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272" r:id="rId1"/>
  </p:sldMasterIdLst>
  <p:notesMasterIdLst>
    <p:notesMasterId r:id="rId89"/>
  </p:notesMasterIdLst>
  <p:handoutMasterIdLst>
    <p:handoutMasterId r:id="rId90"/>
  </p:handoutMasterIdLst>
  <p:sldIdLst>
    <p:sldId id="1509" r:id="rId2"/>
    <p:sldId id="1536" r:id="rId3"/>
    <p:sldId id="2272" r:id="rId4"/>
    <p:sldId id="2225" r:id="rId5"/>
    <p:sldId id="2243" r:id="rId6"/>
    <p:sldId id="2241" r:id="rId7"/>
    <p:sldId id="1435" r:id="rId8"/>
    <p:sldId id="2262" r:id="rId9"/>
    <p:sldId id="1418" r:id="rId10"/>
    <p:sldId id="2226" r:id="rId11"/>
    <p:sldId id="1369" r:id="rId12"/>
    <p:sldId id="261" r:id="rId13"/>
    <p:sldId id="1377" r:id="rId14"/>
    <p:sldId id="1446" r:id="rId15"/>
    <p:sldId id="1456" r:id="rId16"/>
    <p:sldId id="1517" r:id="rId17"/>
    <p:sldId id="1381" r:id="rId18"/>
    <p:sldId id="1315" r:id="rId19"/>
    <p:sldId id="1342" r:id="rId20"/>
    <p:sldId id="1383" r:id="rId21"/>
    <p:sldId id="2244" r:id="rId22"/>
    <p:sldId id="1448" r:id="rId23"/>
    <p:sldId id="1515" r:id="rId24"/>
    <p:sldId id="322" r:id="rId25"/>
    <p:sldId id="1390" r:id="rId26"/>
    <p:sldId id="2236" r:id="rId27"/>
    <p:sldId id="277" r:id="rId28"/>
    <p:sldId id="1372" r:id="rId29"/>
    <p:sldId id="2237" r:id="rId30"/>
    <p:sldId id="2238" r:id="rId31"/>
    <p:sldId id="2239" r:id="rId32"/>
    <p:sldId id="2242" r:id="rId33"/>
    <p:sldId id="1526" r:id="rId34"/>
    <p:sldId id="281" r:id="rId35"/>
    <p:sldId id="2256" r:id="rId36"/>
    <p:sldId id="2273" r:id="rId37"/>
    <p:sldId id="1445" r:id="rId38"/>
    <p:sldId id="2255" r:id="rId39"/>
    <p:sldId id="1575" r:id="rId40"/>
    <p:sldId id="1539" r:id="rId41"/>
    <p:sldId id="2251" r:id="rId42"/>
    <p:sldId id="664" r:id="rId43"/>
    <p:sldId id="1510" r:id="rId44"/>
    <p:sldId id="1518" r:id="rId45"/>
    <p:sldId id="1411" r:id="rId46"/>
    <p:sldId id="1473" r:id="rId47"/>
    <p:sldId id="2252" r:id="rId48"/>
    <p:sldId id="1207" r:id="rId49"/>
    <p:sldId id="1443" r:id="rId50"/>
    <p:sldId id="1359" r:id="rId51"/>
    <p:sldId id="1538" r:id="rId52"/>
    <p:sldId id="1474" r:id="rId53"/>
    <p:sldId id="1506" r:id="rId54"/>
    <p:sldId id="1540" r:id="rId55"/>
    <p:sldId id="1541" r:id="rId56"/>
    <p:sldId id="1282" r:id="rId57"/>
    <p:sldId id="1547" r:id="rId58"/>
    <p:sldId id="1535" r:id="rId59"/>
    <p:sldId id="2257" r:id="rId60"/>
    <p:sldId id="1524" r:id="rId61"/>
    <p:sldId id="1549" r:id="rId62"/>
    <p:sldId id="2254" r:id="rId63"/>
    <p:sldId id="1392" r:id="rId64"/>
    <p:sldId id="256" r:id="rId65"/>
    <p:sldId id="265" r:id="rId66"/>
    <p:sldId id="262" r:id="rId67"/>
    <p:sldId id="266" r:id="rId68"/>
    <p:sldId id="267" r:id="rId69"/>
    <p:sldId id="268" r:id="rId70"/>
    <p:sldId id="269" r:id="rId71"/>
    <p:sldId id="271" r:id="rId72"/>
    <p:sldId id="272" r:id="rId73"/>
    <p:sldId id="273" r:id="rId74"/>
    <p:sldId id="274" r:id="rId75"/>
    <p:sldId id="275" r:id="rId76"/>
    <p:sldId id="276" r:id="rId77"/>
    <p:sldId id="2269" r:id="rId78"/>
    <p:sldId id="278" r:id="rId79"/>
    <p:sldId id="279" r:id="rId80"/>
    <p:sldId id="2270" r:id="rId81"/>
    <p:sldId id="2554" r:id="rId82"/>
    <p:sldId id="805" r:id="rId83"/>
    <p:sldId id="2555" r:id="rId84"/>
    <p:sldId id="2271" r:id="rId85"/>
    <p:sldId id="282" r:id="rId86"/>
    <p:sldId id="280" r:id="rId87"/>
    <p:sldId id="283" r:id="rId8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asser Patrick" initials="SP" lastIdx="1" clrIdx="0">
    <p:extLst>
      <p:ext uri="{19B8F6BF-5375-455C-9EA6-DF929625EA0E}">
        <p15:presenceInfo xmlns:p15="http://schemas.microsoft.com/office/powerpoint/2012/main" userId="ad587d11fa86f5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F00"/>
    <a:srgbClr val="0000FF"/>
    <a:srgbClr val="FFFFCC"/>
    <a:srgbClr val="015CFF"/>
    <a:srgbClr val="FFDCD7"/>
    <a:srgbClr val="EBB000"/>
    <a:srgbClr val="9202FF"/>
    <a:srgbClr val="FFFD78"/>
    <a:srgbClr val="000090"/>
    <a:srgbClr val="63D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2397" autoAdjust="0"/>
  </p:normalViewPr>
  <p:slideViewPr>
    <p:cSldViewPr snapToGrid="0">
      <p:cViewPr varScale="1">
        <p:scale>
          <a:sx n="88" d="100"/>
          <a:sy n="88" d="100"/>
        </p:scale>
        <p:origin x="1277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handoutMaster" Target="handoutMasters/handout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DA85F-31F2-BB4B-911D-7CB93075FBE9}" type="datetimeFigureOut">
              <a:rPr lang="en-US" smtClean="0"/>
              <a:t>11/12/2025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0C1AC-46EA-7047-BB84-9A718D5F9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120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28B62D-8960-457E-A65E-CA6A4A07AEA6}" type="datetimeFigureOut">
              <a:rPr kumimoji="1" lang="ja-JP" altLang="en-US" smtClean="0"/>
              <a:pPr/>
              <a:t>2025/11/12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D8766-4C6C-4EA1-8B07-280A2ACAB889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3950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5982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0546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8724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0423C-9F9C-4244-A8C2-FAD2EA5EA256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37961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580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23561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4555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C810C7D-62F6-4512-8864-C0F277AFC448}" type="slidenum">
              <a:rPr lang="ja-JP" altLang="en-US" smtClean="0"/>
              <a:pPr>
                <a:defRPr/>
              </a:pPr>
              <a:t>25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57341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24750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8021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6816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1D8766-4C6C-4EA1-8B07-280A2ACAB88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48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89358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55448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A23FD-1AA0-F0A5-4640-FDF9A7A28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21774-599A-0C23-0AC0-6E57EF9FFC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D45719-688A-8698-96C4-F0F325B7D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B88A2-3C32-47BE-66B5-6CEAAED88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4304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5263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ratio µ</a:t>
            </a:r>
            <a:r>
              <a:rPr kumimoji="1"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µ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–/µ</a:t>
            </a:r>
            <a:r>
              <a:rPr kumimoji="1"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also needed to determine the </a:t>
            </a:r>
            <a:r>
              <a:rPr lang="en-US" i="1" dirty="0"/>
              <a:t>anomalous magnetic moment</a:t>
            </a:r>
            <a:r>
              <a:rPr lang="en-US" dirty="0"/>
              <a:t> of the 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negative-muon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kumimoji="1"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µ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</a:p>
          <a:p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its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factor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kumimoji="1"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µ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in the existing BNL muon </a:t>
            </a:r>
            <a:r>
              <a:rPr kumimoji="1"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kumimoji="1"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–2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24469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  <a:tabLst>
                <a:tab pos="482600" algn="l"/>
              </a:tabLst>
            </a:pPr>
            <a:r>
              <a:rPr lang="en-US" dirty="0">
                <a:cs typeface="Helvetica Neue Medium"/>
              </a:rPr>
              <a:t>PT:	Amusia, Krutov, Lakdawala, … (</a:t>
            </a:r>
            <a:r>
              <a:rPr lang="en-US" sz="1200" dirty="0">
                <a:cs typeface="Helvetica Neue"/>
              </a:rPr>
              <a:t>perturbation theory)</a:t>
            </a:r>
            <a:endParaRPr lang="en-US" dirty="0">
              <a:cs typeface="Helvetica Neue Medium"/>
            </a:endParaRPr>
          </a:p>
          <a:p>
            <a:pPr>
              <a:buNone/>
              <a:tabLst>
                <a:tab pos="482600" algn="l"/>
              </a:tabLst>
            </a:pPr>
            <a:r>
              <a:rPr lang="en-US" dirty="0">
                <a:cs typeface="Helvetica Neue Medium"/>
              </a:rPr>
              <a:t>VA:	Chen, Forlov, Huang, Pachucki, Aznabayev, … (</a:t>
            </a:r>
            <a:r>
              <a:rPr lang="en-US" sz="1200" dirty="0">
                <a:cs typeface="Helvetica Neue"/>
              </a:rPr>
              <a:t>variational approach</a:t>
            </a:r>
            <a:r>
              <a:rPr lang="en-US" dirty="0">
                <a:cs typeface="Helvetica Neue Medium"/>
              </a:rPr>
              <a:t>)</a:t>
            </a:r>
          </a:p>
          <a:p>
            <a:pPr>
              <a:buNone/>
              <a:tabLst>
                <a:tab pos="482600" algn="l"/>
              </a:tabLst>
            </a:pPr>
            <a:r>
              <a:rPr lang="en-US" dirty="0">
                <a:cs typeface="Helvetica Neue Medium"/>
              </a:rPr>
              <a:t>BO:	Drachman, … (</a:t>
            </a:r>
            <a:r>
              <a:rPr lang="en-US" sz="1200" dirty="0">
                <a:cs typeface="Helvetica Neue"/>
              </a:rPr>
              <a:t>Born-Oppenheimer)</a:t>
            </a:r>
            <a:endParaRPr lang="en-US" dirty="0">
              <a:cs typeface="Helvetica Neue Medium"/>
            </a:endParaRPr>
          </a:p>
          <a:p>
            <a:pPr>
              <a:buNone/>
              <a:tabLst>
                <a:tab pos="482600" algn="l"/>
              </a:tabLst>
            </a:pPr>
            <a:r>
              <a:rPr lang="en-US" dirty="0">
                <a:cs typeface="Helvetica Neue Medium"/>
              </a:rPr>
              <a:t>NV:	Krivec (</a:t>
            </a:r>
            <a:r>
              <a:rPr kumimoji="1" lang="en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4454.213±0.003</a:t>
            </a:r>
            <a:r>
              <a:rPr lang="en-JP" dirty="0"/>
              <a:t>)</a:t>
            </a:r>
            <a:r>
              <a:rPr lang="en-US" dirty="0">
                <a:cs typeface="Helvetica Neue Medium"/>
              </a:rPr>
              <a:t>, … (nonvariational calculation)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90481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032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Previous experiments: </a:t>
            </a:r>
            <a:r>
              <a:rPr lang="en-US" dirty="0">
                <a:latin typeface="Symbol" pitchFamily="2" charset="2"/>
              </a:rPr>
              <a:t>(Dn</a:t>
            </a:r>
            <a:r>
              <a:rPr lang="en-US" dirty="0"/>
              <a:t>: 6.5 ppm, µ</a:t>
            </a:r>
            <a:r>
              <a:rPr lang="en-US" baseline="-25000" dirty="0"/>
              <a:t>µ</a:t>
            </a:r>
            <a:r>
              <a:rPr lang="en-US" dirty="0"/>
              <a:t>–/µ</a:t>
            </a:r>
            <a:r>
              <a:rPr lang="en-US" baseline="-25000" dirty="0"/>
              <a:t>p</a:t>
            </a:r>
            <a:r>
              <a:rPr lang="en-US" dirty="0"/>
              <a:t>: 47 ppm)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1876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30423C-9F9C-4244-A8C2-FAD2EA5EA256}" type="slidenum">
              <a:rPr lang="ja-JP" altLang="en-US" smtClean="0"/>
              <a:pPr>
                <a:defRPr/>
              </a:pPr>
              <a:t>49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43359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45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AMuLET: Advanced Muonium Laser spectroscopy Experiment at Tokai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02887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maximum theoretical polarization is 3/4 (1) for He3 (He4).</a:t>
            </a:r>
          </a:p>
          <a:p>
            <a:r>
              <a:rPr lang="en-US" dirty="0"/>
              <a:t>the spin-1/2 muon must couple to the spin-1/2 He3 nucleus.</a:t>
            </a:r>
          </a:p>
          <a:p>
            <a:r>
              <a:rPr lang="en-US" dirty="0"/>
              <a:t>the spin-0 singlet state in He3 (25%) cannot be polarized.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60979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63475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8982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06360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3289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374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dirty="0">
                <a:solidFill>
                  <a:srgbClr val="FF0000"/>
                </a:solidFill>
              </a:rPr>
              <a:t>had. v.p. : hadronic vacuum polarization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/>
              <a:t>had. h.o  : </a:t>
            </a:r>
            <a:r>
              <a:rPr lang="en-US" altLang="ja-JP" sz="1200" dirty="0">
                <a:solidFill>
                  <a:srgbClr val="FF0000"/>
                </a:solidFill>
              </a:rPr>
              <a:t>hadronic higher-order correction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rgbClr val="FF0000"/>
                </a:solidFill>
              </a:rPr>
              <a:t>Alpha: Fine structure</a:t>
            </a:r>
            <a:r>
              <a:rPr lang="en-US" altLang="ja-JP" sz="1200" baseline="0" dirty="0">
                <a:solidFill>
                  <a:srgbClr val="FF0000"/>
                </a:solidFill>
              </a:rPr>
              <a:t> constant – precision of alpha</a:t>
            </a:r>
            <a:endParaRPr lang="en-US" altLang="ja-JP" sz="1200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Theorists are confident that muonium HFS can be calculated to 10 Hz, if needed  (Eides,...)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aseline="0" dirty="0"/>
              <a:t>Experimental value from Liu et 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4273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0949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Experiment (RAL 1999): 2 455 528 941.0(9.8) MHz</a:t>
            </a:r>
          </a:p>
          <a:p>
            <a:r>
              <a:rPr lang="en-US" dirty="0"/>
              <a:t>Bound-state QED predictions: 2455528935.4(1.4) MHz [1–3]. </a:t>
            </a:r>
          </a:p>
          <a:p>
            <a:r>
              <a:rPr lang="en-US" dirty="0"/>
              <a:t>QED calculations alone known down to 20 kHz (8 ppt) [4] </a:t>
            </a:r>
          </a:p>
          <a:p>
            <a:r>
              <a:rPr lang="en-US" dirty="0"/>
              <a:t>[1] K. Pachucki, et al.,  J. Phys. B 29, 177 (1996)</a:t>
            </a:r>
          </a:p>
          <a:p>
            <a:r>
              <a:rPr lang="en-US" dirty="0"/>
              <a:t>[2] S. G. Karshenboim, Z. Phys. D 39, 109 (1997)</a:t>
            </a:r>
          </a:p>
          <a:p>
            <a:r>
              <a:rPr lang="en-US" dirty="0"/>
              <a:t>[3] S. G. Karshenboim, Can. J. Phys. 77, 241 (1997)</a:t>
            </a:r>
          </a:p>
          <a:p>
            <a:r>
              <a:rPr lang="en-US" dirty="0"/>
              <a:t>[4] S. G. Karshenboim, Phys. Rep. 422, 1 (2005)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058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WP: arXiv:2505.21476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FNAL: arXiv:2506.03069	-&gt;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Phys. Rev. Lett.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101802	PRL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135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101802(2025)</a:t>
            </a:r>
            <a:endParaRPr lang="en-JP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3472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1D8766-4C6C-4EA1-8B07-280A2ACAB889}" type="slidenum">
              <a:rPr kumimoji="1" lang="ja-JP" altLang="en-US" smtClean="0"/>
              <a:pPr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519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0817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1965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06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&amp;箇条書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63308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（中央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タイトルテキスト"/>
          <p:cNvSpPr txBox="1">
            <a:spLocks noGrp="1"/>
          </p:cNvSpPr>
          <p:nvPr>
            <p:ph type="title"/>
          </p:nvPr>
        </p:nvSpPr>
        <p:spPr>
          <a:xfrm>
            <a:off x="479227" y="2268141"/>
            <a:ext cx="8185547" cy="2321719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</a:lvl1pPr>
          </a:lstStyle>
          <a:p>
            <a:r>
              <a:t>タイトルテキスト</a:t>
            </a:r>
          </a:p>
        </p:txBody>
      </p:sp>
      <p:sp>
        <p:nvSpPr>
          <p:cNvPr id="37" name="四角形"/>
          <p:cNvSpPr/>
          <p:nvPr/>
        </p:nvSpPr>
        <p:spPr>
          <a:xfrm>
            <a:off x="1605" y="1053703"/>
            <a:ext cx="9254652" cy="150759"/>
          </a:xfrm>
          <a:prstGeom prst="rect">
            <a:avLst/>
          </a:prstGeom>
          <a:gradFill>
            <a:gsLst>
              <a:gs pos="0">
                <a:srgbClr val="D6D5D5"/>
              </a:gs>
              <a:gs pos="6689">
                <a:srgbClr val="D6D5D5"/>
              </a:gs>
              <a:gs pos="14066">
                <a:srgbClr val="117DE6"/>
              </a:gs>
              <a:gs pos="100000">
                <a:srgbClr val="117DE6"/>
              </a:gs>
            </a:gsLst>
            <a:lin ang="15403246"/>
          </a:gra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8" name="四角形"/>
          <p:cNvSpPr/>
          <p:nvPr/>
        </p:nvSpPr>
        <p:spPr>
          <a:xfrm>
            <a:off x="-3940" y="6475070"/>
            <a:ext cx="9151879" cy="390814"/>
          </a:xfrm>
          <a:prstGeom prst="rect">
            <a:avLst/>
          </a:prstGeom>
          <a:solidFill>
            <a:srgbClr val="0A64E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682497" y="6536531"/>
            <a:ext cx="256887" cy="26193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03223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22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99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8690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410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128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47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82803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MuSEUM Meeting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89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3999" cy="791999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2018/08/30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MuSEUM Meeting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3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  <p:sldLayoutId id="2147484284" r:id="rId12"/>
    <p:sldLayoutId id="2147484285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15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201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197.png"/><Relationship Id="rId5" Type="http://schemas.openxmlformats.org/officeDocument/2006/relationships/image" Target="../media/image38.png"/><Relationship Id="rId15" Type="http://schemas.openxmlformats.org/officeDocument/2006/relationships/image" Target="../media/image232.png"/><Relationship Id="rId10" Type="http://schemas.openxmlformats.org/officeDocument/2006/relationships/image" Target="../media/image180.png"/><Relationship Id="rId4" Type="http://schemas.openxmlformats.org/officeDocument/2006/relationships/image" Target="../media/image37.png"/><Relationship Id="rId9" Type="http://schemas.openxmlformats.org/officeDocument/2006/relationships/image" Target="../media/image175.png"/><Relationship Id="rId14" Type="http://schemas.openxmlformats.org/officeDocument/2006/relationships/image" Target="../media/image2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260.png"/><Relationship Id="rId7" Type="http://schemas.openxmlformats.org/officeDocument/2006/relationships/image" Target="../media/image340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41.png"/><Relationship Id="rId5" Type="http://schemas.openxmlformats.org/officeDocument/2006/relationships/image" Target="../media/image320.png"/><Relationship Id="rId10" Type="http://schemas.openxmlformats.org/officeDocument/2006/relationships/image" Target="../media/image370.png"/><Relationship Id="rId4" Type="http://schemas.openxmlformats.org/officeDocument/2006/relationships/image" Target="../media/image270.png"/><Relationship Id="rId9" Type="http://schemas.openxmlformats.org/officeDocument/2006/relationships/image" Target="../media/image3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5.pn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Relationship Id="rId9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image" Target="../media/image20.sv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10" Type="http://schemas.openxmlformats.org/officeDocument/2006/relationships/image" Target="../media/image10.png"/><Relationship Id="rId19" Type="http://schemas.openxmlformats.org/officeDocument/2006/relationships/image" Target="../media/image18.jpg"/><Relationship Id="rId4" Type="http://schemas.openxmlformats.org/officeDocument/2006/relationships/image" Target="../media/image4.png"/><Relationship Id="rId9" Type="http://schemas.openxmlformats.org/officeDocument/2006/relationships/image" Target="../media/image9.jpeg"/><Relationship Id="rId14" Type="http://schemas.openxmlformats.org/officeDocument/2006/relationships/image" Target="../media/image2.png"/><Relationship Id="rId2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tiff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g"/><Relationship Id="rId11" Type="http://schemas.openxmlformats.org/officeDocument/2006/relationships/image" Target="../media/image105.jpeg"/><Relationship Id="rId5" Type="http://schemas.openxmlformats.org/officeDocument/2006/relationships/image" Target="../media/image103.png"/><Relationship Id="rId10" Type="http://schemas.openxmlformats.org/officeDocument/2006/relationships/image" Target="../media/image801.png"/><Relationship Id="rId4" Type="http://schemas.openxmlformats.org/officeDocument/2006/relationships/image" Target="../media/image10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1.png"/><Relationship Id="rId3" Type="http://schemas.openxmlformats.org/officeDocument/2006/relationships/image" Target="../media/image122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20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Relationship Id="rId9" Type="http://schemas.openxmlformats.org/officeDocument/2006/relationships/image" Target="../media/image11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emf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emf"/><Relationship Id="rId3" Type="http://schemas.openxmlformats.org/officeDocument/2006/relationships/image" Target="../media/image138.emf"/><Relationship Id="rId7" Type="http://schemas.openxmlformats.org/officeDocument/2006/relationships/image" Target="../media/image14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0.png"/><Relationship Id="rId11" Type="http://schemas.openxmlformats.org/officeDocument/2006/relationships/image" Target="../media/image1200.png"/><Relationship Id="rId5" Type="http://schemas.openxmlformats.org/officeDocument/2006/relationships/image" Target="../media/image140.emf"/><Relationship Id="rId10" Type="http://schemas.openxmlformats.org/officeDocument/2006/relationships/image" Target="../media/image137.emf"/><Relationship Id="rId4" Type="http://schemas.openxmlformats.org/officeDocument/2006/relationships/image" Target="../media/image139.emf"/><Relationship Id="rId9" Type="http://schemas.openxmlformats.org/officeDocument/2006/relationships/image" Target="../media/image13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2" Type="http://schemas.openxmlformats.org/officeDocument/2006/relationships/image" Target="../media/image151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15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154.png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11" Type="http://schemas.openxmlformats.org/officeDocument/2006/relationships/image" Target="NULL"/><Relationship Id="rId5" Type="http://schemas.openxmlformats.org/officeDocument/2006/relationships/image" Target="../media/image157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9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45.png"/><Relationship Id="rId4" Type="http://schemas.openxmlformats.org/officeDocument/2006/relationships/image" Target="../media/image160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7.emf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7" Type="http://schemas.openxmlformats.org/officeDocument/2006/relationships/image" Target="../media/image175.emf"/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g"/><Relationship Id="rId5" Type="http://schemas.openxmlformats.org/officeDocument/2006/relationships/image" Target="../media/image173.jpg"/><Relationship Id="rId4" Type="http://schemas.openxmlformats.org/officeDocument/2006/relationships/image" Target="../media/image172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emf"/><Relationship Id="rId4" Type="http://schemas.openxmlformats.org/officeDocument/2006/relationships/image" Target="../media/image178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93.png"/><Relationship Id="rId18" Type="http://schemas.openxmlformats.org/officeDocument/2006/relationships/image" Target="../media/image199.jpe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91.png"/><Relationship Id="rId17" Type="http://schemas.openxmlformats.org/officeDocument/2006/relationships/image" Target="../media/image198.png"/><Relationship Id="rId2" Type="http://schemas.openxmlformats.org/officeDocument/2006/relationships/image" Target="../media/image181.png"/><Relationship Id="rId16" Type="http://schemas.openxmlformats.org/officeDocument/2006/relationships/image" Target="../media/image196.png"/><Relationship Id="rId20" Type="http://schemas.openxmlformats.org/officeDocument/2006/relationships/image" Target="NUL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5.png"/><Relationship Id="rId11" Type="http://schemas.openxmlformats.org/officeDocument/2006/relationships/image" Target="../media/image190.png"/><Relationship Id="rId5" Type="http://schemas.openxmlformats.org/officeDocument/2006/relationships/image" Target="../media/image184.png"/><Relationship Id="rId15" Type="http://schemas.openxmlformats.org/officeDocument/2006/relationships/image" Target="../media/image195.png"/><Relationship Id="rId10" Type="http://schemas.openxmlformats.org/officeDocument/2006/relationships/image" Target="../media/image189.png"/><Relationship Id="rId19" Type="http://schemas.openxmlformats.org/officeDocument/2006/relationships/image" Target="../media/image200.jpeg"/><Relationship Id="rId4" Type="http://schemas.openxmlformats.org/officeDocument/2006/relationships/image" Target="../media/image183.jpg"/><Relationship Id="rId9" Type="http://schemas.openxmlformats.org/officeDocument/2006/relationships/image" Target="../media/image188.png"/><Relationship Id="rId14" Type="http://schemas.openxmlformats.org/officeDocument/2006/relationships/image" Target="../media/image19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111.png"/><Relationship Id="rId4" Type="http://schemas.openxmlformats.org/officeDocument/2006/relationships/image" Target="../media/image25.png"/><Relationship Id="rId9" Type="http://schemas.openxmlformats.org/officeDocument/2006/relationships/image" Target="../media/image10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emf"/><Relationship Id="rId3" Type="http://schemas.openxmlformats.org/officeDocument/2006/relationships/image" Target="../media/image202.emf"/><Relationship Id="rId7" Type="http://schemas.openxmlformats.org/officeDocument/2006/relationships/image" Target="../media/image206.emf"/><Relationship Id="rId2" Type="http://schemas.openxmlformats.org/officeDocument/2006/relationships/image" Target="../media/image20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5.emf"/><Relationship Id="rId5" Type="http://schemas.openxmlformats.org/officeDocument/2006/relationships/image" Target="../media/image204.emf"/><Relationship Id="rId4" Type="http://schemas.openxmlformats.org/officeDocument/2006/relationships/image" Target="../media/image203.emf"/><Relationship Id="rId9" Type="http://schemas.openxmlformats.org/officeDocument/2006/relationships/image" Target="../media/image20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emf"/><Relationship Id="rId2" Type="http://schemas.openxmlformats.org/officeDocument/2006/relationships/image" Target="../media/image20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0.png"/><Relationship Id="rId5" Type="http://schemas.openxmlformats.org/officeDocument/2006/relationships/image" Target="../media/image980.png"/><Relationship Id="rId4" Type="http://schemas.openxmlformats.org/officeDocument/2006/relationships/image" Target="../media/image9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4.emf"/><Relationship Id="rId4" Type="http://schemas.openxmlformats.org/officeDocument/2006/relationships/image" Target="../media/image2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2.png"/><Relationship Id="rId3" Type="http://schemas.microsoft.com/office/2017/06/relationships/model3d" Target="../media/model3d1.glb"/><Relationship Id="rId7" Type="http://schemas.openxmlformats.org/officeDocument/2006/relationships/image" Target="../media/image247.png"/><Relationship Id="rId12" Type="http://schemas.microsoft.com/office/2017/06/relationships/model3d" Target="../media/model3d2.glb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1.png"/><Relationship Id="rId5" Type="http://schemas.openxmlformats.org/officeDocument/2006/relationships/image" Target="../media/image245.png"/><Relationship Id="rId15" Type="http://schemas.openxmlformats.org/officeDocument/2006/relationships/image" Target="../media/image254.png"/><Relationship Id="rId10" Type="http://schemas.openxmlformats.org/officeDocument/2006/relationships/image" Target="../media/image250.png"/><Relationship Id="rId4" Type="http://schemas.openxmlformats.org/officeDocument/2006/relationships/image" Target="../media/image244.png"/><Relationship Id="rId9" Type="http://schemas.openxmlformats.org/officeDocument/2006/relationships/image" Target="../media/image249.png"/><Relationship Id="rId14" Type="http://schemas.openxmlformats.org/officeDocument/2006/relationships/image" Target="../media/image253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3" Type="http://schemas.openxmlformats.org/officeDocument/2006/relationships/image" Target="../media/image256.png"/><Relationship Id="rId7" Type="http://schemas.openxmlformats.org/officeDocument/2006/relationships/image" Target="../media/image261.pn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9.jpeg"/><Relationship Id="rId5" Type="http://schemas.openxmlformats.org/officeDocument/2006/relationships/image" Target="../media/image258.jpeg"/><Relationship Id="rId4" Type="http://schemas.openxmlformats.org/officeDocument/2006/relationships/image" Target="../media/image25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1020.png"/><Relationship Id="rId3" Type="http://schemas.openxmlformats.org/officeDocument/2006/relationships/image" Target="../media/image263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65.jpeg"/><Relationship Id="rId1" Type="http://schemas.openxmlformats.org/officeDocument/2006/relationships/slideLayout" Target="../slideLayouts/slideLayout12.xml"/><Relationship Id="rId11" Type="http://schemas.openxmlformats.org/officeDocument/2006/relationships/image" Target="../media/image264.png"/><Relationship Id="rId15" Type="http://schemas.openxmlformats.org/officeDocument/2006/relationships/image" Target="../media/image1030.png"/><Relationship Id="rId10" Type="http://schemas.openxmlformats.org/officeDocument/2006/relationships/image" Target="../media/image870.png"/><Relationship Id="rId9" Type="http://schemas.openxmlformats.org/officeDocument/2006/relationships/image" Target="../media/image860.png"/><Relationship Id="rId14" Type="http://schemas.openxmlformats.org/officeDocument/2006/relationships/image" Target="../media/image84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26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png"/><Relationship Id="rId18" Type="http://schemas.openxmlformats.org/officeDocument/2006/relationships/image" Target="../media/image210.png"/><Relationship Id="rId26" Type="http://schemas.openxmlformats.org/officeDocument/2006/relationships/image" Target="../media/image34.png"/><Relationship Id="rId3" Type="http://schemas.openxmlformats.org/officeDocument/2006/relationships/image" Target="../media/image27.jpeg"/><Relationship Id="rId21" Type="http://schemas.openxmlformats.org/officeDocument/2006/relationships/image" Target="../media/image31.png"/><Relationship Id="rId12" Type="http://schemas.openxmlformats.org/officeDocument/2006/relationships/image" Target="../media/image140.png"/><Relationship Id="rId17" Type="http://schemas.openxmlformats.org/officeDocument/2006/relationships/image" Target="../media/image28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0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33.png"/><Relationship Id="rId24" Type="http://schemas.openxmlformats.org/officeDocument/2006/relationships/image" Target="../media/image29.jpg"/><Relationship Id="rId5" Type="http://schemas.openxmlformats.org/officeDocument/2006/relationships/image" Target="../media/image153.png"/><Relationship Id="rId15" Type="http://schemas.openxmlformats.org/officeDocument/2006/relationships/image" Target="../media/image192.png"/><Relationship Id="rId23" Type="http://schemas.openxmlformats.org/officeDocument/2006/relationships/image" Target="../media/image28.jpeg"/><Relationship Id="rId10" Type="http://schemas.openxmlformats.org/officeDocument/2006/relationships/image" Target="../media/image130.png"/><Relationship Id="rId19" Type="http://schemas.openxmlformats.org/officeDocument/2006/relationships/image" Target="../media/image29.png"/><Relationship Id="rId9" Type="http://schemas.openxmlformats.org/officeDocument/2006/relationships/image" Target="../media/image1810.png"/><Relationship Id="rId14" Type="http://schemas.openxmlformats.org/officeDocument/2006/relationships/image" Target="../media/image170.png"/><Relationship Id="rId22" Type="http://schemas.openxmlformats.org/officeDocument/2006/relationships/image" Target="../media/image220.png"/><Relationship Id="rId2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52000" y="914527"/>
            <a:ext cx="8640000" cy="18722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ja-JP" dirty="0"/>
              <a:t>Status of</a:t>
            </a:r>
            <a:br>
              <a:rPr lang="en-US" dirty="0"/>
            </a:br>
            <a:r>
              <a:rPr lang="en-US" dirty="0"/>
              <a:t>the MuSEUM experiment at J-PARC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612000" y="2840512"/>
            <a:ext cx="7920000" cy="1260000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Koichiro Shimomura</a:t>
            </a:r>
          </a:p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Institute of Materials Structure Science (IMSS), </a:t>
            </a:r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KEK</a:t>
            </a:r>
          </a:p>
          <a:p>
            <a:r>
              <a:rPr lang="en-US" altLang="ja-JP" sz="1800" dirty="0">
                <a:solidFill>
                  <a:schemeClr val="bg1">
                    <a:lumMod val="50000"/>
                  </a:schemeClr>
                </a:solidFill>
              </a:rPr>
              <a:t>Muon Science Section, Materials and Life Science Division, J-PARC Center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3512AF-2E84-7C4F-A533-A7833512A34F}"/>
              </a:ext>
            </a:extLst>
          </p:cNvPr>
          <p:cNvGrpSpPr/>
          <p:nvPr/>
        </p:nvGrpSpPr>
        <p:grpSpPr>
          <a:xfrm>
            <a:off x="2572895" y="4374854"/>
            <a:ext cx="4176464" cy="576000"/>
            <a:chOff x="2843808" y="5006659"/>
            <a:chExt cx="4176464" cy="57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F9B87B7-4812-464D-81C4-68C7D1EFB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808" y="5035697"/>
              <a:ext cx="900000" cy="51792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301D05-EA94-7849-A865-FE14AB66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474" y="5006659"/>
              <a:ext cx="1684798" cy="576000"/>
            </a:xfrm>
            <a:prstGeom prst="rect">
              <a:avLst/>
            </a:prstGeom>
          </p:spPr>
        </p:pic>
      </p:grpSp>
      <p:sp>
        <p:nvSpPr>
          <p:cNvPr id="11" name="サブタイトル 2">
            <a:extLst>
              <a:ext uri="{FF2B5EF4-FFF2-40B4-BE49-F238E27FC236}">
                <a16:creationId xmlns:a16="http://schemas.microsoft.com/office/drawing/2014/main" id="{1984CC29-1453-ED49-8369-D481FFBE1F93}"/>
              </a:ext>
            </a:extLst>
          </p:cNvPr>
          <p:cNvSpPr txBox="1">
            <a:spLocks/>
          </p:cNvSpPr>
          <p:nvPr/>
        </p:nvSpPr>
        <p:spPr>
          <a:xfrm>
            <a:off x="2572895" y="5196158"/>
            <a:ext cx="3998210" cy="369332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1800" i="1" dirty="0">
                <a:solidFill>
                  <a:schemeClr val="bg1">
                    <a:lumMod val="50000"/>
                  </a:schemeClr>
                </a:solidFill>
              </a:rPr>
              <a:t>On  behalf of the MuSEUM Collaboration</a:t>
            </a:r>
            <a:endParaRPr lang="en-US" altLang="ja-JP" sz="16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33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2">
            <a:extLst>
              <a:ext uri="{FF2B5EF4-FFF2-40B4-BE49-F238E27FC236}">
                <a16:creationId xmlns:a16="http://schemas.microsoft.com/office/drawing/2014/main" id="{E8156660-7B0B-BE88-E996-ABD0AF00C6A8}"/>
              </a:ext>
            </a:extLst>
          </p:cNvPr>
          <p:cNvGrpSpPr/>
          <p:nvPr/>
        </p:nvGrpSpPr>
        <p:grpSpPr>
          <a:xfrm>
            <a:off x="1610899" y="2427317"/>
            <a:ext cx="1209210" cy="1141200"/>
            <a:chOff x="1610899" y="2427317"/>
            <a:chExt cx="1209210" cy="114120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4CEE764-44A6-050F-817C-BC0525E83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949" y="2427317"/>
              <a:ext cx="1141200" cy="1141200"/>
            </a:xfrm>
            <a:prstGeom prst="rect">
              <a:avLst/>
            </a:prstGeom>
          </p:spPr>
        </p:pic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482D286-C842-2954-8702-1ABA6BCD446C}"/>
                </a:ext>
              </a:extLst>
            </p:cNvPr>
            <p:cNvSpPr/>
            <p:nvPr/>
          </p:nvSpPr>
          <p:spPr>
            <a:xfrm>
              <a:off x="1610899" y="2711381"/>
              <a:ext cx="1158431" cy="641795"/>
            </a:xfrm>
            <a:custGeom>
              <a:avLst/>
              <a:gdLst/>
              <a:ahLst/>
              <a:cxnLst/>
              <a:rect l="l" t="t" r="r" b="b"/>
              <a:pathLst>
                <a:path w="1287145" h="713105">
                  <a:moveTo>
                    <a:pt x="1279160" y="118397"/>
                  </a:moveTo>
                  <a:lnTo>
                    <a:pt x="1285816" y="145043"/>
                  </a:lnTo>
                  <a:lnTo>
                    <a:pt x="1286571" y="173113"/>
                  </a:lnTo>
                  <a:lnTo>
                    <a:pt x="1281650" y="202397"/>
                  </a:lnTo>
                  <a:lnTo>
                    <a:pt x="1255677" y="263762"/>
                  </a:lnTo>
                  <a:lnTo>
                    <a:pt x="1209695" y="327453"/>
                  </a:lnTo>
                  <a:lnTo>
                    <a:pt x="1179764" y="359643"/>
                  </a:lnTo>
                  <a:lnTo>
                    <a:pt x="1145504" y="391782"/>
                  </a:lnTo>
                  <a:lnTo>
                    <a:pt x="1107142" y="423660"/>
                  </a:lnTo>
                  <a:lnTo>
                    <a:pt x="1064902" y="455064"/>
                  </a:lnTo>
                  <a:lnTo>
                    <a:pt x="1019008" y="485785"/>
                  </a:lnTo>
                  <a:lnTo>
                    <a:pt x="969686" y="515612"/>
                  </a:lnTo>
                  <a:lnTo>
                    <a:pt x="917161" y="544334"/>
                  </a:lnTo>
                  <a:lnTo>
                    <a:pt x="861656" y="571740"/>
                  </a:lnTo>
                  <a:lnTo>
                    <a:pt x="803398" y="597620"/>
                  </a:lnTo>
                  <a:lnTo>
                    <a:pt x="742610" y="621761"/>
                  </a:lnTo>
                  <a:lnTo>
                    <a:pt x="680917" y="643471"/>
                  </a:lnTo>
                  <a:lnTo>
                    <a:pt x="619990" y="662210"/>
                  </a:lnTo>
                  <a:lnTo>
                    <a:pt x="560137" y="677990"/>
                  </a:lnTo>
                  <a:lnTo>
                    <a:pt x="501665" y="690822"/>
                  </a:lnTo>
                  <a:lnTo>
                    <a:pt x="444883" y="700718"/>
                  </a:lnTo>
                  <a:lnTo>
                    <a:pt x="390099" y="707688"/>
                  </a:lnTo>
                  <a:lnTo>
                    <a:pt x="337620" y="711744"/>
                  </a:lnTo>
                  <a:lnTo>
                    <a:pt x="287755" y="712897"/>
                  </a:lnTo>
                  <a:lnTo>
                    <a:pt x="240812" y="711159"/>
                  </a:lnTo>
                  <a:lnTo>
                    <a:pt x="197099" y="706539"/>
                  </a:lnTo>
                  <a:lnTo>
                    <a:pt x="156923" y="699051"/>
                  </a:lnTo>
                  <a:lnTo>
                    <a:pt x="88416" y="675511"/>
                  </a:lnTo>
                  <a:lnTo>
                    <a:pt x="37756" y="640629"/>
                  </a:lnTo>
                  <a:lnTo>
                    <a:pt x="7407" y="594495"/>
                  </a:lnTo>
                  <a:lnTo>
                    <a:pt x="0" y="539782"/>
                  </a:lnTo>
                  <a:lnTo>
                    <a:pt x="4922" y="510499"/>
                  </a:lnTo>
                  <a:lnTo>
                    <a:pt x="30898" y="449133"/>
                  </a:lnTo>
                  <a:lnTo>
                    <a:pt x="76879" y="385441"/>
                  </a:lnTo>
                  <a:lnTo>
                    <a:pt x="106811" y="353250"/>
                  </a:lnTo>
                  <a:lnTo>
                    <a:pt x="141070" y="321110"/>
                  </a:lnTo>
                  <a:lnTo>
                    <a:pt x="179431" y="289233"/>
                  </a:lnTo>
                  <a:lnTo>
                    <a:pt x="221670" y="257828"/>
                  </a:lnTo>
                  <a:lnTo>
                    <a:pt x="267562" y="227107"/>
                  </a:lnTo>
                  <a:lnTo>
                    <a:pt x="316881" y="197281"/>
                  </a:lnTo>
                  <a:lnTo>
                    <a:pt x="369404" y="168561"/>
                  </a:lnTo>
                  <a:lnTo>
                    <a:pt x="424905" y="141157"/>
                  </a:lnTo>
                  <a:lnTo>
                    <a:pt x="483160" y="115281"/>
                  </a:lnTo>
                  <a:lnTo>
                    <a:pt x="543944" y="91143"/>
                  </a:lnTo>
                  <a:lnTo>
                    <a:pt x="605643" y="69428"/>
                  </a:lnTo>
                  <a:lnTo>
                    <a:pt x="666577" y="50684"/>
                  </a:lnTo>
                  <a:lnTo>
                    <a:pt x="726436" y="34902"/>
                  </a:lnTo>
                  <a:lnTo>
                    <a:pt x="784913" y="22069"/>
                  </a:lnTo>
                  <a:lnTo>
                    <a:pt x="841699" y="12174"/>
                  </a:lnTo>
                  <a:lnTo>
                    <a:pt x="896488" y="5205"/>
                  </a:lnTo>
                  <a:lnTo>
                    <a:pt x="948970" y="1150"/>
                  </a:lnTo>
                  <a:lnTo>
                    <a:pt x="998837" y="0"/>
                  </a:lnTo>
                  <a:lnTo>
                    <a:pt x="1045782" y="1740"/>
                  </a:lnTo>
                  <a:lnTo>
                    <a:pt x="1089496" y="6362"/>
                  </a:lnTo>
                  <a:lnTo>
                    <a:pt x="1129672" y="13852"/>
                  </a:lnTo>
                  <a:lnTo>
                    <a:pt x="1198174" y="37393"/>
                  </a:lnTo>
                  <a:lnTo>
                    <a:pt x="1248825" y="72272"/>
                  </a:lnTo>
                  <a:lnTo>
                    <a:pt x="1279160" y="118397"/>
                  </a:lnTo>
                  <a:close/>
                </a:path>
              </a:pathLst>
            </a:custGeom>
            <a:ln w="6350">
              <a:solidFill>
                <a:srgbClr val="009E4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" name="object 6">
              <a:extLst>
                <a:ext uri="{FF2B5EF4-FFF2-40B4-BE49-F238E27FC236}">
                  <a16:creationId xmlns:a16="http://schemas.microsoft.com/office/drawing/2014/main" id="{289488D0-FB9F-736B-5089-230AE6ADFD2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37034" y="2683311"/>
              <a:ext cx="140909" cy="140909"/>
            </a:xfrm>
            <a:prstGeom prst="rect">
              <a:avLst/>
            </a:prstGeom>
          </p:spPr>
        </p:pic>
        <p:pic>
          <p:nvPicPr>
            <p:cNvPr id="10" name="object 7">
              <a:extLst>
                <a:ext uri="{FF2B5EF4-FFF2-40B4-BE49-F238E27FC236}">
                  <a16:creationId xmlns:a16="http://schemas.microsoft.com/office/drawing/2014/main" id="{3501F671-B453-9FFF-0CA6-1EB74987142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11663" y="2909957"/>
              <a:ext cx="174237" cy="172036"/>
            </a:xfrm>
            <a:prstGeom prst="rect">
              <a:avLst/>
            </a:prstGeom>
          </p:spPr>
        </p:pic>
        <p:pic>
          <p:nvPicPr>
            <p:cNvPr id="11" name="object 8">
              <a:extLst>
                <a:ext uri="{FF2B5EF4-FFF2-40B4-BE49-F238E27FC236}">
                  <a16:creationId xmlns:a16="http://schemas.microsoft.com/office/drawing/2014/main" id="{C92465B8-909E-F678-535D-1271C387415C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5816" y="2712981"/>
              <a:ext cx="67265" cy="79804"/>
            </a:xfrm>
            <a:prstGeom prst="rect">
              <a:avLst/>
            </a:prstGeom>
          </p:spPr>
        </p:pic>
        <p:sp>
          <p:nvSpPr>
            <p:cNvPr id="12" name="object 9">
              <a:extLst>
                <a:ext uri="{FF2B5EF4-FFF2-40B4-BE49-F238E27FC236}">
                  <a16:creationId xmlns:a16="http://schemas.microsoft.com/office/drawing/2014/main" id="{C985A476-97C4-AA00-7F20-1AB87FEB19E6}"/>
                </a:ext>
              </a:extLst>
            </p:cNvPr>
            <p:cNvSpPr/>
            <p:nvPr/>
          </p:nvSpPr>
          <p:spPr>
            <a:xfrm>
              <a:off x="2756672" y="2683310"/>
              <a:ext cx="63437" cy="7430"/>
            </a:xfrm>
            <a:custGeom>
              <a:avLst/>
              <a:gdLst/>
              <a:ahLst/>
              <a:cxnLst/>
              <a:rect l="l" t="t" r="r" b="b"/>
              <a:pathLst>
                <a:path w="70484" h="8255">
                  <a:moveTo>
                    <a:pt x="70294" y="0"/>
                  </a:moveTo>
                  <a:lnTo>
                    <a:pt x="0" y="0"/>
                  </a:lnTo>
                  <a:lnTo>
                    <a:pt x="0" y="7708"/>
                  </a:lnTo>
                  <a:lnTo>
                    <a:pt x="70294" y="7708"/>
                  </a:lnTo>
                  <a:lnTo>
                    <a:pt x="70294" y="0"/>
                  </a:lnTo>
                  <a:close/>
                </a:path>
              </a:pathLst>
            </a:custGeom>
            <a:solidFill>
              <a:srgbClr val="221714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16008BB8-29C2-7420-9E98-A3882D81CA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088" y="3624488"/>
            <a:ext cx="2520000" cy="1558421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01DA7C8F-406C-4817-BCB4-E6CEA949D835}"/>
              </a:ext>
            </a:extLst>
          </p:cNvPr>
          <p:cNvSpPr txBox="1"/>
          <p:nvPr/>
        </p:nvSpPr>
        <p:spPr>
          <a:xfrm>
            <a:off x="6719117" y="5092305"/>
            <a:ext cx="168629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center: 4.46 x 10</a:t>
            </a:r>
            <a:r>
              <a:rPr lang="en-JP" sz="1400" baseline="300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en-JP" sz="14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Hz</a:t>
            </a:r>
            <a:endParaRPr lang="en-JP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4D71D-12EF-E86D-3101-7E9B8642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1S-2S Current Precision and Goal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0520BD-282F-647B-3251-8878DB38EB01}"/>
              </a:ext>
            </a:extLst>
          </p:cNvPr>
          <p:cNvSpPr txBox="1"/>
          <p:nvPr/>
        </p:nvSpPr>
        <p:spPr>
          <a:xfrm>
            <a:off x="207648" y="6038478"/>
            <a:ext cx="473446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v"/>
            </a:pPr>
            <a:r>
              <a:rPr lang="en-US" sz="1400" dirty="0">
                <a:solidFill>
                  <a:srgbClr val="000090"/>
                </a:solidFill>
              </a:rPr>
              <a:t>Experiment (RAL 1999): 2 455 528 941.0(9.8) MHz [4]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sz="1400" dirty="0">
                <a:solidFill>
                  <a:srgbClr val="000090"/>
                </a:solidFill>
              </a:rPr>
              <a:t>Bound-state QED predictions: 2 455 528 935.2(1.4) [5]</a:t>
            </a:r>
          </a:p>
          <a:p>
            <a:pPr marL="171450" indent="-171450">
              <a:buFont typeface="Wingdings" pitchFamily="2" charset="2"/>
              <a:buChar char="v"/>
            </a:pPr>
            <a:r>
              <a:rPr lang="en-US" sz="1400" dirty="0">
                <a:solidFill>
                  <a:srgbClr val="000090"/>
                </a:solidFill>
              </a:rPr>
              <a:t>QED calculations alone known down to 6 kHz (2.4 ppt) [5]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EDDF81-DF89-6874-F70E-F35A88FDE227}"/>
              </a:ext>
            </a:extLst>
          </p:cNvPr>
          <p:cNvSpPr txBox="1"/>
          <p:nvPr/>
        </p:nvSpPr>
        <p:spPr>
          <a:xfrm>
            <a:off x="6414390" y="816967"/>
            <a:ext cx="255640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400" i="1" dirty="0">
                <a:solidFill>
                  <a:srgbClr val="0070C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From </a:t>
            </a:r>
            <a:r>
              <a:rPr lang="en-US" sz="1400" i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S. Uetake (Okayama Univ.)</a:t>
            </a:r>
            <a:endParaRPr lang="en-US" sz="1400" i="1" dirty="0">
              <a:solidFill>
                <a:srgbClr val="0070C0"/>
              </a:solidFill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C99B80-754A-4943-41E4-9FE966064867}"/>
              </a:ext>
            </a:extLst>
          </p:cNvPr>
          <p:cNvSpPr txBox="1"/>
          <p:nvPr/>
        </p:nvSpPr>
        <p:spPr>
          <a:xfrm>
            <a:off x="756987" y="986833"/>
            <a:ext cx="23684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Muonium Energy Level</a:t>
            </a:r>
            <a:endParaRPr lang="en-JP" b="1">
              <a:solidFill>
                <a:srgbClr val="00206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3DD05F-29EE-5605-2B80-C9CE8D45FC29}"/>
              </a:ext>
            </a:extLst>
          </p:cNvPr>
          <p:cNvGrpSpPr/>
          <p:nvPr/>
        </p:nvGrpSpPr>
        <p:grpSpPr>
          <a:xfrm>
            <a:off x="997827" y="1372916"/>
            <a:ext cx="1736813" cy="718167"/>
            <a:chOff x="8300912" y="1911478"/>
            <a:chExt cx="1736813" cy="7181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E1441D-3B09-F89F-73E1-B69E300607D1}"/>
                    </a:ext>
                  </a:extLst>
                </p:cNvPr>
                <p:cNvSpPr txBox="1"/>
                <p:nvPr/>
              </p:nvSpPr>
              <p:spPr>
                <a:xfrm>
                  <a:off x="8300912" y="1997160"/>
                  <a:ext cx="698589" cy="3005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JP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en-JP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8E1441D-3B09-F89F-73E1-B69E300607D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00912" y="1997160"/>
                  <a:ext cx="698589" cy="300595"/>
                </a:xfrm>
                <a:prstGeom prst="rect">
                  <a:avLst/>
                </a:prstGeom>
                <a:blipFill>
                  <a:blip r:embed="rId8"/>
                  <a:stretch>
                    <a:fillRect l="-7143" t="-72000" r="-12500" b="-172000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FB5667F-6692-9FFA-1AEB-2A3CD7335F18}"/>
                </a:ext>
              </a:extLst>
            </p:cNvPr>
            <p:cNvGrpSpPr/>
            <p:nvPr/>
          </p:nvGrpSpPr>
          <p:grpSpPr>
            <a:xfrm>
              <a:off x="8374677" y="2195504"/>
              <a:ext cx="1467912" cy="324979"/>
              <a:chOff x="6446520" y="2195504"/>
              <a:chExt cx="1467912" cy="324979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1E108E73-CEA0-260F-1E7A-9B56B30D71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6520" y="2335713"/>
                <a:ext cx="54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4B32EF16-7339-F7A0-F09D-4BF787AD0438}"/>
                  </a:ext>
                </a:extLst>
              </p:cNvPr>
              <p:cNvGrpSpPr/>
              <p:nvPr/>
            </p:nvGrpSpPr>
            <p:grpSpPr>
              <a:xfrm>
                <a:off x="7266432" y="2195504"/>
                <a:ext cx="648000" cy="324979"/>
                <a:chOff x="7266432" y="2195505"/>
                <a:chExt cx="648000" cy="324979"/>
              </a:xfrm>
            </p:grpSpPr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C121009-CB32-F583-78C6-41365637BB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6432" y="2195505"/>
                  <a:ext cx="648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08054998-22A1-BE1B-CE7E-B3A3C4E61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6432" y="2520484"/>
                  <a:ext cx="648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D3A186E-31E7-2788-20FA-B73035AB17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6520" y="2340483"/>
                <a:ext cx="288000" cy="180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C8EA1D-0D20-E72A-A132-C4050B59721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6520" y="2195504"/>
                <a:ext cx="288000" cy="144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D90B0F5-636D-02D0-8CBE-B02AFBEBE0E0}"/>
                </a:ext>
              </a:extLst>
            </p:cNvPr>
            <p:cNvSpPr txBox="1"/>
            <p:nvPr/>
          </p:nvSpPr>
          <p:spPr>
            <a:xfrm>
              <a:off x="9867239" y="1911478"/>
              <a:ext cx="168883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JP" sz="1400">
                  <a:latin typeface="Cambria Math" panose="02040503050406030204" pitchFamily="18" charset="0"/>
                  <a:ea typeface="Cambria Math" panose="02040503050406030204" pitchFamily="18" charset="0"/>
                </a:rPr>
                <a:t>F</a:t>
              </a:r>
              <a:endParaRPr lang="en-JP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A9E769-EAC3-5582-792F-A09E77338A17}"/>
                </a:ext>
              </a:extLst>
            </p:cNvPr>
            <p:cNvSpPr txBox="1"/>
            <p:nvPr/>
          </p:nvSpPr>
          <p:spPr>
            <a:xfrm>
              <a:off x="9865636" y="2097536"/>
              <a:ext cx="172089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JP" sz="140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JP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1C2DD8-3B4A-704F-BF33-0442B0CF4C93}"/>
                </a:ext>
              </a:extLst>
            </p:cNvPr>
            <p:cNvSpPr txBox="1"/>
            <p:nvPr/>
          </p:nvSpPr>
          <p:spPr>
            <a:xfrm>
              <a:off x="9865636" y="2414201"/>
              <a:ext cx="172089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JP" sz="14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JP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6B4DBE5-CE9A-5614-24A3-1E25EA197A1B}"/>
              </a:ext>
            </a:extLst>
          </p:cNvPr>
          <p:cNvGrpSpPr/>
          <p:nvPr/>
        </p:nvGrpSpPr>
        <p:grpSpPr>
          <a:xfrm>
            <a:off x="997827" y="4779779"/>
            <a:ext cx="1736813" cy="852149"/>
            <a:chOff x="6368247" y="5327485"/>
            <a:chExt cx="1736813" cy="8521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1CCD35D-5B20-8459-A2A1-FE1D57759E5F}"/>
                    </a:ext>
                  </a:extLst>
                </p:cNvPr>
                <p:cNvSpPr txBox="1"/>
                <p:nvPr/>
              </p:nvSpPr>
              <p:spPr>
                <a:xfrm>
                  <a:off x="6368247" y="5700430"/>
                  <a:ext cx="698588" cy="30059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JP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>
                          <m:sSubPr>
                            <m:ctrlPr>
                              <a:rPr lang="en-JP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f>
                              <m:fPr>
                                <m:type m:val="lin"/>
                                <m:ctrlPr>
                                  <a:rPr lang="en-JP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b>
                        </m:sSub>
                      </m:oMath>
                    </m:oMathPara>
                  </a14:m>
                  <a:endParaRPr lang="en-JP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91CCD35D-5B20-8459-A2A1-FE1D57759E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8247" y="5700430"/>
                  <a:ext cx="698588" cy="300595"/>
                </a:xfrm>
                <a:prstGeom prst="rect">
                  <a:avLst/>
                </a:prstGeom>
                <a:blipFill>
                  <a:blip r:embed="rId9"/>
                  <a:stretch>
                    <a:fillRect l="-7143" t="-72000" r="-12500" b="-172000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3C7BD954-CA65-D350-59AC-655BA0FE1DFF}"/>
                </a:ext>
              </a:extLst>
            </p:cNvPr>
            <p:cNvGrpSpPr/>
            <p:nvPr/>
          </p:nvGrpSpPr>
          <p:grpSpPr>
            <a:xfrm>
              <a:off x="6442012" y="5400728"/>
              <a:ext cx="1467912" cy="648000"/>
              <a:chOff x="6442012" y="5400728"/>
              <a:chExt cx="1467912" cy="648000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9EA2EF83-DDB6-9B59-7EAB-E29555C22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42012" y="5647958"/>
                <a:ext cx="540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898AA708-6345-FD84-C192-AA29FB63C2FA}"/>
                  </a:ext>
                </a:extLst>
              </p:cNvPr>
              <p:cNvGrpSpPr/>
              <p:nvPr/>
            </p:nvGrpSpPr>
            <p:grpSpPr>
              <a:xfrm>
                <a:off x="7261924" y="5400728"/>
                <a:ext cx="648000" cy="648000"/>
                <a:chOff x="7266432" y="2085777"/>
                <a:chExt cx="648000" cy="65416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D8DED215-D839-AD8B-08E6-855551FFB6E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6432" y="2085777"/>
                  <a:ext cx="648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E2B5B06E-C35B-96EE-DF17-646D290285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266432" y="2739940"/>
                  <a:ext cx="648000" cy="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0F391333-6BA9-658C-58B2-1ECD8AA98C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82012" y="5652728"/>
                <a:ext cx="288000" cy="396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4AFBB42F-72CD-22A0-12AB-A99765ECFF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2011" y="5400728"/>
                <a:ext cx="288000" cy="2520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19429A1-132B-A811-D8C4-D392CCC3A4D2}"/>
                </a:ext>
              </a:extLst>
            </p:cNvPr>
            <p:cNvSpPr txBox="1"/>
            <p:nvPr/>
          </p:nvSpPr>
          <p:spPr>
            <a:xfrm>
              <a:off x="7932971" y="5327485"/>
              <a:ext cx="172089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JP" sz="1400">
                  <a:latin typeface="Cambria Math" panose="02040503050406030204" pitchFamily="18" charset="0"/>
                  <a:ea typeface="Cambria Math" panose="02040503050406030204" pitchFamily="18" charset="0"/>
                </a:rPr>
                <a:t>1</a:t>
              </a:r>
              <a:endParaRPr lang="en-JP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C8C5139-A19F-67FD-74EC-0949E8F31174}"/>
                </a:ext>
              </a:extLst>
            </p:cNvPr>
            <p:cNvSpPr txBox="1"/>
            <p:nvPr/>
          </p:nvSpPr>
          <p:spPr>
            <a:xfrm>
              <a:off x="7932971" y="5964190"/>
              <a:ext cx="172089" cy="215444"/>
            </a:xfrm>
            <a:prstGeom prst="rect">
              <a:avLst/>
            </a:prstGeom>
            <a:noFill/>
          </p:spPr>
          <p:txBody>
            <a:bodyPr wrap="none" lIns="36000" tIns="0" rIns="36000" bIns="0" rtlCol="0">
              <a:spAutoFit/>
            </a:bodyPr>
            <a:lstStyle/>
            <a:p>
              <a:pPr algn="ctr"/>
              <a:r>
                <a:rPr lang="en-JP" sz="1400">
                  <a:latin typeface="Cambria Math" panose="02040503050406030204" pitchFamily="18" charset="0"/>
                  <a:ea typeface="Cambria Math" panose="02040503050406030204" pitchFamily="18" charset="0"/>
                </a:rPr>
                <a:t>0</a:t>
              </a:r>
              <a:endParaRPr lang="en-JP"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82D926A-36FE-A09C-20E4-32B63B0C978F}"/>
              </a:ext>
            </a:extLst>
          </p:cNvPr>
          <p:cNvCxnSpPr>
            <a:cxnSpLocks/>
          </p:cNvCxnSpPr>
          <p:nvPr/>
        </p:nvCxnSpPr>
        <p:spPr>
          <a:xfrm flipV="1">
            <a:off x="1993548" y="4853022"/>
            <a:ext cx="0" cy="648000"/>
          </a:xfrm>
          <a:prstGeom prst="straightConnector1">
            <a:avLst/>
          </a:prstGeom>
          <a:ln w="22225">
            <a:solidFill>
              <a:srgbClr val="FF0000"/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31A9C77-D623-5B61-4986-344BFE640FC5}"/>
              </a:ext>
            </a:extLst>
          </p:cNvPr>
          <p:cNvGrpSpPr/>
          <p:nvPr/>
        </p:nvGrpSpPr>
        <p:grpSpPr>
          <a:xfrm>
            <a:off x="1124868" y="1797151"/>
            <a:ext cx="292608" cy="3287201"/>
            <a:chOff x="6495288" y="2344857"/>
            <a:chExt cx="292608" cy="3287201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DB77F5DD-861B-269A-57A4-22088845A4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592" y="2344857"/>
              <a:ext cx="0" cy="1020135"/>
            </a:xfrm>
            <a:prstGeom prst="straightConnector1">
              <a:avLst/>
            </a:prstGeom>
            <a:ln w="22225">
              <a:solidFill>
                <a:srgbClr val="0000FF"/>
              </a:solidFill>
              <a:headEnd type="none" w="med" len="lg"/>
              <a:tailEnd type="arrow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942E65A-AE36-D7C0-971C-F612955F3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41592" y="3429000"/>
              <a:ext cx="0" cy="2203058"/>
            </a:xfrm>
            <a:prstGeom prst="straightConnector1">
              <a:avLst/>
            </a:prstGeom>
            <a:ln w="22225">
              <a:solidFill>
                <a:srgbClr val="0000FF"/>
              </a:solidFill>
              <a:headEnd type="arrow" w="med" len="lg"/>
              <a:tailEnd type="non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621A0BC-360A-09EF-562F-A1AE72ED5956}"/>
                </a:ext>
              </a:extLst>
            </p:cNvPr>
            <p:cNvGrpSpPr/>
            <p:nvPr/>
          </p:nvGrpSpPr>
          <p:grpSpPr>
            <a:xfrm>
              <a:off x="6495288" y="3300984"/>
              <a:ext cx="292608" cy="182245"/>
              <a:chOff x="6495288" y="3300984"/>
              <a:chExt cx="292608" cy="182245"/>
            </a:xfrm>
          </p:grpSpPr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F3F2DBDC-D1EA-D0B5-EE0F-8A83B95CA53F}"/>
                  </a:ext>
                </a:extLst>
              </p:cNvPr>
              <p:cNvSpPr/>
              <p:nvPr/>
            </p:nvSpPr>
            <p:spPr>
              <a:xfrm>
                <a:off x="6495288" y="3300984"/>
                <a:ext cx="292608" cy="109728"/>
              </a:xfrm>
              <a:custGeom>
                <a:avLst/>
                <a:gdLst>
                  <a:gd name="connsiteX0" fmla="*/ 0 w 292608"/>
                  <a:gd name="connsiteY0" fmla="*/ 109728 h 109728"/>
                  <a:gd name="connsiteX1" fmla="*/ 82296 w 292608"/>
                  <a:gd name="connsiteY1" fmla="*/ 18288 h 109728"/>
                  <a:gd name="connsiteX2" fmla="*/ 192024 w 292608"/>
                  <a:gd name="connsiteY2" fmla="*/ 91440 h 109728"/>
                  <a:gd name="connsiteX3" fmla="*/ 292608 w 292608"/>
                  <a:gd name="connsiteY3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08" h="109728">
                    <a:moveTo>
                      <a:pt x="0" y="109728"/>
                    </a:moveTo>
                    <a:cubicBezTo>
                      <a:pt x="25146" y="65532"/>
                      <a:pt x="50292" y="21336"/>
                      <a:pt x="82296" y="18288"/>
                    </a:cubicBezTo>
                    <a:cubicBezTo>
                      <a:pt x="114300" y="15240"/>
                      <a:pt x="156972" y="94488"/>
                      <a:pt x="192024" y="91440"/>
                    </a:cubicBezTo>
                    <a:cubicBezTo>
                      <a:pt x="227076" y="88392"/>
                      <a:pt x="259842" y="44196"/>
                      <a:pt x="292608" y="0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8428304D-E43F-F2BB-A066-289BF4B9A3D6}"/>
                  </a:ext>
                </a:extLst>
              </p:cNvPr>
              <p:cNvSpPr/>
              <p:nvPr/>
            </p:nvSpPr>
            <p:spPr>
              <a:xfrm>
                <a:off x="6495288" y="3373501"/>
                <a:ext cx="292608" cy="109728"/>
              </a:xfrm>
              <a:custGeom>
                <a:avLst/>
                <a:gdLst>
                  <a:gd name="connsiteX0" fmla="*/ 0 w 292608"/>
                  <a:gd name="connsiteY0" fmla="*/ 109728 h 109728"/>
                  <a:gd name="connsiteX1" fmla="*/ 82296 w 292608"/>
                  <a:gd name="connsiteY1" fmla="*/ 18288 h 109728"/>
                  <a:gd name="connsiteX2" fmla="*/ 192024 w 292608"/>
                  <a:gd name="connsiteY2" fmla="*/ 91440 h 109728"/>
                  <a:gd name="connsiteX3" fmla="*/ 292608 w 292608"/>
                  <a:gd name="connsiteY3" fmla="*/ 0 h 109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08" h="109728">
                    <a:moveTo>
                      <a:pt x="0" y="109728"/>
                    </a:moveTo>
                    <a:cubicBezTo>
                      <a:pt x="25146" y="65532"/>
                      <a:pt x="50292" y="21336"/>
                      <a:pt x="82296" y="18288"/>
                    </a:cubicBezTo>
                    <a:cubicBezTo>
                      <a:pt x="114300" y="15240"/>
                      <a:pt x="156972" y="94488"/>
                      <a:pt x="192024" y="91440"/>
                    </a:cubicBezTo>
                    <a:cubicBezTo>
                      <a:pt x="227076" y="88392"/>
                      <a:pt x="259842" y="44196"/>
                      <a:pt x="292608" y="0"/>
                    </a:cubicBezTo>
                  </a:path>
                </a:pathLst>
              </a:custGeom>
              <a:noFill/>
              <a:ln w="127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</p:grp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1F2566A-D353-72EA-14C9-39443181D5EB}"/>
              </a:ext>
            </a:extLst>
          </p:cNvPr>
          <p:cNvSpPr txBox="1"/>
          <p:nvPr/>
        </p:nvSpPr>
        <p:spPr>
          <a:xfrm>
            <a:off x="589785" y="2418332"/>
            <a:ext cx="660488" cy="288147"/>
          </a:xfrm>
          <a:prstGeom prst="rect">
            <a:avLst/>
          </a:prstGeom>
          <a:noFill/>
        </p:spPr>
        <p:txBody>
          <a:bodyPr wrap="none" lIns="36000" tIns="36000" rIns="72000" bIns="36000">
            <a:spAutoFit/>
          </a:bodyPr>
          <a:lstStyle/>
          <a:p>
            <a:r>
              <a:rPr lang="en-JP" sz="14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122 nm</a:t>
            </a:r>
            <a:endParaRPr lang="en-JP" sz="140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F65CF8E-6930-17C7-C4E7-35473C704088}"/>
                  </a:ext>
                </a:extLst>
              </p:cNvPr>
              <p:cNvSpPr txBox="1"/>
              <p:nvPr/>
            </p:nvSpPr>
            <p:spPr>
              <a:xfrm>
                <a:off x="1401438" y="2205493"/>
                <a:ext cx="1569212" cy="4514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JP" sz="140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Laser spectroscopy</a:t>
                </a:r>
              </a:p>
              <a:p>
                <a:pPr algn="ctr">
                  <a:lnSpc>
                    <a:spcPts val="14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en-JP" sz="140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F65CF8E-6930-17C7-C4E7-35473C7040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438" y="2205493"/>
                <a:ext cx="1569212" cy="451406"/>
              </a:xfrm>
              <a:prstGeom prst="rect">
                <a:avLst/>
              </a:prstGeom>
              <a:blipFill>
                <a:blip r:embed="rId10"/>
                <a:stretch>
                  <a:fillRect l="-806" t="-8108" r="-80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0614AF-A439-9965-D9CE-4E0E3547C894}"/>
                  </a:ext>
                </a:extLst>
              </p:cNvPr>
              <p:cNvSpPr txBox="1"/>
              <p:nvPr/>
            </p:nvSpPr>
            <p:spPr>
              <a:xfrm>
                <a:off x="2024850" y="4976967"/>
                <a:ext cx="988732" cy="45140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en-JP" sz="140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Microwave</a:t>
                </a:r>
              </a:p>
              <a:p>
                <a:pPr algn="ctr">
                  <a:lnSpc>
                    <a:spcPts val="14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</m:oMath>
                  </m:oMathPara>
                </a14:m>
                <a:endParaRPr lang="en-JP" sz="14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80614AF-A439-9965-D9CE-4E0E3547C8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850" y="4976967"/>
                <a:ext cx="988732" cy="451406"/>
              </a:xfrm>
              <a:prstGeom prst="rect">
                <a:avLst/>
              </a:prstGeom>
              <a:blipFill>
                <a:blip r:embed="rId11"/>
                <a:stretch>
                  <a:fillRect l="-1266" t="-8108" r="-126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EAEB819B-6C0F-EA48-A809-D41258DD8B07}"/>
              </a:ext>
            </a:extLst>
          </p:cNvPr>
          <p:cNvSpPr txBox="1"/>
          <p:nvPr/>
        </p:nvSpPr>
        <p:spPr>
          <a:xfrm>
            <a:off x="1417476" y="3689797"/>
            <a:ext cx="1603434" cy="811367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>
            <a:solidFill>
              <a:srgbClr val="008F00"/>
            </a:solidFill>
          </a:ln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JP" sz="1600" b="1" i="1">
                <a:solidFill>
                  <a:srgbClr val="008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JP" sz="1600" b="1" i="1" baseline="-2500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</a:p>
          <a:p>
            <a:pPr algn="ctr"/>
            <a:r>
              <a:rPr lang="en-US" sz="1600" b="1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JP" sz="1600" b="1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 uncertainty</a:t>
            </a:r>
          </a:p>
          <a:p>
            <a:pPr algn="ctr"/>
            <a:r>
              <a:rPr lang="en-JP" sz="1600">
                <a:latin typeface="Calibri" panose="020F0502020204030204" pitchFamily="34" charset="0"/>
                <a:cs typeface="Calibri" panose="020F0502020204030204" pitchFamily="34" charset="0"/>
              </a:rPr>
              <a:t>120 ppb (Exp)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72158B4-AAB8-AC42-1777-F29F3C2853AD}"/>
              </a:ext>
            </a:extLst>
          </p:cNvPr>
          <p:cNvSpPr txBox="1"/>
          <p:nvPr/>
        </p:nvSpPr>
        <p:spPr>
          <a:xfrm>
            <a:off x="207648" y="5726406"/>
            <a:ext cx="3467085" cy="318924"/>
          </a:xfrm>
          <a:prstGeom prst="rect">
            <a:avLst/>
          </a:prstGeom>
          <a:noFill/>
          <a:ln w="25400">
            <a:noFill/>
          </a:ln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Electron m</a:t>
            </a:r>
            <a:r>
              <a:rPr lang="en-JP" sz="1600">
                <a:latin typeface="Calibri" panose="020F0502020204030204" pitchFamily="34" charset="0"/>
                <a:cs typeface="Calibri" panose="020F0502020204030204" pitchFamily="34" charset="0"/>
              </a:rPr>
              <a:t>ass uncertainty: </a:t>
            </a:r>
            <a:r>
              <a:rPr lang="en-JP" sz="1600" i="1"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JP" sz="1600" i="1" baseline="-2500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≈ </a:t>
            </a:r>
            <a:r>
              <a:rPr lang="en-JP" sz="1600">
                <a:latin typeface="Calibri" panose="020F0502020204030204" pitchFamily="34" charset="0"/>
                <a:cs typeface="Calibri" panose="020F0502020204030204" pitchFamily="34" charset="0"/>
              </a:rPr>
              <a:t>0.3 ppb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183FEEA-813D-136C-3341-068CBEB8786A}"/>
              </a:ext>
            </a:extLst>
          </p:cNvPr>
          <p:cNvSpPr txBox="1"/>
          <p:nvPr/>
        </p:nvSpPr>
        <p:spPr>
          <a:xfrm>
            <a:off x="3779106" y="1102048"/>
            <a:ext cx="2504262" cy="349702"/>
          </a:xfrm>
          <a:prstGeom prst="rect">
            <a:avLst/>
          </a:prstGeom>
          <a:noFill/>
        </p:spPr>
        <p:txBody>
          <a:bodyPr wrap="none" lIns="36000" tIns="36000" rIns="72000" bIns="36000">
            <a:spAutoFit/>
          </a:bodyPr>
          <a:lstStyle/>
          <a:p>
            <a:r>
              <a:rPr lang="en-JP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1S-2S Laser Spectroscopy</a:t>
            </a:r>
            <a:endParaRPr lang="en-JP" b="1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5FD921A-E741-2727-D853-9E2A7EEF4C40}"/>
                  </a:ext>
                </a:extLst>
              </p:cNvPr>
              <p:cNvSpPr txBox="1"/>
              <p:nvPr/>
            </p:nvSpPr>
            <p:spPr>
              <a:xfrm>
                <a:off x="6289733" y="1102048"/>
                <a:ext cx="2628348" cy="5308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sSub>
                        <m:sSub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en-JP" sz="1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5FD921A-E741-2727-D853-9E2A7EEF4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9733" y="1102048"/>
                <a:ext cx="2628348" cy="530851"/>
              </a:xfrm>
              <a:prstGeom prst="rect">
                <a:avLst/>
              </a:prstGeom>
              <a:blipFill>
                <a:blip r:embed="rId12"/>
                <a:stretch>
                  <a:fillRect l="-1442" t="-2326" b="-697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E5BB9CFB-2413-1BD6-5681-7A49628E7511}"/>
              </a:ext>
            </a:extLst>
          </p:cNvPr>
          <p:cNvSpPr txBox="1"/>
          <p:nvPr/>
        </p:nvSpPr>
        <p:spPr>
          <a:xfrm>
            <a:off x="8243382" y="1630548"/>
            <a:ext cx="442997" cy="288147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US" sz="14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JP" sz="140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</a:t>
            </a:r>
            <a:endParaRPr lang="en-JP" sz="1400"/>
          </a:p>
        </p:txBody>
      </p:sp>
      <p:sp>
        <p:nvSpPr>
          <p:cNvPr id="63" name="Freeform 62">
            <a:extLst>
              <a:ext uri="{FF2B5EF4-FFF2-40B4-BE49-F238E27FC236}">
                <a16:creationId xmlns:a16="http://schemas.microsoft.com/office/drawing/2014/main" id="{DB4C59DC-8A54-3A79-9AF9-A302F733BF0C}"/>
              </a:ext>
            </a:extLst>
          </p:cNvPr>
          <p:cNvSpPr/>
          <p:nvPr/>
        </p:nvSpPr>
        <p:spPr>
          <a:xfrm flipV="1">
            <a:off x="8284880" y="1653098"/>
            <a:ext cx="360000" cy="36000"/>
          </a:xfrm>
          <a:custGeom>
            <a:avLst/>
            <a:gdLst>
              <a:gd name="connsiteX0" fmla="*/ 0 w 1090411"/>
              <a:gd name="connsiteY0" fmla="*/ 8586 h 124495"/>
              <a:gd name="connsiteX1" fmla="*/ 141668 w 1090411"/>
              <a:gd name="connsiteY1" fmla="*/ 124495 h 124495"/>
              <a:gd name="connsiteX2" fmla="*/ 248992 w 1090411"/>
              <a:gd name="connsiteY2" fmla="*/ 8586 h 124495"/>
              <a:gd name="connsiteX3" fmla="*/ 399245 w 1090411"/>
              <a:gd name="connsiteY3" fmla="*/ 111617 h 124495"/>
              <a:gd name="connsiteX4" fmla="*/ 519448 w 1090411"/>
              <a:gd name="connsiteY4" fmla="*/ 25757 h 124495"/>
              <a:gd name="connsiteX5" fmla="*/ 635358 w 1090411"/>
              <a:gd name="connsiteY5" fmla="*/ 111617 h 124495"/>
              <a:gd name="connsiteX6" fmla="*/ 794197 w 1090411"/>
              <a:gd name="connsiteY6" fmla="*/ 25757 h 124495"/>
              <a:gd name="connsiteX7" fmla="*/ 931572 w 1090411"/>
              <a:gd name="connsiteY7" fmla="*/ 115910 h 124495"/>
              <a:gd name="connsiteX8" fmla="*/ 1090411 w 1090411"/>
              <a:gd name="connsiteY8" fmla="*/ 0 h 124495"/>
              <a:gd name="connsiteX0" fmla="*/ 0 w 1090411"/>
              <a:gd name="connsiteY0" fmla="*/ 8586 h 116053"/>
              <a:gd name="connsiteX1" fmla="*/ 128790 w 1090411"/>
              <a:gd name="connsiteY1" fmla="*/ 98737 h 116053"/>
              <a:gd name="connsiteX2" fmla="*/ 248992 w 1090411"/>
              <a:gd name="connsiteY2" fmla="*/ 8586 h 116053"/>
              <a:gd name="connsiteX3" fmla="*/ 399245 w 1090411"/>
              <a:gd name="connsiteY3" fmla="*/ 111617 h 116053"/>
              <a:gd name="connsiteX4" fmla="*/ 519448 w 1090411"/>
              <a:gd name="connsiteY4" fmla="*/ 25757 h 116053"/>
              <a:gd name="connsiteX5" fmla="*/ 635358 w 1090411"/>
              <a:gd name="connsiteY5" fmla="*/ 111617 h 116053"/>
              <a:gd name="connsiteX6" fmla="*/ 794197 w 1090411"/>
              <a:gd name="connsiteY6" fmla="*/ 25757 h 116053"/>
              <a:gd name="connsiteX7" fmla="*/ 931572 w 1090411"/>
              <a:gd name="connsiteY7" fmla="*/ 115910 h 116053"/>
              <a:gd name="connsiteX8" fmla="*/ 1090411 w 1090411"/>
              <a:gd name="connsiteY8" fmla="*/ 0 h 116053"/>
              <a:gd name="connsiteX0" fmla="*/ 0 w 1068946"/>
              <a:gd name="connsiteY0" fmla="*/ 4293 h 111760"/>
              <a:gd name="connsiteX1" fmla="*/ 128790 w 1068946"/>
              <a:gd name="connsiteY1" fmla="*/ 94444 h 111760"/>
              <a:gd name="connsiteX2" fmla="*/ 248992 w 1068946"/>
              <a:gd name="connsiteY2" fmla="*/ 4293 h 111760"/>
              <a:gd name="connsiteX3" fmla="*/ 399245 w 1068946"/>
              <a:gd name="connsiteY3" fmla="*/ 107324 h 111760"/>
              <a:gd name="connsiteX4" fmla="*/ 519448 w 1068946"/>
              <a:gd name="connsiteY4" fmla="*/ 21464 h 111760"/>
              <a:gd name="connsiteX5" fmla="*/ 635358 w 1068946"/>
              <a:gd name="connsiteY5" fmla="*/ 107324 h 111760"/>
              <a:gd name="connsiteX6" fmla="*/ 794197 w 1068946"/>
              <a:gd name="connsiteY6" fmla="*/ 21464 h 111760"/>
              <a:gd name="connsiteX7" fmla="*/ 931572 w 1068946"/>
              <a:gd name="connsiteY7" fmla="*/ 111617 h 111760"/>
              <a:gd name="connsiteX8" fmla="*/ 1068946 w 1068946"/>
              <a:gd name="connsiteY8" fmla="*/ 0 h 111760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067" h="107504">
                <a:moveTo>
                  <a:pt x="0" y="37"/>
                </a:moveTo>
                <a:cubicBezTo>
                  <a:pt x="50084" y="57991"/>
                  <a:pt x="87291" y="90188"/>
                  <a:pt x="128790" y="90188"/>
                </a:cubicBezTo>
                <a:cubicBezTo>
                  <a:pt x="170289" y="90188"/>
                  <a:pt x="203916" y="-2110"/>
                  <a:pt x="248992" y="37"/>
                </a:cubicBezTo>
                <a:cubicBezTo>
                  <a:pt x="294068" y="2184"/>
                  <a:pt x="354169" y="100206"/>
                  <a:pt x="399245" y="103068"/>
                </a:cubicBezTo>
                <a:cubicBezTo>
                  <a:pt x="444321" y="105930"/>
                  <a:pt x="480096" y="17208"/>
                  <a:pt x="519448" y="17208"/>
                </a:cubicBezTo>
                <a:cubicBezTo>
                  <a:pt x="558800" y="17208"/>
                  <a:pt x="589567" y="103068"/>
                  <a:pt x="635358" y="103068"/>
                </a:cubicBezTo>
                <a:cubicBezTo>
                  <a:pt x="681149" y="103068"/>
                  <a:pt x="744828" y="16493"/>
                  <a:pt x="794197" y="17208"/>
                </a:cubicBezTo>
                <a:cubicBezTo>
                  <a:pt x="843566" y="17923"/>
                  <a:pt x="882203" y="111654"/>
                  <a:pt x="931572" y="107361"/>
                </a:cubicBezTo>
                <a:cubicBezTo>
                  <a:pt x="980941" y="103068"/>
                  <a:pt x="1018504" y="55845"/>
                  <a:pt x="1056067" y="21502"/>
                </a:cubicBezTo>
              </a:path>
            </a:pathLst>
          </a:cu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FE7DE9C-73B7-A06E-00C2-08F3AD069087}"/>
              </a:ext>
            </a:extLst>
          </p:cNvPr>
          <p:cNvSpPr/>
          <p:nvPr/>
        </p:nvSpPr>
        <p:spPr>
          <a:xfrm>
            <a:off x="3698081" y="1102048"/>
            <a:ext cx="5220000" cy="169200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75CB333-6A09-2DC4-F5F0-DD1CBB649E6E}"/>
              </a:ext>
            </a:extLst>
          </p:cNvPr>
          <p:cNvSpPr/>
          <p:nvPr/>
        </p:nvSpPr>
        <p:spPr>
          <a:xfrm>
            <a:off x="3698081" y="2867585"/>
            <a:ext cx="5220000" cy="280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5D7E4ED-53EF-7300-75B6-A4E9A575C4F6}"/>
              </a:ext>
            </a:extLst>
          </p:cNvPr>
          <p:cNvSpPr txBox="1"/>
          <p:nvPr/>
        </p:nvSpPr>
        <p:spPr>
          <a:xfrm>
            <a:off x="3779106" y="2867585"/>
            <a:ext cx="1926219" cy="626701"/>
          </a:xfrm>
          <a:prstGeom prst="rect">
            <a:avLst/>
          </a:prstGeom>
          <a:noFill/>
        </p:spPr>
        <p:txBody>
          <a:bodyPr wrap="none" lIns="36000" tIns="36000" rIns="72000" bIns="36000">
            <a:spAutoFit/>
          </a:bodyPr>
          <a:lstStyle/>
          <a:p>
            <a:r>
              <a:rPr lang="en-JP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1S-HFS Microwave </a:t>
            </a:r>
          </a:p>
          <a:p>
            <a:r>
              <a:rPr lang="en-JP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  <a:endParaRPr lang="en-JP" b="1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11FD139-8460-FD85-1640-E35542041FED}"/>
                  </a:ext>
                </a:extLst>
              </p:cNvPr>
              <p:cNvSpPr txBox="1"/>
              <p:nvPr/>
            </p:nvSpPr>
            <p:spPr>
              <a:xfrm>
                <a:off x="5874106" y="2867585"/>
                <a:ext cx="3043975" cy="5312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l-GR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𝐻𝐹𝑆</m:t>
                          </m:r>
                        </m:sub>
                      </m:sSub>
                      <m:r>
                        <a:rPr lang="en-US" sz="1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14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f>
                        <m:fPr>
                          <m:ctrlP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008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008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400" b="1" i="1" smtClean="0">
                                  <a:solidFill>
                                    <a:srgbClr val="008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𝝁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1400" i="1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400" i="1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400" b="1" i="1" smtClean="0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b="1" i="1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sz="1400" b="1" i="1">
                                          <a:solidFill>
                                            <a:srgbClr val="008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𝝁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JP" sz="140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11FD139-8460-FD85-1640-E35542041F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106" y="2867585"/>
                <a:ext cx="3043975" cy="531299"/>
              </a:xfrm>
              <a:prstGeom prst="rect">
                <a:avLst/>
              </a:prstGeom>
              <a:blipFill>
                <a:blip r:embed="rId13"/>
                <a:stretch>
                  <a:fillRect l="-830" b="-697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8C33076C-39B2-1D3D-F021-E3233236EB78}"/>
              </a:ext>
            </a:extLst>
          </p:cNvPr>
          <p:cNvSpPr txBox="1"/>
          <p:nvPr/>
        </p:nvSpPr>
        <p:spPr>
          <a:xfrm>
            <a:off x="8243382" y="3397697"/>
            <a:ext cx="442997" cy="288147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US" sz="1400" dirty="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JP" sz="140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</a:t>
            </a:r>
            <a:endParaRPr lang="en-JP" sz="1400"/>
          </a:p>
        </p:txBody>
      </p:sp>
      <p:sp>
        <p:nvSpPr>
          <p:cNvPr id="79" name="Freeform 78">
            <a:extLst>
              <a:ext uri="{FF2B5EF4-FFF2-40B4-BE49-F238E27FC236}">
                <a16:creationId xmlns:a16="http://schemas.microsoft.com/office/drawing/2014/main" id="{40A798FC-AFF8-9164-3035-414B6DAFC7D6}"/>
              </a:ext>
            </a:extLst>
          </p:cNvPr>
          <p:cNvSpPr/>
          <p:nvPr/>
        </p:nvSpPr>
        <p:spPr>
          <a:xfrm flipV="1">
            <a:off x="8284880" y="3420247"/>
            <a:ext cx="360000" cy="36000"/>
          </a:xfrm>
          <a:custGeom>
            <a:avLst/>
            <a:gdLst>
              <a:gd name="connsiteX0" fmla="*/ 0 w 1090411"/>
              <a:gd name="connsiteY0" fmla="*/ 8586 h 124495"/>
              <a:gd name="connsiteX1" fmla="*/ 141668 w 1090411"/>
              <a:gd name="connsiteY1" fmla="*/ 124495 h 124495"/>
              <a:gd name="connsiteX2" fmla="*/ 248992 w 1090411"/>
              <a:gd name="connsiteY2" fmla="*/ 8586 h 124495"/>
              <a:gd name="connsiteX3" fmla="*/ 399245 w 1090411"/>
              <a:gd name="connsiteY3" fmla="*/ 111617 h 124495"/>
              <a:gd name="connsiteX4" fmla="*/ 519448 w 1090411"/>
              <a:gd name="connsiteY4" fmla="*/ 25757 h 124495"/>
              <a:gd name="connsiteX5" fmla="*/ 635358 w 1090411"/>
              <a:gd name="connsiteY5" fmla="*/ 111617 h 124495"/>
              <a:gd name="connsiteX6" fmla="*/ 794197 w 1090411"/>
              <a:gd name="connsiteY6" fmla="*/ 25757 h 124495"/>
              <a:gd name="connsiteX7" fmla="*/ 931572 w 1090411"/>
              <a:gd name="connsiteY7" fmla="*/ 115910 h 124495"/>
              <a:gd name="connsiteX8" fmla="*/ 1090411 w 1090411"/>
              <a:gd name="connsiteY8" fmla="*/ 0 h 124495"/>
              <a:gd name="connsiteX0" fmla="*/ 0 w 1090411"/>
              <a:gd name="connsiteY0" fmla="*/ 8586 h 116053"/>
              <a:gd name="connsiteX1" fmla="*/ 128790 w 1090411"/>
              <a:gd name="connsiteY1" fmla="*/ 98737 h 116053"/>
              <a:gd name="connsiteX2" fmla="*/ 248992 w 1090411"/>
              <a:gd name="connsiteY2" fmla="*/ 8586 h 116053"/>
              <a:gd name="connsiteX3" fmla="*/ 399245 w 1090411"/>
              <a:gd name="connsiteY3" fmla="*/ 111617 h 116053"/>
              <a:gd name="connsiteX4" fmla="*/ 519448 w 1090411"/>
              <a:gd name="connsiteY4" fmla="*/ 25757 h 116053"/>
              <a:gd name="connsiteX5" fmla="*/ 635358 w 1090411"/>
              <a:gd name="connsiteY5" fmla="*/ 111617 h 116053"/>
              <a:gd name="connsiteX6" fmla="*/ 794197 w 1090411"/>
              <a:gd name="connsiteY6" fmla="*/ 25757 h 116053"/>
              <a:gd name="connsiteX7" fmla="*/ 931572 w 1090411"/>
              <a:gd name="connsiteY7" fmla="*/ 115910 h 116053"/>
              <a:gd name="connsiteX8" fmla="*/ 1090411 w 1090411"/>
              <a:gd name="connsiteY8" fmla="*/ 0 h 116053"/>
              <a:gd name="connsiteX0" fmla="*/ 0 w 1068946"/>
              <a:gd name="connsiteY0" fmla="*/ 4293 h 111760"/>
              <a:gd name="connsiteX1" fmla="*/ 128790 w 1068946"/>
              <a:gd name="connsiteY1" fmla="*/ 94444 h 111760"/>
              <a:gd name="connsiteX2" fmla="*/ 248992 w 1068946"/>
              <a:gd name="connsiteY2" fmla="*/ 4293 h 111760"/>
              <a:gd name="connsiteX3" fmla="*/ 399245 w 1068946"/>
              <a:gd name="connsiteY3" fmla="*/ 107324 h 111760"/>
              <a:gd name="connsiteX4" fmla="*/ 519448 w 1068946"/>
              <a:gd name="connsiteY4" fmla="*/ 21464 h 111760"/>
              <a:gd name="connsiteX5" fmla="*/ 635358 w 1068946"/>
              <a:gd name="connsiteY5" fmla="*/ 107324 h 111760"/>
              <a:gd name="connsiteX6" fmla="*/ 794197 w 1068946"/>
              <a:gd name="connsiteY6" fmla="*/ 21464 h 111760"/>
              <a:gd name="connsiteX7" fmla="*/ 931572 w 1068946"/>
              <a:gd name="connsiteY7" fmla="*/ 111617 h 111760"/>
              <a:gd name="connsiteX8" fmla="*/ 1068946 w 1068946"/>
              <a:gd name="connsiteY8" fmla="*/ 0 h 111760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067" h="107504">
                <a:moveTo>
                  <a:pt x="0" y="37"/>
                </a:moveTo>
                <a:cubicBezTo>
                  <a:pt x="50084" y="57991"/>
                  <a:pt x="87291" y="90188"/>
                  <a:pt x="128790" y="90188"/>
                </a:cubicBezTo>
                <a:cubicBezTo>
                  <a:pt x="170289" y="90188"/>
                  <a:pt x="203916" y="-2110"/>
                  <a:pt x="248992" y="37"/>
                </a:cubicBezTo>
                <a:cubicBezTo>
                  <a:pt x="294068" y="2184"/>
                  <a:pt x="354169" y="100206"/>
                  <a:pt x="399245" y="103068"/>
                </a:cubicBezTo>
                <a:cubicBezTo>
                  <a:pt x="444321" y="105930"/>
                  <a:pt x="480096" y="17208"/>
                  <a:pt x="519448" y="17208"/>
                </a:cubicBezTo>
                <a:cubicBezTo>
                  <a:pt x="558800" y="17208"/>
                  <a:pt x="589567" y="103068"/>
                  <a:pt x="635358" y="103068"/>
                </a:cubicBezTo>
                <a:cubicBezTo>
                  <a:pt x="681149" y="103068"/>
                  <a:pt x="744828" y="16493"/>
                  <a:pt x="794197" y="17208"/>
                </a:cubicBezTo>
                <a:cubicBezTo>
                  <a:pt x="843566" y="17923"/>
                  <a:pt x="882203" y="111654"/>
                  <a:pt x="931572" y="107361"/>
                </a:cubicBezTo>
                <a:cubicBezTo>
                  <a:pt x="980941" y="103068"/>
                  <a:pt x="1018504" y="55845"/>
                  <a:pt x="1056067" y="21502"/>
                </a:cubicBezTo>
              </a:path>
            </a:pathLst>
          </a:cu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0" name="Freeform 79">
            <a:extLst>
              <a:ext uri="{FF2B5EF4-FFF2-40B4-BE49-F238E27FC236}">
                <a16:creationId xmlns:a16="http://schemas.microsoft.com/office/drawing/2014/main" id="{0DE3BEB4-CE46-F69C-D312-56A4BC7FFD1D}"/>
              </a:ext>
            </a:extLst>
          </p:cNvPr>
          <p:cNvSpPr/>
          <p:nvPr/>
        </p:nvSpPr>
        <p:spPr>
          <a:xfrm flipV="1">
            <a:off x="7628547" y="3422588"/>
            <a:ext cx="360000" cy="36000"/>
          </a:xfrm>
          <a:custGeom>
            <a:avLst/>
            <a:gdLst>
              <a:gd name="connsiteX0" fmla="*/ 0 w 1090411"/>
              <a:gd name="connsiteY0" fmla="*/ 8586 h 124495"/>
              <a:gd name="connsiteX1" fmla="*/ 141668 w 1090411"/>
              <a:gd name="connsiteY1" fmla="*/ 124495 h 124495"/>
              <a:gd name="connsiteX2" fmla="*/ 248992 w 1090411"/>
              <a:gd name="connsiteY2" fmla="*/ 8586 h 124495"/>
              <a:gd name="connsiteX3" fmla="*/ 399245 w 1090411"/>
              <a:gd name="connsiteY3" fmla="*/ 111617 h 124495"/>
              <a:gd name="connsiteX4" fmla="*/ 519448 w 1090411"/>
              <a:gd name="connsiteY4" fmla="*/ 25757 h 124495"/>
              <a:gd name="connsiteX5" fmla="*/ 635358 w 1090411"/>
              <a:gd name="connsiteY5" fmla="*/ 111617 h 124495"/>
              <a:gd name="connsiteX6" fmla="*/ 794197 w 1090411"/>
              <a:gd name="connsiteY6" fmla="*/ 25757 h 124495"/>
              <a:gd name="connsiteX7" fmla="*/ 931572 w 1090411"/>
              <a:gd name="connsiteY7" fmla="*/ 115910 h 124495"/>
              <a:gd name="connsiteX8" fmla="*/ 1090411 w 1090411"/>
              <a:gd name="connsiteY8" fmla="*/ 0 h 124495"/>
              <a:gd name="connsiteX0" fmla="*/ 0 w 1090411"/>
              <a:gd name="connsiteY0" fmla="*/ 8586 h 116053"/>
              <a:gd name="connsiteX1" fmla="*/ 128790 w 1090411"/>
              <a:gd name="connsiteY1" fmla="*/ 98737 h 116053"/>
              <a:gd name="connsiteX2" fmla="*/ 248992 w 1090411"/>
              <a:gd name="connsiteY2" fmla="*/ 8586 h 116053"/>
              <a:gd name="connsiteX3" fmla="*/ 399245 w 1090411"/>
              <a:gd name="connsiteY3" fmla="*/ 111617 h 116053"/>
              <a:gd name="connsiteX4" fmla="*/ 519448 w 1090411"/>
              <a:gd name="connsiteY4" fmla="*/ 25757 h 116053"/>
              <a:gd name="connsiteX5" fmla="*/ 635358 w 1090411"/>
              <a:gd name="connsiteY5" fmla="*/ 111617 h 116053"/>
              <a:gd name="connsiteX6" fmla="*/ 794197 w 1090411"/>
              <a:gd name="connsiteY6" fmla="*/ 25757 h 116053"/>
              <a:gd name="connsiteX7" fmla="*/ 931572 w 1090411"/>
              <a:gd name="connsiteY7" fmla="*/ 115910 h 116053"/>
              <a:gd name="connsiteX8" fmla="*/ 1090411 w 1090411"/>
              <a:gd name="connsiteY8" fmla="*/ 0 h 116053"/>
              <a:gd name="connsiteX0" fmla="*/ 0 w 1068946"/>
              <a:gd name="connsiteY0" fmla="*/ 4293 h 111760"/>
              <a:gd name="connsiteX1" fmla="*/ 128790 w 1068946"/>
              <a:gd name="connsiteY1" fmla="*/ 94444 h 111760"/>
              <a:gd name="connsiteX2" fmla="*/ 248992 w 1068946"/>
              <a:gd name="connsiteY2" fmla="*/ 4293 h 111760"/>
              <a:gd name="connsiteX3" fmla="*/ 399245 w 1068946"/>
              <a:gd name="connsiteY3" fmla="*/ 107324 h 111760"/>
              <a:gd name="connsiteX4" fmla="*/ 519448 w 1068946"/>
              <a:gd name="connsiteY4" fmla="*/ 21464 h 111760"/>
              <a:gd name="connsiteX5" fmla="*/ 635358 w 1068946"/>
              <a:gd name="connsiteY5" fmla="*/ 107324 h 111760"/>
              <a:gd name="connsiteX6" fmla="*/ 794197 w 1068946"/>
              <a:gd name="connsiteY6" fmla="*/ 21464 h 111760"/>
              <a:gd name="connsiteX7" fmla="*/ 931572 w 1068946"/>
              <a:gd name="connsiteY7" fmla="*/ 111617 h 111760"/>
              <a:gd name="connsiteX8" fmla="*/ 1068946 w 1068946"/>
              <a:gd name="connsiteY8" fmla="*/ 0 h 111760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  <a:gd name="connsiteX0" fmla="*/ 0 w 1056067"/>
              <a:gd name="connsiteY0" fmla="*/ 37 h 107504"/>
              <a:gd name="connsiteX1" fmla="*/ 128790 w 1056067"/>
              <a:gd name="connsiteY1" fmla="*/ 90188 h 107504"/>
              <a:gd name="connsiteX2" fmla="*/ 248992 w 1056067"/>
              <a:gd name="connsiteY2" fmla="*/ 37 h 107504"/>
              <a:gd name="connsiteX3" fmla="*/ 399245 w 1056067"/>
              <a:gd name="connsiteY3" fmla="*/ 103068 h 107504"/>
              <a:gd name="connsiteX4" fmla="*/ 519448 w 1056067"/>
              <a:gd name="connsiteY4" fmla="*/ 17208 h 107504"/>
              <a:gd name="connsiteX5" fmla="*/ 635358 w 1056067"/>
              <a:gd name="connsiteY5" fmla="*/ 103068 h 107504"/>
              <a:gd name="connsiteX6" fmla="*/ 794197 w 1056067"/>
              <a:gd name="connsiteY6" fmla="*/ 17208 h 107504"/>
              <a:gd name="connsiteX7" fmla="*/ 931572 w 1056067"/>
              <a:gd name="connsiteY7" fmla="*/ 107361 h 107504"/>
              <a:gd name="connsiteX8" fmla="*/ 1056067 w 1056067"/>
              <a:gd name="connsiteY8" fmla="*/ 21502 h 107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067" h="107504">
                <a:moveTo>
                  <a:pt x="0" y="37"/>
                </a:moveTo>
                <a:cubicBezTo>
                  <a:pt x="50084" y="57991"/>
                  <a:pt x="87291" y="90188"/>
                  <a:pt x="128790" y="90188"/>
                </a:cubicBezTo>
                <a:cubicBezTo>
                  <a:pt x="170289" y="90188"/>
                  <a:pt x="203916" y="-2110"/>
                  <a:pt x="248992" y="37"/>
                </a:cubicBezTo>
                <a:cubicBezTo>
                  <a:pt x="294068" y="2184"/>
                  <a:pt x="354169" y="100206"/>
                  <a:pt x="399245" y="103068"/>
                </a:cubicBezTo>
                <a:cubicBezTo>
                  <a:pt x="444321" y="105930"/>
                  <a:pt x="480096" y="17208"/>
                  <a:pt x="519448" y="17208"/>
                </a:cubicBezTo>
                <a:cubicBezTo>
                  <a:pt x="558800" y="17208"/>
                  <a:pt x="589567" y="103068"/>
                  <a:pt x="635358" y="103068"/>
                </a:cubicBezTo>
                <a:cubicBezTo>
                  <a:pt x="681149" y="103068"/>
                  <a:pt x="744828" y="16493"/>
                  <a:pt x="794197" y="17208"/>
                </a:cubicBezTo>
                <a:cubicBezTo>
                  <a:pt x="843566" y="17923"/>
                  <a:pt x="882203" y="111654"/>
                  <a:pt x="931572" y="107361"/>
                </a:cubicBezTo>
                <a:cubicBezTo>
                  <a:pt x="980941" y="103068"/>
                  <a:pt x="1018504" y="55845"/>
                  <a:pt x="1056067" y="21502"/>
                </a:cubicBezTo>
              </a:path>
            </a:pathLst>
          </a:custGeom>
          <a:noFill/>
          <a:ln w="19050"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CCECAF2-9C2E-5A6E-63F7-814E58EB1B93}"/>
                  </a:ext>
                </a:extLst>
              </p:cNvPr>
              <p:cNvSpPr txBox="1"/>
              <p:nvPr/>
            </p:nvSpPr>
            <p:spPr>
              <a:xfrm>
                <a:off x="3779106" y="3479693"/>
                <a:ext cx="1745991" cy="10772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tabLst>
                    <a:tab pos="1638300" algn="r"/>
                  </a:tabLst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𝐻𝐹</m:t>
                            </m:r>
                            <m:r>
                              <a:rPr lang="en-US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JP" sz="160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>
                  <a:tabLst>
                    <a:tab pos="1546225" algn="r"/>
                  </a:tabLst>
                </a:pPr>
                <a:r>
                  <a:rPr lang="en-JP" sz="16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    </a:t>
                </a:r>
                <a:r>
                  <a:rPr lang="en-JP" sz="160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Exp:	160 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[1]</a:t>
                </a:r>
              </a:p>
              <a:p>
                <a:pPr>
                  <a:tabLst>
                    <a:tab pos="1546225" algn="r"/>
                  </a:tabLst>
                </a:pPr>
                <a:r>
                  <a:rPr lang="en-JP" sz="16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  <a:r>
                  <a:rPr lang="en-JP" sz="1600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53 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[2]</a:t>
                </a:r>
              </a:p>
              <a:p>
                <a:pPr>
                  <a:tabLst>
                    <a:tab pos="1546225" algn="r"/>
                  </a:tabLst>
                </a:pPr>
                <a:r>
                  <a:rPr lang="en-JP" sz="16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Theory:	515 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[3]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CCECAF2-9C2E-5A6E-63F7-814E58EB1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106" y="3479693"/>
                <a:ext cx="1745991" cy="1077218"/>
              </a:xfrm>
              <a:prstGeom prst="rect">
                <a:avLst/>
              </a:prstGeom>
              <a:blipFill>
                <a:blip r:embed="rId14"/>
                <a:stretch>
                  <a:fillRect l="-1449" t="-2326" r="-1449" b="-581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テキスト ボックス 3">
            <a:extLst>
              <a:ext uri="{FF2B5EF4-FFF2-40B4-BE49-F238E27FC236}">
                <a16:creationId xmlns:a16="http://schemas.microsoft.com/office/drawing/2014/main" id="{E751CB57-7929-BC3F-72CC-C08C6DE46772}"/>
              </a:ext>
            </a:extLst>
          </p:cNvPr>
          <p:cNvSpPr txBox="1"/>
          <p:nvPr/>
        </p:nvSpPr>
        <p:spPr>
          <a:xfrm>
            <a:off x="5353063" y="5665466"/>
            <a:ext cx="3198055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400" dirty="0">
                <a:solidFill>
                  <a:srgbClr val="0070C0"/>
                </a:solidFill>
              </a:rPr>
              <a:t>[1] F. G. Mariam et al., PRL </a:t>
            </a:r>
            <a:r>
              <a:rPr lang="nb-NO" altLang="ja-JP" sz="1400" b="1" dirty="0">
                <a:solidFill>
                  <a:srgbClr val="0070C0"/>
                </a:solidFill>
              </a:rPr>
              <a:t>49</a:t>
            </a:r>
            <a:r>
              <a:rPr lang="nb-NO" altLang="ja-JP" sz="1400" dirty="0">
                <a:solidFill>
                  <a:srgbClr val="0070C0"/>
                </a:solidFill>
              </a:rPr>
              <a:t>, 993 (1982)</a:t>
            </a:r>
          </a:p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400" dirty="0">
                <a:solidFill>
                  <a:srgbClr val="0070C0"/>
                </a:solidFill>
              </a:rPr>
              <a:t>[2] W. Liu </a:t>
            </a:r>
            <a:r>
              <a:rPr lang="nb-NO" altLang="ja-JP" sz="1400" i="1" dirty="0">
                <a:solidFill>
                  <a:srgbClr val="0070C0"/>
                </a:solidFill>
              </a:rPr>
              <a:t>et al.</a:t>
            </a:r>
            <a:r>
              <a:rPr lang="nb-NO" altLang="ja-JP" sz="1400" dirty="0">
                <a:solidFill>
                  <a:srgbClr val="0070C0"/>
                </a:solidFill>
              </a:rPr>
              <a:t>, PRL </a:t>
            </a:r>
            <a:r>
              <a:rPr lang="nb-NO" altLang="ja-JP" sz="1400" b="1" dirty="0">
                <a:solidFill>
                  <a:srgbClr val="0070C0"/>
                </a:solidFill>
              </a:rPr>
              <a:t>82</a:t>
            </a:r>
            <a:r>
              <a:rPr lang="nb-NO" altLang="ja-JP" sz="1400" dirty="0">
                <a:solidFill>
                  <a:srgbClr val="0070C0"/>
                </a:solidFill>
              </a:rPr>
              <a:t>, 711(1999)</a:t>
            </a:r>
          </a:p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400" dirty="0">
                <a:solidFill>
                  <a:srgbClr val="0070C0"/>
                </a:solidFill>
              </a:rPr>
              <a:t>[3] M. I. Eides, PLB </a:t>
            </a:r>
            <a:r>
              <a:rPr lang="nb-NO" altLang="ja-JP" sz="1400" b="1" dirty="0">
                <a:solidFill>
                  <a:srgbClr val="0070C0"/>
                </a:solidFill>
              </a:rPr>
              <a:t>795</a:t>
            </a:r>
            <a:r>
              <a:rPr lang="nb-NO" altLang="ja-JP" sz="1400" dirty="0">
                <a:solidFill>
                  <a:srgbClr val="0070C0"/>
                </a:solidFill>
              </a:rPr>
              <a:t>, 113 (2019)</a:t>
            </a:r>
          </a:p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400" dirty="0">
                <a:solidFill>
                  <a:srgbClr val="0070C0"/>
                </a:solidFill>
                <a:latin typeface="Symbol" pitchFamily="18" charset="2"/>
              </a:rPr>
              <a:t>[4] </a:t>
            </a:r>
            <a:r>
              <a:rPr lang="en-US" sz="1400" dirty="0">
                <a:solidFill>
                  <a:srgbClr val="0070C0"/>
                </a:solidFill>
              </a:rPr>
              <a:t>V. Meyer </a:t>
            </a:r>
            <a:r>
              <a:rPr lang="en-US" sz="1400" i="1" dirty="0">
                <a:solidFill>
                  <a:srgbClr val="0070C0"/>
                </a:solidFill>
              </a:rPr>
              <a:t>et al.</a:t>
            </a:r>
            <a:r>
              <a:rPr lang="en-US" sz="1400" dirty="0">
                <a:solidFill>
                  <a:srgbClr val="0070C0"/>
                </a:solidFill>
              </a:rPr>
              <a:t>, </a:t>
            </a:r>
            <a:r>
              <a:rPr lang="en-JP" sz="1400" dirty="0">
                <a:solidFill>
                  <a:srgbClr val="0070C0"/>
                </a:solidFill>
              </a:rPr>
              <a:t>PRL </a:t>
            </a:r>
            <a:r>
              <a:rPr lang="en-JP" sz="1400" b="1" dirty="0">
                <a:solidFill>
                  <a:srgbClr val="0070C0"/>
                </a:solidFill>
              </a:rPr>
              <a:t>84</a:t>
            </a:r>
            <a:r>
              <a:rPr lang="en-JP" sz="1400" dirty="0">
                <a:solidFill>
                  <a:srgbClr val="0070C0"/>
                </a:solidFill>
              </a:rPr>
              <a:t>, 1136 (2000)</a:t>
            </a:r>
          </a:p>
          <a:p>
            <a:pPr eaLnBrk="0" hangingPunct="0">
              <a:tabLst>
                <a:tab pos="4843463" algn="l"/>
              </a:tabLst>
              <a:defRPr/>
            </a:pPr>
            <a:r>
              <a:rPr lang="en-JP" sz="1400" dirty="0">
                <a:solidFill>
                  <a:srgbClr val="0070C0"/>
                </a:solidFill>
              </a:rPr>
              <a:t>[5] </a:t>
            </a:r>
            <a:r>
              <a:rPr lang="en-US" sz="1400" dirty="0">
                <a:solidFill>
                  <a:srgbClr val="0070C0"/>
                </a:solidFill>
              </a:rPr>
              <a:t>I. Cortinovis </a:t>
            </a:r>
            <a:r>
              <a:rPr lang="en-US" sz="1400" i="1" dirty="0">
                <a:solidFill>
                  <a:srgbClr val="0070C0"/>
                </a:solidFill>
              </a:rPr>
              <a:t>et al.</a:t>
            </a:r>
            <a:r>
              <a:rPr lang="en-US" sz="1400" dirty="0">
                <a:solidFill>
                  <a:srgbClr val="0070C0"/>
                </a:solidFill>
              </a:rPr>
              <a:t>, EPJD </a:t>
            </a:r>
            <a:r>
              <a:rPr lang="en-US" sz="1400" b="1" dirty="0">
                <a:solidFill>
                  <a:srgbClr val="0070C0"/>
                </a:solidFill>
              </a:rPr>
              <a:t>77</a:t>
            </a:r>
            <a:r>
              <a:rPr lang="en-US" sz="1400" dirty="0">
                <a:solidFill>
                  <a:srgbClr val="0070C0"/>
                </a:solidFill>
              </a:rPr>
              <a:t>, 66 (2023)</a:t>
            </a:r>
            <a:endParaRPr lang="en-JP" sz="1400" dirty="0">
              <a:solidFill>
                <a:srgbClr val="0070C0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87EA0E4-C9FB-D191-28E1-36CDB0E614F5}"/>
              </a:ext>
            </a:extLst>
          </p:cNvPr>
          <p:cNvSpPr txBox="1"/>
          <p:nvPr/>
        </p:nvSpPr>
        <p:spPr>
          <a:xfrm>
            <a:off x="3779106" y="4542318"/>
            <a:ext cx="224292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mass uncertainty:</a:t>
            </a:r>
          </a:p>
          <a:p>
            <a:pPr algn="ctr"/>
            <a:r>
              <a:rPr lang="en-JP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511 Hz (120 ppb)</a:t>
            </a:r>
            <a:r>
              <a:rPr lang="en-JP" sz="16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JP" sz="1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</a:t>
            </a:r>
            <a:endParaRPr lang="en-JP" sz="160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0BFBEAE-64B5-2877-7251-CBFB97A6088E}"/>
              </a:ext>
            </a:extLst>
          </p:cNvPr>
          <p:cNvSpPr txBox="1"/>
          <p:nvPr/>
        </p:nvSpPr>
        <p:spPr>
          <a:xfrm>
            <a:off x="3779106" y="5112500"/>
            <a:ext cx="359540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Electroweak contribution: -65 Hz</a:t>
            </a:r>
          </a:p>
          <a:p>
            <a:r>
              <a:rPr lang="en-JP" sz="1600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Hadronic vacuum polarization: +237.7 Hz</a:t>
            </a:r>
            <a:endParaRPr lang="en-JP" sz="1600">
              <a:solidFill>
                <a:srgbClr val="FF40FF"/>
              </a:solidFill>
            </a:endParaRPr>
          </a:p>
        </p:txBody>
      </p:sp>
      <p:sp>
        <p:nvSpPr>
          <p:cNvPr id="91" name="Freeform 90">
            <a:extLst>
              <a:ext uri="{FF2B5EF4-FFF2-40B4-BE49-F238E27FC236}">
                <a16:creationId xmlns:a16="http://schemas.microsoft.com/office/drawing/2014/main" id="{EBCFAB14-3D7B-F59C-2B7D-A423D27B7C88}"/>
              </a:ext>
            </a:extLst>
          </p:cNvPr>
          <p:cNvSpPr/>
          <p:nvPr/>
        </p:nvSpPr>
        <p:spPr>
          <a:xfrm>
            <a:off x="5823133" y="2700066"/>
            <a:ext cx="1607760" cy="1944000"/>
          </a:xfrm>
          <a:custGeom>
            <a:avLst/>
            <a:gdLst>
              <a:gd name="connsiteX0" fmla="*/ 454201 w 1368601"/>
              <a:gd name="connsiteY0" fmla="*/ 0 h 2141316"/>
              <a:gd name="connsiteX1" fmla="*/ 25937 w 1368601"/>
              <a:gd name="connsiteY1" fmla="*/ 983848 h 2141316"/>
              <a:gd name="connsiteX2" fmla="*/ 1125532 w 1368601"/>
              <a:gd name="connsiteY2" fmla="*/ 1921397 h 2141316"/>
              <a:gd name="connsiteX3" fmla="*/ 1368601 w 1368601"/>
              <a:gd name="connsiteY3" fmla="*/ 2141316 h 2141316"/>
              <a:gd name="connsiteX0" fmla="*/ 598296 w 1354368"/>
              <a:gd name="connsiteY0" fmla="*/ 0 h 2141316"/>
              <a:gd name="connsiteX1" fmla="*/ 11704 w 1354368"/>
              <a:gd name="connsiteY1" fmla="*/ 983848 h 2141316"/>
              <a:gd name="connsiteX2" fmla="*/ 1111299 w 1354368"/>
              <a:gd name="connsiteY2" fmla="*/ 1921397 h 2141316"/>
              <a:gd name="connsiteX3" fmla="*/ 1354368 w 1354368"/>
              <a:gd name="connsiteY3" fmla="*/ 2141316 h 2141316"/>
              <a:gd name="connsiteX0" fmla="*/ 601817 w 1357889"/>
              <a:gd name="connsiteY0" fmla="*/ 0 h 2141316"/>
              <a:gd name="connsiteX1" fmla="*/ 15225 w 1357889"/>
              <a:gd name="connsiteY1" fmla="*/ 983848 h 2141316"/>
              <a:gd name="connsiteX2" fmla="*/ 1114820 w 1357889"/>
              <a:gd name="connsiteY2" fmla="*/ 1921397 h 2141316"/>
              <a:gd name="connsiteX3" fmla="*/ 1357889 w 1357889"/>
              <a:gd name="connsiteY3" fmla="*/ 2141316 h 2141316"/>
              <a:gd name="connsiteX0" fmla="*/ 550304 w 1306376"/>
              <a:gd name="connsiteY0" fmla="*/ 0 h 2141316"/>
              <a:gd name="connsiteX1" fmla="*/ 17723 w 1306376"/>
              <a:gd name="connsiteY1" fmla="*/ 620835 h 2141316"/>
              <a:gd name="connsiteX2" fmla="*/ 1063307 w 1306376"/>
              <a:gd name="connsiteY2" fmla="*/ 1921397 h 2141316"/>
              <a:gd name="connsiteX3" fmla="*/ 1306376 w 1306376"/>
              <a:gd name="connsiteY3" fmla="*/ 2141316 h 2141316"/>
              <a:gd name="connsiteX0" fmla="*/ 532679 w 1288751"/>
              <a:gd name="connsiteY0" fmla="*/ 0 h 2141316"/>
              <a:gd name="connsiteX1" fmla="*/ 98 w 1288751"/>
              <a:gd name="connsiteY1" fmla="*/ 620835 h 2141316"/>
              <a:gd name="connsiteX2" fmla="*/ 1045682 w 1288751"/>
              <a:gd name="connsiteY2" fmla="*/ 1921397 h 2141316"/>
              <a:gd name="connsiteX3" fmla="*/ 1288751 w 1288751"/>
              <a:gd name="connsiteY3" fmla="*/ 2141316 h 2141316"/>
              <a:gd name="connsiteX0" fmla="*/ 502817 w 1312900"/>
              <a:gd name="connsiteY0" fmla="*/ 0 h 2153833"/>
              <a:gd name="connsiteX1" fmla="*/ 24247 w 1312900"/>
              <a:gd name="connsiteY1" fmla="*/ 633352 h 2153833"/>
              <a:gd name="connsiteX2" fmla="*/ 1069831 w 1312900"/>
              <a:gd name="connsiteY2" fmla="*/ 1933914 h 2153833"/>
              <a:gd name="connsiteX3" fmla="*/ 1312900 w 1312900"/>
              <a:gd name="connsiteY3" fmla="*/ 2153833 h 2153833"/>
              <a:gd name="connsiteX0" fmla="*/ 494547 w 1304630"/>
              <a:gd name="connsiteY0" fmla="*/ 0 h 2153833"/>
              <a:gd name="connsiteX1" fmla="*/ 24979 w 1304630"/>
              <a:gd name="connsiteY1" fmla="*/ 833635 h 2153833"/>
              <a:gd name="connsiteX2" fmla="*/ 1061561 w 1304630"/>
              <a:gd name="connsiteY2" fmla="*/ 1933914 h 2153833"/>
              <a:gd name="connsiteX3" fmla="*/ 1304630 w 1304630"/>
              <a:gd name="connsiteY3" fmla="*/ 2153833 h 2153833"/>
              <a:gd name="connsiteX0" fmla="*/ 469730 w 1279813"/>
              <a:gd name="connsiteY0" fmla="*/ 0 h 2153833"/>
              <a:gd name="connsiteX1" fmla="*/ 162 w 1279813"/>
              <a:gd name="connsiteY1" fmla="*/ 833635 h 2153833"/>
              <a:gd name="connsiteX2" fmla="*/ 1036744 w 1279813"/>
              <a:gd name="connsiteY2" fmla="*/ 1933914 h 2153833"/>
              <a:gd name="connsiteX3" fmla="*/ 1279813 w 1279813"/>
              <a:gd name="connsiteY3" fmla="*/ 2153833 h 2153833"/>
              <a:gd name="connsiteX0" fmla="*/ 535630 w 1298632"/>
              <a:gd name="connsiteY0" fmla="*/ 0 h 2127860"/>
              <a:gd name="connsiteX1" fmla="*/ 18981 w 1298632"/>
              <a:gd name="connsiteY1" fmla="*/ 807662 h 2127860"/>
              <a:gd name="connsiteX2" fmla="*/ 1055563 w 1298632"/>
              <a:gd name="connsiteY2" fmla="*/ 1907941 h 2127860"/>
              <a:gd name="connsiteX3" fmla="*/ 1298632 w 1298632"/>
              <a:gd name="connsiteY3" fmla="*/ 2127860 h 2127860"/>
              <a:gd name="connsiteX0" fmla="*/ 516670 w 1279672"/>
              <a:gd name="connsiteY0" fmla="*/ 0 h 2127860"/>
              <a:gd name="connsiteX1" fmla="*/ 21 w 1279672"/>
              <a:gd name="connsiteY1" fmla="*/ 807662 h 2127860"/>
              <a:gd name="connsiteX2" fmla="*/ 1036603 w 1279672"/>
              <a:gd name="connsiteY2" fmla="*/ 1907941 h 2127860"/>
              <a:gd name="connsiteX3" fmla="*/ 1279672 w 1279672"/>
              <a:gd name="connsiteY3" fmla="*/ 2127860 h 2127860"/>
              <a:gd name="connsiteX0" fmla="*/ 488427 w 1251429"/>
              <a:gd name="connsiteY0" fmla="*/ 0 h 2127860"/>
              <a:gd name="connsiteX1" fmla="*/ 26 w 1251429"/>
              <a:gd name="connsiteY1" fmla="*/ 638844 h 2127860"/>
              <a:gd name="connsiteX2" fmla="*/ 1008360 w 1251429"/>
              <a:gd name="connsiteY2" fmla="*/ 1907941 h 2127860"/>
              <a:gd name="connsiteX3" fmla="*/ 1251429 w 1251429"/>
              <a:gd name="connsiteY3" fmla="*/ 2127860 h 2127860"/>
              <a:gd name="connsiteX0" fmla="*/ 488411 w 1251413"/>
              <a:gd name="connsiteY0" fmla="*/ 0 h 2127860"/>
              <a:gd name="connsiteX1" fmla="*/ 10 w 1251413"/>
              <a:gd name="connsiteY1" fmla="*/ 638844 h 2127860"/>
              <a:gd name="connsiteX2" fmla="*/ 1008344 w 1251413"/>
              <a:gd name="connsiteY2" fmla="*/ 1907941 h 2127860"/>
              <a:gd name="connsiteX3" fmla="*/ 1251413 w 1251413"/>
              <a:gd name="connsiteY3" fmla="*/ 2127860 h 2127860"/>
              <a:gd name="connsiteX0" fmla="*/ 488411 w 1307909"/>
              <a:gd name="connsiteY0" fmla="*/ 0 h 2218762"/>
              <a:gd name="connsiteX1" fmla="*/ 10 w 1307909"/>
              <a:gd name="connsiteY1" fmla="*/ 638844 h 2218762"/>
              <a:gd name="connsiteX2" fmla="*/ 1008344 w 1307909"/>
              <a:gd name="connsiteY2" fmla="*/ 1907941 h 2218762"/>
              <a:gd name="connsiteX3" fmla="*/ 1307909 w 1307909"/>
              <a:gd name="connsiteY3" fmla="*/ 2218762 h 221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909" h="2218762">
                <a:moveTo>
                  <a:pt x="488411" y="0"/>
                </a:moveTo>
                <a:cubicBezTo>
                  <a:pt x="289992" y="113387"/>
                  <a:pt x="-1901" y="242938"/>
                  <a:pt x="10" y="638844"/>
                </a:cubicBezTo>
                <a:cubicBezTo>
                  <a:pt x="1921" y="1034750"/>
                  <a:pt x="784567" y="1715030"/>
                  <a:pt x="1008344" y="1907941"/>
                </a:cubicBezTo>
                <a:cubicBezTo>
                  <a:pt x="1232121" y="2100852"/>
                  <a:pt x="1298263" y="2205258"/>
                  <a:pt x="1307909" y="2218762"/>
                </a:cubicBezTo>
              </a:path>
            </a:pathLst>
          </a:custGeom>
          <a:noFill/>
          <a:ln>
            <a:solidFill>
              <a:srgbClr val="FF40FF"/>
            </a:solidFill>
            <a:tailEnd type="arrow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B3BEAD7-9B5E-DC48-A3A4-A2970C1D921C}"/>
                  </a:ext>
                </a:extLst>
              </p:cNvPr>
              <p:cNvSpPr txBox="1"/>
              <p:nvPr/>
            </p:nvSpPr>
            <p:spPr>
              <a:xfrm>
                <a:off x="3779106" y="1571887"/>
                <a:ext cx="2422458" cy="107721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tabLst>
                    <a:tab pos="1638300" algn="r"/>
                  </a:tabLst>
                </a:pP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𝑢</m:t>
                    </m:r>
                    <m:d>
                      <m:dPr>
                        <m:begChr m:val="["/>
                        <m:endChr m:val="]"/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l-GR" sz="16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l-GR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en-US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6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d>
                  </m:oMath>
                </a14:m>
                <a:r>
                  <a:rPr lang="en-JP" sz="16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</a:p>
              <a:p>
                <a:pPr>
                  <a:tabLst>
                    <a:tab pos="2216150" algn="r"/>
                  </a:tabLst>
                </a:pPr>
                <a:r>
                  <a:rPr lang="en-JP" sz="1600">
                    <a:latin typeface="Calibri" panose="020F0502020204030204" pitchFamily="34" charset="0"/>
                    <a:cs typeface="Calibri" panose="020F0502020204030204" pitchFamily="34" charset="0"/>
                  </a:rPr>
                  <a:t>Exp</a:t>
                </a:r>
                <a:r>
                  <a:rPr lang="en-JP" sz="140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JP" sz="14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RAL 1999)</a:t>
                </a:r>
                <a:r>
                  <a:rPr lang="en-JP" sz="1600">
                    <a:latin typeface="Calibri" panose="020F0502020204030204" pitchFamily="34" charset="0"/>
                    <a:cs typeface="Calibri" panose="020F0502020204030204" pitchFamily="34" charset="0"/>
                  </a:rPr>
                  <a:t>:	9.8 MHz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[4]</a:t>
                </a:r>
              </a:p>
              <a:p>
                <a:pPr>
                  <a:tabLst>
                    <a:tab pos="2216150" algn="r"/>
                  </a:tabLst>
                </a:pPr>
                <a:r>
                  <a:rPr lang="en-JP" sz="160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Theory:	1.4 MHz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[5]</a:t>
                </a:r>
              </a:p>
              <a:p>
                <a:pPr>
                  <a:tabLst>
                    <a:tab pos="2216150" algn="r"/>
                  </a:tabLst>
                </a:pPr>
                <a:r>
                  <a:rPr lang="en-JP" sz="1600">
                    <a:latin typeface="Calibri" panose="020F0502020204030204" pitchFamily="34" charset="0"/>
                    <a:cs typeface="Calibri" panose="020F0502020204030204" pitchFamily="34" charset="0"/>
                  </a:rPr>
                  <a:t>QED alone:	6  kHz </a:t>
                </a:r>
                <a:r>
                  <a:rPr lang="en-JP" sz="160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[5]</a:t>
                </a: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3B3BEAD7-9B5E-DC48-A3A4-A2970C1D9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106" y="1571887"/>
                <a:ext cx="2422458" cy="1077218"/>
              </a:xfrm>
              <a:prstGeom prst="rect">
                <a:avLst/>
              </a:prstGeom>
              <a:blipFill>
                <a:blip r:embed="rId15"/>
                <a:stretch>
                  <a:fillRect l="-1042" t="-1163" r="-521" b="-697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TextBox 95">
            <a:extLst>
              <a:ext uri="{FF2B5EF4-FFF2-40B4-BE49-F238E27FC236}">
                <a16:creationId xmlns:a16="http://schemas.microsoft.com/office/drawing/2014/main" id="{83B59D3A-E898-7941-6973-12ADE674CFA6}"/>
              </a:ext>
            </a:extLst>
          </p:cNvPr>
          <p:cNvSpPr txBox="1"/>
          <p:nvPr/>
        </p:nvSpPr>
        <p:spPr>
          <a:xfrm>
            <a:off x="5435225" y="4251195"/>
            <a:ext cx="70884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b="1">
                <a:solidFill>
                  <a:srgbClr val="FF4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Hz</a:t>
            </a:r>
            <a:endParaRPr lang="en-JP" b="1"/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CB88A54A-9927-4D49-7BA9-8E201716D377}"/>
              </a:ext>
            </a:extLst>
          </p:cNvPr>
          <p:cNvCxnSpPr/>
          <p:nvPr/>
        </p:nvCxnSpPr>
        <p:spPr>
          <a:xfrm flipV="1">
            <a:off x="4581805" y="4265698"/>
            <a:ext cx="555551" cy="202452"/>
          </a:xfrm>
          <a:prstGeom prst="line">
            <a:avLst/>
          </a:prstGeom>
          <a:ln w="254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62656FD-8E39-2ABD-7639-DB037584BDC6}"/>
              </a:ext>
            </a:extLst>
          </p:cNvPr>
          <p:cNvSpPr txBox="1"/>
          <p:nvPr/>
        </p:nvSpPr>
        <p:spPr>
          <a:xfrm>
            <a:off x="6428553" y="1894571"/>
            <a:ext cx="2275999" cy="811367"/>
          </a:xfrm>
          <a:prstGeom prst="rect">
            <a:avLst/>
          </a:prstGeom>
          <a:solidFill>
            <a:schemeClr val="bg1"/>
          </a:solidFill>
          <a:ln w="25400">
            <a:solidFill>
              <a:srgbClr val="FF40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JP" sz="1600" b="1">
                <a:solidFill>
                  <a:srgbClr val="002060"/>
                </a:solidFill>
              </a:rPr>
              <a:t>1S-2S Goal </a:t>
            </a:r>
            <a:r>
              <a:rPr lang="en-JP" sz="1600">
                <a:solidFill>
                  <a:srgbClr val="002060"/>
                </a:solidFill>
              </a:rPr>
              <a:t>(a): </a:t>
            </a:r>
            <a:r>
              <a:rPr lang="en-JP" sz="1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kHz</a:t>
            </a:r>
            <a:endParaRPr lang="en-JP" sz="1600">
              <a:solidFill>
                <a:srgbClr val="002060"/>
              </a:solidFill>
            </a:endParaRPr>
          </a:p>
          <a:p>
            <a:pPr algn="ctr"/>
            <a:r>
              <a:rPr lang="en-JP" sz="1600">
                <a:solidFill>
                  <a:srgbClr val="002060"/>
                </a:solidFill>
              </a:rPr>
              <a:t>Reduce mass uncertainty</a:t>
            </a:r>
          </a:p>
          <a:p>
            <a:pPr>
              <a:tabLst>
                <a:tab pos="346075" algn="l"/>
                <a:tab pos="1592263" algn="l"/>
              </a:tabLst>
            </a:pPr>
            <a:r>
              <a:rPr lang="en-JP" sz="1600">
                <a:solidFill>
                  <a:srgbClr val="002060"/>
                </a:solidFill>
              </a:rPr>
              <a:t>	120 ppb	8 ppb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9FDD8F6B-A16A-8E29-4CD6-23F7D6A6F4F7}"/>
              </a:ext>
            </a:extLst>
          </p:cNvPr>
          <p:cNvSpPr/>
          <p:nvPr/>
        </p:nvSpPr>
        <p:spPr>
          <a:xfrm rot="-5400000">
            <a:off x="7666912" y="2365018"/>
            <a:ext cx="219600" cy="360000"/>
          </a:xfrm>
          <a:prstGeom prst="downArrow">
            <a:avLst>
              <a:gd name="adj1" fmla="val 50000"/>
              <a:gd name="adj2" fmla="val 93828"/>
            </a:avLst>
          </a:prstGeom>
          <a:solidFill>
            <a:srgbClr val="FF40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B80C8B-F43F-938C-54A9-28DB45DAAE8F}"/>
                  </a:ext>
                </a:extLst>
              </p:cNvPr>
              <p:cNvSpPr txBox="1"/>
              <p:nvPr/>
            </p:nvSpPr>
            <p:spPr>
              <a:xfrm>
                <a:off x="1171285" y="2624389"/>
                <a:ext cx="6801432" cy="1880406"/>
              </a:xfrm>
              <a:prstGeom prst="rect">
                <a:avLst/>
              </a:prstGeom>
              <a:solidFill>
                <a:srgbClr val="FFFFCC"/>
              </a:solid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lIns="180000" tIns="180000" rIns="180000" bIns="180000">
                <a:spAutoFit/>
              </a:bodyPr>
              <a:lstStyle/>
              <a:p>
                <a:pPr algn="ctr">
                  <a:tabLst>
                    <a:tab pos="571500" algn="l"/>
                  </a:tabLst>
                </a:pPr>
                <a:r>
                  <a:rPr lang="en-JP" sz="3200" b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Ultimate Goal by </a:t>
                </a:r>
                <a:r>
                  <a:rPr lang="en-JP" sz="3200" b="1">
                    <a:solidFill>
                      <a:srgbClr val="0000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AMuLET</a:t>
                </a:r>
                <a:r>
                  <a:rPr lang="en-JP" sz="3200" b="1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&amp; </a:t>
                </a:r>
                <a:r>
                  <a:rPr lang="en-JP" sz="3200" b="1">
                    <a:solidFill>
                      <a:srgbClr val="008F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MuMass</a:t>
                </a:r>
              </a:p>
              <a:p>
                <a:pPr algn="ctr">
                  <a:tabLst>
                    <a:tab pos="571500" algn="l"/>
                  </a:tabLst>
                </a:pPr>
                <a:r>
                  <a:rPr lang="en-JP" sz="32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10 kHz precision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3200" b="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JP" sz="320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≈ 1ppb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0B80C8B-F43F-938C-54A9-28DB45DAA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285" y="2624389"/>
                <a:ext cx="6801432" cy="188040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905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4623D50E-0AE6-31A6-898A-809EBCEB3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584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89E774B0-2CA2-4176-3EC5-61B99DDB4FDA}"/>
              </a:ext>
            </a:extLst>
          </p:cNvPr>
          <p:cNvGrpSpPr/>
          <p:nvPr/>
        </p:nvGrpSpPr>
        <p:grpSpPr>
          <a:xfrm>
            <a:off x="5680115" y="4293399"/>
            <a:ext cx="3231654" cy="1502697"/>
            <a:chOff x="9144000" y="4340443"/>
            <a:chExt cx="3231654" cy="1502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A5B5804-40A4-1889-8F0F-4649D632F075}"/>
                    </a:ext>
                  </a:extLst>
                </p:cNvPr>
                <p:cNvSpPr txBox="1"/>
                <p:nvPr/>
              </p:nvSpPr>
              <p:spPr>
                <a:xfrm>
                  <a:off x="9766085" y="5295811"/>
                  <a:ext cx="2527615" cy="547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JP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den>
                        </m:f>
                        <m:f>
                          <m:fPr>
                            <m:ctrlPr>
                              <a:rPr lang="en-JP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JP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den>
                        </m:f>
                        <m:f>
                          <m:fPr>
                            <m:ctrlPr>
                              <a:rPr lang="en-JP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JP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oMath>
                    </m:oMathPara>
                  </a14:m>
                  <a:endParaRPr lang="en-JP" sz="160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EA5B5804-40A4-1889-8F0F-4649D632F0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6085" y="5295811"/>
                  <a:ext cx="2527615" cy="547329"/>
                </a:xfrm>
                <a:prstGeom prst="rect">
                  <a:avLst/>
                </a:prstGeom>
                <a:blipFill>
                  <a:blip r:embed="rId3"/>
                  <a:stretch>
                    <a:fillRect l="-500" r="-1000" b="-6818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5412BAB-1289-B7CC-83A7-09E9DB4A9A16}"/>
                    </a:ext>
                  </a:extLst>
                </p:cNvPr>
                <p:cNvSpPr txBox="1"/>
                <p:nvPr/>
              </p:nvSpPr>
              <p:spPr>
                <a:xfrm>
                  <a:off x="9144000" y="4340443"/>
                  <a:ext cx="3231654" cy="8306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JP" sz="16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JP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JP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𝐿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</m:d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𝑒𝐵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𝑚𝑐</m:t>
                                    </m:r>
                                  </m:den>
                                </m:f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𝑒𝐵</m:t>
                                    </m:r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𝑚𝑐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num>
                          <m:den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den>
                        </m:f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sSub>
                              <m:sSub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JP" sz="160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5412BAB-1289-B7CC-83A7-09E9DB4A9A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4000" y="4340443"/>
                  <a:ext cx="3231654" cy="830677"/>
                </a:xfrm>
                <a:prstGeom prst="rect">
                  <a:avLst/>
                </a:prstGeom>
                <a:blipFill>
                  <a:blip r:embed="rId4"/>
                  <a:stretch>
                    <a:fillRect l="-392" t="-1493" b="-7463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コネクタ 51">
              <a:extLst>
                <a:ext uri="{FF2B5EF4-FFF2-40B4-BE49-F238E27FC236}">
                  <a16:creationId xmlns:a16="http://schemas.microsoft.com/office/drawing/2014/main" id="{EC7F6C2F-66D9-9E12-A2A4-DEE048D5C196}"/>
                </a:ext>
              </a:extLst>
            </p:cNvPr>
            <p:cNvCxnSpPr>
              <a:cxnSpLocks/>
            </p:cNvCxnSpPr>
            <p:nvPr/>
          </p:nvCxnSpPr>
          <p:spPr>
            <a:xfrm>
              <a:off x="11725154" y="5078520"/>
              <a:ext cx="6505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52">
              <a:extLst>
                <a:ext uri="{FF2B5EF4-FFF2-40B4-BE49-F238E27FC236}">
                  <a16:creationId xmlns:a16="http://schemas.microsoft.com/office/drawing/2014/main" id="{C3FB11C5-4C99-DBBE-A2E4-3F7FE5785D72}"/>
                </a:ext>
              </a:extLst>
            </p:cNvPr>
            <p:cNvCxnSpPr>
              <a:cxnSpLocks/>
            </p:cNvCxnSpPr>
            <p:nvPr/>
          </p:nvCxnSpPr>
          <p:spPr>
            <a:xfrm>
              <a:off x="12028850" y="5843140"/>
              <a:ext cx="2880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7" name="Muon g−2…"/>
              <p:cNvSpPr>
                <a:spLocks noGrp="1"/>
              </p:cNvSpPr>
              <p:nvPr>
                <p:ph type="body" sz="half" idx="1"/>
              </p:nvPr>
            </p:nvSpPr>
            <p:spPr>
              <a:xfrm>
                <a:off x="344509" y="1166585"/>
                <a:ext cx="4755282" cy="30777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indent="0" defTabSz="345030">
                  <a:spcBef>
                    <a:spcPts val="2461"/>
                  </a:spcBef>
                  <a:buNone/>
                  <a:defRPr sz="3191"/>
                </a:pPr>
                <a:r>
                  <a:rPr lang="en-US" sz="2400" b="1" dirty="0">
                    <a:solidFill>
                      <a:srgbClr val="C00000"/>
                    </a:solidFill>
                  </a:rPr>
                  <a:t>Muon </a:t>
                </a:r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𝒈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24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2400" b="1" dirty="0">
                  <a:solidFill>
                    <a:srgbClr val="C00000"/>
                  </a:solidFill>
                </a:endParaRPr>
              </a:p>
              <a:p>
                <a:pPr marL="266700" lvl="1" indent="-266700" defTabSz="345030"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520"/>
                </a:pPr>
                <a:r>
                  <a:rPr lang="en-US" sz="2000" dirty="0"/>
                  <a:t>5</a:t>
                </a:r>
                <a:r>
                  <a:rPr sz="2000" dirty="0"/>
                  <a:t>σ discrepancy between theory and exp</a:t>
                </a:r>
                <a:r>
                  <a:rPr lang="en-US" sz="2000" dirty="0"/>
                  <a:t>.</a:t>
                </a:r>
                <a:endParaRPr sz="2000" dirty="0"/>
              </a:p>
              <a:p>
                <a:pPr marL="266700" lvl="1" indent="-266700" defTabSz="345030"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520"/>
                </a:pPr>
                <a:r>
                  <a:rPr sz="2000" dirty="0"/>
                  <a:t>Exp. </a:t>
                </a:r>
                <a:r>
                  <a:rPr lang="en-US" sz="2000" dirty="0"/>
                  <a:t>precision v</a:t>
                </a:r>
                <a:r>
                  <a:rPr sz="2000" dirty="0"/>
                  <a:t>alue</a:t>
                </a:r>
                <a:r>
                  <a:rPr lang="en-US" sz="2000" dirty="0"/>
                  <a:t>:</a:t>
                </a:r>
                <a:r>
                  <a:rPr sz="2000" dirty="0"/>
                  <a:t> 0.</a:t>
                </a:r>
                <a:r>
                  <a:rPr lang="en-US" sz="2000" dirty="0"/>
                  <a:t>2</a:t>
                </a:r>
                <a:r>
                  <a:rPr sz="2000" dirty="0"/>
                  <a:t> ppm</a:t>
                </a:r>
                <a:r>
                  <a:rPr lang="en-US" sz="2000" dirty="0"/>
                  <a:t> </a:t>
                </a:r>
                <a:r>
                  <a:rPr lang="en-US" sz="1800" dirty="0"/>
                  <a:t>(FNAL 2023)</a:t>
                </a:r>
                <a:endParaRPr sz="2000" dirty="0"/>
              </a:p>
              <a:p>
                <a:pPr marL="266700" lvl="1" indent="-266700" defTabSz="345030"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520"/>
                </a:pPr>
                <a:r>
                  <a:rPr lang="en-US" sz="2000" dirty="0"/>
                  <a:t>Exp. g</a:t>
                </a:r>
                <a:r>
                  <a:rPr sz="2000" dirty="0"/>
                  <a:t>oal at J-PARC and FNAL</a:t>
                </a:r>
                <a:r>
                  <a:rPr lang="en-US" sz="2000" dirty="0"/>
                  <a:t>: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sz="2000" dirty="0"/>
                  <a:t>0.1 ppm</a:t>
                </a:r>
              </a:p>
              <a:p>
                <a:pPr marL="266700" lvl="1" indent="-266700" defTabSz="345030"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520"/>
                </a:pPr>
                <a:r>
                  <a:rPr lang="en-US" sz="2000" dirty="0"/>
                  <a:t>Independent precise measurement of muon mass required !</a:t>
                </a:r>
              </a:p>
              <a:p>
                <a:pPr marL="266700" lvl="1" indent="-266700" defTabSz="345030">
                  <a:spcBef>
                    <a:spcPts val="1200"/>
                  </a:spcBef>
                  <a:buFont typeface="Arial" panose="020B0604020202020204" pitchFamily="34" charset="0"/>
                  <a:buChar char="•"/>
                  <a:defRPr sz="2520"/>
                </a:pPr>
                <a:endParaRPr lang="en-US" sz="2000" dirty="0"/>
              </a:p>
            </p:txBody>
          </p:sp>
        </mc:Choice>
        <mc:Fallback xmlns="">
          <p:sp>
            <p:nvSpPr>
              <p:cNvPr id="147" name="Muon g−2…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44509" y="1166585"/>
                <a:ext cx="4755282" cy="3077766"/>
              </a:xfrm>
              <a:prstGeom prst="rect">
                <a:avLst/>
              </a:prstGeom>
              <a:blipFill>
                <a:blip r:embed="rId5"/>
                <a:stretch>
                  <a:fillRect l="-2133" t="-123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F84B9990-87F3-4415-5E7E-2BAF3C50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Relation between Muon </a:t>
            </a:r>
            <a:r>
              <a:rPr lang="en-US" i="1" dirty="0"/>
              <a:t>g</a:t>
            </a:r>
            <a:r>
              <a:rPr lang="en-US" dirty="0"/>
              <a:t>−2 &amp; MuHFS</a:t>
            </a:r>
            <a:endParaRPr lang="en-JP" dirty="0"/>
          </a:p>
        </p:txBody>
      </p:sp>
      <p:sp>
        <p:nvSpPr>
          <p:cNvPr id="9" name="角丸四角形 48">
            <a:extLst>
              <a:ext uri="{FF2B5EF4-FFF2-40B4-BE49-F238E27FC236}">
                <a16:creationId xmlns:a16="http://schemas.microsoft.com/office/drawing/2014/main" id="{8F8DD612-F41C-988D-7E54-F64B05F57F3D}"/>
              </a:ext>
            </a:extLst>
          </p:cNvPr>
          <p:cNvSpPr/>
          <p:nvPr/>
        </p:nvSpPr>
        <p:spPr>
          <a:xfrm>
            <a:off x="2777424" y="4428913"/>
            <a:ext cx="1152000" cy="936000"/>
          </a:xfrm>
          <a:prstGeom prst="roundRect">
            <a:avLst/>
          </a:prstGeom>
          <a:noFill/>
          <a:ln>
            <a:solidFill>
              <a:srgbClr val="EB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0" name="直線矢印コネクタ 50">
            <a:extLst>
              <a:ext uri="{FF2B5EF4-FFF2-40B4-BE49-F238E27FC236}">
                <a16:creationId xmlns:a16="http://schemas.microsoft.com/office/drawing/2014/main" id="{17DB3EFC-A148-37DA-D1CD-23087C73A86A}"/>
              </a:ext>
            </a:extLst>
          </p:cNvPr>
          <p:cNvCxnSpPr>
            <a:cxnSpLocks/>
            <a:stCxn id="9" idx="2"/>
            <a:endCxn id="11" idx="0"/>
          </p:cNvCxnSpPr>
          <p:nvPr/>
        </p:nvCxnSpPr>
        <p:spPr>
          <a:xfrm flipH="1">
            <a:off x="3078563" y="5364913"/>
            <a:ext cx="274861" cy="338593"/>
          </a:xfrm>
          <a:prstGeom prst="straightConnector1">
            <a:avLst/>
          </a:prstGeom>
          <a:ln w="28575">
            <a:solidFill>
              <a:srgbClr val="EBB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51">
            <a:extLst>
              <a:ext uri="{FF2B5EF4-FFF2-40B4-BE49-F238E27FC236}">
                <a16:creationId xmlns:a16="http://schemas.microsoft.com/office/drawing/2014/main" id="{01A4622C-A1C9-2D4D-AF5C-1C40825E5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8003" y="5703506"/>
            <a:ext cx="2221120" cy="381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55" tIns="51577" rIns="103155" bIns="51577">
            <a:spAutoFit/>
          </a:bodyPr>
          <a:lstStyle/>
          <a:p>
            <a:r>
              <a:rPr lang="en-US" altLang="ja-JP" dirty="0">
                <a:solidFill>
                  <a:srgbClr val="EBB000"/>
                </a:solidFill>
              </a:rPr>
              <a:t>From g-2 storage ring</a:t>
            </a:r>
            <a:endParaRPr lang="ja-JP" altLang="en-US">
              <a:solidFill>
                <a:srgbClr val="EBB000"/>
              </a:solidFill>
            </a:endParaRPr>
          </a:p>
        </p:txBody>
      </p:sp>
      <p:sp>
        <p:nvSpPr>
          <p:cNvPr id="12" name="角丸四角形 53">
            <a:extLst>
              <a:ext uri="{FF2B5EF4-FFF2-40B4-BE49-F238E27FC236}">
                <a16:creationId xmlns:a16="http://schemas.microsoft.com/office/drawing/2014/main" id="{5368D78F-2612-754B-186F-9D8AA195CB9B}"/>
              </a:ext>
            </a:extLst>
          </p:cNvPr>
          <p:cNvSpPr/>
          <p:nvPr/>
        </p:nvSpPr>
        <p:spPr>
          <a:xfrm>
            <a:off x="4178188" y="4428913"/>
            <a:ext cx="1152000" cy="936000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155" tIns="51577" rIns="103155" bIns="51577"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3" name="直線矢印コネクタ 56">
            <a:extLst>
              <a:ext uri="{FF2B5EF4-FFF2-40B4-BE49-F238E27FC236}">
                <a16:creationId xmlns:a16="http://schemas.microsoft.com/office/drawing/2014/main" id="{0BC30B72-2999-1BB9-56F7-3879777E662E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4754188" y="5364913"/>
            <a:ext cx="108494" cy="338593"/>
          </a:xfrm>
          <a:prstGeom prst="straightConnector1">
            <a:avLst/>
          </a:prstGeom>
          <a:ln w="28575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テキスト ボックス 58">
            <a:extLst>
              <a:ext uri="{FF2B5EF4-FFF2-40B4-BE49-F238E27FC236}">
                <a16:creationId xmlns:a16="http://schemas.microsoft.com/office/drawing/2014/main" id="{205E3B1A-B2B2-BE59-9213-552C661BE831}"/>
              </a:ext>
            </a:extLst>
          </p:cNvPr>
          <p:cNvSpPr txBox="1"/>
          <p:nvPr/>
        </p:nvSpPr>
        <p:spPr>
          <a:xfrm>
            <a:off x="4119673" y="5689278"/>
            <a:ext cx="2129748" cy="381160"/>
          </a:xfrm>
          <a:prstGeom prst="rect">
            <a:avLst/>
          </a:prstGeom>
          <a:noFill/>
        </p:spPr>
        <p:txBody>
          <a:bodyPr wrap="none" lIns="103155" tIns="51577" rIns="103155" bIns="51577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rgbClr val="0070C0"/>
                </a:solidFill>
              </a:rPr>
              <a:t>From Muonium HFS </a:t>
            </a:r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714082E-E21E-C7C5-1554-C93FE90E87AF}"/>
              </a:ext>
            </a:extLst>
          </p:cNvPr>
          <p:cNvSpPr/>
          <p:nvPr/>
        </p:nvSpPr>
        <p:spPr>
          <a:xfrm>
            <a:off x="656659" y="4428913"/>
            <a:ext cx="1872000" cy="936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B15E72-385B-69EA-2707-E7DCC25FAC73}"/>
                  </a:ext>
                </a:extLst>
              </p:cNvPr>
              <p:cNvSpPr txBox="1"/>
              <p:nvPr/>
            </p:nvSpPr>
            <p:spPr>
              <a:xfrm>
                <a:off x="699530" y="4493598"/>
                <a:ext cx="178625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JP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num>
                        <m:den>
                          <m:r>
                            <a:rPr lang="en-JP" sz="2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den>
                      </m:f>
                    </m:oMath>
                  </m:oMathPara>
                </a14:m>
                <a:endParaRPr lang="en-JP" sz="28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7B15E72-385B-69EA-2707-E7DCC25FA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530" y="4493598"/>
                <a:ext cx="1786258" cy="806631"/>
              </a:xfrm>
              <a:prstGeom prst="rect">
                <a:avLst/>
              </a:prstGeom>
              <a:blipFill>
                <a:blip r:embed="rId7"/>
                <a:stretch>
                  <a:fillRect l="-2128" r="-3546" b="-1384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52C20E-7AA6-D6CF-2551-E06382B7E464}"/>
                  </a:ext>
                </a:extLst>
              </p:cNvPr>
              <p:cNvSpPr txBox="1"/>
              <p:nvPr/>
            </p:nvSpPr>
            <p:spPr>
              <a:xfrm>
                <a:off x="3480886" y="1050160"/>
                <a:ext cx="1273104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JP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JP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852C20E-7AA6-D6CF-2551-E06382B7E4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0886" y="1050160"/>
                <a:ext cx="1273104" cy="576183"/>
              </a:xfrm>
              <a:prstGeom prst="rect">
                <a:avLst/>
              </a:prstGeom>
              <a:blipFill>
                <a:blip r:embed="rId8"/>
                <a:stretch>
                  <a:fillRect l="-2970" r="-3960" b="-1489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CAFCE2-5247-9BBB-0B0C-CCFEA8CF9064}"/>
                  </a:ext>
                </a:extLst>
              </p:cNvPr>
              <p:cNvSpPr txBox="1"/>
              <p:nvPr/>
            </p:nvSpPr>
            <p:spPr>
              <a:xfrm>
                <a:off x="4271171" y="4525081"/>
                <a:ext cx="966034" cy="743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JP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JP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JP" sz="240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BCAFCE2-5247-9BBB-0B0C-CCFEA8CF9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171" y="4525081"/>
                <a:ext cx="966034" cy="743665"/>
              </a:xfrm>
              <a:prstGeom prst="rect">
                <a:avLst/>
              </a:prstGeom>
              <a:blipFill>
                <a:blip r:embed="rId9"/>
                <a:stretch>
                  <a:fillRect l="-7792" r="-2597" b="-1016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C05D11-B608-1B9D-0956-280A359F1202}"/>
                  </a:ext>
                </a:extLst>
              </p:cNvPr>
              <p:cNvSpPr txBox="1"/>
              <p:nvPr/>
            </p:nvSpPr>
            <p:spPr>
              <a:xfrm>
                <a:off x="2831518" y="4529152"/>
                <a:ext cx="1043812" cy="73552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</m:t>
                      </m:r>
                      <m:r>
                        <a:rPr lang="en-JP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JP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JP" sz="240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7C05D11-B608-1B9D-0956-280A359F1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1518" y="4529152"/>
                <a:ext cx="1043812" cy="735522"/>
              </a:xfrm>
              <a:prstGeom prst="rect">
                <a:avLst/>
              </a:prstGeom>
              <a:blipFill>
                <a:blip r:embed="rId10"/>
                <a:stretch>
                  <a:fillRect l="-5952" r="-1190" b="-1016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E56B9098-04B8-70CF-2D1E-8B5FB8044ABF}"/>
              </a:ext>
            </a:extLst>
          </p:cNvPr>
          <p:cNvSpPr txBox="1"/>
          <p:nvPr/>
        </p:nvSpPr>
        <p:spPr>
          <a:xfrm>
            <a:off x="475296" y="6134271"/>
            <a:ext cx="53222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altLang="ja-JP" sz="1800" i="1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altLang="ja-JP" sz="1800" i="1" baseline="-25000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altLang="ja-JP" sz="1800" dirty="0">
                <a:solidFill>
                  <a:srgbClr val="0070C0"/>
                </a:solidFill>
              </a:rPr>
              <a:t>/</a:t>
            </a:r>
            <a:r>
              <a:rPr lang="en-US" altLang="ja-JP" sz="1800" i="1" dirty="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altLang="ja-JP" sz="1800" i="1" baseline="-25000" dirty="0">
                <a:solidFill>
                  <a:srgbClr val="0070C0"/>
                </a:solidFill>
              </a:rPr>
              <a:t>p</a:t>
            </a:r>
            <a:r>
              <a:rPr lang="en-US" altLang="ja-JP" sz="1800" dirty="0">
                <a:solidFill>
                  <a:srgbClr val="0070C0"/>
                </a:solidFill>
              </a:rPr>
              <a:t> </a:t>
            </a:r>
            <a:r>
              <a:rPr lang="ja-JP" altLang="en-US" sz="1800">
                <a:solidFill>
                  <a:srgbClr val="0070C0"/>
                </a:solidFill>
              </a:rPr>
              <a:t> </a:t>
            </a:r>
            <a:r>
              <a:rPr lang="en-US" altLang="ja-JP" sz="1800" dirty="0">
                <a:solidFill>
                  <a:schemeClr val="tx1"/>
                </a:solidFill>
              </a:rPr>
              <a:t>accuracy from direct measurement: </a:t>
            </a:r>
            <a:r>
              <a:rPr lang="en-US" altLang="ja-JP" sz="1800" dirty="0"/>
              <a:t>120 ppb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2438D2-F675-3DF1-799B-864493D1482D}"/>
              </a:ext>
            </a:extLst>
          </p:cNvPr>
          <p:cNvSpPr txBox="1"/>
          <p:nvPr/>
        </p:nvSpPr>
        <p:spPr>
          <a:xfrm>
            <a:off x="656659" y="3718072"/>
            <a:ext cx="482625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lvl="1" indent="-285750" defTabSz="345030">
              <a:spcBef>
                <a:spcPts val="1200"/>
              </a:spcBef>
              <a:buFont typeface="Wingdings" pitchFamily="2" charset="2"/>
              <a:buChar char="Ø"/>
              <a:defRPr sz="2520"/>
            </a:pPr>
            <a:r>
              <a:rPr lang="en-US" sz="1800" dirty="0">
                <a:solidFill>
                  <a:srgbClr val="0070C0"/>
                </a:solidFill>
              </a:rPr>
              <a:t>Exp. value obtained using Muonium HFS result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952A61-44E2-7D74-7EFC-892233963807}"/>
              </a:ext>
            </a:extLst>
          </p:cNvPr>
          <p:cNvSpPr txBox="1"/>
          <p:nvPr/>
        </p:nvSpPr>
        <p:spPr>
          <a:xfrm>
            <a:off x="5323156" y="6427527"/>
            <a:ext cx="36840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tabLst>
                <a:tab pos="4843463" algn="l"/>
              </a:tabLst>
              <a:defRPr/>
            </a:pPr>
            <a:r>
              <a:rPr lang="nb-NO" altLang="ja-JP" sz="1600" dirty="0">
                <a:solidFill>
                  <a:srgbClr val="0070C0"/>
                </a:solidFill>
              </a:rPr>
              <a:t>W. Liu </a:t>
            </a:r>
            <a:r>
              <a:rPr lang="nb-NO" altLang="ja-JP" sz="1600" i="1" dirty="0">
                <a:solidFill>
                  <a:srgbClr val="0070C0"/>
                </a:solidFill>
              </a:rPr>
              <a:t>et al.</a:t>
            </a:r>
            <a:r>
              <a:rPr lang="nb-NO" altLang="ja-JP" sz="1600" dirty="0">
                <a:solidFill>
                  <a:srgbClr val="0070C0"/>
                </a:solidFill>
              </a:rPr>
              <a:t>, Phys. Rev. Lett. </a:t>
            </a:r>
            <a:r>
              <a:rPr lang="nb-NO" altLang="ja-JP" sz="1600" b="1" dirty="0">
                <a:solidFill>
                  <a:srgbClr val="0070C0"/>
                </a:solidFill>
              </a:rPr>
              <a:t>82</a:t>
            </a:r>
            <a:r>
              <a:rPr lang="nb-NO" altLang="ja-JP" sz="1600" dirty="0">
                <a:solidFill>
                  <a:srgbClr val="0070C0"/>
                </a:solidFill>
              </a:rPr>
              <a:t> (1999) 711</a:t>
            </a:r>
            <a:endParaRPr lang="en-US" altLang="ja-JP" sz="1600" dirty="0">
              <a:solidFill>
                <a:srgbClr val="0070C0"/>
              </a:solidFill>
              <a:latin typeface="Symbol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B6A08-4FAC-EAF3-E3DC-1570CD95A8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08" y="959519"/>
            <a:ext cx="2630658" cy="30549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EFA1A-3110-BE9F-8BA3-95E938B02CCF}"/>
              </a:ext>
            </a:extLst>
          </p:cNvPr>
          <p:cNvSpPr txBox="1"/>
          <p:nvPr/>
        </p:nvSpPr>
        <p:spPr>
          <a:xfrm>
            <a:off x="6074229" y="3943823"/>
            <a:ext cx="29493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8F00"/>
                </a:solidFill>
              </a:rPr>
              <a:t>From M. Kimura’s Talk at NuFACT2025</a:t>
            </a:r>
            <a:endParaRPr lang="en-JP" sz="1400">
              <a:solidFill>
                <a:srgbClr val="008F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A550A7-1FCD-2DF4-E7BC-48FD5F42F88B}"/>
              </a:ext>
            </a:extLst>
          </p:cNvPr>
          <p:cNvSpPr txBox="1"/>
          <p:nvPr/>
        </p:nvSpPr>
        <p:spPr>
          <a:xfrm>
            <a:off x="7427970" y="873183"/>
            <a:ext cx="1616395" cy="3804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WP: arXiv:2505.21476</a:t>
            </a:r>
          </a:p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FNAL: PRL135, 101802 (2025)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7F1967-890F-183E-5883-C05478C7EBC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59" y="1994055"/>
            <a:ext cx="234947" cy="288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C4A19AB-78C7-8368-4833-793978669F7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11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MuHFS + Mu 1s-2s = g−2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r>
                  <a:rPr lang="en-US" dirty="0"/>
                  <a:t>MuHFS + Mu </a:t>
                </a:r>
                <a14:m>
                  <m:oMath xmlns:m="http://schemas.openxmlformats.org/officeDocument/2006/math">
                    <m:r>
                      <a:rPr lang="en-US" altLang="ja-JP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ja-JP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altLang="ja-JP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ja-JP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=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</m:oMath>
                </a14:m>
                <a:endParaRPr dirty="0"/>
              </a:p>
            </p:txBody>
          </p:sp>
        </mc:Choice>
        <mc:Fallback xmlns="">
          <p:sp>
            <p:nvSpPr>
              <p:cNvPr id="166" name="MuHFS + Mu 1s-2s = g−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9" name="スクリーンショット 0004-10-17 10.25.52.png" descr="スクリーンショット 0004-10-17 10.25.5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0" y="1280389"/>
            <a:ext cx="8352000" cy="4591472"/>
          </a:xfrm>
          <a:prstGeom prst="rect">
            <a:avLst/>
          </a:prstGeom>
          <a:ln w="12700">
            <a:solidFill>
              <a:srgbClr val="002060"/>
            </a:solidFill>
            <a:miter lim="400000"/>
          </a:ln>
        </p:spPr>
      </p:pic>
      <p:pic>
        <p:nvPicPr>
          <p:cNvPr id="170" name="スクリーンショット 0003-08-04 17.28.36.png" descr="スクリーンショット 0003-08-04 17.28.3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1438" y="4071261"/>
            <a:ext cx="3374569" cy="252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888C99B-480D-B11C-8562-E080818E275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12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EE22AD97-0D31-EEF5-9E20-880BC7C01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922484"/>
            <a:ext cx="8640000" cy="5858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1BE20-8CFA-DF4C-DE08-54D386DBA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J-PARC Facility (KEK/JAEA）</a:t>
            </a:r>
            <a:endParaRPr lang="en-JP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4302DCA-BF73-B6DF-B249-CC209DAFD748}"/>
              </a:ext>
            </a:extLst>
          </p:cNvPr>
          <p:cNvSpPr/>
          <p:nvPr/>
        </p:nvSpPr>
        <p:spPr>
          <a:xfrm>
            <a:off x="1850020" y="3127516"/>
            <a:ext cx="3876123" cy="292011"/>
          </a:xfrm>
          <a:custGeom>
            <a:avLst/>
            <a:gdLst>
              <a:gd name="connsiteX0" fmla="*/ 5112902 w 5112902"/>
              <a:gd name="connsiteY0" fmla="*/ 385184 h 385184"/>
              <a:gd name="connsiteX1" fmla="*/ 5089942 w 5112902"/>
              <a:gd name="connsiteY1" fmla="*/ 359367 h 385184"/>
              <a:gd name="connsiteX2" fmla="*/ 5059075 w 5112902"/>
              <a:gd name="connsiteY2" fmla="*/ 322849 h 385184"/>
              <a:gd name="connsiteX3" fmla="*/ 5022305 w 5112902"/>
              <a:gd name="connsiteY3" fmla="*/ 280111 h 385184"/>
              <a:gd name="connsiteX4" fmla="*/ 4981635 w 5112902"/>
              <a:gd name="connsiteY4" fmla="*/ 235633 h 385184"/>
              <a:gd name="connsiteX5" fmla="*/ 4939068 w 5112902"/>
              <a:gd name="connsiteY5" fmla="*/ 193895 h 385184"/>
              <a:gd name="connsiteX6" fmla="*/ 4896608 w 5112902"/>
              <a:gd name="connsiteY6" fmla="*/ 159378 h 385184"/>
              <a:gd name="connsiteX7" fmla="*/ 4856275 w 5112902"/>
              <a:gd name="connsiteY7" fmla="*/ 131239 h 385184"/>
              <a:gd name="connsiteX8" fmla="*/ 4816820 w 5112902"/>
              <a:gd name="connsiteY8" fmla="*/ 105684 h 385184"/>
              <a:gd name="connsiteX9" fmla="*/ 4775328 w 5112902"/>
              <a:gd name="connsiteY9" fmla="*/ 82765 h 385184"/>
              <a:gd name="connsiteX10" fmla="*/ 4728881 w 5112902"/>
              <a:gd name="connsiteY10" fmla="*/ 62535 h 385184"/>
              <a:gd name="connsiteX11" fmla="*/ 4674565 w 5112902"/>
              <a:gd name="connsiteY11" fmla="*/ 45044 h 385184"/>
              <a:gd name="connsiteX12" fmla="*/ 4609461 w 5112902"/>
              <a:gd name="connsiteY12" fmla="*/ 30346 h 385184"/>
              <a:gd name="connsiteX13" fmla="*/ 4569459 w 5112902"/>
              <a:gd name="connsiteY13" fmla="*/ 23737 h 385184"/>
              <a:gd name="connsiteX14" fmla="*/ 4527342 w 5112902"/>
              <a:gd name="connsiteY14" fmla="*/ 18312 h 385184"/>
              <a:gd name="connsiteX15" fmla="*/ 4483000 w 5112902"/>
              <a:gd name="connsiteY15" fmla="*/ 13940 h 385184"/>
              <a:gd name="connsiteX16" fmla="*/ 4436325 w 5112902"/>
              <a:gd name="connsiteY16" fmla="*/ 10488 h 385184"/>
              <a:gd name="connsiteX17" fmla="*/ 4387210 w 5112902"/>
              <a:gd name="connsiteY17" fmla="*/ 7822 h 385184"/>
              <a:gd name="connsiteX18" fmla="*/ 4335545 w 5112902"/>
              <a:gd name="connsiteY18" fmla="*/ 5811 h 385184"/>
              <a:gd name="connsiteX19" fmla="*/ 4281223 w 5112902"/>
              <a:gd name="connsiteY19" fmla="*/ 4322 h 385184"/>
              <a:gd name="connsiteX20" fmla="*/ 4224135 w 5112902"/>
              <a:gd name="connsiteY20" fmla="*/ 3222 h 385184"/>
              <a:gd name="connsiteX21" fmla="*/ 4164173 w 5112902"/>
              <a:gd name="connsiteY21" fmla="*/ 2379 h 385184"/>
              <a:gd name="connsiteX22" fmla="*/ 4101228 w 5112902"/>
              <a:gd name="connsiteY22" fmla="*/ 1660 h 385184"/>
              <a:gd name="connsiteX23" fmla="*/ 4035192 w 5112902"/>
              <a:gd name="connsiteY23" fmla="*/ 933 h 385184"/>
              <a:gd name="connsiteX24" fmla="*/ 3993003 w 5112902"/>
              <a:gd name="connsiteY24" fmla="*/ 520 h 385184"/>
              <a:gd name="connsiteX25" fmla="*/ 3949154 w 5112902"/>
              <a:gd name="connsiteY25" fmla="*/ 228 h 385184"/>
              <a:gd name="connsiteX26" fmla="*/ 3903767 w 5112902"/>
              <a:gd name="connsiteY26" fmla="*/ 55 h 385184"/>
              <a:gd name="connsiteX27" fmla="*/ 3856963 w 5112902"/>
              <a:gd name="connsiteY27" fmla="*/ 0 h 385184"/>
              <a:gd name="connsiteX28" fmla="*/ 3808862 w 5112902"/>
              <a:gd name="connsiteY28" fmla="*/ 59 h 385184"/>
              <a:gd name="connsiteX29" fmla="*/ 3759586 w 5112902"/>
              <a:gd name="connsiteY29" fmla="*/ 232 h 385184"/>
              <a:gd name="connsiteX30" fmla="*/ 3709256 w 5112902"/>
              <a:gd name="connsiteY30" fmla="*/ 515 h 385184"/>
              <a:gd name="connsiteX31" fmla="*/ 3657993 w 5112902"/>
              <a:gd name="connsiteY31" fmla="*/ 909 h 385184"/>
              <a:gd name="connsiteX32" fmla="*/ 3605918 w 5112902"/>
              <a:gd name="connsiteY32" fmla="*/ 1409 h 385184"/>
              <a:gd name="connsiteX33" fmla="*/ 3553152 w 5112902"/>
              <a:gd name="connsiteY33" fmla="*/ 2015 h 385184"/>
              <a:gd name="connsiteX34" fmla="*/ 3499815 w 5112902"/>
              <a:gd name="connsiteY34" fmla="*/ 2724 h 385184"/>
              <a:gd name="connsiteX35" fmla="*/ 3446030 w 5112902"/>
              <a:gd name="connsiteY35" fmla="*/ 3535 h 385184"/>
              <a:gd name="connsiteX36" fmla="*/ 3391917 w 5112902"/>
              <a:gd name="connsiteY36" fmla="*/ 4445 h 385184"/>
              <a:gd name="connsiteX37" fmla="*/ 3337596 w 5112902"/>
              <a:gd name="connsiteY37" fmla="*/ 5453 h 385184"/>
              <a:gd name="connsiteX38" fmla="*/ 3283190 w 5112902"/>
              <a:gd name="connsiteY38" fmla="*/ 6556 h 385184"/>
              <a:gd name="connsiteX39" fmla="*/ 3228819 w 5112902"/>
              <a:gd name="connsiteY39" fmla="*/ 7753 h 385184"/>
              <a:gd name="connsiteX40" fmla="*/ 3174603 w 5112902"/>
              <a:gd name="connsiteY40" fmla="*/ 9042 h 385184"/>
              <a:gd name="connsiteX41" fmla="*/ 3120665 w 5112902"/>
              <a:gd name="connsiteY41" fmla="*/ 10420 h 385184"/>
              <a:gd name="connsiteX42" fmla="*/ 3073050 w 5112902"/>
              <a:gd name="connsiteY42" fmla="*/ 11785 h 385184"/>
              <a:gd name="connsiteX43" fmla="*/ 3026779 w 5112902"/>
              <a:gd name="connsiteY43" fmla="*/ 13310 h 385184"/>
              <a:gd name="connsiteX44" fmla="*/ 2981565 w 5112902"/>
              <a:gd name="connsiteY44" fmla="*/ 14982 h 385184"/>
              <a:gd name="connsiteX45" fmla="*/ 2937121 w 5112902"/>
              <a:gd name="connsiteY45" fmla="*/ 16791 h 385184"/>
              <a:gd name="connsiteX46" fmla="*/ 2893158 w 5112902"/>
              <a:gd name="connsiteY46" fmla="*/ 18725 h 385184"/>
              <a:gd name="connsiteX47" fmla="*/ 2849390 w 5112902"/>
              <a:gd name="connsiteY47" fmla="*/ 20772 h 385184"/>
              <a:gd name="connsiteX48" fmla="*/ 2805529 w 5112902"/>
              <a:gd name="connsiteY48" fmla="*/ 22922 h 385184"/>
              <a:gd name="connsiteX49" fmla="*/ 2761288 w 5112902"/>
              <a:gd name="connsiteY49" fmla="*/ 25163 h 385184"/>
              <a:gd name="connsiteX50" fmla="*/ 2716379 w 5112902"/>
              <a:gd name="connsiteY50" fmla="*/ 27483 h 385184"/>
              <a:gd name="connsiteX51" fmla="*/ 2670514 w 5112902"/>
              <a:gd name="connsiteY51" fmla="*/ 29871 h 385184"/>
              <a:gd name="connsiteX52" fmla="*/ 2623406 w 5112902"/>
              <a:gd name="connsiteY52" fmla="*/ 32317 h 385184"/>
              <a:gd name="connsiteX53" fmla="*/ 2574769 w 5112902"/>
              <a:gd name="connsiteY53" fmla="*/ 34808 h 385184"/>
              <a:gd name="connsiteX54" fmla="*/ 2524313 w 5112902"/>
              <a:gd name="connsiteY54" fmla="*/ 37333 h 385184"/>
              <a:gd name="connsiteX55" fmla="*/ 2471752 w 5112902"/>
              <a:gd name="connsiteY55" fmla="*/ 39881 h 385184"/>
              <a:gd name="connsiteX56" fmla="*/ 2416799 w 5112902"/>
              <a:gd name="connsiteY56" fmla="*/ 42440 h 385184"/>
              <a:gd name="connsiteX57" fmla="*/ 2359165 w 5112902"/>
              <a:gd name="connsiteY57" fmla="*/ 44999 h 385184"/>
              <a:gd name="connsiteX58" fmla="*/ 2298564 w 5112902"/>
              <a:gd name="connsiteY58" fmla="*/ 47547 h 385184"/>
              <a:gd name="connsiteX59" fmla="*/ 2234708 w 5112902"/>
              <a:gd name="connsiteY59" fmla="*/ 50072 h 385184"/>
              <a:gd name="connsiteX60" fmla="*/ 2167309 w 5112902"/>
              <a:gd name="connsiteY60" fmla="*/ 52564 h 385184"/>
              <a:gd name="connsiteX61" fmla="*/ 2096080 w 5112902"/>
              <a:gd name="connsiteY61" fmla="*/ 55010 h 385184"/>
              <a:gd name="connsiteX62" fmla="*/ 2057550 w 5112902"/>
              <a:gd name="connsiteY62" fmla="*/ 56268 h 385184"/>
              <a:gd name="connsiteX63" fmla="*/ 2017032 w 5112902"/>
              <a:gd name="connsiteY63" fmla="*/ 57566 h 385184"/>
              <a:gd name="connsiteX64" fmla="*/ 1974644 w 5112902"/>
              <a:gd name="connsiteY64" fmla="*/ 58899 h 385184"/>
              <a:gd name="connsiteX65" fmla="*/ 1930504 w 5112902"/>
              <a:gd name="connsiteY65" fmla="*/ 60266 h 385184"/>
              <a:gd name="connsiteX66" fmla="*/ 1884726 w 5112902"/>
              <a:gd name="connsiteY66" fmla="*/ 61663 h 385184"/>
              <a:gd name="connsiteX67" fmla="*/ 1837429 w 5112902"/>
              <a:gd name="connsiteY67" fmla="*/ 63088 h 385184"/>
              <a:gd name="connsiteX68" fmla="*/ 1788730 w 5112902"/>
              <a:gd name="connsiteY68" fmla="*/ 64539 h 385184"/>
              <a:gd name="connsiteX69" fmla="*/ 1738745 w 5112902"/>
              <a:gd name="connsiteY69" fmla="*/ 66013 h 385184"/>
              <a:gd name="connsiteX70" fmla="*/ 1687591 w 5112902"/>
              <a:gd name="connsiteY70" fmla="*/ 67508 h 385184"/>
              <a:gd name="connsiteX71" fmla="*/ 1635385 w 5112902"/>
              <a:gd name="connsiteY71" fmla="*/ 69020 h 385184"/>
              <a:gd name="connsiteX72" fmla="*/ 1582244 w 5112902"/>
              <a:gd name="connsiteY72" fmla="*/ 70548 h 385184"/>
              <a:gd name="connsiteX73" fmla="*/ 1528285 w 5112902"/>
              <a:gd name="connsiteY73" fmla="*/ 72088 h 385184"/>
              <a:gd name="connsiteX74" fmla="*/ 1473625 w 5112902"/>
              <a:gd name="connsiteY74" fmla="*/ 73638 h 385184"/>
              <a:gd name="connsiteX75" fmla="*/ 1418380 w 5112902"/>
              <a:gd name="connsiteY75" fmla="*/ 75196 h 385184"/>
              <a:gd name="connsiteX76" fmla="*/ 1362668 w 5112902"/>
              <a:gd name="connsiteY76" fmla="*/ 76759 h 385184"/>
              <a:gd name="connsiteX77" fmla="*/ 1306605 w 5112902"/>
              <a:gd name="connsiteY77" fmla="*/ 78324 h 385184"/>
              <a:gd name="connsiteX78" fmla="*/ 1250308 w 5112902"/>
              <a:gd name="connsiteY78" fmla="*/ 79888 h 385184"/>
              <a:gd name="connsiteX79" fmla="*/ 1193895 w 5112902"/>
              <a:gd name="connsiteY79" fmla="*/ 81450 h 385184"/>
              <a:gd name="connsiteX80" fmla="*/ 1137482 w 5112902"/>
              <a:gd name="connsiteY80" fmla="*/ 83007 h 385184"/>
              <a:gd name="connsiteX81" fmla="*/ 1081186 w 5112902"/>
              <a:gd name="connsiteY81" fmla="*/ 84556 h 385184"/>
              <a:gd name="connsiteX82" fmla="*/ 1025123 w 5112902"/>
              <a:gd name="connsiteY82" fmla="*/ 86094 h 385184"/>
              <a:gd name="connsiteX83" fmla="*/ 969411 w 5112902"/>
              <a:gd name="connsiteY83" fmla="*/ 87619 h 385184"/>
              <a:gd name="connsiteX84" fmla="*/ 914167 w 5112902"/>
              <a:gd name="connsiteY84" fmla="*/ 89128 h 385184"/>
              <a:gd name="connsiteX85" fmla="*/ 859508 w 5112902"/>
              <a:gd name="connsiteY85" fmla="*/ 90619 h 385184"/>
              <a:gd name="connsiteX86" fmla="*/ 805549 w 5112902"/>
              <a:gd name="connsiteY86" fmla="*/ 92089 h 385184"/>
              <a:gd name="connsiteX87" fmla="*/ 752409 w 5112902"/>
              <a:gd name="connsiteY87" fmla="*/ 93535 h 385184"/>
              <a:gd name="connsiteX88" fmla="*/ 700205 w 5112902"/>
              <a:gd name="connsiteY88" fmla="*/ 94956 h 385184"/>
              <a:gd name="connsiteX89" fmla="*/ 649052 w 5112902"/>
              <a:gd name="connsiteY89" fmla="*/ 96348 h 385184"/>
              <a:gd name="connsiteX90" fmla="*/ 599068 w 5112902"/>
              <a:gd name="connsiteY90" fmla="*/ 97708 h 385184"/>
              <a:gd name="connsiteX91" fmla="*/ 550370 w 5112902"/>
              <a:gd name="connsiteY91" fmla="*/ 99035 h 385184"/>
              <a:gd name="connsiteX92" fmla="*/ 503075 w 5112902"/>
              <a:gd name="connsiteY92" fmla="*/ 100326 h 385184"/>
              <a:gd name="connsiteX93" fmla="*/ 457300 w 5112902"/>
              <a:gd name="connsiteY93" fmla="*/ 101578 h 385184"/>
              <a:gd name="connsiteX94" fmla="*/ 413161 w 5112902"/>
              <a:gd name="connsiteY94" fmla="*/ 102788 h 385184"/>
              <a:gd name="connsiteX95" fmla="*/ 370775 w 5112902"/>
              <a:gd name="connsiteY95" fmla="*/ 103954 h 385184"/>
              <a:gd name="connsiteX96" fmla="*/ 0 w 5112902"/>
              <a:gd name="connsiteY96" fmla="*/ 105073 h 385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5112902" h="385184">
                <a:moveTo>
                  <a:pt x="5112902" y="385184"/>
                </a:moveTo>
                <a:lnTo>
                  <a:pt x="5089942" y="359367"/>
                </a:lnTo>
                <a:lnTo>
                  <a:pt x="5059075" y="322849"/>
                </a:lnTo>
                <a:lnTo>
                  <a:pt x="5022305" y="280111"/>
                </a:lnTo>
                <a:lnTo>
                  <a:pt x="4981635" y="235633"/>
                </a:lnTo>
                <a:lnTo>
                  <a:pt x="4939068" y="193895"/>
                </a:lnTo>
                <a:lnTo>
                  <a:pt x="4896608" y="159378"/>
                </a:lnTo>
                <a:lnTo>
                  <a:pt x="4856275" y="131239"/>
                </a:lnTo>
                <a:lnTo>
                  <a:pt x="4816820" y="105684"/>
                </a:lnTo>
                <a:lnTo>
                  <a:pt x="4775328" y="82765"/>
                </a:lnTo>
                <a:lnTo>
                  <a:pt x="4728881" y="62535"/>
                </a:lnTo>
                <a:lnTo>
                  <a:pt x="4674565" y="45044"/>
                </a:lnTo>
                <a:lnTo>
                  <a:pt x="4609461" y="30346"/>
                </a:lnTo>
                <a:lnTo>
                  <a:pt x="4569459" y="23737"/>
                </a:lnTo>
                <a:lnTo>
                  <a:pt x="4527342" y="18312"/>
                </a:lnTo>
                <a:lnTo>
                  <a:pt x="4483000" y="13940"/>
                </a:lnTo>
                <a:lnTo>
                  <a:pt x="4436325" y="10488"/>
                </a:lnTo>
                <a:lnTo>
                  <a:pt x="4387210" y="7822"/>
                </a:lnTo>
                <a:lnTo>
                  <a:pt x="4335545" y="5811"/>
                </a:lnTo>
                <a:lnTo>
                  <a:pt x="4281223" y="4322"/>
                </a:lnTo>
                <a:lnTo>
                  <a:pt x="4224135" y="3222"/>
                </a:lnTo>
                <a:lnTo>
                  <a:pt x="4164173" y="2379"/>
                </a:lnTo>
                <a:lnTo>
                  <a:pt x="4101228" y="1660"/>
                </a:lnTo>
                <a:lnTo>
                  <a:pt x="4035192" y="933"/>
                </a:lnTo>
                <a:lnTo>
                  <a:pt x="3993003" y="520"/>
                </a:lnTo>
                <a:lnTo>
                  <a:pt x="3949154" y="228"/>
                </a:lnTo>
                <a:lnTo>
                  <a:pt x="3903767" y="55"/>
                </a:lnTo>
                <a:lnTo>
                  <a:pt x="3856963" y="0"/>
                </a:lnTo>
                <a:lnTo>
                  <a:pt x="3808862" y="59"/>
                </a:lnTo>
                <a:lnTo>
                  <a:pt x="3759586" y="232"/>
                </a:lnTo>
                <a:lnTo>
                  <a:pt x="3709256" y="515"/>
                </a:lnTo>
                <a:lnTo>
                  <a:pt x="3657993" y="909"/>
                </a:lnTo>
                <a:lnTo>
                  <a:pt x="3605918" y="1409"/>
                </a:lnTo>
                <a:lnTo>
                  <a:pt x="3553152" y="2015"/>
                </a:lnTo>
                <a:lnTo>
                  <a:pt x="3499815" y="2724"/>
                </a:lnTo>
                <a:lnTo>
                  <a:pt x="3446030" y="3535"/>
                </a:lnTo>
                <a:lnTo>
                  <a:pt x="3391917" y="4445"/>
                </a:lnTo>
                <a:lnTo>
                  <a:pt x="3337596" y="5453"/>
                </a:lnTo>
                <a:lnTo>
                  <a:pt x="3283190" y="6556"/>
                </a:lnTo>
                <a:lnTo>
                  <a:pt x="3228819" y="7753"/>
                </a:lnTo>
                <a:lnTo>
                  <a:pt x="3174603" y="9042"/>
                </a:lnTo>
                <a:lnTo>
                  <a:pt x="3120665" y="10420"/>
                </a:lnTo>
                <a:lnTo>
                  <a:pt x="3073050" y="11785"/>
                </a:lnTo>
                <a:lnTo>
                  <a:pt x="3026779" y="13310"/>
                </a:lnTo>
                <a:lnTo>
                  <a:pt x="2981565" y="14982"/>
                </a:lnTo>
                <a:lnTo>
                  <a:pt x="2937121" y="16791"/>
                </a:lnTo>
                <a:lnTo>
                  <a:pt x="2893158" y="18725"/>
                </a:lnTo>
                <a:lnTo>
                  <a:pt x="2849390" y="20772"/>
                </a:lnTo>
                <a:lnTo>
                  <a:pt x="2805529" y="22922"/>
                </a:lnTo>
                <a:lnTo>
                  <a:pt x="2761288" y="25163"/>
                </a:lnTo>
                <a:lnTo>
                  <a:pt x="2716379" y="27483"/>
                </a:lnTo>
                <a:lnTo>
                  <a:pt x="2670514" y="29871"/>
                </a:lnTo>
                <a:lnTo>
                  <a:pt x="2623406" y="32317"/>
                </a:lnTo>
                <a:lnTo>
                  <a:pt x="2574769" y="34808"/>
                </a:lnTo>
                <a:lnTo>
                  <a:pt x="2524313" y="37333"/>
                </a:lnTo>
                <a:lnTo>
                  <a:pt x="2471752" y="39881"/>
                </a:lnTo>
                <a:lnTo>
                  <a:pt x="2416799" y="42440"/>
                </a:lnTo>
                <a:lnTo>
                  <a:pt x="2359165" y="44999"/>
                </a:lnTo>
                <a:lnTo>
                  <a:pt x="2298564" y="47547"/>
                </a:lnTo>
                <a:lnTo>
                  <a:pt x="2234708" y="50072"/>
                </a:lnTo>
                <a:lnTo>
                  <a:pt x="2167309" y="52564"/>
                </a:lnTo>
                <a:lnTo>
                  <a:pt x="2096080" y="55010"/>
                </a:lnTo>
                <a:lnTo>
                  <a:pt x="2057550" y="56268"/>
                </a:lnTo>
                <a:lnTo>
                  <a:pt x="2017032" y="57566"/>
                </a:lnTo>
                <a:lnTo>
                  <a:pt x="1974644" y="58899"/>
                </a:lnTo>
                <a:lnTo>
                  <a:pt x="1930504" y="60266"/>
                </a:lnTo>
                <a:lnTo>
                  <a:pt x="1884726" y="61663"/>
                </a:lnTo>
                <a:lnTo>
                  <a:pt x="1837429" y="63088"/>
                </a:lnTo>
                <a:lnTo>
                  <a:pt x="1788730" y="64539"/>
                </a:lnTo>
                <a:lnTo>
                  <a:pt x="1738745" y="66013"/>
                </a:lnTo>
                <a:lnTo>
                  <a:pt x="1687591" y="67508"/>
                </a:lnTo>
                <a:lnTo>
                  <a:pt x="1635385" y="69020"/>
                </a:lnTo>
                <a:lnTo>
                  <a:pt x="1582244" y="70548"/>
                </a:lnTo>
                <a:lnTo>
                  <a:pt x="1528285" y="72088"/>
                </a:lnTo>
                <a:lnTo>
                  <a:pt x="1473625" y="73638"/>
                </a:lnTo>
                <a:lnTo>
                  <a:pt x="1418380" y="75196"/>
                </a:lnTo>
                <a:lnTo>
                  <a:pt x="1362668" y="76759"/>
                </a:lnTo>
                <a:lnTo>
                  <a:pt x="1306605" y="78324"/>
                </a:lnTo>
                <a:lnTo>
                  <a:pt x="1250308" y="79888"/>
                </a:lnTo>
                <a:lnTo>
                  <a:pt x="1193895" y="81450"/>
                </a:lnTo>
                <a:lnTo>
                  <a:pt x="1137482" y="83007"/>
                </a:lnTo>
                <a:lnTo>
                  <a:pt x="1081186" y="84556"/>
                </a:lnTo>
                <a:lnTo>
                  <a:pt x="1025123" y="86094"/>
                </a:lnTo>
                <a:lnTo>
                  <a:pt x="969411" y="87619"/>
                </a:lnTo>
                <a:lnTo>
                  <a:pt x="914167" y="89128"/>
                </a:lnTo>
                <a:lnTo>
                  <a:pt x="859508" y="90619"/>
                </a:lnTo>
                <a:lnTo>
                  <a:pt x="805549" y="92089"/>
                </a:lnTo>
                <a:lnTo>
                  <a:pt x="752409" y="93535"/>
                </a:lnTo>
                <a:lnTo>
                  <a:pt x="700205" y="94956"/>
                </a:lnTo>
                <a:lnTo>
                  <a:pt x="649052" y="96348"/>
                </a:lnTo>
                <a:lnTo>
                  <a:pt x="599068" y="97708"/>
                </a:lnTo>
                <a:lnTo>
                  <a:pt x="550370" y="99035"/>
                </a:lnTo>
                <a:lnTo>
                  <a:pt x="503075" y="100326"/>
                </a:lnTo>
                <a:lnTo>
                  <a:pt x="457300" y="101578"/>
                </a:lnTo>
                <a:lnTo>
                  <a:pt x="413161" y="102788"/>
                </a:lnTo>
                <a:lnTo>
                  <a:pt x="370775" y="103954"/>
                </a:lnTo>
                <a:cubicBezTo>
                  <a:pt x="357270" y="104327"/>
                  <a:pt x="13505" y="104700"/>
                  <a:pt x="0" y="105073"/>
                </a:cubicBezTo>
              </a:path>
            </a:pathLst>
          </a:custGeom>
          <a:ln w="57150">
            <a:solidFill>
              <a:schemeClr val="accent5"/>
            </a:solidFill>
            <a:headEnd type="none"/>
            <a:tailEnd type="triangle"/>
          </a:ln>
        </p:spPr>
        <p:txBody>
          <a:bodyPr wrap="square" lIns="0" tIns="0" rIns="0" bIns="0" rtlCol="0"/>
          <a:lstStyle/>
          <a:p>
            <a:endParaRPr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4EA57298-07BA-1B9E-F5A8-9701C4F93E9F}"/>
              </a:ext>
            </a:extLst>
          </p:cNvPr>
          <p:cNvSpPr/>
          <p:nvPr/>
        </p:nvSpPr>
        <p:spPr>
          <a:xfrm>
            <a:off x="4214207" y="2638425"/>
            <a:ext cx="326043" cy="1042335"/>
          </a:xfrm>
          <a:custGeom>
            <a:avLst/>
            <a:gdLst>
              <a:gd name="connsiteX0" fmla="*/ 745666 w 745666"/>
              <a:gd name="connsiteY0" fmla="*/ 0 h 1492718"/>
              <a:gd name="connsiteX1" fmla="*/ 723165 w 745666"/>
              <a:gd name="connsiteY1" fmla="*/ 8267 h 1492718"/>
              <a:gd name="connsiteX2" fmla="*/ 694116 w 745666"/>
              <a:gd name="connsiteY2" fmla="*/ 16314 h 1492718"/>
              <a:gd name="connsiteX3" fmla="*/ 656259 w 745666"/>
              <a:gd name="connsiteY3" fmla="*/ 31491 h 1492718"/>
              <a:gd name="connsiteX4" fmla="*/ 607334 w 745666"/>
              <a:gd name="connsiteY4" fmla="*/ 61148 h 1492718"/>
              <a:gd name="connsiteX5" fmla="*/ 545082 w 745666"/>
              <a:gd name="connsiteY5" fmla="*/ 112636 h 1492718"/>
              <a:gd name="connsiteX6" fmla="*/ 485939 w 745666"/>
              <a:gd name="connsiteY6" fmla="*/ 169209 h 1492718"/>
              <a:gd name="connsiteX7" fmla="*/ 450542 w 745666"/>
              <a:gd name="connsiteY7" fmla="*/ 204063 h 1492718"/>
              <a:gd name="connsiteX8" fmla="*/ 412333 w 745666"/>
              <a:gd name="connsiteY8" fmla="*/ 242297 h 1492718"/>
              <a:gd name="connsiteX9" fmla="*/ 372118 w 745666"/>
              <a:gd name="connsiteY9" fmla="*/ 283165 h 1492718"/>
              <a:gd name="connsiteX10" fmla="*/ 330703 w 745666"/>
              <a:gd name="connsiteY10" fmla="*/ 325921 h 1492718"/>
              <a:gd name="connsiteX11" fmla="*/ 288891 w 745666"/>
              <a:gd name="connsiteY11" fmla="*/ 369816 h 1492718"/>
              <a:gd name="connsiteX12" fmla="*/ 247489 w 745666"/>
              <a:gd name="connsiteY12" fmla="*/ 414103 h 1492718"/>
              <a:gd name="connsiteX13" fmla="*/ 207300 w 745666"/>
              <a:gd name="connsiteY13" fmla="*/ 458036 h 1492718"/>
              <a:gd name="connsiteX14" fmla="*/ 169130 w 745666"/>
              <a:gd name="connsiteY14" fmla="*/ 500866 h 1492718"/>
              <a:gd name="connsiteX15" fmla="*/ 133785 w 745666"/>
              <a:gd name="connsiteY15" fmla="*/ 541848 h 1492718"/>
              <a:gd name="connsiteX16" fmla="*/ 102068 w 745666"/>
              <a:gd name="connsiteY16" fmla="*/ 580233 h 1492718"/>
              <a:gd name="connsiteX17" fmla="*/ 74785 w 745666"/>
              <a:gd name="connsiteY17" fmla="*/ 615275 h 1492718"/>
              <a:gd name="connsiteX18" fmla="*/ 18918 w 745666"/>
              <a:gd name="connsiteY18" fmla="*/ 705078 h 1492718"/>
              <a:gd name="connsiteX19" fmla="*/ 3172 w 745666"/>
              <a:gd name="connsiteY19" fmla="*/ 751378 h 1492718"/>
              <a:gd name="connsiteX20" fmla="*/ 0 w 745666"/>
              <a:gd name="connsiteY20" fmla="*/ 790344 h 1492718"/>
              <a:gd name="connsiteX21" fmla="*/ 3893 w 745666"/>
              <a:gd name="connsiteY21" fmla="*/ 827193 h 1492718"/>
              <a:gd name="connsiteX22" fmla="*/ 9347 w 745666"/>
              <a:gd name="connsiteY22" fmla="*/ 867140 h 1492718"/>
              <a:gd name="connsiteX23" fmla="*/ 10856 w 745666"/>
              <a:gd name="connsiteY23" fmla="*/ 915403 h 1492718"/>
              <a:gd name="connsiteX24" fmla="*/ 9979 w 745666"/>
              <a:gd name="connsiteY24" fmla="*/ 961988 h 1492718"/>
              <a:gd name="connsiteX25" fmla="*/ 10697 w 745666"/>
              <a:gd name="connsiteY25" fmla="*/ 1014361 h 1492718"/>
              <a:gd name="connsiteX26" fmla="*/ 12582 w 745666"/>
              <a:gd name="connsiteY26" fmla="*/ 1069997 h 1492718"/>
              <a:gd name="connsiteX27" fmla="*/ 15202 w 745666"/>
              <a:gd name="connsiteY27" fmla="*/ 1126375 h 1492718"/>
              <a:gd name="connsiteX28" fmla="*/ 18130 w 745666"/>
              <a:gd name="connsiteY28" fmla="*/ 1180973 h 1492718"/>
              <a:gd name="connsiteX29" fmla="*/ 20935 w 745666"/>
              <a:gd name="connsiteY29" fmla="*/ 1231267 h 1492718"/>
              <a:gd name="connsiteX30" fmla="*/ 37720 w 745666"/>
              <a:gd name="connsiteY30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98896 w 742494"/>
              <a:gd name="connsiteY16" fmla="*/ 580233 h 1492718"/>
              <a:gd name="connsiteX17" fmla="*/ 71613 w 742494"/>
              <a:gd name="connsiteY17" fmla="*/ 615275 h 1492718"/>
              <a:gd name="connsiteX18" fmla="*/ 15746 w 742494"/>
              <a:gd name="connsiteY18" fmla="*/ 705078 h 1492718"/>
              <a:gd name="connsiteX19" fmla="*/ 0 w 742494"/>
              <a:gd name="connsiteY19" fmla="*/ 751378 h 1492718"/>
              <a:gd name="connsiteX20" fmla="*/ 721 w 742494"/>
              <a:gd name="connsiteY20" fmla="*/ 827193 h 1492718"/>
              <a:gd name="connsiteX21" fmla="*/ 6175 w 742494"/>
              <a:gd name="connsiteY21" fmla="*/ 867140 h 1492718"/>
              <a:gd name="connsiteX22" fmla="*/ 7684 w 742494"/>
              <a:gd name="connsiteY22" fmla="*/ 915403 h 1492718"/>
              <a:gd name="connsiteX23" fmla="*/ 6807 w 742494"/>
              <a:gd name="connsiteY23" fmla="*/ 961988 h 1492718"/>
              <a:gd name="connsiteX24" fmla="*/ 7525 w 742494"/>
              <a:gd name="connsiteY24" fmla="*/ 1014361 h 1492718"/>
              <a:gd name="connsiteX25" fmla="*/ 9410 w 742494"/>
              <a:gd name="connsiteY25" fmla="*/ 1069997 h 1492718"/>
              <a:gd name="connsiteX26" fmla="*/ 12030 w 742494"/>
              <a:gd name="connsiteY26" fmla="*/ 1126375 h 1492718"/>
              <a:gd name="connsiteX27" fmla="*/ 14958 w 742494"/>
              <a:gd name="connsiteY27" fmla="*/ 1180973 h 1492718"/>
              <a:gd name="connsiteX28" fmla="*/ 17763 w 742494"/>
              <a:gd name="connsiteY28" fmla="*/ 1231267 h 1492718"/>
              <a:gd name="connsiteX29" fmla="*/ 34548 w 742494"/>
              <a:gd name="connsiteY29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98896 w 742494"/>
              <a:gd name="connsiteY16" fmla="*/ 580233 h 1492718"/>
              <a:gd name="connsiteX17" fmla="*/ 71613 w 742494"/>
              <a:gd name="connsiteY17" fmla="*/ 615275 h 1492718"/>
              <a:gd name="connsiteX18" fmla="*/ 15746 w 742494"/>
              <a:gd name="connsiteY18" fmla="*/ 705078 h 1492718"/>
              <a:gd name="connsiteX19" fmla="*/ 0 w 742494"/>
              <a:gd name="connsiteY19" fmla="*/ 751378 h 1492718"/>
              <a:gd name="connsiteX20" fmla="*/ 721 w 742494"/>
              <a:gd name="connsiteY20" fmla="*/ 827193 h 1492718"/>
              <a:gd name="connsiteX21" fmla="*/ 7684 w 742494"/>
              <a:gd name="connsiteY21" fmla="*/ 915403 h 1492718"/>
              <a:gd name="connsiteX22" fmla="*/ 6807 w 742494"/>
              <a:gd name="connsiteY22" fmla="*/ 961988 h 1492718"/>
              <a:gd name="connsiteX23" fmla="*/ 7525 w 742494"/>
              <a:gd name="connsiteY23" fmla="*/ 1014361 h 1492718"/>
              <a:gd name="connsiteX24" fmla="*/ 9410 w 742494"/>
              <a:gd name="connsiteY24" fmla="*/ 1069997 h 1492718"/>
              <a:gd name="connsiteX25" fmla="*/ 12030 w 742494"/>
              <a:gd name="connsiteY25" fmla="*/ 1126375 h 1492718"/>
              <a:gd name="connsiteX26" fmla="*/ 14958 w 742494"/>
              <a:gd name="connsiteY26" fmla="*/ 1180973 h 1492718"/>
              <a:gd name="connsiteX27" fmla="*/ 17763 w 742494"/>
              <a:gd name="connsiteY27" fmla="*/ 1231267 h 1492718"/>
              <a:gd name="connsiteX28" fmla="*/ 34548 w 742494"/>
              <a:gd name="connsiteY28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98896 w 742494"/>
              <a:gd name="connsiteY16" fmla="*/ 580233 h 1492718"/>
              <a:gd name="connsiteX17" fmla="*/ 71613 w 742494"/>
              <a:gd name="connsiteY17" fmla="*/ 615275 h 1492718"/>
              <a:gd name="connsiteX18" fmla="*/ 15746 w 742494"/>
              <a:gd name="connsiteY18" fmla="*/ 705078 h 1492718"/>
              <a:gd name="connsiteX19" fmla="*/ 0 w 742494"/>
              <a:gd name="connsiteY19" fmla="*/ 751378 h 1492718"/>
              <a:gd name="connsiteX20" fmla="*/ 721 w 742494"/>
              <a:gd name="connsiteY20" fmla="*/ 827193 h 1492718"/>
              <a:gd name="connsiteX21" fmla="*/ 7684 w 742494"/>
              <a:gd name="connsiteY21" fmla="*/ 915403 h 1492718"/>
              <a:gd name="connsiteX22" fmla="*/ 7525 w 742494"/>
              <a:gd name="connsiteY22" fmla="*/ 1014361 h 1492718"/>
              <a:gd name="connsiteX23" fmla="*/ 9410 w 742494"/>
              <a:gd name="connsiteY23" fmla="*/ 1069997 h 1492718"/>
              <a:gd name="connsiteX24" fmla="*/ 12030 w 742494"/>
              <a:gd name="connsiteY24" fmla="*/ 1126375 h 1492718"/>
              <a:gd name="connsiteX25" fmla="*/ 14958 w 742494"/>
              <a:gd name="connsiteY25" fmla="*/ 1180973 h 1492718"/>
              <a:gd name="connsiteX26" fmla="*/ 17763 w 742494"/>
              <a:gd name="connsiteY26" fmla="*/ 1231267 h 1492718"/>
              <a:gd name="connsiteX27" fmla="*/ 34548 w 742494"/>
              <a:gd name="connsiteY27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98896 w 742494"/>
              <a:gd name="connsiteY16" fmla="*/ 580233 h 1492718"/>
              <a:gd name="connsiteX17" fmla="*/ 71613 w 742494"/>
              <a:gd name="connsiteY17" fmla="*/ 615275 h 1492718"/>
              <a:gd name="connsiteX18" fmla="*/ 15746 w 742494"/>
              <a:gd name="connsiteY18" fmla="*/ 705078 h 1492718"/>
              <a:gd name="connsiteX19" fmla="*/ 0 w 742494"/>
              <a:gd name="connsiteY19" fmla="*/ 751378 h 1492718"/>
              <a:gd name="connsiteX20" fmla="*/ 721 w 742494"/>
              <a:gd name="connsiteY20" fmla="*/ 827193 h 1492718"/>
              <a:gd name="connsiteX21" fmla="*/ 7684 w 742494"/>
              <a:gd name="connsiteY21" fmla="*/ 915403 h 1492718"/>
              <a:gd name="connsiteX22" fmla="*/ 7525 w 742494"/>
              <a:gd name="connsiteY22" fmla="*/ 1014361 h 1492718"/>
              <a:gd name="connsiteX23" fmla="*/ 12030 w 742494"/>
              <a:gd name="connsiteY23" fmla="*/ 1126375 h 1492718"/>
              <a:gd name="connsiteX24" fmla="*/ 14958 w 742494"/>
              <a:gd name="connsiteY24" fmla="*/ 1180973 h 1492718"/>
              <a:gd name="connsiteX25" fmla="*/ 17763 w 742494"/>
              <a:gd name="connsiteY25" fmla="*/ 1231267 h 1492718"/>
              <a:gd name="connsiteX26" fmla="*/ 34548 w 742494"/>
              <a:gd name="connsiteY26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98896 w 742494"/>
              <a:gd name="connsiteY16" fmla="*/ 580233 h 1492718"/>
              <a:gd name="connsiteX17" fmla="*/ 71613 w 742494"/>
              <a:gd name="connsiteY17" fmla="*/ 615275 h 1492718"/>
              <a:gd name="connsiteX18" fmla="*/ 15746 w 742494"/>
              <a:gd name="connsiteY18" fmla="*/ 705078 h 1492718"/>
              <a:gd name="connsiteX19" fmla="*/ 0 w 742494"/>
              <a:gd name="connsiteY19" fmla="*/ 751378 h 1492718"/>
              <a:gd name="connsiteX20" fmla="*/ 721 w 742494"/>
              <a:gd name="connsiteY20" fmla="*/ 827193 h 1492718"/>
              <a:gd name="connsiteX21" fmla="*/ 7684 w 742494"/>
              <a:gd name="connsiteY21" fmla="*/ 915403 h 1492718"/>
              <a:gd name="connsiteX22" fmla="*/ 7525 w 742494"/>
              <a:gd name="connsiteY22" fmla="*/ 1014361 h 1492718"/>
              <a:gd name="connsiteX23" fmla="*/ 12030 w 742494"/>
              <a:gd name="connsiteY23" fmla="*/ 1126375 h 1492718"/>
              <a:gd name="connsiteX24" fmla="*/ 17763 w 742494"/>
              <a:gd name="connsiteY24" fmla="*/ 1231267 h 1492718"/>
              <a:gd name="connsiteX25" fmla="*/ 34548 w 742494"/>
              <a:gd name="connsiteY25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71613 w 742494"/>
              <a:gd name="connsiteY16" fmla="*/ 615275 h 1492718"/>
              <a:gd name="connsiteX17" fmla="*/ 15746 w 742494"/>
              <a:gd name="connsiteY17" fmla="*/ 705078 h 1492718"/>
              <a:gd name="connsiteX18" fmla="*/ 0 w 742494"/>
              <a:gd name="connsiteY18" fmla="*/ 751378 h 1492718"/>
              <a:gd name="connsiteX19" fmla="*/ 721 w 742494"/>
              <a:gd name="connsiteY19" fmla="*/ 827193 h 1492718"/>
              <a:gd name="connsiteX20" fmla="*/ 7684 w 742494"/>
              <a:gd name="connsiteY20" fmla="*/ 915403 h 1492718"/>
              <a:gd name="connsiteX21" fmla="*/ 7525 w 742494"/>
              <a:gd name="connsiteY21" fmla="*/ 1014361 h 1492718"/>
              <a:gd name="connsiteX22" fmla="*/ 12030 w 742494"/>
              <a:gd name="connsiteY22" fmla="*/ 1126375 h 1492718"/>
              <a:gd name="connsiteX23" fmla="*/ 17763 w 742494"/>
              <a:gd name="connsiteY23" fmla="*/ 1231267 h 1492718"/>
              <a:gd name="connsiteX24" fmla="*/ 34548 w 742494"/>
              <a:gd name="connsiteY24" fmla="*/ 1492718 h 1492718"/>
              <a:gd name="connsiteX0" fmla="*/ 742494 w 742494"/>
              <a:gd name="connsiteY0" fmla="*/ 0 h 1492718"/>
              <a:gd name="connsiteX1" fmla="*/ 719993 w 742494"/>
              <a:gd name="connsiteY1" fmla="*/ 8267 h 1492718"/>
              <a:gd name="connsiteX2" fmla="*/ 690944 w 742494"/>
              <a:gd name="connsiteY2" fmla="*/ 16314 h 1492718"/>
              <a:gd name="connsiteX3" fmla="*/ 653087 w 742494"/>
              <a:gd name="connsiteY3" fmla="*/ 31491 h 1492718"/>
              <a:gd name="connsiteX4" fmla="*/ 604162 w 742494"/>
              <a:gd name="connsiteY4" fmla="*/ 61148 h 1492718"/>
              <a:gd name="connsiteX5" fmla="*/ 541910 w 742494"/>
              <a:gd name="connsiteY5" fmla="*/ 112636 h 1492718"/>
              <a:gd name="connsiteX6" fmla="*/ 482767 w 742494"/>
              <a:gd name="connsiteY6" fmla="*/ 169209 h 1492718"/>
              <a:gd name="connsiteX7" fmla="*/ 447370 w 742494"/>
              <a:gd name="connsiteY7" fmla="*/ 204063 h 1492718"/>
              <a:gd name="connsiteX8" fmla="*/ 409161 w 742494"/>
              <a:gd name="connsiteY8" fmla="*/ 242297 h 1492718"/>
              <a:gd name="connsiteX9" fmla="*/ 368946 w 742494"/>
              <a:gd name="connsiteY9" fmla="*/ 283165 h 1492718"/>
              <a:gd name="connsiteX10" fmla="*/ 327531 w 742494"/>
              <a:gd name="connsiteY10" fmla="*/ 325921 h 1492718"/>
              <a:gd name="connsiteX11" fmla="*/ 285719 w 742494"/>
              <a:gd name="connsiteY11" fmla="*/ 369816 h 1492718"/>
              <a:gd name="connsiteX12" fmla="*/ 244317 w 742494"/>
              <a:gd name="connsiteY12" fmla="*/ 414103 h 1492718"/>
              <a:gd name="connsiteX13" fmla="*/ 204128 w 742494"/>
              <a:gd name="connsiteY13" fmla="*/ 458036 h 1492718"/>
              <a:gd name="connsiteX14" fmla="*/ 165958 w 742494"/>
              <a:gd name="connsiteY14" fmla="*/ 500866 h 1492718"/>
              <a:gd name="connsiteX15" fmla="*/ 130613 w 742494"/>
              <a:gd name="connsiteY15" fmla="*/ 541848 h 1492718"/>
              <a:gd name="connsiteX16" fmla="*/ 71613 w 742494"/>
              <a:gd name="connsiteY16" fmla="*/ 615275 h 1492718"/>
              <a:gd name="connsiteX17" fmla="*/ 28310 w 742494"/>
              <a:gd name="connsiteY17" fmla="*/ 684138 h 1492718"/>
              <a:gd name="connsiteX18" fmla="*/ 0 w 742494"/>
              <a:gd name="connsiteY18" fmla="*/ 751378 h 1492718"/>
              <a:gd name="connsiteX19" fmla="*/ 721 w 742494"/>
              <a:gd name="connsiteY19" fmla="*/ 827193 h 1492718"/>
              <a:gd name="connsiteX20" fmla="*/ 7684 w 742494"/>
              <a:gd name="connsiteY20" fmla="*/ 915403 h 1492718"/>
              <a:gd name="connsiteX21" fmla="*/ 7525 w 742494"/>
              <a:gd name="connsiteY21" fmla="*/ 1014361 h 1492718"/>
              <a:gd name="connsiteX22" fmla="*/ 12030 w 742494"/>
              <a:gd name="connsiteY22" fmla="*/ 1126375 h 1492718"/>
              <a:gd name="connsiteX23" fmla="*/ 17763 w 742494"/>
              <a:gd name="connsiteY23" fmla="*/ 1231267 h 1492718"/>
              <a:gd name="connsiteX24" fmla="*/ 34548 w 742494"/>
              <a:gd name="connsiteY24" fmla="*/ 1492718 h 1492718"/>
              <a:gd name="connsiteX0" fmla="*/ 745971 w 745971"/>
              <a:gd name="connsiteY0" fmla="*/ 0 h 1492718"/>
              <a:gd name="connsiteX1" fmla="*/ 723470 w 745971"/>
              <a:gd name="connsiteY1" fmla="*/ 8267 h 1492718"/>
              <a:gd name="connsiteX2" fmla="*/ 694421 w 745971"/>
              <a:gd name="connsiteY2" fmla="*/ 16314 h 1492718"/>
              <a:gd name="connsiteX3" fmla="*/ 656564 w 745971"/>
              <a:gd name="connsiteY3" fmla="*/ 31491 h 1492718"/>
              <a:gd name="connsiteX4" fmla="*/ 607639 w 745971"/>
              <a:gd name="connsiteY4" fmla="*/ 61148 h 1492718"/>
              <a:gd name="connsiteX5" fmla="*/ 545387 w 745971"/>
              <a:gd name="connsiteY5" fmla="*/ 112636 h 1492718"/>
              <a:gd name="connsiteX6" fmla="*/ 486244 w 745971"/>
              <a:gd name="connsiteY6" fmla="*/ 169209 h 1492718"/>
              <a:gd name="connsiteX7" fmla="*/ 450847 w 745971"/>
              <a:gd name="connsiteY7" fmla="*/ 204063 h 1492718"/>
              <a:gd name="connsiteX8" fmla="*/ 412638 w 745971"/>
              <a:gd name="connsiteY8" fmla="*/ 242297 h 1492718"/>
              <a:gd name="connsiteX9" fmla="*/ 372423 w 745971"/>
              <a:gd name="connsiteY9" fmla="*/ 283165 h 1492718"/>
              <a:gd name="connsiteX10" fmla="*/ 331008 w 745971"/>
              <a:gd name="connsiteY10" fmla="*/ 325921 h 1492718"/>
              <a:gd name="connsiteX11" fmla="*/ 289196 w 745971"/>
              <a:gd name="connsiteY11" fmla="*/ 369816 h 1492718"/>
              <a:gd name="connsiteX12" fmla="*/ 247794 w 745971"/>
              <a:gd name="connsiteY12" fmla="*/ 414103 h 1492718"/>
              <a:gd name="connsiteX13" fmla="*/ 207605 w 745971"/>
              <a:gd name="connsiteY13" fmla="*/ 458036 h 1492718"/>
              <a:gd name="connsiteX14" fmla="*/ 169435 w 745971"/>
              <a:gd name="connsiteY14" fmla="*/ 500866 h 1492718"/>
              <a:gd name="connsiteX15" fmla="*/ 134090 w 745971"/>
              <a:gd name="connsiteY15" fmla="*/ 541848 h 1492718"/>
              <a:gd name="connsiteX16" fmla="*/ 75090 w 745971"/>
              <a:gd name="connsiteY16" fmla="*/ 615275 h 1492718"/>
              <a:gd name="connsiteX17" fmla="*/ 31787 w 745971"/>
              <a:gd name="connsiteY17" fmla="*/ 684138 h 1492718"/>
              <a:gd name="connsiteX18" fmla="*/ 3477 w 745971"/>
              <a:gd name="connsiteY18" fmla="*/ 751378 h 1492718"/>
              <a:gd name="connsiteX19" fmla="*/ 10 w 745971"/>
              <a:gd name="connsiteY19" fmla="*/ 848133 h 1492718"/>
              <a:gd name="connsiteX20" fmla="*/ 11161 w 745971"/>
              <a:gd name="connsiteY20" fmla="*/ 915403 h 1492718"/>
              <a:gd name="connsiteX21" fmla="*/ 11002 w 745971"/>
              <a:gd name="connsiteY21" fmla="*/ 1014361 h 1492718"/>
              <a:gd name="connsiteX22" fmla="*/ 15507 w 745971"/>
              <a:gd name="connsiteY22" fmla="*/ 1126375 h 1492718"/>
              <a:gd name="connsiteX23" fmla="*/ 21240 w 745971"/>
              <a:gd name="connsiteY23" fmla="*/ 1231267 h 1492718"/>
              <a:gd name="connsiteX24" fmla="*/ 38025 w 745971"/>
              <a:gd name="connsiteY24" fmla="*/ 1492718 h 1492718"/>
              <a:gd name="connsiteX0" fmla="*/ 745971 w 745971"/>
              <a:gd name="connsiteY0" fmla="*/ 0 h 1492718"/>
              <a:gd name="connsiteX1" fmla="*/ 723470 w 745971"/>
              <a:gd name="connsiteY1" fmla="*/ 8267 h 1492718"/>
              <a:gd name="connsiteX2" fmla="*/ 694421 w 745971"/>
              <a:gd name="connsiteY2" fmla="*/ 16314 h 1492718"/>
              <a:gd name="connsiteX3" fmla="*/ 656564 w 745971"/>
              <a:gd name="connsiteY3" fmla="*/ 31491 h 1492718"/>
              <a:gd name="connsiteX4" fmla="*/ 607639 w 745971"/>
              <a:gd name="connsiteY4" fmla="*/ 61148 h 1492718"/>
              <a:gd name="connsiteX5" fmla="*/ 545387 w 745971"/>
              <a:gd name="connsiteY5" fmla="*/ 112636 h 1492718"/>
              <a:gd name="connsiteX6" fmla="*/ 486244 w 745971"/>
              <a:gd name="connsiteY6" fmla="*/ 169209 h 1492718"/>
              <a:gd name="connsiteX7" fmla="*/ 450847 w 745971"/>
              <a:gd name="connsiteY7" fmla="*/ 204063 h 1492718"/>
              <a:gd name="connsiteX8" fmla="*/ 412638 w 745971"/>
              <a:gd name="connsiteY8" fmla="*/ 242297 h 1492718"/>
              <a:gd name="connsiteX9" fmla="*/ 372423 w 745971"/>
              <a:gd name="connsiteY9" fmla="*/ 283165 h 1492718"/>
              <a:gd name="connsiteX10" fmla="*/ 331008 w 745971"/>
              <a:gd name="connsiteY10" fmla="*/ 325921 h 1492718"/>
              <a:gd name="connsiteX11" fmla="*/ 289196 w 745971"/>
              <a:gd name="connsiteY11" fmla="*/ 369816 h 1492718"/>
              <a:gd name="connsiteX12" fmla="*/ 247794 w 745971"/>
              <a:gd name="connsiteY12" fmla="*/ 414103 h 1492718"/>
              <a:gd name="connsiteX13" fmla="*/ 207605 w 745971"/>
              <a:gd name="connsiteY13" fmla="*/ 458036 h 1492718"/>
              <a:gd name="connsiteX14" fmla="*/ 169435 w 745971"/>
              <a:gd name="connsiteY14" fmla="*/ 500866 h 1492718"/>
              <a:gd name="connsiteX15" fmla="*/ 134090 w 745971"/>
              <a:gd name="connsiteY15" fmla="*/ 541848 h 1492718"/>
              <a:gd name="connsiteX16" fmla="*/ 75090 w 745971"/>
              <a:gd name="connsiteY16" fmla="*/ 615275 h 1492718"/>
              <a:gd name="connsiteX17" fmla="*/ 31787 w 745971"/>
              <a:gd name="connsiteY17" fmla="*/ 684138 h 1492718"/>
              <a:gd name="connsiteX18" fmla="*/ 3477 w 745971"/>
              <a:gd name="connsiteY18" fmla="*/ 751378 h 1492718"/>
              <a:gd name="connsiteX19" fmla="*/ 10 w 745971"/>
              <a:gd name="connsiteY19" fmla="*/ 848133 h 1492718"/>
              <a:gd name="connsiteX20" fmla="*/ 6973 w 745971"/>
              <a:gd name="connsiteY20" fmla="*/ 936344 h 1492718"/>
              <a:gd name="connsiteX21" fmla="*/ 11002 w 745971"/>
              <a:gd name="connsiteY21" fmla="*/ 1014361 h 1492718"/>
              <a:gd name="connsiteX22" fmla="*/ 15507 w 745971"/>
              <a:gd name="connsiteY22" fmla="*/ 1126375 h 1492718"/>
              <a:gd name="connsiteX23" fmla="*/ 21240 w 745971"/>
              <a:gd name="connsiteY23" fmla="*/ 1231267 h 1492718"/>
              <a:gd name="connsiteX24" fmla="*/ 38025 w 745971"/>
              <a:gd name="connsiteY24" fmla="*/ 1492718 h 149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45971" h="1492718">
                <a:moveTo>
                  <a:pt x="745971" y="0"/>
                </a:moveTo>
                <a:lnTo>
                  <a:pt x="723470" y="8267"/>
                </a:lnTo>
                <a:lnTo>
                  <a:pt x="694421" y="16314"/>
                </a:lnTo>
                <a:lnTo>
                  <a:pt x="656564" y="31491"/>
                </a:lnTo>
                <a:lnTo>
                  <a:pt x="607639" y="61148"/>
                </a:lnTo>
                <a:lnTo>
                  <a:pt x="545387" y="112636"/>
                </a:lnTo>
                <a:lnTo>
                  <a:pt x="486244" y="169209"/>
                </a:lnTo>
                <a:lnTo>
                  <a:pt x="450847" y="204063"/>
                </a:lnTo>
                <a:lnTo>
                  <a:pt x="412638" y="242297"/>
                </a:lnTo>
                <a:lnTo>
                  <a:pt x="372423" y="283165"/>
                </a:lnTo>
                <a:lnTo>
                  <a:pt x="331008" y="325921"/>
                </a:lnTo>
                <a:lnTo>
                  <a:pt x="289196" y="369816"/>
                </a:lnTo>
                <a:lnTo>
                  <a:pt x="247794" y="414103"/>
                </a:lnTo>
                <a:lnTo>
                  <a:pt x="207605" y="458036"/>
                </a:lnTo>
                <a:lnTo>
                  <a:pt x="169435" y="500866"/>
                </a:lnTo>
                <a:lnTo>
                  <a:pt x="134090" y="541848"/>
                </a:lnTo>
                <a:lnTo>
                  <a:pt x="75090" y="615275"/>
                </a:lnTo>
                <a:lnTo>
                  <a:pt x="31787" y="684138"/>
                </a:lnTo>
                <a:lnTo>
                  <a:pt x="3477" y="751378"/>
                </a:lnTo>
                <a:cubicBezTo>
                  <a:pt x="3717" y="776650"/>
                  <a:pt x="-230" y="822861"/>
                  <a:pt x="10" y="848133"/>
                </a:cubicBezTo>
                <a:lnTo>
                  <a:pt x="6973" y="936344"/>
                </a:lnTo>
                <a:cubicBezTo>
                  <a:pt x="8107" y="967539"/>
                  <a:pt x="10714" y="988595"/>
                  <a:pt x="11002" y="1014361"/>
                </a:cubicBezTo>
                <a:cubicBezTo>
                  <a:pt x="11726" y="1049523"/>
                  <a:pt x="14268" y="1098606"/>
                  <a:pt x="15507" y="1126375"/>
                </a:cubicBezTo>
                <a:lnTo>
                  <a:pt x="21240" y="1231267"/>
                </a:lnTo>
                <a:cubicBezTo>
                  <a:pt x="21991" y="1245757"/>
                  <a:pt x="37274" y="1478228"/>
                  <a:pt x="38025" y="1492718"/>
                </a:cubicBezTo>
              </a:path>
            </a:pathLst>
          </a:custGeom>
          <a:ln w="57150">
            <a:solidFill>
              <a:schemeClr val="accent2"/>
            </a:solidFill>
            <a:headEnd type="none"/>
            <a:tailEnd type="triangle"/>
          </a:ln>
        </p:spPr>
        <p:txBody>
          <a:bodyPr wrap="square" lIns="0" tIns="0" rIns="0" bIns="0" rtlCol="0"/>
          <a:lstStyle/>
          <a:p>
            <a:endParaRPr dirty="0">
              <a:solidFill>
                <a:srgbClr val="C00000"/>
              </a:solidFill>
            </a:endParaRPr>
          </a:p>
        </p:txBody>
      </p:sp>
      <p:sp>
        <p:nvSpPr>
          <p:cNvPr id="15" name="object 13">
            <a:extLst>
              <a:ext uri="{FF2B5EF4-FFF2-40B4-BE49-F238E27FC236}">
                <a16:creationId xmlns:a16="http://schemas.microsoft.com/office/drawing/2014/main" id="{58C503ED-C8C4-9218-CF25-658F65E57A16}"/>
              </a:ext>
            </a:extLst>
          </p:cNvPr>
          <p:cNvSpPr/>
          <p:nvPr/>
        </p:nvSpPr>
        <p:spPr>
          <a:xfrm>
            <a:off x="2816955" y="4758006"/>
            <a:ext cx="2250533" cy="667217"/>
          </a:xfrm>
          <a:custGeom>
            <a:avLst/>
            <a:gdLst/>
            <a:ahLst/>
            <a:cxnLst/>
            <a:rect l="l" t="t" r="r" b="b"/>
            <a:pathLst>
              <a:path w="2968625" h="880110">
                <a:moveTo>
                  <a:pt x="0" y="0"/>
                </a:moveTo>
                <a:lnTo>
                  <a:pt x="2968167" y="879894"/>
                </a:lnTo>
              </a:path>
            </a:pathLst>
          </a:custGeom>
          <a:ln w="57150">
            <a:solidFill>
              <a:srgbClr val="FFC000"/>
            </a:solidFill>
            <a:tailEnd type="triangle"/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0B138592-5471-B1F8-24C9-DD68FF00EA4F}"/>
              </a:ext>
            </a:extLst>
          </p:cNvPr>
          <p:cNvSpPr/>
          <p:nvPr/>
        </p:nvSpPr>
        <p:spPr>
          <a:xfrm>
            <a:off x="3368676" y="2660655"/>
            <a:ext cx="1136650" cy="403028"/>
          </a:xfrm>
          <a:custGeom>
            <a:avLst/>
            <a:gdLst/>
            <a:ahLst/>
            <a:cxnLst/>
            <a:rect l="l" t="t" r="r" b="b"/>
            <a:pathLst>
              <a:path w="1663700" h="578485">
                <a:moveTo>
                  <a:pt x="1663446" y="0"/>
                </a:moveTo>
                <a:lnTo>
                  <a:pt x="0" y="578358"/>
                </a:lnTo>
              </a:path>
            </a:pathLst>
          </a:cu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4D4FB5F2-57F4-ED3F-C01B-9148F949488D}"/>
              </a:ext>
            </a:extLst>
          </p:cNvPr>
          <p:cNvSpPr/>
          <p:nvPr/>
        </p:nvSpPr>
        <p:spPr>
          <a:xfrm>
            <a:off x="1663547" y="2897314"/>
            <a:ext cx="4319140" cy="2141257"/>
          </a:xfrm>
          <a:custGeom>
            <a:avLst/>
            <a:gdLst/>
            <a:ahLst/>
            <a:cxnLst/>
            <a:rect l="l" t="t" r="r" b="b"/>
            <a:pathLst>
              <a:path w="5747384" h="2824479">
                <a:moveTo>
                  <a:pt x="568451" y="2098777"/>
                </a:moveTo>
                <a:lnTo>
                  <a:pt x="593757" y="2109861"/>
                </a:lnTo>
                <a:lnTo>
                  <a:pt x="621739" y="2123059"/>
                </a:lnTo>
                <a:lnTo>
                  <a:pt x="653359" y="2138296"/>
                </a:lnTo>
                <a:lnTo>
                  <a:pt x="689578" y="2155495"/>
                </a:lnTo>
                <a:lnTo>
                  <a:pt x="731359" y="2174580"/>
                </a:lnTo>
                <a:lnTo>
                  <a:pt x="779664" y="2195475"/>
                </a:lnTo>
                <a:lnTo>
                  <a:pt x="835455" y="2218103"/>
                </a:lnTo>
                <a:lnTo>
                  <a:pt x="899694" y="2242388"/>
                </a:lnTo>
                <a:lnTo>
                  <a:pt x="973343" y="2268255"/>
                </a:lnTo>
                <a:lnTo>
                  <a:pt x="1057363" y="2295627"/>
                </a:lnTo>
                <a:lnTo>
                  <a:pt x="1091618" y="2306404"/>
                </a:lnTo>
                <a:lnTo>
                  <a:pt x="1127984" y="2317882"/>
                </a:lnTo>
                <a:lnTo>
                  <a:pt x="1166339" y="2330000"/>
                </a:lnTo>
                <a:lnTo>
                  <a:pt x="1206559" y="2342703"/>
                </a:lnTo>
                <a:lnTo>
                  <a:pt x="1248521" y="2355930"/>
                </a:lnTo>
                <a:lnTo>
                  <a:pt x="1292103" y="2369625"/>
                </a:lnTo>
                <a:lnTo>
                  <a:pt x="1337182" y="2383730"/>
                </a:lnTo>
                <a:lnTo>
                  <a:pt x="1383634" y="2398186"/>
                </a:lnTo>
                <a:lnTo>
                  <a:pt x="1431337" y="2412934"/>
                </a:lnTo>
                <a:lnTo>
                  <a:pt x="1480169" y="2427918"/>
                </a:lnTo>
                <a:lnTo>
                  <a:pt x="1530005" y="2443079"/>
                </a:lnTo>
                <a:lnTo>
                  <a:pt x="1580723" y="2458359"/>
                </a:lnTo>
                <a:lnTo>
                  <a:pt x="1632201" y="2473700"/>
                </a:lnTo>
                <a:lnTo>
                  <a:pt x="1684315" y="2489044"/>
                </a:lnTo>
                <a:lnTo>
                  <a:pt x="1736942" y="2504333"/>
                </a:lnTo>
                <a:lnTo>
                  <a:pt x="1789960" y="2519508"/>
                </a:lnTo>
                <a:lnTo>
                  <a:pt x="1843245" y="2534512"/>
                </a:lnTo>
                <a:lnTo>
                  <a:pt x="1896675" y="2549286"/>
                </a:lnTo>
                <a:lnTo>
                  <a:pt x="1950127" y="2563773"/>
                </a:lnTo>
                <a:lnTo>
                  <a:pt x="2003478" y="2577915"/>
                </a:lnTo>
                <a:lnTo>
                  <a:pt x="2056604" y="2591653"/>
                </a:lnTo>
                <a:lnTo>
                  <a:pt x="2109384" y="2604929"/>
                </a:lnTo>
                <a:lnTo>
                  <a:pt x="2161693" y="2617685"/>
                </a:lnTo>
                <a:lnTo>
                  <a:pt x="2213410" y="2629864"/>
                </a:lnTo>
                <a:lnTo>
                  <a:pt x="2264411" y="2641407"/>
                </a:lnTo>
                <a:lnTo>
                  <a:pt x="2314573" y="2652255"/>
                </a:lnTo>
                <a:lnTo>
                  <a:pt x="2363774" y="2662352"/>
                </a:lnTo>
                <a:lnTo>
                  <a:pt x="2414631" y="2672292"/>
                </a:lnTo>
                <a:lnTo>
                  <a:pt x="2466051" y="2681959"/>
                </a:lnTo>
                <a:lnTo>
                  <a:pt x="2517965" y="2691349"/>
                </a:lnTo>
                <a:lnTo>
                  <a:pt x="2570301" y="2700456"/>
                </a:lnTo>
                <a:lnTo>
                  <a:pt x="2622989" y="2709277"/>
                </a:lnTo>
                <a:lnTo>
                  <a:pt x="2675959" y="2717805"/>
                </a:lnTo>
                <a:lnTo>
                  <a:pt x="2729141" y="2726036"/>
                </a:lnTo>
                <a:lnTo>
                  <a:pt x="2782464" y="2733965"/>
                </a:lnTo>
                <a:lnTo>
                  <a:pt x="2835857" y="2741588"/>
                </a:lnTo>
                <a:lnTo>
                  <a:pt x="2889250" y="2748899"/>
                </a:lnTo>
                <a:lnTo>
                  <a:pt x="2942572" y="2755893"/>
                </a:lnTo>
                <a:lnTo>
                  <a:pt x="2995754" y="2762566"/>
                </a:lnTo>
                <a:lnTo>
                  <a:pt x="3048725" y="2768913"/>
                </a:lnTo>
                <a:lnTo>
                  <a:pt x="3101414" y="2774929"/>
                </a:lnTo>
                <a:lnTo>
                  <a:pt x="3153750" y="2780608"/>
                </a:lnTo>
                <a:lnTo>
                  <a:pt x="3205664" y="2785947"/>
                </a:lnTo>
                <a:lnTo>
                  <a:pt x="3257085" y="2790940"/>
                </a:lnTo>
                <a:lnTo>
                  <a:pt x="3307942" y="2795583"/>
                </a:lnTo>
                <a:lnTo>
                  <a:pt x="3358166" y="2799870"/>
                </a:lnTo>
                <a:lnTo>
                  <a:pt x="3407685" y="2803796"/>
                </a:lnTo>
                <a:lnTo>
                  <a:pt x="3456429" y="2807358"/>
                </a:lnTo>
                <a:lnTo>
                  <a:pt x="3504327" y="2810549"/>
                </a:lnTo>
                <a:lnTo>
                  <a:pt x="3551310" y="2813365"/>
                </a:lnTo>
                <a:lnTo>
                  <a:pt x="3597307" y="2815801"/>
                </a:lnTo>
                <a:lnTo>
                  <a:pt x="3642247" y="2817853"/>
                </a:lnTo>
                <a:lnTo>
                  <a:pt x="3686060" y="2819515"/>
                </a:lnTo>
                <a:lnTo>
                  <a:pt x="3747839" y="2821778"/>
                </a:lnTo>
                <a:lnTo>
                  <a:pt x="3807845" y="2823280"/>
                </a:lnTo>
                <a:lnTo>
                  <a:pt x="3866185" y="2824020"/>
                </a:lnTo>
                <a:lnTo>
                  <a:pt x="3922966" y="2824000"/>
                </a:lnTo>
                <a:lnTo>
                  <a:pt x="3978298" y="2823223"/>
                </a:lnTo>
                <a:lnTo>
                  <a:pt x="4032287" y="2821690"/>
                </a:lnTo>
                <a:lnTo>
                  <a:pt x="4085041" y="2819402"/>
                </a:lnTo>
                <a:lnTo>
                  <a:pt x="4136668" y="2816361"/>
                </a:lnTo>
                <a:lnTo>
                  <a:pt x="4187277" y="2812569"/>
                </a:lnTo>
                <a:lnTo>
                  <a:pt x="4236974" y="2808027"/>
                </a:lnTo>
                <a:lnTo>
                  <a:pt x="4285868" y="2802738"/>
                </a:lnTo>
                <a:lnTo>
                  <a:pt x="4334066" y="2796702"/>
                </a:lnTo>
                <a:lnTo>
                  <a:pt x="4381676" y="2789921"/>
                </a:lnTo>
                <a:lnTo>
                  <a:pt x="4428807" y="2782397"/>
                </a:lnTo>
                <a:lnTo>
                  <a:pt x="4475565" y="2774131"/>
                </a:lnTo>
                <a:lnTo>
                  <a:pt x="4522058" y="2765126"/>
                </a:lnTo>
                <a:lnTo>
                  <a:pt x="4568396" y="2755382"/>
                </a:lnTo>
                <a:lnTo>
                  <a:pt x="4614684" y="2744902"/>
                </a:lnTo>
                <a:lnTo>
                  <a:pt x="4667288" y="2732477"/>
                </a:lnTo>
                <a:lnTo>
                  <a:pt x="4719660" y="2719021"/>
                </a:lnTo>
                <a:lnTo>
                  <a:pt x="4771679" y="2704548"/>
                </a:lnTo>
                <a:lnTo>
                  <a:pt x="4823223" y="2689067"/>
                </a:lnTo>
                <a:lnTo>
                  <a:pt x="4874172" y="2672591"/>
                </a:lnTo>
                <a:lnTo>
                  <a:pt x="4924405" y="2655131"/>
                </a:lnTo>
                <a:lnTo>
                  <a:pt x="4973800" y="2636699"/>
                </a:lnTo>
                <a:lnTo>
                  <a:pt x="5022238" y="2617307"/>
                </a:lnTo>
                <a:lnTo>
                  <a:pt x="5069597" y="2596966"/>
                </a:lnTo>
                <a:lnTo>
                  <a:pt x="5115756" y="2575688"/>
                </a:lnTo>
                <a:lnTo>
                  <a:pt x="5160595" y="2553484"/>
                </a:lnTo>
                <a:lnTo>
                  <a:pt x="5203992" y="2530366"/>
                </a:lnTo>
                <a:lnTo>
                  <a:pt x="5245826" y="2506346"/>
                </a:lnTo>
                <a:lnTo>
                  <a:pt x="5285977" y="2481436"/>
                </a:lnTo>
                <a:lnTo>
                  <a:pt x="5324324" y="2455646"/>
                </a:lnTo>
                <a:lnTo>
                  <a:pt x="5360746" y="2428990"/>
                </a:lnTo>
                <a:lnTo>
                  <a:pt x="5400300" y="2397966"/>
                </a:lnTo>
                <a:lnTo>
                  <a:pt x="5439171" y="2366651"/>
                </a:lnTo>
                <a:lnTo>
                  <a:pt x="5477063" y="2334802"/>
                </a:lnTo>
                <a:lnTo>
                  <a:pt x="5513681" y="2302176"/>
                </a:lnTo>
                <a:lnTo>
                  <a:pt x="5548730" y="2268529"/>
                </a:lnTo>
                <a:lnTo>
                  <a:pt x="5581916" y="2233620"/>
                </a:lnTo>
                <a:lnTo>
                  <a:pt x="5612942" y="2197203"/>
                </a:lnTo>
                <a:lnTo>
                  <a:pt x="5641515" y="2159038"/>
                </a:lnTo>
                <a:lnTo>
                  <a:pt x="5667338" y="2118880"/>
                </a:lnTo>
                <a:lnTo>
                  <a:pt x="5690118" y="2076487"/>
                </a:lnTo>
                <a:lnTo>
                  <a:pt x="5709558" y="2031616"/>
                </a:lnTo>
                <a:lnTo>
                  <a:pt x="5725365" y="1984023"/>
                </a:lnTo>
                <a:lnTo>
                  <a:pt x="5737242" y="1933466"/>
                </a:lnTo>
                <a:lnTo>
                  <a:pt x="5744895" y="1879702"/>
                </a:lnTo>
                <a:lnTo>
                  <a:pt x="5746854" y="1841414"/>
                </a:lnTo>
                <a:lnTo>
                  <a:pt x="5746486" y="1800242"/>
                </a:lnTo>
                <a:lnTo>
                  <a:pt x="5743947" y="1756496"/>
                </a:lnTo>
                <a:lnTo>
                  <a:pt x="5739393" y="1710489"/>
                </a:lnTo>
                <a:lnTo>
                  <a:pt x="5732981" y="1662531"/>
                </a:lnTo>
                <a:lnTo>
                  <a:pt x="5724866" y="1612936"/>
                </a:lnTo>
                <a:lnTo>
                  <a:pt x="5715206" y="1562013"/>
                </a:lnTo>
                <a:lnTo>
                  <a:pt x="5704157" y="1510076"/>
                </a:lnTo>
                <a:lnTo>
                  <a:pt x="5691874" y="1457435"/>
                </a:lnTo>
                <a:lnTo>
                  <a:pt x="5678514" y="1404402"/>
                </a:lnTo>
                <a:lnTo>
                  <a:pt x="5664234" y="1351289"/>
                </a:lnTo>
                <a:lnTo>
                  <a:pt x="5649190" y="1298408"/>
                </a:lnTo>
                <a:lnTo>
                  <a:pt x="5633538" y="1246069"/>
                </a:lnTo>
                <a:lnTo>
                  <a:pt x="5617434" y="1194586"/>
                </a:lnTo>
                <a:lnTo>
                  <a:pt x="5601035" y="1144269"/>
                </a:lnTo>
                <a:lnTo>
                  <a:pt x="5584497" y="1095430"/>
                </a:lnTo>
                <a:lnTo>
                  <a:pt x="5567977" y="1048381"/>
                </a:lnTo>
                <a:lnTo>
                  <a:pt x="5551630" y="1003433"/>
                </a:lnTo>
                <a:lnTo>
                  <a:pt x="5535613" y="960898"/>
                </a:lnTo>
                <a:lnTo>
                  <a:pt x="5520083" y="921088"/>
                </a:lnTo>
                <a:lnTo>
                  <a:pt x="5505195" y="884314"/>
                </a:lnTo>
                <a:lnTo>
                  <a:pt x="5481405" y="829227"/>
                </a:lnTo>
                <a:lnTo>
                  <a:pt x="5457506" y="778702"/>
                </a:lnTo>
                <a:lnTo>
                  <a:pt x="5433277" y="732282"/>
                </a:lnTo>
                <a:lnTo>
                  <a:pt x="5408497" y="689513"/>
                </a:lnTo>
                <a:lnTo>
                  <a:pt x="5382946" y="649940"/>
                </a:lnTo>
                <a:lnTo>
                  <a:pt x="5356401" y="613107"/>
                </a:lnTo>
                <a:lnTo>
                  <a:pt x="5328643" y="578560"/>
                </a:lnTo>
                <a:lnTo>
                  <a:pt x="5299449" y="545841"/>
                </a:lnTo>
                <a:lnTo>
                  <a:pt x="5268600" y="514498"/>
                </a:lnTo>
                <a:lnTo>
                  <a:pt x="5235873" y="484074"/>
                </a:lnTo>
                <a:lnTo>
                  <a:pt x="5201049" y="454113"/>
                </a:lnTo>
                <a:lnTo>
                  <a:pt x="5163905" y="424162"/>
                </a:lnTo>
                <a:lnTo>
                  <a:pt x="5124221" y="393764"/>
                </a:lnTo>
                <a:lnTo>
                  <a:pt x="5088051" y="367775"/>
                </a:lnTo>
                <a:lnTo>
                  <a:pt x="5049551" y="342528"/>
                </a:lnTo>
                <a:lnTo>
                  <a:pt x="5008969" y="318046"/>
                </a:lnTo>
                <a:lnTo>
                  <a:pt x="4966559" y="294352"/>
                </a:lnTo>
                <a:lnTo>
                  <a:pt x="4922572" y="271467"/>
                </a:lnTo>
                <a:lnTo>
                  <a:pt x="4877257" y="249415"/>
                </a:lnTo>
                <a:lnTo>
                  <a:pt x="4830867" y="228217"/>
                </a:lnTo>
                <a:lnTo>
                  <a:pt x="4783654" y="207898"/>
                </a:lnTo>
                <a:lnTo>
                  <a:pt x="4735867" y="188478"/>
                </a:lnTo>
                <a:lnTo>
                  <a:pt x="4687758" y="169981"/>
                </a:lnTo>
                <a:lnTo>
                  <a:pt x="4639580" y="152430"/>
                </a:lnTo>
                <a:lnTo>
                  <a:pt x="4591582" y="135846"/>
                </a:lnTo>
                <a:lnTo>
                  <a:pt x="4544015" y="120252"/>
                </a:lnTo>
                <a:lnTo>
                  <a:pt x="4497133" y="105671"/>
                </a:lnTo>
                <a:lnTo>
                  <a:pt x="4451184" y="92126"/>
                </a:lnTo>
                <a:lnTo>
                  <a:pt x="4402423" y="78826"/>
                </a:lnTo>
                <a:lnTo>
                  <a:pt x="4354024" y="66782"/>
                </a:lnTo>
                <a:lnTo>
                  <a:pt x="4305860" y="55939"/>
                </a:lnTo>
                <a:lnTo>
                  <a:pt x="4257807" y="46241"/>
                </a:lnTo>
                <a:lnTo>
                  <a:pt x="4209741" y="37634"/>
                </a:lnTo>
                <a:lnTo>
                  <a:pt x="4161536" y="30061"/>
                </a:lnTo>
                <a:lnTo>
                  <a:pt x="4113067" y="23467"/>
                </a:lnTo>
                <a:lnTo>
                  <a:pt x="4064210" y="17796"/>
                </a:lnTo>
                <a:lnTo>
                  <a:pt x="4014839" y="12993"/>
                </a:lnTo>
                <a:lnTo>
                  <a:pt x="3964830" y="9002"/>
                </a:lnTo>
                <a:lnTo>
                  <a:pt x="3914058" y="5768"/>
                </a:lnTo>
                <a:lnTo>
                  <a:pt x="3862397" y="3235"/>
                </a:lnTo>
                <a:lnTo>
                  <a:pt x="3809722" y="1348"/>
                </a:lnTo>
                <a:lnTo>
                  <a:pt x="3755910" y="51"/>
                </a:lnTo>
                <a:lnTo>
                  <a:pt x="3708340" y="0"/>
                </a:lnTo>
                <a:lnTo>
                  <a:pt x="3660789" y="457"/>
                </a:lnTo>
                <a:lnTo>
                  <a:pt x="3613127" y="1450"/>
                </a:lnTo>
                <a:lnTo>
                  <a:pt x="3565223" y="3003"/>
                </a:lnTo>
                <a:lnTo>
                  <a:pt x="3516948" y="5142"/>
                </a:lnTo>
                <a:lnTo>
                  <a:pt x="3468170" y="7892"/>
                </a:lnTo>
                <a:lnTo>
                  <a:pt x="3418760" y="11280"/>
                </a:lnTo>
                <a:lnTo>
                  <a:pt x="3368587" y="15331"/>
                </a:lnTo>
                <a:lnTo>
                  <a:pt x="3317522" y="20070"/>
                </a:lnTo>
                <a:lnTo>
                  <a:pt x="3265433" y="25522"/>
                </a:lnTo>
                <a:lnTo>
                  <a:pt x="3212191" y="31715"/>
                </a:lnTo>
                <a:lnTo>
                  <a:pt x="3157666" y="38672"/>
                </a:lnTo>
                <a:lnTo>
                  <a:pt x="3101726" y="46420"/>
                </a:lnTo>
                <a:lnTo>
                  <a:pt x="3044243" y="54984"/>
                </a:lnTo>
                <a:lnTo>
                  <a:pt x="2985086" y="64390"/>
                </a:lnTo>
                <a:lnTo>
                  <a:pt x="2924124" y="74664"/>
                </a:lnTo>
                <a:lnTo>
                  <a:pt x="2879959" y="82575"/>
                </a:lnTo>
                <a:lnTo>
                  <a:pt x="2833740" y="91351"/>
                </a:lnTo>
                <a:lnTo>
                  <a:pt x="2785681" y="100917"/>
                </a:lnTo>
                <a:lnTo>
                  <a:pt x="2735998" y="111200"/>
                </a:lnTo>
                <a:lnTo>
                  <a:pt x="2684904" y="122129"/>
                </a:lnTo>
                <a:lnTo>
                  <a:pt x="2632613" y="133630"/>
                </a:lnTo>
                <a:lnTo>
                  <a:pt x="2579341" y="145630"/>
                </a:lnTo>
                <a:lnTo>
                  <a:pt x="2525302" y="158056"/>
                </a:lnTo>
                <a:lnTo>
                  <a:pt x="2470711" y="170837"/>
                </a:lnTo>
                <a:lnTo>
                  <a:pt x="2415781" y="183898"/>
                </a:lnTo>
                <a:lnTo>
                  <a:pt x="2360727" y="197167"/>
                </a:lnTo>
                <a:lnTo>
                  <a:pt x="2305765" y="210572"/>
                </a:lnTo>
                <a:lnTo>
                  <a:pt x="2251107" y="224040"/>
                </a:lnTo>
                <a:lnTo>
                  <a:pt x="2196969" y="237497"/>
                </a:lnTo>
                <a:lnTo>
                  <a:pt x="2143566" y="250871"/>
                </a:lnTo>
                <a:lnTo>
                  <a:pt x="2091112" y="264089"/>
                </a:lnTo>
                <a:lnTo>
                  <a:pt x="2039820" y="277079"/>
                </a:lnTo>
                <a:lnTo>
                  <a:pt x="1989907" y="289767"/>
                </a:lnTo>
                <a:lnTo>
                  <a:pt x="1941585" y="302081"/>
                </a:lnTo>
                <a:lnTo>
                  <a:pt x="1895071" y="313948"/>
                </a:lnTo>
                <a:lnTo>
                  <a:pt x="1850577" y="325295"/>
                </a:lnTo>
                <a:lnTo>
                  <a:pt x="1808320" y="336050"/>
                </a:lnTo>
                <a:lnTo>
                  <a:pt x="1768512" y="346139"/>
                </a:lnTo>
                <a:lnTo>
                  <a:pt x="1702763" y="362972"/>
                </a:lnTo>
                <a:lnTo>
                  <a:pt x="1641517" y="379072"/>
                </a:lnTo>
                <a:lnTo>
                  <a:pt x="1584376" y="394496"/>
                </a:lnTo>
                <a:lnTo>
                  <a:pt x="1530941" y="409301"/>
                </a:lnTo>
                <a:lnTo>
                  <a:pt x="1480814" y="423541"/>
                </a:lnTo>
                <a:lnTo>
                  <a:pt x="1433595" y="437274"/>
                </a:lnTo>
                <a:lnTo>
                  <a:pt x="1388886" y="450557"/>
                </a:lnTo>
                <a:lnTo>
                  <a:pt x="1346289" y="463445"/>
                </a:lnTo>
                <a:lnTo>
                  <a:pt x="1305404" y="475994"/>
                </a:lnTo>
                <a:lnTo>
                  <a:pt x="1265833" y="488262"/>
                </a:lnTo>
                <a:lnTo>
                  <a:pt x="1227176" y="500305"/>
                </a:lnTo>
                <a:lnTo>
                  <a:pt x="1189036" y="512178"/>
                </a:lnTo>
                <a:lnTo>
                  <a:pt x="1151013" y="523939"/>
                </a:lnTo>
                <a:lnTo>
                  <a:pt x="1091883" y="542418"/>
                </a:lnTo>
                <a:lnTo>
                  <a:pt x="1037814" y="559856"/>
                </a:lnTo>
                <a:lnTo>
                  <a:pt x="988061" y="576401"/>
                </a:lnTo>
                <a:lnTo>
                  <a:pt x="941879" y="592201"/>
                </a:lnTo>
                <a:lnTo>
                  <a:pt x="898525" y="607407"/>
                </a:lnTo>
                <a:lnTo>
                  <a:pt x="857255" y="622165"/>
                </a:lnTo>
                <a:lnTo>
                  <a:pt x="817324" y="636626"/>
                </a:lnTo>
                <a:lnTo>
                  <a:pt x="777989" y="650939"/>
                </a:lnTo>
                <a:lnTo>
                  <a:pt x="720027" y="671570"/>
                </a:lnTo>
                <a:lnTo>
                  <a:pt x="669383" y="689455"/>
                </a:lnTo>
                <a:lnTo>
                  <a:pt x="622320" y="707186"/>
                </a:lnTo>
                <a:lnTo>
                  <a:pt x="575105" y="727355"/>
                </a:lnTo>
                <a:lnTo>
                  <a:pt x="524001" y="752551"/>
                </a:lnTo>
                <a:lnTo>
                  <a:pt x="483759" y="773656"/>
                </a:lnTo>
                <a:lnTo>
                  <a:pt x="441323" y="796205"/>
                </a:lnTo>
                <a:lnTo>
                  <a:pt x="397803" y="820282"/>
                </a:lnTo>
                <a:lnTo>
                  <a:pt x="354311" y="845969"/>
                </a:lnTo>
                <a:lnTo>
                  <a:pt x="311956" y="873350"/>
                </a:lnTo>
                <a:lnTo>
                  <a:pt x="271850" y="902508"/>
                </a:lnTo>
                <a:lnTo>
                  <a:pt x="235102" y="933526"/>
                </a:lnTo>
                <a:lnTo>
                  <a:pt x="200714" y="966035"/>
                </a:lnTo>
                <a:lnTo>
                  <a:pt x="167380" y="999794"/>
                </a:lnTo>
                <a:lnTo>
                  <a:pt x="135766" y="1035080"/>
                </a:lnTo>
                <a:lnTo>
                  <a:pt x="106540" y="1072171"/>
                </a:lnTo>
                <a:lnTo>
                  <a:pt x="80368" y="1111345"/>
                </a:lnTo>
                <a:lnTo>
                  <a:pt x="57916" y="1152879"/>
                </a:lnTo>
                <a:lnTo>
                  <a:pt x="39852" y="1197051"/>
                </a:lnTo>
                <a:lnTo>
                  <a:pt x="27044" y="1239069"/>
                </a:lnTo>
                <a:lnTo>
                  <a:pt x="16264" y="1284619"/>
                </a:lnTo>
                <a:lnTo>
                  <a:pt x="7904" y="1332625"/>
                </a:lnTo>
                <a:lnTo>
                  <a:pt x="2352" y="1382006"/>
                </a:lnTo>
                <a:lnTo>
                  <a:pt x="0" y="1431685"/>
                </a:lnTo>
                <a:lnTo>
                  <a:pt x="1236" y="1480582"/>
                </a:lnTo>
                <a:lnTo>
                  <a:pt x="6453" y="1527618"/>
                </a:lnTo>
                <a:lnTo>
                  <a:pt x="16039" y="1571714"/>
                </a:lnTo>
                <a:lnTo>
                  <a:pt x="32997" y="1619071"/>
                </a:lnTo>
                <a:lnTo>
                  <a:pt x="56065" y="1664623"/>
                </a:lnTo>
                <a:lnTo>
                  <a:pt x="84352" y="1708509"/>
                </a:lnTo>
                <a:lnTo>
                  <a:pt x="116971" y="1750868"/>
                </a:lnTo>
                <a:lnTo>
                  <a:pt x="153032" y="1791840"/>
                </a:lnTo>
                <a:lnTo>
                  <a:pt x="191647" y="1831563"/>
                </a:lnTo>
                <a:lnTo>
                  <a:pt x="231927" y="1870177"/>
                </a:lnTo>
                <a:lnTo>
                  <a:pt x="271489" y="1903778"/>
                </a:lnTo>
                <a:lnTo>
                  <a:pt x="317171" y="1937472"/>
                </a:lnTo>
                <a:lnTo>
                  <a:pt x="366612" y="1970608"/>
                </a:lnTo>
                <a:lnTo>
                  <a:pt x="417448" y="2002535"/>
                </a:lnTo>
                <a:lnTo>
                  <a:pt x="467318" y="2032601"/>
                </a:lnTo>
                <a:lnTo>
                  <a:pt x="513858" y="2060156"/>
                </a:lnTo>
                <a:lnTo>
                  <a:pt x="554707" y="2084548"/>
                </a:lnTo>
                <a:lnTo>
                  <a:pt x="587501" y="2105127"/>
                </a:lnTo>
              </a:path>
            </a:pathLst>
          </a:custGeom>
          <a:ln w="57150">
            <a:solidFill>
              <a:srgbClr val="FFC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681385-5122-2676-D7A7-B0733CB797DB}"/>
              </a:ext>
            </a:extLst>
          </p:cNvPr>
          <p:cNvGrpSpPr/>
          <p:nvPr/>
        </p:nvGrpSpPr>
        <p:grpSpPr>
          <a:xfrm>
            <a:off x="3272610" y="1331015"/>
            <a:ext cx="982503" cy="922358"/>
            <a:chOff x="3272610" y="1331015"/>
            <a:chExt cx="982503" cy="922358"/>
          </a:xfrm>
        </p:grpSpPr>
        <p:sp>
          <p:nvSpPr>
            <p:cNvPr id="24" name="object 22">
              <a:extLst>
                <a:ext uri="{FF2B5EF4-FFF2-40B4-BE49-F238E27FC236}">
                  <a16:creationId xmlns:a16="http://schemas.microsoft.com/office/drawing/2014/main" id="{FAA6EA7D-ACBA-5508-6F78-1612C9E4D6C0}"/>
                </a:ext>
              </a:extLst>
            </p:cNvPr>
            <p:cNvSpPr/>
            <p:nvPr/>
          </p:nvSpPr>
          <p:spPr>
            <a:xfrm>
              <a:off x="3272610" y="2253373"/>
              <a:ext cx="982503" cy="0"/>
            </a:xfrm>
            <a:custGeom>
              <a:avLst/>
              <a:gdLst/>
              <a:ahLst/>
              <a:cxnLst/>
              <a:rect l="l" t="t" r="r" b="b"/>
              <a:pathLst>
                <a:path w="1362075" h="8890">
                  <a:moveTo>
                    <a:pt x="0" y="8382"/>
                  </a:moveTo>
                  <a:lnTo>
                    <a:pt x="1361694" y="0"/>
                  </a:lnTo>
                </a:path>
              </a:pathLst>
            </a:custGeom>
            <a:ln w="57150">
              <a:solidFill>
                <a:srgbClr val="008F00"/>
              </a:solidFill>
              <a:tailEnd type="none"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5" name="object 23">
              <a:extLst>
                <a:ext uri="{FF2B5EF4-FFF2-40B4-BE49-F238E27FC236}">
                  <a16:creationId xmlns:a16="http://schemas.microsoft.com/office/drawing/2014/main" id="{E645BAA6-E21A-8384-753F-45FCC6DEF519}"/>
                </a:ext>
              </a:extLst>
            </p:cNvPr>
            <p:cNvSpPr/>
            <p:nvPr/>
          </p:nvSpPr>
          <p:spPr>
            <a:xfrm>
              <a:off x="3272610" y="1331015"/>
              <a:ext cx="0" cy="922358"/>
            </a:xfrm>
            <a:custGeom>
              <a:avLst/>
              <a:gdLst/>
              <a:ahLst/>
              <a:cxnLst/>
              <a:rect l="l" t="t" r="r" b="b"/>
              <a:pathLst>
                <a:path w="59054" h="1216660">
                  <a:moveTo>
                    <a:pt x="58674" y="0"/>
                  </a:moveTo>
                  <a:lnTo>
                    <a:pt x="0" y="1216152"/>
                  </a:lnTo>
                </a:path>
              </a:pathLst>
            </a:custGeom>
            <a:ln w="57150">
              <a:solidFill>
                <a:srgbClr val="008F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7" name="object 25">
            <a:extLst>
              <a:ext uri="{FF2B5EF4-FFF2-40B4-BE49-F238E27FC236}">
                <a16:creationId xmlns:a16="http://schemas.microsoft.com/office/drawing/2014/main" id="{4CE028D0-C7D4-13E6-B5F7-3DAB243BA584}"/>
              </a:ext>
            </a:extLst>
          </p:cNvPr>
          <p:cNvSpPr/>
          <p:nvPr/>
        </p:nvSpPr>
        <p:spPr>
          <a:xfrm>
            <a:off x="3901478" y="2248747"/>
            <a:ext cx="808740" cy="429888"/>
          </a:xfrm>
          <a:custGeom>
            <a:avLst/>
            <a:gdLst/>
            <a:ahLst/>
            <a:cxnLst/>
            <a:rect l="l" t="t" r="r" b="b"/>
            <a:pathLst>
              <a:path w="1066800" h="567055">
                <a:moveTo>
                  <a:pt x="0" y="283463"/>
                </a:moveTo>
                <a:lnTo>
                  <a:pt x="14087" y="218468"/>
                </a:lnTo>
                <a:lnTo>
                  <a:pt x="54215" y="158803"/>
                </a:lnTo>
                <a:lnTo>
                  <a:pt x="83043" y="131502"/>
                </a:lnTo>
                <a:lnTo>
                  <a:pt x="117181" y="106171"/>
                </a:lnTo>
                <a:lnTo>
                  <a:pt x="156229" y="83024"/>
                </a:lnTo>
                <a:lnTo>
                  <a:pt x="199785" y="62273"/>
                </a:lnTo>
                <a:lnTo>
                  <a:pt x="247450" y="44131"/>
                </a:lnTo>
                <a:lnTo>
                  <a:pt x="298823" y="28811"/>
                </a:lnTo>
                <a:lnTo>
                  <a:pt x="353505" y="16525"/>
                </a:lnTo>
                <a:lnTo>
                  <a:pt x="411096" y="7486"/>
                </a:lnTo>
                <a:lnTo>
                  <a:pt x="471194" y="1907"/>
                </a:lnTo>
                <a:lnTo>
                  <a:pt x="533400" y="0"/>
                </a:lnTo>
                <a:lnTo>
                  <a:pt x="595605" y="1907"/>
                </a:lnTo>
                <a:lnTo>
                  <a:pt x="655703" y="7486"/>
                </a:lnTo>
                <a:lnTo>
                  <a:pt x="713294" y="16525"/>
                </a:lnTo>
                <a:lnTo>
                  <a:pt x="767976" y="28811"/>
                </a:lnTo>
                <a:lnTo>
                  <a:pt x="819349" y="44131"/>
                </a:lnTo>
                <a:lnTo>
                  <a:pt x="867014" y="62273"/>
                </a:lnTo>
                <a:lnTo>
                  <a:pt x="910570" y="83024"/>
                </a:lnTo>
                <a:lnTo>
                  <a:pt x="949618" y="106171"/>
                </a:lnTo>
                <a:lnTo>
                  <a:pt x="983756" y="131502"/>
                </a:lnTo>
                <a:lnTo>
                  <a:pt x="1012584" y="158803"/>
                </a:lnTo>
                <a:lnTo>
                  <a:pt x="1052712" y="218468"/>
                </a:lnTo>
                <a:lnTo>
                  <a:pt x="1066800" y="283463"/>
                </a:lnTo>
                <a:lnTo>
                  <a:pt x="1063211" y="316521"/>
                </a:lnTo>
                <a:lnTo>
                  <a:pt x="1035703" y="379064"/>
                </a:lnTo>
                <a:lnTo>
                  <a:pt x="983756" y="435425"/>
                </a:lnTo>
                <a:lnTo>
                  <a:pt x="949618" y="460756"/>
                </a:lnTo>
                <a:lnTo>
                  <a:pt x="910570" y="483903"/>
                </a:lnTo>
                <a:lnTo>
                  <a:pt x="867014" y="504654"/>
                </a:lnTo>
                <a:lnTo>
                  <a:pt x="819349" y="522796"/>
                </a:lnTo>
                <a:lnTo>
                  <a:pt x="767976" y="538116"/>
                </a:lnTo>
                <a:lnTo>
                  <a:pt x="713294" y="550402"/>
                </a:lnTo>
                <a:lnTo>
                  <a:pt x="655703" y="559441"/>
                </a:lnTo>
                <a:lnTo>
                  <a:pt x="595605" y="565020"/>
                </a:lnTo>
                <a:lnTo>
                  <a:pt x="533400" y="566927"/>
                </a:lnTo>
                <a:lnTo>
                  <a:pt x="471194" y="565020"/>
                </a:lnTo>
                <a:lnTo>
                  <a:pt x="411096" y="559441"/>
                </a:lnTo>
                <a:lnTo>
                  <a:pt x="353505" y="550402"/>
                </a:lnTo>
                <a:lnTo>
                  <a:pt x="298823" y="538116"/>
                </a:lnTo>
                <a:lnTo>
                  <a:pt x="247450" y="522796"/>
                </a:lnTo>
                <a:lnTo>
                  <a:pt x="199785" y="504654"/>
                </a:lnTo>
                <a:lnTo>
                  <a:pt x="156229" y="483903"/>
                </a:lnTo>
                <a:lnTo>
                  <a:pt x="117181" y="460756"/>
                </a:lnTo>
                <a:lnTo>
                  <a:pt x="83043" y="435425"/>
                </a:lnTo>
                <a:lnTo>
                  <a:pt x="54215" y="408124"/>
                </a:lnTo>
                <a:lnTo>
                  <a:pt x="14087" y="348459"/>
                </a:lnTo>
                <a:lnTo>
                  <a:pt x="0" y="283463"/>
                </a:lnTo>
                <a:close/>
              </a:path>
            </a:pathLst>
          </a:custGeom>
          <a:ln w="5715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2B86CA08-3ABD-A6EE-8C37-99FCE9CC9046}"/>
              </a:ext>
            </a:extLst>
          </p:cNvPr>
          <p:cNvSpPr txBox="1"/>
          <p:nvPr/>
        </p:nvSpPr>
        <p:spPr>
          <a:xfrm>
            <a:off x="3453876" y="1088672"/>
            <a:ext cx="1079142" cy="727379"/>
          </a:xfrm>
          <a:prstGeom prst="rect">
            <a:avLst/>
          </a:prstGeom>
          <a:ln w="3175">
            <a:noFill/>
          </a:ln>
        </p:spPr>
        <p:txBody>
          <a:bodyPr vert="horz" wrap="non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spc="-10" dirty="0">
                <a:ln w="3175">
                  <a:solidFill>
                    <a:schemeClr val="bg1"/>
                  </a:solidFill>
                </a:ln>
                <a:solidFill>
                  <a:srgbClr val="008F00"/>
                </a:solidFill>
                <a:cs typeface="Arial"/>
              </a:rPr>
              <a:t>Linac</a:t>
            </a:r>
          </a:p>
          <a:p>
            <a:pPr marL="12700">
              <a:lnSpc>
                <a:spcPct val="90000"/>
              </a:lnSpc>
              <a:spcBef>
                <a:spcPts val="100"/>
              </a:spcBef>
            </a:pPr>
            <a:r>
              <a:rPr sz="2400" b="1" spc="-10" dirty="0">
                <a:ln w="3175">
                  <a:solidFill>
                    <a:schemeClr val="bg1"/>
                  </a:solidFill>
                </a:ln>
                <a:solidFill>
                  <a:srgbClr val="008F00"/>
                </a:solidFill>
                <a:cs typeface="Arial"/>
              </a:rPr>
              <a:t>400MeV</a:t>
            </a:r>
            <a:endParaRPr sz="2400" dirty="0">
              <a:ln w="3175">
                <a:solidFill>
                  <a:schemeClr val="bg1"/>
                </a:solidFill>
              </a:ln>
              <a:solidFill>
                <a:srgbClr val="008F00"/>
              </a:solidFill>
              <a:cs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3CA5A44-A163-9B98-C113-0A1F8A17108C}"/>
              </a:ext>
            </a:extLst>
          </p:cNvPr>
          <p:cNvSpPr txBox="1"/>
          <p:nvPr/>
        </p:nvSpPr>
        <p:spPr>
          <a:xfrm>
            <a:off x="259786" y="2667442"/>
            <a:ext cx="22525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Neutrino Beams</a:t>
            </a:r>
            <a:endParaRPr lang="en-US" sz="2000" b="1" dirty="0">
              <a:ln w="3175">
                <a:solidFill>
                  <a:schemeClr val="bg1"/>
                </a:solidFill>
              </a:ln>
              <a:solidFill>
                <a:schemeClr val="accent5"/>
              </a:solidFill>
            </a:endParaRPr>
          </a:p>
          <a:p>
            <a:r>
              <a:rPr lang="en-US" sz="2000" b="1" dirty="0">
                <a:ln w="3175">
                  <a:solidFill>
                    <a:schemeClr val="bg1"/>
                  </a:solidFill>
                </a:ln>
                <a:solidFill>
                  <a:schemeClr val="accent5"/>
                </a:solidFill>
              </a:rPr>
              <a:t>(to Kamioka)</a:t>
            </a:r>
          </a:p>
        </p:txBody>
      </p:sp>
      <p:sp>
        <p:nvSpPr>
          <p:cNvPr id="47" name="object 17">
            <a:extLst>
              <a:ext uri="{FF2B5EF4-FFF2-40B4-BE49-F238E27FC236}">
                <a16:creationId xmlns:a16="http://schemas.microsoft.com/office/drawing/2014/main" id="{194D7C2C-A409-FEFC-6EF1-4DD79FF76D28}"/>
              </a:ext>
            </a:extLst>
          </p:cNvPr>
          <p:cNvSpPr txBox="1"/>
          <p:nvPr/>
        </p:nvSpPr>
        <p:spPr>
          <a:xfrm>
            <a:off x="5545090" y="5264373"/>
            <a:ext cx="1698607" cy="394339"/>
          </a:xfrm>
          <a:prstGeom prst="rect">
            <a:avLst/>
          </a:prstGeom>
          <a:noFill/>
          <a:ln w="19050">
            <a:noFill/>
          </a:ln>
        </p:spPr>
        <p:txBody>
          <a:bodyPr vert="horz" wrap="none" lIns="0" tIns="24765" rIns="0" bIns="0" rtlCol="0">
            <a:spAutoFit/>
          </a:bodyPr>
          <a:lstStyle/>
          <a:p>
            <a:pPr marR="184150">
              <a:lnSpc>
                <a:spcPct val="100000"/>
              </a:lnSpc>
            </a:pP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cs typeface="Arial"/>
              </a:rPr>
              <a:t>Hadron Hall</a:t>
            </a:r>
            <a:endParaRPr sz="2400" dirty="0">
              <a:ln w="3175">
                <a:solidFill>
                  <a:schemeClr val="bg1"/>
                </a:solidFill>
              </a:ln>
              <a:solidFill>
                <a:srgbClr val="FFC000"/>
              </a:solidFill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A830B6-13F4-66E1-1CC6-8273F3E68A1C}"/>
              </a:ext>
            </a:extLst>
          </p:cNvPr>
          <p:cNvSpPr txBox="1"/>
          <p:nvPr/>
        </p:nvSpPr>
        <p:spPr>
          <a:xfrm>
            <a:off x="413982" y="4891633"/>
            <a:ext cx="4343753" cy="14219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JP" sz="2400" b="1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Main Ring (MR)</a:t>
            </a:r>
          </a:p>
          <a:p>
            <a:pPr>
              <a:lnSpc>
                <a:spcPct val="90000"/>
              </a:lnSpc>
            </a:pPr>
            <a:r>
              <a:rPr lang="en-JP" sz="2400" b="1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Top Energy: 30 GeV, </a:t>
            </a:r>
          </a:p>
          <a:p>
            <a:pPr>
              <a:lnSpc>
                <a:spcPct val="90000"/>
              </a:lnSpc>
            </a:pPr>
            <a:r>
              <a:rPr lang="en-JP" sz="2400" b="1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FX Design Power: 0.75 MW</a:t>
            </a:r>
          </a:p>
          <a:p>
            <a:pPr>
              <a:lnSpc>
                <a:spcPct val="90000"/>
              </a:lnSpc>
            </a:pPr>
            <a:r>
              <a:rPr lang="en-JP" sz="2400" b="1">
                <a:ln w="3175">
                  <a:solidFill>
                    <a:schemeClr val="bg1"/>
                  </a:solidFill>
                </a:ln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SX Power Expectation: &gt; 0.1 MW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55E8F-3B3B-E42D-8E55-DA023201138C}"/>
              </a:ext>
            </a:extLst>
          </p:cNvPr>
          <p:cNvSpPr txBox="1"/>
          <p:nvPr/>
        </p:nvSpPr>
        <p:spPr>
          <a:xfrm>
            <a:off x="1839091" y="3728024"/>
            <a:ext cx="4124774" cy="738664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Materials and Life Experimental</a:t>
            </a:r>
          </a:p>
          <a:p>
            <a:pPr algn="ctr"/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2"/>
                </a:solidFill>
              </a:rPr>
              <a:t>Facility (MLF)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CD104-87B4-02E1-D4B6-26099FCB7FB6}"/>
              </a:ext>
            </a:extLst>
          </p:cNvPr>
          <p:cNvSpPr txBox="1"/>
          <p:nvPr/>
        </p:nvSpPr>
        <p:spPr>
          <a:xfrm>
            <a:off x="4808630" y="1108965"/>
            <a:ext cx="3906638" cy="1329595"/>
          </a:xfrm>
          <a:prstGeom prst="rect">
            <a:avLst/>
          </a:prstGeom>
          <a:noFill/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Rapid Cycle Synchrotron (RCS)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Energy: 3 GeV, 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Repetition: 25 Hz</a:t>
            </a:r>
          </a:p>
          <a:p>
            <a:pPr>
              <a:lnSpc>
                <a:spcPct val="90000"/>
              </a:lnSpc>
            </a:pPr>
            <a:r>
              <a:rPr lang="en-US" sz="2400" b="1" dirty="0">
                <a:ln w="3175"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Design Power: 1MW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4F08A1-C3C3-61D4-8F19-EC95B4BB4B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13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75458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5"/>
          <p:cNvSpPr txBox="1">
            <a:spLocks noChangeArrowheads="1"/>
          </p:cNvSpPr>
          <p:nvPr/>
        </p:nvSpPr>
        <p:spPr bwMode="auto">
          <a:xfrm>
            <a:off x="5108759" y="4345359"/>
            <a:ext cx="31788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1400" b="1" dirty="0">
                <a:solidFill>
                  <a:schemeClr val="folHlink"/>
                </a:solidFill>
              </a:rPr>
              <a:t>MLF Experimental Hall No. 1 (May 2023)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8C71A-2701-B347-1D72-6AB5114FD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169" y="2473361"/>
            <a:ext cx="3312000" cy="1894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FE6966-E3AD-18C5-934D-D3DED12ED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72026"/>
            <a:ext cx="3708000" cy="6012973"/>
          </a:xfrm>
          <a:prstGeom prst="rect">
            <a:avLst/>
          </a:prstGeom>
        </p:spPr>
      </p:pic>
      <p:sp>
        <p:nvSpPr>
          <p:cNvPr id="29" name="テキスト ボックス 264"/>
          <p:cNvSpPr txBox="1">
            <a:spLocks noChangeArrowheads="1"/>
          </p:cNvSpPr>
          <p:nvPr/>
        </p:nvSpPr>
        <p:spPr bwMode="auto">
          <a:xfrm>
            <a:off x="3798219" y="936535"/>
            <a:ext cx="1576320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algn="ctr"/>
            <a:r>
              <a:rPr lang="en-US" altLang="ja-JP" sz="2000" i="1" dirty="0">
                <a:solidFill>
                  <a:schemeClr val="bg1"/>
                </a:solidFill>
              </a:rPr>
              <a:t>g–</a:t>
            </a:r>
            <a:r>
              <a:rPr lang="en-US" altLang="ja-JP" sz="2000" dirty="0">
                <a:solidFill>
                  <a:schemeClr val="bg1"/>
                </a:solidFill>
              </a:rPr>
              <a:t>2/EDM, T</a:t>
            </a:r>
            <a:r>
              <a:rPr lang="en-US" altLang="ja-JP" sz="2000" dirty="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chemeClr val="bg1"/>
                </a:solidFill>
              </a:rPr>
              <a:t>S</a:t>
            </a:r>
            <a:endParaRPr lang="ja-JP" altLang="en-US" sz="2800">
              <a:solidFill>
                <a:schemeClr val="bg1"/>
              </a:solidFill>
            </a:endParaRPr>
          </a:p>
        </p:txBody>
      </p:sp>
      <p:sp>
        <p:nvSpPr>
          <p:cNvPr id="31" name="テキスト ボックス 264"/>
          <p:cNvSpPr txBox="1">
            <a:spLocks noChangeArrowheads="1"/>
          </p:cNvSpPr>
          <p:nvPr/>
        </p:nvSpPr>
        <p:spPr bwMode="auto">
          <a:xfrm>
            <a:off x="3477105" y="2257127"/>
            <a:ext cx="834130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DeeMe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32" name="テキスト ボックス 17"/>
          <p:cNvSpPr txBox="1">
            <a:spLocks noChangeArrowheads="1"/>
          </p:cNvSpPr>
          <p:nvPr/>
        </p:nvSpPr>
        <p:spPr bwMode="auto">
          <a:xfrm>
            <a:off x="3477105" y="1899660"/>
            <a:ext cx="1055344" cy="307777"/>
          </a:xfrm>
          <a:prstGeom prst="rect">
            <a:avLst/>
          </a:prstGeom>
          <a:solidFill>
            <a:schemeClr val="accent1">
              <a:alpha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36000" tIns="0" rIns="36000" bIns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MuSEUM</a:t>
            </a:r>
            <a:endParaRPr lang="ja-JP" altLang="en-US" sz="20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J-PARC Muon Science Facility (MUSE)</a:t>
            </a:r>
          </a:p>
        </p:txBody>
      </p:sp>
      <p:sp>
        <p:nvSpPr>
          <p:cNvPr id="9" name="テキスト ボックス 15"/>
          <p:cNvSpPr txBox="1">
            <a:spLocks noChangeArrowheads="1"/>
          </p:cNvSpPr>
          <p:nvPr/>
        </p:nvSpPr>
        <p:spPr bwMode="auto">
          <a:xfrm>
            <a:off x="4536127" y="1354123"/>
            <a:ext cx="45720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714375" indent="-714375"/>
            <a:r>
              <a:rPr lang="en-US" altLang="ja-JP" sz="1800" b="1" u="sng" dirty="0">
                <a:solidFill>
                  <a:srgbClr val="FF0000"/>
                </a:solidFill>
              </a:rPr>
              <a:t>H-Line</a:t>
            </a:r>
            <a:r>
              <a:rPr lang="en-US" altLang="ja-JP" sz="1800" b="1" dirty="0">
                <a:solidFill>
                  <a:srgbClr val="FF0000"/>
                </a:solidFill>
              </a:rPr>
              <a:t>: for particle and atomic physics large scale </a:t>
            </a:r>
            <a:r>
              <a:rPr lang="en-US" altLang="ja-JP" b="1" dirty="0">
                <a:solidFill>
                  <a:srgbClr val="FF0000"/>
                </a:solidFill>
              </a:rPr>
              <a:t>experiments, “precision frontier”</a:t>
            </a:r>
            <a:endParaRPr lang="en-US" altLang="ja-JP" sz="1800" b="1" dirty="0">
              <a:solidFill>
                <a:srgbClr val="FF0000"/>
              </a:solidFill>
            </a:endParaRPr>
          </a:p>
          <a:p>
            <a:r>
              <a:rPr lang="en-US" altLang="ja-JP" sz="1600" dirty="0"/>
              <a:t>Higher intensity tunable (4 – 50 MeV) µ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&amp; µ</a:t>
            </a:r>
            <a:r>
              <a:rPr lang="en-US" altLang="ja-JP" sz="1600" baseline="30000" dirty="0"/>
              <a:t>–</a:t>
            </a:r>
            <a:r>
              <a:rPr lang="en-US" altLang="ja-JP" sz="1600" dirty="0"/>
              <a:t> beam.</a:t>
            </a:r>
          </a:p>
          <a:p>
            <a:r>
              <a:rPr lang="en-US" altLang="ja-JP" sz="1600" dirty="0"/>
              <a:t>(Exp.: MuSEUM, Deeme, </a:t>
            </a:r>
            <a:r>
              <a:rPr lang="en-US" altLang="ja-JP" sz="1600" i="1" dirty="0"/>
              <a:t>g–</a:t>
            </a:r>
            <a:r>
              <a:rPr lang="en-US" altLang="ja-JP" sz="1600" dirty="0"/>
              <a:t>2/EDM, …)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152" y="980728"/>
            <a:ext cx="2991525" cy="369332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>
                <a:ln w="6350">
                  <a:noFill/>
                </a:ln>
                <a:solidFill>
                  <a:srgbClr val="C00000"/>
                </a:solidFill>
              </a:rPr>
              <a:t>Under Commissioning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B9B4089-08B7-2245-845A-807D65D7BC84}"/>
              </a:ext>
            </a:extLst>
          </p:cNvPr>
          <p:cNvCxnSpPr>
            <a:cxnSpLocks/>
          </p:cNvCxnSpPr>
          <p:nvPr/>
        </p:nvCxnSpPr>
        <p:spPr>
          <a:xfrm>
            <a:off x="6570448" y="2866380"/>
            <a:ext cx="381630" cy="44839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15">
            <a:extLst>
              <a:ext uri="{FF2B5EF4-FFF2-40B4-BE49-F238E27FC236}">
                <a16:creationId xmlns:a16="http://schemas.microsoft.com/office/drawing/2014/main" id="{0D0BB68C-0B7F-114D-9556-69D4737C9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448" y="5059014"/>
            <a:ext cx="4068000" cy="172598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b="1" u="sng" dirty="0">
                <a:solidFill>
                  <a:srgbClr val="0000FF"/>
                </a:solidFill>
              </a:rPr>
              <a:t>S-Line</a:t>
            </a:r>
            <a:r>
              <a:rPr lang="en-US" altLang="ja-JP" sz="1600" b="1" dirty="0">
                <a:solidFill>
                  <a:srgbClr val="0000FF"/>
                </a:solidFill>
              </a:rPr>
              <a:t>: Surface muon</a:t>
            </a:r>
            <a:r>
              <a:rPr lang="en-US" altLang="ja-JP" sz="1600" dirty="0">
                <a:solidFill>
                  <a:srgbClr val="0000FF"/>
                </a:solidFill>
              </a:rPr>
              <a:t> (µ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+</a:t>
            </a:r>
            <a:r>
              <a:rPr lang="en-US" altLang="ja-JP" sz="1600" dirty="0">
                <a:solidFill>
                  <a:srgbClr val="0000FF"/>
                </a:solidFill>
              </a:rPr>
              <a:t>)</a:t>
            </a:r>
            <a:endParaRPr lang="en-US" altLang="ja-JP" sz="1600" b="1" dirty="0">
              <a:solidFill>
                <a:srgbClr val="003366"/>
              </a:solidFill>
            </a:endParaRPr>
          </a:p>
          <a:p>
            <a:r>
              <a:rPr lang="en-US" altLang="ja-JP" sz="1400" dirty="0"/>
              <a:t>Slow (4 MeV) beam for condensed matter physics.</a:t>
            </a:r>
          </a:p>
          <a:p>
            <a:pPr>
              <a:spcBef>
                <a:spcPts val="400"/>
              </a:spcBef>
            </a:pPr>
            <a:r>
              <a:rPr lang="en-US" altLang="ja-JP" sz="1600" b="1" u="sng" dirty="0">
                <a:solidFill>
                  <a:srgbClr val="0000FF"/>
                </a:solidFill>
              </a:rPr>
              <a:t>D-Line</a:t>
            </a:r>
            <a:r>
              <a:rPr lang="en-US" altLang="ja-JP" sz="1600" b="1" dirty="0">
                <a:solidFill>
                  <a:srgbClr val="0000FF"/>
                </a:solidFill>
              </a:rPr>
              <a:t>: Decay muon</a:t>
            </a:r>
            <a:r>
              <a:rPr lang="en-US" altLang="ja-JP" sz="1600" dirty="0">
                <a:solidFill>
                  <a:srgbClr val="0000FF"/>
                </a:solidFill>
              </a:rPr>
              <a:t> (µ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+</a:t>
            </a:r>
            <a:r>
              <a:rPr lang="en-US" altLang="ja-JP" sz="1600" dirty="0">
                <a:solidFill>
                  <a:srgbClr val="0000FF"/>
                </a:solidFill>
              </a:rPr>
              <a:t> &amp; 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–</a:t>
            </a:r>
            <a:r>
              <a:rPr lang="en-US" altLang="ja-JP" sz="1600" dirty="0">
                <a:solidFill>
                  <a:srgbClr val="0000FF"/>
                </a:solidFill>
              </a:rPr>
              <a:t>)</a:t>
            </a:r>
          </a:p>
          <a:p>
            <a:r>
              <a:rPr lang="en-US" altLang="ja-JP" sz="1400" dirty="0"/>
              <a:t>Slow (50 keV) – fast (50 MeV) beam, general purpose.</a:t>
            </a:r>
          </a:p>
          <a:p>
            <a:pPr>
              <a:spcBef>
                <a:spcPts val="400"/>
              </a:spcBef>
            </a:pPr>
            <a:r>
              <a:rPr lang="en-US" altLang="ja-JP" sz="1600" b="1" u="sng" dirty="0">
                <a:solidFill>
                  <a:srgbClr val="0000FF"/>
                </a:solidFill>
              </a:rPr>
              <a:t>U-Line</a:t>
            </a:r>
            <a:r>
              <a:rPr lang="en-US" altLang="ja-JP" sz="1600" b="1" dirty="0">
                <a:solidFill>
                  <a:srgbClr val="0000FF"/>
                </a:solidFill>
              </a:rPr>
              <a:t>: Ultra-slow muon</a:t>
            </a:r>
            <a:r>
              <a:rPr lang="en-US" altLang="ja-JP" sz="1600" dirty="0">
                <a:solidFill>
                  <a:srgbClr val="0000FF"/>
                </a:solidFill>
              </a:rPr>
              <a:t> (µ</a:t>
            </a:r>
            <a:r>
              <a:rPr lang="en-US" altLang="ja-JP" sz="1600" baseline="30000" dirty="0">
                <a:solidFill>
                  <a:srgbClr val="0000FF"/>
                </a:solidFill>
              </a:rPr>
              <a:t>+</a:t>
            </a:r>
            <a:r>
              <a:rPr lang="en-US" altLang="ja-JP" sz="1600" dirty="0">
                <a:solidFill>
                  <a:srgbClr val="0000FF"/>
                </a:solidFill>
              </a:rPr>
              <a:t>)</a:t>
            </a:r>
            <a:endParaRPr lang="en-US" altLang="ja-JP" sz="1600" b="1" dirty="0">
              <a:solidFill>
                <a:srgbClr val="003366"/>
              </a:solidFill>
            </a:endParaRPr>
          </a:p>
          <a:p>
            <a:pPr>
              <a:lnSpc>
                <a:spcPts val="1400"/>
              </a:lnSpc>
            </a:pPr>
            <a:r>
              <a:rPr lang="en-US" altLang="ja-JP" sz="1400" dirty="0"/>
              <a:t>Ultra-slow (0.1 – 30 keV) beam for near-surface condensed matter physics, chemistry, etc.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628F08-6981-CB40-B5CF-8BF8B5FCAB6E}"/>
              </a:ext>
            </a:extLst>
          </p:cNvPr>
          <p:cNvSpPr txBox="1"/>
          <p:nvPr/>
        </p:nvSpPr>
        <p:spPr>
          <a:xfrm>
            <a:off x="4634792" y="4701547"/>
            <a:ext cx="3182281" cy="369332"/>
          </a:xfrm>
          <a:prstGeom prst="rect">
            <a:avLst/>
          </a:prstGeom>
          <a:noFill/>
          <a:ln w="15875">
            <a:solidFill>
              <a:srgbClr val="0000FF"/>
            </a:solidFill>
          </a:ln>
        </p:spPr>
        <p:txBody>
          <a:bodyPr wrap="none" tIns="0" bIns="0" rtlCol="0">
            <a:spAutoFit/>
          </a:bodyPr>
          <a:lstStyle/>
          <a:p>
            <a:r>
              <a:rPr lang="en-US" sz="2400" b="1" dirty="0">
                <a:ln w="6350">
                  <a:noFill/>
                </a:ln>
                <a:solidFill>
                  <a:srgbClr val="0000FF"/>
                </a:solidFill>
              </a:rPr>
              <a:t>Beamlines in Operation</a:t>
            </a:r>
          </a:p>
        </p:txBody>
      </p:sp>
      <p:cxnSp>
        <p:nvCxnSpPr>
          <p:cNvPr id="30" name="直線矢印コネクタ 91"/>
          <p:cNvCxnSpPr>
            <a:cxnSpLocks/>
            <a:stCxn id="29" idx="1"/>
          </p:cNvCxnSpPr>
          <p:nvPr/>
        </p:nvCxnSpPr>
        <p:spPr bwMode="auto">
          <a:xfrm flipH="1" flipV="1">
            <a:off x="2962762" y="930052"/>
            <a:ext cx="835457" cy="160372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71"/>
          <p:cNvCxnSpPr>
            <a:cxnSpLocks/>
            <a:stCxn id="32" idx="1"/>
          </p:cNvCxnSpPr>
          <p:nvPr/>
        </p:nvCxnSpPr>
        <p:spPr bwMode="auto">
          <a:xfrm flipH="1" flipV="1">
            <a:off x="2525687" y="1503053"/>
            <a:ext cx="951418" cy="550496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Right Arrow 32">
            <a:extLst>
              <a:ext uri="{FF2B5EF4-FFF2-40B4-BE49-F238E27FC236}">
                <a16:creationId xmlns:a16="http://schemas.microsoft.com/office/drawing/2014/main" id="{6C77DBE8-29C5-BC44-A566-EBA09DACE628}"/>
              </a:ext>
            </a:extLst>
          </p:cNvPr>
          <p:cNvSpPr/>
          <p:nvPr/>
        </p:nvSpPr>
        <p:spPr>
          <a:xfrm>
            <a:off x="414592" y="3593236"/>
            <a:ext cx="504000" cy="216000"/>
          </a:xfrm>
          <a:prstGeom prst="rightArrow">
            <a:avLst/>
          </a:prstGeom>
          <a:solidFill>
            <a:srgbClr val="0000FF"/>
          </a:solidFill>
          <a:ln w="15875">
            <a:solidFill>
              <a:srgbClr val="0000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07FDFB-4B27-7442-8D65-AF7C88AAF526}"/>
              </a:ext>
            </a:extLst>
          </p:cNvPr>
          <p:cNvSpPr txBox="1"/>
          <p:nvPr/>
        </p:nvSpPr>
        <p:spPr>
          <a:xfrm>
            <a:off x="284865" y="3139501"/>
            <a:ext cx="830751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0000FF"/>
                </a:solidFill>
              </a:rPr>
              <a:t>3 GeV proton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E73E312-A3BE-FE4C-874C-1D7A531E6AC4}"/>
              </a:ext>
            </a:extLst>
          </p:cNvPr>
          <p:cNvSpPr txBox="1"/>
          <p:nvPr/>
        </p:nvSpPr>
        <p:spPr>
          <a:xfrm>
            <a:off x="3312889" y="3857038"/>
            <a:ext cx="830751" cy="505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0000FF"/>
                </a:solidFill>
              </a:rPr>
              <a:t>Muon Target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0F54A30-2BF0-0E4F-94AB-D64DECAFB59A}"/>
              </a:ext>
            </a:extLst>
          </p:cNvPr>
          <p:cNvCxnSpPr>
            <a:cxnSpLocks/>
          </p:cNvCxnSpPr>
          <p:nvPr/>
        </p:nvCxnSpPr>
        <p:spPr>
          <a:xfrm flipH="1" flipV="1">
            <a:off x="2698660" y="3723800"/>
            <a:ext cx="721213" cy="31989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EA8D30BF-A172-954A-A77E-4CA05C3F7DBA}"/>
              </a:ext>
            </a:extLst>
          </p:cNvPr>
          <p:cNvSpPr>
            <a:spLocks noChangeAspect="1"/>
          </p:cNvSpPr>
          <p:nvPr/>
        </p:nvSpPr>
        <p:spPr>
          <a:xfrm>
            <a:off x="1962145" y="5779164"/>
            <a:ext cx="972000" cy="972000"/>
          </a:xfrm>
          <a:prstGeom prst="ellipse">
            <a:avLst/>
          </a:prstGeom>
          <a:noFill/>
          <a:ln w="28575" cmpd="sng">
            <a:solidFill>
              <a:srgbClr val="015C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BA8313-96AD-2F41-BEDE-E69A4759E87E}"/>
              </a:ext>
            </a:extLst>
          </p:cNvPr>
          <p:cNvSpPr txBox="1"/>
          <p:nvPr/>
        </p:nvSpPr>
        <p:spPr>
          <a:xfrm>
            <a:off x="3248725" y="5710878"/>
            <a:ext cx="1017651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15CFF"/>
                </a:solidFill>
              </a:rPr>
              <a:t>D2 Area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A9C201D-6F99-D842-B1EA-8C2A7C9185E7}"/>
              </a:ext>
            </a:extLst>
          </p:cNvPr>
          <p:cNvCxnSpPr>
            <a:cxnSpLocks/>
          </p:cNvCxnSpPr>
          <p:nvPr/>
        </p:nvCxnSpPr>
        <p:spPr>
          <a:xfrm flipH="1">
            <a:off x="2525687" y="6029742"/>
            <a:ext cx="684433" cy="235422"/>
          </a:xfrm>
          <a:prstGeom prst="straightConnector1">
            <a:avLst/>
          </a:prstGeom>
          <a:ln>
            <a:solidFill>
              <a:srgbClr val="015C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D2A0B2-670E-164E-8FE4-0C1A2F6379EE}"/>
              </a:ext>
            </a:extLst>
          </p:cNvPr>
          <p:cNvCxnSpPr>
            <a:cxnSpLocks/>
          </p:cNvCxnSpPr>
          <p:nvPr/>
        </p:nvCxnSpPr>
        <p:spPr>
          <a:xfrm>
            <a:off x="1835696" y="1261736"/>
            <a:ext cx="0" cy="108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41A8ACC2-339A-A446-BB84-1723A911EF25}"/>
              </a:ext>
            </a:extLst>
          </p:cNvPr>
          <p:cNvSpPr/>
          <p:nvPr/>
        </p:nvSpPr>
        <p:spPr>
          <a:xfrm>
            <a:off x="1594762" y="865736"/>
            <a:ext cx="468000" cy="396000"/>
          </a:xfrm>
          <a:custGeom>
            <a:avLst/>
            <a:gdLst>
              <a:gd name="connsiteX0" fmla="*/ 0 w 497840"/>
              <a:gd name="connsiteY0" fmla="*/ 0 h 193040"/>
              <a:gd name="connsiteX1" fmla="*/ 0 w 497840"/>
              <a:gd name="connsiteY1" fmla="*/ 193040 h 193040"/>
              <a:gd name="connsiteX2" fmla="*/ 497840 w 497840"/>
              <a:gd name="connsiteY2" fmla="*/ 193040 h 193040"/>
              <a:gd name="connsiteX3" fmla="*/ 497840 w 497840"/>
              <a:gd name="connsiteY3" fmla="*/ 3387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7840" h="193040">
                <a:moveTo>
                  <a:pt x="0" y="0"/>
                </a:moveTo>
                <a:lnTo>
                  <a:pt x="0" y="193040"/>
                </a:lnTo>
                <a:lnTo>
                  <a:pt x="497840" y="193040"/>
                </a:lnTo>
                <a:lnTo>
                  <a:pt x="497840" y="3387"/>
                </a:lnTo>
              </a:path>
            </a:pathLst>
          </a:cu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TextBox 16"/>
          <p:cNvSpPr txBox="1"/>
          <p:nvPr/>
        </p:nvSpPr>
        <p:spPr>
          <a:xfrm>
            <a:off x="672175" y="913494"/>
            <a:ext cx="1017651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H1 Area</a:t>
            </a:r>
          </a:p>
        </p:txBody>
      </p:sp>
      <p:sp>
        <p:nvSpPr>
          <p:cNvPr id="35" name="Oval 34"/>
          <p:cNvSpPr>
            <a:spLocks noChangeAspect="1"/>
          </p:cNvSpPr>
          <p:nvPr/>
        </p:nvSpPr>
        <p:spPr>
          <a:xfrm>
            <a:off x="1843682" y="899571"/>
            <a:ext cx="1152000" cy="11520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  <a:stCxn id="17" idx="3"/>
          </p:cNvCxnSpPr>
          <p:nvPr/>
        </p:nvCxnSpPr>
        <p:spPr>
          <a:xfrm>
            <a:off x="1689826" y="1098160"/>
            <a:ext cx="544638" cy="3205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E11AECC-FBBC-DD4C-9AC5-88FA61F2EE77}"/>
              </a:ext>
            </a:extLst>
          </p:cNvPr>
          <p:cNvSpPr txBox="1"/>
          <p:nvPr/>
        </p:nvSpPr>
        <p:spPr>
          <a:xfrm>
            <a:off x="1757120" y="875202"/>
            <a:ext cx="173124" cy="16927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JP" sz="1100">
                <a:latin typeface="Arial" panose="020B0604020202020204" pitchFamily="34" charset="0"/>
                <a:cs typeface="Arial" panose="020B0604020202020204" pitchFamily="34" charset="0"/>
              </a:rPr>
              <a:t>S2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E8073C-84A1-1A8D-7CAB-CE89A6E95A44}"/>
              </a:ext>
            </a:extLst>
          </p:cNvPr>
          <p:cNvSpPr txBox="1"/>
          <p:nvPr/>
        </p:nvSpPr>
        <p:spPr>
          <a:xfrm>
            <a:off x="5934427" y="2469773"/>
            <a:ext cx="1017651" cy="369332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H1 Area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4D655-D628-571E-B691-079C3F856ED2}"/>
              </a:ext>
            </a:extLst>
          </p:cNvPr>
          <p:cNvSpPr txBox="1"/>
          <p:nvPr/>
        </p:nvSpPr>
        <p:spPr>
          <a:xfrm>
            <a:off x="5143224" y="3485383"/>
            <a:ext cx="360000" cy="360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H2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27EA18-1255-DBAB-2699-3AF771285F8C}"/>
              </a:ext>
            </a:extLst>
          </p:cNvPr>
          <p:cNvSpPr txBox="1"/>
          <p:nvPr/>
        </p:nvSpPr>
        <p:spPr>
          <a:xfrm>
            <a:off x="7851826" y="3664150"/>
            <a:ext cx="360000" cy="3600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S2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316A7-3D1C-3577-FA92-243BE141C310}"/>
              </a:ext>
            </a:extLst>
          </p:cNvPr>
          <p:cNvSpPr txBox="1"/>
          <p:nvPr/>
        </p:nvSpPr>
        <p:spPr>
          <a:xfrm>
            <a:off x="3205885" y="1027602"/>
            <a:ext cx="181140" cy="169277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spAutoFit/>
          </a:bodyPr>
          <a:lstStyle/>
          <a:p>
            <a:r>
              <a:rPr lang="en-JP" sz="1100">
                <a:latin typeface="Arial" panose="020B0604020202020204" pitchFamily="34" charset="0"/>
                <a:cs typeface="Arial" panose="020B0604020202020204" pitchFamily="34" charset="0"/>
              </a:rPr>
              <a:t>H2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D48940-BF20-8560-D600-B52AC583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9144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5646F-F065-C3C0-9286-17D255164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/>
              <a:t>Muonium HFS Experiment Scheme</a:t>
            </a:r>
          </a:p>
        </p:txBody>
      </p:sp>
      <p:pic>
        <p:nvPicPr>
          <p:cNvPr id="4" name="Picture 3" descr="MuSEUM_figure.jpg">
            <a:extLst>
              <a:ext uri="{FF2B5EF4-FFF2-40B4-BE49-F238E27FC236}">
                <a16:creationId xmlns:a16="http://schemas.microsoft.com/office/drawing/2014/main" id="{8F293D49-DA73-B98C-A3CA-39BF57013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059222"/>
            <a:ext cx="8784000" cy="462525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173AAA87-1854-56CB-3975-6A67327315C6}"/>
              </a:ext>
            </a:extLst>
          </p:cNvPr>
          <p:cNvGrpSpPr/>
          <p:nvPr/>
        </p:nvGrpSpPr>
        <p:grpSpPr>
          <a:xfrm>
            <a:off x="576218" y="1145630"/>
            <a:ext cx="7623652" cy="4483694"/>
            <a:chOff x="576218" y="1145630"/>
            <a:chExt cx="7623652" cy="44836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0C27F52-F705-E9FA-7284-52C2E5993A92}"/>
                </a:ext>
              </a:extLst>
            </p:cNvPr>
            <p:cNvSpPr/>
            <p:nvPr/>
          </p:nvSpPr>
          <p:spPr>
            <a:xfrm>
              <a:off x="4566451" y="1476060"/>
              <a:ext cx="2340000" cy="720000"/>
            </a:xfrm>
            <a:prstGeom prst="rect">
              <a:avLst/>
            </a:prstGeom>
            <a:solidFill>
              <a:srgbClr val="4F4040"/>
            </a:solidFill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15900" tIns="215900" rIns="215900" bIns="215900" numCol="1" spcCol="38100" rtlCol="0" anchor="ctr">
              <a:spAutoFit/>
            </a:bodyPr>
            <a:lstStyle/>
            <a:p>
              <a:pPr marL="301066" marR="301066" indent="0" algn="l" defTabSz="12319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B77E2FA-13F6-7761-30E0-D6FF5A30BE51}"/>
                </a:ext>
              </a:extLst>
            </p:cNvPr>
            <p:cNvSpPr txBox="1"/>
            <p:nvPr/>
          </p:nvSpPr>
          <p:spPr>
            <a:xfrm>
              <a:off x="848075" y="4666944"/>
              <a:ext cx="2436615" cy="940051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54000" rIns="54000" bIns="5400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Online Beam Monitor</a:t>
              </a:r>
            </a:p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2D Cross-configured</a:t>
              </a:r>
            </a:p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Fiber Hodoscope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BEEF2EA-5BE9-0C3D-C727-EAACB76395CE}"/>
                </a:ext>
              </a:extLst>
            </p:cNvPr>
            <p:cNvSpPr txBox="1"/>
            <p:nvPr/>
          </p:nvSpPr>
          <p:spPr>
            <a:xfrm>
              <a:off x="5848215" y="4633376"/>
              <a:ext cx="2351655" cy="940051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54000" rIns="54000" bIns="5400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Positron Counter</a:t>
              </a:r>
            </a:p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Segmented</a:t>
              </a:r>
            </a:p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Scintillation Counter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E0EE523-B818-BDDC-674B-34D47D304837}"/>
                </a:ext>
              </a:extLst>
            </p:cNvPr>
            <p:cNvSpPr txBox="1"/>
            <p:nvPr/>
          </p:nvSpPr>
          <p:spPr>
            <a:xfrm>
              <a:off x="2422452" y="3703395"/>
              <a:ext cx="1172932" cy="654401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72000" tIns="36000" rIns="72000" bIns="36000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Polarized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Muon Beam</a:t>
              </a: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100% ←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F7ED48-8F50-DD8D-B965-41AE7D14278F}"/>
                </a:ext>
              </a:extLst>
            </p:cNvPr>
            <p:cNvSpPr txBox="1"/>
            <p:nvPr/>
          </p:nvSpPr>
          <p:spPr>
            <a:xfrm>
              <a:off x="3897715" y="5310400"/>
              <a:ext cx="1373825" cy="318924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1.7 T Magnet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F2CB57-BF44-0EEB-FA98-F0E07AFE404C}"/>
                </a:ext>
              </a:extLst>
            </p:cNvPr>
            <p:cNvSpPr txBox="1"/>
            <p:nvPr/>
          </p:nvSpPr>
          <p:spPr>
            <a:xfrm>
              <a:off x="3699202" y="4790692"/>
              <a:ext cx="1734500" cy="318924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Kr Gas Chamber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A913B2-637B-8AD2-246A-8A795D229A8B}"/>
                </a:ext>
              </a:extLst>
            </p:cNvPr>
            <p:cNvSpPr txBox="1"/>
            <p:nvPr/>
          </p:nvSpPr>
          <p:spPr>
            <a:xfrm>
              <a:off x="4296885" y="3929899"/>
              <a:ext cx="1595424" cy="318924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MW Tuning Bar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5E102D3-3935-3A83-AD3F-0C0A37F3DEC8}"/>
                </a:ext>
              </a:extLst>
            </p:cNvPr>
            <p:cNvSpPr txBox="1"/>
            <p:nvPr/>
          </p:nvSpPr>
          <p:spPr>
            <a:xfrm>
              <a:off x="4486745" y="4303973"/>
              <a:ext cx="1154213" cy="318924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MW Cavity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2C3BA8-7C5F-4ACF-2A35-6166009F304C}"/>
                </a:ext>
              </a:extLst>
            </p:cNvPr>
            <p:cNvSpPr txBox="1"/>
            <p:nvPr/>
          </p:nvSpPr>
          <p:spPr>
            <a:xfrm>
              <a:off x="4831992" y="3014562"/>
              <a:ext cx="974676" cy="318924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Decay e</a:t>
              </a:r>
              <a:r>
                <a:rPr lang="en-US" sz="1600" b="1" baseline="30000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+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954F927-3BEB-FB8F-70B3-B38EF7421F23}"/>
                </a:ext>
              </a:extLst>
            </p:cNvPr>
            <p:cNvSpPr txBox="1"/>
            <p:nvPr/>
          </p:nvSpPr>
          <p:spPr>
            <a:xfrm>
              <a:off x="3403573" y="2651000"/>
              <a:ext cx="1217247" cy="380480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36000" tIns="36000" rIns="36000" bIns="36000" rtlCol="0">
              <a:noAutofit/>
            </a:bodyPr>
            <a:lstStyle/>
            <a:p>
              <a:pPr algn="ctr"/>
              <a:r>
                <a:rPr lang="en-US" sz="2000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Muonium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22BBFE7-BA1E-6878-FF6B-9EFD5D61A8D9}"/>
                </a:ext>
              </a:extLst>
            </p:cNvPr>
            <p:cNvSpPr txBox="1"/>
            <p:nvPr/>
          </p:nvSpPr>
          <p:spPr>
            <a:xfrm>
              <a:off x="576218" y="1145630"/>
              <a:ext cx="2140701" cy="349702"/>
            </a:xfrm>
            <a:prstGeom prst="rect">
              <a:avLst/>
            </a:prstGeom>
            <a:solidFill>
              <a:srgbClr val="D0D0D3"/>
            </a:solidFill>
            <a:ln w="12700">
              <a:solidFill>
                <a:schemeClr val="tx1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424242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Upstream Counter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F2133CC-197B-4859-798B-3D5F4F053EC8}"/>
                </a:ext>
              </a:extLst>
            </p:cNvPr>
            <p:cNvSpPr txBox="1"/>
            <p:nvPr/>
          </p:nvSpPr>
          <p:spPr>
            <a:xfrm>
              <a:off x="2841145" y="1522710"/>
              <a:ext cx="1508477" cy="626701"/>
            </a:xfrm>
            <a:prstGeom prst="rect">
              <a:avLst/>
            </a:prstGeom>
            <a:solidFill>
              <a:srgbClr val="4F4040"/>
            </a:solidFill>
            <a:ln w="12700">
              <a:solidFill>
                <a:srgbClr val="4F4040"/>
              </a:solidFill>
            </a:ln>
          </p:spPr>
          <p:txBody>
            <a:bodyPr wrap="none" lIns="54000" tIns="36000" rIns="54000" bIns="36000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Experimental</a:t>
              </a:r>
            </a:p>
            <a:p>
              <a:pPr algn="ctr"/>
              <a:r>
                <a:rPr lang="en-US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Procedure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DC02B1F-355A-8B8E-6067-250A1606CE99}"/>
                </a:ext>
              </a:extLst>
            </p:cNvPr>
            <p:cNvSpPr txBox="1"/>
            <p:nvPr/>
          </p:nvSpPr>
          <p:spPr>
            <a:xfrm>
              <a:off x="4566451" y="1412201"/>
              <a:ext cx="2227712" cy="84771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none" lIns="54000" tIns="54000" rIns="54000" bIns="54000" rtlCol="0" anchor="ctr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1. Muonium formation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2. Microwave spin flip</a:t>
              </a: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  <a:latin typeface="Helvetica Neue Medium" panose="02000503000000020004" pitchFamily="2" charset="0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3. Positron asymmetry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46C4C03-9B62-2AC5-82D4-ED1A673F1EAA}"/>
                  </a:ext>
                </a:extLst>
              </p:cNvPr>
              <p:cNvSpPr txBox="1"/>
              <p:nvPr/>
            </p:nvSpPr>
            <p:spPr>
              <a:xfrm>
                <a:off x="4053834" y="6023029"/>
                <a:ext cx="4909677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tabLst>
                    <a:tab pos="6207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b>
                    </m:sSub>
                  </m:oMath>
                </a14:m>
                <a:r>
                  <a:rPr lang="en-JP"/>
                  <a:t>	: number of positrons when microwave ON </a:t>
                </a:r>
              </a:p>
              <a:p>
                <a:pPr>
                  <a:tabLst>
                    <a:tab pos="6207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𝑂𝐹𝐹</m:t>
                        </m:r>
                      </m:sub>
                    </m:sSub>
                  </m:oMath>
                </a14:m>
                <a:r>
                  <a:rPr lang="en-JP"/>
                  <a:t>	: number of positrons when microwave OFF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46C4C03-9B62-2AC5-82D4-ED1A673F1E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3834" y="6023029"/>
                <a:ext cx="4909677" cy="646331"/>
              </a:xfrm>
              <a:prstGeom prst="rect">
                <a:avLst/>
              </a:prstGeom>
              <a:blipFill>
                <a:blip r:embed="rId3"/>
                <a:stretch>
                  <a:fillRect t="-3846" r="-258" b="-1538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19EF5D5-B179-722D-9106-67C7A31216E5}"/>
                  </a:ext>
                </a:extLst>
              </p:cNvPr>
              <p:cNvSpPr txBox="1"/>
              <p:nvPr/>
            </p:nvSpPr>
            <p:spPr>
              <a:xfrm>
                <a:off x="430874" y="5822782"/>
                <a:ext cx="3155287" cy="84657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Signal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𝑂𝑁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− </m:t>
                          </m:r>
                          <m:sSub>
                            <m:sSubPr>
                              <m:ctrlPr>
                                <a:rPr lang="en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𝐹𝐹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JP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𝑂𝐹𝐹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JP" sz="24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19EF5D5-B179-722D-9106-67C7A3121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874" y="5822782"/>
                <a:ext cx="3155287" cy="846578"/>
              </a:xfrm>
              <a:prstGeom prst="rect">
                <a:avLst/>
              </a:prstGeom>
              <a:blipFill>
                <a:blip r:embed="rId4"/>
                <a:stretch>
                  <a:fillRect t="-1429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ECCE5CD3-3687-ED95-99EB-D95D3F992AE1}"/>
              </a:ext>
            </a:extLst>
          </p:cNvPr>
          <p:cNvSpPr txBox="1"/>
          <p:nvPr/>
        </p:nvSpPr>
        <p:spPr>
          <a:xfrm>
            <a:off x="3798589" y="5152999"/>
            <a:ext cx="1535727" cy="503590"/>
          </a:xfrm>
          <a:prstGeom prst="rect">
            <a:avLst/>
          </a:prstGeom>
          <a:solidFill>
            <a:srgbClr val="D0D0D3"/>
          </a:solidFill>
          <a:ln w="12700">
            <a:solidFill>
              <a:schemeClr val="tx1"/>
            </a:solidFill>
          </a:ln>
        </p:spPr>
        <p:txBody>
          <a:bodyPr wrap="none" lIns="54000" tIns="36000" rIns="54000" bIns="36000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24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MRI Magnet (or) </a:t>
            </a:r>
          </a:p>
          <a:p>
            <a:pPr algn="ctr"/>
            <a:r>
              <a:rPr lang="en-US" sz="1400" b="1" dirty="0">
                <a:solidFill>
                  <a:srgbClr val="42424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Magnetic Shield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32ED147-E305-5B77-21CB-6A5C6EF0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8463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739261D-A6F0-C579-3402-0C6A2779A5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70742"/>
              </p:ext>
            </p:extLst>
          </p:nvPr>
        </p:nvGraphicFramePr>
        <p:xfrm>
          <a:off x="362734" y="1042328"/>
          <a:ext cx="5904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149756265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251757289"/>
                    </a:ext>
                  </a:extLst>
                </a:gridCol>
                <a:gridCol w="1908000">
                  <a:extLst>
                    <a:ext uri="{9D8B030D-6E8A-4147-A177-3AD203B41FA5}">
                      <a16:colId xmlns:a16="http://schemas.microsoft.com/office/drawing/2014/main" val="553171921"/>
                    </a:ext>
                  </a:extLst>
                </a:gridCol>
                <a:gridCol w="576000">
                  <a:extLst>
                    <a:ext uri="{9D8B030D-6E8A-4147-A177-3AD203B41FA5}">
                      <a16:colId xmlns:a16="http://schemas.microsoft.com/office/drawing/2014/main" val="1467775170"/>
                    </a:ext>
                  </a:extLst>
                </a:gridCol>
                <a:gridCol w="1692000">
                  <a:extLst>
                    <a:ext uri="{9D8B030D-6E8A-4147-A177-3AD203B41FA5}">
                      <a16:colId xmlns:a16="http://schemas.microsoft.com/office/drawing/2014/main" val="299724163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1725" marT="117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Group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1725" marT="117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b="1" u="none" strike="noStrike" dirty="0">
                          <a:effectLst/>
                          <a:latin typeface="Symbol" pitchFamily="2" charset="2"/>
                          <a:cs typeface="Calibri" panose="020F0502020204030204" pitchFamily="34" charset="0"/>
                        </a:rPr>
                        <a:t>Dn</a:t>
                      </a:r>
                      <a:endParaRPr lang="en-JP" sz="1500" b="1" i="0" u="none" strike="noStrike" dirty="0">
                        <a:solidFill>
                          <a:srgbClr val="000000"/>
                        </a:solidFill>
                        <a:effectLst/>
                        <a:latin typeface="Symbol" pitchFamily="2" charset="2"/>
                        <a:cs typeface="Calibri" panose="020F0502020204030204" pitchFamily="34" charset="0"/>
                      </a:endParaRPr>
                    </a:p>
                  </a:txBody>
                  <a:tcPr marL="108000" marR="11725" marT="117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ppm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1725" marT="11725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 field (T)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1725" marT="11725" marB="0" anchor="ctr"/>
                </a:tc>
                <a:extLst>
                  <a:ext uri="{0D108BD9-81ED-4DB2-BD59-A6C34878D82A}">
                    <a16:rowId xmlns:a16="http://schemas.microsoft.com/office/drawing/2014/main" val="334461302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1961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5500          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0.01-0.58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96653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1962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4 461.3(2.0)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1.1353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7268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1964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4 463.24(12)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65996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1966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4 463.18(12)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2.7 × 10</a:t>
                      </a:r>
                      <a:r>
                        <a:rPr lang="en-JP" sz="1500" u="none" strike="noStrike" baseline="30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endParaRPr lang="en-JP" sz="1500" b="0" i="0" u="none" strike="noStrike" baseline="30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36031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1969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4 463.26(4)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9.0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× 10</a:t>
                      </a:r>
                      <a:r>
                        <a:rPr lang="en-JP" sz="1500" u="none" strike="noStrike" baseline="300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endParaRPr lang="en-JP" sz="1500" b="0" i="0" u="none" strike="noStrike" baseline="30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921310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1969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Chicago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4 463.317(21)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4.7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1.1353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60771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1970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Chicago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4 463.302 2(89)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2.0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1.1353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465297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1971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Yales-Nevis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4 463.308(11) MHz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 × 10</a:t>
                      </a:r>
                      <a:r>
                        <a:rPr lang="en-US" sz="1500" u="none" strike="noStrike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-4</a:t>
                      </a: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and 1 × 10</a:t>
                      </a:r>
                      <a:r>
                        <a:rPr lang="en-US" sz="1500" u="none" strike="noStrike" baseline="30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-6</a:t>
                      </a:r>
                      <a:endParaRPr lang="en-US" sz="1500" b="0" i="0" u="none" strike="noStrike" baseline="30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68244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1973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Chicago-SREL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4 463 304.4(2.3) kHz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99010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1975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4 463 302.2(1.4) kHz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0.3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weak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770871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1977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4 463 302.35(52) kHz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0.12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1.36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47291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1982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4 463 302.88(16) kHz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0.036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1.36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278668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1999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LAMPF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5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4 463 302.765(53) kHz</a:t>
                      </a:r>
                      <a:endParaRPr 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0.012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JP" sz="1500" u="none" strike="noStrike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1.7</a:t>
                      </a:r>
                      <a:endParaRPr lang="en-JP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11725" marT="11725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128642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9774F60-4B43-D591-D6C2-BDB4812D2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Previous Experiments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806D86-45CC-243D-AA75-B6ED2E17F079}"/>
              </a:ext>
            </a:extLst>
          </p:cNvPr>
          <p:cNvSpPr txBox="1"/>
          <p:nvPr/>
        </p:nvSpPr>
        <p:spPr>
          <a:xfrm>
            <a:off x="350123" y="5710717"/>
            <a:ext cx="8303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Precision improved greatly in the 1970s due to the improvement of  muon facilities.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Current world record is Liu (1999) at LAMPF.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842113-EFB7-D2B5-735F-85BD13C23AA0}"/>
              </a:ext>
            </a:extLst>
          </p:cNvPr>
          <p:cNvSpPr txBox="1"/>
          <p:nvPr/>
        </p:nvSpPr>
        <p:spPr>
          <a:xfrm>
            <a:off x="1906014" y="6296672"/>
            <a:ext cx="5331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Symbol" pitchFamily="2" charset="2"/>
              </a:rPr>
              <a:t>→</a:t>
            </a:r>
            <a:r>
              <a:rPr lang="en-US" b="1" dirty="0">
                <a:solidFill>
                  <a:srgbClr val="C00000"/>
                </a:solidFill>
              </a:rPr>
              <a:t> New high-intensity muon experiments are needed!</a:t>
            </a:r>
            <a:endParaRPr lang="en-JP" b="1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14F3198-AF68-4A5B-4696-F600A63E9956}"/>
              </a:ext>
            </a:extLst>
          </p:cNvPr>
          <p:cNvSpPr txBox="1"/>
          <p:nvPr/>
        </p:nvSpPr>
        <p:spPr>
          <a:xfrm>
            <a:off x="2505132" y="1429072"/>
            <a:ext cx="391133" cy="301361"/>
          </a:xfrm>
          <a:prstGeom prst="rect">
            <a:avLst/>
          </a:prstGeom>
          <a:noFill/>
        </p:spPr>
        <p:txBody>
          <a:bodyPr wrap="none" lIns="0" tIns="36000" rIns="0" bIns="0">
            <a:spAutoFit/>
          </a:bodyPr>
          <a:lstStyle/>
          <a:p>
            <a:pPr algn="r">
              <a:lnSpc>
                <a:spcPts val="1000"/>
              </a:lnSpc>
            </a:pPr>
            <a:r>
              <a:rPr lang="en-US" sz="12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+2900</a:t>
            </a:r>
          </a:p>
          <a:p>
            <a:pPr algn="r">
              <a:lnSpc>
                <a:spcPts val="1000"/>
              </a:lnSpc>
            </a:pP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120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1500</a:t>
            </a:r>
            <a:endParaRPr lang="en-JP" sz="12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223C4-0B92-9DE9-8D56-F2F069F5BFF4}"/>
              </a:ext>
            </a:extLst>
          </p:cNvPr>
          <p:cNvGrpSpPr/>
          <p:nvPr/>
        </p:nvGrpSpPr>
        <p:grpSpPr>
          <a:xfrm>
            <a:off x="5617122" y="1144760"/>
            <a:ext cx="3420000" cy="2210689"/>
            <a:chOff x="5617122" y="1144760"/>
            <a:chExt cx="3420000" cy="221068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6B6EA65-4004-3D29-443D-15FEF60AFAC4}"/>
                </a:ext>
              </a:extLst>
            </p:cNvPr>
            <p:cNvSpPr/>
            <p:nvPr/>
          </p:nvSpPr>
          <p:spPr>
            <a:xfrm>
              <a:off x="5617122" y="1144760"/>
              <a:ext cx="3420000" cy="22106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BFD3C-92D0-70F9-374A-3C7BA7D8A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733" y="1224928"/>
              <a:ext cx="3272778" cy="196366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338EDA8-29FF-C32F-0106-F14419926145}"/>
                </a:ext>
              </a:extLst>
            </p:cNvPr>
            <p:cNvSpPr/>
            <p:nvPr/>
          </p:nvSpPr>
          <p:spPr>
            <a:xfrm>
              <a:off x="8690124" y="1268122"/>
              <a:ext cx="216000" cy="18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6FF831B-A7D2-AE54-3CA7-9CB9826E3211}"/>
                </a:ext>
              </a:extLst>
            </p:cNvPr>
            <p:cNvGrpSpPr/>
            <p:nvPr/>
          </p:nvGrpSpPr>
          <p:grpSpPr>
            <a:xfrm>
              <a:off x="6159278" y="3206450"/>
              <a:ext cx="2530846" cy="123111"/>
              <a:chOff x="6159278" y="3196722"/>
              <a:chExt cx="2530846" cy="123111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4249790-FD99-F606-ACD2-FD67241B32AA}"/>
                  </a:ext>
                </a:extLst>
              </p:cNvPr>
              <p:cNvSpPr txBox="1"/>
              <p:nvPr/>
            </p:nvSpPr>
            <p:spPr>
              <a:xfrm>
                <a:off x="7903524" y="3196722"/>
                <a:ext cx="20518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JP" sz="800"/>
                  <a:t>2000</a:t>
                </a:r>
                <a:endParaRPr lang="en-JP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02C7220-DAA8-52C2-A906-ABA1D551D9BD}"/>
                  </a:ext>
                </a:extLst>
              </p:cNvPr>
              <p:cNvSpPr txBox="1"/>
              <p:nvPr/>
            </p:nvSpPr>
            <p:spPr>
              <a:xfrm>
                <a:off x="7322109" y="3196722"/>
                <a:ext cx="20518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JP" sz="800"/>
                  <a:t>1990</a:t>
                </a:r>
                <a:endParaRPr lang="en-JP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647F640-07E6-658B-2248-155121A39131}"/>
                  </a:ext>
                </a:extLst>
              </p:cNvPr>
              <p:cNvSpPr txBox="1"/>
              <p:nvPr/>
            </p:nvSpPr>
            <p:spPr>
              <a:xfrm>
                <a:off x="6740694" y="3196722"/>
                <a:ext cx="20518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JP" sz="800"/>
                  <a:t>1980</a:t>
                </a:r>
                <a:endParaRPr lang="en-JP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91391A8-1B71-054C-A224-442A961B50EB}"/>
                  </a:ext>
                </a:extLst>
              </p:cNvPr>
              <p:cNvSpPr txBox="1"/>
              <p:nvPr/>
            </p:nvSpPr>
            <p:spPr>
              <a:xfrm>
                <a:off x="6159278" y="3196722"/>
                <a:ext cx="20518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JP" sz="800"/>
                  <a:t>1970</a:t>
                </a:r>
                <a:endParaRPr lang="en-JP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353350-84D8-2912-47D6-BDAD6C2A576D}"/>
                  </a:ext>
                </a:extLst>
              </p:cNvPr>
              <p:cNvSpPr txBox="1"/>
              <p:nvPr/>
            </p:nvSpPr>
            <p:spPr>
              <a:xfrm>
                <a:off x="8484940" y="3196722"/>
                <a:ext cx="205184" cy="1231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JP" sz="800"/>
                  <a:t>2010</a:t>
                </a:r>
                <a:endParaRPr lang="en-JP"/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C2899F7-4A53-541A-BF8F-ED61FC97FA26}"/>
                </a:ext>
              </a:extLst>
            </p:cNvPr>
            <p:cNvSpPr/>
            <p:nvPr/>
          </p:nvSpPr>
          <p:spPr>
            <a:xfrm>
              <a:off x="8096250" y="1890182"/>
              <a:ext cx="180000" cy="10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75FFA1-57A7-D4CB-7D8D-6B6BF42F0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046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8FAD4D-0B2A-AC75-1510-4D48D57134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67" y="1274283"/>
            <a:ext cx="3600000" cy="27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9A5F6-6E03-1E8A-EA50-BE6AA98C9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667" y="4310511"/>
            <a:ext cx="3600000" cy="20235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B699FC-E7CE-656C-06E6-3E9B03970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MuSEUM Experiment Timeline</a:t>
            </a:r>
            <a:endParaRPr lang="en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6C3737-E612-F007-3AFE-3C4F0DA82A63}"/>
                  </a:ext>
                </a:extLst>
              </p:cNvPr>
              <p:cNvSpPr txBox="1"/>
              <p:nvPr/>
            </p:nvSpPr>
            <p:spPr>
              <a:xfrm>
                <a:off x="381904" y="1069318"/>
                <a:ext cx="4875281" cy="53450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15900" indent="-215900"/>
                <a:r>
                  <a:rPr lang="en-JP" sz="2000" b="1">
                    <a:solidFill>
                      <a:srgbClr val="0070C0"/>
                    </a:solidFill>
                  </a:rPr>
                  <a:t>2011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JP"/>
                  <a:t>Muomium HFS </a:t>
                </a:r>
                <a:r>
                  <a:rPr lang="en-US" dirty="0"/>
                  <a:t>proposal submitted</a:t>
                </a:r>
              </a:p>
              <a:p>
                <a:pPr marL="357188" indent="-207963">
                  <a:lnSpc>
                    <a:spcPts val="1600"/>
                  </a:lnSpc>
                </a:pPr>
                <a:r>
                  <a:rPr lang="en-US" sz="2000" dirty="0"/>
                  <a:t>	</a:t>
                </a:r>
                <a:r>
                  <a:rPr lang="en-US" sz="1400" dirty="0">
                    <a:solidFill>
                      <a:srgbClr val="0070C0"/>
                    </a:solidFill>
                  </a:rPr>
                  <a:t>K. Shimomura, AIP Conf. Proc. </a:t>
                </a:r>
                <a:r>
                  <a:rPr lang="en-US" sz="1400" b="1" dirty="0">
                    <a:solidFill>
                      <a:srgbClr val="0070C0"/>
                    </a:solidFill>
                  </a:rPr>
                  <a:t>1382</a:t>
                </a:r>
                <a:r>
                  <a:rPr lang="en-US" sz="1400" dirty="0">
                    <a:solidFill>
                      <a:srgbClr val="0070C0"/>
                    </a:solidFill>
                  </a:rPr>
                  <a:t>, 245 (2011)</a:t>
                </a:r>
                <a:endParaRPr lang="en-JP" sz="2000" b="1">
                  <a:solidFill>
                    <a:srgbClr val="0070C0"/>
                  </a:solidFill>
                </a:endParaRPr>
              </a:p>
              <a:p>
                <a:pPr marL="215900" indent="-215900">
                  <a:spcBef>
                    <a:spcPts val="1200"/>
                  </a:spcBef>
                </a:pPr>
                <a:r>
                  <a:rPr lang="en-JP" sz="2000" b="1">
                    <a:solidFill>
                      <a:srgbClr val="0070C0"/>
                    </a:solidFill>
                  </a:rPr>
                  <a:t>2017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Mu HFS resonance measured at </a:t>
                </a:r>
                <a:r>
                  <a:rPr lang="en-JP" b="1">
                    <a:solidFill>
                      <a:srgbClr val="C00000"/>
                    </a:solidFill>
                  </a:rPr>
                  <a:t>zero field</a:t>
                </a:r>
                <a:r>
                  <a:rPr lang="en-JP"/>
                  <a:t> and Kr 1 atm</a:t>
                </a:r>
              </a:p>
              <a:p>
                <a:pPr marL="215900" indent="-215900">
                  <a:spcBef>
                    <a:spcPts val="1200"/>
                  </a:spcBef>
                </a:pPr>
                <a:r>
                  <a:rPr lang="en-JP" sz="2000" b="1">
                    <a:solidFill>
                      <a:srgbClr val="0070C0"/>
                    </a:solidFill>
                  </a:rPr>
                  <a:t>2018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Measurements at Kr 0.3, 0.4, 0.7 atm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Lower pressure than previous experiments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Development of </a:t>
                </a:r>
                <a:r>
                  <a:rPr lang="en-JP" b="1">
                    <a:solidFill>
                      <a:srgbClr val="C00000"/>
                    </a:solidFill>
                  </a:rPr>
                  <a:t>Rabi-oscillation spectroscopy</a:t>
                </a:r>
                <a:endParaRPr lang="en-JP"/>
              </a:p>
              <a:p>
                <a:pPr marL="215900" indent="-215900">
                  <a:spcBef>
                    <a:spcPts val="1200"/>
                  </a:spcBef>
                </a:pPr>
                <a:r>
                  <a:rPr lang="en-JP" sz="2000" b="1">
                    <a:solidFill>
                      <a:srgbClr val="0070C0"/>
                    </a:solidFill>
                  </a:rPr>
                  <a:t>2019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Measurement with Kr-He mixture gas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Upgrade with </a:t>
                </a:r>
                <a:r>
                  <a:rPr lang="en-JP" b="1">
                    <a:solidFill>
                      <a:srgbClr val="C00000"/>
                    </a:solidFill>
                  </a:rPr>
                  <a:t>silicon strip detector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endParaRPr lang="en-JP"/>
              </a:p>
              <a:p>
                <a:pPr marL="215900" indent="-215900"/>
                <a:r>
                  <a:rPr lang="en-JP" sz="2000" b="1">
                    <a:solidFill>
                      <a:srgbClr val="0070C0"/>
                    </a:solidFill>
                  </a:rPr>
                  <a:t>2022 </a:t>
                </a:r>
                <a14:m>
                  <m:oMath xmlns:m="http://schemas.openxmlformats.org/officeDocument/2006/math">
                    <m:r>
                      <a:rPr lang="en-JP" sz="2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endParaRPr lang="en-JP" sz="2000" b="1">
                  <a:solidFill>
                    <a:srgbClr val="0070C0"/>
                  </a:solidFill>
                </a:endParaRP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H-line commissioning …</a:t>
                </a:r>
              </a:p>
              <a:p>
                <a:pPr marL="215900" indent="-215900">
                  <a:buFont typeface="Arial" panose="020B0604020202020204" pitchFamily="34" charset="0"/>
                  <a:buChar char="•"/>
                </a:pPr>
                <a:r>
                  <a:rPr lang="en-JP"/>
                  <a:t>Preparation for high-field measurements …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76C3737-E612-F007-3AFE-3C4F0DA82A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904" y="1069318"/>
                <a:ext cx="4875281" cy="5345053"/>
              </a:xfrm>
              <a:prstGeom prst="rect">
                <a:avLst/>
              </a:prstGeom>
              <a:blipFill>
                <a:blip r:embed="rId5"/>
                <a:stretch>
                  <a:fillRect l="-1563" t="-713" b="-95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B266557-F1F0-C15F-2454-E7FF4C86E9EA}"/>
              </a:ext>
            </a:extLst>
          </p:cNvPr>
          <p:cNvSpPr txBox="1">
            <a:spLocks/>
          </p:cNvSpPr>
          <p:nvPr/>
        </p:nvSpPr>
        <p:spPr>
          <a:xfrm>
            <a:off x="5937155" y="6311055"/>
            <a:ext cx="22890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Zero-Field Experiment</a:t>
            </a:r>
            <a:endParaRPr lang="en-JP" b="1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B2C756-A7A9-4244-DA49-306A4A747A69}"/>
              </a:ext>
            </a:extLst>
          </p:cNvPr>
          <p:cNvCxnSpPr>
            <a:cxnSpLocks/>
          </p:cNvCxnSpPr>
          <p:nvPr/>
        </p:nvCxnSpPr>
        <p:spPr>
          <a:xfrm flipH="1" flipV="1">
            <a:off x="7219242" y="5552432"/>
            <a:ext cx="418406" cy="412301"/>
          </a:xfrm>
          <a:prstGeom prst="straightConnector1">
            <a:avLst/>
          </a:prstGeom>
          <a:noFill/>
          <a:ln w="28575" cap="flat" cmpd="sng">
            <a:solidFill>
              <a:schemeClr val="accent6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2" name="Right Arrow 21">
            <a:extLst>
              <a:ext uri="{FF2B5EF4-FFF2-40B4-BE49-F238E27FC236}">
                <a16:creationId xmlns:a16="http://schemas.microsoft.com/office/drawing/2014/main" id="{D8FF57B1-BD63-DC28-4D67-1F7CB6D29A04}"/>
              </a:ext>
            </a:extLst>
          </p:cNvPr>
          <p:cNvSpPr/>
          <p:nvPr/>
        </p:nvSpPr>
        <p:spPr>
          <a:xfrm>
            <a:off x="5527324" y="5329060"/>
            <a:ext cx="576000" cy="216000"/>
          </a:xfrm>
          <a:prstGeom prst="rightArrow">
            <a:avLst>
              <a:gd name="adj1" fmla="val 48935"/>
              <a:gd name="adj2" fmla="val 73533"/>
            </a:avLst>
          </a:prstGeom>
          <a:solidFill>
            <a:schemeClr val="accent6">
              <a:lumMod val="40000"/>
              <a:lumOff val="60000"/>
            </a:schemeClr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5900" tIns="215900" rIns="215900" bIns="215900" numCol="1" spcCol="38100" rtlCol="0" anchor="ctr">
            <a:spAutoFit/>
          </a:bodyPr>
          <a:lstStyle/>
          <a:p>
            <a:pPr marL="301066" marR="301066" indent="0" algn="l" defTabSz="1231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162">
            <a:extLst>
              <a:ext uri="{FF2B5EF4-FFF2-40B4-BE49-F238E27FC236}">
                <a16:creationId xmlns:a16="http://schemas.microsoft.com/office/drawing/2014/main" id="{B983E9E5-567C-C8B7-4307-CB9E51BD693B}"/>
              </a:ext>
            </a:extLst>
          </p:cNvPr>
          <p:cNvSpPr/>
          <p:nvPr/>
        </p:nvSpPr>
        <p:spPr>
          <a:xfrm>
            <a:off x="7559539" y="5810859"/>
            <a:ext cx="830924" cy="38106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000" tIns="36000" rIns="36000" bIns="0" anchor="ctr">
            <a:spAutoFit/>
          </a:bodyPr>
          <a:lstStyle>
            <a:lvl1pPr marL="0" marR="0" algn="ctr" defTabSz="584200">
              <a:lnSpc>
                <a:spcPct val="80000"/>
              </a:lnSpc>
              <a:defRPr sz="30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1400" dirty="0">
                <a:solidFill>
                  <a:schemeClr val="accent6"/>
                </a:solidFill>
              </a:rPr>
              <a:t>Kr Gas</a:t>
            </a:r>
          </a:p>
          <a:p>
            <a:r>
              <a:rPr lang="en-US" sz="1400" dirty="0">
                <a:solidFill>
                  <a:schemeClr val="accent6"/>
                </a:solidFill>
              </a:rPr>
              <a:t>Chamber</a:t>
            </a:r>
            <a:endParaRPr sz="1400" dirty="0">
              <a:solidFill>
                <a:schemeClr val="accent6"/>
              </a:solidFill>
            </a:endParaRPr>
          </a:p>
        </p:txBody>
      </p:sp>
      <p:sp>
        <p:nvSpPr>
          <p:cNvPr id="26" name="Shape 162">
            <a:extLst>
              <a:ext uri="{FF2B5EF4-FFF2-40B4-BE49-F238E27FC236}">
                <a16:creationId xmlns:a16="http://schemas.microsoft.com/office/drawing/2014/main" id="{31172FB5-A8B0-6B6B-FD6F-50E3136D1E0A}"/>
              </a:ext>
            </a:extLst>
          </p:cNvPr>
          <p:cNvSpPr/>
          <p:nvPr/>
        </p:nvSpPr>
        <p:spPr>
          <a:xfrm>
            <a:off x="5487140" y="4891027"/>
            <a:ext cx="553604" cy="381061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000" tIns="36000" rIns="36000" bIns="0" anchor="ctr">
            <a:spAutoFit/>
          </a:bodyPr>
          <a:lstStyle>
            <a:lvl1pPr marL="0" marR="0" algn="ctr" defTabSz="584200">
              <a:lnSpc>
                <a:spcPct val="80000"/>
              </a:lnSpc>
              <a:defRPr sz="30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1400" dirty="0">
                <a:solidFill>
                  <a:schemeClr val="accent6"/>
                </a:solidFill>
              </a:rPr>
              <a:t>Muon</a:t>
            </a:r>
          </a:p>
          <a:p>
            <a:r>
              <a:rPr lang="en-US" sz="1400" dirty="0">
                <a:solidFill>
                  <a:schemeClr val="accent6"/>
                </a:solidFill>
              </a:rPr>
              <a:t>Beam</a:t>
            </a:r>
            <a:endParaRPr sz="1400" dirty="0">
              <a:solidFill>
                <a:schemeClr val="accent6"/>
              </a:solidFill>
            </a:endParaRPr>
          </a:p>
        </p:txBody>
      </p:sp>
      <p:sp>
        <p:nvSpPr>
          <p:cNvPr id="28" name="Shape 162">
            <a:extLst>
              <a:ext uri="{FF2B5EF4-FFF2-40B4-BE49-F238E27FC236}">
                <a16:creationId xmlns:a16="http://schemas.microsoft.com/office/drawing/2014/main" id="{095BDCFD-22D7-5546-A649-0C0A3CB517CB}"/>
              </a:ext>
            </a:extLst>
          </p:cNvPr>
          <p:cNvSpPr/>
          <p:nvPr/>
        </p:nvSpPr>
        <p:spPr>
          <a:xfrm>
            <a:off x="6085335" y="4618059"/>
            <a:ext cx="1832800" cy="20870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000" tIns="36000" rIns="36000" bIns="0" anchor="ctr">
            <a:spAutoFit/>
          </a:bodyPr>
          <a:lstStyle>
            <a:lvl1pPr marL="0" marR="0" algn="ctr" defTabSz="584200">
              <a:lnSpc>
                <a:spcPct val="80000"/>
              </a:lnSpc>
              <a:defRPr sz="30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1400" dirty="0">
                <a:solidFill>
                  <a:srgbClr val="FFC000"/>
                </a:solidFill>
              </a:rPr>
              <a:t>Silicon Strip Detector</a:t>
            </a:r>
            <a:endParaRPr sz="1400" dirty="0">
              <a:solidFill>
                <a:srgbClr val="FFC000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3348593-3B50-FEDA-6AC9-ACDAA5D91B9F}"/>
              </a:ext>
            </a:extLst>
          </p:cNvPr>
          <p:cNvCxnSpPr>
            <a:cxnSpLocks/>
          </p:cNvCxnSpPr>
          <p:nvPr/>
        </p:nvCxnSpPr>
        <p:spPr>
          <a:xfrm>
            <a:off x="7559539" y="4826765"/>
            <a:ext cx="336454" cy="461005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2" name="Shape 162">
            <a:extLst>
              <a:ext uri="{FF2B5EF4-FFF2-40B4-BE49-F238E27FC236}">
                <a16:creationId xmlns:a16="http://schemas.microsoft.com/office/drawing/2014/main" id="{59EE503E-C07B-746A-7849-B174011B756D}"/>
              </a:ext>
            </a:extLst>
          </p:cNvPr>
          <p:cNvSpPr/>
          <p:nvPr/>
        </p:nvSpPr>
        <p:spPr>
          <a:xfrm>
            <a:off x="5378482" y="6042782"/>
            <a:ext cx="1449683" cy="208706"/>
          </a:xfrm>
          <a:prstGeom prst="rect">
            <a:avLst/>
          </a:prstGeom>
          <a:noFill/>
          <a:ln w="12700">
            <a:noFill/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000" tIns="36000" rIns="36000" bIns="0" anchor="ctr">
            <a:spAutoFit/>
          </a:bodyPr>
          <a:lstStyle>
            <a:lvl1pPr marL="0" marR="0" algn="ctr" defTabSz="584200">
              <a:lnSpc>
                <a:spcPct val="80000"/>
              </a:lnSpc>
              <a:defRPr sz="30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lang="en-US" sz="1400" dirty="0">
                <a:solidFill>
                  <a:schemeClr val="bg1">
                    <a:lumMod val="85000"/>
                  </a:schemeClr>
                </a:solidFill>
              </a:rPr>
              <a:t>Magnetic Shield</a:t>
            </a:r>
            <a:endParaRPr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3BF528C-7C4E-4171-1E4E-D57EC855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299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GP8807m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1" y="1409174"/>
            <a:ext cx="4860000" cy="324000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92B744A-2419-1144-8DD1-E59037581B40}"/>
              </a:ext>
            </a:extLst>
          </p:cNvPr>
          <p:cNvSpPr/>
          <p:nvPr/>
        </p:nvSpPr>
        <p:spPr>
          <a:xfrm>
            <a:off x="103641" y="3942248"/>
            <a:ext cx="3452601" cy="272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MuSEUM Zero-Field Experiment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911726-2E81-6944-B9F8-EA1B1784976A}"/>
              </a:ext>
            </a:extLst>
          </p:cNvPr>
          <p:cNvGrpSpPr>
            <a:grpSpLocks noChangeAspect="1"/>
          </p:cNvGrpSpPr>
          <p:nvPr/>
        </p:nvGrpSpPr>
        <p:grpSpPr>
          <a:xfrm>
            <a:off x="340455" y="1463834"/>
            <a:ext cx="4805428" cy="2774032"/>
            <a:chOff x="278328" y="1109468"/>
            <a:chExt cx="5339363" cy="3082257"/>
          </a:xfrm>
        </p:grpSpPr>
        <p:sp>
          <p:nvSpPr>
            <p:cNvPr id="17" name="Shape 160"/>
            <p:cNvSpPr/>
            <p:nvPr/>
          </p:nvSpPr>
          <p:spPr>
            <a:xfrm>
              <a:off x="278328" y="2574478"/>
              <a:ext cx="1227188" cy="305497"/>
            </a:xfrm>
            <a:prstGeom prst="rect">
              <a:avLst/>
            </a:prstGeom>
            <a:solidFill>
              <a:srgbClr val="FFFFFF">
                <a:alpha val="80332"/>
              </a:srgbClr>
            </a:solidFill>
            <a:ln w="12700">
              <a:solidFill>
                <a:srgbClr val="000000">
                  <a:alpha val="80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26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 dirty="0"/>
                <a:t>Muon </a:t>
              </a:r>
              <a:r>
                <a:rPr sz="1400" dirty="0"/>
                <a:t>Beam</a:t>
              </a:r>
            </a:p>
          </p:txBody>
        </p:sp>
        <p:cxnSp>
          <p:nvCxnSpPr>
            <p:cNvPr id="19" name="Straight Arrow Connector 18"/>
            <p:cNvCxnSpPr>
              <a:cxnSpLocks/>
              <a:stCxn id="23" idx="2"/>
            </p:cNvCxnSpPr>
            <p:nvPr/>
          </p:nvCxnSpPr>
          <p:spPr>
            <a:xfrm>
              <a:off x="1795905" y="2026923"/>
              <a:ext cx="312618" cy="73605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Straight Arrow Connector 19"/>
            <p:cNvCxnSpPr>
              <a:cxnSpLocks/>
              <a:stCxn id="25" idx="2"/>
            </p:cNvCxnSpPr>
            <p:nvPr/>
          </p:nvCxnSpPr>
          <p:spPr>
            <a:xfrm>
              <a:off x="5050407" y="2484923"/>
              <a:ext cx="169664" cy="75930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1" name="Straight Arrow Connector 20"/>
            <p:cNvCxnSpPr>
              <a:cxnSpLocks/>
              <a:stCxn id="26" idx="2"/>
            </p:cNvCxnSpPr>
            <p:nvPr/>
          </p:nvCxnSpPr>
          <p:spPr>
            <a:xfrm flipH="1">
              <a:off x="2909936" y="1414965"/>
              <a:ext cx="291978" cy="44120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2" name="Straight Arrow Connector 21"/>
            <p:cNvCxnSpPr>
              <a:cxnSpLocks/>
              <a:stCxn id="24" idx="1"/>
            </p:cNvCxnSpPr>
            <p:nvPr/>
          </p:nvCxnSpPr>
          <p:spPr>
            <a:xfrm flipH="1" flipV="1">
              <a:off x="3495744" y="3299122"/>
              <a:ext cx="590680" cy="644102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3" name="Shape 162"/>
            <p:cNvSpPr/>
            <p:nvPr/>
          </p:nvSpPr>
          <p:spPr>
            <a:xfrm>
              <a:off x="1062977" y="1529921"/>
              <a:ext cx="1465857" cy="497002"/>
            </a:xfrm>
            <a:prstGeom prst="rect">
              <a:avLst/>
            </a:prstGeom>
            <a:solidFill>
              <a:srgbClr val="FFFFFF">
                <a:alpha val="85332"/>
              </a:srgbClr>
            </a:solidFill>
            <a:ln w="12700">
              <a:solidFill>
                <a:srgbClr val="000000">
                  <a:alpha val="85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30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 dirty="0"/>
                <a:t>Online Beam</a:t>
              </a:r>
            </a:p>
            <a:p>
              <a:r>
                <a:rPr sz="1400" dirty="0"/>
                <a:t>Profile </a:t>
              </a:r>
              <a:r>
                <a:rPr lang="en-US" sz="1400" dirty="0"/>
                <a:t>M</a:t>
              </a:r>
              <a:r>
                <a:rPr sz="1400" dirty="0"/>
                <a:t>onitor</a:t>
              </a:r>
            </a:p>
          </p:txBody>
        </p:sp>
        <p:sp>
          <p:nvSpPr>
            <p:cNvPr id="24" name="Shape 163"/>
            <p:cNvSpPr/>
            <p:nvPr/>
          </p:nvSpPr>
          <p:spPr>
            <a:xfrm>
              <a:off x="4086424" y="3694723"/>
              <a:ext cx="956459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Kr Gas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C</a:t>
              </a:r>
              <a:r>
                <a:rPr sz="1400" dirty="0"/>
                <a:t>hamber</a:t>
              </a:r>
            </a:p>
          </p:txBody>
        </p:sp>
        <p:sp>
          <p:nvSpPr>
            <p:cNvPr id="25" name="Shape 163"/>
            <p:cNvSpPr/>
            <p:nvPr/>
          </p:nvSpPr>
          <p:spPr>
            <a:xfrm>
              <a:off x="4483121" y="1987921"/>
              <a:ext cx="1134570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Readout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Electronics</a:t>
              </a:r>
              <a:endParaRPr sz="1400" dirty="0"/>
            </a:p>
          </p:txBody>
        </p:sp>
        <p:sp>
          <p:nvSpPr>
            <p:cNvPr id="26" name="Shape 163"/>
            <p:cNvSpPr/>
            <p:nvPr/>
          </p:nvSpPr>
          <p:spPr>
            <a:xfrm>
              <a:off x="2403974" y="1109468"/>
              <a:ext cx="1595880" cy="305497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Magnetic Shield</a:t>
              </a:r>
              <a:endParaRPr sz="1400" dirty="0"/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F97C282-36A7-9241-A778-6AC8E335CF03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 flipH="1">
              <a:off x="3856695" y="1917061"/>
              <a:ext cx="286502" cy="68192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8" name="Shape 163">
              <a:extLst>
                <a:ext uri="{FF2B5EF4-FFF2-40B4-BE49-F238E27FC236}">
                  <a16:creationId xmlns:a16="http://schemas.microsoft.com/office/drawing/2014/main" id="{33A7E260-E293-0D45-889C-DCC42C5AF7D2}"/>
                </a:ext>
              </a:extLst>
            </p:cNvPr>
            <p:cNvSpPr/>
            <p:nvPr/>
          </p:nvSpPr>
          <p:spPr>
            <a:xfrm>
              <a:off x="3666748" y="1420059"/>
              <a:ext cx="952896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Positron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Counters</a:t>
              </a:r>
              <a:endParaRPr sz="1400" dirty="0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14BF8762-B15C-7A49-A334-5B98247815F4}"/>
              </a:ext>
            </a:extLst>
          </p:cNvPr>
          <p:cNvSpPr/>
          <p:nvPr/>
        </p:nvSpPr>
        <p:spPr>
          <a:xfrm>
            <a:off x="6588224" y="5301208"/>
            <a:ext cx="229710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</a:rPr>
              <a:t>TM220 mode</a:t>
            </a:r>
          </a:p>
          <a:p>
            <a:r>
              <a:rPr lang="en-US" altLang="ja-JP" dirty="0">
                <a:solidFill>
                  <a:srgbClr val="000090"/>
                </a:solidFill>
              </a:rPr>
              <a:t>Larger cavity</a:t>
            </a:r>
          </a:p>
          <a:p>
            <a:r>
              <a:rPr lang="en-US" altLang="ja-JP" dirty="0">
                <a:solidFill>
                  <a:srgbClr val="000090"/>
                </a:solidFill>
              </a:rPr>
              <a:t>More muon stop</a:t>
            </a:r>
          </a:p>
          <a:p>
            <a:r>
              <a:rPr lang="en-US" altLang="ja-JP" dirty="0">
                <a:solidFill>
                  <a:srgbClr val="000090"/>
                </a:solidFill>
              </a:rPr>
              <a:t>Q-Value: 20,000 (calc.)</a:t>
            </a:r>
          </a:p>
        </p:txBody>
      </p:sp>
      <p:pic>
        <p:nvPicPr>
          <p:cNvPr id="33" name="Picture 32" descr="Field_Curve.pdf">
            <a:extLst>
              <a:ext uri="{FF2B5EF4-FFF2-40B4-BE49-F238E27FC236}">
                <a16:creationId xmlns:a16="http://schemas.microsoft.com/office/drawing/2014/main" id="{50633610-1994-9C4F-9891-EBB3495407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7" y="4254914"/>
            <a:ext cx="3452601" cy="2486454"/>
          </a:xfrm>
          <a:prstGeom prst="rect">
            <a:avLst/>
          </a:prstGeom>
        </p:spPr>
      </p:pic>
      <p:sp>
        <p:nvSpPr>
          <p:cNvPr id="34" name="Shape 145">
            <a:extLst>
              <a:ext uri="{FF2B5EF4-FFF2-40B4-BE49-F238E27FC236}">
                <a16:creationId xmlns:a16="http://schemas.microsoft.com/office/drawing/2014/main" id="{9ED9F093-1A55-5744-83CE-602ED92C856C}"/>
              </a:ext>
            </a:extLst>
          </p:cNvPr>
          <p:cNvSpPr/>
          <p:nvPr/>
        </p:nvSpPr>
        <p:spPr>
          <a:xfrm flipH="1">
            <a:off x="592524" y="6107131"/>
            <a:ext cx="0" cy="339062"/>
          </a:xfrm>
          <a:prstGeom prst="line">
            <a:avLst/>
          </a:prstGeom>
          <a:ln w="38100" cmpd="sng">
            <a:solidFill>
              <a:srgbClr val="FF0000">
                <a:alpha val="9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37" name="Shape 145">
            <a:extLst>
              <a:ext uri="{FF2B5EF4-FFF2-40B4-BE49-F238E27FC236}">
                <a16:creationId xmlns:a16="http://schemas.microsoft.com/office/drawing/2014/main" id="{B5C56B6E-4CB6-624D-B6EC-69188A7558B6}"/>
              </a:ext>
            </a:extLst>
          </p:cNvPr>
          <p:cNvSpPr/>
          <p:nvPr/>
        </p:nvSpPr>
        <p:spPr>
          <a:xfrm flipH="1">
            <a:off x="3236078" y="6107131"/>
            <a:ext cx="0" cy="339062"/>
          </a:xfrm>
          <a:prstGeom prst="line">
            <a:avLst/>
          </a:prstGeom>
          <a:ln w="38100" cmpd="sng">
            <a:solidFill>
              <a:srgbClr val="FF0000">
                <a:alpha val="9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D2091F-C2D9-5D48-9BC8-81137AEFA32F}"/>
              </a:ext>
            </a:extLst>
          </p:cNvPr>
          <p:cNvSpPr/>
          <p:nvPr/>
        </p:nvSpPr>
        <p:spPr>
          <a:xfrm>
            <a:off x="533573" y="5879784"/>
            <a:ext cx="1002582" cy="505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C00000"/>
                </a:solidFill>
              </a:rPr>
              <a:t>Upstream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C00000"/>
                </a:solidFill>
              </a:rPr>
              <a:t>Window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5C53273-4954-794E-869E-ACB17B8BB375}"/>
              </a:ext>
            </a:extLst>
          </p:cNvPr>
          <p:cNvSpPr/>
          <p:nvPr/>
        </p:nvSpPr>
        <p:spPr>
          <a:xfrm>
            <a:off x="2153917" y="5879784"/>
            <a:ext cx="1254446" cy="5055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C00000"/>
                </a:solidFill>
              </a:rPr>
              <a:t>Downstream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C00000"/>
                </a:solidFill>
              </a:rPr>
              <a:t>Window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651993" y="3212935"/>
            <a:ext cx="823663" cy="217106"/>
          </a:xfrm>
          <a:prstGeom prst="rightArrow">
            <a:avLst>
              <a:gd name="adj1" fmla="val 48935"/>
              <a:gd name="adj2" fmla="val 73533"/>
            </a:avLst>
          </a:prstGeom>
          <a:solidFill>
            <a:schemeClr val="accent6">
              <a:lumMod val="40000"/>
              <a:lumOff val="60000"/>
            </a:schemeClr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5900" tIns="215900" rIns="215900" bIns="215900" numCol="1" spcCol="38100" rtlCol="0" anchor="ctr">
            <a:spAutoFit/>
          </a:bodyPr>
          <a:lstStyle/>
          <a:p>
            <a:pPr marL="301066" marR="301066" indent="0" algn="l" defTabSz="1231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9F0A3C73-7D58-2D45-9243-EF7241E93363}"/>
              </a:ext>
            </a:extLst>
          </p:cNvPr>
          <p:cNvSpPr txBox="1">
            <a:spLocks/>
          </p:cNvSpPr>
          <p:nvPr/>
        </p:nvSpPr>
        <p:spPr>
          <a:xfrm>
            <a:off x="642571" y="4425856"/>
            <a:ext cx="889987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2000" dirty="0">
                <a:solidFill>
                  <a:srgbClr val="C00000"/>
                </a:solidFill>
              </a:rPr>
              <a:t>~ 80nT</a:t>
            </a:r>
            <a:endParaRPr lang="ja-JP" altLang="en-US" sz="2000">
              <a:solidFill>
                <a:srgbClr val="C00000"/>
              </a:solidFill>
            </a:endParaRPr>
          </a:p>
        </p:txBody>
      </p:sp>
      <p:pic>
        <p:nvPicPr>
          <p:cNvPr id="57" name="図 15" descr="DSC_0022.JPG">
            <a:extLst>
              <a:ext uri="{FF2B5EF4-FFF2-40B4-BE49-F238E27FC236}">
                <a16:creationId xmlns:a16="http://schemas.microsoft.com/office/drawing/2014/main" id="{EFFFDEA5-BF90-844F-8336-6A693920BD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5152" y="1413135"/>
            <a:ext cx="2560299" cy="2620980"/>
          </a:xfrm>
          <a:prstGeom prst="rect">
            <a:avLst/>
          </a:prstGeom>
          <a:effectLst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F21B55C-06A6-7844-A915-516B1761A99B}"/>
              </a:ext>
            </a:extLst>
          </p:cNvPr>
          <p:cNvGrpSpPr/>
          <p:nvPr/>
        </p:nvGrpSpPr>
        <p:grpSpPr>
          <a:xfrm rot="2700000">
            <a:off x="6451757" y="1756665"/>
            <a:ext cx="400434" cy="1455946"/>
            <a:chOff x="7275250" y="2389617"/>
            <a:chExt cx="400434" cy="2081619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3EF1EB9-C2AA-8942-80D5-D598DF222C00}"/>
                </a:ext>
              </a:extLst>
            </p:cNvPr>
            <p:cNvCxnSpPr/>
            <p:nvPr/>
          </p:nvCxnSpPr>
          <p:spPr>
            <a:xfrm>
              <a:off x="7675684" y="2389617"/>
              <a:ext cx="0" cy="2081619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577C4B-ADEE-424E-B562-650A3C8B64BC}"/>
                </a:ext>
              </a:extLst>
            </p:cNvPr>
            <p:cNvSpPr txBox="1"/>
            <p:nvPr/>
          </p:nvSpPr>
          <p:spPr>
            <a:xfrm rot="16200000">
              <a:off x="6775563" y="3205544"/>
              <a:ext cx="1368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180 mm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77A17F-CFD3-4648-BE57-30B5CF242037}"/>
              </a:ext>
            </a:extLst>
          </p:cNvPr>
          <p:cNvCxnSpPr/>
          <p:nvPr/>
        </p:nvCxnSpPr>
        <p:spPr>
          <a:xfrm>
            <a:off x="555176" y="4780727"/>
            <a:ext cx="1323099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F551817B-20DA-3D47-ABC0-4376976E08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78" y="3490695"/>
            <a:ext cx="2071116" cy="1882521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F1034F53-D2C1-9A4E-B964-80C722AAB8A4}"/>
              </a:ext>
            </a:extLst>
          </p:cNvPr>
          <p:cNvSpPr/>
          <p:nvPr/>
        </p:nvSpPr>
        <p:spPr>
          <a:xfrm>
            <a:off x="5292080" y="406778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70C0"/>
                </a:solidFill>
                <a:latin typeface="Symbol" charset="2"/>
                <a:cs typeface="Symbol" charset="2"/>
              </a:rPr>
              <a:t>Dn</a:t>
            </a:r>
            <a:r>
              <a:rPr lang="en-US" altLang="ja-JP" dirty="0">
                <a:solidFill>
                  <a:srgbClr val="0070C0"/>
                </a:solidFill>
              </a:rPr>
              <a:t> = 4.463 GHz</a:t>
            </a:r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40" name="テキスト ボックス 10">
            <a:extLst>
              <a:ext uri="{FF2B5EF4-FFF2-40B4-BE49-F238E27FC236}">
                <a16:creationId xmlns:a16="http://schemas.microsoft.com/office/drawing/2014/main" id="{EFEF6BA3-9F72-2040-8F94-57C9D161078E}"/>
              </a:ext>
            </a:extLst>
          </p:cNvPr>
          <p:cNvSpPr txBox="1"/>
          <p:nvPr/>
        </p:nvSpPr>
        <p:spPr>
          <a:xfrm>
            <a:off x="259781" y="1014047"/>
            <a:ext cx="226998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Experimental Setup</a:t>
            </a:r>
          </a:p>
        </p:txBody>
      </p:sp>
      <p:sp>
        <p:nvSpPr>
          <p:cNvPr id="41" name="テキスト ボックス 10">
            <a:extLst>
              <a:ext uri="{FF2B5EF4-FFF2-40B4-BE49-F238E27FC236}">
                <a16:creationId xmlns:a16="http://schemas.microsoft.com/office/drawing/2014/main" id="{17059971-1EBD-674C-9A33-D7C21E998F0C}"/>
              </a:ext>
            </a:extLst>
          </p:cNvPr>
          <p:cNvSpPr txBox="1"/>
          <p:nvPr/>
        </p:nvSpPr>
        <p:spPr>
          <a:xfrm>
            <a:off x="196401" y="3976488"/>
            <a:ext cx="270708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Residual Magnetic Field</a:t>
            </a:r>
          </a:p>
        </p:txBody>
      </p:sp>
      <p:sp>
        <p:nvSpPr>
          <p:cNvPr id="43" name="テキスト ボックス 10">
            <a:extLst>
              <a:ext uri="{FF2B5EF4-FFF2-40B4-BE49-F238E27FC236}">
                <a16:creationId xmlns:a16="http://schemas.microsoft.com/office/drawing/2014/main" id="{2EF2FBD1-2015-8146-9DC8-10072C40DAA9}"/>
              </a:ext>
            </a:extLst>
          </p:cNvPr>
          <p:cNvSpPr txBox="1"/>
          <p:nvPr/>
        </p:nvSpPr>
        <p:spPr>
          <a:xfrm>
            <a:off x="5349537" y="1016237"/>
            <a:ext cx="3539943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Microwave Cavity for Zero Field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E1C510C-F2AD-D44D-A6BD-0CBF155A3737}"/>
              </a:ext>
            </a:extLst>
          </p:cNvPr>
          <p:cNvSpPr/>
          <p:nvPr/>
        </p:nvSpPr>
        <p:spPr>
          <a:xfrm>
            <a:off x="3563887" y="4500141"/>
            <a:ext cx="2700000" cy="1980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Field_Map.pdf">
            <a:extLst>
              <a:ext uri="{FF2B5EF4-FFF2-40B4-BE49-F238E27FC236}">
                <a16:creationId xmlns:a16="http://schemas.microsoft.com/office/drawing/2014/main" id="{A3E066A7-CBC9-5444-8BC2-653AE0F1A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524" y="4607772"/>
            <a:ext cx="2549652" cy="1845564"/>
          </a:xfrm>
          <a:prstGeom prst="rect">
            <a:avLst/>
          </a:prstGeom>
        </p:spPr>
      </p:pic>
      <p:sp>
        <p:nvSpPr>
          <p:cNvPr id="45" name="テキスト ボックス 10">
            <a:extLst>
              <a:ext uri="{FF2B5EF4-FFF2-40B4-BE49-F238E27FC236}">
                <a16:creationId xmlns:a16="http://schemas.microsoft.com/office/drawing/2014/main" id="{438E075E-7E81-364A-A24A-75EE20261170}"/>
              </a:ext>
            </a:extLst>
          </p:cNvPr>
          <p:cNvSpPr txBox="1"/>
          <p:nvPr/>
        </p:nvSpPr>
        <p:spPr>
          <a:xfrm>
            <a:off x="6831297" y="3187764"/>
            <a:ext cx="226247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36000" tIns="0" rIns="36000" bIns="0" rtlCol="0">
            <a:spAutoFit/>
          </a:bodyPr>
          <a:lstStyle/>
          <a:p>
            <a:r>
              <a:rPr lang="en-US" altLang="ja-JP" sz="2000" b="1" dirty="0"/>
              <a:t>Microwave Intensity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FECD2B-D220-9BB5-48DD-7534B23C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1139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920F-E47F-984E-9AE7-2EF411F0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Counter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8F4C61-D1DA-564D-8E0B-DA3937B27B03}"/>
              </a:ext>
            </a:extLst>
          </p:cNvPr>
          <p:cNvSpPr txBox="1"/>
          <p:nvPr/>
        </p:nvSpPr>
        <p:spPr>
          <a:xfrm>
            <a:off x="2532021" y="981068"/>
            <a:ext cx="326685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C00000"/>
                </a:solidFill>
                <a:ea typeface="ＭＳ Ｐゴシック" pitchFamily="50" charset="-128"/>
              </a:rPr>
              <a:t>Segmented Scintillation Detector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8" name="P1020233.jpeg">
            <a:extLst>
              <a:ext uri="{FF2B5EF4-FFF2-40B4-BE49-F238E27FC236}">
                <a16:creationId xmlns:a16="http://schemas.microsoft.com/office/drawing/2014/main" id="{17A0DB34-A0A8-964B-8D49-30D110BBF0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2728" y="1409174"/>
            <a:ext cx="2087842" cy="1849144"/>
          </a:xfrm>
          <a:prstGeom prst="rect">
            <a:avLst/>
          </a:prstGeom>
          <a:ln w="12700"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CE69CE-2F46-C34A-B984-4E193582C724}"/>
              </a:ext>
            </a:extLst>
          </p:cNvPr>
          <p:cNvGrpSpPr/>
          <p:nvPr/>
        </p:nvGrpSpPr>
        <p:grpSpPr>
          <a:xfrm>
            <a:off x="7535388" y="4617272"/>
            <a:ext cx="1357660" cy="1260000"/>
            <a:chOff x="19814842" y="25697776"/>
            <a:chExt cx="3766408" cy="3495481"/>
          </a:xfrm>
        </p:grpSpPr>
        <p:pic>
          <p:nvPicPr>
            <p:cNvPr id="12" name="FBPM_Result_Run3083.pdf">
              <a:extLst>
                <a:ext uri="{FF2B5EF4-FFF2-40B4-BE49-F238E27FC236}">
                  <a16:creationId xmlns:a16="http://schemas.microsoft.com/office/drawing/2014/main" id="{F5C6E5A6-2306-1948-92B6-555B3A05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814842" y="25697776"/>
              <a:ext cx="3766408" cy="3254908"/>
            </a:xfrm>
            <a:prstGeom prst="rect">
              <a:avLst/>
            </a:prstGeom>
            <a:ln w="12700"/>
          </p:spPr>
        </p:pic>
        <p:sp>
          <p:nvSpPr>
            <p:cNvPr id="13" name="Shape 158">
              <a:extLst>
                <a:ext uri="{FF2B5EF4-FFF2-40B4-BE49-F238E27FC236}">
                  <a16:creationId xmlns:a16="http://schemas.microsoft.com/office/drawing/2014/main" id="{1DED96DC-41E9-8949-80FA-122FD1880DDE}"/>
                </a:ext>
              </a:extLst>
            </p:cNvPr>
            <p:cNvSpPr/>
            <p:nvPr/>
          </p:nvSpPr>
          <p:spPr>
            <a:xfrm>
              <a:off x="20652756" y="27848623"/>
              <a:ext cx="2570388" cy="7115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/>
              </a:lvl1pPr>
            </a:lstStyle>
            <a:p>
              <a:pPr algn="ctr"/>
              <a:r>
                <a:rPr sz="1000" dirty="0" err="1">
                  <a:solidFill>
                    <a:srgbClr val="FF0000"/>
                  </a:solidFill>
                </a:rPr>
                <a:t>σ</a:t>
              </a:r>
              <a:r>
                <a:rPr sz="1000" dirty="0">
                  <a:solidFill>
                    <a:srgbClr val="FF0000"/>
                  </a:solidFill>
                </a:rPr>
                <a:t>=20.8±1.5 mm</a:t>
              </a:r>
            </a:p>
          </p:txBody>
        </p:sp>
        <p:sp>
          <p:nvSpPr>
            <p:cNvPr id="14" name="Shape 144">
              <a:extLst>
                <a:ext uri="{FF2B5EF4-FFF2-40B4-BE49-F238E27FC236}">
                  <a16:creationId xmlns:a16="http://schemas.microsoft.com/office/drawing/2014/main" id="{BE75002A-85CF-BA4C-BD2E-1FF9474EFE95}"/>
                </a:ext>
              </a:extLst>
            </p:cNvPr>
            <p:cNvSpPr/>
            <p:nvPr/>
          </p:nvSpPr>
          <p:spPr>
            <a:xfrm>
              <a:off x="20268720" y="28782888"/>
              <a:ext cx="3189963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noAutofit/>
            </a:bodyPr>
            <a:lstStyle>
              <a:lvl1pPr>
                <a:defRPr>
                  <a:solidFill>
                    <a:srgbClr val="24242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sz="1000" dirty="0"/>
                <a:t>Horizontal position</a:t>
              </a:r>
              <a:r>
                <a:rPr sz="1000" dirty="0"/>
                <a:t> (</a:t>
              </a:r>
              <a:r>
                <a:rPr lang="en-US" sz="1000" dirty="0"/>
                <a:t>mm</a:t>
              </a:r>
              <a:r>
                <a:rPr sz="1000" dirty="0"/>
                <a:t>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C90BB48-ABEB-8A4B-A336-8A7F4C1B871A}"/>
              </a:ext>
            </a:extLst>
          </p:cNvPr>
          <p:cNvGrpSpPr/>
          <p:nvPr/>
        </p:nvGrpSpPr>
        <p:grpSpPr>
          <a:xfrm>
            <a:off x="6156744" y="4633158"/>
            <a:ext cx="1335665" cy="1244114"/>
            <a:chOff x="25769758" y="25845026"/>
            <a:chExt cx="3705388" cy="3451408"/>
          </a:xfrm>
        </p:grpSpPr>
        <p:pic>
          <p:nvPicPr>
            <p:cNvPr id="16" name="FBPM_Result_Run3083.pdf">
              <a:extLst>
                <a:ext uri="{FF2B5EF4-FFF2-40B4-BE49-F238E27FC236}">
                  <a16:creationId xmlns:a16="http://schemas.microsoft.com/office/drawing/2014/main" id="{F1282DEB-C3DF-5A41-943D-FA14D1B75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769758" y="25845026"/>
              <a:ext cx="3705388" cy="3225163"/>
            </a:xfrm>
            <a:prstGeom prst="rect">
              <a:avLst/>
            </a:prstGeom>
            <a:ln w="12700"/>
          </p:spPr>
        </p:pic>
        <p:sp>
          <p:nvSpPr>
            <p:cNvPr id="17" name="Shape 159">
              <a:extLst>
                <a:ext uri="{FF2B5EF4-FFF2-40B4-BE49-F238E27FC236}">
                  <a16:creationId xmlns:a16="http://schemas.microsoft.com/office/drawing/2014/main" id="{B9326D50-14B8-D043-928E-4F3074963B58}"/>
                </a:ext>
              </a:extLst>
            </p:cNvPr>
            <p:cNvSpPr/>
            <p:nvPr/>
          </p:nvSpPr>
          <p:spPr>
            <a:xfrm>
              <a:off x="26576642" y="27942954"/>
              <a:ext cx="2570387" cy="7115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>
                <a:defRPr sz="3500"/>
              </a:lvl1pPr>
            </a:lstStyle>
            <a:p>
              <a:pPr algn="ctr"/>
              <a:r>
                <a:rPr sz="1000" dirty="0" err="1">
                  <a:solidFill>
                    <a:srgbClr val="FF0000"/>
                  </a:solidFill>
                </a:rPr>
                <a:t>σ</a:t>
              </a:r>
              <a:r>
                <a:rPr sz="1000" dirty="0">
                  <a:solidFill>
                    <a:srgbClr val="FF0000"/>
                  </a:solidFill>
                </a:rPr>
                <a:t>=26.5±2.8 mm</a:t>
              </a:r>
            </a:p>
          </p:txBody>
        </p:sp>
        <p:sp>
          <p:nvSpPr>
            <p:cNvPr id="18" name="Shape 144">
              <a:extLst>
                <a:ext uri="{FF2B5EF4-FFF2-40B4-BE49-F238E27FC236}">
                  <a16:creationId xmlns:a16="http://schemas.microsoft.com/office/drawing/2014/main" id="{0F12D740-697C-9B4C-8D10-F0A81541ED05}"/>
                </a:ext>
              </a:extLst>
            </p:cNvPr>
            <p:cNvSpPr/>
            <p:nvPr/>
          </p:nvSpPr>
          <p:spPr>
            <a:xfrm>
              <a:off x="26166871" y="28886065"/>
              <a:ext cx="3189963" cy="410369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noAutofit/>
            </a:bodyPr>
            <a:lstStyle>
              <a:lvl1pPr>
                <a:defRPr>
                  <a:solidFill>
                    <a:srgbClr val="242424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algn="ctr"/>
              <a:r>
                <a:rPr lang="en-US" sz="1000" dirty="0"/>
                <a:t>Vertical position</a:t>
              </a:r>
              <a:r>
                <a:rPr sz="1000" dirty="0"/>
                <a:t> (</a:t>
              </a:r>
              <a:r>
                <a:rPr lang="en-US" sz="1000" dirty="0"/>
                <a:t>mm</a:t>
              </a:r>
              <a:r>
                <a:rPr sz="1000" dirty="0"/>
                <a:t>)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D93B1D5-1CC7-074D-B04F-6AF4EA4C5C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" y="1409174"/>
            <a:ext cx="2111720" cy="144000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A15686-79F9-C14B-92DA-1EACD4074B19}"/>
              </a:ext>
            </a:extLst>
          </p:cNvPr>
          <p:cNvGrpSpPr/>
          <p:nvPr/>
        </p:nvGrpSpPr>
        <p:grpSpPr>
          <a:xfrm>
            <a:off x="2424605" y="1297732"/>
            <a:ext cx="3159781" cy="1656187"/>
            <a:chOff x="3817378" y="4438045"/>
            <a:chExt cx="4109695" cy="215408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7FCAB-1FC5-8C49-870F-60E40129A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944" y="4715044"/>
              <a:ext cx="3187700" cy="161290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25BC1F-3BD7-E245-A496-B26D3D0B6FAA}"/>
                </a:ext>
              </a:extLst>
            </p:cNvPr>
            <p:cNvSpPr txBox="1"/>
            <p:nvPr/>
          </p:nvSpPr>
          <p:spPr>
            <a:xfrm>
              <a:off x="3817378" y="4438045"/>
              <a:ext cx="1403561" cy="320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32ch MPPC input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12CBEA0-B237-7349-AD50-29D140DA08DC}"/>
                </a:ext>
              </a:extLst>
            </p:cNvPr>
            <p:cNvSpPr txBox="1"/>
            <p:nvPr/>
          </p:nvSpPr>
          <p:spPr>
            <a:xfrm>
              <a:off x="5489259" y="4438045"/>
              <a:ext cx="623804" cy="33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FPGA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2839753-67AC-F943-A4DB-69EBA3DF868D}"/>
                </a:ext>
              </a:extLst>
            </p:cNvPr>
            <p:cNvSpPr txBox="1"/>
            <p:nvPr/>
          </p:nvSpPr>
          <p:spPr>
            <a:xfrm>
              <a:off x="6012159" y="4438045"/>
              <a:ext cx="861484" cy="33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Ethernet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BE8D1B-33E0-854B-8680-5E580EE5D5A4}"/>
                </a:ext>
              </a:extLst>
            </p:cNvPr>
            <p:cNvSpPr txBox="1"/>
            <p:nvPr/>
          </p:nvSpPr>
          <p:spPr>
            <a:xfrm>
              <a:off x="6773702" y="4438045"/>
              <a:ext cx="1153371" cy="33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Trigger input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8A94C4A-95C7-6846-8D48-5D35CF16C6D5}"/>
                </a:ext>
              </a:extLst>
            </p:cNvPr>
            <p:cNvSpPr txBox="1"/>
            <p:nvPr/>
          </p:nvSpPr>
          <p:spPr>
            <a:xfrm>
              <a:off x="4368163" y="6261874"/>
              <a:ext cx="561257" cy="33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ASIC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825022D-9D2D-8640-9DF9-45934D2D2B89}"/>
                </a:ext>
              </a:extLst>
            </p:cNvPr>
            <p:cNvSpPr txBox="1"/>
            <p:nvPr/>
          </p:nvSpPr>
          <p:spPr>
            <a:xfrm>
              <a:off x="5462962" y="6261877"/>
              <a:ext cx="692607" cy="330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PROM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5CD7A0-EAFA-4847-A1D0-2E291F986C0F}"/>
                </a:ext>
              </a:extLst>
            </p:cNvPr>
            <p:cNvSpPr txBox="1"/>
            <p:nvPr/>
          </p:nvSpPr>
          <p:spPr>
            <a:xfrm>
              <a:off x="6320120" y="6261880"/>
              <a:ext cx="1167967" cy="320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+5V(A), +1.8V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F923AE1-2F83-2743-BA65-22FDB016DC85}"/>
              </a:ext>
            </a:extLst>
          </p:cNvPr>
          <p:cNvSpPr txBox="1"/>
          <p:nvPr/>
        </p:nvSpPr>
        <p:spPr>
          <a:xfrm>
            <a:off x="2532021" y="3800365"/>
            <a:ext cx="215328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800" dirty="0">
                <a:solidFill>
                  <a:srgbClr val="C00000"/>
                </a:solidFill>
                <a:ea typeface="ＭＳ Ｐゴシック" pitchFamily="50" charset="-128"/>
              </a:rPr>
              <a:t>Silicon Strip Detector</a:t>
            </a:r>
            <a:endParaRPr lang="en-JP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4959AE-268B-E24D-954C-22A17BEC5FB4}"/>
              </a:ext>
            </a:extLst>
          </p:cNvPr>
          <p:cNvSpPr txBox="1"/>
          <p:nvPr/>
        </p:nvSpPr>
        <p:spPr>
          <a:xfrm>
            <a:off x="187453" y="2806440"/>
            <a:ext cx="436472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n-US" altLang="ja-JP" sz="1400" dirty="0">
                <a:solidFill>
                  <a:srgbClr val="0070C0"/>
                </a:solidFill>
              </a:rPr>
              <a:t>Plastic scintillator + MPPC(SiPM) + Kaliope readout circuit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B9A6A9A-F5AA-7349-8AF5-4E03833693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7" y="4205769"/>
            <a:ext cx="3759999" cy="144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0FE23A0B-06DB-984A-B34F-B7246FA3319B}"/>
              </a:ext>
            </a:extLst>
          </p:cNvPr>
          <p:cNvSpPr txBox="1"/>
          <p:nvPr/>
        </p:nvSpPr>
        <p:spPr>
          <a:xfrm>
            <a:off x="250166" y="5844979"/>
            <a:ext cx="35781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Readout chips (SliT128A, 128 ch/chip)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Developed for </a:t>
            </a:r>
            <a:r>
              <a:rPr lang="en-US" sz="1400" b="1" dirty="0">
                <a:solidFill>
                  <a:srgbClr val="FF0000"/>
                </a:solidFill>
              </a:rPr>
              <a:t>J-PARC g−2/EDM experiment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Highly-segmented 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High-rate capability (S/N  ~ 21)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7447B5-05F5-6849-8736-1730DE50556C}"/>
              </a:ext>
            </a:extLst>
          </p:cNvPr>
          <p:cNvSpPr txBox="1"/>
          <p:nvPr/>
        </p:nvSpPr>
        <p:spPr>
          <a:xfrm>
            <a:off x="3784186" y="5844979"/>
            <a:ext cx="2457981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  <a:tabLst>
                <a:tab pos="1239838" algn="l"/>
              </a:tabLst>
            </a:pPr>
            <a:r>
              <a:rPr lang="en-JP" sz="1400">
                <a:solidFill>
                  <a:srgbClr val="000090"/>
                </a:solidFill>
              </a:rPr>
              <a:t>Strip pitch: 	0.19 mm</a:t>
            </a:r>
          </a:p>
          <a:p>
            <a:pPr marL="180000" indent="-180000">
              <a:buFont typeface="Arial" panose="020B0604020202020204" pitchFamily="34" charset="0"/>
              <a:buChar char="•"/>
              <a:tabLst>
                <a:tab pos="1239838" algn="l"/>
              </a:tabLst>
            </a:pPr>
            <a:r>
              <a:rPr lang="en-JP" sz="1400">
                <a:solidFill>
                  <a:srgbClr val="000090"/>
                </a:solidFill>
              </a:rPr>
              <a:t>Strip length: 	48.575 mm</a:t>
            </a:r>
          </a:p>
          <a:p>
            <a:pPr marL="180000" indent="-180000">
              <a:buFont typeface="Arial" panose="020B0604020202020204" pitchFamily="34" charset="0"/>
              <a:buChar char="•"/>
              <a:tabLst>
                <a:tab pos="1239838" algn="l"/>
              </a:tabLst>
            </a:pPr>
            <a:r>
              <a:rPr lang="en-JP" sz="1400">
                <a:solidFill>
                  <a:srgbClr val="000090"/>
                </a:solidFill>
              </a:rPr>
              <a:t>No. of strips: 	512 x 2 blocks</a:t>
            </a:r>
          </a:p>
          <a:p>
            <a:pPr marL="180000" indent="-180000">
              <a:buFont typeface="Arial" panose="020B0604020202020204" pitchFamily="34" charset="0"/>
              <a:buChar char="•"/>
              <a:tabLst>
                <a:tab pos="1239838" algn="l"/>
              </a:tabLst>
            </a:pPr>
            <a:r>
              <a:rPr lang="en-JP" sz="1400">
                <a:solidFill>
                  <a:srgbClr val="000090"/>
                </a:solidFill>
              </a:rPr>
              <a:t>Thickness: 	0.32 mm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13AF6B2-C9CA-FE4A-9B61-283B978DBB8A}"/>
              </a:ext>
            </a:extLst>
          </p:cNvPr>
          <p:cNvSpPr txBox="1"/>
          <p:nvPr/>
        </p:nvSpPr>
        <p:spPr>
          <a:xfrm>
            <a:off x="1551938" y="5193976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US" sz="1400" dirty="0">
                <a:solidFill>
                  <a:srgbClr val="FF0000"/>
                </a:solidFill>
              </a:rPr>
              <a:t>98 x 98 mm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40B370-D750-C947-9C81-4AB7049F66FD}"/>
              </a:ext>
            </a:extLst>
          </p:cNvPr>
          <p:cNvSpPr txBox="1"/>
          <p:nvPr/>
        </p:nvSpPr>
        <p:spPr>
          <a:xfrm>
            <a:off x="3270485" y="3079352"/>
            <a:ext cx="24579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High-rate capability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Pileup loss at 3 MHz/ch ~ 2%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09D3844-B95F-D94E-B438-DF0EB1D40FD1}"/>
              </a:ext>
            </a:extLst>
          </p:cNvPr>
          <p:cNvSpPr txBox="1"/>
          <p:nvPr/>
        </p:nvSpPr>
        <p:spPr>
          <a:xfrm>
            <a:off x="183786" y="3079352"/>
            <a:ext cx="30521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Unit cell: 10 mm × 10 mm × 3 mm</a:t>
            </a:r>
            <a:r>
              <a:rPr lang="en-US" sz="1400" baseline="30000" dirty="0">
                <a:solidFill>
                  <a:srgbClr val="000090"/>
                </a:solidFill>
              </a:rPr>
              <a:t>t</a:t>
            </a:r>
            <a:endParaRPr lang="en-US" sz="1400" dirty="0">
              <a:solidFill>
                <a:srgbClr val="000090"/>
              </a:solidFill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Area: 240 mm × 240 mm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24x24 segments x 2 layers = 1152 ch 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1D278A-1E19-1444-914A-A40EA679060C}"/>
              </a:ext>
            </a:extLst>
          </p:cNvPr>
          <p:cNvCxnSpPr>
            <a:cxnSpLocks/>
          </p:cNvCxnSpPr>
          <p:nvPr/>
        </p:nvCxnSpPr>
        <p:spPr>
          <a:xfrm>
            <a:off x="3784186" y="5890433"/>
            <a:ext cx="0" cy="863199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2BD5F6E-B34B-8540-B207-9FC9D65DBF61}"/>
              </a:ext>
            </a:extLst>
          </p:cNvPr>
          <p:cNvCxnSpPr>
            <a:cxnSpLocks/>
          </p:cNvCxnSpPr>
          <p:nvPr/>
        </p:nvCxnSpPr>
        <p:spPr>
          <a:xfrm>
            <a:off x="3270485" y="3115684"/>
            <a:ext cx="0" cy="666000"/>
          </a:xfrm>
          <a:prstGeom prst="line">
            <a:avLst/>
          </a:prstGeom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D1A87E0-72DB-794F-9A78-DA86B124037E}"/>
              </a:ext>
            </a:extLst>
          </p:cNvPr>
          <p:cNvSpPr txBox="1"/>
          <p:nvPr/>
        </p:nvSpPr>
        <p:spPr>
          <a:xfrm>
            <a:off x="5939547" y="3483005"/>
            <a:ext cx="302110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Area 100 x 100 mm</a:t>
            </a:r>
            <a:r>
              <a:rPr lang="en-US" sz="1400" baseline="30000" dirty="0">
                <a:solidFill>
                  <a:srgbClr val="000090"/>
                </a:solidFill>
              </a:rPr>
              <a:t>2</a:t>
            </a:r>
          </a:p>
          <a:p>
            <a:pPr marL="180000" indent="-180000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100-µm fiber hodoscope</a:t>
            </a:r>
            <a:r>
              <a:rPr lang="ja-JP" altLang="en-US" sz="1400">
                <a:solidFill>
                  <a:srgbClr val="000090"/>
                </a:solidFill>
              </a:rPr>
              <a:t> </a:t>
            </a:r>
            <a:r>
              <a:rPr lang="en-US" altLang="ja-JP" sz="1400" dirty="0">
                <a:solidFill>
                  <a:srgbClr val="000090"/>
                </a:solidFill>
              </a:rPr>
              <a:t>(16 ch x 2)</a:t>
            </a:r>
            <a:endParaRPr lang="en-US" sz="1400" dirty="0">
              <a:solidFill>
                <a:srgbClr val="000090"/>
              </a:solidFill>
            </a:endParaRPr>
          </a:p>
          <a:p>
            <a:pPr marL="180000" indent="-180000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3 x 3mm</a:t>
            </a:r>
            <a:r>
              <a:rPr lang="en-US" sz="1400" baseline="30000" dirty="0">
                <a:solidFill>
                  <a:srgbClr val="000090"/>
                </a:solidFill>
              </a:rPr>
              <a:t>2</a:t>
            </a:r>
            <a:r>
              <a:rPr lang="en-US" sz="1400" dirty="0">
                <a:solidFill>
                  <a:srgbClr val="000090"/>
                </a:solidFill>
              </a:rPr>
              <a:t> active area MPPC with </a:t>
            </a:r>
          </a:p>
          <a:p>
            <a:pPr marL="180000"/>
            <a:r>
              <a:rPr lang="en-US" sz="1400" dirty="0">
                <a:solidFill>
                  <a:srgbClr val="000090"/>
                </a:solidFill>
              </a:rPr>
              <a:t>15-µm pixel pitch</a:t>
            </a:r>
          </a:p>
          <a:p>
            <a:pPr marL="180000" indent="-180000">
              <a:buFont typeface="Arial"/>
              <a:buChar char="•"/>
            </a:pPr>
            <a:r>
              <a:rPr lang="en-US" sz="1400" dirty="0">
                <a:solidFill>
                  <a:srgbClr val="000090"/>
                </a:solidFill>
              </a:rPr>
              <a:t>EASIROC readout</a:t>
            </a:r>
          </a:p>
        </p:txBody>
      </p:sp>
      <p:pic>
        <p:nvPicPr>
          <p:cNvPr id="47" name="IMG_3028.jpeg">
            <a:extLst>
              <a:ext uri="{FF2B5EF4-FFF2-40B4-BE49-F238E27FC236}">
                <a16:creationId xmlns:a16="http://schemas.microsoft.com/office/drawing/2014/main" id="{7FF6B0A8-E3B0-8549-BA94-105A041082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38" t="8324" r="13667" b="7077"/>
          <a:stretch/>
        </p:blipFill>
        <p:spPr>
          <a:xfrm>
            <a:off x="7741748" y="2820344"/>
            <a:ext cx="1218912" cy="85365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8" name="Shape 90">
            <a:extLst>
              <a:ext uri="{FF2B5EF4-FFF2-40B4-BE49-F238E27FC236}">
                <a16:creationId xmlns:a16="http://schemas.microsoft.com/office/drawing/2014/main" id="{76040E04-D897-5346-878C-4E03E1483AF7}"/>
              </a:ext>
            </a:extLst>
          </p:cNvPr>
          <p:cNvSpPr/>
          <p:nvPr/>
        </p:nvSpPr>
        <p:spPr>
          <a:xfrm rot="20213979">
            <a:off x="8066748" y="3222534"/>
            <a:ext cx="678638" cy="251795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6000" tIns="0" rIns="36000" bIns="36000" numCol="1" anchor="ctr">
            <a:spAutoFit/>
          </a:bodyPr>
          <a:lstStyle>
            <a:lvl1pPr marL="0" marR="0" algn="ctr" defTabSz="584200">
              <a:defRPr sz="45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400" dirty="0">
                <a:solidFill>
                  <a:srgbClr val="FF0000"/>
                </a:solidFill>
              </a:rPr>
              <a:t>100 </a:t>
            </a:r>
            <a:r>
              <a:rPr sz="1400" dirty="0" err="1">
                <a:solidFill>
                  <a:srgbClr val="FF0000"/>
                </a:solidFill>
              </a:rPr>
              <a:t>μm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49" name="Shape 91">
            <a:extLst>
              <a:ext uri="{FF2B5EF4-FFF2-40B4-BE49-F238E27FC236}">
                <a16:creationId xmlns:a16="http://schemas.microsoft.com/office/drawing/2014/main" id="{A6193CC1-74F7-4347-8F84-A9EB29267AFB}"/>
              </a:ext>
            </a:extLst>
          </p:cNvPr>
          <p:cNvSpPr/>
          <p:nvPr/>
        </p:nvSpPr>
        <p:spPr>
          <a:xfrm flipV="1">
            <a:off x="7862359" y="3122879"/>
            <a:ext cx="383544" cy="152803"/>
          </a:xfrm>
          <a:prstGeom prst="line">
            <a:avLst/>
          </a:prstGeom>
          <a:noFill/>
          <a:ln w="63500" cap="flat">
            <a:solidFill>
              <a:srgbClr val="FF0000">
                <a:alpha val="85000"/>
              </a:srgb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spAutoFit/>
          </a:bodyPr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50" name="Shape 92">
            <a:extLst>
              <a:ext uri="{FF2B5EF4-FFF2-40B4-BE49-F238E27FC236}">
                <a16:creationId xmlns:a16="http://schemas.microsoft.com/office/drawing/2014/main" id="{F55BE4BA-23C1-B943-867F-9E0463BC34B7}"/>
              </a:ext>
            </a:extLst>
          </p:cNvPr>
          <p:cNvSpPr/>
          <p:nvPr/>
        </p:nvSpPr>
        <p:spPr>
          <a:xfrm flipV="1">
            <a:off x="8320348" y="2935912"/>
            <a:ext cx="383544" cy="152803"/>
          </a:xfrm>
          <a:prstGeom prst="line">
            <a:avLst/>
          </a:prstGeom>
          <a:noFill/>
          <a:ln w="63500" cap="flat">
            <a:solidFill>
              <a:srgbClr val="FF0000">
                <a:alpha val="85000"/>
              </a:srgbClr>
            </a:solidFill>
            <a:prstDash val="solid"/>
            <a:miter lim="400000"/>
            <a:headEnd type="triangle" w="med" len="med"/>
          </a:ln>
          <a:effectLst/>
        </p:spPr>
        <p:txBody>
          <a:bodyPr wrap="square" lIns="50800" tIns="50800" rIns="50800" bIns="50800" numCol="1" anchor="ctr">
            <a:spAutoFit/>
          </a:bodyPr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AA611FC-D868-8E4F-AD8C-205D504A4A7C}"/>
              </a:ext>
            </a:extLst>
          </p:cNvPr>
          <p:cNvSpPr txBox="1"/>
          <p:nvPr/>
        </p:nvSpPr>
        <p:spPr>
          <a:xfrm rot="3554988">
            <a:off x="6197173" y="2345030"/>
            <a:ext cx="59952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100 mm</a:t>
            </a:r>
            <a:endParaRPr lang="en-US" sz="1400" baseline="30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B693DF6-8860-FB45-BA83-4F2E0226C877}"/>
              </a:ext>
            </a:extLst>
          </p:cNvPr>
          <p:cNvCxnSpPr/>
          <p:nvPr/>
        </p:nvCxnSpPr>
        <p:spPr>
          <a:xfrm>
            <a:off x="6444776" y="2017816"/>
            <a:ext cx="432000" cy="756000"/>
          </a:xfrm>
          <a:prstGeom prst="straightConnector1">
            <a:avLst/>
          </a:prstGeom>
          <a:ln w="19050">
            <a:solidFill>
              <a:srgbClr val="FF0000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233E8D-DE20-9740-BFC0-93419285D62F}"/>
              </a:ext>
            </a:extLst>
          </p:cNvPr>
          <p:cNvCxnSpPr>
            <a:cxnSpLocks/>
          </p:cNvCxnSpPr>
          <p:nvPr/>
        </p:nvCxnSpPr>
        <p:spPr>
          <a:xfrm>
            <a:off x="5787707" y="976430"/>
            <a:ext cx="0" cy="4669439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10">
            <a:extLst>
              <a:ext uri="{FF2B5EF4-FFF2-40B4-BE49-F238E27FC236}">
                <a16:creationId xmlns:a16="http://schemas.microsoft.com/office/drawing/2014/main" id="{0D0F7FB2-3B17-1249-B8AB-8D95A6EAFB10}"/>
              </a:ext>
            </a:extLst>
          </p:cNvPr>
          <p:cNvSpPr txBox="1"/>
          <p:nvPr/>
        </p:nvSpPr>
        <p:spPr>
          <a:xfrm>
            <a:off x="192047" y="1042623"/>
            <a:ext cx="233115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Positron Counter (1)</a:t>
            </a:r>
          </a:p>
        </p:txBody>
      </p:sp>
      <p:sp>
        <p:nvSpPr>
          <p:cNvPr id="46" name="テキスト ボックス 10">
            <a:extLst>
              <a:ext uri="{FF2B5EF4-FFF2-40B4-BE49-F238E27FC236}">
                <a16:creationId xmlns:a16="http://schemas.microsoft.com/office/drawing/2014/main" id="{DB7513A6-3C39-C147-BF3D-4449E0F42E40}"/>
              </a:ext>
            </a:extLst>
          </p:cNvPr>
          <p:cNvSpPr txBox="1"/>
          <p:nvPr/>
        </p:nvSpPr>
        <p:spPr>
          <a:xfrm>
            <a:off x="192047" y="3861921"/>
            <a:ext cx="233115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Positron Counter (2)</a:t>
            </a:r>
          </a:p>
        </p:txBody>
      </p:sp>
      <p:sp>
        <p:nvSpPr>
          <p:cNvPr id="52" name="テキスト ボックス 10">
            <a:extLst>
              <a:ext uri="{FF2B5EF4-FFF2-40B4-BE49-F238E27FC236}">
                <a16:creationId xmlns:a16="http://schemas.microsoft.com/office/drawing/2014/main" id="{C3B67D70-7B13-7649-BE3F-CF55828727AA}"/>
              </a:ext>
            </a:extLst>
          </p:cNvPr>
          <p:cNvSpPr txBox="1"/>
          <p:nvPr/>
        </p:nvSpPr>
        <p:spPr>
          <a:xfrm>
            <a:off x="5873324" y="1042623"/>
            <a:ext cx="312719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2000" tIns="0" rIns="0" bIns="0" rtlCol="0">
            <a:spAutoFit/>
          </a:bodyPr>
          <a:lstStyle/>
          <a:p>
            <a:r>
              <a:rPr lang="en-US" altLang="ja-JP" sz="2000" b="1" dirty="0"/>
              <a:t>Muon Beam Profile Monitor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56ED49-1348-958F-A3C2-A0EE6B929E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34" y="4414367"/>
            <a:ext cx="2704696" cy="1440000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5255C3E-CE34-5537-CBB9-E07936A96116}"/>
              </a:ext>
            </a:extLst>
          </p:cNvPr>
          <p:cNvSpPr txBox="1"/>
          <p:nvPr/>
        </p:nvSpPr>
        <p:spPr>
          <a:xfrm>
            <a:off x="3191962" y="4793273"/>
            <a:ext cx="8660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400" dirty="0">
                <a:solidFill>
                  <a:srgbClr val="FFFF00"/>
                </a:solidFill>
                <a:ea typeface="ＭＳ Ｐゴシック" pitchFamily="50" charset="-128"/>
              </a:rPr>
              <a:t>4 sensors</a:t>
            </a:r>
            <a:endParaRPr lang="en-JP" sz="1400">
              <a:solidFill>
                <a:srgbClr val="FFFF00"/>
              </a:solidFill>
            </a:endParaRPr>
          </a:p>
        </p:txBody>
      </p:sp>
      <p:sp>
        <p:nvSpPr>
          <p:cNvPr id="10" name="object 41">
            <a:extLst>
              <a:ext uri="{FF2B5EF4-FFF2-40B4-BE49-F238E27FC236}">
                <a16:creationId xmlns:a16="http://schemas.microsoft.com/office/drawing/2014/main" id="{F69E0F80-7272-6A21-3EA3-587C8EFAA20A}"/>
              </a:ext>
            </a:extLst>
          </p:cNvPr>
          <p:cNvSpPr txBox="1"/>
          <p:nvPr/>
        </p:nvSpPr>
        <p:spPr>
          <a:xfrm>
            <a:off x="3339496" y="5380670"/>
            <a:ext cx="694614" cy="21544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1430">
              <a:spcBef>
                <a:spcPts val="90"/>
              </a:spcBef>
            </a:pPr>
            <a:r>
              <a:rPr sz="1400" spc="-23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sz="1400" spc="-23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400" spc="-23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 m</a:t>
            </a:r>
            <a:r>
              <a:rPr sz="1400" spc="-23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sz="1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EFD9A0-CB92-2E02-30BC-D6077FDC20CD}"/>
              </a:ext>
            </a:extLst>
          </p:cNvPr>
          <p:cNvCxnSpPr>
            <a:cxnSpLocks/>
          </p:cNvCxnSpPr>
          <p:nvPr/>
        </p:nvCxnSpPr>
        <p:spPr>
          <a:xfrm>
            <a:off x="3106715" y="5601625"/>
            <a:ext cx="1080000" cy="0"/>
          </a:xfrm>
          <a:prstGeom prst="straightConnector1">
            <a:avLst/>
          </a:prstGeom>
          <a:ln w="19050">
            <a:solidFill>
              <a:srgbClr val="FFFF00"/>
            </a:solidFill>
            <a:headEnd type="arrow" w="med" len="lg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6003368-55A3-3C1D-A6C3-308A96911445}"/>
              </a:ext>
            </a:extLst>
          </p:cNvPr>
          <p:cNvSpPr txBox="1"/>
          <p:nvPr/>
        </p:nvSpPr>
        <p:spPr>
          <a:xfrm>
            <a:off x="5208334" y="4067780"/>
            <a:ext cx="454795" cy="24622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lIns="36000" tIns="0" rIns="36000" bIns="0">
            <a:spAutoFit/>
          </a:bodyPr>
          <a:lstStyle/>
          <a:p>
            <a:pPr algn="r"/>
            <a:r>
              <a:rPr lang="en-US" altLang="ja-JP" sz="1600" dirty="0">
                <a:solidFill>
                  <a:srgbClr val="FF0000"/>
                </a:solidFill>
                <a:ea typeface="ＭＳ Ｐゴシック" pitchFamily="50" charset="-128"/>
              </a:rPr>
              <a:t>New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E2802BA-835B-0EF1-4E04-9A5DEDFAB5BF}"/>
              </a:ext>
            </a:extLst>
          </p:cNvPr>
          <p:cNvSpPr txBox="1"/>
          <p:nvPr/>
        </p:nvSpPr>
        <p:spPr>
          <a:xfrm>
            <a:off x="3746722" y="4336192"/>
            <a:ext cx="204177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altLang="ja-JP" sz="1600" dirty="0">
                <a:solidFill>
                  <a:srgbClr val="FFFF00"/>
                </a:solidFill>
                <a:ea typeface="ＭＳ Ｐゴシック" pitchFamily="50" charset="-128"/>
              </a:rPr>
              <a:t>Quarter Vane Module </a:t>
            </a:r>
            <a:endParaRPr lang="en-JP" sz="1600">
              <a:solidFill>
                <a:srgbClr val="FFFF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BE8BAED-CABF-66AB-A857-7A09F64E3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96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7" grpId="0" animBg="1"/>
      <p:bldP spid="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62FC2416-B8E0-9B1D-E7E8-4386032736BB}"/>
              </a:ext>
            </a:extLst>
          </p:cNvPr>
          <p:cNvGrpSpPr/>
          <p:nvPr/>
        </p:nvGrpSpPr>
        <p:grpSpPr>
          <a:xfrm>
            <a:off x="225327" y="6130780"/>
            <a:ext cx="8693346" cy="576000"/>
            <a:chOff x="423024" y="6130780"/>
            <a:chExt cx="8693346" cy="5760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66A068C-FF8C-6C0E-CDE0-DE8990A88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5370" y="6148780"/>
              <a:ext cx="981000" cy="5400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9F3B35B-33EF-A112-9D7B-DD0B57350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942" y="6130780"/>
              <a:ext cx="576000" cy="5760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03AF1DB9-332F-F093-C313-EA319868C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084" y="6130780"/>
              <a:ext cx="1152000" cy="57600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45C0E33-9004-744A-5754-9C85470F6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430" y="6130780"/>
              <a:ext cx="504000" cy="5760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8881B0E-41D1-801D-FE4D-6CCCAF682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859" y="6130780"/>
              <a:ext cx="585443" cy="5760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5A1CCE07-57D3-4E32-BCE2-2F701E028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731" y="6130780"/>
              <a:ext cx="580722" cy="576000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6E70A2-DDC8-F6A1-3D93-F83D97DD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6513" y="6130780"/>
              <a:ext cx="576000" cy="576000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74F5BCF-FABE-F653-E3E3-3FBDAE67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001" y="6130780"/>
              <a:ext cx="576000" cy="576000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F10D74B-B444-4033-A740-BA4B49C2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882" y="6202780"/>
              <a:ext cx="807344" cy="43200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978DA844-226B-373F-B11C-55A8C0445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024" y="6130780"/>
              <a:ext cx="338548" cy="576000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92EEA0C4-A5E0-DE8D-7578-0B2C51956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5655" y="6298939"/>
              <a:ext cx="1332000" cy="23968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E1ADF81-8D10-9544-9FEC-281149BB80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03699"/>
            <a:ext cx="1684798" cy="57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50C680-89D6-C544-A654-F06F6E6C8BBD}"/>
              </a:ext>
            </a:extLst>
          </p:cNvPr>
          <p:cNvSpPr txBox="1"/>
          <p:nvPr/>
        </p:nvSpPr>
        <p:spPr>
          <a:xfrm>
            <a:off x="2323789" y="331700"/>
            <a:ext cx="449642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MuSEUM</a:t>
            </a:r>
            <a:r>
              <a:rPr kumimoji="1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Collaboration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FF62F-B42F-5F41-8EAB-957DD2416C4E}"/>
              </a:ext>
            </a:extLst>
          </p:cNvPr>
          <p:cNvSpPr txBox="1"/>
          <p:nvPr/>
        </p:nvSpPr>
        <p:spPr>
          <a:xfrm>
            <a:off x="1607374" y="908720"/>
            <a:ext cx="59292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onium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pectroscopy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xperiment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r>
              <a:rPr kumimoji="1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icrowave)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250B8-21D1-2846-AF41-1D424F5F69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729" y="321662"/>
            <a:ext cx="827473" cy="68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DF6321-2041-7B43-8403-30B3E1C0B81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" y="2503251"/>
            <a:ext cx="900000" cy="5382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9252BF-7180-AF4C-9BBB-0B679253DBB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8" y="3566691"/>
            <a:ext cx="648000" cy="648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47A5167-B074-4F43-9F5A-2B08ABF069C6}"/>
              </a:ext>
            </a:extLst>
          </p:cNvPr>
          <p:cNvGrpSpPr/>
          <p:nvPr/>
        </p:nvGrpSpPr>
        <p:grpSpPr>
          <a:xfrm>
            <a:off x="1604339" y="3566691"/>
            <a:ext cx="2443233" cy="637895"/>
            <a:chOff x="1488511" y="1893893"/>
            <a:chExt cx="2443233" cy="63789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BA00A3-F276-2846-ACEE-CADBB640E6AD}"/>
                </a:ext>
              </a:extLst>
            </p:cNvPr>
            <p:cNvSpPr txBox="1"/>
            <p:nvPr/>
          </p:nvSpPr>
          <p:spPr>
            <a:xfrm>
              <a:off x="1488511" y="2179384"/>
              <a:ext cx="1184491" cy="35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H. A. Torii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6831D9-F9C5-4942-AB85-A626C0DBF7C3}"/>
                </a:ext>
              </a:extLst>
            </p:cNvPr>
            <p:cNvSpPr txBox="1"/>
            <p:nvPr/>
          </p:nvSpPr>
          <p:spPr>
            <a:xfrm>
              <a:off x="1488511" y="1893893"/>
              <a:ext cx="2443233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University of Tokyo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3234DD-AE31-D04A-A7F7-902A1057D6E4}"/>
              </a:ext>
            </a:extLst>
          </p:cNvPr>
          <p:cNvGrpSpPr/>
          <p:nvPr/>
        </p:nvGrpSpPr>
        <p:grpSpPr>
          <a:xfrm>
            <a:off x="1604337" y="2503251"/>
            <a:ext cx="7344000" cy="902239"/>
            <a:chOff x="8543761" y="1134208"/>
            <a:chExt cx="7344000" cy="902239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DF6E2DA-2DFE-A245-8BD1-E49084BC65A5}"/>
                </a:ext>
              </a:extLst>
            </p:cNvPr>
            <p:cNvSpPr txBox="1"/>
            <p:nvPr/>
          </p:nvSpPr>
          <p:spPr>
            <a:xfrm>
              <a:off x="8543761" y="1427562"/>
              <a:ext cx="7344000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K. Asai, M. Fushihara, Y. Goto, S. Kawamura, M. Kitaguchi, </a:t>
              </a:r>
            </a:p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T. Okudaira, M. Okuizumi, H. M. Shimizu, H. Tada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379179-690B-1B49-BF34-04453FFF505F}"/>
                </a:ext>
              </a:extLst>
            </p:cNvPr>
            <p:cNvSpPr txBox="1"/>
            <p:nvPr/>
          </p:nvSpPr>
          <p:spPr>
            <a:xfrm>
              <a:off x="8543763" y="1134208"/>
              <a:ext cx="2319418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Nagoya University</a:t>
              </a:r>
            </a:p>
          </p:txBody>
        </p:sp>
      </p:grpSp>
      <p:sp>
        <p:nvSpPr>
          <p:cNvPr id="25" name="サブタイトル 2">
            <a:extLst>
              <a:ext uri="{FF2B5EF4-FFF2-40B4-BE49-F238E27FC236}">
                <a16:creationId xmlns:a16="http://schemas.microsoft.com/office/drawing/2014/main" id="{34BECB58-9403-F746-BCFB-762029BD8919}"/>
              </a:ext>
            </a:extLst>
          </p:cNvPr>
          <p:cNvSpPr txBox="1">
            <a:spLocks/>
          </p:cNvSpPr>
          <p:nvPr/>
        </p:nvSpPr>
        <p:spPr>
          <a:xfrm>
            <a:off x="3605062" y="5603204"/>
            <a:ext cx="5425652" cy="400110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kumimoji="1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+mn-cs"/>
              </a:rPr>
              <a:t>On  behalf of the extended MuSEUM Collaboration</a:t>
            </a:r>
            <a:endParaRPr kumimoji="1" lang="en-US" altLang="ja-JP" sz="18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F39004-8788-8145-5342-A6075BC77146}"/>
              </a:ext>
            </a:extLst>
          </p:cNvPr>
          <p:cNvSpPr txBox="1"/>
          <p:nvPr/>
        </p:nvSpPr>
        <p:spPr>
          <a:xfrm>
            <a:off x="6715272" y="4428695"/>
            <a:ext cx="2315442" cy="608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000090"/>
                </a:solidFill>
              </a:rPr>
              <a:t>S. Fukumura, </a:t>
            </a:r>
          </a:p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000090"/>
                </a:solidFill>
              </a:rPr>
              <a:t>R. Azuma, K. Yamura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5CC6EC4-C238-F1CD-84C9-3E40517D0AE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41" y="4395283"/>
            <a:ext cx="1909895" cy="648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676120-747E-DAAF-9BE0-7F16725550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77" y="4394003"/>
            <a:ext cx="562500" cy="72000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1C6E2C75-91D2-2669-D0B8-314223FD774C}"/>
              </a:ext>
            </a:extLst>
          </p:cNvPr>
          <p:cNvGrpSpPr/>
          <p:nvPr/>
        </p:nvGrpSpPr>
        <p:grpSpPr>
          <a:xfrm>
            <a:off x="1604339" y="4393494"/>
            <a:ext cx="2614627" cy="637895"/>
            <a:chOff x="1488511" y="1893893"/>
            <a:chExt cx="2614627" cy="637895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ED81FDC-D2C2-A0F6-415E-6FD8D7BCD019}"/>
                </a:ext>
              </a:extLst>
            </p:cNvPr>
            <p:cNvSpPr txBox="1"/>
            <p:nvPr/>
          </p:nvSpPr>
          <p:spPr>
            <a:xfrm>
              <a:off x="1488511" y="2179384"/>
              <a:ext cx="873957" cy="35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R. Iwai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31BE6B3-C259-2F88-A521-5DD43BACB0E6}"/>
                </a:ext>
              </a:extLst>
            </p:cNvPr>
            <p:cNvSpPr txBox="1"/>
            <p:nvPr/>
          </p:nvSpPr>
          <p:spPr>
            <a:xfrm>
              <a:off x="1488511" y="1893893"/>
              <a:ext cx="2614627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Michigan State Univ.</a:t>
              </a:r>
            </a:p>
          </p:txBody>
        </p:sp>
      </p:grpSp>
      <p:pic>
        <p:nvPicPr>
          <p:cNvPr id="54" name="Graphic 53">
            <a:extLst>
              <a:ext uri="{FF2B5EF4-FFF2-40B4-BE49-F238E27FC236}">
                <a16:creationId xmlns:a16="http://schemas.microsoft.com/office/drawing/2014/main" id="{954F1CDB-1938-CFDA-663A-01644CC281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15310" y="4394003"/>
            <a:ext cx="625000" cy="7200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E6014211-AE20-D154-140D-25301EA7A0F9}"/>
              </a:ext>
            </a:extLst>
          </p:cNvPr>
          <p:cNvGrpSpPr/>
          <p:nvPr/>
        </p:nvGrpSpPr>
        <p:grpSpPr>
          <a:xfrm>
            <a:off x="1604339" y="1456057"/>
            <a:ext cx="7365133" cy="885993"/>
            <a:chOff x="1488511" y="4984"/>
            <a:chExt cx="7365133" cy="8859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875AD7-49F2-9D70-568C-2FE46973CFED}"/>
                </a:ext>
              </a:extLst>
            </p:cNvPr>
            <p:cNvSpPr txBox="1"/>
            <p:nvPr/>
          </p:nvSpPr>
          <p:spPr>
            <a:xfrm>
              <a:off x="1509644" y="282092"/>
              <a:ext cx="7344000" cy="608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000090"/>
                  </a:solidFill>
                </a:rPr>
                <a:t>M. Abe, M. Hiraishi, T. Ino, S. Kanda, S. Nishimura, H. Okabe, </a:t>
              </a:r>
            </a:p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000090"/>
                  </a:solidFill>
                </a:rPr>
                <a:t>K. Sasaki, K. Shimomura, P. Strasser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5764454-7D61-5ED6-59D6-F1BC546A9663}"/>
                </a:ext>
              </a:extLst>
            </p:cNvPr>
            <p:cNvSpPr txBox="1"/>
            <p:nvPr/>
          </p:nvSpPr>
          <p:spPr>
            <a:xfrm>
              <a:off x="1488511" y="4984"/>
              <a:ext cx="487313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KEK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566A7B98-8402-F286-4090-05635A3E1A0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8" y="1456057"/>
            <a:ext cx="900000" cy="51792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A4B164-42D5-3194-E53C-BC3FB727FB90}"/>
              </a:ext>
            </a:extLst>
          </p:cNvPr>
          <p:cNvGrpSpPr/>
          <p:nvPr/>
        </p:nvGrpSpPr>
        <p:grpSpPr>
          <a:xfrm>
            <a:off x="5701088" y="3566691"/>
            <a:ext cx="2637582" cy="637895"/>
            <a:chOff x="1488511" y="1893893"/>
            <a:chExt cx="2637582" cy="6378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3CF45A-1B7C-B4FA-B702-30641F6F5792}"/>
                </a:ext>
              </a:extLst>
            </p:cNvPr>
            <p:cNvSpPr txBox="1"/>
            <p:nvPr/>
          </p:nvSpPr>
          <p:spPr>
            <a:xfrm>
              <a:off x="1488511" y="2179384"/>
              <a:ext cx="1145955" cy="35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A. Powell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48B0FC4-2669-0929-C6F5-B16DBB617683}"/>
                </a:ext>
              </a:extLst>
            </p:cNvPr>
            <p:cNvSpPr txBox="1"/>
            <p:nvPr/>
          </p:nvSpPr>
          <p:spPr>
            <a:xfrm>
              <a:off x="1488511" y="1893893"/>
              <a:ext cx="2637582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lvl="0">
                <a:lnSpc>
                  <a:spcPts val="2000"/>
                </a:lnSpc>
                <a:defRPr/>
              </a:pPr>
              <a:r>
                <a:rPr lang="en-US" sz="2400" b="1" dirty="0">
                  <a:solidFill>
                    <a:prstClr val="black"/>
                  </a:solidFill>
                </a:rPr>
                <a:t>University of Calgary</a:t>
              </a:r>
              <a:endParaRPr kumimoji="1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1130D9EE-DC5B-3B45-B470-69FDE6A61D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41" y="3566691"/>
            <a:ext cx="854182" cy="6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274C75-2780-878E-DB56-F0F4A10C3C9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8" y="5288957"/>
            <a:ext cx="1040000" cy="46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C98D5C5-D0EE-617A-972D-D7B6CC33E16B}"/>
              </a:ext>
            </a:extLst>
          </p:cNvPr>
          <p:cNvGrpSpPr/>
          <p:nvPr/>
        </p:nvGrpSpPr>
        <p:grpSpPr>
          <a:xfrm>
            <a:off x="1604339" y="5204743"/>
            <a:ext cx="824456" cy="636429"/>
            <a:chOff x="8543763" y="3093236"/>
            <a:chExt cx="824456" cy="63642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3EAE9A-A4D8-39FB-6FE1-264FAEBD3727}"/>
                </a:ext>
              </a:extLst>
            </p:cNvPr>
            <p:cNvSpPr txBox="1"/>
            <p:nvPr/>
          </p:nvSpPr>
          <p:spPr>
            <a:xfrm>
              <a:off x="8543763" y="3377261"/>
              <a:ext cx="824456" cy="3524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dirty="0">
                  <a:solidFill>
                    <a:srgbClr val="000090"/>
                  </a:solidFill>
                </a:rPr>
                <a:t>T. Oku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98381DE-A64D-6BC9-4854-50B1B7FF7FAB}"/>
                </a:ext>
              </a:extLst>
            </p:cNvPr>
            <p:cNvSpPr txBox="1"/>
            <p:nvPr/>
          </p:nvSpPr>
          <p:spPr>
            <a:xfrm>
              <a:off x="8543763" y="3093236"/>
              <a:ext cx="614655" cy="27360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400" b="1" dirty="0"/>
                <a:t>JAEA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78ED414-9994-9F07-44FE-0A64EF260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39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842698-197E-5E27-97FB-8C0BD92987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4" y="1210160"/>
            <a:ext cx="5237736" cy="2376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64AC41-54CA-3D43-9159-EEFF947D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3999" cy="791999"/>
          </a:xfrm>
        </p:spPr>
        <p:txBody>
          <a:bodyPr>
            <a:normAutofit/>
          </a:bodyPr>
          <a:lstStyle/>
          <a:p>
            <a:r>
              <a:rPr lang="en-US" dirty="0"/>
              <a:t>Rabi-Oscillation Spectroscopy Method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4AB1E7-D437-8448-9494-0DB9D8A3E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19" y="1344195"/>
            <a:ext cx="2653500" cy="2196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D771FF-BBA7-D54C-AD84-C68F7255235D}"/>
              </a:ext>
            </a:extLst>
          </p:cNvPr>
          <p:cNvSpPr txBox="1"/>
          <p:nvPr/>
        </p:nvSpPr>
        <p:spPr>
          <a:xfrm>
            <a:off x="3675887" y="4245863"/>
            <a:ext cx="52144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Advantages: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detuning frequency data fitted individually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determine </a:t>
            </a:r>
            <a:r>
              <a:rPr lang="en-US" dirty="0">
                <a:latin typeface="Symbol" pitchFamily="2" charset="2"/>
              </a:rPr>
              <a:t>Dn</a:t>
            </a:r>
            <a:r>
              <a:rPr lang="en-US" baseline="-25000" dirty="0"/>
              <a:t>HFS</a:t>
            </a:r>
            <a:r>
              <a:rPr lang="en-US" dirty="0"/>
              <a:t> with only one frequency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Can</a:t>
            </a: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improve statistical uncertainty by 3.2 times </a:t>
            </a:r>
            <a:r>
              <a:rPr lang="en-US" dirty="0"/>
              <a:t>compared to the conventional method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</a:t>
            </a:r>
            <a:r>
              <a:rPr lang="en-US" b="1" dirty="0">
                <a:solidFill>
                  <a:srgbClr val="FF0000"/>
                </a:solidFill>
              </a:rPr>
              <a:t>reduce systematics </a:t>
            </a:r>
            <a:r>
              <a:rPr lang="en-US" dirty="0"/>
              <a:t>due to </a:t>
            </a:r>
            <a:r>
              <a:rPr lang="en-US" b="1" dirty="0">
                <a:solidFill>
                  <a:srgbClr val="FF0000"/>
                </a:solidFill>
              </a:rPr>
              <a:t>microwave power</a:t>
            </a:r>
            <a:r>
              <a:rPr lang="en-US" dirty="0"/>
              <a:t> variation (free fitting parameter)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fast detector and high-statistics data</a:t>
            </a:r>
          </a:p>
        </p:txBody>
      </p:sp>
      <p:sp>
        <p:nvSpPr>
          <p:cNvPr id="19" name="テキスト ボックス 22">
            <a:extLst>
              <a:ext uri="{FF2B5EF4-FFF2-40B4-BE49-F238E27FC236}">
                <a16:creationId xmlns:a16="http://schemas.microsoft.com/office/drawing/2014/main" id="{C9FB0CD3-32C9-F647-A4CC-540F49C89600}"/>
              </a:ext>
            </a:extLst>
          </p:cNvPr>
          <p:cNvSpPr txBox="1"/>
          <p:nvPr/>
        </p:nvSpPr>
        <p:spPr>
          <a:xfrm>
            <a:off x="5309264" y="3479731"/>
            <a:ext cx="3813865" cy="36933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tabLst>
                <a:tab pos="1063625" algn="l"/>
              </a:tabLst>
            </a:pPr>
            <a:r>
              <a:rPr lang="en-US" altLang="ja-JP" dirty="0">
                <a:solidFill>
                  <a:srgbClr val="C00000"/>
                </a:solidFill>
                <a:latin typeface="Symbol" pitchFamily="18" charset="2"/>
              </a:rPr>
              <a:t>Dn</a:t>
            </a:r>
            <a:r>
              <a:rPr lang="en-US" altLang="ja-JP" baseline="-25000" dirty="0">
                <a:solidFill>
                  <a:srgbClr val="C00000"/>
                </a:solidFill>
              </a:rPr>
              <a:t>HFS</a:t>
            </a:r>
            <a:r>
              <a:rPr lang="en-US" altLang="ja-JP" dirty="0">
                <a:solidFill>
                  <a:srgbClr val="C00000"/>
                </a:solidFill>
              </a:rPr>
              <a:t>(0) =	4 463 301.61(71) (160 ppb)</a:t>
            </a:r>
            <a:endParaRPr kumimoji="1" lang="en-US" altLang="ja-JP" dirty="0">
              <a:solidFill>
                <a:srgbClr val="C00000"/>
              </a:solidFill>
            </a:endParaRPr>
          </a:p>
        </p:txBody>
      </p:sp>
      <p:sp>
        <p:nvSpPr>
          <p:cNvPr id="20" name="テキスト ボックス 5">
            <a:extLst>
              <a:ext uri="{FF2B5EF4-FFF2-40B4-BE49-F238E27FC236}">
                <a16:creationId xmlns:a16="http://schemas.microsoft.com/office/drawing/2014/main" id="{F6BC6AC4-64F7-424B-9F13-EAEF07DD247E}"/>
              </a:ext>
            </a:extLst>
          </p:cNvPr>
          <p:cNvSpPr txBox="1"/>
          <p:nvPr/>
        </p:nvSpPr>
        <p:spPr>
          <a:xfrm>
            <a:off x="5008774" y="934670"/>
            <a:ext cx="395473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Developed by Shoichiro Nishimura (KEK)</a:t>
            </a:r>
            <a:endParaRPr kumimoji="1" lang="ja-JP" altLang="en-US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00A0B2-5867-1B4A-8380-8D2C28188A3A}"/>
              </a:ext>
            </a:extLst>
          </p:cNvPr>
          <p:cNvSpPr txBox="1"/>
          <p:nvPr/>
        </p:nvSpPr>
        <p:spPr>
          <a:xfrm>
            <a:off x="4652482" y="3808042"/>
            <a:ext cx="447064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>
                <a:solidFill>
                  <a:srgbClr val="0070C0"/>
                </a:solidFill>
              </a:rPr>
              <a:t>S. Nishimura </a:t>
            </a:r>
            <a:r>
              <a:rPr lang="en-JP" sz="1600" i="1">
                <a:solidFill>
                  <a:srgbClr val="0070C0"/>
                </a:solidFill>
              </a:rPr>
              <a:t>et al.</a:t>
            </a:r>
            <a:r>
              <a:rPr lang="en-JP" sz="1600">
                <a:solidFill>
                  <a:srgbClr val="0070C0"/>
                </a:solidFill>
              </a:rPr>
              <a:t>, Phys. Rev. A </a:t>
            </a:r>
            <a:r>
              <a:rPr lang="en-JP" sz="1600" b="1">
                <a:solidFill>
                  <a:srgbClr val="0070C0"/>
                </a:solidFill>
              </a:rPr>
              <a:t>104</a:t>
            </a:r>
            <a:r>
              <a:rPr lang="en-JP" sz="1600">
                <a:solidFill>
                  <a:srgbClr val="0070C0"/>
                </a:solidFill>
              </a:rPr>
              <a:t> (2021) L020801</a:t>
            </a: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88F9DE69-51E3-B64D-AC5D-1A7DDF8569D9}"/>
              </a:ext>
            </a:extLst>
          </p:cNvPr>
          <p:cNvSpPr/>
          <p:nvPr/>
        </p:nvSpPr>
        <p:spPr>
          <a:xfrm rot="5400000">
            <a:off x="7196794" y="2321418"/>
            <a:ext cx="504000" cy="25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テキスト ボックス 10">
            <a:extLst>
              <a:ext uri="{FF2B5EF4-FFF2-40B4-BE49-F238E27FC236}">
                <a16:creationId xmlns:a16="http://schemas.microsoft.com/office/drawing/2014/main" id="{5C4B2EBA-04DB-8D2D-A0B9-A6D08E9BE575}"/>
              </a:ext>
            </a:extLst>
          </p:cNvPr>
          <p:cNvSpPr txBox="1"/>
          <p:nvPr/>
        </p:nvSpPr>
        <p:spPr>
          <a:xfrm>
            <a:off x="259781" y="1014047"/>
            <a:ext cx="132844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Simulation</a:t>
            </a:r>
          </a:p>
        </p:txBody>
      </p:sp>
      <p:sp>
        <p:nvSpPr>
          <p:cNvPr id="23" name="テキスト ボックス 10">
            <a:extLst>
              <a:ext uri="{FF2B5EF4-FFF2-40B4-BE49-F238E27FC236}">
                <a16:creationId xmlns:a16="http://schemas.microsoft.com/office/drawing/2014/main" id="{598E1E2E-FDF1-8D1C-C215-335831A4FCE9}"/>
              </a:ext>
            </a:extLst>
          </p:cNvPr>
          <p:cNvSpPr txBox="1"/>
          <p:nvPr/>
        </p:nvSpPr>
        <p:spPr>
          <a:xfrm>
            <a:off x="259781" y="3673998"/>
            <a:ext cx="276793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Experiment (2017 June)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43C59A-EE98-C401-9E3E-DCF370F53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15546"/>
            <a:ext cx="3133964" cy="2736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3E7B188-03E5-981A-8406-5E7D0F05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803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apers on MuSE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MuSEUM Recent Publications</a:t>
            </a: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B75889-BEF1-0B21-BC8A-98666844C2A5}"/>
              </a:ext>
            </a:extLst>
          </p:cNvPr>
          <p:cNvSpPr txBox="1"/>
          <p:nvPr/>
        </p:nvSpPr>
        <p:spPr>
          <a:xfrm>
            <a:off x="280109" y="1004837"/>
            <a:ext cx="4604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JP" b="1">
                <a:solidFill>
                  <a:srgbClr val="0070C0"/>
                </a:solidFill>
              </a:rPr>
              <a:t>Zero-Field and High-Field Microwave Cavity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6B828A-58FC-C4B9-C7FC-B4F67F522103}"/>
              </a:ext>
            </a:extLst>
          </p:cNvPr>
          <p:cNvSpPr txBox="1"/>
          <p:nvPr/>
        </p:nvSpPr>
        <p:spPr>
          <a:xfrm>
            <a:off x="280109" y="2960622"/>
            <a:ext cx="4870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JP" b="1">
                <a:solidFill>
                  <a:srgbClr val="0070C0"/>
                </a:solidFill>
              </a:rPr>
              <a:t>Zero-Field Experimental Setup and First 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6AB531-D3A9-BCF0-E91A-D1CA3018E0A4}"/>
              </a:ext>
            </a:extLst>
          </p:cNvPr>
          <p:cNvSpPr txBox="1"/>
          <p:nvPr/>
        </p:nvSpPr>
        <p:spPr>
          <a:xfrm>
            <a:off x="280109" y="5073721"/>
            <a:ext cx="3293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JP" b="1">
                <a:solidFill>
                  <a:srgbClr val="0070C0"/>
                </a:solidFill>
              </a:rPr>
              <a:t>Rabi-Oscillation Spectroscopy</a:t>
            </a:r>
          </a:p>
        </p:txBody>
      </p:sp>
      <p:pic>
        <p:nvPicPr>
          <p:cNvPr id="10" name="Picture 9" descr="A close-up of a page&#10;&#10;Description automatically generated">
            <a:extLst>
              <a:ext uri="{FF2B5EF4-FFF2-40B4-BE49-F238E27FC236}">
                <a16:creationId xmlns:a16="http://schemas.microsoft.com/office/drawing/2014/main" id="{C4127414-F2CB-C299-FC55-643D77432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9" y="1373523"/>
            <a:ext cx="3631887" cy="158400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2" name="Picture 11" descr="A screenshot of a medical review&#10;&#10;Description automatically generated">
            <a:extLst>
              <a:ext uri="{FF2B5EF4-FFF2-40B4-BE49-F238E27FC236}">
                <a16:creationId xmlns:a16="http://schemas.microsoft.com/office/drawing/2014/main" id="{7BDD2E76-E463-9174-674B-96004F3704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9" y="5442409"/>
            <a:ext cx="4076440" cy="129600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4" name="Picture 13" descr="A screenshot of a computer&#10;&#10;Description automatically generated">
            <a:extLst>
              <a:ext uri="{FF2B5EF4-FFF2-40B4-BE49-F238E27FC236}">
                <a16:creationId xmlns:a16="http://schemas.microsoft.com/office/drawing/2014/main" id="{D2799EA8-FE7A-9466-2F84-539F0F83A9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09" y="3329308"/>
            <a:ext cx="3976814" cy="1728000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90E91E6-A747-E695-40FD-03BC3BB705B5}"/>
              </a:ext>
            </a:extLst>
          </p:cNvPr>
          <p:cNvGrpSpPr/>
          <p:nvPr/>
        </p:nvGrpSpPr>
        <p:grpSpPr>
          <a:xfrm>
            <a:off x="5219697" y="3125332"/>
            <a:ext cx="3743324" cy="1620000"/>
            <a:chOff x="5219697" y="2976189"/>
            <a:chExt cx="3743324" cy="1620000"/>
          </a:xfrm>
        </p:grpSpPr>
        <p:sp>
          <p:nvSpPr>
            <p:cNvPr id="318" name="Rectangle"/>
            <p:cNvSpPr/>
            <p:nvPr/>
          </p:nvSpPr>
          <p:spPr>
            <a:xfrm>
              <a:off x="5219697" y="2976189"/>
              <a:ext cx="3743324" cy="162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547" dirty="0"/>
            </a:p>
          </p:txBody>
        </p:sp>
        <p:pic>
          <p:nvPicPr>
            <p:cNvPr id="18" name="Picture 17" descr="A graph of a function&#10;&#10;Description automatically generated">
              <a:extLst>
                <a:ext uri="{FF2B5EF4-FFF2-40B4-BE49-F238E27FC236}">
                  <a16:creationId xmlns:a16="http://schemas.microsoft.com/office/drawing/2014/main" id="{FE889F1D-4C97-EF3E-0786-A4CC1087E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207" y="3012189"/>
              <a:ext cx="2178304" cy="154800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CEE801E-745D-1CAC-93F2-4B4A099F45B6}"/>
              </a:ext>
            </a:extLst>
          </p:cNvPr>
          <p:cNvGrpSpPr/>
          <p:nvPr/>
        </p:nvGrpSpPr>
        <p:grpSpPr>
          <a:xfrm>
            <a:off x="5219697" y="4877141"/>
            <a:ext cx="3743324" cy="1861268"/>
            <a:chOff x="5219697" y="4877141"/>
            <a:chExt cx="3743324" cy="1861268"/>
          </a:xfrm>
        </p:grpSpPr>
        <p:sp>
          <p:nvSpPr>
            <p:cNvPr id="317" name="Rectangle"/>
            <p:cNvSpPr/>
            <p:nvPr/>
          </p:nvSpPr>
          <p:spPr>
            <a:xfrm>
              <a:off x="5219697" y="4877141"/>
              <a:ext cx="3743324" cy="186126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547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9855F4-1D45-8EFF-1401-5989CDA4C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8620" y="4951209"/>
              <a:ext cx="1773164" cy="1548000"/>
            </a:xfrm>
            <a:prstGeom prst="rect">
              <a:avLst/>
            </a:prstGeom>
          </p:spPr>
        </p:pic>
        <p:pic>
          <p:nvPicPr>
            <p:cNvPr id="20" name="Picture 19" descr="A graph of a graph with a blue arrow pointing at the line&#10;&#10;Description automatically generated">
              <a:extLst>
                <a:ext uri="{FF2B5EF4-FFF2-40B4-BE49-F238E27FC236}">
                  <a16:creationId xmlns:a16="http://schemas.microsoft.com/office/drawing/2014/main" id="{7A2D996B-9816-BA04-300E-DB13920FA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2862" y="5099491"/>
              <a:ext cx="1746511" cy="1251436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502810-A665-2831-71F3-8866CB7BD8B8}"/>
              </a:ext>
            </a:extLst>
          </p:cNvPr>
          <p:cNvGrpSpPr/>
          <p:nvPr/>
        </p:nvGrpSpPr>
        <p:grpSpPr>
          <a:xfrm>
            <a:off x="5219697" y="1373523"/>
            <a:ext cx="3743324" cy="1620000"/>
            <a:chOff x="5219697" y="1374698"/>
            <a:chExt cx="3743324" cy="1620000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1383FE58-B7CA-71AB-563F-922462DD93F4}"/>
                </a:ext>
              </a:extLst>
            </p:cNvPr>
            <p:cNvSpPr/>
            <p:nvPr/>
          </p:nvSpPr>
          <p:spPr>
            <a:xfrm>
              <a:off x="5219697" y="1374698"/>
              <a:ext cx="3743324" cy="1620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547" dirty="0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6C230C0-F314-8DD1-AA60-AEE51A018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359" y="1509698"/>
              <a:ext cx="1800000" cy="135000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3748872-AB1A-E614-6B89-F77630E38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3359" y="1509698"/>
              <a:ext cx="1800000" cy="13500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C0F734C-8ED9-EE4B-45D7-BC58D81DBC92}"/>
              </a:ext>
            </a:extLst>
          </p:cNvPr>
          <p:cNvSpPr txBox="1"/>
          <p:nvPr/>
        </p:nvSpPr>
        <p:spPr>
          <a:xfrm>
            <a:off x="5697264" y="6450066"/>
            <a:ext cx="2788190" cy="318924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JP" sz="1600">
                <a:solidFill>
                  <a:srgbClr val="C00000"/>
                </a:solidFill>
                <a:latin typeface="Symbol" pitchFamily="2" charset="2"/>
              </a:rPr>
              <a:t>Dn</a:t>
            </a:r>
            <a:r>
              <a:rPr lang="en-JP" sz="1600">
                <a:solidFill>
                  <a:srgbClr val="C00000"/>
                </a:solidFill>
              </a:rPr>
              <a:t> = 4,463,301.61(71) (160ppm)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2FCF83CC-0F4F-67F3-5F27-4F13C18500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21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4E74CE-B241-1C41-26BB-B862A0CD2345}"/>
              </a:ext>
            </a:extLst>
          </p:cNvPr>
          <p:cNvSpPr/>
          <p:nvPr/>
        </p:nvSpPr>
        <p:spPr>
          <a:xfrm>
            <a:off x="1298508" y="426803"/>
            <a:ext cx="6546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Development for </a:t>
            </a:r>
          </a:p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High-Field Experiment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1097434-0022-8D0C-AC74-4093C1F7C0AE}"/>
              </a:ext>
            </a:extLst>
          </p:cNvPr>
          <p:cNvGrpSpPr/>
          <p:nvPr/>
        </p:nvGrpSpPr>
        <p:grpSpPr>
          <a:xfrm rot="300000">
            <a:off x="3402000" y="2386434"/>
            <a:ext cx="2340000" cy="1692000"/>
            <a:chOff x="3402000" y="2386434"/>
            <a:chExt cx="2340000" cy="1692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E07EAF8-5F3B-2005-ED38-2E83011444D7}"/>
                </a:ext>
              </a:extLst>
            </p:cNvPr>
            <p:cNvSpPr/>
            <p:nvPr/>
          </p:nvSpPr>
          <p:spPr>
            <a:xfrm>
              <a:off x="3402000" y="2386434"/>
              <a:ext cx="2340000" cy="1692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BB44F1C-1250-4DDB-2921-8FDEFF70AD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2000" y="2474974"/>
              <a:ext cx="2160000" cy="1290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2C5945-106B-B7E5-0F8D-197CD26DAA4F}"/>
                </a:ext>
              </a:extLst>
            </p:cNvPr>
            <p:cNvSpPr txBox="1"/>
            <p:nvPr/>
          </p:nvSpPr>
          <p:spPr>
            <a:xfrm>
              <a:off x="3875147" y="3726178"/>
              <a:ext cx="1393706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Blind Analysis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B611E56-4AA0-D0EA-247C-CEC3626CAFAE}"/>
              </a:ext>
            </a:extLst>
          </p:cNvPr>
          <p:cNvGrpSpPr/>
          <p:nvPr/>
        </p:nvGrpSpPr>
        <p:grpSpPr>
          <a:xfrm rot="300000">
            <a:off x="6416519" y="4685046"/>
            <a:ext cx="2052000" cy="1836000"/>
            <a:chOff x="6416519" y="4685046"/>
            <a:chExt cx="2052000" cy="1836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88C1D3E-DF45-0C6D-C4D7-5BB2E5A2816D}"/>
                </a:ext>
              </a:extLst>
            </p:cNvPr>
            <p:cNvSpPr/>
            <p:nvPr/>
          </p:nvSpPr>
          <p:spPr>
            <a:xfrm>
              <a:off x="6416519" y="4685046"/>
              <a:ext cx="2052000" cy="1836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EE614CA-54B0-AD55-D3A3-5EE89EEB6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519" y="4780830"/>
              <a:ext cx="1872000" cy="144411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D7AF-7046-228C-67B2-EC54154C0001}"/>
                </a:ext>
              </a:extLst>
            </p:cNvPr>
            <p:cNvSpPr txBox="1"/>
            <p:nvPr/>
          </p:nvSpPr>
          <p:spPr>
            <a:xfrm>
              <a:off x="6517751" y="6168516"/>
              <a:ext cx="1849536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Rectangular Cavity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05CC5D3-2419-9CD5-78FE-F025891D4AB4}"/>
              </a:ext>
            </a:extLst>
          </p:cNvPr>
          <p:cNvGrpSpPr/>
          <p:nvPr/>
        </p:nvGrpSpPr>
        <p:grpSpPr>
          <a:xfrm rot="-300000">
            <a:off x="6416519" y="2373610"/>
            <a:ext cx="2052000" cy="1836000"/>
            <a:chOff x="6416519" y="2373610"/>
            <a:chExt cx="2052000" cy="18360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4FEFD79-BE81-EFDE-1AAC-3D119726F0BB}"/>
                </a:ext>
              </a:extLst>
            </p:cNvPr>
            <p:cNvSpPr/>
            <p:nvPr/>
          </p:nvSpPr>
          <p:spPr>
            <a:xfrm>
              <a:off x="6416519" y="2373610"/>
              <a:ext cx="2052000" cy="1836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729B751-38BB-3066-E179-4A598D0BE9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519" y="2467045"/>
              <a:ext cx="1872000" cy="14040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89A03E2-13A5-ABA3-B945-A954899E099A}"/>
                </a:ext>
              </a:extLst>
            </p:cNvPr>
            <p:cNvSpPr txBox="1"/>
            <p:nvPr/>
          </p:nvSpPr>
          <p:spPr>
            <a:xfrm>
              <a:off x="6960565" y="3857080"/>
              <a:ext cx="963909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HF Cavity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258F790-F6C7-6045-572A-CC77F130A129}"/>
              </a:ext>
            </a:extLst>
          </p:cNvPr>
          <p:cNvGrpSpPr/>
          <p:nvPr/>
        </p:nvGrpSpPr>
        <p:grpSpPr>
          <a:xfrm rot="-300000">
            <a:off x="677057" y="2481383"/>
            <a:ext cx="1800000" cy="2302934"/>
            <a:chOff x="677057" y="2481383"/>
            <a:chExt cx="1800000" cy="23029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026E27-47B4-266C-A7F6-45EA1EF5DB47}"/>
                </a:ext>
              </a:extLst>
            </p:cNvPr>
            <p:cNvSpPr/>
            <p:nvPr/>
          </p:nvSpPr>
          <p:spPr>
            <a:xfrm>
              <a:off x="677057" y="2481383"/>
              <a:ext cx="1800000" cy="230293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E90D173-793A-36C6-16E6-E1A6FA017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57" y="2567988"/>
              <a:ext cx="1620000" cy="192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1943D44-272A-B55A-8168-865B1923D62A}"/>
                </a:ext>
              </a:extLst>
            </p:cNvPr>
            <p:cNvSpPr txBox="1"/>
            <p:nvPr/>
          </p:nvSpPr>
          <p:spPr>
            <a:xfrm>
              <a:off x="946793" y="4430899"/>
              <a:ext cx="1260528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MRI Magnet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D0F1A69-FEBA-600D-8331-ED8558889490}"/>
              </a:ext>
            </a:extLst>
          </p:cNvPr>
          <p:cNvGrpSpPr/>
          <p:nvPr/>
        </p:nvGrpSpPr>
        <p:grpSpPr>
          <a:xfrm rot="300000">
            <a:off x="459473" y="5231712"/>
            <a:ext cx="2700000" cy="1260000"/>
            <a:chOff x="459473" y="5231712"/>
            <a:chExt cx="2700000" cy="1260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C1E4302-D084-D3D4-A9F2-606AAA55CA76}"/>
                </a:ext>
              </a:extLst>
            </p:cNvPr>
            <p:cNvSpPr/>
            <p:nvPr/>
          </p:nvSpPr>
          <p:spPr>
            <a:xfrm>
              <a:off x="459473" y="5231712"/>
              <a:ext cx="2700000" cy="1260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76087FB-07D0-9B58-C794-EA2B89C32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73" y="5317248"/>
              <a:ext cx="2520000" cy="84959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A4275FB-78E0-15DA-20A7-8D4ABAB37F11}"/>
                </a:ext>
              </a:extLst>
            </p:cNvPr>
            <p:cNvSpPr txBox="1"/>
            <p:nvPr/>
          </p:nvSpPr>
          <p:spPr>
            <a:xfrm>
              <a:off x="971428" y="6140278"/>
              <a:ext cx="1676091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Magnetic Probes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83A5E95-B57A-53BE-2F64-310ABC9095DD}"/>
              </a:ext>
            </a:extLst>
          </p:cNvPr>
          <p:cNvGrpSpPr/>
          <p:nvPr/>
        </p:nvGrpSpPr>
        <p:grpSpPr>
          <a:xfrm rot="-300000">
            <a:off x="3546000" y="4613183"/>
            <a:ext cx="2052000" cy="1908000"/>
            <a:chOff x="3546000" y="4613183"/>
            <a:chExt cx="2052000" cy="190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5605A5B-9DE9-46F6-E3B7-15A3D728A05B}"/>
                </a:ext>
              </a:extLst>
            </p:cNvPr>
            <p:cNvSpPr/>
            <p:nvPr/>
          </p:nvSpPr>
          <p:spPr>
            <a:xfrm>
              <a:off x="3546000" y="4613183"/>
              <a:ext cx="2052000" cy="19080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988BD6-9B79-BF9D-0B8D-D8D8065925D7}"/>
                </a:ext>
              </a:extLst>
            </p:cNvPr>
            <p:cNvSpPr txBox="1"/>
            <p:nvPr/>
          </p:nvSpPr>
          <p:spPr>
            <a:xfrm>
              <a:off x="3624405" y="6168516"/>
              <a:ext cx="1895190" cy="3497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ctr"/>
              <a:r>
                <a:rPr lang="en-JP" b="1">
                  <a:solidFill>
                    <a:srgbClr val="7030A0"/>
                  </a:solidFill>
                </a:rPr>
                <a:t>Upstream Detector</a:t>
              </a: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41E9FF9-7E7A-F835-3793-7A8D1003E4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000" y="4703495"/>
              <a:ext cx="1872000" cy="1508000"/>
            </a:xfrm>
            <a:prstGeom prst="rect">
              <a:avLst/>
            </a:prstGeom>
          </p:spPr>
        </p:pic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2FA78C-39A0-10A6-E11A-8E4F378E5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08533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349D98-3A2E-745F-B3C1-C83F207603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958" y="3648863"/>
            <a:ext cx="4012800" cy="1641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AC5202-4F7B-14CA-BFFB-12315157D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632" y="935055"/>
            <a:ext cx="2052000" cy="224826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5125BEA-8D03-B34C-ADAA-FBC7581E4AC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t="20193"/>
          <a:stretch>
            <a:fillRect/>
          </a:stretch>
        </p:blipFill>
        <p:spPr>
          <a:xfrm>
            <a:off x="222465" y="1065210"/>
            <a:ext cx="4957064" cy="30118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7DC4FC-260B-F144-9530-55B0515F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High-Field Microwave Cavity</a:t>
            </a:r>
          </a:p>
        </p:txBody>
      </p:sp>
      <p:sp>
        <p:nvSpPr>
          <p:cNvPr id="9" name="テキスト ボックス 11">
            <a:extLst>
              <a:ext uri="{FF2B5EF4-FFF2-40B4-BE49-F238E27FC236}">
                <a16:creationId xmlns:a16="http://schemas.microsoft.com/office/drawing/2014/main" id="{4392B7FD-7FB7-1644-B9B7-3835BEA6F862}"/>
              </a:ext>
            </a:extLst>
          </p:cNvPr>
          <p:cNvSpPr txBox="1"/>
          <p:nvPr/>
        </p:nvSpPr>
        <p:spPr>
          <a:xfrm>
            <a:off x="2807141" y="4146069"/>
            <a:ext cx="1318118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/>
              <a:t>Cavity Test</a:t>
            </a:r>
            <a:endParaRPr kumimoji="1" lang="ja-JP" altLang="en-US" sz="20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2EBB15-90BA-8547-A092-B0492CD71143}"/>
              </a:ext>
            </a:extLst>
          </p:cNvPr>
          <p:cNvSpPr txBox="1"/>
          <p:nvPr/>
        </p:nvSpPr>
        <p:spPr>
          <a:xfrm>
            <a:off x="4064673" y="5372192"/>
            <a:ext cx="101367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Q Value</a:t>
            </a:r>
            <a:endParaRPr kumimoji="1" lang="ja-JP" altLang="en-US" sz="2000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5CC655C-9942-CA45-B2AD-AAF89FD54CBB}"/>
              </a:ext>
            </a:extLst>
          </p:cNvPr>
          <p:cNvGraphicFramePr>
            <a:graphicFrameLocks noGrp="1"/>
          </p:cNvGraphicFramePr>
          <p:nvPr/>
        </p:nvGraphicFramePr>
        <p:xfrm>
          <a:off x="5136616" y="5372192"/>
          <a:ext cx="3816000" cy="109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6000">
                  <a:extLst>
                    <a:ext uri="{9D8B030D-6E8A-4147-A177-3AD203B41FA5}">
                      <a16:colId xmlns:a16="http://schemas.microsoft.com/office/drawing/2014/main" val="2369961479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53522323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25548405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Modes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 (measured)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Q (simulation)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4272904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800" dirty="0"/>
                        <a:t>TM110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/>
                        <a:t>11,300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29,700</a:t>
                      </a:r>
                      <a:endParaRPr lang="en-US" sz="1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4381825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TM210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8,050</a:t>
                      </a:r>
                      <a:endParaRPr lang="en-US" sz="1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28,900</a:t>
                      </a:r>
                      <a:endParaRPr lang="en-US" sz="1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33610820"/>
                  </a:ext>
                </a:extLst>
              </a:tr>
            </a:tbl>
          </a:graphicData>
        </a:graphic>
      </p:graphicFrame>
      <p:sp>
        <p:nvSpPr>
          <p:cNvPr id="14" name="テキスト ボックス 9">
            <a:extLst>
              <a:ext uri="{FF2B5EF4-FFF2-40B4-BE49-F238E27FC236}">
                <a16:creationId xmlns:a16="http://schemas.microsoft.com/office/drawing/2014/main" id="{C3EA8CAE-ACC1-624D-82C0-3751CD3A83F2}"/>
              </a:ext>
            </a:extLst>
          </p:cNvPr>
          <p:cNvSpPr txBox="1"/>
          <p:nvPr/>
        </p:nvSpPr>
        <p:spPr>
          <a:xfrm>
            <a:off x="6157412" y="3275911"/>
            <a:ext cx="1963551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MWS</a:t>
            </a:r>
            <a:r>
              <a:rPr lang="ja-JP" altLang="en-US" sz="2000" b="1"/>
              <a:t> </a:t>
            </a:r>
            <a:r>
              <a:rPr lang="en-US" altLang="ja-JP" sz="2000" b="1" dirty="0"/>
              <a:t>Simulation</a:t>
            </a:r>
            <a:endParaRPr kumimoji="1" lang="ja-JP" altLang="en-US" sz="2000" b="1"/>
          </a:p>
        </p:txBody>
      </p:sp>
      <p:sp>
        <p:nvSpPr>
          <p:cNvPr id="3" name="テキスト ボックス 11">
            <a:extLst>
              <a:ext uri="{FF2B5EF4-FFF2-40B4-BE49-F238E27FC236}">
                <a16:creationId xmlns:a16="http://schemas.microsoft.com/office/drawing/2014/main" id="{3CF9B610-680D-9B55-F0F3-92ABE035DB22}"/>
              </a:ext>
            </a:extLst>
          </p:cNvPr>
          <p:cNvSpPr txBox="1"/>
          <p:nvPr/>
        </p:nvSpPr>
        <p:spPr>
          <a:xfrm>
            <a:off x="475928" y="1041245"/>
            <a:ext cx="200375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/>
              <a:t>Cylindrical Cavity</a:t>
            </a:r>
            <a:endParaRPr kumimoji="1" lang="ja-JP" altLang="en-US" sz="2000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E27C14-FC3E-BB31-9C3E-63AD420350FD}"/>
              </a:ext>
            </a:extLst>
          </p:cNvPr>
          <p:cNvSpPr txBox="1"/>
          <p:nvPr/>
        </p:nvSpPr>
        <p:spPr>
          <a:xfrm>
            <a:off x="5139070" y="972708"/>
            <a:ext cx="18812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 b="1">
                <a:solidFill>
                  <a:srgbClr val="008F00"/>
                </a:solidFill>
              </a:rPr>
              <a:t>Frequencies at 1.7 T</a:t>
            </a:r>
          </a:p>
          <a:p>
            <a:pPr marL="92075"/>
            <a:r>
              <a:rPr lang="en-JP" sz="1600">
                <a:solidFill>
                  <a:schemeClr val="accent6">
                    <a:lumMod val="75000"/>
                  </a:schemeClr>
                </a:solidFill>
              </a:rPr>
              <a:t>TM110 : 1.897 GHz</a:t>
            </a:r>
          </a:p>
          <a:p>
            <a:pPr marL="92075"/>
            <a:r>
              <a:rPr lang="en-JP" sz="1600">
                <a:solidFill>
                  <a:schemeClr val="accent6">
                    <a:lumMod val="75000"/>
                  </a:schemeClr>
                </a:solidFill>
              </a:rPr>
              <a:t>TM210 : 2.566 GHz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5AD94-CD72-2942-9478-6106A2441EE4}"/>
              </a:ext>
            </a:extLst>
          </p:cNvPr>
          <p:cNvSpPr txBox="1"/>
          <p:nvPr/>
        </p:nvSpPr>
        <p:spPr>
          <a:xfrm>
            <a:off x="5337035" y="2592588"/>
            <a:ext cx="154818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 b="1">
                <a:solidFill>
                  <a:srgbClr val="008F00"/>
                </a:solidFill>
              </a:rPr>
              <a:t>Two tuning bars</a:t>
            </a:r>
          </a:p>
        </p:txBody>
      </p:sp>
      <p:sp>
        <p:nvSpPr>
          <p:cNvPr id="24" name="Cavity design is ongoing">
            <a:extLst>
              <a:ext uri="{FF2B5EF4-FFF2-40B4-BE49-F238E27FC236}">
                <a16:creationId xmlns:a16="http://schemas.microsoft.com/office/drawing/2014/main" id="{954ABB84-12FD-9B96-961E-948CFDF98C30}"/>
              </a:ext>
            </a:extLst>
          </p:cNvPr>
          <p:cNvSpPr txBox="1"/>
          <p:nvPr/>
        </p:nvSpPr>
        <p:spPr>
          <a:xfrm>
            <a:off x="2842472" y="5910269"/>
            <a:ext cx="1356654" cy="588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C00000"/>
                </a:solidFill>
              </a:rPr>
              <a:t>Re-tuning </a:t>
            </a:r>
          </a:p>
          <a:p>
            <a:pPr>
              <a:lnSpc>
                <a:spcPts val="2000"/>
              </a:lnSpc>
            </a:pPr>
            <a:r>
              <a:rPr lang="en-US" sz="2000" dirty="0">
                <a:solidFill>
                  <a:srgbClr val="C00000"/>
                </a:solidFill>
              </a:rPr>
              <a:t>in progress !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80F6F58-4235-1C0C-3B40-46BDAE85F92B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885216" y="2424741"/>
            <a:ext cx="511007" cy="337124"/>
          </a:xfrm>
          <a:prstGeom prst="straightConnector1">
            <a:avLst/>
          </a:prstGeom>
          <a:ln w="19050">
            <a:solidFill>
              <a:srgbClr val="008F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B6476AD-7519-6D32-CBC7-330BA326A944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885216" y="2362978"/>
            <a:ext cx="1483280" cy="398887"/>
          </a:xfrm>
          <a:prstGeom prst="straightConnector1">
            <a:avLst/>
          </a:prstGeom>
          <a:ln w="19050">
            <a:solidFill>
              <a:srgbClr val="008F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K.S. Tanaka et al. PTEP 2021, 053C01 (2021)">
            <a:extLst>
              <a:ext uri="{FF2B5EF4-FFF2-40B4-BE49-F238E27FC236}">
                <a16:creationId xmlns:a16="http://schemas.microsoft.com/office/drawing/2014/main" id="{28435D3C-7836-1C13-1F18-37B00E575356}"/>
              </a:ext>
            </a:extLst>
          </p:cNvPr>
          <p:cNvSpPr txBox="1"/>
          <p:nvPr/>
        </p:nvSpPr>
        <p:spPr>
          <a:xfrm>
            <a:off x="5273439" y="6462431"/>
            <a:ext cx="3790398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584200">
              <a:defRPr sz="1500">
                <a:solidFill>
                  <a:srgbClr val="000000"/>
                </a:solidFill>
              </a:defRPr>
            </a:lvl1pPr>
          </a:lstStyle>
          <a:p>
            <a:pPr algn="r"/>
            <a:r>
              <a:rPr sz="1600" dirty="0">
                <a:solidFill>
                  <a:srgbClr val="0070C0"/>
                </a:solidFill>
              </a:rPr>
              <a:t>K.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sz="1600" dirty="0">
                <a:solidFill>
                  <a:srgbClr val="0070C0"/>
                </a:solidFill>
              </a:rPr>
              <a:t>S. Tanaka </a:t>
            </a:r>
            <a:r>
              <a:rPr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</a:t>
            </a:r>
            <a:r>
              <a:rPr sz="1600" dirty="0">
                <a:solidFill>
                  <a:srgbClr val="0070C0"/>
                </a:solidFill>
              </a:rPr>
              <a:t> PTEP </a:t>
            </a:r>
            <a:r>
              <a:rPr sz="1600" b="1" dirty="0">
                <a:solidFill>
                  <a:srgbClr val="0070C0"/>
                </a:solidFill>
              </a:rPr>
              <a:t>2021</a:t>
            </a:r>
            <a:r>
              <a:rPr sz="1600" dirty="0">
                <a:solidFill>
                  <a:srgbClr val="0070C0"/>
                </a:solidFill>
              </a:rPr>
              <a:t>, 053C01 (2021)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E2B2F2-FE72-4689-7DAD-9A4407755F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84" y="4151948"/>
            <a:ext cx="2520000" cy="252000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2481E9B-4D34-CB0B-CFA8-07F23E68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2560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525" y="1822902"/>
            <a:ext cx="4156695" cy="2605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Improvement from LAMPF</a:t>
            </a:r>
            <a:endParaRPr kumimoji="1" lang="ja-JP" altLang="en-US"/>
          </a:p>
        </p:txBody>
      </p:sp>
      <p:pic>
        <p:nvPicPr>
          <p:cNvPr id="7" name="Picture 6" descr="Page-19 from JPARC2014-confz-MuSEUM (Torii)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508" y="1441355"/>
            <a:ext cx="2511378" cy="3419995"/>
          </a:xfrm>
          <a:prstGeom prst="rect">
            <a:avLst/>
          </a:prstGeom>
        </p:spPr>
      </p:pic>
      <p:sp>
        <p:nvSpPr>
          <p:cNvPr id="23" name="正方形/長方形 22"/>
          <p:cNvSpPr/>
          <p:nvPr/>
        </p:nvSpPr>
        <p:spPr>
          <a:xfrm>
            <a:off x="6719291" y="1575622"/>
            <a:ext cx="244954" cy="2925005"/>
          </a:xfrm>
          <a:prstGeom prst="rect">
            <a:avLst/>
          </a:prstGeom>
          <a:solidFill>
            <a:schemeClr val="accent2">
              <a:alpha val="45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11">
            <a:extLst>
              <a:ext uri="{FF2B5EF4-FFF2-40B4-BE49-F238E27FC236}">
                <a16:creationId xmlns:a16="http://schemas.microsoft.com/office/drawing/2014/main" id="{48E2CF9C-E6CB-0466-EAC1-8FFFD5F2E604}"/>
              </a:ext>
            </a:extLst>
          </p:cNvPr>
          <p:cNvSpPr txBox="1"/>
          <p:nvPr/>
        </p:nvSpPr>
        <p:spPr>
          <a:xfrm>
            <a:off x="475928" y="1041245"/>
            <a:ext cx="1618648" cy="40011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000" b="1" dirty="0"/>
              <a:t>Cavity Length</a:t>
            </a:r>
            <a:endParaRPr kumimoji="1" lang="ja-JP" altLang="en-US" sz="20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255CA-5D9F-57C4-8D97-10FAFA87213F}"/>
              </a:ext>
            </a:extLst>
          </p:cNvPr>
          <p:cNvSpPr txBox="1"/>
          <p:nvPr/>
        </p:nvSpPr>
        <p:spPr>
          <a:xfrm>
            <a:off x="179511" y="4627966"/>
            <a:ext cx="8255376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JP" sz="2000" b="1">
              <a:solidFill>
                <a:srgbClr val="0000FF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Muonium transition frequency in gas varies with the gas pressure due to atomic  collisions between Mu and Kr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Previous experiment used fitting of 0.8 and 1.5 atm data only using old quadratic dependence parameter (LAMPF)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ja-JP" dirty="0"/>
              <a:t>Data at lower pressure needed to improve uncertainty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DD703E36-FBEC-6273-69CB-FF7F1B43AC1F}"/>
              </a:ext>
            </a:extLst>
          </p:cNvPr>
          <p:cNvSpPr/>
          <p:nvPr/>
        </p:nvSpPr>
        <p:spPr>
          <a:xfrm>
            <a:off x="2022721" y="3038124"/>
            <a:ext cx="576000" cy="432000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B1B12AF5-1D57-5E2E-D465-43D326AF350B}"/>
              </a:ext>
            </a:extLst>
          </p:cNvPr>
          <p:cNvSpPr/>
          <p:nvPr/>
        </p:nvSpPr>
        <p:spPr>
          <a:xfrm>
            <a:off x="4923594" y="3038124"/>
            <a:ext cx="576000" cy="432000"/>
          </a:xfrm>
          <a:prstGeom prst="lef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6C8ED8-E8A6-06B0-3DB9-6EE2E6B5C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322" y="1107978"/>
            <a:ext cx="1440000" cy="108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54E97D-E4E0-4F40-9BDA-E8903D6ED52E}"/>
              </a:ext>
            </a:extLst>
          </p:cNvPr>
          <p:cNvSpPr txBox="1"/>
          <p:nvPr/>
        </p:nvSpPr>
        <p:spPr>
          <a:xfrm>
            <a:off x="4342545" y="2168597"/>
            <a:ext cx="155555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1600" b="1" dirty="0">
                <a:solidFill>
                  <a:srgbClr val="C00000"/>
                </a:solidFill>
              </a:rPr>
              <a:t>MuSEUM Cavity</a:t>
            </a:r>
            <a:endParaRPr lang="en-JP" sz="1600" b="1" dirty="0">
              <a:solidFill>
                <a:srgbClr val="C0000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B3081A-FD57-8AD0-A66A-87EFF0558290}"/>
              </a:ext>
            </a:extLst>
          </p:cNvPr>
          <p:cNvCxnSpPr>
            <a:cxnSpLocks/>
          </p:cNvCxnSpPr>
          <p:nvPr/>
        </p:nvCxnSpPr>
        <p:spPr>
          <a:xfrm flipV="1">
            <a:off x="3910262" y="1853691"/>
            <a:ext cx="736323" cy="972924"/>
          </a:xfrm>
          <a:prstGeom prst="straightConnector1">
            <a:avLst/>
          </a:prstGeom>
          <a:ln w="25400">
            <a:solidFill>
              <a:srgbClr val="C00000"/>
            </a:solidFill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0C8C17-89C6-D133-B953-D205774AF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835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5CD7B5-F186-7B4E-B6E7-2C8C5363D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04" y="1793010"/>
            <a:ext cx="3358800" cy="2204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549799-64A3-3E4F-81BA-FB6A0B5702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1" y="4833346"/>
            <a:ext cx="2761928" cy="1941981"/>
          </a:xfrm>
          <a:prstGeom prst="rect">
            <a:avLst/>
          </a:prstGeom>
        </p:spPr>
      </p:pic>
      <p:pic>
        <p:nvPicPr>
          <p:cNvPr id="22" name="図 6">
            <a:extLst>
              <a:ext uri="{FF2B5EF4-FFF2-40B4-BE49-F238E27FC236}">
                <a16:creationId xmlns:a16="http://schemas.microsoft.com/office/drawing/2014/main" id="{3BA5D9CD-A905-D54E-BFCE-44627E17F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01" y="1048689"/>
            <a:ext cx="1670587" cy="1265991"/>
          </a:xfrm>
          <a:prstGeom prst="rect">
            <a:avLst/>
          </a:prstGeom>
        </p:spPr>
      </p:pic>
      <p:sp>
        <p:nvSpPr>
          <p:cNvPr id="24" name="テキスト ボックス 9">
            <a:extLst>
              <a:ext uri="{FF2B5EF4-FFF2-40B4-BE49-F238E27FC236}">
                <a16:creationId xmlns:a16="http://schemas.microsoft.com/office/drawing/2014/main" id="{536C8AF8-13BD-C843-93F6-0B1B68693B90}"/>
              </a:ext>
            </a:extLst>
          </p:cNvPr>
          <p:cNvSpPr txBox="1"/>
          <p:nvPr/>
        </p:nvSpPr>
        <p:spPr>
          <a:xfrm>
            <a:off x="5198670" y="2149360"/>
            <a:ext cx="561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/>
              <a:t>(ppm)</a:t>
            </a:r>
            <a:endParaRPr kumimoji="1" lang="ja-JP" altLang="en-US" sz="120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MRI Magnet for High-Field Experiment</a:t>
            </a:r>
            <a:endParaRPr lang="en-US" dirty="0"/>
          </a:p>
        </p:txBody>
      </p:sp>
      <p:sp>
        <p:nvSpPr>
          <p:cNvPr id="17" name="テキスト ボックス 8">
            <a:extLst>
              <a:ext uri="{FF2B5EF4-FFF2-40B4-BE49-F238E27FC236}">
                <a16:creationId xmlns:a16="http://schemas.microsoft.com/office/drawing/2014/main" id="{A49D96BA-A22C-D64F-9827-52B4184266C7}"/>
              </a:ext>
            </a:extLst>
          </p:cNvPr>
          <p:cNvSpPr txBox="1"/>
          <p:nvPr/>
        </p:nvSpPr>
        <p:spPr>
          <a:xfrm>
            <a:off x="3118771" y="5060689"/>
            <a:ext cx="16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64</a:t>
            </a:r>
            <a:r>
              <a:rPr kumimoji="1" lang="en-US" altLang="ja-JP" dirty="0"/>
              <a:t> Hz / 9.7 days</a:t>
            </a:r>
            <a:endParaRPr kumimoji="1" lang="ja-JP" altLang="en-US"/>
          </a:p>
        </p:txBody>
      </p:sp>
      <p:sp>
        <p:nvSpPr>
          <p:cNvPr id="18" name="テキスト ボックス 9">
            <a:extLst>
              <a:ext uri="{FF2B5EF4-FFF2-40B4-BE49-F238E27FC236}">
                <a16:creationId xmlns:a16="http://schemas.microsoft.com/office/drawing/2014/main" id="{0F231F88-BA1B-8A47-BA39-FB079C833243}"/>
              </a:ext>
            </a:extLst>
          </p:cNvPr>
          <p:cNvSpPr txBox="1"/>
          <p:nvPr/>
        </p:nvSpPr>
        <p:spPr>
          <a:xfrm>
            <a:off x="3142015" y="6073373"/>
            <a:ext cx="1620957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FF0000"/>
                </a:solidFill>
              </a:rPr>
              <a:t>0.003 ppm /h</a:t>
            </a:r>
            <a:endParaRPr kumimoji="1" lang="ja-JP" altLang="en-US" sz="2000" b="1">
              <a:solidFill>
                <a:srgbClr val="FF0000"/>
              </a:solidFill>
            </a:endParaRPr>
          </a:p>
        </p:txBody>
      </p:sp>
      <p:sp>
        <p:nvSpPr>
          <p:cNvPr id="19" name="下矢印 10">
            <a:extLst>
              <a:ext uri="{FF2B5EF4-FFF2-40B4-BE49-F238E27FC236}">
                <a16:creationId xmlns:a16="http://schemas.microsoft.com/office/drawing/2014/main" id="{5440133F-F489-F442-ADAE-3B23D6816306}"/>
              </a:ext>
            </a:extLst>
          </p:cNvPr>
          <p:cNvSpPr/>
          <p:nvPr/>
        </p:nvSpPr>
        <p:spPr>
          <a:xfrm>
            <a:off x="3667827" y="5497309"/>
            <a:ext cx="569333" cy="5401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5034DA-235C-1D4B-8711-786364F602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01" y="2600142"/>
            <a:ext cx="3121876" cy="17560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16EEC5-FECC-AD41-8D53-A3E88839E0D9}"/>
              </a:ext>
            </a:extLst>
          </p:cNvPr>
          <p:cNvSpPr/>
          <p:nvPr/>
        </p:nvSpPr>
        <p:spPr>
          <a:xfrm>
            <a:off x="5126073" y="1322516"/>
            <a:ext cx="2242922" cy="5841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/>
            <a:r>
              <a:rPr lang="en-US" altLang="ja-JP" dirty="0">
                <a:solidFill>
                  <a:srgbClr val="0000FF"/>
                </a:solidFill>
              </a:rPr>
              <a:t>Spheroid : </a:t>
            </a:r>
          </a:p>
          <a:p>
            <a:pPr marL="0" lvl="1">
              <a:lnSpc>
                <a:spcPts val="1600"/>
              </a:lnSpc>
            </a:pPr>
            <a:r>
              <a:rPr lang="en-US" altLang="ja-JP" dirty="0">
                <a:solidFill>
                  <a:srgbClr val="0000FF"/>
                </a:solidFill>
              </a:rPr>
              <a:t>r=100 mm, z=300 mm</a:t>
            </a:r>
            <a:endParaRPr lang="ja-JP" altLang="en-US">
              <a:solidFill>
                <a:srgbClr val="0000FF"/>
              </a:solidFill>
            </a:endParaRPr>
          </a:p>
        </p:txBody>
      </p:sp>
      <p:sp>
        <p:nvSpPr>
          <p:cNvPr id="30" name="テキスト ボックス 10">
            <a:extLst>
              <a:ext uri="{FF2B5EF4-FFF2-40B4-BE49-F238E27FC236}">
                <a16:creationId xmlns:a16="http://schemas.microsoft.com/office/drawing/2014/main" id="{BE15CF83-31FF-4942-98EC-BA0031BF3D24}"/>
              </a:ext>
            </a:extLst>
          </p:cNvPr>
          <p:cNvSpPr txBox="1"/>
          <p:nvPr/>
        </p:nvSpPr>
        <p:spPr>
          <a:xfrm>
            <a:off x="259781" y="2222814"/>
            <a:ext cx="3509487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Second-hand 2.9 T MRI magnet</a:t>
            </a: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933D2958-B371-FF41-9184-687035AD64BA}"/>
              </a:ext>
            </a:extLst>
          </p:cNvPr>
          <p:cNvSpPr txBox="1"/>
          <p:nvPr/>
        </p:nvSpPr>
        <p:spPr>
          <a:xfrm>
            <a:off x="275249" y="4457633"/>
            <a:ext cx="2210220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Long Term Stability</a:t>
            </a:r>
          </a:p>
        </p:txBody>
      </p:sp>
      <p:sp>
        <p:nvSpPr>
          <p:cNvPr id="33" name="テキスト ボックス 10">
            <a:extLst>
              <a:ext uri="{FF2B5EF4-FFF2-40B4-BE49-F238E27FC236}">
                <a16:creationId xmlns:a16="http://schemas.microsoft.com/office/drawing/2014/main" id="{07F64C74-4BCB-784A-9811-1AC2CAA8DC04}"/>
              </a:ext>
            </a:extLst>
          </p:cNvPr>
          <p:cNvSpPr txBox="1"/>
          <p:nvPr/>
        </p:nvSpPr>
        <p:spPr>
          <a:xfrm>
            <a:off x="5024075" y="1014047"/>
            <a:ext cx="4018216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Field Homogeneity (after shimming)</a:t>
            </a:r>
          </a:p>
        </p:txBody>
      </p:sp>
      <p:sp>
        <p:nvSpPr>
          <p:cNvPr id="20" name="テキスト ボックス 8">
            <a:extLst>
              <a:ext uri="{FF2B5EF4-FFF2-40B4-BE49-F238E27FC236}">
                <a16:creationId xmlns:a16="http://schemas.microsoft.com/office/drawing/2014/main" id="{8C2AC214-4176-2B40-86E0-DB143079AA97}"/>
              </a:ext>
            </a:extLst>
          </p:cNvPr>
          <p:cNvSpPr txBox="1"/>
          <p:nvPr/>
        </p:nvSpPr>
        <p:spPr>
          <a:xfrm>
            <a:off x="7356683" y="3717032"/>
            <a:ext cx="1768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solidFill>
                  <a:srgbClr val="015CFF"/>
                </a:solidFill>
              </a:rPr>
              <a:t>these data: 1.4</a:t>
            </a:r>
            <a:r>
              <a:rPr kumimoji="1" lang="en-US" altLang="ja-JP" sz="1200" dirty="0">
                <a:solidFill>
                  <a:srgbClr val="015CFF"/>
                </a:solidFill>
              </a:rPr>
              <a:t> ppm (p-p)</a:t>
            </a:r>
            <a:endParaRPr kumimoji="1" lang="ja-JP" altLang="en-US" sz="1200">
              <a:solidFill>
                <a:srgbClr val="015CFF"/>
              </a:solidFill>
            </a:endParaRPr>
          </a:p>
        </p:txBody>
      </p:sp>
      <p:pic>
        <p:nvPicPr>
          <p:cNvPr id="2" name="スクリーンショット 2021-09-03 2.53.11.png" descr="スクリーンショット 2021-09-03 2.53.11.png">
            <a:extLst>
              <a:ext uri="{FF2B5EF4-FFF2-40B4-BE49-F238E27FC236}">
                <a16:creationId xmlns:a16="http://schemas.microsoft.com/office/drawing/2014/main" id="{1134DB1E-9464-65B1-59B8-E71AAC09FB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815" y="4029861"/>
            <a:ext cx="2002696" cy="2751939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A9589E-0604-D3DD-D35C-8CB28AFEEA24}"/>
              </a:ext>
            </a:extLst>
          </p:cNvPr>
          <p:cNvSpPr txBox="1"/>
          <p:nvPr/>
        </p:nvSpPr>
        <p:spPr>
          <a:xfrm>
            <a:off x="5380765" y="4128395"/>
            <a:ext cx="1742465" cy="557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0000FF"/>
                </a:solidFill>
              </a:rPr>
              <a:t>Iron shim plates:</a:t>
            </a: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341 ppm (p-p)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C59D30-1D69-02FE-93B0-472D6FC68B3A}"/>
              </a:ext>
            </a:extLst>
          </p:cNvPr>
          <p:cNvSpPr txBox="1"/>
          <p:nvPr/>
        </p:nvSpPr>
        <p:spPr>
          <a:xfrm>
            <a:off x="5380765" y="4904672"/>
            <a:ext cx="1598515" cy="78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0000FF"/>
                </a:solidFill>
              </a:rPr>
              <a:t>Nickel films:</a:t>
            </a: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0.27 ppm (p-p)</a:t>
            </a:r>
          </a:p>
          <a:p>
            <a:pPr>
              <a:lnSpc>
                <a:spcPts val="1800"/>
              </a:lnSpc>
            </a:pPr>
            <a:r>
              <a:rPr lang="en-US" dirty="0">
                <a:solidFill>
                  <a:srgbClr val="008F00"/>
                </a:solidFill>
              </a:rPr>
              <a:t>(achieved!)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2A0C40-197D-44D7-2210-7E8D4A80ED2C}"/>
              </a:ext>
            </a:extLst>
          </p:cNvPr>
          <p:cNvSpPr txBox="1"/>
          <p:nvPr/>
        </p:nvSpPr>
        <p:spPr>
          <a:xfrm>
            <a:off x="5380765" y="5820649"/>
            <a:ext cx="1678986" cy="788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dirty="0">
                <a:solidFill>
                  <a:srgbClr val="0000FF"/>
                </a:solidFill>
              </a:rPr>
              <a:t>Magnetic putty:</a:t>
            </a:r>
          </a:p>
          <a:p>
            <a:pPr>
              <a:lnSpc>
                <a:spcPts val="1800"/>
              </a:lnSpc>
            </a:pPr>
            <a:r>
              <a:rPr lang="en-US" b="1" dirty="0">
                <a:solidFill>
                  <a:srgbClr val="FF0000"/>
                </a:solidFill>
              </a:rPr>
              <a:t>0.17 ppm (p-p)</a:t>
            </a:r>
          </a:p>
          <a:p>
            <a:pPr>
              <a:lnSpc>
                <a:spcPts val="1800"/>
              </a:lnSpc>
            </a:pPr>
            <a:r>
              <a:rPr lang="en-US" dirty="0">
                <a:solidFill>
                  <a:srgbClr val="008F00"/>
                </a:solidFill>
              </a:rPr>
              <a:t>(simulation)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83C4E-B5A0-5E19-2E72-5C6943F39CA0}"/>
              </a:ext>
            </a:extLst>
          </p:cNvPr>
          <p:cNvSpPr txBox="1"/>
          <p:nvPr/>
        </p:nvSpPr>
        <p:spPr>
          <a:xfrm>
            <a:off x="179512" y="947568"/>
            <a:ext cx="5139148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2000" b="1">
                <a:solidFill>
                  <a:srgbClr val="FF0000"/>
                </a:solidFill>
              </a:rPr>
              <a:t>Requirements for magnetic field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Ø"/>
            </a:pPr>
            <a:r>
              <a:rPr lang="en-JP" sz="2000"/>
              <a:t>0.2 ppm (peak-to-peak) uniformity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JP" sz="2000"/>
              <a:t>±0.1 ppm stability during measurement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F2B4D6-B486-02A9-1EC2-1A4C9996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907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62B11-6CAC-48B7-F439-5EBD497CF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MRI Magnet Installation in H1 Area</a:t>
            </a:r>
            <a:endParaRPr lang="en-JP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B73839-F3E5-785E-8636-B40803F8406C}"/>
              </a:ext>
            </a:extLst>
          </p:cNvPr>
          <p:cNvSpPr txBox="1"/>
          <p:nvPr/>
        </p:nvSpPr>
        <p:spPr>
          <a:xfrm>
            <a:off x="522342" y="4960996"/>
            <a:ext cx="834386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JP"/>
              <a:t>Installation of the superconducting magnet in the H1 experimental area completed in November 2023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JP"/>
              <a:t>Magnet successfully energized to the target field strength of 1.7 T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JP"/>
              <a:t>Next magnetic field homogeneity through successive shimming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9C075-E312-51C1-8DD5-F5545A7D4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05" y="1472317"/>
            <a:ext cx="4176000" cy="313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0D5E65-1205-D20C-7420-7C07727A5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96" y="1472317"/>
            <a:ext cx="4176000" cy="31320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827DBB5-536C-5357-F54F-E77A644B0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3615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9DC302-4DE1-27B4-822B-9A6EA0CFE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188" y="3036949"/>
            <a:ext cx="3456000" cy="1715200"/>
          </a:xfrm>
          <a:prstGeom prst="rect">
            <a:avLst/>
          </a:prstGeom>
        </p:spPr>
      </p:pic>
      <p:sp>
        <p:nvSpPr>
          <p:cNvPr id="414" name="Field Prob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Magnetic </a:t>
            </a:r>
            <a:r>
              <a:rPr dirty="0"/>
              <a:t>Field Probe</a:t>
            </a:r>
            <a:r>
              <a:rPr lang="en-US" dirty="0"/>
              <a:t>s</a:t>
            </a:r>
            <a:endParaRPr dirty="0"/>
          </a:p>
        </p:txBody>
      </p:sp>
      <p:pic>
        <p:nvPicPr>
          <p:cNvPr id="418" name="図 3"/>
          <p:cNvPicPr>
            <a:picLocks noChangeAspect="1"/>
          </p:cNvPicPr>
          <p:nvPr/>
        </p:nvPicPr>
        <p:blipFill>
          <a:blip r:embed="rId4"/>
          <a:srcRect t="24756" b="11556"/>
          <a:stretch>
            <a:fillRect/>
          </a:stretch>
        </p:blipFill>
        <p:spPr>
          <a:xfrm>
            <a:off x="5051188" y="4914486"/>
            <a:ext cx="2121154" cy="1801204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テキスト ボックス 8"/>
          <p:cNvSpPr txBox="1"/>
          <p:nvPr/>
        </p:nvSpPr>
        <p:spPr>
          <a:xfrm>
            <a:off x="5140088" y="5312348"/>
            <a:ext cx="624368" cy="30777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2146" rIns="32146">
            <a:spAutoFit/>
          </a:bodyPr>
          <a:lstStyle>
            <a:lvl1pPr defTabSz="457200"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400" dirty="0">
                <a:latin typeface="+mn-lt"/>
              </a:rPr>
              <a:t>200mm</a:t>
            </a:r>
          </a:p>
        </p:txBody>
      </p:sp>
      <p:sp>
        <p:nvSpPr>
          <p:cNvPr id="421" name="Ch1"/>
          <p:cNvSpPr txBox="1"/>
          <p:nvPr/>
        </p:nvSpPr>
        <p:spPr>
          <a:xfrm>
            <a:off x="5129807" y="4455610"/>
            <a:ext cx="377705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Ch1</a:t>
            </a:r>
          </a:p>
        </p:txBody>
      </p:sp>
      <p:sp>
        <p:nvSpPr>
          <p:cNvPr id="422" name="Ch6"/>
          <p:cNvSpPr txBox="1"/>
          <p:nvPr/>
        </p:nvSpPr>
        <p:spPr>
          <a:xfrm>
            <a:off x="6859190" y="3075116"/>
            <a:ext cx="376069" cy="184405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Ch6</a:t>
            </a:r>
          </a:p>
        </p:txBody>
      </p:sp>
      <p:sp>
        <p:nvSpPr>
          <p:cNvPr id="423" name="Ch5"/>
          <p:cNvSpPr txBox="1"/>
          <p:nvPr/>
        </p:nvSpPr>
        <p:spPr>
          <a:xfrm>
            <a:off x="6437181" y="3083506"/>
            <a:ext cx="376069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Ch5</a:t>
            </a:r>
          </a:p>
        </p:txBody>
      </p:sp>
      <p:sp>
        <p:nvSpPr>
          <p:cNvPr id="424" name="Ch4"/>
          <p:cNvSpPr txBox="1"/>
          <p:nvPr/>
        </p:nvSpPr>
        <p:spPr>
          <a:xfrm>
            <a:off x="6134830" y="3269106"/>
            <a:ext cx="376069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Ch4</a:t>
            </a:r>
          </a:p>
        </p:txBody>
      </p:sp>
      <p:sp>
        <p:nvSpPr>
          <p:cNvPr id="425" name="Ch3"/>
          <p:cNvSpPr txBox="1"/>
          <p:nvPr/>
        </p:nvSpPr>
        <p:spPr>
          <a:xfrm>
            <a:off x="5668958" y="3422199"/>
            <a:ext cx="376069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Ch3</a:t>
            </a:r>
          </a:p>
        </p:txBody>
      </p:sp>
      <p:sp>
        <p:nvSpPr>
          <p:cNvPr id="426" name="Ch2"/>
          <p:cNvSpPr txBox="1"/>
          <p:nvPr/>
        </p:nvSpPr>
        <p:spPr>
          <a:xfrm>
            <a:off x="5303708" y="3804491"/>
            <a:ext cx="377582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Ch2</a:t>
            </a:r>
          </a:p>
        </p:txBody>
      </p:sp>
      <p:sp>
        <p:nvSpPr>
          <p:cNvPr id="427" name="Ch10"/>
          <p:cNvSpPr txBox="1"/>
          <p:nvPr/>
        </p:nvSpPr>
        <p:spPr>
          <a:xfrm>
            <a:off x="8014519" y="4500934"/>
            <a:ext cx="473625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Ch10</a:t>
            </a:r>
          </a:p>
        </p:txBody>
      </p:sp>
      <p:sp>
        <p:nvSpPr>
          <p:cNvPr id="428" name="Ch9"/>
          <p:cNvSpPr txBox="1"/>
          <p:nvPr/>
        </p:nvSpPr>
        <p:spPr>
          <a:xfrm>
            <a:off x="8036415" y="3804491"/>
            <a:ext cx="376069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Ch9</a:t>
            </a:r>
          </a:p>
        </p:txBody>
      </p:sp>
      <p:sp>
        <p:nvSpPr>
          <p:cNvPr id="429" name="Ch8"/>
          <p:cNvSpPr txBox="1"/>
          <p:nvPr/>
        </p:nvSpPr>
        <p:spPr>
          <a:xfrm>
            <a:off x="7627779" y="3426222"/>
            <a:ext cx="376069" cy="184406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700"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Ch8</a:t>
            </a:r>
          </a:p>
        </p:txBody>
      </p:sp>
      <p:sp>
        <p:nvSpPr>
          <p:cNvPr id="430" name="Ch7"/>
          <p:cNvSpPr txBox="1"/>
          <p:nvPr/>
        </p:nvSpPr>
        <p:spPr>
          <a:xfrm>
            <a:off x="7097071" y="3259126"/>
            <a:ext cx="376069" cy="184405"/>
          </a:xfrm>
          <a:prstGeom prst="rect">
            <a:avLst/>
          </a:prstGeom>
          <a:solidFill>
            <a:srgbClr val="FFFFFF">
              <a:alpha val="70192"/>
            </a:srgb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268" tIns="25268" rIns="25268" bIns="25268" numCol="1" anchor="ctr">
            <a:noAutofit/>
          </a:bodyPr>
          <a:lstStyle>
            <a:lvl1pPr algn="ctr" defTabSz="413273">
              <a:defRPr sz="18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rPr sz="1400" b="1" dirty="0">
                <a:latin typeface="+mn-lt"/>
              </a:rPr>
              <a:t>Ch7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31D7ED-3B51-945F-9368-15EBB8676B2A}"/>
              </a:ext>
            </a:extLst>
          </p:cNvPr>
          <p:cNvSpPr txBox="1"/>
          <p:nvPr/>
        </p:nvSpPr>
        <p:spPr>
          <a:xfrm>
            <a:off x="259781" y="1840167"/>
            <a:ext cx="41264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altLang="ja-JP" dirty="0"/>
              <a:t>CW-NMR field monitoring system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Precision of </a:t>
            </a:r>
            <a:r>
              <a:rPr lang="en-US" b="1" dirty="0">
                <a:solidFill>
                  <a:srgbClr val="FF0000"/>
                </a:solidFill>
              </a:rPr>
              <a:t>15 ppb </a:t>
            </a:r>
            <a:r>
              <a:rPr lang="en-US" dirty="0"/>
              <a:t>has been achieved</a:t>
            </a:r>
          </a:p>
        </p:txBody>
      </p:sp>
      <p:sp>
        <p:nvSpPr>
          <p:cNvPr id="5" name="テキスト ボックス 10">
            <a:extLst>
              <a:ext uri="{FF2B5EF4-FFF2-40B4-BE49-F238E27FC236}">
                <a16:creationId xmlns:a16="http://schemas.microsoft.com/office/drawing/2014/main" id="{19F0DF6D-C67F-7CDB-336A-66A1CA7ADF51}"/>
              </a:ext>
            </a:extLst>
          </p:cNvPr>
          <p:cNvSpPr txBox="1"/>
          <p:nvPr/>
        </p:nvSpPr>
        <p:spPr>
          <a:xfrm>
            <a:off x="259781" y="1525127"/>
            <a:ext cx="1834990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Standard Probe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4E3860-5FC9-BE8D-0349-9758C38DACCC}"/>
              </a:ext>
            </a:extLst>
          </p:cNvPr>
          <p:cNvSpPr txBox="1"/>
          <p:nvPr/>
        </p:nvSpPr>
        <p:spPr>
          <a:xfrm>
            <a:off x="179512" y="949640"/>
            <a:ext cx="51391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2000" b="1">
                <a:solidFill>
                  <a:srgbClr val="008F00"/>
                </a:solidFill>
              </a:rPr>
              <a:t>Three types of probes are being developed</a:t>
            </a:r>
            <a:endParaRPr lang="en-JP" sz="2000">
              <a:solidFill>
                <a:srgbClr val="008F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21F1047-F668-A0F5-168A-DFF660480A82}"/>
              </a:ext>
            </a:extLst>
          </p:cNvPr>
          <p:cNvSpPr txBox="1"/>
          <p:nvPr/>
        </p:nvSpPr>
        <p:spPr>
          <a:xfrm>
            <a:off x="259781" y="3035696"/>
            <a:ext cx="1623330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Field Camera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8E2D4D-DC90-060B-6A36-C1AAEB436298}"/>
              </a:ext>
            </a:extLst>
          </p:cNvPr>
          <p:cNvSpPr txBox="1"/>
          <p:nvPr/>
        </p:nvSpPr>
        <p:spPr>
          <a:xfrm>
            <a:off x="259781" y="3348061"/>
            <a:ext cx="468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24-channels rotating NMR probe to map magnetic fields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Used for shimming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10-channel prototype has been developed</a:t>
            </a:r>
          </a:p>
        </p:txBody>
      </p:sp>
      <p:sp>
        <p:nvSpPr>
          <p:cNvPr id="12" name="テキスト ボックス 10">
            <a:extLst>
              <a:ext uri="{FF2B5EF4-FFF2-40B4-BE49-F238E27FC236}">
                <a16:creationId xmlns:a16="http://schemas.microsoft.com/office/drawing/2014/main" id="{8E4E0A9C-6DA5-9E5E-CAB9-DE5B119310C6}"/>
              </a:ext>
            </a:extLst>
          </p:cNvPr>
          <p:cNvSpPr txBox="1"/>
          <p:nvPr/>
        </p:nvSpPr>
        <p:spPr>
          <a:xfrm>
            <a:off x="259781" y="4914833"/>
            <a:ext cx="1432123" cy="30777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Fixed Probe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1B71C5-F389-05FB-E91A-57A8553876E7}"/>
              </a:ext>
            </a:extLst>
          </p:cNvPr>
          <p:cNvSpPr txBox="1"/>
          <p:nvPr/>
        </p:nvSpPr>
        <p:spPr>
          <a:xfrm>
            <a:off x="259781" y="5227893"/>
            <a:ext cx="468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Compact probe to monitor magnetic field stability during experiment</a:t>
            </a:r>
          </a:p>
        </p:txBody>
      </p:sp>
      <p:pic>
        <p:nvPicPr>
          <p:cNvPr id="14" name="スクリーンショット 2022-07-27 10.26.37.png">
            <a:extLst>
              <a:ext uri="{FF2B5EF4-FFF2-40B4-BE49-F238E27FC236}">
                <a16:creationId xmlns:a16="http://schemas.microsoft.com/office/drawing/2014/main" id="{2A636509-F6BA-4CAF-4606-427EF3EF9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8764" y="5090878"/>
            <a:ext cx="1094275" cy="151982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Line">
            <a:extLst>
              <a:ext uri="{FF2B5EF4-FFF2-40B4-BE49-F238E27FC236}">
                <a16:creationId xmlns:a16="http://schemas.microsoft.com/office/drawing/2014/main" id="{A958C4B5-6057-DFF4-EB99-1C321742BB6C}"/>
              </a:ext>
            </a:extLst>
          </p:cNvPr>
          <p:cNvSpPr/>
          <p:nvPr/>
        </p:nvSpPr>
        <p:spPr>
          <a:xfrm flipV="1">
            <a:off x="7521443" y="5090878"/>
            <a:ext cx="0" cy="1297730"/>
          </a:xfrm>
          <a:prstGeom prst="line">
            <a:avLst/>
          </a:prstGeom>
          <a:ln w="19050">
            <a:solidFill>
              <a:srgbClr val="000000"/>
            </a:solidFill>
            <a:miter lim="400000"/>
            <a:headEnd type="arrow" w="med" len="lg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16" name="8cm">
            <a:extLst>
              <a:ext uri="{FF2B5EF4-FFF2-40B4-BE49-F238E27FC236}">
                <a16:creationId xmlns:a16="http://schemas.microsoft.com/office/drawing/2014/main" id="{CB93C000-571F-A69C-7326-00154933C671}"/>
              </a:ext>
            </a:extLst>
          </p:cNvPr>
          <p:cNvSpPr txBox="1"/>
          <p:nvPr/>
        </p:nvSpPr>
        <p:spPr>
          <a:xfrm rot="16200000">
            <a:off x="7087509" y="5595954"/>
            <a:ext cx="580288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00" dirty="0"/>
              <a:t>8</a:t>
            </a:r>
            <a:r>
              <a:rPr lang="en-US" sz="1400" dirty="0"/>
              <a:t>0 mm</a:t>
            </a:r>
            <a:endParaRPr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011FA5-E092-4B81-6F63-20D8DAC4ED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313" y="1523635"/>
            <a:ext cx="3470400" cy="13014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5D7DA3A-825A-3410-914C-3BF4EFFD0A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27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7E4C031-4DD6-51F8-745F-FB99CE500E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23" y="4479210"/>
            <a:ext cx="2233112" cy="208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8CC4E3-1B01-AA4A-A066-0909FC9A3FEB}"/>
              </a:ext>
            </a:extLst>
          </p:cNvPr>
          <p:cNvSpPr/>
          <p:nvPr/>
        </p:nvSpPr>
        <p:spPr>
          <a:xfrm>
            <a:off x="452730" y="2173440"/>
            <a:ext cx="3600000" cy="446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Prototype">
            <a:extLst>
              <a:ext uri="{FF2B5EF4-FFF2-40B4-BE49-F238E27FC236}">
                <a16:creationId xmlns:a16="http://schemas.microsoft.com/office/drawing/2014/main" id="{DBFBC798-3269-5A91-F506-4AF39B03C442}"/>
              </a:ext>
            </a:extLst>
          </p:cNvPr>
          <p:cNvSpPr txBox="1"/>
          <p:nvPr/>
        </p:nvSpPr>
        <p:spPr>
          <a:xfrm>
            <a:off x="1195010" y="4104123"/>
            <a:ext cx="2115441" cy="32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268" tIns="25268" rIns="25268" bIns="25268" anchor="ctr">
            <a:spAutoFit/>
          </a:bodyPr>
          <a:lstStyle>
            <a:lvl1pPr defTabSz="413273">
              <a:defRPr b="1"/>
            </a:lvl1pPr>
          </a:lstStyle>
          <a:p>
            <a:pPr algn="ctr"/>
            <a:r>
              <a:rPr lang="en-US" dirty="0">
                <a:solidFill>
                  <a:srgbClr val="C00000"/>
                </a:solidFill>
              </a:rPr>
              <a:t>10-channel Prototype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18" name="スクリーンショット 2022-08-09 18.36.01.png">
            <a:extLst>
              <a:ext uri="{FF2B5EF4-FFF2-40B4-BE49-F238E27FC236}">
                <a16:creationId xmlns:a16="http://schemas.microsoft.com/office/drawing/2014/main" id="{C09CB4BA-A553-8EFB-C6E3-1C04C2FE185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76" t="11686" r="26311" b="9226"/>
          <a:stretch>
            <a:fillRect/>
          </a:stretch>
        </p:blipFill>
        <p:spPr>
          <a:xfrm>
            <a:off x="5327456" y="2173439"/>
            <a:ext cx="3293047" cy="210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20130201235139-removebg-preview.png" descr="20130201235139-removebg-preview.png">
            <a:extLst>
              <a:ext uri="{FF2B5EF4-FFF2-40B4-BE49-F238E27FC236}">
                <a16:creationId xmlns:a16="http://schemas.microsoft.com/office/drawing/2014/main" id="{4D2FAF39-E90A-F69B-EB83-009EDA5B4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42911" y="2868836"/>
            <a:ext cx="1179527" cy="71270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4B49068-CCCF-38BD-4829-EFB1F3202A6F}"/>
              </a:ext>
            </a:extLst>
          </p:cNvPr>
          <p:cNvSpPr txBox="1"/>
          <p:nvPr/>
        </p:nvSpPr>
        <p:spPr>
          <a:xfrm>
            <a:off x="5407778" y="3833941"/>
            <a:ext cx="2041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CC"/>
                </a:solidFill>
              </a:rPr>
              <a:t>Large Field Camera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6911DC-96BD-6979-93DD-5824235F29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0" y="2376089"/>
            <a:ext cx="3384000" cy="1698267"/>
          </a:xfrm>
          <a:prstGeom prst="rect">
            <a:avLst/>
          </a:prstGeom>
        </p:spPr>
      </p:pic>
      <p:sp>
        <p:nvSpPr>
          <p:cNvPr id="443" name="Field Camera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Field Camera</a:t>
            </a:r>
          </a:p>
        </p:txBody>
      </p:sp>
      <p:pic>
        <p:nvPicPr>
          <p:cNvPr id="446" name="スクリーンショット 2022-07-27 10.26.3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611" y="2297242"/>
            <a:ext cx="1094275" cy="1519825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9175F2-FC5A-8749-7816-7CAAB16E93E4}"/>
              </a:ext>
            </a:extLst>
          </p:cNvPr>
          <p:cNvSpPr txBox="1"/>
          <p:nvPr/>
        </p:nvSpPr>
        <p:spPr>
          <a:xfrm>
            <a:off x="4409128" y="2692681"/>
            <a:ext cx="850673" cy="565146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US" sz="1600" dirty="0">
                <a:solidFill>
                  <a:srgbClr val="008F00"/>
                </a:solidFill>
              </a:rPr>
              <a:t>Support </a:t>
            </a:r>
            <a:br>
              <a:rPr lang="en-US" sz="1600" dirty="0">
                <a:solidFill>
                  <a:srgbClr val="008F00"/>
                </a:solidFill>
              </a:rPr>
            </a:br>
            <a:r>
              <a:rPr lang="en-US" sz="1600" dirty="0">
                <a:solidFill>
                  <a:srgbClr val="008F00"/>
                </a:solidFill>
              </a:rPr>
              <a:t>Structure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78B9FEF9-7CB1-A654-59F3-6E2DAB9802AD}"/>
              </a:ext>
            </a:extLst>
          </p:cNvPr>
          <p:cNvSpPr/>
          <p:nvPr/>
        </p:nvSpPr>
        <p:spPr>
          <a:xfrm>
            <a:off x="4130469" y="4013999"/>
            <a:ext cx="1152000" cy="64800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23C76E49-BF84-A372-7C45-39468519D249}"/>
              </a:ext>
            </a:extLst>
          </p:cNvPr>
          <p:cNvSpPr txBox="1"/>
          <p:nvPr/>
        </p:nvSpPr>
        <p:spPr>
          <a:xfrm>
            <a:off x="4864504" y="934670"/>
            <a:ext cx="4099007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Developed by Hiroki Tada (Nagoya Univ.)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62EAE1-2C66-5C5F-50E1-8D36DA6E5A90}"/>
                  </a:ext>
                </a:extLst>
              </p:cNvPr>
              <p:cNvSpPr txBox="1"/>
              <p:nvPr/>
            </p:nvSpPr>
            <p:spPr>
              <a:xfrm>
                <a:off x="179511" y="947568"/>
                <a:ext cx="8640000" cy="11310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08F00"/>
                    </a:solidFill>
                  </a:rPr>
                  <a:t>Scanning a sphere with a radius of 25 cm</a:t>
                </a:r>
                <a:endParaRPr lang="en-JP" sz="2000" b="1">
                  <a:solidFill>
                    <a:srgbClr val="008F00"/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000" dirty="0"/>
                  <a:t>24-channel half-circle multi-channel system</a:t>
                </a:r>
              </a:p>
              <a:p>
                <a:pPr marL="342900" indent="-342900">
                  <a:spcBef>
                    <a:spcPts val="300"/>
                  </a:spcBef>
                  <a:buFont typeface="Wingdings" pitchFamily="2" charset="2"/>
                  <a:buChar char="Ø"/>
                </a:pPr>
                <a:r>
                  <a:rPr lang="en-US" sz="2000" dirty="0"/>
                  <a:t>Scanning time: 3 hours (single probe)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000" dirty="0"/>
                  <a:t> 20 minutes (multi-channel system)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562EAE1-2C66-5C5F-50E1-8D36DA6E5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947568"/>
                <a:ext cx="8640000" cy="1131079"/>
              </a:xfrm>
              <a:prstGeom prst="rect">
                <a:avLst/>
              </a:prstGeom>
              <a:blipFill>
                <a:blip r:embed="rId10"/>
                <a:stretch>
                  <a:fillRect l="-587" t="-2222" b="-888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B80D3D-5A9B-2D80-7E83-BE743109F91E}"/>
              </a:ext>
            </a:extLst>
          </p:cNvPr>
          <p:cNvCxnSpPr>
            <a:cxnSpLocks/>
          </p:cNvCxnSpPr>
          <p:nvPr/>
        </p:nvCxnSpPr>
        <p:spPr>
          <a:xfrm flipV="1">
            <a:off x="6976196" y="2673631"/>
            <a:ext cx="448088" cy="532507"/>
          </a:xfrm>
          <a:prstGeom prst="straightConnector1">
            <a:avLst/>
          </a:prstGeom>
          <a:ln w="25400">
            <a:solidFill>
              <a:srgbClr val="FFFFCC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FD64F97-17D6-4AEB-B6AE-1758F6093B1D}"/>
              </a:ext>
            </a:extLst>
          </p:cNvPr>
          <p:cNvSpPr txBox="1"/>
          <p:nvPr/>
        </p:nvSpPr>
        <p:spPr>
          <a:xfrm rot="-3000000">
            <a:off x="6745101" y="2735623"/>
            <a:ext cx="577650" cy="318924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altLang="ja-JP" sz="1600" dirty="0">
                <a:solidFill>
                  <a:srgbClr val="FFFFCC"/>
                </a:solidFill>
              </a:rPr>
              <a:t>25 cm</a:t>
            </a:r>
            <a:endParaRPr lang="en-JP" sz="1600">
              <a:solidFill>
                <a:srgbClr val="FFFFCC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905FA5C-0CA2-C9C2-0BAB-F04A43FC8D7D}"/>
              </a:ext>
            </a:extLst>
          </p:cNvPr>
          <p:cNvSpPr txBox="1"/>
          <p:nvPr/>
        </p:nvSpPr>
        <p:spPr>
          <a:xfrm>
            <a:off x="7268486" y="2196737"/>
            <a:ext cx="131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CC"/>
                </a:solidFill>
              </a:rPr>
              <a:t>24 channels</a:t>
            </a:r>
          </a:p>
        </p:txBody>
      </p:sp>
      <p:pic>
        <p:nvPicPr>
          <p:cNvPr id="9" name="20130201235139-removebg-preview.png" descr="20130201235139-removebg-preview.png">
            <a:extLst>
              <a:ext uri="{FF2B5EF4-FFF2-40B4-BE49-F238E27FC236}">
                <a16:creationId xmlns:a16="http://schemas.microsoft.com/office/drawing/2014/main" id="{137E4A02-7098-9810-39AD-E6D02CEBB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498620" y="5505989"/>
            <a:ext cx="1179528" cy="7127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5F8BC6-ACF5-10EB-C82D-840E81D522D1}"/>
              </a:ext>
            </a:extLst>
          </p:cNvPr>
          <p:cNvSpPr txBox="1"/>
          <p:nvPr/>
        </p:nvSpPr>
        <p:spPr>
          <a:xfrm>
            <a:off x="4599386" y="5929617"/>
            <a:ext cx="12170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BB000"/>
                </a:solidFill>
              </a:rPr>
              <a:t>Small Field</a:t>
            </a:r>
          </a:p>
          <a:p>
            <a:r>
              <a:rPr lang="en-US" b="1" dirty="0">
                <a:solidFill>
                  <a:srgbClr val="EBB000"/>
                </a:solidFill>
              </a:rPr>
              <a:t>Camera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2087D2-23E6-9BCA-A08D-C8B04166BE2D}"/>
              </a:ext>
            </a:extLst>
          </p:cNvPr>
          <p:cNvSpPr txBox="1"/>
          <p:nvPr/>
        </p:nvSpPr>
        <p:spPr>
          <a:xfrm>
            <a:off x="4430336" y="4846299"/>
            <a:ext cx="990583" cy="565146"/>
          </a:xfrm>
          <a:prstGeom prst="rect">
            <a:avLst/>
          </a:prstGeom>
          <a:noFill/>
          <a:ln>
            <a:noFill/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altLang="ja-JP" sz="1600" dirty="0">
                <a:solidFill>
                  <a:schemeClr val="accent6">
                    <a:lumMod val="75000"/>
                  </a:schemeClr>
                </a:solidFill>
              </a:rPr>
              <a:t>Microwave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Cavity</a:t>
            </a:r>
            <a:endParaRPr lang="en-JP" sz="160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2DF078-82D3-B9F5-6153-C2D9466388AC}"/>
              </a:ext>
            </a:extLst>
          </p:cNvPr>
          <p:cNvCxnSpPr>
            <a:cxnSpLocks/>
          </p:cNvCxnSpPr>
          <p:nvPr/>
        </p:nvCxnSpPr>
        <p:spPr>
          <a:xfrm flipV="1">
            <a:off x="5033628" y="5026806"/>
            <a:ext cx="1013604" cy="185453"/>
          </a:xfrm>
          <a:prstGeom prst="straightConnector1">
            <a:avLst/>
          </a:prstGeom>
          <a:ln w="25400">
            <a:solidFill>
              <a:schemeClr val="accent6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DDC57C-FFF0-3953-F3C6-D95F430A298A}"/>
              </a:ext>
            </a:extLst>
          </p:cNvPr>
          <p:cNvCxnSpPr>
            <a:cxnSpLocks/>
          </p:cNvCxnSpPr>
          <p:nvPr/>
        </p:nvCxnSpPr>
        <p:spPr>
          <a:xfrm flipV="1">
            <a:off x="5503222" y="5574402"/>
            <a:ext cx="1050812" cy="350952"/>
          </a:xfrm>
          <a:prstGeom prst="straightConnector1">
            <a:avLst/>
          </a:prstGeom>
          <a:ln w="25400">
            <a:solidFill>
              <a:srgbClr val="EBB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29E3EE0-6657-943C-B56C-2A4814CD09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0" y="4810404"/>
            <a:ext cx="3384000" cy="11844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664D8D0-47E5-4BCB-E04D-8EAC48492F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28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C578231A-6FC0-2BC9-C467-5D26F48C9B37}"/>
              </a:ext>
            </a:extLst>
          </p:cNvPr>
          <p:cNvSpPr txBox="1"/>
          <p:nvPr/>
        </p:nvSpPr>
        <p:spPr>
          <a:xfrm>
            <a:off x="179511" y="4258158"/>
            <a:ext cx="5063821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/>
              <a:t>By taking into account: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JP"/>
              <a:t>Effect of the cylindrical shape of pure water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800" dirty="0"/>
              <a:t>Difference in resonance peaks between both paths of the modulation field</a:t>
            </a:r>
            <a:endParaRPr lang="en-JP"/>
          </a:p>
          <a:p>
            <a:pPr marL="285750" indent="-285750">
              <a:buFont typeface="Wingdings" pitchFamily="2" charset="2"/>
              <a:buChar char="Ø"/>
            </a:pPr>
            <a:r>
              <a:rPr lang="en-JP"/>
              <a:t>Detuning of the LC resonant circuit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JP"/>
              <a:t>Dependence on the probe direction</a:t>
            </a:r>
          </a:p>
          <a:p>
            <a:pPr>
              <a:spcBef>
                <a:spcPts val="600"/>
              </a:spcBef>
            </a:pPr>
            <a:r>
              <a:rPr lang="en-US" dirty="0"/>
              <a:t>A</a:t>
            </a:r>
            <a:r>
              <a:rPr lang="en-JP"/>
              <a:t>n absolute accuracy of </a:t>
            </a:r>
            <a:r>
              <a:rPr lang="en-JP">
                <a:solidFill>
                  <a:srgbClr val="FF0000"/>
                </a:solidFill>
              </a:rPr>
              <a:t>15 ppb</a:t>
            </a:r>
            <a:r>
              <a:rPr lang="en-JP"/>
              <a:t> can be achieved.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13C46A-05F0-AD43-C55F-61937306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Magnetic Field Homogeneity Measurement</a:t>
            </a:r>
            <a:endParaRPr lang="en-JP" sz="3800"/>
          </a:p>
        </p:txBody>
      </p:sp>
      <p:pic>
        <p:nvPicPr>
          <p:cNvPr id="3" name="44891.jpg" descr="44891.jpg">
            <a:extLst>
              <a:ext uri="{FF2B5EF4-FFF2-40B4-BE49-F238E27FC236}">
                <a16:creationId xmlns:a16="http://schemas.microsoft.com/office/drawing/2014/main" id="{511EC9F3-BA74-D532-6554-3E18C7AD24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820" y="1754159"/>
            <a:ext cx="3941650" cy="2956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スクリーンショット 2022-11-17 6.29.00.png" descr="スクリーンショット 2022-11-17 6.29.00.png">
            <a:extLst>
              <a:ext uri="{FF2B5EF4-FFF2-40B4-BE49-F238E27FC236}">
                <a16:creationId xmlns:a16="http://schemas.microsoft.com/office/drawing/2014/main" id="{1D852D31-C2AE-9B3A-6CDB-41797CDAD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764" y="1412060"/>
            <a:ext cx="1559552" cy="259925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×24">
            <a:extLst>
              <a:ext uri="{FF2B5EF4-FFF2-40B4-BE49-F238E27FC236}">
                <a16:creationId xmlns:a16="http://schemas.microsoft.com/office/drawing/2014/main" id="{D0E5DEB4-EA62-2A91-CC97-06FC6BDA5C05}"/>
              </a:ext>
            </a:extLst>
          </p:cNvPr>
          <p:cNvSpPr txBox="1"/>
          <p:nvPr/>
        </p:nvSpPr>
        <p:spPr>
          <a:xfrm>
            <a:off x="6065444" y="3584074"/>
            <a:ext cx="537006" cy="513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lnSpc>
                <a:spcPct val="130000"/>
              </a:lnSpc>
              <a:defRPr sz="3300" b="1">
                <a:solidFill>
                  <a:schemeClr val="accent4">
                    <a:hueOff val="-1247790"/>
                    <a:lumOff val="-12326"/>
                  </a:schemeClr>
                </a:solidFill>
              </a:defRPr>
            </a:lvl1pPr>
          </a:lstStyle>
          <a:p>
            <a:r>
              <a:rPr sz="2400" dirty="0">
                <a:solidFill>
                  <a:schemeClr val="accent6"/>
                </a:solidFill>
              </a:rPr>
              <a:t>×24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435D9A3F-1DC7-A7B4-9845-C9062B9DF31B}"/>
              </a:ext>
            </a:extLst>
          </p:cNvPr>
          <p:cNvSpPr/>
          <p:nvPr/>
        </p:nvSpPr>
        <p:spPr>
          <a:xfrm flipV="1">
            <a:off x="598157" y="2598729"/>
            <a:ext cx="560194" cy="96203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10" name="Line">
            <a:extLst>
              <a:ext uri="{FF2B5EF4-FFF2-40B4-BE49-F238E27FC236}">
                <a16:creationId xmlns:a16="http://schemas.microsoft.com/office/drawing/2014/main" id="{019CB0E5-5103-42D2-2D67-3C0896A35A2D}"/>
              </a:ext>
            </a:extLst>
          </p:cNvPr>
          <p:cNvSpPr/>
          <p:nvPr/>
        </p:nvSpPr>
        <p:spPr>
          <a:xfrm flipV="1">
            <a:off x="624844" y="1447099"/>
            <a:ext cx="1" cy="1722972"/>
          </a:xfrm>
          <a:prstGeom prst="line">
            <a:avLst/>
          </a:prstGeom>
          <a:ln w="19050">
            <a:solidFill>
              <a:srgbClr val="000000"/>
            </a:solidFill>
            <a:miter lim="400000"/>
            <a:headEnd type="arrow" w="med" len="lg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11" name="proton NMR">
            <a:extLst>
              <a:ext uri="{FF2B5EF4-FFF2-40B4-BE49-F238E27FC236}">
                <a16:creationId xmlns:a16="http://schemas.microsoft.com/office/drawing/2014/main" id="{8D57362E-A405-03A0-23CB-E1C22B7C8955}"/>
              </a:ext>
            </a:extLst>
          </p:cNvPr>
          <p:cNvSpPr txBox="1"/>
          <p:nvPr/>
        </p:nvSpPr>
        <p:spPr>
          <a:xfrm>
            <a:off x="653499" y="915653"/>
            <a:ext cx="1259705" cy="403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>
              <a:lnSpc>
                <a:spcPct val="130000"/>
              </a:lnSpc>
              <a:defRPr sz="3300" b="1">
                <a:solidFill>
                  <a:srgbClr val="000000"/>
                </a:solidFill>
              </a:defRPr>
            </a:lvl1pPr>
          </a:lstStyle>
          <a:p>
            <a:pPr algn="ctr"/>
            <a:r>
              <a:rPr lang="en-US" sz="1800" dirty="0">
                <a:solidFill>
                  <a:srgbClr val="0000FF"/>
                </a:solidFill>
              </a:rPr>
              <a:t>P</a:t>
            </a:r>
            <a:r>
              <a:rPr sz="1800" dirty="0">
                <a:solidFill>
                  <a:srgbClr val="0000FF"/>
                </a:solidFill>
              </a:rPr>
              <a:t>roton NMR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F9EC5-2103-8F36-A464-85B0CD408FC5}"/>
              </a:ext>
            </a:extLst>
          </p:cNvPr>
          <p:cNvSpPr txBox="1"/>
          <p:nvPr/>
        </p:nvSpPr>
        <p:spPr>
          <a:xfrm>
            <a:off x="2433811" y="3466676"/>
            <a:ext cx="223670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/>
              <a:t>Stability during </a:t>
            </a:r>
          </a:p>
          <a:p>
            <a:r>
              <a:rPr lang="en-JP" sz="1600"/>
              <a:t>measurement: ±0.1 ppm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FF12A-090D-B122-C484-34446FD1F2DF}"/>
              </a:ext>
            </a:extLst>
          </p:cNvPr>
          <p:cNvSpPr txBox="1"/>
          <p:nvPr/>
        </p:nvSpPr>
        <p:spPr>
          <a:xfrm>
            <a:off x="140561" y="3486817"/>
            <a:ext cx="130086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/>
              <a:t>Use protons </a:t>
            </a:r>
          </a:p>
          <a:p>
            <a:r>
              <a:rPr lang="en-JP" sz="1600"/>
              <a:t>in pure 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E6A48F-CDD6-8EE0-BB36-A834FB0ECAFA}"/>
              </a:ext>
            </a:extLst>
          </p:cNvPr>
          <p:cNvSpPr txBox="1"/>
          <p:nvPr/>
        </p:nvSpPr>
        <p:spPr>
          <a:xfrm>
            <a:off x="1780928" y="1445456"/>
            <a:ext cx="104547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/>
              <a:t>Aluminum</a:t>
            </a:r>
          </a:p>
          <a:p>
            <a:r>
              <a:rPr lang="en-US" sz="1600" dirty="0"/>
              <a:t>Cover</a:t>
            </a:r>
          </a:p>
        </p:txBody>
      </p:sp>
      <p:sp>
        <p:nvSpPr>
          <p:cNvPr id="18" name="Line">
            <a:extLst>
              <a:ext uri="{FF2B5EF4-FFF2-40B4-BE49-F238E27FC236}">
                <a16:creationId xmlns:a16="http://schemas.microsoft.com/office/drawing/2014/main" id="{4DFE78FF-DA79-DF0F-4EAE-94079E488F02}"/>
              </a:ext>
            </a:extLst>
          </p:cNvPr>
          <p:cNvSpPr/>
          <p:nvPr/>
        </p:nvSpPr>
        <p:spPr>
          <a:xfrm>
            <a:off x="1634623" y="2863339"/>
            <a:ext cx="5564847" cy="683550"/>
          </a:xfrm>
          <a:prstGeom prst="line">
            <a:avLst/>
          </a:prstGeom>
          <a:ln w="31750">
            <a:solidFill>
              <a:schemeClr val="accent6"/>
            </a:solidFill>
            <a:prstDash val="solid"/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20" name="Circular Arrow 19">
            <a:extLst>
              <a:ext uri="{FF2B5EF4-FFF2-40B4-BE49-F238E27FC236}">
                <a16:creationId xmlns:a16="http://schemas.microsoft.com/office/drawing/2014/main" id="{A47DB2E8-1BD6-1CEB-4F2C-DB95B351D0F0}"/>
              </a:ext>
            </a:extLst>
          </p:cNvPr>
          <p:cNvSpPr>
            <a:spLocks noChangeAspect="1"/>
          </p:cNvSpPr>
          <p:nvPr/>
        </p:nvSpPr>
        <p:spPr>
          <a:xfrm rot="5400000">
            <a:off x="7324344" y="2951868"/>
            <a:ext cx="1620000" cy="1620000"/>
          </a:xfrm>
          <a:prstGeom prst="circular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chemeClr val="tx1"/>
              </a:solidFill>
            </a:endParaRPr>
          </a:p>
        </p:txBody>
      </p:sp>
      <p:sp>
        <p:nvSpPr>
          <p:cNvPr id="21" name="H. Tada et al., IEEE Trans. Appl. Supercond.,10.1109 (2022)…">
            <a:extLst>
              <a:ext uri="{FF2B5EF4-FFF2-40B4-BE49-F238E27FC236}">
                <a16:creationId xmlns:a16="http://schemas.microsoft.com/office/drawing/2014/main" id="{96511E74-43B1-182A-DAE1-ADE5690C895A}"/>
              </a:ext>
            </a:extLst>
          </p:cNvPr>
          <p:cNvSpPr txBox="1"/>
          <p:nvPr/>
        </p:nvSpPr>
        <p:spPr>
          <a:xfrm>
            <a:off x="3439219" y="6185753"/>
            <a:ext cx="5624618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584170">
              <a:defRPr sz="1300">
                <a:solidFill>
                  <a:srgbClr val="000000"/>
                </a:solidFill>
              </a:defRPr>
            </a:pPr>
            <a:r>
              <a:rPr lang="en-US" sz="1600" dirty="0">
                <a:solidFill>
                  <a:srgbClr val="0070C0"/>
                </a:solidFill>
              </a:rPr>
              <a:t>H. Tada, poster at FKK 2023</a:t>
            </a:r>
          </a:p>
          <a:p>
            <a:pPr algn="r" defTabSz="584170">
              <a:defRPr sz="1300">
                <a:solidFill>
                  <a:srgbClr val="000000"/>
                </a:solidFill>
              </a:defRPr>
            </a:pPr>
            <a:r>
              <a:rPr sz="1600" dirty="0">
                <a:solidFill>
                  <a:srgbClr val="0070C0"/>
                </a:solidFill>
              </a:rPr>
              <a:t>H. Tada </a:t>
            </a:r>
            <a:r>
              <a:rPr sz="1600" i="1" dirty="0">
                <a:solidFill>
                  <a:srgbClr val="0070C0"/>
                </a:solidFill>
              </a:rPr>
              <a:t>et al.</a:t>
            </a:r>
            <a:r>
              <a:rPr sz="1600" dirty="0">
                <a:solidFill>
                  <a:srgbClr val="0070C0"/>
                </a:solidFill>
              </a:rPr>
              <a:t>, IEEE Trans. Appl. </a:t>
            </a:r>
            <a:r>
              <a:rPr sz="1600" dirty="0" err="1">
                <a:solidFill>
                  <a:srgbClr val="0070C0"/>
                </a:solidFill>
              </a:rPr>
              <a:t>Supercond</a:t>
            </a:r>
            <a:r>
              <a:rPr sz="1600" dirty="0">
                <a:solidFill>
                  <a:srgbClr val="0070C0"/>
                </a:solidFill>
              </a:rPr>
              <a:t>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lang="en-US" sz="1600" b="1" dirty="0">
                <a:solidFill>
                  <a:srgbClr val="0070C0"/>
                </a:solidFill>
              </a:rPr>
              <a:t>32 </a:t>
            </a:r>
            <a:r>
              <a:rPr lang="en-US" sz="1600" dirty="0">
                <a:solidFill>
                  <a:srgbClr val="0070C0"/>
                </a:solidFill>
              </a:rPr>
              <a:t>(6), 9002205</a:t>
            </a:r>
            <a:r>
              <a:rPr sz="1600" dirty="0">
                <a:solidFill>
                  <a:srgbClr val="0070C0"/>
                </a:solidFill>
              </a:rPr>
              <a:t> (2022)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51A44A6-2875-5048-1AB6-8B7EDB10468E}"/>
              </a:ext>
            </a:extLst>
          </p:cNvPr>
          <p:cNvSpPr txBox="1"/>
          <p:nvPr/>
        </p:nvSpPr>
        <p:spPr>
          <a:xfrm>
            <a:off x="4836093" y="4771011"/>
            <a:ext cx="4025103" cy="92333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Rotate the 24-channel magnetic field camera by 24 angles and create a 576-point magnetic field measurement map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98E58F-1267-3419-710A-E34541D0DDC8}"/>
              </a:ext>
            </a:extLst>
          </p:cNvPr>
          <p:cNvSpPr txBox="1"/>
          <p:nvPr/>
        </p:nvSpPr>
        <p:spPr>
          <a:xfrm>
            <a:off x="3173389" y="2769776"/>
            <a:ext cx="114005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JP" sz="1600"/>
              <a:t>NMR Signal</a:t>
            </a:r>
          </a:p>
        </p:txBody>
      </p:sp>
      <p:sp>
        <p:nvSpPr>
          <p:cNvPr id="33" name="テキスト ボックス 10">
            <a:extLst>
              <a:ext uri="{FF2B5EF4-FFF2-40B4-BE49-F238E27FC236}">
                <a16:creationId xmlns:a16="http://schemas.microsoft.com/office/drawing/2014/main" id="{5897B95B-1526-D6E7-D3CE-63CCB7CD121F}"/>
              </a:ext>
            </a:extLst>
          </p:cNvPr>
          <p:cNvSpPr txBox="1"/>
          <p:nvPr/>
        </p:nvSpPr>
        <p:spPr>
          <a:xfrm>
            <a:off x="4979120" y="1892710"/>
            <a:ext cx="1565621" cy="307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Field Camera</a:t>
            </a:r>
          </a:p>
        </p:txBody>
      </p:sp>
      <p:sp>
        <p:nvSpPr>
          <p:cNvPr id="34" name="8cm">
            <a:extLst>
              <a:ext uri="{FF2B5EF4-FFF2-40B4-BE49-F238E27FC236}">
                <a16:creationId xmlns:a16="http://schemas.microsoft.com/office/drawing/2014/main" id="{ABEE317C-5322-0242-E8C5-027D75721C15}"/>
              </a:ext>
            </a:extLst>
          </p:cNvPr>
          <p:cNvSpPr txBox="1"/>
          <p:nvPr/>
        </p:nvSpPr>
        <p:spPr>
          <a:xfrm rot="16200000">
            <a:off x="190911" y="2164796"/>
            <a:ext cx="580288" cy="287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400" dirty="0"/>
              <a:t>8</a:t>
            </a:r>
            <a:r>
              <a:rPr lang="en-US" sz="1400" dirty="0"/>
              <a:t>0 mm</a:t>
            </a:r>
            <a:endParaRPr sz="1400" dirty="0"/>
          </a:p>
        </p:txBody>
      </p:sp>
      <p:sp>
        <p:nvSpPr>
          <p:cNvPr id="5" name="テキスト ボックス 5">
            <a:extLst>
              <a:ext uri="{FF2B5EF4-FFF2-40B4-BE49-F238E27FC236}">
                <a16:creationId xmlns:a16="http://schemas.microsoft.com/office/drawing/2014/main" id="{D287119A-E4EB-A3AE-55C1-FEF7EFA0BFE0}"/>
              </a:ext>
            </a:extLst>
          </p:cNvPr>
          <p:cNvSpPr txBox="1"/>
          <p:nvPr/>
        </p:nvSpPr>
        <p:spPr>
          <a:xfrm>
            <a:off x="6349397" y="934670"/>
            <a:ext cx="2614114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Yu Goto (Nagoya Univ.)</a:t>
            </a:r>
          </a:p>
          <a:p>
            <a:pPr algn="r"/>
            <a:r>
              <a:rPr lang="en-US" altLang="ja-JP" dirty="0">
                <a:solidFill>
                  <a:srgbClr val="0070C0"/>
                </a:solidFill>
              </a:rPr>
              <a:t>Ken-ichi Sasaki (KEK)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BABFC5-E612-5327-E9FB-0CFFF9CDEBAE}"/>
              </a:ext>
            </a:extLst>
          </p:cNvPr>
          <p:cNvSpPr txBox="1"/>
          <p:nvPr/>
        </p:nvSpPr>
        <p:spPr>
          <a:xfrm>
            <a:off x="7796009" y="1780144"/>
            <a:ext cx="10107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CC"/>
                </a:solidFill>
              </a:rPr>
              <a:t>Shim Tray</a:t>
            </a:r>
            <a:endParaRPr lang="en-JP" sz="1600" b="1">
              <a:solidFill>
                <a:srgbClr val="FFFFCC"/>
              </a:solidFill>
            </a:endParaRPr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02215A7A-25C1-E5CB-E1EA-B0EA9589282A}"/>
              </a:ext>
            </a:extLst>
          </p:cNvPr>
          <p:cNvSpPr/>
          <p:nvPr/>
        </p:nvSpPr>
        <p:spPr>
          <a:xfrm>
            <a:off x="8304235" y="2093855"/>
            <a:ext cx="110559" cy="500670"/>
          </a:xfrm>
          <a:prstGeom prst="line">
            <a:avLst/>
          </a:prstGeom>
          <a:ln w="31750">
            <a:solidFill>
              <a:srgbClr val="FFFFCC"/>
            </a:solidFill>
            <a:prstDash val="solid"/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65C735-8C93-076F-982B-ED0980C0A5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81" y="1057989"/>
            <a:ext cx="1656230" cy="1728000"/>
          </a:xfrm>
          <a:prstGeom prst="rect">
            <a:avLst/>
          </a:prstGeom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28381A5-684D-2410-5FC2-AF4E12F11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347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C78E49-A387-71D3-6B48-23A88AF5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Outline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6D97103-8A2B-533C-A8DE-6952A0E2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635034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kumimoji="1" lang="en-US" altLang="ja-JP" dirty="0" err="1">
                <a:solidFill>
                  <a:srgbClr val="0070C0"/>
                </a:solidFill>
              </a:rPr>
              <a:t>MuSEUM</a:t>
            </a:r>
            <a:r>
              <a:rPr kumimoji="1" lang="en-US" altLang="ja-JP" dirty="0"/>
              <a:t>=</a:t>
            </a:r>
            <a:r>
              <a:rPr kumimoji="1" lang="en-US" altLang="ja-JP" dirty="0">
                <a:solidFill>
                  <a:srgbClr val="0070C0"/>
                </a:solidFill>
              </a:rPr>
              <a:t>Mu</a:t>
            </a:r>
            <a:r>
              <a:rPr kumimoji="1" lang="en-US" altLang="ja-JP" dirty="0"/>
              <a:t>on </a:t>
            </a:r>
            <a:r>
              <a:rPr kumimoji="1" lang="en-US" altLang="ja-JP" dirty="0">
                <a:solidFill>
                  <a:srgbClr val="0070C0"/>
                </a:solidFill>
              </a:rPr>
              <a:t>S</a:t>
            </a:r>
            <a:r>
              <a:rPr kumimoji="1" lang="en-US" altLang="ja-JP" dirty="0"/>
              <a:t>pectroscopy </a:t>
            </a:r>
            <a:r>
              <a:rPr kumimoji="1" lang="en-US" altLang="ja-JP" dirty="0">
                <a:solidFill>
                  <a:srgbClr val="0070C0"/>
                </a:solidFill>
              </a:rPr>
              <a:t>E</a:t>
            </a:r>
            <a:r>
              <a:rPr kumimoji="1" lang="en-US" altLang="ja-JP" dirty="0"/>
              <a:t>xperiment </a:t>
            </a:r>
            <a:r>
              <a:rPr kumimoji="1" lang="en-US" altLang="ja-JP" dirty="0">
                <a:solidFill>
                  <a:srgbClr val="0070C0"/>
                </a:solidFill>
              </a:rPr>
              <a:t>U</a:t>
            </a:r>
            <a:r>
              <a:rPr kumimoji="1" lang="en-US" altLang="ja-JP" dirty="0"/>
              <a:t>sing </a:t>
            </a:r>
            <a:r>
              <a:rPr kumimoji="1" lang="en-US" altLang="ja-JP" dirty="0">
                <a:solidFill>
                  <a:srgbClr val="0070C0"/>
                </a:solidFill>
              </a:rPr>
              <a:t>M</a:t>
            </a:r>
            <a:r>
              <a:rPr kumimoji="1" lang="en-US" altLang="ja-JP" dirty="0"/>
              <a:t>icrowave</a:t>
            </a:r>
          </a:p>
          <a:p>
            <a:endParaRPr kumimoji="1" lang="en-US" altLang="ja-JP" dirty="0"/>
          </a:p>
          <a:p>
            <a:pPr marL="0" indent="0">
              <a:buNone/>
            </a:pPr>
            <a:r>
              <a:rPr lang="en-US" altLang="ja-JP" dirty="0"/>
              <a:t>Present</a:t>
            </a:r>
            <a:r>
              <a:rPr kumimoji="1" lang="en-US" altLang="ja-JP" dirty="0"/>
              <a:t> projects</a:t>
            </a:r>
          </a:p>
          <a:p>
            <a:r>
              <a:rPr lang="en-US" altLang="ja-JP" dirty="0"/>
              <a:t>Muonium Hyperfine Splinting Measurement</a:t>
            </a:r>
          </a:p>
          <a:p>
            <a:r>
              <a:rPr lang="en-US" altLang="ja-JP" dirty="0"/>
              <a:t>(</a:t>
            </a:r>
            <a:r>
              <a:rPr lang="en-US" altLang="ja-JP" dirty="0" err="1"/>
              <a:t>K.Shimomura</a:t>
            </a:r>
            <a:r>
              <a:rPr lang="en-US" altLang="ja-JP" dirty="0"/>
              <a:t>)</a:t>
            </a:r>
          </a:p>
          <a:p>
            <a:r>
              <a:rPr kumimoji="1" lang="en-US" altLang="ja-JP" dirty="0"/>
              <a:t>Muonic He </a:t>
            </a:r>
            <a:r>
              <a:rPr lang="en-US" altLang="ja-JP" dirty="0"/>
              <a:t>Hyperfine Splinting Measurement</a:t>
            </a:r>
          </a:p>
          <a:p>
            <a:r>
              <a:rPr lang="en-US" altLang="ja-JP" dirty="0"/>
              <a:t>(</a:t>
            </a:r>
            <a:r>
              <a:rPr lang="en-US" altLang="ja-JP" dirty="0" err="1"/>
              <a:t>P.Strasser</a:t>
            </a:r>
            <a:r>
              <a:rPr lang="en-US" altLang="ja-JP" dirty="0"/>
              <a:t>)</a:t>
            </a:r>
          </a:p>
          <a:p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Future projects</a:t>
            </a:r>
          </a:p>
          <a:p>
            <a:r>
              <a:rPr lang="en-US" altLang="ja-JP" dirty="0"/>
              <a:t>Positive Muon Trap</a:t>
            </a:r>
          </a:p>
          <a:p>
            <a:r>
              <a:rPr lang="en-US" altLang="ja-JP" dirty="0"/>
              <a:t>Negative Muon Trap and anti Muonium</a:t>
            </a:r>
          </a:p>
          <a:p>
            <a:r>
              <a:rPr lang="en-US" altLang="ja-JP" dirty="0"/>
              <a:t>(S. Nishimura, </a:t>
            </a:r>
            <a:r>
              <a:rPr lang="en-US" altLang="ja-JP" dirty="0" err="1"/>
              <a:t>T.Yamazaki</a:t>
            </a:r>
            <a:r>
              <a:rPr lang="en-US" altLang="ja-JP" dirty="0"/>
              <a:t>, </a:t>
            </a:r>
            <a:r>
              <a:rPr lang="en-US" altLang="ja-JP" dirty="0" err="1"/>
              <a:t>Y.Nagatani</a:t>
            </a:r>
            <a:r>
              <a:rPr lang="en-US" altLang="ja-JP" dirty="0"/>
              <a:t>)</a:t>
            </a:r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7DADD46-F417-F434-CC7A-73F231D2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31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CD6885E4-64A5-E270-D384-D875811E67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0" y="1367140"/>
            <a:ext cx="2729446" cy="2456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6E7E59-EF5E-F3E1-4DCC-32B556223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920" y="3116071"/>
            <a:ext cx="2542551" cy="10240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5873F-244F-95E4-97A7-F32082619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Mapping &amp; Adjustment (1)</a:t>
            </a:r>
            <a:endParaRPr lang="en-JP"/>
          </a:p>
        </p:txBody>
      </p:sp>
      <p:pic>
        <p:nvPicPr>
          <p:cNvPr id="9" name="pasted-movie.png" descr="pasted-movie.png">
            <a:extLst>
              <a:ext uri="{FF2B5EF4-FFF2-40B4-BE49-F238E27FC236}">
                <a16:creationId xmlns:a16="http://schemas.microsoft.com/office/drawing/2014/main" id="{AE82853E-17A1-E35A-3044-ED7758EC0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280" y="4383736"/>
            <a:ext cx="3627139" cy="1917798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law field data">
            <a:extLst>
              <a:ext uri="{FF2B5EF4-FFF2-40B4-BE49-F238E27FC236}">
                <a16:creationId xmlns:a16="http://schemas.microsoft.com/office/drawing/2014/main" id="{877D1B29-2792-D20E-1C2E-712BECBC148B}"/>
              </a:ext>
            </a:extLst>
          </p:cNvPr>
          <p:cNvSpPr txBox="1"/>
          <p:nvPr/>
        </p:nvSpPr>
        <p:spPr>
          <a:xfrm>
            <a:off x="754675" y="995508"/>
            <a:ext cx="144296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1"/>
            </a:lvl1pPr>
          </a:lstStyle>
          <a:p>
            <a:r>
              <a:rPr lang="en-US" sz="1800" dirty="0">
                <a:solidFill>
                  <a:srgbClr val="0000FF"/>
                </a:solidFill>
              </a:rPr>
              <a:t>R</a:t>
            </a:r>
            <a:r>
              <a:rPr sz="1800" dirty="0">
                <a:solidFill>
                  <a:srgbClr val="0000FF"/>
                </a:solidFill>
              </a:rPr>
              <a:t>aw field data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F4D4F8-FEEE-09E6-7D57-DCFE327346A2}"/>
              </a:ext>
            </a:extLst>
          </p:cNvPr>
          <p:cNvGrpSpPr/>
          <p:nvPr/>
        </p:nvGrpSpPr>
        <p:grpSpPr>
          <a:xfrm>
            <a:off x="3491608" y="1131647"/>
            <a:ext cx="1515111" cy="1589958"/>
            <a:chOff x="3690769" y="1421019"/>
            <a:chExt cx="1515111" cy="1589958"/>
          </a:xfrm>
        </p:grpSpPr>
        <p:pic>
          <p:nvPicPr>
            <p:cNvPr id="10" name="pasted-movie.png" descr="pasted-movie.png">
              <a:extLst>
                <a:ext uri="{FF2B5EF4-FFF2-40B4-BE49-F238E27FC236}">
                  <a16:creationId xmlns:a16="http://schemas.microsoft.com/office/drawing/2014/main" id="{86F74816-BF15-B8EE-2290-0637A8B8D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4044"/>
            <a:stretch>
              <a:fillRect/>
            </a:stretch>
          </p:blipFill>
          <p:spPr>
            <a:xfrm>
              <a:off x="3690769" y="1592442"/>
              <a:ext cx="1371415" cy="121642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5" name="Line">
              <a:extLst>
                <a:ext uri="{FF2B5EF4-FFF2-40B4-BE49-F238E27FC236}">
                  <a16:creationId xmlns:a16="http://schemas.microsoft.com/office/drawing/2014/main" id="{B65A0D92-BF44-0390-E6C7-B603FAFDBD84}"/>
                </a:ext>
              </a:extLst>
            </p:cNvPr>
            <p:cNvSpPr/>
            <p:nvPr/>
          </p:nvSpPr>
          <p:spPr>
            <a:xfrm flipV="1">
              <a:off x="4387718" y="1421019"/>
              <a:ext cx="1" cy="410567"/>
            </a:xfrm>
            <a:prstGeom prst="line">
              <a:avLst/>
            </a:prstGeom>
            <a:ln w="25400">
              <a:solidFill>
                <a:srgbClr val="00B0F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endParaRPr sz="790" dirty="0"/>
            </a:p>
          </p:txBody>
        </p:sp>
        <p:sp>
          <p:nvSpPr>
            <p:cNvPr id="16" name="Oval">
              <a:extLst>
                <a:ext uri="{FF2B5EF4-FFF2-40B4-BE49-F238E27FC236}">
                  <a16:creationId xmlns:a16="http://schemas.microsoft.com/office/drawing/2014/main" id="{680065D9-3CFD-1921-43CA-2B31198FED79}"/>
                </a:ext>
              </a:extLst>
            </p:cNvPr>
            <p:cNvSpPr/>
            <p:nvPr/>
          </p:nvSpPr>
          <p:spPr>
            <a:xfrm>
              <a:off x="4344856" y="1592443"/>
              <a:ext cx="85725" cy="10182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B0F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17" name="Line">
              <a:extLst>
                <a:ext uri="{FF2B5EF4-FFF2-40B4-BE49-F238E27FC236}">
                  <a16:creationId xmlns:a16="http://schemas.microsoft.com/office/drawing/2014/main" id="{8A9C4DC8-9D1D-EFCF-5BA0-A781D9227E5D}"/>
                </a:ext>
              </a:extLst>
            </p:cNvPr>
            <p:cNvSpPr/>
            <p:nvPr/>
          </p:nvSpPr>
          <p:spPr>
            <a:xfrm flipV="1">
              <a:off x="4235913" y="1483527"/>
              <a:ext cx="1" cy="410567"/>
            </a:xfrm>
            <a:prstGeom prst="line">
              <a:avLst/>
            </a:prstGeom>
            <a:ln w="25400">
              <a:solidFill>
                <a:srgbClr val="00B0F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endParaRPr sz="790" dirty="0"/>
            </a:p>
          </p:txBody>
        </p:sp>
        <p:sp>
          <p:nvSpPr>
            <p:cNvPr id="18" name="Oval">
              <a:extLst>
                <a:ext uri="{FF2B5EF4-FFF2-40B4-BE49-F238E27FC236}">
                  <a16:creationId xmlns:a16="http://schemas.microsoft.com/office/drawing/2014/main" id="{2A7382AE-5A0B-0552-8B67-5540D31F0E56}"/>
                </a:ext>
              </a:extLst>
            </p:cNvPr>
            <p:cNvSpPr/>
            <p:nvPr/>
          </p:nvSpPr>
          <p:spPr>
            <a:xfrm>
              <a:off x="4193051" y="1654951"/>
              <a:ext cx="85725" cy="10182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B0F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19" name="Line">
              <a:extLst>
                <a:ext uri="{FF2B5EF4-FFF2-40B4-BE49-F238E27FC236}">
                  <a16:creationId xmlns:a16="http://schemas.microsoft.com/office/drawing/2014/main" id="{EDF7C576-29FB-709F-0FA2-28E9D0A098DB}"/>
                </a:ext>
              </a:extLst>
            </p:cNvPr>
            <p:cNvSpPr/>
            <p:nvPr/>
          </p:nvSpPr>
          <p:spPr>
            <a:xfrm flipV="1">
              <a:off x="4110898" y="1554965"/>
              <a:ext cx="1" cy="410567"/>
            </a:xfrm>
            <a:prstGeom prst="line">
              <a:avLst/>
            </a:prstGeom>
            <a:ln w="25400">
              <a:solidFill>
                <a:srgbClr val="00B0F0"/>
              </a:solidFill>
              <a:miter lim="400000"/>
              <a:tailEnd type="triangle"/>
            </a:ln>
          </p:spPr>
          <p:txBody>
            <a:bodyPr lIns="35719" tIns="35719" rIns="35719" bIns="35719" anchor="ctr"/>
            <a:lstStyle/>
            <a:p>
              <a:endParaRPr sz="790" dirty="0"/>
            </a:p>
          </p:txBody>
        </p:sp>
        <p:sp>
          <p:nvSpPr>
            <p:cNvPr id="20" name="Oval">
              <a:extLst>
                <a:ext uri="{FF2B5EF4-FFF2-40B4-BE49-F238E27FC236}">
                  <a16:creationId xmlns:a16="http://schemas.microsoft.com/office/drawing/2014/main" id="{C5A7D7D6-9D9F-88DC-E3D8-8B7B48AA5BAA}"/>
                </a:ext>
              </a:extLst>
            </p:cNvPr>
            <p:cNvSpPr/>
            <p:nvPr/>
          </p:nvSpPr>
          <p:spPr>
            <a:xfrm>
              <a:off x="4068036" y="1726388"/>
              <a:ext cx="85725" cy="10182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rgbClr val="00B0F0"/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21" name="about 5000 points">
              <a:extLst>
                <a:ext uri="{FF2B5EF4-FFF2-40B4-BE49-F238E27FC236}">
                  <a16:creationId xmlns:a16="http://schemas.microsoft.com/office/drawing/2014/main" id="{CF652171-A4C3-7116-52FD-4E210403E685}"/>
                </a:ext>
              </a:extLst>
            </p:cNvPr>
            <p:cNvSpPr txBox="1"/>
            <p:nvPr/>
          </p:nvSpPr>
          <p:spPr>
            <a:xfrm>
              <a:off x="4310912" y="2817280"/>
              <a:ext cx="894968" cy="1936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35719" tIns="35719" rIns="35719" bIns="35719" anchor="ctr">
              <a:spAutoFit/>
            </a:bodyPr>
            <a:lstStyle/>
            <a:p>
              <a:r>
                <a:rPr sz="790" dirty="0"/>
                <a:t>about 5000 points</a:t>
              </a:r>
            </a:p>
          </p:txBody>
        </p:sp>
      </p:grpSp>
      <p:sp>
        <p:nvSpPr>
          <p:cNvPr id="22" name="Line">
            <a:extLst>
              <a:ext uri="{FF2B5EF4-FFF2-40B4-BE49-F238E27FC236}">
                <a16:creationId xmlns:a16="http://schemas.microsoft.com/office/drawing/2014/main" id="{8FB90F07-85F8-2E8C-1F8D-97AA5CCDCAA8}"/>
              </a:ext>
            </a:extLst>
          </p:cNvPr>
          <p:cNvSpPr/>
          <p:nvPr/>
        </p:nvSpPr>
        <p:spPr>
          <a:xfrm rot="6381289">
            <a:off x="8114789" y="4144445"/>
            <a:ext cx="1009116" cy="505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52" extrusionOk="0">
                <a:moveTo>
                  <a:pt x="0" y="18152"/>
                </a:moveTo>
                <a:cubicBezTo>
                  <a:pt x="3023" y="3345"/>
                  <a:pt x="9094" y="-3448"/>
                  <a:pt x="14694" y="1712"/>
                </a:cubicBezTo>
                <a:cubicBezTo>
                  <a:pt x="17622" y="4410"/>
                  <a:pt x="20091" y="10288"/>
                  <a:pt x="21600" y="18152"/>
                </a:cubicBezTo>
              </a:path>
            </a:pathLst>
          </a:custGeom>
          <a:ln w="50800">
            <a:solidFill>
              <a:srgbClr val="0070C0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23" name="Angles">
            <a:extLst>
              <a:ext uri="{FF2B5EF4-FFF2-40B4-BE49-F238E27FC236}">
                <a16:creationId xmlns:a16="http://schemas.microsoft.com/office/drawing/2014/main" id="{7BB550B3-0BBD-555C-3F0D-79E979665697}"/>
              </a:ext>
            </a:extLst>
          </p:cNvPr>
          <p:cNvSpPr txBox="1"/>
          <p:nvPr/>
        </p:nvSpPr>
        <p:spPr>
          <a:xfrm>
            <a:off x="1314299" y="1355102"/>
            <a:ext cx="567463" cy="2462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84200">
              <a:defRPr sz="2500" b="1">
                <a:solidFill>
                  <a:srgbClr val="000000"/>
                </a:solidFill>
              </a:defRPr>
            </a:lvl1pPr>
          </a:lstStyle>
          <a:p>
            <a:r>
              <a:rPr sz="1600" dirty="0">
                <a:solidFill>
                  <a:schemeClr val="accent6">
                    <a:lumMod val="75000"/>
                  </a:schemeClr>
                </a:solidFill>
              </a:rPr>
              <a:t>Angles</a:t>
            </a:r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5A44958D-CBBB-588D-56E1-932AC1FFC1CE}"/>
              </a:ext>
            </a:extLst>
          </p:cNvPr>
          <p:cNvSpPr/>
          <p:nvPr/>
        </p:nvSpPr>
        <p:spPr>
          <a:xfrm>
            <a:off x="1055373" y="2964277"/>
            <a:ext cx="235327" cy="44450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9A92BF76-A6AF-4DBE-3C42-D9C6140CDC69}"/>
              </a:ext>
            </a:extLst>
          </p:cNvPr>
          <p:cNvSpPr/>
          <p:nvPr/>
        </p:nvSpPr>
        <p:spPr>
          <a:xfrm>
            <a:off x="1030200" y="1894875"/>
            <a:ext cx="972220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27" name="Text">
            <a:extLst>
              <a:ext uri="{FF2B5EF4-FFF2-40B4-BE49-F238E27FC236}">
                <a16:creationId xmlns:a16="http://schemas.microsoft.com/office/drawing/2014/main" id="{C0E185E3-0CD5-1AB7-6A86-F93D89BDE4A8}"/>
              </a:ext>
            </a:extLst>
          </p:cNvPr>
          <p:cNvSpPr txBox="1"/>
          <p:nvPr/>
        </p:nvSpPr>
        <p:spPr>
          <a:xfrm>
            <a:off x="2315884" y="4939364"/>
            <a:ext cx="72200" cy="2020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 defTabSz="321468">
              <a:spcBef>
                <a:spcPts val="844"/>
              </a:spcBef>
              <a:defRPr sz="2133" i="1">
                <a:solidFill>
                  <a:schemeClr val="accent1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sz="844" dirty="0"/>
          </a:p>
        </p:txBody>
      </p:sp>
      <p:sp>
        <p:nvSpPr>
          <p:cNvPr id="28" name="M. Abe, et al., ‘Static Magnetic Field Shimming Calculation Using TSVD Regularization Considering Constraints of Iron Pieces Placements’, IEEE Transaction on Applied Supercond., vol. 27, no. 7, Oct. 2017, Art. no. 4400812.">
            <a:extLst>
              <a:ext uri="{FF2B5EF4-FFF2-40B4-BE49-F238E27FC236}">
                <a16:creationId xmlns:a16="http://schemas.microsoft.com/office/drawing/2014/main" id="{0B5EC5F3-1D83-0E38-9ADD-9698AEFE2F54}"/>
              </a:ext>
            </a:extLst>
          </p:cNvPr>
          <p:cNvSpPr txBox="1"/>
          <p:nvPr/>
        </p:nvSpPr>
        <p:spPr>
          <a:xfrm>
            <a:off x="3264492" y="6436527"/>
            <a:ext cx="5799345" cy="344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ct val="117999"/>
              </a:lnSpc>
              <a:defRPr sz="1000">
                <a:solidFill>
                  <a:schemeClr val="accent2"/>
                </a:solidFill>
              </a:defRPr>
            </a:lvl1pPr>
          </a:lstStyle>
          <a:p>
            <a:pPr algn="r"/>
            <a:r>
              <a:rPr sz="1600" dirty="0">
                <a:solidFill>
                  <a:srgbClr val="0070C0"/>
                </a:solidFill>
              </a:rPr>
              <a:t>M. Abe </a:t>
            </a:r>
            <a:r>
              <a:rPr sz="1600" i="1" dirty="0">
                <a:solidFill>
                  <a:srgbClr val="0070C0"/>
                </a:solidFill>
              </a:rPr>
              <a:t>et al.</a:t>
            </a:r>
            <a:r>
              <a:rPr sz="1600" dirty="0">
                <a:solidFill>
                  <a:srgbClr val="0070C0"/>
                </a:solidFill>
              </a:rPr>
              <a:t>, IEEE Trans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  <a:r>
              <a:rPr sz="1600" dirty="0">
                <a:solidFill>
                  <a:srgbClr val="0070C0"/>
                </a:solidFill>
              </a:rPr>
              <a:t> on Appl</a:t>
            </a:r>
            <a:r>
              <a:rPr lang="en-US" sz="1600" dirty="0">
                <a:solidFill>
                  <a:srgbClr val="0070C0"/>
                </a:solidFill>
              </a:rPr>
              <a:t>.</a:t>
            </a:r>
            <a:r>
              <a:rPr sz="1600" dirty="0">
                <a:solidFill>
                  <a:srgbClr val="0070C0"/>
                </a:solidFill>
              </a:rPr>
              <a:t> </a:t>
            </a:r>
            <a:r>
              <a:rPr sz="1600" dirty="0" err="1">
                <a:solidFill>
                  <a:srgbClr val="0070C0"/>
                </a:solidFill>
              </a:rPr>
              <a:t>Supercond</a:t>
            </a:r>
            <a:r>
              <a:rPr sz="1600" dirty="0">
                <a:solidFill>
                  <a:srgbClr val="0070C0"/>
                </a:solidFill>
              </a:rPr>
              <a:t>.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sz="1600" b="1" dirty="0">
                <a:solidFill>
                  <a:srgbClr val="0070C0"/>
                </a:solidFill>
              </a:rPr>
              <a:t>27</a:t>
            </a:r>
            <a:r>
              <a:rPr lang="en-US" sz="1600" b="1" dirty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(7), </a:t>
            </a:r>
            <a:r>
              <a:rPr sz="1600" dirty="0">
                <a:solidFill>
                  <a:srgbClr val="0070C0"/>
                </a:solidFill>
              </a:rPr>
              <a:t>4400812</a:t>
            </a:r>
            <a:r>
              <a:rPr lang="en-US" sz="1600" dirty="0">
                <a:solidFill>
                  <a:srgbClr val="0070C0"/>
                </a:solidFill>
              </a:rPr>
              <a:t> (2017)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BD03DF-B5EF-2C60-021C-8DD2DFC15CEF}"/>
              </a:ext>
            </a:extLst>
          </p:cNvPr>
          <p:cNvSpPr txBox="1"/>
          <p:nvPr/>
        </p:nvSpPr>
        <p:spPr>
          <a:xfrm>
            <a:off x="310265" y="3960586"/>
            <a:ext cx="4843589" cy="2454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+mn-lt"/>
              </a:rPr>
              <a:t>Truncated Singular Value Decomposition</a:t>
            </a:r>
          </a:p>
          <a:p>
            <a:pPr>
              <a:spcBef>
                <a:spcPts val="300"/>
              </a:spcBef>
            </a:pPr>
            <a:r>
              <a:rPr lang="en-JP" sz="1600"/>
              <a:t>Solving the inverse problem using a singular value decomposition method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JP" sz="1600">
                <a:solidFill>
                  <a:schemeClr val="tx2"/>
                </a:solidFill>
              </a:rPr>
              <a:t>Limiting the number of eigenvalues (modes) when solving the inverse matrix </a:t>
            </a:r>
            <a:r>
              <a:rPr lang="en-JP" sz="1600">
                <a:solidFill>
                  <a:srgbClr val="C00000"/>
                </a:solidFill>
                <a:latin typeface="Symbol" pitchFamily="2" charset="2"/>
              </a:rPr>
              <a:t>→</a:t>
            </a:r>
            <a:r>
              <a:rPr lang="en-JP" sz="160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Maximize the effect while minimizing the number of shim plates</a:t>
            </a:r>
          </a:p>
          <a:p>
            <a:pPr marL="285750" indent="-285750">
              <a:spcBef>
                <a:spcPts val="300"/>
              </a:spcBef>
              <a:buFont typeface="Wingdings" pitchFamily="2" charset="2"/>
              <a:buChar char="Ø"/>
            </a:pPr>
            <a:r>
              <a:rPr lang="en-US" sz="1600" dirty="0">
                <a:solidFill>
                  <a:schemeClr val="tx2"/>
                </a:solidFill>
              </a:rPr>
              <a:t>Increasing the total number of shimming iterations</a:t>
            </a:r>
            <a:r>
              <a:rPr lang="en-JP" sz="1600">
                <a:solidFill>
                  <a:schemeClr val="tx2"/>
                </a:solidFill>
              </a:rPr>
              <a:t> </a:t>
            </a:r>
            <a:r>
              <a:rPr lang="en-JP" sz="1600">
                <a:solidFill>
                  <a:srgbClr val="C00000"/>
                </a:solidFill>
                <a:latin typeface="Symbol" pitchFamily="2" charset="2"/>
              </a:rPr>
              <a:t>→</a:t>
            </a:r>
            <a:r>
              <a:rPr lang="en-JP" sz="1600">
                <a:solidFill>
                  <a:srgbClr val="C00000"/>
                </a:solidFill>
              </a:rPr>
              <a:t> </a:t>
            </a:r>
            <a:r>
              <a:rPr lang="en-US" sz="1600" dirty="0">
                <a:solidFill>
                  <a:srgbClr val="C00000"/>
                </a:solidFill>
              </a:rPr>
              <a:t>Minimize the thermal effect of shim plates on the magnetic field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09C50D-9CA2-7517-5924-76AC3E511218}"/>
              </a:ext>
            </a:extLst>
          </p:cNvPr>
          <p:cNvSpPr txBox="1"/>
          <p:nvPr/>
        </p:nvSpPr>
        <p:spPr>
          <a:xfrm>
            <a:off x="4974412" y="1269758"/>
            <a:ext cx="3963838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Magnetic Field Reconstruction Method</a:t>
            </a:r>
            <a:endParaRPr lang="en-US" b="1" dirty="0"/>
          </a:p>
          <a:p>
            <a:pPr>
              <a:spcBef>
                <a:spcPts val="300"/>
              </a:spcBef>
            </a:pPr>
            <a:r>
              <a:rPr lang="en-US" sz="1600" dirty="0"/>
              <a:t>Field reconstruction from measurements by assuming magnetic moments on the outer spherical surface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6FDDC4-392A-EB3C-4EE7-A0BB95CA5906}"/>
              </a:ext>
            </a:extLst>
          </p:cNvPr>
          <p:cNvSpPr txBox="1"/>
          <p:nvPr/>
        </p:nvSpPr>
        <p:spPr>
          <a:xfrm>
            <a:off x="3480858" y="2791672"/>
            <a:ext cx="2284417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F00"/>
                </a:solidFill>
              </a:rPr>
              <a:t>Shimming</a:t>
            </a:r>
          </a:p>
          <a:p>
            <a:pPr>
              <a:spcBef>
                <a:spcPts val="300"/>
              </a:spcBef>
            </a:pPr>
            <a:r>
              <a:rPr lang="en-US" sz="1600" dirty="0"/>
              <a:t>Calculate the number of shims required in each tray pocket</a:t>
            </a:r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CFD22B1D-7295-858E-7EFC-77F4FA4E057A}"/>
              </a:ext>
            </a:extLst>
          </p:cNvPr>
          <p:cNvSpPr txBox="1"/>
          <p:nvPr/>
        </p:nvSpPr>
        <p:spPr>
          <a:xfrm>
            <a:off x="6728155" y="934670"/>
            <a:ext cx="223535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Mitsushi Abe (KEK)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44037A1D-6756-C279-4EAE-F5C0900D55FF}"/>
              </a:ext>
            </a:extLst>
          </p:cNvPr>
          <p:cNvSpPr/>
          <p:nvPr/>
        </p:nvSpPr>
        <p:spPr>
          <a:xfrm flipV="1">
            <a:off x="2556492" y="2113436"/>
            <a:ext cx="808418" cy="421474"/>
          </a:xfrm>
          <a:prstGeom prst="line">
            <a:avLst/>
          </a:prstGeom>
          <a:ln w="38100">
            <a:solidFill>
              <a:srgbClr val="0000FF"/>
            </a:solidFill>
            <a:miter lim="400000"/>
            <a:tailEnd type="triangle" w="med" len="lg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66F15B19-29F8-4DA7-DE80-CDE056F7C042}"/>
              </a:ext>
            </a:extLst>
          </p:cNvPr>
          <p:cNvSpPr/>
          <p:nvPr/>
        </p:nvSpPr>
        <p:spPr>
          <a:xfrm>
            <a:off x="2556492" y="2541280"/>
            <a:ext cx="843520" cy="610740"/>
          </a:xfrm>
          <a:prstGeom prst="line">
            <a:avLst/>
          </a:prstGeom>
          <a:ln w="38100">
            <a:solidFill>
              <a:srgbClr val="0000FF"/>
            </a:solidFill>
            <a:miter lim="400000"/>
            <a:tailEnd type="triangle" w="med" len="lg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602D63-82FC-8FE2-EEAE-61F0537D2DBE}"/>
              </a:ext>
            </a:extLst>
          </p:cNvPr>
          <p:cNvSpPr txBox="1"/>
          <p:nvPr/>
        </p:nvSpPr>
        <p:spPr>
          <a:xfrm>
            <a:off x="5931253" y="3823170"/>
            <a:ext cx="101072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Shim Tray</a:t>
            </a:r>
            <a:endParaRPr lang="en-JP" sz="1600" b="1">
              <a:solidFill>
                <a:srgbClr val="0070C0"/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D2CCEFA-E6BA-301B-F1B3-BD157A5F47C9}"/>
              </a:ext>
            </a:extLst>
          </p:cNvPr>
          <p:cNvGrpSpPr/>
          <p:nvPr/>
        </p:nvGrpSpPr>
        <p:grpSpPr>
          <a:xfrm>
            <a:off x="7317334" y="2459765"/>
            <a:ext cx="1364216" cy="534598"/>
            <a:chOff x="6147286" y="7116268"/>
            <a:chExt cx="2345185" cy="919012"/>
          </a:xfrm>
        </p:grpSpPr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F5081A31-FB11-DEC6-991A-981568116048}"/>
                </a:ext>
              </a:extLst>
            </p:cNvPr>
            <p:cNvSpPr/>
            <p:nvPr/>
          </p:nvSpPr>
          <p:spPr>
            <a:xfrm>
              <a:off x="6958655" y="7116268"/>
              <a:ext cx="784484" cy="874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4" y="0"/>
                  </a:moveTo>
                  <a:lnTo>
                    <a:pt x="21600" y="168"/>
                  </a:lnTo>
                  <a:lnTo>
                    <a:pt x="17112" y="21600"/>
                  </a:lnTo>
                  <a:lnTo>
                    <a:pt x="0" y="21600"/>
                  </a:lnTo>
                  <a:lnTo>
                    <a:pt x="4514" y="0"/>
                  </a:lnTo>
                  <a:close/>
                </a:path>
              </a:pathLst>
            </a:custGeom>
            <a:solidFill>
              <a:srgbClr val="5E5E5E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CEB61029-C36C-A0C9-D30C-CA75C0A9D80A}"/>
                </a:ext>
              </a:extLst>
            </p:cNvPr>
            <p:cNvSpPr/>
            <p:nvPr/>
          </p:nvSpPr>
          <p:spPr>
            <a:xfrm>
              <a:off x="6147286" y="7116268"/>
              <a:ext cx="784486" cy="87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4" y="0"/>
                  </a:moveTo>
                  <a:lnTo>
                    <a:pt x="21600" y="168"/>
                  </a:lnTo>
                  <a:lnTo>
                    <a:pt x="17112" y="21600"/>
                  </a:lnTo>
                  <a:lnTo>
                    <a:pt x="0" y="21600"/>
                  </a:lnTo>
                  <a:lnTo>
                    <a:pt x="45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52787BC2-F7B3-DA6E-6C65-AA2899B66408}"/>
                </a:ext>
              </a:extLst>
            </p:cNvPr>
            <p:cNvSpPr/>
            <p:nvPr/>
          </p:nvSpPr>
          <p:spPr>
            <a:xfrm>
              <a:off x="6208962" y="7161019"/>
              <a:ext cx="784486" cy="874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4" y="0"/>
                  </a:moveTo>
                  <a:lnTo>
                    <a:pt x="21600" y="168"/>
                  </a:lnTo>
                  <a:lnTo>
                    <a:pt x="17112" y="21600"/>
                  </a:lnTo>
                  <a:lnTo>
                    <a:pt x="0" y="21600"/>
                  </a:lnTo>
                  <a:lnTo>
                    <a:pt x="45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216EC10F-ED5C-3917-B623-CB1BD8951960}"/>
                </a:ext>
              </a:extLst>
            </p:cNvPr>
            <p:cNvSpPr/>
            <p:nvPr/>
          </p:nvSpPr>
          <p:spPr>
            <a:xfrm>
              <a:off x="7707987" y="7116268"/>
              <a:ext cx="784484" cy="8742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514" y="0"/>
                  </a:moveTo>
                  <a:lnTo>
                    <a:pt x="21600" y="168"/>
                  </a:lnTo>
                  <a:lnTo>
                    <a:pt x="17112" y="21600"/>
                  </a:lnTo>
                  <a:lnTo>
                    <a:pt x="0" y="21600"/>
                  </a:lnTo>
                  <a:lnTo>
                    <a:pt x="4514" y="0"/>
                  </a:lnTo>
                  <a:close/>
                </a:path>
              </a:pathLst>
            </a:custGeom>
            <a:solidFill>
              <a:srgbClr val="929292"/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 defTabSz="410764"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547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EA4DEDB-26BA-53A8-D895-9B5681FDF03D}"/>
              </a:ext>
            </a:extLst>
          </p:cNvPr>
          <p:cNvSpPr txBox="1"/>
          <p:nvPr/>
        </p:nvSpPr>
        <p:spPr>
          <a:xfrm>
            <a:off x="6116326" y="2558113"/>
            <a:ext cx="116769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 b="1">
                <a:solidFill>
                  <a:srgbClr val="0070C0"/>
                </a:solidFill>
              </a:rPr>
              <a:t>Shim plates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E5601EC-1F98-4A38-75D2-BB92BE5350E2}"/>
              </a:ext>
            </a:extLst>
          </p:cNvPr>
          <p:cNvSpPr txBox="1"/>
          <p:nvPr/>
        </p:nvSpPr>
        <p:spPr>
          <a:xfrm>
            <a:off x="7461030" y="2557010"/>
            <a:ext cx="217817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JP">
                <a:solidFill>
                  <a:schemeClr val="bg1"/>
                </a:solidFill>
              </a:rPr>
              <a:t>Fe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21EFC2-7EC4-467E-2E19-88602EF6DD90}"/>
              </a:ext>
            </a:extLst>
          </p:cNvPr>
          <p:cNvSpPr txBox="1"/>
          <p:nvPr/>
        </p:nvSpPr>
        <p:spPr>
          <a:xfrm>
            <a:off x="8385033" y="2557010"/>
            <a:ext cx="201978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JP">
                <a:solidFill>
                  <a:schemeClr val="bg1"/>
                </a:solidFill>
              </a:rPr>
              <a:t>Ni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1F4016-7167-B897-F754-3BA9DA61F417}"/>
              </a:ext>
            </a:extLst>
          </p:cNvPr>
          <p:cNvSpPr txBox="1"/>
          <p:nvPr/>
        </p:nvSpPr>
        <p:spPr>
          <a:xfrm>
            <a:off x="7914373" y="2557010"/>
            <a:ext cx="217817" cy="2769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JP">
                <a:solidFill>
                  <a:schemeClr val="bg1"/>
                </a:solidFill>
              </a:rPr>
              <a:t>Fe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0F78406-6E65-B9B6-583A-80F1B837F3CF}"/>
              </a:ext>
            </a:extLst>
          </p:cNvPr>
          <p:cNvCxnSpPr>
            <a:cxnSpLocks/>
          </p:cNvCxnSpPr>
          <p:nvPr/>
        </p:nvCxnSpPr>
        <p:spPr>
          <a:xfrm flipH="1" flipV="1">
            <a:off x="7317334" y="2968330"/>
            <a:ext cx="217817" cy="5690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E1B0EA-7E53-B149-A0EC-DA181266EC64}"/>
              </a:ext>
            </a:extLst>
          </p:cNvPr>
          <p:cNvCxnSpPr>
            <a:cxnSpLocks/>
          </p:cNvCxnSpPr>
          <p:nvPr/>
        </p:nvCxnSpPr>
        <p:spPr>
          <a:xfrm flipV="1">
            <a:off x="7590753" y="2955717"/>
            <a:ext cx="964272" cy="58163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4B44512-0F44-7F7D-8FE0-672BA859C801}"/>
              </a:ext>
            </a:extLst>
          </p:cNvPr>
          <p:cNvSpPr txBox="1"/>
          <p:nvPr/>
        </p:nvSpPr>
        <p:spPr>
          <a:xfrm>
            <a:off x="7809555" y="3327411"/>
            <a:ext cx="8331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Pockets</a:t>
            </a:r>
            <a:endParaRPr lang="en-JP" sz="1600" b="1">
              <a:solidFill>
                <a:srgbClr val="0070C0"/>
              </a:solidFill>
            </a:endParaRPr>
          </a:p>
        </p:txBody>
      </p:sp>
      <p:sp>
        <p:nvSpPr>
          <p:cNvPr id="60" name="channels">
            <a:extLst>
              <a:ext uri="{FF2B5EF4-FFF2-40B4-BE49-F238E27FC236}">
                <a16:creationId xmlns:a16="http://schemas.microsoft.com/office/drawing/2014/main" id="{2B2A053C-A0CD-0E4F-A5B8-08AEC027E2CE}"/>
              </a:ext>
            </a:extLst>
          </p:cNvPr>
          <p:cNvSpPr txBox="1"/>
          <p:nvPr/>
        </p:nvSpPr>
        <p:spPr>
          <a:xfrm rot="4062324">
            <a:off x="304977" y="3129512"/>
            <a:ext cx="775853" cy="24622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84200">
              <a:defRPr sz="2500" b="1">
                <a:solidFill>
                  <a:srgbClr val="000000"/>
                </a:solidFill>
              </a:defRPr>
            </a:lvl1pPr>
          </a:lstStyle>
          <a:p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sz="1600" dirty="0">
                <a:solidFill>
                  <a:schemeClr val="accent2">
                    <a:lumMod val="75000"/>
                  </a:schemeClr>
                </a:solidFill>
              </a:rPr>
              <a:t>hannels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9C2511-D57D-5DFE-71D4-7AAD56212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067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69D94-DBBE-F7DE-1474-E45BC00BB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Field Mapping &amp; Adjustment (2)</a:t>
            </a:r>
            <a:endParaRPr lang="en-JP"/>
          </a:p>
        </p:txBody>
      </p:sp>
      <p:pic>
        <p:nvPicPr>
          <p:cNvPr id="4" name="Screenshot 2024-11-10 at 20.45.50.png" descr="Screenshot 2024-11-10 at 20.45.50.png">
            <a:extLst>
              <a:ext uri="{FF2B5EF4-FFF2-40B4-BE49-F238E27FC236}">
                <a16:creationId xmlns:a16="http://schemas.microsoft.com/office/drawing/2014/main" id="{6C481F81-A18D-EBD9-E8CB-63FC039597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7" r="48245"/>
          <a:stretch>
            <a:fillRect/>
          </a:stretch>
        </p:blipFill>
        <p:spPr>
          <a:xfrm>
            <a:off x="228024" y="1094973"/>
            <a:ext cx="2511722" cy="268250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Bare field">
            <a:extLst>
              <a:ext uri="{FF2B5EF4-FFF2-40B4-BE49-F238E27FC236}">
                <a16:creationId xmlns:a16="http://schemas.microsoft.com/office/drawing/2014/main" id="{73AA4A26-F538-3610-BCA8-AFB03334CABC}"/>
              </a:ext>
            </a:extLst>
          </p:cNvPr>
          <p:cNvSpPr txBox="1"/>
          <p:nvPr/>
        </p:nvSpPr>
        <p:spPr>
          <a:xfrm>
            <a:off x="1085107" y="923929"/>
            <a:ext cx="1072859" cy="364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 b="1"/>
            </a:lvl1pPr>
          </a:lstStyle>
          <a:p>
            <a:pPr algn="ctr"/>
            <a:r>
              <a:rPr sz="1899" dirty="0">
                <a:solidFill>
                  <a:srgbClr val="008F00"/>
                </a:solidFill>
              </a:rPr>
              <a:t>Bare </a:t>
            </a:r>
            <a:r>
              <a:rPr lang="en-US" sz="1899" dirty="0">
                <a:solidFill>
                  <a:srgbClr val="008F00"/>
                </a:solidFill>
              </a:rPr>
              <a:t>F</a:t>
            </a:r>
            <a:r>
              <a:rPr sz="1899" dirty="0">
                <a:solidFill>
                  <a:srgbClr val="008F00"/>
                </a:solidFill>
              </a:rPr>
              <a:t>ield</a:t>
            </a:r>
          </a:p>
        </p:txBody>
      </p:sp>
      <p:pic>
        <p:nvPicPr>
          <p:cNvPr id="6" name="Screenshot 2024-11-10 at 20.45.50.png" descr="Screenshot 2024-11-10 at 20.45.50.png">
            <a:extLst>
              <a:ext uri="{FF2B5EF4-FFF2-40B4-BE49-F238E27FC236}">
                <a16:creationId xmlns:a16="http://schemas.microsoft.com/office/drawing/2014/main" id="{F9CF5E90-EEDA-F380-727B-BD93F6F1E9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830"/>
          <a:stretch>
            <a:fillRect/>
          </a:stretch>
        </p:blipFill>
        <p:spPr>
          <a:xfrm>
            <a:off x="5829356" y="1092336"/>
            <a:ext cx="2611443" cy="280019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EFFE8B0D-49D2-4C3B-00CD-A04199F81399}"/>
                  </a:ext>
                </a:extLst>
              </p:cNvPr>
              <p:cNvSpPr txBox="1"/>
              <p:nvPr/>
            </p:nvSpPr>
            <p:spPr>
              <a:xfrm>
                <a:off x="1124224" y="3848105"/>
                <a:ext cx="4508157" cy="44858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36" latinLnBrk="1">
                  <a:defRPr sz="1800">
                    <a:solidFill>
                      <a:srgbClr val="000000"/>
                    </a:solidFill>
                  </a:defRP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400" i="1" smtClean="0">
                          <a:latin typeface="Cambria Math" panose="02040503050406030204" pitchFamily="18" charset="0"/>
                        </a:rPr>
                        <m:t>Homogeneity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maximum</m:t>
                          </m:r>
                          <m:r>
                            <m:rPr>
                              <m:nor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minimum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 i="1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average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ar-AE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ar-AE" sz="1400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ar-AE" sz="1400" i="1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ar-AE" sz="14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sz="1400" i="1">
                          <a:latin typeface="Cambria Math" panose="02040503050406030204" pitchFamily="18" charset="0"/>
                        </a:rPr>
                        <m:t>ppm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sz="1400" dirty="0"/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EFFE8B0D-49D2-4C3B-00CD-A04199F813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224" y="3848105"/>
                <a:ext cx="4508157" cy="448584"/>
              </a:xfrm>
              <a:prstGeom prst="rect">
                <a:avLst/>
              </a:prstGeom>
              <a:blipFill>
                <a:blip r:embed="rId3"/>
                <a:stretch>
                  <a:fillRect l="-562" t="-2703" r="-562" b="-1891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Arrow">
            <a:extLst>
              <a:ext uri="{FF2B5EF4-FFF2-40B4-BE49-F238E27FC236}">
                <a16:creationId xmlns:a16="http://schemas.microsoft.com/office/drawing/2014/main" id="{AC9588E1-36A1-5766-96AD-DD2EC78A94DF}"/>
              </a:ext>
            </a:extLst>
          </p:cNvPr>
          <p:cNvSpPr/>
          <p:nvPr/>
        </p:nvSpPr>
        <p:spPr>
          <a:xfrm>
            <a:off x="3356573" y="2726326"/>
            <a:ext cx="1855956" cy="463153"/>
          </a:xfrm>
          <a:prstGeom prst="rightArrow">
            <a:avLst>
              <a:gd name="adj1" fmla="val 55178"/>
              <a:gd name="adj2" fmla="val 91245"/>
            </a:avLst>
          </a:prstGeom>
          <a:solidFill>
            <a:schemeClr val="accent6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410764"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547" dirty="0"/>
          </a:p>
        </p:txBody>
      </p:sp>
      <p:sp>
        <p:nvSpPr>
          <p:cNvPr id="12" name="After 2 course shimming…">
            <a:extLst>
              <a:ext uri="{FF2B5EF4-FFF2-40B4-BE49-F238E27FC236}">
                <a16:creationId xmlns:a16="http://schemas.microsoft.com/office/drawing/2014/main" id="{536A0B04-C56C-75D4-4A78-545EC8F913B3}"/>
              </a:ext>
            </a:extLst>
          </p:cNvPr>
          <p:cNvSpPr txBox="1"/>
          <p:nvPr/>
        </p:nvSpPr>
        <p:spPr>
          <a:xfrm>
            <a:off x="3044243" y="1660706"/>
            <a:ext cx="2469394" cy="9489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 sz="2700">
                <a:solidFill>
                  <a:srgbClr val="000000"/>
                </a:solidFill>
              </a:defRPr>
            </a:pPr>
            <a:r>
              <a:rPr sz="1899" dirty="0"/>
              <a:t>After 2 co</a:t>
            </a:r>
            <a:r>
              <a:rPr lang="en-US" sz="1899" dirty="0"/>
              <a:t>arse</a:t>
            </a:r>
            <a:r>
              <a:rPr sz="1899" dirty="0"/>
              <a:t> shimming</a:t>
            </a:r>
          </a:p>
          <a:p>
            <a:pPr algn="ctr">
              <a:defRPr sz="2700">
                <a:solidFill>
                  <a:srgbClr val="000000"/>
                </a:solidFill>
              </a:defRPr>
            </a:pPr>
            <a:r>
              <a:rPr sz="1899" dirty="0"/>
              <a:t>and 3 fine shimming</a:t>
            </a:r>
            <a:endParaRPr lang="en-US" sz="1899" dirty="0"/>
          </a:p>
          <a:p>
            <a:pPr algn="ctr">
              <a:defRPr sz="2700">
                <a:solidFill>
                  <a:srgbClr val="000000"/>
                </a:solidFill>
              </a:defRPr>
            </a:pPr>
            <a:r>
              <a:rPr lang="en-JP" sz="1899"/>
              <a:t>iterations</a:t>
            </a:r>
            <a:endParaRPr sz="1899" dirty="0"/>
          </a:p>
        </p:txBody>
      </p:sp>
      <p:sp>
        <p:nvSpPr>
          <p:cNvPr id="15" name="Group">
            <a:extLst>
              <a:ext uri="{FF2B5EF4-FFF2-40B4-BE49-F238E27FC236}">
                <a16:creationId xmlns:a16="http://schemas.microsoft.com/office/drawing/2014/main" id="{4342573A-072B-FC90-46EF-41BC54699AB0}"/>
              </a:ext>
            </a:extLst>
          </p:cNvPr>
          <p:cNvSpPr txBox="1"/>
          <p:nvPr/>
        </p:nvSpPr>
        <p:spPr>
          <a:xfrm>
            <a:off x="6002366" y="3892527"/>
            <a:ext cx="2991882" cy="1576567"/>
          </a:xfrm>
          <a:prstGeom prst="rect">
            <a:avLst/>
          </a:prstGeom>
          <a:noFill/>
          <a:ln w="19050" cap="flat">
            <a:solidFill>
              <a:srgbClr val="0000FF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2000" tIns="72000" rIns="72000" bIns="72000" numCol="1" anchor="t">
            <a:spAutoFit/>
          </a:bodyPr>
          <a:lstStyle/>
          <a:p>
            <a:pPr algn="l" defTabSz="670541">
              <a:defRPr sz="1485">
                <a:solidFill>
                  <a:srgbClr val="000000"/>
                </a:solidFill>
              </a:defRPr>
            </a:pPr>
            <a:r>
              <a:rPr sz="1600" b="1" dirty="0">
                <a:solidFill>
                  <a:srgbClr val="0000FF"/>
                </a:solidFill>
              </a:rPr>
              <a:t>Co</a:t>
            </a:r>
            <a:r>
              <a:rPr lang="en-US" sz="1600" b="1" dirty="0">
                <a:solidFill>
                  <a:srgbClr val="0000FF"/>
                </a:solidFill>
              </a:rPr>
              <a:t>a</a:t>
            </a:r>
            <a:r>
              <a:rPr sz="1600" b="1" dirty="0">
                <a:solidFill>
                  <a:srgbClr val="0000FF"/>
                </a:solidFill>
              </a:rPr>
              <a:t>rse shimming</a:t>
            </a:r>
            <a:r>
              <a:rPr lang="en-US" sz="1600" b="1" dirty="0">
                <a:solidFill>
                  <a:srgbClr val="0000FF"/>
                </a:solidFill>
              </a:rPr>
              <a:t>:</a:t>
            </a:r>
          </a:p>
          <a:p>
            <a:pPr algn="l" defTabSz="670541">
              <a:defRPr sz="1485">
                <a:solidFill>
                  <a:srgbClr val="000000"/>
                </a:solidFill>
              </a:defRPr>
            </a:pPr>
            <a:r>
              <a:rPr sz="1400" dirty="0"/>
              <a:t>Large-scale shimming with magnetic field ramp-up and ramp-down</a:t>
            </a:r>
          </a:p>
          <a:p>
            <a:pPr algn="l" defTabSz="670541">
              <a:spcBef>
                <a:spcPts val="600"/>
              </a:spcBef>
              <a:defRPr sz="1485">
                <a:solidFill>
                  <a:srgbClr val="000000"/>
                </a:solidFill>
              </a:defRPr>
            </a:pPr>
            <a:r>
              <a:rPr lang="en-US" sz="1600" b="1" dirty="0">
                <a:solidFill>
                  <a:srgbClr val="0000FF"/>
                </a:solidFill>
              </a:rPr>
              <a:t>Fine shimming:</a:t>
            </a:r>
          </a:p>
          <a:p>
            <a:pPr algn="l" defTabSz="670541">
              <a:defRPr sz="1485">
                <a:solidFill>
                  <a:srgbClr val="000000"/>
                </a:solidFill>
              </a:defRPr>
            </a:pPr>
            <a:r>
              <a:rPr sz="1400" dirty="0"/>
              <a:t>Detailed shimming without ramping up or down the magnetic field</a:t>
            </a:r>
          </a:p>
        </p:txBody>
      </p:sp>
      <p:sp>
        <p:nvSpPr>
          <p:cNvPr id="17" name="about 30ppm per line">
            <a:extLst>
              <a:ext uri="{FF2B5EF4-FFF2-40B4-BE49-F238E27FC236}">
                <a16:creationId xmlns:a16="http://schemas.microsoft.com/office/drawing/2014/main" id="{E3E4A4D6-D85B-D2BE-D36A-F2E47EB612EB}"/>
              </a:ext>
            </a:extLst>
          </p:cNvPr>
          <p:cNvSpPr txBox="1"/>
          <p:nvPr/>
        </p:nvSpPr>
        <p:spPr>
          <a:xfrm>
            <a:off x="1832157" y="1580179"/>
            <a:ext cx="1095855" cy="193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790" dirty="0"/>
              <a:t>about 30ppm per line</a:t>
            </a:r>
          </a:p>
        </p:txBody>
      </p:sp>
      <p:sp>
        <p:nvSpPr>
          <p:cNvPr id="19" name="Shimming result">
            <a:extLst>
              <a:ext uri="{FF2B5EF4-FFF2-40B4-BE49-F238E27FC236}">
                <a16:creationId xmlns:a16="http://schemas.microsoft.com/office/drawing/2014/main" id="{83B8B756-7422-AB99-01D8-48B2BAC2BD00}"/>
              </a:ext>
            </a:extLst>
          </p:cNvPr>
          <p:cNvSpPr txBox="1"/>
          <p:nvPr/>
        </p:nvSpPr>
        <p:spPr>
          <a:xfrm>
            <a:off x="6308659" y="923929"/>
            <a:ext cx="1651351" cy="3643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2700" b="1"/>
            </a:lvl1pPr>
          </a:lstStyle>
          <a:p>
            <a:pPr algn="ctr"/>
            <a:r>
              <a:rPr lang="en-US" sz="1899" dirty="0">
                <a:solidFill>
                  <a:srgbClr val="0000FF"/>
                </a:solidFill>
              </a:rPr>
              <a:t>After </a:t>
            </a:r>
            <a:r>
              <a:rPr sz="1899" dirty="0">
                <a:solidFill>
                  <a:srgbClr val="0000FF"/>
                </a:solidFill>
              </a:rPr>
              <a:t>Shimming</a:t>
            </a:r>
          </a:p>
        </p:txBody>
      </p:sp>
      <p:sp>
        <p:nvSpPr>
          <p:cNvPr id="18" name="±0.1,±1ppm at Line">
            <a:extLst>
              <a:ext uri="{FF2B5EF4-FFF2-40B4-BE49-F238E27FC236}">
                <a16:creationId xmlns:a16="http://schemas.microsoft.com/office/drawing/2014/main" id="{A9171C4C-BD98-8FB8-7090-DE745000DBBB}"/>
              </a:ext>
            </a:extLst>
          </p:cNvPr>
          <p:cNvSpPr txBox="1"/>
          <p:nvPr/>
        </p:nvSpPr>
        <p:spPr>
          <a:xfrm>
            <a:off x="8256764" y="1596462"/>
            <a:ext cx="761427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1100" dirty="0">
                <a:solidFill>
                  <a:srgbClr val="FF0000"/>
                </a:solidFill>
              </a:rPr>
              <a:t>±1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sz="1100" dirty="0">
                <a:solidFill>
                  <a:srgbClr val="FF0000"/>
                </a:solidFill>
              </a:rPr>
              <a:t>ppm</a:t>
            </a:r>
            <a:r>
              <a:rPr lang="en-US" sz="1100" dirty="0">
                <a:solidFill>
                  <a:srgbClr val="FF0000"/>
                </a:solidFill>
              </a:rPr>
              <a:t> l</a:t>
            </a:r>
            <a:r>
              <a:rPr sz="1100" dirty="0">
                <a:solidFill>
                  <a:srgbClr val="FF0000"/>
                </a:solidFill>
              </a:rPr>
              <a:t>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569627-AC07-6C97-0526-B5335CE71A18}"/>
              </a:ext>
            </a:extLst>
          </p:cNvPr>
          <p:cNvSpPr txBox="1"/>
          <p:nvPr/>
        </p:nvSpPr>
        <p:spPr>
          <a:xfrm>
            <a:off x="6002366" y="5424282"/>
            <a:ext cx="30935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/>
              <a:t>As a result of this shimming, </a:t>
            </a:r>
          </a:p>
          <a:p>
            <a:r>
              <a:rPr lang="en-JP"/>
              <a:t>a magnetic field homogeneity of </a:t>
            </a:r>
            <a:r>
              <a:rPr lang="en-JP" b="1">
                <a:solidFill>
                  <a:srgbClr val="FF0000"/>
                </a:solidFill>
              </a:rPr>
              <a:t>0.2ppm</a:t>
            </a:r>
            <a:r>
              <a:rPr lang="en-JP"/>
              <a:t> was achieved.</a:t>
            </a:r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7A76698B-F391-1D47-1836-FA6FFD490AA1}"/>
              </a:ext>
            </a:extLst>
          </p:cNvPr>
          <p:cNvSpPr txBox="1"/>
          <p:nvPr/>
        </p:nvSpPr>
        <p:spPr>
          <a:xfrm>
            <a:off x="6728155" y="6415959"/>
            <a:ext cx="223535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Mitsushi Abe (KEK)</a:t>
            </a:r>
          </a:p>
        </p:txBody>
      </p:sp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3056731F-9E84-4A8B-09FC-102D7F1509CE}"/>
              </a:ext>
            </a:extLst>
          </p:cNvPr>
          <p:cNvSpPr txBox="1"/>
          <p:nvPr/>
        </p:nvSpPr>
        <p:spPr>
          <a:xfrm>
            <a:off x="3139680" y="1237219"/>
            <a:ext cx="218726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Field Homogeneity</a:t>
            </a:r>
          </a:p>
        </p:txBody>
      </p:sp>
      <p:sp>
        <p:nvSpPr>
          <p:cNvPr id="10" name="±0.1,±1ppm at Line">
            <a:extLst>
              <a:ext uri="{FF2B5EF4-FFF2-40B4-BE49-F238E27FC236}">
                <a16:creationId xmlns:a16="http://schemas.microsoft.com/office/drawing/2014/main" id="{0FD24231-240E-4F7A-CDA0-E427C9C0055A}"/>
              </a:ext>
            </a:extLst>
          </p:cNvPr>
          <p:cNvSpPr txBox="1"/>
          <p:nvPr/>
        </p:nvSpPr>
        <p:spPr>
          <a:xfrm>
            <a:off x="8256764" y="2098307"/>
            <a:ext cx="872035" cy="241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rPr sz="1100" dirty="0">
                <a:solidFill>
                  <a:srgbClr val="FF0000"/>
                </a:solidFill>
              </a:rPr>
              <a:t>±0.1</a:t>
            </a:r>
            <a:r>
              <a:rPr lang="en-US" sz="1100" dirty="0">
                <a:solidFill>
                  <a:srgbClr val="FF0000"/>
                </a:solidFill>
              </a:rPr>
              <a:t> ppm line</a:t>
            </a:r>
            <a:endParaRPr sz="1100" dirty="0">
              <a:solidFill>
                <a:srgbClr val="FF0000"/>
              </a:solidFill>
            </a:endParaRP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56CC9DBF-47B3-BE8D-20A8-E3015AD28E66}"/>
              </a:ext>
            </a:extLst>
          </p:cNvPr>
          <p:cNvSpPr/>
          <p:nvPr/>
        </p:nvSpPr>
        <p:spPr>
          <a:xfrm flipH="1">
            <a:off x="7824486" y="1733912"/>
            <a:ext cx="432278" cy="364395"/>
          </a:xfrm>
          <a:prstGeom prst="line">
            <a:avLst/>
          </a:prstGeom>
          <a:ln w="25400">
            <a:solidFill>
              <a:srgbClr val="FF0000"/>
            </a:solidFill>
            <a:prstDash val="solid"/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14" name="Line">
            <a:extLst>
              <a:ext uri="{FF2B5EF4-FFF2-40B4-BE49-F238E27FC236}">
                <a16:creationId xmlns:a16="http://schemas.microsoft.com/office/drawing/2014/main" id="{0A704870-8E06-BFF8-2B23-D7760959932B}"/>
              </a:ext>
            </a:extLst>
          </p:cNvPr>
          <p:cNvSpPr/>
          <p:nvPr/>
        </p:nvSpPr>
        <p:spPr>
          <a:xfrm flipH="1">
            <a:off x="7679371" y="2210004"/>
            <a:ext cx="577389" cy="73459"/>
          </a:xfrm>
          <a:prstGeom prst="line">
            <a:avLst/>
          </a:prstGeom>
          <a:ln w="25400">
            <a:solidFill>
              <a:srgbClr val="FF0000"/>
            </a:solidFill>
            <a:prstDash val="solid"/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179415-3E4E-EBB6-9F82-747BA4EA6CAE}"/>
              </a:ext>
            </a:extLst>
          </p:cNvPr>
          <p:cNvSpPr/>
          <p:nvPr/>
        </p:nvSpPr>
        <p:spPr>
          <a:xfrm>
            <a:off x="1110302" y="3784397"/>
            <a:ext cx="4536000" cy="57600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76B2C795-AAAD-8661-F76C-308666A2766A}"/>
              </a:ext>
            </a:extLst>
          </p:cNvPr>
          <p:cNvGraphicFramePr>
            <a:graphicFrameLocks noGrp="1"/>
          </p:cNvGraphicFramePr>
          <p:nvPr/>
        </p:nvGraphicFramePr>
        <p:xfrm>
          <a:off x="136334" y="4455247"/>
          <a:ext cx="5688000" cy="22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0000">
                  <a:extLst>
                    <a:ext uri="{9D8B030D-6E8A-4147-A177-3AD203B41FA5}">
                      <a16:colId xmlns:a16="http://schemas.microsoft.com/office/drawing/2014/main" val="2416052301"/>
                    </a:ext>
                  </a:extLst>
                </a:gridCol>
                <a:gridCol w="1800000">
                  <a:extLst>
                    <a:ext uri="{9D8B030D-6E8A-4147-A177-3AD203B41FA5}">
                      <a16:colId xmlns:a16="http://schemas.microsoft.com/office/drawing/2014/main" val="2178271116"/>
                    </a:ext>
                  </a:extLst>
                </a:gridCol>
                <a:gridCol w="2088000">
                  <a:extLst>
                    <a:ext uri="{9D8B030D-6E8A-4147-A177-3AD203B41FA5}">
                      <a16:colId xmlns:a16="http://schemas.microsoft.com/office/drawing/2014/main" val="4017805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800" dirty="0">
                          <a:sym typeface="Helvetica"/>
                        </a:rPr>
                        <a:t>Magnetic field</a:t>
                      </a:r>
                      <a:endParaRPr sz="18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800" dirty="0">
                          <a:sym typeface="Helvetica"/>
                        </a:rPr>
                        <a:t>Fe Volume</a:t>
                      </a:r>
                      <a:r>
                        <a:rPr lang="en-US" sz="1800" dirty="0">
                          <a:sym typeface="Helvetica"/>
                        </a:rPr>
                        <a:t> </a:t>
                      </a:r>
                      <a:r>
                        <a:rPr sz="1800" dirty="0">
                          <a:sym typeface="Helvetica"/>
                        </a:rPr>
                        <a:t>(cc)</a:t>
                      </a:r>
                      <a:endParaRPr sz="18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800" dirty="0">
                          <a:sym typeface="Helvetica"/>
                        </a:rPr>
                        <a:t>Homogeneity</a:t>
                      </a:r>
                      <a:r>
                        <a:rPr lang="en-US" sz="1800" dirty="0">
                          <a:sym typeface="Helvetica"/>
                        </a:rPr>
                        <a:t> </a:t>
                      </a:r>
                      <a:r>
                        <a:rPr sz="1800" dirty="0">
                          <a:sym typeface="Helvetica"/>
                        </a:rPr>
                        <a:t>(ppm)</a:t>
                      </a:r>
                      <a:r>
                        <a:rPr sz="1600" dirty="0">
                          <a:sym typeface="Helvetica"/>
                        </a:rPr>
                        <a:t> 
</a:t>
                      </a:r>
                      <a:r>
                        <a:rPr lang="en-US" sz="1600" dirty="0">
                          <a:sym typeface="Helvetica"/>
                        </a:rPr>
                        <a:t>Ø</a:t>
                      </a:r>
                      <a:r>
                        <a:rPr sz="1600" dirty="0">
                          <a:sym typeface="Helvetica"/>
                        </a:rPr>
                        <a:t>20</a:t>
                      </a:r>
                      <a:r>
                        <a:rPr lang="en-US" sz="1600" dirty="0">
                          <a:sym typeface="Helvetica"/>
                        </a:rPr>
                        <a:t> x </a:t>
                      </a:r>
                      <a:r>
                        <a:rPr sz="1600" dirty="0">
                          <a:sym typeface="Helvetica"/>
                        </a:rPr>
                        <a:t>30</a:t>
                      </a:r>
                      <a:r>
                        <a:rPr lang="en-US" sz="1600" dirty="0">
                          <a:sym typeface="Helvetica"/>
                        </a:rPr>
                        <a:t> </a:t>
                      </a:r>
                      <a:r>
                        <a:rPr sz="1600" dirty="0">
                          <a:sym typeface="Helvetica"/>
                        </a:rPr>
                        <a:t>cm</a:t>
                      </a:r>
                      <a:r>
                        <a:rPr lang="en-US" sz="1600" dirty="0">
                          <a:sym typeface="Helvetica"/>
                        </a:rPr>
                        <a:t> </a:t>
                      </a:r>
                      <a:r>
                        <a:rPr sz="1600" dirty="0">
                          <a:sym typeface="Helvetica"/>
                        </a:rPr>
                        <a:t>DSS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45342140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Bare field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69875" indent="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C1</a:t>
                      </a:r>
                      <a:r>
                        <a:rPr lang="en-US" sz="1600" dirty="0">
                          <a:sym typeface="Helvetica"/>
                        </a:rPr>
                        <a:t>:</a:t>
                      </a:r>
                      <a:r>
                        <a:rPr sz="1600" dirty="0">
                          <a:sym typeface="Helvetica"/>
                        </a:rPr>
                        <a:t> 700.05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295.59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9947638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After C1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7000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C2</a:t>
                      </a:r>
                      <a:r>
                        <a:rPr lang="en-US" sz="1600" dirty="0">
                          <a:sym typeface="Helvetica"/>
                        </a:rPr>
                        <a:t>:  </a:t>
                      </a:r>
                      <a:r>
                        <a:rPr sz="1600" dirty="0">
                          <a:sym typeface="Helvetica"/>
                        </a:rPr>
                        <a:t> 48.77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8.9182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6570112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After C2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7000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F1</a:t>
                      </a:r>
                      <a:r>
                        <a:rPr lang="en-US" sz="1600" dirty="0">
                          <a:sym typeface="Helvetica"/>
                        </a:rPr>
                        <a:t>:</a:t>
                      </a:r>
                      <a:r>
                        <a:rPr sz="1600" dirty="0">
                          <a:sym typeface="Helvetica"/>
                        </a:rPr>
                        <a:t> </a:t>
                      </a:r>
                      <a:r>
                        <a:rPr lang="en-US" sz="1600" dirty="0">
                          <a:sym typeface="Helvetica"/>
                        </a:rPr>
                        <a:t>  </a:t>
                      </a:r>
                      <a:r>
                        <a:rPr sz="1600" dirty="0">
                          <a:sym typeface="Helvetica"/>
                        </a:rPr>
                        <a:t>(29)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0.5281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07472980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Before F1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7000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F1</a:t>
                      </a:r>
                      <a:r>
                        <a:rPr lang="en-US" sz="1600" dirty="0">
                          <a:sym typeface="Helvetica"/>
                        </a:rPr>
                        <a:t>:   </a:t>
                      </a:r>
                      <a:r>
                        <a:rPr sz="1600" dirty="0">
                          <a:sym typeface="Helvetica"/>
                        </a:rPr>
                        <a:t>28.08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0.6854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75233674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After F1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7000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F</a:t>
                      </a:r>
                      <a:r>
                        <a:rPr lang="en-US" sz="1600" dirty="0">
                          <a:sym typeface="Helvetica"/>
                        </a:rPr>
                        <a:t>2:   </a:t>
                      </a:r>
                      <a:r>
                        <a:rPr sz="1600" dirty="0">
                          <a:sym typeface="Helvetica"/>
                        </a:rPr>
                        <a:t>1.020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0.5712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107031614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After F2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marL="270000" algn="l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F3</a:t>
                      </a:r>
                      <a:r>
                        <a:rPr lang="en-US" sz="1600" dirty="0">
                          <a:sym typeface="Helvetica"/>
                        </a:rPr>
                        <a:t>:   </a:t>
                      </a:r>
                      <a:r>
                        <a:rPr sz="1600" dirty="0">
                          <a:sym typeface="Helvetica"/>
                        </a:rPr>
                        <a:t>0.249</a:t>
                      </a:r>
                      <a:r>
                        <a:rPr lang="en-US" sz="1600" dirty="0">
                          <a:sym typeface="Helvetica"/>
                        </a:rPr>
                        <a:t> </a:t>
                      </a:r>
                      <a:r>
                        <a:rPr sz="1600" dirty="0">
                          <a:sym typeface="Helvetica"/>
                        </a:rPr>
                        <a:t>(Ni)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0.2506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extLst>
                  <a:ext uri="{0D108BD9-81ED-4DB2-BD59-A6C34878D82A}">
                    <a16:rowId xmlns:a16="http://schemas.microsoft.com/office/drawing/2014/main" val="33979558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ym typeface="Helvetica"/>
                        </a:rPr>
                        <a:t>After F3</a:t>
                      </a:r>
                      <a:endParaRPr sz="1600" dirty="0"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5181600" algn="l"/>
                        </a:tabLst>
                        <a:defRPr sz="1500">
                          <a:latin typeface="Graphik"/>
                          <a:ea typeface="Graphik"/>
                          <a:cs typeface="Graphik"/>
                          <a:sym typeface="Graphik"/>
                        </a:defRPr>
                      </a:pPr>
                      <a:endParaRPr sz="1600" dirty="0">
                        <a:latin typeface="+mn-lt"/>
                      </a:endParaRPr>
                    </a:p>
                  </a:txBody>
                  <a:tcPr marL="63500" marR="63500" marT="0" marB="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tabLst>
                          <a:tab pos="5181600" algn="l"/>
                        </a:tabLst>
                        <a:defRPr sz="1800"/>
                      </a:pPr>
                      <a:r>
                        <a:rPr sz="1600" dirty="0">
                          <a:solidFill>
                            <a:srgbClr val="FF0000"/>
                          </a:solidFill>
                          <a:sym typeface="Helvetica"/>
                        </a:rPr>
                        <a:t>0.2033</a:t>
                      </a:r>
                      <a:endParaRPr sz="1600" dirty="0">
                        <a:solidFill>
                          <a:srgbClr val="FF0000"/>
                        </a:solidFill>
                        <a:latin typeface="+mn-lt"/>
                        <a:ea typeface="Helvetica"/>
                        <a:cs typeface="Helvetica"/>
                        <a:sym typeface="Helvetica"/>
                      </a:endParaRPr>
                    </a:p>
                  </a:txBody>
                  <a:tcPr marL="63500" marR="63500" marT="0" marB="0" anchor="ctr" horzOverflow="overflow">
                    <a:solidFill>
                      <a:srgbClr val="FFDC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464995"/>
                  </a:ext>
                </a:extLst>
              </a:tr>
            </a:tbl>
          </a:graphicData>
        </a:graphic>
      </p:graphicFrame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1F88C08-345C-5439-DF93-79CAA0D7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3540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5D1D4C-A52C-E248-AC4A-5140743AA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35" y="1673851"/>
            <a:ext cx="3636000" cy="2510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087BD8-382A-FE76-5206-D89FD0F19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300" y="2062312"/>
            <a:ext cx="2588822" cy="34559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9F1054-38A9-4EC3-0D96-9B9AF98D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New Inner Field Camera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BC6A63-6362-FD40-7B78-E521186FE8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00" y="5993139"/>
            <a:ext cx="6840000" cy="82503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4342C42-2033-DDA0-52C2-24B389A222FF}"/>
              </a:ext>
            </a:extLst>
          </p:cNvPr>
          <p:cNvGrpSpPr/>
          <p:nvPr/>
        </p:nvGrpSpPr>
        <p:grpSpPr>
          <a:xfrm>
            <a:off x="3673018" y="1477233"/>
            <a:ext cx="2844000" cy="1508646"/>
            <a:chOff x="3381722" y="1477233"/>
            <a:chExt cx="2844000" cy="1508646"/>
          </a:xfrm>
        </p:grpSpPr>
        <p:sp>
          <p:nvSpPr>
            <p:cNvPr id="12" name="Rectangular Callout 11">
              <a:extLst>
                <a:ext uri="{FF2B5EF4-FFF2-40B4-BE49-F238E27FC236}">
                  <a16:creationId xmlns:a16="http://schemas.microsoft.com/office/drawing/2014/main" id="{6F45C35E-A724-5D4C-23F1-A566BD25CD85}"/>
                </a:ext>
              </a:extLst>
            </p:cNvPr>
            <p:cNvSpPr/>
            <p:nvPr/>
          </p:nvSpPr>
          <p:spPr>
            <a:xfrm>
              <a:off x="3381722" y="1477233"/>
              <a:ext cx="2844000" cy="1508646"/>
            </a:xfrm>
            <a:prstGeom prst="wedgeRectCallout">
              <a:avLst>
                <a:gd name="adj1" fmla="val 75134"/>
                <a:gd name="adj2" fmla="val 8398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337DFC2-D4FF-D4EF-9A90-0491E022F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10133" y="1511556"/>
              <a:ext cx="2779652" cy="1440000"/>
            </a:xfrm>
            <a:prstGeom prst="rect">
              <a:avLst/>
            </a:prstGeom>
          </p:spPr>
        </p:pic>
      </p:grpSp>
      <p:sp>
        <p:nvSpPr>
          <p:cNvPr id="9" name="テキスト ボックス 5">
            <a:extLst>
              <a:ext uri="{FF2B5EF4-FFF2-40B4-BE49-F238E27FC236}">
                <a16:creationId xmlns:a16="http://schemas.microsoft.com/office/drawing/2014/main" id="{009B6680-9C50-A47A-8031-5CCAC0128206}"/>
              </a:ext>
            </a:extLst>
          </p:cNvPr>
          <p:cNvSpPr txBox="1"/>
          <p:nvPr/>
        </p:nvSpPr>
        <p:spPr>
          <a:xfrm>
            <a:off x="5288402" y="934670"/>
            <a:ext cx="367510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Developed by Yu Goto (Nagoya Univ.)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AB0253-428A-A8A2-ED73-1C1885963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000" y="3940314"/>
            <a:ext cx="2700000" cy="1987501"/>
          </a:xfrm>
          <a:prstGeom prst="rect">
            <a:avLst/>
          </a:prstGeom>
        </p:spPr>
      </p:pic>
      <p:sp>
        <p:nvSpPr>
          <p:cNvPr id="10" name="law field data">
            <a:extLst>
              <a:ext uri="{FF2B5EF4-FFF2-40B4-BE49-F238E27FC236}">
                <a16:creationId xmlns:a16="http://schemas.microsoft.com/office/drawing/2014/main" id="{A53A6996-E227-48A5-2F6E-816424E80638}"/>
              </a:ext>
            </a:extLst>
          </p:cNvPr>
          <p:cNvSpPr txBox="1"/>
          <p:nvPr/>
        </p:nvSpPr>
        <p:spPr>
          <a:xfrm>
            <a:off x="1671100" y="4267639"/>
            <a:ext cx="1507080" cy="3491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1"/>
            </a:lvl1pPr>
          </a:lstStyle>
          <a:p>
            <a:r>
              <a:rPr lang="en-US" sz="1800" dirty="0">
                <a:solidFill>
                  <a:srgbClr val="015CFF"/>
                </a:solidFill>
              </a:rPr>
              <a:t>R</a:t>
            </a:r>
            <a:r>
              <a:rPr sz="1800" dirty="0">
                <a:solidFill>
                  <a:srgbClr val="015CFF"/>
                </a:solidFill>
              </a:rPr>
              <a:t>aw field data</a:t>
            </a:r>
            <a:r>
              <a:rPr lang="en-US" sz="1800" dirty="0">
                <a:solidFill>
                  <a:srgbClr val="015CFF"/>
                </a:solidFill>
              </a:rPr>
              <a:t>:</a:t>
            </a:r>
            <a:endParaRPr sz="1800" dirty="0">
              <a:solidFill>
                <a:srgbClr val="015C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F0F7AE-A726-CFC7-C705-8E21363E621C}"/>
              </a:ext>
            </a:extLst>
          </p:cNvPr>
          <p:cNvSpPr txBox="1"/>
          <p:nvPr/>
        </p:nvSpPr>
        <p:spPr>
          <a:xfrm>
            <a:off x="199695" y="934670"/>
            <a:ext cx="48884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JP" sz="2000" b="1">
                <a:solidFill>
                  <a:srgbClr val="008F00"/>
                </a:solidFill>
              </a:rPr>
              <a:t>Field measurements and adjustment with </a:t>
            </a:r>
          </a:p>
          <a:p>
            <a:pPr marL="0" lvl="1"/>
            <a:r>
              <a:rPr lang="en-JP" sz="2000" b="1">
                <a:solidFill>
                  <a:srgbClr val="008F00"/>
                </a:solidFill>
              </a:rPr>
              <a:t>all components in place</a:t>
            </a:r>
          </a:p>
        </p:txBody>
      </p:sp>
      <p:sp>
        <p:nvSpPr>
          <p:cNvPr id="16" name="law field data">
            <a:extLst>
              <a:ext uri="{FF2B5EF4-FFF2-40B4-BE49-F238E27FC236}">
                <a16:creationId xmlns:a16="http://schemas.microsoft.com/office/drawing/2014/main" id="{06326F3B-2209-A250-1352-18FEF987975C}"/>
              </a:ext>
            </a:extLst>
          </p:cNvPr>
          <p:cNvSpPr txBox="1"/>
          <p:nvPr/>
        </p:nvSpPr>
        <p:spPr>
          <a:xfrm>
            <a:off x="3834315" y="3097080"/>
            <a:ext cx="1552092" cy="6973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5400">
            <a:solidFill>
              <a:schemeClr val="accent3">
                <a:lumMod val="75000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1"/>
            </a:lvl1pPr>
          </a:lstStyle>
          <a:p>
            <a:pPr algn="ctr">
              <a:lnSpc>
                <a:spcPts val="1600"/>
              </a:lnSpc>
            </a:pPr>
            <a:r>
              <a:rPr lang="en-US" sz="1800" dirty="0">
                <a:solidFill>
                  <a:srgbClr val="C00000"/>
                </a:solidFill>
              </a:rPr>
              <a:t>13 NMR Probes</a:t>
            </a:r>
          </a:p>
          <a:p>
            <a:pPr algn="ctr">
              <a:lnSpc>
                <a:spcPts val="1600"/>
              </a:lnSpc>
            </a:pPr>
            <a:r>
              <a:rPr lang="en-US" sz="1800" b="0" dirty="0"/>
              <a:t>x</a:t>
            </a:r>
          </a:p>
          <a:p>
            <a:pPr algn="ctr">
              <a:lnSpc>
                <a:spcPts val="1600"/>
              </a:lnSpc>
            </a:pPr>
            <a:r>
              <a:rPr lang="en-US" sz="1800" dirty="0">
                <a:solidFill>
                  <a:srgbClr val="9202FF"/>
                </a:solidFill>
              </a:rPr>
              <a:t>12 angles</a:t>
            </a:r>
            <a:endParaRPr sz="1800" dirty="0">
              <a:solidFill>
                <a:srgbClr val="9202FF"/>
              </a:solidFill>
            </a:endParaRPr>
          </a:p>
        </p:txBody>
      </p:sp>
      <p:sp>
        <p:nvSpPr>
          <p:cNvPr id="17" name="law field data">
            <a:extLst>
              <a:ext uri="{FF2B5EF4-FFF2-40B4-BE49-F238E27FC236}">
                <a16:creationId xmlns:a16="http://schemas.microsoft.com/office/drawing/2014/main" id="{F9409728-54F9-3718-AD8B-0F2EBF387409}"/>
              </a:ext>
            </a:extLst>
          </p:cNvPr>
          <p:cNvSpPr txBox="1"/>
          <p:nvPr/>
        </p:nvSpPr>
        <p:spPr>
          <a:xfrm>
            <a:off x="6669019" y="1346296"/>
            <a:ext cx="1207062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1"/>
            </a:lvl1pPr>
          </a:lstStyle>
          <a:p>
            <a:r>
              <a:rPr lang="en-US" sz="1600" b="0" dirty="0">
                <a:solidFill>
                  <a:schemeClr val="accent3">
                    <a:lumMod val="75000"/>
                  </a:schemeClr>
                </a:solidFill>
              </a:rPr>
              <a:t>Gas Chamber</a:t>
            </a:r>
            <a:endParaRPr sz="1600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law field data">
            <a:extLst>
              <a:ext uri="{FF2B5EF4-FFF2-40B4-BE49-F238E27FC236}">
                <a16:creationId xmlns:a16="http://schemas.microsoft.com/office/drawing/2014/main" id="{54C649C6-90E8-CFEF-1C02-2C493EF61F04}"/>
              </a:ext>
            </a:extLst>
          </p:cNvPr>
          <p:cNvSpPr txBox="1"/>
          <p:nvPr/>
        </p:nvSpPr>
        <p:spPr>
          <a:xfrm>
            <a:off x="7347296" y="1641503"/>
            <a:ext cx="1585435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 b="1"/>
            </a:lvl1pPr>
          </a:lstStyle>
          <a:p>
            <a:r>
              <a:rPr lang="en-US" sz="1600" b="0" dirty="0">
                <a:solidFill>
                  <a:schemeClr val="accent3">
                    <a:lumMod val="75000"/>
                  </a:schemeClr>
                </a:solidFill>
              </a:rPr>
              <a:t>Microwave Cavity</a:t>
            </a:r>
            <a:endParaRPr sz="1600" b="0" dirty="0">
              <a:solidFill>
                <a:schemeClr val="accent3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E07C724-0885-FE19-A89E-F079C2E70D91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6989067" y="1664653"/>
            <a:ext cx="283483" cy="651667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922B8DD-37CE-CA18-5446-6ED5DDD587C5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7368629" y="1959860"/>
            <a:ext cx="771385" cy="741839"/>
          </a:xfrm>
          <a:prstGeom prst="straightConnector1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3489846-C93A-C243-24A4-51A15C4EB48F}"/>
              </a:ext>
            </a:extLst>
          </p:cNvPr>
          <p:cNvSpPr txBox="1"/>
          <p:nvPr/>
        </p:nvSpPr>
        <p:spPr>
          <a:xfrm>
            <a:off x="179512" y="5540414"/>
            <a:ext cx="282660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lvl="1"/>
            <a:r>
              <a:rPr lang="en-JP" b="1">
                <a:solidFill>
                  <a:srgbClr val="015CFF"/>
                </a:solidFill>
              </a:rPr>
              <a:t>Preliminary</a:t>
            </a:r>
            <a:r>
              <a:rPr lang="en-JP" sz="1800" b="1">
                <a:solidFill>
                  <a:srgbClr val="015CFF"/>
                </a:solidFill>
              </a:rPr>
              <a:t> measurements: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41EED5-8E5B-DFBD-A606-262F6F4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7335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E89C851-023B-ECF5-5636-9EE1C3F4C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47" y="2843039"/>
            <a:ext cx="3960000" cy="396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789B21-D077-E9ED-F700-CE86694CB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328" y="2843039"/>
            <a:ext cx="2029500" cy="3960000"/>
          </a:xfrm>
          <a:prstGeom prst="rect">
            <a:avLst/>
          </a:prstGeom>
        </p:spPr>
      </p:pic>
      <p:sp>
        <p:nvSpPr>
          <p:cNvPr id="28" name="テキスト ボックス 10">
            <a:extLst>
              <a:ext uri="{FF2B5EF4-FFF2-40B4-BE49-F238E27FC236}">
                <a16:creationId xmlns:a16="http://schemas.microsoft.com/office/drawing/2014/main" id="{055C7274-D4E9-3DB5-B736-50B8FA6FF38B}"/>
              </a:ext>
            </a:extLst>
          </p:cNvPr>
          <p:cNvSpPr txBox="1"/>
          <p:nvPr/>
        </p:nvSpPr>
        <p:spPr>
          <a:xfrm>
            <a:off x="7777190" y="3147634"/>
            <a:ext cx="121129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Positron </a:t>
            </a:r>
          </a:p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Detectors</a:t>
            </a:r>
          </a:p>
        </p:txBody>
      </p:sp>
      <p:sp>
        <p:nvSpPr>
          <p:cNvPr id="29" name="テキスト ボックス 10">
            <a:extLst>
              <a:ext uri="{FF2B5EF4-FFF2-40B4-BE49-F238E27FC236}">
                <a16:creationId xmlns:a16="http://schemas.microsoft.com/office/drawing/2014/main" id="{16553C71-4696-A2FE-66F7-F1A5023E118C}"/>
              </a:ext>
            </a:extLst>
          </p:cNvPr>
          <p:cNvSpPr txBox="1"/>
          <p:nvPr/>
        </p:nvSpPr>
        <p:spPr>
          <a:xfrm>
            <a:off x="5169557" y="5532836"/>
            <a:ext cx="1692707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Cavity </a:t>
            </a:r>
          </a:p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Cooling Water</a:t>
            </a:r>
          </a:p>
        </p:txBody>
      </p:sp>
      <p:sp>
        <p:nvSpPr>
          <p:cNvPr id="30" name="テキスト ボックス 10">
            <a:extLst>
              <a:ext uri="{FF2B5EF4-FFF2-40B4-BE49-F238E27FC236}">
                <a16:creationId xmlns:a16="http://schemas.microsoft.com/office/drawing/2014/main" id="{7F9781B6-0ECC-5331-E359-48FB4610B84F}"/>
              </a:ext>
            </a:extLst>
          </p:cNvPr>
          <p:cNvSpPr txBox="1"/>
          <p:nvPr/>
        </p:nvSpPr>
        <p:spPr>
          <a:xfrm>
            <a:off x="1238466" y="4881848"/>
            <a:ext cx="1661417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Microwave &amp; </a:t>
            </a:r>
          </a:p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Piezo Cables</a:t>
            </a:r>
          </a:p>
        </p:txBody>
      </p:sp>
      <p:sp>
        <p:nvSpPr>
          <p:cNvPr id="31" name="テキスト ボックス 10">
            <a:extLst>
              <a:ext uri="{FF2B5EF4-FFF2-40B4-BE49-F238E27FC236}">
                <a16:creationId xmlns:a16="http://schemas.microsoft.com/office/drawing/2014/main" id="{5B79738A-4A2A-D22A-E62C-56D2DB147690}"/>
              </a:ext>
            </a:extLst>
          </p:cNvPr>
          <p:cNvSpPr txBox="1"/>
          <p:nvPr/>
        </p:nvSpPr>
        <p:spPr>
          <a:xfrm>
            <a:off x="5103409" y="3653652"/>
            <a:ext cx="1640193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Evacuation &amp; </a:t>
            </a:r>
          </a:p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Gas Handling</a:t>
            </a:r>
          </a:p>
        </p:txBody>
      </p:sp>
      <p:sp>
        <p:nvSpPr>
          <p:cNvPr id="32" name="テキスト ボックス 10">
            <a:extLst>
              <a:ext uri="{FF2B5EF4-FFF2-40B4-BE49-F238E27FC236}">
                <a16:creationId xmlns:a16="http://schemas.microsoft.com/office/drawing/2014/main" id="{9E8127E5-AA00-47E1-7E28-82B4481717A6}"/>
              </a:ext>
            </a:extLst>
          </p:cNvPr>
          <p:cNvSpPr txBox="1"/>
          <p:nvPr/>
        </p:nvSpPr>
        <p:spPr>
          <a:xfrm>
            <a:off x="5317920" y="4473578"/>
            <a:ext cx="1603324" cy="6155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Cavity inside </a:t>
            </a:r>
          </a:p>
          <a:p>
            <a:pPr algn="ctr"/>
            <a:r>
              <a:rPr lang="en-US" altLang="ja-JP" sz="2000" b="1" dirty="0">
                <a:solidFill>
                  <a:srgbClr val="002060"/>
                </a:solidFill>
              </a:rPr>
              <a:t>Gas Chamber</a:t>
            </a:r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8362615B-0748-7CE1-4F94-B74E1C547AB1}"/>
              </a:ext>
            </a:extLst>
          </p:cNvPr>
          <p:cNvSpPr/>
          <p:nvPr/>
        </p:nvSpPr>
        <p:spPr>
          <a:xfrm flipH="1">
            <a:off x="3932752" y="3975463"/>
            <a:ext cx="1170656" cy="640488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CD3C091C-9F5E-C613-D9F1-29A6AE843717}"/>
              </a:ext>
            </a:extLst>
          </p:cNvPr>
          <p:cNvSpPr/>
          <p:nvPr/>
        </p:nvSpPr>
        <p:spPr>
          <a:xfrm flipH="1">
            <a:off x="4550790" y="3970564"/>
            <a:ext cx="552618" cy="820299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E55C1457-208E-5652-55BD-92F1453507A5}"/>
              </a:ext>
            </a:extLst>
          </p:cNvPr>
          <p:cNvSpPr/>
          <p:nvPr/>
        </p:nvSpPr>
        <p:spPr>
          <a:xfrm flipH="1">
            <a:off x="7976837" y="3787764"/>
            <a:ext cx="394010" cy="937552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16EA2F3F-AA88-42BA-AE27-ACB9D2EF250D}"/>
              </a:ext>
            </a:extLst>
          </p:cNvPr>
          <p:cNvSpPr/>
          <p:nvPr/>
        </p:nvSpPr>
        <p:spPr>
          <a:xfrm flipH="1" flipV="1">
            <a:off x="4251677" y="5552733"/>
            <a:ext cx="917878" cy="249027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21727D26-99FC-3756-C6AE-F7DF79CA88C8}"/>
              </a:ext>
            </a:extLst>
          </p:cNvPr>
          <p:cNvSpPr/>
          <p:nvPr/>
        </p:nvSpPr>
        <p:spPr>
          <a:xfrm flipV="1">
            <a:off x="2899883" y="4965937"/>
            <a:ext cx="570922" cy="307778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7F8C7B14-3AC7-7695-5AAA-678C8768A37B}"/>
              </a:ext>
            </a:extLst>
          </p:cNvPr>
          <p:cNvSpPr/>
          <p:nvPr/>
        </p:nvSpPr>
        <p:spPr>
          <a:xfrm>
            <a:off x="2899882" y="5273715"/>
            <a:ext cx="654397" cy="566898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40" name="Line">
            <a:extLst>
              <a:ext uri="{FF2B5EF4-FFF2-40B4-BE49-F238E27FC236}">
                <a16:creationId xmlns:a16="http://schemas.microsoft.com/office/drawing/2014/main" id="{19F4135A-8621-274A-71DB-A092DB25E572}"/>
              </a:ext>
            </a:extLst>
          </p:cNvPr>
          <p:cNvSpPr/>
          <p:nvPr/>
        </p:nvSpPr>
        <p:spPr>
          <a:xfrm flipH="1">
            <a:off x="4121988" y="4790862"/>
            <a:ext cx="1195931" cy="330537"/>
          </a:xfrm>
          <a:prstGeom prst="line">
            <a:avLst/>
          </a:prstGeom>
          <a:ln w="31750">
            <a:solidFill>
              <a:srgbClr val="FFC000"/>
            </a:solidFill>
            <a:miter lim="400000"/>
            <a:tailEnd type="arrow" w="med" len="lg"/>
          </a:ln>
        </p:spPr>
        <p:txBody>
          <a:bodyPr lIns="35719" tIns="35719" rIns="35719" bIns="35719" anchor="ctr"/>
          <a:lstStyle/>
          <a:p>
            <a:endParaRPr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DCD8C6-CAEB-6A2A-0462-F30D0EAA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Experimental Preparation Status</a:t>
            </a:r>
          </a:p>
        </p:txBody>
      </p:sp>
      <p:pic>
        <p:nvPicPr>
          <p:cNvPr id="4" name="スクリーンショット 2022-11-17 6.29.00.png" descr="スクリーンショット 2022-11-17 6.29.00.png">
            <a:extLst>
              <a:ext uri="{FF2B5EF4-FFF2-40B4-BE49-F238E27FC236}">
                <a16:creationId xmlns:a16="http://schemas.microsoft.com/office/drawing/2014/main" id="{08A9A97D-9CD1-3D1A-6187-05EE6748E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88" y="1397295"/>
            <a:ext cx="1136893" cy="189482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ne">
            <a:extLst>
              <a:ext uri="{FF2B5EF4-FFF2-40B4-BE49-F238E27FC236}">
                <a16:creationId xmlns:a16="http://schemas.microsoft.com/office/drawing/2014/main" id="{CC2CD5BD-F53D-69B3-88D7-2905B3E5D9E3}"/>
              </a:ext>
            </a:extLst>
          </p:cNvPr>
          <p:cNvSpPr/>
          <p:nvPr/>
        </p:nvSpPr>
        <p:spPr>
          <a:xfrm>
            <a:off x="1389889" y="1468838"/>
            <a:ext cx="2240956" cy="2770916"/>
          </a:xfrm>
          <a:prstGeom prst="line">
            <a:avLst/>
          </a:prstGeom>
          <a:ln w="25400">
            <a:solidFill>
              <a:srgbClr val="FFC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9A75F964-74F3-BDEC-A1B2-715ACBB181D1}"/>
              </a:ext>
            </a:extLst>
          </p:cNvPr>
          <p:cNvSpPr/>
          <p:nvPr/>
        </p:nvSpPr>
        <p:spPr>
          <a:xfrm>
            <a:off x="440369" y="2988900"/>
            <a:ext cx="2877429" cy="1726822"/>
          </a:xfrm>
          <a:prstGeom prst="line">
            <a:avLst/>
          </a:prstGeom>
          <a:ln w="25400">
            <a:solidFill>
              <a:srgbClr val="FFC000"/>
            </a:solidFill>
            <a:miter lim="400000"/>
          </a:ln>
        </p:spPr>
        <p:txBody>
          <a:bodyPr lIns="35719" tIns="35719" rIns="35719" bIns="35719" anchor="ctr"/>
          <a:lstStyle/>
          <a:p>
            <a:endParaRPr sz="79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3DB18-2924-2795-DFD6-E07986761B08}"/>
              </a:ext>
            </a:extLst>
          </p:cNvPr>
          <p:cNvSpPr txBox="1"/>
          <p:nvPr/>
        </p:nvSpPr>
        <p:spPr>
          <a:xfrm>
            <a:off x="2299267" y="1225023"/>
            <a:ext cx="533710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/>
              <a:t>From past studies</a:t>
            </a:r>
          </a:p>
          <a:p>
            <a:pPr marL="144463" indent="-144463">
              <a:buFont typeface="Arial" panose="020B0604020202020204" pitchFamily="34" charset="0"/>
              <a:buChar char="•"/>
            </a:pPr>
            <a:r>
              <a:rPr lang="en-JP" sz="1600"/>
              <a:t>Temperature coefficient of magnetic field: 0.17 μT/K</a:t>
            </a:r>
          </a:p>
          <a:p>
            <a:pPr marL="144463" indent="-144463">
              <a:buFont typeface="Arial" panose="020B0604020202020204" pitchFamily="34" charset="0"/>
              <a:buChar char="•"/>
            </a:pPr>
            <a:r>
              <a:rPr lang="en-JP" sz="1600"/>
              <a:t>Field drift during long-term operation: ≈ 0.88 ppm/10 days</a:t>
            </a:r>
          </a:p>
        </p:txBody>
      </p:sp>
      <p:sp>
        <p:nvSpPr>
          <p:cNvPr id="14" name="テキスト ボックス 10">
            <a:extLst>
              <a:ext uri="{FF2B5EF4-FFF2-40B4-BE49-F238E27FC236}">
                <a16:creationId xmlns:a16="http://schemas.microsoft.com/office/drawing/2014/main" id="{102403D3-0613-7658-D436-28F030573DC3}"/>
              </a:ext>
            </a:extLst>
          </p:cNvPr>
          <p:cNvSpPr txBox="1"/>
          <p:nvPr/>
        </p:nvSpPr>
        <p:spPr>
          <a:xfrm>
            <a:off x="288155" y="980639"/>
            <a:ext cx="1432123" cy="3077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>
                <a:solidFill>
                  <a:srgbClr val="002060"/>
                </a:solidFill>
              </a:rPr>
              <a:t>Fixed Probe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5D8E13-D0A8-827C-E94C-5298E9CF039C}"/>
              </a:ext>
            </a:extLst>
          </p:cNvPr>
          <p:cNvSpPr txBox="1"/>
          <p:nvPr/>
        </p:nvSpPr>
        <p:spPr>
          <a:xfrm>
            <a:off x="2763062" y="2071434"/>
            <a:ext cx="6200449" cy="64633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365125" indent="-365125"/>
            <a:r>
              <a:rPr lang="en-JP" sz="1800" b="1">
                <a:solidFill>
                  <a:srgbClr val="C00000"/>
                </a:solidFill>
                <a:latin typeface="Symbol" pitchFamily="2" charset="2"/>
              </a:rPr>
              <a:t>→	</a:t>
            </a:r>
            <a:r>
              <a:rPr lang="en-JP">
                <a:solidFill>
                  <a:srgbClr val="C00000"/>
                </a:solidFill>
              </a:rPr>
              <a:t>It was confirmed that precise magnetic field measurements can be performed during the experiment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C2534B-EFBA-463F-0BC6-9D20381E1D7E}"/>
              </a:ext>
            </a:extLst>
          </p:cNvPr>
          <p:cNvSpPr txBox="1"/>
          <p:nvPr/>
        </p:nvSpPr>
        <p:spPr>
          <a:xfrm>
            <a:off x="1870165" y="933380"/>
            <a:ext cx="27183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b="1">
                <a:solidFill>
                  <a:srgbClr val="0000FF"/>
                </a:solidFill>
              </a:rPr>
              <a:t>Magnetic Field Monitoring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7385C-936F-430E-6787-A1CD86C3476C}"/>
              </a:ext>
            </a:extLst>
          </p:cNvPr>
          <p:cNvSpPr>
            <a:spLocks noChangeAspect="1"/>
          </p:cNvSpPr>
          <p:nvPr/>
        </p:nvSpPr>
        <p:spPr>
          <a:xfrm>
            <a:off x="3174657" y="4194004"/>
            <a:ext cx="578421" cy="576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59C49D-AC29-A8CA-8CA4-C269E4E03B71}"/>
              </a:ext>
            </a:extLst>
          </p:cNvPr>
          <p:cNvSpPr txBox="1"/>
          <p:nvPr/>
        </p:nvSpPr>
        <p:spPr>
          <a:xfrm>
            <a:off x="199669" y="6302138"/>
            <a:ext cx="5739135" cy="400110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365125" indent="-365125"/>
            <a:r>
              <a:rPr lang="en-JP" sz="2000">
                <a:solidFill>
                  <a:srgbClr val="C00000"/>
                </a:solidFill>
                <a:latin typeface="Symbol" pitchFamily="2" charset="2"/>
              </a:rPr>
              <a:t>→	</a:t>
            </a:r>
            <a:r>
              <a:rPr lang="en-JP" sz="2000">
                <a:solidFill>
                  <a:srgbClr val="C00000"/>
                </a:solidFill>
              </a:rPr>
              <a:t>Installation of most of the equipment completed</a:t>
            </a:r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63650CC0-E953-8AAE-382C-B50C7F6E018C}"/>
              </a:ext>
            </a:extLst>
          </p:cNvPr>
          <p:cNvSpPr txBox="1"/>
          <p:nvPr/>
        </p:nvSpPr>
        <p:spPr>
          <a:xfrm>
            <a:off x="6349397" y="934670"/>
            <a:ext cx="2614114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Yu Goto (Nagoya Univ.)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FDAC1BF-F355-5A6E-C762-8A4C834E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81366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7B23E86-E9CC-1B2B-2996-525B715915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17" y="4422134"/>
            <a:ext cx="2952000" cy="17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78FE5D-D016-3184-C9EF-7118A8CB4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983" y="4422134"/>
            <a:ext cx="2893395" cy="17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CE1B6-94EF-0BFF-4BEC-2CE1D38737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43" y="4422134"/>
            <a:ext cx="2304000" cy="172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6E6E0F-8181-B3A5-0258-8C282FEE20DC}"/>
                  </a:ext>
                </a:extLst>
              </p:cNvPr>
              <p:cNvSpPr txBox="1"/>
              <p:nvPr/>
            </p:nvSpPr>
            <p:spPr>
              <a:xfrm>
                <a:off x="2197958" y="2507465"/>
                <a:ext cx="1730282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mw</m:t>
                          </m:r>
                        </m:sub>
                      </m:sSub>
                      <m:r>
                        <a:rPr lang="ar-A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ar-A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set</m:t>
                          </m:r>
                        </m:sub>
                      </m:sSub>
                      <m:r>
                        <a:rPr lang="ar-AE" sz="1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ar-AE" sz="1800" b="1" i="1" smtClean="0">
                          <a:solidFill>
                            <a:srgbClr val="015C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</m:t>
                      </m:r>
                    </m:oMath>
                  </m:oMathPara>
                </a14:m>
                <a:endParaRPr lang="en-JP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6E6E0F-8181-B3A5-0258-8C282FEE20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958" y="2507465"/>
                <a:ext cx="173028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5" name="Blind Analysis for MuSEU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Blind Analysis for MuSEUM</a:t>
            </a:r>
          </a:p>
        </p:txBody>
      </p:sp>
      <p:pic>
        <p:nvPicPr>
          <p:cNvPr id="515" name="Lorentzian.pdf" descr="Lorentzian.pdf"/>
          <p:cNvPicPr>
            <a:picLocks noChangeAspect="1"/>
          </p:cNvPicPr>
          <p:nvPr/>
        </p:nvPicPr>
        <p:blipFill>
          <a:blip r:embed="rId7"/>
          <a:srcRect l="7908" t="6850" r="7908" b="6850"/>
          <a:stretch>
            <a:fillRect/>
          </a:stretch>
        </p:blipFill>
        <p:spPr>
          <a:xfrm>
            <a:off x="5853332" y="1336409"/>
            <a:ext cx="3095063" cy="2160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11" name="Arrow"/>
          <p:cNvSpPr/>
          <p:nvPr/>
        </p:nvSpPr>
        <p:spPr>
          <a:xfrm rot="5400000">
            <a:off x="7265646" y="2267263"/>
            <a:ext cx="465178" cy="309049"/>
          </a:xfrm>
          <a:prstGeom prst="rightArrow">
            <a:avLst>
              <a:gd name="adj1" fmla="val 35589"/>
              <a:gd name="adj2" fmla="val 74697"/>
            </a:avLst>
          </a:prstGeom>
          <a:solidFill>
            <a:srgbClr val="397BDE"/>
          </a:solidFill>
          <a:ln w="12700" cap="flat">
            <a:noFill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547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67A90-50A7-FA61-0E99-35D14BA91808}"/>
                  </a:ext>
                </a:extLst>
              </p:cNvPr>
              <p:cNvSpPr txBox="1"/>
              <p:nvPr/>
            </p:nvSpPr>
            <p:spPr>
              <a:xfrm>
                <a:off x="6271184" y="3443249"/>
                <a:ext cx="2257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𝒎𝒘</m:t>
                        </m:r>
                      </m:sub>
                    </m:sSub>
                    <m:r>
                      <a:rPr lang="en-US" sz="1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/>
                  <a:t>− 4,463,302 kHz −</a:t>
                </a:r>
                <a:r>
                  <a:rPr lang="en-US" sz="1600" dirty="0">
                    <a:solidFill>
                      <a:srgbClr val="397BDE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1600" b="1" i="1" smtClean="0">
                        <a:solidFill>
                          <a:srgbClr val="015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en-JP" sz="1600">
                  <a:solidFill>
                    <a:srgbClr val="397BDE"/>
                  </a:solidFill>
                </a:endParaRPr>
              </a:p>
              <a:p>
                <a:r>
                  <a:rPr lang="el-GR" sz="1600" dirty="0"/>
                  <a:t>=</a:t>
                </a:r>
                <a:r>
                  <a:rPr lang="en-US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b="1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600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600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</a:rPr>
                          <m:t>𝒔𝒆𝒕</m:t>
                        </m:r>
                      </m:sub>
                    </m:sSub>
                  </m:oMath>
                </a14:m>
                <a:r>
                  <a:rPr lang="en-US" sz="1600" baseline="-5999" dirty="0"/>
                  <a:t> </a:t>
                </a:r>
                <a:r>
                  <a:rPr lang="en-US" sz="1600" dirty="0"/>
                  <a:t>− 4,463,302 kHz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D267A90-50A7-FA61-0E99-35D14BA918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1184" y="3443249"/>
                <a:ext cx="2257862" cy="584775"/>
              </a:xfrm>
              <a:prstGeom prst="rect">
                <a:avLst/>
              </a:prstGeom>
              <a:blipFill>
                <a:blip r:embed="rId8"/>
                <a:stretch>
                  <a:fillRect l="-1117" t="-4255" b="-10638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E011B0A-CDF2-0491-6D44-CE84234A0DCD}"/>
              </a:ext>
            </a:extLst>
          </p:cNvPr>
          <p:cNvSpPr txBox="1"/>
          <p:nvPr/>
        </p:nvSpPr>
        <p:spPr>
          <a:xfrm rot="16200000">
            <a:off x="5373358" y="2286172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/>
              <a:t>Signal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454F73-BE99-0280-15C5-AE3E482312C1}"/>
                  </a:ext>
                </a:extLst>
              </p:cNvPr>
              <p:cNvSpPr txBox="1"/>
              <p:nvPr/>
            </p:nvSpPr>
            <p:spPr>
              <a:xfrm>
                <a:off x="179511" y="1276046"/>
                <a:ext cx="6057535" cy="28161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JP"/>
                  <a:t>Value to be blinded: </a:t>
                </a:r>
                <a:r>
                  <a:rPr lang="en-JP">
                    <a:solidFill>
                      <a:srgbClr val="C00000"/>
                    </a:solidFill>
                  </a:rPr>
                  <a:t>injected microwave frequency</a:t>
                </a:r>
              </a:p>
              <a:p>
                <a:pPr marL="225425" indent="-225425">
                  <a:buFont typeface="Arial" panose="020B0604020202020204" pitchFamily="34" charset="0"/>
                  <a:buChar char="•"/>
                </a:pPr>
                <a:r>
                  <a:rPr lang="en-JP"/>
                  <a:t>Microwave frequency input by user: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b="1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𝒔𝒆𝒕</m:t>
                        </m:r>
                      </m:sub>
                    </m:sSub>
                  </m:oMath>
                </a14:m>
                <a:endParaRPr lang="en-JP" b="1" baseline="-25000"/>
              </a:p>
              <a:p>
                <a:pPr marL="225425" indent="-225425">
                  <a:buFont typeface="Arial" panose="020B0604020202020204" pitchFamily="34" charset="0"/>
                  <a:buChar char="•"/>
                </a:pPr>
                <a:r>
                  <a:rPr lang="en-JP"/>
                  <a:t>Blinded offset: </a:t>
                </a:r>
                <a14:m>
                  <m:oMath xmlns:m="http://schemas.openxmlformats.org/officeDocument/2006/math">
                    <m:r>
                      <a:rPr lang="el-GR" sz="1800" b="1" i="1" smtClean="0">
                        <a:solidFill>
                          <a:srgbClr val="015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endParaRPr lang="en-JP" b="1">
                  <a:solidFill>
                    <a:srgbClr val="015CFF"/>
                  </a:solidFill>
                </a:endParaRPr>
              </a:p>
              <a:p>
                <a:pPr marL="225425" indent="-225425">
                  <a:buFont typeface="Arial" panose="020B0604020202020204" pitchFamily="34" charset="0"/>
                  <a:buChar char="•"/>
                </a:pPr>
                <a:r>
                  <a:rPr lang="en-JP"/>
                  <a:t>True microwave frequency: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18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𝒎𝒘</m:t>
                        </m:r>
                      </m:sub>
                    </m:sSub>
                  </m:oMath>
                </a14:m>
                <a:endParaRPr lang="en-JP" b="1"/>
              </a:p>
              <a:p>
                <a:pPr marL="225425" indent="-225425">
                  <a:spcBef>
                    <a:spcPts val="900"/>
                  </a:spcBef>
                  <a:tabLst>
                    <a:tab pos="1905000" algn="l"/>
                  </a:tabLst>
                </a:pPr>
                <a:r>
                  <a:rPr lang="en-US" sz="1800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	</a:t>
                </a:r>
                <a:endParaRPr lang="en-JP" b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225425" indent="-225425">
                  <a:spcBef>
                    <a:spcPts val="900"/>
                  </a:spcBef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l-G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</m:oMath>
                </a14:m>
                <a:r>
                  <a:rPr lang="en-JP">
                    <a:solidFill>
                      <a:schemeClr val="tx1"/>
                    </a:solidFill>
                  </a:rPr>
                  <a:t> </a:t>
                </a:r>
                <a:r>
                  <a:rPr lang="en-JP"/>
                  <a:t>constant for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𝒔𝒆𝒕</m:t>
                        </m:r>
                      </m:sub>
                    </m:sSub>
                  </m:oMath>
                </a14:m>
                <a:r>
                  <a:rPr lang="en-JP"/>
                  <a:t> to draw a resonance curve</a:t>
                </a:r>
              </a:p>
              <a:p>
                <a:pPr marL="225425" indent="-225425">
                  <a:buFont typeface="Arial" panose="020B0604020202020204" pitchFamily="34" charset="0"/>
                  <a:buChar char="•"/>
                </a:pPr>
                <a:r>
                  <a:rPr lang="en-JP"/>
                  <a:t>If |</a:t>
                </a:r>
                <a14:m>
                  <m:oMath xmlns:m="http://schemas.openxmlformats.org/officeDocument/2006/math">
                    <m:r>
                      <a:rPr lang="ar-AE" sz="1800" b="1" i="1" smtClean="0">
                        <a:solidFill>
                          <a:srgbClr val="015C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</m:oMath>
                </a14:m>
                <a:r>
                  <a:rPr lang="en-JP"/>
                  <a:t>| &lt; 8kHz</a:t>
                </a:r>
              </a:p>
              <a:p>
                <a:pPr marL="450850" lvl="1" indent="-211138">
                  <a:buFont typeface="Courier New" panose="02070309020205020404" pitchFamily="49" charset="0"/>
                  <a:buChar char="o"/>
                </a:pPr>
                <a:r>
                  <a:rPr lang="en-JP"/>
                  <a:t>blind value sufficient for the target precision</a:t>
                </a:r>
              </a:p>
              <a:p>
                <a:pPr marL="450850" lvl="1" indent="-211138">
                  <a:buFont typeface="Courier New" panose="02070309020205020404" pitchFamily="49" charset="0"/>
                  <a:buChar char="o"/>
                </a:pPr>
                <a:r>
                  <a:rPr lang="en-JP"/>
                  <a:t>rate of change in stored microwave energy &lt; 0.07%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E454F73-BE99-0280-15C5-AE3E48231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1" y="1276046"/>
                <a:ext cx="6057535" cy="2816156"/>
              </a:xfrm>
              <a:prstGeom prst="rect">
                <a:avLst/>
              </a:prstGeom>
              <a:blipFill>
                <a:blip r:embed="rId9"/>
                <a:stretch>
                  <a:fillRect l="-626" t="-897" b="-2691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FBE1D30-B815-259C-232B-593DD1F0A155}"/>
              </a:ext>
            </a:extLst>
          </p:cNvPr>
          <p:cNvSpPr txBox="1"/>
          <p:nvPr/>
        </p:nvSpPr>
        <p:spPr>
          <a:xfrm>
            <a:off x="6480755" y="4082789"/>
            <a:ext cx="2431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b="1">
                <a:solidFill>
                  <a:srgbClr val="C00000"/>
                </a:solidFill>
              </a:rPr>
              <a:t>Blind Test (for µHe HFS)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690D79-2A22-A784-3971-27DAE5A10181}"/>
              </a:ext>
            </a:extLst>
          </p:cNvPr>
          <p:cNvSpPr txBox="1"/>
          <p:nvPr/>
        </p:nvSpPr>
        <p:spPr>
          <a:xfrm>
            <a:off x="7678200" y="5792632"/>
            <a:ext cx="117532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>
                <a:solidFill>
                  <a:srgbClr val="FFC000"/>
                </a:solidFill>
              </a:rPr>
              <a:t>2023/05/18</a:t>
            </a:r>
          </a:p>
        </p:txBody>
      </p:sp>
      <p:sp>
        <p:nvSpPr>
          <p:cNvPr id="514" name="Before opening the blind"/>
          <p:cNvSpPr txBox="1"/>
          <p:nvPr/>
        </p:nvSpPr>
        <p:spPr>
          <a:xfrm>
            <a:off x="6308486" y="1053394"/>
            <a:ext cx="2247731" cy="331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>
              <a:defRPr sz="2400">
                <a:solidFill>
                  <a:srgbClr val="397BDE"/>
                </a:solidFill>
              </a:defRPr>
            </a:lvl1pPr>
          </a:lstStyle>
          <a:p>
            <a:r>
              <a:rPr sz="1687" dirty="0"/>
              <a:t>Before opening the blind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DB74CD-4A59-26FB-F916-DB2A8189C258}"/>
              </a:ext>
            </a:extLst>
          </p:cNvPr>
          <p:cNvSpPr/>
          <p:nvPr/>
        </p:nvSpPr>
        <p:spPr>
          <a:xfrm>
            <a:off x="2199099" y="2511990"/>
            <a:ext cx="1728000" cy="3602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6806BC-F5A2-342D-7E60-1FB118C2BA00}"/>
              </a:ext>
            </a:extLst>
          </p:cNvPr>
          <p:cNvSpPr txBox="1"/>
          <p:nvPr/>
        </p:nvSpPr>
        <p:spPr>
          <a:xfrm>
            <a:off x="477468" y="4099961"/>
            <a:ext cx="2556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Implemented in Python3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241596-3279-5399-AB51-F069998CA3B3}"/>
              </a:ext>
            </a:extLst>
          </p:cNvPr>
          <p:cNvSpPr txBox="1"/>
          <p:nvPr/>
        </p:nvSpPr>
        <p:spPr>
          <a:xfrm>
            <a:off x="3725800" y="4082317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True frequency hidden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A3D17BC-786C-AF0A-ACA7-7ECB8766DB24}"/>
              </a:ext>
            </a:extLst>
          </p:cNvPr>
          <p:cNvCxnSpPr>
            <a:cxnSpLocks/>
          </p:cNvCxnSpPr>
          <p:nvPr/>
        </p:nvCxnSpPr>
        <p:spPr>
          <a:xfrm flipH="1">
            <a:off x="4891680" y="4385388"/>
            <a:ext cx="657494" cy="627503"/>
          </a:xfrm>
          <a:prstGeom prst="straightConnector1">
            <a:avLst/>
          </a:prstGeom>
          <a:ln w="254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7B8E371-FE9E-33AE-3055-B60C36655C4E}"/>
              </a:ext>
            </a:extLst>
          </p:cNvPr>
          <p:cNvSpPr txBox="1"/>
          <p:nvPr/>
        </p:nvSpPr>
        <p:spPr>
          <a:xfrm>
            <a:off x="148218" y="6160418"/>
            <a:ext cx="6291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Password protected, safety/protection features to prevent mis-operation </a:t>
            </a:r>
          </a:p>
          <a:p>
            <a:r>
              <a:rPr lang="en-US" sz="1600" dirty="0"/>
              <a:t>Microwave power and gas pressure are also monitored and recorded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24E0F2-B5B6-32D5-D939-5838497566D6}"/>
              </a:ext>
            </a:extLst>
          </p:cNvPr>
          <p:cNvSpPr txBox="1"/>
          <p:nvPr/>
        </p:nvSpPr>
        <p:spPr>
          <a:xfrm>
            <a:off x="195605" y="947568"/>
            <a:ext cx="2681953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>
                <a:solidFill>
                  <a:srgbClr val="FF0000"/>
                </a:solidFill>
              </a:rPr>
              <a:t>Hidden answer method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65F440-1D01-7A59-4FF4-89BF834DEB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34</a:t>
            </a:fld>
            <a:endParaRPr lang="en-US" altLang="ja-JP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2A77A-0887-2568-F99F-C07E9001A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Muonium HFS at High Field</a:t>
            </a:r>
            <a:endParaRPr lang="en-JP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8B28F-8FE2-DEEC-5DF7-E256474A5B53}"/>
              </a:ext>
            </a:extLst>
          </p:cNvPr>
          <p:cNvSpPr txBox="1"/>
          <p:nvPr/>
        </p:nvSpPr>
        <p:spPr>
          <a:xfrm>
            <a:off x="109589" y="4215117"/>
            <a:ext cx="1712906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JP" sz="2000" b="1" dirty="0">
                <a:solidFill>
                  <a:srgbClr val="7030A0"/>
                </a:solidFill>
              </a:rPr>
              <a:t>February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4DC3A-1277-8495-F464-6048897EDA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16294"/>
            <a:ext cx="3992567" cy="288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A7FF66-0FA5-2182-3AB7-EC0042B28BE6}"/>
              </a:ext>
            </a:extLst>
          </p:cNvPr>
          <p:cNvSpPr txBox="1"/>
          <p:nvPr/>
        </p:nvSpPr>
        <p:spPr>
          <a:xfrm>
            <a:off x="966042" y="142522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b="1">
                <a:solidFill>
                  <a:srgbClr val="0000FF"/>
                </a:solidFill>
              </a:rPr>
              <a:t>TM110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44725-0765-C92D-0E09-27F22D2942BD}"/>
              </a:ext>
            </a:extLst>
          </p:cNvPr>
          <p:cNvSpPr txBox="1"/>
          <p:nvPr/>
        </p:nvSpPr>
        <p:spPr>
          <a:xfrm>
            <a:off x="3117124" y="2088302"/>
            <a:ext cx="74571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3600" b="1">
                <a:solidFill>
                  <a:srgbClr val="0000FF"/>
                </a:solidFill>
                <a:latin typeface="Symbol" pitchFamily="2" charset="2"/>
              </a:rPr>
              <a:t>n</a:t>
            </a:r>
            <a:r>
              <a:rPr lang="en-JP" sz="3600" b="1" baseline="-25000">
                <a:solidFill>
                  <a:srgbClr val="0000FF"/>
                </a:solidFill>
              </a:rPr>
              <a:t>12</a:t>
            </a:r>
            <a:endParaRPr lang="en-JP" sz="3600" b="1">
              <a:solidFill>
                <a:srgbClr val="0000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002CCC-1A1B-4D05-55F1-BB806FFD2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16294"/>
            <a:ext cx="3992567" cy="288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C00BD9-2252-4FC6-749C-1C947AF5EEF6}"/>
              </a:ext>
            </a:extLst>
          </p:cNvPr>
          <p:cNvSpPr txBox="1"/>
          <p:nvPr/>
        </p:nvSpPr>
        <p:spPr>
          <a:xfrm>
            <a:off x="5292155" y="1367969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2400" b="1">
                <a:solidFill>
                  <a:srgbClr val="008F00"/>
                </a:solidFill>
              </a:rPr>
              <a:t>TM210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C75575-6C2E-46D8-77F5-C91D9606F63E}"/>
              </a:ext>
            </a:extLst>
          </p:cNvPr>
          <p:cNvSpPr txBox="1"/>
          <p:nvPr/>
        </p:nvSpPr>
        <p:spPr>
          <a:xfrm>
            <a:off x="7437603" y="2094986"/>
            <a:ext cx="74571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3600" b="1">
                <a:solidFill>
                  <a:srgbClr val="008F00"/>
                </a:solidFill>
                <a:latin typeface="Symbol" pitchFamily="2" charset="2"/>
              </a:rPr>
              <a:t>n</a:t>
            </a:r>
            <a:r>
              <a:rPr lang="en-JP" sz="3600" b="1" baseline="-25000">
                <a:solidFill>
                  <a:srgbClr val="008F00"/>
                </a:solidFill>
              </a:rPr>
              <a:t>34</a:t>
            </a:r>
            <a:endParaRPr lang="en-JP" sz="3600" b="1">
              <a:solidFill>
                <a:srgbClr val="008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36CAC3-5168-DBE0-FF1F-A922F78A934C}"/>
              </a:ext>
            </a:extLst>
          </p:cNvPr>
          <p:cNvSpPr/>
          <p:nvPr/>
        </p:nvSpPr>
        <p:spPr>
          <a:xfrm rot="19800000">
            <a:off x="3506483" y="2364215"/>
            <a:ext cx="23968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Preliminary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D1B2F4-A93A-F600-ACE0-1E410DDB567B}"/>
              </a:ext>
            </a:extLst>
          </p:cNvPr>
          <p:cNvSpPr txBox="1"/>
          <p:nvPr/>
        </p:nvSpPr>
        <p:spPr>
          <a:xfrm>
            <a:off x="3418216" y="4615227"/>
            <a:ext cx="3586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2 days with </a:t>
            </a:r>
            <a:r>
              <a:rPr lang="en-US" b="1" dirty="0">
                <a:solidFill>
                  <a:srgbClr val="FF0000"/>
                </a:solidFill>
              </a:rPr>
              <a:t>100 kW </a:t>
            </a:r>
            <a:r>
              <a:rPr lang="en-US" dirty="0"/>
              <a:t>proton beam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Statistical error of </a:t>
            </a:r>
            <a:r>
              <a:rPr lang="en-US" dirty="0">
                <a:latin typeface="Symbol" pitchFamily="2" charset="2"/>
              </a:rPr>
              <a:t>Dn</a:t>
            </a:r>
            <a:r>
              <a:rPr lang="en-US" dirty="0"/>
              <a:t> is 1100 Hz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A919348-D46D-FB12-AD3F-D13548711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77" y="4293096"/>
            <a:ext cx="1285109" cy="22489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BB3462-702D-A3E8-A680-CDBE231D407A}"/>
              </a:ext>
            </a:extLst>
          </p:cNvPr>
          <p:cNvSpPr txBox="1"/>
          <p:nvPr/>
        </p:nvSpPr>
        <p:spPr>
          <a:xfrm>
            <a:off x="7580643" y="3953852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>
                <a:solidFill>
                  <a:srgbClr val="7030A0"/>
                </a:solidFill>
              </a:rPr>
              <a:t>Liu (1999)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D4F96E-741B-BAAA-C3BB-3D803F35F8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653360"/>
            <a:ext cx="3024000" cy="2016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CCA8C9A-2779-6BD6-A31C-A9D88398172E}"/>
              </a:ext>
            </a:extLst>
          </p:cNvPr>
          <p:cNvSpPr txBox="1"/>
          <p:nvPr/>
        </p:nvSpPr>
        <p:spPr>
          <a:xfrm>
            <a:off x="228670" y="4972183"/>
            <a:ext cx="753274" cy="318924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JP" sz="1600" b="1">
                <a:solidFill>
                  <a:srgbClr val="FFFFCC"/>
                </a:solidFill>
              </a:rPr>
              <a:t>H1 Area</a:t>
            </a:r>
            <a:endParaRPr lang="en-JP" sz="1600">
              <a:solidFill>
                <a:srgbClr val="FFFFCC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A79367-CFA1-0187-5A06-3D7CEDDE7391}"/>
              </a:ext>
            </a:extLst>
          </p:cNvPr>
          <p:cNvSpPr txBox="1"/>
          <p:nvPr/>
        </p:nvSpPr>
        <p:spPr>
          <a:xfrm>
            <a:off x="3577628" y="5780436"/>
            <a:ext cx="3267864" cy="40011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none" lIns="72000" rIns="72000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</a:rPr>
              <a:t>Next µHe HFS at high field!</a:t>
            </a: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84F6E4D9-0869-6F35-3CF4-AA245508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60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D437A54-3515-6871-5D89-419CBBE78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Second Muonium HFS at High Field</a:t>
            </a:r>
            <a:endParaRPr kumimoji="1" lang="ja-JP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AF9A8-503B-4C6D-BAA0-712E29F54678}"/>
              </a:ext>
            </a:extLst>
          </p:cNvPr>
          <p:cNvSpPr txBox="1"/>
          <p:nvPr/>
        </p:nvSpPr>
        <p:spPr>
          <a:xfrm>
            <a:off x="6737066" y="1065879"/>
            <a:ext cx="188391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7030A0"/>
                </a:solidFill>
              </a:rPr>
              <a:t>November</a:t>
            </a:r>
            <a:r>
              <a:rPr lang="en-JP" sz="2000" b="1" dirty="0">
                <a:solidFill>
                  <a:srgbClr val="7030A0"/>
                </a:solidFill>
              </a:rPr>
              <a:t> 2025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33678E-197D-B431-A41D-EE3DA5ED0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306" y="1438447"/>
            <a:ext cx="2705585" cy="180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5AB12E28-991B-FBF8-F33C-3E38E7E568FB}"/>
                  </a:ext>
                </a:extLst>
              </p:cNvPr>
              <p:cNvSpPr txBox="1"/>
              <p:nvPr/>
            </p:nvSpPr>
            <p:spPr>
              <a:xfrm>
                <a:off x="5790195" y="3475088"/>
                <a:ext cx="3304015" cy="31681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6 days with </a:t>
                </a:r>
                <a:r>
                  <a:rPr lang="en-US" b="1" dirty="0">
                    <a:solidFill>
                      <a:srgbClr val="FF0000"/>
                    </a:solidFill>
                  </a:rPr>
                  <a:t>800 kW </a:t>
                </a:r>
                <a:r>
                  <a:rPr lang="en-US" dirty="0"/>
                  <a:t>proton beam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dirty="0"/>
                  <a:t>Statistical error of </a:t>
                </a:r>
                <a:r>
                  <a:rPr lang="en-US" dirty="0">
                    <a:latin typeface="Symbol" pitchFamily="2" charset="2"/>
                  </a:rPr>
                  <a:t>Dn</a:t>
                </a:r>
                <a:r>
                  <a:rPr lang="en-US" dirty="0"/>
                  <a:t> is 300 Hz </a:t>
                </a:r>
                <a:r>
                  <a:rPr lang="en-US" dirty="0">
                    <a:solidFill>
                      <a:srgbClr val="FF0000"/>
                    </a:solidFill>
                  </a:rPr>
                  <a:t>(12 h data)</a:t>
                </a:r>
                <a:r>
                  <a:rPr lang="en-US" altLang="ja-JP" dirty="0"/>
                  <a:t> </a:t>
                </a:r>
              </a:p>
              <a:p>
                <a:pPr marL="285750" indent="-285750">
                  <a:buFont typeface="Wingdings" pitchFamily="2" charset="2"/>
                  <a:buChar char="v"/>
                </a:pPr>
                <a:r>
                  <a:rPr lang="en-US" altLang="ja-JP" dirty="0"/>
                  <a:t>To achieve an accuracy of 8 Hz (our goal):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Rabi-oscillation spectroscopy (x2</a:t>
                </a:r>
                <a:r>
                  <a:rPr lang="en-US" altLang="ja-JP" dirty="0">
                    <a:latin typeface="Arial" panose="020B0604020202020204" pitchFamily="34" charset="0"/>
                    <a:cs typeface="Arial" panose="020B0604020202020204" pitchFamily="34" charset="0"/>
                  </a:rPr>
                  <a:t>~</a:t>
                </a:r>
                <a:r>
                  <a:rPr lang="en-US" altLang="ja-JP" dirty="0"/>
                  <a:t>3)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100 days (x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20</m:t>
                        </m:r>
                        <m:r>
                          <a:rPr lang="en-US" altLang="ja-JP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rad>
                  </m:oMath>
                </a14:m>
                <a:r>
                  <a:rPr lang="en-US" altLang="ja-JP" dirty="0"/>
                  <a:t>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altLang="ja-JP" dirty="0"/>
                  <a:t>S/N improvement (x3)</a:t>
                </a:r>
                <a:endParaRPr lang="en-JP" altLang="ja-JP" dirty="0"/>
              </a:p>
              <a:p>
                <a:pPr marL="285750" indent="-285750">
                  <a:buFont typeface="Wingdings" pitchFamily="2" charset="2"/>
                  <a:buChar char="v"/>
                </a:pP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5" name="TextBox 12">
                <a:extLst>
                  <a:ext uri="{FF2B5EF4-FFF2-40B4-BE49-F238E27FC236}">
                    <a16:creationId xmlns:a16="http://schemas.microsoft.com/office/drawing/2014/main" id="{5AB12E28-991B-FBF8-F33C-3E38E7E568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195" y="3475088"/>
                <a:ext cx="3304015" cy="3168175"/>
              </a:xfrm>
              <a:prstGeom prst="rect">
                <a:avLst/>
              </a:prstGeom>
              <a:blipFill>
                <a:blip r:embed="rId3"/>
                <a:stretch>
                  <a:fillRect l="-1292" t="-962" r="-239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38" name="図 1737" descr="グラフ, ヒストグラム&#10;&#10;AI 生成コンテンツは誤りを含む可能性があります。">
            <a:extLst>
              <a:ext uri="{FF2B5EF4-FFF2-40B4-BE49-F238E27FC236}">
                <a16:creationId xmlns:a16="http://schemas.microsoft.com/office/drawing/2014/main" id="{94F81537-994E-4E2F-22E5-30C5BB95E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" y="874049"/>
            <a:ext cx="2901460" cy="2825930"/>
          </a:xfrm>
          <a:prstGeom prst="rect">
            <a:avLst/>
          </a:prstGeom>
        </p:spPr>
      </p:pic>
      <p:pic>
        <p:nvPicPr>
          <p:cNvPr id="1740" name="図 1739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94120CF1-33E8-DB72-2C7F-DFE79FFE23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45" y="874049"/>
            <a:ext cx="2901460" cy="2825930"/>
          </a:xfrm>
          <a:prstGeom prst="rect">
            <a:avLst/>
          </a:prstGeom>
        </p:spPr>
      </p:pic>
      <p:pic>
        <p:nvPicPr>
          <p:cNvPr id="1742" name="図 1741" descr="グラフ, 折れ線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A3AE469F-8A1D-3825-6502-CB243798C5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2822"/>
            <a:ext cx="2902686" cy="2095463"/>
          </a:xfrm>
          <a:prstGeom prst="rect">
            <a:avLst/>
          </a:prstGeom>
        </p:spPr>
      </p:pic>
      <p:pic>
        <p:nvPicPr>
          <p:cNvPr id="1744" name="図 1743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97EDED45-DBC7-BDF7-A8D0-CBF719A7EF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45" y="3699979"/>
            <a:ext cx="3072330" cy="221793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BB74B6-F9F3-F4D3-8E4E-7BCCF269A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36</a:t>
            </a:fld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6010888-DFF4-CCA9-C9DB-3621D9E4C45F}"/>
              </a:ext>
            </a:extLst>
          </p:cNvPr>
          <p:cNvSpPr txBox="1"/>
          <p:nvPr/>
        </p:nvSpPr>
        <p:spPr>
          <a:xfrm>
            <a:off x="444137" y="6235337"/>
            <a:ext cx="4283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We also plan to measure at 1.15 T and 2.9 T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93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34AC-FA02-309B-CE73-34EE4029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Preliminary Systematic Errors</a:t>
            </a:r>
            <a:r>
              <a:rPr lang="en-US" sz="3200" dirty="0"/>
              <a:t> (High Field)</a:t>
            </a:r>
            <a:r>
              <a:rPr lang="en-US" altLang="ja-JP" sz="3200" baseline="30000" dirty="0">
                <a:solidFill>
                  <a:srgbClr val="FF0000"/>
                </a:solidFill>
              </a:rPr>
              <a:t>*</a:t>
            </a:r>
            <a:endParaRPr lang="en-JP" sz="2200" baseline="3000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0517E83-9988-F46F-BFAB-2E581CA1355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52000" y="1109937"/>
              <a:ext cx="8640000" cy="4804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8000">
                      <a:extLst>
                        <a:ext uri="{9D8B030D-6E8A-4147-A177-3AD203B41FA5}">
                          <a16:colId xmlns:a16="http://schemas.microsoft.com/office/drawing/2014/main" val="363342646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58258382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91005451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235344971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31262774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JP" dirty="0"/>
                            <a:t>Contributions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ja-JP" sz="1800" kern="100" dirty="0"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Accuracy</a:t>
                          </a:r>
                          <a:endParaRPr lang="en-JP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𝟏𝟐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JP"/>
                            <a:t> and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JP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𝝂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𝟑𝟒</m:t>
                                  </m:r>
                                </m:sub>
                              </m:sSub>
                            </m:oMath>
                          </a14:m>
                          <a:endParaRPr lang="en-JP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JP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JP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JP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𝚫</m:t>
                                        </m:r>
                                        <m:r>
                                          <a:rPr lang="en-JP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  <m:sub>
                                        <m:r>
                                          <a:rPr lang="en-US" b="1" i="0" smtClean="0">
                                            <a:latin typeface="Cambria Math" panose="02040503050406030204" pitchFamily="18" charset="0"/>
                                          </a:rPr>
                                          <m:t>𝐇𝐅𝐒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JP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JP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𝜹</m:t>
                                </m:r>
                                <m:d>
                                  <m:dPr>
                                    <m:ctrlPr>
                                      <a:rPr lang="en-JP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JP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JP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JP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𝝁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𝝁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en-JP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JP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𝝁</m:t>
                                            </m:r>
                                          </m:e>
                                          <m:sub>
                                            <m:r>
                                              <a:rPr lang="en-US" b="1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𝒑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d>
                              </m:oMath>
                            </m:oMathPara>
                          </a14:m>
                          <a:endParaRPr lang="en-JP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6577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Magnetic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Field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 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8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692368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RF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power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0.1 %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42484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Kr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gas temperature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</a:t>
                          </a:r>
                          <a:r>
                            <a:rPr lang="en-US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deg.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2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0.4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4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46264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Kr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gas pressure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Pa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929928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H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impurity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50 ppm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14094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Quadratic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dependence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5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1.0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0196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Muonium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position (x,y)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mm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3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0.6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6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97263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Muonium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position (z)</a:t>
                          </a:r>
                          <a:endParaRPr lang="ja-JP" alt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mm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48600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Beam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line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10</a:t>
                          </a:r>
                          <a:r>
                            <a:rPr lang="en-US" sz="1800" kern="1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-4</a:t>
                          </a:r>
                          <a:endParaRPr lang="ja-JP" sz="1800" kern="100" baseline="300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19996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Detector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pile-up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w/o absorber</a:t>
                          </a:r>
                          <a:endParaRPr lang="ja-JP" altLang="en-US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w/ absorber</a:t>
                          </a:r>
                          <a:endParaRPr lang="ja-JP" altLang="en-US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2.8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0.3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0.1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3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456419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ct val="120000"/>
                            </a:lnSpc>
                          </a:pPr>
                          <a:r>
                            <a:rPr lang="en-US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20000"/>
                            </a:lnSpc>
                          </a:pP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20000"/>
                            </a:lnSpc>
                          </a:pP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r" fontAlgn="ctr">
                            <a:lnSpc>
                              <a:spcPct val="120000"/>
                            </a:lnSpc>
                          </a:pPr>
                          <a14:m>
                            <m:oMath xmlns:m="http://schemas.openxmlformats.org/officeDocument/2006/math">
                              <m:r>
                                <a:rPr lang="en-US" sz="18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1.5 ppb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914400" rtl="0" eaLnBrk="1" fontAlgn="ctr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sz="1800" b="1" i="1" u="none" strike="noStrike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~</m:t>
                              </m:r>
                            </m:oMath>
                          </a14:m>
                          <a:r>
                            <a:rPr lang="en-US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 13 ppb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3404212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00517E83-9988-F46F-BFAB-2E581CA1355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44402911"/>
                  </p:ext>
                </p:extLst>
              </p:nvPr>
            </p:nvGraphicFramePr>
            <p:xfrm>
              <a:off x="252000" y="1109937"/>
              <a:ext cx="8640000" cy="4804537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8000">
                      <a:extLst>
                        <a:ext uri="{9D8B030D-6E8A-4147-A177-3AD203B41FA5}">
                          <a16:colId xmlns:a16="http://schemas.microsoft.com/office/drawing/2014/main" val="3633426464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58258382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91005451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2353449713"/>
                        </a:ext>
                      </a:extLst>
                    </a:gridCol>
                    <a:gridCol w="1548000">
                      <a:extLst>
                        <a:ext uri="{9D8B030D-6E8A-4147-A177-3AD203B41FA5}">
                          <a16:colId xmlns:a16="http://schemas.microsoft.com/office/drawing/2014/main" val="1312627749"/>
                        </a:ext>
                      </a:extLst>
                    </a:gridCol>
                  </a:tblGrid>
                  <a:tr h="409956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JP" dirty="0"/>
                            <a:t>Contributions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</a:pPr>
                          <a:r>
                            <a:rPr lang="en-US" altLang="ja-JP" sz="1800" kern="100" dirty="0"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Accuracy</a:t>
                          </a:r>
                          <a:endParaRPr lang="en-JP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56098" t="-96875" r="-200000" b="-11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9016" t="-96875" r="-101639" b="-1109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9016" t="-96875" r="-1639" b="-11093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5771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Magnetic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Field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 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8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6923689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RF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power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0.1 %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4248465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Kr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gas temperature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</a:t>
                          </a:r>
                          <a:r>
                            <a:rPr lang="en-US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deg.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2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0.4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4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462648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Kr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gas pressure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Pa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6929928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H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impurity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50 ppm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14094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Quadratic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dependence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 5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1.0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0196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Muonium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position (</a:t>
                          </a:r>
                          <a:r>
                            <a:rPr lang="en-US" altLang="ja-JP" sz="1800" kern="100" baseline="0" dirty="0" err="1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x,y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)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mm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indent="0"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3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0.6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6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972632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Muonium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position (z)</a:t>
                          </a:r>
                          <a:endParaRPr lang="ja-JP" alt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 mm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4860096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Beam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line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10</a:t>
                          </a:r>
                          <a:r>
                            <a:rPr lang="en-US" sz="1800" kern="100" baseline="300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-4</a:t>
                          </a:r>
                          <a:endParaRPr lang="ja-JP" sz="1800" kern="100" baseline="300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91999654"/>
                      </a:ext>
                    </a:extLst>
                  </a:tr>
                  <a:tr h="636397"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altLang="ja-JP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Detector</a:t>
                          </a:r>
                          <a:r>
                            <a:rPr lang="en-US" altLang="ja-JP" sz="1800" kern="1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pile-up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w/o absorber</a:t>
                          </a:r>
                          <a:endParaRPr lang="ja-JP" altLang="en-US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ct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w/ absorber</a:t>
                          </a:r>
                          <a:endParaRPr lang="ja-JP" altLang="en-US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2.8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0.3 Hz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0.5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0.1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 3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  <a:p>
                          <a:pPr algn="r">
                            <a:lnSpc>
                              <a:spcPct val="12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kern="1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ＭＳ 明朝"/>
                              <a:cs typeface="Times New Roman"/>
                            </a:rPr>
                            <a:t>&lt; 1 ppb</a:t>
                          </a:r>
                          <a:endParaRPr lang="ja-JP" sz="1800" kern="10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ＭＳ 明朝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545641987"/>
                      </a:ext>
                    </a:extLst>
                  </a:tr>
                  <a:tr h="420624">
                    <a:tc>
                      <a:txBody>
                        <a:bodyPr/>
                        <a:lstStyle/>
                        <a:p>
                          <a:pPr algn="l" fontAlgn="ctr">
                            <a:lnSpc>
                              <a:spcPct val="120000"/>
                            </a:lnSpc>
                          </a:pPr>
                          <a:r>
                            <a:rPr lang="en-US" sz="1800" b="1" i="0" u="none" strike="noStrike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Total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20000"/>
                            </a:lnSpc>
                          </a:pP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fontAlgn="ctr">
                            <a:lnSpc>
                              <a:spcPct val="120000"/>
                            </a:lnSpc>
                          </a:pPr>
                          <a:endParaRPr lang="en-US" sz="1800" b="1" i="0" u="none" strike="noStrike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359016" t="-1142424" r="-101639" b="-242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JP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59016" t="-1142424" r="-1639" b="-242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3404212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正方形/長方形 6">
            <a:extLst>
              <a:ext uri="{FF2B5EF4-FFF2-40B4-BE49-F238E27FC236}">
                <a16:creationId xmlns:a16="http://schemas.microsoft.com/office/drawing/2014/main" id="{33532FA2-A655-75D7-A900-1727474E6EDA}"/>
              </a:ext>
            </a:extLst>
          </p:cNvPr>
          <p:cNvSpPr/>
          <p:nvPr/>
        </p:nvSpPr>
        <p:spPr>
          <a:xfrm>
            <a:off x="252000" y="6018959"/>
            <a:ext cx="56228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4150" indent="-184150"/>
            <a:r>
              <a:rPr lang="en-US" altLang="ja-JP" sz="2000" dirty="0">
                <a:solidFill>
                  <a:srgbClr val="FF0000"/>
                </a:solidFill>
              </a:rPr>
              <a:t>*	Should be re-estimated by the latest progress</a:t>
            </a:r>
            <a:r>
              <a:rPr lang="ja-JP" altLang="en-US" sz="200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and</a:t>
            </a:r>
            <a:r>
              <a:rPr lang="ja-JP" altLang="en-US" sz="200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further</a:t>
            </a:r>
            <a:r>
              <a:rPr lang="ja-JP" altLang="en-US" sz="2000">
                <a:solidFill>
                  <a:srgbClr val="FF0000"/>
                </a:solidFill>
              </a:rPr>
              <a:t> </a:t>
            </a:r>
            <a:r>
              <a:rPr lang="en-US" altLang="ja-JP" sz="2000" dirty="0">
                <a:solidFill>
                  <a:srgbClr val="FF0000"/>
                </a:solidFill>
              </a:rPr>
              <a:t>MC simulation (old estimation)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458F968-DFDA-81E7-888B-C02148A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2797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636A5-A640-0928-2114-F03E800BC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D8A32-E840-436D-550C-EBE4109D5AFD}"/>
              </a:ext>
            </a:extLst>
          </p:cNvPr>
          <p:cNvSpPr/>
          <p:nvPr/>
        </p:nvSpPr>
        <p:spPr>
          <a:xfrm>
            <a:off x="450000" y="1115098"/>
            <a:ext cx="82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Muonic Helium Atom Ground-State HFS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F820EF-45D4-A488-2A3D-02007EDF5E3B}"/>
              </a:ext>
            </a:extLst>
          </p:cNvPr>
          <p:cNvGrpSpPr/>
          <p:nvPr/>
        </p:nvGrpSpPr>
        <p:grpSpPr>
          <a:xfrm>
            <a:off x="2516693" y="3062913"/>
            <a:ext cx="4110614" cy="1618866"/>
            <a:chOff x="647404" y="883981"/>
            <a:chExt cx="4110614" cy="16188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8772D08-DD06-A9EC-53B3-FDAB4466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04" y="883981"/>
              <a:ext cx="2016000" cy="139745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1D11D8C-59A8-0242-F3BA-21FB3514E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18" y="883981"/>
              <a:ext cx="2016000" cy="139745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0E0621-0488-798F-8D11-EC8B4DD113B4}"/>
                </a:ext>
              </a:extLst>
            </p:cNvPr>
            <p:cNvSpPr txBox="1"/>
            <p:nvPr/>
          </p:nvSpPr>
          <p:spPr>
            <a:xfrm>
              <a:off x="1260781" y="2287403"/>
              <a:ext cx="789246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Muonium</a:t>
              </a:r>
              <a:endParaRPr lang="en-JP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5BAB1CE-DC3F-4809-FA6A-DB6A9D2F1275}"/>
                </a:ext>
              </a:extLst>
            </p:cNvPr>
            <p:cNvSpPr txBox="1"/>
            <p:nvPr/>
          </p:nvSpPr>
          <p:spPr>
            <a:xfrm>
              <a:off x="3155020" y="2287403"/>
              <a:ext cx="1189997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Muonic Helium</a:t>
              </a:r>
              <a:endParaRPr lang="en-JP" sz="140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01282BC-EDF5-3B09-119E-73788F75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2766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16579-7B3E-8046-9641-006F60F54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Helium Atom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286AD5-DD45-A947-BFE4-FFA665368FE8}"/>
              </a:ext>
            </a:extLst>
          </p:cNvPr>
          <p:cNvSpPr txBox="1"/>
          <p:nvPr/>
        </p:nvSpPr>
        <p:spPr>
          <a:xfrm>
            <a:off x="432000" y="3068960"/>
            <a:ext cx="831646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System composed of a helium atom with one of its two electrons replaced by a </a:t>
            </a:r>
            <a:r>
              <a:rPr lang="en-US" sz="2000" b="1" dirty="0">
                <a:solidFill>
                  <a:srgbClr val="015CFF"/>
                </a:solidFill>
              </a:rPr>
              <a:t>negative muon</a:t>
            </a:r>
            <a:r>
              <a:rPr lang="en-US" sz="2000" dirty="0"/>
              <a:t> (µ</a:t>
            </a:r>
            <a:r>
              <a:rPr lang="en-US" sz="2000" baseline="30000" dirty="0"/>
              <a:t>–</a:t>
            </a:r>
            <a:r>
              <a:rPr lang="en-US" sz="2000" dirty="0"/>
              <a:t>) (bound muon Bohr radius: </a:t>
            </a:r>
            <a:r>
              <a:rPr lang="en-US" sz="2000" b="1" dirty="0">
                <a:solidFill>
                  <a:srgbClr val="015CFF"/>
                </a:solidFill>
                <a:cs typeface="Helvetica Neue"/>
              </a:rPr>
              <a:t>r</a:t>
            </a:r>
            <a:r>
              <a:rPr lang="en-US" sz="2000" b="1" baseline="-25000" dirty="0">
                <a:solidFill>
                  <a:srgbClr val="015CFF"/>
                </a:solidFill>
                <a:cs typeface="Helvetica Neue"/>
              </a:rPr>
              <a:t>µ</a:t>
            </a:r>
            <a:r>
              <a:rPr lang="en-US" sz="2000" b="1" dirty="0">
                <a:solidFill>
                  <a:srgbClr val="015CFF"/>
                </a:solidFill>
                <a:cs typeface="Helvetica Neue"/>
              </a:rPr>
              <a:t> </a:t>
            </a:r>
            <a:r>
              <a:rPr lang="en-US" sz="2000" b="1" dirty="0">
                <a:solidFill>
                  <a:srgbClr val="015CFF"/>
                </a:solidFill>
                <a:cs typeface="Helvetica Neue"/>
                <a:sym typeface="Symbol"/>
              </a:rPr>
              <a:t></a:t>
            </a:r>
            <a:r>
              <a:rPr lang="en-US" sz="2000" b="1" dirty="0">
                <a:solidFill>
                  <a:srgbClr val="015CFF"/>
                </a:solidFill>
                <a:cs typeface="Helvetica Neue"/>
              </a:rPr>
              <a:t> 1/400 a</a:t>
            </a:r>
            <a:r>
              <a:rPr lang="en-US" sz="2000" b="1" baseline="-25000" dirty="0">
                <a:solidFill>
                  <a:srgbClr val="015CFF"/>
                </a:solidFill>
                <a:cs typeface="Helvetica Neue"/>
              </a:rPr>
              <a:t>o</a:t>
            </a:r>
            <a:r>
              <a:rPr lang="en-US" sz="2000" dirty="0"/>
              <a:t>).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 hydrogen-like atom very similar to </a:t>
            </a:r>
            <a:r>
              <a:rPr lang="en-US" sz="2000" b="1" dirty="0">
                <a:solidFill>
                  <a:srgbClr val="FF0000"/>
                </a:solidFill>
              </a:rPr>
              <a:t>muonium</a:t>
            </a:r>
            <a:r>
              <a:rPr lang="en-US" sz="2000" dirty="0"/>
              <a:t> (Mu).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Ground state hyperfine structure (HFS) results from the interaction of the remaining </a:t>
            </a:r>
            <a:r>
              <a:rPr lang="en-US" sz="2000" b="1" dirty="0">
                <a:solidFill>
                  <a:srgbClr val="008F00"/>
                </a:solidFill>
              </a:rPr>
              <a:t>electron</a:t>
            </a:r>
            <a:r>
              <a:rPr lang="en-US" sz="2000" dirty="0"/>
              <a:t> and the </a:t>
            </a:r>
            <a:r>
              <a:rPr lang="en-US" sz="2000" b="1" dirty="0">
                <a:solidFill>
                  <a:srgbClr val="015CFF"/>
                </a:solidFill>
              </a:rPr>
              <a:t>negative muon magnetic moment</a:t>
            </a:r>
            <a:r>
              <a:rPr lang="en-US" sz="2000" dirty="0"/>
              <a:t> (almost equal to that of muonium but inverted).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Same technique as with muonium used to measure muonic helium HFS. 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Sensitive tool to test </a:t>
            </a:r>
            <a:r>
              <a:rPr lang="en-US" sz="2000" b="1" dirty="0">
                <a:solidFill>
                  <a:srgbClr val="FF0000"/>
                </a:solidFill>
              </a:rPr>
              <a:t>3-body atomic system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FF0000"/>
                </a:solidFill>
              </a:rPr>
              <a:t>bound-state QED </a:t>
            </a:r>
            <a:r>
              <a:rPr lang="en-US" sz="2000" dirty="0"/>
              <a:t>theories and determine fundamental constants of the </a:t>
            </a:r>
            <a:r>
              <a:rPr lang="en-US" sz="2000" b="1" dirty="0">
                <a:solidFill>
                  <a:srgbClr val="015CFF"/>
                </a:solidFill>
              </a:rPr>
              <a:t>negative muon magnetic moment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15CFF"/>
                </a:solidFill>
              </a:rPr>
              <a:t>mass</a:t>
            </a:r>
            <a:r>
              <a:rPr lang="en-US" sz="2000" dirty="0"/>
              <a:t> to test </a:t>
            </a:r>
            <a:r>
              <a:rPr lang="en-US" sz="2000" b="1" dirty="0">
                <a:solidFill>
                  <a:srgbClr val="FF0000"/>
                </a:solidFill>
              </a:rPr>
              <a:t>CPT</a:t>
            </a:r>
            <a:r>
              <a:rPr lang="en-US" sz="2000" dirty="0"/>
              <a:t> </a:t>
            </a:r>
            <a:r>
              <a:rPr lang="en-US" sz="2000" b="1" dirty="0">
                <a:solidFill>
                  <a:srgbClr val="FF0000"/>
                </a:solidFill>
              </a:rPr>
              <a:t>invariance</a:t>
            </a:r>
            <a:r>
              <a:rPr lang="en-US" sz="2000" dirty="0"/>
              <a:t> with </a:t>
            </a:r>
            <a:r>
              <a:rPr lang="en-US" sz="2000" b="1" dirty="0">
                <a:solidFill>
                  <a:srgbClr val="FF0000"/>
                </a:solidFill>
              </a:rPr>
              <a:t>2</a:t>
            </a:r>
            <a:r>
              <a:rPr lang="en-US" sz="2000" b="1" baseline="30000" dirty="0">
                <a:solidFill>
                  <a:srgbClr val="FF0000"/>
                </a:solidFill>
              </a:rPr>
              <a:t>nd</a:t>
            </a:r>
            <a:r>
              <a:rPr lang="en-US" sz="2000" b="1" dirty="0">
                <a:solidFill>
                  <a:srgbClr val="FF0000"/>
                </a:solidFill>
              </a:rPr>
              <a:t> generation lepton</a:t>
            </a:r>
            <a:r>
              <a:rPr lang="en-US" sz="2000" dirty="0"/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2111E8-96F5-4B16-1B95-142157DE45E5}"/>
              </a:ext>
            </a:extLst>
          </p:cNvPr>
          <p:cNvGrpSpPr/>
          <p:nvPr/>
        </p:nvGrpSpPr>
        <p:grpSpPr>
          <a:xfrm>
            <a:off x="2094665" y="1141887"/>
            <a:ext cx="4954670" cy="1618866"/>
            <a:chOff x="166761" y="883981"/>
            <a:chExt cx="4954670" cy="161886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EB40965-2EC4-934E-E81B-07AADD34C2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761" y="883981"/>
              <a:ext cx="2016000" cy="139745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D5A44CC-37DA-D097-8CEA-04D82A61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431" y="883981"/>
              <a:ext cx="2016000" cy="139745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4236DF1-09D8-2503-33E2-30835CF82C69}"/>
                </a:ext>
              </a:extLst>
            </p:cNvPr>
            <p:cNvSpPr txBox="1"/>
            <p:nvPr/>
          </p:nvSpPr>
          <p:spPr>
            <a:xfrm>
              <a:off x="780138" y="2287403"/>
              <a:ext cx="789246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Muonium</a:t>
              </a:r>
              <a:endParaRPr lang="en-JP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540DC0-F6F4-D297-D351-7E8EC83D54C5}"/>
                </a:ext>
              </a:extLst>
            </p:cNvPr>
            <p:cNvSpPr txBox="1"/>
            <p:nvPr/>
          </p:nvSpPr>
          <p:spPr>
            <a:xfrm>
              <a:off x="3518433" y="2287403"/>
              <a:ext cx="1189997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Muonic Helium</a:t>
              </a:r>
              <a:endParaRPr lang="en-JP" sz="140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D84E92EA-226A-FA68-D806-9D75CB411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286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DEBAF-6D9C-A1DA-69AC-B32BD30ED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7C4B12-F2F9-5747-BEFC-E297F1663391}"/>
              </a:ext>
            </a:extLst>
          </p:cNvPr>
          <p:cNvGrpSpPr/>
          <p:nvPr/>
        </p:nvGrpSpPr>
        <p:grpSpPr>
          <a:xfrm>
            <a:off x="1096325" y="2024748"/>
            <a:ext cx="2204387" cy="2160000"/>
            <a:chOff x="4430524" y="2041575"/>
            <a:chExt cx="2204387" cy="216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4D3632C-6901-E3AF-A9E9-E2C707E387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557" y="2041575"/>
              <a:ext cx="2160000" cy="2160000"/>
            </a:xfrm>
            <a:prstGeom prst="ellipse">
              <a:avLst/>
            </a:prstGeom>
            <a:gradFill>
              <a:gsLst>
                <a:gs pos="0">
                  <a:srgbClr val="FF8EFF"/>
                </a:gs>
                <a:gs pos="60000">
                  <a:srgbClr val="FFD6F9">
                    <a:alpha val="50000"/>
                    <a:lumMod val="50000"/>
                    <a:lumOff val="50000"/>
                  </a:srgbClr>
                </a:gs>
                <a:gs pos="100000">
                  <a:srgbClr val="FFD6F9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1769EBEC-10A5-0B1F-9151-D453BC64B5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6557" y="2869575"/>
              <a:ext cx="504000" cy="504000"/>
            </a:xfrm>
            <a:prstGeom prst="ellipse">
              <a:avLst/>
            </a:prstGeom>
            <a:gradFill flip="none" rotWithShape="1">
              <a:gsLst>
                <a:gs pos="0">
                  <a:srgbClr val="FFD6F9"/>
                </a:gs>
                <a:gs pos="46000">
                  <a:srgbClr val="FF8EFF"/>
                </a:gs>
                <a:gs pos="100000">
                  <a:srgbClr val="FF4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26BA96-0949-1CD2-DD9C-5906D2FC0546}"/>
                </a:ext>
              </a:extLst>
            </p:cNvPr>
            <p:cNvSpPr txBox="1"/>
            <p:nvPr/>
          </p:nvSpPr>
          <p:spPr>
            <a:xfrm>
              <a:off x="5372272" y="2863600"/>
              <a:ext cx="37510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JP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µ</a:t>
              </a:r>
              <a:r>
                <a:rPr lang="en-JP" sz="2800" baseline="30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588B2041-1A6E-A9D6-258B-309112C70DAF}"/>
                </a:ext>
              </a:extLst>
            </p:cNvPr>
            <p:cNvSpPr/>
            <p:nvPr/>
          </p:nvSpPr>
          <p:spPr>
            <a:xfrm>
              <a:off x="4430524" y="2579907"/>
              <a:ext cx="2194032" cy="1215540"/>
            </a:xfrm>
            <a:custGeom>
              <a:avLst/>
              <a:gdLst/>
              <a:ahLst/>
              <a:cxnLst/>
              <a:rect l="l" t="t" r="r" b="b"/>
              <a:pathLst>
                <a:path w="1287145" h="713105">
                  <a:moveTo>
                    <a:pt x="1279160" y="118397"/>
                  </a:moveTo>
                  <a:lnTo>
                    <a:pt x="1285816" y="145043"/>
                  </a:lnTo>
                  <a:lnTo>
                    <a:pt x="1286571" y="173113"/>
                  </a:lnTo>
                  <a:lnTo>
                    <a:pt x="1281650" y="202397"/>
                  </a:lnTo>
                  <a:lnTo>
                    <a:pt x="1255677" y="263762"/>
                  </a:lnTo>
                  <a:lnTo>
                    <a:pt x="1209695" y="327453"/>
                  </a:lnTo>
                  <a:lnTo>
                    <a:pt x="1179764" y="359643"/>
                  </a:lnTo>
                  <a:lnTo>
                    <a:pt x="1145504" y="391782"/>
                  </a:lnTo>
                  <a:lnTo>
                    <a:pt x="1107142" y="423660"/>
                  </a:lnTo>
                  <a:lnTo>
                    <a:pt x="1064902" y="455064"/>
                  </a:lnTo>
                  <a:lnTo>
                    <a:pt x="1019008" y="485785"/>
                  </a:lnTo>
                  <a:lnTo>
                    <a:pt x="969686" y="515612"/>
                  </a:lnTo>
                  <a:lnTo>
                    <a:pt x="917161" y="544334"/>
                  </a:lnTo>
                  <a:lnTo>
                    <a:pt x="861656" y="571740"/>
                  </a:lnTo>
                  <a:lnTo>
                    <a:pt x="803398" y="597620"/>
                  </a:lnTo>
                  <a:lnTo>
                    <a:pt x="742610" y="621761"/>
                  </a:lnTo>
                  <a:lnTo>
                    <a:pt x="680917" y="643471"/>
                  </a:lnTo>
                  <a:lnTo>
                    <a:pt x="619990" y="662210"/>
                  </a:lnTo>
                  <a:lnTo>
                    <a:pt x="560137" y="677990"/>
                  </a:lnTo>
                  <a:lnTo>
                    <a:pt x="501665" y="690822"/>
                  </a:lnTo>
                  <a:lnTo>
                    <a:pt x="444883" y="700718"/>
                  </a:lnTo>
                  <a:lnTo>
                    <a:pt x="390099" y="707688"/>
                  </a:lnTo>
                  <a:lnTo>
                    <a:pt x="337620" y="711744"/>
                  </a:lnTo>
                  <a:lnTo>
                    <a:pt x="287755" y="712897"/>
                  </a:lnTo>
                  <a:lnTo>
                    <a:pt x="240812" y="711159"/>
                  </a:lnTo>
                  <a:lnTo>
                    <a:pt x="197099" y="706539"/>
                  </a:lnTo>
                  <a:lnTo>
                    <a:pt x="156923" y="699051"/>
                  </a:lnTo>
                  <a:lnTo>
                    <a:pt x="88416" y="675511"/>
                  </a:lnTo>
                  <a:lnTo>
                    <a:pt x="37756" y="640629"/>
                  </a:lnTo>
                  <a:lnTo>
                    <a:pt x="7407" y="594495"/>
                  </a:lnTo>
                  <a:lnTo>
                    <a:pt x="0" y="539782"/>
                  </a:lnTo>
                  <a:lnTo>
                    <a:pt x="4922" y="510499"/>
                  </a:lnTo>
                  <a:lnTo>
                    <a:pt x="30898" y="449133"/>
                  </a:lnTo>
                  <a:lnTo>
                    <a:pt x="76879" y="385441"/>
                  </a:lnTo>
                  <a:lnTo>
                    <a:pt x="106811" y="353250"/>
                  </a:lnTo>
                  <a:lnTo>
                    <a:pt x="141070" y="321110"/>
                  </a:lnTo>
                  <a:lnTo>
                    <a:pt x="179431" y="289233"/>
                  </a:lnTo>
                  <a:lnTo>
                    <a:pt x="221670" y="257828"/>
                  </a:lnTo>
                  <a:lnTo>
                    <a:pt x="267562" y="227107"/>
                  </a:lnTo>
                  <a:lnTo>
                    <a:pt x="316881" y="197281"/>
                  </a:lnTo>
                  <a:lnTo>
                    <a:pt x="369404" y="168561"/>
                  </a:lnTo>
                  <a:lnTo>
                    <a:pt x="424905" y="141157"/>
                  </a:lnTo>
                  <a:lnTo>
                    <a:pt x="483160" y="115281"/>
                  </a:lnTo>
                  <a:lnTo>
                    <a:pt x="543944" y="91143"/>
                  </a:lnTo>
                  <a:lnTo>
                    <a:pt x="605643" y="69428"/>
                  </a:lnTo>
                  <a:lnTo>
                    <a:pt x="666577" y="50684"/>
                  </a:lnTo>
                  <a:lnTo>
                    <a:pt x="726436" y="34902"/>
                  </a:lnTo>
                  <a:lnTo>
                    <a:pt x="784913" y="22069"/>
                  </a:lnTo>
                  <a:lnTo>
                    <a:pt x="841699" y="12174"/>
                  </a:lnTo>
                  <a:lnTo>
                    <a:pt x="896488" y="5205"/>
                  </a:lnTo>
                  <a:lnTo>
                    <a:pt x="948970" y="1150"/>
                  </a:lnTo>
                  <a:lnTo>
                    <a:pt x="998837" y="0"/>
                  </a:lnTo>
                  <a:lnTo>
                    <a:pt x="1045782" y="1740"/>
                  </a:lnTo>
                  <a:lnTo>
                    <a:pt x="1089496" y="6362"/>
                  </a:lnTo>
                  <a:lnTo>
                    <a:pt x="1129672" y="13852"/>
                  </a:lnTo>
                  <a:lnTo>
                    <a:pt x="1198174" y="37393"/>
                  </a:lnTo>
                  <a:lnTo>
                    <a:pt x="1248825" y="72272"/>
                  </a:lnTo>
                  <a:lnTo>
                    <a:pt x="1279160" y="118397"/>
                  </a:lnTo>
                  <a:close/>
                </a:path>
              </a:pathLst>
            </a:custGeom>
            <a:ln w="12700">
              <a:solidFill>
                <a:srgbClr val="009E41"/>
              </a:solidFill>
            </a:ln>
          </p:spPr>
          <p:txBody>
            <a:bodyPr wrap="square" lIns="0" tIns="0" rIns="0" bIns="0" rtlCol="0"/>
            <a:lstStyle/>
            <a:p>
              <a:endParaRPr sz="32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9298B55-2496-ACB5-D082-49DD2A6AA1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6911" y="2503037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B6FACB"/>
                </a:gs>
                <a:gs pos="46000">
                  <a:srgbClr val="8DDCA6"/>
                </a:gs>
                <a:gs pos="100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2924EC-3A26-61BE-BDB7-CCFEE913C91D}"/>
                </a:ext>
              </a:extLst>
            </p:cNvPr>
            <p:cNvSpPr txBox="1"/>
            <p:nvPr/>
          </p:nvSpPr>
          <p:spPr>
            <a:xfrm>
              <a:off x="6381636" y="2437049"/>
              <a:ext cx="25327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JP" sz="2400" i="1">
                  <a:latin typeface="Cambria Math" panose="02040503050406030204" pitchFamily="18" charset="0"/>
                  <a:ea typeface="Cambria Math" panose="02040503050406030204" pitchFamily="18" charset="0"/>
                </a:rPr>
                <a:t>e</a:t>
              </a:r>
              <a:r>
                <a:rPr lang="en-JP" sz="2400" i="1" baseline="30000">
                  <a:latin typeface="Cambria Math" panose="02040503050406030204" pitchFamily="18" charset="0"/>
                  <a:ea typeface="Cambria Math" panose="02040503050406030204" pitchFamily="18" charset="0"/>
                </a:rPr>
                <a:t>–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AB80BE2-7556-D9C6-2E92-BE46BA64D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Muonium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C59466-71AD-5A44-1E72-9CAE0515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28" y="1382031"/>
            <a:ext cx="3600000" cy="3600000"/>
          </a:xfrm>
          <a:prstGeom prst="rect">
            <a:avLst/>
          </a:prstGeom>
        </p:spPr>
      </p:pic>
      <p:sp>
        <p:nvSpPr>
          <p:cNvPr id="15" name="テキスト ボックス 47">
            <a:extLst>
              <a:ext uri="{FF2B5EF4-FFF2-40B4-BE49-F238E27FC236}">
                <a16:creationId xmlns:a16="http://schemas.microsoft.com/office/drawing/2014/main" id="{14CD6B3B-E385-DBB6-F476-7B33520F5F30}"/>
              </a:ext>
            </a:extLst>
          </p:cNvPr>
          <p:cNvSpPr txBox="1"/>
          <p:nvPr/>
        </p:nvSpPr>
        <p:spPr>
          <a:xfrm>
            <a:off x="527398" y="1681273"/>
            <a:ext cx="266072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7030A0"/>
                </a:solidFill>
              </a:rPr>
              <a:t>Leptons</a:t>
            </a:r>
            <a:r>
              <a:rPr kumimoji="1" lang="en-US" altLang="ja-JP" dirty="0">
                <a:solidFill>
                  <a:srgbClr val="7030A0"/>
                </a:solidFill>
                <a:latin typeface="Symbol" pitchFamily="18" charset="2"/>
              </a:rPr>
              <a:t> (= </a:t>
            </a:r>
            <a:r>
              <a:rPr lang="en-US" altLang="ja-JP" dirty="0">
                <a:solidFill>
                  <a:srgbClr val="7030A0"/>
                </a:solidFill>
              </a:rPr>
              <a:t>point particles)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3DB98-B72B-B866-A275-65BBCA4F7DCF}"/>
              </a:ext>
            </a:extLst>
          </p:cNvPr>
          <p:cNvSpPr txBox="1"/>
          <p:nvPr/>
        </p:nvSpPr>
        <p:spPr>
          <a:xfrm>
            <a:off x="230476" y="1028221"/>
            <a:ext cx="39279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 dirty="0">
                <a:solidFill>
                  <a:srgbClr val="0070C0"/>
                </a:solidFill>
              </a:rPr>
              <a:t>Muonium: bound state of µ</a:t>
            </a:r>
            <a:r>
              <a:rPr lang="en-JP" sz="2000" b="1" baseline="30000" dirty="0">
                <a:solidFill>
                  <a:srgbClr val="0070C0"/>
                </a:solidFill>
              </a:rPr>
              <a:t>+</a:t>
            </a:r>
            <a:r>
              <a:rPr lang="en-JP" sz="2000" b="1" dirty="0">
                <a:solidFill>
                  <a:srgbClr val="0070C0"/>
                </a:solidFill>
              </a:rPr>
              <a:t> and e</a:t>
            </a:r>
            <a:r>
              <a:rPr lang="en-JP" sz="2000" b="1" baseline="30000" dirty="0">
                <a:solidFill>
                  <a:srgbClr val="0070C0"/>
                </a:solidFill>
              </a:rPr>
              <a:t>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A747D6-C882-FCA3-E5CE-AFB854CD3C56}"/>
              </a:ext>
            </a:extLst>
          </p:cNvPr>
          <p:cNvSpPr txBox="1"/>
          <p:nvPr/>
        </p:nvSpPr>
        <p:spPr>
          <a:xfrm>
            <a:off x="5170728" y="1028221"/>
            <a:ext cx="35723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>
                <a:solidFill>
                  <a:srgbClr val="008F00"/>
                </a:solidFill>
              </a:rPr>
              <a:t>Muonium Energy Level Diagram</a:t>
            </a:r>
            <a:endParaRPr lang="en-JP" sz="2000" b="1" baseline="30000">
              <a:solidFill>
                <a:srgbClr val="008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8BB346-8238-F07F-A211-F781D67E6C79}"/>
              </a:ext>
            </a:extLst>
          </p:cNvPr>
          <p:cNvSpPr txBox="1"/>
          <p:nvPr/>
        </p:nvSpPr>
        <p:spPr>
          <a:xfrm>
            <a:off x="5564174" y="4982031"/>
            <a:ext cx="35798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Klauss Jungmann, LNP 570, pp. 81–102 (2001)</a:t>
            </a:r>
            <a:endParaRPr lang="en-JP" sz="140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959C04-0FF2-0589-49FB-2483600EB821}"/>
              </a:ext>
            </a:extLst>
          </p:cNvPr>
          <p:cNvSpPr txBox="1"/>
          <p:nvPr/>
        </p:nvSpPr>
        <p:spPr>
          <a:xfrm>
            <a:off x="263280" y="4024776"/>
            <a:ext cx="46096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Hydrogen-like atom: simplest bound-system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Precise theoretical calculation of energy levels possible </a:t>
            </a:r>
            <a:r>
              <a:rPr lang="en-US" dirty="0">
                <a:solidFill>
                  <a:srgbClr val="000090"/>
                </a:solidFill>
                <a:latin typeface="Symbol" pitchFamily="2" charset="2"/>
              </a:rPr>
              <a:t>→</a:t>
            </a:r>
            <a:r>
              <a:rPr lang="en-US" dirty="0">
                <a:solidFill>
                  <a:srgbClr val="000090"/>
                </a:solidFill>
              </a:rPr>
              <a:t> QED development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97F44E-9F8A-CEB7-2B94-ADDEA3F4A994}"/>
              </a:ext>
            </a:extLst>
          </p:cNvPr>
          <p:cNvCxnSpPr>
            <a:cxnSpLocks/>
          </p:cNvCxnSpPr>
          <p:nvPr/>
        </p:nvCxnSpPr>
        <p:spPr>
          <a:xfrm>
            <a:off x="1572126" y="2050605"/>
            <a:ext cx="468483" cy="76905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F7B2BEC-C07E-81C1-1D59-659A9CF8F23D}"/>
              </a:ext>
            </a:extLst>
          </p:cNvPr>
          <p:cNvCxnSpPr>
            <a:cxnSpLocks/>
          </p:cNvCxnSpPr>
          <p:nvPr/>
        </p:nvCxnSpPr>
        <p:spPr>
          <a:xfrm>
            <a:off x="1572126" y="2050605"/>
            <a:ext cx="1467186" cy="44606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F2A2B72-39A7-47E5-1BFD-BF0337329286}"/>
              </a:ext>
            </a:extLst>
          </p:cNvPr>
          <p:cNvSpPr txBox="1"/>
          <p:nvPr/>
        </p:nvSpPr>
        <p:spPr>
          <a:xfrm>
            <a:off x="263280" y="5392087"/>
            <a:ext cx="7120860" cy="12772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Compare precise experiments with theoretical calculations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Precision test of the Standard Model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If discrepancy found between theory &amp; experiment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Could be an evidence of </a:t>
            </a:r>
            <a:r>
              <a:rPr lang="en-US" b="1" dirty="0">
                <a:solidFill>
                  <a:srgbClr val="0000FF"/>
                </a:solidFill>
              </a:rPr>
              <a:t>New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Physics Beyond the Standard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B78B994-BA48-B2DC-EB2C-6B9A963E1BF8}"/>
              </a:ext>
            </a:extLst>
          </p:cNvPr>
          <p:cNvSpPr txBox="1"/>
          <p:nvPr/>
        </p:nvSpPr>
        <p:spPr>
          <a:xfrm>
            <a:off x="535107" y="1419226"/>
            <a:ext cx="16203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</a:rPr>
              <a:t>Lifetime: 2.2 µs</a:t>
            </a:r>
            <a:endParaRPr lang="en-JP">
              <a:solidFill>
                <a:srgbClr val="00009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DEB154-CD58-4306-7EF8-0C3DE4A3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84233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908BA-E601-1DAA-531A-894542533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C9E5334-9F3E-C6D3-8A29-9EEC603A8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548" y="2172936"/>
            <a:ext cx="1438792" cy="108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ECE09F-4BA1-6325-0FC7-53C8FA0941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00" y="2783492"/>
            <a:ext cx="2450485" cy="194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159676-8F4D-BD02-FF4E-99C934631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Muonic Helium Atom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B6366E-1B47-9A7B-A6B0-50D765831210}"/>
              </a:ext>
            </a:extLst>
          </p:cNvPr>
          <p:cNvSpPr txBox="1"/>
          <p:nvPr/>
        </p:nvSpPr>
        <p:spPr>
          <a:xfrm>
            <a:off x="991812" y="6352720"/>
            <a:ext cx="34167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</a:rPr>
              <a:t>Breit-Rabi energy level diagrams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294A81-E2FE-CF34-3C24-6C8FE73A6843}"/>
              </a:ext>
            </a:extLst>
          </p:cNvPr>
          <p:cNvSpPr/>
          <p:nvPr/>
        </p:nvSpPr>
        <p:spPr>
          <a:xfrm>
            <a:off x="2981363" y="2500712"/>
            <a:ext cx="2177446" cy="28814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lvl="0" algn="ctr">
              <a:defRPr/>
            </a:pP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Symbol" pitchFamily="2" charset="2"/>
                <a:ea typeface="+mn-ea"/>
                <a:cs typeface="Symbol" charset="2"/>
              </a:rPr>
              <a:t>Dn</a:t>
            </a: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1" lang="en-US" sz="1200" b="1" dirty="0">
                <a:solidFill>
                  <a:srgbClr val="3670FA"/>
                </a:solidFill>
              </a:rPr>
              <a:t>µHe</a:t>
            </a:r>
            <a:r>
              <a:rPr kumimoji="1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r>
              <a:rPr kumimoji="1" lang="en-US" sz="1400" b="1" dirty="0">
                <a:solidFill>
                  <a:srgbClr val="3670FA"/>
                </a:solidFill>
                <a:latin typeface="Calibri"/>
              </a:rPr>
              <a:t> </a:t>
            </a: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 </a:t>
            </a:r>
            <a:r>
              <a:rPr lang="en-US" sz="1400" b="1" dirty="0">
                <a:solidFill>
                  <a:srgbClr val="3670FA"/>
                </a:solidFill>
              </a:rPr>
              <a:t>4464.980(20) </a:t>
            </a:r>
            <a:r>
              <a:rPr kumimoji="1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MHz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333E11-3537-1F9D-6839-68BA4C7C20B1}"/>
              </a:ext>
            </a:extLst>
          </p:cNvPr>
          <p:cNvSpPr txBox="1"/>
          <p:nvPr/>
        </p:nvSpPr>
        <p:spPr>
          <a:xfrm>
            <a:off x="734244" y="2932760"/>
            <a:ext cx="60144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</a:t>
            </a:r>
            <a:endParaRPr lang="en-JP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1AED375-95DE-4457-F18B-BA4CED772A77}"/>
              </a:ext>
            </a:extLst>
          </p:cNvPr>
          <p:cNvSpPr/>
          <p:nvPr/>
        </p:nvSpPr>
        <p:spPr>
          <a:xfrm>
            <a:off x="195611" y="2500712"/>
            <a:ext cx="2400263" cy="288147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lvl="0" algn="ctr">
              <a:defRPr/>
            </a:pPr>
            <a:r>
              <a:rPr kumimoji="1" lang="en-US" sz="1400" b="1" dirty="0">
                <a:solidFill>
                  <a:srgbClr val="FF0000"/>
                </a:solidFill>
                <a:latin typeface="Symbol" pitchFamily="2" charset="2"/>
                <a:cs typeface="Symbol" charset="2"/>
              </a:rPr>
              <a:t>Dn</a:t>
            </a:r>
            <a:r>
              <a:rPr kumimoji="1" lang="en-US" sz="1200" b="1" dirty="0">
                <a:solidFill>
                  <a:srgbClr val="FF0000"/>
                </a:solidFill>
              </a:rPr>
              <a:t>(Mu)</a:t>
            </a:r>
            <a:r>
              <a:rPr kumimoji="1" lang="en-US" sz="1400" b="1" dirty="0">
                <a:solidFill>
                  <a:srgbClr val="FF0000"/>
                </a:solidFill>
              </a:rPr>
              <a:t> = 4463.302765(53) MHz</a:t>
            </a:r>
            <a:endParaRPr kumimoji="1" lang="en-US" sz="1400" b="1" i="0" u="none" strike="noStrike" kern="1200" cap="none" spc="0" normalizeH="0" baseline="0" noProof="0" dirty="0">
              <a:ln>
                <a:noFill/>
              </a:ln>
              <a:solidFill>
                <a:srgbClr val="3670F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F65B34-5310-7B1B-49C8-4EA7A3BC4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44" y="2783492"/>
            <a:ext cx="2450484" cy="1944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F3CCA66-8EC0-1F8B-1931-B45B543CDFFC}"/>
              </a:ext>
            </a:extLst>
          </p:cNvPr>
          <p:cNvSpPr txBox="1"/>
          <p:nvPr/>
        </p:nvSpPr>
        <p:spPr>
          <a:xfrm>
            <a:off x="3387453" y="2932760"/>
            <a:ext cx="601447" cy="2769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/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6FF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µHe</a:t>
            </a:r>
            <a:endParaRPr lang="en-JP">
              <a:solidFill>
                <a:srgbClr val="366FFB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2B41FB-533C-74E0-AEFA-63A5479958C6}"/>
              </a:ext>
            </a:extLst>
          </p:cNvPr>
          <p:cNvSpPr txBox="1"/>
          <p:nvPr/>
        </p:nvSpPr>
        <p:spPr>
          <a:xfrm>
            <a:off x="7150278" y="2205643"/>
            <a:ext cx="1863706" cy="61131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>
            <a:spAutoFit/>
          </a:bodyPr>
          <a:lstStyle/>
          <a:p>
            <a:pPr>
              <a:lnSpc>
                <a:spcPts val="1400"/>
              </a:lnSpc>
            </a:pPr>
            <a:r>
              <a:rPr kumimoji="1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366FFB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Ground-state muonic helium </a:t>
            </a:r>
          </a:p>
          <a:p>
            <a:pPr>
              <a:lnSpc>
                <a:spcPts val="1400"/>
              </a:lnSpc>
            </a:pPr>
            <a:r>
              <a:rPr kumimoji="1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366FFB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HFS structure and low-field </a:t>
            </a:r>
          </a:p>
          <a:p>
            <a:pPr>
              <a:lnSpc>
                <a:spcPts val="1400"/>
              </a:lnSpc>
            </a:pPr>
            <a:r>
              <a:rPr kumimoji="1" lang="en-US" sz="1200" i="1" u="none" strike="noStrike" kern="1200" cap="none" spc="0" normalizeH="0" baseline="0" noProof="0" dirty="0">
                <a:ln>
                  <a:noFill/>
                </a:ln>
                <a:solidFill>
                  <a:srgbClr val="366FFB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Zeeman splitting</a:t>
            </a:r>
            <a:endParaRPr lang="en-JP" sz="1200" i="1">
              <a:solidFill>
                <a:srgbClr val="366FFB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6CD6709-1ADD-4AF1-37E7-D5FBE19C1A38}"/>
              </a:ext>
            </a:extLst>
          </p:cNvPr>
          <p:cNvSpPr txBox="1"/>
          <p:nvPr/>
        </p:nvSpPr>
        <p:spPr>
          <a:xfrm>
            <a:off x="4835824" y="1064738"/>
            <a:ext cx="4176000" cy="996033"/>
          </a:xfrm>
          <a:prstGeom prst="rect">
            <a:avLst/>
          </a:prstGeom>
          <a:noFill/>
          <a:ln w="19050">
            <a:noFill/>
          </a:ln>
        </p:spPr>
        <p:txBody>
          <a:bodyPr wrap="square" lIns="36000" tIns="36000" rIns="36000" bIns="36000">
            <a:sp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Hydrogen-like atom similar to 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muonium</a:t>
            </a:r>
          </a:p>
          <a:p>
            <a:pPr marL="288000" marR="0" lvl="0" indent="-28800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Similar ground-state HFS but inverted</a:t>
            </a:r>
          </a:p>
          <a:p>
            <a:pPr marL="288000" marR="0" lvl="0" indent="-28800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Same technique 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measure </a:t>
            </a:r>
            <a:r>
              <a:rPr kumimoji="1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66FF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µHe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7E5C9A-0531-D12E-B193-1BB411990761}"/>
                  </a:ext>
                </a:extLst>
              </p:cNvPr>
              <p:cNvSpPr/>
              <p:nvPr/>
            </p:nvSpPr>
            <p:spPr>
              <a:xfrm>
                <a:off x="6212473" y="4344401"/>
                <a:ext cx="1706236" cy="369332"/>
              </a:xfrm>
              <a:prstGeom prst="rect">
                <a:avLst/>
              </a:prstGeom>
              <a:ln w="15875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34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47E5C9A-0531-D12E-B193-1BB4119907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473" y="4344401"/>
                <a:ext cx="1706236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1C4391F-F886-E8BA-04EC-FB443536592D}"/>
              </a:ext>
            </a:extLst>
          </p:cNvPr>
          <p:cNvSpPr txBox="1"/>
          <p:nvPr/>
        </p:nvSpPr>
        <p:spPr>
          <a:xfrm>
            <a:off x="5452688" y="3681120"/>
            <a:ext cx="356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</a:t>
            </a:r>
            <a:r>
              <a:rPr lang="en-US" sz="1800" dirty="0"/>
              <a:t>est </a:t>
            </a:r>
            <a:r>
              <a:rPr lang="en-US" sz="1800" b="1" dirty="0">
                <a:solidFill>
                  <a:srgbClr val="008F00"/>
                </a:solidFill>
              </a:rPr>
              <a:t>3-body 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atomic system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and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008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bound-state QED</a:t>
            </a:r>
            <a:endParaRPr lang="en-JP">
              <a:solidFill>
                <a:srgbClr val="008F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2C17D9-8D48-DDAB-481D-9A46F18E4B86}"/>
              </a:ext>
            </a:extLst>
          </p:cNvPr>
          <p:cNvSpPr txBox="1"/>
          <p:nvPr/>
        </p:nvSpPr>
        <p:spPr>
          <a:xfrm>
            <a:off x="5452688" y="4735459"/>
            <a:ext cx="32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latin typeface="Calibri"/>
              </a:rPr>
              <a:t>determine </a:t>
            </a:r>
            <a:r>
              <a:rPr lang="en-US" b="1" dirty="0">
                <a:solidFill>
                  <a:srgbClr val="3670FA"/>
                </a:solidFill>
                <a:latin typeface="Calibri"/>
              </a:rPr>
              <a:t>n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egative muon magnetic moment</a:t>
            </a:r>
            <a:r>
              <a:rPr kumimoji="1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and </a:t>
            </a: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solidFill>
                  <a:srgbClr val="3670F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mass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ACD97E-E136-66B1-09AA-B5880A4BA5D0}"/>
              </a:ext>
            </a:extLst>
          </p:cNvPr>
          <p:cNvSpPr/>
          <p:nvPr/>
        </p:nvSpPr>
        <p:spPr>
          <a:xfrm>
            <a:off x="496076" y="4428006"/>
            <a:ext cx="4799249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8284A4D-03D2-E051-FD35-9751432960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44" y="4389881"/>
            <a:ext cx="2450484" cy="194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B0A20CE-2E35-E76F-2003-0F85692A08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8" y="4389881"/>
            <a:ext cx="2450485" cy="194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D07CE3-9B48-0A74-F957-60267ABB68DF}"/>
              </a:ext>
            </a:extLst>
          </p:cNvPr>
          <p:cNvCxnSpPr>
            <a:cxnSpLocks/>
          </p:cNvCxnSpPr>
          <p:nvPr/>
        </p:nvCxnSpPr>
        <p:spPr>
          <a:xfrm>
            <a:off x="2700183" y="2572720"/>
            <a:ext cx="0" cy="3780000"/>
          </a:xfrm>
          <a:prstGeom prst="lin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B923C95-45E4-983F-D02A-2332EE30602B}"/>
              </a:ext>
            </a:extLst>
          </p:cNvPr>
          <p:cNvSpPr txBox="1"/>
          <p:nvPr/>
        </p:nvSpPr>
        <p:spPr>
          <a:xfrm>
            <a:off x="5452688" y="3367081"/>
            <a:ext cx="1831005" cy="329184"/>
          </a:xfrm>
          <a:prstGeom prst="rect">
            <a:avLst/>
          </a:prstGeom>
          <a:noFill/>
          <a:ln w="19050"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ts val="2000"/>
              </a:lnSpc>
              <a:spcBef>
                <a:spcPts val="6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Sensitive tool to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7F70CA-2099-5405-4F63-A62916D4E702}"/>
              </a:ext>
            </a:extLst>
          </p:cNvPr>
          <p:cNvSpPr txBox="1"/>
          <p:nvPr/>
        </p:nvSpPr>
        <p:spPr>
          <a:xfrm>
            <a:off x="4764415" y="6330638"/>
            <a:ext cx="4232807" cy="400110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lIns="72000" rIns="72000" rtlCol="0">
            <a:spAutoFit/>
          </a:bodyPr>
          <a:lstStyle/>
          <a:p>
            <a:pPr marL="266700" indent="-2667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7030A0"/>
                </a:solidFill>
              </a:rPr>
              <a:t>CPT test with 2</a:t>
            </a:r>
            <a:r>
              <a:rPr lang="en-US" sz="2000" b="1" baseline="30000" dirty="0">
                <a:solidFill>
                  <a:srgbClr val="7030A0"/>
                </a:solidFill>
              </a:rPr>
              <a:t>nd</a:t>
            </a:r>
            <a:r>
              <a:rPr lang="en-US" sz="2000" b="1" dirty="0">
                <a:solidFill>
                  <a:srgbClr val="7030A0"/>
                </a:solidFill>
              </a:rPr>
              <a:t> generation lepton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4228BB6-626E-E7E9-811C-61667EB0787A}"/>
              </a:ext>
            </a:extLst>
          </p:cNvPr>
          <p:cNvGrpSpPr/>
          <p:nvPr/>
        </p:nvGrpSpPr>
        <p:grpSpPr>
          <a:xfrm>
            <a:off x="647404" y="883981"/>
            <a:ext cx="4110614" cy="1618866"/>
            <a:chOff x="647404" y="883981"/>
            <a:chExt cx="4110614" cy="16188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69E455-CC3A-560F-2EE3-17D61A6B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04" y="883981"/>
              <a:ext cx="2016000" cy="13974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9AC6300-5EBA-9380-52BD-D67BA8881F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018" y="883981"/>
              <a:ext cx="2016000" cy="139745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AB16BE-0E52-678C-E07E-22B46CA37D5B}"/>
                </a:ext>
              </a:extLst>
            </p:cNvPr>
            <p:cNvSpPr txBox="1"/>
            <p:nvPr/>
          </p:nvSpPr>
          <p:spPr>
            <a:xfrm>
              <a:off x="1260781" y="2287403"/>
              <a:ext cx="789246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Muonium</a:t>
              </a:r>
              <a:endParaRPr lang="en-JP" sz="14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599E13F-DE11-2F7D-2444-CED686418048}"/>
                </a:ext>
              </a:extLst>
            </p:cNvPr>
            <p:cNvSpPr txBox="1"/>
            <p:nvPr/>
          </p:nvSpPr>
          <p:spPr>
            <a:xfrm>
              <a:off x="3155020" y="2287403"/>
              <a:ext cx="1189997" cy="215444"/>
            </a:xfrm>
            <a:prstGeom prst="rect">
              <a:avLst/>
            </a:prstGeom>
            <a:noFill/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kumimoji="1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Muonic Helium</a:t>
              </a:r>
              <a:endParaRPr lang="en-JP" sz="1400"/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F0535D36-1EE8-55F8-DFA7-5B0D4526FD3D}"/>
              </a:ext>
            </a:extLst>
          </p:cNvPr>
          <p:cNvSpPr/>
          <p:nvPr/>
        </p:nvSpPr>
        <p:spPr>
          <a:xfrm>
            <a:off x="6555548" y="5419231"/>
            <a:ext cx="972000" cy="2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3BC8D-F6DD-4BBC-786B-8A750ECF3BAB}"/>
              </a:ext>
            </a:extLst>
          </p:cNvPr>
          <p:cNvSpPr/>
          <p:nvPr/>
        </p:nvSpPr>
        <p:spPr>
          <a:xfrm>
            <a:off x="7398419" y="5824019"/>
            <a:ext cx="972000" cy="2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5E0B4-DD91-F368-0AF5-83B81BE39AF7}"/>
                  </a:ext>
                </a:extLst>
              </p:cNvPr>
              <p:cNvSpPr txBox="1"/>
              <p:nvPr/>
            </p:nvSpPr>
            <p:spPr>
              <a:xfrm>
                <a:off x="5337533" y="5380843"/>
                <a:ext cx="3679140" cy="74001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</p:spPr>
            <p:txBody>
              <a:bodyPr wrap="none" lIns="36000" tIns="0" rIns="3600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JP" b="1" i="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±</m:t>
                                  </m:r>
                                </m:sup>
                              </m:s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b>
                              </m:sSub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  <m:r>
                            <a:rPr lang="en-JP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∓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</m:sSub>
                        </m:num>
                        <m:den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JP" i="0">
                                          <a:latin typeface="Cambria Math" panose="02040503050406030204" pitchFamily="18" charset="0"/>
                                        </a:rPr>
                                        <m:t>34</m:t>
                                      </m:r>
                                    </m:sub>
                                  </m:s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JP" i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JP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75E0B4-DD91-F368-0AF5-83B81BE39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533" y="5380843"/>
                <a:ext cx="3679140" cy="740011"/>
              </a:xfrm>
              <a:prstGeom prst="rect">
                <a:avLst/>
              </a:prstGeom>
              <a:blipFill>
                <a:blip r:embed="rId11"/>
                <a:stretch>
                  <a:fillRect t="-1667"/>
                </a:stretch>
              </a:blipFill>
              <a:ln w="1905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5EF9D4-C0E7-7650-5421-88506F0F6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8366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9178C-71D5-D5D6-E53F-74FB6331C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4A80F59-9958-EC7A-87D1-27B1ED890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994" y="1355947"/>
            <a:ext cx="1872000" cy="31030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4DCCEB-57A5-2AE1-1278-EDD21700F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548" y="1437276"/>
            <a:ext cx="2245360" cy="30130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EFC109-156C-015D-78FB-DEBD08A2A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µHe HFS Experiments ('80s)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6469C7-A40E-5C91-2F63-4F47FB3B21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635" y="1655055"/>
            <a:ext cx="2154555" cy="22123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81F36C-9940-9669-7350-59443D7E69CB}"/>
              </a:ext>
            </a:extLst>
          </p:cNvPr>
          <p:cNvSpPr txBox="1"/>
          <p:nvPr/>
        </p:nvSpPr>
        <p:spPr>
          <a:xfrm>
            <a:off x="8048784" y="1917256"/>
            <a:ext cx="19236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solidFill>
                  <a:srgbClr val="015CFF"/>
                </a:solidFill>
              </a:rPr>
              <a:t>ZF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A92857-491E-8FC2-43E1-BCE068229730}"/>
              </a:ext>
            </a:extLst>
          </p:cNvPr>
          <p:cNvSpPr txBox="1"/>
          <p:nvPr/>
        </p:nvSpPr>
        <p:spPr>
          <a:xfrm>
            <a:off x="7655512" y="2281988"/>
            <a:ext cx="25167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5284C-314A-5BEB-61A5-3F99C048F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64" y="1679820"/>
            <a:ext cx="2146300" cy="2187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2CC9E0-B99A-5D97-9CEB-D9C6C5668A79}"/>
              </a:ext>
            </a:extLst>
          </p:cNvPr>
          <p:cNvSpPr txBox="1"/>
          <p:nvPr/>
        </p:nvSpPr>
        <p:spPr>
          <a:xfrm>
            <a:off x="1187624" y="922764"/>
            <a:ext cx="2125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15CFF"/>
                </a:solidFill>
              </a:rPr>
              <a:t>Zero Field (SIN)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62BE66-B32C-1492-33D6-89105410E450}"/>
              </a:ext>
            </a:extLst>
          </p:cNvPr>
          <p:cNvSpPr txBox="1"/>
          <p:nvPr/>
        </p:nvSpPr>
        <p:spPr>
          <a:xfrm>
            <a:off x="5508104" y="922764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High Field (LAMPF)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8B262-CE1D-2F23-C299-24653D971D66}"/>
              </a:ext>
            </a:extLst>
          </p:cNvPr>
          <p:cNvSpPr txBox="1"/>
          <p:nvPr/>
        </p:nvSpPr>
        <p:spPr>
          <a:xfrm>
            <a:off x="729875" y="1400420"/>
            <a:ext cx="14325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pressure: 20 atm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9C7AB81-49BE-5332-33C4-64D5DF190238}"/>
              </a:ext>
            </a:extLst>
          </p:cNvPr>
          <p:cNvCxnSpPr/>
          <p:nvPr/>
        </p:nvCxnSpPr>
        <p:spPr>
          <a:xfrm>
            <a:off x="4572000" y="1211471"/>
            <a:ext cx="0" cy="2736000"/>
          </a:xfrm>
          <a:prstGeom prst="line">
            <a:avLst/>
          </a:prstGeom>
          <a:ln w="222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FACE3DD-DACF-F6C2-7621-F19764C917E0}"/>
              </a:ext>
            </a:extLst>
          </p:cNvPr>
          <p:cNvSpPr txBox="1"/>
          <p:nvPr/>
        </p:nvSpPr>
        <p:spPr>
          <a:xfrm>
            <a:off x="6864547" y="1400420"/>
            <a:ext cx="1730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</a:rPr>
              <a:t>pressure: 5 &amp; 15 atm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8A2F1E-F6F1-24E3-90F0-3FD3F088C784}"/>
              </a:ext>
            </a:extLst>
          </p:cNvPr>
          <p:cNvSpPr/>
          <p:nvPr/>
        </p:nvSpPr>
        <p:spPr>
          <a:xfrm>
            <a:off x="177450" y="5691426"/>
            <a:ext cx="892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6088" indent="-317500">
              <a:tabLst>
                <a:tab pos="4702175" algn="l"/>
              </a:tabLst>
            </a:pPr>
            <a:r>
              <a:rPr lang="en-US" sz="1600" dirty="0">
                <a:solidFill>
                  <a:srgbClr val="0070C0"/>
                </a:solidFill>
                <a:cs typeface="Helvetica Neue"/>
              </a:rPr>
              <a:t>[1]	H. Orth </a:t>
            </a:r>
            <a:r>
              <a:rPr lang="en-US" sz="1600" i="1" dirty="0">
                <a:solidFill>
                  <a:srgbClr val="0070C0"/>
                </a:solidFill>
                <a:cs typeface="Helvetica Neue"/>
              </a:rPr>
              <a:t>et al.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, Phys. Rev. Lett. </a:t>
            </a:r>
            <a:r>
              <a:rPr lang="en-US" sz="1600" b="1" dirty="0">
                <a:solidFill>
                  <a:srgbClr val="0070C0"/>
                </a:solidFill>
                <a:cs typeface="Helvetica Neue"/>
              </a:rPr>
              <a:t>45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 (1980) 1483</a:t>
            </a:r>
          </a:p>
          <a:p>
            <a:pPr marL="446088" indent="-317500">
              <a:tabLst>
                <a:tab pos="4702175" algn="l"/>
              </a:tabLst>
            </a:pPr>
            <a:r>
              <a:rPr lang="en-US" sz="1600" dirty="0">
                <a:solidFill>
                  <a:srgbClr val="0070C0"/>
                </a:solidFill>
                <a:cs typeface="Helvetica Neue"/>
              </a:rPr>
              <a:t>[2]	C. J. Gardner </a:t>
            </a:r>
            <a:r>
              <a:rPr lang="en-US" sz="1600" i="1" dirty="0">
                <a:solidFill>
                  <a:srgbClr val="0070C0"/>
                </a:solidFill>
                <a:cs typeface="Helvetica Neue"/>
              </a:rPr>
              <a:t>et al.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, Phys. Rev. Lett. </a:t>
            </a:r>
            <a:r>
              <a:rPr lang="en-US" sz="1600" b="1" dirty="0">
                <a:solidFill>
                  <a:srgbClr val="0070C0"/>
                </a:solidFill>
                <a:cs typeface="Helvetica Neue"/>
              </a:rPr>
              <a:t>48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 (1982) 1168</a:t>
            </a:r>
          </a:p>
          <a:p>
            <a:pPr marL="446088" indent="-317500"/>
            <a:r>
              <a:rPr lang="en-US" sz="1600" dirty="0">
                <a:solidFill>
                  <a:srgbClr val="0070C0"/>
                </a:solidFill>
                <a:cs typeface="Helvetica Neue"/>
              </a:rPr>
              <a:t>[3]	V. W. Hughes and G. zu Putlitz, in </a:t>
            </a:r>
            <a:r>
              <a:rPr lang="en-US" sz="1600" i="1" dirty="0">
                <a:solidFill>
                  <a:srgbClr val="0070C0"/>
                </a:solidFill>
                <a:cs typeface="Helvetica Neue"/>
              </a:rPr>
              <a:t>Quantum Electro-dynamics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 </a:t>
            </a:r>
            <a:r>
              <a:rPr lang="en-US" sz="1400" dirty="0">
                <a:solidFill>
                  <a:srgbClr val="0070C0"/>
                </a:solidFill>
                <a:cs typeface="Helvetica Neue"/>
              </a:rPr>
              <a:t>(ed. T. Kinoshita, World Scientific, 1990)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 822</a:t>
            </a:r>
          </a:p>
          <a:p>
            <a:pPr marL="446088" indent="-317500"/>
            <a:r>
              <a:rPr lang="en-US" sz="1600" dirty="0">
                <a:solidFill>
                  <a:srgbClr val="0070C0"/>
                </a:solidFill>
                <a:cs typeface="Helvetica Neue"/>
              </a:rPr>
              <a:t>[4]	M. Gladish, At. Phys. </a:t>
            </a:r>
            <a:r>
              <a:rPr lang="en-US" sz="1600" b="1" dirty="0">
                <a:solidFill>
                  <a:srgbClr val="0070C0"/>
                </a:solidFill>
                <a:cs typeface="Helvetica Neue"/>
              </a:rPr>
              <a:t>8</a:t>
            </a:r>
            <a:r>
              <a:rPr lang="en-US" sz="1600" dirty="0">
                <a:solidFill>
                  <a:srgbClr val="0070C0"/>
                </a:solidFill>
                <a:cs typeface="Helvetica Neue"/>
              </a:rPr>
              <a:t> (1983) 197-211</a:t>
            </a:r>
            <a:endParaRPr lang="nb-NO" sz="1600" dirty="0">
              <a:solidFill>
                <a:srgbClr val="0070C0"/>
              </a:solidFill>
              <a:cs typeface="Helvetica Neu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6011FE3-2CDA-73D9-BA3F-F9E77015F0B9}"/>
              </a:ext>
            </a:extLst>
          </p:cNvPr>
          <p:cNvSpPr/>
          <p:nvPr/>
        </p:nvSpPr>
        <p:spPr>
          <a:xfrm>
            <a:off x="2239908" y="3873500"/>
            <a:ext cx="2250000" cy="5768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B3AA2B7-1587-8FFD-9B9F-51CB77B3D0A2}"/>
              </a:ext>
            </a:extLst>
          </p:cNvPr>
          <p:cNvSpPr/>
          <p:nvPr/>
        </p:nvSpPr>
        <p:spPr>
          <a:xfrm>
            <a:off x="4758994" y="3954902"/>
            <a:ext cx="1872000" cy="504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D7F94F07-82E3-122C-B501-B608EE8166AB}"/>
              </a:ext>
            </a:extLst>
          </p:cNvPr>
          <p:cNvGraphicFramePr>
            <a:graphicFrameLocks/>
          </p:cNvGraphicFramePr>
          <p:nvPr/>
        </p:nvGraphicFramePr>
        <p:xfrm>
          <a:off x="954000" y="4050594"/>
          <a:ext cx="7236000" cy="154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0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/>
                        <a:t>Condition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/>
                        <a:t>Δν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800" dirty="0"/>
                        <a:t>µ</a:t>
                      </a:r>
                      <a:r>
                        <a:rPr lang="en-US" sz="1800" baseline="-25000" dirty="0"/>
                        <a:t>µ</a:t>
                      </a:r>
                      <a:r>
                        <a:rPr lang="en-US" sz="1200" dirty="0"/>
                        <a:t>–</a:t>
                      </a:r>
                      <a:r>
                        <a:rPr lang="en-US" sz="1800" dirty="0"/>
                        <a:t>/µ</a:t>
                      </a:r>
                      <a:r>
                        <a:rPr lang="en-US" sz="1800" baseline="-25000" dirty="0"/>
                        <a:t>p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4</a:t>
                      </a:r>
                      <a:r>
                        <a:rPr lang="en-US" sz="1800" dirty="0"/>
                        <a:t>He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lang="en-US" sz="1800" dirty="0"/>
                        <a:t>zero field</a:t>
                      </a:r>
                      <a:r>
                        <a:rPr lang="en-US" sz="1400" dirty="0"/>
                        <a:t> [1]</a:t>
                      </a:r>
                      <a:r>
                        <a:rPr lang="en-US" sz="1800" dirty="0"/>
                        <a:t>  </a:t>
                      </a:r>
                      <a:r>
                        <a:rPr lang="en-US" sz="1800" b="1" dirty="0">
                          <a:solidFill>
                            <a:srgbClr val="015CFF"/>
                          </a:solidFill>
                        </a:rPr>
                        <a:t>ZF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indent="0" algn="l">
                        <a:lnSpc>
                          <a:spcPct val="100000"/>
                        </a:lnSpc>
                        <a:tabLst>
                          <a:tab pos="1635125" algn="l"/>
                        </a:tabLst>
                      </a:pPr>
                      <a:r>
                        <a:rPr lang="en-US" sz="1800" dirty="0">
                          <a:solidFill>
                            <a:srgbClr val="015CFF"/>
                          </a:solidFill>
                        </a:rPr>
                        <a:t>4464.95(6) MHz</a:t>
                      </a:r>
                      <a:r>
                        <a:rPr lang="en-US" sz="1600" dirty="0">
                          <a:solidFill>
                            <a:srgbClr val="015CFF"/>
                          </a:solidFill>
                        </a:rPr>
                        <a:t>	 [13 ppm]</a:t>
                      </a:r>
                      <a:endParaRPr lang="en-US" sz="1800" b="0" i="0" dirty="0">
                        <a:solidFill>
                          <a:srgbClr val="015CFF"/>
                        </a:solidFill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indent="0" algn="ctr">
                        <a:lnSpc>
                          <a:spcPct val="100000"/>
                        </a:lnSpc>
                        <a:tabLst/>
                      </a:pP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lang="en-US" sz="1800" dirty="0"/>
                        <a:t>high field</a:t>
                      </a:r>
                      <a:r>
                        <a:rPr lang="en-US" sz="1400" dirty="0"/>
                        <a:t> [2]</a:t>
                      </a:r>
                      <a:r>
                        <a:rPr lang="en-US" sz="1800" dirty="0"/>
                        <a:t>  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HF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35125" algn="l"/>
                        </a:tabLst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4465.004(29) MHz	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[6.5 ppm]</a:t>
                      </a:r>
                      <a:endParaRPr lang="en-US" sz="1800" b="0" i="0" dirty="0">
                        <a:solidFill>
                          <a:srgbClr val="FF0000"/>
                        </a:solidFill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3.18328(15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)  [47 ppm]</a:t>
                      </a:r>
                      <a:endParaRPr lang="en-US" sz="1600" b="0" i="0" dirty="0">
                        <a:solidFill>
                          <a:srgbClr val="FF0000"/>
                        </a:solidFill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aseline="30000" dirty="0"/>
                        <a:t>3</a:t>
                      </a:r>
                      <a:r>
                        <a:rPr lang="en-US" sz="1800" dirty="0"/>
                        <a:t>He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7200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zero field</a:t>
                      </a:r>
                      <a:r>
                        <a:rPr lang="en-US" sz="1400" dirty="0"/>
                        <a:t> [3,4]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6985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635125" algn="l"/>
                        </a:tabLst>
                        <a:defRPr/>
                      </a:pPr>
                      <a:r>
                        <a:rPr lang="en-US" sz="1800" dirty="0"/>
                        <a:t>4166.41(5) MHz	 </a:t>
                      </a:r>
                      <a:r>
                        <a:rPr lang="en-US" sz="1600" dirty="0"/>
                        <a:t>[12 ppm]</a:t>
                      </a: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179388" indent="0" algn="ctr">
                        <a:lnSpc>
                          <a:spcPct val="100000"/>
                        </a:lnSpc>
                        <a:tabLst/>
                      </a:pPr>
                      <a:endParaRPr lang="en-US" sz="1800" b="0" i="0" dirty="0">
                        <a:latin typeface="+mn-lt"/>
                        <a:cs typeface="Helvetica Neue Medium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F558E7-5813-4CB4-285C-5982559F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6302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0B2E-97D3-6143-BD88-F875A4DEA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CPT with Second Generation Lepton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6DB2973-C0DC-4449-B235-BF608FDD60BB}"/>
              </a:ext>
            </a:extLst>
          </p:cNvPr>
          <p:cNvSpPr/>
          <p:nvPr/>
        </p:nvSpPr>
        <p:spPr>
          <a:xfrm>
            <a:off x="432000" y="1044000"/>
            <a:ext cx="8208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Helvetica Neue Medium"/>
              </a:rPr>
              <a:t>The</a:t>
            </a:r>
            <a:r>
              <a:rPr lang="en-US" sz="2000" dirty="0">
                <a:solidFill>
                  <a:srgbClr val="FF0000"/>
                </a:solidFill>
                <a:cs typeface="Helvetica Neue Medium"/>
              </a:rPr>
              <a:t> “</a:t>
            </a:r>
            <a:r>
              <a:rPr lang="en-US" sz="2000" b="1" dirty="0">
                <a:solidFill>
                  <a:srgbClr val="FF0000"/>
                </a:solidFill>
                <a:cs typeface="Helvetica Neue Medium"/>
              </a:rPr>
              <a:t>positive muon mass</a:t>
            </a:r>
            <a:r>
              <a:rPr lang="en-US" sz="2000" dirty="0">
                <a:solidFill>
                  <a:srgbClr val="FF0000"/>
                </a:solidFill>
                <a:cs typeface="Helvetica Neue Medium"/>
              </a:rPr>
              <a:t>”</a:t>
            </a:r>
            <a:r>
              <a:rPr lang="en-US" sz="2000" dirty="0">
                <a:cs typeface="Helvetica Neue Medium"/>
              </a:rPr>
              <a:t> is experimentally determined by muonium ground state HFS measurement  through µ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+</a:t>
            </a:r>
            <a:r>
              <a:rPr lang="en-US" sz="2000" dirty="0">
                <a:cs typeface="Helvetica Neue Medium"/>
              </a:rPr>
              <a:t>/µ</a:t>
            </a:r>
            <a:r>
              <a:rPr lang="en-US" sz="2000" baseline="-25000" dirty="0">
                <a:cs typeface="Helvetica Neue Medium"/>
              </a:rPr>
              <a:t>p</a:t>
            </a:r>
            <a:r>
              <a:rPr lang="en-US" sz="2000" dirty="0">
                <a:cs typeface="Helvetica Neue Medium"/>
              </a:rPr>
              <a:t> to </a:t>
            </a:r>
            <a:r>
              <a:rPr lang="en-US" sz="2000" b="1" dirty="0">
                <a:solidFill>
                  <a:srgbClr val="FF0000"/>
                </a:solidFill>
                <a:cs typeface="Helvetica Neue Medium"/>
              </a:rPr>
              <a:t>120 ppb</a:t>
            </a:r>
            <a:r>
              <a:rPr lang="en-US" sz="2000" dirty="0">
                <a:cs typeface="Helvetica Neue Medium"/>
              </a:rPr>
              <a:t> </a:t>
            </a:r>
            <a:r>
              <a:rPr lang="en-US" sz="1600" dirty="0">
                <a:cs typeface="Helvetica Neue Medium"/>
              </a:rPr>
              <a:t>[5]</a:t>
            </a:r>
            <a:r>
              <a:rPr lang="en-US" sz="2000" dirty="0">
                <a:cs typeface="Helvetica Neue Medium"/>
              </a:rPr>
              <a:t>. </a:t>
            </a:r>
          </a:p>
          <a:p>
            <a:pPr marL="288000" indent="-2880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cs typeface="Helvetica Neue Medium"/>
            </a:endParaRPr>
          </a:p>
          <a:p>
            <a:pPr marL="288000" indent="-2880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cs typeface="Helvetica Neue Medium"/>
            </a:endParaRPr>
          </a:p>
          <a:p>
            <a:pPr marL="288000" indent="-288000" algn="just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000" dirty="0">
              <a:cs typeface="Helvetica Neue Medium"/>
            </a:endParaRP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cs typeface="Helvetica Neue Medium"/>
              </a:rPr>
              <a:t>The direct experimental value of the “</a:t>
            </a:r>
            <a:r>
              <a:rPr lang="en-US" sz="2000" b="1" dirty="0">
                <a:solidFill>
                  <a:srgbClr val="015CFF"/>
                </a:solidFill>
                <a:cs typeface="Helvetica Neue Medium"/>
              </a:rPr>
              <a:t>negative muon mass</a:t>
            </a:r>
            <a:r>
              <a:rPr lang="en-US" sz="2000" dirty="0">
                <a:cs typeface="Helvetica Neue Medium"/>
              </a:rPr>
              <a:t>” is only determined to </a:t>
            </a:r>
            <a:r>
              <a:rPr lang="en-US" sz="2000" b="1" dirty="0">
                <a:solidFill>
                  <a:srgbClr val="015CFF"/>
                </a:solidFill>
                <a:cs typeface="Helvetica Neue Medium"/>
              </a:rPr>
              <a:t>3.1 ppm</a:t>
            </a:r>
            <a:r>
              <a:rPr lang="en-US" sz="2000" dirty="0">
                <a:cs typeface="Helvetica Neue Medium"/>
              </a:rPr>
              <a:t> from muonic X-ray studies using bent-crystal spectrometer </a:t>
            </a:r>
            <a:r>
              <a:rPr lang="en-US" sz="1600" dirty="0">
                <a:cs typeface="Helvetica Neue Medium"/>
              </a:rPr>
              <a:t>[7]</a:t>
            </a:r>
            <a:r>
              <a:rPr lang="en-US" sz="2000" dirty="0">
                <a:cs typeface="Helvetica Neue Medium"/>
              </a:rPr>
              <a:t>. µ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–</a:t>
            </a:r>
            <a:r>
              <a:rPr lang="en-US" sz="2000" dirty="0">
                <a:cs typeface="Helvetica Neue Medium"/>
              </a:rPr>
              <a:t> obtained within the same accuracy. </a:t>
            </a:r>
          </a:p>
          <a:p>
            <a:pPr marL="800100" lvl="1" indent="-342900" algn="just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Ø"/>
            </a:pPr>
            <a:r>
              <a:rPr lang="en-US" sz="2000" dirty="0">
                <a:cs typeface="Helvetica Neue Medium"/>
              </a:rPr>
              <a:t>The ratio µ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+</a:t>
            </a:r>
            <a:r>
              <a:rPr lang="en-US" sz="2000" dirty="0">
                <a:cs typeface="Helvetica Neue Medium"/>
              </a:rPr>
              <a:t>/µ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–</a:t>
            </a:r>
            <a:r>
              <a:rPr lang="en-US" sz="2000" dirty="0">
                <a:cs typeface="Helvetica Neue Medium"/>
              </a:rPr>
              <a:t> gives a </a:t>
            </a:r>
            <a:r>
              <a:rPr lang="en-US" sz="2000" b="1" dirty="0">
                <a:solidFill>
                  <a:srgbClr val="C00000"/>
                </a:solidFill>
                <a:cs typeface="Helvetica Neue Medium"/>
              </a:rPr>
              <a:t>CPT invariance test</a:t>
            </a:r>
            <a:r>
              <a:rPr lang="en-US" sz="2000" dirty="0">
                <a:solidFill>
                  <a:srgbClr val="FF0000"/>
                </a:solidFill>
                <a:cs typeface="Helvetica Neue Medium"/>
              </a:rPr>
              <a:t> </a:t>
            </a:r>
            <a:r>
              <a:rPr lang="en-US" sz="2000" dirty="0">
                <a:cs typeface="Helvetica Neue Medium"/>
              </a:rPr>
              <a:t>at a level of </a:t>
            </a:r>
            <a:r>
              <a:rPr lang="en-US" sz="2000" b="1" dirty="0">
                <a:solidFill>
                  <a:srgbClr val="C00000"/>
                </a:solidFill>
                <a:cs typeface="Helvetica Neue Medium"/>
              </a:rPr>
              <a:t>3 ppm</a:t>
            </a:r>
            <a:r>
              <a:rPr lang="en-US" sz="2000" dirty="0">
                <a:solidFill>
                  <a:srgbClr val="FF0000"/>
                </a:solidFill>
                <a:cs typeface="Helvetica Neue Medium"/>
              </a:rPr>
              <a:t> </a:t>
            </a:r>
            <a:r>
              <a:rPr lang="en-US" sz="1600" dirty="0">
                <a:cs typeface="Helvetica Neue Medium"/>
              </a:rPr>
              <a:t>[8]</a:t>
            </a:r>
            <a:r>
              <a:rPr lang="en-US" sz="2000" dirty="0">
                <a:cs typeface="Helvetica Neue Medium"/>
              </a:rPr>
              <a:t>.</a:t>
            </a:r>
          </a:p>
          <a:p>
            <a:pPr marL="288000" indent="-2880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µ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–</a:t>
            </a:r>
            <a:r>
              <a:rPr lang="en-US" sz="2000" dirty="0"/>
              <a:t>/µ</a:t>
            </a:r>
            <a:r>
              <a:rPr lang="en-US" sz="2000" baseline="-25000" dirty="0"/>
              <a:t>p</a:t>
            </a:r>
            <a:r>
              <a:rPr lang="en-US" sz="2000" dirty="0"/>
              <a:t> also needed to determine </a:t>
            </a:r>
            <a:r>
              <a:rPr lang="en-US" sz="2000" i="1" dirty="0"/>
              <a:t>a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–</a:t>
            </a:r>
            <a:r>
              <a:rPr lang="en-US" sz="2000" dirty="0"/>
              <a:t> and its </a:t>
            </a:r>
            <a:r>
              <a:rPr lang="en-US" sz="2000" i="1" dirty="0"/>
              <a:t>g</a:t>
            </a:r>
            <a:r>
              <a:rPr lang="en-US" sz="2000" dirty="0"/>
              <a:t> factor </a:t>
            </a:r>
            <a:r>
              <a:rPr lang="en-US" sz="2000" i="1" dirty="0"/>
              <a:t>g</a:t>
            </a:r>
            <a:r>
              <a:rPr lang="en-US" sz="2000" baseline="-25000" dirty="0">
                <a:cs typeface="Helvetica Neue Medium"/>
              </a:rPr>
              <a:t>µ</a:t>
            </a:r>
            <a:r>
              <a:rPr lang="en-US" sz="1400" dirty="0">
                <a:cs typeface="Helvetica Neue Medium"/>
              </a:rPr>
              <a:t>–</a:t>
            </a:r>
            <a:r>
              <a:rPr lang="en-US" sz="2000" dirty="0"/>
              <a:t> in the existing BNL muon </a:t>
            </a:r>
            <a:r>
              <a:rPr lang="en-US" sz="2000" i="1" dirty="0"/>
              <a:t>g</a:t>
            </a:r>
            <a:r>
              <a:rPr lang="en-US" sz="2000" dirty="0"/>
              <a:t>–2 experiment </a:t>
            </a:r>
            <a:r>
              <a:rPr lang="en-US" sz="1600" dirty="0">
                <a:cs typeface="Helvetica Neue Medium"/>
              </a:rPr>
              <a:t>[9]</a:t>
            </a:r>
            <a:r>
              <a:rPr lang="en-US" sz="2000" dirty="0"/>
              <a:t>.</a:t>
            </a:r>
            <a:endParaRPr lang="en-US" sz="2000" dirty="0">
              <a:cs typeface="Helvetica Neue Medium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B80380BC-CC29-2745-A7F8-E5B86BB12713}"/>
              </a:ext>
            </a:extLst>
          </p:cNvPr>
          <p:cNvSpPr/>
          <p:nvPr/>
        </p:nvSpPr>
        <p:spPr>
          <a:xfrm rot="5400000">
            <a:off x="6948104" y="5220521"/>
            <a:ext cx="648000" cy="4320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8BE2EB-5BF6-6B49-A3D5-CD76D72C88F7}"/>
              </a:ext>
            </a:extLst>
          </p:cNvPr>
          <p:cNvSpPr txBox="1"/>
          <p:nvPr/>
        </p:nvSpPr>
        <p:spPr>
          <a:xfrm>
            <a:off x="5508104" y="5733256"/>
            <a:ext cx="352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More precise measurement of the negative muon magnetic </a:t>
            </a:r>
          </a:p>
          <a:p>
            <a:pPr algn="ctr"/>
            <a:r>
              <a:rPr lang="en-US" sz="2000" b="1" dirty="0">
                <a:solidFill>
                  <a:srgbClr val="C00000"/>
                </a:solidFill>
              </a:rPr>
              <a:t>moment highly desirable 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6D6857-BE66-AE4D-882C-39ABEF0F6F0E}"/>
              </a:ext>
            </a:extLst>
          </p:cNvPr>
          <p:cNvSpPr txBox="1"/>
          <p:nvPr/>
        </p:nvSpPr>
        <p:spPr>
          <a:xfrm>
            <a:off x="2208212" y="1844824"/>
            <a:ext cx="4681090" cy="12003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1800" dirty="0">
                <a:cs typeface="Helvetica Neue Medium"/>
              </a:rPr>
              <a:t>New precise measurements will soon come out: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Helvetica Neue Medium"/>
              </a:rPr>
              <a:t> </a:t>
            </a:r>
            <a:r>
              <a:rPr lang="en-US" b="1" dirty="0">
                <a:solidFill>
                  <a:srgbClr val="0070C0"/>
                </a:solidFill>
                <a:cs typeface="Helvetica Neue Medium"/>
              </a:rPr>
              <a:t>MuSEUM</a:t>
            </a:r>
            <a:r>
              <a:rPr lang="en-US" dirty="0">
                <a:cs typeface="Helvetica Neue Medium"/>
              </a:rPr>
              <a:t> at J-PARC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Helvetica Neue Medium"/>
              </a:rPr>
              <a:t> </a:t>
            </a:r>
            <a:r>
              <a:rPr lang="en-US" b="1" dirty="0">
                <a:solidFill>
                  <a:srgbClr val="008F00"/>
                </a:solidFill>
                <a:cs typeface="Helvetica Neue Medium"/>
              </a:rPr>
              <a:t>Mu-MASS</a:t>
            </a:r>
            <a:r>
              <a:rPr lang="en-US" dirty="0">
                <a:cs typeface="Helvetica Neue Medium"/>
              </a:rPr>
              <a:t> at PSI </a:t>
            </a:r>
            <a:r>
              <a:rPr lang="en-US" sz="1600" dirty="0"/>
              <a:t>[6]</a:t>
            </a:r>
            <a:endParaRPr lang="en-US" dirty="0">
              <a:cs typeface="Helvetica Neue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cs typeface="Helvetica Neue Medium"/>
              </a:rPr>
              <a:t> </a:t>
            </a:r>
            <a:r>
              <a:rPr lang="en-US" b="1" dirty="0">
                <a:solidFill>
                  <a:srgbClr val="7030A0"/>
                </a:solidFill>
                <a:cs typeface="Helvetica Neue Medium"/>
              </a:rPr>
              <a:t>Muonium 1S-2S spectroscopy</a:t>
            </a:r>
            <a:r>
              <a:rPr lang="en-US" b="1" dirty="0">
                <a:cs typeface="Helvetica Neue Medium"/>
              </a:rPr>
              <a:t> </a:t>
            </a:r>
            <a:r>
              <a:rPr lang="en-US" dirty="0">
                <a:cs typeface="Helvetica Neue Medium"/>
              </a:rPr>
              <a:t>at J-PARC</a:t>
            </a:r>
            <a:endParaRPr lang="en-US" b="1" dirty="0">
              <a:solidFill>
                <a:srgbClr val="008F00"/>
              </a:solidFill>
              <a:cs typeface="Helvetica Neue Medium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3C8343-12C4-2C46-B845-3F9E839DC419}"/>
              </a:ext>
            </a:extLst>
          </p:cNvPr>
          <p:cNvSpPr/>
          <p:nvPr/>
        </p:nvSpPr>
        <p:spPr>
          <a:xfrm>
            <a:off x="180000" y="5445205"/>
            <a:ext cx="540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indent="-409575"/>
            <a:r>
              <a:rPr lang="en-US" sz="1600" dirty="0">
                <a:solidFill>
                  <a:srgbClr val="0070C0"/>
                </a:solidFill>
                <a:cs typeface="Helvetica Neue"/>
              </a:rPr>
              <a:t>[5]	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W. Liu </a:t>
            </a:r>
            <a:r>
              <a:rPr lang="nb-NO" sz="1600" i="1" dirty="0">
                <a:solidFill>
                  <a:srgbClr val="0070C0"/>
                </a:solidFill>
                <a:cs typeface="Helvetica Neue"/>
              </a:rPr>
              <a:t>et al.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, Phys. Rev. Lett. </a:t>
            </a:r>
            <a:r>
              <a:rPr lang="nb-NO" sz="1600" b="1" dirty="0">
                <a:solidFill>
                  <a:srgbClr val="0070C0"/>
                </a:solidFill>
                <a:cs typeface="Helvetica Neue"/>
              </a:rPr>
              <a:t>82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 (1999) 711</a:t>
            </a:r>
          </a:p>
          <a:p>
            <a:pPr marL="538163" indent="-409575"/>
            <a:r>
              <a:rPr lang="nb-NO" sz="1600" dirty="0">
                <a:solidFill>
                  <a:srgbClr val="0070C0"/>
                </a:solidFill>
                <a:cs typeface="Helvetica Neue"/>
              </a:rPr>
              <a:t>[6]	</a:t>
            </a:r>
            <a:r>
              <a:rPr lang="en-US" sz="1600" dirty="0">
                <a:solidFill>
                  <a:srgbClr val="0070C0"/>
                </a:solidFill>
              </a:rPr>
              <a:t>P. Crivelli, Hyperfine Interact. </a:t>
            </a:r>
            <a:r>
              <a:rPr lang="en-US" sz="1600" b="1" dirty="0">
                <a:solidFill>
                  <a:srgbClr val="0070C0"/>
                </a:solidFill>
              </a:rPr>
              <a:t>239 </a:t>
            </a:r>
            <a:r>
              <a:rPr lang="en-US" sz="1600" dirty="0">
                <a:solidFill>
                  <a:srgbClr val="0070C0"/>
                </a:solidFill>
              </a:rPr>
              <a:t>(2018) 49</a:t>
            </a:r>
            <a:endParaRPr lang="en-US" sz="1600" dirty="0">
              <a:solidFill>
                <a:srgbClr val="0070C0"/>
              </a:solidFill>
              <a:cs typeface="Helvetica Neue"/>
            </a:endParaRPr>
          </a:p>
          <a:p>
            <a:pPr marL="538163" indent="-409575"/>
            <a:r>
              <a:rPr lang="nb-NO" sz="1600" dirty="0">
                <a:solidFill>
                  <a:srgbClr val="0070C0"/>
                </a:solidFill>
                <a:cs typeface="Helvetica Neue"/>
              </a:rPr>
              <a:t>[7]	I. Beltrami </a:t>
            </a:r>
            <a:r>
              <a:rPr lang="nb-NO" sz="1600" i="1" dirty="0">
                <a:solidFill>
                  <a:srgbClr val="0070C0"/>
                </a:solidFill>
                <a:cs typeface="Helvetica Neue"/>
              </a:rPr>
              <a:t>et al.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, Nucl. Phys. A </a:t>
            </a:r>
            <a:r>
              <a:rPr lang="nb-NO" sz="1600" b="1" dirty="0">
                <a:solidFill>
                  <a:srgbClr val="0070C0"/>
                </a:solidFill>
                <a:cs typeface="Helvetica Neue"/>
              </a:rPr>
              <a:t>451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 (1986) 679</a:t>
            </a:r>
          </a:p>
          <a:p>
            <a:pPr marL="538163" indent="-409575"/>
            <a:r>
              <a:rPr lang="nb-NO" sz="1600" dirty="0">
                <a:solidFill>
                  <a:srgbClr val="0070C0"/>
                </a:solidFill>
                <a:cs typeface="Helvetica Neue"/>
              </a:rPr>
              <a:t>[8]	X. Fei, Phys. Rev. A </a:t>
            </a:r>
            <a:r>
              <a:rPr lang="nb-NO" sz="1600" b="1" dirty="0">
                <a:solidFill>
                  <a:srgbClr val="0070C0"/>
                </a:solidFill>
                <a:cs typeface="Helvetica Neue"/>
              </a:rPr>
              <a:t>49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 (1994) 1470</a:t>
            </a:r>
          </a:p>
          <a:p>
            <a:pPr marL="538163" indent="-409575"/>
            <a:r>
              <a:rPr lang="nb-NO" sz="1600" dirty="0">
                <a:solidFill>
                  <a:srgbClr val="0070C0"/>
                </a:solidFill>
                <a:cs typeface="Helvetica Neue"/>
              </a:rPr>
              <a:t>[9]	G. W. Bennett </a:t>
            </a:r>
            <a:r>
              <a:rPr lang="nb-NO" sz="1600" i="1" dirty="0">
                <a:solidFill>
                  <a:srgbClr val="0070C0"/>
                </a:solidFill>
                <a:cs typeface="Helvetica Neue"/>
              </a:rPr>
              <a:t>et al.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, Phys. Rev. A </a:t>
            </a:r>
            <a:r>
              <a:rPr lang="nb-NO" sz="1600" b="1" dirty="0">
                <a:solidFill>
                  <a:srgbClr val="0070C0"/>
                </a:solidFill>
                <a:cs typeface="Helvetica Neue"/>
              </a:rPr>
              <a:t>92 </a:t>
            </a:r>
            <a:r>
              <a:rPr lang="nb-NO" sz="1600" dirty="0">
                <a:solidFill>
                  <a:srgbClr val="0070C0"/>
                </a:solidFill>
                <a:cs typeface="Helvetica Neue"/>
              </a:rPr>
              <a:t>(2004) 161802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2EB986A-B292-5D4A-61AE-982E32AC5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42190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BDCCC5-E612-FD80-1634-A0905D1C43F8}"/>
              </a:ext>
            </a:extLst>
          </p:cNvPr>
          <p:cNvSpPr txBox="1"/>
          <p:nvPr/>
        </p:nvSpPr>
        <p:spPr>
          <a:xfrm>
            <a:off x="432000" y="5425711"/>
            <a:ext cx="849793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itchFamily="2" charset="2"/>
              <a:buChar char="Ø"/>
              <a:tabLst>
                <a:tab pos="3152775" algn="l"/>
              </a:tabLst>
            </a:pPr>
            <a:r>
              <a:rPr lang="en-US" sz="2000" spc="-10" dirty="0">
                <a:cs typeface="Helvetica Neue"/>
              </a:rPr>
              <a:t>QED effects calculation in 3-body systems could be performed more precisely </a:t>
            </a:r>
            <a:r>
              <a:rPr lang="en-US" sz="2000" dirty="0">
                <a:cs typeface="Helvetica Neue"/>
              </a:rPr>
              <a:t>in </a:t>
            </a:r>
            <a:r>
              <a:rPr lang="en-US" sz="2000" b="1" dirty="0">
                <a:solidFill>
                  <a:srgbClr val="008F00"/>
                </a:solidFill>
                <a:cs typeface="Helvetica Neue"/>
              </a:rPr>
              <a:t>higher orders of perturbation theory</a:t>
            </a:r>
            <a:r>
              <a:rPr lang="en-US" sz="2000" dirty="0">
                <a:cs typeface="Helvetica Neue"/>
              </a:rPr>
              <a:t>.</a:t>
            </a:r>
          </a:p>
          <a:p>
            <a:pPr marL="342900" indent="-342900">
              <a:spcBef>
                <a:spcPts val="300"/>
              </a:spcBef>
              <a:buClr>
                <a:srgbClr val="C00000"/>
              </a:buClr>
              <a:buFont typeface="Wingdings" pitchFamily="2" charset="2"/>
              <a:buChar char="Ø"/>
              <a:tabLst>
                <a:tab pos="3152775" algn="l"/>
              </a:tabLst>
            </a:pPr>
            <a:r>
              <a:rPr lang="en-US" sz="2000" dirty="0">
                <a:cs typeface="Helvetica Neue"/>
              </a:rPr>
              <a:t>Recent calculations developed for HFS in </a:t>
            </a:r>
            <a:r>
              <a:rPr lang="en-US" sz="2000" baseline="30000" dirty="0">
                <a:cs typeface="Helvetica Neue"/>
              </a:rPr>
              <a:t>3</a:t>
            </a:r>
            <a:r>
              <a:rPr lang="en-US" sz="2000" dirty="0">
                <a:cs typeface="Helvetica Neue"/>
              </a:rPr>
              <a:t>He (</a:t>
            </a:r>
            <a:r>
              <a:rPr lang="en-US" sz="2000" dirty="0">
                <a:solidFill>
                  <a:srgbClr val="211E1E"/>
                </a:solidFill>
                <a:effectLst/>
              </a:rPr>
              <a:t>40-fold improvement</a:t>
            </a:r>
            <a:r>
              <a:rPr lang="en-US" sz="2000" dirty="0">
                <a:cs typeface="Helvetica Neue"/>
              </a:rPr>
              <a:t>): could it be applied to muonic helium HFS 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D598FF0-D0E9-0F43-A4EE-EB0EDCBA4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696" y="2019222"/>
            <a:ext cx="5040000" cy="34636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70EA6F-5FEB-524B-A703-1DA581A16333}"/>
              </a:ext>
            </a:extLst>
          </p:cNvPr>
          <p:cNvSpPr/>
          <p:nvPr/>
        </p:nvSpPr>
        <p:spPr>
          <a:xfrm>
            <a:off x="5080248" y="2562344"/>
            <a:ext cx="1142942" cy="24622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/>
            <a:r>
              <a:rPr lang="en-US" sz="1600" dirty="0">
                <a:solidFill>
                  <a:srgbClr val="0000FF"/>
                </a:solidFill>
                <a:latin typeface="Helvetica Neue"/>
                <a:cs typeface="Helvetica Neue"/>
              </a:rPr>
              <a:t>Experiments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60524D-60F9-3146-A01F-613DED3C44DD}"/>
              </a:ext>
            </a:extLst>
          </p:cNvPr>
          <p:cNvCxnSpPr>
            <a:cxnSpLocks/>
          </p:cNvCxnSpPr>
          <p:nvPr/>
        </p:nvCxnSpPr>
        <p:spPr>
          <a:xfrm flipH="1">
            <a:off x="5080310" y="2843407"/>
            <a:ext cx="252000" cy="252000"/>
          </a:xfrm>
          <a:prstGeom prst="straightConnector1">
            <a:avLst/>
          </a:prstGeom>
          <a:noFill/>
          <a:ln w="15875" cap="flat">
            <a:solidFill>
              <a:srgbClr val="0000F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B1FEE99-36DB-074D-82CF-00CED4BE980C}"/>
              </a:ext>
            </a:extLst>
          </p:cNvPr>
          <p:cNvCxnSpPr>
            <a:cxnSpLocks/>
          </p:cNvCxnSpPr>
          <p:nvPr/>
        </p:nvCxnSpPr>
        <p:spPr>
          <a:xfrm flipH="1">
            <a:off x="5293799" y="2857942"/>
            <a:ext cx="38511" cy="219241"/>
          </a:xfrm>
          <a:prstGeom prst="straightConnector1">
            <a:avLst/>
          </a:prstGeom>
          <a:noFill/>
          <a:ln w="15875" cap="flat">
            <a:solidFill>
              <a:srgbClr val="0000FF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D6A6A7D5-C539-544A-9E62-A0E29A8965FE}"/>
              </a:ext>
            </a:extLst>
          </p:cNvPr>
          <p:cNvSpPr/>
          <p:nvPr/>
        </p:nvSpPr>
        <p:spPr>
          <a:xfrm>
            <a:off x="5449864" y="3999507"/>
            <a:ext cx="668902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no error</a:t>
            </a:r>
          </a:p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reported !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C554D82-9CE6-BE46-BFFE-2B55C96A8D53}"/>
              </a:ext>
            </a:extLst>
          </p:cNvPr>
          <p:cNvCxnSpPr>
            <a:cxnSpLocks/>
          </p:cNvCxnSpPr>
          <p:nvPr/>
        </p:nvCxnSpPr>
        <p:spPr>
          <a:xfrm flipH="1" flipV="1">
            <a:off x="5380820" y="3863123"/>
            <a:ext cx="185938" cy="157737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0CAA04-CDE8-4948-A1FB-3F828EB75C28}"/>
              </a:ext>
            </a:extLst>
          </p:cNvPr>
          <p:cNvCxnSpPr>
            <a:cxnSpLocks/>
          </p:cNvCxnSpPr>
          <p:nvPr/>
        </p:nvCxnSpPr>
        <p:spPr>
          <a:xfrm flipH="1">
            <a:off x="5410162" y="4376952"/>
            <a:ext cx="211438" cy="248746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E217E3-D830-DF4E-A094-09946E477E0C}"/>
              </a:ext>
            </a:extLst>
          </p:cNvPr>
          <p:cNvCxnSpPr>
            <a:cxnSpLocks/>
          </p:cNvCxnSpPr>
          <p:nvPr/>
        </p:nvCxnSpPr>
        <p:spPr>
          <a:xfrm flipV="1">
            <a:off x="5788429" y="3239805"/>
            <a:ext cx="40211" cy="781056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4859D7-985D-7C4C-A0C7-E67A17114198}"/>
              </a:ext>
            </a:extLst>
          </p:cNvPr>
          <p:cNvCxnSpPr>
            <a:cxnSpLocks/>
          </p:cNvCxnSpPr>
          <p:nvPr/>
        </p:nvCxnSpPr>
        <p:spPr>
          <a:xfrm flipV="1">
            <a:off x="5982039" y="3652560"/>
            <a:ext cx="437157" cy="368300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E11D6D2-F7ED-724E-A3FF-6E9A15129167}"/>
              </a:ext>
            </a:extLst>
          </p:cNvPr>
          <p:cNvSpPr/>
          <p:nvPr/>
        </p:nvSpPr>
        <p:spPr>
          <a:xfrm>
            <a:off x="6497530" y="3608521"/>
            <a:ext cx="88697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error from</a:t>
            </a:r>
          </a:p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numerical</a:t>
            </a:r>
          </a:p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convergence</a:t>
            </a:r>
          </a:p>
          <a:p>
            <a:pPr marL="0" algn="ctr"/>
            <a:r>
              <a:rPr lang="en-US" sz="1200" dirty="0">
                <a:solidFill>
                  <a:srgbClr val="D81E00"/>
                </a:solidFill>
                <a:latin typeface="Helvetica Neue"/>
                <a:cs typeface="Helvetica Neue"/>
              </a:rPr>
              <a:t>only ???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5EE953-AAED-9446-8FDD-70BAB4065C68}"/>
              </a:ext>
            </a:extLst>
          </p:cNvPr>
          <p:cNvCxnSpPr>
            <a:cxnSpLocks/>
          </p:cNvCxnSpPr>
          <p:nvPr/>
        </p:nvCxnSpPr>
        <p:spPr>
          <a:xfrm flipV="1">
            <a:off x="6844167" y="3290965"/>
            <a:ext cx="73355" cy="269952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FAD486-5EC0-FA44-A312-C7483FAA6EE7}"/>
              </a:ext>
            </a:extLst>
          </p:cNvPr>
          <p:cNvCxnSpPr>
            <a:cxnSpLocks/>
          </p:cNvCxnSpPr>
          <p:nvPr/>
        </p:nvCxnSpPr>
        <p:spPr>
          <a:xfrm flipV="1">
            <a:off x="6902850" y="3290965"/>
            <a:ext cx="201724" cy="269952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57E397-4C0A-8341-BD29-9E976690EFAC}"/>
              </a:ext>
            </a:extLst>
          </p:cNvPr>
          <p:cNvCxnSpPr>
            <a:cxnSpLocks/>
          </p:cNvCxnSpPr>
          <p:nvPr/>
        </p:nvCxnSpPr>
        <p:spPr>
          <a:xfrm flipV="1">
            <a:off x="6976205" y="3270477"/>
            <a:ext cx="1027921" cy="290437"/>
          </a:xfrm>
          <a:prstGeom prst="straightConnector1">
            <a:avLst/>
          </a:prstGeom>
          <a:noFill/>
          <a:ln w="12700" cap="flat">
            <a:solidFill>
              <a:srgbClr val="D81E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F8E8F73-84C6-9340-9C25-AC4A9EB332E6}"/>
              </a:ext>
            </a:extLst>
          </p:cNvPr>
          <p:cNvSpPr txBox="1"/>
          <p:nvPr/>
        </p:nvSpPr>
        <p:spPr>
          <a:xfrm>
            <a:off x="5080248" y="2163238"/>
            <a:ext cx="3496150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Helvetica Neue Medium"/>
                <a:cs typeface="Helvetica Neue Medium"/>
              </a:rPr>
              <a:t>Muonic Helium-4 HFS (</a:t>
            </a:r>
            <a:r>
              <a:rPr lang="en-US" baseline="30000" dirty="0">
                <a:solidFill>
                  <a:srgbClr val="7030A0"/>
                </a:solidFill>
                <a:latin typeface="Helvetica Neue Medium"/>
                <a:cs typeface="Helvetica Neue Medium"/>
              </a:rPr>
              <a:t>4</a:t>
            </a:r>
            <a:r>
              <a:rPr lang="en-US" dirty="0">
                <a:solidFill>
                  <a:srgbClr val="7030A0"/>
                </a:solidFill>
                <a:latin typeface="Helvetica Neue Medium"/>
                <a:cs typeface="Helvetica Neue Medium"/>
              </a:rPr>
              <a:t>He</a:t>
            </a:r>
            <a:r>
              <a:rPr lang="en-US" baseline="30000" dirty="0">
                <a:solidFill>
                  <a:srgbClr val="7030A0"/>
                </a:solidFill>
                <a:latin typeface="Helvetica Neue Medium"/>
                <a:cs typeface="Helvetica Neue Medium"/>
              </a:rPr>
              <a:t>2+</a:t>
            </a:r>
            <a:r>
              <a:rPr lang="en-US" dirty="0">
                <a:solidFill>
                  <a:srgbClr val="7030A0"/>
                </a:solidFill>
                <a:latin typeface="Helvetica Neue Medium"/>
                <a:cs typeface="Helvetica Neue Medium"/>
              </a:rPr>
              <a:t>µ</a:t>
            </a:r>
            <a:r>
              <a:rPr lang="en-US" baseline="30000" dirty="0">
                <a:solidFill>
                  <a:srgbClr val="7030A0"/>
                </a:solidFill>
                <a:latin typeface="Helvetica Neue Medium"/>
                <a:cs typeface="Helvetica Neue Medium"/>
              </a:rPr>
              <a:t>–</a:t>
            </a:r>
            <a:r>
              <a:rPr lang="en-US" dirty="0">
                <a:solidFill>
                  <a:srgbClr val="7030A0"/>
                </a:solidFill>
                <a:latin typeface="Helvetica Neue Medium"/>
                <a:cs typeface="Helvetica Neue Medium"/>
              </a:rPr>
              <a:t>e</a:t>
            </a:r>
            <a:r>
              <a:rPr lang="en-US" baseline="30000" dirty="0">
                <a:solidFill>
                  <a:srgbClr val="7030A0"/>
                </a:solidFill>
                <a:latin typeface="Helvetica Neue Medium"/>
                <a:cs typeface="Helvetica Neue Medium"/>
              </a:rPr>
              <a:t>–</a:t>
            </a:r>
            <a:r>
              <a:rPr lang="en-US" dirty="0">
                <a:solidFill>
                  <a:srgbClr val="7030A0"/>
                </a:solidFill>
                <a:latin typeface="Helvetica Neue Medium"/>
                <a:cs typeface="Helvetica Neue Medium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9287ED-582E-0E44-9803-C9486909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Symbol" pitchFamily="2" charset="2"/>
              </a:rPr>
              <a:t>Dn</a:t>
            </a:r>
            <a:r>
              <a:rPr lang="en-US" baseline="-25000" dirty="0"/>
              <a:t>HFS</a:t>
            </a:r>
            <a:r>
              <a:rPr lang="en-US" dirty="0"/>
              <a:t> : Experiment vs. Theory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499E4E-C067-EE48-BE8D-EDA2B698A6B0}"/>
              </a:ext>
            </a:extLst>
          </p:cNvPr>
          <p:cNvSpPr txBox="1"/>
          <p:nvPr/>
        </p:nvSpPr>
        <p:spPr>
          <a:xfrm>
            <a:off x="432000" y="1044000"/>
            <a:ext cx="82800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3152775" algn="l"/>
              </a:tabLst>
            </a:pPr>
            <a:r>
              <a:rPr lang="en-US" sz="2000" dirty="0">
                <a:cs typeface="Helvetica Neue"/>
              </a:rPr>
              <a:t>Ground state HFS of muonic helium is very similar to muonium. </a:t>
            </a:r>
          </a:p>
          <a:p>
            <a:pPr marL="288000" indent="-288000">
              <a:spcBef>
                <a:spcPts val="300"/>
              </a:spcBef>
              <a:buFont typeface="Arial" panose="020B0604020202020204" pitchFamily="34" charset="0"/>
              <a:buChar char="•"/>
              <a:tabLst>
                <a:tab pos="3152775" algn="l"/>
              </a:tabLst>
            </a:pPr>
            <a:r>
              <a:rPr lang="en-US" sz="2000" dirty="0">
                <a:cs typeface="Helvetica Neue"/>
              </a:rPr>
              <a:t>In reality, however, muonic helium is complicated because three-body interaction has to be considered, thus limiting the theoretical approach.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229719-5D52-A749-A7C8-295F38873806}"/>
              </a:ext>
            </a:extLst>
          </p:cNvPr>
          <p:cNvSpPr txBox="1"/>
          <p:nvPr/>
        </p:nvSpPr>
        <p:spPr>
          <a:xfrm>
            <a:off x="450900" y="3172442"/>
            <a:ext cx="34409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125" indent="-365125">
              <a:lnSpc>
                <a:spcPts val="1800"/>
              </a:lnSpc>
              <a:tabLst>
                <a:tab pos="3152775" algn="l"/>
              </a:tabLs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PT:	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 Medium"/>
              </a:rPr>
              <a:t>Amusia, Krutov, Lakdawala, …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 </a:t>
            </a:r>
          </a:p>
          <a:p>
            <a:pPr marL="365125" indent="-365125">
              <a:lnSpc>
                <a:spcPts val="1800"/>
              </a:lnSpc>
              <a:tabLst>
                <a:tab pos="3152775" algn="l"/>
              </a:tabLs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VA:	Aznabayev,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 Medium"/>
              </a:rPr>
              <a:t>Chen, Forlov, Huang, Pachucki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, … </a:t>
            </a:r>
          </a:p>
          <a:p>
            <a:pPr marL="365125" indent="-365125">
              <a:lnSpc>
                <a:spcPts val="1800"/>
              </a:lnSpc>
              <a:tabLst>
                <a:tab pos="3152775" algn="l"/>
              </a:tabLst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BO:	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 Medium"/>
              </a:rPr>
              <a:t>Drachman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cs typeface="Helvetica Neue"/>
              </a:rPr>
              <a:t>,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830CC50-E76D-7C4D-B65C-83BEE75C1BBA}"/>
              </a:ext>
            </a:extLst>
          </p:cNvPr>
          <p:cNvSpPr txBox="1"/>
          <p:nvPr/>
        </p:nvSpPr>
        <p:spPr>
          <a:xfrm>
            <a:off x="386042" y="5044445"/>
            <a:ext cx="3958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Possible theoretical improvements: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6162F55-E738-7941-8973-70C48B059BFA}"/>
              </a:ext>
            </a:extLst>
          </p:cNvPr>
          <p:cNvSpPr txBox="1"/>
          <p:nvPr/>
        </p:nvSpPr>
        <p:spPr>
          <a:xfrm>
            <a:off x="5418674" y="5765581"/>
            <a:ext cx="36588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K. Pachucki Phys. Rev. A </a:t>
            </a:r>
            <a:r>
              <a:rPr lang="en-US" sz="1600" b="1" dirty="0">
                <a:solidFill>
                  <a:srgbClr val="0070C0"/>
                </a:solidFill>
              </a:rPr>
              <a:t>63</a:t>
            </a:r>
            <a:r>
              <a:rPr lang="en-US" sz="1600" dirty="0">
                <a:solidFill>
                  <a:srgbClr val="0070C0"/>
                </a:solidFill>
              </a:rPr>
              <a:t> (2001) 032508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6496AA-75C3-23E4-C371-86D3C2B5C138}"/>
              </a:ext>
            </a:extLst>
          </p:cNvPr>
          <p:cNvSpPr txBox="1"/>
          <p:nvPr/>
        </p:nvSpPr>
        <p:spPr>
          <a:xfrm>
            <a:off x="4744579" y="6431587"/>
            <a:ext cx="4332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V. Patkos </a:t>
            </a:r>
            <a:r>
              <a:rPr lang="en-US"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 Phys. Rev. Lett. </a:t>
            </a:r>
            <a:r>
              <a:rPr lang="en-US" sz="1600" b="1" dirty="0">
                <a:solidFill>
                  <a:srgbClr val="0070C0"/>
                </a:solidFill>
              </a:rPr>
              <a:t>131</a:t>
            </a:r>
            <a:r>
              <a:rPr lang="en-US" sz="1600" dirty="0">
                <a:solidFill>
                  <a:srgbClr val="0070C0"/>
                </a:solidFill>
              </a:rPr>
              <a:t> (2023) 183001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826E592-1779-55AD-0626-F60865D900B2}"/>
              </a:ext>
            </a:extLst>
          </p:cNvPr>
          <p:cNvSpPr txBox="1"/>
          <p:nvPr/>
        </p:nvSpPr>
        <p:spPr>
          <a:xfrm>
            <a:off x="450900" y="2143215"/>
            <a:ext cx="36213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  <a:spcBef>
                <a:spcPts val="600"/>
              </a:spcBef>
              <a:tabLst>
                <a:tab pos="3152775" algn="l"/>
              </a:tabLst>
            </a:pPr>
            <a:r>
              <a:rPr lang="en-US" sz="1600" dirty="0">
                <a:solidFill>
                  <a:srgbClr val="002060"/>
                </a:solidFill>
                <a:cs typeface="Helvetica Neue"/>
              </a:rPr>
              <a:t>Calculations performed since the 1970s based on perturbation theory (PT), variational approach (VA), and Born-Oppenheimer (BO) theory.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6401A3F-2E5F-8F8C-EAF9-5EAF3358AF7D}"/>
              </a:ext>
            </a:extLst>
          </p:cNvPr>
          <p:cNvSpPr txBox="1"/>
          <p:nvPr/>
        </p:nvSpPr>
        <p:spPr>
          <a:xfrm>
            <a:off x="759249" y="4164050"/>
            <a:ext cx="29979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Symbol" pitchFamily="2" charset="2"/>
              </a:rPr>
              <a:t>Dn</a:t>
            </a:r>
            <a:r>
              <a:rPr lang="en-US" sz="1600" b="1" dirty="0">
                <a:solidFill>
                  <a:srgbClr val="002060"/>
                </a:solidFill>
              </a:rPr>
              <a:t> = </a:t>
            </a:r>
            <a:r>
              <a:rPr lang="en-US" sz="1600" b="1" dirty="0">
                <a:solidFill>
                  <a:srgbClr val="002060"/>
                </a:solidFill>
                <a:effectLst/>
                <a:latin typeface="Newton"/>
              </a:rPr>
              <a:t>4464</a:t>
            </a:r>
            <a:r>
              <a:rPr lang="en-US" sz="1600" b="1" dirty="0">
                <a:solidFill>
                  <a:srgbClr val="002060"/>
                </a:solidFill>
                <a:effectLst/>
                <a:latin typeface="Symbol" pitchFamily="2" charset="2"/>
              </a:rPr>
              <a:t>.</a:t>
            </a:r>
            <a:r>
              <a:rPr lang="en-US" sz="1600" b="1" dirty="0">
                <a:solidFill>
                  <a:srgbClr val="002060"/>
                </a:solidFill>
                <a:effectLst/>
                <a:latin typeface="Newton"/>
              </a:rPr>
              <a:t>55(60) MHz (135 ppm)</a:t>
            </a:r>
            <a:endParaRPr lang="en-US" sz="1600" b="1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0602A-3E08-E8F2-BE06-00D059BDB3CB}"/>
              </a:ext>
            </a:extLst>
          </p:cNvPr>
          <p:cNvSpPr txBox="1"/>
          <p:nvPr/>
        </p:nvSpPr>
        <p:spPr>
          <a:xfrm>
            <a:off x="450900" y="4461320"/>
            <a:ext cx="3501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D. T. Aznabayev </a:t>
            </a:r>
            <a:r>
              <a:rPr lang="en-US"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</a:p>
          <a:p>
            <a:pPr>
              <a:tabLst>
                <a:tab pos="349250" algn="l"/>
              </a:tabLst>
            </a:pPr>
            <a:r>
              <a:rPr lang="en-US" sz="1600" dirty="0">
                <a:solidFill>
                  <a:srgbClr val="0070C0"/>
                </a:solidFill>
              </a:rPr>
              <a:t>	Phys. Part. Nucl. Lett. </a:t>
            </a:r>
            <a:r>
              <a:rPr lang="en-US" sz="1600" b="1" dirty="0">
                <a:solidFill>
                  <a:srgbClr val="0070C0"/>
                </a:solidFill>
              </a:rPr>
              <a:t>15</a:t>
            </a:r>
            <a:r>
              <a:rPr lang="en-US" sz="1600" dirty="0">
                <a:solidFill>
                  <a:srgbClr val="0070C0"/>
                </a:solidFill>
              </a:rPr>
              <a:t> (2018) 236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0108A05-57DD-AD4D-8A59-F348D123E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5662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ADBCAE-1E8F-6240-EB13-BC692EEFBE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00" y="926044"/>
            <a:ext cx="8704800" cy="53458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2F107-8554-A44F-B61F-11ECF8C6E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 sz="3800"/>
              <a:t>Muonic Atom Spectroscopy Theor</a:t>
            </a:r>
            <a:r>
              <a:rPr lang="en-US" sz="3800" dirty="0"/>
              <a:t>y</a:t>
            </a:r>
            <a:r>
              <a:rPr lang="en-JP" sz="3800"/>
              <a:t> Initiative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9ADBB-2CF8-958E-62C2-436126982150}"/>
              </a:ext>
            </a:extLst>
          </p:cNvPr>
          <p:cNvSpPr txBox="1"/>
          <p:nvPr/>
        </p:nvSpPr>
        <p:spPr>
          <a:xfrm>
            <a:off x="5939514" y="1883641"/>
            <a:ext cx="308725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>
                <a:solidFill>
                  <a:srgbClr val="0070C0"/>
                </a:solidFill>
              </a:rPr>
              <a:t>URL: https://asti.uni-mainz.de/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D09DBB-D36E-1F72-0AA4-90EB11F93659}"/>
              </a:ext>
            </a:extLst>
          </p:cNvPr>
          <p:cNvSpPr txBox="1"/>
          <p:nvPr/>
        </p:nvSpPr>
        <p:spPr>
          <a:xfrm>
            <a:off x="117230" y="6367027"/>
            <a:ext cx="8698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u="sng">
                <a:solidFill>
                  <a:srgbClr val="C00000"/>
                </a:solidFill>
              </a:rPr>
              <a:t>Note:</a:t>
            </a:r>
            <a:r>
              <a:rPr lang="en-JP">
                <a:solidFill>
                  <a:srgbClr val="C00000"/>
                </a:solidFill>
              </a:rPr>
              <a:t> the HFS in the three-body muonic </a:t>
            </a:r>
            <a:r>
              <a:rPr lang="en-JP" baseline="30000">
                <a:solidFill>
                  <a:srgbClr val="C00000"/>
                </a:solidFill>
              </a:rPr>
              <a:t>4</a:t>
            </a:r>
            <a:r>
              <a:rPr lang="en-JP">
                <a:solidFill>
                  <a:srgbClr val="C00000"/>
                </a:solidFill>
              </a:rPr>
              <a:t>He atom is not covered at present.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80AE89-D571-C927-65B3-D8452C426BA2}"/>
              </a:ext>
            </a:extLst>
          </p:cNvPr>
          <p:cNvSpPr txBox="1"/>
          <p:nvPr/>
        </p:nvSpPr>
        <p:spPr>
          <a:xfrm>
            <a:off x="4407877" y="4622467"/>
            <a:ext cx="4302369" cy="1200329"/>
          </a:xfrm>
          <a:prstGeom prst="rect">
            <a:avLst/>
          </a:prstGeom>
          <a:noFill/>
          <a:ln w="1905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en-JP">
                <a:solidFill>
                  <a:srgbClr val="0070C0"/>
                </a:solidFill>
              </a:rPr>
              <a:t>Aim to improve the Standard Model theory predictions for the Lamb shift and hyperfine splitting in muonic hydrogen, deuterium, and muonic helium ion.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AE11894-CD3D-542C-FA09-2599C51C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936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2E39-2CF6-C54B-A1CD-5DD646AF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so difficult compared to Mu?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FF89BA-DAA2-B04B-B765-842B9674EF6C}"/>
              </a:ext>
            </a:extLst>
          </p:cNvPr>
          <p:cNvSpPr txBox="1"/>
          <p:nvPr/>
        </p:nvSpPr>
        <p:spPr>
          <a:xfrm>
            <a:off x="432000" y="1029955"/>
            <a:ext cx="84960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0000"/>
                </a:solidFill>
              </a:rPr>
              <a:t>Muonic helium atom residual polarization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Depolarization during muon cascade process: </a:t>
            </a:r>
            <a:r>
              <a:rPr lang="en-US" sz="2000" b="1" dirty="0">
                <a:solidFill>
                  <a:srgbClr val="008F00"/>
                </a:solidFill>
              </a:rPr>
              <a:t>100%  </a:t>
            </a:r>
            <a:r>
              <a:rPr lang="en-US" sz="2000" b="1" dirty="0">
                <a:solidFill>
                  <a:srgbClr val="008F00"/>
                </a:solidFill>
                <a:latin typeface="Symbol" pitchFamily="2" charset="2"/>
                <a:cs typeface="Symbol" charset="2"/>
                <a:sym typeface="Symbol"/>
              </a:rPr>
              <a:t>®</a:t>
            </a:r>
            <a:r>
              <a:rPr lang="en-US" sz="2000" b="1" dirty="0">
                <a:solidFill>
                  <a:srgbClr val="008F00"/>
                </a:solidFill>
              </a:rPr>
              <a:t> 2</a:t>
            </a:r>
            <a:r>
              <a:rPr lang="en-US" sz="2000" b="1" dirty="0">
                <a:solidFill>
                  <a:srgbClr val="008F00"/>
                </a:solidFill>
                <a:latin typeface="Symbol" pitchFamily="2" charset="2"/>
              </a:rPr>
              <a:t>–</a:t>
            </a:r>
            <a:r>
              <a:rPr lang="en-US" sz="2000" b="1" dirty="0">
                <a:solidFill>
                  <a:srgbClr val="008F00"/>
                </a:solidFill>
              </a:rPr>
              <a:t>5%</a:t>
            </a:r>
          </a:p>
          <a:p>
            <a:pPr>
              <a:spcBef>
                <a:spcPts val="4800"/>
              </a:spcBef>
            </a:pPr>
            <a:r>
              <a:rPr lang="en-US" sz="2400" b="1" dirty="0">
                <a:solidFill>
                  <a:srgbClr val="0000FF"/>
                </a:solidFill>
              </a:rPr>
              <a:t>Electron donor</a:t>
            </a:r>
            <a:endParaRPr lang="en-US" sz="2000" b="1" dirty="0">
              <a:solidFill>
                <a:srgbClr val="00B050"/>
              </a:solidFill>
            </a:endParaRP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Helium capturing a muon forms </a:t>
            </a:r>
            <a:r>
              <a:rPr lang="en-US" sz="2000" b="1" dirty="0">
                <a:solidFill>
                  <a:srgbClr val="FF0000"/>
                </a:solidFill>
                <a:ea typeface="MS PMincho" panose="02020600040205080304" pitchFamily="18" charset="-128"/>
              </a:rPr>
              <a:t>(</a:t>
            </a:r>
            <a:r>
              <a:rPr lang="en-US" sz="2000" b="1" baseline="30000" dirty="0">
                <a:solidFill>
                  <a:srgbClr val="FF0000"/>
                </a:solidFill>
                <a:ea typeface="MS PMincho" panose="02020600040205080304" pitchFamily="18" charset="-128"/>
              </a:rPr>
              <a:t>4</a:t>
            </a:r>
            <a:r>
              <a:rPr lang="en-US" sz="2000" b="1" dirty="0">
                <a:solidFill>
                  <a:srgbClr val="FF0000"/>
                </a:solidFill>
                <a:ea typeface="MS PMincho" panose="02020600040205080304" pitchFamily="18" charset="-128"/>
              </a:rPr>
              <a:t>He</a:t>
            </a:r>
            <a:r>
              <a:rPr lang="en-US" sz="2000" b="1" dirty="0">
                <a:solidFill>
                  <a:srgbClr val="FF0000"/>
                </a:solidFill>
                <a:ea typeface="MS Mincho" panose="02020609040205080304" pitchFamily="49" charset="-128"/>
              </a:rPr>
              <a:t>µ</a:t>
            </a:r>
            <a:r>
              <a:rPr lang="en-US" sz="2000" b="1" baseline="30000" dirty="0">
                <a:solidFill>
                  <a:srgbClr val="FF0000"/>
                </a:solidFill>
                <a:ea typeface="MS Mincho" panose="02020609040205080304" pitchFamily="49" charset="-128"/>
              </a:rPr>
              <a:t>–</a:t>
            </a:r>
            <a:r>
              <a:rPr lang="en-US" sz="2000" b="1" dirty="0">
                <a:solidFill>
                  <a:srgbClr val="FF0000"/>
                </a:solidFill>
                <a:ea typeface="MS PMincho" panose="02020600040205080304" pitchFamily="18" charset="-128"/>
              </a:rPr>
              <a:t>)</a:t>
            </a:r>
            <a:r>
              <a:rPr lang="en-US" sz="2000" b="1" baseline="30000" dirty="0">
                <a:solidFill>
                  <a:srgbClr val="FF0000"/>
                </a:solidFill>
                <a:ea typeface="MS PMincho" panose="02020600040205080304" pitchFamily="18" charset="-128"/>
              </a:rPr>
              <a:t>+</a:t>
            </a:r>
            <a:r>
              <a:rPr lang="en-US" sz="2000" b="1" dirty="0">
                <a:solidFill>
                  <a:srgbClr val="FF0000"/>
                </a:solidFill>
                <a:ea typeface="MS PMincho" panose="02020600040205080304" pitchFamily="18" charset="-128"/>
              </a:rPr>
              <a:t> </a:t>
            </a:r>
            <a:r>
              <a:rPr lang="en-US" sz="2000" dirty="0">
                <a:ea typeface="MS PMincho" panose="02020600040205080304" pitchFamily="18" charset="-128"/>
              </a:rPr>
              <a:t>ion </a:t>
            </a:r>
            <a:r>
              <a:rPr lang="en-US" sz="2000" dirty="0">
                <a:latin typeface="Symbol" pitchFamily="2" charset="2"/>
                <a:cs typeface="Symbol" charset="2"/>
                <a:sym typeface="Symbol"/>
              </a:rPr>
              <a:t>® </a:t>
            </a:r>
            <a:r>
              <a:rPr lang="en-US" sz="2000" dirty="0">
                <a:ea typeface="MS PMincho" panose="02020600040205080304" pitchFamily="18" charset="-128"/>
              </a:rPr>
              <a:t>need </a:t>
            </a:r>
            <a:r>
              <a:rPr lang="en-US" sz="2000" dirty="0"/>
              <a:t>an </a:t>
            </a:r>
            <a:r>
              <a:rPr lang="en-US" sz="2000" b="1" dirty="0">
                <a:solidFill>
                  <a:srgbClr val="FF0000"/>
                </a:solidFill>
              </a:rPr>
              <a:t>electron donor !!!</a:t>
            </a:r>
            <a:endParaRPr lang="en-US" sz="2000" b="1" dirty="0">
              <a:solidFill>
                <a:srgbClr val="FF0000"/>
              </a:solidFill>
              <a:ea typeface="MS PMincho" panose="02020600040205080304" pitchFamily="18" charset="-128"/>
            </a:endParaRP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Previously 1–2% </a:t>
            </a:r>
            <a:r>
              <a:rPr lang="en-US" sz="2000" b="1" dirty="0">
                <a:solidFill>
                  <a:srgbClr val="FF0000"/>
                </a:solidFill>
              </a:rPr>
              <a:t>xenon</a:t>
            </a:r>
            <a:r>
              <a:rPr lang="en-US" sz="2000" dirty="0"/>
              <a:t> (IP = </a:t>
            </a:r>
            <a:r>
              <a:rPr lang="en-US" sz="2000" b="1" dirty="0">
                <a:solidFill>
                  <a:srgbClr val="FF0000"/>
                </a:solidFill>
              </a:rPr>
              <a:t>12.1 eV</a:t>
            </a:r>
            <a:r>
              <a:rPr lang="en-US" sz="2000" dirty="0"/>
              <a:t>) was used. But  </a:t>
            </a:r>
            <a:r>
              <a:rPr lang="en-US" sz="2000" b="1" dirty="0">
                <a:solidFill>
                  <a:srgbClr val="FF0000"/>
                </a:solidFill>
              </a:rPr>
              <a:t>Xe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FF0000"/>
                </a:solidFill>
              </a:rPr>
              <a:t>Z=54</a:t>
            </a:r>
            <a:r>
              <a:rPr lang="en-US" sz="2000" dirty="0"/>
              <a:t>) prevents efficient </a:t>
            </a:r>
            <a:r>
              <a:rPr lang="en-US" sz="2000" dirty="0">
                <a:ea typeface="MS Mincho" panose="02020609040205080304" pitchFamily="49" charset="-128"/>
              </a:rPr>
              <a:t>µ</a:t>
            </a:r>
            <a:r>
              <a:rPr lang="en-US" sz="2000" baseline="30000" dirty="0">
                <a:ea typeface="MS Mincho" panose="02020609040205080304" pitchFamily="49" charset="-128"/>
              </a:rPr>
              <a:t>–</a:t>
            </a:r>
            <a:r>
              <a:rPr lang="en-US" sz="2000" dirty="0"/>
              <a:t> capture by </a:t>
            </a:r>
            <a:r>
              <a:rPr lang="en-US" sz="2000" b="1" dirty="0">
                <a:solidFill>
                  <a:srgbClr val="207E1A"/>
                </a:solidFill>
              </a:rPr>
              <a:t>He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207E1A"/>
                </a:solidFill>
              </a:rPr>
              <a:t>Z=2</a:t>
            </a:r>
            <a:r>
              <a:rPr lang="en-US" sz="2000" dirty="0"/>
              <a:t>) due to Fermi-Teller </a:t>
            </a:r>
            <a:r>
              <a:rPr lang="en-US" sz="2000" i="1" dirty="0"/>
              <a:t>Z</a:t>
            </a:r>
            <a:r>
              <a:rPr lang="en-US" sz="2000" dirty="0"/>
              <a:t>-law.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Recently </a:t>
            </a:r>
            <a:r>
              <a:rPr lang="en-US" sz="2000" b="1" dirty="0">
                <a:solidFill>
                  <a:srgbClr val="0070C0"/>
                </a:solidFill>
              </a:rPr>
              <a:t>methane</a:t>
            </a:r>
            <a:r>
              <a:rPr lang="en-US" sz="2000" dirty="0"/>
              <a:t> (</a:t>
            </a:r>
            <a:r>
              <a:rPr lang="en-US" sz="2000" b="1" dirty="0">
                <a:solidFill>
                  <a:srgbClr val="0070C0"/>
                </a:solidFill>
              </a:rPr>
              <a:t>CH</a:t>
            </a:r>
            <a:r>
              <a:rPr lang="en-US" sz="2000" b="1" baseline="-25000" dirty="0">
                <a:solidFill>
                  <a:srgbClr val="0070C0"/>
                </a:solidFill>
              </a:rPr>
              <a:t>4</a:t>
            </a:r>
            <a:r>
              <a:rPr lang="en-US" sz="2000" dirty="0"/>
              <a:t>) was found more efficient because of its reduced total charge (</a:t>
            </a:r>
            <a:r>
              <a:rPr lang="en-US" sz="2000" b="1" dirty="0">
                <a:solidFill>
                  <a:srgbClr val="0070C0"/>
                </a:solidFill>
              </a:rPr>
              <a:t>Z=10</a:t>
            </a:r>
            <a:r>
              <a:rPr lang="en-US" sz="2000" dirty="0"/>
              <a:t>) and similar IP of </a:t>
            </a:r>
            <a:r>
              <a:rPr lang="en-US" sz="2000" b="1" dirty="0">
                <a:solidFill>
                  <a:srgbClr val="0070C0"/>
                </a:solidFill>
              </a:rPr>
              <a:t>12.5 eV</a:t>
            </a:r>
            <a:r>
              <a:rPr lang="en-US" sz="2000" dirty="0"/>
              <a:t>. Polarization of </a:t>
            </a:r>
            <a:r>
              <a:rPr lang="en-US" sz="2000" b="1" dirty="0">
                <a:solidFill>
                  <a:srgbClr val="0070C0"/>
                </a:solidFill>
                <a:latin typeface="Symbol" pitchFamily="2" charset="2"/>
              </a:rPr>
              <a:t>~</a:t>
            </a:r>
            <a:r>
              <a:rPr lang="en-US" sz="2000" b="1" dirty="0">
                <a:solidFill>
                  <a:srgbClr val="0070C0"/>
                </a:solidFill>
              </a:rPr>
              <a:t> 5%</a:t>
            </a:r>
            <a:r>
              <a:rPr lang="en-US" sz="2000" dirty="0"/>
              <a:t> reported.</a:t>
            </a:r>
          </a:p>
          <a:p>
            <a:pPr>
              <a:spcBef>
                <a:spcPts val="4800"/>
              </a:spcBef>
            </a:pPr>
            <a:r>
              <a:rPr lang="en-US" sz="2400" b="1" dirty="0">
                <a:solidFill>
                  <a:srgbClr val="00B050"/>
                </a:solidFill>
              </a:rPr>
              <a:t>Negative Muon Beam Intensity 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Negative muon beams are generally 10 – 100 times less intense than surface (positive) muon beams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A02223-4A3C-E448-970E-AEA7AB97F2D5}"/>
              </a:ext>
            </a:extLst>
          </p:cNvPr>
          <p:cNvSpPr txBox="1"/>
          <p:nvPr/>
        </p:nvSpPr>
        <p:spPr>
          <a:xfrm>
            <a:off x="4304119" y="4589894"/>
            <a:ext cx="47521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D. J. Arseneau, </a:t>
            </a:r>
            <a:r>
              <a:rPr lang="en-US"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 J. Phys. Chem. B </a:t>
            </a:r>
            <a:r>
              <a:rPr lang="en-US" sz="1600" b="1" dirty="0">
                <a:solidFill>
                  <a:srgbClr val="0070C0"/>
                </a:solidFill>
              </a:rPr>
              <a:t>120</a:t>
            </a:r>
            <a:r>
              <a:rPr lang="en-US" sz="1600" dirty="0">
                <a:solidFill>
                  <a:srgbClr val="0070C0"/>
                </a:solidFill>
              </a:rPr>
              <a:t> (2016) 1641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91B675-D1F7-1B81-44B0-E8B546626D4E}"/>
              </a:ext>
            </a:extLst>
          </p:cNvPr>
          <p:cNvSpPr txBox="1"/>
          <p:nvPr/>
        </p:nvSpPr>
        <p:spPr>
          <a:xfrm>
            <a:off x="4099448" y="1872943"/>
            <a:ext cx="4956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104900" algn="l"/>
                <a:tab pos="3771900" algn="l"/>
              </a:tabLst>
            </a:pPr>
            <a:r>
              <a:rPr lang="en-US" sz="1600" dirty="0">
                <a:solidFill>
                  <a:srgbClr val="0070C0"/>
                </a:solidFill>
              </a:rPr>
              <a:t>P. A. Souder </a:t>
            </a:r>
            <a:r>
              <a:rPr lang="en-US" sz="1600" i="1" dirty="0">
                <a:solidFill>
                  <a:srgbClr val="0070C0"/>
                </a:solidFill>
              </a:rPr>
              <a:t>et al</a:t>
            </a:r>
            <a:r>
              <a:rPr lang="en-US" sz="1600" dirty="0">
                <a:solidFill>
                  <a:srgbClr val="0070C0"/>
                </a:solidFill>
              </a:rPr>
              <a:t>., Phys. Rev. A </a:t>
            </a:r>
            <a:r>
              <a:rPr lang="en-US" sz="1600" b="1" dirty="0">
                <a:solidFill>
                  <a:srgbClr val="0070C0"/>
                </a:solidFill>
              </a:rPr>
              <a:t>22</a:t>
            </a:r>
            <a:r>
              <a:rPr lang="en-US" sz="1600" dirty="0">
                <a:solidFill>
                  <a:srgbClr val="0070C0"/>
                </a:solidFill>
              </a:rPr>
              <a:t> (1980) 33:	</a:t>
            </a:r>
            <a:r>
              <a:rPr lang="en-US" sz="1600" b="1" dirty="0">
                <a:solidFill>
                  <a:srgbClr val="008F00"/>
                </a:solidFill>
              </a:rPr>
              <a:t> 5.0 ± 0.7% </a:t>
            </a:r>
            <a:endParaRPr lang="en-US" sz="1600" dirty="0">
              <a:solidFill>
                <a:srgbClr val="0070C0"/>
              </a:solidFill>
            </a:endParaRPr>
          </a:p>
          <a:p>
            <a:pPr>
              <a:tabLst>
                <a:tab pos="1104900" algn="l"/>
                <a:tab pos="3771900" algn="l"/>
              </a:tabLst>
            </a:pPr>
            <a:r>
              <a:rPr lang="en-US" sz="1600" dirty="0">
                <a:solidFill>
                  <a:schemeClr val="accent1"/>
                </a:solidFill>
                <a:cs typeface="Helvetica Neue"/>
              </a:rPr>
              <a:t>H. Orth, </a:t>
            </a:r>
            <a:r>
              <a:rPr lang="en-US" sz="1600" dirty="0">
                <a:solidFill>
                  <a:srgbClr val="0070C0"/>
                </a:solidFill>
              </a:rPr>
              <a:t>Hyperfine Interact. </a:t>
            </a:r>
            <a:r>
              <a:rPr lang="en-US" sz="1600" b="1" dirty="0">
                <a:solidFill>
                  <a:srgbClr val="0070C0"/>
                </a:solidFill>
              </a:rPr>
              <a:t>19 </a:t>
            </a:r>
            <a:r>
              <a:rPr lang="en-US" sz="1600" dirty="0">
                <a:solidFill>
                  <a:srgbClr val="0070C0"/>
                </a:solidFill>
              </a:rPr>
              <a:t>(1984) 829:	</a:t>
            </a:r>
            <a:r>
              <a:rPr lang="en-US" sz="1600" b="1" dirty="0">
                <a:solidFill>
                  <a:srgbClr val="008F00"/>
                </a:solidFill>
              </a:rPr>
              <a:t> 2.3 ± 0.5% 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F972EB-7F97-BA8E-62E4-901F6D3F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60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im_Rabi_summary.pdf" descr="sim_Rabi_summary.pdf">
            <a:extLst>
              <a:ext uri="{FF2B5EF4-FFF2-40B4-BE49-F238E27FC236}">
                <a16:creationId xmlns:a16="http://schemas.microsoft.com/office/drawing/2014/main" id="{8A88ED2A-A216-F710-9721-95D953478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95" t="1489" r="4990"/>
          <a:stretch>
            <a:fillRect/>
          </a:stretch>
        </p:blipFill>
        <p:spPr>
          <a:xfrm>
            <a:off x="7076831" y="3278553"/>
            <a:ext cx="1711569" cy="177320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Signal">
            <a:extLst>
              <a:ext uri="{FF2B5EF4-FFF2-40B4-BE49-F238E27FC236}">
                <a16:creationId xmlns:a16="http://schemas.microsoft.com/office/drawing/2014/main" id="{92D94583-E817-3F7A-0236-E62A6E50D221}"/>
              </a:ext>
            </a:extLst>
          </p:cNvPr>
          <p:cNvSpPr txBox="1"/>
          <p:nvPr/>
        </p:nvSpPr>
        <p:spPr>
          <a:xfrm rot="16200000">
            <a:off x="6786357" y="4048700"/>
            <a:ext cx="397545" cy="24109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numCol="1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00" dirty="0"/>
              <a:t>Signal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B26A64-9A57-1740-9C3F-EE315D6F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µHe HFS at J-PARC MUSE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C428ED-0350-0F4C-872F-770A5116A337}"/>
              </a:ext>
            </a:extLst>
          </p:cNvPr>
          <p:cNvSpPr txBox="1"/>
          <p:nvPr/>
        </p:nvSpPr>
        <p:spPr>
          <a:xfrm>
            <a:off x="432000" y="1152000"/>
            <a:ext cx="82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None/>
            </a:pPr>
            <a:r>
              <a:rPr lang="en-US" sz="2000" dirty="0">
                <a:cs typeface="Helvetica Neue Medium"/>
              </a:rPr>
              <a:t>New precise HFS measurements are being planned at the Muon Science Facility (MUSE) of the Japan Proton Accelerator Research Complex (J-PARC).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8D11C-B53F-6240-AF27-B92AF9886D99}"/>
              </a:ext>
            </a:extLst>
          </p:cNvPr>
          <p:cNvSpPr txBox="1"/>
          <p:nvPr/>
        </p:nvSpPr>
        <p:spPr>
          <a:xfrm>
            <a:off x="432000" y="2192288"/>
            <a:ext cx="66736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 Rounded MT Bold"/>
              </a:rPr>
              <a:t>Three key components for improvement:</a:t>
            </a:r>
          </a:p>
          <a:p>
            <a:pPr marL="360000" indent="-360000">
              <a:spcBef>
                <a:spcPts val="1200"/>
              </a:spcBef>
              <a:buFont typeface="+mj-lt"/>
              <a:buAutoNum type="arabicParenR"/>
            </a:pPr>
            <a:r>
              <a:rPr lang="en-US" sz="2000" dirty="0"/>
              <a:t>Using </a:t>
            </a:r>
            <a:r>
              <a:rPr lang="en-US" sz="2000" b="1" dirty="0">
                <a:solidFill>
                  <a:srgbClr val="015CFF"/>
                </a:solidFill>
              </a:rPr>
              <a:t>high-intensity negative muon beam</a:t>
            </a:r>
            <a:r>
              <a:rPr lang="en-US" sz="2000" dirty="0">
                <a:solidFill>
                  <a:srgbClr val="015CFF"/>
                </a:solidFill>
              </a:rPr>
              <a:t> </a:t>
            </a:r>
            <a:r>
              <a:rPr lang="en-US" sz="2000" dirty="0"/>
              <a:t>at J-PARC MUSE.</a:t>
            </a:r>
          </a:p>
          <a:p>
            <a:pPr marL="360000" indent="-360000">
              <a:spcBef>
                <a:spcPts val="3600"/>
              </a:spcBef>
              <a:buFont typeface="+mj-lt"/>
              <a:buAutoNum type="arabicParenR"/>
            </a:pPr>
            <a:r>
              <a:rPr lang="en-US" sz="2000" dirty="0"/>
              <a:t>Applying </a:t>
            </a:r>
            <a:r>
              <a:rPr lang="en-US" sz="2000" b="1" dirty="0">
                <a:solidFill>
                  <a:srgbClr val="FF0000"/>
                </a:solidFill>
              </a:rPr>
              <a:t>Rabi-oscillation spectroscopy technique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/>
              <a:t>to HFS measurements.</a:t>
            </a:r>
          </a:p>
          <a:p>
            <a:pPr marL="360000" indent="-360000">
              <a:spcBef>
                <a:spcPts val="3600"/>
              </a:spcBef>
              <a:buFont typeface="+mj-lt"/>
              <a:buAutoNum type="arabicParenR"/>
            </a:pPr>
            <a:r>
              <a:rPr lang="en-US" sz="2000" dirty="0"/>
              <a:t>Producing </a:t>
            </a:r>
            <a:r>
              <a:rPr lang="en-US" sz="2000" b="1" dirty="0">
                <a:solidFill>
                  <a:srgbClr val="008F00"/>
                </a:solidFill>
              </a:rPr>
              <a:t>highly-polarized muonic helium atoms</a:t>
            </a:r>
            <a:r>
              <a:rPr lang="en-US" sz="2000" dirty="0">
                <a:solidFill>
                  <a:srgbClr val="008F00"/>
                </a:solidFill>
              </a:rPr>
              <a:t> </a:t>
            </a:r>
            <a:r>
              <a:rPr lang="en-US" sz="2000" dirty="0"/>
              <a:t>to improve the µ</a:t>
            </a:r>
            <a:r>
              <a:rPr lang="en-US" sz="2000" baseline="30000" dirty="0"/>
              <a:t>–</a:t>
            </a:r>
            <a:r>
              <a:rPr lang="en-US" sz="2000" dirty="0"/>
              <a:t> residual polarization in helium by Spin Exchange Optical Pumping (SEOP).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DF252-9FE8-AC93-F324-66E5D1CDE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186" y="5648500"/>
            <a:ext cx="4071812" cy="79200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DBDDB4-D5F4-A81D-CE5C-DDC1E490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1669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5A1AC-DEB8-68DB-2613-0D7AE2962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045BFA2-D0B1-858A-D245-50A63AE1E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851" y="984986"/>
            <a:ext cx="7280297" cy="576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EC0CE5-0865-7A3B-2932-637D05C55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Arrangement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2248C-50DB-C5F8-0234-4D0469611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82" y="980638"/>
            <a:ext cx="0" cy="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9DF8B1-0224-5ED3-F382-9563BD7F5266}"/>
              </a:ext>
            </a:extLst>
          </p:cNvPr>
          <p:cNvSpPr txBox="1"/>
          <p:nvPr/>
        </p:nvSpPr>
        <p:spPr>
          <a:xfrm>
            <a:off x="1269289" y="4335625"/>
            <a:ext cx="2626296" cy="369332"/>
          </a:xfrm>
          <a:prstGeom prst="rect">
            <a:avLst/>
          </a:prstGeom>
          <a:noFill/>
          <a:ln w="12700">
            <a:solidFill>
              <a:srgbClr val="015CFF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015CFF"/>
                </a:solidFill>
              </a:rPr>
              <a:t>Zero-</a:t>
            </a:r>
            <a:r>
              <a:rPr lang="en-US" b="1" dirty="0">
                <a:solidFill>
                  <a:srgbClr val="015CFF"/>
                </a:solidFill>
              </a:rPr>
              <a:t>F</a:t>
            </a:r>
            <a:r>
              <a:rPr lang="en-US" sz="1800" b="1" dirty="0">
                <a:solidFill>
                  <a:srgbClr val="015CFF"/>
                </a:solidFill>
              </a:rPr>
              <a:t>ield </a:t>
            </a:r>
            <a:r>
              <a:rPr lang="en-US" b="1" dirty="0">
                <a:solidFill>
                  <a:srgbClr val="015CFF"/>
                </a:solidFill>
              </a:rPr>
              <a:t>M</a:t>
            </a:r>
            <a:r>
              <a:rPr lang="en-US" sz="1800" b="1" dirty="0">
                <a:solidFill>
                  <a:srgbClr val="015CFF"/>
                </a:solidFill>
              </a:rPr>
              <a:t>easurements</a:t>
            </a:r>
            <a:endParaRPr lang="en-JP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D2E507-FC1D-16C1-7524-D603B3D27FA6}"/>
              </a:ext>
            </a:extLst>
          </p:cNvPr>
          <p:cNvSpPr txBox="1"/>
          <p:nvPr/>
        </p:nvSpPr>
        <p:spPr>
          <a:xfrm>
            <a:off x="5136184" y="4335625"/>
            <a:ext cx="2635786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800" b="1" dirty="0">
                <a:solidFill>
                  <a:srgbClr val="FF0000"/>
                </a:solidFill>
              </a:rPr>
              <a:t>High-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sz="1800" b="1" dirty="0">
                <a:solidFill>
                  <a:srgbClr val="FF0000"/>
                </a:solidFill>
              </a:rPr>
              <a:t>ield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sz="1800" b="1" dirty="0">
                <a:solidFill>
                  <a:srgbClr val="FF0000"/>
                </a:solidFill>
              </a:rPr>
              <a:t>easurements</a:t>
            </a:r>
            <a:endParaRPr lang="en-JP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AC7399-06AA-53C6-F6D0-41C8A344F79C}"/>
              </a:ext>
            </a:extLst>
          </p:cNvPr>
          <p:cNvSpPr txBox="1"/>
          <p:nvPr/>
        </p:nvSpPr>
        <p:spPr>
          <a:xfrm>
            <a:off x="4479533" y="2217811"/>
            <a:ext cx="770010" cy="288147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S</a:t>
            </a:r>
            <a:r>
              <a:rPr lang="en-JP" sz="1400">
                <a:solidFill>
                  <a:schemeClr val="accent6">
                    <a:lumMod val="75000"/>
                  </a:schemeClr>
                </a:solidFill>
                <a:latin typeface="Helvetica" pitchFamily="2" charset="0"/>
              </a:rPr>
              <a:t>pin Flip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68507D5-3FC9-7B6D-D1A7-3CBE2802A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694243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26A64-9A57-1740-9C3F-EE315D6F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Improvements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68C0A-0AF9-E840-A520-968795708954}"/>
              </a:ext>
            </a:extLst>
          </p:cNvPr>
          <p:cNvSpPr txBox="1"/>
          <p:nvPr/>
        </p:nvSpPr>
        <p:spPr>
          <a:xfrm>
            <a:off x="432000" y="6021288"/>
            <a:ext cx="8278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None/>
              <a:tabLst>
                <a:tab pos="355600" algn="l"/>
              </a:tabLst>
            </a:pPr>
            <a:r>
              <a:rPr lang="en-US" sz="2000" b="1" dirty="0">
                <a:solidFill>
                  <a:srgbClr val="008000"/>
                </a:solidFill>
              </a:rPr>
              <a:t>D-line</a:t>
            </a:r>
            <a:r>
              <a:rPr lang="en-US" sz="2000" dirty="0"/>
              <a:t>: (zero field)</a:t>
            </a:r>
          </a:p>
          <a:p>
            <a:pPr marL="288000" indent="-288000" algn="just">
              <a:buNone/>
              <a:tabLst>
                <a:tab pos="355600" algn="l"/>
              </a:tabLst>
            </a:pPr>
            <a:r>
              <a:rPr lang="en-US" sz="2000" dirty="0">
                <a:solidFill>
                  <a:srgbClr val="008000"/>
                </a:solidFill>
              </a:rPr>
              <a:t> 	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  <a:cs typeface="Symbol" charset="2"/>
                <a:sym typeface="Symbol"/>
              </a:rPr>
              <a:t>®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~</a:t>
            </a:r>
            <a:r>
              <a:rPr lang="en-US" sz="2000" dirty="0"/>
              <a:t>10</a:t>
            </a:r>
            <a:r>
              <a:rPr lang="en-US" sz="2000" baseline="30000" dirty="0"/>
              <a:t>2 </a:t>
            </a:r>
            <a:r>
              <a:rPr lang="en-US" sz="2000" dirty="0"/>
              <a:t>times more statistics (depending on beamtime allocation)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007255-2913-974E-8E71-E3A53A5CE7C8}"/>
              </a:ext>
            </a:extLst>
          </p:cNvPr>
          <p:cNvSpPr txBox="1"/>
          <p:nvPr/>
        </p:nvSpPr>
        <p:spPr>
          <a:xfrm>
            <a:off x="432000" y="1044000"/>
            <a:ext cx="8017901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Previous experiments: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207E1A"/>
                </a:solidFill>
                <a:latin typeface="Symbol" pitchFamily="2" charset="2"/>
              </a:rPr>
              <a:t>d(Dn) =</a:t>
            </a:r>
            <a:r>
              <a:rPr lang="en-US" sz="2000" dirty="0">
                <a:solidFill>
                  <a:srgbClr val="207E1A"/>
                </a:solidFill>
              </a:rPr>
              <a:t> 6.5 ppm, </a:t>
            </a:r>
            <a:r>
              <a:rPr lang="en-US" sz="2000" dirty="0">
                <a:solidFill>
                  <a:srgbClr val="207E1A"/>
                </a:solidFill>
                <a:latin typeface="Symbol" pitchFamily="2" charset="2"/>
              </a:rPr>
              <a:t>d(</a:t>
            </a:r>
            <a:r>
              <a:rPr lang="en-US" sz="2000" dirty="0">
                <a:solidFill>
                  <a:srgbClr val="207E1A"/>
                </a:solidFill>
              </a:rPr>
              <a:t>µ</a:t>
            </a:r>
            <a:r>
              <a:rPr lang="en-US" sz="2000" baseline="-25000" dirty="0">
                <a:solidFill>
                  <a:srgbClr val="207E1A"/>
                </a:solidFill>
              </a:rPr>
              <a:t>µ</a:t>
            </a:r>
            <a:r>
              <a:rPr lang="en-US" sz="1200" dirty="0">
                <a:solidFill>
                  <a:srgbClr val="207E1A"/>
                </a:solidFill>
              </a:rPr>
              <a:t>–</a:t>
            </a:r>
            <a:r>
              <a:rPr lang="en-US" sz="2000" dirty="0">
                <a:solidFill>
                  <a:srgbClr val="207E1A"/>
                </a:solidFill>
              </a:rPr>
              <a:t>/µ</a:t>
            </a:r>
            <a:r>
              <a:rPr lang="en-US" sz="2000" baseline="-25000" dirty="0">
                <a:solidFill>
                  <a:srgbClr val="207E1A"/>
                </a:solidFill>
              </a:rPr>
              <a:t>p</a:t>
            </a:r>
            <a:r>
              <a:rPr lang="en-US" sz="2000" dirty="0">
                <a:solidFill>
                  <a:srgbClr val="207E1A"/>
                </a:solidFill>
                <a:latin typeface="Symbol" pitchFamily="2" charset="2"/>
              </a:rPr>
              <a:t>) = </a:t>
            </a:r>
            <a:r>
              <a:rPr lang="en-US" sz="2000" dirty="0">
                <a:solidFill>
                  <a:srgbClr val="207E1A"/>
                </a:solidFill>
              </a:rPr>
              <a:t>47 ppm)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5 </a:t>
            </a:r>
            <a:r>
              <a:rPr lang="en-US" sz="2000" dirty="0">
                <a:cs typeface="Symbol" charset="2"/>
                <a:sym typeface="Symbol"/>
              </a:rPr>
              <a:t>´</a:t>
            </a:r>
            <a:r>
              <a:rPr lang="en-US" sz="2000" dirty="0"/>
              <a:t> 10</a:t>
            </a:r>
            <a:r>
              <a:rPr lang="en-US" sz="2000" baseline="30000" dirty="0"/>
              <a:t>4</a:t>
            </a:r>
            <a:r>
              <a:rPr lang="en-US" sz="2000" dirty="0"/>
              <a:t> µ</a:t>
            </a:r>
            <a:r>
              <a:rPr lang="en-US" sz="2000" baseline="30000" dirty="0"/>
              <a:t>–</a:t>
            </a:r>
            <a:r>
              <a:rPr lang="en-US" sz="2000" dirty="0"/>
              <a:t>/s  at 55 MeV/c (low field), 4 </a:t>
            </a:r>
            <a:r>
              <a:rPr lang="en-US" sz="2000" dirty="0">
                <a:cs typeface="Symbol" charset="2"/>
                <a:sym typeface="Symbol"/>
              </a:rPr>
              <a:t>´</a:t>
            </a:r>
            <a:r>
              <a:rPr lang="en-US" sz="2000" dirty="0"/>
              <a:t> 10</a:t>
            </a:r>
            <a:r>
              <a:rPr lang="en-US" sz="2000" baseline="30000" dirty="0"/>
              <a:t>4</a:t>
            </a:r>
            <a:r>
              <a:rPr lang="en-US" sz="2000" dirty="0"/>
              <a:t> µ</a:t>
            </a:r>
            <a:r>
              <a:rPr lang="en-US" sz="2000" baseline="30000" dirty="0"/>
              <a:t>–</a:t>
            </a:r>
            <a:r>
              <a:rPr lang="en-US" sz="2000" dirty="0"/>
              <a:t>/s at 35 MeV/c (high field)</a:t>
            </a:r>
          </a:p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FF0000"/>
                </a:solidFill>
              </a:rPr>
              <a:t>H-line</a:t>
            </a:r>
            <a:r>
              <a:rPr lang="en-US" sz="2000" b="1" dirty="0"/>
              <a:t>: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~</a:t>
            </a:r>
            <a:r>
              <a:rPr lang="en-US" sz="2000" dirty="0"/>
              <a:t>10</a:t>
            </a:r>
            <a:r>
              <a:rPr lang="en-US" sz="2000" baseline="30000" dirty="0"/>
              <a:t>7</a:t>
            </a:r>
            <a:r>
              <a:rPr lang="en-US" sz="2000" dirty="0"/>
              <a:t> µ</a:t>
            </a:r>
            <a:r>
              <a:rPr lang="en-US" sz="2000" baseline="30000" dirty="0"/>
              <a:t>–</a:t>
            </a:r>
            <a:r>
              <a:rPr lang="en-US" sz="2000" dirty="0"/>
              <a:t>/s at 30 MeV/c (at 1-MW proton beam power)</a:t>
            </a:r>
          </a:p>
          <a:p>
            <a:pPr>
              <a:tabLst>
                <a:tab pos="346075" algn="l"/>
              </a:tabLst>
            </a:pPr>
            <a:r>
              <a:rPr lang="en-US" sz="2000" dirty="0">
                <a:latin typeface="Symbol" pitchFamily="2" charset="2"/>
                <a:cs typeface="Symbol" charset="2"/>
                <a:sym typeface="Symbol"/>
              </a:rPr>
              <a:t>	® ~</a:t>
            </a:r>
            <a:r>
              <a:rPr lang="en-US" sz="2000" dirty="0"/>
              <a:t>10</a:t>
            </a:r>
            <a:r>
              <a:rPr lang="en-US" sz="2000" baseline="30000" dirty="0"/>
              <a:t>4</a:t>
            </a:r>
            <a:r>
              <a:rPr lang="en-US" sz="2000" dirty="0"/>
              <a:t> times more statistics (intensity </a:t>
            </a:r>
            <a:r>
              <a:rPr lang="en-US" sz="2000" dirty="0">
                <a:cs typeface="Symbol" charset="2"/>
                <a:sym typeface="Symbol"/>
              </a:rPr>
              <a:t>´</a:t>
            </a:r>
            <a:r>
              <a:rPr lang="en-US" sz="2000" dirty="0"/>
              <a:t> </a:t>
            </a:r>
            <a:r>
              <a:rPr lang="en-US" sz="2000" dirty="0">
                <a:latin typeface="Symbol" pitchFamily="2" charset="2"/>
              </a:rPr>
              <a:t>~</a:t>
            </a:r>
            <a:r>
              <a:rPr lang="en-US" sz="2000" dirty="0"/>
              <a:t>10</a:t>
            </a:r>
            <a:r>
              <a:rPr lang="en-US" sz="2000" baseline="30000" dirty="0"/>
              <a:t>3</a:t>
            </a:r>
            <a:r>
              <a:rPr lang="en-US" sz="2000" dirty="0"/>
              <a:t> &amp; runtime of 100 days)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4B8051D-D85B-204D-91BC-DC6D11D37EDD}"/>
              </a:ext>
            </a:extLst>
          </p:cNvPr>
          <p:cNvGraphicFramePr>
            <a:graphicFrameLocks noGrp="1"/>
          </p:cNvGraphicFramePr>
          <p:nvPr/>
        </p:nvGraphicFramePr>
        <p:xfrm>
          <a:off x="499908" y="2852936"/>
          <a:ext cx="8100000" cy="180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0000">
                  <a:extLst>
                    <a:ext uri="{9D8B030D-6E8A-4147-A177-3AD203B41FA5}">
                      <a16:colId xmlns:a16="http://schemas.microsoft.com/office/drawing/2014/main" val="2369961479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1535223234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325548405"/>
                    </a:ext>
                  </a:extLst>
                </a:gridCol>
              </a:tblGrid>
              <a:tr h="450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dirty="0"/>
                        <a:t>Statistical Improvement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dirty="0">
                          <a:latin typeface="Symbol" pitchFamily="2" charset="2"/>
                          <a:cs typeface="Symbol" charset="2"/>
                        </a:rPr>
                        <a:t>Dn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dirty="0"/>
                        <a:t>µ</a:t>
                      </a:r>
                      <a:r>
                        <a:rPr lang="en-US" sz="2000" baseline="-25000" dirty="0"/>
                        <a:t>µ</a:t>
                      </a:r>
                      <a:r>
                        <a:rPr lang="en-US" sz="1400" dirty="0"/>
                        <a:t>–</a:t>
                      </a:r>
                      <a:r>
                        <a:rPr lang="en-US" sz="2000" dirty="0"/>
                        <a:t>/µ</a:t>
                      </a:r>
                      <a:r>
                        <a:rPr lang="en-US" sz="2000" baseline="-25000" dirty="0"/>
                        <a:t>p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4272904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en-US" sz="20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statistics (</a:t>
                      </a:r>
                      <a:r>
                        <a:rPr lang="en-US" sz="2000" dirty="0">
                          <a:cs typeface="Symbol" charset="2"/>
                          <a:sym typeface="Symbol"/>
                        </a:rPr>
                        <a:t>´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 ppb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1000 ppb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34381825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</a:rPr>
                        <a:t>Rabi Spectroscopy (</a:t>
                      </a:r>
                      <a:r>
                        <a:rPr lang="en-US" sz="2000" dirty="0">
                          <a:cs typeface="Symbol" charset="2"/>
                          <a:sym typeface="Symbol"/>
                        </a:rPr>
                        <a:t>´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</a:rPr>
                        <a:t>3)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 ppb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400 ppb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3610820"/>
                  </a:ext>
                </a:extLst>
              </a:tr>
              <a:tr h="450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Highly-Polarized </a:t>
                      </a:r>
                      <a:r>
                        <a:rPr lang="en-US" sz="2000" dirty="0"/>
                        <a:t>µ</a:t>
                      </a:r>
                      <a:r>
                        <a:rPr lang="en-US" sz="2000" baseline="30000" dirty="0"/>
                        <a:t>–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 (</a:t>
                      </a:r>
                      <a:r>
                        <a:rPr lang="en-US" sz="2000" dirty="0">
                          <a:cs typeface="Symbol" charset="2"/>
                          <a:sym typeface="Symbol"/>
                        </a:rPr>
                        <a:t>´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S Mincho" panose="02020609040205080304" pitchFamily="49" charset="-128"/>
                        </a:rPr>
                        <a:t>6 ppb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 ppb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5899688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E050343-D13F-0E4E-A4A5-F1A770E89CF5}"/>
              </a:ext>
            </a:extLst>
          </p:cNvPr>
          <p:cNvSpPr txBox="1"/>
          <p:nvPr/>
        </p:nvSpPr>
        <p:spPr>
          <a:xfrm>
            <a:off x="432000" y="4797152"/>
            <a:ext cx="8279943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Systematic uncertainties:</a:t>
            </a:r>
          </a:p>
          <a:p>
            <a:pPr marL="288000" indent="-2880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MuSEUM experiment has similar systematical errors.</a:t>
            </a:r>
          </a:p>
          <a:p>
            <a:pPr marL="288000" indent="-288000">
              <a:buFont typeface="Arial" panose="020B0604020202020204" pitchFamily="34" charset="0"/>
              <a:buChar char="•"/>
            </a:pPr>
            <a:r>
              <a:rPr lang="en-US" sz="2000" dirty="0"/>
              <a:t>Present estimation: </a:t>
            </a:r>
            <a:r>
              <a:rPr lang="en-US" sz="2000" dirty="0">
                <a:latin typeface="Symbol" pitchFamily="2" charset="2"/>
              </a:rPr>
              <a:t>~</a:t>
            </a:r>
            <a:r>
              <a:rPr lang="en-US" sz="2000" dirty="0"/>
              <a:t>2 ppb for </a:t>
            </a:r>
            <a:r>
              <a:rPr lang="en-US" sz="2000" dirty="0">
                <a:latin typeface="Symbol" pitchFamily="2" charset="2"/>
              </a:rPr>
              <a:t>Dn</a:t>
            </a:r>
            <a:r>
              <a:rPr lang="en-US" sz="2000" dirty="0"/>
              <a:t> and </a:t>
            </a:r>
            <a:r>
              <a:rPr lang="en-US" sz="2000" dirty="0">
                <a:latin typeface="Symbol" pitchFamily="2" charset="2"/>
              </a:rPr>
              <a:t>~</a:t>
            </a:r>
            <a:r>
              <a:rPr lang="en-US" sz="2000" dirty="0"/>
              <a:t>20 ppb for µ</a:t>
            </a:r>
            <a:r>
              <a:rPr lang="en-US" sz="2000" baseline="-25000" dirty="0"/>
              <a:t>µ</a:t>
            </a:r>
            <a:r>
              <a:rPr lang="en-US" sz="2000" dirty="0"/>
              <a:t>–/µ</a:t>
            </a:r>
            <a:r>
              <a:rPr lang="en-US" sz="2000" baseline="-25000" dirty="0"/>
              <a:t>p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46CE6F-F1DA-DE48-93E0-CF1F4397601B}"/>
              </a:ext>
            </a:extLst>
          </p:cNvPr>
          <p:cNvSpPr/>
          <p:nvPr/>
        </p:nvSpPr>
        <p:spPr>
          <a:xfrm>
            <a:off x="5501696" y="4653136"/>
            <a:ext cx="33260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sz="2400" b="1" dirty="0">
                <a:solidFill>
                  <a:srgbClr val="C00000"/>
                </a:solidFill>
              </a:rPr>
              <a:t>Very Very Preliminary !!!</a:t>
            </a:r>
            <a:endParaRPr lang="ja-JP" altLang="en-US" sz="2400" b="1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7C4D3F-57F1-F1E6-C10E-FA80D54FE61E}"/>
              </a:ext>
            </a:extLst>
          </p:cNvPr>
          <p:cNvSpPr txBox="1"/>
          <p:nvPr/>
        </p:nvSpPr>
        <p:spPr>
          <a:xfrm>
            <a:off x="7735792" y="6082844"/>
            <a:ext cx="1291058" cy="584775"/>
          </a:xfrm>
          <a:prstGeom prst="rect">
            <a:avLst/>
          </a:prstGeom>
          <a:noFill/>
          <a:ln w="19050">
            <a:solidFill>
              <a:srgbClr val="008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rgbClr val="008F00"/>
                </a:solidFill>
              </a:rPr>
              <a:t>General User</a:t>
            </a:r>
          </a:p>
          <a:p>
            <a:pPr algn="ctr"/>
            <a:r>
              <a:rPr lang="en-US" sz="1600" b="1" dirty="0">
                <a:solidFill>
                  <a:srgbClr val="008F00"/>
                </a:solidFill>
              </a:rPr>
              <a:t>Program</a:t>
            </a:r>
            <a:endParaRPr lang="en-JP" sz="1600" b="1">
              <a:solidFill>
                <a:srgbClr val="008F0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ED0E11F3-AFC6-A842-BA18-6E1264AB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115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µHe HFS Measurements at Zero-Field</a:t>
            </a:r>
          </a:p>
        </p:txBody>
      </p:sp>
      <p:pic>
        <p:nvPicPr>
          <p:cNvPr id="33" name="Picture 32" descr="Field_Curve.pdf">
            <a:extLst>
              <a:ext uri="{FF2B5EF4-FFF2-40B4-BE49-F238E27FC236}">
                <a16:creationId xmlns:a16="http://schemas.microsoft.com/office/drawing/2014/main" id="{50633610-1994-9C4F-9891-EBB349540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248" y="4585327"/>
            <a:ext cx="3155752" cy="227267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B8DA7367-6ED9-6949-8497-2FBF4229C4F6}"/>
              </a:ext>
            </a:extLst>
          </p:cNvPr>
          <p:cNvSpPr/>
          <p:nvPr/>
        </p:nvSpPr>
        <p:spPr>
          <a:xfrm>
            <a:off x="5288162" y="4365104"/>
            <a:ext cx="2405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Residual Magnetic Field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1E586C4-E651-2E4A-8F5A-BE07C4B22896}"/>
              </a:ext>
            </a:extLst>
          </p:cNvPr>
          <p:cNvSpPr/>
          <p:nvPr/>
        </p:nvSpPr>
        <p:spPr>
          <a:xfrm>
            <a:off x="5288162" y="931164"/>
            <a:ext cx="293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Microwave Cavity (zero field)</a:t>
            </a:r>
          </a:p>
        </p:txBody>
      </p:sp>
      <p:sp>
        <p:nvSpPr>
          <p:cNvPr id="56" name="コンテンツ プレースホルダー 2">
            <a:extLst>
              <a:ext uri="{FF2B5EF4-FFF2-40B4-BE49-F238E27FC236}">
                <a16:creationId xmlns:a16="http://schemas.microsoft.com/office/drawing/2014/main" id="{9F0A3C73-7D58-2D45-9243-EF7241E93363}"/>
              </a:ext>
            </a:extLst>
          </p:cNvPr>
          <p:cNvSpPr txBox="1">
            <a:spLocks/>
          </p:cNvSpPr>
          <p:nvPr/>
        </p:nvSpPr>
        <p:spPr>
          <a:xfrm>
            <a:off x="6662341" y="4865182"/>
            <a:ext cx="889987" cy="33855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altLang="ja-JP" sz="1600" dirty="0">
                <a:solidFill>
                  <a:srgbClr val="C00000"/>
                </a:solidFill>
              </a:rPr>
              <a:t>~ 80nT</a:t>
            </a:r>
            <a:endParaRPr lang="ja-JP" altLang="en-US" sz="1600">
              <a:solidFill>
                <a:srgbClr val="C00000"/>
              </a:solidFill>
            </a:endParaRPr>
          </a:p>
        </p:txBody>
      </p:sp>
      <p:pic>
        <p:nvPicPr>
          <p:cNvPr id="57" name="図 15" descr="DSC_0022.JPG">
            <a:extLst>
              <a:ext uri="{FF2B5EF4-FFF2-40B4-BE49-F238E27FC236}">
                <a16:creationId xmlns:a16="http://schemas.microsoft.com/office/drawing/2014/main" id="{EFFFDEA5-BF90-844F-8336-6A693920BD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8162" y="1269160"/>
            <a:ext cx="2236804" cy="2289818"/>
          </a:xfrm>
          <a:prstGeom prst="rect">
            <a:avLst/>
          </a:prstGeom>
          <a:effectLst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1F21B55C-06A6-7844-A915-516B1761A99B}"/>
              </a:ext>
            </a:extLst>
          </p:cNvPr>
          <p:cNvGrpSpPr/>
          <p:nvPr/>
        </p:nvGrpSpPr>
        <p:grpSpPr>
          <a:xfrm rot="2700000">
            <a:off x="6095233" y="1564671"/>
            <a:ext cx="369744" cy="1296000"/>
            <a:chOff x="7275250" y="2453622"/>
            <a:chExt cx="369744" cy="1852938"/>
          </a:xfrm>
        </p:grpSpPr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E3EF1EB9-C2AA-8942-80D5-D598DF222C00}"/>
                </a:ext>
              </a:extLst>
            </p:cNvPr>
            <p:cNvCxnSpPr/>
            <p:nvPr/>
          </p:nvCxnSpPr>
          <p:spPr>
            <a:xfrm>
              <a:off x="7644994" y="2453622"/>
              <a:ext cx="0" cy="1852938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8577C4B-ADEE-424E-B562-650A3C8B64BC}"/>
                </a:ext>
              </a:extLst>
            </p:cNvPr>
            <p:cNvSpPr txBox="1"/>
            <p:nvPr/>
          </p:nvSpPr>
          <p:spPr>
            <a:xfrm rot="16200000">
              <a:off x="6775563" y="3205544"/>
              <a:ext cx="13687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180 mm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277A17F-CFD3-4648-BE57-30B5CF242037}"/>
              </a:ext>
            </a:extLst>
          </p:cNvPr>
          <p:cNvCxnSpPr>
            <a:cxnSpLocks/>
          </p:cNvCxnSpPr>
          <p:nvPr/>
        </p:nvCxnSpPr>
        <p:spPr>
          <a:xfrm>
            <a:off x="6574946" y="5220053"/>
            <a:ext cx="1323099" cy="0"/>
          </a:xfrm>
          <a:prstGeom prst="line">
            <a:avLst/>
          </a:prstGeom>
          <a:ln w="158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1034F53-D2C1-9A4E-B964-80C722AAB8A4}"/>
              </a:ext>
            </a:extLst>
          </p:cNvPr>
          <p:cNvSpPr/>
          <p:nvPr/>
        </p:nvSpPr>
        <p:spPr>
          <a:xfrm>
            <a:off x="5292080" y="3563724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Symbol" charset="2"/>
                <a:cs typeface="Symbol" charset="2"/>
              </a:rPr>
              <a:t>Dn</a:t>
            </a:r>
            <a:r>
              <a:rPr lang="en-US" altLang="ja-JP" dirty="0"/>
              <a:t> = 4.463 GHz</a:t>
            </a:r>
            <a:endParaRPr lang="ja-JP" alt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F93FB34-5BEC-7E4B-A493-3BE72E8B7A15}"/>
              </a:ext>
            </a:extLst>
          </p:cNvPr>
          <p:cNvSpPr/>
          <p:nvPr/>
        </p:nvSpPr>
        <p:spPr>
          <a:xfrm>
            <a:off x="6720557" y="5949280"/>
            <a:ext cx="1848711" cy="300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C00000"/>
                </a:solidFill>
              </a:rPr>
              <a:t>Microwave Window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536DFB6-C76B-9C46-A950-7D419C2CA627}"/>
              </a:ext>
            </a:extLst>
          </p:cNvPr>
          <p:cNvSpPr/>
          <p:nvPr/>
        </p:nvSpPr>
        <p:spPr>
          <a:xfrm>
            <a:off x="7598154" y="1268760"/>
            <a:ext cx="143834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C00000"/>
                </a:solidFill>
              </a:rPr>
              <a:t>TM220 mode</a:t>
            </a:r>
          </a:p>
          <a:p>
            <a:r>
              <a:rPr lang="en-US" altLang="ja-JP" sz="1400" dirty="0"/>
              <a:t>Larger cavity</a:t>
            </a:r>
          </a:p>
          <a:p>
            <a:r>
              <a:rPr lang="en-US" altLang="ja-JP" sz="1400" dirty="0"/>
              <a:t>More muon stop</a:t>
            </a:r>
          </a:p>
          <a:p>
            <a:r>
              <a:rPr lang="en-US" altLang="ja-JP" sz="1400" dirty="0"/>
              <a:t>Q-Value: </a:t>
            </a:r>
          </a:p>
          <a:p>
            <a:r>
              <a:rPr lang="en-US" altLang="ja-JP" sz="1400" dirty="0"/>
              <a:t>       20,000 (calc.)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F5F7D916-CC82-AF4F-89BF-2AF2B0408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96" y="2814343"/>
            <a:ext cx="1800000" cy="1636092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CC4410BB-360A-7748-A7A1-99D18009871D}"/>
              </a:ext>
            </a:extLst>
          </p:cNvPr>
          <p:cNvSpPr/>
          <p:nvPr/>
        </p:nvSpPr>
        <p:spPr>
          <a:xfrm>
            <a:off x="7511654" y="2492896"/>
            <a:ext cx="145283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MW Intensity</a:t>
            </a:r>
          </a:p>
        </p:txBody>
      </p:sp>
      <p:pic>
        <p:nvPicPr>
          <p:cNvPr id="77" name="Picture 76" descr="IMGP8807ms2.jpg">
            <a:extLst>
              <a:ext uri="{FF2B5EF4-FFF2-40B4-BE49-F238E27FC236}">
                <a16:creationId xmlns:a16="http://schemas.microsoft.com/office/drawing/2014/main" id="{0566E2DC-1937-4241-B025-A5E1A0DE06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9160"/>
            <a:ext cx="4860000" cy="3240001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6100EE6E-7613-5A46-9B62-333929272131}"/>
              </a:ext>
            </a:extLst>
          </p:cNvPr>
          <p:cNvGrpSpPr>
            <a:grpSpLocks noChangeAspect="1"/>
          </p:cNvGrpSpPr>
          <p:nvPr/>
        </p:nvGrpSpPr>
        <p:grpSpPr>
          <a:xfrm>
            <a:off x="351033" y="1319859"/>
            <a:ext cx="4805428" cy="2774032"/>
            <a:chOff x="278328" y="1109468"/>
            <a:chExt cx="5339363" cy="3082257"/>
          </a:xfrm>
        </p:grpSpPr>
        <p:sp>
          <p:nvSpPr>
            <p:cNvPr id="79" name="Shape 160">
              <a:extLst>
                <a:ext uri="{FF2B5EF4-FFF2-40B4-BE49-F238E27FC236}">
                  <a16:creationId xmlns:a16="http://schemas.microsoft.com/office/drawing/2014/main" id="{B3FF71F2-6413-A643-A21E-8223764B19FE}"/>
                </a:ext>
              </a:extLst>
            </p:cNvPr>
            <p:cNvSpPr/>
            <p:nvPr/>
          </p:nvSpPr>
          <p:spPr>
            <a:xfrm>
              <a:off x="278328" y="2574478"/>
              <a:ext cx="1227188" cy="305497"/>
            </a:xfrm>
            <a:prstGeom prst="rect">
              <a:avLst/>
            </a:prstGeom>
            <a:solidFill>
              <a:srgbClr val="FFFFFF">
                <a:alpha val="80332"/>
              </a:srgbClr>
            </a:solidFill>
            <a:ln w="12700">
              <a:solidFill>
                <a:srgbClr val="000000">
                  <a:alpha val="80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26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 dirty="0"/>
                <a:t>Muon </a:t>
              </a:r>
              <a:r>
                <a:rPr sz="1400" dirty="0"/>
                <a:t>Beam</a:t>
              </a: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4BB693F3-8267-F443-B3C1-187D5388E309}"/>
                </a:ext>
              </a:extLst>
            </p:cNvPr>
            <p:cNvCxnSpPr>
              <a:cxnSpLocks/>
              <a:stCxn id="84" idx="2"/>
            </p:cNvCxnSpPr>
            <p:nvPr/>
          </p:nvCxnSpPr>
          <p:spPr>
            <a:xfrm>
              <a:off x="1795905" y="2026923"/>
              <a:ext cx="312618" cy="73605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89ECEE15-2A49-9D46-B5F3-0727F4241777}"/>
                </a:ext>
              </a:extLst>
            </p:cNvPr>
            <p:cNvCxnSpPr>
              <a:cxnSpLocks/>
              <a:stCxn id="86" idx="2"/>
            </p:cNvCxnSpPr>
            <p:nvPr/>
          </p:nvCxnSpPr>
          <p:spPr>
            <a:xfrm>
              <a:off x="5050407" y="2484923"/>
              <a:ext cx="397937" cy="728008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CF03B03E-AE83-FE40-B332-ACECDD8169F1}"/>
                </a:ext>
              </a:extLst>
            </p:cNvPr>
            <p:cNvCxnSpPr>
              <a:cxnSpLocks/>
              <a:stCxn id="87" idx="2"/>
            </p:cNvCxnSpPr>
            <p:nvPr/>
          </p:nvCxnSpPr>
          <p:spPr>
            <a:xfrm flipH="1">
              <a:off x="2909936" y="1414965"/>
              <a:ext cx="291978" cy="441205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5E05AAB8-5079-464E-8F2B-FB8FDD7421B6}"/>
                </a:ext>
              </a:extLst>
            </p:cNvPr>
            <p:cNvCxnSpPr>
              <a:cxnSpLocks/>
              <a:stCxn id="85" idx="1"/>
            </p:cNvCxnSpPr>
            <p:nvPr/>
          </p:nvCxnSpPr>
          <p:spPr>
            <a:xfrm flipH="1" flipV="1">
              <a:off x="3495744" y="3299122"/>
              <a:ext cx="590680" cy="644102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4" name="Shape 162">
              <a:extLst>
                <a:ext uri="{FF2B5EF4-FFF2-40B4-BE49-F238E27FC236}">
                  <a16:creationId xmlns:a16="http://schemas.microsoft.com/office/drawing/2014/main" id="{82F03479-78E6-D549-B124-154F7F745B6B}"/>
                </a:ext>
              </a:extLst>
            </p:cNvPr>
            <p:cNvSpPr/>
            <p:nvPr/>
          </p:nvSpPr>
          <p:spPr>
            <a:xfrm>
              <a:off x="1062977" y="1529921"/>
              <a:ext cx="1465857" cy="497002"/>
            </a:xfrm>
            <a:prstGeom prst="rect">
              <a:avLst/>
            </a:prstGeom>
            <a:solidFill>
              <a:srgbClr val="FFFFFF">
                <a:alpha val="85332"/>
              </a:srgbClr>
            </a:solidFill>
            <a:ln w="12700">
              <a:solidFill>
                <a:srgbClr val="000000">
                  <a:alpha val="85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>
              <a:lvl1pPr marL="0" marR="0" algn="ctr" defTabSz="584200">
                <a:lnSpc>
                  <a:spcPct val="80000"/>
                </a:lnSpc>
                <a:defRPr sz="30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lvl1pPr>
            </a:lstStyle>
            <a:p>
              <a:r>
                <a:rPr lang="en-US" sz="1400" dirty="0"/>
                <a:t>Online Beam</a:t>
              </a:r>
            </a:p>
            <a:p>
              <a:r>
                <a:rPr sz="1400" dirty="0"/>
                <a:t>Profile </a:t>
              </a:r>
              <a:r>
                <a:rPr lang="en-US" sz="1400" dirty="0"/>
                <a:t>M</a:t>
              </a:r>
              <a:r>
                <a:rPr sz="1400" dirty="0"/>
                <a:t>onitor</a:t>
              </a:r>
            </a:p>
          </p:txBody>
        </p:sp>
        <p:sp>
          <p:nvSpPr>
            <p:cNvPr id="85" name="Shape 163">
              <a:extLst>
                <a:ext uri="{FF2B5EF4-FFF2-40B4-BE49-F238E27FC236}">
                  <a16:creationId xmlns:a16="http://schemas.microsoft.com/office/drawing/2014/main" id="{7E8C12C4-B90D-854C-8676-8039D7E3DCEC}"/>
                </a:ext>
              </a:extLst>
            </p:cNvPr>
            <p:cNvSpPr/>
            <p:nvPr/>
          </p:nvSpPr>
          <p:spPr>
            <a:xfrm>
              <a:off x="4086424" y="3694723"/>
              <a:ext cx="956459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Kr Gas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C</a:t>
              </a:r>
              <a:r>
                <a:rPr sz="1400" dirty="0"/>
                <a:t>hamber</a:t>
              </a:r>
            </a:p>
          </p:txBody>
        </p:sp>
        <p:sp>
          <p:nvSpPr>
            <p:cNvPr id="86" name="Shape 163">
              <a:extLst>
                <a:ext uri="{FF2B5EF4-FFF2-40B4-BE49-F238E27FC236}">
                  <a16:creationId xmlns:a16="http://schemas.microsoft.com/office/drawing/2014/main" id="{39410730-5CD0-6347-84D9-C4568A32C631}"/>
                </a:ext>
              </a:extLst>
            </p:cNvPr>
            <p:cNvSpPr/>
            <p:nvPr/>
          </p:nvSpPr>
          <p:spPr>
            <a:xfrm>
              <a:off x="4483121" y="1987921"/>
              <a:ext cx="1134570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Readout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Electronics</a:t>
              </a:r>
              <a:endParaRPr sz="1400" dirty="0"/>
            </a:p>
          </p:txBody>
        </p:sp>
        <p:sp>
          <p:nvSpPr>
            <p:cNvPr id="87" name="Shape 163">
              <a:extLst>
                <a:ext uri="{FF2B5EF4-FFF2-40B4-BE49-F238E27FC236}">
                  <a16:creationId xmlns:a16="http://schemas.microsoft.com/office/drawing/2014/main" id="{5BD6763D-D822-CA44-B252-9F93F20B15A2}"/>
                </a:ext>
              </a:extLst>
            </p:cNvPr>
            <p:cNvSpPr/>
            <p:nvPr/>
          </p:nvSpPr>
          <p:spPr>
            <a:xfrm>
              <a:off x="2403974" y="1109468"/>
              <a:ext cx="1595880" cy="305497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Magnetic Shield</a:t>
              </a:r>
              <a:endParaRPr sz="1400" dirty="0"/>
            </a:p>
          </p:txBody>
        </p: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D32F47E3-613E-C444-982C-06F37F8184E7}"/>
                </a:ext>
              </a:extLst>
            </p:cNvPr>
            <p:cNvCxnSpPr>
              <a:cxnSpLocks/>
              <a:stCxn id="89" idx="2"/>
            </p:cNvCxnSpPr>
            <p:nvPr/>
          </p:nvCxnSpPr>
          <p:spPr>
            <a:xfrm flipH="1">
              <a:off x="3856695" y="1917061"/>
              <a:ext cx="286502" cy="681924"/>
            </a:xfrm>
            <a:prstGeom prst="straightConnector1">
              <a:avLst/>
            </a:prstGeom>
            <a:noFill/>
            <a:ln w="28575" cap="flat" cmpd="sng">
              <a:solidFill>
                <a:schemeClr val="bg1"/>
              </a:solidFill>
              <a:prstDash val="solid"/>
              <a:round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89" name="Shape 163">
              <a:extLst>
                <a:ext uri="{FF2B5EF4-FFF2-40B4-BE49-F238E27FC236}">
                  <a16:creationId xmlns:a16="http://schemas.microsoft.com/office/drawing/2014/main" id="{8DDB15A2-2769-C140-81AE-A52D6BABA2C6}"/>
                </a:ext>
              </a:extLst>
            </p:cNvPr>
            <p:cNvSpPr/>
            <p:nvPr/>
          </p:nvSpPr>
          <p:spPr>
            <a:xfrm>
              <a:off x="3666748" y="1420059"/>
              <a:ext cx="952896" cy="497002"/>
            </a:xfrm>
            <a:prstGeom prst="rect">
              <a:avLst/>
            </a:prstGeom>
            <a:solidFill>
              <a:srgbClr val="FFFFFF">
                <a:alpha val="82332"/>
              </a:srgbClr>
            </a:solidFill>
            <a:ln w="12700">
              <a:solidFill>
                <a:srgbClr val="000000">
                  <a:alpha val="82332"/>
                </a:srgbClr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anchor="ctr">
              <a:spAutoFit/>
            </a:bodyPr>
            <a:lstStyle/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Positron</a:t>
              </a:r>
            </a:p>
            <a:p>
              <a:pPr marL="0" marR="0" algn="ctr" defTabSz="584172">
                <a:lnSpc>
                  <a:spcPct val="80000"/>
                </a:lnSpc>
                <a:defRPr sz="2200">
                  <a:solidFill>
                    <a:srgbClr val="424242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r>
                <a:rPr lang="en-US" sz="1400" dirty="0"/>
                <a:t>Counters</a:t>
              </a:r>
              <a:endParaRPr sz="1400" dirty="0"/>
            </a:p>
          </p:txBody>
        </p:sp>
      </p:grpSp>
      <p:sp>
        <p:nvSpPr>
          <p:cNvPr id="90" name="Rectangle 89">
            <a:extLst>
              <a:ext uri="{FF2B5EF4-FFF2-40B4-BE49-F238E27FC236}">
                <a16:creationId xmlns:a16="http://schemas.microsoft.com/office/drawing/2014/main" id="{9CA60725-B4A5-A646-9878-0BF3C60A0606}"/>
              </a:ext>
            </a:extLst>
          </p:cNvPr>
          <p:cNvSpPr/>
          <p:nvPr/>
        </p:nvSpPr>
        <p:spPr>
          <a:xfrm>
            <a:off x="179512" y="931164"/>
            <a:ext cx="20171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Experimental Setup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F2DDF68E-2340-124F-899F-8769CB1E77DB}"/>
              </a:ext>
            </a:extLst>
          </p:cNvPr>
          <p:cNvSpPr/>
          <p:nvPr/>
        </p:nvSpPr>
        <p:spPr>
          <a:xfrm>
            <a:off x="579985" y="3068960"/>
            <a:ext cx="823663" cy="217106"/>
          </a:xfrm>
          <a:prstGeom prst="rightArrow">
            <a:avLst>
              <a:gd name="adj1" fmla="val 48935"/>
              <a:gd name="adj2" fmla="val 73533"/>
            </a:avLst>
          </a:prstGeom>
          <a:solidFill>
            <a:schemeClr val="accent6">
              <a:lumMod val="40000"/>
              <a:lumOff val="60000"/>
            </a:schemeClr>
          </a:solidFill>
          <a:ln w="15875" cap="flat" cmpd="sng">
            <a:solidFill>
              <a:schemeClr val="accent6">
                <a:lumMod val="75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5900" tIns="215900" rIns="215900" bIns="215900" numCol="1" spcCol="38100" rtlCol="0" anchor="ctr">
            <a:spAutoFit/>
          </a:bodyPr>
          <a:lstStyle/>
          <a:p>
            <a:pPr marL="301066" marR="301066" indent="0" algn="l" defTabSz="12319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163">
            <a:extLst>
              <a:ext uri="{FF2B5EF4-FFF2-40B4-BE49-F238E27FC236}">
                <a16:creationId xmlns:a16="http://schemas.microsoft.com/office/drawing/2014/main" id="{41914D25-F372-514B-B5C0-E97E5CDF7CDE}"/>
              </a:ext>
            </a:extLst>
          </p:cNvPr>
          <p:cNvSpPr/>
          <p:nvPr/>
        </p:nvSpPr>
        <p:spPr>
          <a:xfrm>
            <a:off x="3995936" y="3048408"/>
            <a:ext cx="860813" cy="447302"/>
          </a:xfrm>
          <a:prstGeom prst="rect">
            <a:avLst/>
          </a:prstGeom>
          <a:solidFill>
            <a:srgbClr val="FFFFFF">
              <a:alpha val="82332"/>
            </a:srgbClr>
          </a:solidFill>
          <a:ln w="12700">
            <a:solidFill>
              <a:srgbClr val="FF0000">
                <a:alpha val="82332"/>
              </a:srgb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algn="ctr" defTabSz="584172">
              <a:lnSpc>
                <a:spcPct val="80000"/>
              </a:lnSpc>
              <a:defRPr sz="22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400" dirty="0">
                <a:solidFill>
                  <a:srgbClr val="FF0000"/>
                </a:solidFill>
              </a:rPr>
              <a:t>He Gas</a:t>
            </a:r>
          </a:p>
          <a:p>
            <a:pPr marL="0" marR="0" algn="ctr" defTabSz="584172">
              <a:lnSpc>
                <a:spcPct val="80000"/>
              </a:lnSpc>
              <a:defRPr sz="22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400" dirty="0">
                <a:solidFill>
                  <a:srgbClr val="FF0000"/>
                </a:solidFill>
              </a:rPr>
              <a:t>C</a:t>
            </a:r>
            <a:r>
              <a:rPr sz="1400" dirty="0">
                <a:solidFill>
                  <a:srgbClr val="FF0000"/>
                </a:solidFill>
              </a:rPr>
              <a:t>hamber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D9E739-512F-994E-8310-A15C86CE9FB9}"/>
              </a:ext>
            </a:extLst>
          </p:cNvPr>
          <p:cNvCxnSpPr>
            <a:cxnSpLocks/>
          </p:cNvCxnSpPr>
          <p:nvPr/>
        </p:nvCxnSpPr>
        <p:spPr>
          <a:xfrm>
            <a:off x="3780008" y="3646589"/>
            <a:ext cx="864000" cy="45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A7A080A7-A9E9-1F42-A984-D7A7B47ABBC1}"/>
              </a:ext>
            </a:extLst>
          </p:cNvPr>
          <p:cNvCxnSpPr>
            <a:cxnSpLocks/>
          </p:cNvCxnSpPr>
          <p:nvPr/>
        </p:nvCxnSpPr>
        <p:spPr>
          <a:xfrm flipV="1">
            <a:off x="3780008" y="3655571"/>
            <a:ext cx="864000" cy="450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tangle 94">
            <a:extLst>
              <a:ext uri="{FF2B5EF4-FFF2-40B4-BE49-F238E27FC236}">
                <a16:creationId xmlns:a16="http://schemas.microsoft.com/office/drawing/2014/main" id="{B88776B3-29A2-0348-B528-B33F33018EB7}"/>
              </a:ext>
            </a:extLst>
          </p:cNvPr>
          <p:cNvSpPr/>
          <p:nvPr/>
        </p:nvSpPr>
        <p:spPr>
          <a:xfrm>
            <a:off x="5504493" y="3868300"/>
            <a:ext cx="1627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Symbol" charset="2"/>
                <a:cs typeface="Symbol" charset="2"/>
              </a:rPr>
              <a:t>Dn</a:t>
            </a:r>
            <a:r>
              <a:rPr lang="en-US" altLang="ja-JP" dirty="0">
                <a:solidFill>
                  <a:srgbClr val="FF0000"/>
                </a:solidFill>
              </a:rPr>
              <a:t> = 4.465 GHz</a:t>
            </a:r>
            <a:endParaRPr lang="ja-JP" altLang="en-US">
              <a:solidFill>
                <a:srgbClr val="FF0000"/>
              </a:solidFill>
            </a:endParaRP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B2258A2-4B69-BA48-A8E9-528AC7EBF85D}"/>
              </a:ext>
            </a:extLst>
          </p:cNvPr>
          <p:cNvCxnSpPr>
            <a:cxnSpLocks/>
          </p:cNvCxnSpPr>
          <p:nvPr/>
        </p:nvCxnSpPr>
        <p:spPr>
          <a:xfrm>
            <a:off x="5295764" y="3694390"/>
            <a:ext cx="1620000" cy="108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Shape 145">
            <a:extLst>
              <a:ext uri="{FF2B5EF4-FFF2-40B4-BE49-F238E27FC236}">
                <a16:creationId xmlns:a16="http://schemas.microsoft.com/office/drawing/2014/main" id="{90CAF5D3-E197-744C-A664-A18EA3D6DA17}"/>
              </a:ext>
            </a:extLst>
          </p:cNvPr>
          <p:cNvSpPr/>
          <p:nvPr/>
        </p:nvSpPr>
        <p:spPr>
          <a:xfrm flipH="1">
            <a:off x="6437498" y="6205716"/>
            <a:ext cx="0" cy="339062"/>
          </a:xfrm>
          <a:prstGeom prst="line">
            <a:avLst/>
          </a:prstGeom>
          <a:ln w="38100" cmpd="sng">
            <a:solidFill>
              <a:srgbClr val="FF0000">
                <a:alpha val="9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A5B8F16-EADF-9D41-8B98-1FB65A7C4267}"/>
              </a:ext>
            </a:extLst>
          </p:cNvPr>
          <p:cNvSpPr/>
          <p:nvPr/>
        </p:nvSpPr>
        <p:spPr>
          <a:xfrm>
            <a:off x="6428657" y="6226489"/>
            <a:ext cx="902362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rgbClr val="C00000"/>
                </a:solidFill>
              </a:rPr>
              <a:t>Upstream</a:t>
            </a:r>
          </a:p>
        </p:txBody>
      </p:sp>
      <p:sp>
        <p:nvSpPr>
          <p:cNvPr id="101" name="Shape 145">
            <a:extLst>
              <a:ext uri="{FF2B5EF4-FFF2-40B4-BE49-F238E27FC236}">
                <a16:creationId xmlns:a16="http://schemas.microsoft.com/office/drawing/2014/main" id="{07C50594-351C-294D-9501-97540F84BCE4}"/>
              </a:ext>
            </a:extLst>
          </p:cNvPr>
          <p:cNvSpPr/>
          <p:nvPr/>
        </p:nvSpPr>
        <p:spPr>
          <a:xfrm flipH="1">
            <a:off x="8836745" y="6205716"/>
            <a:ext cx="0" cy="339062"/>
          </a:xfrm>
          <a:prstGeom prst="line">
            <a:avLst/>
          </a:prstGeom>
          <a:ln w="38100" cmpd="sng">
            <a:solidFill>
              <a:srgbClr val="FF0000">
                <a:alpha val="90000"/>
              </a:srgb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marL="0" marR="0" algn="ctr" defTabSz="419081">
              <a:defRPr sz="2400">
                <a:solidFill>
                  <a:srgbClr val="FFFFFF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 sz="20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68727DB-3AE8-2848-8863-2BDE6FF441EE}"/>
              </a:ext>
            </a:extLst>
          </p:cNvPr>
          <p:cNvSpPr/>
          <p:nvPr/>
        </p:nvSpPr>
        <p:spPr>
          <a:xfrm>
            <a:off x="7755960" y="6226489"/>
            <a:ext cx="1120563" cy="2975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400" dirty="0">
                <a:solidFill>
                  <a:srgbClr val="C00000"/>
                </a:solidFill>
              </a:rPr>
              <a:t>Downstream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06EBB0A-1C7E-9D4F-B460-785B4559522D}"/>
              </a:ext>
            </a:extLst>
          </p:cNvPr>
          <p:cNvSpPr/>
          <p:nvPr/>
        </p:nvSpPr>
        <p:spPr>
          <a:xfrm>
            <a:off x="35896" y="4077072"/>
            <a:ext cx="3600000" cy="27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7CE6A225-603A-EB45-AD79-9EC7561F45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6" y="4149073"/>
            <a:ext cx="3456000" cy="2591999"/>
          </a:xfrm>
          <a:prstGeom prst="rect">
            <a:avLst/>
          </a:prstGeom>
        </p:spPr>
      </p:pic>
      <p:sp>
        <p:nvSpPr>
          <p:cNvPr id="105" name="Shape 163">
            <a:extLst>
              <a:ext uri="{FF2B5EF4-FFF2-40B4-BE49-F238E27FC236}">
                <a16:creationId xmlns:a16="http://schemas.microsoft.com/office/drawing/2014/main" id="{6850DA97-E89A-E54A-9462-9F54DE88339B}"/>
              </a:ext>
            </a:extLst>
          </p:cNvPr>
          <p:cNvSpPr/>
          <p:nvPr/>
        </p:nvSpPr>
        <p:spPr>
          <a:xfrm>
            <a:off x="3851920" y="4581128"/>
            <a:ext cx="844943" cy="447302"/>
          </a:xfrm>
          <a:prstGeom prst="rect">
            <a:avLst/>
          </a:prstGeom>
          <a:solidFill>
            <a:schemeClr val="bg1">
              <a:lumMod val="95000"/>
              <a:alpha val="82332"/>
            </a:schemeClr>
          </a:solidFill>
          <a:ln w="12700">
            <a:solidFill>
              <a:schemeClr val="tx1">
                <a:alpha val="82332"/>
              </a:schemeClr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0" marR="0" algn="ctr" defTabSz="584172">
              <a:lnSpc>
                <a:spcPct val="80000"/>
              </a:lnSpc>
              <a:defRPr sz="22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400" dirty="0"/>
              <a:t>Gas</a:t>
            </a:r>
          </a:p>
          <a:p>
            <a:pPr marL="0" marR="0" algn="ctr" defTabSz="584172">
              <a:lnSpc>
                <a:spcPct val="80000"/>
              </a:lnSpc>
              <a:defRPr sz="2200">
                <a:solidFill>
                  <a:srgbClr val="424242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400" dirty="0"/>
              <a:t>Panel</a:t>
            </a:r>
            <a:endParaRPr sz="1400" dirty="0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F3F856E-5359-3941-917A-B0514A3F65AB}"/>
              </a:ext>
            </a:extLst>
          </p:cNvPr>
          <p:cNvCxnSpPr>
            <a:cxnSpLocks/>
            <a:stCxn id="105" idx="1"/>
          </p:cNvCxnSpPr>
          <p:nvPr/>
        </p:nvCxnSpPr>
        <p:spPr>
          <a:xfrm flipH="1">
            <a:off x="3309097" y="4804779"/>
            <a:ext cx="542823" cy="309316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A62691A6-150F-8B4A-A1D6-C5ACF68668C9}"/>
              </a:ext>
            </a:extLst>
          </p:cNvPr>
          <p:cNvSpPr/>
          <p:nvPr/>
        </p:nvSpPr>
        <p:spPr>
          <a:xfrm>
            <a:off x="3604010" y="5488113"/>
            <a:ext cx="2526234" cy="1318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Calibri" panose="020F0502020204030204" pitchFamily="34" charset="0"/>
              </a:rPr>
              <a:t>Preparation of MuSEUM apparatus in D2 area </a:t>
            </a:r>
          </a:p>
          <a:p>
            <a:pPr lvl="0">
              <a:lnSpc>
                <a:spcPts val="1600"/>
              </a:lnSpc>
              <a:spcBef>
                <a:spcPts val="600"/>
              </a:spcBef>
              <a:defRPr/>
            </a:pPr>
            <a:r>
              <a:rPr kumimoji="1" lang="en-US" sz="140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Calibri" panose="020F0502020204030204" pitchFamily="34" charset="0"/>
              </a:rPr>
              <a:t>(students from </a:t>
            </a:r>
          </a:p>
          <a:p>
            <a:pPr lvl="0">
              <a:defRPr/>
            </a:pPr>
            <a:r>
              <a:rPr lang="en-US" sz="1400" dirty="0">
                <a:solidFill>
                  <a:srgbClr val="0000FF"/>
                </a:solidFill>
                <a:cs typeface="Calibri" panose="020F0502020204030204" pitchFamily="34" charset="0"/>
              </a:rPr>
              <a:t>Nagoya University and </a:t>
            </a:r>
          </a:p>
          <a:p>
            <a:pPr lvl="0">
              <a:defRPr/>
            </a:pPr>
            <a:r>
              <a:rPr lang="en-US" sz="1400" dirty="0">
                <a:solidFill>
                  <a:srgbClr val="0000FF"/>
                </a:solidFill>
                <a:cs typeface="Calibri" panose="020F0502020204030204" pitchFamily="34" charset="0"/>
              </a:rPr>
              <a:t>the University of Tokyo)</a:t>
            </a:r>
            <a:endParaRPr kumimoji="1" lang="en-US" sz="160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9816F6C-EF24-9949-A5D7-B1A4097F0E62}"/>
              </a:ext>
            </a:extLst>
          </p:cNvPr>
          <p:cNvSpPr/>
          <p:nvPr/>
        </p:nvSpPr>
        <p:spPr>
          <a:xfrm>
            <a:off x="4431276" y="5095522"/>
            <a:ext cx="1274955" cy="349702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[2019B0318]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1ED66E4-F925-FF27-55F4-4E4CE626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276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DAE3D-B595-B13D-DF10-5992F1654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1EFD748-307B-6342-8B87-8464E1E29339}"/>
              </a:ext>
            </a:extLst>
          </p:cNvPr>
          <p:cNvGrpSpPr/>
          <p:nvPr/>
        </p:nvGrpSpPr>
        <p:grpSpPr>
          <a:xfrm>
            <a:off x="1096325" y="2024748"/>
            <a:ext cx="2204387" cy="2160000"/>
            <a:chOff x="4430524" y="2041575"/>
            <a:chExt cx="2204387" cy="2160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5AAC7C-86EB-9D73-AF73-59EED34A81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58557" y="2041575"/>
              <a:ext cx="2160000" cy="2160000"/>
            </a:xfrm>
            <a:prstGeom prst="ellipse">
              <a:avLst/>
            </a:prstGeom>
            <a:gradFill>
              <a:gsLst>
                <a:gs pos="0">
                  <a:srgbClr val="FF8EFF"/>
                </a:gs>
                <a:gs pos="60000">
                  <a:srgbClr val="FFD6F9">
                    <a:alpha val="50000"/>
                    <a:lumMod val="50000"/>
                    <a:lumOff val="50000"/>
                  </a:srgbClr>
                </a:gs>
                <a:gs pos="100000">
                  <a:srgbClr val="FFD6F9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3FB7A30-C9B1-095C-4E32-359EFBA1D7F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86557" y="2869575"/>
              <a:ext cx="504000" cy="504000"/>
            </a:xfrm>
            <a:prstGeom prst="ellipse">
              <a:avLst/>
            </a:prstGeom>
            <a:gradFill flip="none" rotWithShape="1">
              <a:gsLst>
                <a:gs pos="0">
                  <a:srgbClr val="FFD6F9"/>
                </a:gs>
                <a:gs pos="46000">
                  <a:srgbClr val="FF8EFF"/>
                </a:gs>
                <a:gs pos="100000">
                  <a:srgbClr val="FF40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D1955B-885E-B2B4-ABF3-D283E24EA59F}"/>
                </a:ext>
              </a:extLst>
            </p:cNvPr>
            <p:cNvSpPr txBox="1"/>
            <p:nvPr/>
          </p:nvSpPr>
          <p:spPr>
            <a:xfrm>
              <a:off x="5372272" y="2863600"/>
              <a:ext cx="375102" cy="430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JP" sz="28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µ</a:t>
              </a:r>
              <a:r>
                <a:rPr lang="en-JP" sz="2800" baseline="30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+</a:t>
              </a: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4F2A80F3-9BE3-FF7F-32A1-0B8762F90350}"/>
                </a:ext>
              </a:extLst>
            </p:cNvPr>
            <p:cNvSpPr/>
            <p:nvPr/>
          </p:nvSpPr>
          <p:spPr>
            <a:xfrm>
              <a:off x="4430524" y="2579907"/>
              <a:ext cx="2194032" cy="1215540"/>
            </a:xfrm>
            <a:custGeom>
              <a:avLst/>
              <a:gdLst/>
              <a:ahLst/>
              <a:cxnLst/>
              <a:rect l="l" t="t" r="r" b="b"/>
              <a:pathLst>
                <a:path w="1287145" h="713105">
                  <a:moveTo>
                    <a:pt x="1279160" y="118397"/>
                  </a:moveTo>
                  <a:lnTo>
                    <a:pt x="1285816" y="145043"/>
                  </a:lnTo>
                  <a:lnTo>
                    <a:pt x="1286571" y="173113"/>
                  </a:lnTo>
                  <a:lnTo>
                    <a:pt x="1281650" y="202397"/>
                  </a:lnTo>
                  <a:lnTo>
                    <a:pt x="1255677" y="263762"/>
                  </a:lnTo>
                  <a:lnTo>
                    <a:pt x="1209695" y="327453"/>
                  </a:lnTo>
                  <a:lnTo>
                    <a:pt x="1179764" y="359643"/>
                  </a:lnTo>
                  <a:lnTo>
                    <a:pt x="1145504" y="391782"/>
                  </a:lnTo>
                  <a:lnTo>
                    <a:pt x="1107142" y="423660"/>
                  </a:lnTo>
                  <a:lnTo>
                    <a:pt x="1064902" y="455064"/>
                  </a:lnTo>
                  <a:lnTo>
                    <a:pt x="1019008" y="485785"/>
                  </a:lnTo>
                  <a:lnTo>
                    <a:pt x="969686" y="515612"/>
                  </a:lnTo>
                  <a:lnTo>
                    <a:pt x="917161" y="544334"/>
                  </a:lnTo>
                  <a:lnTo>
                    <a:pt x="861656" y="571740"/>
                  </a:lnTo>
                  <a:lnTo>
                    <a:pt x="803398" y="597620"/>
                  </a:lnTo>
                  <a:lnTo>
                    <a:pt x="742610" y="621761"/>
                  </a:lnTo>
                  <a:lnTo>
                    <a:pt x="680917" y="643471"/>
                  </a:lnTo>
                  <a:lnTo>
                    <a:pt x="619990" y="662210"/>
                  </a:lnTo>
                  <a:lnTo>
                    <a:pt x="560137" y="677990"/>
                  </a:lnTo>
                  <a:lnTo>
                    <a:pt x="501665" y="690822"/>
                  </a:lnTo>
                  <a:lnTo>
                    <a:pt x="444883" y="700718"/>
                  </a:lnTo>
                  <a:lnTo>
                    <a:pt x="390099" y="707688"/>
                  </a:lnTo>
                  <a:lnTo>
                    <a:pt x="337620" y="711744"/>
                  </a:lnTo>
                  <a:lnTo>
                    <a:pt x="287755" y="712897"/>
                  </a:lnTo>
                  <a:lnTo>
                    <a:pt x="240812" y="711159"/>
                  </a:lnTo>
                  <a:lnTo>
                    <a:pt x="197099" y="706539"/>
                  </a:lnTo>
                  <a:lnTo>
                    <a:pt x="156923" y="699051"/>
                  </a:lnTo>
                  <a:lnTo>
                    <a:pt x="88416" y="675511"/>
                  </a:lnTo>
                  <a:lnTo>
                    <a:pt x="37756" y="640629"/>
                  </a:lnTo>
                  <a:lnTo>
                    <a:pt x="7407" y="594495"/>
                  </a:lnTo>
                  <a:lnTo>
                    <a:pt x="0" y="539782"/>
                  </a:lnTo>
                  <a:lnTo>
                    <a:pt x="4922" y="510499"/>
                  </a:lnTo>
                  <a:lnTo>
                    <a:pt x="30898" y="449133"/>
                  </a:lnTo>
                  <a:lnTo>
                    <a:pt x="76879" y="385441"/>
                  </a:lnTo>
                  <a:lnTo>
                    <a:pt x="106811" y="353250"/>
                  </a:lnTo>
                  <a:lnTo>
                    <a:pt x="141070" y="321110"/>
                  </a:lnTo>
                  <a:lnTo>
                    <a:pt x="179431" y="289233"/>
                  </a:lnTo>
                  <a:lnTo>
                    <a:pt x="221670" y="257828"/>
                  </a:lnTo>
                  <a:lnTo>
                    <a:pt x="267562" y="227107"/>
                  </a:lnTo>
                  <a:lnTo>
                    <a:pt x="316881" y="197281"/>
                  </a:lnTo>
                  <a:lnTo>
                    <a:pt x="369404" y="168561"/>
                  </a:lnTo>
                  <a:lnTo>
                    <a:pt x="424905" y="141157"/>
                  </a:lnTo>
                  <a:lnTo>
                    <a:pt x="483160" y="115281"/>
                  </a:lnTo>
                  <a:lnTo>
                    <a:pt x="543944" y="91143"/>
                  </a:lnTo>
                  <a:lnTo>
                    <a:pt x="605643" y="69428"/>
                  </a:lnTo>
                  <a:lnTo>
                    <a:pt x="666577" y="50684"/>
                  </a:lnTo>
                  <a:lnTo>
                    <a:pt x="726436" y="34902"/>
                  </a:lnTo>
                  <a:lnTo>
                    <a:pt x="784913" y="22069"/>
                  </a:lnTo>
                  <a:lnTo>
                    <a:pt x="841699" y="12174"/>
                  </a:lnTo>
                  <a:lnTo>
                    <a:pt x="896488" y="5205"/>
                  </a:lnTo>
                  <a:lnTo>
                    <a:pt x="948970" y="1150"/>
                  </a:lnTo>
                  <a:lnTo>
                    <a:pt x="998837" y="0"/>
                  </a:lnTo>
                  <a:lnTo>
                    <a:pt x="1045782" y="1740"/>
                  </a:lnTo>
                  <a:lnTo>
                    <a:pt x="1089496" y="6362"/>
                  </a:lnTo>
                  <a:lnTo>
                    <a:pt x="1129672" y="13852"/>
                  </a:lnTo>
                  <a:lnTo>
                    <a:pt x="1198174" y="37393"/>
                  </a:lnTo>
                  <a:lnTo>
                    <a:pt x="1248825" y="72272"/>
                  </a:lnTo>
                  <a:lnTo>
                    <a:pt x="1279160" y="118397"/>
                  </a:lnTo>
                  <a:close/>
                </a:path>
              </a:pathLst>
            </a:custGeom>
            <a:ln w="12700">
              <a:solidFill>
                <a:srgbClr val="009E41"/>
              </a:solidFill>
            </a:ln>
          </p:spPr>
          <p:txBody>
            <a:bodyPr wrap="square" lIns="0" tIns="0" rIns="0" bIns="0" rtlCol="0"/>
            <a:lstStyle/>
            <a:p>
              <a:endParaRPr sz="3200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7ED7507-CE34-36D3-316E-113B24A1EB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46911" y="2503037"/>
              <a:ext cx="288000" cy="288000"/>
            </a:xfrm>
            <a:prstGeom prst="ellipse">
              <a:avLst/>
            </a:prstGeom>
            <a:gradFill flip="none" rotWithShape="1">
              <a:gsLst>
                <a:gs pos="0">
                  <a:srgbClr val="B6FACB"/>
                </a:gs>
                <a:gs pos="46000">
                  <a:srgbClr val="8DDCA6"/>
                </a:gs>
                <a:gs pos="100000">
                  <a:srgbClr val="00B05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E547B3-39F6-32F3-4C40-CDB6DEBFB623}"/>
                </a:ext>
              </a:extLst>
            </p:cNvPr>
            <p:cNvSpPr txBox="1"/>
            <p:nvPr/>
          </p:nvSpPr>
          <p:spPr>
            <a:xfrm>
              <a:off x="6381636" y="2437049"/>
              <a:ext cx="253275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JP" sz="2400" i="1">
                  <a:latin typeface="Cambria Math" panose="02040503050406030204" pitchFamily="18" charset="0"/>
                  <a:ea typeface="Cambria Math" panose="02040503050406030204" pitchFamily="18" charset="0"/>
                </a:rPr>
                <a:t>e</a:t>
              </a:r>
              <a:r>
                <a:rPr lang="en-JP" sz="2400" i="1" baseline="30000">
                  <a:latin typeface="Cambria Math" panose="02040503050406030204" pitchFamily="18" charset="0"/>
                  <a:ea typeface="Cambria Math" panose="02040503050406030204" pitchFamily="18" charset="0"/>
                </a:rPr>
                <a:t>–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FB5F96-F431-54A2-1F58-674C07A3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Muonium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B225B-F437-26ED-BDB5-B151C94FA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728" y="1382031"/>
            <a:ext cx="3600000" cy="3600000"/>
          </a:xfrm>
          <a:prstGeom prst="rect">
            <a:avLst/>
          </a:prstGeom>
        </p:spPr>
      </p:pic>
      <p:sp>
        <p:nvSpPr>
          <p:cNvPr id="15" name="テキスト ボックス 47">
            <a:extLst>
              <a:ext uri="{FF2B5EF4-FFF2-40B4-BE49-F238E27FC236}">
                <a16:creationId xmlns:a16="http://schemas.microsoft.com/office/drawing/2014/main" id="{EBC6BD17-BBD8-96A6-2A6B-879D4F331CA9}"/>
              </a:ext>
            </a:extLst>
          </p:cNvPr>
          <p:cNvSpPr txBox="1"/>
          <p:nvPr/>
        </p:nvSpPr>
        <p:spPr>
          <a:xfrm>
            <a:off x="527398" y="1681273"/>
            <a:ext cx="2660728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7030A0"/>
                </a:solidFill>
              </a:rPr>
              <a:t>Leptons</a:t>
            </a:r>
            <a:r>
              <a:rPr kumimoji="1" lang="en-US" altLang="ja-JP" dirty="0">
                <a:solidFill>
                  <a:srgbClr val="7030A0"/>
                </a:solidFill>
                <a:latin typeface="Symbol" pitchFamily="18" charset="2"/>
              </a:rPr>
              <a:t> (= </a:t>
            </a:r>
            <a:r>
              <a:rPr lang="en-US" altLang="ja-JP" dirty="0">
                <a:solidFill>
                  <a:srgbClr val="7030A0"/>
                </a:solidFill>
              </a:rPr>
              <a:t>point particles)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470F5F-5EC6-35A4-848C-9D320518BDCF}"/>
              </a:ext>
            </a:extLst>
          </p:cNvPr>
          <p:cNvSpPr txBox="1"/>
          <p:nvPr/>
        </p:nvSpPr>
        <p:spPr>
          <a:xfrm>
            <a:off x="230476" y="1028221"/>
            <a:ext cx="392799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 dirty="0">
                <a:solidFill>
                  <a:srgbClr val="0070C0"/>
                </a:solidFill>
              </a:rPr>
              <a:t>Muonium: bound state of µ</a:t>
            </a:r>
            <a:r>
              <a:rPr lang="en-JP" sz="2000" b="1" baseline="30000" dirty="0">
                <a:solidFill>
                  <a:srgbClr val="0070C0"/>
                </a:solidFill>
              </a:rPr>
              <a:t>+</a:t>
            </a:r>
            <a:r>
              <a:rPr lang="en-JP" sz="2000" b="1" dirty="0">
                <a:solidFill>
                  <a:srgbClr val="0070C0"/>
                </a:solidFill>
              </a:rPr>
              <a:t> and e</a:t>
            </a:r>
            <a:r>
              <a:rPr lang="en-JP" sz="2000" b="1" baseline="30000" dirty="0">
                <a:solidFill>
                  <a:srgbClr val="0070C0"/>
                </a:solidFill>
              </a:rPr>
              <a:t>−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518E35-8816-0E99-E699-FABD32BF04C2}"/>
              </a:ext>
            </a:extLst>
          </p:cNvPr>
          <p:cNvSpPr txBox="1"/>
          <p:nvPr/>
        </p:nvSpPr>
        <p:spPr>
          <a:xfrm>
            <a:off x="5170728" y="1028221"/>
            <a:ext cx="357232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>
                <a:solidFill>
                  <a:srgbClr val="008F00"/>
                </a:solidFill>
              </a:rPr>
              <a:t>Muonium Energy Level Diagram</a:t>
            </a:r>
            <a:endParaRPr lang="en-JP" sz="2000" b="1" baseline="30000">
              <a:solidFill>
                <a:srgbClr val="008F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8093A5-B45B-283E-18A4-5DF229B09C60}"/>
              </a:ext>
            </a:extLst>
          </p:cNvPr>
          <p:cNvSpPr txBox="1"/>
          <p:nvPr/>
        </p:nvSpPr>
        <p:spPr>
          <a:xfrm>
            <a:off x="5564174" y="4982031"/>
            <a:ext cx="35798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Klauss Jungmann, LNP 570, pp. 81–102, (2001)</a:t>
            </a:r>
            <a:endParaRPr lang="en-JP" sz="140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C7AB77-7876-2919-F77E-56114CE5E9A4}"/>
              </a:ext>
            </a:extLst>
          </p:cNvPr>
          <p:cNvSpPr txBox="1"/>
          <p:nvPr/>
        </p:nvSpPr>
        <p:spPr>
          <a:xfrm>
            <a:off x="263280" y="4024776"/>
            <a:ext cx="4609662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Hydrogen-like atom: simplest bound-system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Precise theoretical calculation of energy levels possible </a:t>
            </a:r>
            <a:r>
              <a:rPr lang="en-US" dirty="0">
                <a:solidFill>
                  <a:srgbClr val="000090"/>
                </a:solidFill>
                <a:latin typeface="Symbol" pitchFamily="2" charset="2"/>
              </a:rPr>
              <a:t>→</a:t>
            </a:r>
            <a:r>
              <a:rPr lang="en-US" dirty="0">
                <a:solidFill>
                  <a:srgbClr val="000090"/>
                </a:solidFill>
              </a:rPr>
              <a:t> QED development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4F56902-CF1E-85F5-3020-4FFB0B5408DD}"/>
              </a:ext>
            </a:extLst>
          </p:cNvPr>
          <p:cNvCxnSpPr>
            <a:cxnSpLocks/>
          </p:cNvCxnSpPr>
          <p:nvPr/>
        </p:nvCxnSpPr>
        <p:spPr>
          <a:xfrm>
            <a:off x="1572126" y="2050605"/>
            <a:ext cx="468483" cy="769055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487926-5495-2A77-B988-2285BAED01D7}"/>
              </a:ext>
            </a:extLst>
          </p:cNvPr>
          <p:cNvCxnSpPr>
            <a:cxnSpLocks/>
          </p:cNvCxnSpPr>
          <p:nvPr/>
        </p:nvCxnSpPr>
        <p:spPr>
          <a:xfrm>
            <a:off x="1572126" y="2050605"/>
            <a:ext cx="1467186" cy="446063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347883-C74F-3614-3E4B-59297EBC5FC8}"/>
              </a:ext>
            </a:extLst>
          </p:cNvPr>
          <p:cNvSpPr txBox="1"/>
          <p:nvPr/>
        </p:nvSpPr>
        <p:spPr>
          <a:xfrm>
            <a:off x="263280" y="5392087"/>
            <a:ext cx="7120860" cy="12772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Compare precise experiments with theoretical calculations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Precision test of the Standard Model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en-US" dirty="0">
                <a:solidFill>
                  <a:srgbClr val="000090"/>
                </a:solidFill>
              </a:rPr>
              <a:t>If discrepancy found between theory &amp; experiment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90"/>
                </a:solidFill>
              </a:rPr>
              <a:t>Could be an evidence of </a:t>
            </a:r>
            <a:r>
              <a:rPr lang="en-US" b="1" dirty="0">
                <a:solidFill>
                  <a:srgbClr val="0000FF"/>
                </a:solidFill>
              </a:rPr>
              <a:t>New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Physics Beyond the Standard Model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77F0F2-6FA3-10F0-24D5-EFB57892A3EE}"/>
              </a:ext>
            </a:extLst>
          </p:cNvPr>
          <p:cNvSpPr txBox="1"/>
          <p:nvPr/>
        </p:nvSpPr>
        <p:spPr>
          <a:xfrm>
            <a:off x="535107" y="1419226"/>
            <a:ext cx="162038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90"/>
                </a:solidFill>
              </a:rPr>
              <a:t>Lifetime: 2.2 µs</a:t>
            </a:r>
            <a:endParaRPr lang="en-JP">
              <a:solidFill>
                <a:srgbClr val="00009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EB3909-5984-9E4D-8313-4D07B0E4F007}"/>
              </a:ext>
            </a:extLst>
          </p:cNvPr>
          <p:cNvSpPr txBox="1"/>
          <p:nvPr/>
        </p:nvSpPr>
        <p:spPr>
          <a:xfrm>
            <a:off x="7176398" y="4009180"/>
            <a:ext cx="168648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Muonium HFS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(MuSEUM)</a:t>
            </a:r>
            <a:endParaRPr lang="en-JP" sz="2000" dirty="0">
              <a:solidFill>
                <a:srgbClr val="FF0000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F04A1EE-5001-63F5-7764-C14AEC9361C0}"/>
              </a:ext>
            </a:extLst>
          </p:cNvPr>
          <p:cNvSpPr/>
          <p:nvPr/>
        </p:nvSpPr>
        <p:spPr>
          <a:xfrm>
            <a:off x="5983782" y="4091902"/>
            <a:ext cx="1145894" cy="92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FA93984-9045-DAD1-11EA-093876DC90C3}"/>
              </a:ext>
            </a:extLst>
          </p:cNvPr>
          <p:cNvSpPr/>
          <p:nvPr/>
        </p:nvSpPr>
        <p:spPr>
          <a:xfrm>
            <a:off x="4779780" y="1753807"/>
            <a:ext cx="1462282" cy="3203792"/>
          </a:xfrm>
          <a:prstGeom prst="ellipse">
            <a:avLst/>
          </a:prstGeom>
          <a:noFill/>
          <a:ln>
            <a:solidFill>
              <a:srgbClr val="920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rgbClr val="0000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8B7ECB0-0C74-FB82-A108-FFD8EA9B1FFA}"/>
              </a:ext>
            </a:extLst>
          </p:cNvPr>
          <p:cNvSpPr/>
          <p:nvPr/>
        </p:nvSpPr>
        <p:spPr>
          <a:xfrm>
            <a:off x="4641453" y="2720623"/>
            <a:ext cx="416689" cy="990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900DB-04D8-B357-0637-4CB3C3770416}"/>
              </a:ext>
            </a:extLst>
          </p:cNvPr>
          <p:cNvSpPr txBox="1"/>
          <p:nvPr/>
        </p:nvSpPr>
        <p:spPr>
          <a:xfrm>
            <a:off x="3402166" y="2695212"/>
            <a:ext cx="2438488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ja-JP" sz="2000" b="1" dirty="0">
                <a:solidFill>
                  <a:srgbClr val="9202FF"/>
                </a:solidFill>
              </a:rPr>
              <a:t>Muonium 1S-2S </a:t>
            </a:r>
          </a:p>
          <a:p>
            <a:r>
              <a:rPr lang="en-US" altLang="ja-JP" sz="2000" b="1" dirty="0">
                <a:solidFill>
                  <a:srgbClr val="9202FF"/>
                </a:solidFill>
              </a:rPr>
              <a:t>Laser Spectroscopy</a:t>
            </a:r>
          </a:p>
          <a:p>
            <a:r>
              <a:rPr lang="en-US" altLang="ja-JP" sz="2000" b="1" dirty="0">
                <a:solidFill>
                  <a:srgbClr val="9202FF"/>
                </a:solidFill>
              </a:rPr>
              <a:t>(AMuLET &amp; MuMass)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FC9A33-1949-D9EF-5E52-4603BF2DE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812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71B6BC6-D245-4C01-8C93-D45F78E58703}"/>
              </a:ext>
            </a:extLst>
          </p:cNvPr>
          <p:cNvGrpSpPr>
            <a:grpSpLocks noChangeAspect="1"/>
          </p:cNvGrpSpPr>
          <p:nvPr/>
        </p:nvGrpSpPr>
        <p:grpSpPr>
          <a:xfrm>
            <a:off x="381096" y="1275219"/>
            <a:ext cx="5037695" cy="3816000"/>
            <a:chOff x="635744" y="1124744"/>
            <a:chExt cx="5929541" cy="449156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11C54D02-C55C-3924-806D-173E6AEB61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44" y="1124744"/>
              <a:ext cx="5929541" cy="4491565"/>
            </a:xfrm>
            <a:prstGeom prst="rect">
              <a:avLst/>
            </a:prstGeom>
          </p:spPr>
        </p:pic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1A89D8A-50BF-8BA2-010C-4260B0FC7353}"/>
                </a:ext>
              </a:extLst>
            </p:cNvPr>
            <p:cNvCxnSpPr>
              <a:cxnSpLocks/>
            </p:cNvCxnSpPr>
            <p:nvPr/>
          </p:nvCxnSpPr>
          <p:spPr>
            <a:xfrm>
              <a:off x="1907704" y="2110493"/>
              <a:ext cx="720872" cy="324000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Line">
              <a:extLst>
                <a:ext uri="{FF2B5EF4-FFF2-40B4-BE49-F238E27FC236}">
                  <a16:creationId xmlns:a16="http://schemas.microsoft.com/office/drawing/2014/main" id="{AEF52740-51E5-0541-A992-CE4F1FAE6FD9}"/>
                </a:ext>
              </a:extLst>
            </p:cNvPr>
            <p:cNvSpPr/>
            <p:nvPr/>
          </p:nvSpPr>
          <p:spPr>
            <a:xfrm flipV="1">
              <a:off x="1530229" y="1377216"/>
              <a:ext cx="1" cy="39240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47" dirty="0"/>
            </a:p>
          </p:txBody>
        </p:sp>
        <p:sp>
          <p:nvSpPr>
            <p:cNvPr id="43" name="Line">
              <a:extLst>
                <a:ext uri="{FF2B5EF4-FFF2-40B4-BE49-F238E27FC236}">
                  <a16:creationId xmlns:a16="http://schemas.microsoft.com/office/drawing/2014/main" id="{2D0FC69B-3771-B43A-DC08-E5492B915C3F}"/>
                </a:ext>
              </a:extLst>
            </p:cNvPr>
            <p:cNvSpPr/>
            <p:nvPr/>
          </p:nvSpPr>
          <p:spPr>
            <a:xfrm flipV="1">
              <a:off x="1788072" y="1377216"/>
              <a:ext cx="1" cy="39240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  <a:miter lim="400000"/>
            </a:ln>
          </p:spPr>
          <p:txBody>
            <a:bodyPr lIns="35719" tIns="35719" rIns="35719" bIns="35719" anchor="ctr"/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47" dirty="0"/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38E108A4-1E37-14C7-6FD5-DA0B6D12B48B}"/>
              </a:ext>
            </a:extLst>
          </p:cNvPr>
          <p:cNvSpPr txBox="1"/>
          <p:nvPr/>
        </p:nvSpPr>
        <p:spPr>
          <a:xfrm>
            <a:off x="2286196" y="5026871"/>
            <a:ext cx="1055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Time (ns)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7D8DAC9-3F6F-53C2-9232-CE910677F06D}"/>
              </a:ext>
            </a:extLst>
          </p:cNvPr>
          <p:cNvSpPr txBox="1"/>
          <p:nvPr/>
        </p:nvSpPr>
        <p:spPr>
          <a:xfrm rot="16200000">
            <a:off x="-71163" y="2809934"/>
            <a:ext cx="8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/>
              <a:t>Counts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57974B-D068-5A4D-A0EC-A5C229BE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Decay Electron Time Spectra</a:t>
            </a:r>
            <a:endParaRPr lang="en-JP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05DFEC-722B-2841-8D5D-B6A09327EBC8}"/>
              </a:ext>
            </a:extLst>
          </p:cNvPr>
          <p:cNvCxnSpPr>
            <a:cxnSpLocks/>
            <a:stCxn id="88" idx="1"/>
          </p:cNvCxnSpPr>
          <p:nvPr/>
        </p:nvCxnSpPr>
        <p:spPr>
          <a:xfrm flipH="1">
            <a:off x="1560311" y="1910204"/>
            <a:ext cx="832690" cy="665307"/>
          </a:xfrm>
          <a:prstGeom prst="straightConnector1">
            <a:avLst/>
          </a:prstGeom>
          <a:ln w="25400">
            <a:solidFill>
              <a:schemeClr val="accent6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2nd muon peak: 0 ns">
            <a:extLst>
              <a:ext uri="{FF2B5EF4-FFF2-40B4-BE49-F238E27FC236}">
                <a16:creationId xmlns:a16="http://schemas.microsoft.com/office/drawing/2014/main" id="{B58F0947-9D9F-964D-ACDF-11D39D11D273}"/>
              </a:ext>
            </a:extLst>
          </p:cNvPr>
          <p:cNvSpPr txBox="1"/>
          <p:nvPr/>
        </p:nvSpPr>
        <p:spPr>
          <a:xfrm>
            <a:off x="1322844" y="6034792"/>
            <a:ext cx="1074013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500"/>
            </a:lvl1pPr>
          </a:lstStyle>
          <a:p>
            <a:pPr algn="ctr"/>
            <a:r>
              <a:rPr sz="1758" dirty="0">
                <a:solidFill>
                  <a:srgbClr val="0070C0"/>
                </a:solidFill>
              </a:rPr>
              <a:t>2nd </a:t>
            </a:r>
            <a:r>
              <a:rPr lang="en-US" sz="1758" dirty="0">
                <a:solidFill>
                  <a:srgbClr val="0070C0"/>
                </a:solidFill>
              </a:rPr>
              <a:t>M</a:t>
            </a:r>
            <a:r>
              <a:rPr sz="1758" dirty="0">
                <a:solidFill>
                  <a:srgbClr val="0070C0"/>
                </a:solidFill>
              </a:rPr>
              <a:t>uon </a:t>
            </a:r>
            <a:endParaRPr lang="en-US" sz="1758" dirty="0">
              <a:solidFill>
                <a:srgbClr val="0070C0"/>
              </a:solidFill>
            </a:endParaRPr>
          </a:p>
          <a:p>
            <a:pPr algn="ctr"/>
            <a:r>
              <a:rPr lang="en-US" sz="1758" dirty="0">
                <a:solidFill>
                  <a:srgbClr val="0070C0"/>
                </a:solidFill>
              </a:rPr>
              <a:t>P</a:t>
            </a:r>
            <a:r>
              <a:rPr sz="1758" dirty="0">
                <a:solidFill>
                  <a:srgbClr val="0070C0"/>
                </a:solidFill>
              </a:rPr>
              <a:t>eak</a:t>
            </a:r>
            <a:r>
              <a:rPr lang="en-US" sz="1758" dirty="0">
                <a:solidFill>
                  <a:srgbClr val="0070C0"/>
                </a:solidFill>
              </a:rPr>
              <a:t> </a:t>
            </a:r>
            <a:r>
              <a:rPr lang="en-JP" sz="1758">
                <a:solidFill>
                  <a:srgbClr val="0070C0"/>
                </a:solidFill>
              </a:rPr>
              <a:t>(</a:t>
            </a:r>
            <a:r>
              <a:rPr sz="1758" dirty="0">
                <a:solidFill>
                  <a:srgbClr val="0070C0"/>
                </a:solidFill>
              </a:rPr>
              <a:t>0 ns</a:t>
            </a:r>
            <a:r>
              <a:rPr lang="en-US" sz="1758" dirty="0">
                <a:solidFill>
                  <a:srgbClr val="0070C0"/>
                </a:solidFill>
              </a:rPr>
              <a:t>)</a:t>
            </a:r>
            <a:endParaRPr sz="1758" dirty="0">
              <a:solidFill>
                <a:srgbClr val="0070C0"/>
              </a:solidFill>
            </a:endParaRPr>
          </a:p>
        </p:txBody>
      </p:sp>
      <p:sp>
        <p:nvSpPr>
          <p:cNvPr id="12" name="1st muon peak: -600 ns">
            <a:extLst>
              <a:ext uri="{FF2B5EF4-FFF2-40B4-BE49-F238E27FC236}">
                <a16:creationId xmlns:a16="http://schemas.microsoft.com/office/drawing/2014/main" id="{344F0064-1EAC-6644-965F-54348356E750}"/>
              </a:ext>
            </a:extLst>
          </p:cNvPr>
          <p:cNvSpPr txBox="1"/>
          <p:nvPr/>
        </p:nvSpPr>
        <p:spPr>
          <a:xfrm>
            <a:off x="233810" y="5429428"/>
            <a:ext cx="137056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>
            <a:spAutoFit/>
          </a:bodyPr>
          <a:lstStyle>
            <a:lvl1pPr>
              <a:defRPr sz="2500"/>
            </a:lvl1pPr>
          </a:lstStyle>
          <a:p>
            <a:pPr algn="ctr"/>
            <a:r>
              <a:rPr sz="1758" dirty="0">
                <a:solidFill>
                  <a:srgbClr val="0070C0"/>
                </a:solidFill>
              </a:rPr>
              <a:t>1st </a:t>
            </a:r>
            <a:r>
              <a:rPr lang="en-US" sz="1758" dirty="0">
                <a:solidFill>
                  <a:srgbClr val="0070C0"/>
                </a:solidFill>
              </a:rPr>
              <a:t>M</a:t>
            </a:r>
            <a:r>
              <a:rPr sz="1758" dirty="0">
                <a:solidFill>
                  <a:srgbClr val="0070C0"/>
                </a:solidFill>
              </a:rPr>
              <a:t>uon</a:t>
            </a:r>
            <a:endParaRPr lang="en-US" sz="1758" dirty="0">
              <a:solidFill>
                <a:srgbClr val="0070C0"/>
              </a:solidFill>
            </a:endParaRPr>
          </a:p>
          <a:p>
            <a:pPr algn="ctr"/>
            <a:r>
              <a:rPr lang="en-US" sz="1758" dirty="0">
                <a:solidFill>
                  <a:srgbClr val="0070C0"/>
                </a:solidFill>
              </a:rPr>
              <a:t>P</a:t>
            </a:r>
            <a:r>
              <a:rPr sz="1758" dirty="0">
                <a:solidFill>
                  <a:srgbClr val="0070C0"/>
                </a:solidFill>
              </a:rPr>
              <a:t>eak</a:t>
            </a:r>
            <a:r>
              <a:rPr lang="en-US" sz="1758" dirty="0">
                <a:solidFill>
                  <a:srgbClr val="0070C0"/>
                </a:solidFill>
              </a:rPr>
              <a:t> (</a:t>
            </a:r>
            <a:r>
              <a:rPr sz="1758" dirty="0">
                <a:solidFill>
                  <a:srgbClr val="0070C0"/>
                </a:solidFill>
              </a:rPr>
              <a:t>-600 ns</a:t>
            </a:r>
            <a:r>
              <a:rPr lang="en-US" sz="1758" dirty="0">
                <a:solidFill>
                  <a:srgbClr val="0070C0"/>
                </a:solidFill>
              </a:rPr>
              <a:t>)</a:t>
            </a:r>
            <a:endParaRPr sz="1758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d : Non">
                <a:extLst>
                  <a:ext uri="{FF2B5EF4-FFF2-40B4-BE49-F238E27FC236}">
                    <a16:creationId xmlns:a16="http://schemas.microsoft.com/office/drawing/2014/main" id="{DA9EAC37-2735-5243-853A-ABE47A1B142B}"/>
                  </a:ext>
                </a:extLst>
              </p:cNvPr>
              <p:cNvSpPr txBox="1"/>
              <p:nvPr/>
            </p:nvSpPr>
            <p:spPr>
              <a:xfrm>
                <a:off x="3650468" y="3913789"/>
                <a:ext cx="1106521" cy="379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/>
              <a:p>
                <a:pPr>
                  <a:defRPr sz="2500"/>
                </a:pPr>
                <a:r>
                  <a:rPr sz="2000" dirty="0">
                    <a:solidFill>
                      <a:srgbClr val="FF0000"/>
                    </a:solidFill>
                  </a:rPr>
                  <a:t>Red</a:t>
                </a:r>
                <a:r>
                  <a:rPr sz="2000" dirty="0"/>
                  <a:t> :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b>
                    </m:sSub>
                  </m:oMath>
                </a14:m>
                <a:endParaRPr sz="2000" baseline="-5999" dirty="0"/>
              </a:p>
            </p:txBody>
          </p:sp>
        </mc:Choice>
        <mc:Fallback xmlns="">
          <p:sp>
            <p:nvSpPr>
              <p:cNvPr id="18" name="Red : Non">
                <a:extLst>
                  <a:ext uri="{FF2B5EF4-FFF2-40B4-BE49-F238E27FC236}">
                    <a16:creationId xmlns:a16="http://schemas.microsoft.com/office/drawing/2014/main" id="{DA9EAC37-2735-5243-853A-ABE47A1B14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0468" y="3913789"/>
                <a:ext cx="1106521" cy="379912"/>
              </a:xfrm>
              <a:prstGeom prst="rect">
                <a:avLst/>
              </a:prstGeom>
              <a:blipFill>
                <a:blip r:embed="rId3"/>
                <a:stretch>
                  <a:fillRect l="-11364" t="-13333" b="-33333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lack : Noff">
                <a:extLst>
                  <a:ext uri="{FF2B5EF4-FFF2-40B4-BE49-F238E27FC236}">
                    <a16:creationId xmlns:a16="http://schemas.microsoft.com/office/drawing/2014/main" id="{0946D5B3-2B31-6840-9633-7DA09D7AD872}"/>
                  </a:ext>
                </a:extLst>
              </p:cNvPr>
              <p:cNvSpPr txBox="1"/>
              <p:nvPr/>
            </p:nvSpPr>
            <p:spPr>
              <a:xfrm>
                <a:off x="3514103" y="4252818"/>
                <a:ext cx="1351910" cy="37991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/>
              <a:p>
                <a:pPr>
                  <a:defRPr sz="2500"/>
                </a:pPr>
                <a:r>
                  <a:rPr lang="en-US" sz="2000" dirty="0"/>
                  <a:t>Black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ar-AE" sz="2000" b="0" i="1" smtClean="0">
                            <a:latin typeface="Cambria Math" panose="02040503050406030204" pitchFamily="18" charset="0"/>
                          </a:rPr>
                          <m:t>𝑂𝐹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a14:m>
                <a:endParaRPr sz="2000" baseline="-5999" dirty="0"/>
              </a:p>
            </p:txBody>
          </p:sp>
        </mc:Choice>
        <mc:Fallback xmlns="">
          <p:sp>
            <p:nvSpPr>
              <p:cNvPr id="19" name="Black : Noff">
                <a:extLst>
                  <a:ext uri="{FF2B5EF4-FFF2-40B4-BE49-F238E27FC236}">
                    <a16:creationId xmlns:a16="http://schemas.microsoft.com/office/drawing/2014/main" id="{0946D5B3-2B31-6840-9633-7DA09D7AD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4103" y="4252818"/>
                <a:ext cx="1351910" cy="379912"/>
              </a:xfrm>
              <a:prstGeom prst="rect">
                <a:avLst/>
              </a:prstGeom>
              <a:blipFill>
                <a:blip r:embed="rId4"/>
                <a:stretch>
                  <a:fillRect l="-8333" t="-13333" b="-30000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9F0FA83C-02C0-B546-8B63-BA605CE0F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8" y="1125168"/>
            <a:ext cx="2160000" cy="17501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4414725-8656-F94F-BF72-4B9286D808C4}"/>
              </a:ext>
            </a:extLst>
          </p:cNvPr>
          <p:cNvSpPr txBox="1"/>
          <p:nvPr/>
        </p:nvSpPr>
        <p:spPr>
          <a:xfrm>
            <a:off x="7409412" y="2877255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/>
              <a:t>Time (ns)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C946A65-68A1-9943-B8E7-2EEECE3481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888" y="3418823"/>
            <a:ext cx="2160000" cy="175019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50FEF8E-F777-7947-8B79-A3519718DB0A}"/>
              </a:ext>
            </a:extLst>
          </p:cNvPr>
          <p:cNvSpPr txBox="1"/>
          <p:nvPr/>
        </p:nvSpPr>
        <p:spPr>
          <a:xfrm>
            <a:off x="7409412" y="5161766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/>
              <a:t>Time (ns)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7F4580-4E44-EF46-93F9-B8D608392CB3}"/>
              </a:ext>
            </a:extLst>
          </p:cNvPr>
          <p:cNvSpPr txBox="1"/>
          <p:nvPr/>
        </p:nvSpPr>
        <p:spPr>
          <a:xfrm>
            <a:off x="6859149" y="1190293"/>
            <a:ext cx="15086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>
                <a:solidFill>
                  <a:srgbClr val="C00000"/>
                </a:solidFill>
              </a:rPr>
              <a:t>“On” resonance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3927E8-EDE6-3F48-956B-79D82BA42586}"/>
              </a:ext>
            </a:extLst>
          </p:cNvPr>
          <p:cNvSpPr txBox="1"/>
          <p:nvPr/>
        </p:nvSpPr>
        <p:spPr>
          <a:xfrm>
            <a:off x="6841643" y="3495019"/>
            <a:ext cx="15352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>
                <a:solidFill>
                  <a:srgbClr val="015CFF"/>
                </a:solidFill>
              </a:rPr>
              <a:t>“Off” resonance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CB37AC-BDA8-9849-97BE-7B8A4B1DF693}"/>
              </a:ext>
            </a:extLst>
          </p:cNvPr>
          <p:cNvSpPr txBox="1"/>
          <p:nvPr/>
        </p:nvSpPr>
        <p:spPr>
          <a:xfrm>
            <a:off x="6689873" y="902261"/>
            <a:ext cx="2210340" cy="307777"/>
          </a:xfrm>
          <a:prstGeom prst="rect">
            <a:avLst/>
          </a:prstGeom>
          <a:noFill/>
        </p:spPr>
        <p:txBody>
          <a:bodyPr wrap="none" lIns="36000" rIns="36000">
            <a:spAutoFit/>
          </a:bodyPr>
          <a:lstStyle/>
          <a:p>
            <a:pPr algn="ctr"/>
            <a:r>
              <a:rPr lang="en-US" sz="1400" dirty="0">
                <a:solidFill>
                  <a:srgbClr val="C00000"/>
                </a:solidFill>
              </a:rPr>
              <a:t>Frequency = 4465000 + 0 kHz</a:t>
            </a:r>
            <a:endParaRPr lang="en-JP" sz="140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7FEA26-5B7A-C244-9A01-1E6B1BBB63B4}"/>
              </a:ext>
            </a:extLst>
          </p:cNvPr>
          <p:cNvSpPr txBox="1"/>
          <p:nvPr/>
        </p:nvSpPr>
        <p:spPr>
          <a:xfrm>
            <a:off x="6580327" y="3186772"/>
            <a:ext cx="2429433" cy="307777"/>
          </a:xfrm>
          <a:prstGeom prst="rect">
            <a:avLst/>
          </a:prstGeom>
          <a:noFill/>
        </p:spPr>
        <p:txBody>
          <a:bodyPr wrap="none" lIns="36000" rIns="36000">
            <a:spAutoFit/>
          </a:bodyPr>
          <a:lstStyle/>
          <a:p>
            <a:pPr algn="ctr"/>
            <a:r>
              <a:rPr lang="en-US" sz="1400" dirty="0">
                <a:solidFill>
                  <a:srgbClr val="015CFF"/>
                </a:solidFill>
              </a:rPr>
              <a:t>Frequency = 4465000 + 600 kHz</a:t>
            </a:r>
            <a:endParaRPr lang="en-JP" sz="14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DEA159-70E9-5972-9F45-80B57D21737F}"/>
              </a:ext>
            </a:extLst>
          </p:cNvPr>
          <p:cNvSpPr/>
          <p:nvPr/>
        </p:nvSpPr>
        <p:spPr>
          <a:xfrm>
            <a:off x="2331748" y="1027479"/>
            <a:ext cx="1274955" cy="349702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txBody>
          <a:bodyPr wrap="none" lIns="36000" tIns="36000" rIns="36000" bIns="3600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[2020B0333]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54B5C04-9B8E-F0F7-510E-E78ED8E126BA}"/>
                  </a:ext>
                </a:extLst>
              </p:cNvPr>
              <p:cNvSpPr txBox="1"/>
              <p:nvPr/>
            </p:nvSpPr>
            <p:spPr>
              <a:xfrm>
                <a:off x="3136554" y="5431843"/>
                <a:ext cx="2778068" cy="567976"/>
              </a:xfrm>
              <a:prstGeom prst="rect">
                <a:avLst/>
              </a:prstGeom>
              <a:noFill/>
              <a:ln w="15875">
                <a:solidFill>
                  <a:srgbClr val="0070C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JP" sz="200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Asymmetry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JP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𝑂𝐹𝐹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JP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𝑂𝑁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JP" sz="200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54B5C04-9B8E-F0F7-510E-E78ED8E126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6554" y="5431843"/>
                <a:ext cx="2778068" cy="5679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15875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EFB7BD4-F95A-7C20-7CBD-6BA2D7DEE6F7}"/>
                  </a:ext>
                </a:extLst>
              </p:cNvPr>
              <p:cNvSpPr txBox="1"/>
              <p:nvPr/>
            </p:nvSpPr>
            <p:spPr>
              <a:xfrm>
                <a:off x="2547286" y="6023029"/>
                <a:ext cx="4007700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tabLst>
                    <a:tab pos="5762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/>
                  <a:t>	: Number of e</a:t>
                </a:r>
                <a:r>
                  <a:rPr lang="en-US" sz="1800" baseline="30000" dirty="0"/>
                  <a:t>–</a:t>
                </a:r>
                <a:r>
                  <a:rPr lang="en-US" sz="1800" dirty="0"/>
                  <a:t> with microwave</a:t>
                </a:r>
              </a:p>
              <a:p>
                <a:pPr>
                  <a:tabLst>
                    <a:tab pos="57626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𝑂𝐹𝐹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</a:t>
                </a:r>
                <a:r>
                  <a:rPr lang="en-US" sz="1800" dirty="0"/>
                  <a:t>: Number of e</a:t>
                </a:r>
                <a:r>
                  <a:rPr lang="en-US" sz="1800" baseline="30000" dirty="0"/>
                  <a:t>–</a:t>
                </a:r>
                <a:r>
                  <a:rPr lang="en-US" sz="1800" dirty="0"/>
                  <a:t> without microwave</a:t>
                </a:r>
                <a:endParaRPr lang="en-JP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8EFB7BD4-F95A-7C20-7CBD-6BA2D7DEE6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286" y="6023029"/>
                <a:ext cx="4007700" cy="646331"/>
              </a:xfrm>
              <a:prstGeom prst="rect">
                <a:avLst/>
              </a:prstGeom>
              <a:blipFill>
                <a:blip r:embed="rId8"/>
                <a:stretch>
                  <a:fillRect t="-3846" r="-316" b="-1538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1F04152C-B47C-0284-0B7D-93DE6684DCA6}"/>
              </a:ext>
            </a:extLst>
          </p:cNvPr>
          <p:cNvGrpSpPr>
            <a:grpSpLocks noChangeAspect="1"/>
          </p:cNvGrpSpPr>
          <p:nvPr/>
        </p:nvGrpSpPr>
        <p:grpSpPr>
          <a:xfrm>
            <a:off x="6963888" y="5500735"/>
            <a:ext cx="1656000" cy="1078387"/>
            <a:chOff x="6700508" y="4783690"/>
            <a:chExt cx="2016000" cy="131281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3D957D-899C-6877-0FC0-7F93561A6C63}"/>
                </a:ext>
              </a:extLst>
            </p:cNvPr>
            <p:cNvSpPr/>
            <p:nvPr/>
          </p:nvSpPr>
          <p:spPr>
            <a:xfrm>
              <a:off x="6700508" y="4800507"/>
              <a:ext cx="2016000" cy="1296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E6A831E-C502-2EC7-090E-05B7CEE3F5AE}"/>
                </a:ext>
              </a:extLst>
            </p:cNvPr>
            <p:cNvGrpSpPr/>
            <p:nvPr/>
          </p:nvGrpSpPr>
          <p:grpSpPr>
            <a:xfrm>
              <a:off x="6736505" y="4783690"/>
              <a:ext cx="1980003" cy="1238615"/>
              <a:chOff x="6736505" y="4783690"/>
              <a:chExt cx="1980003" cy="123861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FB414DC-1546-CB02-5E0B-5CE0B5908B55}"/>
                  </a:ext>
                </a:extLst>
              </p:cNvPr>
              <p:cNvSpPr txBox="1"/>
              <p:nvPr/>
            </p:nvSpPr>
            <p:spPr>
              <a:xfrm>
                <a:off x="6736505" y="4783690"/>
                <a:ext cx="57708" cy="1384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900" dirty="0"/>
                  <a:t>0</a:t>
                </a:r>
                <a:endParaRPr lang="en-US" sz="1000" dirty="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C32CCA40-A5D8-ECFA-2777-BFC434111975}"/>
                  </a:ext>
                </a:extLst>
              </p:cNvPr>
              <p:cNvSpPr/>
              <p:nvPr/>
            </p:nvSpPr>
            <p:spPr>
              <a:xfrm rot="10800000" flipH="1">
                <a:off x="6844300" y="4870305"/>
                <a:ext cx="1872208" cy="115098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AE11938B-6F59-E403-0AF0-2DF72CD867DE}"/>
                  </a:ext>
                </a:extLst>
              </p:cNvPr>
              <p:cNvSpPr/>
              <p:nvPr/>
            </p:nvSpPr>
            <p:spPr>
              <a:xfrm rot="10800000" flipH="1">
                <a:off x="6850101" y="5033603"/>
                <a:ext cx="1860605" cy="788869"/>
              </a:xfrm>
              <a:custGeom>
                <a:avLst/>
                <a:gdLst>
                  <a:gd name="connsiteX0" fmla="*/ 0 w 1860605"/>
                  <a:gd name="connsiteY0" fmla="*/ 906452 h 922355"/>
                  <a:gd name="connsiteX1" fmla="*/ 477078 w 1860605"/>
                  <a:gd name="connsiteY1" fmla="*/ 811036 h 922355"/>
                  <a:gd name="connsiteX2" fmla="*/ 715617 w 1860605"/>
                  <a:gd name="connsiteY2" fmla="*/ 500936 h 922355"/>
                  <a:gd name="connsiteX3" fmla="*/ 914400 w 1860605"/>
                  <a:gd name="connsiteY3" fmla="*/ 3 h 922355"/>
                  <a:gd name="connsiteX4" fmla="*/ 1113183 w 1860605"/>
                  <a:gd name="connsiteY4" fmla="*/ 508887 h 922355"/>
                  <a:gd name="connsiteX5" fmla="*/ 1399430 w 1860605"/>
                  <a:gd name="connsiteY5" fmla="*/ 834890 h 922355"/>
                  <a:gd name="connsiteX6" fmla="*/ 1860605 w 1860605"/>
                  <a:gd name="connsiteY6" fmla="*/ 922355 h 92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0605" h="922355">
                    <a:moveTo>
                      <a:pt x="0" y="906452"/>
                    </a:moveTo>
                    <a:cubicBezTo>
                      <a:pt x="178904" y="892537"/>
                      <a:pt x="357809" y="878622"/>
                      <a:pt x="477078" y="811036"/>
                    </a:cubicBezTo>
                    <a:cubicBezTo>
                      <a:pt x="596347" y="743450"/>
                      <a:pt x="642730" y="636108"/>
                      <a:pt x="715617" y="500936"/>
                    </a:cubicBezTo>
                    <a:cubicBezTo>
                      <a:pt x="788504" y="365764"/>
                      <a:pt x="848139" y="-1322"/>
                      <a:pt x="914400" y="3"/>
                    </a:cubicBezTo>
                    <a:cubicBezTo>
                      <a:pt x="980661" y="1328"/>
                      <a:pt x="1032345" y="369739"/>
                      <a:pt x="1113183" y="508887"/>
                    </a:cubicBezTo>
                    <a:cubicBezTo>
                      <a:pt x="1194021" y="648035"/>
                      <a:pt x="1274860" y="765979"/>
                      <a:pt x="1399430" y="834890"/>
                    </a:cubicBezTo>
                    <a:cubicBezTo>
                      <a:pt x="1524000" y="903801"/>
                      <a:pt x="1692302" y="913078"/>
                      <a:pt x="1860605" y="922355"/>
                    </a:cubicBezTo>
                  </a:path>
                </a:pathLst>
              </a:custGeom>
              <a:noFill/>
              <a:ln w="19050">
                <a:solidFill>
                  <a:srgbClr val="920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15872491-ACD7-7C74-B94E-5072D4C9D6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80404" y="4870305"/>
                <a:ext cx="1" cy="1152000"/>
              </a:xfrm>
              <a:prstGeom prst="line">
                <a:avLst/>
              </a:prstGeom>
              <a:ln w="9525">
                <a:solidFill>
                  <a:schemeClr val="bg1">
                    <a:lumMod val="6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5AB012A-71DF-B8B4-29D4-E5A6DB3CF5B1}"/>
              </a:ext>
            </a:extLst>
          </p:cNvPr>
          <p:cNvCxnSpPr>
            <a:cxnSpLocks/>
            <a:stCxn id="11" idx="0"/>
          </p:cNvCxnSpPr>
          <p:nvPr/>
        </p:nvCxnSpPr>
        <p:spPr>
          <a:xfrm flipH="1" flipV="1">
            <a:off x="1386105" y="4823518"/>
            <a:ext cx="473746" cy="1211274"/>
          </a:xfrm>
          <a:prstGeom prst="straightConnector1">
            <a:avLst/>
          </a:prstGeom>
          <a:ln w="25400"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662891CF-AFF8-ABAC-381F-CD9F71EF8856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919094" y="4823518"/>
            <a:ext cx="205566" cy="605910"/>
          </a:xfrm>
          <a:prstGeom prst="straightConnector1">
            <a:avLst/>
          </a:prstGeom>
          <a:ln w="25400">
            <a:solidFill>
              <a:srgbClr val="0070C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E0E52B30-F860-C560-85F8-39AE6E10C85E}"/>
              </a:ext>
            </a:extLst>
          </p:cNvPr>
          <p:cNvSpPr txBox="1"/>
          <p:nvPr/>
        </p:nvSpPr>
        <p:spPr>
          <a:xfrm rot="16200000">
            <a:off x="6450151" y="5925196"/>
            <a:ext cx="898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200"/>
              <a:t>Asymmetry</a:t>
            </a:r>
          </a:p>
        </p:txBody>
      </p:sp>
      <p:sp>
        <p:nvSpPr>
          <p:cNvPr id="72" name="Up Arrow 71">
            <a:extLst>
              <a:ext uri="{FF2B5EF4-FFF2-40B4-BE49-F238E27FC236}">
                <a16:creationId xmlns:a16="http://schemas.microsoft.com/office/drawing/2014/main" id="{0A77FE2E-75D6-EDD0-AC35-5E41F07D539F}"/>
              </a:ext>
            </a:extLst>
          </p:cNvPr>
          <p:cNvSpPr/>
          <p:nvPr/>
        </p:nvSpPr>
        <p:spPr>
          <a:xfrm>
            <a:off x="7780456" y="6399257"/>
            <a:ext cx="144000" cy="28800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3" name="Up Arrow 72">
            <a:extLst>
              <a:ext uri="{FF2B5EF4-FFF2-40B4-BE49-F238E27FC236}">
                <a16:creationId xmlns:a16="http://schemas.microsoft.com/office/drawing/2014/main" id="{68034B46-19F8-2BBD-D89A-D9C922DD742B}"/>
              </a:ext>
            </a:extLst>
          </p:cNvPr>
          <p:cNvSpPr/>
          <p:nvPr/>
        </p:nvSpPr>
        <p:spPr>
          <a:xfrm>
            <a:off x="8376870" y="5760275"/>
            <a:ext cx="144000" cy="288000"/>
          </a:xfrm>
          <a:prstGeom prst="upArrow">
            <a:avLst/>
          </a:prstGeom>
          <a:solidFill>
            <a:srgbClr val="015CFF"/>
          </a:solidFill>
          <a:ln>
            <a:solidFill>
              <a:srgbClr val="015C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601EC8B-E78E-C468-607D-76421FB2481B}"/>
                  </a:ext>
                </a:extLst>
              </p:cNvPr>
              <p:cNvSpPr txBox="1"/>
              <p:nvPr/>
            </p:nvSpPr>
            <p:spPr>
              <a:xfrm rot="16200000">
                <a:off x="5847786" y="1851687"/>
                <a:ext cx="1465081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JP" sz="1200"/>
                  <a:t>Signal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𝐹𝐹</m:t>
                        </m:r>
                      </m:sub>
                    </m:sSub>
                  </m:oMath>
                </a14:m>
                <a:r>
                  <a:rPr lang="en-JP" sz="1200"/>
                  <a:t>)</a:t>
                </a: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8601EC8B-E78E-C468-607D-76421FB24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47786" y="1851687"/>
                <a:ext cx="1465081" cy="276999"/>
              </a:xfrm>
              <a:prstGeom prst="rect">
                <a:avLst/>
              </a:prstGeom>
              <a:blipFill>
                <a:blip r:embed="rId9"/>
                <a:stretch>
                  <a:fillRect l="-4545" r="-1363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B7B90D-E217-D7AE-0AF0-6A548180A64A}"/>
                  </a:ext>
                </a:extLst>
              </p:cNvPr>
              <p:cNvSpPr txBox="1"/>
              <p:nvPr/>
            </p:nvSpPr>
            <p:spPr>
              <a:xfrm rot="16200000">
                <a:off x="5847786" y="4142043"/>
                <a:ext cx="1465081" cy="2769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JP" sz="1200"/>
                  <a:t>Signal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JP" sz="1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𝑂𝑁</m:t>
                        </m:r>
                      </m:sub>
                    </m:sSub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JP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</a:rPr>
                          <m:t>𝐹𝐹</m:t>
                        </m:r>
                      </m:sub>
                    </m:sSub>
                  </m:oMath>
                </a14:m>
                <a:r>
                  <a:rPr lang="en-JP" sz="1200"/>
                  <a:t>)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3B7B90D-E217-D7AE-0AF0-6A548180A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847786" y="4142043"/>
                <a:ext cx="1465081" cy="276999"/>
              </a:xfrm>
              <a:prstGeom prst="rect">
                <a:avLst/>
              </a:prstGeom>
              <a:blipFill>
                <a:blip r:embed="rId10"/>
                <a:stretch>
                  <a:fillRect l="-4545" r="-1363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TextBox 78">
            <a:extLst>
              <a:ext uri="{FF2B5EF4-FFF2-40B4-BE49-F238E27FC236}">
                <a16:creationId xmlns:a16="http://schemas.microsoft.com/office/drawing/2014/main" id="{7940F203-6103-1BAD-D2B0-DD27416F9421}"/>
              </a:ext>
            </a:extLst>
          </p:cNvPr>
          <p:cNvSpPr txBox="1"/>
          <p:nvPr/>
        </p:nvSpPr>
        <p:spPr>
          <a:xfrm>
            <a:off x="5083546" y="2762108"/>
            <a:ext cx="15452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>
                <a:solidFill>
                  <a:srgbClr val="008F00"/>
                </a:solidFill>
              </a:rPr>
              <a:t>Rabi Oscillations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86BA6D14-76B7-7604-0BF9-962B060D52F7}"/>
              </a:ext>
            </a:extLst>
          </p:cNvPr>
          <p:cNvCxnSpPr>
            <a:cxnSpLocks/>
          </p:cNvCxnSpPr>
          <p:nvPr/>
        </p:nvCxnSpPr>
        <p:spPr>
          <a:xfrm flipV="1">
            <a:off x="6580326" y="2200642"/>
            <a:ext cx="813238" cy="730915"/>
          </a:xfrm>
          <a:prstGeom prst="straightConnector1">
            <a:avLst/>
          </a:prstGeom>
          <a:ln w="25400">
            <a:solidFill>
              <a:srgbClr val="008F00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3E7F100D-A7DA-AF29-1FF1-5B9BE64A7E6F}"/>
              </a:ext>
            </a:extLst>
          </p:cNvPr>
          <p:cNvSpPr txBox="1"/>
          <p:nvPr/>
        </p:nvSpPr>
        <p:spPr>
          <a:xfrm>
            <a:off x="7474313" y="5573974"/>
            <a:ext cx="755848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en-JP" sz="1400">
                <a:solidFill>
                  <a:srgbClr val="9202FF"/>
                </a:solidFill>
              </a:rPr>
              <a:t>resonance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A1401C5-8C06-B4C9-B6FD-5319AC9C4585}"/>
              </a:ext>
            </a:extLst>
          </p:cNvPr>
          <p:cNvSpPr txBox="1"/>
          <p:nvPr/>
        </p:nvSpPr>
        <p:spPr>
          <a:xfrm>
            <a:off x="2393001" y="1735353"/>
            <a:ext cx="556563" cy="349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/>
            </a:solidFill>
          </a:ln>
        </p:spPr>
        <p:txBody>
          <a:bodyPr wrap="none" tIns="36000" bIns="36000" rtlCol="0">
            <a:spAutoFit/>
          </a:bodyPr>
          <a:lstStyle/>
          <a:p>
            <a:pPr algn="ctr"/>
            <a:r>
              <a:rPr lang="en-JP"/>
              <a:t>µCu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3E09A0AC-9D3B-A909-9E3D-DF6A72DA4D74}"/>
              </a:ext>
            </a:extLst>
          </p:cNvPr>
          <p:cNvCxnSpPr>
            <a:cxnSpLocks/>
            <a:stCxn id="92" idx="1"/>
          </p:cNvCxnSpPr>
          <p:nvPr/>
        </p:nvCxnSpPr>
        <p:spPr>
          <a:xfrm flipH="1">
            <a:off x="2940872" y="2527189"/>
            <a:ext cx="885475" cy="356157"/>
          </a:xfrm>
          <a:prstGeom prst="straightConnector1">
            <a:avLst/>
          </a:prstGeom>
          <a:ln w="25400">
            <a:solidFill>
              <a:schemeClr val="accent4"/>
            </a:solidFill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83B68F25-62B5-AE53-986C-262C4D887349}"/>
              </a:ext>
            </a:extLst>
          </p:cNvPr>
          <p:cNvSpPr txBox="1"/>
          <p:nvPr/>
        </p:nvSpPr>
        <p:spPr>
          <a:xfrm>
            <a:off x="3826347" y="2352338"/>
            <a:ext cx="570990" cy="3497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txBody>
          <a:bodyPr wrap="none" tIns="36000" bIns="36000" rtlCol="0">
            <a:spAutoFit/>
          </a:bodyPr>
          <a:lstStyle/>
          <a:p>
            <a:pPr algn="ctr"/>
            <a:r>
              <a:rPr lang="en-JP"/>
              <a:t>µHe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47BD03F-5341-27DA-68A5-3DAB6D8EE6DE}"/>
                  </a:ext>
                </a:extLst>
              </p:cNvPr>
              <p:cNvSpPr txBox="1"/>
              <p:nvPr/>
            </p:nvSpPr>
            <p:spPr>
              <a:xfrm>
                <a:off x="2393001" y="2089797"/>
                <a:ext cx="974177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/>
                  <a:t> 162 ns</a:t>
                </a:r>
                <a:endParaRPr lang="en-JP" sz="1400"/>
              </a:p>
            </p:txBody>
          </p:sp>
        </mc:Choice>
        <mc:Fallback xmlns=""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747BD03F-5341-27DA-68A5-3DAB6D8EE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001" y="2089797"/>
                <a:ext cx="974177" cy="307777"/>
              </a:xfrm>
              <a:prstGeom prst="rect">
                <a:avLst/>
              </a:prstGeom>
              <a:blipFill>
                <a:blip r:embed="rId11"/>
                <a:stretch>
                  <a:fillRect t="-4000" r="-1299" b="-2000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ECAF3-8AA1-15FF-F736-043CA66463F3}"/>
                  </a:ext>
                </a:extLst>
              </p:cNvPr>
              <p:cNvSpPr txBox="1"/>
              <p:nvPr/>
            </p:nvSpPr>
            <p:spPr>
              <a:xfrm>
                <a:off x="3826347" y="2706782"/>
                <a:ext cx="1065548" cy="30777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1400" dirty="0"/>
                  <a:t> 2195 ns</a:t>
                </a:r>
                <a:endParaRPr lang="en-JP" sz="140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04ECAF3-8AA1-15FF-F736-043CA6646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347" y="2706782"/>
                <a:ext cx="1065548" cy="307777"/>
              </a:xfrm>
              <a:prstGeom prst="rect">
                <a:avLst/>
              </a:prstGeom>
              <a:blipFill>
                <a:blip r:embed="rId12"/>
                <a:stretch>
                  <a:fillRect t="-4000" r="-1190" b="-20000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574610-8744-1A6F-1A90-371F2A56E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67899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5E48D472-A836-2F72-CD7B-11F5C20A9E11}"/>
              </a:ext>
            </a:extLst>
          </p:cNvPr>
          <p:cNvGrpSpPr/>
          <p:nvPr/>
        </p:nvGrpSpPr>
        <p:grpSpPr>
          <a:xfrm>
            <a:off x="155659" y="892527"/>
            <a:ext cx="2325034" cy="2210168"/>
            <a:chOff x="2158731" y="964086"/>
            <a:chExt cx="2325034" cy="22101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588064A-291D-2CF5-353A-55D27BCBB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4315" y="964086"/>
              <a:ext cx="2219450" cy="21600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29164B1-5EEE-624F-9B7E-C3C28C85A32C}"/>
                </a:ext>
              </a:extLst>
            </p:cNvPr>
            <p:cNvSpPr/>
            <p:nvPr/>
          </p:nvSpPr>
          <p:spPr>
            <a:xfrm>
              <a:off x="2574843" y="2649835"/>
              <a:ext cx="712819" cy="19024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B050"/>
              </a:solidFill>
            </a:ln>
          </p:spPr>
          <p:txBody>
            <a:bodyPr wrap="none" lIns="18000" tIns="18000" rIns="18000" bIns="1800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</a:rPr>
                <a:t>[2020B0333]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73B511-DC1B-844D-A7AD-5F6846A5DF45}"/>
                </a:ext>
              </a:extLst>
            </p:cNvPr>
            <p:cNvSpPr txBox="1"/>
            <p:nvPr/>
          </p:nvSpPr>
          <p:spPr>
            <a:xfrm rot="16200000">
              <a:off x="1348731" y="1977821"/>
              <a:ext cx="1800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noAutofit/>
            </a:bodyPr>
            <a:lstStyle/>
            <a:p>
              <a:pPr algn="ctr"/>
              <a:r>
                <a:rPr lang="en-JP" sz="1000"/>
                <a:t>N</a:t>
              </a:r>
              <a:r>
                <a:rPr lang="en-JP" sz="1000" baseline="-25000"/>
                <a:t>ON</a:t>
              </a:r>
              <a:r>
                <a:rPr lang="en-JP" sz="1000"/>
                <a:t> / N</a:t>
              </a:r>
              <a:r>
                <a:rPr lang="en-JP" sz="1000" baseline="-25000"/>
                <a:t>OFF</a:t>
              </a:r>
              <a:r>
                <a:rPr lang="en-JP" sz="1000"/>
                <a:t> - 1</a:t>
              </a:r>
              <a:endParaRPr lang="en-JP" sz="1000" baseline="-250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BE978BE-05E2-8F25-CEE8-85DB93F9EA7B}"/>
                </a:ext>
              </a:extLst>
            </p:cNvPr>
            <p:cNvSpPr txBox="1"/>
            <p:nvPr/>
          </p:nvSpPr>
          <p:spPr>
            <a:xfrm>
              <a:off x="2402419" y="2994254"/>
              <a:ext cx="1944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0" rIns="72000" bIns="0" rtlCol="0">
              <a:noAutofit/>
            </a:bodyPr>
            <a:lstStyle/>
            <a:p>
              <a:pPr algn="ctr"/>
              <a:r>
                <a:rPr lang="en-JP" sz="1000"/>
                <a:t>Frequency – 4465050 kHz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25C4BD9-3CE5-F945-B9C0-7754903C56D3}"/>
                </a:ext>
              </a:extLst>
            </p:cNvPr>
            <p:cNvSpPr/>
            <p:nvPr/>
          </p:nvSpPr>
          <p:spPr>
            <a:xfrm>
              <a:off x="2524272" y="1214513"/>
              <a:ext cx="6110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4 atm</a:t>
              </a:r>
              <a:endParaRPr lang="en-JP" sz="1400" b="1">
                <a:solidFill>
                  <a:srgbClr val="C00000"/>
                </a:solidFill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488AE4B-195D-CF46-B358-A86E60F655B3}"/>
                </a:ext>
              </a:extLst>
            </p:cNvPr>
            <p:cNvSpPr/>
            <p:nvPr/>
          </p:nvSpPr>
          <p:spPr>
            <a:xfrm>
              <a:off x="2895871" y="984264"/>
              <a:ext cx="957600" cy="2154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8F00"/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F00"/>
                  </a:solidFill>
                </a:rPr>
                <a:t>March 2021</a:t>
              </a:r>
              <a:endParaRPr lang="en-JP" sz="1400" b="1">
                <a:solidFill>
                  <a:srgbClr val="008F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284B91C-D6E8-3A4D-9F87-E18DEFF56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µHe HFS Resonance Curve</a:t>
            </a:r>
            <a:endParaRPr lang="en-JP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77BFA-AC8F-8677-F23C-6D6DCD83220B}"/>
              </a:ext>
            </a:extLst>
          </p:cNvPr>
          <p:cNvSpPr txBox="1"/>
          <p:nvPr/>
        </p:nvSpPr>
        <p:spPr>
          <a:xfrm>
            <a:off x="5266063" y="3127822"/>
            <a:ext cx="3720240" cy="23890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JP" sz="1200" dirty="0">
                <a:solidFill>
                  <a:srgbClr val="7030A0"/>
                </a:solidFill>
              </a:rPr>
              <a:t>Time cut: electron data from 1.6 µs after second µ¯ pulse 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BBD078-101F-5FB8-A52B-1F87D532EF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96" y="3073915"/>
            <a:ext cx="4248000" cy="283199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C0A3832-22A7-A228-812E-D654D44F9125}"/>
              </a:ext>
            </a:extLst>
          </p:cNvPr>
          <p:cNvGrpSpPr/>
          <p:nvPr/>
        </p:nvGrpSpPr>
        <p:grpSpPr>
          <a:xfrm>
            <a:off x="6805584" y="4099168"/>
            <a:ext cx="2160000" cy="2217815"/>
            <a:chOff x="6853290" y="3851847"/>
            <a:chExt cx="2160000" cy="221781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A762D7F-CCE8-D7E3-659D-F30CC994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90" y="3851847"/>
              <a:ext cx="2160000" cy="221781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2091CC-F1AD-3A30-2D46-4415532BDD42}"/>
                </a:ext>
              </a:extLst>
            </p:cNvPr>
            <p:cNvSpPr txBox="1"/>
            <p:nvPr/>
          </p:nvSpPr>
          <p:spPr>
            <a:xfrm>
              <a:off x="8212788" y="4058035"/>
              <a:ext cx="34977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8F00"/>
                  </a:solidFill>
                </a:rPr>
                <a:t>ZF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52F95F-34D1-BB84-A6D0-DA0104ED901D}"/>
                </a:ext>
              </a:extLst>
            </p:cNvPr>
            <p:cNvSpPr txBox="1"/>
            <p:nvPr/>
          </p:nvSpPr>
          <p:spPr>
            <a:xfrm>
              <a:off x="7780076" y="4500002"/>
              <a:ext cx="3786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0000FF"/>
                  </a:solidFill>
                </a:rPr>
                <a:t>HF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43B9BBE-13DD-6433-6290-3A52A56932BC}"/>
              </a:ext>
            </a:extLst>
          </p:cNvPr>
          <p:cNvSpPr txBox="1"/>
          <p:nvPr/>
        </p:nvSpPr>
        <p:spPr>
          <a:xfrm>
            <a:off x="5424911" y="3552916"/>
            <a:ext cx="3309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00038" algn="l"/>
              </a:tabLst>
            </a:pPr>
            <a:r>
              <a:rPr lang="en-US" sz="1400" b="1" dirty="0">
                <a:solidFill>
                  <a:srgbClr val="008F00"/>
                </a:solidFill>
              </a:rPr>
              <a:t>ZF</a:t>
            </a:r>
            <a:r>
              <a:rPr lang="en-US" sz="1400" dirty="0"/>
              <a:t>:	</a:t>
            </a:r>
            <a:r>
              <a:rPr lang="en-US" sz="1400" dirty="0">
                <a:solidFill>
                  <a:srgbClr val="0070C0"/>
                </a:solidFill>
              </a:rPr>
              <a:t>H. Orth et al., PRL </a:t>
            </a:r>
            <a:r>
              <a:rPr lang="en-US" sz="1400" b="1" dirty="0">
                <a:solidFill>
                  <a:srgbClr val="0070C0"/>
                </a:solidFill>
              </a:rPr>
              <a:t>45</a:t>
            </a:r>
            <a:r>
              <a:rPr lang="en-US" sz="1400" dirty="0">
                <a:solidFill>
                  <a:srgbClr val="0070C0"/>
                </a:solidFill>
              </a:rPr>
              <a:t> (1980) 1483</a:t>
            </a:r>
          </a:p>
          <a:p>
            <a:pPr>
              <a:tabLst>
                <a:tab pos="300038" algn="l"/>
              </a:tabLst>
            </a:pPr>
            <a:r>
              <a:rPr lang="en-US" sz="1400" b="1" dirty="0">
                <a:solidFill>
                  <a:srgbClr val="0000FF"/>
                </a:solidFill>
              </a:rPr>
              <a:t>HF</a:t>
            </a:r>
            <a:r>
              <a:rPr lang="en-US" sz="1400" dirty="0"/>
              <a:t>:</a:t>
            </a:r>
            <a:r>
              <a:rPr lang="en-US" sz="1400" dirty="0">
                <a:solidFill>
                  <a:srgbClr val="C00000"/>
                </a:solidFill>
              </a:rPr>
              <a:t>	</a:t>
            </a:r>
            <a:r>
              <a:rPr lang="en-US" sz="1400" dirty="0">
                <a:solidFill>
                  <a:srgbClr val="0070C0"/>
                </a:solidFill>
              </a:rPr>
              <a:t>C. J. Gardner et al., PRL </a:t>
            </a:r>
            <a:r>
              <a:rPr lang="en-US" sz="1400" b="1" dirty="0">
                <a:solidFill>
                  <a:srgbClr val="0070C0"/>
                </a:solidFill>
              </a:rPr>
              <a:t>48</a:t>
            </a:r>
            <a:r>
              <a:rPr lang="en-US" sz="1400" dirty="0">
                <a:solidFill>
                  <a:srgbClr val="0070C0"/>
                </a:solidFill>
              </a:rPr>
              <a:t> (1982) 1168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55F56E-EB1E-37FB-B99F-1F57138204D7}"/>
              </a:ext>
            </a:extLst>
          </p:cNvPr>
          <p:cNvSpPr txBox="1"/>
          <p:nvPr/>
        </p:nvSpPr>
        <p:spPr>
          <a:xfrm>
            <a:off x="230418" y="5815737"/>
            <a:ext cx="57246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3241675" algn="l"/>
                <a:tab pos="4130675" algn="l"/>
              </a:tabLst>
            </a:pPr>
            <a:r>
              <a:rPr lang="en-US" sz="1600" dirty="0">
                <a:solidFill>
                  <a:srgbClr val="008F00"/>
                </a:solidFill>
                <a:latin typeface="Symbol" pitchFamily="2" charset="2"/>
              </a:rPr>
              <a:t>Dn</a:t>
            </a:r>
            <a:r>
              <a:rPr lang="en-US" sz="1600" dirty="0">
                <a:solidFill>
                  <a:srgbClr val="008F00"/>
                </a:solidFill>
              </a:rPr>
              <a:t> = 4464.95(6) MHz </a:t>
            </a:r>
            <a:r>
              <a:rPr lang="en-US" sz="1400" dirty="0">
                <a:solidFill>
                  <a:srgbClr val="008F00"/>
                </a:solidFill>
              </a:rPr>
              <a:t>(Orth et al.)</a:t>
            </a:r>
            <a:r>
              <a:rPr lang="en-US" sz="1600" dirty="0">
                <a:solidFill>
                  <a:srgbClr val="008F00"/>
                </a:solidFill>
              </a:rPr>
              <a:t> 	[13 ppm]	zero field (ZF)</a:t>
            </a:r>
          </a:p>
          <a:p>
            <a:pPr>
              <a:tabLst>
                <a:tab pos="3241675" algn="l"/>
                <a:tab pos="4130675" algn="l"/>
              </a:tabLst>
            </a:pPr>
            <a:r>
              <a:rPr lang="en-US" sz="1600" dirty="0">
                <a:solidFill>
                  <a:srgbClr val="015CFF"/>
                </a:solidFill>
                <a:latin typeface="Symbol" pitchFamily="2" charset="2"/>
              </a:rPr>
              <a:t>Dn</a:t>
            </a:r>
            <a:r>
              <a:rPr lang="en-US" sz="1600" dirty="0">
                <a:solidFill>
                  <a:srgbClr val="015CFF"/>
                </a:solidFill>
              </a:rPr>
              <a:t> = 4465.004(29) MHz </a:t>
            </a:r>
            <a:r>
              <a:rPr lang="en-US" sz="1400" dirty="0">
                <a:solidFill>
                  <a:srgbClr val="015CFF"/>
                </a:solidFill>
              </a:rPr>
              <a:t>(Gardner et al.)</a:t>
            </a:r>
            <a:r>
              <a:rPr lang="en-US" sz="1600" dirty="0">
                <a:solidFill>
                  <a:srgbClr val="015CFF"/>
                </a:solidFill>
              </a:rPr>
              <a:t> 	[6.5 ppm]	high field (HF) </a:t>
            </a:r>
          </a:p>
          <a:p>
            <a:pPr>
              <a:tabLst>
                <a:tab pos="3241675" algn="l"/>
                <a:tab pos="4130675" algn="l"/>
              </a:tabLst>
            </a:pPr>
            <a:r>
              <a:rPr lang="en-US" sz="1600" b="1" dirty="0">
                <a:solidFill>
                  <a:srgbClr val="FF0000"/>
                </a:solidFill>
                <a:latin typeface="Symbol" pitchFamily="2" charset="2"/>
              </a:rPr>
              <a:t>Dn =</a:t>
            </a:r>
            <a:r>
              <a:rPr lang="en-US" sz="1600" b="1" dirty="0">
                <a:solidFill>
                  <a:srgbClr val="FF0000"/>
                </a:solidFill>
              </a:rPr>
              <a:t> 4464.980(20) MHz (MuSEUM) 	[4.5ppm] 	zero field</a:t>
            </a:r>
            <a:r>
              <a:rPr lang="en-US" sz="1600" dirty="0">
                <a:solidFill>
                  <a:srgbClr val="015CFF"/>
                </a:solidFill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40F2E0-CAD2-714A-8930-7C5AACA48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72" y="1478473"/>
            <a:ext cx="1920000" cy="1440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4E8E5B-C821-0146-B2EB-A6ABB23ABD8E}"/>
              </a:ext>
            </a:extLst>
          </p:cNvPr>
          <p:cNvSpPr/>
          <p:nvPr/>
        </p:nvSpPr>
        <p:spPr>
          <a:xfrm>
            <a:off x="1250886" y="1121220"/>
            <a:ext cx="2267856" cy="274553"/>
          </a:xfrm>
          <a:prstGeom prst="rect">
            <a:avLst/>
          </a:prstGeom>
        </p:spPr>
        <p:txBody>
          <a:bodyPr wrap="none" lIns="36000" tIns="36000" rIns="36000" bIns="360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rgbClr val="FF0000"/>
                </a:solidFill>
              </a:rPr>
              <a:t>First Resonance Observed</a:t>
            </a:r>
            <a:endParaRPr lang="en-JP" sz="1600" b="1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EAE161-0C98-B3D6-D09F-AF049274051A}"/>
              </a:ext>
            </a:extLst>
          </p:cNvPr>
          <p:cNvGrpSpPr/>
          <p:nvPr/>
        </p:nvGrpSpPr>
        <p:grpSpPr>
          <a:xfrm>
            <a:off x="4396580" y="892527"/>
            <a:ext cx="2324463" cy="2210168"/>
            <a:chOff x="4460188" y="964086"/>
            <a:chExt cx="2324463" cy="22101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81551D-E858-93E3-AADC-867B3CF21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651" y="964086"/>
              <a:ext cx="2223000" cy="2160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08FB845-F263-1143-9CF9-68771F3B89E9}"/>
                </a:ext>
              </a:extLst>
            </p:cNvPr>
            <p:cNvSpPr/>
            <p:nvPr/>
          </p:nvSpPr>
          <p:spPr>
            <a:xfrm>
              <a:off x="4793428" y="1214513"/>
              <a:ext cx="84183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10.5 atm</a:t>
              </a:r>
              <a:endParaRPr lang="en-JP" sz="1400" b="1">
                <a:solidFill>
                  <a:srgbClr val="C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AED0E87-0DC5-5441-95AE-E04529C4064C}"/>
                </a:ext>
              </a:extLst>
            </p:cNvPr>
            <p:cNvSpPr/>
            <p:nvPr/>
          </p:nvSpPr>
          <p:spPr>
            <a:xfrm>
              <a:off x="5103184" y="984264"/>
              <a:ext cx="1141650" cy="2154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8F00"/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F00"/>
                  </a:solidFill>
                </a:rPr>
                <a:t>February 2022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A02351-54DB-97F5-B48F-E321A2E9E11C}"/>
                </a:ext>
              </a:extLst>
            </p:cNvPr>
            <p:cNvSpPr txBox="1"/>
            <p:nvPr/>
          </p:nvSpPr>
          <p:spPr>
            <a:xfrm rot="16200000">
              <a:off x="3650188" y="1977820"/>
              <a:ext cx="1800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noAutofit/>
            </a:bodyPr>
            <a:lstStyle/>
            <a:p>
              <a:pPr algn="ctr"/>
              <a:r>
                <a:rPr lang="en-JP" sz="1000"/>
                <a:t>N</a:t>
              </a:r>
              <a:r>
                <a:rPr lang="en-JP" sz="1000" baseline="-25000"/>
                <a:t>ON</a:t>
              </a:r>
              <a:r>
                <a:rPr lang="en-JP" sz="1000"/>
                <a:t> / N</a:t>
              </a:r>
              <a:r>
                <a:rPr lang="en-JP" sz="1000" baseline="-25000"/>
                <a:t>OFF</a:t>
              </a:r>
              <a:r>
                <a:rPr lang="en-JP" sz="1000"/>
                <a:t> - 1</a:t>
              </a:r>
              <a:endParaRPr lang="en-JP" sz="1000" baseline="-25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55D307-E25F-3747-A8A9-54561E11EB6D}"/>
                </a:ext>
              </a:extLst>
            </p:cNvPr>
            <p:cNvSpPr txBox="1"/>
            <p:nvPr/>
          </p:nvSpPr>
          <p:spPr>
            <a:xfrm>
              <a:off x="4704674" y="2994254"/>
              <a:ext cx="1944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0" rIns="72000" bIns="0" rtlCol="0">
              <a:noAutofit/>
            </a:bodyPr>
            <a:lstStyle/>
            <a:p>
              <a:pPr algn="ctr"/>
              <a:r>
                <a:rPr lang="en-JP" sz="1000"/>
                <a:t>Frequency – 4465140 kHz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1CE6E44-C1F4-5440-8C8E-847EC4CD5504}"/>
                </a:ext>
              </a:extLst>
            </p:cNvPr>
            <p:cNvSpPr/>
            <p:nvPr/>
          </p:nvSpPr>
          <p:spPr>
            <a:xfrm>
              <a:off x="4904878" y="2649835"/>
              <a:ext cx="712819" cy="19024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B050"/>
              </a:solidFill>
            </a:ln>
          </p:spPr>
          <p:txBody>
            <a:bodyPr wrap="none" lIns="18000" tIns="18000" rIns="18000" bIns="1800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</a:rPr>
                <a:t>[2021B0169]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F472E-A567-3D8A-D3E7-FEDFAAB763A9}"/>
                </a:ext>
              </a:extLst>
            </p:cNvPr>
            <p:cNvSpPr txBox="1"/>
            <p:nvPr/>
          </p:nvSpPr>
          <p:spPr>
            <a:xfrm>
              <a:off x="5897216" y="1835615"/>
              <a:ext cx="683896" cy="4605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b="1" dirty="0">
                  <a:solidFill>
                    <a:srgbClr val="9202FF"/>
                  </a:solidFill>
                </a:rPr>
                <a:t>B</a:t>
              </a:r>
              <a:r>
                <a:rPr lang="en-US" sz="1400" b="1" dirty="0">
                  <a:solidFill>
                    <a:srgbClr val="9202FF"/>
                  </a:solidFill>
                  <a:latin typeface="+mn-lt"/>
                </a:rPr>
                <a:t>lind</a:t>
              </a:r>
            </a:p>
            <a:p>
              <a:pPr algn="r">
                <a:lnSpc>
                  <a:spcPct val="90000"/>
                </a:lnSpc>
              </a:pPr>
              <a:r>
                <a:rPr lang="en-US" sz="1400" b="1" dirty="0">
                  <a:solidFill>
                    <a:srgbClr val="9202FF"/>
                  </a:solidFill>
                  <a:latin typeface="+mn-lt"/>
                </a:rPr>
                <a:t>Analysis</a:t>
              </a:r>
              <a:endParaRPr lang="en-JP" sz="140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B12F32D-A706-311A-AF16-DB08F11B8EF0}"/>
              </a:ext>
            </a:extLst>
          </p:cNvPr>
          <p:cNvGrpSpPr/>
          <p:nvPr/>
        </p:nvGrpSpPr>
        <p:grpSpPr>
          <a:xfrm>
            <a:off x="6670406" y="892527"/>
            <a:ext cx="2319720" cy="2210168"/>
            <a:chOff x="6765818" y="964086"/>
            <a:chExt cx="2319720" cy="22101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8A45DD-1DDD-F503-D93E-A38359395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2538" y="964086"/>
              <a:ext cx="2223000" cy="2160000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6A4208A-D6AE-964E-A53F-28CA3E05DD9E}"/>
                </a:ext>
              </a:extLst>
            </p:cNvPr>
            <p:cNvSpPr/>
            <p:nvPr/>
          </p:nvSpPr>
          <p:spPr>
            <a:xfrm>
              <a:off x="7264488" y="1214513"/>
              <a:ext cx="61100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C00000"/>
                  </a:solidFill>
                </a:rPr>
                <a:t>3 atm</a:t>
              </a:r>
              <a:endParaRPr lang="en-JP" sz="1400" b="1">
                <a:solidFill>
                  <a:srgbClr val="C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EAF070-80B2-B54E-B03D-A0E1A0EC86E2}"/>
                </a:ext>
              </a:extLst>
            </p:cNvPr>
            <p:cNvSpPr/>
            <p:nvPr/>
          </p:nvSpPr>
          <p:spPr>
            <a:xfrm>
              <a:off x="7569930" y="984264"/>
              <a:ext cx="805211" cy="2154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008F00"/>
              </a:solidFill>
            </a:ln>
          </p:spPr>
          <p:txBody>
            <a:bodyPr wrap="none" lIns="36000" tIns="0" rIns="36000" bIns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F00"/>
                  </a:solidFill>
                </a:rPr>
                <a:t>May 2022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B0C3218-6848-274A-3C2A-AE563D2B1A25}"/>
                </a:ext>
              </a:extLst>
            </p:cNvPr>
            <p:cNvSpPr txBox="1"/>
            <p:nvPr/>
          </p:nvSpPr>
          <p:spPr>
            <a:xfrm>
              <a:off x="7003258" y="2994254"/>
              <a:ext cx="1944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72000" tIns="0" rIns="72000" bIns="0" rtlCol="0">
              <a:noAutofit/>
            </a:bodyPr>
            <a:lstStyle/>
            <a:p>
              <a:pPr algn="ctr"/>
              <a:r>
                <a:rPr lang="en-JP" sz="1000"/>
                <a:t>Frequency – 4465000 kHz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3D13F62-AE7A-7B4D-9DC7-C6D6D20A55C6}"/>
                </a:ext>
              </a:extLst>
            </p:cNvPr>
            <p:cNvSpPr/>
            <p:nvPr/>
          </p:nvSpPr>
          <p:spPr>
            <a:xfrm>
              <a:off x="7189791" y="2649835"/>
              <a:ext cx="716025" cy="190240"/>
            </a:xfrm>
            <a:prstGeom prst="rect">
              <a:avLst/>
            </a:prstGeom>
            <a:solidFill>
              <a:srgbClr val="FFFFCC"/>
            </a:solidFill>
            <a:ln w="12700">
              <a:solidFill>
                <a:srgbClr val="00B050"/>
              </a:solidFill>
            </a:ln>
          </p:spPr>
          <p:txBody>
            <a:bodyPr wrap="none" lIns="18000" tIns="18000" rIns="18000" bIns="18000">
              <a:spAutoFit/>
            </a:bodyPr>
            <a:lstStyle/>
            <a:p>
              <a:r>
                <a:rPr lang="en-US" sz="1000" dirty="0">
                  <a:solidFill>
                    <a:srgbClr val="00B050"/>
                  </a:solidFill>
                </a:rPr>
                <a:t>[2022A0159]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34841E0-1ABE-F09D-3756-A7496CCFDEAD}"/>
                </a:ext>
              </a:extLst>
            </p:cNvPr>
            <p:cNvSpPr txBox="1"/>
            <p:nvPr/>
          </p:nvSpPr>
          <p:spPr>
            <a:xfrm>
              <a:off x="8194945" y="1835615"/>
              <a:ext cx="683896" cy="460502"/>
            </a:xfrm>
            <a:prstGeom prst="rect">
              <a:avLst/>
            </a:prstGeom>
            <a:noFill/>
          </p:spPr>
          <p:txBody>
            <a:bodyPr wrap="none" lIns="36000" tIns="36000" rIns="36000" bIns="3600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1400" b="1" dirty="0">
                  <a:solidFill>
                    <a:srgbClr val="9202FF"/>
                  </a:solidFill>
                </a:rPr>
                <a:t>B</a:t>
              </a:r>
              <a:r>
                <a:rPr lang="en-US" sz="1400" b="1" dirty="0">
                  <a:solidFill>
                    <a:srgbClr val="9202FF"/>
                  </a:solidFill>
                  <a:latin typeface="+mn-lt"/>
                </a:rPr>
                <a:t>lind</a:t>
              </a:r>
            </a:p>
            <a:p>
              <a:pPr algn="r">
                <a:lnSpc>
                  <a:spcPct val="90000"/>
                </a:lnSpc>
              </a:pPr>
              <a:r>
                <a:rPr lang="en-US" sz="1400" b="1" dirty="0">
                  <a:solidFill>
                    <a:srgbClr val="9202FF"/>
                  </a:solidFill>
                  <a:latin typeface="+mn-lt"/>
                </a:rPr>
                <a:t>Analysis</a:t>
              </a:r>
              <a:endParaRPr lang="en-JP" sz="14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35BFAA-A7DA-68B3-0A41-F6D4CAAFCE08}"/>
                </a:ext>
              </a:extLst>
            </p:cNvPr>
            <p:cNvSpPr txBox="1"/>
            <p:nvPr/>
          </p:nvSpPr>
          <p:spPr>
            <a:xfrm rot="16200000">
              <a:off x="5955818" y="1977820"/>
              <a:ext cx="1800000" cy="18000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36000" tIns="0" rIns="36000" bIns="0" rtlCol="0">
              <a:noAutofit/>
            </a:bodyPr>
            <a:lstStyle/>
            <a:p>
              <a:pPr algn="ctr"/>
              <a:r>
                <a:rPr lang="en-JP" sz="1000"/>
                <a:t>N</a:t>
              </a:r>
              <a:r>
                <a:rPr lang="en-JP" sz="1000" baseline="-25000"/>
                <a:t>ON</a:t>
              </a:r>
              <a:r>
                <a:rPr lang="en-JP" sz="1000"/>
                <a:t> / N</a:t>
              </a:r>
              <a:r>
                <a:rPr lang="en-JP" sz="1000" baseline="-25000"/>
                <a:t>OFF</a:t>
              </a:r>
              <a:r>
                <a:rPr lang="en-JP" sz="1000"/>
                <a:t> - 1</a:t>
              </a:r>
              <a:endParaRPr lang="en-JP" sz="1000" baseline="-2500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4ABA445-A79E-62B6-72E2-5FAE6E88E6F4}"/>
              </a:ext>
            </a:extLst>
          </p:cNvPr>
          <p:cNvSpPr txBox="1"/>
          <p:nvPr/>
        </p:nvSpPr>
        <p:spPr>
          <a:xfrm>
            <a:off x="5186012" y="6506032"/>
            <a:ext cx="390972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solidFill>
                  <a:srgbClr val="0070C0"/>
                </a:solidFill>
              </a:rPr>
              <a:t>P. Strasser et al., Phys. Rev. Lett. </a:t>
            </a:r>
            <a:r>
              <a:rPr lang="en-US" sz="1400" b="1" dirty="0">
                <a:solidFill>
                  <a:srgbClr val="0070C0"/>
                </a:solidFill>
              </a:rPr>
              <a:t>131</a:t>
            </a:r>
            <a:r>
              <a:rPr lang="en-US" sz="1400" dirty="0">
                <a:solidFill>
                  <a:srgbClr val="0070C0"/>
                </a:solidFill>
              </a:rPr>
              <a:t> (2023) 253003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88650F5-F7DB-C8C2-EA40-2DD5A48B1046}"/>
              </a:ext>
            </a:extLst>
          </p:cNvPr>
          <p:cNvSpPr txBox="1"/>
          <p:nvPr/>
        </p:nvSpPr>
        <p:spPr>
          <a:xfrm>
            <a:off x="4978771" y="4440532"/>
            <a:ext cx="2052228" cy="646331"/>
          </a:xfrm>
          <a:prstGeom prst="rect">
            <a:avLst/>
          </a:prstGeom>
          <a:noFill/>
          <a:ln w="1905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After 40 years</a:t>
            </a:r>
          </a:p>
          <a:p>
            <a:pPr algn="ctr"/>
            <a:r>
              <a:rPr lang="en-US" b="1" dirty="0">
                <a:solidFill>
                  <a:srgbClr val="7030A0"/>
                </a:solidFill>
              </a:rPr>
              <a:t>New World Record!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127F0E-D0CB-A6E3-A117-C1D6584D9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3862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E2D1840-C40F-1F4A-A3E8-8F67D0E94F72}"/>
              </a:ext>
            </a:extLst>
          </p:cNvPr>
          <p:cNvSpPr/>
          <p:nvPr/>
        </p:nvSpPr>
        <p:spPr>
          <a:xfrm>
            <a:off x="4644496" y="3136113"/>
            <a:ext cx="4392000" cy="36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DC4FC-260B-F144-9530-55B0515F8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JP"/>
              <a:t>High-Field Microwave Cavity</a:t>
            </a:r>
            <a:r>
              <a:rPr lang="en-JP" sz="4400"/>
              <a:t> </a:t>
            </a:r>
            <a:r>
              <a:rPr lang="en-JP" sz="4000"/>
              <a:t>(Mu&amp;µHe)</a:t>
            </a:r>
            <a:endParaRPr lang="en-JP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5125BEA-8D03-B34C-ADAA-FBC7581E4AC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t="20193"/>
          <a:stretch>
            <a:fillRect/>
          </a:stretch>
        </p:blipFill>
        <p:spPr>
          <a:xfrm>
            <a:off x="148035" y="1131515"/>
            <a:ext cx="4373880" cy="2657525"/>
          </a:xfrm>
          <a:prstGeom prst="rect">
            <a:avLst/>
          </a:prstGeom>
        </p:spPr>
      </p:pic>
      <p:pic>
        <p:nvPicPr>
          <p:cNvPr id="6" name="図 2" descr="2011-12-23_18_27_16.jpg">
            <a:extLst>
              <a:ext uri="{FF2B5EF4-FFF2-40B4-BE49-F238E27FC236}">
                <a16:creationId xmlns:a16="http://schemas.microsoft.com/office/drawing/2014/main" id="{A099C68F-9D03-0040-A9C8-2D54EE4518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17821" t="21767" b="36608"/>
          <a:stretch>
            <a:fillRect/>
          </a:stretch>
        </p:blipFill>
        <p:spPr>
          <a:xfrm>
            <a:off x="259781" y="4077072"/>
            <a:ext cx="4098804" cy="155810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B7D18DD-2FD6-DC45-AA16-31E93557E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427984" y="1042623"/>
            <a:ext cx="2984175" cy="208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テキスト ボックス 10">
            <a:extLst>
              <a:ext uri="{FF2B5EF4-FFF2-40B4-BE49-F238E27FC236}">
                <a16:creationId xmlns:a16="http://schemas.microsoft.com/office/drawing/2014/main" id="{79FE316C-D418-5840-81CE-C36CC3B80035}"/>
              </a:ext>
            </a:extLst>
          </p:cNvPr>
          <p:cNvSpPr txBox="1"/>
          <p:nvPr/>
        </p:nvSpPr>
        <p:spPr>
          <a:xfrm>
            <a:off x="4539697" y="1042623"/>
            <a:ext cx="98777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3D CAD</a:t>
            </a:r>
            <a:endParaRPr kumimoji="1" lang="ja-JP" altLang="en-US" sz="2000" b="1"/>
          </a:p>
        </p:txBody>
      </p:sp>
      <p:sp>
        <p:nvSpPr>
          <p:cNvPr id="9" name="テキスト ボックス 11">
            <a:extLst>
              <a:ext uri="{FF2B5EF4-FFF2-40B4-BE49-F238E27FC236}">
                <a16:creationId xmlns:a16="http://schemas.microsoft.com/office/drawing/2014/main" id="{4392B7FD-7FB7-1644-B9B7-3835BEA6F862}"/>
              </a:ext>
            </a:extLst>
          </p:cNvPr>
          <p:cNvSpPr txBox="1"/>
          <p:nvPr/>
        </p:nvSpPr>
        <p:spPr>
          <a:xfrm>
            <a:off x="259781" y="3717032"/>
            <a:ext cx="1318118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Cavity Test</a:t>
            </a:r>
            <a:endParaRPr kumimoji="1" lang="ja-JP" altLang="en-US" sz="2000" b="1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E2EBB15-90BA-8547-A092-B0492CD71143}"/>
              </a:ext>
            </a:extLst>
          </p:cNvPr>
          <p:cNvSpPr txBox="1"/>
          <p:nvPr/>
        </p:nvSpPr>
        <p:spPr>
          <a:xfrm>
            <a:off x="259781" y="5805360"/>
            <a:ext cx="1013675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kumimoji="1" lang="en-US" altLang="ja-JP" sz="2000" b="1" dirty="0"/>
              <a:t>Q Value</a:t>
            </a:r>
            <a:endParaRPr kumimoji="1" lang="ja-JP" altLang="en-US" sz="2000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5CC655C-9942-CA45-B2AD-AAF89FD54CBB}"/>
              </a:ext>
            </a:extLst>
          </p:cNvPr>
          <p:cNvGraphicFramePr>
            <a:graphicFrameLocks noGrp="1"/>
          </p:cNvGraphicFramePr>
          <p:nvPr/>
        </p:nvGraphicFramePr>
        <p:xfrm>
          <a:off x="1406585" y="5805360"/>
          <a:ext cx="2952000" cy="86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000">
                  <a:extLst>
                    <a:ext uri="{9D8B030D-6E8A-4147-A177-3AD203B41FA5}">
                      <a16:colId xmlns:a16="http://schemas.microsoft.com/office/drawing/2014/main" val="2369961479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535223234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325548405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Modes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Q (measured)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Q (simulation)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42729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400" dirty="0"/>
                        <a:t>TM110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en-US" sz="1400" dirty="0"/>
                        <a:t>1.13 x 10</a:t>
                      </a:r>
                      <a:r>
                        <a:rPr lang="en-US" sz="1400" baseline="30000" dirty="0"/>
                        <a:t>4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2.97 x 10</a:t>
                      </a:r>
                      <a:r>
                        <a:rPr lang="en-US" sz="1400" baseline="30000" dirty="0"/>
                        <a:t>4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03438182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TM210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8.05 x 10</a:t>
                      </a:r>
                      <a:r>
                        <a:rPr lang="en-US" sz="1400" baseline="30000" dirty="0"/>
                        <a:t>3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2.89 x 10</a:t>
                      </a:r>
                      <a:r>
                        <a:rPr lang="en-US" sz="1400" baseline="30000" dirty="0"/>
                        <a:t>4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333610820"/>
                  </a:ext>
                </a:extLst>
              </a:tr>
            </a:tbl>
          </a:graphicData>
        </a:graphic>
      </p:graphicFrame>
      <p:pic>
        <p:nvPicPr>
          <p:cNvPr id="13" name="Picture 3">
            <a:extLst>
              <a:ext uri="{FF2B5EF4-FFF2-40B4-BE49-F238E27FC236}">
                <a16:creationId xmlns:a16="http://schemas.microsoft.com/office/drawing/2014/main" id="{9BDB2D04-4F2A-FA49-84AA-0B17D6C7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8364"/>
          <a:stretch>
            <a:fillRect/>
          </a:stretch>
        </p:blipFill>
        <p:spPr bwMode="auto">
          <a:xfrm>
            <a:off x="7452320" y="1498103"/>
            <a:ext cx="1667840" cy="152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テキスト ボックス 9">
            <a:extLst>
              <a:ext uri="{FF2B5EF4-FFF2-40B4-BE49-F238E27FC236}">
                <a16:creationId xmlns:a16="http://schemas.microsoft.com/office/drawing/2014/main" id="{C3EA8CAE-ACC1-624D-82C0-3751CD3A83F2}"/>
              </a:ext>
            </a:extLst>
          </p:cNvPr>
          <p:cNvSpPr txBox="1"/>
          <p:nvPr/>
        </p:nvSpPr>
        <p:spPr>
          <a:xfrm>
            <a:off x="7092280" y="1042623"/>
            <a:ext cx="1963551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kumimoji="1" lang="en-US" altLang="ja-JP" sz="2000" b="1" dirty="0"/>
              <a:t>MWS</a:t>
            </a:r>
            <a:r>
              <a:rPr lang="ja-JP" altLang="en-US" sz="2000" b="1"/>
              <a:t> </a:t>
            </a:r>
            <a:r>
              <a:rPr lang="en-US" altLang="ja-JP" sz="2000" b="1" dirty="0"/>
              <a:t>Simulation</a:t>
            </a:r>
            <a:endParaRPr kumimoji="1" lang="ja-JP" altLang="en-US" sz="2000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B46A1B-5B66-2540-93D5-19700C24ED25}"/>
              </a:ext>
            </a:extLst>
          </p:cNvPr>
          <p:cNvSpPr txBox="1"/>
          <p:nvPr/>
        </p:nvSpPr>
        <p:spPr>
          <a:xfrm>
            <a:off x="4931191" y="3116805"/>
            <a:ext cx="38186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ja-JP" dirty="0">
                <a:solidFill>
                  <a:srgbClr val="C00000"/>
                </a:solidFill>
              </a:rPr>
              <a:t>Comparison between </a:t>
            </a:r>
            <a:r>
              <a:rPr lang="en-US" altLang="ja-JP" b="1" dirty="0">
                <a:solidFill>
                  <a:srgbClr val="FF0000"/>
                </a:solidFill>
              </a:rPr>
              <a:t>Muonium</a:t>
            </a:r>
            <a:r>
              <a:rPr lang="en-US" altLang="ja-JP" dirty="0">
                <a:solidFill>
                  <a:srgbClr val="C00000"/>
                </a:solidFill>
              </a:rPr>
              <a:t> &amp; </a:t>
            </a:r>
            <a:r>
              <a:rPr lang="en-US" altLang="ja-JP" b="1" dirty="0">
                <a:solidFill>
                  <a:srgbClr val="015CFF"/>
                </a:solidFill>
              </a:rPr>
              <a:t>µHe</a:t>
            </a:r>
            <a:endParaRPr lang="en-JP" b="1">
              <a:solidFill>
                <a:srgbClr val="015C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E82B81-E9A0-434A-A574-F2B13C4304F7}"/>
              </a:ext>
            </a:extLst>
          </p:cNvPr>
          <p:cNvSpPr/>
          <p:nvPr/>
        </p:nvSpPr>
        <p:spPr>
          <a:xfrm>
            <a:off x="5377003" y="3499325"/>
            <a:ext cx="3402000" cy="266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785B9-C1DA-744E-888F-3CC2C476F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46" y="3421413"/>
            <a:ext cx="4178300" cy="3314700"/>
          </a:xfrm>
          <a:prstGeom prst="rect">
            <a:avLst/>
          </a:prstGeom>
        </p:spPr>
      </p:pic>
      <p:sp>
        <p:nvSpPr>
          <p:cNvPr id="21" name="テキスト ボックス 10">
            <a:extLst>
              <a:ext uri="{FF2B5EF4-FFF2-40B4-BE49-F238E27FC236}">
                <a16:creationId xmlns:a16="http://schemas.microsoft.com/office/drawing/2014/main" id="{8C7424B2-89F8-0D44-847B-257DE5070557}"/>
              </a:ext>
            </a:extLst>
          </p:cNvPr>
          <p:cNvSpPr txBox="1"/>
          <p:nvPr/>
        </p:nvSpPr>
        <p:spPr>
          <a:xfrm>
            <a:off x="259781" y="1042623"/>
            <a:ext cx="2003754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tIns="0" bIns="0" rtlCol="0">
            <a:spAutoFit/>
          </a:bodyPr>
          <a:lstStyle/>
          <a:p>
            <a:r>
              <a:rPr lang="en-US" altLang="ja-JP" sz="2000" b="1" dirty="0"/>
              <a:t>Cylindrical Cavity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AA79119-7AAB-3F34-D9AD-C7443957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72640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2401D-8F0E-3A72-1248-B91FC9E7F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000" y="4064911"/>
            <a:ext cx="5400000" cy="10503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5DD164-281B-AA21-3D10-749CE79D98C7}"/>
              </a:ext>
            </a:extLst>
          </p:cNvPr>
          <p:cNvSpPr/>
          <p:nvPr/>
        </p:nvSpPr>
        <p:spPr>
          <a:xfrm>
            <a:off x="1418316" y="1742747"/>
            <a:ext cx="63073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Highly-Polarized </a:t>
            </a:r>
          </a:p>
          <a:p>
            <a:pPr algn="ctr"/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Muonic Helium Atom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AA48874-AB04-A2AF-D8BC-F7A418C8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6267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F7AE9CB-D3EF-2542-BDF8-8CA212303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26" y="1388275"/>
            <a:ext cx="5580000" cy="26278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EF72403-A7C3-DCAB-2ADA-BA5278683403}"/>
              </a:ext>
            </a:extLst>
          </p:cNvPr>
          <p:cNvGrpSpPr/>
          <p:nvPr/>
        </p:nvGrpSpPr>
        <p:grpSpPr>
          <a:xfrm>
            <a:off x="729810" y="3564127"/>
            <a:ext cx="4422855" cy="106306"/>
            <a:chOff x="729810" y="3562525"/>
            <a:chExt cx="4422855" cy="106306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B958BFC-84CC-7A49-ADBA-6CD8817E824C}"/>
                </a:ext>
              </a:extLst>
            </p:cNvPr>
            <p:cNvCxnSpPr/>
            <p:nvPr/>
          </p:nvCxnSpPr>
          <p:spPr>
            <a:xfrm>
              <a:off x="729810" y="3668831"/>
              <a:ext cx="173587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CFA06DC-5327-CC4C-B0EA-017887FE5B0C}"/>
                </a:ext>
              </a:extLst>
            </p:cNvPr>
            <p:cNvCxnSpPr>
              <a:cxnSpLocks/>
            </p:cNvCxnSpPr>
            <p:nvPr/>
          </p:nvCxnSpPr>
          <p:spPr>
            <a:xfrm>
              <a:off x="3656388" y="3562525"/>
              <a:ext cx="1496277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E22ABE-7E5E-4840-B1E2-66C185339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Highly-Polarized Muonic He Atom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2E584A9-1A1D-2C4C-9E2F-801515CE120C}"/>
              </a:ext>
            </a:extLst>
          </p:cNvPr>
          <p:cNvSpPr/>
          <p:nvPr/>
        </p:nvSpPr>
        <p:spPr>
          <a:xfrm>
            <a:off x="363061" y="4120925"/>
            <a:ext cx="41765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A. S. Barton et al., Phys. Rev. Lett. </a:t>
            </a:r>
            <a:r>
              <a:rPr lang="en-US" sz="1600" b="1" dirty="0">
                <a:solidFill>
                  <a:schemeClr val="accent1"/>
                </a:solidFill>
              </a:rPr>
              <a:t>70</a:t>
            </a:r>
            <a:r>
              <a:rPr lang="en-US" sz="1600" dirty="0">
                <a:solidFill>
                  <a:schemeClr val="accent1"/>
                </a:solidFill>
              </a:rPr>
              <a:t>, 758 (1993)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FFE46E-DC32-9C48-AA89-92D60D39D791}"/>
              </a:ext>
            </a:extLst>
          </p:cNvPr>
          <p:cNvSpPr/>
          <p:nvPr/>
        </p:nvSpPr>
        <p:spPr>
          <a:xfrm>
            <a:off x="1185504" y="5844762"/>
            <a:ext cx="3427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207E1A"/>
                </a:solidFill>
              </a:rPr>
              <a:t>Maximum theoretical polarization:</a:t>
            </a:r>
          </a:p>
          <a:p>
            <a:pPr algn="ctr"/>
            <a:r>
              <a:rPr lang="en-US" dirty="0">
                <a:solidFill>
                  <a:srgbClr val="207E1A"/>
                </a:solidFill>
              </a:rPr>
              <a:t> </a:t>
            </a:r>
            <a:r>
              <a:rPr lang="en-US" baseline="30000" dirty="0">
                <a:solidFill>
                  <a:srgbClr val="207E1A"/>
                </a:solidFill>
              </a:rPr>
              <a:t>4</a:t>
            </a:r>
            <a:r>
              <a:rPr lang="en-US" dirty="0">
                <a:solidFill>
                  <a:srgbClr val="207E1A"/>
                </a:solidFill>
              </a:rPr>
              <a:t>He = 100%, </a:t>
            </a:r>
            <a:r>
              <a:rPr lang="en-US" baseline="30000" dirty="0">
                <a:solidFill>
                  <a:srgbClr val="207E1A"/>
                </a:solidFill>
              </a:rPr>
              <a:t>3</a:t>
            </a:r>
            <a:r>
              <a:rPr lang="en-US" dirty="0">
                <a:solidFill>
                  <a:srgbClr val="207E1A"/>
                </a:solidFill>
              </a:rPr>
              <a:t>He = 75%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924D794-B58F-4D4B-B3B3-064C30EDEAB3}"/>
              </a:ext>
            </a:extLst>
          </p:cNvPr>
          <p:cNvSpPr/>
          <p:nvPr/>
        </p:nvSpPr>
        <p:spPr>
          <a:xfrm>
            <a:off x="161612" y="5106765"/>
            <a:ext cx="792088" cy="480163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3F4787-4DDA-A74B-9E9F-1C4560FB76AD}"/>
              </a:ext>
            </a:extLst>
          </p:cNvPr>
          <p:cNvSpPr txBox="1"/>
          <p:nvPr/>
        </p:nvSpPr>
        <p:spPr>
          <a:xfrm>
            <a:off x="988019" y="4988017"/>
            <a:ext cx="41574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for µ</a:t>
            </a:r>
            <a:r>
              <a:rPr lang="en-US" sz="2000" baseline="30000" dirty="0"/>
              <a:t>4</a:t>
            </a:r>
            <a:r>
              <a:rPr lang="en-US" sz="2000" dirty="0"/>
              <a:t>He: 6% </a:t>
            </a:r>
            <a:r>
              <a:rPr lang="en-US" sz="2000" dirty="0">
                <a:latin typeface="Symbol" pitchFamily="2" charset="2"/>
                <a:cs typeface="Symbol" charset="2"/>
                <a:sym typeface="Symbol"/>
              </a:rPr>
              <a:t>® </a:t>
            </a:r>
            <a:r>
              <a:rPr lang="en-US" sz="2000" dirty="0"/>
              <a:t>44%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Improvement by a factor 7 achieved 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6B9F74-9D87-3349-8987-61B18E09A374}"/>
              </a:ext>
            </a:extLst>
          </p:cNvPr>
          <p:cNvSpPr txBox="1"/>
          <p:nvPr/>
        </p:nvSpPr>
        <p:spPr>
          <a:xfrm>
            <a:off x="1864424" y="850375"/>
            <a:ext cx="5479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by Spin Exchange Optical Pumping (SEOP)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5986E-B674-66FA-9E33-3C9DEB58D8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893" y="3913977"/>
            <a:ext cx="3960000" cy="28298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85B1F7-5308-BA43-B808-55E7A75F0454}"/>
              </a:ext>
            </a:extLst>
          </p:cNvPr>
          <p:cNvGrpSpPr/>
          <p:nvPr/>
        </p:nvGrpSpPr>
        <p:grpSpPr>
          <a:xfrm>
            <a:off x="5846821" y="4069391"/>
            <a:ext cx="3063194" cy="1608911"/>
            <a:chOff x="5959681" y="4189238"/>
            <a:chExt cx="2923958" cy="15357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078A05-BC64-9CB6-D2EA-85A00312A205}"/>
                </a:ext>
              </a:extLst>
            </p:cNvPr>
            <p:cNvSpPr/>
            <p:nvPr/>
          </p:nvSpPr>
          <p:spPr>
            <a:xfrm>
              <a:off x="6080868" y="4189238"/>
              <a:ext cx="1011912" cy="2908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sz="1200" baseline="30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He (no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)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5473DA2-E3F3-0392-B079-934028C61DAD}"/>
                </a:ext>
              </a:extLst>
            </p:cNvPr>
            <p:cNvSpPr/>
            <p:nvPr/>
          </p:nvSpPr>
          <p:spPr>
            <a:xfrm>
              <a:off x="7871727" y="4205211"/>
              <a:ext cx="1011912" cy="2908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sz="1200" baseline="30000" dirty="0">
                  <a:solidFill>
                    <a:srgbClr val="C00000"/>
                  </a:solidFill>
                </a:rPr>
                <a:t>3</a:t>
              </a:r>
              <a:r>
                <a:rPr lang="en-US" sz="1200" dirty="0">
                  <a:solidFill>
                    <a:srgbClr val="C00000"/>
                  </a:solidFill>
                </a:rPr>
                <a:t>He (no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8D52243-91CD-739F-6E43-0FAD29AE3AEB}"/>
                </a:ext>
              </a:extLst>
            </p:cNvPr>
            <p:cNvSpPr/>
            <p:nvPr/>
          </p:nvSpPr>
          <p:spPr>
            <a:xfrm>
              <a:off x="5959681" y="5418197"/>
              <a:ext cx="1133100" cy="2908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sz="1200" baseline="30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He (with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)</a:t>
              </a:r>
              <a:endParaRPr lang="en-US" sz="120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F9FA4FE-972D-8A7F-6333-87D9A561BB76}"/>
                </a:ext>
              </a:extLst>
            </p:cNvPr>
            <p:cNvSpPr/>
            <p:nvPr/>
          </p:nvSpPr>
          <p:spPr>
            <a:xfrm>
              <a:off x="7750539" y="5434168"/>
              <a:ext cx="1133100" cy="2908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r"/>
              <a:r>
                <a:rPr lang="en-US" sz="1200" baseline="30000" dirty="0">
                  <a:solidFill>
                    <a:srgbClr val="C00000"/>
                  </a:solidFill>
                </a:rPr>
                <a:t>3</a:t>
              </a:r>
              <a:r>
                <a:rPr lang="en-US" sz="1200" dirty="0">
                  <a:solidFill>
                    <a:srgbClr val="C00000"/>
                  </a:solidFill>
                </a:rPr>
                <a:t>He (with CH</a:t>
              </a:r>
              <a:r>
                <a:rPr lang="en-US" sz="1200" baseline="-25000" dirty="0">
                  <a:solidFill>
                    <a:srgbClr val="C00000"/>
                  </a:solidFill>
                </a:rPr>
                <a:t>4</a:t>
              </a:r>
              <a:r>
                <a:rPr lang="en-US" sz="1200" dirty="0">
                  <a:solidFill>
                    <a:srgbClr val="C00000"/>
                  </a:solidFill>
                </a:rPr>
                <a:t>)</a:t>
              </a:r>
              <a:endParaRPr lang="en-US" sz="1200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00E939B-FF96-F783-F4B2-CE9219D42A56}"/>
              </a:ext>
            </a:extLst>
          </p:cNvPr>
          <p:cNvSpPr/>
          <p:nvPr/>
        </p:nvSpPr>
        <p:spPr>
          <a:xfrm>
            <a:off x="6089764" y="1764240"/>
            <a:ext cx="2829814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u="sng" dirty="0">
                <a:solidFill>
                  <a:srgbClr val="7030A0"/>
                </a:solidFill>
              </a:rPr>
              <a:t>Glass cell target:</a:t>
            </a:r>
            <a:r>
              <a:rPr lang="en-US" sz="1600" dirty="0">
                <a:solidFill>
                  <a:srgbClr val="7030A0"/>
                </a:solidFill>
              </a:rPr>
              <a:t> (T ≈ 200°C)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Sphere: ~Ø2.5 cm x 100 µm</a:t>
            </a:r>
            <a:r>
              <a:rPr lang="en-US" sz="1600" baseline="30000" dirty="0">
                <a:solidFill>
                  <a:srgbClr val="7030A0"/>
                </a:solidFill>
              </a:rPr>
              <a:t>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He: 8 atm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Rb: 4.4 x 10</a:t>
            </a:r>
            <a:r>
              <a:rPr lang="en-US" sz="1600" baseline="30000" dirty="0">
                <a:solidFill>
                  <a:srgbClr val="7030A0"/>
                </a:solidFill>
              </a:rPr>
              <a:t>14</a:t>
            </a:r>
            <a:r>
              <a:rPr lang="en-US" sz="1600" dirty="0">
                <a:solidFill>
                  <a:srgbClr val="7030A0"/>
                </a:solidFill>
              </a:rPr>
              <a:t> atoms/cm</a:t>
            </a:r>
            <a:r>
              <a:rPr lang="en-US" sz="1600" baseline="30000" dirty="0">
                <a:solidFill>
                  <a:srgbClr val="7030A0"/>
                </a:solidFill>
              </a:rPr>
              <a:t>3</a:t>
            </a:r>
            <a:endParaRPr lang="en-US" sz="16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N</a:t>
            </a:r>
            <a:r>
              <a:rPr lang="en-US" sz="1600" baseline="-25000" dirty="0">
                <a:solidFill>
                  <a:srgbClr val="7030A0"/>
                </a:solidFill>
              </a:rPr>
              <a:t>2 </a:t>
            </a:r>
            <a:r>
              <a:rPr lang="en-US" sz="1600" dirty="0">
                <a:solidFill>
                  <a:srgbClr val="7030A0"/>
                </a:solidFill>
              </a:rPr>
              <a:t>: 75 Torr</a:t>
            </a:r>
            <a:endParaRPr lang="en-US" sz="1600" baseline="-25000" dirty="0">
              <a:solidFill>
                <a:srgbClr val="7030A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7030A0"/>
                </a:solidFill>
              </a:rPr>
              <a:t>CH</a:t>
            </a:r>
            <a:r>
              <a:rPr lang="en-US" sz="1600" baseline="-25000" dirty="0">
                <a:solidFill>
                  <a:srgbClr val="7030A0"/>
                </a:solidFill>
              </a:rPr>
              <a:t>4 </a:t>
            </a:r>
            <a:r>
              <a:rPr lang="en-US" sz="1600" dirty="0">
                <a:solidFill>
                  <a:srgbClr val="7030A0"/>
                </a:solidFill>
              </a:rPr>
              <a:t>: up to 250 Torr</a:t>
            </a:r>
            <a:endParaRPr lang="en-US" sz="1600" baseline="-25000" dirty="0">
              <a:solidFill>
                <a:srgbClr val="7030A0"/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18CF64F-7E35-E354-2E59-7711D8D04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91396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A1CA-2F58-044F-9872-E8E6B6860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 of Muonic He Atom</a:t>
            </a:r>
            <a:endParaRPr lang="en-JP"/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1BEA000-8F16-7044-A701-ABA9D4223E92}"/>
              </a:ext>
            </a:extLst>
          </p:cNvPr>
          <p:cNvGrpSpPr/>
          <p:nvPr/>
        </p:nvGrpSpPr>
        <p:grpSpPr>
          <a:xfrm>
            <a:off x="2694533" y="1196752"/>
            <a:ext cx="3768329" cy="1419821"/>
            <a:chOff x="2750808" y="1433730"/>
            <a:chExt cx="3768329" cy="1419821"/>
          </a:xfrm>
        </p:grpSpPr>
        <p:sp>
          <p:nvSpPr>
            <p:cNvPr id="5" name="Rectangle">
              <a:extLst>
                <a:ext uri="{FF2B5EF4-FFF2-40B4-BE49-F238E27FC236}">
                  <a16:creationId xmlns:a16="http://schemas.microsoft.com/office/drawing/2014/main" id="{B4778821-8B4E-C540-B4E1-DE97E160B9D2}"/>
                </a:ext>
              </a:extLst>
            </p:cNvPr>
            <p:cNvSpPr/>
            <p:nvPr/>
          </p:nvSpPr>
          <p:spPr>
            <a:xfrm>
              <a:off x="2750808" y="1617527"/>
              <a:ext cx="1484631" cy="750095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1547" dirty="0"/>
            </a:p>
          </p:txBody>
        </p:sp>
        <p:sp>
          <p:nvSpPr>
            <p:cNvPr id="6" name="Laser light">
              <a:extLst>
                <a:ext uri="{FF2B5EF4-FFF2-40B4-BE49-F238E27FC236}">
                  <a16:creationId xmlns:a16="http://schemas.microsoft.com/office/drawing/2014/main" id="{35548048-DCAA-264A-9B0C-EC57C0AB1F0D}"/>
                </a:ext>
              </a:extLst>
            </p:cNvPr>
            <p:cNvSpPr txBox="1"/>
            <p:nvPr/>
          </p:nvSpPr>
          <p:spPr>
            <a:xfrm>
              <a:off x="2817981" y="1727481"/>
              <a:ext cx="431209" cy="5030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t">
              <a:spAutoFit/>
            </a:bodyPr>
            <a:lstStyle>
              <a:lvl1pPr>
                <a:defRPr sz="1400"/>
              </a:lvl1pPr>
            </a:lstStyle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l</a:t>
              </a:r>
              <a:r>
                <a:rPr b="1" dirty="0">
                  <a:solidFill>
                    <a:srgbClr val="C00000"/>
                  </a:solidFill>
                </a:rPr>
                <a:t>aser</a:t>
              </a:r>
              <a:endParaRPr lang="en-US" b="1" dirty="0">
                <a:solidFill>
                  <a:srgbClr val="C00000"/>
                </a:solidFill>
              </a:endParaRPr>
            </a:p>
            <a:p>
              <a:pPr algn="ctr"/>
              <a:r>
                <a:rPr b="1" dirty="0">
                  <a:solidFill>
                    <a:srgbClr val="C00000"/>
                  </a:solidFill>
                </a:rPr>
                <a:t>light</a:t>
              </a:r>
            </a:p>
          </p:txBody>
        </p:sp>
        <p:sp>
          <p:nvSpPr>
            <p:cNvPr id="7" name="Rectangle">
              <a:extLst>
                <a:ext uri="{FF2B5EF4-FFF2-40B4-BE49-F238E27FC236}">
                  <a16:creationId xmlns:a16="http://schemas.microsoft.com/office/drawing/2014/main" id="{60F54482-5BE7-C549-A388-39CC16CCB1B2}"/>
                </a:ext>
              </a:extLst>
            </p:cNvPr>
            <p:cNvSpPr/>
            <p:nvPr/>
          </p:nvSpPr>
          <p:spPr>
            <a:xfrm>
              <a:off x="2750808" y="1433730"/>
              <a:ext cx="3768329" cy="1419821"/>
            </a:xfrm>
            <a:prstGeom prst="rect">
              <a:avLst/>
            </a:prstGeom>
            <a:noFill/>
            <a:ln w="19050" cap="flat">
              <a:solidFill>
                <a:srgbClr val="002060"/>
              </a:solidFill>
              <a:prstDash val="solid"/>
              <a:miter lim="400000"/>
            </a:ln>
            <a:effectLst/>
          </p:spPr>
          <p:txBody>
            <a:bodyPr wrap="square" lIns="58827" tIns="58827" rIns="58827" bIns="58827" numCol="1" anchor="ctr">
              <a:noAutofit/>
            </a:bodyPr>
            <a:lstStyle/>
            <a:p>
              <a:pPr algn="ctr" defTabSz="1275040">
                <a:defRPr sz="6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4640" dirty="0"/>
            </a:p>
          </p:txBody>
        </p:sp>
        <p:sp>
          <p:nvSpPr>
            <p:cNvPr id="8" name="Arrow">
              <a:extLst>
                <a:ext uri="{FF2B5EF4-FFF2-40B4-BE49-F238E27FC236}">
                  <a16:creationId xmlns:a16="http://schemas.microsoft.com/office/drawing/2014/main" id="{4CFDFD18-DD50-0D4F-9DDB-9EF0F78613DF}"/>
                </a:ext>
              </a:extLst>
            </p:cNvPr>
            <p:cNvSpPr/>
            <p:nvPr/>
          </p:nvSpPr>
          <p:spPr>
            <a:xfrm>
              <a:off x="4458017" y="1750728"/>
              <a:ext cx="721577" cy="483692"/>
            </a:xfrm>
            <a:prstGeom prst="rightArrow">
              <a:avLst>
                <a:gd name="adj1" fmla="val 49409"/>
                <a:gd name="adj2" fmla="val 37554"/>
              </a:avLst>
            </a:prstGeom>
            <a:solidFill>
              <a:schemeClr val="bg1">
                <a:lumMod val="85000"/>
              </a:schemeClr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5268" tIns="25268" rIns="25268" bIns="25268" numCol="1" anchor="ctr">
              <a:noAutofit/>
            </a:bodyPr>
            <a:lstStyle/>
            <a:p>
              <a:pPr algn="ctr" defTabSz="290572">
                <a:defRPr sz="14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984" dirty="0"/>
            </a:p>
          </p:txBody>
        </p:sp>
        <p:sp>
          <p:nvSpPr>
            <p:cNvPr id="11" name="polarized Rb">
              <a:extLst>
                <a:ext uri="{FF2B5EF4-FFF2-40B4-BE49-F238E27FC236}">
                  <a16:creationId xmlns:a16="http://schemas.microsoft.com/office/drawing/2014/main" id="{4505D739-683E-3F4C-8E94-AF8EB57CBAFA}"/>
                </a:ext>
              </a:extLst>
            </p:cNvPr>
            <p:cNvSpPr txBox="1"/>
            <p:nvPr/>
          </p:nvSpPr>
          <p:spPr>
            <a:xfrm>
              <a:off x="5572148" y="2451709"/>
              <a:ext cx="901405" cy="2686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8827" tIns="58827" rIns="58827" bIns="58827" numCol="1" anchor="ctr">
              <a:noAutofit/>
            </a:bodyPr>
            <a:lstStyle>
              <a:lvl1pPr defTabSz="1813454">
                <a:defRPr sz="15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algn="ctr"/>
              <a:r>
                <a:rPr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polarized Rb</a:t>
              </a:r>
            </a:p>
          </p:txBody>
        </p:sp>
        <p:sp>
          <p:nvSpPr>
            <p:cNvPr id="12" name="Rb">
              <a:extLst>
                <a:ext uri="{FF2B5EF4-FFF2-40B4-BE49-F238E27FC236}">
                  <a16:creationId xmlns:a16="http://schemas.microsoft.com/office/drawing/2014/main" id="{6848DCB4-DAB8-DD4E-BAD2-410CFC6E2E4D}"/>
                </a:ext>
              </a:extLst>
            </p:cNvPr>
            <p:cNvSpPr txBox="1"/>
            <p:nvPr/>
          </p:nvSpPr>
          <p:spPr>
            <a:xfrm>
              <a:off x="3581390" y="2451742"/>
              <a:ext cx="296134" cy="2686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8827" tIns="58827" rIns="58827" bIns="58827" numCol="1" anchor="ctr">
              <a:noAutofit/>
            </a:bodyPr>
            <a:lstStyle>
              <a:lvl1pPr defTabSz="1813454">
                <a:defRPr sz="1500" b="1">
                  <a:latin typeface="Times Roman"/>
                  <a:ea typeface="Times Roman"/>
                  <a:cs typeface="Times Roman"/>
                  <a:sym typeface="Times Roman"/>
                </a:defRPr>
              </a:lvl1pPr>
            </a:lstStyle>
            <a:p>
              <a:pPr algn="ctr"/>
              <a:r>
                <a:rPr sz="120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Rb</a:t>
              </a:r>
            </a:p>
          </p:txBody>
        </p:sp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A984EC79-B2D7-3C45-9820-61B09ECD806E}"/>
                </a:ext>
              </a:extLst>
            </p:cNvPr>
            <p:cNvGrpSpPr/>
            <p:nvPr/>
          </p:nvGrpSpPr>
          <p:grpSpPr>
            <a:xfrm>
              <a:off x="3231652" y="1499234"/>
              <a:ext cx="3284539" cy="986679"/>
              <a:chOff x="0" y="0"/>
              <a:chExt cx="4671342" cy="1403276"/>
            </a:xfrm>
          </p:grpSpPr>
          <p:grpSp>
            <p:nvGrpSpPr>
              <p:cNvPr id="14" name="Group">
                <a:extLst>
                  <a:ext uri="{FF2B5EF4-FFF2-40B4-BE49-F238E27FC236}">
                    <a16:creationId xmlns:a16="http://schemas.microsoft.com/office/drawing/2014/main" id="{E6F02EEB-9998-014B-BFF5-158F7AF9B152}"/>
                  </a:ext>
                </a:extLst>
              </p:cNvPr>
              <p:cNvGrpSpPr/>
              <p:nvPr/>
            </p:nvGrpSpPr>
            <p:grpSpPr>
              <a:xfrm>
                <a:off x="3268066" y="0"/>
                <a:ext cx="1403277" cy="1403277"/>
                <a:chOff x="0" y="0"/>
                <a:chExt cx="1403276" cy="1403276"/>
              </a:xfrm>
            </p:grpSpPr>
            <p:sp>
              <p:nvSpPr>
                <p:cNvPr id="25" name="Oval">
                  <a:extLst>
                    <a:ext uri="{FF2B5EF4-FFF2-40B4-BE49-F238E27FC236}">
                      <a16:creationId xmlns:a16="http://schemas.microsoft.com/office/drawing/2014/main" id="{19B41F09-8A87-AE48-9EA1-7066C42ACE26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26" name="Line">
                  <a:extLst>
                    <a:ext uri="{FF2B5EF4-FFF2-40B4-BE49-F238E27FC236}">
                      <a16:creationId xmlns:a16="http://schemas.microsoft.com/office/drawing/2014/main" id="{FAD5C542-751E-414D-A0A4-BC5246B5CC72}"/>
                    </a:ext>
                  </a:extLst>
                </p:cNvPr>
                <p:cNvSpPr/>
                <p:nvPr/>
              </p:nvSpPr>
              <p:spPr>
                <a:xfrm>
                  <a:off x="577797" y="1200200"/>
                  <a:ext cx="567599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27" name="Group">
                  <a:extLst>
                    <a:ext uri="{FF2B5EF4-FFF2-40B4-BE49-F238E27FC236}">
                      <a16:creationId xmlns:a16="http://schemas.microsoft.com/office/drawing/2014/main" id="{B315E27B-152B-AB4B-97E9-902CC51BDC0A}"/>
                    </a:ext>
                  </a:extLst>
                </p:cNvPr>
                <p:cNvGrpSpPr/>
                <p:nvPr/>
              </p:nvGrpSpPr>
              <p:grpSpPr>
                <a:xfrm>
                  <a:off x="552213" y="552213"/>
                  <a:ext cx="298850" cy="298850"/>
                  <a:chOff x="0" y="0"/>
                  <a:chExt cx="298848" cy="298848"/>
                </a:xfrm>
              </p:grpSpPr>
              <p:sp>
                <p:nvSpPr>
                  <p:cNvPr id="33" name="Circle">
                    <a:extLst>
                      <a:ext uri="{FF2B5EF4-FFF2-40B4-BE49-F238E27FC236}">
                        <a16:creationId xmlns:a16="http://schemas.microsoft.com/office/drawing/2014/main" id="{1C565396-6580-C542-91A3-A8C07A6F04E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34" name="Circle">
                    <a:extLst>
                      <a:ext uri="{FF2B5EF4-FFF2-40B4-BE49-F238E27FC236}">
                        <a16:creationId xmlns:a16="http://schemas.microsoft.com/office/drawing/2014/main" id="{B61365C4-6B17-0340-A5F4-F62542C4BB90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grpSp>
              <p:nvGrpSpPr>
                <p:cNvPr id="28" name="Group">
                  <a:extLst>
                    <a:ext uri="{FF2B5EF4-FFF2-40B4-BE49-F238E27FC236}">
                      <a16:creationId xmlns:a16="http://schemas.microsoft.com/office/drawing/2014/main" id="{564C3CF3-FFB1-B04B-B892-6A990F3AB151}"/>
                    </a:ext>
                  </a:extLst>
                </p:cNvPr>
                <p:cNvGrpSpPr/>
                <p:nvPr/>
              </p:nvGrpSpPr>
              <p:grpSpPr>
                <a:xfrm>
                  <a:off x="755271" y="1094058"/>
                  <a:ext cx="212444" cy="212443"/>
                  <a:chOff x="0" y="0"/>
                  <a:chExt cx="212442" cy="212442"/>
                </a:xfrm>
              </p:grpSpPr>
              <p:sp>
                <p:nvSpPr>
                  <p:cNvPr id="31" name="Circle">
                    <a:extLst>
                      <a:ext uri="{FF2B5EF4-FFF2-40B4-BE49-F238E27FC236}">
                        <a16:creationId xmlns:a16="http://schemas.microsoft.com/office/drawing/2014/main" id="{4E8A2E44-DF3B-924F-BC35-B90C9AAD24D3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32" name="Circle">
                    <a:extLst>
                      <a:ext uri="{FF2B5EF4-FFF2-40B4-BE49-F238E27FC236}">
                        <a16:creationId xmlns:a16="http://schemas.microsoft.com/office/drawing/2014/main" id="{70AA4F22-4A58-5C43-A9D0-FB0EF2B3C30A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29" name="Rb+">
                  <a:extLst>
                    <a:ext uri="{FF2B5EF4-FFF2-40B4-BE49-F238E27FC236}">
                      <a16:creationId xmlns:a16="http://schemas.microsoft.com/office/drawing/2014/main" id="{CEE02DAB-6951-F744-AD08-BC30C46A9D8A}"/>
                    </a:ext>
                  </a:extLst>
                </p:cNvPr>
                <p:cNvSpPr txBox="1"/>
                <p:nvPr/>
              </p:nvSpPr>
              <p:spPr>
                <a:xfrm>
                  <a:off x="475567" y="503326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  <p:sp>
              <p:nvSpPr>
                <p:cNvPr id="30" name="e-">
                  <a:extLst>
                    <a:ext uri="{FF2B5EF4-FFF2-40B4-BE49-F238E27FC236}">
                      <a16:creationId xmlns:a16="http://schemas.microsoft.com/office/drawing/2014/main" id="{E8623292-80FC-CF4F-B4DB-36AFD25EBC50}"/>
                    </a:ext>
                  </a:extLst>
                </p:cNvPr>
                <p:cNvSpPr txBox="1"/>
                <p:nvPr/>
              </p:nvSpPr>
              <p:spPr>
                <a:xfrm>
                  <a:off x="707508" y="945733"/>
                  <a:ext cx="346070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15" name="Group">
                <a:extLst>
                  <a:ext uri="{FF2B5EF4-FFF2-40B4-BE49-F238E27FC236}">
                    <a16:creationId xmlns:a16="http://schemas.microsoft.com/office/drawing/2014/main" id="{923CD251-6732-B946-BBDE-156EAE24659E}"/>
                  </a:ext>
                </a:extLst>
              </p:cNvPr>
              <p:cNvGrpSpPr/>
              <p:nvPr/>
            </p:nvGrpSpPr>
            <p:grpSpPr>
              <a:xfrm>
                <a:off x="0" y="0"/>
                <a:ext cx="1403277" cy="1403277"/>
                <a:chOff x="0" y="0"/>
                <a:chExt cx="1403276" cy="1403276"/>
              </a:xfrm>
            </p:grpSpPr>
            <p:sp>
              <p:nvSpPr>
                <p:cNvPr id="16" name="Oval">
                  <a:extLst>
                    <a:ext uri="{FF2B5EF4-FFF2-40B4-BE49-F238E27FC236}">
                      <a16:creationId xmlns:a16="http://schemas.microsoft.com/office/drawing/2014/main" id="{B797657B-351A-034F-9EC7-A32BC9D4DC1C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7" name="Group">
                  <a:extLst>
                    <a:ext uri="{FF2B5EF4-FFF2-40B4-BE49-F238E27FC236}">
                      <a16:creationId xmlns:a16="http://schemas.microsoft.com/office/drawing/2014/main" id="{F3F9D870-75BB-DB41-B49B-DFCAF0D33B41}"/>
                    </a:ext>
                  </a:extLst>
                </p:cNvPr>
                <p:cNvGrpSpPr/>
                <p:nvPr/>
              </p:nvGrpSpPr>
              <p:grpSpPr>
                <a:xfrm>
                  <a:off x="552213" y="552213"/>
                  <a:ext cx="298850" cy="298850"/>
                  <a:chOff x="0" y="0"/>
                  <a:chExt cx="298848" cy="298848"/>
                </a:xfrm>
              </p:grpSpPr>
              <p:sp>
                <p:nvSpPr>
                  <p:cNvPr id="23" name="Circle">
                    <a:extLst>
                      <a:ext uri="{FF2B5EF4-FFF2-40B4-BE49-F238E27FC236}">
                        <a16:creationId xmlns:a16="http://schemas.microsoft.com/office/drawing/2014/main" id="{50B1A083-12FC-8B49-8387-AF43FF7A7D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24" name="Circle">
                    <a:extLst>
                      <a:ext uri="{FF2B5EF4-FFF2-40B4-BE49-F238E27FC236}">
                        <a16:creationId xmlns:a16="http://schemas.microsoft.com/office/drawing/2014/main" id="{B442F670-0F25-F34B-9A79-353902DB0669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grpSp>
              <p:nvGrpSpPr>
                <p:cNvPr id="18" name="Group">
                  <a:extLst>
                    <a:ext uri="{FF2B5EF4-FFF2-40B4-BE49-F238E27FC236}">
                      <a16:creationId xmlns:a16="http://schemas.microsoft.com/office/drawing/2014/main" id="{482E2E21-41CF-3347-9B49-F6CEAE9774A8}"/>
                    </a:ext>
                  </a:extLst>
                </p:cNvPr>
                <p:cNvGrpSpPr/>
                <p:nvPr/>
              </p:nvGrpSpPr>
              <p:grpSpPr>
                <a:xfrm>
                  <a:off x="755271" y="1094058"/>
                  <a:ext cx="212444" cy="212443"/>
                  <a:chOff x="0" y="0"/>
                  <a:chExt cx="212442" cy="212442"/>
                </a:xfrm>
              </p:grpSpPr>
              <p:sp>
                <p:nvSpPr>
                  <p:cNvPr id="21" name="Circle">
                    <a:extLst>
                      <a:ext uri="{FF2B5EF4-FFF2-40B4-BE49-F238E27FC236}">
                        <a16:creationId xmlns:a16="http://schemas.microsoft.com/office/drawing/2014/main" id="{4F414A63-12A1-C148-AA4A-72F1F4C04488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2" name="Circle">
                    <a:extLst>
                      <a:ext uri="{FF2B5EF4-FFF2-40B4-BE49-F238E27FC236}">
                        <a16:creationId xmlns:a16="http://schemas.microsoft.com/office/drawing/2014/main" id="{B00C27F2-BA9A-4240-96CA-08C5C75B96D0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9" name="Rb+">
                  <a:extLst>
                    <a:ext uri="{FF2B5EF4-FFF2-40B4-BE49-F238E27FC236}">
                      <a16:creationId xmlns:a16="http://schemas.microsoft.com/office/drawing/2014/main" id="{6C4F6C6E-D24A-1442-BAC2-DA2A3D832597}"/>
                    </a:ext>
                  </a:extLst>
                </p:cNvPr>
                <p:cNvSpPr txBox="1"/>
                <p:nvPr/>
              </p:nvSpPr>
              <p:spPr>
                <a:xfrm>
                  <a:off x="475567" y="503326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  <p:sp>
              <p:nvSpPr>
                <p:cNvPr id="20" name="e-">
                  <a:extLst>
                    <a:ext uri="{FF2B5EF4-FFF2-40B4-BE49-F238E27FC236}">
                      <a16:creationId xmlns:a16="http://schemas.microsoft.com/office/drawing/2014/main" id="{16611069-C85E-4C42-B67F-6A5447AF9DB9}"/>
                    </a:ext>
                  </a:extLst>
                </p:cNvPr>
                <p:cNvSpPr txBox="1"/>
                <p:nvPr/>
              </p:nvSpPr>
              <p:spPr>
                <a:xfrm>
                  <a:off x="707508" y="945733"/>
                  <a:ext cx="346070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</p:grp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7DAA3D0B-FB1C-8645-8B9B-50D2D3F0F39E}"/>
              </a:ext>
            </a:extLst>
          </p:cNvPr>
          <p:cNvGrpSpPr/>
          <p:nvPr/>
        </p:nvGrpSpPr>
        <p:grpSpPr>
          <a:xfrm>
            <a:off x="2687836" y="5034208"/>
            <a:ext cx="3768329" cy="1418824"/>
            <a:chOff x="2750807" y="5178528"/>
            <a:chExt cx="3768329" cy="1418824"/>
          </a:xfrm>
        </p:grpSpPr>
        <p:sp>
          <p:nvSpPr>
            <p:cNvPr id="149" name="Rectangle">
              <a:extLst>
                <a:ext uri="{FF2B5EF4-FFF2-40B4-BE49-F238E27FC236}">
                  <a16:creationId xmlns:a16="http://schemas.microsoft.com/office/drawing/2014/main" id="{54B1EA97-A194-B846-930E-59114BC2EDC1}"/>
                </a:ext>
              </a:extLst>
            </p:cNvPr>
            <p:cNvSpPr/>
            <p:nvPr/>
          </p:nvSpPr>
          <p:spPr>
            <a:xfrm>
              <a:off x="2750807" y="5178528"/>
              <a:ext cx="3768329" cy="1418824"/>
            </a:xfrm>
            <a:prstGeom prst="rect">
              <a:avLst/>
            </a:prstGeom>
            <a:ln w="19050">
              <a:solidFill>
                <a:srgbClr val="002060"/>
              </a:solidFill>
              <a:miter lim="400000"/>
            </a:ln>
          </p:spPr>
          <p:txBody>
            <a:bodyPr lIns="58827" tIns="58827" rIns="58827" bIns="58827" anchor="ctr"/>
            <a:lstStyle/>
            <a:p>
              <a:pPr algn="ctr" defTabSz="1275040">
                <a:defRPr sz="66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ヒラギノ角ゴ ProN W3"/>
                </a:defRPr>
              </a:pPr>
              <a:endParaRPr sz="4640" dirty="0"/>
            </a:p>
          </p:txBody>
        </p:sp>
        <p:grpSp>
          <p:nvGrpSpPr>
            <p:cNvPr id="153" name="Group">
              <a:extLst>
                <a:ext uri="{FF2B5EF4-FFF2-40B4-BE49-F238E27FC236}">
                  <a16:creationId xmlns:a16="http://schemas.microsoft.com/office/drawing/2014/main" id="{FBE9630B-235D-8846-91C5-C5F36CAE49B0}"/>
                </a:ext>
              </a:extLst>
            </p:cNvPr>
            <p:cNvGrpSpPr/>
            <p:nvPr/>
          </p:nvGrpSpPr>
          <p:grpSpPr>
            <a:xfrm>
              <a:off x="2848427" y="5244032"/>
              <a:ext cx="3573089" cy="1324392"/>
              <a:chOff x="0" y="0"/>
              <a:chExt cx="5081725" cy="1883579"/>
            </a:xfrm>
          </p:grpSpPr>
          <p:sp>
            <p:nvSpPr>
              <p:cNvPr id="154" name="Arrow">
                <a:extLst>
                  <a:ext uri="{FF2B5EF4-FFF2-40B4-BE49-F238E27FC236}">
                    <a16:creationId xmlns:a16="http://schemas.microsoft.com/office/drawing/2014/main" id="{A7BF10F1-694A-6748-9592-9809621FA873}"/>
                  </a:ext>
                </a:extLst>
              </p:cNvPr>
              <p:cNvSpPr/>
              <p:nvPr/>
            </p:nvSpPr>
            <p:spPr>
              <a:xfrm>
                <a:off x="1507334" y="357680"/>
                <a:ext cx="2038783" cy="687917"/>
              </a:xfrm>
              <a:prstGeom prst="rightArrow">
                <a:avLst>
                  <a:gd name="adj1" fmla="val 49409"/>
                  <a:gd name="adj2" fmla="val 37554"/>
                </a:avLst>
              </a:prstGeom>
              <a:solidFill>
                <a:schemeClr val="bg1">
                  <a:lumMod val="85000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5268" tIns="25268" rIns="25268" bIns="25268" numCol="1" anchor="ctr">
                <a:noAutofit/>
              </a:bodyPr>
              <a:lstStyle/>
              <a:p>
                <a:pPr algn="ctr" defTabSz="290572">
                  <a:defRPr sz="1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endParaRPr sz="984" dirty="0"/>
              </a:p>
            </p:txBody>
          </p:sp>
          <p:sp>
            <p:nvSpPr>
              <p:cNvPr id="155" name="muon-polarized…">
                <a:extLst>
                  <a:ext uri="{FF2B5EF4-FFF2-40B4-BE49-F238E27FC236}">
                    <a16:creationId xmlns:a16="http://schemas.microsoft.com/office/drawing/2014/main" id="{DF822584-C676-BC43-BB61-3798164A67C9}"/>
                  </a:ext>
                </a:extLst>
              </p:cNvPr>
              <p:cNvSpPr txBox="1"/>
              <p:nvPr/>
            </p:nvSpPr>
            <p:spPr>
              <a:xfrm>
                <a:off x="3341435" y="1301074"/>
                <a:ext cx="1740290" cy="582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numCol="1" anchor="ctr">
                <a:noAutofit/>
              </a:bodyPr>
              <a:lstStyle/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muon-polarized</a:t>
                </a:r>
              </a:p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lang="en-US"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atom</a:t>
                </a:r>
              </a:p>
            </p:txBody>
          </p:sp>
          <p:grpSp>
            <p:nvGrpSpPr>
              <p:cNvPr id="156" name="Group">
                <a:extLst>
                  <a:ext uri="{FF2B5EF4-FFF2-40B4-BE49-F238E27FC236}">
                    <a16:creationId xmlns:a16="http://schemas.microsoft.com/office/drawing/2014/main" id="{DE4F7D89-654F-3B4E-A4BD-A37361B4C374}"/>
                  </a:ext>
                </a:extLst>
              </p:cNvPr>
              <p:cNvGrpSpPr/>
              <p:nvPr/>
            </p:nvGrpSpPr>
            <p:grpSpPr>
              <a:xfrm>
                <a:off x="3509940" y="0"/>
                <a:ext cx="1403277" cy="1403277"/>
                <a:chOff x="0" y="0"/>
                <a:chExt cx="1403276" cy="1403276"/>
              </a:xfrm>
            </p:grpSpPr>
            <p:sp>
              <p:nvSpPr>
                <p:cNvPr id="175" name="Oval">
                  <a:extLst>
                    <a:ext uri="{FF2B5EF4-FFF2-40B4-BE49-F238E27FC236}">
                      <a16:creationId xmlns:a16="http://schemas.microsoft.com/office/drawing/2014/main" id="{5FB0313B-3EC0-EF4F-AC4C-52D796709854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176" name="Line">
                  <a:extLst>
                    <a:ext uri="{FF2B5EF4-FFF2-40B4-BE49-F238E27FC236}">
                      <a16:creationId xmlns:a16="http://schemas.microsoft.com/office/drawing/2014/main" id="{1C9B7231-F705-054A-9CCF-5CD47026995E}"/>
                    </a:ext>
                  </a:extLst>
                </p:cNvPr>
                <p:cNvSpPr/>
                <p:nvPr/>
              </p:nvSpPr>
              <p:spPr>
                <a:xfrm>
                  <a:off x="313094" y="397931"/>
                  <a:ext cx="567599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6">
                      <a:satOff val="18029"/>
                      <a:lumOff val="12067"/>
                    </a:schemeClr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77" name="Group">
                  <a:extLst>
                    <a:ext uri="{FF2B5EF4-FFF2-40B4-BE49-F238E27FC236}">
                      <a16:creationId xmlns:a16="http://schemas.microsoft.com/office/drawing/2014/main" id="{F08BB7E6-27D5-B14A-ABC4-AB4A13386707}"/>
                    </a:ext>
                  </a:extLst>
                </p:cNvPr>
                <p:cNvGrpSpPr/>
                <p:nvPr/>
              </p:nvGrpSpPr>
              <p:grpSpPr>
                <a:xfrm>
                  <a:off x="551831" y="551830"/>
                  <a:ext cx="299615" cy="299616"/>
                  <a:chOff x="0" y="0"/>
                  <a:chExt cx="299614" cy="299614"/>
                </a:xfrm>
              </p:grpSpPr>
              <p:sp>
                <p:nvSpPr>
                  <p:cNvPr id="188" name="Circle">
                    <a:extLst>
                      <a:ext uri="{FF2B5EF4-FFF2-40B4-BE49-F238E27FC236}">
                        <a16:creationId xmlns:a16="http://schemas.microsoft.com/office/drawing/2014/main" id="{CE85AA1C-BF63-2A48-B1C5-6195CCDEC4D2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89" name="Circle">
                    <a:extLst>
                      <a:ext uri="{FF2B5EF4-FFF2-40B4-BE49-F238E27FC236}">
                        <a16:creationId xmlns:a16="http://schemas.microsoft.com/office/drawing/2014/main" id="{FF9CF548-91CD-C04E-82E3-BC15FD9CB43E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78" name="Oval">
                  <a:extLst>
                    <a:ext uri="{FF2B5EF4-FFF2-40B4-BE49-F238E27FC236}">
                      <a16:creationId xmlns:a16="http://schemas.microsoft.com/office/drawing/2014/main" id="{0DE73009-8900-EA4F-B8BB-F342F8C98D5F}"/>
                    </a:ext>
                  </a:extLst>
                </p:cNvPr>
                <p:cNvSpPr/>
                <p:nvPr/>
              </p:nvSpPr>
              <p:spPr>
                <a:xfrm rot="18900000">
                  <a:off x="450443" y="333251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79" name="Group">
                  <a:extLst>
                    <a:ext uri="{FF2B5EF4-FFF2-40B4-BE49-F238E27FC236}">
                      <a16:creationId xmlns:a16="http://schemas.microsoft.com/office/drawing/2014/main" id="{6A10DB22-3931-A946-88FB-4FF36A155145}"/>
                    </a:ext>
                  </a:extLst>
                </p:cNvPr>
                <p:cNvGrpSpPr/>
                <p:nvPr/>
              </p:nvGrpSpPr>
              <p:grpSpPr>
                <a:xfrm>
                  <a:off x="490139" y="292130"/>
                  <a:ext cx="211604" cy="211604"/>
                  <a:chOff x="0" y="0"/>
                  <a:chExt cx="211602" cy="211602"/>
                </a:xfrm>
              </p:grpSpPr>
              <p:sp>
                <p:nvSpPr>
                  <p:cNvPr id="186" name="Circle">
                    <a:extLst>
                      <a:ext uri="{FF2B5EF4-FFF2-40B4-BE49-F238E27FC236}">
                        <a16:creationId xmlns:a16="http://schemas.microsoft.com/office/drawing/2014/main" id="{531F323B-ADC5-5749-B18C-8195E7B40B88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87" name="Circle">
                    <a:extLst>
                      <a:ext uri="{FF2B5EF4-FFF2-40B4-BE49-F238E27FC236}">
                        <a16:creationId xmlns:a16="http://schemas.microsoft.com/office/drawing/2014/main" id="{4E4BB6CE-5D93-8841-B222-76691B35A4C0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grpSp>
              <p:nvGrpSpPr>
                <p:cNvPr id="180" name="Group">
                  <a:extLst>
                    <a:ext uri="{FF2B5EF4-FFF2-40B4-BE49-F238E27FC236}">
                      <a16:creationId xmlns:a16="http://schemas.microsoft.com/office/drawing/2014/main" id="{D14E1311-00AF-7C43-B5BA-8C3C228A9BCF}"/>
                    </a:ext>
                  </a:extLst>
                </p:cNvPr>
                <p:cNvGrpSpPr/>
                <p:nvPr/>
              </p:nvGrpSpPr>
              <p:grpSpPr>
                <a:xfrm>
                  <a:off x="751291" y="1100576"/>
                  <a:ext cx="212443" cy="212443"/>
                  <a:chOff x="0" y="0"/>
                  <a:chExt cx="212442" cy="212442"/>
                </a:xfrm>
              </p:grpSpPr>
              <p:sp>
                <p:nvSpPr>
                  <p:cNvPr id="184" name="Circle">
                    <a:extLst>
                      <a:ext uri="{FF2B5EF4-FFF2-40B4-BE49-F238E27FC236}">
                        <a16:creationId xmlns:a16="http://schemas.microsoft.com/office/drawing/2014/main" id="{7783263B-BEF0-C24F-A8D1-74182978B277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85" name="Circle">
                    <a:extLst>
                      <a:ext uri="{FF2B5EF4-FFF2-40B4-BE49-F238E27FC236}">
                        <a16:creationId xmlns:a16="http://schemas.microsoft.com/office/drawing/2014/main" id="{4ADE4ABC-6C52-C345-A7D1-BC5CDF24577D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81" name="μ-">
                  <a:extLst>
                    <a:ext uri="{FF2B5EF4-FFF2-40B4-BE49-F238E27FC236}">
                      <a16:creationId xmlns:a16="http://schemas.microsoft.com/office/drawing/2014/main" id="{70D2DDB3-8DD5-DA49-8798-BC52E9DB7288}"/>
                    </a:ext>
                  </a:extLst>
                </p:cNvPr>
                <p:cNvSpPr txBox="1"/>
                <p:nvPr/>
              </p:nvSpPr>
              <p:spPr>
                <a:xfrm>
                  <a:off x="432648" y="137952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182" name="4He++">
                  <a:extLst>
                    <a:ext uri="{FF2B5EF4-FFF2-40B4-BE49-F238E27FC236}">
                      <a16:creationId xmlns:a16="http://schemas.microsoft.com/office/drawing/2014/main" id="{1F45A341-F8ED-9745-A932-D87DB6CA9979}"/>
                    </a:ext>
                  </a:extLst>
                </p:cNvPr>
                <p:cNvSpPr txBox="1"/>
                <p:nvPr/>
              </p:nvSpPr>
              <p:spPr>
                <a:xfrm>
                  <a:off x="412255" y="516026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  <p:sp>
              <p:nvSpPr>
                <p:cNvPr id="183" name="e-">
                  <a:extLst>
                    <a:ext uri="{FF2B5EF4-FFF2-40B4-BE49-F238E27FC236}">
                      <a16:creationId xmlns:a16="http://schemas.microsoft.com/office/drawing/2014/main" id="{3725162A-52D9-7843-90F9-5E265A1CDDEB}"/>
                    </a:ext>
                  </a:extLst>
                </p:cNvPr>
                <p:cNvSpPr txBox="1"/>
                <p:nvPr/>
              </p:nvSpPr>
              <p:spPr>
                <a:xfrm>
                  <a:off x="680166" y="945733"/>
                  <a:ext cx="346071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157" name="Group">
                <a:extLst>
                  <a:ext uri="{FF2B5EF4-FFF2-40B4-BE49-F238E27FC236}">
                    <a16:creationId xmlns:a16="http://schemas.microsoft.com/office/drawing/2014/main" id="{C315E9CB-2B1F-F045-9BE2-C435D07AA1FE}"/>
                  </a:ext>
                </a:extLst>
              </p:cNvPr>
              <p:cNvGrpSpPr/>
              <p:nvPr/>
            </p:nvGrpSpPr>
            <p:grpSpPr>
              <a:xfrm>
                <a:off x="168507" y="0"/>
                <a:ext cx="1403277" cy="1403277"/>
                <a:chOff x="0" y="0"/>
                <a:chExt cx="1403276" cy="1403276"/>
              </a:xfrm>
            </p:grpSpPr>
            <p:sp>
              <p:nvSpPr>
                <p:cNvPr id="160" name="Oval">
                  <a:extLst>
                    <a:ext uri="{FF2B5EF4-FFF2-40B4-BE49-F238E27FC236}">
                      <a16:creationId xmlns:a16="http://schemas.microsoft.com/office/drawing/2014/main" id="{7344E431-531F-9641-BE50-850B0DC363BE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161" name="Line">
                  <a:extLst>
                    <a:ext uri="{FF2B5EF4-FFF2-40B4-BE49-F238E27FC236}">
                      <a16:creationId xmlns:a16="http://schemas.microsoft.com/office/drawing/2014/main" id="{8459BF6F-EEFC-154D-B5BF-68ED1FEB894B}"/>
                    </a:ext>
                  </a:extLst>
                </p:cNvPr>
                <p:cNvSpPr/>
                <p:nvPr/>
              </p:nvSpPr>
              <p:spPr>
                <a:xfrm>
                  <a:off x="574666" y="1206797"/>
                  <a:ext cx="56759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62" name="Group">
                  <a:extLst>
                    <a:ext uri="{FF2B5EF4-FFF2-40B4-BE49-F238E27FC236}">
                      <a16:creationId xmlns:a16="http://schemas.microsoft.com/office/drawing/2014/main" id="{AC04356D-77F1-8F42-B787-2188CBF5BDD7}"/>
                    </a:ext>
                  </a:extLst>
                </p:cNvPr>
                <p:cNvGrpSpPr/>
                <p:nvPr/>
              </p:nvGrpSpPr>
              <p:grpSpPr>
                <a:xfrm>
                  <a:off x="551831" y="551830"/>
                  <a:ext cx="299615" cy="299616"/>
                  <a:chOff x="0" y="0"/>
                  <a:chExt cx="299614" cy="299614"/>
                </a:xfrm>
              </p:grpSpPr>
              <p:sp>
                <p:nvSpPr>
                  <p:cNvPr id="173" name="Circle">
                    <a:extLst>
                      <a:ext uri="{FF2B5EF4-FFF2-40B4-BE49-F238E27FC236}">
                        <a16:creationId xmlns:a16="http://schemas.microsoft.com/office/drawing/2014/main" id="{2AEAEA9C-1215-794F-AFCA-1A540EFBBC4E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74" name="Circle">
                    <a:extLst>
                      <a:ext uri="{FF2B5EF4-FFF2-40B4-BE49-F238E27FC236}">
                        <a16:creationId xmlns:a16="http://schemas.microsoft.com/office/drawing/2014/main" id="{E629AEF0-7BB7-9D40-BD3B-319C7A1FCC96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63" name="Oval">
                  <a:extLst>
                    <a:ext uri="{FF2B5EF4-FFF2-40B4-BE49-F238E27FC236}">
                      <a16:creationId xmlns:a16="http://schemas.microsoft.com/office/drawing/2014/main" id="{DBA35A6F-022B-924C-869B-860981644A30}"/>
                    </a:ext>
                  </a:extLst>
                </p:cNvPr>
                <p:cNvSpPr/>
                <p:nvPr/>
              </p:nvSpPr>
              <p:spPr>
                <a:xfrm rot="18900000">
                  <a:off x="450443" y="333251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64" name="Group">
                  <a:extLst>
                    <a:ext uri="{FF2B5EF4-FFF2-40B4-BE49-F238E27FC236}">
                      <a16:creationId xmlns:a16="http://schemas.microsoft.com/office/drawing/2014/main" id="{275D1614-453A-8A43-84E4-A788CA0CD70F}"/>
                    </a:ext>
                  </a:extLst>
                </p:cNvPr>
                <p:cNvGrpSpPr/>
                <p:nvPr/>
              </p:nvGrpSpPr>
              <p:grpSpPr>
                <a:xfrm>
                  <a:off x="490139" y="292130"/>
                  <a:ext cx="211604" cy="211604"/>
                  <a:chOff x="0" y="0"/>
                  <a:chExt cx="211602" cy="211602"/>
                </a:xfrm>
              </p:grpSpPr>
              <p:sp>
                <p:nvSpPr>
                  <p:cNvPr id="171" name="Circle">
                    <a:extLst>
                      <a:ext uri="{FF2B5EF4-FFF2-40B4-BE49-F238E27FC236}">
                        <a16:creationId xmlns:a16="http://schemas.microsoft.com/office/drawing/2014/main" id="{8DCAD89A-6FF6-C744-97FE-C90638ACD559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72" name="Circle">
                    <a:extLst>
                      <a:ext uri="{FF2B5EF4-FFF2-40B4-BE49-F238E27FC236}">
                        <a16:creationId xmlns:a16="http://schemas.microsoft.com/office/drawing/2014/main" id="{9B30C473-BF08-5C42-8536-3404B9D3CC02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grpSp>
              <p:nvGrpSpPr>
                <p:cNvPr id="165" name="Group">
                  <a:extLst>
                    <a:ext uri="{FF2B5EF4-FFF2-40B4-BE49-F238E27FC236}">
                      <a16:creationId xmlns:a16="http://schemas.microsoft.com/office/drawing/2014/main" id="{1BA05FCB-03A9-7149-90BE-39A994B2DC86}"/>
                    </a:ext>
                  </a:extLst>
                </p:cNvPr>
                <p:cNvGrpSpPr/>
                <p:nvPr/>
              </p:nvGrpSpPr>
              <p:grpSpPr>
                <a:xfrm>
                  <a:off x="751291" y="1100576"/>
                  <a:ext cx="212443" cy="212443"/>
                  <a:chOff x="0" y="0"/>
                  <a:chExt cx="212442" cy="212442"/>
                </a:xfrm>
              </p:grpSpPr>
              <p:sp>
                <p:nvSpPr>
                  <p:cNvPr id="169" name="Circle">
                    <a:extLst>
                      <a:ext uri="{FF2B5EF4-FFF2-40B4-BE49-F238E27FC236}">
                        <a16:creationId xmlns:a16="http://schemas.microsoft.com/office/drawing/2014/main" id="{26747BD4-44FE-7249-B24F-EBA092D24EFF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170" name="Circle">
                    <a:extLst>
                      <a:ext uri="{FF2B5EF4-FFF2-40B4-BE49-F238E27FC236}">
                        <a16:creationId xmlns:a16="http://schemas.microsoft.com/office/drawing/2014/main" id="{EA8F73C8-A1BF-F845-84FD-0F43FD22CDFC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66" name="μ-">
                  <a:extLst>
                    <a:ext uri="{FF2B5EF4-FFF2-40B4-BE49-F238E27FC236}">
                      <a16:creationId xmlns:a16="http://schemas.microsoft.com/office/drawing/2014/main" id="{7ABDBECD-D29B-4B49-BBE6-3E9D000CA578}"/>
                    </a:ext>
                  </a:extLst>
                </p:cNvPr>
                <p:cNvSpPr txBox="1"/>
                <p:nvPr/>
              </p:nvSpPr>
              <p:spPr>
                <a:xfrm>
                  <a:off x="432648" y="137952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167" name="4He++">
                  <a:extLst>
                    <a:ext uri="{FF2B5EF4-FFF2-40B4-BE49-F238E27FC236}">
                      <a16:creationId xmlns:a16="http://schemas.microsoft.com/office/drawing/2014/main" id="{928CDA64-E5B3-B74C-8A41-31AFDA9A8D1D}"/>
                    </a:ext>
                  </a:extLst>
                </p:cNvPr>
                <p:cNvSpPr txBox="1"/>
                <p:nvPr/>
              </p:nvSpPr>
              <p:spPr>
                <a:xfrm>
                  <a:off x="412255" y="516026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  <p:sp>
              <p:nvSpPr>
                <p:cNvPr id="168" name="e-">
                  <a:extLst>
                    <a:ext uri="{FF2B5EF4-FFF2-40B4-BE49-F238E27FC236}">
                      <a16:creationId xmlns:a16="http://schemas.microsoft.com/office/drawing/2014/main" id="{693F3F37-F66A-5F49-B02E-8EADE5A29BA8}"/>
                    </a:ext>
                  </a:extLst>
                </p:cNvPr>
                <p:cNvSpPr txBox="1"/>
                <p:nvPr/>
              </p:nvSpPr>
              <p:spPr>
                <a:xfrm>
                  <a:off x="680166" y="945733"/>
                  <a:ext cx="346071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sp>
            <p:nvSpPr>
              <p:cNvPr id="158" name="electron-polarized…">
                <a:extLst>
                  <a:ext uri="{FF2B5EF4-FFF2-40B4-BE49-F238E27FC236}">
                    <a16:creationId xmlns:a16="http://schemas.microsoft.com/office/drawing/2014/main" id="{6EAC09F2-D541-BC43-9811-D4AEC23D3F08}"/>
                  </a:ext>
                </a:extLst>
              </p:cNvPr>
              <p:cNvSpPr txBox="1"/>
              <p:nvPr/>
            </p:nvSpPr>
            <p:spPr>
              <a:xfrm>
                <a:off x="0" y="1301074"/>
                <a:ext cx="1740290" cy="58250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numCol="1" anchor="ctr">
                <a:noAutofit/>
              </a:bodyPr>
              <a:lstStyle/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electron-polarized</a:t>
                </a:r>
              </a:p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lang="en-US"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atom</a:t>
                </a:r>
              </a:p>
            </p:txBody>
          </p:sp>
          <p:sp>
            <p:nvSpPr>
              <p:cNvPr id="159" name="Hyperfine interaction">
                <a:extLst>
                  <a:ext uri="{FF2B5EF4-FFF2-40B4-BE49-F238E27FC236}">
                    <a16:creationId xmlns:a16="http://schemas.microsoft.com/office/drawing/2014/main" id="{83F388F8-C24F-4E41-AE86-CBE33A0194BC}"/>
                  </a:ext>
                </a:extLst>
              </p:cNvPr>
              <p:cNvSpPr txBox="1"/>
              <p:nvPr/>
            </p:nvSpPr>
            <p:spPr>
              <a:xfrm>
                <a:off x="1561031" y="524992"/>
                <a:ext cx="1867178" cy="34334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35719" tIns="35719" rIns="35719" bIns="35719" numCol="1" anchor="t">
                <a:spAutoFit/>
              </a:bodyPr>
              <a:lstStyle>
                <a:lvl1pPr>
                  <a:defRPr sz="1500"/>
                </a:lvl1pPr>
              </a:lstStyle>
              <a:p>
                <a:pPr algn="ctr"/>
                <a:r>
                  <a:rPr lang="en-US" sz="1100" b="1" dirty="0">
                    <a:solidFill>
                      <a:srgbClr val="015CFF"/>
                    </a:solidFill>
                  </a:rPr>
                  <a:t>h</a:t>
                </a:r>
                <a:r>
                  <a:rPr sz="1100" b="1" dirty="0">
                    <a:solidFill>
                      <a:srgbClr val="015CFF"/>
                    </a:solidFill>
                  </a:rPr>
                  <a:t>yperfine interaction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2077EF9-2C83-3049-A916-3F0F1C49F6EA}"/>
              </a:ext>
            </a:extLst>
          </p:cNvPr>
          <p:cNvGrpSpPr/>
          <p:nvPr/>
        </p:nvGrpSpPr>
        <p:grpSpPr>
          <a:xfrm>
            <a:off x="1997997" y="1784538"/>
            <a:ext cx="5148006" cy="1213255"/>
            <a:chOff x="2067996" y="2021516"/>
            <a:chExt cx="5148006" cy="1213255"/>
          </a:xfrm>
        </p:grpSpPr>
        <p:sp>
          <p:nvSpPr>
            <p:cNvPr id="4" name="Bent-Up Arrow 3">
              <a:extLst>
                <a:ext uri="{FF2B5EF4-FFF2-40B4-BE49-F238E27FC236}">
                  <a16:creationId xmlns:a16="http://schemas.microsoft.com/office/drawing/2014/main" id="{2682A516-50C2-DA4A-A98D-D7C3A2FB4362}"/>
                </a:ext>
              </a:extLst>
            </p:cNvPr>
            <p:cNvSpPr/>
            <p:nvPr/>
          </p:nvSpPr>
          <p:spPr>
            <a:xfrm rot="10800000">
              <a:off x="2067996" y="2021516"/>
              <a:ext cx="576000" cy="121325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199" name="Bent-Up Arrow 198">
              <a:extLst>
                <a:ext uri="{FF2B5EF4-FFF2-40B4-BE49-F238E27FC236}">
                  <a16:creationId xmlns:a16="http://schemas.microsoft.com/office/drawing/2014/main" id="{4DCF03A4-8DBD-4346-8DE0-3A4A4BDE276A}"/>
                </a:ext>
              </a:extLst>
            </p:cNvPr>
            <p:cNvSpPr/>
            <p:nvPr/>
          </p:nvSpPr>
          <p:spPr>
            <a:xfrm rot="10800000" flipH="1">
              <a:off x="6640002" y="2021516"/>
              <a:ext cx="576000" cy="1213255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AB73CF1-E0DF-3143-80A1-3C7F794A5240}"/>
              </a:ext>
            </a:extLst>
          </p:cNvPr>
          <p:cNvGrpSpPr/>
          <p:nvPr/>
        </p:nvGrpSpPr>
        <p:grpSpPr>
          <a:xfrm>
            <a:off x="2066629" y="4581128"/>
            <a:ext cx="5010743" cy="1330343"/>
            <a:chOff x="2136334" y="2775696"/>
            <a:chExt cx="5010743" cy="1330343"/>
          </a:xfrm>
        </p:grpSpPr>
        <p:sp>
          <p:nvSpPr>
            <p:cNvPr id="198" name="Bent-Up Arrow 197">
              <a:extLst>
                <a:ext uri="{FF2B5EF4-FFF2-40B4-BE49-F238E27FC236}">
                  <a16:creationId xmlns:a16="http://schemas.microsoft.com/office/drawing/2014/main" id="{074F3D7C-160A-0747-ABD4-9F050B12DAF2}"/>
                </a:ext>
              </a:extLst>
            </p:cNvPr>
            <p:cNvSpPr/>
            <p:nvPr/>
          </p:nvSpPr>
          <p:spPr>
            <a:xfrm rot="5400000">
              <a:off x="1759162" y="3152868"/>
              <a:ext cx="1330343" cy="576000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00" name="Bent-Up Arrow 199">
              <a:extLst>
                <a:ext uri="{FF2B5EF4-FFF2-40B4-BE49-F238E27FC236}">
                  <a16:creationId xmlns:a16="http://schemas.microsoft.com/office/drawing/2014/main" id="{8A8DAB9E-DB02-0445-B11C-F222B71EDCB5}"/>
                </a:ext>
              </a:extLst>
            </p:cNvPr>
            <p:cNvSpPr/>
            <p:nvPr/>
          </p:nvSpPr>
          <p:spPr>
            <a:xfrm rot="16200000" flipH="1">
              <a:off x="6193905" y="3152868"/>
              <a:ext cx="1330343" cy="576000"/>
            </a:xfrm>
            <a:prstGeom prst="bent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5C4BEA16-9BF1-C060-C8BC-402457E0DF5B}"/>
              </a:ext>
            </a:extLst>
          </p:cNvPr>
          <p:cNvGrpSpPr/>
          <p:nvPr/>
        </p:nvGrpSpPr>
        <p:grpSpPr>
          <a:xfrm>
            <a:off x="147647" y="3090296"/>
            <a:ext cx="8848706" cy="1418824"/>
            <a:chOff x="147647" y="3090296"/>
            <a:chExt cx="8848706" cy="1418824"/>
          </a:xfrm>
        </p:grpSpPr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CF1383D2-C555-354D-E3FA-0555161786E3}"/>
                </a:ext>
              </a:extLst>
            </p:cNvPr>
            <p:cNvGrpSpPr/>
            <p:nvPr/>
          </p:nvGrpSpPr>
          <p:grpSpPr>
            <a:xfrm>
              <a:off x="4630217" y="3090296"/>
              <a:ext cx="4366136" cy="1418824"/>
              <a:chOff x="4630217" y="3090296"/>
              <a:chExt cx="4366136" cy="1418824"/>
            </a:xfrm>
          </p:grpSpPr>
          <p:sp>
            <p:nvSpPr>
              <p:cNvPr id="37" name="Rectangle">
                <a:extLst>
                  <a:ext uri="{FF2B5EF4-FFF2-40B4-BE49-F238E27FC236}">
                    <a16:creationId xmlns:a16="http://schemas.microsoft.com/office/drawing/2014/main" id="{E750DFCA-05BF-D343-A147-DBE65052FC92}"/>
                  </a:ext>
                </a:extLst>
              </p:cNvPr>
              <p:cNvSpPr/>
              <p:nvPr/>
            </p:nvSpPr>
            <p:spPr>
              <a:xfrm>
                <a:off x="4630217" y="3090296"/>
                <a:ext cx="4366136" cy="1418824"/>
              </a:xfrm>
              <a:prstGeom prst="rect">
                <a:avLst/>
              </a:prstGeom>
              <a:ln w="19050">
                <a:solidFill>
                  <a:srgbClr val="002060"/>
                </a:solidFill>
                <a:miter lim="400000"/>
              </a:ln>
            </p:spPr>
            <p:txBody>
              <a:bodyPr lIns="58827" tIns="58827" rIns="58827" bIns="58827" anchor="ctr"/>
              <a:lstStyle/>
              <a:p>
                <a:pPr algn="ctr" defTabSz="1275040">
                  <a:defRPr sz="6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endParaRPr sz="4640" dirty="0"/>
              </a:p>
            </p:txBody>
          </p:sp>
          <p:sp>
            <p:nvSpPr>
              <p:cNvPr id="38" name="Arrow">
                <a:extLst>
                  <a:ext uri="{FF2B5EF4-FFF2-40B4-BE49-F238E27FC236}">
                    <a16:creationId xmlns:a16="http://schemas.microsoft.com/office/drawing/2014/main" id="{C9A16A97-CBC4-7146-A207-7BB32FBBBD1C}"/>
                  </a:ext>
                </a:extLst>
              </p:cNvPr>
              <p:cNvSpPr/>
              <p:nvPr/>
            </p:nvSpPr>
            <p:spPr>
              <a:xfrm>
                <a:off x="6576584" y="3407294"/>
                <a:ext cx="347088" cy="483692"/>
              </a:xfrm>
              <a:prstGeom prst="rightArrow">
                <a:avLst>
                  <a:gd name="adj1" fmla="val 49409"/>
                  <a:gd name="adj2" fmla="val 52335"/>
                </a:avLst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25268" tIns="25268" rIns="25268" bIns="25268" anchor="ctr"/>
              <a:lstStyle/>
              <a:p>
                <a:pPr algn="ctr" defTabSz="290572">
                  <a:defRPr sz="1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endParaRPr sz="984" dirty="0"/>
              </a:p>
            </p:txBody>
          </p:sp>
          <p:sp>
            <p:nvSpPr>
              <p:cNvPr id="39" name="polarized Rb">
                <a:extLst>
                  <a:ext uri="{FF2B5EF4-FFF2-40B4-BE49-F238E27FC236}">
                    <a16:creationId xmlns:a16="http://schemas.microsoft.com/office/drawing/2014/main" id="{75CB9549-2BB0-984D-979F-E3CD3EAEAE74}"/>
                  </a:ext>
                </a:extLst>
              </p:cNvPr>
              <p:cNvSpPr txBox="1"/>
              <p:nvPr/>
            </p:nvSpPr>
            <p:spPr>
              <a:xfrm>
                <a:off x="4684208" y="4069537"/>
                <a:ext cx="901404" cy="26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8827" tIns="58827" rIns="58827" bIns="58827" anchor="ctr"/>
              <a:lstStyle>
                <a:lvl1pPr defTabSz="1813454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 algn="ctr"/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polarized Rb</a:t>
                </a:r>
              </a:p>
            </p:txBody>
          </p:sp>
          <p:sp>
            <p:nvSpPr>
              <p:cNvPr id="40" name="He atom">
                <a:extLst>
                  <a:ext uri="{FF2B5EF4-FFF2-40B4-BE49-F238E27FC236}">
                    <a16:creationId xmlns:a16="http://schemas.microsoft.com/office/drawing/2014/main" id="{63F20374-91AA-DD40-B560-9B491041DECB}"/>
                  </a:ext>
                </a:extLst>
              </p:cNvPr>
              <p:cNvSpPr txBox="1"/>
              <p:nvPr/>
            </p:nvSpPr>
            <p:spPr>
              <a:xfrm>
                <a:off x="5692129" y="4069537"/>
                <a:ext cx="763528" cy="2708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anchor="ctr"/>
              <a:lstStyle/>
              <a:p>
                <a:pPr algn="ctr" defTabSz="1275040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atom</a:t>
                </a:r>
              </a:p>
            </p:txBody>
          </p:sp>
          <p:sp>
            <p:nvSpPr>
              <p:cNvPr id="41" name="Rb">
                <a:extLst>
                  <a:ext uri="{FF2B5EF4-FFF2-40B4-BE49-F238E27FC236}">
                    <a16:creationId xmlns:a16="http://schemas.microsoft.com/office/drawing/2014/main" id="{6BF8E13D-3F73-1D4E-A686-FDA14D2EBBF0}"/>
                  </a:ext>
                </a:extLst>
              </p:cNvPr>
              <p:cNvSpPr txBox="1"/>
              <p:nvPr/>
            </p:nvSpPr>
            <p:spPr>
              <a:xfrm>
                <a:off x="7287741" y="4069537"/>
                <a:ext cx="296134" cy="26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8827" tIns="58827" rIns="58827" bIns="58827" anchor="ctr"/>
              <a:lstStyle>
                <a:lvl1pPr defTabSz="1813454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 algn="ctr"/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Rb</a:t>
                </a:r>
              </a:p>
            </p:txBody>
          </p:sp>
          <p:sp>
            <p:nvSpPr>
              <p:cNvPr id="42" name="electron-polarized…">
                <a:extLst>
                  <a:ext uri="{FF2B5EF4-FFF2-40B4-BE49-F238E27FC236}">
                    <a16:creationId xmlns:a16="http://schemas.microsoft.com/office/drawing/2014/main" id="{B0A69659-A770-7D48-B5AE-CA2E5D08AD4A}"/>
                  </a:ext>
                </a:extLst>
              </p:cNvPr>
              <p:cNvSpPr txBox="1"/>
              <p:nvPr/>
            </p:nvSpPr>
            <p:spPr>
              <a:xfrm>
                <a:off x="7752215" y="4069537"/>
                <a:ext cx="1223642" cy="4095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anchor="ctr"/>
              <a:lstStyle/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electron-polarized</a:t>
                </a:r>
              </a:p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lang="en-US"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atom</a:t>
                </a:r>
              </a:p>
            </p:txBody>
          </p:sp>
          <p:grpSp>
            <p:nvGrpSpPr>
              <p:cNvPr id="43" name="Group">
                <a:extLst>
                  <a:ext uri="{FF2B5EF4-FFF2-40B4-BE49-F238E27FC236}">
                    <a16:creationId xmlns:a16="http://schemas.microsoft.com/office/drawing/2014/main" id="{7F278C09-2451-9F4A-82F8-FFE3D59084BC}"/>
                  </a:ext>
                </a:extLst>
              </p:cNvPr>
              <p:cNvGrpSpPr/>
              <p:nvPr/>
            </p:nvGrpSpPr>
            <p:grpSpPr>
              <a:xfrm>
                <a:off x="4641571" y="3155800"/>
                <a:ext cx="986679" cy="986679"/>
                <a:chOff x="0" y="0"/>
                <a:chExt cx="1403276" cy="1403276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8DA6BF5E-F0D6-C445-8E2D-994C2A9F9D58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45" name="Line">
                  <a:extLst>
                    <a:ext uri="{FF2B5EF4-FFF2-40B4-BE49-F238E27FC236}">
                      <a16:creationId xmlns:a16="http://schemas.microsoft.com/office/drawing/2014/main" id="{9C7A3A74-2CEC-8B43-90C1-B1CD74EF1EE6}"/>
                    </a:ext>
                  </a:extLst>
                </p:cNvPr>
                <p:cNvSpPr/>
                <p:nvPr/>
              </p:nvSpPr>
              <p:spPr>
                <a:xfrm>
                  <a:off x="577797" y="1200200"/>
                  <a:ext cx="567599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46" name="Group">
                  <a:extLst>
                    <a:ext uri="{FF2B5EF4-FFF2-40B4-BE49-F238E27FC236}">
                      <a16:creationId xmlns:a16="http://schemas.microsoft.com/office/drawing/2014/main" id="{2C7D7E54-D1DB-9A4F-A998-2210B323CE31}"/>
                    </a:ext>
                  </a:extLst>
                </p:cNvPr>
                <p:cNvGrpSpPr/>
                <p:nvPr/>
              </p:nvGrpSpPr>
              <p:grpSpPr>
                <a:xfrm>
                  <a:off x="552213" y="552213"/>
                  <a:ext cx="298850" cy="298850"/>
                  <a:chOff x="0" y="0"/>
                  <a:chExt cx="298848" cy="298848"/>
                </a:xfrm>
              </p:grpSpPr>
              <p:sp>
                <p:nvSpPr>
                  <p:cNvPr id="52" name="Circle">
                    <a:extLst>
                      <a:ext uri="{FF2B5EF4-FFF2-40B4-BE49-F238E27FC236}">
                        <a16:creationId xmlns:a16="http://schemas.microsoft.com/office/drawing/2014/main" id="{58B9569E-3982-964C-A042-F392E5D2CC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53" name="Circle">
                    <a:extLst>
                      <a:ext uri="{FF2B5EF4-FFF2-40B4-BE49-F238E27FC236}">
                        <a16:creationId xmlns:a16="http://schemas.microsoft.com/office/drawing/2014/main" id="{1DD9C4EB-9EC0-F64E-A008-463E57B8D754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grpSp>
              <p:nvGrpSpPr>
                <p:cNvPr id="47" name="Group">
                  <a:extLst>
                    <a:ext uri="{FF2B5EF4-FFF2-40B4-BE49-F238E27FC236}">
                      <a16:creationId xmlns:a16="http://schemas.microsoft.com/office/drawing/2014/main" id="{7DC68131-F5E9-EE42-BB08-E1868480A6B1}"/>
                    </a:ext>
                  </a:extLst>
                </p:cNvPr>
                <p:cNvGrpSpPr/>
                <p:nvPr/>
              </p:nvGrpSpPr>
              <p:grpSpPr>
                <a:xfrm>
                  <a:off x="755271" y="1094058"/>
                  <a:ext cx="212444" cy="212443"/>
                  <a:chOff x="0" y="0"/>
                  <a:chExt cx="212442" cy="212442"/>
                </a:xfrm>
              </p:grpSpPr>
              <p:sp>
                <p:nvSpPr>
                  <p:cNvPr id="50" name="Circle">
                    <a:extLst>
                      <a:ext uri="{FF2B5EF4-FFF2-40B4-BE49-F238E27FC236}">
                        <a16:creationId xmlns:a16="http://schemas.microsoft.com/office/drawing/2014/main" id="{CFE996FA-B8B1-654A-A3D8-434A01B7ED6B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51" name="Circle">
                    <a:extLst>
                      <a:ext uri="{FF2B5EF4-FFF2-40B4-BE49-F238E27FC236}">
                        <a16:creationId xmlns:a16="http://schemas.microsoft.com/office/drawing/2014/main" id="{95C75738-868D-E749-8593-74FF1BB659E1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48" name="Rb+">
                  <a:extLst>
                    <a:ext uri="{FF2B5EF4-FFF2-40B4-BE49-F238E27FC236}">
                      <a16:creationId xmlns:a16="http://schemas.microsoft.com/office/drawing/2014/main" id="{8D52979A-F079-8042-B89D-99CD3A4D96BD}"/>
                    </a:ext>
                  </a:extLst>
                </p:cNvPr>
                <p:cNvSpPr txBox="1"/>
                <p:nvPr/>
              </p:nvSpPr>
              <p:spPr>
                <a:xfrm>
                  <a:off x="475567" y="503326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  <p:sp>
              <p:nvSpPr>
                <p:cNvPr id="49" name="e-">
                  <a:extLst>
                    <a:ext uri="{FF2B5EF4-FFF2-40B4-BE49-F238E27FC236}">
                      <a16:creationId xmlns:a16="http://schemas.microsoft.com/office/drawing/2014/main" id="{C7889E63-C6F5-8D47-BF52-A013CF23D8CB}"/>
                    </a:ext>
                  </a:extLst>
                </p:cNvPr>
                <p:cNvSpPr txBox="1"/>
                <p:nvPr/>
              </p:nvSpPr>
              <p:spPr>
                <a:xfrm>
                  <a:off x="707508" y="945733"/>
                  <a:ext cx="346070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54" name="Group">
                <a:extLst>
                  <a:ext uri="{FF2B5EF4-FFF2-40B4-BE49-F238E27FC236}">
                    <a16:creationId xmlns:a16="http://schemas.microsoft.com/office/drawing/2014/main" id="{903C20BD-3EB8-8643-937E-3F46D7A12D71}"/>
                  </a:ext>
                </a:extLst>
              </p:cNvPr>
              <p:cNvGrpSpPr/>
              <p:nvPr/>
            </p:nvGrpSpPr>
            <p:grpSpPr>
              <a:xfrm>
                <a:off x="5580553" y="3155800"/>
                <a:ext cx="986679" cy="986679"/>
                <a:chOff x="0" y="0"/>
                <a:chExt cx="1403276" cy="1403276"/>
              </a:xfrm>
            </p:grpSpPr>
            <p:grpSp>
              <p:nvGrpSpPr>
                <p:cNvPr id="55" name="Group">
                  <a:extLst>
                    <a:ext uri="{FF2B5EF4-FFF2-40B4-BE49-F238E27FC236}">
                      <a16:creationId xmlns:a16="http://schemas.microsoft.com/office/drawing/2014/main" id="{AF6CD519-252A-444B-A70D-7D910A114636}"/>
                    </a:ext>
                  </a:extLst>
                </p:cNvPr>
                <p:cNvGrpSpPr/>
                <p:nvPr/>
              </p:nvGrpSpPr>
              <p:grpSpPr>
                <a:xfrm>
                  <a:off x="551831" y="551830"/>
                  <a:ext cx="299615" cy="299616"/>
                  <a:chOff x="0" y="0"/>
                  <a:chExt cx="299614" cy="299614"/>
                </a:xfrm>
              </p:grpSpPr>
              <p:sp>
                <p:nvSpPr>
                  <p:cNvPr id="67" name="Circle">
                    <a:extLst>
                      <a:ext uri="{FF2B5EF4-FFF2-40B4-BE49-F238E27FC236}">
                        <a16:creationId xmlns:a16="http://schemas.microsoft.com/office/drawing/2014/main" id="{9ABB2B2E-D708-BC4E-981A-806EA376D569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68" name="Circle">
                    <a:extLst>
                      <a:ext uri="{FF2B5EF4-FFF2-40B4-BE49-F238E27FC236}">
                        <a16:creationId xmlns:a16="http://schemas.microsoft.com/office/drawing/2014/main" id="{0B93A383-5AF4-B14B-B881-1F9F33BAD955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CF4DCAC-1F06-F046-B127-EF35CDEF01FF}"/>
                    </a:ext>
                  </a:extLst>
                </p:cNvPr>
                <p:cNvSpPr/>
                <p:nvPr/>
              </p:nvSpPr>
              <p:spPr>
                <a:xfrm rot="18900000">
                  <a:off x="450443" y="333251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ECB4C35E-26D1-4043-BFEE-C0D5317BC9EA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58" name="Group">
                  <a:extLst>
                    <a:ext uri="{FF2B5EF4-FFF2-40B4-BE49-F238E27FC236}">
                      <a16:creationId xmlns:a16="http://schemas.microsoft.com/office/drawing/2014/main" id="{D084EE59-35D5-CF47-83A8-840A5B5EE33A}"/>
                    </a:ext>
                  </a:extLst>
                </p:cNvPr>
                <p:cNvGrpSpPr/>
                <p:nvPr/>
              </p:nvGrpSpPr>
              <p:grpSpPr>
                <a:xfrm>
                  <a:off x="490139" y="292130"/>
                  <a:ext cx="211604" cy="211604"/>
                  <a:chOff x="0" y="0"/>
                  <a:chExt cx="211602" cy="211602"/>
                </a:xfrm>
              </p:grpSpPr>
              <p:sp>
                <p:nvSpPr>
                  <p:cNvPr id="65" name="Circle">
                    <a:extLst>
                      <a:ext uri="{FF2B5EF4-FFF2-40B4-BE49-F238E27FC236}">
                        <a16:creationId xmlns:a16="http://schemas.microsoft.com/office/drawing/2014/main" id="{84C468E4-1853-8848-BF52-A48FB5799F7C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66" name="Circle">
                    <a:extLst>
                      <a:ext uri="{FF2B5EF4-FFF2-40B4-BE49-F238E27FC236}">
                        <a16:creationId xmlns:a16="http://schemas.microsoft.com/office/drawing/2014/main" id="{6BE32543-5D93-AA49-95AD-C270C69E5E66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grpSp>
              <p:nvGrpSpPr>
                <p:cNvPr id="59" name="Group">
                  <a:extLst>
                    <a:ext uri="{FF2B5EF4-FFF2-40B4-BE49-F238E27FC236}">
                      <a16:creationId xmlns:a16="http://schemas.microsoft.com/office/drawing/2014/main" id="{81545478-40F2-A44B-9118-9E05D4112362}"/>
                    </a:ext>
                  </a:extLst>
                </p:cNvPr>
                <p:cNvGrpSpPr/>
                <p:nvPr/>
              </p:nvGrpSpPr>
              <p:grpSpPr>
                <a:xfrm>
                  <a:off x="751291" y="1100576"/>
                  <a:ext cx="212443" cy="212443"/>
                  <a:chOff x="0" y="0"/>
                  <a:chExt cx="212442" cy="212442"/>
                </a:xfrm>
              </p:grpSpPr>
              <p:sp>
                <p:nvSpPr>
                  <p:cNvPr id="63" name="Circle">
                    <a:extLst>
                      <a:ext uri="{FF2B5EF4-FFF2-40B4-BE49-F238E27FC236}">
                        <a16:creationId xmlns:a16="http://schemas.microsoft.com/office/drawing/2014/main" id="{9C47E4DF-5BFF-CD4E-8AC3-146EA8ACBECC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64" name="Circle">
                    <a:extLst>
                      <a:ext uri="{FF2B5EF4-FFF2-40B4-BE49-F238E27FC236}">
                        <a16:creationId xmlns:a16="http://schemas.microsoft.com/office/drawing/2014/main" id="{1F18FFEC-7CB4-A549-8AA4-0ABEF80DC75A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60" name="μ-">
                  <a:extLst>
                    <a:ext uri="{FF2B5EF4-FFF2-40B4-BE49-F238E27FC236}">
                      <a16:creationId xmlns:a16="http://schemas.microsoft.com/office/drawing/2014/main" id="{19D71119-9197-7E4C-BDD9-110043654344}"/>
                    </a:ext>
                  </a:extLst>
                </p:cNvPr>
                <p:cNvSpPr txBox="1"/>
                <p:nvPr/>
              </p:nvSpPr>
              <p:spPr>
                <a:xfrm>
                  <a:off x="432648" y="137952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61" name="4He++">
                  <a:extLst>
                    <a:ext uri="{FF2B5EF4-FFF2-40B4-BE49-F238E27FC236}">
                      <a16:creationId xmlns:a16="http://schemas.microsoft.com/office/drawing/2014/main" id="{516713FA-EFB5-1549-B04B-606E9AB15B8B}"/>
                    </a:ext>
                  </a:extLst>
                </p:cNvPr>
                <p:cNvSpPr txBox="1"/>
                <p:nvPr/>
              </p:nvSpPr>
              <p:spPr>
                <a:xfrm>
                  <a:off x="412255" y="516026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  <p:sp>
              <p:nvSpPr>
                <p:cNvPr id="62" name="e-">
                  <a:extLst>
                    <a:ext uri="{FF2B5EF4-FFF2-40B4-BE49-F238E27FC236}">
                      <a16:creationId xmlns:a16="http://schemas.microsoft.com/office/drawing/2014/main" id="{739AA8FF-28A5-924E-AC22-EFDCA17D1049}"/>
                    </a:ext>
                  </a:extLst>
                </p:cNvPr>
                <p:cNvSpPr txBox="1"/>
                <p:nvPr/>
              </p:nvSpPr>
              <p:spPr>
                <a:xfrm>
                  <a:off x="680166" y="945733"/>
                  <a:ext cx="346071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69" name="Group">
                <a:extLst>
                  <a:ext uri="{FF2B5EF4-FFF2-40B4-BE49-F238E27FC236}">
                    <a16:creationId xmlns:a16="http://schemas.microsoft.com/office/drawing/2014/main" id="{5E28B1C8-F05C-7E4D-BC11-C4429AC5C68D}"/>
                  </a:ext>
                </a:extLst>
              </p:cNvPr>
              <p:cNvGrpSpPr/>
              <p:nvPr/>
            </p:nvGrpSpPr>
            <p:grpSpPr>
              <a:xfrm>
                <a:off x="6938003" y="3155800"/>
                <a:ext cx="986679" cy="986679"/>
                <a:chOff x="0" y="0"/>
                <a:chExt cx="1403276" cy="1403276"/>
              </a:xfrm>
            </p:grpSpPr>
            <p:sp>
              <p:nvSpPr>
                <p:cNvPr id="70" name="Oval">
                  <a:extLst>
                    <a:ext uri="{FF2B5EF4-FFF2-40B4-BE49-F238E27FC236}">
                      <a16:creationId xmlns:a16="http://schemas.microsoft.com/office/drawing/2014/main" id="{7B2700ED-EECB-3743-BA1D-5086BDAAB4A9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71" name="Group">
                  <a:extLst>
                    <a:ext uri="{FF2B5EF4-FFF2-40B4-BE49-F238E27FC236}">
                      <a16:creationId xmlns:a16="http://schemas.microsoft.com/office/drawing/2014/main" id="{0C3DC982-646F-9745-ACCF-87E1DE4174F7}"/>
                    </a:ext>
                  </a:extLst>
                </p:cNvPr>
                <p:cNvGrpSpPr/>
                <p:nvPr/>
              </p:nvGrpSpPr>
              <p:grpSpPr>
                <a:xfrm>
                  <a:off x="552213" y="552213"/>
                  <a:ext cx="298850" cy="298850"/>
                  <a:chOff x="0" y="0"/>
                  <a:chExt cx="298848" cy="298848"/>
                </a:xfrm>
              </p:grpSpPr>
              <p:sp>
                <p:nvSpPr>
                  <p:cNvPr id="77" name="Circle">
                    <a:extLst>
                      <a:ext uri="{FF2B5EF4-FFF2-40B4-BE49-F238E27FC236}">
                        <a16:creationId xmlns:a16="http://schemas.microsoft.com/office/drawing/2014/main" id="{FEA1D2D7-33AC-B843-9B45-A3651E045B7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78" name="Circle">
                    <a:extLst>
                      <a:ext uri="{FF2B5EF4-FFF2-40B4-BE49-F238E27FC236}">
                        <a16:creationId xmlns:a16="http://schemas.microsoft.com/office/drawing/2014/main" id="{3C36DEDA-FA16-594D-9EA6-758D74C1DC5A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grpSp>
              <p:nvGrpSpPr>
                <p:cNvPr id="72" name="Group">
                  <a:extLst>
                    <a:ext uri="{FF2B5EF4-FFF2-40B4-BE49-F238E27FC236}">
                      <a16:creationId xmlns:a16="http://schemas.microsoft.com/office/drawing/2014/main" id="{AC53517E-10F2-F14E-A70C-FF279B36612E}"/>
                    </a:ext>
                  </a:extLst>
                </p:cNvPr>
                <p:cNvGrpSpPr/>
                <p:nvPr/>
              </p:nvGrpSpPr>
              <p:grpSpPr>
                <a:xfrm>
                  <a:off x="755271" y="1094058"/>
                  <a:ext cx="212444" cy="212443"/>
                  <a:chOff x="0" y="0"/>
                  <a:chExt cx="212442" cy="212442"/>
                </a:xfrm>
              </p:grpSpPr>
              <p:sp>
                <p:nvSpPr>
                  <p:cNvPr id="75" name="Circle">
                    <a:extLst>
                      <a:ext uri="{FF2B5EF4-FFF2-40B4-BE49-F238E27FC236}">
                        <a16:creationId xmlns:a16="http://schemas.microsoft.com/office/drawing/2014/main" id="{4636C61B-A24D-F240-98DC-70F8929466DA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76" name="Circle">
                    <a:extLst>
                      <a:ext uri="{FF2B5EF4-FFF2-40B4-BE49-F238E27FC236}">
                        <a16:creationId xmlns:a16="http://schemas.microsoft.com/office/drawing/2014/main" id="{4AC94477-5E89-4640-85B6-291D26B6D73F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73" name="Rb+">
                  <a:extLst>
                    <a:ext uri="{FF2B5EF4-FFF2-40B4-BE49-F238E27FC236}">
                      <a16:creationId xmlns:a16="http://schemas.microsoft.com/office/drawing/2014/main" id="{837FB948-8749-234D-A5B6-166180BDAD6C}"/>
                    </a:ext>
                  </a:extLst>
                </p:cNvPr>
                <p:cNvSpPr txBox="1"/>
                <p:nvPr/>
              </p:nvSpPr>
              <p:spPr>
                <a:xfrm>
                  <a:off x="475567" y="503326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  <p:sp>
              <p:nvSpPr>
                <p:cNvPr id="74" name="e-">
                  <a:extLst>
                    <a:ext uri="{FF2B5EF4-FFF2-40B4-BE49-F238E27FC236}">
                      <a16:creationId xmlns:a16="http://schemas.microsoft.com/office/drawing/2014/main" id="{471187D5-FACC-DB48-9392-6008133240B2}"/>
                    </a:ext>
                  </a:extLst>
                </p:cNvPr>
                <p:cNvSpPr txBox="1"/>
                <p:nvPr/>
              </p:nvSpPr>
              <p:spPr>
                <a:xfrm>
                  <a:off x="707508" y="945733"/>
                  <a:ext cx="346070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79" name="Group">
                <a:extLst>
                  <a:ext uri="{FF2B5EF4-FFF2-40B4-BE49-F238E27FC236}">
                    <a16:creationId xmlns:a16="http://schemas.microsoft.com/office/drawing/2014/main" id="{0409DB98-4871-6046-BB80-BC8799195B2D}"/>
                  </a:ext>
                </a:extLst>
              </p:cNvPr>
              <p:cNvGrpSpPr/>
              <p:nvPr/>
            </p:nvGrpSpPr>
            <p:grpSpPr>
              <a:xfrm>
                <a:off x="7879840" y="3155800"/>
                <a:ext cx="986679" cy="986679"/>
                <a:chOff x="0" y="0"/>
                <a:chExt cx="1403276" cy="1403276"/>
              </a:xfrm>
            </p:grpSpPr>
            <p:sp>
              <p:nvSpPr>
                <p:cNvPr id="80" name="Oval">
                  <a:extLst>
                    <a:ext uri="{FF2B5EF4-FFF2-40B4-BE49-F238E27FC236}">
                      <a16:creationId xmlns:a16="http://schemas.microsoft.com/office/drawing/2014/main" id="{F6FBBCD0-1932-614A-AB99-895419DD7C87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81" name="Line">
                  <a:extLst>
                    <a:ext uri="{FF2B5EF4-FFF2-40B4-BE49-F238E27FC236}">
                      <a16:creationId xmlns:a16="http://schemas.microsoft.com/office/drawing/2014/main" id="{78D284C6-64AD-E04B-8DAC-9F2FA6FE723E}"/>
                    </a:ext>
                  </a:extLst>
                </p:cNvPr>
                <p:cNvSpPr/>
                <p:nvPr/>
              </p:nvSpPr>
              <p:spPr>
                <a:xfrm>
                  <a:off x="574666" y="1206797"/>
                  <a:ext cx="56759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82" name="Group">
                  <a:extLst>
                    <a:ext uri="{FF2B5EF4-FFF2-40B4-BE49-F238E27FC236}">
                      <a16:creationId xmlns:a16="http://schemas.microsoft.com/office/drawing/2014/main" id="{9B8E8724-8BB1-CE4F-8117-8A3E3B25C5A4}"/>
                    </a:ext>
                  </a:extLst>
                </p:cNvPr>
                <p:cNvGrpSpPr/>
                <p:nvPr/>
              </p:nvGrpSpPr>
              <p:grpSpPr>
                <a:xfrm>
                  <a:off x="551831" y="551830"/>
                  <a:ext cx="299615" cy="299616"/>
                  <a:chOff x="0" y="0"/>
                  <a:chExt cx="299614" cy="299614"/>
                </a:xfrm>
              </p:grpSpPr>
              <p:sp>
                <p:nvSpPr>
                  <p:cNvPr id="93" name="Circle">
                    <a:extLst>
                      <a:ext uri="{FF2B5EF4-FFF2-40B4-BE49-F238E27FC236}">
                        <a16:creationId xmlns:a16="http://schemas.microsoft.com/office/drawing/2014/main" id="{E6F617DB-BFBB-FB41-9547-5804910CB36C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94" name="Circle">
                    <a:extLst>
                      <a:ext uri="{FF2B5EF4-FFF2-40B4-BE49-F238E27FC236}">
                        <a16:creationId xmlns:a16="http://schemas.microsoft.com/office/drawing/2014/main" id="{8C650191-1DAA-5045-A896-6CA07952DEF6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83" name="Oval">
                  <a:extLst>
                    <a:ext uri="{FF2B5EF4-FFF2-40B4-BE49-F238E27FC236}">
                      <a16:creationId xmlns:a16="http://schemas.microsoft.com/office/drawing/2014/main" id="{0234CB39-40D5-DA45-8174-3E9141A4F9E5}"/>
                    </a:ext>
                  </a:extLst>
                </p:cNvPr>
                <p:cNvSpPr/>
                <p:nvPr/>
              </p:nvSpPr>
              <p:spPr>
                <a:xfrm rot="18900000">
                  <a:off x="450443" y="333251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84" name="Group">
                  <a:extLst>
                    <a:ext uri="{FF2B5EF4-FFF2-40B4-BE49-F238E27FC236}">
                      <a16:creationId xmlns:a16="http://schemas.microsoft.com/office/drawing/2014/main" id="{9064B509-9221-2A4A-80C4-AC1185814F18}"/>
                    </a:ext>
                  </a:extLst>
                </p:cNvPr>
                <p:cNvGrpSpPr/>
                <p:nvPr/>
              </p:nvGrpSpPr>
              <p:grpSpPr>
                <a:xfrm>
                  <a:off x="490139" y="292130"/>
                  <a:ext cx="211604" cy="211604"/>
                  <a:chOff x="0" y="0"/>
                  <a:chExt cx="211602" cy="211602"/>
                </a:xfrm>
              </p:grpSpPr>
              <p:sp>
                <p:nvSpPr>
                  <p:cNvPr id="91" name="Circle">
                    <a:extLst>
                      <a:ext uri="{FF2B5EF4-FFF2-40B4-BE49-F238E27FC236}">
                        <a16:creationId xmlns:a16="http://schemas.microsoft.com/office/drawing/2014/main" id="{4D06ECB4-031D-C747-B8B6-4495DEF29AAB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92" name="Circle">
                    <a:extLst>
                      <a:ext uri="{FF2B5EF4-FFF2-40B4-BE49-F238E27FC236}">
                        <a16:creationId xmlns:a16="http://schemas.microsoft.com/office/drawing/2014/main" id="{E95260C0-5F0C-FF4B-8EAF-C3092B599F71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grpSp>
              <p:nvGrpSpPr>
                <p:cNvPr id="85" name="Group">
                  <a:extLst>
                    <a:ext uri="{FF2B5EF4-FFF2-40B4-BE49-F238E27FC236}">
                      <a16:creationId xmlns:a16="http://schemas.microsoft.com/office/drawing/2014/main" id="{3180D2A9-1B04-B44E-A1FA-C12BDB364852}"/>
                    </a:ext>
                  </a:extLst>
                </p:cNvPr>
                <p:cNvGrpSpPr/>
                <p:nvPr/>
              </p:nvGrpSpPr>
              <p:grpSpPr>
                <a:xfrm>
                  <a:off x="751291" y="1100576"/>
                  <a:ext cx="212443" cy="212443"/>
                  <a:chOff x="0" y="0"/>
                  <a:chExt cx="212442" cy="212442"/>
                </a:xfrm>
              </p:grpSpPr>
              <p:sp>
                <p:nvSpPr>
                  <p:cNvPr id="89" name="Circle">
                    <a:extLst>
                      <a:ext uri="{FF2B5EF4-FFF2-40B4-BE49-F238E27FC236}">
                        <a16:creationId xmlns:a16="http://schemas.microsoft.com/office/drawing/2014/main" id="{2B0E4749-9D57-D246-B5D8-09031A4A353A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90" name="Circle">
                    <a:extLst>
                      <a:ext uri="{FF2B5EF4-FFF2-40B4-BE49-F238E27FC236}">
                        <a16:creationId xmlns:a16="http://schemas.microsoft.com/office/drawing/2014/main" id="{ECC30FC3-E5ED-C341-BB2C-8CE9330C4D73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86" name="μ-">
                  <a:extLst>
                    <a:ext uri="{FF2B5EF4-FFF2-40B4-BE49-F238E27FC236}">
                      <a16:creationId xmlns:a16="http://schemas.microsoft.com/office/drawing/2014/main" id="{18042E26-92C1-BD43-8905-B9DA66FF1EF8}"/>
                    </a:ext>
                  </a:extLst>
                </p:cNvPr>
                <p:cNvSpPr txBox="1"/>
                <p:nvPr/>
              </p:nvSpPr>
              <p:spPr>
                <a:xfrm>
                  <a:off x="432648" y="137952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87" name="4He++">
                  <a:extLst>
                    <a:ext uri="{FF2B5EF4-FFF2-40B4-BE49-F238E27FC236}">
                      <a16:creationId xmlns:a16="http://schemas.microsoft.com/office/drawing/2014/main" id="{9AFE9E5C-6782-2645-89A2-27A86DEAA593}"/>
                    </a:ext>
                  </a:extLst>
                </p:cNvPr>
                <p:cNvSpPr txBox="1"/>
                <p:nvPr/>
              </p:nvSpPr>
              <p:spPr>
                <a:xfrm>
                  <a:off x="412255" y="516026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  <p:sp>
              <p:nvSpPr>
                <p:cNvPr id="88" name="e-">
                  <a:extLst>
                    <a:ext uri="{FF2B5EF4-FFF2-40B4-BE49-F238E27FC236}">
                      <a16:creationId xmlns:a16="http://schemas.microsoft.com/office/drawing/2014/main" id="{FE175110-DAFE-B341-A61B-76AF6FB4F3CA}"/>
                    </a:ext>
                  </a:extLst>
                </p:cNvPr>
                <p:cNvSpPr txBox="1"/>
                <p:nvPr/>
              </p:nvSpPr>
              <p:spPr>
                <a:xfrm>
                  <a:off x="680166" y="945733"/>
                  <a:ext cx="346071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100CEACD-3713-58DC-9103-9689E0244252}"/>
                </a:ext>
              </a:extLst>
            </p:cNvPr>
            <p:cNvGrpSpPr/>
            <p:nvPr/>
          </p:nvGrpSpPr>
          <p:grpSpPr>
            <a:xfrm>
              <a:off x="147647" y="3090296"/>
              <a:ext cx="4366136" cy="1418824"/>
              <a:chOff x="147647" y="3090296"/>
              <a:chExt cx="4366136" cy="1418824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7905ED2B-9756-DDA3-9916-D68F35FD48B0}"/>
                  </a:ext>
                </a:extLst>
              </p:cNvPr>
              <p:cNvSpPr/>
              <p:nvPr/>
            </p:nvSpPr>
            <p:spPr>
              <a:xfrm>
                <a:off x="147647" y="3090296"/>
                <a:ext cx="4366136" cy="1418824"/>
              </a:xfrm>
              <a:prstGeom prst="rect">
                <a:avLst/>
              </a:prstGeom>
              <a:ln w="19050">
                <a:solidFill>
                  <a:srgbClr val="002060"/>
                </a:solidFill>
                <a:miter lim="400000"/>
              </a:ln>
            </p:spPr>
            <p:txBody>
              <a:bodyPr lIns="58827" tIns="58827" rIns="58827" bIns="58827" anchor="ctr"/>
              <a:lstStyle/>
              <a:p>
                <a:pPr algn="ctr" defTabSz="1275040">
                  <a:defRPr sz="66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endParaRPr sz="4640" dirty="0"/>
              </a:p>
            </p:txBody>
          </p:sp>
          <p:sp>
            <p:nvSpPr>
              <p:cNvPr id="35" name="Arrow">
                <a:extLst>
                  <a:ext uri="{FF2B5EF4-FFF2-40B4-BE49-F238E27FC236}">
                    <a16:creationId xmlns:a16="http://schemas.microsoft.com/office/drawing/2014/main" id="{B8DAC587-2525-052A-A791-38149CE834A8}"/>
                  </a:ext>
                </a:extLst>
              </p:cNvPr>
              <p:cNvSpPr/>
              <p:nvPr/>
            </p:nvSpPr>
            <p:spPr>
              <a:xfrm>
                <a:off x="2094013" y="3407294"/>
                <a:ext cx="347089" cy="483692"/>
              </a:xfrm>
              <a:prstGeom prst="rightArrow">
                <a:avLst>
                  <a:gd name="adj1" fmla="val 49409"/>
                  <a:gd name="adj2" fmla="val 52335"/>
                </a:avLst>
              </a:prstGeom>
              <a:solidFill>
                <a:schemeClr val="bg1">
                  <a:lumMod val="85000"/>
                </a:schemeClr>
              </a:solidFill>
              <a:ln w="25400">
                <a:solidFill>
                  <a:srgbClr val="000000"/>
                </a:solidFill>
                <a:miter lim="400000"/>
              </a:ln>
            </p:spPr>
            <p:txBody>
              <a:bodyPr lIns="25268" tIns="25268" rIns="25268" bIns="25268" anchor="ctr"/>
              <a:lstStyle/>
              <a:p>
                <a:pPr algn="ctr" defTabSz="290572">
                  <a:defRPr sz="14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ヒラギノ角ゴ ProN W3"/>
                  </a:defRPr>
                </a:pPr>
                <a:endParaRPr sz="984" dirty="0"/>
              </a:p>
            </p:txBody>
          </p:sp>
          <p:sp>
            <p:nvSpPr>
              <p:cNvPr id="36" name="polarized Rb">
                <a:extLst>
                  <a:ext uri="{FF2B5EF4-FFF2-40B4-BE49-F238E27FC236}">
                    <a16:creationId xmlns:a16="http://schemas.microsoft.com/office/drawing/2014/main" id="{C0883C85-F257-04F0-FFF1-9A6B6C00F629}"/>
                  </a:ext>
                </a:extLst>
              </p:cNvPr>
              <p:cNvSpPr txBox="1"/>
              <p:nvPr/>
            </p:nvSpPr>
            <p:spPr>
              <a:xfrm>
                <a:off x="201638" y="4069537"/>
                <a:ext cx="901404" cy="26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8827" tIns="58827" rIns="58827" bIns="58827" anchor="ctr"/>
              <a:lstStyle>
                <a:lvl1pPr defTabSz="1813454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 algn="ctr"/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polarized Rb</a:t>
                </a:r>
              </a:p>
            </p:txBody>
          </p:sp>
          <p:sp>
            <p:nvSpPr>
              <p:cNvPr id="96" name="He ion">
                <a:extLst>
                  <a:ext uri="{FF2B5EF4-FFF2-40B4-BE49-F238E27FC236}">
                    <a16:creationId xmlns:a16="http://schemas.microsoft.com/office/drawing/2014/main" id="{7A8EE2CC-A8C7-68D8-25CB-58E7E0D356FE}"/>
                  </a:ext>
                </a:extLst>
              </p:cNvPr>
              <p:cNvSpPr txBox="1"/>
              <p:nvPr/>
            </p:nvSpPr>
            <p:spPr>
              <a:xfrm>
                <a:off x="1209559" y="4069537"/>
                <a:ext cx="763528" cy="27082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anchor="ctr"/>
              <a:lstStyle/>
              <a:p>
                <a:pPr algn="ctr" defTabSz="1275040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lang="en-US"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sz="12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ion</a:t>
                </a:r>
              </a:p>
            </p:txBody>
          </p:sp>
          <p:sp>
            <p:nvSpPr>
              <p:cNvPr id="97" name="Rb ion">
                <a:extLst>
                  <a:ext uri="{FF2B5EF4-FFF2-40B4-BE49-F238E27FC236}">
                    <a16:creationId xmlns:a16="http://schemas.microsoft.com/office/drawing/2014/main" id="{578748B4-3C31-32B1-89A2-06A272B5A1B8}"/>
                  </a:ext>
                </a:extLst>
              </p:cNvPr>
              <p:cNvSpPr txBox="1"/>
              <p:nvPr/>
            </p:nvSpPr>
            <p:spPr>
              <a:xfrm>
                <a:off x="2698014" y="4069537"/>
                <a:ext cx="501517" cy="26865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8827" tIns="58827" rIns="58827" bIns="58827" anchor="ctr"/>
              <a:lstStyle>
                <a:lvl1pPr defTabSz="1813454"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lvl1pPr>
              </a:lstStyle>
              <a:p>
                <a:pPr algn="ctr"/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Rb ion</a:t>
                </a:r>
              </a:p>
            </p:txBody>
          </p:sp>
          <p:sp>
            <p:nvSpPr>
              <p:cNvPr id="147" name="electron-polarized…">
                <a:extLst>
                  <a:ext uri="{FF2B5EF4-FFF2-40B4-BE49-F238E27FC236}">
                    <a16:creationId xmlns:a16="http://schemas.microsoft.com/office/drawing/2014/main" id="{4CA79862-930B-7C04-42BE-80F0E78D5DD5}"/>
                  </a:ext>
                </a:extLst>
              </p:cNvPr>
              <p:cNvSpPr txBox="1"/>
              <p:nvPr/>
            </p:nvSpPr>
            <p:spPr>
              <a:xfrm>
                <a:off x="3278789" y="4069537"/>
                <a:ext cx="1223642" cy="4095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xmlns:mc="http://schemas.openxmlformats.org/markup-compatibility/2006" val="1"/>
                </a:ext>
              </a:extLst>
            </p:spPr>
            <p:txBody>
              <a:bodyPr wrap="none" lIns="58827" tIns="58827" rIns="58827" bIns="58827" anchor="ctr"/>
              <a:lstStyle/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electron-polarized</a:t>
                </a:r>
              </a:p>
              <a:p>
                <a:pPr algn="ctr" defTabSz="1275040">
                  <a:lnSpc>
                    <a:spcPct val="80000"/>
                  </a:lnSpc>
                  <a:defRPr sz="1500" b="1">
                    <a:latin typeface="Times Roman"/>
                    <a:ea typeface="Times Roman"/>
                    <a:cs typeface="Times Roman"/>
                    <a:sym typeface="Times Roman"/>
                  </a:defRPr>
                </a:pPr>
                <a:r>
                  <a:rPr lang="en-US"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µ</a:t>
                </a:r>
                <a:r>
                  <a:rPr sz="1200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He atom</a:t>
                </a:r>
              </a:p>
            </p:txBody>
          </p:sp>
          <p:grpSp>
            <p:nvGrpSpPr>
              <p:cNvPr id="148" name="Group">
                <a:extLst>
                  <a:ext uri="{FF2B5EF4-FFF2-40B4-BE49-F238E27FC236}">
                    <a16:creationId xmlns:a16="http://schemas.microsoft.com/office/drawing/2014/main" id="{C8885729-8A15-593E-D1E3-9572850BD63A}"/>
                  </a:ext>
                </a:extLst>
              </p:cNvPr>
              <p:cNvGrpSpPr/>
              <p:nvPr/>
            </p:nvGrpSpPr>
            <p:grpSpPr>
              <a:xfrm>
                <a:off x="159001" y="3155800"/>
                <a:ext cx="986679" cy="986679"/>
                <a:chOff x="0" y="0"/>
                <a:chExt cx="1403276" cy="1403276"/>
              </a:xfrm>
            </p:grpSpPr>
            <p:sp>
              <p:nvSpPr>
                <p:cNvPr id="225" name="Oval">
                  <a:extLst>
                    <a:ext uri="{FF2B5EF4-FFF2-40B4-BE49-F238E27FC236}">
                      <a16:creationId xmlns:a16="http://schemas.microsoft.com/office/drawing/2014/main" id="{EE1D39AE-FA26-FCB7-40E5-15ABC94E9FB0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226" name="Line">
                  <a:extLst>
                    <a:ext uri="{FF2B5EF4-FFF2-40B4-BE49-F238E27FC236}">
                      <a16:creationId xmlns:a16="http://schemas.microsoft.com/office/drawing/2014/main" id="{F291718A-F29C-9261-545B-E4E63B000D31}"/>
                    </a:ext>
                  </a:extLst>
                </p:cNvPr>
                <p:cNvSpPr/>
                <p:nvPr/>
              </p:nvSpPr>
              <p:spPr>
                <a:xfrm>
                  <a:off x="577797" y="1200200"/>
                  <a:ext cx="567599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227" name="Group">
                  <a:extLst>
                    <a:ext uri="{FF2B5EF4-FFF2-40B4-BE49-F238E27FC236}">
                      <a16:creationId xmlns:a16="http://schemas.microsoft.com/office/drawing/2014/main" id="{3C0C6BF2-B0B5-4F5F-4232-FEF14554A196}"/>
                    </a:ext>
                  </a:extLst>
                </p:cNvPr>
                <p:cNvGrpSpPr/>
                <p:nvPr/>
              </p:nvGrpSpPr>
              <p:grpSpPr>
                <a:xfrm>
                  <a:off x="552213" y="552213"/>
                  <a:ext cx="298850" cy="298850"/>
                  <a:chOff x="0" y="0"/>
                  <a:chExt cx="298848" cy="298848"/>
                </a:xfrm>
              </p:grpSpPr>
              <p:sp>
                <p:nvSpPr>
                  <p:cNvPr id="233" name="Circle">
                    <a:extLst>
                      <a:ext uri="{FF2B5EF4-FFF2-40B4-BE49-F238E27FC236}">
                        <a16:creationId xmlns:a16="http://schemas.microsoft.com/office/drawing/2014/main" id="{7C5C96AD-1BB2-0545-F24E-59CC3555C81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234" name="Circle">
                    <a:extLst>
                      <a:ext uri="{FF2B5EF4-FFF2-40B4-BE49-F238E27FC236}">
                        <a16:creationId xmlns:a16="http://schemas.microsoft.com/office/drawing/2014/main" id="{38806EB3-2F83-D647-68EA-25D023A6D8CB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grpSp>
              <p:nvGrpSpPr>
                <p:cNvPr id="228" name="Group">
                  <a:extLst>
                    <a:ext uri="{FF2B5EF4-FFF2-40B4-BE49-F238E27FC236}">
                      <a16:creationId xmlns:a16="http://schemas.microsoft.com/office/drawing/2014/main" id="{C9C6E843-5DD9-BB38-5AE6-06F8C0F801E1}"/>
                    </a:ext>
                  </a:extLst>
                </p:cNvPr>
                <p:cNvGrpSpPr/>
                <p:nvPr/>
              </p:nvGrpSpPr>
              <p:grpSpPr>
                <a:xfrm>
                  <a:off x="755271" y="1094058"/>
                  <a:ext cx="212444" cy="212443"/>
                  <a:chOff x="0" y="0"/>
                  <a:chExt cx="212442" cy="212442"/>
                </a:xfrm>
              </p:grpSpPr>
              <p:sp>
                <p:nvSpPr>
                  <p:cNvPr id="231" name="Circle">
                    <a:extLst>
                      <a:ext uri="{FF2B5EF4-FFF2-40B4-BE49-F238E27FC236}">
                        <a16:creationId xmlns:a16="http://schemas.microsoft.com/office/drawing/2014/main" id="{DDAC27B5-6650-5CEA-8B59-C8F0EC17C01D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32" name="Circle">
                    <a:extLst>
                      <a:ext uri="{FF2B5EF4-FFF2-40B4-BE49-F238E27FC236}">
                        <a16:creationId xmlns:a16="http://schemas.microsoft.com/office/drawing/2014/main" id="{3C47DCA0-C0CA-081B-015D-71E086D1FF59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229" name="Rb+">
                  <a:extLst>
                    <a:ext uri="{FF2B5EF4-FFF2-40B4-BE49-F238E27FC236}">
                      <a16:creationId xmlns:a16="http://schemas.microsoft.com/office/drawing/2014/main" id="{2CBBBC5C-673F-05D1-505B-D361ED0894EE}"/>
                    </a:ext>
                  </a:extLst>
                </p:cNvPr>
                <p:cNvSpPr txBox="1"/>
                <p:nvPr/>
              </p:nvSpPr>
              <p:spPr>
                <a:xfrm>
                  <a:off x="475567" y="503326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  <p:sp>
              <p:nvSpPr>
                <p:cNvPr id="230" name="e-">
                  <a:extLst>
                    <a:ext uri="{FF2B5EF4-FFF2-40B4-BE49-F238E27FC236}">
                      <a16:creationId xmlns:a16="http://schemas.microsoft.com/office/drawing/2014/main" id="{661A3F8B-4292-42E1-93A5-472C3E2FEF29}"/>
                    </a:ext>
                  </a:extLst>
                </p:cNvPr>
                <p:cNvSpPr txBox="1"/>
                <p:nvPr/>
              </p:nvSpPr>
              <p:spPr>
                <a:xfrm>
                  <a:off x="707508" y="945733"/>
                  <a:ext cx="346070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  <p:grpSp>
            <p:nvGrpSpPr>
              <p:cNvPr id="151" name="Group">
                <a:extLst>
                  <a:ext uri="{FF2B5EF4-FFF2-40B4-BE49-F238E27FC236}">
                    <a16:creationId xmlns:a16="http://schemas.microsoft.com/office/drawing/2014/main" id="{0D552989-5B74-52B8-5253-3843EA7224EC}"/>
                  </a:ext>
                </a:extLst>
              </p:cNvPr>
              <p:cNvGrpSpPr/>
              <p:nvPr/>
            </p:nvGrpSpPr>
            <p:grpSpPr>
              <a:xfrm>
                <a:off x="1283275" y="3252798"/>
                <a:ext cx="616093" cy="704389"/>
                <a:chOff x="0" y="0"/>
                <a:chExt cx="876220" cy="1001796"/>
              </a:xfrm>
            </p:grpSpPr>
            <p:grpSp>
              <p:nvGrpSpPr>
                <p:cNvPr id="216" name="Group">
                  <a:extLst>
                    <a:ext uri="{FF2B5EF4-FFF2-40B4-BE49-F238E27FC236}">
                      <a16:creationId xmlns:a16="http://schemas.microsoft.com/office/drawing/2014/main" id="{38D98462-89DF-58A9-78E1-53EB1382DAF7}"/>
                    </a:ext>
                  </a:extLst>
                </p:cNvPr>
                <p:cNvGrpSpPr/>
                <p:nvPr/>
              </p:nvGrpSpPr>
              <p:grpSpPr>
                <a:xfrm>
                  <a:off x="288302" y="413878"/>
                  <a:ext cx="299616" cy="299616"/>
                  <a:chOff x="0" y="0"/>
                  <a:chExt cx="299614" cy="299614"/>
                </a:xfrm>
              </p:grpSpPr>
              <p:sp>
                <p:nvSpPr>
                  <p:cNvPr id="223" name="Circle">
                    <a:extLst>
                      <a:ext uri="{FF2B5EF4-FFF2-40B4-BE49-F238E27FC236}">
                        <a16:creationId xmlns:a16="http://schemas.microsoft.com/office/drawing/2014/main" id="{EAF71ED4-59DE-0193-4EBB-E0141555228E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24" name="Circle">
                    <a:extLst>
                      <a:ext uri="{FF2B5EF4-FFF2-40B4-BE49-F238E27FC236}">
                        <a16:creationId xmlns:a16="http://schemas.microsoft.com/office/drawing/2014/main" id="{1C2DF9B3-D769-92B3-1A09-1894453CA6BB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217" name="Oval">
                  <a:extLst>
                    <a:ext uri="{FF2B5EF4-FFF2-40B4-BE49-F238E27FC236}">
                      <a16:creationId xmlns:a16="http://schemas.microsoft.com/office/drawing/2014/main" id="{824299AE-FF3C-922C-BEB9-ED4EF3A4C29B}"/>
                    </a:ext>
                  </a:extLst>
                </p:cNvPr>
                <p:cNvSpPr/>
                <p:nvPr/>
              </p:nvSpPr>
              <p:spPr>
                <a:xfrm rot="18900000">
                  <a:off x="186915" y="195299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218" name="Group">
                  <a:extLst>
                    <a:ext uri="{FF2B5EF4-FFF2-40B4-BE49-F238E27FC236}">
                      <a16:creationId xmlns:a16="http://schemas.microsoft.com/office/drawing/2014/main" id="{74118A89-1F20-CDCC-E524-53CFBA38E18C}"/>
                    </a:ext>
                  </a:extLst>
                </p:cNvPr>
                <p:cNvGrpSpPr/>
                <p:nvPr/>
              </p:nvGrpSpPr>
              <p:grpSpPr>
                <a:xfrm>
                  <a:off x="226611" y="154178"/>
                  <a:ext cx="211604" cy="211603"/>
                  <a:chOff x="0" y="0"/>
                  <a:chExt cx="211602" cy="211602"/>
                </a:xfrm>
              </p:grpSpPr>
              <p:sp>
                <p:nvSpPr>
                  <p:cNvPr id="221" name="Circle">
                    <a:extLst>
                      <a:ext uri="{FF2B5EF4-FFF2-40B4-BE49-F238E27FC236}">
                        <a16:creationId xmlns:a16="http://schemas.microsoft.com/office/drawing/2014/main" id="{271A4820-6112-5EC9-76D6-45F2BB687816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22" name="Circle">
                    <a:extLst>
                      <a:ext uri="{FF2B5EF4-FFF2-40B4-BE49-F238E27FC236}">
                        <a16:creationId xmlns:a16="http://schemas.microsoft.com/office/drawing/2014/main" id="{8B232F63-34E3-6E94-A9CC-2A08BFFBF1E5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219" name="μ-">
                  <a:extLst>
                    <a:ext uri="{FF2B5EF4-FFF2-40B4-BE49-F238E27FC236}">
                      <a16:creationId xmlns:a16="http://schemas.microsoft.com/office/drawing/2014/main" id="{E9D83A70-CBD3-B097-AA31-903E74772EA2}"/>
                    </a:ext>
                  </a:extLst>
                </p:cNvPr>
                <p:cNvSpPr txBox="1"/>
                <p:nvPr/>
              </p:nvSpPr>
              <p:spPr>
                <a:xfrm>
                  <a:off x="169120" y="0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220" name="4He++">
                  <a:extLst>
                    <a:ext uri="{FF2B5EF4-FFF2-40B4-BE49-F238E27FC236}">
                      <a16:creationId xmlns:a16="http://schemas.microsoft.com/office/drawing/2014/main" id="{A14BF8C7-E9FF-C19F-62DC-F59DF2D343BF}"/>
                    </a:ext>
                  </a:extLst>
                </p:cNvPr>
                <p:cNvSpPr txBox="1"/>
                <p:nvPr/>
              </p:nvSpPr>
              <p:spPr>
                <a:xfrm>
                  <a:off x="148727" y="378074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</p:grpSp>
          <p:grpSp>
            <p:nvGrpSpPr>
              <p:cNvPr id="152" name="Group">
                <a:extLst>
                  <a:ext uri="{FF2B5EF4-FFF2-40B4-BE49-F238E27FC236}">
                    <a16:creationId xmlns:a16="http://schemas.microsoft.com/office/drawing/2014/main" id="{2C76C69C-0FAC-A8B6-D3B7-E9DE00C9636B}"/>
                  </a:ext>
                </a:extLst>
              </p:cNvPr>
              <p:cNvGrpSpPr/>
              <p:nvPr/>
            </p:nvGrpSpPr>
            <p:grpSpPr>
              <a:xfrm>
                <a:off x="2789816" y="3509701"/>
                <a:ext cx="344702" cy="252087"/>
                <a:chOff x="0" y="0"/>
                <a:chExt cx="490242" cy="358523"/>
              </a:xfrm>
            </p:grpSpPr>
            <p:grpSp>
              <p:nvGrpSpPr>
                <p:cNvPr id="212" name="Group">
                  <a:extLst>
                    <a:ext uri="{FF2B5EF4-FFF2-40B4-BE49-F238E27FC236}">
                      <a16:creationId xmlns:a16="http://schemas.microsoft.com/office/drawing/2014/main" id="{72BFB086-60DB-7BB7-FEC4-7DDFFCD358FE}"/>
                    </a:ext>
                  </a:extLst>
                </p:cNvPr>
                <p:cNvGrpSpPr/>
                <p:nvPr/>
              </p:nvGrpSpPr>
              <p:grpSpPr>
                <a:xfrm>
                  <a:off x="76646" y="48887"/>
                  <a:ext cx="298850" cy="298849"/>
                  <a:chOff x="0" y="0"/>
                  <a:chExt cx="298848" cy="298848"/>
                </a:xfrm>
              </p:grpSpPr>
              <p:sp>
                <p:nvSpPr>
                  <p:cNvPr id="214" name="Circle">
                    <a:extLst>
                      <a:ext uri="{FF2B5EF4-FFF2-40B4-BE49-F238E27FC236}">
                        <a16:creationId xmlns:a16="http://schemas.microsoft.com/office/drawing/2014/main" id="{ADBC51FF-E4FF-7A08-945F-CAD500B6382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298849" cy="298849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79AEF"/>
                      </a:gs>
                      <a:gs pos="56613">
                        <a:srgbClr val="B253B7"/>
                      </a:gs>
                      <a:gs pos="100000">
                        <a:srgbClr val="7C0B80"/>
                      </a:gs>
                      <a:gs pos="100000">
                        <a:srgbClr val="F515FF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  <p:sp>
                <p:nvSpPr>
                  <p:cNvPr id="215" name="Circle">
                    <a:extLst>
                      <a:ext uri="{FF2B5EF4-FFF2-40B4-BE49-F238E27FC236}">
                        <a16:creationId xmlns:a16="http://schemas.microsoft.com/office/drawing/2014/main" id="{F2E6977D-F5D0-34B8-7477-1868FBC00682}"/>
                      </a:ext>
                    </a:extLst>
                  </p:cNvPr>
                  <p:cNvSpPr/>
                  <p:nvPr/>
                </p:nvSpPr>
                <p:spPr>
                  <a:xfrm>
                    <a:off x="135842" y="30923"/>
                    <a:ext cx="146096" cy="14609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7FFF3"/>
                      </a:gs>
                      <a:gs pos="40569">
                        <a:srgbClr val="E3BFE7">
                          <a:alpha val="50000"/>
                        </a:srgbClr>
                      </a:gs>
                      <a:gs pos="58529">
                        <a:srgbClr val="CE80D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40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984" dirty="0"/>
                  </a:p>
                </p:txBody>
              </p:sp>
            </p:grpSp>
            <p:sp>
              <p:nvSpPr>
                <p:cNvPr id="213" name="Rb+">
                  <a:extLst>
                    <a:ext uri="{FF2B5EF4-FFF2-40B4-BE49-F238E27FC236}">
                      <a16:creationId xmlns:a16="http://schemas.microsoft.com/office/drawing/2014/main" id="{9B251CBE-71CE-2002-5687-22230AB5302D}"/>
                    </a:ext>
                  </a:extLst>
                </p:cNvPr>
                <p:cNvSpPr txBox="1"/>
                <p:nvPr/>
              </p:nvSpPr>
              <p:spPr>
                <a:xfrm>
                  <a:off x="0" y="0"/>
                  <a:ext cx="490243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dirty="0"/>
                    <a:t>Rb</a:t>
                  </a:r>
                  <a:r>
                    <a:rPr sz="1055" baseline="31999" dirty="0"/>
                    <a:t>+</a:t>
                  </a:r>
                </a:p>
              </p:txBody>
            </p:sp>
          </p:grpSp>
          <p:grpSp>
            <p:nvGrpSpPr>
              <p:cNvPr id="190" name="Group">
                <a:extLst>
                  <a:ext uri="{FF2B5EF4-FFF2-40B4-BE49-F238E27FC236}">
                    <a16:creationId xmlns:a16="http://schemas.microsoft.com/office/drawing/2014/main" id="{049A235F-3A57-5DA1-B3CD-AD06423C45CF}"/>
                  </a:ext>
                </a:extLst>
              </p:cNvPr>
              <p:cNvGrpSpPr/>
              <p:nvPr/>
            </p:nvGrpSpPr>
            <p:grpSpPr>
              <a:xfrm>
                <a:off x="3397269" y="3155800"/>
                <a:ext cx="986679" cy="986679"/>
                <a:chOff x="0" y="0"/>
                <a:chExt cx="1403276" cy="1403276"/>
              </a:xfrm>
            </p:grpSpPr>
            <p:sp>
              <p:nvSpPr>
                <p:cNvPr id="191" name="Oval">
                  <a:extLst>
                    <a:ext uri="{FF2B5EF4-FFF2-40B4-BE49-F238E27FC236}">
                      <a16:creationId xmlns:a16="http://schemas.microsoft.com/office/drawing/2014/main" id="{53D0C591-0CE7-E336-DD7A-85C9DBCB4AD2}"/>
                    </a:ext>
                  </a:extLst>
                </p:cNvPr>
                <p:cNvSpPr/>
                <p:nvPr/>
              </p:nvSpPr>
              <p:spPr>
                <a:xfrm rot="18900000">
                  <a:off x="299347" y="111662"/>
                  <a:ext cx="804583" cy="1179952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sp>
              <p:nvSpPr>
                <p:cNvPr id="192" name="Line">
                  <a:extLst>
                    <a:ext uri="{FF2B5EF4-FFF2-40B4-BE49-F238E27FC236}">
                      <a16:creationId xmlns:a16="http://schemas.microsoft.com/office/drawing/2014/main" id="{8FE08E4B-7597-C559-CAFF-C53E9757E5A6}"/>
                    </a:ext>
                  </a:extLst>
                </p:cNvPr>
                <p:cNvSpPr/>
                <p:nvPr/>
              </p:nvSpPr>
              <p:spPr>
                <a:xfrm>
                  <a:off x="574666" y="1206797"/>
                  <a:ext cx="567598" cy="1"/>
                </a:xfrm>
                <a:prstGeom prst="line">
                  <a:avLst/>
                </a:prstGeom>
                <a:noFill/>
                <a:ln w="38100" cap="flat">
                  <a:solidFill>
                    <a:schemeClr val="accent3"/>
                  </a:solidFill>
                  <a:prstDash val="solid"/>
                  <a:miter lim="400000"/>
                  <a:tailEnd type="arrow" w="med" len="med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93" name="Group">
                  <a:extLst>
                    <a:ext uri="{FF2B5EF4-FFF2-40B4-BE49-F238E27FC236}">
                      <a16:creationId xmlns:a16="http://schemas.microsoft.com/office/drawing/2014/main" id="{A7D91AC6-3F73-ED58-2002-64AB055B2CB0}"/>
                    </a:ext>
                  </a:extLst>
                </p:cNvPr>
                <p:cNvGrpSpPr/>
                <p:nvPr/>
              </p:nvGrpSpPr>
              <p:grpSpPr>
                <a:xfrm>
                  <a:off x="551831" y="551830"/>
                  <a:ext cx="299615" cy="299616"/>
                  <a:chOff x="0" y="0"/>
                  <a:chExt cx="299614" cy="299614"/>
                </a:xfrm>
              </p:grpSpPr>
              <p:sp>
                <p:nvSpPr>
                  <p:cNvPr id="210" name="Circle">
                    <a:extLst>
                      <a:ext uri="{FF2B5EF4-FFF2-40B4-BE49-F238E27FC236}">
                        <a16:creationId xmlns:a16="http://schemas.microsoft.com/office/drawing/2014/main" id="{B42D527C-AC20-60D4-7C9C-875A731AFDB6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99615" cy="299615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D7BB"/>
                      </a:gs>
                      <a:gs pos="100000">
                        <a:srgbClr val="FF811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11" name="Circle">
                    <a:extLst>
                      <a:ext uri="{FF2B5EF4-FFF2-40B4-BE49-F238E27FC236}">
                        <a16:creationId xmlns:a16="http://schemas.microsoft.com/office/drawing/2014/main" id="{886D912A-DC67-C85D-E56C-40DBE38D009C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127685" y="27673"/>
                    <a:ext cx="149808" cy="149808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D6BF">
                          <a:alpha val="50000"/>
                        </a:srgbClr>
                      </a:gs>
                      <a:gs pos="72602">
                        <a:srgbClr val="FFAC84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94" name="Oval">
                  <a:extLst>
                    <a:ext uri="{FF2B5EF4-FFF2-40B4-BE49-F238E27FC236}">
                      <a16:creationId xmlns:a16="http://schemas.microsoft.com/office/drawing/2014/main" id="{C55D54E2-3E5A-6F58-2FD3-043377DCB87F}"/>
                    </a:ext>
                  </a:extLst>
                </p:cNvPr>
                <p:cNvSpPr/>
                <p:nvPr/>
              </p:nvSpPr>
              <p:spPr>
                <a:xfrm rot="18900000">
                  <a:off x="450443" y="333251"/>
                  <a:ext cx="502390" cy="736774"/>
                </a:xfrm>
                <a:prstGeom prst="ellipse">
                  <a:avLst/>
                </a:prstGeom>
                <a:noFill/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25268" tIns="25268" rIns="25268" bIns="25268" numCol="1" anchor="ctr">
                  <a:noAutofit/>
                </a:bodyPr>
                <a:lstStyle/>
                <a:p>
                  <a:pPr algn="ctr" defTabSz="290572">
                    <a:defRPr sz="140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  <a:sym typeface="ヒラギノ角ゴ ProN W3"/>
                    </a:defRPr>
                  </a:pPr>
                  <a:endParaRPr sz="984" dirty="0"/>
                </a:p>
              </p:txBody>
            </p:sp>
            <p:grpSp>
              <p:nvGrpSpPr>
                <p:cNvPr id="195" name="Group">
                  <a:extLst>
                    <a:ext uri="{FF2B5EF4-FFF2-40B4-BE49-F238E27FC236}">
                      <a16:creationId xmlns:a16="http://schemas.microsoft.com/office/drawing/2014/main" id="{4BF03982-A0EA-64C8-86DF-3721D49D60F6}"/>
                    </a:ext>
                  </a:extLst>
                </p:cNvPr>
                <p:cNvGrpSpPr/>
                <p:nvPr/>
              </p:nvGrpSpPr>
              <p:grpSpPr>
                <a:xfrm>
                  <a:off x="490139" y="292130"/>
                  <a:ext cx="211604" cy="211604"/>
                  <a:chOff x="0" y="0"/>
                  <a:chExt cx="211602" cy="211602"/>
                </a:xfrm>
              </p:grpSpPr>
              <p:sp>
                <p:nvSpPr>
                  <p:cNvPr id="208" name="Circle">
                    <a:extLst>
                      <a:ext uri="{FF2B5EF4-FFF2-40B4-BE49-F238E27FC236}">
                        <a16:creationId xmlns:a16="http://schemas.microsoft.com/office/drawing/2014/main" id="{7E8B0AE5-BB6B-F29B-0BCF-2C9F93A3636E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1603" cy="21160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F00BB"/>
                      </a:gs>
                      <a:gs pos="0">
                        <a:srgbClr val="FF87EF"/>
                      </a:gs>
                      <a:gs pos="100000">
                        <a:srgbClr val="FF29E6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09" name="Circle">
                    <a:extLst>
                      <a:ext uri="{FF2B5EF4-FFF2-40B4-BE49-F238E27FC236}">
                        <a16:creationId xmlns:a16="http://schemas.microsoft.com/office/drawing/2014/main" id="{1746A0C6-5106-EEBA-ACC9-521450A10E81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177" y="19544"/>
                    <a:ext cx="105803" cy="105802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49711">
                        <a:srgbClr val="FDAFF3">
                          <a:alpha val="50000"/>
                        </a:srgbClr>
                      </a:gs>
                      <a:gs pos="72602">
                        <a:srgbClr val="FF5EEA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grpSp>
              <p:nvGrpSpPr>
                <p:cNvPr id="196" name="Group">
                  <a:extLst>
                    <a:ext uri="{FF2B5EF4-FFF2-40B4-BE49-F238E27FC236}">
                      <a16:creationId xmlns:a16="http://schemas.microsoft.com/office/drawing/2014/main" id="{F3DCDA36-CFA2-9EA6-C058-D99EF41268AE}"/>
                    </a:ext>
                  </a:extLst>
                </p:cNvPr>
                <p:cNvGrpSpPr/>
                <p:nvPr/>
              </p:nvGrpSpPr>
              <p:grpSpPr>
                <a:xfrm>
                  <a:off x="751291" y="1100576"/>
                  <a:ext cx="212443" cy="212443"/>
                  <a:chOff x="0" y="0"/>
                  <a:chExt cx="212442" cy="212442"/>
                </a:xfrm>
              </p:grpSpPr>
              <p:sp>
                <p:nvSpPr>
                  <p:cNvPr id="206" name="Circle">
                    <a:extLst>
                      <a:ext uri="{FF2B5EF4-FFF2-40B4-BE49-F238E27FC236}">
                        <a16:creationId xmlns:a16="http://schemas.microsoft.com/office/drawing/2014/main" id="{C3D7221E-E4DD-5A7A-8B33-EF77AADC0373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0" y="0"/>
                    <a:ext cx="212443" cy="21244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A3FFC1"/>
                      </a:gs>
                      <a:gs pos="100000">
                        <a:srgbClr val="5CFF31"/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  <p:sp>
                <p:nvSpPr>
                  <p:cNvPr id="207" name="Circle">
                    <a:extLst>
                      <a:ext uri="{FF2B5EF4-FFF2-40B4-BE49-F238E27FC236}">
                        <a16:creationId xmlns:a16="http://schemas.microsoft.com/office/drawing/2014/main" id="{41D5B685-91FB-5300-1A07-6101FBD2587D}"/>
                      </a:ext>
                    </a:extLst>
                  </p:cNvPr>
                  <p:cNvSpPr/>
                  <p:nvPr/>
                </p:nvSpPr>
                <p:spPr>
                  <a:xfrm rot="21600000">
                    <a:off x="90535" y="19621"/>
                    <a:ext cx="106222" cy="106223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FBFFFB"/>
                      </a:gs>
                      <a:gs pos="58179">
                        <a:srgbClr val="ADFFA1">
                          <a:alpha val="50000"/>
                        </a:srgbClr>
                      </a:gs>
                      <a:gs pos="72602">
                        <a:srgbClr val="60FF47">
                          <a:alpha val="0"/>
                        </a:srgbClr>
                      </a:gs>
                    </a:gsLst>
                    <a:path path="circle">
                      <a:fillToRect l="37721" t="-19636" r="62278" b="119636"/>
                    </a:path>
                  </a:gra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5268" tIns="25268" rIns="25268" bIns="25268" numCol="1" anchor="ctr">
                    <a:noAutofit/>
                  </a:bodyPr>
                  <a:lstStyle/>
                  <a:p>
                    <a:pPr algn="ctr" defTabSz="290572">
                      <a:defRPr sz="1600">
                        <a:latin typeface="+mn-lt"/>
                        <a:ea typeface="+mn-ea"/>
                        <a:cs typeface="+mn-cs"/>
                        <a:sym typeface="ヒラギノ角ゴ ProN W3"/>
                      </a:defRPr>
                    </a:pPr>
                    <a:endParaRPr sz="1125" dirty="0"/>
                  </a:p>
                </p:txBody>
              </p:sp>
            </p:grpSp>
            <p:sp>
              <p:nvSpPr>
                <p:cNvPr id="197" name="μ-">
                  <a:extLst>
                    <a:ext uri="{FF2B5EF4-FFF2-40B4-BE49-F238E27FC236}">
                      <a16:creationId xmlns:a16="http://schemas.microsoft.com/office/drawing/2014/main" id="{D6B1E816-ED81-AB67-7BB3-932200F8196C}"/>
                    </a:ext>
                  </a:extLst>
                </p:cNvPr>
                <p:cNvSpPr txBox="1"/>
                <p:nvPr/>
              </p:nvSpPr>
              <p:spPr>
                <a:xfrm>
                  <a:off x="432648" y="137952"/>
                  <a:ext cx="380398" cy="45829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 err="1"/>
                    <a:t>μ</a:t>
                  </a:r>
                  <a:r>
                    <a:rPr sz="1406" baseline="31999" dirty="0"/>
                    <a:t>-</a:t>
                  </a:r>
                </a:p>
              </p:txBody>
            </p:sp>
            <p:sp>
              <p:nvSpPr>
                <p:cNvPr id="204" name="4He++">
                  <a:extLst>
                    <a:ext uri="{FF2B5EF4-FFF2-40B4-BE49-F238E27FC236}">
                      <a16:creationId xmlns:a16="http://schemas.microsoft.com/office/drawing/2014/main" id="{6587D962-8621-13F3-7385-BE0301352A4D}"/>
                    </a:ext>
                  </a:extLst>
                </p:cNvPr>
                <p:cNvSpPr txBox="1"/>
                <p:nvPr/>
              </p:nvSpPr>
              <p:spPr>
                <a:xfrm>
                  <a:off x="412255" y="516026"/>
                  <a:ext cx="616867" cy="35852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15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055" baseline="31999" dirty="0"/>
                    <a:t>4</a:t>
                  </a:r>
                  <a:r>
                    <a:rPr sz="1055" dirty="0"/>
                    <a:t>He</a:t>
                  </a:r>
                  <a:r>
                    <a:rPr sz="1055" baseline="31999" dirty="0"/>
                    <a:t>++</a:t>
                  </a:r>
                </a:p>
              </p:txBody>
            </p:sp>
            <p:sp>
              <p:nvSpPr>
                <p:cNvPr id="205" name="e-">
                  <a:extLst>
                    <a:ext uri="{FF2B5EF4-FFF2-40B4-BE49-F238E27FC236}">
                      <a16:creationId xmlns:a16="http://schemas.microsoft.com/office/drawing/2014/main" id="{080871FE-DFE8-5E19-B12D-219262779D96}"/>
                    </a:ext>
                  </a:extLst>
                </p:cNvPr>
                <p:cNvSpPr txBox="1"/>
                <p:nvPr/>
              </p:nvSpPr>
              <p:spPr>
                <a:xfrm>
                  <a:off x="680166" y="945733"/>
                  <a:ext cx="346071" cy="4201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8827" tIns="58827" rIns="58827" bIns="58827" numCol="1" anchor="ctr">
                  <a:noAutofit/>
                </a:bodyPr>
                <a:lstStyle/>
                <a:p>
                  <a:pPr algn="ctr" defTabSz="1275040">
                    <a:defRPr sz="2000" b="1">
                      <a:latin typeface="Times Roman"/>
                      <a:ea typeface="Times Roman"/>
                      <a:cs typeface="Times Roman"/>
                      <a:sym typeface="Times Roman"/>
                    </a:defRPr>
                  </a:pPr>
                  <a:r>
                    <a:rPr sz="1406" i="1" dirty="0"/>
                    <a:t>e</a:t>
                  </a:r>
                  <a:r>
                    <a:rPr sz="1406" baseline="31999" dirty="0"/>
                    <a:t>-</a:t>
                  </a:r>
                </a:p>
              </p:txBody>
            </p:sp>
          </p:grp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CCF7226-75E5-9489-1557-FD60C7266718}"/>
              </a:ext>
            </a:extLst>
          </p:cNvPr>
          <p:cNvGrpSpPr/>
          <p:nvPr/>
        </p:nvGrpSpPr>
        <p:grpSpPr>
          <a:xfrm>
            <a:off x="993709" y="2013418"/>
            <a:ext cx="7156583" cy="540000"/>
            <a:chOff x="913964" y="2013418"/>
            <a:chExt cx="7156583" cy="540000"/>
          </a:xfrm>
        </p:grpSpPr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E2EC0A76-BCE2-34ED-965F-1FB0E3C0BD99}"/>
                </a:ext>
              </a:extLst>
            </p:cNvPr>
            <p:cNvGrpSpPr/>
            <p:nvPr/>
          </p:nvGrpSpPr>
          <p:grpSpPr>
            <a:xfrm>
              <a:off x="913964" y="2013418"/>
              <a:ext cx="540000" cy="540000"/>
              <a:chOff x="493384" y="2054322"/>
              <a:chExt cx="540000" cy="540000"/>
            </a:xfrm>
          </p:grpSpPr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1AA5A11E-FB47-E908-1B84-7FAFF0F471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84" y="2054322"/>
                <a:ext cx="540000" cy="540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0BC5FEBB-8144-5DF1-6037-37FC27CA43B4}"/>
                  </a:ext>
                </a:extLst>
              </p:cNvPr>
              <p:cNvSpPr txBox="1"/>
              <p:nvPr/>
            </p:nvSpPr>
            <p:spPr>
              <a:xfrm>
                <a:off x="635662" y="2062712"/>
                <a:ext cx="255445" cy="52322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ctr"/>
                <a:r>
                  <a:rPr lang="en-JP" sz="2800" b="1">
                    <a:solidFill>
                      <a:srgbClr val="FF0000"/>
                    </a:solidFill>
                  </a:rPr>
                  <a:t>1</a:t>
                </a:r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id="{23DF5E86-E71B-21A3-8421-A37D2E96FAE1}"/>
                </a:ext>
              </a:extLst>
            </p:cNvPr>
            <p:cNvGrpSpPr/>
            <p:nvPr/>
          </p:nvGrpSpPr>
          <p:grpSpPr>
            <a:xfrm>
              <a:off x="7530547" y="2013418"/>
              <a:ext cx="540000" cy="540000"/>
              <a:chOff x="493384" y="2054322"/>
              <a:chExt cx="540000" cy="540000"/>
            </a:xfrm>
          </p:grpSpPr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541255D3-1ADD-17CF-1E2C-D77777E99C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384" y="2054322"/>
                <a:ext cx="540000" cy="54000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15C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JP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47FDD790-BB3D-929D-4A85-84484CF2F301}"/>
                  </a:ext>
                </a:extLst>
              </p:cNvPr>
              <p:cNvSpPr txBox="1"/>
              <p:nvPr/>
            </p:nvSpPr>
            <p:spPr>
              <a:xfrm>
                <a:off x="635662" y="2072527"/>
                <a:ext cx="255446" cy="503590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 anchor="ctr">
                <a:spAutoFit/>
              </a:bodyPr>
              <a:lstStyle/>
              <a:p>
                <a:pPr algn="ctr"/>
                <a:r>
                  <a:rPr lang="en-JP" sz="2800" b="1">
                    <a:solidFill>
                      <a:srgbClr val="015CFF"/>
                    </a:solidFill>
                  </a:rPr>
                  <a:t>2</a:t>
                </a:r>
              </a:p>
            </p:txBody>
          </p:sp>
        </p:grp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E692E766-A3BB-8018-5122-06368479A131}"/>
              </a:ext>
            </a:extLst>
          </p:cNvPr>
          <p:cNvSpPr txBox="1"/>
          <p:nvPr/>
        </p:nvSpPr>
        <p:spPr>
          <a:xfrm>
            <a:off x="7374878" y="4581128"/>
            <a:ext cx="15409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15CFF"/>
                </a:solidFill>
              </a:rPr>
              <a:t>Spin Exchange</a:t>
            </a:r>
          </a:p>
          <a:p>
            <a:pPr algn="ctr"/>
            <a:r>
              <a:rPr lang="en-US" b="1" dirty="0">
                <a:solidFill>
                  <a:srgbClr val="015CFF"/>
                </a:solidFill>
              </a:rPr>
              <a:t>Reaction</a:t>
            </a:r>
            <a:endParaRPr lang="en-JP">
              <a:solidFill>
                <a:srgbClr val="015CFF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77F688F-F061-7A55-E16D-AA15B745D71D}"/>
              </a:ext>
            </a:extLst>
          </p:cNvPr>
          <p:cNvSpPr txBox="1"/>
          <p:nvPr/>
        </p:nvSpPr>
        <p:spPr>
          <a:xfrm>
            <a:off x="228124" y="4581128"/>
            <a:ext cx="178908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Charge Exchange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Reaction</a:t>
            </a:r>
            <a:endParaRPr lang="en-JP">
              <a:solidFill>
                <a:srgbClr val="FF0000"/>
              </a:solidFill>
            </a:endParaRPr>
          </a:p>
        </p:txBody>
      </p:sp>
      <p:sp>
        <p:nvSpPr>
          <p:cNvPr id="100" name="テキスト ボックス 5">
            <a:extLst>
              <a:ext uri="{FF2B5EF4-FFF2-40B4-BE49-F238E27FC236}">
                <a16:creationId xmlns:a16="http://schemas.microsoft.com/office/drawing/2014/main" id="{0808D355-B426-1E15-A909-F4D8ADF421E9}"/>
              </a:ext>
            </a:extLst>
          </p:cNvPr>
          <p:cNvSpPr txBox="1"/>
          <p:nvPr/>
        </p:nvSpPr>
        <p:spPr>
          <a:xfrm>
            <a:off x="7341785" y="883870"/>
            <a:ext cx="16217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S. Fukumura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8AB90CB-E982-F983-EC89-7D5FAB5A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63894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32E39-2CF6-C54B-A1CD-5DD646AF2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µHe SEOP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6CCD1-5D43-2049-97C5-FA52E255020F}"/>
              </a:ext>
            </a:extLst>
          </p:cNvPr>
          <p:cNvSpPr txBox="1"/>
          <p:nvPr/>
        </p:nvSpPr>
        <p:spPr>
          <a:xfrm>
            <a:off x="330186" y="1282127"/>
            <a:ext cx="86400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arenR"/>
            </a:pPr>
            <a:r>
              <a:rPr lang="en-US" sz="2000" dirty="0"/>
              <a:t>Demonstrate re-polarization of µHe atoms at using the </a:t>
            </a:r>
            <a:r>
              <a:rPr lang="en-US" sz="2000" b="1" dirty="0">
                <a:solidFill>
                  <a:srgbClr val="FF0000"/>
                </a:solidFill>
              </a:rPr>
              <a:t>SEOP technique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Test experiment at D1 area under development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arenR"/>
            </a:pPr>
            <a:r>
              <a:rPr lang="en-US" sz="2000" dirty="0"/>
              <a:t>Further improvements expected with a </a:t>
            </a:r>
            <a:r>
              <a:rPr lang="en-US" sz="2000" b="1" dirty="0">
                <a:solidFill>
                  <a:srgbClr val="008F00"/>
                </a:solidFill>
              </a:rPr>
              <a:t>hybrid-SEOP technique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Use </a:t>
            </a:r>
            <a:r>
              <a:rPr lang="en-US" sz="2000" b="1" dirty="0">
                <a:solidFill>
                  <a:srgbClr val="008F00"/>
                </a:solidFill>
              </a:rPr>
              <a:t>K</a:t>
            </a:r>
            <a:r>
              <a:rPr lang="en-US" sz="2000" dirty="0">
                <a:solidFill>
                  <a:srgbClr val="008F00"/>
                </a:solidFill>
              </a:rPr>
              <a:t>/</a:t>
            </a:r>
            <a:r>
              <a:rPr lang="en-US" sz="2000" b="1" dirty="0">
                <a:solidFill>
                  <a:srgbClr val="008F00"/>
                </a:solidFill>
              </a:rPr>
              <a:t>Rb</a:t>
            </a:r>
            <a:r>
              <a:rPr lang="en-US" sz="2000" dirty="0">
                <a:solidFill>
                  <a:srgbClr val="008F00"/>
                </a:solidFill>
              </a:rPr>
              <a:t> </a:t>
            </a:r>
            <a:r>
              <a:rPr lang="en-US" sz="2000" dirty="0"/>
              <a:t>to enhance the spin-exchange efficiency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Rb is used as a spin-transfer agent to K, to prevent depolarization of Rb due to Rb-Rb collision.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K-He transfers the angular momentum with much greater efficiency than directly Rb-He (nearly 10 times greater than with pure Rb pumping).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Can achieve </a:t>
            </a:r>
            <a:r>
              <a:rPr lang="en-US" sz="2000" b="1" dirty="0">
                <a:solidFill>
                  <a:srgbClr val="C00000"/>
                </a:solidFill>
              </a:rPr>
              <a:t>high polarizing rate</a:t>
            </a:r>
            <a:r>
              <a:rPr lang="en-US" sz="2000" b="1" dirty="0"/>
              <a:t> </a:t>
            </a:r>
            <a:r>
              <a:rPr lang="en-US" sz="2000" dirty="0"/>
              <a:t>with </a:t>
            </a:r>
            <a:r>
              <a:rPr lang="en-US" sz="2000" b="1" dirty="0">
                <a:solidFill>
                  <a:srgbClr val="C00000"/>
                </a:solidFill>
              </a:rPr>
              <a:t>high polarization</a:t>
            </a:r>
            <a:r>
              <a:rPr lang="en-US" sz="2000" dirty="0"/>
              <a:t>, which is very important for HFS measurements</a:t>
            </a:r>
            <a:endParaRPr lang="en-JP" sz="2000"/>
          </a:p>
          <a:p>
            <a:pPr marL="457200" indent="-457200">
              <a:spcBef>
                <a:spcPts val="1800"/>
              </a:spcBef>
              <a:buFont typeface="+mj-lt"/>
              <a:buAutoNum type="arabicParenR"/>
            </a:pPr>
            <a:r>
              <a:rPr lang="en-US" sz="2000" dirty="0"/>
              <a:t>Demonstrate that the  </a:t>
            </a:r>
            <a:r>
              <a:rPr lang="en-US" sz="2000" b="1" dirty="0">
                <a:solidFill>
                  <a:srgbClr val="FF0000"/>
                </a:solidFill>
              </a:rPr>
              <a:t>SEOP technique </a:t>
            </a:r>
            <a:r>
              <a:rPr lang="en-US" sz="2000" dirty="0"/>
              <a:t>can be applied to </a:t>
            </a:r>
            <a:r>
              <a:rPr lang="en-US" sz="2000" b="1" dirty="0">
                <a:solidFill>
                  <a:srgbClr val="015CFF"/>
                </a:solidFill>
              </a:rPr>
              <a:t>muonic helium HFS</a:t>
            </a:r>
            <a:r>
              <a:rPr lang="en-US" sz="2000" dirty="0">
                <a:solidFill>
                  <a:srgbClr val="015CFF"/>
                </a:solidFill>
              </a:rPr>
              <a:t> </a:t>
            </a:r>
            <a:r>
              <a:rPr lang="en-US" sz="2000" dirty="0"/>
              <a:t>measurements</a:t>
            </a:r>
          </a:p>
          <a:p>
            <a:pPr marL="914400" lvl="1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Simulation (in progress)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/>
              <a:t>Test experiment</a:t>
            </a:r>
            <a:endParaRPr lang="en-JP" sz="200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AEB7F94-3D3E-C609-2FB1-88CCDBEFA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581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2C12229-1C3B-5911-383B-67DF617AD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00" y="2192108"/>
            <a:ext cx="5760000" cy="43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15EBD34-18F3-752B-1A98-39059655C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420000">
            <a:off x="658289" y="2184958"/>
            <a:ext cx="1512000" cy="2016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F5AFD5-58EE-B0C2-75EA-2450E3562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2479" y="1925043"/>
            <a:ext cx="2880000" cy="1368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BA5E03-CDDF-0E55-F2D3-B47E11315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24" y="4333124"/>
            <a:ext cx="2880000" cy="2160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D6A660-D524-F76D-605A-B78E70E24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2479" y="4592083"/>
            <a:ext cx="2880000" cy="2160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C533F9-F3B6-0D54-EE87-D90FC92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SEOP Experimental Setup for µHe</a:t>
            </a:r>
          </a:p>
        </p:txBody>
      </p:sp>
      <p:sp>
        <p:nvSpPr>
          <p:cNvPr id="9" name="object 47">
            <a:extLst>
              <a:ext uri="{FF2B5EF4-FFF2-40B4-BE49-F238E27FC236}">
                <a16:creationId xmlns:a16="http://schemas.microsoft.com/office/drawing/2014/main" id="{D067E5DF-3564-7FA1-480D-69D40E5C3091}"/>
              </a:ext>
            </a:extLst>
          </p:cNvPr>
          <p:cNvSpPr/>
          <p:nvPr/>
        </p:nvSpPr>
        <p:spPr>
          <a:xfrm>
            <a:off x="1298282" y="4939009"/>
            <a:ext cx="517475" cy="276374"/>
          </a:xfrm>
          <a:custGeom>
            <a:avLst/>
            <a:gdLst/>
            <a:ahLst/>
            <a:cxnLst/>
            <a:rect l="l" t="t" r="r" b="b"/>
            <a:pathLst>
              <a:path w="735964" h="393065">
                <a:moveTo>
                  <a:pt x="428829" y="0"/>
                </a:moveTo>
                <a:lnTo>
                  <a:pt x="0" y="196270"/>
                </a:lnTo>
                <a:lnTo>
                  <a:pt x="428829" y="392540"/>
                </a:lnTo>
                <a:lnTo>
                  <a:pt x="428829" y="277202"/>
                </a:lnTo>
                <a:lnTo>
                  <a:pt x="735411" y="277202"/>
                </a:lnTo>
                <a:lnTo>
                  <a:pt x="735411" y="115337"/>
                </a:lnTo>
                <a:lnTo>
                  <a:pt x="428829" y="115337"/>
                </a:lnTo>
                <a:lnTo>
                  <a:pt x="428829" y="0"/>
                </a:lnTo>
                <a:close/>
              </a:path>
            </a:pathLst>
          </a:custGeom>
          <a:solidFill>
            <a:srgbClr val="ED3BBD"/>
          </a:solidFill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11" name="object 15">
            <a:extLst>
              <a:ext uri="{FF2B5EF4-FFF2-40B4-BE49-F238E27FC236}">
                <a16:creationId xmlns:a16="http://schemas.microsoft.com/office/drawing/2014/main" id="{2D54238E-0088-907C-51AB-42ECAAE700CC}"/>
              </a:ext>
            </a:extLst>
          </p:cNvPr>
          <p:cNvSpPr/>
          <p:nvPr/>
        </p:nvSpPr>
        <p:spPr>
          <a:xfrm>
            <a:off x="7192311" y="3591242"/>
            <a:ext cx="479971" cy="1496169"/>
          </a:xfrm>
          <a:custGeom>
            <a:avLst/>
            <a:gdLst/>
            <a:ahLst/>
            <a:cxnLst/>
            <a:rect l="l" t="t" r="r" b="b"/>
            <a:pathLst>
              <a:path w="682625" h="2127884">
                <a:moveTo>
                  <a:pt x="469259" y="0"/>
                </a:moveTo>
                <a:lnTo>
                  <a:pt x="212741" y="0"/>
                </a:lnTo>
                <a:lnTo>
                  <a:pt x="212741" y="1612538"/>
                </a:lnTo>
                <a:lnTo>
                  <a:pt x="0" y="1612538"/>
                </a:lnTo>
                <a:lnTo>
                  <a:pt x="341001" y="2127305"/>
                </a:lnTo>
                <a:lnTo>
                  <a:pt x="682002" y="1612538"/>
                </a:lnTo>
                <a:lnTo>
                  <a:pt x="469259" y="1612538"/>
                </a:lnTo>
                <a:lnTo>
                  <a:pt x="46925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12" name="object 19">
            <a:extLst>
              <a:ext uri="{FF2B5EF4-FFF2-40B4-BE49-F238E27FC236}">
                <a16:creationId xmlns:a16="http://schemas.microsoft.com/office/drawing/2014/main" id="{118AE467-F921-7FE5-F6A6-CFDB85FB5B4A}"/>
              </a:ext>
            </a:extLst>
          </p:cNvPr>
          <p:cNvSpPr/>
          <p:nvPr/>
        </p:nvSpPr>
        <p:spPr>
          <a:xfrm>
            <a:off x="3327225" y="3732568"/>
            <a:ext cx="811262" cy="276374"/>
          </a:xfrm>
          <a:custGeom>
            <a:avLst/>
            <a:gdLst/>
            <a:ahLst/>
            <a:cxnLst/>
            <a:rect l="l" t="t" r="r" b="b"/>
            <a:pathLst>
              <a:path w="1153795" h="393064">
                <a:moveTo>
                  <a:pt x="724565" y="0"/>
                </a:moveTo>
                <a:lnTo>
                  <a:pt x="724565" y="115337"/>
                </a:lnTo>
                <a:lnTo>
                  <a:pt x="0" y="115337"/>
                </a:lnTo>
                <a:lnTo>
                  <a:pt x="0" y="277204"/>
                </a:lnTo>
                <a:lnTo>
                  <a:pt x="724565" y="277204"/>
                </a:lnTo>
                <a:lnTo>
                  <a:pt x="724565" y="392540"/>
                </a:lnTo>
                <a:lnTo>
                  <a:pt x="1153394" y="196270"/>
                </a:lnTo>
                <a:lnTo>
                  <a:pt x="724565" y="0"/>
                </a:lnTo>
                <a:close/>
              </a:path>
            </a:pathLst>
          </a:custGeom>
          <a:solidFill>
            <a:srgbClr val="ED3BBD"/>
          </a:solidFill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13" name="object 27">
            <a:extLst>
              <a:ext uri="{FF2B5EF4-FFF2-40B4-BE49-F238E27FC236}">
                <a16:creationId xmlns:a16="http://schemas.microsoft.com/office/drawing/2014/main" id="{E3786EDE-CC46-AB37-2E04-7427B3E58A72}"/>
              </a:ext>
            </a:extLst>
          </p:cNvPr>
          <p:cNvSpPr txBox="1"/>
          <p:nvPr/>
        </p:nvSpPr>
        <p:spPr>
          <a:xfrm>
            <a:off x="2676827" y="3678123"/>
            <a:ext cx="763042" cy="28601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b="1" spc="-7" dirty="0">
                <a:solidFill>
                  <a:srgbClr val="ED3ABD"/>
                </a:solidFill>
                <a:cs typeface="DFPMaruGothic-SB"/>
              </a:rPr>
              <a:t>Laser</a:t>
            </a:r>
            <a:endParaRPr sz="1969" b="1" dirty="0">
              <a:cs typeface="DFPMaruGothic-SB"/>
            </a:endParaRPr>
          </a:p>
        </p:txBody>
      </p:sp>
      <p:sp>
        <p:nvSpPr>
          <p:cNvPr id="16" name="object 45">
            <a:extLst>
              <a:ext uri="{FF2B5EF4-FFF2-40B4-BE49-F238E27FC236}">
                <a16:creationId xmlns:a16="http://schemas.microsoft.com/office/drawing/2014/main" id="{A1A5670E-5408-419A-4D9A-BA1459E2EA47}"/>
              </a:ext>
            </a:extLst>
          </p:cNvPr>
          <p:cNvSpPr/>
          <p:nvPr/>
        </p:nvSpPr>
        <p:spPr>
          <a:xfrm>
            <a:off x="2704356" y="3944343"/>
            <a:ext cx="479971" cy="911721"/>
          </a:xfrm>
          <a:custGeom>
            <a:avLst/>
            <a:gdLst/>
            <a:ahLst/>
            <a:cxnLst/>
            <a:rect l="l" t="t" r="r" b="b"/>
            <a:pathLst>
              <a:path w="682625" h="1296670">
                <a:moveTo>
                  <a:pt x="469259" y="0"/>
                </a:moveTo>
                <a:lnTo>
                  <a:pt x="212741" y="0"/>
                </a:lnTo>
                <a:lnTo>
                  <a:pt x="212741" y="781751"/>
                </a:lnTo>
                <a:lnTo>
                  <a:pt x="0" y="781751"/>
                </a:lnTo>
                <a:lnTo>
                  <a:pt x="341001" y="1296518"/>
                </a:lnTo>
                <a:lnTo>
                  <a:pt x="682001" y="781751"/>
                </a:lnTo>
                <a:lnTo>
                  <a:pt x="469259" y="781751"/>
                </a:lnTo>
                <a:lnTo>
                  <a:pt x="469259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1266" dirty="0"/>
          </a:p>
        </p:txBody>
      </p:sp>
      <p:sp>
        <p:nvSpPr>
          <p:cNvPr id="17" name="object 54">
            <a:extLst>
              <a:ext uri="{FF2B5EF4-FFF2-40B4-BE49-F238E27FC236}">
                <a16:creationId xmlns:a16="http://schemas.microsoft.com/office/drawing/2014/main" id="{68A30551-CA74-DFB8-0F07-027CA60E939A}"/>
              </a:ext>
            </a:extLst>
          </p:cNvPr>
          <p:cNvSpPr txBox="1"/>
          <p:nvPr/>
        </p:nvSpPr>
        <p:spPr>
          <a:xfrm>
            <a:off x="896481" y="5215383"/>
            <a:ext cx="763042" cy="286016"/>
          </a:xfrm>
          <a:prstGeom prst="rect">
            <a:avLst/>
          </a:prstGeom>
        </p:spPr>
        <p:txBody>
          <a:bodyPr vert="horz" wrap="square" lIns="0" tIns="8930" rIns="0" bIns="0" rtlCol="0">
            <a:spAutoFit/>
          </a:bodyPr>
          <a:lstStyle/>
          <a:p>
            <a:pPr marL="8929">
              <a:spcBef>
                <a:spcPts val="70"/>
              </a:spcBef>
            </a:pPr>
            <a:r>
              <a:rPr b="1" spc="-7" dirty="0">
                <a:solidFill>
                  <a:srgbClr val="ED3ABD"/>
                </a:solidFill>
                <a:cs typeface="DFPMaruGothic-SB"/>
              </a:rPr>
              <a:t>Laser</a:t>
            </a:r>
            <a:endParaRPr sz="1969" b="1" dirty="0">
              <a:cs typeface="DFPMaruGothic-SB"/>
            </a:endParaRPr>
          </a:p>
        </p:txBody>
      </p:sp>
      <p:sp>
        <p:nvSpPr>
          <p:cNvPr id="18" name="object 55">
            <a:extLst>
              <a:ext uri="{FF2B5EF4-FFF2-40B4-BE49-F238E27FC236}">
                <a16:creationId xmlns:a16="http://schemas.microsoft.com/office/drawing/2014/main" id="{2D799AF7-8318-C3D0-9C5A-22E86A002E49}"/>
              </a:ext>
            </a:extLst>
          </p:cNvPr>
          <p:cNvSpPr txBox="1">
            <a:spLocks/>
          </p:cNvSpPr>
          <p:nvPr/>
        </p:nvSpPr>
        <p:spPr>
          <a:xfrm>
            <a:off x="990029" y="9473645"/>
            <a:ext cx="51371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2200" b="1" i="0" kern="1200">
                <a:solidFill>
                  <a:srgbClr val="ECECEC"/>
                </a:solidFill>
                <a:latin typeface="HiraginoSans-W5"/>
                <a:ea typeface="+mn-ea"/>
                <a:cs typeface="HiraginoSans-W5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88">
              <a:lnSpc>
                <a:spcPts val="1687"/>
              </a:lnSpc>
            </a:pPr>
            <a:fld id="{81D60167-4931-47E6-BA6A-407CBD079E47}" type="slidenum">
              <a:rPr lang="en-JP" spc="150" smtClean="0"/>
              <a:pPr marL="26788">
                <a:lnSpc>
                  <a:spcPts val="1687"/>
                </a:lnSpc>
              </a:pPr>
              <a:t>57</a:t>
            </a:fld>
            <a:endParaRPr lang="en-JP" spc="88"/>
          </a:p>
        </p:txBody>
      </p:sp>
      <p:sp>
        <p:nvSpPr>
          <p:cNvPr id="19" name="object 58">
            <a:extLst>
              <a:ext uri="{FF2B5EF4-FFF2-40B4-BE49-F238E27FC236}">
                <a16:creationId xmlns:a16="http://schemas.microsoft.com/office/drawing/2014/main" id="{51A9EE7B-6060-4F11-5519-384CF78C2848}"/>
              </a:ext>
            </a:extLst>
          </p:cNvPr>
          <p:cNvSpPr txBox="1">
            <a:spLocks/>
          </p:cNvSpPr>
          <p:nvPr/>
        </p:nvSpPr>
        <p:spPr>
          <a:xfrm>
            <a:off x="4529238" y="9473645"/>
            <a:ext cx="7493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2200" b="1" i="0" kern="1200">
                <a:solidFill>
                  <a:srgbClr val="ECECEC"/>
                </a:solidFill>
                <a:latin typeface="HiraginoSans-W5"/>
                <a:ea typeface="+mn-ea"/>
                <a:cs typeface="HiraginoSans-W5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lnSpc>
                <a:spcPts val="1687"/>
              </a:lnSpc>
            </a:pPr>
            <a:r>
              <a:rPr lang="en-US" spc="-25" dirty="0"/>
              <a:t>MAC</a:t>
            </a:r>
            <a:endParaRPr lang="en-US" spc="-18" dirty="0"/>
          </a:p>
        </p:txBody>
      </p:sp>
      <p:sp>
        <p:nvSpPr>
          <p:cNvPr id="20" name="object 59">
            <a:extLst>
              <a:ext uri="{FF2B5EF4-FFF2-40B4-BE49-F238E27FC236}">
                <a16:creationId xmlns:a16="http://schemas.microsoft.com/office/drawing/2014/main" id="{411DDB59-1ACC-EAE0-BCE6-99FB407DEF35}"/>
              </a:ext>
            </a:extLst>
          </p:cNvPr>
          <p:cNvSpPr txBox="1">
            <a:spLocks/>
          </p:cNvSpPr>
          <p:nvPr/>
        </p:nvSpPr>
        <p:spPr>
          <a:xfrm>
            <a:off x="10072861" y="9473645"/>
            <a:ext cx="1967229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 kern="0"/>
            </a:defPPr>
            <a:lvl1pPr marL="0" algn="l" defTabSz="914400" rtl="0" eaLnBrk="1" latinLnBrk="0" hangingPunct="1">
              <a:defRPr sz="2200" b="1" i="0" kern="1200">
                <a:solidFill>
                  <a:srgbClr val="ECECEC"/>
                </a:solidFill>
                <a:latin typeface="HiraginoSans-W5"/>
                <a:ea typeface="+mn-ea"/>
                <a:cs typeface="HiraginoSans-W5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29">
              <a:lnSpc>
                <a:spcPts val="1687"/>
              </a:lnSpc>
            </a:pPr>
            <a:r>
              <a:rPr lang="en-JP" spc="75"/>
              <a:t>2023/02/21</a:t>
            </a:r>
            <a:endParaRPr lang="en-JP" spc="5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A5BDAA-5ED2-AADB-A97C-1EDF5B2DDD55}"/>
              </a:ext>
            </a:extLst>
          </p:cNvPr>
          <p:cNvSpPr txBox="1"/>
          <p:nvPr/>
        </p:nvSpPr>
        <p:spPr>
          <a:xfrm>
            <a:off x="5492618" y="3906336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>
                <a:solidFill>
                  <a:schemeClr val="accent6">
                    <a:lumMod val="75000"/>
                  </a:schemeClr>
                </a:solidFill>
              </a:rPr>
              <a:t>Muon Beam</a:t>
            </a:r>
          </a:p>
        </p:txBody>
      </p:sp>
      <p:sp>
        <p:nvSpPr>
          <p:cNvPr id="24" name="object 19">
            <a:extLst>
              <a:ext uri="{FF2B5EF4-FFF2-40B4-BE49-F238E27FC236}">
                <a16:creationId xmlns:a16="http://schemas.microsoft.com/office/drawing/2014/main" id="{EB0C001B-9B67-08B2-3156-C78DB01B06DC}"/>
              </a:ext>
            </a:extLst>
          </p:cNvPr>
          <p:cNvSpPr/>
          <p:nvPr/>
        </p:nvSpPr>
        <p:spPr>
          <a:xfrm rot="10800000">
            <a:off x="5757193" y="3688555"/>
            <a:ext cx="811262" cy="276374"/>
          </a:xfrm>
          <a:custGeom>
            <a:avLst/>
            <a:gdLst/>
            <a:ahLst/>
            <a:cxnLst/>
            <a:rect l="l" t="t" r="r" b="b"/>
            <a:pathLst>
              <a:path w="1153795" h="393064">
                <a:moveTo>
                  <a:pt x="724565" y="0"/>
                </a:moveTo>
                <a:lnTo>
                  <a:pt x="724565" y="115337"/>
                </a:lnTo>
                <a:lnTo>
                  <a:pt x="0" y="115337"/>
                </a:lnTo>
                <a:lnTo>
                  <a:pt x="0" y="277204"/>
                </a:lnTo>
                <a:lnTo>
                  <a:pt x="724565" y="277204"/>
                </a:lnTo>
                <a:lnTo>
                  <a:pt x="724565" y="392540"/>
                </a:lnTo>
                <a:lnTo>
                  <a:pt x="1153394" y="196270"/>
                </a:lnTo>
                <a:lnTo>
                  <a:pt x="724565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 sz="1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4BC41F-4592-85A5-A885-1182784850FA}"/>
              </a:ext>
            </a:extLst>
          </p:cNvPr>
          <p:cNvGrpSpPr/>
          <p:nvPr/>
        </p:nvGrpSpPr>
        <p:grpSpPr>
          <a:xfrm>
            <a:off x="6851211" y="3186964"/>
            <a:ext cx="1872000" cy="1026000"/>
            <a:chOff x="5813700" y="2398268"/>
            <a:chExt cx="1872000" cy="1026000"/>
          </a:xfrm>
        </p:grpSpPr>
        <p:sp>
          <p:nvSpPr>
            <p:cNvPr id="10" name="object 35">
              <a:extLst>
                <a:ext uri="{FF2B5EF4-FFF2-40B4-BE49-F238E27FC236}">
                  <a16:creationId xmlns:a16="http://schemas.microsoft.com/office/drawing/2014/main" id="{5155646F-E2B5-2710-BF5B-61BEE9A95872}"/>
                </a:ext>
              </a:extLst>
            </p:cNvPr>
            <p:cNvSpPr/>
            <p:nvPr/>
          </p:nvSpPr>
          <p:spPr>
            <a:xfrm>
              <a:off x="5813700" y="2398268"/>
              <a:ext cx="1872000" cy="1026000"/>
            </a:xfrm>
            <a:custGeom>
              <a:avLst/>
              <a:gdLst/>
              <a:ahLst/>
              <a:cxnLst/>
              <a:rect l="l" t="t" r="r" b="b"/>
              <a:pathLst>
                <a:path w="5060950" h="1270000">
                  <a:moveTo>
                    <a:pt x="0" y="0"/>
                  </a:moveTo>
                  <a:lnTo>
                    <a:pt x="5060852" y="0"/>
                  </a:lnTo>
                  <a:lnTo>
                    <a:pt x="5060852" y="1270000"/>
                  </a:lnTo>
                  <a:lnTo>
                    <a:pt x="0" y="127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366FFB"/>
              </a:solidFill>
            </a:ln>
          </p:spPr>
          <p:txBody>
            <a:bodyPr wrap="square" lIns="0" tIns="0" rIns="0" bIns="0" rtlCol="0"/>
            <a:lstStyle/>
            <a:p>
              <a:endParaRPr sz="1266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7E0EB3-91DD-B1D9-8340-4DEEA52A3FB0}"/>
                </a:ext>
              </a:extLst>
            </p:cNvPr>
            <p:cNvSpPr txBox="1"/>
            <p:nvPr/>
          </p:nvSpPr>
          <p:spPr>
            <a:xfrm>
              <a:off x="5813700" y="2685604"/>
              <a:ext cx="184807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pc="88" dirty="0">
                  <a:cs typeface="HiraginoSans-W5"/>
                </a:rPr>
                <a:t>surrounded</a:t>
              </a:r>
              <a:r>
                <a:rPr lang="en-US" sz="1400" spc="7" dirty="0">
                  <a:cs typeface="HiraginoSans-W5"/>
                </a:rPr>
                <a:t> </a:t>
              </a:r>
              <a:r>
                <a:rPr lang="en-US" sz="1400" spc="67" dirty="0">
                  <a:cs typeface="HiraginoSans-W5"/>
                </a:rPr>
                <a:t>by:</a:t>
              </a:r>
              <a:endParaRPr lang="en-JP" sz="1400"/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en-US" sz="1400" dirty="0"/>
                <a:t>Oven heater (200°C)</a:t>
              </a:r>
            </a:p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en-US" sz="1400" dirty="0"/>
                <a:t>Insulation Foam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639DC6E-C6BD-F915-D70B-2905C4BDAFE6}"/>
                </a:ext>
              </a:extLst>
            </p:cNvPr>
            <p:cNvSpPr txBox="1"/>
            <p:nvPr/>
          </p:nvSpPr>
          <p:spPr>
            <a:xfrm>
              <a:off x="5813700" y="2398268"/>
              <a:ext cx="1198085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en-US" sz="1800" b="1" spc="80" dirty="0">
                  <a:cs typeface="HiraginoSans-W5"/>
                </a:rPr>
                <a:t>SEOP</a:t>
              </a:r>
              <a:r>
                <a:rPr lang="en-US" sz="1800" b="1" spc="4" dirty="0">
                  <a:cs typeface="HiraginoSans-W5"/>
                </a:rPr>
                <a:t> </a:t>
              </a:r>
              <a:r>
                <a:rPr lang="en-US" sz="1800" b="1" spc="143" dirty="0">
                  <a:cs typeface="HiraginoSans-W5"/>
                </a:rPr>
                <a:t>Cell</a:t>
              </a:r>
              <a:endParaRPr lang="en-US" sz="1800" b="1" spc="7" dirty="0">
                <a:cs typeface="HiraginoSans-W5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B6566FE-C152-407F-E997-C47B26F62166}"/>
              </a:ext>
            </a:extLst>
          </p:cNvPr>
          <p:cNvGrpSpPr/>
          <p:nvPr/>
        </p:nvGrpSpPr>
        <p:grpSpPr>
          <a:xfrm>
            <a:off x="216101" y="3784309"/>
            <a:ext cx="2052000" cy="1024408"/>
            <a:chOff x="265796" y="2969310"/>
            <a:chExt cx="2052000" cy="1024408"/>
          </a:xfrm>
        </p:grpSpPr>
        <p:sp>
          <p:nvSpPr>
            <p:cNvPr id="14" name="object 37">
              <a:extLst>
                <a:ext uri="{FF2B5EF4-FFF2-40B4-BE49-F238E27FC236}">
                  <a16:creationId xmlns:a16="http://schemas.microsoft.com/office/drawing/2014/main" id="{E781CAB2-0D76-F88E-6510-7E949519B5E9}"/>
                </a:ext>
              </a:extLst>
            </p:cNvPr>
            <p:cNvSpPr/>
            <p:nvPr/>
          </p:nvSpPr>
          <p:spPr>
            <a:xfrm>
              <a:off x="265796" y="2969310"/>
              <a:ext cx="2052000" cy="1024408"/>
            </a:xfrm>
            <a:custGeom>
              <a:avLst/>
              <a:gdLst/>
              <a:ahLst/>
              <a:cxnLst/>
              <a:rect l="l" t="t" r="r" b="b"/>
              <a:pathLst>
                <a:path w="3907790" h="1762125">
                  <a:moveTo>
                    <a:pt x="0" y="0"/>
                  </a:moveTo>
                  <a:lnTo>
                    <a:pt x="3907409" y="0"/>
                  </a:lnTo>
                  <a:lnTo>
                    <a:pt x="3907409" y="1761821"/>
                  </a:lnTo>
                  <a:lnTo>
                    <a:pt x="0" y="17618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>
              <a:solidFill>
                <a:srgbClr val="366FFB"/>
              </a:solidFill>
            </a:ln>
          </p:spPr>
          <p:txBody>
            <a:bodyPr wrap="square" lIns="0" tIns="0" rIns="0" bIns="0" rtlCol="0"/>
            <a:lstStyle/>
            <a:p>
              <a:endParaRPr sz="1266" dirty="0"/>
            </a:p>
          </p:txBody>
        </p:sp>
        <p:sp>
          <p:nvSpPr>
            <p:cNvPr id="15" name="object 38">
              <a:extLst>
                <a:ext uri="{FF2B5EF4-FFF2-40B4-BE49-F238E27FC236}">
                  <a16:creationId xmlns:a16="http://schemas.microsoft.com/office/drawing/2014/main" id="{BE6AF8EE-4ECB-453A-F725-BAE03C6CB37B}"/>
                </a:ext>
              </a:extLst>
            </p:cNvPr>
            <p:cNvSpPr txBox="1"/>
            <p:nvPr/>
          </p:nvSpPr>
          <p:spPr>
            <a:xfrm>
              <a:off x="265796" y="2969310"/>
              <a:ext cx="2003539" cy="371513"/>
            </a:xfrm>
            <a:prstGeom prst="rect">
              <a:avLst/>
            </a:prstGeom>
          </p:spPr>
          <p:txBody>
            <a:bodyPr vert="horz" wrap="none" lIns="90000" tIns="46800" rIns="90000" bIns="46800" rtlCol="0">
              <a:spAutoFit/>
            </a:bodyPr>
            <a:lstStyle/>
            <a:p>
              <a:pPr marL="8929">
                <a:spcBef>
                  <a:spcPts val="70"/>
                </a:spcBef>
              </a:pPr>
              <a:r>
                <a:rPr b="1" spc="49" dirty="0">
                  <a:cs typeface="HiraginoSans-W5"/>
                </a:rPr>
                <a:t>Laser</a:t>
              </a:r>
              <a:r>
                <a:rPr b="1" spc="7" dirty="0">
                  <a:cs typeface="HiraginoSans-W5"/>
                </a:rPr>
                <a:t> </a:t>
              </a:r>
              <a:r>
                <a:rPr b="1" spc="105" dirty="0">
                  <a:cs typeface="HiraginoSans-W5"/>
                </a:rPr>
                <a:t>Diode</a:t>
              </a:r>
              <a:r>
                <a:rPr b="1" spc="11" dirty="0">
                  <a:cs typeface="HiraginoSans-W5"/>
                </a:rPr>
                <a:t> </a:t>
              </a:r>
              <a:r>
                <a:rPr b="1" spc="39" dirty="0">
                  <a:cs typeface="HiraginoSans-W5"/>
                </a:rPr>
                <a:t>Array</a:t>
              </a:r>
              <a:endParaRPr dirty="0">
                <a:cs typeface="HiraginoSans-W5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241FDE-4566-628E-031F-D99518C50AA9}"/>
                </a:ext>
              </a:extLst>
            </p:cNvPr>
            <p:cNvSpPr txBox="1"/>
            <p:nvPr/>
          </p:nvSpPr>
          <p:spPr>
            <a:xfrm>
              <a:off x="265796" y="3255054"/>
              <a:ext cx="2029338" cy="738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177800" marR="3572" indent="-177800">
                <a:buFont typeface="Arial" panose="020B0604020202020204" pitchFamily="34" charset="0"/>
                <a:buChar char="•"/>
              </a:pPr>
              <a:r>
                <a:rPr lang="en-US" sz="1400" spc="112" dirty="0">
                  <a:cs typeface="DFPMaruGothic-SB"/>
                </a:rPr>
                <a:t>Power: </a:t>
              </a:r>
              <a:r>
                <a:rPr lang="en-US" sz="1400" dirty="0">
                  <a:cs typeface="DFPMaruGothic-SB"/>
                </a:rPr>
                <a:t>〜60</a:t>
              </a:r>
              <a:r>
                <a:rPr lang="en-US" sz="1400" spc="7" dirty="0">
                  <a:cs typeface="DFPMaruGothic-SB"/>
                </a:rPr>
                <a:t> </a:t>
              </a:r>
              <a:r>
                <a:rPr lang="en-US" sz="1400" spc="112" dirty="0">
                  <a:cs typeface="DFPMaruGothic-SB"/>
                </a:rPr>
                <a:t>W</a:t>
              </a:r>
            </a:p>
            <a:p>
              <a:pPr marL="177800" marR="3572" indent="-177800">
                <a:buFont typeface="Arial" panose="020B0604020202020204" pitchFamily="34" charset="0"/>
                <a:buChar char="•"/>
              </a:pPr>
              <a:r>
                <a:rPr lang="en-US" sz="1400" spc="60" dirty="0">
                  <a:cs typeface="DFPMaruGothic-SB"/>
                </a:rPr>
                <a:t>Wavelength: 795</a:t>
              </a:r>
              <a:r>
                <a:rPr lang="en-US" sz="1400" spc="25" dirty="0">
                  <a:cs typeface="DFPMaruGothic-SB"/>
                </a:rPr>
                <a:t> </a:t>
              </a:r>
              <a:r>
                <a:rPr lang="en-US" sz="1400" spc="102" dirty="0">
                  <a:cs typeface="DFPMaruGothic-SB"/>
                </a:rPr>
                <a:t>nm</a:t>
              </a:r>
            </a:p>
            <a:p>
              <a:pPr marL="177800" marR="3572" indent="-177800">
                <a:buFont typeface="Arial" panose="020B0604020202020204" pitchFamily="34" charset="0"/>
                <a:buChar char="•"/>
              </a:pPr>
              <a:r>
                <a:rPr lang="en-US" sz="1400" spc="46" dirty="0">
                  <a:cs typeface="DFPMaruGothic-SB"/>
                </a:rPr>
                <a:t>Operating</a:t>
              </a:r>
              <a:r>
                <a:rPr lang="en-US" sz="1400" spc="21" dirty="0">
                  <a:cs typeface="DFPMaruGothic-SB"/>
                </a:rPr>
                <a:t> </a:t>
              </a:r>
              <a:r>
                <a:rPr lang="en-US" sz="1400" spc="123" dirty="0">
                  <a:cs typeface="DFPMaruGothic-SB"/>
                </a:rPr>
                <a:t>mode:CW</a:t>
              </a:r>
              <a:endParaRPr lang="en-US" sz="1400" dirty="0">
                <a:cs typeface="DFPMaruGothic-SB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06698BB-C05F-54AA-4D14-E578ADB456B6}"/>
              </a:ext>
            </a:extLst>
          </p:cNvPr>
          <p:cNvSpPr/>
          <p:nvPr/>
        </p:nvSpPr>
        <p:spPr>
          <a:xfrm>
            <a:off x="198224" y="6001756"/>
            <a:ext cx="5328000" cy="756000"/>
          </a:xfrm>
          <a:prstGeom prst="rect">
            <a:avLst/>
          </a:prstGeom>
          <a:solidFill>
            <a:srgbClr val="FFFFDA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CE0A8E-883A-B18C-AE45-359098EDC3EF}"/>
              </a:ext>
            </a:extLst>
          </p:cNvPr>
          <p:cNvSpPr txBox="1"/>
          <p:nvPr/>
        </p:nvSpPr>
        <p:spPr>
          <a:xfrm>
            <a:off x="7802868" y="4230927"/>
            <a:ext cx="970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Glass Cell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B8CF84-C5BC-C65C-137E-A939F1400A59}"/>
              </a:ext>
            </a:extLst>
          </p:cNvPr>
          <p:cNvCxnSpPr>
            <a:cxnSpLocks/>
            <a:stCxn id="39" idx="2"/>
          </p:cNvCxnSpPr>
          <p:nvPr/>
        </p:nvCxnSpPr>
        <p:spPr>
          <a:xfrm flipH="1">
            <a:off x="7559634" y="4569481"/>
            <a:ext cx="728303" cy="827461"/>
          </a:xfrm>
          <a:prstGeom prst="straightConnector1">
            <a:avLst/>
          </a:prstGeom>
          <a:ln w="25400">
            <a:solidFill>
              <a:srgbClr val="FF0000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B9090D-8060-618F-E7FA-31DB72EA1A3F}"/>
              </a:ext>
            </a:extLst>
          </p:cNvPr>
          <p:cNvSpPr txBox="1"/>
          <p:nvPr/>
        </p:nvSpPr>
        <p:spPr>
          <a:xfrm>
            <a:off x="395536" y="950911"/>
            <a:ext cx="828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MuSEUM-SEOP collaboration:  </a:t>
            </a:r>
            <a:r>
              <a:rPr kumimoji="1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 + NEUTRON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C291A5C-9596-9C7E-8C6D-7EB8896C7B9D}"/>
              </a:ext>
            </a:extLst>
          </p:cNvPr>
          <p:cNvSpPr/>
          <p:nvPr/>
        </p:nvSpPr>
        <p:spPr>
          <a:xfrm>
            <a:off x="1324837" y="1268659"/>
            <a:ext cx="66007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KEK:	T. Ino, S. Kanda, S. Nishimura, K. Shimomura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Nagoya Univ.:	S. Fukumura, T. Okudaira, M. Kitaguchi, H. M. Shimizu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Tohoku Univ.:	M. Fujita, Y. Ikeda (glass cell)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90625" algn="l"/>
              </a:tabLst>
              <a:defRPr/>
            </a:pPr>
            <a:r>
              <a:rPr kumimoji="1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JAEA:	T. Oku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50A1D2-9926-548A-6492-3A3FE6E3EE0B}"/>
              </a:ext>
            </a:extLst>
          </p:cNvPr>
          <p:cNvSpPr txBox="1"/>
          <p:nvPr/>
        </p:nvSpPr>
        <p:spPr>
          <a:xfrm>
            <a:off x="6435539" y="977938"/>
            <a:ext cx="253460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Kakenhi(A): FY2021-2023</a:t>
            </a:r>
            <a:endParaRPr kumimoji="0" lang="en-JP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39CB4-FDDB-B406-4934-7C6F6442E9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063" y="6019756"/>
            <a:ext cx="5224323" cy="720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2689E7-A981-29BE-EB76-87A68E4CE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58751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Picture 251">
            <a:extLst>
              <a:ext uri="{FF2B5EF4-FFF2-40B4-BE49-F238E27FC236}">
                <a16:creationId xmlns:a16="http://schemas.microsoft.com/office/drawing/2014/main" id="{3DD7DB08-E040-F694-9287-4A44E10F4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3524" y="907008"/>
            <a:ext cx="2160000" cy="2880000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9B77E792-73E0-DC4A-BB5D-D0822446B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8" y="3364782"/>
            <a:ext cx="2880000" cy="2160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281" name="Picture 280">
            <a:extLst>
              <a:ext uri="{FF2B5EF4-FFF2-40B4-BE49-F238E27FC236}">
                <a16:creationId xmlns:a16="http://schemas.microsoft.com/office/drawing/2014/main" id="{951E0C4F-1C35-9322-146C-222B0004D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524" y="4781758"/>
            <a:ext cx="2592000" cy="1944000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C11A6A-5454-F618-288C-3D67B4A2288C}"/>
              </a:ext>
            </a:extLst>
          </p:cNvPr>
          <p:cNvSpPr txBox="1"/>
          <p:nvPr/>
        </p:nvSpPr>
        <p:spPr>
          <a:xfrm>
            <a:off x="241844" y="951622"/>
            <a:ext cx="3730508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Muonic helium atom </a:t>
            </a:r>
            <a:r>
              <a:rPr lang="en-US" sz="2000" b="1" dirty="0">
                <a:solidFill>
                  <a:srgbClr val="0070C0"/>
                </a:solidFill>
                <a:latin typeface="Calibri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olarization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35BB9F-8E6A-2F65-9D92-AB278EFAF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First Laser Experiment at D1 Area</a:t>
            </a:r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FE22E043-9DDE-B84A-B832-698E4BEF43DC}"/>
              </a:ext>
            </a:extLst>
          </p:cNvPr>
          <p:cNvSpPr txBox="1"/>
          <p:nvPr/>
        </p:nvSpPr>
        <p:spPr>
          <a:xfrm>
            <a:off x="7748337" y="3830388"/>
            <a:ext cx="1278161" cy="691142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009A11"/>
                </a:solidFill>
              </a:rPr>
              <a:t>S. Fukumura, 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009A11"/>
                </a:solidFill>
              </a:rPr>
              <a:t>T. Okudaira </a:t>
            </a:r>
          </a:p>
          <a:p>
            <a:pPr algn="ctr">
              <a:lnSpc>
                <a:spcPts val="1600"/>
              </a:lnSpc>
            </a:pPr>
            <a:r>
              <a:rPr lang="en-US" sz="1600" dirty="0">
                <a:solidFill>
                  <a:srgbClr val="009A11"/>
                </a:solidFill>
              </a:rPr>
              <a:t>(Nagoya Univ.)</a:t>
            </a:r>
          </a:p>
        </p:txBody>
      </p:sp>
      <p:grpSp>
        <p:nvGrpSpPr>
          <p:cNvPr id="255" name="Group 254">
            <a:extLst>
              <a:ext uri="{FF2B5EF4-FFF2-40B4-BE49-F238E27FC236}">
                <a16:creationId xmlns:a16="http://schemas.microsoft.com/office/drawing/2014/main" id="{2F73376B-502C-95CF-4D6C-9E7D8BECA999}"/>
              </a:ext>
            </a:extLst>
          </p:cNvPr>
          <p:cNvGrpSpPr/>
          <p:nvPr/>
        </p:nvGrpSpPr>
        <p:grpSpPr>
          <a:xfrm>
            <a:off x="241160" y="3530554"/>
            <a:ext cx="4150808" cy="2422976"/>
            <a:chOff x="395535" y="2993568"/>
            <a:chExt cx="4150808" cy="242297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08FF82C-786E-019F-9CA4-1E5FAFB1B28E}"/>
                </a:ext>
              </a:extLst>
            </p:cNvPr>
            <p:cNvGrpSpPr/>
            <p:nvPr/>
          </p:nvGrpSpPr>
          <p:grpSpPr>
            <a:xfrm>
              <a:off x="395535" y="2993568"/>
              <a:ext cx="4150808" cy="2422976"/>
              <a:chOff x="635351" y="2926602"/>
              <a:chExt cx="3742534" cy="1968591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748B741D-3A2A-667B-C485-546FCDF25CB9}"/>
                  </a:ext>
                </a:extLst>
              </p:cNvPr>
              <p:cNvGrpSpPr/>
              <p:nvPr/>
            </p:nvGrpSpPr>
            <p:grpSpPr>
              <a:xfrm>
                <a:off x="635351" y="2926602"/>
                <a:ext cx="3742534" cy="1968591"/>
                <a:chOff x="983802" y="2989713"/>
                <a:chExt cx="2648725" cy="1968591"/>
              </a:xfrm>
            </p:grpSpPr>
            <p:sp>
              <p:nvSpPr>
                <p:cNvPr id="22" name="object 120">
                  <a:extLst>
                    <a:ext uri="{FF2B5EF4-FFF2-40B4-BE49-F238E27FC236}">
                      <a16:creationId xmlns:a16="http://schemas.microsoft.com/office/drawing/2014/main" id="{8BB36B88-E6AB-75B2-A356-428382B7F00B}"/>
                    </a:ext>
                  </a:extLst>
                </p:cNvPr>
                <p:cNvSpPr txBox="1"/>
                <p:nvPr/>
              </p:nvSpPr>
              <p:spPr>
                <a:xfrm>
                  <a:off x="2263322" y="4860576"/>
                  <a:ext cx="305810" cy="97728"/>
                </a:xfrm>
                <a:prstGeom prst="rect">
                  <a:avLst/>
                </a:prstGeom>
              </p:spPr>
              <p:txBody>
                <a:bodyPr vert="horz" wrap="none" lIns="0" tIns="36000" rIns="0" bIns="0" rtlCol="0">
                  <a:spAutoFit/>
                </a:bodyPr>
                <a:lstStyle/>
                <a:p>
                  <a:pPr algn="ctr">
                    <a:lnSpc>
                      <a:spcPts val="552"/>
                    </a:lnSpc>
                  </a:pPr>
                  <a:r>
                    <a:rPr sz="900" spc="-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Time</a:t>
                  </a:r>
                  <a:r>
                    <a:rPr lang="en-US" sz="900" spc="-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sz="900" spc="-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(ns)</a:t>
                  </a:r>
                  <a:endParaRPr sz="9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object 128">
                  <a:extLst>
                    <a:ext uri="{FF2B5EF4-FFF2-40B4-BE49-F238E27FC236}">
                      <a16:creationId xmlns:a16="http://schemas.microsoft.com/office/drawing/2014/main" id="{C0726CBF-D5F4-F51B-A896-74E58AAEDE14}"/>
                    </a:ext>
                  </a:extLst>
                </p:cNvPr>
                <p:cNvSpPr txBox="1"/>
                <p:nvPr/>
              </p:nvSpPr>
              <p:spPr>
                <a:xfrm>
                  <a:off x="983802" y="3393970"/>
                  <a:ext cx="76756" cy="963560"/>
                </a:xfrm>
                <a:prstGeom prst="rect">
                  <a:avLst/>
                </a:prstGeom>
              </p:spPr>
              <p:txBody>
                <a:bodyPr vert="vert270" wrap="none" lIns="36000" tIns="0" rIns="0" bIns="0" rtlCol="0">
                  <a:spAutoFit/>
                </a:bodyPr>
                <a:lstStyle/>
                <a:p>
                  <a:pPr marL="8929" algn="ctr">
                    <a:lnSpc>
                      <a:spcPts val="622"/>
                    </a:lnSpc>
                  </a:pPr>
                  <a:r>
                    <a:rPr sz="900" spc="-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Asymmetry</a:t>
                  </a:r>
                  <a:r>
                    <a:rPr lang="en-US" sz="900" spc="-7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(F-B)/(F+B)</a:t>
                  </a:r>
                  <a:endParaRPr sz="562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B1AC3044-EC17-1E3F-8801-52F9576D7564}"/>
                    </a:ext>
                  </a:extLst>
                </p:cNvPr>
                <p:cNvGrpSpPr/>
                <p:nvPr/>
              </p:nvGrpSpPr>
              <p:grpSpPr>
                <a:xfrm>
                  <a:off x="1182246" y="4732136"/>
                  <a:ext cx="2450281" cy="95580"/>
                  <a:chOff x="1159519" y="4787162"/>
                  <a:chExt cx="2450281" cy="95580"/>
                </a:xfrm>
              </p:grpSpPr>
              <p:sp>
                <p:nvSpPr>
                  <p:cNvPr id="240" name="object 118">
                    <a:extLst>
                      <a:ext uri="{FF2B5EF4-FFF2-40B4-BE49-F238E27FC236}">
                        <a16:creationId xmlns:a16="http://schemas.microsoft.com/office/drawing/2014/main" id="{B32D6819-FD2A-5641-9990-C9BF75C86C37}"/>
                      </a:ext>
                    </a:extLst>
                  </p:cNvPr>
                  <p:cNvSpPr txBox="1"/>
                  <p:nvPr/>
                </p:nvSpPr>
                <p:spPr>
                  <a:xfrm>
                    <a:off x="1159519" y="4787162"/>
                    <a:ext cx="127987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8000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object 118">
                    <a:extLst>
                      <a:ext uri="{FF2B5EF4-FFF2-40B4-BE49-F238E27FC236}">
                        <a16:creationId xmlns:a16="http://schemas.microsoft.com/office/drawing/2014/main" id="{F83B6AFF-8015-DC78-B3E8-A7079349E058}"/>
                      </a:ext>
                    </a:extLst>
                  </p:cNvPr>
                  <p:cNvSpPr txBox="1"/>
                  <p:nvPr/>
                </p:nvSpPr>
                <p:spPr>
                  <a:xfrm>
                    <a:off x="1452977" y="4787162"/>
                    <a:ext cx="127987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9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object 118">
                    <a:extLst>
                      <a:ext uri="{FF2B5EF4-FFF2-40B4-BE49-F238E27FC236}">
                        <a16:creationId xmlns:a16="http://schemas.microsoft.com/office/drawing/2014/main" id="{DF8CE9FF-FBC4-B95B-1E77-BD981CF0AC80}"/>
                      </a:ext>
                    </a:extLst>
                  </p:cNvPr>
                  <p:cNvSpPr txBox="1"/>
                  <p:nvPr/>
                </p:nvSpPr>
                <p:spPr>
                  <a:xfrm>
                    <a:off x="1722546" y="4787162"/>
                    <a:ext cx="158551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10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object 118">
                    <a:extLst>
                      <a:ext uri="{FF2B5EF4-FFF2-40B4-BE49-F238E27FC236}">
                        <a16:creationId xmlns:a16="http://schemas.microsoft.com/office/drawing/2014/main" id="{24672156-1B02-4D2C-8B7E-E7BDB5960D43}"/>
                      </a:ext>
                    </a:extLst>
                  </p:cNvPr>
                  <p:cNvSpPr txBox="1"/>
                  <p:nvPr/>
                </p:nvSpPr>
                <p:spPr>
                  <a:xfrm>
                    <a:off x="2010663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11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object 118">
                    <a:extLst>
                      <a:ext uri="{FF2B5EF4-FFF2-40B4-BE49-F238E27FC236}">
                        <a16:creationId xmlns:a16="http://schemas.microsoft.com/office/drawing/2014/main" id="{DE7B1A5A-0610-A836-EB60-47DB63AD2416}"/>
                      </a:ext>
                    </a:extLst>
                  </p:cNvPr>
                  <p:cNvSpPr txBox="1"/>
                  <p:nvPr/>
                </p:nvSpPr>
                <p:spPr>
                  <a:xfrm>
                    <a:off x="2298780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12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5" name="object 118">
                    <a:extLst>
                      <a:ext uri="{FF2B5EF4-FFF2-40B4-BE49-F238E27FC236}">
                        <a16:creationId xmlns:a16="http://schemas.microsoft.com/office/drawing/2014/main" id="{A2D9AFD9-C2EF-C8FA-BB1B-A663005DC48A}"/>
                      </a:ext>
                    </a:extLst>
                  </p:cNvPr>
                  <p:cNvSpPr txBox="1"/>
                  <p:nvPr/>
                </p:nvSpPr>
                <p:spPr>
                  <a:xfrm>
                    <a:off x="2586897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13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6" name="object 118">
                    <a:extLst>
                      <a:ext uri="{FF2B5EF4-FFF2-40B4-BE49-F238E27FC236}">
                        <a16:creationId xmlns:a16="http://schemas.microsoft.com/office/drawing/2014/main" id="{FB4980A6-21AD-C749-8164-0B157FF13E16}"/>
                      </a:ext>
                    </a:extLst>
                  </p:cNvPr>
                  <p:cNvSpPr txBox="1"/>
                  <p:nvPr/>
                </p:nvSpPr>
                <p:spPr>
                  <a:xfrm>
                    <a:off x="2875014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14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7" name="object 118">
                    <a:extLst>
                      <a:ext uri="{FF2B5EF4-FFF2-40B4-BE49-F238E27FC236}">
                        <a16:creationId xmlns:a16="http://schemas.microsoft.com/office/drawing/2014/main" id="{FD344D04-7D0A-C980-4CBB-2A94599AE5E0}"/>
                      </a:ext>
                    </a:extLst>
                  </p:cNvPr>
                  <p:cNvSpPr txBox="1"/>
                  <p:nvPr/>
                </p:nvSpPr>
                <p:spPr>
                  <a:xfrm>
                    <a:off x="3163131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15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48" name="object 118">
                    <a:extLst>
                      <a:ext uri="{FF2B5EF4-FFF2-40B4-BE49-F238E27FC236}">
                        <a16:creationId xmlns:a16="http://schemas.microsoft.com/office/drawing/2014/main" id="{C572FDA6-AD01-667A-CD21-BEFAA5BE0BDB}"/>
                      </a:ext>
                    </a:extLst>
                  </p:cNvPr>
                  <p:cNvSpPr txBox="1"/>
                  <p:nvPr/>
                </p:nvSpPr>
                <p:spPr>
                  <a:xfrm>
                    <a:off x="3451249" y="4787162"/>
                    <a:ext cx="158551" cy="95579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 algn="ctr">
                      <a:spcBef>
                        <a:spcPts val="77"/>
                      </a:spcBef>
                    </a:pPr>
                    <a:r>
                      <a:rPr lang="en-US"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16</a:t>
                    </a:r>
                    <a:r>
                      <a:rPr sz="700" spc="-14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000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CB4511DF-B9F8-CA6A-41D4-77EC2C430A90}"/>
                    </a:ext>
                  </a:extLst>
                </p:cNvPr>
                <p:cNvGrpSpPr/>
                <p:nvPr/>
              </p:nvGrpSpPr>
              <p:grpSpPr>
                <a:xfrm>
                  <a:off x="1095933" y="3055693"/>
                  <a:ext cx="119476" cy="1575501"/>
                  <a:chOff x="1111306" y="3094844"/>
                  <a:chExt cx="119476" cy="1575501"/>
                </a:xfrm>
              </p:grpSpPr>
              <p:sp>
                <p:nvSpPr>
                  <p:cNvPr id="233" name="object 122">
                    <a:extLst>
                      <a:ext uri="{FF2B5EF4-FFF2-40B4-BE49-F238E27FC236}">
                        <a16:creationId xmlns:a16="http://schemas.microsoft.com/office/drawing/2014/main" id="{4BAB2D42-8422-2BA1-B58E-22C3B2BFC072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4574765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0.09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object 123">
                    <a:extLst>
                      <a:ext uri="{FF2B5EF4-FFF2-40B4-BE49-F238E27FC236}">
                        <a16:creationId xmlns:a16="http://schemas.microsoft.com/office/drawing/2014/main" id="{468C645F-FFD5-CBC0-770B-415007AAF4C9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4328111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0.08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5" name="object 124">
                    <a:extLst>
                      <a:ext uri="{FF2B5EF4-FFF2-40B4-BE49-F238E27FC236}">
                        <a16:creationId xmlns:a16="http://schemas.microsoft.com/office/drawing/2014/main" id="{C9013E46-A4D3-55D3-7474-E0E38755F301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4081458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0.07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object 125">
                    <a:extLst>
                      <a:ext uri="{FF2B5EF4-FFF2-40B4-BE49-F238E27FC236}">
                        <a16:creationId xmlns:a16="http://schemas.microsoft.com/office/drawing/2014/main" id="{42B3BFD0-1805-20AF-C8B2-86B1D111DF96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3588151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0.05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object 126">
                    <a:extLst>
                      <a:ext uri="{FF2B5EF4-FFF2-40B4-BE49-F238E27FC236}">
                        <a16:creationId xmlns:a16="http://schemas.microsoft.com/office/drawing/2014/main" id="{6E4EE0FA-1798-0CF1-7F0C-CB5FF005D150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3341498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0.04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object 127">
                    <a:extLst>
                      <a:ext uri="{FF2B5EF4-FFF2-40B4-BE49-F238E27FC236}">
                        <a16:creationId xmlns:a16="http://schemas.microsoft.com/office/drawing/2014/main" id="{46713D5F-248D-C503-7374-2B2BF09DBA9B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3094844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>
                      <a:spcBef>
                        <a:spcPts val="77"/>
                      </a:spcBef>
                    </a:pPr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0.03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9" name="object 125">
                    <a:extLst>
                      <a:ext uri="{FF2B5EF4-FFF2-40B4-BE49-F238E27FC236}">
                        <a16:creationId xmlns:a16="http://schemas.microsoft.com/office/drawing/2014/main" id="{CCEE90E7-6BD0-02CC-32C3-C3012E20CD84}"/>
                      </a:ext>
                    </a:extLst>
                  </p:cNvPr>
                  <p:cNvSpPr txBox="1"/>
                  <p:nvPr/>
                </p:nvSpPr>
                <p:spPr>
                  <a:xfrm>
                    <a:off x="1111306" y="3834804"/>
                    <a:ext cx="119476" cy="95580"/>
                  </a:xfrm>
                  <a:prstGeom prst="rect">
                    <a:avLst/>
                  </a:prstGeom>
                </p:spPr>
                <p:txBody>
                  <a:bodyPr vert="horz" wrap="none" lIns="0" tIns="9823" rIns="0" bIns="0" rtlCol="0">
                    <a:spAutoFit/>
                  </a:bodyPr>
                  <a:lstStyle/>
                  <a:p>
                    <a:pPr marL="8929"/>
                    <a:r>
                      <a:rPr lang="en-US"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-</a:t>
                    </a:r>
                    <a:r>
                      <a:rPr sz="700" spc="-42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0.06</a:t>
                    </a:r>
                    <a:endParaRPr sz="7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D192E929-9C9D-186D-DD2A-76304EF3C7DD}"/>
                    </a:ext>
                  </a:extLst>
                </p:cNvPr>
                <p:cNvGrpSpPr/>
                <p:nvPr/>
              </p:nvGrpSpPr>
              <p:grpSpPr>
                <a:xfrm>
                  <a:off x="1246227" y="2989713"/>
                  <a:ext cx="2340000" cy="1725417"/>
                  <a:chOff x="1246227" y="2989713"/>
                  <a:chExt cx="2340000" cy="1725417"/>
                </a:xfrm>
              </p:grpSpPr>
              <p:sp>
                <p:nvSpPr>
                  <p:cNvPr id="27" name="object 20">
                    <a:extLst>
                      <a:ext uri="{FF2B5EF4-FFF2-40B4-BE49-F238E27FC236}">
                        <a16:creationId xmlns:a16="http://schemas.microsoft.com/office/drawing/2014/main" id="{790BBCB3-6367-75A8-2231-544763C1CEE7}"/>
                      </a:ext>
                    </a:extLst>
                  </p:cNvPr>
                  <p:cNvSpPr/>
                  <p:nvPr/>
                </p:nvSpPr>
                <p:spPr>
                  <a:xfrm>
                    <a:off x="1246227" y="2989713"/>
                    <a:ext cx="2340000" cy="1725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5985" h="2453640">
                        <a:moveTo>
                          <a:pt x="0" y="2453427"/>
                        </a:moveTo>
                        <a:lnTo>
                          <a:pt x="4705408" y="2453427"/>
                        </a:lnTo>
                        <a:lnTo>
                          <a:pt x="4705408" y="0"/>
                        </a:lnTo>
                        <a:lnTo>
                          <a:pt x="0" y="0"/>
                        </a:lnTo>
                        <a:lnTo>
                          <a:pt x="0" y="2453427"/>
                        </a:lnTo>
                        <a:close/>
                      </a:path>
                    </a:pathLst>
                  </a:custGeom>
                  <a:ln w="635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28" name="object 21">
                    <a:extLst>
                      <a:ext uri="{FF2B5EF4-FFF2-40B4-BE49-F238E27FC236}">
                        <a16:creationId xmlns:a16="http://schemas.microsoft.com/office/drawing/2014/main" id="{15BCA480-7367-FA90-079A-E684C33F522E}"/>
                      </a:ext>
                    </a:extLst>
                  </p:cNvPr>
                  <p:cNvSpPr/>
                  <p:nvPr/>
                </p:nvSpPr>
                <p:spPr>
                  <a:xfrm>
                    <a:off x="1267227" y="3808817"/>
                    <a:ext cx="4104" cy="19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7304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3512"/>
                        </a:lnTo>
                        <a:lnTo>
                          <a:pt x="0" y="27012"/>
                        </a:lnTo>
                        <a:lnTo>
                          <a:pt x="7785" y="27012"/>
                        </a:lnTo>
                        <a:lnTo>
                          <a:pt x="7785" y="13512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29" name="object 22">
                    <a:extLst>
                      <a:ext uri="{FF2B5EF4-FFF2-40B4-BE49-F238E27FC236}">
                        <a16:creationId xmlns:a16="http://schemas.microsoft.com/office/drawing/2014/main" id="{A1492C6C-069C-DCB7-54AA-AF961AA0104C}"/>
                      </a:ext>
                    </a:extLst>
                  </p:cNvPr>
                  <p:cNvSpPr/>
                  <p:nvPr/>
                </p:nvSpPr>
                <p:spPr>
                  <a:xfrm>
                    <a:off x="1246227" y="3818312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FF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0" name="object 23">
                    <a:extLst>
                      <a:ext uri="{FF2B5EF4-FFF2-40B4-BE49-F238E27FC236}">
                        <a16:creationId xmlns:a16="http://schemas.microsoft.com/office/drawing/2014/main" id="{3744AEB8-E9F5-C611-F8EE-25CCBA53F8A6}"/>
                      </a:ext>
                    </a:extLst>
                  </p:cNvPr>
                  <p:cNvSpPr/>
                  <p:nvPr/>
                </p:nvSpPr>
                <p:spPr>
                  <a:xfrm>
                    <a:off x="1264006" y="3818312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1" name="object 24">
                    <a:extLst>
                      <a:ext uri="{FF2B5EF4-FFF2-40B4-BE49-F238E27FC236}">
                        <a16:creationId xmlns:a16="http://schemas.microsoft.com/office/drawing/2014/main" id="{630A18B6-0DB5-7E88-92B3-06F549BF1F3B}"/>
                      </a:ext>
                    </a:extLst>
                  </p:cNvPr>
                  <p:cNvSpPr/>
                  <p:nvPr/>
                </p:nvSpPr>
                <p:spPr>
                  <a:xfrm>
                    <a:off x="1313105" y="3831275"/>
                    <a:ext cx="4104" cy="20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9210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4325"/>
                        </a:lnTo>
                        <a:lnTo>
                          <a:pt x="0" y="28638"/>
                        </a:lnTo>
                        <a:lnTo>
                          <a:pt x="7785" y="28638"/>
                        </a:lnTo>
                        <a:lnTo>
                          <a:pt x="7785" y="14325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2" name="object 25">
                    <a:extLst>
                      <a:ext uri="{FF2B5EF4-FFF2-40B4-BE49-F238E27FC236}">
                        <a16:creationId xmlns:a16="http://schemas.microsoft.com/office/drawing/2014/main" id="{05AF262C-2109-E520-AB85-268242E1179D}"/>
                      </a:ext>
                    </a:extLst>
                  </p:cNvPr>
                  <p:cNvSpPr/>
                  <p:nvPr/>
                </p:nvSpPr>
                <p:spPr>
                  <a:xfrm>
                    <a:off x="1292104" y="3841341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FF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3" name="object 26">
                    <a:extLst>
                      <a:ext uri="{FF2B5EF4-FFF2-40B4-BE49-F238E27FC236}">
                        <a16:creationId xmlns:a16="http://schemas.microsoft.com/office/drawing/2014/main" id="{8EBD0503-D453-3C45-FA90-8F23B6813857}"/>
                      </a:ext>
                    </a:extLst>
                  </p:cNvPr>
                  <p:cNvSpPr/>
                  <p:nvPr/>
                </p:nvSpPr>
                <p:spPr>
                  <a:xfrm>
                    <a:off x="1309884" y="3841341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4" name="object 27">
                    <a:extLst>
                      <a:ext uri="{FF2B5EF4-FFF2-40B4-BE49-F238E27FC236}">
                        <a16:creationId xmlns:a16="http://schemas.microsoft.com/office/drawing/2014/main" id="{A7EC82B1-2FEA-223C-DEDA-D8BAA2D4B0F5}"/>
                      </a:ext>
                    </a:extLst>
                  </p:cNvPr>
                  <p:cNvSpPr/>
                  <p:nvPr/>
                </p:nvSpPr>
                <p:spPr>
                  <a:xfrm>
                    <a:off x="1358983" y="3835285"/>
                    <a:ext cx="4104" cy="21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30479">
                        <a:moveTo>
                          <a:pt x="7772" y="0"/>
                        </a:moveTo>
                        <a:lnTo>
                          <a:pt x="0" y="0"/>
                        </a:lnTo>
                        <a:lnTo>
                          <a:pt x="0" y="15138"/>
                        </a:lnTo>
                        <a:lnTo>
                          <a:pt x="0" y="30276"/>
                        </a:lnTo>
                        <a:lnTo>
                          <a:pt x="7772" y="30276"/>
                        </a:lnTo>
                        <a:lnTo>
                          <a:pt x="7772" y="15138"/>
                        </a:lnTo>
                        <a:lnTo>
                          <a:pt x="7772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5" name="object 28">
                    <a:extLst>
                      <a:ext uri="{FF2B5EF4-FFF2-40B4-BE49-F238E27FC236}">
                        <a16:creationId xmlns:a16="http://schemas.microsoft.com/office/drawing/2014/main" id="{20C7A6FA-C088-B4DC-D6B8-82E4F455F944}"/>
                      </a:ext>
                    </a:extLst>
                  </p:cNvPr>
                  <p:cNvSpPr/>
                  <p:nvPr/>
                </p:nvSpPr>
                <p:spPr>
                  <a:xfrm>
                    <a:off x="1337981" y="3845922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10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10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FF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6" name="object 29">
                    <a:extLst>
                      <a:ext uri="{FF2B5EF4-FFF2-40B4-BE49-F238E27FC236}">
                        <a16:creationId xmlns:a16="http://schemas.microsoft.com/office/drawing/2014/main" id="{18BD4570-61D4-BC24-0A90-22579F7E2AA0}"/>
                      </a:ext>
                    </a:extLst>
                  </p:cNvPr>
                  <p:cNvSpPr/>
                  <p:nvPr/>
                </p:nvSpPr>
                <p:spPr>
                  <a:xfrm>
                    <a:off x="1355760" y="3845922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7" name="object 30">
                    <a:extLst>
                      <a:ext uri="{FF2B5EF4-FFF2-40B4-BE49-F238E27FC236}">
                        <a16:creationId xmlns:a16="http://schemas.microsoft.com/office/drawing/2014/main" id="{76F10554-C41D-2231-6D84-8C7FDE12FBCA}"/>
                      </a:ext>
                    </a:extLst>
                  </p:cNvPr>
                  <p:cNvSpPr/>
                  <p:nvPr/>
                </p:nvSpPr>
                <p:spPr>
                  <a:xfrm>
                    <a:off x="1383858" y="3824096"/>
                    <a:ext cx="46099" cy="227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10" h="32385">
                        <a:moveTo>
                          <a:pt x="46131" y="31985"/>
                        </a:moveTo>
                        <a:lnTo>
                          <a:pt x="46131" y="15987"/>
                        </a:lnTo>
                      </a:path>
                      <a:path w="92710" h="32385">
                        <a:moveTo>
                          <a:pt x="46131" y="15987"/>
                        </a:moveTo>
                        <a:lnTo>
                          <a:pt x="46131" y="0"/>
                        </a:lnTo>
                      </a:path>
                      <a:path w="92710" h="32385">
                        <a:moveTo>
                          <a:pt x="0" y="15987"/>
                        </a:moveTo>
                        <a:lnTo>
                          <a:pt x="46131" y="15987"/>
                        </a:lnTo>
                      </a:path>
                      <a:path w="92710" h="32385">
                        <a:moveTo>
                          <a:pt x="46131" y="15987"/>
                        </a:moveTo>
                        <a:lnTo>
                          <a:pt x="92262" y="15987"/>
                        </a:lnTo>
                      </a:path>
                    </a:pathLst>
                  </a:custGeom>
                  <a:ln w="7781">
                    <a:solidFill>
                      <a:srgbClr val="FF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8" name="object 116">
                    <a:extLst>
                      <a:ext uri="{FF2B5EF4-FFF2-40B4-BE49-F238E27FC236}">
                        <a16:creationId xmlns:a16="http://schemas.microsoft.com/office/drawing/2014/main" id="{600F6F6E-2B0D-90DD-7EB6-907D323893FC}"/>
                      </a:ext>
                    </a:extLst>
                  </p:cNvPr>
                  <p:cNvSpPr/>
                  <p:nvPr/>
                </p:nvSpPr>
                <p:spPr>
                  <a:xfrm>
                    <a:off x="1246227" y="3161811"/>
                    <a:ext cx="2340000" cy="15533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05985" h="2209165">
                        <a:moveTo>
                          <a:pt x="4648908" y="0"/>
                        </a:moveTo>
                        <a:lnTo>
                          <a:pt x="4659282" y="0"/>
                        </a:lnTo>
                      </a:path>
                      <a:path w="4705985" h="2209165">
                        <a:moveTo>
                          <a:pt x="0" y="2208665"/>
                        </a:moveTo>
                        <a:lnTo>
                          <a:pt x="4705409" y="2208665"/>
                        </a:lnTo>
                      </a:path>
                      <a:path w="4705985" h="2209165">
                        <a:moveTo>
                          <a:pt x="11330" y="2135063"/>
                        </a:moveTo>
                        <a:lnTo>
                          <a:pt x="11330" y="2208665"/>
                        </a:lnTo>
                      </a:path>
                      <a:path w="4705985" h="2209165">
                        <a:moveTo>
                          <a:pt x="126948" y="2171864"/>
                        </a:moveTo>
                        <a:lnTo>
                          <a:pt x="126948" y="2208665"/>
                        </a:lnTo>
                      </a:path>
                      <a:path w="4705985" h="2209165">
                        <a:moveTo>
                          <a:pt x="242566" y="2171864"/>
                        </a:moveTo>
                        <a:lnTo>
                          <a:pt x="242566" y="2208665"/>
                        </a:lnTo>
                      </a:path>
                      <a:path w="4705985" h="2209165">
                        <a:moveTo>
                          <a:pt x="358184" y="2171864"/>
                        </a:moveTo>
                        <a:lnTo>
                          <a:pt x="358184" y="2208665"/>
                        </a:lnTo>
                      </a:path>
                      <a:path w="4705985" h="2209165">
                        <a:moveTo>
                          <a:pt x="473806" y="2171864"/>
                        </a:moveTo>
                        <a:lnTo>
                          <a:pt x="473806" y="2208665"/>
                        </a:lnTo>
                      </a:path>
                      <a:path w="4705985" h="2209165">
                        <a:moveTo>
                          <a:pt x="589423" y="2135063"/>
                        </a:moveTo>
                        <a:lnTo>
                          <a:pt x="589423" y="2208665"/>
                        </a:lnTo>
                      </a:path>
                      <a:path w="4705985" h="2209165">
                        <a:moveTo>
                          <a:pt x="705039" y="2171864"/>
                        </a:moveTo>
                        <a:lnTo>
                          <a:pt x="705039" y="2208665"/>
                        </a:lnTo>
                      </a:path>
                      <a:path w="4705985" h="2209165">
                        <a:moveTo>
                          <a:pt x="820656" y="2171864"/>
                        </a:moveTo>
                        <a:lnTo>
                          <a:pt x="820656" y="2208665"/>
                        </a:lnTo>
                      </a:path>
                      <a:path w="4705985" h="2209165">
                        <a:moveTo>
                          <a:pt x="936272" y="2171864"/>
                        </a:moveTo>
                        <a:lnTo>
                          <a:pt x="936272" y="2208665"/>
                        </a:lnTo>
                      </a:path>
                      <a:path w="4705985" h="2209165">
                        <a:moveTo>
                          <a:pt x="1051889" y="2171864"/>
                        </a:moveTo>
                        <a:lnTo>
                          <a:pt x="1051889" y="2208665"/>
                        </a:lnTo>
                      </a:path>
                      <a:path w="4705985" h="2209165">
                        <a:moveTo>
                          <a:pt x="1167505" y="2135063"/>
                        </a:moveTo>
                        <a:lnTo>
                          <a:pt x="1167505" y="2208665"/>
                        </a:lnTo>
                      </a:path>
                      <a:path w="4705985" h="2209165">
                        <a:moveTo>
                          <a:pt x="1283122" y="2171864"/>
                        </a:moveTo>
                        <a:lnTo>
                          <a:pt x="1283122" y="2208665"/>
                        </a:lnTo>
                      </a:path>
                      <a:path w="4705985" h="2209165">
                        <a:moveTo>
                          <a:pt x="1398739" y="2171864"/>
                        </a:moveTo>
                        <a:lnTo>
                          <a:pt x="1398739" y="2208665"/>
                        </a:lnTo>
                      </a:path>
                      <a:path w="4705985" h="2209165">
                        <a:moveTo>
                          <a:pt x="1514365" y="2171864"/>
                        </a:moveTo>
                        <a:lnTo>
                          <a:pt x="1514365" y="2208665"/>
                        </a:lnTo>
                      </a:path>
                      <a:path w="4705985" h="2209165">
                        <a:moveTo>
                          <a:pt x="1629982" y="2171864"/>
                        </a:moveTo>
                        <a:lnTo>
                          <a:pt x="1629982" y="2208665"/>
                        </a:lnTo>
                      </a:path>
                      <a:path w="4705985" h="2209165">
                        <a:moveTo>
                          <a:pt x="1745599" y="2135063"/>
                        </a:moveTo>
                        <a:lnTo>
                          <a:pt x="1745599" y="2208665"/>
                        </a:lnTo>
                      </a:path>
                      <a:path w="4705985" h="2209165">
                        <a:moveTo>
                          <a:pt x="1861215" y="2171864"/>
                        </a:moveTo>
                        <a:lnTo>
                          <a:pt x="1861215" y="2208665"/>
                        </a:lnTo>
                      </a:path>
                      <a:path w="4705985" h="2209165">
                        <a:moveTo>
                          <a:pt x="1976832" y="2171864"/>
                        </a:moveTo>
                        <a:lnTo>
                          <a:pt x="1976832" y="2208665"/>
                        </a:lnTo>
                      </a:path>
                      <a:path w="4705985" h="2209165">
                        <a:moveTo>
                          <a:pt x="2092448" y="2171864"/>
                        </a:moveTo>
                        <a:lnTo>
                          <a:pt x="2092448" y="2208665"/>
                        </a:lnTo>
                      </a:path>
                      <a:path w="4705985" h="2209165">
                        <a:moveTo>
                          <a:pt x="2208065" y="2171864"/>
                        </a:moveTo>
                        <a:lnTo>
                          <a:pt x="2208065" y="2208665"/>
                        </a:lnTo>
                      </a:path>
                      <a:path w="4705985" h="2209165">
                        <a:moveTo>
                          <a:pt x="2323681" y="2135063"/>
                        </a:moveTo>
                        <a:lnTo>
                          <a:pt x="2323681" y="2208665"/>
                        </a:lnTo>
                      </a:path>
                      <a:path w="4705985" h="2209165">
                        <a:moveTo>
                          <a:pt x="2439308" y="2171864"/>
                        </a:moveTo>
                        <a:lnTo>
                          <a:pt x="2439308" y="2208665"/>
                        </a:lnTo>
                      </a:path>
                      <a:path w="4705985" h="2209165">
                        <a:moveTo>
                          <a:pt x="2554925" y="2171864"/>
                        </a:moveTo>
                        <a:lnTo>
                          <a:pt x="2554925" y="2208665"/>
                        </a:lnTo>
                      </a:path>
                      <a:path w="4705985" h="2209165">
                        <a:moveTo>
                          <a:pt x="2670541" y="2171864"/>
                        </a:moveTo>
                        <a:lnTo>
                          <a:pt x="2670541" y="2208665"/>
                        </a:lnTo>
                      </a:path>
                      <a:path w="4705985" h="2209165">
                        <a:moveTo>
                          <a:pt x="2786158" y="2171864"/>
                        </a:moveTo>
                        <a:lnTo>
                          <a:pt x="2786158" y="2208665"/>
                        </a:lnTo>
                      </a:path>
                      <a:path w="4705985" h="2209165">
                        <a:moveTo>
                          <a:pt x="2901774" y="2135063"/>
                        </a:moveTo>
                        <a:lnTo>
                          <a:pt x="2901774" y="2208665"/>
                        </a:lnTo>
                      </a:path>
                      <a:path w="4705985" h="2209165">
                        <a:moveTo>
                          <a:pt x="3017391" y="2171864"/>
                        </a:moveTo>
                        <a:lnTo>
                          <a:pt x="3017391" y="2208665"/>
                        </a:lnTo>
                      </a:path>
                      <a:path w="4705985" h="2209165">
                        <a:moveTo>
                          <a:pt x="3133007" y="2171864"/>
                        </a:moveTo>
                        <a:lnTo>
                          <a:pt x="3133007" y="2208665"/>
                        </a:lnTo>
                      </a:path>
                      <a:path w="4705985" h="2209165">
                        <a:moveTo>
                          <a:pt x="3248624" y="2171864"/>
                        </a:moveTo>
                        <a:lnTo>
                          <a:pt x="3248624" y="2208665"/>
                        </a:lnTo>
                      </a:path>
                      <a:path w="4705985" h="2209165">
                        <a:moveTo>
                          <a:pt x="3364240" y="2171864"/>
                        </a:moveTo>
                        <a:lnTo>
                          <a:pt x="3364240" y="2208665"/>
                        </a:lnTo>
                      </a:path>
                      <a:path w="4705985" h="2209165">
                        <a:moveTo>
                          <a:pt x="3479867" y="2135063"/>
                        </a:moveTo>
                        <a:lnTo>
                          <a:pt x="3479867" y="2208665"/>
                        </a:lnTo>
                      </a:path>
                      <a:path w="4705985" h="2209165">
                        <a:moveTo>
                          <a:pt x="3595484" y="2171864"/>
                        </a:moveTo>
                        <a:lnTo>
                          <a:pt x="3595484" y="2208665"/>
                        </a:lnTo>
                      </a:path>
                      <a:path w="4705985" h="2209165">
                        <a:moveTo>
                          <a:pt x="3711100" y="2171864"/>
                        </a:moveTo>
                        <a:lnTo>
                          <a:pt x="3711100" y="2208665"/>
                        </a:lnTo>
                      </a:path>
                      <a:path w="4705985" h="2209165">
                        <a:moveTo>
                          <a:pt x="3826717" y="2171864"/>
                        </a:moveTo>
                        <a:lnTo>
                          <a:pt x="3826717" y="2208665"/>
                        </a:lnTo>
                      </a:path>
                      <a:path w="4705985" h="2209165">
                        <a:moveTo>
                          <a:pt x="3942333" y="2171864"/>
                        </a:moveTo>
                        <a:lnTo>
                          <a:pt x="3942333" y="2208665"/>
                        </a:lnTo>
                      </a:path>
                      <a:path w="4705985" h="2209165">
                        <a:moveTo>
                          <a:pt x="4057950" y="2135063"/>
                        </a:moveTo>
                        <a:lnTo>
                          <a:pt x="4057950" y="2208665"/>
                        </a:lnTo>
                      </a:path>
                      <a:path w="4705985" h="2209165">
                        <a:moveTo>
                          <a:pt x="4173566" y="2171864"/>
                        </a:moveTo>
                        <a:lnTo>
                          <a:pt x="4173566" y="2208665"/>
                        </a:lnTo>
                      </a:path>
                      <a:path w="4705985" h="2209165">
                        <a:moveTo>
                          <a:pt x="4289183" y="2171864"/>
                        </a:moveTo>
                        <a:lnTo>
                          <a:pt x="4289183" y="2208665"/>
                        </a:lnTo>
                      </a:path>
                      <a:path w="4705985" h="2209165">
                        <a:moveTo>
                          <a:pt x="4404810" y="2171864"/>
                        </a:moveTo>
                        <a:lnTo>
                          <a:pt x="4404810" y="2208665"/>
                        </a:lnTo>
                      </a:path>
                      <a:path w="4705985" h="2209165">
                        <a:moveTo>
                          <a:pt x="4520426" y="2171864"/>
                        </a:moveTo>
                        <a:lnTo>
                          <a:pt x="4520426" y="2208665"/>
                        </a:lnTo>
                      </a:path>
                      <a:path w="4705985" h="2209165">
                        <a:moveTo>
                          <a:pt x="4636043" y="2135063"/>
                        </a:moveTo>
                        <a:lnTo>
                          <a:pt x="4636043" y="2208665"/>
                        </a:lnTo>
                      </a:path>
                      <a:path w="4705985" h="2209165">
                        <a:moveTo>
                          <a:pt x="11330" y="2135063"/>
                        </a:moveTo>
                        <a:lnTo>
                          <a:pt x="11330" y="2208665"/>
                        </a:lnTo>
                      </a:path>
                      <a:path w="4705985" h="2209165">
                        <a:moveTo>
                          <a:pt x="4636043" y="2135063"/>
                        </a:moveTo>
                        <a:lnTo>
                          <a:pt x="4636043" y="2208665"/>
                        </a:lnTo>
                      </a:path>
                    </a:pathLst>
                  </a:custGeom>
                  <a:ln w="635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39" name="object 121">
                    <a:extLst>
                      <a:ext uri="{FF2B5EF4-FFF2-40B4-BE49-F238E27FC236}">
                        <a16:creationId xmlns:a16="http://schemas.microsoft.com/office/drawing/2014/main" id="{B9D8F896-168B-5A32-1A59-9C3221264093}"/>
                      </a:ext>
                    </a:extLst>
                  </p:cNvPr>
                  <p:cNvSpPr/>
                  <p:nvPr/>
                </p:nvSpPr>
                <p:spPr>
                  <a:xfrm>
                    <a:off x="1246228" y="2989713"/>
                    <a:ext cx="70412" cy="1725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05" h="2453640">
                        <a:moveTo>
                          <a:pt x="0" y="2453427"/>
                        </a:moveTo>
                        <a:lnTo>
                          <a:pt x="0" y="0"/>
                        </a:lnTo>
                      </a:path>
                      <a:path w="141605" h="2453640">
                        <a:moveTo>
                          <a:pt x="141162" y="2278183"/>
                        </a:moveTo>
                        <a:lnTo>
                          <a:pt x="0" y="2278183"/>
                        </a:lnTo>
                      </a:path>
                      <a:path w="141605" h="2453640">
                        <a:moveTo>
                          <a:pt x="70581" y="2208085"/>
                        </a:moveTo>
                        <a:lnTo>
                          <a:pt x="0" y="2208085"/>
                        </a:lnTo>
                      </a:path>
                      <a:path w="141605" h="2453640">
                        <a:moveTo>
                          <a:pt x="70581" y="2137987"/>
                        </a:moveTo>
                        <a:lnTo>
                          <a:pt x="0" y="2137987"/>
                        </a:lnTo>
                      </a:path>
                      <a:path w="141605" h="2453640">
                        <a:moveTo>
                          <a:pt x="70581" y="2067889"/>
                        </a:moveTo>
                        <a:lnTo>
                          <a:pt x="0" y="2067889"/>
                        </a:lnTo>
                      </a:path>
                      <a:path w="141605" h="2453640">
                        <a:moveTo>
                          <a:pt x="70581" y="1997792"/>
                        </a:moveTo>
                        <a:lnTo>
                          <a:pt x="0" y="1997792"/>
                        </a:lnTo>
                      </a:path>
                      <a:path w="141605" h="2453640">
                        <a:moveTo>
                          <a:pt x="141162" y="1927694"/>
                        </a:moveTo>
                        <a:lnTo>
                          <a:pt x="0" y="1927694"/>
                        </a:lnTo>
                      </a:path>
                      <a:path w="141605" h="2453640">
                        <a:moveTo>
                          <a:pt x="70581" y="1857595"/>
                        </a:moveTo>
                        <a:lnTo>
                          <a:pt x="0" y="1857595"/>
                        </a:lnTo>
                      </a:path>
                      <a:path w="141605" h="2453640">
                        <a:moveTo>
                          <a:pt x="70581" y="1787498"/>
                        </a:moveTo>
                        <a:lnTo>
                          <a:pt x="0" y="1787498"/>
                        </a:lnTo>
                      </a:path>
                      <a:path w="141605" h="2453640">
                        <a:moveTo>
                          <a:pt x="70581" y="1717399"/>
                        </a:moveTo>
                        <a:lnTo>
                          <a:pt x="0" y="1717399"/>
                        </a:lnTo>
                      </a:path>
                      <a:path w="141605" h="2453640">
                        <a:moveTo>
                          <a:pt x="70581" y="1647307"/>
                        </a:moveTo>
                        <a:lnTo>
                          <a:pt x="0" y="1647307"/>
                        </a:lnTo>
                      </a:path>
                      <a:path w="141605" h="2453640">
                        <a:moveTo>
                          <a:pt x="141162" y="1577204"/>
                        </a:moveTo>
                        <a:lnTo>
                          <a:pt x="0" y="1577204"/>
                        </a:lnTo>
                      </a:path>
                      <a:path w="141605" h="2453640">
                        <a:moveTo>
                          <a:pt x="70581" y="1507102"/>
                        </a:moveTo>
                        <a:lnTo>
                          <a:pt x="0" y="1507102"/>
                        </a:lnTo>
                      </a:path>
                      <a:path w="141605" h="2453640">
                        <a:moveTo>
                          <a:pt x="70581" y="1437010"/>
                        </a:moveTo>
                        <a:lnTo>
                          <a:pt x="0" y="1437010"/>
                        </a:lnTo>
                      </a:path>
                      <a:path w="141605" h="2453640">
                        <a:moveTo>
                          <a:pt x="70581" y="1366908"/>
                        </a:moveTo>
                        <a:lnTo>
                          <a:pt x="0" y="1366908"/>
                        </a:lnTo>
                      </a:path>
                      <a:path w="141605" h="2453640">
                        <a:moveTo>
                          <a:pt x="70581" y="1296816"/>
                        </a:moveTo>
                        <a:lnTo>
                          <a:pt x="0" y="1296816"/>
                        </a:lnTo>
                      </a:path>
                      <a:path w="141605" h="2453640">
                        <a:moveTo>
                          <a:pt x="141162" y="1226713"/>
                        </a:moveTo>
                        <a:lnTo>
                          <a:pt x="0" y="1226713"/>
                        </a:lnTo>
                      </a:path>
                      <a:path w="141605" h="2453640">
                        <a:moveTo>
                          <a:pt x="70581" y="1156621"/>
                        </a:moveTo>
                        <a:lnTo>
                          <a:pt x="0" y="1156621"/>
                        </a:lnTo>
                      </a:path>
                      <a:path w="141605" h="2453640">
                        <a:moveTo>
                          <a:pt x="70581" y="1086519"/>
                        </a:moveTo>
                        <a:lnTo>
                          <a:pt x="0" y="1086519"/>
                        </a:lnTo>
                      </a:path>
                      <a:path w="141605" h="2453640">
                        <a:moveTo>
                          <a:pt x="70581" y="1016417"/>
                        </a:moveTo>
                        <a:lnTo>
                          <a:pt x="0" y="1016417"/>
                        </a:lnTo>
                      </a:path>
                      <a:path w="141605" h="2453640">
                        <a:moveTo>
                          <a:pt x="70581" y="946325"/>
                        </a:moveTo>
                        <a:lnTo>
                          <a:pt x="0" y="946325"/>
                        </a:lnTo>
                      </a:path>
                      <a:path w="141605" h="2453640">
                        <a:moveTo>
                          <a:pt x="141162" y="876222"/>
                        </a:moveTo>
                        <a:lnTo>
                          <a:pt x="0" y="876222"/>
                        </a:lnTo>
                      </a:path>
                      <a:path w="141605" h="2453640">
                        <a:moveTo>
                          <a:pt x="70581" y="806130"/>
                        </a:moveTo>
                        <a:lnTo>
                          <a:pt x="0" y="806130"/>
                        </a:lnTo>
                      </a:path>
                      <a:path w="141605" h="2453640">
                        <a:moveTo>
                          <a:pt x="70581" y="736028"/>
                        </a:moveTo>
                        <a:lnTo>
                          <a:pt x="0" y="736028"/>
                        </a:lnTo>
                      </a:path>
                      <a:path w="141605" h="2453640">
                        <a:moveTo>
                          <a:pt x="70581" y="665936"/>
                        </a:moveTo>
                        <a:lnTo>
                          <a:pt x="0" y="665936"/>
                        </a:lnTo>
                      </a:path>
                      <a:path w="141605" h="2453640">
                        <a:moveTo>
                          <a:pt x="70581" y="595833"/>
                        </a:moveTo>
                        <a:lnTo>
                          <a:pt x="0" y="595833"/>
                        </a:lnTo>
                      </a:path>
                      <a:path w="141605" h="2453640">
                        <a:moveTo>
                          <a:pt x="141162" y="525741"/>
                        </a:moveTo>
                        <a:lnTo>
                          <a:pt x="0" y="525741"/>
                        </a:lnTo>
                      </a:path>
                      <a:path w="141605" h="2453640">
                        <a:moveTo>
                          <a:pt x="70581" y="455639"/>
                        </a:moveTo>
                        <a:lnTo>
                          <a:pt x="0" y="455639"/>
                        </a:lnTo>
                      </a:path>
                      <a:path w="141605" h="2453640">
                        <a:moveTo>
                          <a:pt x="70581" y="385537"/>
                        </a:moveTo>
                        <a:lnTo>
                          <a:pt x="0" y="385537"/>
                        </a:lnTo>
                      </a:path>
                      <a:path w="141605" h="2453640">
                        <a:moveTo>
                          <a:pt x="70581" y="315445"/>
                        </a:moveTo>
                        <a:lnTo>
                          <a:pt x="0" y="315445"/>
                        </a:lnTo>
                      </a:path>
                      <a:path w="141605" h="2453640">
                        <a:moveTo>
                          <a:pt x="70581" y="245342"/>
                        </a:moveTo>
                        <a:lnTo>
                          <a:pt x="0" y="245342"/>
                        </a:lnTo>
                      </a:path>
                      <a:path w="141605" h="2453640">
                        <a:moveTo>
                          <a:pt x="141162" y="175250"/>
                        </a:moveTo>
                        <a:lnTo>
                          <a:pt x="0" y="175250"/>
                        </a:lnTo>
                      </a:path>
                      <a:path w="141605" h="2453640">
                        <a:moveTo>
                          <a:pt x="141162" y="2278183"/>
                        </a:moveTo>
                        <a:lnTo>
                          <a:pt x="0" y="2278183"/>
                        </a:lnTo>
                      </a:path>
                      <a:path w="141605" h="2453640">
                        <a:moveTo>
                          <a:pt x="70581" y="2348281"/>
                        </a:moveTo>
                        <a:lnTo>
                          <a:pt x="0" y="2348281"/>
                        </a:lnTo>
                      </a:path>
                      <a:path w="141605" h="2453640">
                        <a:moveTo>
                          <a:pt x="70581" y="2418378"/>
                        </a:moveTo>
                        <a:lnTo>
                          <a:pt x="0" y="2418378"/>
                        </a:lnTo>
                      </a:path>
                      <a:path w="141605" h="2453640">
                        <a:moveTo>
                          <a:pt x="141162" y="175250"/>
                        </a:moveTo>
                        <a:lnTo>
                          <a:pt x="0" y="175250"/>
                        </a:lnTo>
                      </a:path>
                      <a:path w="141605" h="2453640">
                        <a:moveTo>
                          <a:pt x="70581" y="105148"/>
                        </a:moveTo>
                        <a:lnTo>
                          <a:pt x="0" y="105148"/>
                        </a:lnTo>
                      </a:path>
                      <a:path w="141605" h="2453640">
                        <a:moveTo>
                          <a:pt x="70581" y="35056"/>
                        </a:moveTo>
                        <a:lnTo>
                          <a:pt x="0" y="35056"/>
                        </a:lnTo>
                      </a:path>
                    </a:pathLst>
                  </a:custGeom>
                  <a:ln w="635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0" name="object 131">
                    <a:extLst>
                      <a:ext uri="{FF2B5EF4-FFF2-40B4-BE49-F238E27FC236}">
                        <a16:creationId xmlns:a16="http://schemas.microsoft.com/office/drawing/2014/main" id="{CE771EE3-8480-3909-F449-1A2EDC1671D4}"/>
                      </a:ext>
                    </a:extLst>
                  </p:cNvPr>
                  <p:cNvSpPr/>
                  <p:nvPr/>
                </p:nvSpPr>
                <p:spPr>
                  <a:xfrm>
                    <a:off x="1267227" y="3868415"/>
                    <a:ext cx="4104" cy="19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7304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3411"/>
                        </a:lnTo>
                        <a:lnTo>
                          <a:pt x="0" y="26809"/>
                        </a:lnTo>
                        <a:lnTo>
                          <a:pt x="7785" y="26809"/>
                        </a:lnTo>
                        <a:lnTo>
                          <a:pt x="7785" y="13411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1" name="object 132">
                    <a:extLst>
                      <a:ext uri="{FF2B5EF4-FFF2-40B4-BE49-F238E27FC236}">
                        <a16:creationId xmlns:a16="http://schemas.microsoft.com/office/drawing/2014/main" id="{A54C0C83-01C3-997E-E633-426E453234FA}"/>
                      </a:ext>
                    </a:extLst>
                  </p:cNvPr>
                  <p:cNvSpPr/>
                  <p:nvPr/>
                </p:nvSpPr>
                <p:spPr>
                  <a:xfrm>
                    <a:off x="1246227" y="3877837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2" name="object 133">
                    <a:extLst>
                      <a:ext uri="{FF2B5EF4-FFF2-40B4-BE49-F238E27FC236}">
                        <a16:creationId xmlns:a16="http://schemas.microsoft.com/office/drawing/2014/main" id="{526B1A44-2436-D963-38C0-B5EC2CFFDAE6}"/>
                      </a:ext>
                    </a:extLst>
                  </p:cNvPr>
                  <p:cNvSpPr/>
                  <p:nvPr/>
                </p:nvSpPr>
                <p:spPr>
                  <a:xfrm>
                    <a:off x="1264006" y="3877837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3" name="object 134">
                    <a:extLst>
                      <a:ext uri="{FF2B5EF4-FFF2-40B4-BE49-F238E27FC236}">
                        <a16:creationId xmlns:a16="http://schemas.microsoft.com/office/drawing/2014/main" id="{7F95BD4A-9D06-EC63-8AD9-E9ABE40FE166}"/>
                      </a:ext>
                    </a:extLst>
                  </p:cNvPr>
                  <p:cNvSpPr/>
                  <p:nvPr/>
                </p:nvSpPr>
                <p:spPr>
                  <a:xfrm>
                    <a:off x="1313105" y="3886863"/>
                    <a:ext cx="4104" cy="20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8575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4224"/>
                        </a:lnTo>
                        <a:lnTo>
                          <a:pt x="0" y="28448"/>
                        </a:lnTo>
                        <a:lnTo>
                          <a:pt x="7785" y="28448"/>
                        </a:lnTo>
                        <a:lnTo>
                          <a:pt x="7785" y="14224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4" name="object 135">
                    <a:extLst>
                      <a:ext uri="{FF2B5EF4-FFF2-40B4-BE49-F238E27FC236}">
                        <a16:creationId xmlns:a16="http://schemas.microsoft.com/office/drawing/2014/main" id="{129203A0-FD1E-5E68-9795-D61071C05D5D}"/>
                      </a:ext>
                    </a:extLst>
                  </p:cNvPr>
                  <p:cNvSpPr/>
                  <p:nvPr/>
                </p:nvSpPr>
                <p:spPr>
                  <a:xfrm>
                    <a:off x="1292104" y="3896862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5" name="object 136">
                    <a:extLst>
                      <a:ext uri="{FF2B5EF4-FFF2-40B4-BE49-F238E27FC236}">
                        <a16:creationId xmlns:a16="http://schemas.microsoft.com/office/drawing/2014/main" id="{C4A6DE07-3872-A1FF-770A-9BC2AEB6005E}"/>
                      </a:ext>
                    </a:extLst>
                  </p:cNvPr>
                  <p:cNvSpPr/>
                  <p:nvPr/>
                </p:nvSpPr>
                <p:spPr>
                  <a:xfrm>
                    <a:off x="1309884" y="3896862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6" name="object 137">
                    <a:extLst>
                      <a:ext uri="{FF2B5EF4-FFF2-40B4-BE49-F238E27FC236}">
                        <a16:creationId xmlns:a16="http://schemas.microsoft.com/office/drawing/2014/main" id="{F53F2CF2-312B-9747-E5CE-D1CD0C1E1C15}"/>
                      </a:ext>
                    </a:extLst>
                  </p:cNvPr>
                  <p:cNvSpPr/>
                  <p:nvPr/>
                </p:nvSpPr>
                <p:spPr>
                  <a:xfrm>
                    <a:off x="1358983" y="3886971"/>
                    <a:ext cx="4104" cy="21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30479">
                        <a:moveTo>
                          <a:pt x="7772" y="0"/>
                        </a:moveTo>
                        <a:lnTo>
                          <a:pt x="0" y="0"/>
                        </a:lnTo>
                        <a:lnTo>
                          <a:pt x="0" y="15024"/>
                        </a:lnTo>
                        <a:lnTo>
                          <a:pt x="0" y="30060"/>
                        </a:lnTo>
                        <a:lnTo>
                          <a:pt x="7772" y="30060"/>
                        </a:lnTo>
                        <a:lnTo>
                          <a:pt x="7772" y="15024"/>
                        </a:lnTo>
                        <a:lnTo>
                          <a:pt x="7772" y="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7" name="object 138">
                    <a:extLst>
                      <a:ext uri="{FF2B5EF4-FFF2-40B4-BE49-F238E27FC236}">
                        <a16:creationId xmlns:a16="http://schemas.microsoft.com/office/drawing/2014/main" id="{C6B4699A-9B80-309F-FDE3-D5793B8C6CB8}"/>
                      </a:ext>
                    </a:extLst>
                  </p:cNvPr>
                  <p:cNvSpPr/>
                  <p:nvPr/>
                </p:nvSpPr>
                <p:spPr>
                  <a:xfrm>
                    <a:off x="1337981" y="3897533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10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10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</a:pathLst>
                  </a:custGeom>
                  <a:ln w="7781">
                    <a:solidFill>
                      <a:srgbClr val="0000FF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8" name="object 139">
                    <a:extLst>
                      <a:ext uri="{FF2B5EF4-FFF2-40B4-BE49-F238E27FC236}">
                        <a16:creationId xmlns:a16="http://schemas.microsoft.com/office/drawing/2014/main" id="{70EABF71-C8D2-DBD7-1FA5-F5439B47C51F}"/>
                      </a:ext>
                    </a:extLst>
                  </p:cNvPr>
                  <p:cNvSpPr/>
                  <p:nvPr/>
                </p:nvSpPr>
                <p:spPr>
                  <a:xfrm>
                    <a:off x="1355760" y="3897533"/>
                    <a:ext cx="5368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94">
                        <a:moveTo>
                          <a:pt x="0" y="0"/>
                        </a:moveTo>
                        <a:lnTo>
                          <a:pt x="10374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49" name="object 229">
                    <a:extLst>
                      <a:ext uri="{FF2B5EF4-FFF2-40B4-BE49-F238E27FC236}">
                        <a16:creationId xmlns:a16="http://schemas.microsoft.com/office/drawing/2014/main" id="{8F69279D-0B74-C071-BF3E-CFAA2ADD449A}"/>
                      </a:ext>
                    </a:extLst>
                  </p:cNvPr>
                  <p:cNvSpPr/>
                  <p:nvPr/>
                </p:nvSpPr>
                <p:spPr>
                  <a:xfrm>
                    <a:off x="1267227" y="3842536"/>
                    <a:ext cx="4104" cy="19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7304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3627"/>
                        </a:lnTo>
                        <a:lnTo>
                          <a:pt x="0" y="27254"/>
                        </a:lnTo>
                        <a:lnTo>
                          <a:pt x="7785" y="27254"/>
                        </a:lnTo>
                        <a:lnTo>
                          <a:pt x="7785" y="13627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50" name="object 230">
                    <a:extLst>
                      <a:ext uri="{FF2B5EF4-FFF2-40B4-BE49-F238E27FC236}">
                        <a16:creationId xmlns:a16="http://schemas.microsoft.com/office/drawing/2014/main" id="{CE0C130A-E603-894F-CB46-C16BB019F530}"/>
                      </a:ext>
                    </a:extLst>
                  </p:cNvPr>
                  <p:cNvSpPr/>
                  <p:nvPr/>
                </p:nvSpPr>
                <p:spPr>
                  <a:xfrm>
                    <a:off x="1246227" y="3852115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  <a:path w="92709">
                        <a:moveTo>
                          <a:pt x="35756" y="0"/>
                        </a:moveTo>
                        <a:lnTo>
                          <a:pt x="46131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51" name="object 231">
                    <a:extLst>
                      <a:ext uri="{FF2B5EF4-FFF2-40B4-BE49-F238E27FC236}">
                        <a16:creationId xmlns:a16="http://schemas.microsoft.com/office/drawing/2014/main" id="{B1AD983C-955A-4C5F-22FC-2CF95167EED0}"/>
                      </a:ext>
                    </a:extLst>
                  </p:cNvPr>
                  <p:cNvSpPr/>
                  <p:nvPr/>
                </p:nvSpPr>
                <p:spPr>
                  <a:xfrm>
                    <a:off x="1313105" y="3837670"/>
                    <a:ext cx="4104" cy="205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29210">
                        <a:moveTo>
                          <a:pt x="7785" y="0"/>
                        </a:moveTo>
                        <a:lnTo>
                          <a:pt x="0" y="0"/>
                        </a:lnTo>
                        <a:lnTo>
                          <a:pt x="0" y="14427"/>
                        </a:lnTo>
                        <a:lnTo>
                          <a:pt x="0" y="28867"/>
                        </a:lnTo>
                        <a:lnTo>
                          <a:pt x="7785" y="28867"/>
                        </a:lnTo>
                        <a:lnTo>
                          <a:pt x="7785" y="14427"/>
                        </a:lnTo>
                        <a:lnTo>
                          <a:pt x="7785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52" name="object 232">
                    <a:extLst>
                      <a:ext uri="{FF2B5EF4-FFF2-40B4-BE49-F238E27FC236}">
                        <a16:creationId xmlns:a16="http://schemas.microsoft.com/office/drawing/2014/main" id="{F4D30896-B972-3233-B7E0-41D3240338BF}"/>
                      </a:ext>
                    </a:extLst>
                  </p:cNvPr>
                  <p:cNvSpPr/>
                  <p:nvPr/>
                </p:nvSpPr>
                <p:spPr>
                  <a:xfrm>
                    <a:off x="1292104" y="3847812"/>
                    <a:ext cx="46099" cy="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709">
                        <a:moveTo>
                          <a:pt x="0" y="0"/>
                        </a:moveTo>
                        <a:lnTo>
                          <a:pt x="46131" y="0"/>
                        </a:lnTo>
                      </a:path>
                      <a:path w="92709">
                        <a:moveTo>
                          <a:pt x="46131" y="0"/>
                        </a:moveTo>
                        <a:lnTo>
                          <a:pt x="92262" y="0"/>
                        </a:lnTo>
                      </a:path>
                      <a:path w="92709">
                        <a:moveTo>
                          <a:pt x="35756" y="0"/>
                        </a:moveTo>
                        <a:lnTo>
                          <a:pt x="46131" y="0"/>
                        </a:lnTo>
                      </a:path>
                    </a:pathLst>
                  </a:custGeom>
                  <a:ln w="7781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53" name="object 233">
                    <a:extLst>
                      <a:ext uri="{FF2B5EF4-FFF2-40B4-BE49-F238E27FC236}">
                        <a16:creationId xmlns:a16="http://schemas.microsoft.com/office/drawing/2014/main" id="{4D126C61-AFD7-29BB-1A8A-33BBC4068754}"/>
                      </a:ext>
                    </a:extLst>
                  </p:cNvPr>
                  <p:cNvSpPr/>
                  <p:nvPr/>
                </p:nvSpPr>
                <p:spPr>
                  <a:xfrm>
                    <a:off x="1358983" y="3861280"/>
                    <a:ext cx="4104" cy="21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5" h="31114">
                        <a:moveTo>
                          <a:pt x="7772" y="0"/>
                        </a:moveTo>
                        <a:lnTo>
                          <a:pt x="0" y="0"/>
                        </a:lnTo>
                        <a:lnTo>
                          <a:pt x="0" y="15278"/>
                        </a:lnTo>
                        <a:lnTo>
                          <a:pt x="0" y="30530"/>
                        </a:lnTo>
                        <a:lnTo>
                          <a:pt x="7772" y="30530"/>
                        </a:lnTo>
                        <a:lnTo>
                          <a:pt x="7772" y="15278"/>
                        </a:lnTo>
                        <a:lnTo>
                          <a:pt x="777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sp>
                <p:nvSpPr>
                  <p:cNvPr id="54" name="object 234">
                    <a:extLst>
                      <a:ext uri="{FF2B5EF4-FFF2-40B4-BE49-F238E27FC236}">
                        <a16:creationId xmlns:a16="http://schemas.microsoft.com/office/drawing/2014/main" id="{CF7C5885-8782-B78C-056D-64CF7838F29D}"/>
                      </a:ext>
                    </a:extLst>
                  </p:cNvPr>
                  <p:cNvSpPr/>
                  <p:nvPr/>
                </p:nvSpPr>
                <p:spPr>
                  <a:xfrm>
                    <a:off x="1337981" y="3297962"/>
                    <a:ext cx="2248118" cy="62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21200" h="887729">
                        <a:moveTo>
                          <a:pt x="0" y="816432"/>
                        </a:moveTo>
                        <a:lnTo>
                          <a:pt x="46131" y="816432"/>
                        </a:lnTo>
                      </a:path>
                      <a:path w="4521200" h="887729">
                        <a:moveTo>
                          <a:pt x="46131" y="816432"/>
                        </a:moveTo>
                        <a:lnTo>
                          <a:pt x="92262" y="816432"/>
                        </a:lnTo>
                      </a:path>
                      <a:path w="4521200" h="887729">
                        <a:moveTo>
                          <a:pt x="35756" y="816432"/>
                        </a:moveTo>
                        <a:lnTo>
                          <a:pt x="46131" y="816432"/>
                        </a:lnTo>
                      </a:path>
                      <a:path w="4521200" h="887729">
                        <a:moveTo>
                          <a:pt x="138394" y="805497"/>
                        </a:moveTo>
                        <a:lnTo>
                          <a:pt x="138394" y="789375"/>
                        </a:lnTo>
                      </a:path>
                      <a:path w="4521200" h="887729">
                        <a:moveTo>
                          <a:pt x="138394" y="789375"/>
                        </a:moveTo>
                        <a:lnTo>
                          <a:pt x="138394" y="773252"/>
                        </a:lnTo>
                      </a:path>
                      <a:path w="4521200" h="887729">
                        <a:moveTo>
                          <a:pt x="92262" y="789375"/>
                        </a:moveTo>
                        <a:lnTo>
                          <a:pt x="138394" y="789375"/>
                        </a:lnTo>
                      </a:path>
                      <a:path w="4521200" h="887729">
                        <a:moveTo>
                          <a:pt x="138394" y="789375"/>
                        </a:moveTo>
                        <a:lnTo>
                          <a:pt x="184525" y="789375"/>
                        </a:lnTo>
                      </a:path>
                      <a:path w="4521200" h="887729">
                        <a:moveTo>
                          <a:pt x="128019" y="789375"/>
                        </a:moveTo>
                        <a:lnTo>
                          <a:pt x="138394" y="789375"/>
                        </a:lnTo>
                      </a:path>
                      <a:path w="4521200" h="887729">
                        <a:moveTo>
                          <a:pt x="230657" y="819534"/>
                        </a:moveTo>
                        <a:lnTo>
                          <a:pt x="230657" y="802540"/>
                        </a:lnTo>
                      </a:path>
                      <a:path w="4521200" h="887729">
                        <a:moveTo>
                          <a:pt x="230657" y="802540"/>
                        </a:moveTo>
                        <a:lnTo>
                          <a:pt x="230657" y="785547"/>
                        </a:lnTo>
                      </a:path>
                      <a:path w="4521200" h="887729">
                        <a:moveTo>
                          <a:pt x="184525" y="802540"/>
                        </a:moveTo>
                        <a:lnTo>
                          <a:pt x="230657" y="802540"/>
                        </a:lnTo>
                      </a:path>
                      <a:path w="4521200" h="887729">
                        <a:moveTo>
                          <a:pt x="230657" y="802540"/>
                        </a:moveTo>
                        <a:lnTo>
                          <a:pt x="276789" y="802540"/>
                        </a:lnTo>
                      </a:path>
                      <a:path w="4521200" h="887729">
                        <a:moveTo>
                          <a:pt x="220282" y="802540"/>
                        </a:moveTo>
                        <a:lnTo>
                          <a:pt x="230657" y="802540"/>
                        </a:lnTo>
                      </a:path>
                      <a:path w="4521200" h="887729">
                        <a:moveTo>
                          <a:pt x="322916" y="830210"/>
                        </a:moveTo>
                        <a:lnTo>
                          <a:pt x="322916" y="812303"/>
                        </a:lnTo>
                      </a:path>
                      <a:path w="4521200" h="887729">
                        <a:moveTo>
                          <a:pt x="322916" y="812303"/>
                        </a:moveTo>
                        <a:lnTo>
                          <a:pt x="322916" y="794396"/>
                        </a:lnTo>
                      </a:path>
                      <a:path w="4521200" h="887729">
                        <a:moveTo>
                          <a:pt x="276789" y="812303"/>
                        </a:moveTo>
                        <a:lnTo>
                          <a:pt x="322916" y="812303"/>
                        </a:lnTo>
                      </a:path>
                      <a:path w="4521200" h="887729">
                        <a:moveTo>
                          <a:pt x="322916" y="812303"/>
                        </a:moveTo>
                        <a:lnTo>
                          <a:pt x="369052" y="812303"/>
                        </a:lnTo>
                      </a:path>
                      <a:path w="4521200" h="887729">
                        <a:moveTo>
                          <a:pt x="312541" y="812303"/>
                        </a:moveTo>
                        <a:lnTo>
                          <a:pt x="322916" y="812303"/>
                        </a:lnTo>
                      </a:path>
                      <a:path w="4521200" h="887729">
                        <a:moveTo>
                          <a:pt x="415178" y="851582"/>
                        </a:moveTo>
                        <a:lnTo>
                          <a:pt x="415178" y="832731"/>
                        </a:lnTo>
                      </a:path>
                      <a:path w="4521200" h="887729">
                        <a:moveTo>
                          <a:pt x="415178" y="832731"/>
                        </a:moveTo>
                        <a:lnTo>
                          <a:pt x="415178" y="813891"/>
                        </a:lnTo>
                      </a:path>
                      <a:path w="4521200" h="887729">
                        <a:moveTo>
                          <a:pt x="369052" y="832731"/>
                        </a:moveTo>
                        <a:lnTo>
                          <a:pt x="415178" y="832731"/>
                        </a:lnTo>
                      </a:path>
                      <a:path w="4521200" h="887729">
                        <a:moveTo>
                          <a:pt x="415178" y="832731"/>
                        </a:moveTo>
                        <a:lnTo>
                          <a:pt x="461315" y="832731"/>
                        </a:lnTo>
                      </a:path>
                      <a:path w="4521200" h="887729">
                        <a:moveTo>
                          <a:pt x="404804" y="832731"/>
                        </a:moveTo>
                        <a:lnTo>
                          <a:pt x="415178" y="832731"/>
                        </a:lnTo>
                      </a:path>
                      <a:path w="4521200" h="887729">
                        <a:moveTo>
                          <a:pt x="507441" y="847308"/>
                        </a:moveTo>
                        <a:lnTo>
                          <a:pt x="507441" y="827502"/>
                        </a:lnTo>
                      </a:path>
                      <a:path w="4521200" h="887729">
                        <a:moveTo>
                          <a:pt x="507441" y="827502"/>
                        </a:moveTo>
                        <a:lnTo>
                          <a:pt x="507441" y="807686"/>
                        </a:lnTo>
                      </a:path>
                      <a:path w="4521200" h="887729">
                        <a:moveTo>
                          <a:pt x="461315" y="827502"/>
                        </a:moveTo>
                        <a:lnTo>
                          <a:pt x="507441" y="827502"/>
                        </a:lnTo>
                      </a:path>
                      <a:path w="4521200" h="887729">
                        <a:moveTo>
                          <a:pt x="507441" y="827502"/>
                        </a:moveTo>
                        <a:lnTo>
                          <a:pt x="553578" y="827502"/>
                        </a:lnTo>
                      </a:path>
                      <a:path w="4521200" h="887729">
                        <a:moveTo>
                          <a:pt x="497067" y="827502"/>
                        </a:moveTo>
                        <a:lnTo>
                          <a:pt x="507441" y="827502"/>
                        </a:lnTo>
                      </a:path>
                      <a:path w="4521200" h="887729">
                        <a:moveTo>
                          <a:pt x="599704" y="839485"/>
                        </a:moveTo>
                        <a:lnTo>
                          <a:pt x="599704" y="818663"/>
                        </a:lnTo>
                      </a:path>
                      <a:path w="4521200" h="887729">
                        <a:moveTo>
                          <a:pt x="599704" y="818663"/>
                        </a:moveTo>
                        <a:lnTo>
                          <a:pt x="599704" y="797841"/>
                        </a:lnTo>
                      </a:path>
                      <a:path w="4521200" h="887729">
                        <a:moveTo>
                          <a:pt x="553578" y="818663"/>
                        </a:moveTo>
                        <a:lnTo>
                          <a:pt x="599704" y="818663"/>
                        </a:lnTo>
                      </a:path>
                      <a:path w="4521200" h="887729">
                        <a:moveTo>
                          <a:pt x="599704" y="818663"/>
                        </a:moveTo>
                        <a:lnTo>
                          <a:pt x="645841" y="818663"/>
                        </a:lnTo>
                      </a:path>
                      <a:path w="4521200" h="887729">
                        <a:moveTo>
                          <a:pt x="589329" y="818663"/>
                        </a:moveTo>
                        <a:lnTo>
                          <a:pt x="599704" y="818663"/>
                        </a:lnTo>
                      </a:path>
                      <a:path w="4521200" h="887729">
                        <a:moveTo>
                          <a:pt x="691967" y="844247"/>
                        </a:moveTo>
                        <a:lnTo>
                          <a:pt x="691967" y="822367"/>
                        </a:lnTo>
                      </a:path>
                      <a:path w="4521200" h="887729">
                        <a:moveTo>
                          <a:pt x="691967" y="822367"/>
                        </a:moveTo>
                        <a:lnTo>
                          <a:pt x="691967" y="800486"/>
                        </a:lnTo>
                      </a:path>
                      <a:path w="4521200" h="887729">
                        <a:moveTo>
                          <a:pt x="645841" y="822367"/>
                        </a:moveTo>
                        <a:lnTo>
                          <a:pt x="691967" y="822367"/>
                        </a:lnTo>
                      </a:path>
                      <a:path w="4521200" h="887729">
                        <a:moveTo>
                          <a:pt x="691967" y="822367"/>
                        </a:moveTo>
                        <a:lnTo>
                          <a:pt x="738104" y="822367"/>
                        </a:lnTo>
                      </a:path>
                      <a:path w="4521200" h="887729">
                        <a:moveTo>
                          <a:pt x="681592" y="822367"/>
                        </a:moveTo>
                        <a:lnTo>
                          <a:pt x="691967" y="822367"/>
                        </a:lnTo>
                      </a:path>
                      <a:path w="4521200" h="887729">
                        <a:moveTo>
                          <a:pt x="784230" y="838396"/>
                        </a:moveTo>
                        <a:lnTo>
                          <a:pt x="784230" y="815447"/>
                        </a:lnTo>
                      </a:path>
                      <a:path w="4521200" h="887729">
                        <a:moveTo>
                          <a:pt x="784230" y="815447"/>
                        </a:moveTo>
                        <a:lnTo>
                          <a:pt x="784230" y="792487"/>
                        </a:lnTo>
                      </a:path>
                      <a:path w="4521200" h="887729">
                        <a:moveTo>
                          <a:pt x="738104" y="815447"/>
                        </a:moveTo>
                        <a:lnTo>
                          <a:pt x="784230" y="815447"/>
                        </a:lnTo>
                      </a:path>
                      <a:path w="4521200" h="887729">
                        <a:moveTo>
                          <a:pt x="784230" y="815447"/>
                        </a:moveTo>
                        <a:lnTo>
                          <a:pt x="830367" y="815447"/>
                        </a:lnTo>
                      </a:path>
                      <a:path w="4521200" h="887729">
                        <a:moveTo>
                          <a:pt x="773855" y="815447"/>
                        </a:moveTo>
                        <a:lnTo>
                          <a:pt x="784230" y="815447"/>
                        </a:lnTo>
                      </a:path>
                      <a:path w="4521200" h="887729">
                        <a:moveTo>
                          <a:pt x="876493" y="809108"/>
                        </a:moveTo>
                        <a:lnTo>
                          <a:pt x="876493" y="785017"/>
                        </a:lnTo>
                      </a:path>
                      <a:path w="4521200" h="887729">
                        <a:moveTo>
                          <a:pt x="876493" y="785017"/>
                        </a:moveTo>
                        <a:lnTo>
                          <a:pt x="876493" y="760917"/>
                        </a:lnTo>
                      </a:path>
                      <a:path w="4521200" h="887729">
                        <a:moveTo>
                          <a:pt x="830367" y="785017"/>
                        </a:moveTo>
                        <a:lnTo>
                          <a:pt x="876493" y="785017"/>
                        </a:lnTo>
                      </a:path>
                      <a:path w="4521200" h="887729">
                        <a:moveTo>
                          <a:pt x="876493" y="785017"/>
                        </a:moveTo>
                        <a:lnTo>
                          <a:pt x="922630" y="785017"/>
                        </a:lnTo>
                      </a:path>
                      <a:path w="4521200" h="887729">
                        <a:moveTo>
                          <a:pt x="866118" y="785017"/>
                        </a:moveTo>
                        <a:lnTo>
                          <a:pt x="876493" y="785017"/>
                        </a:lnTo>
                      </a:path>
                      <a:path w="4521200" h="887729">
                        <a:moveTo>
                          <a:pt x="968756" y="826392"/>
                        </a:moveTo>
                        <a:lnTo>
                          <a:pt x="968756" y="801130"/>
                        </a:lnTo>
                      </a:path>
                      <a:path w="4521200" h="887729">
                        <a:moveTo>
                          <a:pt x="968756" y="801130"/>
                        </a:moveTo>
                        <a:lnTo>
                          <a:pt x="968756" y="775867"/>
                        </a:lnTo>
                      </a:path>
                      <a:path w="4521200" h="887729">
                        <a:moveTo>
                          <a:pt x="922630" y="801130"/>
                        </a:moveTo>
                        <a:lnTo>
                          <a:pt x="968756" y="801130"/>
                        </a:lnTo>
                      </a:path>
                      <a:path w="4521200" h="887729">
                        <a:moveTo>
                          <a:pt x="968756" y="801130"/>
                        </a:moveTo>
                        <a:lnTo>
                          <a:pt x="1014893" y="801130"/>
                        </a:lnTo>
                      </a:path>
                      <a:path w="4521200" h="887729">
                        <a:moveTo>
                          <a:pt x="958381" y="801130"/>
                        </a:moveTo>
                        <a:lnTo>
                          <a:pt x="968756" y="801130"/>
                        </a:lnTo>
                      </a:path>
                      <a:path w="4521200" h="887729">
                        <a:moveTo>
                          <a:pt x="1061019" y="836279"/>
                        </a:moveTo>
                        <a:lnTo>
                          <a:pt x="1061019" y="809782"/>
                        </a:lnTo>
                      </a:path>
                      <a:path w="4521200" h="887729">
                        <a:moveTo>
                          <a:pt x="1061019" y="809782"/>
                        </a:moveTo>
                        <a:lnTo>
                          <a:pt x="1061019" y="783275"/>
                        </a:lnTo>
                      </a:path>
                      <a:path w="4521200" h="887729">
                        <a:moveTo>
                          <a:pt x="1014893" y="809782"/>
                        </a:moveTo>
                        <a:lnTo>
                          <a:pt x="1061019" y="809782"/>
                        </a:lnTo>
                      </a:path>
                      <a:path w="4521200" h="887729">
                        <a:moveTo>
                          <a:pt x="1061019" y="809782"/>
                        </a:moveTo>
                        <a:lnTo>
                          <a:pt x="1107155" y="809782"/>
                        </a:lnTo>
                      </a:path>
                      <a:path w="4521200" h="887729">
                        <a:moveTo>
                          <a:pt x="1050644" y="809782"/>
                        </a:moveTo>
                        <a:lnTo>
                          <a:pt x="1061019" y="809782"/>
                        </a:lnTo>
                      </a:path>
                      <a:path w="4521200" h="887729">
                        <a:moveTo>
                          <a:pt x="1153282" y="826849"/>
                        </a:moveTo>
                        <a:lnTo>
                          <a:pt x="1153282" y="799075"/>
                        </a:lnTo>
                      </a:path>
                      <a:path w="4521200" h="887729">
                        <a:moveTo>
                          <a:pt x="1153282" y="799075"/>
                        </a:moveTo>
                        <a:lnTo>
                          <a:pt x="1153282" y="771312"/>
                        </a:lnTo>
                      </a:path>
                      <a:path w="4521200" h="887729">
                        <a:moveTo>
                          <a:pt x="1107155" y="799075"/>
                        </a:moveTo>
                        <a:lnTo>
                          <a:pt x="1153282" y="799075"/>
                        </a:lnTo>
                      </a:path>
                      <a:path w="4521200" h="887729">
                        <a:moveTo>
                          <a:pt x="1153282" y="799075"/>
                        </a:moveTo>
                        <a:lnTo>
                          <a:pt x="1199418" y="799075"/>
                        </a:lnTo>
                      </a:path>
                      <a:path w="4521200" h="887729">
                        <a:moveTo>
                          <a:pt x="1142907" y="799075"/>
                        </a:moveTo>
                        <a:lnTo>
                          <a:pt x="1153282" y="799075"/>
                        </a:lnTo>
                      </a:path>
                      <a:path w="4521200" h="887729">
                        <a:moveTo>
                          <a:pt x="1245555" y="877187"/>
                        </a:moveTo>
                        <a:lnTo>
                          <a:pt x="1245555" y="848086"/>
                        </a:lnTo>
                      </a:path>
                      <a:path w="4521200" h="887729">
                        <a:moveTo>
                          <a:pt x="1245555" y="848086"/>
                        </a:moveTo>
                        <a:lnTo>
                          <a:pt x="1245555" y="818985"/>
                        </a:lnTo>
                      </a:path>
                      <a:path w="4521200" h="887729">
                        <a:moveTo>
                          <a:pt x="1199418" y="848086"/>
                        </a:moveTo>
                        <a:lnTo>
                          <a:pt x="1245555" y="848086"/>
                        </a:lnTo>
                      </a:path>
                      <a:path w="4521200" h="887729">
                        <a:moveTo>
                          <a:pt x="1245555" y="848086"/>
                        </a:moveTo>
                        <a:lnTo>
                          <a:pt x="1291681" y="848086"/>
                        </a:lnTo>
                      </a:path>
                      <a:path w="4521200" h="887729">
                        <a:moveTo>
                          <a:pt x="1235180" y="848086"/>
                        </a:moveTo>
                        <a:lnTo>
                          <a:pt x="1245555" y="848086"/>
                        </a:lnTo>
                      </a:path>
                      <a:path w="4521200" h="887729">
                        <a:moveTo>
                          <a:pt x="1337818" y="887126"/>
                        </a:moveTo>
                        <a:lnTo>
                          <a:pt x="1337818" y="856645"/>
                        </a:lnTo>
                      </a:path>
                      <a:path w="4521200" h="887729">
                        <a:moveTo>
                          <a:pt x="1337818" y="856645"/>
                        </a:moveTo>
                        <a:lnTo>
                          <a:pt x="1337818" y="826164"/>
                        </a:lnTo>
                      </a:path>
                      <a:path w="4521200" h="887729">
                        <a:moveTo>
                          <a:pt x="1291681" y="856645"/>
                        </a:moveTo>
                        <a:lnTo>
                          <a:pt x="1337818" y="856645"/>
                        </a:lnTo>
                      </a:path>
                      <a:path w="4521200" h="887729">
                        <a:moveTo>
                          <a:pt x="1337818" y="856645"/>
                        </a:moveTo>
                        <a:lnTo>
                          <a:pt x="1383944" y="856645"/>
                        </a:lnTo>
                      </a:path>
                      <a:path w="4521200" h="887729">
                        <a:moveTo>
                          <a:pt x="1327443" y="856645"/>
                        </a:moveTo>
                        <a:lnTo>
                          <a:pt x="1337818" y="856645"/>
                        </a:lnTo>
                      </a:path>
                      <a:path w="4521200" h="887729">
                        <a:moveTo>
                          <a:pt x="1430081" y="853086"/>
                        </a:moveTo>
                        <a:lnTo>
                          <a:pt x="1430081" y="821194"/>
                        </a:lnTo>
                      </a:path>
                      <a:path w="4521200" h="887729">
                        <a:moveTo>
                          <a:pt x="1430081" y="821194"/>
                        </a:moveTo>
                        <a:lnTo>
                          <a:pt x="1430081" y="789302"/>
                        </a:lnTo>
                      </a:path>
                      <a:path w="4521200" h="887729">
                        <a:moveTo>
                          <a:pt x="1383944" y="821194"/>
                        </a:moveTo>
                        <a:lnTo>
                          <a:pt x="1430081" y="821194"/>
                        </a:lnTo>
                      </a:path>
                      <a:path w="4521200" h="887729">
                        <a:moveTo>
                          <a:pt x="1430081" y="821194"/>
                        </a:moveTo>
                        <a:lnTo>
                          <a:pt x="1476207" y="821194"/>
                        </a:lnTo>
                      </a:path>
                      <a:path w="4521200" h="887729">
                        <a:moveTo>
                          <a:pt x="1419706" y="821194"/>
                        </a:moveTo>
                        <a:lnTo>
                          <a:pt x="1430081" y="821194"/>
                        </a:lnTo>
                      </a:path>
                      <a:path w="4521200" h="887729">
                        <a:moveTo>
                          <a:pt x="1522344" y="830501"/>
                        </a:moveTo>
                        <a:lnTo>
                          <a:pt x="1522344" y="797104"/>
                        </a:lnTo>
                      </a:path>
                      <a:path w="4521200" h="887729">
                        <a:moveTo>
                          <a:pt x="1522344" y="797104"/>
                        </a:moveTo>
                        <a:lnTo>
                          <a:pt x="1522344" y="763697"/>
                        </a:lnTo>
                      </a:path>
                      <a:path w="4521200" h="887729">
                        <a:moveTo>
                          <a:pt x="1476207" y="797104"/>
                        </a:moveTo>
                        <a:lnTo>
                          <a:pt x="1522344" y="797104"/>
                        </a:lnTo>
                      </a:path>
                      <a:path w="4521200" h="887729">
                        <a:moveTo>
                          <a:pt x="1522344" y="797104"/>
                        </a:moveTo>
                        <a:lnTo>
                          <a:pt x="1568470" y="797104"/>
                        </a:lnTo>
                      </a:path>
                      <a:path w="4521200" h="887729">
                        <a:moveTo>
                          <a:pt x="1511969" y="797104"/>
                        </a:moveTo>
                        <a:lnTo>
                          <a:pt x="1522344" y="797104"/>
                        </a:lnTo>
                      </a:path>
                      <a:path w="4521200" h="887729">
                        <a:moveTo>
                          <a:pt x="1614607" y="836767"/>
                        </a:moveTo>
                        <a:lnTo>
                          <a:pt x="1614607" y="801794"/>
                        </a:lnTo>
                      </a:path>
                      <a:path w="4521200" h="887729">
                        <a:moveTo>
                          <a:pt x="1614607" y="801794"/>
                        </a:moveTo>
                        <a:lnTo>
                          <a:pt x="1614607" y="766820"/>
                        </a:lnTo>
                      </a:path>
                      <a:path w="4521200" h="887729">
                        <a:moveTo>
                          <a:pt x="1568470" y="801794"/>
                        </a:moveTo>
                        <a:lnTo>
                          <a:pt x="1614607" y="801794"/>
                        </a:lnTo>
                      </a:path>
                      <a:path w="4521200" h="887729">
                        <a:moveTo>
                          <a:pt x="1614607" y="801794"/>
                        </a:moveTo>
                        <a:lnTo>
                          <a:pt x="1660733" y="801794"/>
                        </a:lnTo>
                      </a:path>
                      <a:path w="4521200" h="887729">
                        <a:moveTo>
                          <a:pt x="1604232" y="801794"/>
                        </a:moveTo>
                        <a:lnTo>
                          <a:pt x="1614607" y="801794"/>
                        </a:lnTo>
                      </a:path>
                      <a:path w="4521200" h="887729">
                        <a:moveTo>
                          <a:pt x="1706869" y="846820"/>
                        </a:moveTo>
                        <a:lnTo>
                          <a:pt x="1706869" y="810166"/>
                        </a:lnTo>
                      </a:path>
                      <a:path w="4521200" h="887729">
                        <a:moveTo>
                          <a:pt x="1706869" y="810166"/>
                        </a:moveTo>
                        <a:lnTo>
                          <a:pt x="1706869" y="773512"/>
                        </a:lnTo>
                      </a:path>
                      <a:path w="4521200" h="887729">
                        <a:moveTo>
                          <a:pt x="1660733" y="810166"/>
                        </a:moveTo>
                        <a:lnTo>
                          <a:pt x="1706869" y="810166"/>
                        </a:lnTo>
                      </a:path>
                      <a:path w="4521200" h="887729">
                        <a:moveTo>
                          <a:pt x="1706869" y="810166"/>
                        </a:moveTo>
                        <a:lnTo>
                          <a:pt x="1752996" y="810166"/>
                        </a:lnTo>
                      </a:path>
                      <a:path w="4521200" h="887729">
                        <a:moveTo>
                          <a:pt x="1696495" y="810166"/>
                        </a:moveTo>
                        <a:lnTo>
                          <a:pt x="1706869" y="810166"/>
                        </a:lnTo>
                      </a:path>
                      <a:path w="4521200" h="887729">
                        <a:moveTo>
                          <a:pt x="1799132" y="755366"/>
                        </a:moveTo>
                        <a:lnTo>
                          <a:pt x="1799132" y="717032"/>
                        </a:lnTo>
                      </a:path>
                      <a:path w="4521200" h="887729">
                        <a:moveTo>
                          <a:pt x="1799132" y="717032"/>
                        </a:moveTo>
                        <a:lnTo>
                          <a:pt x="1799132" y="678707"/>
                        </a:lnTo>
                      </a:path>
                      <a:path w="4521200" h="887729">
                        <a:moveTo>
                          <a:pt x="1752996" y="717032"/>
                        </a:moveTo>
                        <a:lnTo>
                          <a:pt x="1799132" y="717032"/>
                        </a:lnTo>
                      </a:path>
                      <a:path w="4521200" h="887729">
                        <a:moveTo>
                          <a:pt x="1799132" y="717032"/>
                        </a:moveTo>
                        <a:lnTo>
                          <a:pt x="1845259" y="717032"/>
                        </a:lnTo>
                      </a:path>
                      <a:path w="4521200" h="887729">
                        <a:moveTo>
                          <a:pt x="1788758" y="717032"/>
                        </a:moveTo>
                        <a:lnTo>
                          <a:pt x="1799132" y="717032"/>
                        </a:lnTo>
                      </a:path>
                      <a:path w="4521200" h="887729">
                        <a:moveTo>
                          <a:pt x="1891395" y="811712"/>
                        </a:moveTo>
                        <a:lnTo>
                          <a:pt x="1891395" y="771634"/>
                        </a:lnTo>
                      </a:path>
                      <a:path w="4521200" h="887729">
                        <a:moveTo>
                          <a:pt x="1891395" y="771634"/>
                        </a:moveTo>
                        <a:lnTo>
                          <a:pt x="1891395" y="731556"/>
                        </a:lnTo>
                      </a:path>
                      <a:path w="4521200" h="887729">
                        <a:moveTo>
                          <a:pt x="1845259" y="771634"/>
                        </a:moveTo>
                        <a:lnTo>
                          <a:pt x="1891395" y="771634"/>
                        </a:lnTo>
                      </a:path>
                      <a:path w="4521200" h="887729">
                        <a:moveTo>
                          <a:pt x="1891395" y="771634"/>
                        </a:moveTo>
                        <a:lnTo>
                          <a:pt x="1937522" y="771634"/>
                        </a:lnTo>
                      </a:path>
                      <a:path w="4521200" h="887729">
                        <a:moveTo>
                          <a:pt x="1881021" y="771634"/>
                        </a:moveTo>
                        <a:lnTo>
                          <a:pt x="1891395" y="771634"/>
                        </a:lnTo>
                      </a:path>
                      <a:path w="4521200" h="887729">
                        <a:moveTo>
                          <a:pt x="1983658" y="812044"/>
                        </a:moveTo>
                        <a:lnTo>
                          <a:pt x="1983658" y="770109"/>
                        </a:lnTo>
                      </a:path>
                      <a:path w="4521200" h="887729">
                        <a:moveTo>
                          <a:pt x="1983658" y="770109"/>
                        </a:moveTo>
                        <a:lnTo>
                          <a:pt x="1983658" y="728184"/>
                        </a:lnTo>
                      </a:path>
                      <a:path w="4521200" h="887729">
                        <a:moveTo>
                          <a:pt x="1937522" y="770109"/>
                        </a:moveTo>
                        <a:lnTo>
                          <a:pt x="1983658" y="770109"/>
                        </a:lnTo>
                      </a:path>
                      <a:path w="4521200" h="887729">
                        <a:moveTo>
                          <a:pt x="1983658" y="770109"/>
                        </a:moveTo>
                        <a:lnTo>
                          <a:pt x="2029784" y="770109"/>
                        </a:lnTo>
                      </a:path>
                      <a:path w="4521200" h="887729">
                        <a:moveTo>
                          <a:pt x="1973283" y="770109"/>
                        </a:moveTo>
                        <a:lnTo>
                          <a:pt x="1983658" y="770109"/>
                        </a:lnTo>
                      </a:path>
                      <a:path w="4521200" h="887729">
                        <a:moveTo>
                          <a:pt x="2075921" y="730374"/>
                        </a:moveTo>
                        <a:lnTo>
                          <a:pt x="2075921" y="686519"/>
                        </a:lnTo>
                      </a:path>
                      <a:path w="4521200" h="887729">
                        <a:moveTo>
                          <a:pt x="2075921" y="686519"/>
                        </a:moveTo>
                        <a:lnTo>
                          <a:pt x="2075921" y="642676"/>
                        </a:lnTo>
                      </a:path>
                      <a:path w="4521200" h="887729">
                        <a:moveTo>
                          <a:pt x="2029784" y="686519"/>
                        </a:moveTo>
                        <a:lnTo>
                          <a:pt x="2075921" y="686519"/>
                        </a:lnTo>
                      </a:path>
                      <a:path w="4521200" h="887729">
                        <a:moveTo>
                          <a:pt x="2075921" y="686519"/>
                        </a:moveTo>
                        <a:lnTo>
                          <a:pt x="2122047" y="686519"/>
                        </a:lnTo>
                      </a:path>
                      <a:path w="4521200" h="887729">
                        <a:moveTo>
                          <a:pt x="2065546" y="686519"/>
                        </a:moveTo>
                        <a:lnTo>
                          <a:pt x="2075921" y="686519"/>
                        </a:lnTo>
                      </a:path>
                      <a:path w="4521200" h="887729">
                        <a:moveTo>
                          <a:pt x="2168184" y="788358"/>
                        </a:moveTo>
                        <a:lnTo>
                          <a:pt x="2168184" y="742439"/>
                        </a:lnTo>
                      </a:path>
                      <a:path w="4521200" h="887729">
                        <a:moveTo>
                          <a:pt x="2168184" y="742439"/>
                        </a:moveTo>
                        <a:lnTo>
                          <a:pt x="2168184" y="696521"/>
                        </a:lnTo>
                      </a:path>
                      <a:path w="4521200" h="887729">
                        <a:moveTo>
                          <a:pt x="2122047" y="742439"/>
                        </a:moveTo>
                        <a:lnTo>
                          <a:pt x="2168184" y="742439"/>
                        </a:lnTo>
                      </a:path>
                      <a:path w="4521200" h="887729">
                        <a:moveTo>
                          <a:pt x="2168184" y="742439"/>
                        </a:moveTo>
                        <a:lnTo>
                          <a:pt x="2214310" y="742439"/>
                        </a:lnTo>
                      </a:path>
                      <a:path w="4521200" h="887729">
                        <a:moveTo>
                          <a:pt x="2157809" y="742439"/>
                        </a:moveTo>
                        <a:lnTo>
                          <a:pt x="2168184" y="742439"/>
                        </a:lnTo>
                      </a:path>
                      <a:path w="4521200" h="887729">
                        <a:moveTo>
                          <a:pt x="2260447" y="824130"/>
                        </a:moveTo>
                        <a:lnTo>
                          <a:pt x="2260447" y="776230"/>
                        </a:lnTo>
                      </a:path>
                      <a:path w="4521200" h="887729">
                        <a:moveTo>
                          <a:pt x="2260447" y="776230"/>
                        </a:moveTo>
                        <a:lnTo>
                          <a:pt x="2260447" y="728330"/>
                        </a:lnTo>
                      </a:path>
                      <a:path w="4521200" h="887729">
                        <a:moveTo>
                          <a:pt x="2214310" y="776230"/>
                        </a:moveTo>
                        <a:lnTo>
                          <a:pt x="2260447" y="776230"/>
                        </a:lnTo>
                      </a:path>
                      <a:path w="4521200" h="887729">
                        <a:moveTo>
                          <a:pt x="2260447" y="776230"/>
                        </a:moveTo>
                        <a:lnTo>
                          <a:pt x="2306573" y="776230"/>
                        </a:lnTo>
                      </a:path>
                      <a:path w="4521200" h="887729">
                        <a:moveTo>
                          <a:pt x="2250072" y="776230"/>
                        </a:moveTo>
                        <a:lnTo>
                          <a:pt x="2260447" y="776230"/>
                        </a:lnTo>
                      </a:path>
                      <a:path w="4521200" h="887729">
                        <a:moveTo>
                          <a:pt x="2352710" y="797301"/>
                        </a:moveTo>
                        <a:lnTo>
                          <a:pt x="2352710" y="747139"/>
                        </a:lnTo>
                      </a:path>
                      <a:path w="4521200" h="887729">
                        <a:moveTo>
                          <a:pt x="2352710" y="747139"/>
                        </a:moveTo>
                        <a:lnTo>
                          <a:pt x="2352710" y="696987"/>
                        </a:lnTo>
                      </a:path>
                      <a:path w="4521200" h="887729">
                        <a:moveTo>
                          <a:pt x="2306573" y="747139"/>
                        </a:moveTo>
                        <a:lnTo>
                          <a:pt x="2352710" y="747139"/>
                        </a:lnTo>
                      </a:path>
                      <a:path w="4521200" h="887729">
                        <a:moveTo>
                          <a:pt x="2352710" y="747139"/>
                        </a:moveTo>
                        <a:lnTo>
                          <a:pt x="2398836" y="747139"/>
                        </a:lnTo>
                      </a:path>
                      <a:path w="4521200" h="887729">
                        <a:moveTo>
                          <a:pt x="2342335" y="747139"/>
                        </a:moveTo>
                        <a:lnTo>
                          <a:pt x="2352710" y="747139"/>
                        </a:lnTo>
                      </a:path>
                      <a:path w="4521200" h="887729">
                        <a:moveTo>
                          <a:pt x="2444973" y="820676"/>
                        </a:moveTo>
                        <a:lnTo>
                          <a:pt x="2444973" y="768293"/>
                        </a:lnTo>
                      </a:path>
                      <a:path w="4521200" h="887729">
                        <a:moveTo>
                          <a:pt x="2444973" y="768293"/>
                        </a:moveTo>
                        <a:lnTo>
                          <a:pt x="2444973" y="715901"/>
                        </a:lnTo>
                      </a:path>
                      <a:path w="4521200" h="887729">
                        <a:moveTo>
                          <a:pt x="2398836" y="768293"/>
                        </a:moveTo>
                        <a:lnTo>
                          <a:pt x="2444973" y="768293"/>
                        </a:lnTo>
                      </a:path>
                      <a:path w="4521200" h="887729">
                        <a:moveTo>
                          <a:pt x="2444973" y="768293"/>
                        </a:moveTo>
                        <a:lnTo>
                          <a:pt x="2491099" y="768293"/>
                        </a:lnTo>
                      </a:path>
                      <a:path w="4521200" h="887729">
                        <a:moveTo>
                          <a:pt x="2434598" y="768293"/>
                        </a:moveTo>
                        <a:lnTo>
                          <a:pt x="2444973" y="768293"/>
                        </a:lnTo>
                      </a:path>
                      <a:path w="4521200" h="887729">
                        <a:moveTo>
                          <a:pt x="2537236" y="847484"/>
                        </a:moveTo>
                        <a:lnTo>
                          <a:pt x="2537236" y="792767"/>
                        </a:lnTo>
                      </a:path>
                      <a:path w="4521200" h="887729">
                        <a:moveTo>
                          <a:pt x="2537236" y="792767"/>
                        </a:moveTo>
                        <a:lnTo>
                          <a:pt x="2537236" y="738061"/>
                        </a:lnTo>
                      </a:path>
                      <a:path w="4521200" h="887729">
                        <a:moveTo>
                          <a:pt x="2491099" y="792767"/>
                        </a:moveTo>
                        <a:lnTo>
                          <a:pt x="2537236" y="792767"/>
                        </a:lnTo>
                      </a:path>
                      <a:path w="4521200" h="887729">
                        <a:moveTo>
                          <a:pt x="2537236" y="792767"/>
                        </a:moveTo>
                        <a:lnTo>
                          <a:pt x="2583362" y="792767"/>
                        </a:lnTo>
                      </a:path>
                      <a:path w="4521200" h="887729">
                        <a:moveTo>
                          <a:pt x="2526861" y="792767"/>
                        </a:moveTo>
                        <a:lnTo>
                          <a:pt x="2537236" y="792767"/>
                        </a:lnTo>
                      </a:path>
                      <a:path w="4521200" h="887729">
                        <a:moveTo>
                          <a:pt x="2629499" y="814233"/>
                        </a:moveTo>
                        <a:lnTo>
                          <a:pt x="2629499" y="757120"/>
                        </a:lnTo>
                      </a:path>
                      <a:path w="4521200" h="887729">
                        <a:moveTo>
                          <a:pt x="2629499" y="757120"/>
                        </a:moveTo>
                        <a:lnTo>
                          <a:pt x="2629499" y="699996"/>
                        </a:lnTo>
                      </a:path>
                      <a:path w="4521200" h="887729">
                        <a:moveTo>
                          <a:pt x="2583362" y="757120"/>
                        </a:moveTo>
                        <a:lnTo>
                          <a:pt x="2629499" y="757120"/>
                        </a:lnTo>
                      </a:path>
                      <a:path w="4521200" h="887729">
                        <a:moveTo>
                          <a:pt x="2629499" y="757120"/>
                        </a:moveTo>
                        <a:lnTo>
                          <a:pt x="2675625" y="757120"/>
                        </a:lnTo>
                      </a:path>
                      <a:path w="4521200" h="887729">
                        <a:moveTo>
                          <a:pt x="2619124" y="757120"/>
                        </a:moveTo>
                        <a:lnTo>
                          <a:pt x="2629499" y="757120"/>
                        </a:lnTo>
                      </a:path>
                      <a:path w="4521200" h="887729">
                        <a:moveTo>
                          <a:pt x="2721761" y="814202"/>
                        </a:moveTo>
                        <a:lnTo>
                          <a:pt x="2721761" y="754422"/>
                        </a:lnTo>
                      </a:path>
                      <a:path w="4521200" h="887729">
                        <a:moveTo>
                          <a:pt x="2721761" y="754422"/>
                        </a:moveTo>
                        <a:lnTo>
                          <a:pt x="2721761" y="694653"/>
                        </a:lnTo>
                      </a:path>
                      <a:path w="4521200" h="887729">
                        <a:moveTo>
                          <a:pt x="2675625" y="754422"/>
                        </a:moveTo>
                        <a:lnTo>
                          <a:pt x="2721761" y="754422"/>
                        </a:lnTo>
                      </a:path>
                      <a:path w="4521200" h="887729">
                        <a:moveTo>
                          <a:pt x="2721761" y="754422"/>
                        </a:moveTo>
                        <a:lnTo>
                          <a:pt x="2767888" y="754422"/>
                        </a:lnTo>
                      </a:path>
                      <a:path w="4521200" h="887729">
                        <a:moveTo>
                          <a:pt x="2711387" y="754422"/>
                        </a:moveTo>
                        <a:lnTo>
                          <a:pt x="2721761" y="754422"/>
                        </a:lnTo>
                      </a:path>
                      <a:path w="4521200" h="887729">
                        <a:moveTo>
                          <a:pt x="2814024" y="821153"/>
                        </a:moveTo>
                        <a:lnTo>
                          <a:pt x="2814024" y="758614"/>
                        </a:lnTo>
                      </a:path>
                      <a:path w="4521200" h="887729">
                        <a:moveTo>
                          <a:pt x="2814024" y="758614"/>
                        </a:moveTo>
                        <a:lnTo>
                          <a:pt x="2814024" y="696075"/>
                        </a:lnTo>
                      </a:path>
                      <a:path w="4521200" h="887729">
                        <a:moveTo>
                          <a:pt x="2767888" y="758614"/>
                        </a:moveTo>
                        <a:lnTo>
                          <a:pt x="2814024" y="758614"/>
                        </a:lnTo>
                      </a:path>
                      <a:path w="4521200" h="887729">
                        <a:moveTo>
                          <a:pt x="2814024" y="758614"/>
                        </a:moveTo>
                        <a:lnTo>
                          <a:pt x="2860151" y="758614"/>
                        </a:lnTo>
                      </a:path>
                      <a:path w="4521200" h="887729">
                        <a:moveTo>
                          <a:pt x="2803650" y="758614"/>
                        </a:moveTo>
                        <a:lnTo>
                          <a:pt x="2814024" y="758614"/>
                        </a:lnTo>
                      </a:path>
                      <a:path w="4521200" h="887729">
                        <a:moveTo>
                          <a:pt x="2906287" y="847308"/>
                        </a:moveTo>
                        <a:lnTo>
                          <a:pt x="2906287" y="781988"/>
                        </a:lnTo>
                      </a:path>
                      <a:path w="4521200" h="887729">
                        <a:moveTo>
                          <a:pt x="2906287" y="781988"/>
                        </a:moveTo>
                        <a:lnTo>
                          <a:pt x="2906287" y="716679"/>
                        </a:lnTo>
                      </a:path>
                      <a:path w="4521200" h="887729">
                        <a:moveTo>
                          <a:pt x="2860151" y="781988"/>
                        </a:moveTo>
                        <a:lnTo>
                          <a:pt x="2906287" y="781988"/>
                        </a:lnTo>
                      </a:path>
                      <a:path w="4521200" h="887729">
                        <a:moveTo>
                          <a:pt x="2906287" y="781988"/>
                        </a:moveTo>
                        <a:lnTo>
                          <a:pt x="2952414" y="781988"/>
                        </a:lnTo>
                      </a:path>
                      <a:path w="4521200" h="887729">
                        <a:moveTo>
                          <a:pt x="2895912" y="781988"/>
                        </a:moveTo>
                        <a:lnTo>
                          <a:pt x="2906287" y="781988"/>
                        </a:lnTo>
                      </a:path>
                      <a:path w="4521200" h="887729">
                        <a:moveTo>
                          <a:pt x="2998550" y="634811"/>
                        </a:moveTo>
                        <a:lnTo>
                          <a:pt x="2998550" y="566597"/>
                        </a:lnTo>
                      </a:path>
                      <a:path w="4521200" h="887729">
                        <a:moveTo>
                          <a:pt x="2998550" y="566597"/>
                        </a:moveTo>
                        <a:lnTo>
                          <a:pt x="2998550" y="498383"/>
                        </a:lnTo>
                      </a:path>
                      <a:path w="4521200" h="887729">
                        <a:moveTo>
                          <a:pt x="2952414" y="566597"/>
                        </a:moveTo>
                        <a:lnTo>
                          <a:pt x="2998550" y="566597"/>
                        </a:lnTo>
                      </a:path>
                      <a:path w="4521200" h="887729">
                        <a:moveTo>
                          <a:pt x="2998550" y="566597"/>
                        </a:moveTo>
                        <a:lnTo>
                          <a:pt x="3044676" y="566597"/>
                        </a:lnTo>
                      </a:path>
                      <a:path w="4521200" h="887729">
                        <a:moveTo>
                          <a:pt x="2988175" y="566597"/>
                        </a:moveTo>
                        <a:lnTo>
                          <a:pt x="2998550" y="566597"/>
                        </a:lnTo>
                      </a:path>
                      <a:path w="4521200" h="887729">
                        <a:moveTo>
                          <a:pt x="3090813" y="790060"/>
                        </a:moveTo>
                        <a:lnTo>
                          <a:pt x="3090813" y="718692"/>
                        </a:lnTo>
                      </a:path>
                      <a:path w="4521200" h="887729">
                        <a:moveTo>
                          <a:pt x="3090813" y="718692"/>
                        </a:moveTo>
                        <a:lnTo>
                          <a:pt x="3090813" y="647313"/>
                        </a:lnTo>
                      </a:path>
                      <a:path w="4521200" h="887729">
                        <a:moveTo>
                          <a:pt x="3044676" y="718692"/>
                        </a:moveTo>
                        <a:lnTo>
                          <a:pt x="3090813" y="718692"/>
                        </a:lnTo>
                      </a:path>
                      <a:path w="4521200" h="887729">
                        <a:moveTo>
                          <a:pt x="3090813" y="718692"/>
                        </a:moveTo>
                        <a:lnTo>
                          <a:pt x="3136939" y="718692"/>
                        </a:lnTo>
                      </a:path>
                      <a:path w="4521200" h="887729">
                        <a:moveTo>
                          <a:pt x="3080438" y="718692"/>
                        </a:moveTo>
                        <a:lnTo>
                          <a:pt x="3090813" y="718692"/>
                        </a:lnTo>
                      </a:path>
                      <a:path w="4521200" h="887729">
                        <a:moveTo>
                          <a:pt x="3183076" y="743052"/>
                        </a:moveTo>
                        <a:lnTo>
                          <a:pt x="3183076" y="668581"/>
                        </a:lnTo>
                      </a:path>
                      <a:path w="4521200" h="887729">
                        <a:moveTo>
                          <a:pt x="3183076" y="668581"/>
                        </a:moveTo>
                        <a:lnTo>
                          <a:pt x="3183076" y="594122"/>
                        </a:lnTo>
                      </a:path>
                      <a:path w="4521200" h="887729">
                        <a:moveTo>
                          <a:pt x="3136939" y="668581"/>
                        </a:moveTo>
                        <a:lnTo>
                          <a:pt x="3183076" y="668581"/>
                        </a:lnTo>
                      </a:path>
                      <a:path w="4521200" h="887729">
                        <a:moveTo>
                          <a:pt x="3183076" y="668581"/>
                        </a:moveTo>
                        <a:lnTo>
                          <a:pt x="3229202" y="668581"/>
                        </a:lnTo>
                      </a:path>
                      <a:path w="4521200" h="887729">
                        <a:moveTo>
                          <a:pt x="3172701" y="668581"/>
                        </a:moveTo>
                        <a:lnTo>
                          <a:pt x="3183076" y="668581"/>
                        </a:lnTo>
                      </a:path>
                      <a:path w="4521200" h="887729">
                        <a:moveTo>
                          <a:pt x="3275339" y="721970"/>
                        </a:moveTo>
                        <a:lnTo>
                          <a:pt x="3275339" y="644201"/>
                        </a:lnTo>
                      </a:path>
                      <a:path w="4521200" h="887729">
                        <a:moveTo>
                          <a:pt x="3275339" y="644201"/>
                        </a:moveTo>
                        <a:lnTo>
                          <a:pt x="3275339" y="566431"/>
                        </a:lnTo>
                      </a:path>
                      <a:path w="4521200" h="887729">
                        <a:moveTo>
                          <a:pt x="3229202" y="644201"/>
                        </a:moveTo>
                        <a:lnTo>
                          <a:pt x="3275339" y="644201"/>
                        </a:lnTo>
                      </a:path>
                      <a:path w="4521200" h="887729">
                        <a:moveTo>
                          <a:pt x="3275339" y="644201"/>
                        </a:moveTo>
                        <a:lnTo>
                          <a:pt x="3321465" y="644201"/>
                        </a:lnTo>
                      </a:path>
                      <a:path w="4521200" h="887729">
                        <a:moveTo>
                          <a:pt x="3264964" y="644201"/>
                        </a:moveTo>
                        <a:lnTo>
                          <a:pt x="3275339" y="644201"/>
                        </a:lnTo>
                      </a:path>
                      <a:path w="4521200" h="887729">
                        <a:moveTo>
                          <a:pt x="3367602" y="741952"/>
                        </a:moveTo>
                        <a:lnTo>
                          <a:pt x="3367602" y="660582"/>
                        </a:lnTo>
                      </a:path>
                      <a:path w="4521200" h="887729">
                        <a:moveTo>
                          <a:pt x="3367602" y="660582"/>
                        </a:moveTo>
                        <a:lnTo>
                          <a:pt x="3367602" y="579213"/>
                        </a:lnTo>
                      </a:path>
                      <a:path w="4521200" h="887729">
                        <a:moveTo>
                          <a:pt x="3321465" y="660582"/>
                        </a:moveTo>
                        <a:lnTo>
                          <a:pt x="3367602" y="660582"/>
                        </a:lnTo>
                      </a:path>
                      <a:path w="4521200" h="887729">
                        <a:moveTo>
                          <a:pt x="3367602" y="660582"/>
                        </a:moveTo>
                        <a:lnTo>
                          <a:pt x="3413728" y="660582"/>
                        </a:lnTo>
                      </a:path>
                      <a:path w="4521200" h="887729">
                        <a:moveTo>
                          <a:pt x="3357227" y="660582"/>
                        </a:moveTo>
                        <a:lnTo>
                          <a:pt x="3367602" y="660582"/>
                        </a:lnTo>
                      </a:path>
                      <a:path w="4521200" h="887729">
                        <a:moveTo>
                          <a:pt x="3459865" y="589225"/>
                        </a:moveTo>
                        <a:lnTo>
                          <a:pt x="3459865" y="504525"/>
                        </a:lnTo>
                      </a:path>
                      <a:path w="4521200" h="887729">
                        <a:moveTo>
                          <a:pt x="3459865" y="504525"/>
                        </a:moveTo>
                        <a:lnTo>
                          <a:pt x="3459865" y="419815"/>
                        </a:lnTo>
                      </a:path>
                      <a:path w="4521200" h="887729">
                        <a:moveTo>
                          <a:pt x="3413728" y="504525"/>
                        </a:moveTo>
                        <a:lnTo>
                          <a:pt x="3459865" y="504525"/>
                        </a:lnTo>
                      </a:path>
                      <a:path w="4521200" h="887729">
                        <a:moveTo>
                          <a:pt x="3459865" y="504525"/>
                        </a:moveTo>
                        <a:lnTo>
                          <a:pt x="3505991" y="504525"/>
                        </a:lnTo>
                      </a:path>
                      <a:path w="4521200" h="887729">
                        <a:moveTo>
                          <a:pt x="3449490" y="504525"/>
                        </a:moveTo>
                        <a:lnTo>
                          <a:pt x="3459865" y="504525"/>
                        </a:lnTo>
                      </a:path>
                      <a:path w="4521200" h="887729">
                        <a:moveTo>
                          <a:pt x="3552128" y="713234"/>
                        </a:moveTo>
                        <a:lnTo>
                          <a:pt x="3552128" y="624489"/>
                        </a:lnTo>
                      </a:path>
                      <a:path w="4521200" h="887729">
                        <a:moveTo>
                          <a:pt x="3552128" y="624489"/>
                        </a:moveTo>
                        <a:lnTo>
                          <a:pt x="3552128" y="535743"/>
                        </a:lnTo>
                      </a:path>
                      <a:path w="4521200" h="887729">
                        <a:moveTo>
                          <a:pt x="3505991" y="624489"/>
                        </a:moveTo>
                        <a:lnTo>
                          <a:pt x="3552128" y="624489"/>
                        </a:lnTo>
                      </a:path>
                      <a:path w="4521200" h="887729">
                        <a:moveTo>
                          <a:pt x="3552128" y="624489"/>
                        </a:moveTo>
                        <a:lnTo>
                          <a:pt x="3598254" y="624489"/>
                        </a:lnTo>
                      </a:path>
                      <a:path w="4521200" h="887729">
                        <a:moveTo>
                          <a:pt x="3541753" y="624489"/>
                        </a:moveTo>
                        <a:lnTo>
                          <a:pt x="3552128" y="624489"/>
                        </a:lnTo>
                      </a:path>
                      <a:path w="4521200" h="887729">
                        <a:moveTo>
                          <a:pt x="3644391" y="558121"/>
                        </a:moveTo>
                        <a:lnTo>
                          <a:pt x="3644391" y="465588"/>
                        </a:lnTo>
                      </a:path>
                      <a:path w="4521200" h="887729">
                        <a:moveTo>
                          <a:pt x="3644391" y="465588"/>
                        </a:moveTo>
                        <a:lnTo>
                          <a:pt x="3644391" y="373056"/>
                        </a:lnTo>
                      </a:path>
                      <a:path w="4521200" h="887729">
                        <a:moveTo>
                          <a:pt x="3598254" y="465588"/>
                        </a:moveTo>
                        <a:lnTo>
                          <a:pt x="3644391" y="465588"/>
                        </a:lnTo>
                      </a:path>
                      <a:path w="4521200" h="887729">
                        <a:moveTo>
                          <a:pt x="3644391" y="465588"/>
                        </a:moveTo>
                        <a:lnTo>
                          <a:pt x="3690517" y="465588"/>
                        </a:lnTo>
                      </a:path>
                      <a:path w="4521200" h="887729">
                        <a:moveTo>
                          <a:pt x="3634016" y="465588"/>
                        </a:moveTo>
                        <a:lnTo>
                          <a:pt x="3644391" y="465588"/>
                        </a:lnTo>
                      </a:path>
                      <a:path w="4521200" h="887729">
                        <a:moveTo>
                          <a:pt x="3736653" y="470579"/>
                        </a:moveTo>
                        <a:lnTo>
                          <a:pt x="3736653" y="373782"/>
                        </a:lnTo>
                      </a:path>
                      <a:path w="4521200" h="887729">
                        <a:moveTo>
                          <a:pt x="3736653" y="373782"/>
                        </a:moveTo>
                        <a:lnTo>
                          <a:pt x="3736653" y="276975"/>
                        </a:lnTo>
                      </a:path>
                      <a:path w="4521200" h="887729">
                        <a:moveTo>
                          <a:pt x="3690517" y="373782"/>
                        </a:moveTo>
                        <a:lnTo>
                          <a:pt x="3736653" y="373782"/>
                        </a:lnTo>
                      </a:path>
                      <a:path w="4521200" h="887729">
                        <a:moveTo>
                          <a:pt x="3736653" y="373782"/>
                        </a:moveTo>
                        <a:lnTo>
                          <a:pt x="3782780" y="373782"/>
                        </a:lnTo>
                      </a:path>
                      <a:path w="4521200" h="887729">
                        <a:moveTo>
                          <a:pt x="3726279" y="373782"/>
                        </a:moveTo>
                        <a:lnTo>
                          <a:pt x="3736653" y="373782"/>
                        </a:lnTo>
                      </a:path>
                      <a:path w="4521200" h="887729">
                        <a:moveTo>
                          <a:pt x="3828916" y="571079"/>
                        </a:moveTo>
                        <a:lnTo>
                          <a:pt x="3828916" y="470133"/>
                        </a:lnTo>
                      </a:path>
                      <a:path w="4521200" h="887729">
                        <a:moveTo>
                          <a:pt x="3828916" y="470133"/>
                        </a:moveTo>
                        <a:lnTo>
                          <a:pt x="3828916" y="369176"/>
                        </a:lnTo>
                      </a:path>
                      <a:path w="4521200" h="887729">
                        <a:moveTo>
                          <a:pt x="3782780" y="470133"/>
                        </a:moveTo>
                        <a:lnTo>
                          <a:pt x="3828916" y="470133"/>
                        </a:lnTo>
                      </a:path>
                      <a:path w="4521200" h="887729">
                        <a:moveTo>
                          <a:pt x="3828916" y="470133"/>
                        </a:moveTo>
                        <a:lnTo>
                          <a:pt x="3875043" y="470133"/>
                        </a:lnTo>
                      </a:path>
                      <a:path w="4521200" h="887729">
                        <a:moveTo>
                          <a:pt x="3818542" y="470133"/>
                        </a:moveTo>
                        <a:lnTo>
                          <a:pt x="3828916" y="470133"/>
                        </a:lnTo>
                      </a:path>
                      <a:path w="4521200" h="887729">
                        <a:moveTo>
                          <a:pt x="3921179" y="763376"/>
                        </a:moveTo>
                        <a:lnTo>
                          <a:pt x="3921179" y="658186"/>
                        </a:lnTo>
                      </a:path>
                      <a:path w="4521200" h="887729">
                        <a:moveTo>
                          <a:pt x="3921179" y="658186"/>
                        </a:moveTo>
                        <a:lnTo>
                          <a:pt x="3921179" y="552986"/>
                        </a:lnTo>
                      </a:path>
                      <a:path w="4521200" h="887729">
                        <a:moveTo>
                          <a:pt x="3875043" y="658186"/>
                        </a:moveTo>
                        <a:lnTo>
                          <a:pt x="3921179" y="658186"/>
                        </a:lnTo>
                      </a:path>
                      <a:path w="4521200" h="887729">
                        <a:moveTo>
                          <a:pt x="3921179" y="658186"/>
                        </a:moveTo>
                        <a:lnTo>
                          <a:pt x="3967305" y="658186"/>
                        </a:lnTo>
                      </a:path>
                      <a:path w="4521200" h="887729">
                        <a:moveTo>
                          <a:pt x="3910804" y="658186"/>
                        </a:moveTo>
                        <a:lnTo>
                          <a:pt x="3921179" y="658186"/>
                        </a:lnTo>
                      </a:path>
                      <a:path w="4521200" h="887729">
                        <a:moveTo>
                          <a:pt x="4013442" y="678448"/>
                        </a:moveTo>
                        <a:lnTo>
                          <a:pt x="4013442" y="568506"/>
                        </a:lnTo>
                      </a:path>
                      <a:path w="4521200" h="887729">
                        <a:moveTo>
                          <a:pt x="4013442" y="568506"/>
                        </a:moveTo>
                        <a:lnTo>
                          <a:pt x="4013442" y="458565"/>
                        </a:lnTo>
                      </a:path>
                      <a:path w="4521200" h="887729">
                        <a:moveTo>
                          <a:pt x="3967305" y="568506"/>
                        </a:moveTo>
                        <a:lnTo>
                          <a:pt x="4013442" y="568506"/>
                        </a:lnTo>
                      </a:path>
                      <a:path w="4521200" h="887729">
                        <a:moveTo>
                          <a:pt x="4013442" y="568506"/>
                        </a:moveTo>
                        <a:lnTo>
                          <a:pt x="4059568" y="568506"/>
                        </a:lnTo>
                      </a:path>
                      <a:path w="4521200" h="887729">
                        <a:moveTo>
                          <a:pt x="4003067" y="568506"/>
                        </a:moveTo>
                        <a:lnTo>
                          <a:pt x="4013442" y="568506"/>
                        </a:lnTo>
                      </a:path>
                      <a:path w="4521200" h="887729">
                        <a:moveTo>
                          <a:pt x="4105705" y="344224"/>
                        </a:moveTo>
                        <a:lnTo>
                          <a:pt x="4105705" y="229521"/>
                        </a:lnTo>
                      </a:path>
                      <a:path w="4521200" h="887729">
                        <a:moveTo>
                          <a:pt x="4105705" y="229521"/>
                        </a:moveTo>
                        <a:lnTo>
                          <a:pt x="4105705" y="114828"/>
                        </a:lnTo>
                      </a:path>
                      <a:path w="4521200" h="887729">
                        <a:moveTo>
                          <a:pt x="4059568" y="229521"/>
                        </a:moveTo>
                        <a:lnTo>
                          <a:pt x="4105705" y="229521"/>
                        </a:lnTo>
                      </a:path>
                      <a:path w="4521200" h="887729">
                        <a:moveTo>
                          <a:pt x="4105705" y="229521"/>
                        </a:moveTo>
                        <a:lnTo>
                          <a:pt x="4151831" y="229521"/>
                        </a:lnTo>
                      </a:path>
                      <a:path w="4521200" h="887729">
                        <a:moveTo>
                          <a:pt x="4095330" y="229521"/>
                        </a:moveTo>
                        <a:lnTo>
                          <a:pt x="4105705" y="229521"/>
                        </a:lnTo>
                      </a:path>
                      <a:path w="4521200" h="887729">
                        <a:moveTo>
                          <a:pt x="4197968" y="399148"/>
                        </a:moveTo>
                        <a:lnTo>
                          <a:pt x="4197968" y="279683"/>
                        </a:lnTo>
                      </a:path>
                      <a:path w="4521200" h="887729">
                        <a:moveTo>
                          <a:pt x="4197968" y="279683"/>
                        </a:moveTo>
                        <a:lnTo>
                          <a:pt x="4197968" y="160217"/>
                        </a:lnTo>
                      </a:path>
                      <a:path w="4521200" h="887729">
                        <a:moveTo>
                          <a:pt x="4151831" y="279683"/>
                        </a:moveTo>
                        <a:lnTo>
                          <a:pt x="4197968" y="279683"/>
                        </a:lnTo>
                      </a:path>
                      <a:path w="4521200" h="887729">
                        <a:moveTo>
                          <a:pt x="4197968" y="279683"/>
                        </a:moveTo>
                        <a:lnTo>
                          <a:pt x="4244094" y="279683"/>
                        </a:lnTo>
                      </a:path>
                      <a:path w="4521200" h="887729">
                        <a:moveTo>
                          <a:pt x="4187593" y="279683"/>
                        </a:moveTo>
                        <a:lnTo>
                          <a:pt x="4197968" y="279683"/>
                        </a:lnTo>
                      </a:path>
                      <a:path w="4521200" h="887729">
                        <a:moveTo>
                          <a:pt x="4290231" y="253196"/>
                        </a:moveTo>
                        <a:lnTo>
                          <a:pt x="4290231" y="128138"/>
                        </a:lnTo>
                      </a:path>
                      <a:path w="4521200" h="887729">
                        <a:moveTo>
                          <a:pt x="4290231" y="128138"/>
                        </a:moveTo>
                        <a:lnTo>
                          <a:pt x="4290231" y="3081"/>
                        </a:lnTo>
                      </a:path>
                      <a:path w="4521200" h="887729">
                        <a:moveTo>
                          <a:pt x="4244094" y="128138"/>
                        </a:moveTo>
                        <a:lnTo>
                          <a:pt x="4290231" y="128138"/>
                        </a:lnTo>
                      </a:path>
                      <a:path w="4521200" h="887729">
                        <a:moveTo>
                          <a:pt x="4290231" y="128138"/>
                        </a:moveTo>
                        <a:lnTo>
                          <a:pt x="4336357" y="128138"/>
                        </a:lnTo>
                      </a:path>
                      <a:path w="4521200" h="887729">
                        <a:moveTo>
                          <a:pt x="4279856" y="128138"/>
                        </a:moveTo>
                        <a:lnTo>
                          <a:pt x="4290231" y="128138"/>
                        </a:lnTo>
                      </a:path>
                      <a:path w="4521200" h="887729">
                        <a:moveTo>
                          <a:pt x="4382494" y="459716"/>
                        </a:moveTo>
                        <a:lnTo>
                          <a:pt x="4382494" y="329264"/>
                        </a:lnTo>
                      </a:path>
                      <a:path w="4521200" h="887729">
                        <a:moveTo>
                          <a:pt x="4382494" y="329264"/>
                        </a:moveTo>
                        <a:lnTo>
                          <a:pt x="4382494" y="198801"/>
                        </a:lnTo>
                      </a:path>
                      <a:path w="4521200" h="887729">
                        <a:moveTo>
                          <a:pt x="4336357" y="329264"/>
                        </a:moveTo>
                        <a:lnTo>
                          <a:pt x="4382494" y="329264"/>
                        </a:lnTo>
                      </a:path>
                      <a:path w="4521200" h="887729">
                        <a:moveTo>
                          <a:pt x="4382494" y="329264"/>
                        </a:moveTo>
                        <a:lnTo>
                          <a:pt x="4428620" y="329264"/>
                        </a:lnTo>
                      </a:path>
                      <a:path w="4521200" h="887729">
                        <a:moveTo>
                          <a:pt x="4372119" y="329264"/>
                        </a:moveTo>
                        <a:lnTo>
                          <a:pt x="4382494" y="329264"/>
                        </a:lnTo>
                      </a:path>
                      <a:path w="4521200" h="887729">
                        <a:moveTo>
                          <a:pt x="4474757" y="271227"/>
                        </a:moveTo>
                        <a:lnTo>
                          <a:pt x="4474757" y="135619"/>
                        </a:lnTo>
                      </a:path>
                      <a:path w="4521200" h="887729">
                        <a:moveTo>
                          <a:pt x="4474757" y="135619"/>
                        </a:moveTo>
                        <a:lnTo>
                          <a:pt x="4474757" y="0"/>
                        </a:lnTo>
                      </a:path>
                      <a:path w="4521200" h="887729">
                        <a:moveTo>
                          <a:pt x="4428620" y="135619"/>
                        </a:moveTo>
                        <a:lnTo>
                          <a:pt x="4474757" y="135619"/>
                        </a:lnTo>
                      </a:path>
                      <a:path w="4521200" h="887729">
                        <a:moveTo>
                          <a:pt x="4474757" y="135619"/>
                        </a:moveTo>
                        <a:lnTo>
                          <a:pt x="4520883" y="135619"/>
                        </a:lnTo>
                      </a:path>
                      <a:path w="4521200" h="887729">
                        <a:moveTo>
                          <a:pt x="4464382" y="135619"/>
                        </a:moveTo>
                        <a:lnTo>
                          <a:pt x="4474757" y="135619"/>
                        </a:lnTo>
                      </a:path>
                    </a:pathLst>
                  </a:custGeom>
                  <a:ln w="6350">
                    <a:solidFill>
                      <a:srgbClr val="000000"/>
                    </a:solidFill>
                  </a:ln>
                </p:spPr>
                <p:txBody>
                  <a:bodyPr wrap="square" lIns="0" tIns="0" rIns="0" bIns="0" rtlCol="0"/>
                  <a:lstStyle/>
                  <a:p>
                    <a:endParaRPr sz="1266" dirty="0"/>
                  </a:p>
                </p:txBody>
              </p:sp>
              <p:grpSp>
                <p:nvGrpSpPr>
                  <p:cNvPr id="55" name="Group 54">
                    <a:extLst>
                      <a:ext uri="{FF2B5EF4-FFF2-40B4-BE49-F238E27FC236}">
                        <a16:creationId xmlns:a16="http://schemas.microsoft.com/office/drawing/2014/main" id="{C7BE9744-CC88-6D5B-0D1E-95A6B29684E6}"/>
                      </a:ext>
                    </a:extLst>
                  </p:cNvPr>
                  <p:cNvGrpSpPr/>
                  <p:nvPr/>
                </p:nvGrpSpPr>
                <p:grpSpPr>
                  <a:xfrm>
                    <a:off x="1383858" y="3623790"/>
                    <a:ext cx="2202305" cy="534768"/>
                    <a:chOff x="1383858" y="3623790"/>
                    <a:chExt cx="2202305" cy="534768"/>
                  </a:xfrm>
                </p:grpSpPr>
                <p:sp>
                  <p:nvSpPr>
                    <p:cNvPr id="147" name="object 144">
                      <a:extLst>
                        <a:ext uri="{FF2B5EF4-FFF2-40B4-BE49-F238E27FC236}">
                          <a16:creationId xmlns:a16="http://schemas.microsoft.com/office/drawing/2014/main" id="{B7E25B50-D6A2-776E-89BA-63A7ABDABCF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11" y="3895869"/>
                      <a:ext cx="46099" cy="250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5560">
                          <a:moveTo>
                            <a:pt x="46126" y="35263"/>
                          </a:moveTo>
                          <a:lnTo>
                            <a:pt x="46126" y="17637"/>
                          </a:lnTo>
                        </a:path>
                        <a:path w="92710" h="35560">
                          <a:moveTo>
                            <a:pt x="46126" y="17637"/>
                          </a:moveTo>
                          <a:lnTo>
                            <a:pt x="46126" y="0"/>
                          </a:lnTo>
                        </a:path>
                        <a:path w="92710" h="35560">
                          <a:moveTo>
                            <a:pt x="0" y="17637"/>
                          </a:moveTo>
                          <a:lnTo>
                            <a:pt x="46126" y="17637"/>
                          </a:lnTo>
                        </a:path>
                        <a:path w="92710" h="35560">
                          <a:moveTo>
                            <a:pt x="46126" y="17637"/>
                          </a:moveTo>
                          <a:lnTo>
                            <a:pt x="92262" y="1763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8" name="object 214">
                      <a:extLst>
                        <a:ext uri="{FF2B5EF4-FFF2-40B4-BE49-F238E27FC236}">
                          <a16:creationId xmlns:a16="http://schemas.microsoft.com/office/drawing/2014/main" id="{4580F36F-D240-F0BD-BB43-7FF9797F0C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1297" y="3972604"/>
                      <a:ext cx="46099" cy="1232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75260">
                          <a:moveTo>
                            <a:pt x="46136" y="174742"/>
                          </a:moveTo>
                          <a:lnTo>
                            <a:pt x="46136" y="87376"/>
                          </a:lnTo>
                        </a:path>
                        <a:path w="92710" h="175260">
                          <a:moveTo>
                            <a:pt x="46136" y="87376"/>
                          </a:moveTo>
                          <a:lnTo>
                            <a:pt x="46136" y="0"/>
                          </a:lnTo>
                        </a:path>
                        <a:path w="92710" h="175260">
                          <a:moveTo>
                            <a:pt x="0" y="87376"/>
                          </a:moveTo>
                          <a:lnTo>
                            <a:pt x="46136" y="87376"/>
                          </a:lnTo>
                        </a:path>
                        <a:path w="92710" h="175260">
                          <a:moveTo>
                            <a:pt x="46136" y="87376"/>
                          </a:moveTo>
                          <a:lnTo>
                            <a:pt x="92262" y="87376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9" name="object 216">
                      <a:extLst>
                        <a:ext uri="{FF2B5EF4-FFF2-40B4-BE49-F238E27FC236}">
                          <a16:creationId xmlns:a16="http://schemas.microsoft.com/office/drawing/2014/main" id="{7C9334E4-F762-DA8A-A6AC-B1C32F40F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7174" y="3957882"/>
                      <a:ext cx="46099" cy="12858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82879">
                          <a:moveTo>
                            <a:pt x="46136" y="182741"/>
                          </a:moveTo>
                          <a:lnTo>
                            <a:pt x="46136" y="91370"/>
                          </a:lnTo>
                        </a:path>
                        <a:path w="92710" h="182879">
                          <a:moveTo>
                            <a:pt x="46136" y="91370"/>
                          </a:moveTo>
                          <a:lnTo>
                            <a:pt x="46136" y="0"/>
                          </a:lnTo>
                        </a:path>
                        <a:path w="92710" h="182879">
                          <a:moveTo>
                            <a:pt x="0" y="91370"/>
                          </a:moveTo>
                          <a:lnTo>
                            <a:pt x="46136" y="91370"/>
                          </a:lnTo>
                        </a:path>
                        <a:path w="92710" h="182879">
                          <a:moveTo>
                            <a:pt x="46136" y="91370"/>
                          </a:moveTo>
                          <a:lnTo>
                            <a:pt x="92262" y="9137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0" name="object 220">
                      <a:extLst>
                        <a:ext uri="{FF2B5EF4-FFF2-40B4-BE49-F238E27FC236}">
                          <a16:creationId xmlns:a16="http://schemas.microsoft.com/office/drawing/2014/main" id="{F2C7E0DD-C6C2-2E56-94FE-52D70A94E72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8927" y="3919680"/>
                      <a:ext cx="46099" cy="1397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98754">
                          <a:moveTo>
                            <a:pt x="46136" y="198376"/>
                          </a:moveTo>
                          <a:lnTo>
                            <a:pt x="46136" y="99193"/>
                          </a:lnTo>
                        </a:path>
                        <a:path w="92710" h="198754">
                          <a:moveTo>
                            <a:pt x="46136" y="99193"/>
                          </a:moveTo>
                          <a:lnTo>
                            <a:pt x="46136" y="0"/>
                          </a:lnTo>
                        </a:path>
                        <a:path w="92710" h="198754">
                          <a:moveTo>
                            <a:pt x="0" y="99193"/>
                          </a:moveTo>
                          <a:lnTo>
                            <a:pt x="46136" y="99193"/>
                          </a:lnTo>
                        </a:path>
                        <a:path w="92710" h="198754">
                          <a:moveTo>
                            <a:pt x="46136" y="99193"/>
                          </a:moveTo>
                          <a:lnTo>
                            <a:pt x="92262" y="9919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1" name="object 222">
                      <a:extLst>
                        <a:ext uri="{FF2B5EF4-FFF2-40B4-BE49-F238E27FC236}">
                          <a16:creationId xmlns:a16="http://schemas.microsoft.com/office/drawing/2014/main" id="{65843933-B40A-3C02-E2DE-12AB4DF11A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804" y="3978738"/>
                      <a:ext cx="46099" cy="146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07645">
                          <a:moveTo>
                            <a:pt x="46136" y="207505"/>
                          </a:moveTo>
                          <a:lnTo>
                            <a:pt x="46136" y="103747"/>
                          </a:lnTo>
                        </a:path>
                        <a:path w="92710" h="207645">
                          <a:moveTo>
                            <a:pt x="46136" y="103747"/>
                          </a:moveTo>
                          <a:lnTo>
                            <a:pt x="46136" y="0"/>
                          </a:lnTo>
                        </a:path>
                        <a:path w="92710" h="207645">
                          <a:moveTo>
                            <a:pt x="0" y="103747"/>
                          </a:moveTo>
                          <a:lnTo>
                            <a:pt x="46136" y="103747"/>
                          </a:lnTo>
                        </a:path>
                        <a:path w="92710" h="207645">
                          <a:moveTo>
                            <a:pt x="46136" y="103747"/>
                          </a:moveTo>
                          <a:lnTo>
                            <a:pt x="92262" y="10374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2" name="object 227">
                      <a:extLst>
                        <a:ext uri="{FF2B5EF4-FFF2-40B4-BE49-F238E27FC236}">
                          <a16:creationId xmlns:a16="http://schemas.microsoft.com/office/drawing/2014/main" id="{0C49E6C9-C677-5855-1D28-B7159D2E0A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2225" y="3893595"/>
                      <a:ext cx="46099" cy="188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8604">
                          <a:moveTo>
                            <a:pt x="46136" y="268385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46136" y="0"/>
                          </a:lnTo>
                        </a:path>
                        <a:path w="92710" h="268604">
                          <a:moveTo>
                            <a:pt x="0" y="134187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92262" y="13418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3" name="object 140">
                      <a:extLst>
                        <a:ext uri="{FF2B5EF4-FFF2-40B4-BE49-F238E27FC236}">
                          <a16:creationId xmlns:a16="http://schemas.microsoft.com/office/drawing/2014/main" id="{72539EBA-ECC9-4E4C-4FD0-8A210326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83858" y="3919884"/>
                      <a:ext cx="46099" cy="2277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2385">
                          <a:moveTo>
                            <a:pt x="46131" y="31757"/>
                          </a:moveTo>
                          <a:lnTo>
                            <a:pt x="46131" y="15873"/>
                          </a:lnTo>
                        </a:path>
                        <a:path w="92710" h="32385">
                          <a:moveTo>
                            <a:pt x="46131" y="15873"/>
                          </a:moveTo>
                          <a:lnTo>
                            <a:pt x="46131" y="0"/>
                          </a:lnTo>
                        </a:path>
                        <a:path w="92710" h="32385">
                          <a:moveTo>
                            <a:pt x="0" y="15873"/>
                          </a:moveTo>
                          <a:lnTo>
                            <a:pt x="46131" y="15873"/>
                          </a:lnTo>
                        </a:path>
                        <a:path w="92710" h="32385">
                          <a:moveTo>
                            <a:pt x="46131" y="15873"/>
                          </a:moveTo>
                          <a:lnTo>
                            <a:pt x="92262" y="1587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4" name="object 141">
                      <a:extLst>
                        <a:ext uri="{FF2B5EF4-FFF2-40B4-BE49-F238E27FC236}">
                          <a16:creationId xmlns:a16="http://schemas.microsoft.com/office/drawing/2014/main" id="{384921B2-7836-9E0E-993A-8F27686590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636" y="393104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5" name="object 142">
                      <a:extLst>
                        <a:ext uri="{FF2B5EF4-FFF2-40B4-BE49-F238E27FC236}">
                          <a16:creationId xmlns:a16="http://schemas.microsoft.com/office/drawing/2014/main" id="{F47DAEFC-E062-AA5F-23E7-C2FA693AA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734" y="3917127"/>
                      <a:ext cx="46099" cy="2366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3654">
                          <a:moveTo>
                            <a:pt x="46131" y="33489"/>
                          </a:moveTo>
                          <a:lnTo>
                            <a:pt x="46131" y="16744"/>
                          </a:lnTo>
                        </a:path>
                        <a:path w="92710" h="33654">
                          <a:moveTo>
                            <a:pt x="46131" y="16744"/>
                          </a:moveTo>
                          <a:lnTo>
                            <a:pt x="46131" y="0"/>
                          </a:lnTo>
                        </a:path>
                        <a:path w="92710" h="33654">
                          <a:moveTo>
                            <a:pt x="0" y="16744"/>
                          </a:moveTo>
                          <a:lnTo>
                            <a:pt x="46131" y="16744"/>
                          </a:lnTo>
                        </a:path>
                        <a:path w="92710" h="33654">
                          <a:moveTo>
                            <a:pt x="46131" y="16744"/>
                          </a:moveTo>
                          <a:lnTo>
                            <a:pt x="92263" y="1674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6" name="object 146">
                      <a:extLst>
                        <a:ext uri="{FF2B5EF4-FFF2-40B4-BE49-F238E27FC236}">
                          <a16:creationId xmlns:a16="http://schemas.microsoft.com/office/drawing/2014/main" id="{1C94CED9-A5F2-C6AE-D19B-FC8BC3A5D4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488" y="3935436"/>
                      <a:ext cx="46099" cy="263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7464">
                          <a:moveTo>
                            <a:pt x="46126" y="37100"/>
                          </a:moveTo>
                          <a:lnTo>
                            <a:pt x="46126" y="18550"/>
                          </a:lnTo>
                        </a:path>
                        <a:path w="92710" h="37464">
                          <a:moveTo>
                            <a:pt x="46126" y="18550"/>
                          </a:moveTo>
                          <a:lnTo>
                            <a:pt x="46126" y="0"/>
                          </a:lnTo>
                        </a:path>
                        <a:path w="92710" h="37464">
                          <a:moveTo>
                            <a:pt x="0" y="18550"/>
                          </a:moveTo>
                          <a:lnTo>
                            <a:pt x="46126" y="18550"/>
                          </a:lnTo>
                        </a:path>
                        <a:path w="92710" h="37464">
                          <a:moveTo>
                            <a:pt x="46126" y="18550"/>
                          </a:moveTo>
                          <a:lnTo>
                            <a:pt x="92262" y="1855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7" name="object 147">
                      <a:extLst>
                        <a:ext uri="{FF2B5EF4-FFF2-40B4-BE49-F238E27FC236}">
                          <a16:creationId xmlns:a16="http://schemas.microsoft.com/office/drawing/2014/main" id="{5F4C27BB-C193-1237-4044-353499A48E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9265" y="3948479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8" name="object 148">
                      <a:extLst>
                        <a:ext uri="{FF2B5EF4-FFF2-40B4-BE49-F238E27FC236}">
                          <a16:creationId xmlns:a16="http://schemas.microsoft.com/office/drawing/2014/main" id="{F9332C1F-BA64-6208-41FA-BBC7CB5C52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7364" y="3941068"/>
                      <a:ext cx="46099" cy="27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9370">
                          <a:moveTo>
                            <a:pt x="46126" y="39029"/>
                          </a:moveTo>
                          <a:lnTo>
                            <a:pt x="46126" y="19514"/>
                          </a:lnTo>
                        </a:path>
                        <a:path w="92710" h="39370">
                          <a:moveTo>
                            <a:pt x="46126" y="19514"/>
                          </a:moveTo>
                          <a:lnTo>
                            <a:pt x="46126" y="0"/>
                          </a:lnTo>
                        </a:path>
                        <a:path w="92710" h="39370">
                          <a:moveTo>
                            <a:pt x="0" y="19514"/>
                          </a:moveTo>
                          <a:lnTo>
                            <a:pt x="46126" y="19514"/>
                          </a:lnTo>
                        </a:path>
                        <a:path w="92710" h="39370">
                          <a:moveTo>
                            <a:pt x="46126" y="19514"/>
                          </a:moveTo>
                          <a:lnTo>
                            <a:pt x="92262" y="1951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59" name="object 149">
                      <a:extLst>
                        <a:ext uri="{FF2B5EF4-FFF2-40B4-BE49-F238E27FC236}">
                          <a16:creationId xmlns:a16="http://schemas.microsoft.com/office/drawing/2014/main" id="{29DD0E43-D498-274E-03A2-AA5D36A51F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5142" y="3954789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0" name="object 150">
                      <a:extLst>
                        <a:ext uri="{FF2B5EF4-FFF2-40B4-BE49-F238E27FC236}">
                          <a16:creationId xmlns:a16="http://schemas.microsoft.com/office/drawing/2014/main" id="{EBB64FB7-8061-4E75-4033-28DC2A902B1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3242" y="3946408"/>
                      <a:ext cx="46099" cy="2902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1275">
                          <a:moveTo>
                            <a:pt x="46126" y="41011"/>
                          </a:moveTo>
                          <a:lnTo>
                            <a:pt x="46126" y="20510"/>
                          </a:lnTo>
                        </a:path>
                        <a:path w="92710" h="41275">
                          <a:moveTo>
                            <a:pt x="46126" y="20510"/>
                          </a:moveTo>
                          <a:lnTo>
                            <a:pt x="46126" y="0"/>
                          </a:lnTo>
                        </a:path>
                        <a:path w="92710" h="41275">
                          <a:moveTo>
                            <a:pt x="0" y="20510"/>
                          </a:moveTo>
                          <a:lnTo>
                            <a:pt x="46126" y="20510"/>
                          </a:lnTo>
                        </a:path>
                        <a:path w="92710" h="41275">
                          <a:moveTo>
                            <a:pt x="46126" y="20510"/>
                          </a:moveTo>
                          <a:lnTo>
                            <a:pt x="92262" y="2051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1" name="object 151">
                      <a:extLst>
                        <a:ext uri="{FF2B5EF4-FFF2-40B4-BE49-F238E27FC236}">
                          <a16:creationId xmlns:a16="http://schemas.microsoft.com/office/drawing/2014/main" id="{B4FC97BE-581A-D8F9-14C1-4A44851463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019" y="396083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2" name="object 152">
                      <a:extLst>
                        <a:ext uri="{FF2B5EF4-FFF2-40B4-BE49-F238E27FC236}">
                          <a16:creationId xmlns:a16="http://schemas.microsoft.com/office/drawing/2014/main" id="{A83597D4-8CB7-BE40-80F7-8E58406BD0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9118" y="3955541"/>
                      <a:ext cx="46099" cy="303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3179">
                          <a:moveTo>
                            <a:pt x="46126" y="43044"/>
                          </a:moveTo>
                          <a:lnTo>
                            <a:pt x="46126" y="21527"/>
                          </a:lnTo>
                        </a:path>
                        <a:path w="92710" h="43179">
                          <a:moveTo>
                            <a:pt x="46126" y="21527"/>
                          </a:moveTo>
                          <a:lnTo>
                            <a:pt x="46126" y="0"/>
                          </a:lnTo>
                        </a:path>
                        <a:path w="92710" h="43179">
                          <a:moveTo>
                            <a:pt x="0" y="21527"/>
                          </a:moveTo>
                          <a:lnTo>
                            <a:pt x="46126" y="21527"/>
                          </a:lnTo>
                        </a:path>
                        <a:path w="92710" h="43179">
                          <a:moveTo>
                            <a:pt x="46126" y="21527"/>
                          </a:moveTo>
                          <a:lnTo>
                            <a:pt x="92262" y="2152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3" name="object 153">
                      <a:extLst>
                        <a:ext uri="{FF2B5EF4-FFF2-40B4-BE49-F238E27FC236}">
                          <a16:creationId xmlns:a16="http://schemas.microsoft.com/office/drawing/2014/main" id="{1D03F44B-A8E5-1852-1DC9-318FD64463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6895" y="397067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4" name="object 154">
                      <a:extLst>
                        <a:ext uri="{FF2B5EF4-FFF2-40B4-BE49-F238E27FC236}">
                          <a16:creationId xmlns:a16="http://schemas.microsoft.com/office/drawing/2014/main" id="{E473093A-8C59-A733-3DD4-078A980541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4995" y="3950427"/>
                      <a:ext cx="46099" cy="32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5720">
                          <a:moveTo>
                            <a:pt x="46126" y="45223"/>
                          </a:moveTo>
                          <a:lnTo>
                            <a:pt x="46126" y="22617"/>
                          </a:lnTo>
                        </a:path>
                        <a:path w="92710" h="45720">
                          <a:moveTo>
                            <a:pt x="46126" y="22617"/>
                          </a:moveTo>
                          <a:lnTo>
                            <a:pt x="46126" y="0"/>
                          </a:lnTo>
                        </a:path>
                        <a:path w="92710" h="45720">
                          <a:moveTo>
                            <a:pt x="0" y="22617"/>
                          </a:moveTo>
                          <a:lnTo>
                            <a:pt x="46126" y="22617"/>
                          </a:lnTo>
                        </a:path>
                        <a:path w="92710" h="45720">
                          <a:moveTo>
                            <a:pt x="46126" y="22617"/>
                          </a:moveTo>
                          <a:lnTo>
                            <a:pt x="92262" y="2261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5" name="object 155">
                      <a:extLst>
                        <a:ext uri="{FF2B5EF4-FFF2-40B4-BE49-F238E27FC236}">
                          <a16:creationId xmlns:a16="http://schemas.microsoft.com/office/drawing/2014/main" id="{E1CE6C66-C384-36A9-167F-836AEE4F1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772" y="396633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6" name="object 156">
                      <a:extLst>
                        <a:ext uri="{FF2B5EF4-FFF2-40B4-BE49-F238E27FC236}">
                          <a16:creationId xmlns:a16="http://schemas.microsoft.com/office/drawing/2014/main" id="{1AF87E4B-1B11-688C-AB8F-E4A86D99A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0872" y="3953272"/>
                      <a:ext cx="46099" cy="334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7625">
                          <a:moveTo>
                            <a:pt x="46126" y="47495"/>
                          </a:moveTo>
                          <a:lnTo>
                            <a:pt x="46126" y="23747"/>
                          </a:lnTo>
                        </a:path>
                        <a:path w="92710" h="47625">
                          <a:moveTo>
                            <a:pt x="46126" y="23747"/>
                          </a:moveTo>
                          <a:lnTo>
                            <a:pt x="46126" y="0"/>
                          </a:lnTo>
                        </a:path>
                        <a:path w="92710" h="47625">
                          <a:moveTo>
                            <a:pt x="0" y="23747"/>
                          </a:moveTo>
                          <a:lnTo>
                            <a:pt x="46126" y="23747"/>
                          </a:lnTo>
                        </a:path>
                        <a:path w="92710" h="47625">
                          <a:moveTo>
                            <a:pt x="46126" y="23747"/>
                          </a:moveTo>
                          <a:lnTo>
                            <a:pt x="92262" y="2374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7" name="object 157">
                      <a:extLst>
                        <a:ext uri="{FF2B5EF4-FFF2-40B4-BE49-F238E27FC236}">
                          <a16:creationId xmlns:a16="http://schemas.microsoft.com/office/drawing/2014/main" id="{4E88420A-1A51-8E71-E3D4-D968E630A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8648" y="396997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8" name="object 158">
                      <a:extLst>
                        <a:ext uri="{FF2B5EF4-FFF2-40B4-BE49-F238E27FC236}">
                          <a16:creationId xmlns:a16="http://schemas.microsoft.com/office/drawing/2014/main" id="{A4198628-4A03-6D68-4D3B-14785CA0E8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6748" y="3959779"/>
                      <a:ext cx="46099" cy="352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0164">
                          <a:moveTo>
                            <a:pt x="46126" y="49778"/>
                          </a:moveTo>
                          <a:lnTo>
                            <a:pt x="46126" y="24889"/>
                          </a:lnTo>
                        </a:path>
                        <a:path w="92710" h="50164">
                          <a:moveTo>
                            <a:pt x="46126" y="24889"/>
                          </a:moveTo>
                          <a:lnTo>
                            <a:pt x="46126" y="0"/>
                          </a:lnTo>
                        </a:path>
                        <a:path w="92710" h="50164">
                          <a:moveTo>
                            <a:pt x="0" y="24889"/>
                          </a:moveTo>
                          <a:lnTo>
                            <a:pt x="46126" y="24889"/>
                          </a:lnTo>
                        </a:path>
                        <a:path w="92710" h="50164">
                          <a:moveTo>
                            <a:pt x="46126" y="24889"/>
                          </a:moveTo>
                          <a:lnTo>
                            <a:pt x="92262" y="24889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69" name="object 159">
                      <a:extLst>
                        <a:ext uri="{FF2B5EF4-FFF2-40B4-BE49-F238E27FC236}">
                          <a16:creationId xmlns:a16="http://schemas.microsoft.com/office/drawing/2014/main" id="{26BE1D15-45FD-A41A-3D5C-A50058320A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4525" y="3977279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0" name="object 160">
                      <a:extLst>
                        <a:ext uri="{FF2B5EF4-FFF2-40B4-BE49-F238E27FC236}">
                          <a16:creationId xmlns:a16="http://schemas.microsoft.com/office/drawing/2014/main" id="{ED9A97D6-27CB-4523-83D8-B38516A9B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2625" y="3954279"/>
                      <a:ext cx="46099" cy="370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2704">
                          <a:moveTo>
                            <a:pt x="46126" y="52185"/>
                          </a:moveTo>
                          <a:lnTo>
                            <a:pt x="46126" y="26092"/>
                          </a:lnTo>
                        </a:path>
                        <a:path w="92710" h="52704">
                          <a:moveTo>
                            <a:pt x="46126" y="26092"/>
                          </a:moveTo>
                          <a:lnTo>
                            <a:pt x="46126" y="0"/>
                          </a:lnTo>
                        </a:path>
                        <a:path w="92710" h="52704">
                          <a:moveTo>
                            <a:pt x="0" y="26092"/>
                          </a:moveTo>
                          <a:lnTo>
                            <a:pt x="46126" y="26092"/>
                          </a:lnTo>
                        </a:path>
                        <a:path w="92710" h="52704">
                          <a:moveTo>
                            <a:pt x="46126" y="26092"/>
                          </a:moveTo>
                          <a:lnTo>
                            <a:pt x="92262" y="26092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1" name="object 161">
                      <a:extLst>
                        <a:ext uri="{FF2B5EF4-FFF2-40B4-BE49-F238E27FC236}">
                          <a16:creationId xmlns:a16="http://schemas.microsoft.com/office/drawing/2014/main" id="{08202453-E999-D375-E799-494B4C53D9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0402" y="397262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2" name="object 162">
                      <a:extLst>
                        <a:ext uri="{FF2B5EF4-FFF2-40B4-BE49-F238E27FC236}">
                          <a16:creationId xmlns:a16="http://schemas.microsoft.com/office/drawing/2014/main" id="{D78D7E72-0B23-43DC-8C76-DFEBDD6CC5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502" y="3959166"/>
                      <a:ext cx="46099" cy="388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5245">
                          <a:moveTo>
                            <a:pt x="46126" y="54695"/>
                          </a:moveTo>
                          <a:lnTo>
                            <a:pt x="46126" y="27347"/>
                          </a:lnTo>
                        </a:path>
                        <a:path w="92710" h="55245">
                          <a:moveTo>
                            <a:pt x="46126" y="27347"/>
                          </a:moveTo>
                          <a:lnTo>
                            <a:pt x="46126" y="0"/>
                          </a:lnTo>
                        </a:path>
                        <a:path w="92710" h="55245">
                          <a:moveTo>
                            <a:pt x="0" y="27347"/>
                          </a:moveTo>
                          <a:lnTo>
                            <a:pt x="46126" y="27347"/>
                          </a:lnTo>
                        </a:path>
                        <a:path w="92710" h="55245">
                          <a:moveTo>
                            <a:pt x="46126" y="27347"/>
                          </a:moveTo>
                          <a:lnTo>
                            <a:pt x="92262" y="2734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3" name="object 163">
                      <a:extLst>
                        <a:ext uri="{FF2B5EF4-FFF2-40B4-BE49-F238E27FC236}">
                          <a16:creationId xmlns:a16="http://schemas.microsoft.com/office/drawing/2014/main" id="{CCCE9606-CFBD-C491-2796-C3702E6656B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6279" y="397839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4" name="object 164">
                      <a:extLst>
                        <a:ext uri="{FF2B5EF4-FFF2-40B4-BE49-F238E27FC236}">
                          <a16:creationId xmlns:a16="http://schemas.microsoft.com/office/drawing/2014/main" id="{D08DA40A-E15B-0BD6-9D27-3430498D4F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4378" y="3991213"/>
                      <a:ext cx="46099" cy="406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7785">
                          <a:moveTo>
                            <a:pt x="46136" y="57289"/>
                          </a:moveTo>
                          <a:lnTo>
                            <a:pt x="46136" y="28644"/>
                          </a:lnTo>
                        </a:path>
                        <a:path w="92710" h="57785">
                          <a:moveTo>
                            <a:pt x="46136" y="28644"/>
                          </a:moveTo>
                          <a:lnTo>
                            <a:pt x="46136" y="0"/>
                          </a:lnTo>
                        </a:path>
                        <a:path w="92710" h="57785">
                          <a:moveTo>
                            <a:pt x="0" y="28644"/>
                          </a:moveTo>
                          <a:lnTo>
                            <a:pt x="46136" y="28644"/>
                          </a:lnTo>
                        </a:path>
                        <a:path w="92710" h="57785">
                          <a:moveTo>
                            <a:pt x="46136" y="28644"/>
                          </a:moveTo>
                          <a:lnTo>
                            <a:pt x="92262" y="2864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5" name="object 165">
                      <a:extLst>
                        <a:ext uri="{FF2B5EF4-FFF2-40B4-BE49-F238E27FC236}">
                          <a16:creationId xmlns:a16="http://schemas.microsoft.com/office/drawing/2014/main" id="{8AF7404F-B6CC-0251-FBCB-AB9E71BE30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161" y="401135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6" name="object 166">
                      <a:extLst>
                        <a:ext uri="{FF2B5EF4-FFF2-40B4-BE49-F238E27FC236}">
                          <a16:creationId xmlns:a16="http://schemas.microsoft.com/office/drawing/2014/main" id="{1C561834-D836-8B86-686A-87EC60B254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0255" y="3982284"/>
                      <a:ext cx="46099" cy="4241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0325">
                          <a:moveTo>
                            <a:pt x="46136" y="60007"/>
                          </a:moveTo>
                          <a:lnTo>
                            <a:pt x="46136" y="30003"/>
                          </a:lnTo>
                        </a:path>
                        <a:path w="92710" h="60325">
                          <a:moveTo>
                            <a:pt x="46136" y="30003"/>
                          </a:moveTo>
                          <a:lnTo>
                            <a:pt x="46136" y="0"/>
                          </a:lnTo>
                        </a:path>
                        <a:path w="92710" h="60325">
                          <a:moveTo>
                            <a:pt x="0" y="30003"/>
                          </a:moveTo>
                          <a:lnTo>
                            <a:pt x="46136" y="30003"/>
                          </a:lnTo>
                        </a:path>
                        <a:path w="92710" h="60325">
                          <a:moveTo>
                            <a:pt x="46136" y="30003"/>
                          </a:moveTo>
                          <a:lnTo>
                            <a:pt x="92262" y="3000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7" name="object 167">
                      <a:extLst>
                        <a:ext uri="{FF2B5EF4-FFF2-40B4-BE49-F238E27FC236}">
                          <a16:creationId xmlns:a16="http://schemas.microsoft.com/office/drawing/2014/main" id="{2D862710-E2C3-8639-2779-DB70AACBEC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8038" y="400338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8" name="object 168">
                      <a:extLst>
                        <a:ext uri="{FF2B5EF4-FFF2-40B4-BE49-F238E27FC236}">
                          <a16:creationId xmlns:a16="http://schemas.microsoft.com/office/drawing/2014/main" id="{1CC537F5-E047-DA48-7F0D-4512484E7C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6132" y="3982342"/>
                      <a:ext cx="46099" cy="442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2864">
                          <a:moveTo>
                            <a:pt x="46136" y="62871"/>
                          </a:moveTo>
                          <a:lnTo>
                            <a:pt x="46136" y="31435"/>
                          </a:lnTo>
                        </a:path>
                        <a:path w="92710" h="62864">
                          <a:moveTo>
                            <a:pt x="46136" y="31435"/>
                          </a:moveTo>
                          <a:lnTo>
                            <a:pt x="46136" y="0"/>
                          </a:lnTo>
                        </a:path>
                        <a:path w="92710" h="62864">
                          <a:moveTo>
                            <a:pt x="0" y="31435"/>
                          </a:moveTo>
                          <a:lnTo>
                            <a:pt x="46136" y="31435"/>
                          </a:lnTo>
                        </a:path>
                        <a:path w="92710" h="62864">
                          <a:moveTo>
                            <a:pt x="46136" y="31435"/>
                          </a:moveTo>
                          <a:lnTo>
                            <a:pt x="92262" y="31435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79" name="object 169">
                      <a:extLst>
                        <a:ext uri="{FF2B5EF4-FFF2-40B4-BE49-F238E27FC236}">
                          <a16:creationId xmlns:a16="http://schemas.microsoft.com/office/drawing/2014/main" id="{1C8DE537-8156-C75F-C4CB-0A5517862D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3914" y="400444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0" name="object 170">
                      <a:extLst>
                        <a:ext uri="{FF2B5EF4-FFF2-40B4-BE49-F238E27FC236}">
                          <a16:creationId xmlns:a16="http://schemas.microsoft.com/office/drawing/2014/main" id="{E455281C-4AA9-98FD-E15E-FEAE74F579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2008" y="3969532"/>
                      <a:ext cx="46099" cy="464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6039">
                          <a:moveTo>
                            <a:pt x="46136" y="65807"/>
                          </a:moveTo>
                          <a:lnTo>
                            <a:pt x="46136" y="32908"/>
                          </a:lnTo>
                        </a:path>
                        <a:path w="92710" h="66039">
                          <a:moveTo>
                            <a:pt x="46136" y="32908"/>
                          </a:moveTo>
                          <a:lnTo>
                            <a:pt x="46136" y="0"/>
                          </a:lnTo>
                        </a:path>
                        <a:path w="92710" h="66039">
                          <a:moveTo>
                            <a:pt x="0" y="32908"/>
                          </a:moveTo>
                          <a:lnTo>
                            <a:pt x="46136" y="32908"/>
                          </a:lnTo>
                        </a:path>
                        <a:path w="92710" h="66039">
                          <a:moveTo>
                            <a:pt x="46136" y="32908"/>
                          </a:moveTo>
                          <a:lnTo>
                            <a:pt x="92262" y="3290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1" name="object 171">
                      <a:extLst>
                        <a:ext uri="{FF2B5EF4-FFF2-40B4-BE49-F238E27FC236}">
                          <a16:creationId xmlns:a16="http://schemas.microsoft.com/office/drawing/2014/main" id="{C1F863B6-13EF-1FC3-AC30-E5D17DAE4C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9791" y="399267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2" name="object 172">
                      <a:extLst>
                        <a:ext uri="{FF2B5EF4-FFF2-40B4-BE49-F238E27FC236}">
                          <a16:creationId xmlns:a16="http://schemas.microsoft.com/office/drawing/2014/main" id="{6D533A84-74EF-FD66-2819-A2CA04B6E1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7886" y="4006955"/>
                      <a:ext cx="46099" cy="4866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9214">
                          <a:moveTo>
                            <a:pt x="46136" y="68909"/>
                          </a:moveTo>
                          <a:lnTo>
                            <a:pt x="46136" y="34454"/>
                          </a:lnTo>
                        </a:path>
                        <a:path w="92710" h="69214">
                          <a:moveTo>
                            <a:pt x="46136" y="34454"/>
                          </a:moveTo>
                          <a:lnTo>
                            <a:pt x="46136" y="0"/>
                          </a:lnTo>
                        </a:path>
                        <a:path w="92710" h="69214">
                          <a:moveTo>
                            <a:pt x="0" y="34454"/>
                          </a:moveTo>
                          <a:lnTo>
                            <a:pt x="46136" y="34454"/>
                          </a:lnTo>
                        </a:path>
                        <a:path w="92710" h="69214">
                          <a:moveTo>
                            <a:pt x="46136" y="34454"/>
                          </a:moveTo>
                          <a:lnTo>
                            <a:pt x="92262" y="3445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3" name="object 173">
                      <a:extLst>
                        <a:ext uri="{FF2B5EF4-FFF2-40B4-BE49-F238E27FC236}">
                          <a16:creationId xmlns:a16="http://schemas.microsoft.com/office/drawing/2014/main" id="{C7D90EA9-2355-8E5D-94A0-43F6B785A9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5668" y="403118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4" name="object 174">
                      <a:extLst>
                        <a:ext uri="{FF2B5EF4-FFF2-40B4-BE49-F238E27FC236}">
                          <a16:creationId xmlns:a16="http://schemas.microsoft.com/office/drawing/2014/main" id="{D62DDEC5-FC7C-D50C-33D4-01FEC641DE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3762" y="4002519"/>
                      <a:ext cx="46099" cy="508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72389">
                          <a:moveTo>
                            <a:pt x="46136" y="72166"/>
                          </a:moveTo>
                          <a:lnTo>
                            <a:pt x="46136" y="36083"/>
                          </a:lnTo>
                        </a:path>
                        <a:path w="92710" h="72389">
                          <a:moveTo>
                            <a:pt x="46136" y="36083"/>
                          </a:moveTo>
                          <a:lnTo>
                            <a:pt x="46136" y="0"/>
                          </a:lnTo>
                        </a:path>
                        <a:path w="92710" h="72389">
                          <a:moveTo>
                            <a:pt x="0" y="36083"/>
                          </a:moveTo>
                          <a:lnTo>
                            <a:pt x="46136" y="36083"/>
                          </a:lnTo>
                        </a:path>
                        <a:path w="92710" h="72389">
                          <a:moveTo>
                            <a:pt x="46136" y="36083"/>
                          </a:moveTo>
                          <a:lnTo>
                            <a:pt x="92262" y="3608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5" name="object 175">
                      <a:extLst>
                        <a:ext uri="{FF2B5EF4-FFF2-40B4-BE49-F238E27FC236}">
                          <a16:creationId xmlns:a16="http://schemas.microsoft.com/office/drawing/2014/main" id="{F77C9D65-B29F-1607-068D-FB82BD2149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1544" y="402789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6" name="object 176">
                      <a:extLst>
                        <a:ext uri="{FF2B5EF4-FFF2-40B4-BE49-F238E27FC236}">
                          <a16:creationId xmlns:a16="http://schemas.microsoft.com/office/drawing/2014/main" id="{E6004ECA-AE8E-5409-C693-60A9FFB95D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639" y="4049914"/>
                      <a:ext cx="46099" cy="5313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75564">
                          <a:moveTo>
                            <a:pt x="46136" y="75414"/>
                          </a:moveTo>
                          <a:lnTo>
                            <a:pt x="46136" y="37701"/>
                          </a:lnTo>
                        </a:path>
                        <a:path w="92710" h="75564">
                          <a:moveTo>
                            <a:pt x="46136" y="37701"/>
                          </a:moveTo>
                          <a:lnTo>
                            <a:pt x="46136" y="0"/>
                          </a:lnTo>
                        </a:path>
                        <a:path w="92710" h="75564">
                          <a:moveTo>
                            <a:pt x="0" y="37701"/>
                          </a:moveTo>
                          <a:lnTo>
                            <a:pt x="46136" y="37701"/>
                          </a:lnTo>
                        </a:path>
                        <a:path w="92710" h="75564">
                          <a:moveTo>
                            <a:pt x="46136" y="37701"/>
                          </a:moveTo>
                          <a:lnTo>
                            <a:pt x="92262" y="37701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7" name="object 177">
                      <a:extLst>
                        <a:ext uri="{FF2B5EF4-FFF2-40B4-BE49-F238E27FC236}">
                          <a16:creationId xmlns:a16="http://schemas.microsoft.com/office/drawing/2014/main" id="{D742A9F6-6A35-1C2E-E9C6-C6B4E29B545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7421" y="407642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8" name="object 178">
                      <a:extLst>
                        <a:ext uri="{FF2B5EF4-FFF2-40B4-BE49-F238E27FC236}">
                          <a16:creationId xmlns:a16="http://schemas.microsoft.com/office/drawing/2014/main" id="{F95E880F-8740-07AE-41FF-97D4C5F97C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5516" y="4002702"/>
                      <a:ext cx="46099" cy="5581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79375">
                          <a:moveTo>
                            <a:pt x="46136" y="78848"/>
                          </a:moveTo>
                          <a:lnTo>
                            <a:pt x="46136" y="39424"/>
                          </a:lnTo>
                        </a:path>
                        <a:path w="92710" h="79375">
                          <a:moveTo>
                            <a:pt x="46136" y="39424"/>
                          </a:moveTo>
                          <a:lnTo>
                            <a:pt x="46136" y="0"/>
                          </a:lnTo>
                        </a:path>
                        <a:path w="92710" h="79375">
                          <a:moveTo>
                            <a:pt x="0" y="39424"/>
                          </a:moveTo>
                          <a:lnTo>
                            <a:pt x="46136" y="39424"/>
                          </a:lnTo>
                        </a:path>
                        <a:path w="92710" h="79375">
                          <a:moveTo>
                            <a:pt x="46136" y="39424"/>
                          </a:moveTo>
                          <a:lnTo>
                            <a:pt x="92262" y="3942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89" name="object 179">
                      <a:extLst>
                        <a:ext uri="{FF2B5EF4-FFF2-40B4-BE49-F238E27FC236}">
                          <a16:creationId xmlns:a16="http://schemas.microsoft.com/office/drawing/2014/main" id="{0B3822D7-1D42-8631-0CC8-73DC6CF04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3298" y="403042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0" name="object 180">
                      <a:extLst>
                        <a:ext uri="{FF2B5EF4-FFF2-40B4-BE49-F238E27FC236}">
                          <a16:creationId xmlns:a16="http://schemas.microsoft.com/office/drawing/2014/main" id="{132F6619-F06B-CCB9-9BB7-4072D92091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1392" y="4021850"/>
                      <a:ext cx="46099" cy="580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82550">
                          <a:moveTo>
                            <a:pt x="46136" y="82520"/>
                          </a:moveTo>
                          <a:lnTo>
                            <a:pt x="46136" y="41260"/>
                          </a:lnTo>
                        </a:path>
                        <a:path w="92710" h="82550">
                          <a:moveTo>
                            <a:pt x="46136" y="41260"/>
                          </a:moveTo>
                          <a:lnTo>
                            <a:pt x="46136" y="0"/>
                          </a:lnTo>
                        </a:path>
                        <a:path w="92710" h="82550">
                          <a:moveTo>
                            <a:pt x="0" y="41260"/>
                          </a:moveTo>
                          <a:lnTo>
                            <a:pt x="46136" y="41260"/>
                          </a:lnTo>
                        </a:path>
                        <a:path w="92710" h="82550">
                          <a:moveTo>
                            <a:pt x="46136" y="41260"/>
                          </a:moveTo>
                          <a:lnTo>
                            <a:pt x="92262" y="4126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1" name="object 181">
                      <a:extLst>
                        <a:ext uri="{FF2B5EF4-FFF2-40B4-BE49-F238E27FC236}">
                          <a16:creationId xmlns:a16="http://schemas.microsoft.com/office/drawing/2014/main" id="{7380EFF7-DD63-BEBB-F4F4-FCF286AC0B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9175" y="4050861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2" name="object 182">
                      <a:extLst>
                        <a:ext uri="{FF2B5EF4-FFF2-40B4-BE49-F238E27FC236}">
                          <a16:creationId xmlns:a16="http://schemas.microsoft.com/office/drawing/2014/main" id="{3B3B6B0C-B40F-7F6C-92E3-83EF4510EFB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7269" y="3970583"/>
                      <a:ext cx="46099" cy="607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86360">
                          <a:moveTo>
                            <a:pt x="46136" y="86297"/>
                          </a:moveTo>
                          <a:lnTo>
                            <a:pt x="46136" y="43148"/>
                          </a:lnTo>
                        </a:path>
                        <a:path w="92710" h="86360">
                          <a:moveTo>
                            <a:pt x="46136" y="43148"/>
                          </a:moveTo>
                          <a:lnTo>
                            <a:pt x="46136" y="0"/>
                          </a:lnTo>
                        </a:path>
                        <a:path w="92710" h="86360">
                          <a:moveTo>
                            <a:pt x="0" y="43148"/>
                          </a:moveTo>
                          <a:lnTo>
                            <a:pt x="46136" y="43148"/>
                          </a:lnTo>
                        </a:path>
                        <a:path w="92710" h="86360">
                          <a:moveTo>
                            <a:pt x="46136" y="43148"/>
                          </a:moveTo>
                          <a:lnTo>
                            <a:pt x="92262" y="4314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3" name="object 183">
                      <a:extLst>
                        <a:ext uri="{FF2B5EF4-FFF2-40B4-BE49-F238E27FC236}">
                          <a16:creationId xmlns:a16="http://schemas.microsoft.com/office/drawing/2014/main" id="{6737A373-5541-AE57-22F2-F2BE429242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65051" y="400092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4" name="object 184">
                      <a:extLst>
                        <a:ext uri="{FF2B5EF4-FFF2-40B4-BE49-F238E27FC236}">
                          <a16:creationId xmlns:a16="http://schemas.microsoft.com/office/drawing/2014/main" id="{E94C19EF-1D09-B0B8-9414-C1B1A56467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3146" y="4014629"/>
                      <a:ext cx="46099" cy="638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0804">
                          <a:moveTo>
                            <a:pt x="46136" y="90270"/>
                          </a:moveTo>
                          <a:lnTo>
                            <a:pt x="46136" y="45140"/>
                          </a:lnTo>
                        </a:path>
                        <a:path w="92710" h="90804">
                          <a:moveTo>
                            <a:pt x="46136" y="45140"/>
                          </a:moveTo>
                          <a:lnTo>
                            <a:pt x="46136" y="0"/>
                          </a:lnTo>
                        </a:path>
                        <a:path w="92710" h="90804">
                          <a:moveTo>
                            <a:pt x="0" y="45140"/>
                          </a:moveTo>
                          <a:lnTo>
                            <a:pt x="46136" y="45140"/>
                          </a:lnTo>
                        </a:path>
                        <a:path w="92710" h="90804">
                          <a:moveTo>
                            <a:pt x="46136" y="45140"/>
                          </a:moveTo>
                          <a:lnTo>
                            <a:pt x="92262" y="4514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5" name="object 185">
                      <a:extLst>
                        <a:ext uri="{FF2B5EF4-FFF2-40B4-BE49-F238E27FC236}">
                          <a16:creationId xmlns:a16="http://schemas.microsoft.com/office/drawing/2014/main" id="{F4678A2A-D1D9-8F9C-8EC6-E43B7191F3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0928" y="404636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6" name="object 186">
                      <a:extLst>
                        <a:ext uri="{FF2B5EF4-FFF2-40B4-BE49-F238E27FC236}">
                          <a16:creationId xmlns:a16="http://schemas.microsoft.com/office/drawing/2014/main" id="{4E291C00-9124-E33D-87F1-4869B99005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9022" y="3970670"/>
                      <a:ext cx="46099" cy="665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4614">
                          <a:moveTo>
                            <a:pt x="46136" y="94420"/>
                          </a:moveTo>
                          <a:lnTo>
                            <a:pt x="46136" y="47215"/>
                          </a:lnTo>
                        </a:path>
                        <a:path w="92710" h="94614">
                          <a:moveTo>
                            <a:pt x="46136" y="47215"/>
                          </a:moveTo>
                          <a:lnTo>
                            <a:pt x="46136" y="0"/>
                          </a:lnTo>
                        </a:path>
                        <a:path w="92710" h="94614">
                          <a:moveTo>
                            <a:pt x="0" y="47215"/>
                          </a:moveTo>
                          <a:lnTo>
                            <a:pt x="46136" y="47215"/>
                          </a:lnTo>
                        </a:path>
                        <a:path w="92710" h="94614">
                          <a:moveTo>
                            <a:pt x="46136" y="47215"/>
                          </a:moveTo>
                          <a:lnTo>
                            <a:pt x="92262" y="47215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7" name="object 187">
                      <a:extLst>
                        <a:ext uri="{FF2B5EF4-FFF2-40B4-BE49-F238E27FC236}">
                          <a16:creationId xmlns:a16="http://schemas.microsoft.com/office/drawing/2014/main" id="{D06E77C7-EB88-819D-EEE2-215DCC54F6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6805" y="4003869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8" name="object 188">
                      <a:extLst>
                        <a:ext uri="{FF2B5EF4-FFF2-40B4-BE49-F238E27FC236}">
                          <a16:creationId xmlns:a16="http://schemas.microsoft.com/office/drawing/2014/main" id="{72FF11F4-7B9A-B1DD-4859-ED251BAA06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899" y="3989352"/>
                      <a:ext cx="46099" cy="6965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060">
                          <a:moveTo>
                            <a:pt x="46136" y="98591"/>
                          </a:moveTo>
                          <a:lnTo>
                            <a:pt x="46136" y="49300"/>
                          </a:lnTo>
                        </a:path>
                        <a:path w="92710" h="99060">
                          <a:moveTo>
                            <a:pt x="46136" y="49300"/>
                          </a:moveTo>
                          <a:lnTo>
                            <a:pt x="46136" y="0"/>
                          </a:lnTo>
                        </a:path>
                        <a:path w="92710" h="99060">
                          <a:moveTo>
                            <a:pt x="0" y="49300"/>
                          </a:moveTo>
                          <a:lnTo>
                            <a:pt x="46136" y="49300"/>
                          </a:lnTo>
                        </a:path>
                        <a:path w="92710" h="99060">
                          <a:moveTo>
                            <a:pt x="46136" y="49300"/>
                          </a:moveTo>
                          <a:lnTo>
                            <a:pt x="92262" y="4930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99" name="object 189">
                      <a:extLst>
                        <a:ext uri="{FF2B5EF4-FFF2-40B4-BE49-F238E27FC236}">
                          <a16:creationId xmlns:a16="http://schemas.microsoft.com/office/drawing/2014/main" id="{81511C36-3900-C5BB-C136-DD290001AB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2682" y="402401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0" name="object 190">
                      <a:extLst>
                        <a:ext uri="{FF2B5EF4-FFF2-40B4-BE49-F238E27FC236}">
                          <a16:creationId xmlns:a16="http://schemas.microsoft.com/office/drawing/2014/main" id="{6D991968-3A5F-948C-AB41-58A6B9CD02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30776" y="4019655"/>
                      <a:ext cx="46099" cy="7277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03504">
                          <a:moveTo>
                            <a:pt x="46136" y="103177"/>
                          </a:moveTo>
                          <a:lnTo>
                            <a:pt x="46136" y="51593"/>
                          </a:lnTo>
                        </a:path>
                        <a:path w="92710" h="103504">
                          <a:moveTo>
                            <a:pt x="46136" y="51593"/>
                          </a:moveTo>
                          <a:lnTo>
                            <a:pt x="46136" y="0"/>
                          </a:lnTo>
                        </a:path>
                        <a:path w="92710" h="103504">
                          <a:moveTo>
                            <a:pt x="0" y="51593"/>
                          </a:moveTo>
                          <a:lnTo>
                            <a:pt x="46136" y="51593"/>
                          </a:lnTo>
                        </a:path>
                        <a:path w="92710" h="103504">
                          <a:moveTo>
                            <a:pt x="46136" y="51593"/>
                          </a:moveTo>
                          <a:lnTo>
                            <a:pt x="92262" y="5159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1" name="object 191">
                      <a:extLst>
                        <a:ext uri="{FF2B5EF4-FFF2-40B4-BE49-F238E27FC236}">
                          <a16:creationId xmlns:a16="http://schemas.microsoft.com/office/drawing/2014/main" id="{9A34886E-8351-3AF5-9C07-3A20E8C025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48558" y="405593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2" name="object 192">
                      <a:extLst>
                        <a:ext uri="{FF2B5EF4-FFF2-40B4-BE49-F238E27FC236}">
                          <a16:creationId xmlns:a16="http://schemas.microsoft.com/office/drawing/2014/main" id="{3FC91873-3E17-A3A2-9A4F-8A068AB9260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6653" y="3979482"/>
                      <a:ext cx="46099" cy="759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07950">
                          <a:moveTo>
                            <a:pt x="46136" y="107783"/>
                          </a:moveTo>
                          <a:lnTo>
                            <a:pt x="46136" y="53886"/>
                          </a:lnTo>
                        </a:path>
                        <a:path w="92710" h="107950">
                          <a:moveTo>
                            <a:pt x="46136" y="53886"/>
                          </a:moveTo>
                          <a:lnTo>
                            <a:pt x="46136" y="0"/>
                          </a:lnTo>
                        </a:path>
                        <a:path w="92710" h="107950">
                          <a:moveTo>
                            <a:pt x="0" y="53886"/>
                          </a:moveTo>
                          <a:lnTo>
                            <a:pt x="46136" y="53886"/>
                          </a:lnTo>
                        </a:path>
                        <a:path w="92710" h="107950">
                          <a:moveTo>
                            <a:pt x="46136" y="53886"/>
                          </a:moveTo>
                          <a:lnTo>
                            <a:pt x="92262" y="53886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3" name="object 193">
                      <a:extLst>
                        <a:ext uri="{FF2B5EF4-FFF2-40B4-BE49-F238E27FC236}">
                          <a16:creationId xmlns:a16="http://schemas.microsoft.com/office/drawing/2014/main" id="{2E1FC7C7-581E-68C1-3BC1-1F3FFD22CD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94435" y="401737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4" name="object 194">
                      <a:extLst>
                        <a:ext uri="{FF2B5EF4-FFF2-40B4-BE49-F238E27FC236}">
                          <a16:creationId xmlns:a16="http://schemas.microsoft.com/office/drawing/2014/main" id="{6691C4A7-B41E-99CC-B50A-D0E2D9A8E4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2530" y="4052919"/>
                      <a:ext cx="46099" cy="794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13029">
                          <a:moveTo>
                            <a:pt x="46136" y="112711"/>
                          </a:moveTo>
                          <a:lnTo>
                            <a:pt x="46136" y="56355"/>
                          </a:lnTo>
                        </a:path>
                        <a:path w="92710" h="113029">
                          <a:moveTo>
                            <a:pt x="46136" y="56355"/>
                          </a:moveTo>
                          <a:lnTo>
                            <a:pt x="46136" y="0"/>
                          </a:lnTo>
                        </a:path>
                        <a:path w="92710" h="113029">
                          <a:moveTo>
                            <a:pt x="0" y="56355"/>
                          </a:moveTo>
                          <a:lnTo>
                            <a:pt x="46136" y="56355"/>
                          </a:lnTo>
                        </a:path>
                        <a:path w="92710" h="113029">
                          <a:moveTo>
                            <a:pt x="46136" y="56355"/>
                          </a:moveTo>
                          <a:lnTo>
                            <a:pt x="92262" y="56355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5" name="object 195">
                      <a:extLst>
                        <a:ext uri="{FF2B5EF4-FFF2-40B4-BE49-F238E27FC236}">
                          <a16:creationId xmlns:a16="http://schemas.microsoft.com/office/drawing/2014/main" id="{74276A46-5257-6D24-F78F-2BB57B3B572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40312" y="409254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6" name="object 196">
                      <a:extLst>
                        <a:ext uri="{FF2B5EF4-FFF2-40B4-BE49-F238E27FC236}">
                          <a16:creationId xmlns:a16="http://schemas.microsoft.com/office/drawing/2014/main" id="{A42E9FF0-F629-4D13-E12C-8233F1E50D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8406" y="3985931"/>
                      <a:ext cx="46099" cy="830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18110">
                          <a:moveTo>
                            <a:pt x="46136" y="117577"/>
                          </a:moveTo>
                          <a:lnTo>
                            <a:pt x="46136" y="58783"/>
                          </a:lnTo>
                        </a:path>
                        <a:path w="92710" h="118110">
                          <a:moveTo>
                            <a:pt x="46136" y="58783"/>
                          </a:moveTo>
                          <a:lnTo>
                            <a:pt x="46136" y="0"/>
                          </a:lnTo>
                        </a:path>
                        <a:path w="92710" h="118110">
                          <a:moveTo>
                            <a:pt x="0" y="58783"/>
                          </a:moveTo>
                          <a:lnTo>
                            <a:pt x="46136" y="58783"/>
                          </a:lnTo>
                        </a:path>
                        <a:path w="92710" h="118110">
                          <a:moveTo>
                            <a:pt x="46136" y="58783"/>
                          </a:moveTo>
                          <a:lnTo>
                            <a:pt x="92262" y="58783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7" name="object 197">
                      <a:extLst>
                        <a:ext uri="{FF2B5EF4-FFF2-40B4-BE49-F238E27FC236}">
                          <a16:creationId xmlns:a16="http://schemas.microsoft.com/office/drawing/2014/main" id="{3D9A140D-BB65-3453-C786-B0F0211F0C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86188" y="402726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8" name="object 198">
                      <a:extLst>
                        <a:ext uri="{FF2B5EF4-FFF2-40B4-BE49-F238E27FC236}">
                          <a16:creationId xmlns:a16="http://schemas.microsoft.com/office/drawing/2014/main" id="{AFA53867-4316-B867-8484-D6D07EE6CD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4283" y="4022791"/>
                      <a:ext cx="46099" cy="8661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23189">
                          <a:moveTo>
                            <a:pt x="46136" y="123065"/>
                          </a:moveTo>
                          <a:lnTo>
                            <a:pt x="46136" y="61532"/>
                          </a:lnTo>
                        </a:path>
                        <a:path w="92710" h="123189">
                          <a:moveTo>
                            <a:pt x="46136" y="61532"/>
                          </a:moveTo>
                          <a:lnTo>
                            <a:pt x="46136" y="0"/>
                          </a:lnTo>
                        </a:path>
                        <a:path w="92710" h="123189">
                          <a:moveTo>
                            <a:pt x="0" y="61532"/>
                          </a:moveTo>
                          <a:lnTo>
                            <a:pt x="46136" y="61532"/>
                          </a:lnTo>
                        </a:path>
                        <a:path w="92710" h="123189">
                          <a:moveTo>
                            <a:pt x="46136" y="61532"/>
                          </a:moveTo>
                          <a:lnTo>
                            <a:pt x="92262" y="61532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09" name="object 199">
                      <a:extLst>
                        <a:ext uri="{FF2B5EF4-FFF2-40B4-BE49-F238E27FC236}">
                          <a16:creationId xmlns:a16="http://schemas.microsoft.com/office/drawing/2014/main" id="{C1E97C08-8AC5-678F-FDA1-50770B61ED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32066" y="406605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0" name="object 200">
                      <a:extLst>
                        <a:ext uri="{FF2B5EF4-FFF2-40B4-BE49-F238E27FC236}">
                          <a16:creationId xmlns:a16="http://schemas.microsoft.com/office/drawing/2014/main" id="{02C039F3-62B9-BD9E-B806-9BCD3D2FF7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0160" y="4029531"/>
                      <a:ext cx="46099" cy="9063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28904">
                          <a:moveTo>
                            <a:pt x="46136" y="128678"/>
                          </a:moveTo>
                          <a:lnTo>
                            <a:pt x="46136" y="64334"/>
                          </a:lnTo>
                        </a:path>
                        <a:path w="92710" h="128904">
                          <a:moveTo>
                            <a:pt x="46136" y="64334"/>
                          </a:moveTo>
                          <a:lnTo>
                            <a:pt x="46136" y="0"/>
                          </a:lnTo>
                        </a:path>
                        <a:path w="92710" h="128904">
                          <a:moveTo>
                            <a:pt x="0" y="64334"/>
                          </a:moveTo>
                          <a:lnTo>
                            <a:pt x="46136" y="64334"/>
                          </a:lnTo>
                        </a:path>
                        <a:path w="92710" h="128904">
                          <a:moveTo>
                            <a:pt x="46136" y="64334"/>
                          </a:moveTo>
                          <a:lnTo>
                            <a:pt x="92262" y="64334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1" name="object 201">
                      <a:extLst>
                        <a:ext uri="{FF2B5EF4-FFF2-40B4-BE49-F238E27FC236}">
                          <a16:creationId xmlns:a16="http://schemas.microsoft.com/office/drawing/2014/main" id="{631D8E67-932A-91D1-FEFA-C8311EFD7C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942" y="4074766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2" name="object 202">
                      <a:extLst>
                        <a:ext uri="{FF2B5EF4-FFF2-40B4-BE49-F238E27FC236}">
                          <a16:creationId xmlns:a16="http://schemas.microsoft.com/office/drawing/2014/main" id="{DAB9CDE3-138E-B67E-FBD5-5CB6A03FDAB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6036" y="4018516"/>
                      <a:ext cx="46099" cy="9465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34620">
                          <a:moveTo>
                            <a:pt x="46136" y="134436"/>
                          </a:moveTo>
                          <a:lnTo>
                            <a:pt x="46136" y="67218"/>
                          </a:lnTo>
                        </a:path>
                        <a:path w="92710" h="134620">
                          <a:moveTo>
                            <a:pt x="46136" y="67218"/>
                          </a:moveTo>
                          <a:lnTo>
                            <a:pt x="46136" y="0"/>
                          </a:lnTo>
                        </a:path>
                        <a:path w="92710" h="134620">
                          <a:moveTo>
                            <a:pt x="0" y="67218"/>
                          </a:moveTo>
                          <a:lnTo>
                            <a:pt x="46136" y="67218"/>
                          </a:lnTo>
                        </a:path>
                        <a:path w="92710" h="134620">
                          <a:moveTo>
                            <a:pt x="46136" y="67218"/>
                          </a:moveTo>
                          <a:lnTo>
                            <a:pt x="92262" y="6721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3" name="object 203">
                      <a:extLst>
                        <a:ext uri="{FF2B5EF4-FFF2-40B4-BE49-F238E27FC236}">
                          <a16:creationId xmlns:a16="http://schemas.microsoft.com/office/drawing/2014/main" id="{5588E3DC-D22C-4F4A-1E6D-6E650C180E8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3818" y="406578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4" name="object 204">
                      <a:extLst>
                        <a:ext uri="{FF2B5EF4-FFF2-40B4-BE49-F238E27FC236}">
                          <a16:creationId xmlns:a16="http://schemas.microsoft.com/office/drawing/2014/main" id="{3FC54480-4214-4458-7F6C-AFDF4F16DD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913" y="4004591"/>
                      <a:ext cx="46099" cy="991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40970">
                          <a:moveTo>
                            <a:pt x="46136" y="140536"/>
                          </a:moveTo>
                          <a:lnTo>
                            <a:pt x="46136" y="70268"/>
                          </a:lnTo>
                        </a:path>
                        <a:path w="92710" h="140970">
                          <a:moveTo>
                            <a:pt x="46136" y="70268"/>
                          </a:moveTo>
                          <a:lnTo>
                            <a:pt x="46136" y="0"/>
                          </a:lnTo>
                        </a:path>
                        <a:path w="92710" h="140970">
                          <a:moveTo>
                            <a:pt x="0" y="70268"/>
                          </a:moveTo>
                          <a:lnTo>
                            <a:pt x="46136" y="70268"/>
                          </a:lnTo>
                        </a:path>
                        <a:path w="92710" h="140970">
                          <a:moveTo>
                            <a:pt x="46136" y="70268"/>
                          </a:moveTo>
                          <a:lnTo>
                            <a:pt x="92262" y="7026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5" name="object 205">
                      <a:extLst>
                        <a:ext uri="{FF2B5EF4-FFF2-40B4-BE49-F238E27FC236}">
                          <a16:creationId xmlns:a16="http://schemas.microsoft.com/office/drawing/2014/main" id="{B0FA2352-A1E3-BE62-1F66-DF4E8E9025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9695" y="405399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6" name="object 206">
                      <a:extLst>
                        <a:ext uri="{FF2B5EF4-FFF2-40B4-BE49-F238E27FC236}">
                          <a16:creationId xmlns:a16="http://schemas.microsoft.com/office/drawing/2014/main" id="{8249E638-639C-3D70-8321-D367304913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790" y="3952703"/>
                      <a:ext cx="46099" cy="1031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46685">
                          <a:moveTo>
                            <a:pt x="46136" y="146657"/>
                          </a:moveTo>
                          <a:lnTo>
                            <a:pt x="46136" y="73328"/>
                          </a:lnTo>
                        </a:path>
                        <a:path w="92710" h="146685">
                          <a:moveTo>
                            <a:pt x="46136" y="73328"/>
                          </a:moveTo>
                          <a:lnTo>
                            <a:pt x="46136" y="0"/>
                          </a:lnTo>
                        </a:path>
                        <a:path w="92710" h="146685">
                          <a:moveTo>
                            <a:pt x="0" y="73328"/>
                          </a:moveTo>
                          <a:lnTo>
                            <a:pt x="46136" y="73328"/>
                          </a:lnTo>
                        </a:path>
                        <a:path w="92710" h="146685">
                          <a:moveTo>
                            <a:pt x="46136" y="73328"/>
                          </a:moveTo>
                          <a:lnTo>
                            <a:pt x="92262" y="7332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7" name="object 207">
                      <a:extLst>
                        <a:ext uri="{FF2B5EF4-FFF2-40B4-BE49-F238E27FC236}">
                          <a16:creationId xmlns:a16="http://schemas.microsoft.com/office/drawing/2014/main" id="{25772084-233C-503A-4C45-C678E6985C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5572" y="400426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8" name="object 208">
                      <a:extLst>
                        <a:ext uri="{FF2B5EF4-FFF2-40B4-BE49-F238E27FC236}">
                          <a16:creationId xmlns:a16="http://schemas.microsoft.com/office/drawing/2014/main" id="{9D4AFC00-8833-0DF4-D7DB-40CF7943A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3667" y="4020216"/>
                      <a:ext cx="46099" cy="10804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53670">
                          <a:moveTo>
                            <a:pt x="46136" y="153173"/>
                          </a:moveTo>
                          <a:lnTo>
                            <a:pt x="46136" y="76586"/>
                          </a:lnTo>
                        </a:path>
                        <a:path w="92710" h="153670">
                          <a:moveTo>
                            <a:pt x="46136" y="76586"/>
                          </a:moveTo>
                          <a:lnTo>
                            <a:pt x="46136" y="0"/>
                          </a:lnTo>
                        </a:path>
                        <a:path w="92710" h="153670">
                          <a:moveTo>
                            <a:pt x="0" y="76586"/>
                          </a:moveTo>
                          <a:lnTo>
                            <a:pt x="46136" y="76586"/>
                          </a:lnTo>
                        </a:path>
                        <a:path w="92710" h="153670">
                          <a:moveTo>
                            <a:pt x="46136" y="76586"/>
                          </a:moveTo>
                          <a:lnTo>
                            <a:pt x="92262" y="76586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19" name="object 209">
                      <a:extLst>
                        <a:ext uri="{FF2B5EF4-FFF2-40B4-BE49-F238E27FC236}">
                          <a16:creationId xmlns:a16="http://schemas.microsoft.com/office/drawing/2014/main" id="{91F6E616-CE0A-9DBE-1BBC-BB1AF3903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449" y="407406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0" name="object 210">
                      <a:extLst>
                        <a:ext uri="{FF2B5EF4-FFF2-40B4-BE49-F238E27FC236}">
                          <a16:creationId xmlns:a16="http://schemas.microsoft.com/office/drawing/2014/main" id="{DB8231F7-2038-504C-76A8-8FC0B16A8A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9543" y="3967118"/>
                      <a:ext cx="46099" cy="11296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60654">
                          <a:moveTo>
                            <a:pt x="46136" y="160134"/>
                          </a:moveTo>
                          <a:lnTo>
                            <a:pt x="46136" y="80062"/>
                          </a:lnTo>
                        </a:path>
                        <a:path w="92710" h="160654">
                          <a:moveTo>
                            <a:pt x="46136" y="80062"/>
                          </a:moveTo>
                          <a:lnTo>
                            <a:pt x="46136" y="0"/>
                          </a:lnTo>
                        </a:path>
                        <a:path w="92710" h="160654">
                          <a:moveTo>
                            <a:pt x="0" y="80062"/>
                          </a:moveTo>
                          <a:lnTo>
                            <a:pt x="46136" y="80062"/>
                          </a:lnTo>
                        </a:path>
                        <a:path w="92710" h="160654">
                          <a:moveTo>
                            <a:pt x="46136" y="80062"/>
                          </a:moveTo>
                          <a:lnTo>
                            <a:pt x="92262" y="80062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1" name="object 211">
                      <a:extLst>
                        <a:ext uri="{FF2B5EF4-FFF2-40B4-BE49-F238E27FC236}">
                          <a16:creationId xmlns:a16="http://schemas.microsoft.com/office/drawing/2014/main" id="{A0DEB3A0-B9D5-69FA-008A-E7D4B7AC21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7325" y="4023411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2" name="object 212">
                      <a:extLst>
                        <a:ext uri="{FF2B5EF4-FFF2-40B4-BE49-F238E27FC236}">
                          <a16:creationId xmlns:a16="http://schemas.microsoft.com/office/drawing/2014/main" id="{235BC48E-950C-A315-D098-F6FED00DA5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5420" y="4040686"/>
                      <a:ext cx="46099" cy="1178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67639">
                          <a:moveTo>
                            <a:pt x="46136" y="167179"/>
                          </a:moveTo>
                          <a:lnTo>
                            <a:pt x="46136" y="83589"/>
                          </a:lnTo>
                        </a:path>
                        <a:path w="92710" h="167639">
                          <a:moveTo>
                            <a:pt x="46136" y="83589"/>
                          </a:moveTo>
                          <a:lnTo>
                            <a:pt x="46136" y="0"/>
                          </a:lnTo>
                        </a:path>
                        <a:path w="92710" h="167639">
                          <a:moveTo>
                            <a:pt x="0" y="83589"/>
                          </a:moveTo>
                          <a:lnTo>
                            <a:pt x="46136" y="83589"/>
                          </a:lnTo>
                        </a:path>
                        <a:path w="92710" h="167639">
                          <a:moveTo>
                            <a:pt x="46136" y="83589"/>
                          </a:moveTo>
                          <a:lnTo>
                            <a:pt x="92262" y="83589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3" name="object 213">
                      <a:extLst>
                        <a:ext uri="{FF2B5EF4-FFF2-40B4-BE49-F238E27FC236}">
                          <a16:creationId xmlns:a16="http://schemas.microsoft.com/office/drawing/2014/main" id="{AA679924-BD37-32DF-D7A9-777FD0B848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202" y="4099459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4" name="object 218">
                      <a:extLst>
                        <a:ext uri="{FF2B5EF4-FFF2-40B4-BE49-F238E27FC236}">
                          <a16:creationId xmlns:a16="http://schemas.microsoft.com/office/drawing/2014/main" id="{FF6BF7CD-9DF7-403E-6B88-89A12018EC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3050" y="3795034"/>
                      <a:ext cx="46099" cy="13394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90500">
                          <a:moveTo>
                            <a:pt x="46136" y="190501"/>
                          </a:moveTo>
                          <a:lnTo>
                            <a:pt x="46136" y="95250"/>
                          </a:lnTo>
                        </a:path>
                        <a:path w="92710" h="190500">
                          <a:moveTo>
                            <a:pt x="46136" y="95250"/>
                          </a:moveTo>
                          <a:lnTo>
                            <a:pt x="46136" y="0"/>
                          </a:lnTo>
                        </a:path>
                        <a:path w="92710" h="190500">
                          <a:moveTo>
                            <a:pt x="0" y="95250"/>
                          </a:moveTo>
                          <a:lnTo>
                            <a:pt x="46136" y="95250"/>
                          </a:lnTo>
                        </a:path>
                        <a:path w="92710" h="190500">
                          <a:moveTo>
                            <a:pt x="46136" y="95250"/>
                          </a:moveTo>
                          <a:lnTo>
                            <a:pt x="92262" y="95250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5" name="object 219">
                      <a:extLst>
                        <a:ext uri="{FF2B5EF4-FFF2-40B4-BE49-F238E27FC236}">
                          <a16:creationId xmlns:a16="http://schemas.microsoft.com/office/drawing/2014/main" id="{9E63F504-2EA1-69A6-9B35-9C461F4639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0832" y="386200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6" name="object 224">
                      <a:extLst>
                        <a:ext uri="{FF2B5EF4-FFF2-40B4-BE49-F238E27FC236}">
                          <a16:creationId xmlns:a16="http://schemas.microsoft.com/office/drawing/2014/main" id="{16601B71-60D0-295F-0ED0-6F1174DC86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0680" y="3663597"/>
                      <a:ext cx="46099" cy="15225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16535">
                          <a:moveTo>
                            <a:pt x="46136" y="216386"/>
                          </a:moveTo>
                          <a:lnTo>
                            <a:pt x="46136" y="108198"/>
                          </a:lnTo>
                        </a:path>
                        <a:path w="92710" h="216535">
                          <a:moveTo>
                            <a:pt x="46136" y="108198"/>
                          </a:moveTo>
                          <a:lnTo>
                            <a:pt x="46136" y="0"/>
                          </a:lnTo>
                        </a:path>
                        <a:path w="92710" h="216535">
                          <a:moveTo>
                            <a:pt x="0" y="108198"/>
                          </a:moveTo>
                          <a:lnTo>
                            <a:pt x="46136" y="108198"/>
                          </a:lnTo>
                        </a:path>
                        <a:path w="92710" h="216535">
                          <a:moveTo>
                            <a:pt x="46136" y="108198"/>
                          </a:moveTo>
                          <a:lnTo>
                            <a:pt x="92262" y="108198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7" name="object 225">
                      <a:extLst>
                        <a:ext uri="{FF2B5EF4-FFF2-40B4-BE49-F238E27FC236}">
                          <a16:creationId xmlns:a16="http://schemas.microsoft.com/office/drawing/2014/main" id="{B818F1A4-41CF-7D8A-F8B8-BE8CF2EB95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8462" y="373967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8" name="object 227">
                      <a:extLst>
                        <a:ext uri="{FF2B5EF4-FFF2-40B4-BE49-F238E27FC236}">
                          <a16:creationId xmlns:a16="http://schemas.microsoft.com/office/drawing/2014/main" id="{E678A052-6525-0079-832F-9DF37A83F7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0064" y="3623790"/>
                      <a:ext cx="46099" cy="188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8604">
                          <a:moveTo>
                            <a:pt x="46136" y="268385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46136" y="0"/>
                          </a:lnTo>
                        </a:path>
                        <a:path w="92710" h="268604">
                          <a:moveTo>
                            <a:pt x="0" y="134187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92262" y="13418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29" name="object 228">
                      <a:extLst>
                        <a:ext uri="{FF2B5EF4-FFF2-40B4-BE49-F238E27FC236}">
                          <a16:creationId xmlns:a16="http://schemas.microsoft.com/office/drawing/2014/main" id="{756DCACE-65E7-C57A-FA7B-EE79BE0896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7846" y="371814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30" name="object 227">
                      <a:extLst>
                        <a:ext uri="{FF2B5EF4-FFF2-40B4-BE49-F238E27FC236}">
                          <a16:creationId xmlns:a16="http://schemas.microsoft.com/office/drawing/2014/main" id="{534D59C8-C8FC-B469-DB81-E97409329D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8182" y="3800499"/>
                      <a:ext cx="46099" cy="188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8604">
                          <a:moveTo>
                            <a:pt x="46136" y="268385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46136" y="0"/>
                          </a:lnTo>
                        </a:path>
                        <a:path w="92710" h="268604">
                          <a:moveTo>
                            <a:pt x="0" y="134187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92262" y="13418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31" name="object 227">
                      <a:extLst>
                        <a:ext uri="{FF2B5EF4-FFF2-40B4-BE49-F238E27FC236}">
                          <a16:creationId xmlns:a16="http://schemas.microsoft.com/office/drawing/2014/main" id="{A09A82C8-5CD2-F9F1-1B55-E450B81362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40" y="3837643"/>
                      <a:ext cx="46099" cy="188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8604">
                          <a:moveTo>
                            <a:pt x="46136" y="268385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46136" y="0"/>
                          </a:lnTo>
                        </a:path>
                        <a:path w="92710" h="268604">
                          <a:moveTo>
                            <a:pt x="0" y="134187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92262" y="13418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232" name="object 227">
                      <a:extLst>
                        <a:ext uri="{FF2B5EF4-FFF2-40B4-BE49-F238E27FC236}">
                          <a16:creationId xmlns:a16="http://schemas.microsoft.com/office/drawing/2014/main" id="{310A204A-1B78-FA5C-A238-DC3F2ECE90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5918" y="3839034"/>
                      <a:ext cx="46099" cy="188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8604">
                          <a:moveTo>
                            <a:pt x="46136" y="268385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46136" y="0"/>
                          </a:lnTo>
                        </a:path>
                        <a:path w="92710" h="268604">
                          <a:moveTo>
                            <a:pt x="0" y="134187"/>
                          </a:moveTo>
                          <a:lnTo>
                            <a:pt x="46136" y="134187"/>
                          </a:lnTo>
                        </a:path>
                        <a:path w="92710" h="268604">
                          <a:moveTo>
                            <a:pt x="46136" y="134187"/>
                          </a:moveTo>
                          <a:lnTo>
                            <a:pt x="92262" y="134187"/>
                          </a:lnTo>
                        </a:path>
                      </a:pathLst>
                    </a:custGeom>
                    <a:ln w="6350">
                      <a:solidFill>
                        <a:srgbClr val="0000FF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6D74A286-BCAE-1611-F43D-70F7E5C0B169}"/>
                      </a:ext>
                    </a:extLst>
                  </p:cNvPr>
                  <p:cNvGrpSpPr/>
                  <p:nvPr/>
                </p:nvGrpSpPr>
                <p:grpSpPr>
                  <a:xfrm>
                    <a:off x="1401636" y="3017456"/>
                    <a:ext cx="2184527" cy="851350"/>
                    <a:chOff x="1401636" y="3017456"/>
                    <a:chExt cx="2184527" cy="851350"/>
                  </a:xfrm>
                </p:grpSpPr>
                <p:sp>
                  <p:nvSpPr>
                    <p:cNvPr id="57" name="object 31">
                      <a:extLst>
                        <a:ext uri="{FF2B5EF4-FFF2-40B4-BE49-F238E27FC236}">
                          <a16:creationId xmlns:a16="http://schemas.microsoft.com/office/drawing/2014/main" id="{27DC1466-A07F-76E4-ABC7-BA91FDCEAD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01636" y="383533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58" name="object 32">
                      <a:extLst>
                        <a:ext uri="{FF2B5EF4-FFF2-40B4-BE49-F238E27FC236}">
                          <a16:creationId xmlns:a16="http://schemas.microsoft.com/office/drawing/2014/main" id="{B08E9970-296E-55A0-AD4C-F4F76D1758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29734" y="3844696"/>
                      <a:ext cx="46099" cy="2411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4289">
                          <a:moveTo>
                            <a:pt x="46131" y="33718"/>
                          </a:moveTo>
                          <a:lnTo>
                            <a:pt x="46131" y="16859"/>
                          </a:lnTo>
                        </a:path>
                        <a:path w="92710" h="34289">
                          <a:moveTo>
                            <a:pt x="46131" y="16859"/>
                          </a:moveTo>
                          <a:lnTo>
                            <a:pt x="46131" y="0"/>
                          </a:lnTo>
                        </a:path>
                        <a:path w="92710" h="34289">
                          <a:moveTo>
                            <a:pt x="0" y="16859"/>
                          </a:moveTo>
                          <a:lnTo>
                            <a:pt x="46131" y="16859"/>
                          </a:lnTo>
                        </a:path>
                        <a:path w="92710" h="34289">
                          <a:moveTo>
                            <a:pt x="46131" y="16859"/>
                          </a:moveTo>
                          <a:lnTo>
                            <a:pt x="92263" y="16859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59" name="object 33">
                      <a:extLst>
                        <a:ext uri="{FF2B5EF4-FFF2-40B4-BE49-F238E27FC236}">
                          <a16:creationId xmlns:a16="http://schemas.microsoft.com/office/drawing/2014/main" id="{62733FB8-7AFE-E5F0-18DD-5D60D949D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47514" y="385655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0" name="object 34">
                      <a:extLst>
                        <a:ext uri="{FF2B5EF4-FFF2-40B4-BE49-F238E27FC236}">
                          <a16:creationId xmlns:a16="http://schemas.microsoft.com/office/drawing/2014/main" id="{D06ADD2E-1434-5840-6340-399ACA3F69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75611" y="3808055"/>
                      <a:ext cx="46099" cy="2500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5560">
                          <a:moveTo>
                            <a:pt x="46126" y="35523"/>
                          </a:moveTo>
                          <a:lnTo>
                            <a:pt x="46126" y="17761"/>
                          </a:lnTo>
                        </a:path>
                        <a:path w="92710" h="35560">
                          <a:moveTo>
                            <a:pt x="46126" y="17761"/>
                          </a:moveTo>
                          <a:lnTo>
                            <a:pt x="46126" y="0"/>
                          </a:lnTo>
                        </a:path>
                        <a:path w="92710" h="35560">
                          <a:moveTo>
                            <a:pt x="0" y="17761"/>
                          </a:moveTo>
                          <a:lnTo>
                            <a:pt x="46126" y="17761"/>
                          </a:lnTo>
                        </a:path>
                        <a:path w="92710" h="35560">
                          <a:moveTo>
                            <a:pt x="46126" y="17761"/>
                          </a:moveTo>
                          <a:lnTo>
                            <a:pt x="92262" y="1776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1" name="object 35">
                      <a:extLst>
                        <a:ext uri="{FF2B5EF4-FFF2-40B4-BE49-F238E27FC236}">
                          <a16:creationId xmlns:a16="http://schemas.microsoft.com/office/drawing/2014/main" id="{7E9F4230-B97E-24E4-7423-EE71E446B2C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93389" y="382054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2" name="object 36">
                      <a:extLst>
                        <a:ext uri="{FF2B5EF4-FFF2-40B4-BE49-F238E27FC236}">
                          <a16:creationId xmlns:a16="http://schemas.microsoft.com/office/drawing/2014/main" id="{BFAA0D14-45BC-9C71-E830-08B0E2BED1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21488" y="3796660"/>
                      <a:ext cx="46099" cy="263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7464">
                          <a:moveTo>
                            <a:pt x="46126" y="37380"/>
                          </a:moveTo>
                          <a:lnTo>
                            <a:pt x="46126" y="18695"/>
                          </a:lnTo>
                        </a:path>
                        <a:path w="92710" h="37464">
                          <a:moveTo>
                            <a:pt x="46126" y="18695"/>
                          </a:moveTo>
                          <a:lnTo>
                            <a:pt x="46126" y="0"/>
                          </a:lnTo>
                        </a:path>
                        <a:path w="92710" h="37464">
                          <a:moveTo>
                            <a:pt x="0" y="18695"/>
                          </a:moveTo>
                          <a:lnTo>
                            <a:pt x="46126" y="18695"/>
                          </a:lnTo>
                        </a:path>
                        <a:path w="92710" h="37464">
                          <a:moveTo>
                            <a:pt x="46126" y="18695"/>
                          </a:moveTo>
                          <a:lnTo>
                            <a:pt x="92262" y="18695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3" name="object 37">
                      <a:extLst>
                        <a:ext uri="{FF2B5EF4-FFF2-40B4-BE49-F238E27FC236}">
                          <a16:creationId xmlns:a16="http://schemas.microsoft.com/office/drawing/2014/main" id="{96E90689-9D66-0785-B4E9-B92230D13E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9265" y="3809806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4" name="object 38">
                      <a:extLst>
                        <a:ext uri="{FF2B5EF4-FFF2-40B4-BE49-F238E27FC236}">
                          <a16:creationId xmlns:a16="http://schemas.microsoft.com/office/drawing/2014/main" id="{2F5A4CF6-EB1B-B134-F8DE-824E897114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67364" y="3793334"/>
                      <a:ext cx="46099" cy="276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39370">
                          <a:moveTo>
                            <a:pt x="46126" y="39341"/>
                          </a:moveTo>
                          <a:lnTo>
                            <a:pt x="46126" y="19670"/>
                          </a:lnTo>
                        </a:path>
                        <a:path w="92710" h="39370">
                          <a:moveTo>
                            <a:pt x="46126" y="19670"/>
                          </a:moveTo>
                          <a:lnTo>
                            <a:pt x="46126" y="0"/>
                          </a:lnTo>
                        </a:path>
                        <a:path w="92710" h="39370">
                          <a:moveTo>
                            <a:pt x="0" y="19670"/>
                          </a:moveTo>
                          <a:lnTo>
                            <a:pt x="46126" y="19670"/>
                          </a:lnTo>
                        </a:path>
                        <a:path w="92710" h="39370">
                          <a:moveTo>
                            <a:pt x="46126" y="19670"/>
                          </a:moveTo>
                          <a:lnTo>
                            <a:pt x="92262" y="1967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5" name="object 39">
                      <a:extLst>
                        <a:ext uri="{FF2B5EF4-FFF2-40B4-BE49-F238E27FC236}">
                          <a16:creationId xmlns:a16="http://schemas.microsoft.com/office/drawing/2014/main" id="{7CD5888E-9FE0-B388-2BDA-481D30007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5142" y="380716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6" name="object 40">
                      <a:extLst>
                        <a:ext uri="{FF2B5EF4-FFF2-40B4-BE49-F238E27FC236}">
                          <a16:creationId xmlns:a16="http://schemas.microsoft.com/office/drawing/2014/main" id="{AFFE214A-EC9A-923F-0BC8-9F2118D2BD4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13242" y="3816641"/>
                      <a:ext cx="46099" cy="294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1910">
                          <a:moveTo>
                            <a:pt x="46126" y="41333"/>
                          </a:moveTo>
                          <a:lnTo>
                            <a:pt x="46126" y="20666"/>
                          </a:lnTo>
                        </a:path>
                        <a:path w="92710" h="41910">
                          <a:moveTo>
                            <a:pt x="46126" y="20666"/>
                          </a:moveTo>
                          <a:lnTo>
                            <a:pt x="46126" y="0"/>
                          </a:lnTo>
                        </a:path>
                        <a:path w="92710" h="41910">
                          <a:moveTo>
                            <a:pt x="0" y="20666"/>
                          </a:moveTo>
                          <a:lnTo>
                            <a:pt x="46126" y="20666"/>
                          </a:lnTo>
                        </a:path>
                        <a:path w="92710" h="41910">
                          <a:moveTo>
                            <a:pt x="46126" y="20666"/>
                          </a:moveTo>
                          <a:lnTo>
                            <a:pt x="92262" y="20666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7" name="object 41">
                      <a:extLst>
                        <a:ext uri="{FF2B5EF4-FFF2-40B4-BE49-F238E27FC236}">
                          <a16:creationId xmlns:a16="http://schemas.microsoft.com/office/drawing/2014/main" id="{CB05D3F9-8558-C6C5-EBC6-F182F5A87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31019" y="383117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8" name="object 42">
                      <a:extLst>
                        <a:ext uri="{FF2B5EF4-FFF2-40B4-BE49-F238E27FC236}">
                          <a16:creationId xmlns:a16="http://schemas.microsoft.com/office/drawing/2014/main" id="{0EFD465C-13F2-01EF-53EF-9E25CD0A2EE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59118" y="3787104"/>
                      <a:ext cx="46099" cy="308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3814">
                          <a:moveTo>
                            <a:pt x="46126" y="43408"/>
                          </a:moveTo>
                          <a:lnTo>
                            <a:pt x="46126" y="21704"/>
                          </a:lnTo>
                        </a:path>
                        <a:path w="92710" h="43814">
                          <a:moveTo>
                            <a:pt x="46126" y="21704"/>
                          </a:moveTo>
                          <a:lnTo>
                            <a:pt x="46126" y="0"/>
                          </a:lnTo>
                        </a:path>
                        <a:path w="92710" h="43814">
                          <a:moveTo>
                            <a:pt x="0" y="21704"/>
                          </a:moveTo>
                          <a:lnTo>
                            <a:pt x="46126" y="21704"/>
                          </a:lnTo>
                        </a:path>
                        <a:path w="92710" h="43814">
                          <a:moveTo>
                            <a:pt x="46126" y="21704"/>
                          </a:moveTo>
                          <a:lnTo>
                            <a:pt x="92262" y="21704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69" name="object 43">
                      <a:extLst>
                        <a:ext uri="{FF2B5EF4-FFF2-40B4-BE49-F238E27FC236}">
                          <a16:creationId xmlns:a16="http://schemas.microsoft.com/office/drawing/2014/main" id="{247EBE0E-0B33-F22B-DC73-C89B39BE44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676895" y="380236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0" name="object 44">
                      <a:extLst>
                        <a:ext uri="{FF2B5EF4-FFF2-40B4-BE49-F238E27FC236}">
                          <a16:creationId xmlns:a16="http://schemas.microsoft.com/office/drawing/2014/main" id="{5F23ECDC-6D80-D405-AE13-F52578179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4995" y="3779226"/>
                      <a:ext cx="46099" cy="321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5720">
                          <a:moveTo>
                            <a:pt x="46126" y="45545"/>
                          </a:moveTo>
                          <a:lnTo>
                            <a:pt x="46126" y="22772"/>
                          </a:lnTo>
                        </a:path>
                        <a:path w="92710" h="45720">
                          <a:moveTo>
                            <a:pt x="46126" y="22772"/>
                          </a:moveTo>
                          <a:lnTo>
                            <a:pt x="46126" y="0"/>
                          </a:lnTo>
                        </a:path>
                        <a:path w="92710" h="45720">
                          <a:moveTo>
                            <a:pt x="0" y="22772"/>
                          </a:moveTo>
                          <a:lnTo>
                            <a:pt x="46126" y="22772"/>
                          </a:lnTo>
                        </a:path>
                        <a:path w="92710" h="45720">
                          <a:moveTo>
                            <a:pt x="46126" y="22772"/>
                          </a:moveTo>
                          <a:lnTo>
                            <a:pt x="92262" y="22772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1" name="object 45">
                      <a:extLst>
                        <a:ext uri="{FF2B5EF4-FFF2-40B4-BE49-F238E27FC236}">
                          <a16:creationId xmlns:a16="http://schemas.microsoft.com/office/drawing/2014/main" id="{D9D3C6EE-1F1A-1025-4983-606EA74157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2772" y="379523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2" name="object 46">
                      <a:extLst>
                        <a:ext uri="{FF2B5EF4-FFF2-40B4-BE49-F238E27FC236}">
                          <a16:creationId xmlns:a16="http://schemas.microsoft.com/office/drawing/2014/main" id="{739A69B8-F324-D3B1-3379-DD2AA8CB01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50872" y="3770830"/>
                      <a:ext cx="46099" cy="3393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48260">
                          <a:moveTo>
                            <a:pt x="46126" y="47817"/>
                          </a:moveTo>
                          <a:lnTo>
                            <a:pt x="46126" y="23903"/>
                          </a:lnTo>
                        </a:path>
                        <a:path w="92710" h="48260">
                          <a:moveTo>
                            <a:pt x="46126" y="23903"/>
                          </a:moveTo>
                          <a:lnTo>
                            <a:pt x="46126" y="0"/>
                          </a:lnTo>
                        </a:path>
                        <a:path w="92710" h="48260">
                          <a:moveTo>
                            <a:pt x="0" y="23903"/>
                          </a:moveTo>
                          <a:lnTo>
                            <a:pt x="46126" y="23903"/>
                          </a:lnTo>
                        </a:path>
                        <a:path w="92710" h="48260">
                          <a:moveTo>
                            <a:pt x="46126" y="23903"/>
                          </a:moveTo>
                          <a:lnTo>
                            <a:pt x="92262" y="23903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3" name="object 47">
                      <a:extLst>
                        <a:ext uri="{FF2B5EF4-FFF2-40B4-BE49-F238E27FC236}">
                          <a16:creationId xmlns:a16="http://schemas.microsoft.com/office/drawing/2014/main" id="{E483DD92-DE77-B67C-BA6F-E6612C4B93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68648" y="378763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4" name="object 48">
                      <a:extLst>
                        <a:ext uri="{FF2B5EF4-FFF2-40B4-BE49-F238E27FC236}">
                          <a16:creationId xmlns:a16="http://schemas.microsoft.com/office/drawing/2014/main" id="{27E52EC7-95C5-6D27-D285-4D543B3642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96748" y="3767182"/>
                      <a:ext cx="46099" cy="3527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0164">
                          <a:moveTo>
                            <a:pt x="46126" y="50120"/>
                          </a:moveTo>
                          <a:lnTo>
                            <a:pt x="46126" y="25065"/>
                          </a:lnTo>
                        </a:path>
                        <a:path w="92710" h="50164">
                          <a:moveTo>
                            <a:pt x="46126" y="25065"/>
                          </a:moveTo>
                          <a:lnTo>
                            <a:pt x="46126" y="0"/>
                          </a:lnTo>
                        </a:path>
                        <a:path w="92710" h="50164">
                          <a:moveTo>
                            <a:pt x="0" y="25065"/>
                          </a:moveTo>
                          <a:lnTo>
                            <a:pt x="46126" y="25065"/>
                          </a:lnTo>
                        </a:path>
                        <a:path w="92710" h="50164">
                          <a:moveTo>
                            <a:pt x="46126" y="25065"/>
                          </a:moveTo>
                          <a:lnTo>
                            <a:pt x="92262" y="25065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5" name="object 49">
                      <a:extLst>
                        <a:ext uri="{FF2B5EF4-FFF2-40B4-BE49-F238E27FC236}">
                          <a16:creationId xmlns:a16="http://schemas.microsoft.com/office/drawing/2014/main" id="{2E98912C-3268-018F-3D3A-F93B34D70C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14525" y="3784806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6" name="object 50">
                      <a:extLst>
                        <a:ext uri="{FF2B5EF4-FFF2-40B4-BE49-F238E27FC236}">
                          <a16:creationId xmlns:a16="http://schemas.microsoft.com/office/drawing/2014/main" id="{5D84E853-358C-B93C-B952-24D782A8A1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2625" y="3755430"/>
                      <a:ext cx="46099" cy="370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2704">
                          <a:moveTo>
                            <a:pt x="46126" y="52579"/>
                          </a:moveTo>
                          <a:lnTo>
                            <a:pt x="46126" y="26289"/>
                          </a:lnTo>
                        </a:path>
                        <a:path w="92710" h="52704">
                          <a:moveTo>
                            <a:pt x="46126" y="26289"/>
                          </a:moveTo>
                          <a:lnTo>
                            <a:pt x="46126" y="0"/>
                          </a:lnTo>
                        </a:path>
                        <a:path w="92710" h="52704">
                          <a:moveTo>
                            <a:pt x="0" y="26289"/>
                          </a:moveTo>
                          <a:lnTo>
                            <a:pt x="46126" y="26289"/>
                          </a:lnTo>
                        </a:path>
                        <a:path w="92710" h="52704">
                          <a:moveTo>
                            <a:pt x="46126" y="26289"/>
                          </a:moveTo>
                          <a:lnTo>
                            <a:pt x="92262" y="26289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7" name="object 51">
                      <a:extLst>
                        <a:ext uri="{FF2B5EF4-FFF2-40B4-BE49-F238E27FC236}">
                          <a16:creationId xmlns:a16="http://schemas.microsoft.com/office/drawing/2014/main" id="{03659293-8C1D-C259-A87E-0D087A7345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60402" y="3773916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8" name="object 52">
                      <a:extLst>
                        <a:ext uri="{FF2B5EF4-FFF2-40B4-BE49-F238E27FC236}">
                          <a16:creationId xmlns:a16="http://schemas.microsoft.com/office/drawing/2014/main" id="{3E67B622-D258-20E1-66E9-B7E41A368F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88502" y="3745414"/>
                      <a:ext cx="46099" cy="3884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5245">
                          <a:moveTo>
                            <a:pt x="46126" y="55110"/>
                          </a:moveTo>
                          <a:lnTo>
                            <a:pt x="46126" y="27555"/>
                          </a:lnTo>
                        </a:path>
                        <a:path w="92710" h="55245">
                          <a:moveTo>
                            <a:pt x="46126" y="27555"/>
                          </a:moveTo>
                          <a:lnTo>
                            <a:pt x="46126" y="0"/>
                          </a:lnTo>
                        </a:path>
                        <a:path w="92710" h="55245">
                          <a:moveTo>
                            <a:pt x="0" y="27555"/>
                          </a:moveTo>
                          <a:lnTo>
                            <a:pt x="46126" y="27555"/>
                          </a:lnTo>
                        </a:path>
                        <a:path w="92710" h="55245">
                          <a:moveTo>
                            <a:pt x="46126" y="27555"/>
                          </a:moveTo>
                          <a:lnTo>
                            <a:pt x="92262" y="27555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79" name="object 53">
                      <a:extLst>
                        <a:ext uri="{FF2B5EF4-FFF2-40B4-BE49-F238E27FC236}">
                          <a16:creationId xmlns:a16="http://schemas.microsoft.com/office/drawing/2014/main" id="{1779C1AA-42C3-588B-78FC-9A9F50BD74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06279" y="376479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0" name="object 54">
                      <a:extLst>
                        <a:ext uri="{FF2B5EF4-FFF2-40B4-BE49-F238E27FC236}">
                          <a16:creationId xmlns:a16="http://schemas.microsoft.com/office/drawing/2014/main" id="{808F4532-D840-E4C8-6E6D-675F63546EC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34378" y="3777023"/>
                      <a:ext cx="46099" cy="4063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57785">
                          <a:moveTo>
                            <a:pt x="46136" y="57746"/>
                          </a:moveTo>
                          <a:lnTo>
                            <a:pt x="46136" y="28873"/>
                          </a:lnTo>
                        </a:path>
                        <a:path w="92710" h="57785">
                          <a:moveTo>
                            <a:pt x="46136" y="28873"/>
                          </a:moveTo>
                          <a:lnTo>
                            <a:pt x="46136" y="0"/>
                          </a:lnTo>
                        </a:path>
                        <a:path w="92710" h="57785">
                          <a:moveTo>
                            <a:pt x="0" y="28873"/>
                          </a:moveTo>
                          <a:lnTo>
                            <a:pt x="46136" y="28873"/>
                          </a:lnTo>
                        </a:path>
                        <a:path w="92710" h="57785">
                          <a:moveTo>
                            <a:pt x="46136" y="28873"/>
                          </a:moveTo>
                          <a:lnTo>
                            <a:pt x="92262" y="28873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1" name="object 55">
                      <a:extLst>
                        <a:ext uri="{FF2B5EF4-FFF2-40B4-BE49-F238E27FC236}">
                          <a16:creationId xmlns:a16="http://schemas.microsoft.com/office/drawing/2014/main" id="{1A5675EA-1E2C-1F1A-841B-6E9F93F3D7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52161" y="379732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2" name="object 56">
                      <a:extLst>
                        <a:ext uri="{FF2B5EF4-FFF2-40B4-BE49-F238E27FC236}">
                          <a16:creationId xmlns:a16="http://schemas.microsoft.com/office/drawing/2014/main" id="{B54832B6-418E-F486-F482-073081F255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80255" y="3736741"/>
                      <a:ext cx="46099" cy="4286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0960">
                          <a:moveTo>
                            <a:pt x="46136" y="60464"/>
                          </a:moveTo>
                          <a:lnTo>
                            <a:pt x="46136" y="30232"/>
                          </a:lnTo>
                        </a:path>
                        <a:path w="92710" h="60960">
                          <a:moveTo>
                            <a:pt x="46136" y="30232"/>
                          </a:moveTo>
                          <a:lnTo>
                            <a:pt x="46136" y="0"/>
                          </a:lnTo>
                        </a:path>
                        <a:path w="92710" h="60960">
                          <a:moveTo>
                            <a:pt x="0" y="30232"/>
                          </a:moveTo>
                          <a:lnTo>
                            <a:pt x="46136" y="30232"/>
                          </a:lnTo>
                        </a:path>
                        <a:path w="92710" h="60960">
                          <a:moveTo>
                            <a:pt x="46136" y="30232"/>
                          </a:moveTo>
                          <a:lnTo>
                            <a:pt x="92262" y="30232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3" name="object 57">
                      <a:extLst>
                        <a:ext uri="{FF2B5EF4-FFF2-40B4-BE49-F238E27FC236}">
                          <a16:creationId xmlns:a16="http://schemas.microsoft.com/office/drawing/2014/main" id="{BAC09FF4-71B9-98EC-720B-FB9458A36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998038" y="375799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4" name="object 58">
                      <a:extLst>
                        <a:ext uri="{FF2B5EF4-FFF2-40B4-BE49-F238E27FC236}">
                          <a16:creationId xmlns:a16="http://schemas.microsoft.com/office/drawing/2014/main" id="{9C6C64BC-ADDD-D235-55F7-6DA2AEFC19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26132" y="3717724"/>
                      <a:ext cx="46099" cy="446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3500">
                          <a:moveTo>
                            <a:pt x="46136" y="63348"/>
                          </a:moveTo>
                          <a:lnTo>
                            <a:pt x="46136" y="31674"/>
                          </a:lnTo>
                        </a:path>
                        <a:path w="92710" h="63500">
                          <a:moveTo>
                            <a:pt x="46136" y="31674"/>
                          </a:moveTo>
                          <a:lnTo>
                            <a:pt x="46136" y="0"/>
                          </a:lnTo>
                        </a:path>
                        <a:path w="92710" h="63500">
                          <a:moveTo>
                            <a:pt x="0" y="31674"/>
                          </a:moveTo>
                          <a:lnTo>
                            <a:pt x="46136" y="31674"/>
                          </a:lnTo>
                        </a:path>
                        <a:path w="92710" h="63500">
                          <a:moveTo>
                            <a:pt x="46136" y="31674"/>
                          </a:moveTo>
                          <a:lnTo>
                            <a:pt x="92262" y="31674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5" name="object 59">
                      <a:extLst>
                        <a:ext uri="{FF2B5EF4-FFF2-40B4-BE49-F238E27FC236}">
                          <a16:creationId xmlns:a16="http://schemas.microsoft.com/office/drawing/2014/main" id="{3968BC5C-0775-62DB-D559-F54774F135C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43914" y="373999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6" name="object 60">
                      <a:extLst>
                        <a:ext uri="{FF2B5EF4-FFF2-40B4-BE49-F238E27FC236}">
                          <a16:creationId xmlns:a16="http://schemas.microsoft.com/office/drawing/2014/main" id="{ED3D6A8C-C85F-C31A-9A30-111C8186A2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72008" y="3754935"/>
                      <a:ext cx="46099" cy="4688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6675">
                          <a:moveTo>
                            <a:pt x="46136" y="66294"/>
                          </a:moveTo>
                          <a:lnTo>
                            <a:pt x="46136" y="33147"/>
                          </a:lnTo>
                        </a:path>
                        <a:path w="92710" h="66675">
                          <a:moveTo>
                            <a:pt x="46136" y="33147"/>
                          </a:moveTo>
                          <a:lnTo>
                            <a:pt x="46136" y="0"/>
                          </a:lnTo>
                        </a:path>
                        <a:path w="92710" h="66675">
                          <a:moveTo>
                            <a:pt x="0" y="33147"/>
                          </a:moveTo>
                          <a:lnTo>
                            <a:pt x="46136" y="33147"/>
                          </a:lnTo>
                        </a:path>
                        <a:path w="92710" h="66675">
                          <a:moveTo>
                            <a:pt x="46136" y="33147"/>
                          </a:moveTo>
                          <a:lnTo>
                            <a:pt x="92262" y="3314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7" name="object 61">
                      <a:extLst>
                        <a:ext uri="{FF2B5EF4-FFF2-40B4-BE49-F238E27FC236}">
                          <a16:creationId xmlns:a16="http://schemas.microsoft.com/office/drawing/2014/main" id="{F4808DB2-BEA2-676C-3484-CEA54334503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89791" y="3778241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8" name="object 62">
                      <a:extLst>
                        <a:ext uri="{FF2B5EF4-FFF2-40B4-BE49-F238E27FC236}">
                          <a16:creationId xmlns:a16="http://schemas.microsoft.com/office/drawing/2014/main" id="{620138BA-313C-600E-8D51-9E1DD9E7B6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17886" y="3730337"/>
                      <a:ext cx="46099" cy="4911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69850">
                          <a:moveTo>
                            <a:pt x="46136" y="69334"/>
                          </a:moveTo>
                          <a:lnTo>
                            <a:pt x="46136" y="34662"/>
                          </a:lnTo>
                        </a:path>
                        <a:path w="92710" h="69850">
                          <a:moveTo>
                            <a:pt x="46136" y="34662"/>
                          </a:moveTo>
                          <a:lnTo>
                            <a:pt x="46136" y="0"/>
                          </a:lnTo>
                        </a:path>
                        <a:path w="92710" h="69850">
                          <a:moveTo>
                            <a:pt x="0" y="34662"/>
                          </a:moveTo>
                          <a:lnTo>
                            <a:pt x="46136" y="34662"/>
                          </a:lnTo>
                        </a:path>
                        <a:path w="92710" h="69850">
                          <a:moveTo>
                            <a:pt x="46136" y="34662"/>
                          </a:moveTo>
                          <a:lnTo>
                            <a:pt x="92262" y="34662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89" name="object 63">
                      <a:extLst>
                        <a:ext uri="{FF2B5EF4-FFF2-40B4-BE49-F238E27FC236}">
                          <a16:creationId xmlns:a16="http://schemas.microsoft.com/office/drawing/2014/main" id="{FD4B06A6-8161-CCC2-963A-5FBB73880A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35668" y="375470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4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0" name="object 64">
                      <a:extLst>
                        <a:ext uri="{FF2B5EF4-FFF2-40B4-BE49-F238E27FC236}">
                          <a16:creationId xmlns:a16="http://schemas.microsoft.com/office/drawing/2014/main" id="{365EB59A-B7D0-5042-ED8D-DFD0CF4A5D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63762" y="3689559"/>
                      <a:ext cx="46099" cy="5134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73025">
                          <a:moveTo>
                            <a:pt x="46136" y="72644"/>
                          </a:moveTo>
                          <a:lnTo>
                            <a:pt x="46136" y="36322"/>
                          </a:lnTo>
                        </a:path>
                        <a:path w="92710" h="73025">
                          <a:moveTo>
                            <a:pt x="46136" y="36322"/>
                          </a:moveTo>
                          <a:lnTo>
                            <a:pt x="46136" y="0"/>
                          </a:lnTo>
                        </a:path>
                        <a:path w="92710" h="73025">
                          <a:moveTo>
                            <a:pt x="0" y="36322"/>
                          </a:moveTo>
                          <a:lnTo>
                            <a:pt x="46136" y="36322"/>
                          </a:lnTo>
                        </a:path>
                        <a:path w="92710" h="73025">
                          <a:moveTo>
                            <a:pt x="46136" y="36322"/>
                          </a:moveTo>
                          <a:lnTo>
                            <a:pt x="92262" y="36322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1" name="object 65">
                      <a:extLst>
                        <a:ext uri="{FF2B5EF4-FFF2-40B4-BE49-F238E27FC236}">
                          <a16:creationId xmlns:a16="http://schemas.microsoft.com/office/drawing/2014/main" id="{92D55191-EF25-05B1-9576-14DEE5D226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181544" y="371509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2" name="object 66">
                      <a:extLst>
                        <a:ext uri="{FF2B5EF4-FFF2-40B4-BE49-F238E27FC236}">
                          <a16:creationId xmlns:a16="http://schemas.microsoft.com/office/drawing/2014/main" id="{A1E93147-F069-9E91-88D5-0CD0033A6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9639" y="3699654"/>
                      <a:ext cx="46099" cy="5357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76200">
                          <a:moveTo>
                            <a:pt x="46136" y="75912"/>
                          </a:moveTo>
                          <a:lnTo>
                            <a:pt x="46136" y="37961"/>
                          </a:lnTo>
                        </a:path>
                        <a:path w="92710" h="76200">
                          <a:moveTo>
                            <a:pt x="46136" y="37961"/>
                          </a:moveTo>
                          <a:lnTo>
                            <a:pt x="46136" y="0"/>
                          </a:lnTo>
                        </a:path>
                        <a:path w="92710" h="76200">
                          <a:moveTo>
                            <a:pt x="0" y="37961"/>
                          </a:moveTo>
                          <a:lnTo>
                            <a:pt x="46136" y="37961"/>
                          </a:lnTo>
                        </a:path>
                        <a:path w="92710" h="76200">
                          <a:moveTo>
                            <a:pt x="46136" y="37961"/>
                          </a:moveTo>
                          <a:lnTo>
                            <a:pt x="92262" y="3796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3" name="object 67">
                      <a:extLst>
                        <a:ext uri="{FF2B5EF4-FFF2-40B4-BE49-F238E27FC236}">
                          <a16:creationId xmlns:a16="http://schemas.microsoft.com/office/drawing/2014/main" id="{ADDFB831-6550-44F0-7242-CADD90AA6D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7421" y="3726346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4" name="object 68">
                      <a:extLst>
                        <a:ext uri="{FF2B5EF4-FFF2-40B4-BE49-F238E27FC236}">
                          <a16:creationId xmlns:a16="http://schemas.microsoft.com/office/drawing/2014/main" id="{F6A8285F-B8CB-2B34-B4BA-EB17339412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5516" y="3654529"/>
                      <a:ext cx="46099" cy="5625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80010">
                          <a:moveTo>
                            <a:pt x="46136" y="79553"/>
                          </a:moveTo>
                          <a:lnTo>
                            <a:pt x="46136" y="39776"/>
                          </a:lnTo>
                        </a:path>
                        <a:path w="92710" h="80010">
                          <a:moveTo>
                            <a:pt x="46136" y="39776"/>
                          </a:moveTo>
                          <a:lnTo>
                            <a:pt x="46136" y="0"/>
                          </a:lnTo>
                        </a:path>
                        <a:path w="92710" h="80010">
                          <a:moveTo>
                            <a:pt x="0" y="39776"/>
                          </a:moveTo>
                          <a:lnTo>
                            <a:pt x="46136" y="39776"/>
                          </a:lnTo>
                        </a:path>
                        <a:path w="92710" h="80010">
                          <a:moveTo>
                            <a:pt x="46136" y="39776"/>
                          </a:moveTo>
                          <a:lnTo>
                            <a:pt x="92262" y="39776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5" name="object 69">
                      <a:extLst>
                        <a:ext uri="{FF2B5EF4-FFF2-40B4-BE49-F238E27FC236}">
                          <a16:creationId xmlns:a16="http://schemas.microsoft.com/office/drawing/2014/main" id="{0CE9EA54-1AA3-D36B-343A-EAA9936A2A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73298" y="368249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6" name="object 70">
                      <a:extLst>
                        <a:ext uri="{FF2B5EF4-FFF2-40B4-BE49-F238E27FC236}">
                          <a16:creationId xmlns:a16="http://schemas.microsoft.com/office/drawing/2014/main" id="{22B86B2A-0480-8B73-7783-A3EEFB9B33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01392" y="3709335"/>
                      <a:ext cx="46099" cy="584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83185">
                          <a:moveTo>
                            <a:pt x="46136" y="83122"/>
                          </a:moveTo>
                          <a:lnTo>
                            <a:pt x="46136" y="41561"/>
                          </a:lnTo>
                        </a:path>
                        <a:path w="92710" h="83185">
                          <a:moveTo>
                            <a:pt x="46136" y="41561"/>
                          </a:moveTo>
                          <a:lnTo>
                            <a:pt x="46136" y="0"/>
                          </a:lnTo>
                        </a:path>
                        <a:path w="92710" h="83185">
                          <a:moveTo>
                            <a:pt x="0" y="41561"/>
                          </a:moveTo>
                          <a:lnTo>
                            <a:pt x="46136" y="41561"/>
                          </a:lnTo>
                        </a:path>
                        <a:path w="92710" h="83185">
                          <a:moveTo>
                            <a:pt x="46136" y="41561"/>
                          </a:moveTo>
                          <a:lnTo>
                            <a:pt x="92262" y="4156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7" name="object 71">
                      <a:extLst>
                        <a:ext uri="{FF2B5EF4-FFF2-40B4-BE49-F238E27FC236}">
                          <a16:creationId xmlns:a16="http://schemas.microsoft.com/office/drawing/2014/main" id="{DF0DAF50-A0C9-8F07-9DFC-AD21FACBA4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9175" y="373855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8" name="object 72">
                      <a:extLst>
                        <a:ext uri="{FF2B5EF4-FFF2-40B4-BE49-F238E27FC236}">
                          <a16:creationId xmlns:a16="http://schemas.microsoft.com/office/drawing/2014/main" id="{DC8A6C51-FC18-F637-7647-341DD67EF3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47269" y="3736756"/>
                      <a:ext cx="46099" cy="6116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86995">
                          <a:moveTo>
                            <a:pt x="46136" y="86857"/>
                          </a:moveTo>
                          <a:lnTo>
                            <a:pt x="46136" y="43428"/>
                          </a:lnTo>
                        </a:path>
                        <a:path w="92710" h="86995">
                          <a:moveTo>
                            <a:pt x="46136" y="43428"/>
                          </a:moveTo>
                          <a:lnTo>
                            <a:pt x="46136" y="0"/>
                          </a:lnTo>
                        </a:path>
                        <a:path w="92710" h="86995">
                          <a:moveTo>
                            <a:pt x="0" y="43428"/>
                          </a:moveTo>
                          <a:lnTo>
                            <a:pt x="46136" y="43428"/>
                          </a:lnTo>
                        </a:path>
                        <a:path w="92710" h="86995">
                          <a:moveTo>
                            <a:pt x="46136" y="43428"/>
                          </a:moveTo>
                          <a:lnTo>
                            <a:pt x="92262" y="43428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99" name="object 73">
                      <a:extLst>
                        <a:ext uri="{FF2B5EF4-FFF2-40B4-BE49-F238E27FC236}">
                          <a16:creationId xmlns:a16="http://schemas.microsoft.com/office/drawing/2014/main" id="{F095CC07-3839-1815-E392-D673A6A0E8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65051" y="3767291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0" name="object 74">
                      <a:extLst>
                        <a:ext uri="{FF2B5EF4-FFF2-40B4-BE49-F238E27FC236}">
                          <a16:creationId xmlns:a16="http://schemas.microsoft.com/office/drawing/2014/main" id="{E09E4112-6E96-B47E-2267-6373F4F20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93146" y="3664421"/>
                      <a:ext cx="46099" cy="6429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1439">
                          <a:moveTo>
                            <a:pt x="46136" y="90976"/>
                          </a:moveTo>
                          <a:lnTo>
                            <a:pt x="46136" y="45483"/>
                          </a:lnTo>
                        </a:path>
                        <a:path w="92710" h="91439">
                          <a:moveTo>
                            <a:pt x="46136" y="45483"/>
                          </a:moveTo>
                          <a:lnTo>
                            <a:pt x="46136" y="0"/>
                          </a:lnTo>
                        </a:path>
                        <a:path w="92710" h="91439">
                          <a:moveTo>
                            <a:pt x="0" y="45483"/>
                          </a:moveTo>
                          <a:lnTo>
                            <a:pt x="46136" y="45483"/>
                          </a:lnTo>
                        </a:path>
                        <a:path w="92710" h="91439">
                          <a:moveTo>
                            <a:pt x="46136" y="45483"/>
                          </a:moveTo>
                          <a:lnTo>
                            <a:pt x="92262" y="45483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1" name="object 75">
                      <a:extLst>
                        <a:ext uri="{FF2B5EF4-FFF2-40B4-BE49-F238E27FC236}">
                          <a16:creationId xmlns:a16="http://schemas.microsoft.com/office/drawing/2014/main" id="{679E00AB-BE08-17E5-0C2F-6900BD719D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10928" y="3696401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2" name="object 76">
                      <a:extLst>
                        <a:ext uri="{FF2B5EF4-FFF2-40B4-BE49-F238E27FC236}">
                          <a16:creationId xmlns:a16="http://schemas.microsoft.com/office/drawing/2014/main" id="{EE9D3334-EBA0-11E1-BB06-8F69F949908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39022" y="3648285"/>
                      <a:ext cx="46099" cy="6697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5250">
                          <a:moveTo>
                            <a:pt x="46136" y="95095"/>
                          </a:moveTo>
                          <a:lnTo>
                            <a:pt x="46136" y="47547"/>
                          </a:lnTo>
                        </a:path>
                        <a:path w="92710" h="95250">
                          <a:moveTo>
                            <a:pt x="46136" y="47547"/>
                          </a:moveTo>
                          <a:lnTo>
                            <a:pt x="46136" y="0"/>
                          </a:lnTo>
                        </a:path>
                        <a:path w="92710" h="95250">
                          <a:moveTo>
                            <a:pt x="0" y="47547"/>
                          </a:moveTo>
                          <a:lnTo>
                            <a:pt x="46136" y="47547"/>
                          </a:lnTo>
                        </a:path>
                        <a:path w="92710" h="95250">
                          <a:moveTo>
                            <a:pt x="46136" y="47547"/>
                          </a:moveTo>
                          <a:lnTo>
                            <a:pt x="92262" y="4754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3" name="object 77">
                      <a:extLst>
                        <a:ext uri="{FF2B5EF4-FFF2-40B4-BE49-F238E27FC236}">
                          <a16:creationId xmlns:a16="http://schemas.microsoft.com/office/drawing/2014/main" id="{768E9B84-9156-6AEB-C369-E781C839E9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56805" y="368171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4" name="object 78">
                      <a:extLst>
                        <a:ext uri="{FF2B5EF4-FFF2-40B4-BE49-F238E27FC236}">
                          <a16:creationId xmlns:a16="http://schemas.microsoft.com/office/drawing/2014/main" id="{982317F7-B702-1C4F-26FF-BD9B9822DD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484899" y="3663699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5" name="object 79">
                      <a:extLst>
                        <a:ext uri="{FF2B5EF4-FFF2-40B4-BE49-F238E27FC236}">
                          <a16:creationId xmlns:a16="http://schemas.microsoft.com/office/drawing/2014/main" id="{14678E43-AB2F-C7D1-1ABA-5BB9E6C228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02682" y="369868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6" name="object 81">
                      <a:extLst>
                        <a:ext uri="{FF2B5EF4-FFF2-40B4-BE49-F238E27FC236}">
                          <a16:creationId xmlns:a16="http://schemas.microsoft.com/office/drawing/2014/main" id="{43E16DD2-5B41-8A78-11B5-173296107A6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0160" y="3433739"/>
                      <a:ext cx="46099" cy="915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30175">
                          <a:moveTo>
                            <a:pt x="46136" y="129746"/>
                          </a:moveTo>
                          <a:lnTo>
                            <a:pt x="46136" y="64873"/>
                          </a:lnTo>
                        </a:path>
                        <a:path w="92710" h="130175">
                          <a:moveTo>
                            <a:pt x="46136" y="64873"/>
                          </a:moveTo>
                          <a:lnTo>
                            <a:pt x="46136" y="0"/>
                          </a:lnTo>
                        </a:path>
                        <a:path w="92710" h="130175">
                          <a:moveTo>
                            <a:pt x="0" y="64873"/>
                          </a:moveTo>
                          <a:lnTo>
                            <a:pt x="46136" y="64873"/>
                          </a:lnTo>
                        </a:path>
                        <a:path w="92710" h="130175">
                          <a:moveTo>
                            <a:pt x="46136" y="64873"/>
                          </a:moveTo>
                          <a:lnTo>
                            <a:pt x="92262" y="64873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7" name="object 82">
                      <a:extLst>
                        <a:ext uri="{FF2B5EF4-FFF2-40B4-BE49-F238E27FC236}">
                          <a16:creationId xmlns:a16="http://schemas.microsoft.com/office/drawing/2014/main" id="{FE7AEE1D-33F7-FC64-2F7E-569C17EAC9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77942" y="347935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8" name="object 83">
                      <a:extLst>
                        <a:ext uri="{FF2B5EF4-FFF2-40B4-BE49-F238E27FC236}">
                          <a16:creationId xmlns:a16="http://schemas.microsoft.com/office/drawing/2014/main" id="{7EA7B9AF-048D-95FD-363B-6450BBC3A4A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06036" y="3517979"/>
                      <a:ext cx="46099" cy="955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35889">
                          <a:moveTo>
                            <a:pt x="46136" y="135650"/>
                          </a:moveTo>
                          <a:lnTo>
                            <a:pt x="46136" y="67830"/>
                          </a:lnTo>
                        </a:path>
                        <a:path w="92710" h="135889">
                          <a:moveTo>
                            <a:pt x="46136" y="67830"/>
                          </a:moveTo>
                          <a:lnTo>
                            <a:pt x="46136" y="0"/>
                          </a:lnTo>
                        </a:path>
                        <a:path w="92710" h="135889">
                          <a:moveTo>
                            <a:pt x="0" y="67830"/>
                          </a:moveTo>
                          <a:lnTo>
                            <a:pt x="46136" y="67830"/>
                          </a:lnTo>
                        </a:path>
                        <a:path w="92710" h="135889">
                          <a:moveTo>
                            <a:pt x="46136" y="67830"/>
                          </a:moveTo>
                          <a:lnTo>
                            <a:pt x="92262" y="6783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09" name="object 84">
                      <a:extLst>
                        <a:ext uri="{FF2B5EF4-FFF2-40B4-BE49-F238E27FC236}">
                          <a16:creationId xmlns:a16="http://schemas.microsoft.com/office/drawing/2014/main" id="{01A9C2DA-833C-9269-4600-84E565B8E9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23818" y="356567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0" name="object 85">
                      <a:extLst>
                        <a:ext uri="{FF2B5EF4-FFF2-40B4-BE49-F238E27FC236}">
                          <a16:creationId xmlns:a16="http://schemas.microsoft.com/office/drawing/2014/main" id="{0E697BAD-3AE9-DF2C-55D5-1C3B84C13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51913" y="3511172"/>
                      <a:ext cx="46099" cy="995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41604">
                          <a:moveTo>
                            <a:pt x="46136" y="141553"/>
                          </a:moveTo>
                          <a:lnTo>
                            <a:pt x="46136" y="70776"/>
                          </a:lnTo>
                        </a:path>
                        <a:path w="92710" h="141604">
                          <a:moveTo>
                            <a:pt x="46136" y="70776"/>
                          </a:moveTo>
                          <a:lnTo>
                            <a:pt x="46136" y="0"/>
                          </a:lnTo>
                        </a:path>
                        <a:path w="92710" h="141604">
                          <a:moveTo>
                            <a:pt x="0" y="70776"/>
                          </a:moveTo>
                          <a:lnTo>
                            <a:pt x="46136" y="70776"/>
                          </a:lnTo>
                        </a:path>
                        <a:path w="92710" h="141604">
                          <a:moveTo>
                            <a:pt x="46136" y="70776"/>
                          </a:moveTo>
                          <a:lnTo>
                            <a:pt x="92262" y="70776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1" name="object 86">
                      <a:extLst>
                        <a:ext uri="{FF2B5EF4-FFF2-40B4-BE49-F238E27FC236}">
                          <a16:creationId xmlns:a16="http://schemas.microsoft.com/office/drawing/2014/main" id="{55689BE4-19C9-E7B3-C042-C9406FD0DE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69695" y="356093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2" name="object 87">
                      <a:extLst>
                        <a:ext uri="{FF2B5EF4-FFF2-40B4-BE49-F238E27FC236}">
                          <a16:creationId xmlns:a16="http://schemas.microsoft.com/office/drawing/2014/main" id="{FB4420A7-9DC0-3FFE-3D07-D03D684E46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97790" y="3476179"/>
                      <a:ext cx="46099" cy="1040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47954">
                          <a:moveTo>
                            <a:pt x="46136" y="147809"/>
                          </a:moveTo>
                          <a:lnTo>
                            <a:pt x="46136" y="73899"/>
                          </a:lnTo>
                        </a:path>
                        <a:path w="92710" h="147954">
                          <a:moveTo>
                            <a:pt x="46136" y="73899"/>
                          </a:moveTo>
                          <a:lnTo>
                            <a:pt x="46136" y="0"/>
                          </a:lnTo>
                        </a:path>
                        <a:path w="92710" h="147954">
                          <a:moveTo>
                            <a:pt x="0" y="73899"/>
                          </a:moveTo>
                          <a:lnTo>
                            <a:pt x="46136" y="73899"/>
                          </a:lnTo>
                        </a:path>
                        <a:path w="92710" h="147954">
                          <a:moveTo>
                            <a:pt x="46136" y="73899"/>
                          </a:moveTo>
                          <a:lnTo>
                            <a:pt x="92262" y="73899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3" name="object 88">
                      <a:extLst>
                        <a:ext uri="{FF2B5EF4-FFF2-40B4-BE49-F238E27FC236}">
                          <a16:creationId xmlns:a16="http://schemas.microsoft.com/office/drawing/2014/main" id="{DD179E6D-75B5-A4C5-286D-731962E42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15572" y="352814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4" name="object 89">
                      <a:extLst>
                        <a:ext uri="{FF2B5EF4-FFF2-40B4-BE49-F238E27FC236}">
                          <a16:creationId xmlns:a16="http://schemas.microsoft.com/office/drawing/2014/main" id="{D7F6E343-C322-1C80-BCC5-D6F31D7B69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43667" y="3406486"/>
                      <a:ext cx="46099" cy="1089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54939">
                          <a:moveTo>
                            <a:pt x="46136" y="154418"/>
                          </a:moveTo>
                          <a:lnTo>
                            <a:pt x="46136" y="77209"/>
                          </a:lnTo>
                        </a:path>
                        <a:path w="92710" h="154939">
                          <a:moveTo>
                            <a:pt x="46136" y="77209"/>
                          </a:moveTo>
                          <a:lnTo>
                            <a:pt x="46136" y="0"/>
                          </a:lnTo>
                        </a:path>
                        <a:path w="92710" h="154939">
                          <a:moveTo>
                            <a:pt x="0" y="77209"/>
                          </a:moveTo>
                          <a:lnTo>
                            <a:pt x="46136" y="77209"/>
                          </a:lnTo>
                        </a:path>
                        <a:path w="92710" h="154939">
                          <a:moveTo>
                            <a:pt x="46136" y="77209"/>
                          </a:moveTo>
                          <a:lnTo>
                            <a:pt x="92262" y="77209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5" name="object 90">
                      <a:extLst>
                        <a:ext uri="{FF2B5EF4-FFF2-40B4-BE49-F238E27FC236}">
                          <a16:creationId xmlns:a16="http://schemas.microsoft.com/office/drawing/2014/main" id="{5F416A9A-1DDA-6422-CF62-8ED57BC2B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61449" y="346077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6" name="object 91">
                      <a:extLst>
                        <a:ext uri="{FF2B5EF4-FFF2-40B4-BE49-F238E27FC236}">
                          <a16:creationId xmlns:a16="http://schemas.microsoft.com/office/drawing/2014/main" id="{1291D7DD-1C25-7682-6F2E-36D6F80604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89543" y="3334850"/>
                      <a:ext cx="46099" cy="1134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61289">
                          <a:moveTo>
                            <a:pt x="46136" y="161130"/>
                          </a:moveTo>
                          <a:lnTo>
                            <a:pt x="46136" y="80570"/>
                          </a:lnTo>
                        </a:path>
                        <a:path w="92710" h="161289">
                          <a:moveTo>
                            <a:pt x="46136" y="80570"/>
                          </a:moveTo>
                          <a:lnTo>
                            <a:pt x="46136" y="0"/>
                          </a:lnTo>
                        </a:path>
                        <a:path w="92710" h="161289">
                          <a:moveTo>
                            <a:pt x="0" y="80570"/>
                          </a:moveTo>
                          <a:lnTo>
                            <a:pt x="46136" y="80570"/>
                          </a:lnTo>
                        </a:path>
                        <a:path w="92710" h="161289">
                          <a:moveTo>
                            <a:pt x="46136" y="80570"/>
                          </a:moveTo>
                          <a:lnTo>
                            <a:pt x="92262" y="8057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7" name="object 92">
                      <a:extLst>
                        <a:ext uri="{FF2B5EF4-FFF2-40B4-BE49-F238E27FC236}">
                          <a16:creationId xmlns:a16="http://schemas.microsoft.com/office/drawing/2014/main" id="{8A2497B5-7B6D-80D5-AA25-123431D5F7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07325" y="339150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8" name="object 93">
                      <a:extLst>
                        <a:ext uri="{FF2B5EF4-FFF2-40B4-BE49-F238E27FC236}">
                          <a16:creationId xmlns:a16="http://schemas.microsoft.com/office/drawing/2014/main" id="{02A5CF57-AC6F-2E13-BB8A-45055DD82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35420" y="3395032"/>
                      <a:ext cx="46099" cy="1187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68910">
                          <a:moveTo>
                            <a:pt x="46136" y="168538"/>
                          </a:moveTo>
                          <a:lnTo>
                            <a:pt x="46136" y="84274"/>
                          </a:lnTo>
                        </a:path>
                        <a:path w="92710" h="168910">
                          <a:moveTo>
                            <a:pt x="46136" y="84274"/>
                          </a:moveTo>
                          <a:lnTo>
                            <a:pt x="46136" y="0"/>
                          </a:lnTo>
                        </a:path>
                        <a:path w="92710" h="168910">
                          <a:moveTo>
                            <a:pt x="0" y="84274"/>
                          </a:moveTo>
                          <a:lnTo>
                            <a:pt x="46136" y="84274"/>
                          </a:lnTo>
                        </a:path>
                        <a:path w="92710" h="168910">
                          <a:moveTo>
                            <a:pt x="46136" y="84274"/>
                          </a:moveTo>
                          <a:lnTo>
                            <a:pt x="92262" y="84274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19" name="object 94">
                      <a:extLst>
                        <a:ext uri="{FF2B5EF4-FFF2-40B4-BE49-F238E27FC236}">
                          <a16:creationId xmlns:a16="http://schemas.microsoft.com/office/drawing/2014/main" id="{070FF073-C61C-FAED-0C9A-1AEC932645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53202" y="345428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0" name="object 95">
                      <a:extLst>
                        <a:ext uri="{FF2B5EF4-FFF2-40B4-BE49-F238E27FC236}">
                          <a16:creationId xmlns:a16="http://schemas.microsoft.com/office/drawing/2014/main" id="{2DC98372-59C3-6E17-4765-7A7B80A6FC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81297" y="3341445"/>
                      <a:ext cx="46099" cy="12412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76529">
                          <a:moveTo>
                            <a:pt x="46136" y="176267"/>
                          </a:moveTo>
                          <a:lnTo>
                            <a:pt x="46136" y="88133"/>
                          </a:lnTo>
                        </a:path>
                        <a:path w="92710" h="176529">
                          <a:moveTo>
                            <a:pt x="46136" y="88133"/>
                          </a:moveTo>
                          <a:lnTo>
                            <a:pt x="46136" y="0"/>
                          </a:lnTo>
                        </a:path>
                        <a:path w="92710" h="176529">
                          <a:moveTo>
                            <a:pt x="0" y="88133"/>
                          </a:moveTo>
                          <a:lnTo>
                            <a:pt x="46136" y="88133"/>
                          </a:lnTo>
                        </a:path>
                        <a:path w="92710" h="176529">
                          <a:moveTo>
                            <a:pt x="46136" y="88133"/>
                          </a:moveTo>
                          <a:lnTo>
                            <a:pt x="92262" y="88133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1" name="object 96">
                      <a:extLst>
                        <a:ext uri="{FF2B5EF4-FFF2-40B4-BE49-F238E27FC236}">
                          <a16:creationId xmlns:a16="http://schemas.microsoft.com/office/drawing/2014/main" id="{4ACB24F8-4178-D8BC-0CCD-33BF3F2E4F6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99079" y="340341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2" name="object 97">
                      <a:extLst>
                        <a:ext uri="{FF2B5EF4-FFF2-40B4-BE49-F238E27FC236}">
                          <a16:creationId xmlns:a16="http://schemas.microsoft.com/office/drawing/2014/main" id="{373A1ECC-2393-58CC-3841-CED696EF33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27174" y="3257854"/>
                      <a:ext cx="46099" cy="1290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83514">
                          <a:moveTo>
                            <a:pt x="46136" y="183394"/>
                          </a:moveTo>
                          <a:lnTo>
                            <a:pt x="46136" y="91702"/>
                          </a:lnTo>
                        </a:path>
                        <a:path w="92710" h="183514">
                          <a:moveTo>
                            <a:pt x="46136" y="91702"/>
                          </a:moveTo>
                          <a:lnTo>
                            <a:pt x="46136" y="0"/>
                          </a:lnTo>
                        </a:path>
                        <a:path w="92710" h="183514">
                          <a:moveTo>
                            <a:pt x="0" y="91702"/>
                          </a:moveTo>
                          <a:lnTo>
                            <a:pt x="46136" y="91702"/>
                          </a:lnTo>
                        </a:path>
                        <a:path w="92710" h="183514">
                          <a:moveTo>
                            <a:pt x="46136" y="91702"/>
                          </a:moveTo>
                          <a:lnTo>
                            <a:pt x="92262" y="91702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3" name="object 98">
                      <a:extLst>
                        <a:ext uri="{FF2B5EF4-FFF2-40B4-BE49-F238E27FC236}">
                          <a16:creationId xmlns:a16="http://schemas.microsoft.com/office/drawing/2014/main" id="{BE834796-C909-724F-BEE9-5D9D463AAA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44956" y="3322333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4" name="object 99">
                      <a:extLst>
                        <a:ext uri="{FF2B5EF4-FFF2-40B4-BE49-F238E27FC236}">
                          <a16:creationId xmlns:a16="http://schemas.microsoft.com/office/drawing/2014/main" id="{B395BD30-B793-67C3-E245-8D27977871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73050" y="3439895"/>
                      <a:ext cx="46099" cy="13483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91770">
                          <a:moveTo>
                            <a:pt x="46136" y="191404"/>
                          </a:moveTo>
                          <a:lnTo>
                            <a:pt x="46136" y="95696"/>
                          </a:lnTo>
                        </a:path>
                        <a:path w="92710" h="191770">
                          <a:moveTo>
                            <a:pt x="46136" y="95696"/>
                          </a:moveTo>
                          <a:lnTo>
                            <a:pt x="46136" y="0"/>
                          </a:lnTo>
                        </a:path>
                        <a:path w="92710" h="191770">
                          <a:moveTo>
                            <a:pt x="0" y="95696"/>
                          </a:moveTo>
                          <a:lnTo>
                            <a:pt x="46136" y="95696"/>
                          </a:lnTo>
                        </a:path>
                        <a:path w="92710" h="191770">
                          <a:moveTo>
                            <a:pt x="46136" y="95696"/>
                          </a:moveTo>
                          <a:lnTo>
                            <a:pt x="92262" y="95696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5" name="object 100">
                      <a:extLst>
                        <a:ext uri="{FF2B5EF4-FFF2-40B4-BE49-F238E27FC236}">
                          <a16:creationId xmlns:a16="http://schemas.microsoft.com/office/drawing/2014/main" id="{7C9E27D2-CBA4-1119-069F-D5163D330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0832" y="3507182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6" name="object 101">
                      <a:extLst>
                        <a:ext uri="{FF2B5EF4-FFF2-40B4-BE49-F238E27FC236}">
                          <a16:creationId xmlns:a16="http://schemas.microsoft.com/office/drawing/2014/main" id="{3E974AFE-4854-892F-43C6-CF63A1336F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18927" y="3316446"/>
                      <a:ext cx="46099" cy="14108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00660">
                          <a:moveTo>
                            <a:pt x="46136" y="200492"/>
                          </a:moveTo>
                          <a:lnTo>
                            <a:pt x="46136" y="100251"/>
                          </a:lnTo>
                        </a:path>
                        <a:path w="92710" h="200660">
                          <a:moveTo>
                            <a:pt x="46136" y="100251"/>
                          </a:moveTo>
                          <a:lnTo>
                            <a:pt x="46136" y="0"/>
                          </a:lnTo>
                        </a:path>
                        <a:path w="92710" h="200660">
                          <a:moveTo>
                            <a:pt x="0" y="100251"/>
                          </a:moveTo>
                          <a:lnTo>
                            <a:pt x="46136" y="100251"/>
                          </a:lnTo>
                        </a:path>
                        <a:path w="92710" h="200660">
                          <a:moveTo>
                            <a:pt x="46136" y="100251"/>
                          </a:moveTo>
                          <a:lnTo>
                            <a:pt x="92262" y="10025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7" name="object 102">
                      <a:extLst>
                        <a:ext uri="{FF2B5EF4-FFF2-40B4-BE49-F238E27FC236}">
                          <a16:creationId xmlns:a16="http://schemas.microsoft.com/office/drawing/2014/main" id="{4B1E2012-65E9-2FD3-1328-31E68A5467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6710" y="3386935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8" name="object 103">
                      <a:extLst>
                        <a:ext uri="{FF2B5EF4-FFF2-40B4-BE49-F238E27FC236}">
                          <a16:creationId xmlns:a16="http://schemas.microsoft.com/office/drawing/2014/main" id="{2052E73B-BCAC-3982-60A5-BB4D03B1C7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64804" y="3254047"/>
                      <a:ext cx="46099" cy="1473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09550">
                          <a:moveTo>
                            <a:pt x="46136" y="209145"/>
                          </a:moveTo>
                          <a:lnTo>
                            <a:pt x="46136" y="104577"/>
                          </a:lnTo>
                        </a:path>
                        <a:path w="92710" h="209550">
                          <a:moveTo>
                            <a:pt x="46136" y="104577"/>
                          </a:moveTo>
                          <a:lnTo>
                            <a:pt x="46136" y="0"/>
                          </a:lnTo>
                        </a:path>
                        <a:path w="92710" h="209550">
                          <a:moveTo>
                            <a:pt x="0" y="104577"/>
                          </a:moveTo>
                          <a:lnTo>
                            <a:pt x="46136" y="104577"/>
                          </a:lnTo>
                        </a:path>
                        <a:path w="92710" h="209550">
                          <a:moveTo>
                            <a:pt x="46136" y="104577"/>
                          </a:moveTo>
                          <a:lnTo>
                            <a:pt x="92262" y="10457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29" name="object 104">
                      <a:extLst>
                        <a:ext uri="{FF2B5EF4-FFF2-40B4-BE49-F238E27FC236}">
                          <a16:creationId xmlns:a16="http://schemas.microsoft.com/office/drawing/2014/main" id="{55D56A1A-E19B-1045-1287-9F62F5CE126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82586" y="332757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0" name="object 105">
                      <a:extLst>
                        <a:ext uri="{FF2B5EF4-FFF2-40B4-BE49-F238E27FC236}">
                          <a16:creationId xmlns:a16="http://schemas.microsoft.com/office/drawing/2014/main" id="{EF3A6F51-C9D7-1DBE-EC1E-37512508E6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10680" y="3311858"/>
                      <a:ext cx="46099" cy="772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109854">
                          <a:moveTo>
                            <a:pt x="46136" y="109308"/>
                          </a:moveTo>
                          <a:lnTo>
                            <a:pt x="46136" y="0"/>
                          </a:lnTo>
                        </a:path>
                        <a:path w="92710" h="109854">
                          <a:moveTo>
                            <a:pt x="0" y="0"/>
                          </a:moveTo>
                          <a:lnTo>
                            <a:pt x="46136" y="0"/>
                          </a:lnTo>
                        </a:path>
                        <a:path w="92710" h="109854">
                          <a:moveTo>
                            <a:pt x="46136" y="0"/>
                          </a:moveTo>
                          <a:lnTo>
                            <a:pt x="92262" y="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1" name="object 106">
                      <a:extLst>
                        <a:ext uri="{FF2B5EF4-FFF2-40B4-BE49-F238E27FC236}">
                          <a16:creationId xmlns:a16="http://schemas.microsoft.com/office/drawing/2014/main" id="{ACFFB7B6-D2DC-F0B8-0B75-8202BED7949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28462" y="3311858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2" name="object 107">
                      <a:extLst>
                        <a:ext uri="{FF2B5EF4-FFF2-40B4-BE49-F238E27FC236}">
                          <a16:creationId xmlns:a16="http://schemas.microsoft.com/office/drawing/2014/main" id="{F7BD2E98-1CC6-874E-6F1C-25A2E75423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6557" y="3198139"/>
                      <a:ext cx="46099" cy="1607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28600">
                          <a:moveTo>
                            <a:pt x="46136" y="228535"/>
                          </a:moveTo>
                          <a:lnTo>
                            <a:pt x="46136" y="114267"/>
                          </a:lnTo>
                        </a:path>
                        <a:path w="92710" h="228600">
                          <a:moveTo>
                            <a:pt x="46136" y="114267"/>
                          </a:moveTo>
                          <a:lnTo>
                            <a:pt x="46136" y="0"/>
                          </a:lnTo>
                        </a:path>
                        <a:path w="92710" h="228600">
                          <a:moveTo>
                            <a:pt x="0" y="114267"/>
                          </a:moveTo>
                          <a:lnTo>
                            <a:pt x="46136" y="114267"/>
                          </a:lnTo>
                        </a:path>
                        <a:path w="92710" h="228600">
                          <a:moveTo>
                            <a:pt x="46136" y="114267"/>
                          </a:moveTo>
                          <a:lnTo>
                            <a:pt x="92262" y="11426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3" name="object 108">
                      <a:extLst>
                        <a:ext uri="{FF2B5EF4-FFF2-40B4-BE49-F238E27FC236}">
                          <a16:creationId xmlns:a16="http://schemas.microsoft.com/office/drawing/2014/main" id="{F1F49944-C7BD-0F22-B00E-FF2E3AAB5C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74339" y="327848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4" name="object 109">
                      <a:extLst>
                        <a:ext uri="{FF2B5EF4-FFF2-40B4-BE49-F238E27FC236}">
                          <a16:creationId xmlns:a16="http://schemas.microsoft.com/office/drawing/2014/main" id="{0E331C8B-6C4B-DE85-9D1D-D42A583654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2433" y="3262187"/>
                      <a:ext cx="46099" cy="16698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37489">
                          <a:moveTo>
                            <a:pt x="46136" y="237063"/>
                          </a:moveTo>
                          <a:lnTo>
                            <a:pt x="46136" y="118531"/>
                          </a:lnTo>
                        </a:path>
                        <a:path w="92710" h="237489">
                          <a:moveTo>
                            <a:pt x="46136" y="118531"/>
                          </a:moveTo>
                          <a:lnTo>
                            <a:pt x="46136" y="0"/>
                          </a:lnTo>
                        </a:path>
                        <a:path w="92710" h="237489">
                          <a:moveTo>
                            <a:pt x="0" y="118531"/>
                          </a:moveTo>
                          <a:lnTo>
                            <a:pt x="46136" y="118531"/>
                          </a:lnTo>
                        </a:path>
                        <a:path w="92710" h="237489">
                          <a:moveTo>
                            <a:pt x="46136" y="118531"/>
                          </a:moveTo>
                          <a:lnTo>
                            <a:pt x="92262" y="11853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5" name="object 110">
                      <a:extLst>
                        <a:ext uri="{FF2B5EF4-FFF2-40B4-BE49-F238E27FC236}">
                          <a16:creationId xmlns:a16="http://schemas.microsoft.com/office/drawing/2014/main" id="{E0EC5D72-349E-4757-BBA9-FEE07A5F8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20216" y="3345530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6" name="object 111">
                      <a:extLst>
                        <a:ext uri="{FF2B5EF4-FFF2-40B4-BE49-F238E27FC236}">
                          <a16:creationId xmlns:a16="http://schemas.microsoft.com/office/drawing/2014/main" id="{145EEB33-F3B6-EB9E-4EBB-49B27517DE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48310" y="3017456"/>
                      <a:ext cx="46099" cy="174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48285">
                          <a:moveTo>
                            <a:pt x="46136" y="248050"/>
                          </a:moveTo>
                          <a:lnTo>
                            <a:pt x="46136" y="124020"/>
                          </a:lnTo>
                        </a:path>
                        <a:path w="92710" h="248285">
                          <a:moveTo>
                            <a:pt x="46136" y="124020"/>
                          </a:moveTo>
                          <a:lnTo>
                            <a:pt x="46136" y="0"/>
                          </a:lnTo>
                        </a:path>
                        <a:path w="92710" h="248285">
                          <a:moveTo>
                            <a:pt x="0" y="124020"/>
                          </a:moveTo>
                          <a:lnTo>
                            <a:pt x="46136" y="124020"/>
                          </a:lnTo>
                        </a:path>
                        <a:path w="92710" h="248285">
                          <a:moveTo>
                            <a:pt x="46136" y="124020"/>
                          </a:moveTo>
                          <a:lnTo>
                            <a:pt x="92262" y="12402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7" name="object 112">
                      <a:extLst>
                        <a:ext uri="{FF2B5EF4-FFF2-40B4-BE49-F238E27FC236}">
                          <a16:creationId xmlns:a16="http://schemas.microsoft.com/office/drawing/2014/main" id="{634203C5-7144-0788-499D-82B1B124B2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66093" y="3104657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8" name="object 113">
                      <a:extLst>
                        <a:ext uri="{FF2B5EF4-FFF2-40B4-BE49-F238E27FC236}">
                          <a16:creationId xmlns:a16="http://schemas.microsoft.com/office/drawing/2014/main" id="{27EF09D0-8540-77D2-8F38-DDB4B4C4D9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94187" y="3244111"/>
                      <a:ext cx="46099" cy="18305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60350">
                          <a:moveTo>
                            <a:pt x="46136" y="259753"/>
                          </a:moveTo>
                          <a:lnTo>
                            <a:pt x="46136" y="129881"/>
                          </a:lnTo>
                        </a:path>
                        <a:path w="92710" h="260350">
                          <a:moveTo>
                            <a:pt x="46136" y="129881"/>
                          </a:moveTo>
                          <a:lnTo>
                            <a:pt x="46136" y="0"/>
                          </a:lnTo>
                        </a:path>
                        <a:path w="92710" h="260350">
                          <a:moveTo>
                            <a:pt x="0" y="129881"/>
                          </a:moveTo>
                          <a:lnTo>
                            <a:pt x="46136" y="129881"/>
                          </a:lnTo>
                        </a:path>
                        <a:path w="92710" h="260350">
                          <a:moveTo>
                            <a:pt x="46136" y="129881"/>
                          </a:moveTo>
                          <a:lnTo>
                            <a:pt x="92262" y="129881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39" name="object 114">
                      <a:extLst>
                        <a:ext uri="{FF2B5EF4-FFF2-40B4-BE49-F238E27FC236}">
                          <a16:creationId xmlns:a16="http://schemas.microsoft.com/office/drawing/2014/main" id="{1960E253-E2B0-E2DD-30C2-4B59E642F9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1969" y="3335434"/>
                      <a:ext cx="5368" cy="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5">
                          <a:moveTo>
                            <a:pt x="0" y="0"/>
                          </a:moveTo>
                          <a:lnTo>
                            <a:pt x="10374" y="0"/>
                          </a:lnTo>
                        </a:path>
                      </a:pathLst>
                    </a:custGeom>
                    <a:ln w="6350">
                      <a:solidFill>
                        <a:srgbClr val="00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0" name="object 115">
                      <a:extLst>
                        <a:ext uri="{FF2B5EF4-FFF2-40B4-BE49-F238E27FC236}">
                          <a16:creationId xmlns:a16="http://schemas.microsoft.com/office/drawing/2014/main" id="{20BE40AD-4D54-578C-3337-C9B26D1B30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40064" y="3066921"/>
                      <a:ext cx="46099" cy="19020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270510">
                          <a:moveTo>
                            <a:pt x="46136" y="269910"/>
                          </a:moveTo>
                          <a:lnTo>
                            <a:pt x="46136" y="134955"/>
                          </a:lnTo>
                        </a:path>
                        <a:path w="92710" h="270510">
                          <a:moveTo>
                            <a:pt x="46136" y="134955"/>
                          </a:moveTo>
                          <a:lnTo>
                            <a:pt x="46136" y="0"/>
                          </a:lnTo>
                        </a:path>
                        <a:path w="92710" h="270510">
                          <a:moveTo>
                            <a:pt x="0" y="134955"/>
                          </a:moveTo>
                          <a:lnTo>
                            <a:pt x="46136" y="134955"/>
                          </a:lnTo>
                        </a:path>
                        <a:path w="92710" h="270510">
                          <a:moveTo>
                            <a:pt x="46136" y="134955"/>
                          </a:moveTo>
                          <a:lnTo>
                            <a:pt x="92262" y="134955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1" name="object 117">
                      <a:extLst>
                        <a:ext uri="{FF2B5EF4-FFF2-40B4-BE49-F238E27FC236}">
                          <a16:creationId xmlns:a16="http://schemas.microsoft.com/office/drawing/2014/main" id="{1DED02D2-B5E0-52FF-0261-0E898A126F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3621" y="3234993"/>
                      <a:ext cx="0" cy="7724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h="109854">
                          <a:moveTo>
                            <a:pt x="0" y="109319"/>
                          </a:moveTo>
                          <a:lnTo>
                            <a:pt x="0" y="0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2" name="object 78">
                      <a:extLst>
                        <a:ext uri="{FF2B5EF4-FFF2-40B4-BE49-F238E27FC236}">
                          <a16:creationId xmlns:a16="http://schemas.microsoft.com/office/drawing/2014/main" id="{FE1C2479-0C35-F910-2A19-8CF5ADC53F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29997" y="3570856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3" name="object 78">
                      <a:extLst>
                        <a:ext uri="{FF2B5EF4-FFF2-40B4-BE49-F238E27FC236}">
                          <a16:creationId xmlns:a16="http://schemas.microsoft.com/office/drawing/2014/main" id="{77E92718-67FD-3076-6CD8-E0073067CC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74552" y="3590681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4" name="object 78">
                      <a:extLst>
                        <a:ext uri="{FF2B5EF4-FFF2-40B4-BE49-F238E27FC236}">
                          <a16:creationId xmlns:a16="http://schemas.microsoft.com/office/drawing/2014/main" id="{E65539D0-65D1-474E-100D-958B406162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21281" y="3602812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5" name="object 78">
                      <a:extLst>
                        <a:ext uri="{FF2B5EF4-FFF2-40B4-BE49-F238E27FC236}">
                          <a16:creationId xmlns:a16="http://schemas.microsoft.com/office/drawing/2014/main" id="{EB4BD8A1-FB89-6757-ACBE-22492CA5C8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8014" y="3625114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  <p:sp>
                  <p:nvSpPr>
                    <p:cNvPr id="146" name="object 78">
                      <a:extLst>
                        <a:ext uri="{FF2B5EF4-FFF2-40B4-BE49-F238E27FC236}">
                          <a16:creationId xmlns:a16="http://schemas.microsoft.com/office/drawing/2014/main" id="{377C18B3-C9F1-E609-FEAD-4C7AF0F4ED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13108" y="3565170"/>
                      <a:ext cx="46099" cy="7009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2710" h="99695">
                          <a:moveTo>
                            <a:pt x="46136" y="99514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46136" y="0"/>
                          </a:lnTo>
                        </a:path>
                        <a:path w="92710" h="99695">
                          <a:moveTo>
                            <a:pt x="0" y="49757"/>
                          </a:moveTo>
                          <a:lnTo>
                            <a:pt x="46136" y="49757"/>
                          </a:lnTo>
                        </a:path>
                        <a:path w="92710" h="99695">
                          <a:moveTo>
                            <a:pt x="46136" y="49757"/>
                          </a:moveTo>
                          <a:lnTo>
                            <a:pt x="92262" y="49757"/>
                          </a:lnTo>
                        </a:path>
                      </a:pathLst>
                    </a:custGeom>
                    <a:ln w="6350">
                      <a:solidFill>
                        <a:srgbClr val="FF0000"/>
                      </a:solidFill>
                    </a:ln>
                  </p:spPr>
                  <p:txBody>
                    <a:bodyPr wrap="square" lIns="0" tIns="0" rIns="0" bIns="0" rtlCol="0"/>
                    <a:lstStyle/>
                    <a:p>
                      <a:endParaRPr sz="1266" dirty="0"/>
                    </a:p>
                  </p:txBody>
                </p:sp>
              </p:grpSp>
            </p:grpSp>
          </p:grp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24D361C-09AA-9AB8-D102-1052027875D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22243" y="3011195"/>
                <a:ext cx="227213" cy="475200"/>
                <a:chOff x="4396422" y="606980"/>
                <a:chExt cx="378688" cy="792000"/>
              </a:xfrm>
            </p:grpSpPr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37C81DA3-28EA-A8FC-A84C-BB77268FDE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576422" y="606980"/>
                  <a:ext cx="0" cy="792000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3B3DCBC2-D4EA-8561-3354-1147A1120B2F}"/>
                    </a:ext>
                  </a:extLst>
                </p:cNvPr>
                <p:cNvGrpSpPr/>
                <p:nvPr/>
              </p:nvGrpSpPr>
              <p:grpSpPr>
                <a:xfrm>
                  <a:off x="4396422" y="728709"/>
                  <a:ext cx="378688" cy="341236"/>
                  <a:chOff x="5561814" y="2153158"/>
                  <a:chExt cx="378688" cy="341236"/>
                </a:xfrm>
              </p:grpSpPr>
              <p:sp>
                <p:nvSpPr>
                  <p:cNvPr id="20" name="Oval 19">
                    <a:extLst>
                      <a:ext uri="{FF2B5EF4-FFF2-40B4-BE49-F238E27FC236}">
                        <a16:creationId xmlns:a16="http://schemas.microsoft.com/office/drawing/2014/main" id="{14CA31AE-3E7A-B62E-0E95-351D4007218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561814" y="2153158"/>
                    <a:ext cx="378688" cy="341236"/>
                  </a:xfrm>
                  <a:prstGeom prst="ellipse">
                    <a:avLst/>
                  </a:pr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JP" sz="1200" baseline="30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7189FD64-A4A4-C321-19E9-423EB13F3BEA}"/>
                      </a:ext>
                    </a:extLst>
                  </p:cNvPr>
                  <p:cNvSpPr txBox="1"/>
                  <p:nvPr/>
                </p:nvSpPr>
                <p:spPr>
                  <a:xfrm>
                    <a:off x="5628267" y="2166379"/>
                    <a:ext cx="227092" cy="3077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JP" sz="1200" dirty="0">
                        <a:solidFill>
                          <a:schemeClr val="bg1"/>
                        </a:solidFill>
                      </a:rPr>
                      <a:t>µ</a:t>
                    </a:r>
                    <a:r>
                      <a:rPr lang="en-JP" sz="1200" baseline="30000" dirty="0">
                        <a:solidFill>
                          <a:schemeClr val="bg1"/>
                        </a:solidFill>
                      </a:rPr>
                      <a:t>–</a:t>
                    </a:r>
                  </a:p>
                </p:txBody>
              </p:sp>
            </p:grp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D36F8E27-558B-C27E-0D21-93F971B73D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722243" y="4103922"/>
                <a:ext cx="227213" cy="475200"/>
                <a:chOff x="4396422" y="1520594"/>
                <a:chExt cx="378688" cy="792000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7D938446-79CB-645B-435C-8C5131459D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576422" y="1520594"/>
                  <a:ext cx="0" cy="792000"/>
                </a:xfrm>
                <a:prstGeom prst="straightConnector1">
                  <a:avLst/>
                </a:prstGeom>
                <a:ln w="25400">
                  <a:solidFill>
                    <a:srgbClr val="0D00FF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2D33664C-4996-6DBF-748E-F883A5BF08B9}"/>
                    </a:ext>
                  </a:extLst>
                </p:cNvPr>
                <p:cNvGrpSpPr/>
                <p:nvPr/>
              </p:nvGrpSpPr>
              <p:grpSpPr>
                <a:xfrm>
                  <a:off x="4396422" y="1837198"/>
                  <a:ext cx="378688" cy="341236"/>
                  <a:chOff x="5561814" y="2153158"/>
                  <a:chExt cx="378688" cy="341236"/>
                </a:xfrm>
              </p:grpSpPr>
              <p:sp>
                <p:nvSpPr>
                  <p:cNvPr id="16" name="Oval 15">
                    <a:extLst>
                      <a:ext uri="{FF2B5EF4-FFF2-40B4-BE49-F238E27FC236}">
                        <a16:creationId xmlns:a16="http://schemas.microsoft.com/office/drawing/2014/main" id="{17ABFA30-C12F-58AE-FC49-0CE59D3033F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561814" y="2153158"/>
                    <a:ext cx="378688" cy="341236"/>
                  </a:xfrm>
                  <a:prstGeom prst="ellipse">
                    <a:avLst/>
                  </a:prstGeom>
                  <a:ln w="9525">
                    <a:solidFill>
                      <a:schemeClr val="accent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 rtlCol="0" anchor="ctr"/>
                  <a:lstStyle/>
                  <a:p>
                    <a:pPr algn="ctr"/>
                    <a:endParaRPr lang="en-JP" sz="1200" baseline="3000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68E22130-43D7-A52B-9719-B417F9962AFD}"/>
                      </a:ext>
                    </a:extLst>
                  </p:cNvPr>
                  <p:cNvSpPr txBox="1"/>
                  <p:nvPr/>
                </p:nvSpPr>
                <p:spPr>
                  <a:xfrm>
                    <a:off x="5628267" y="2166379"/>
                    <a:ext cx="227092" cy="30777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algn="ctr"/>
                    <a:r>
                      <a:rPr lang="en-JP" sz="1200" dirty="0">
                        <a:solidFill>
                          <a:schemeClr val="bg1"/>
                        </a:solidFill>
                      </a:rPr>
                      <a:t>µ</a:t>
                    </a:r>
                    <a:r>
                      <a:rPr lang="en-JP" sz="1200" baseline="30000" dirty="0">
                        <a:solidFill>
                          <a:schemeClr val="bg1"/>
                        </a:solidFill>
                      </a:rPr>
                      <a:t>–</a:t>
                    </a:r>
                  </a:p>
                </p:txBody>
              </p:sp>
            </p:grpSp>
          </p:grp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8E5066D-4E87-87A1-E873-A0FB8501990D}"/>
                  </a:ext>
                </a:extLst>
              </p:cNvPr>
              <p:cNvSpPr txBox="1"/>
              <p:nvPr/>
            </p:nvSpPr>
            <p:spPr>
              <a:xfrm>
                <a:off x="3140771" y="4075516"/>
                <a:ext cx="1149922" cy="21120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JP" sz="900" b="1">
                    <a:latin typeface="Arial" panose="020B0604020202020204" pitchFamily="34" charset="0"/>
                    <a:cs typeface="Arial" panose="020B0604020202020204" pitchFamily="34" charset="0"/>
                  </a:rPr>
                  <a:t>Downstream (BWD)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ACE6F24-CA20-221F-3A08-3EB548F7069A}"/>
                  </a:ext>
                </a:extLst>
              </p:cNvPr>
              <p:cNvSpPr txBox="1"/>
              <p:nvPr/>
            </p:nvSpPr>
            <p:spPr>
              <a:xfrm>
                <a:off x="3227334" y="3039115"/>
                <a:ext cx="976798" cy="211203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JP" sz="900" b="1">
                    <a:latin typeface="Arial" panose="020B0604020202020204" pitchFamily="34" charset="0"/>
                    <a:cs typeface="Arial" panose="020B0604020202020204" pitchFamily="34" charset="0"/>
                  </a:rPr>
                  <a:t>Upstream (FWD)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883D63B-ADFE-5C91-605D-5C841959B272}"/>
                  </a:ext>
                </a:extLst>
              </p:cNvPr>
              <p:cNvSpPr txBox="1"/>
              <p:nvPr/>
            </p:nvSpPr>
            <p:spPr>
              <a:xfrm>
                <a:off x="1106745" y="2949874"/>
                <a:ext cx="408095" cy="259116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pPr algn="ctr"/>
                <a:r>
                  <a:rPr lang="en-JP" sz="1600" b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µHe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8684ED9-28B6-D10E-4C4D-7C7683EF2762}"/>
                  </a:ext>
                </a:extLst>
              </p:cNvPr>
              <p:cNvSpPr txBox="1"/>
              <p:nvPr/>
            </p:nvSpPr>
            <p:spPr>
              <a:xfrm>
                <a:off x="1094554" y="4076799"/>
                <a:ext cx="1239162" cy="509175"/>
              </a:xfrm>
              <a:prstGeom prst="rect">
                <a:avLst/>
              </a:prstGeom>
              <a:noFill/>
            </p:spPr>
            <p:txBody>
              <a:bodyPr wrap="none" lIns="36000" tIns="36000" rIns="36000" bIns="36000" rtlCol="0">
                <a:spAutoFit/>
              </a:bodyPr>
              <a:lstStyle/>
              <a:p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Laser light polarization:</a:t>
                </a:r>
              </a:p>
              <a:p>
                <a:pPr marL="144000" indent="-69850"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Left Circ. (Rb↓)</a:t>
                </a:r>
              </a:p>
              <a:p>
                <a:pPr marL="144000" indent="-69850"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Linear</a:t>
                </a:r>
              </a:p>
              <a:p>
                <a:pPr marL="144000" indent="-69850">
                  <a:buFont typeface="Arial" panose="020B0604020202020204" pitchFamily="34" charset="0"/>
                  <a:buChar char="•"/>
                </a:pPr>
                <a:r>
                  <a:rPr lang="en-US" sz="900" b="1" dirty="0">
                    <a:solidFill>
                      <a:srgbClr val="0D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Right Circ. (Rb↑)</a:t>
                </a:r>
                <a:endParaRPr lang="en-JP" sz="900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D189413-6ADA-A354-A4E3-7AB93E47E7E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5731" y="3275629"/>
                <a:ext cx="0" cy="7604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7" name="TextBox 256">
              <a:extLst>
                <a:ext uri="{FF2B5EF4-FFF2-40B4-BE49-F238E27FC236}">
                  <a16:creationId xmlns:a16="http://schemas.microsoft.com/office/drawing/2014/main" id="{BA106058-FDA5-9E7E-A35E-8B6139C3E0DD}"/>
                </a:ext>
              </a:extLst>
            </p:cNvPr>
            <p:cNvSpPr txBox="1"/>
            <p:nvPr/>
          </p:nvSpPr>
          <p:spPr>
            <a:xfrm>
              <a:off x="1000304" y="3367827"/>
              <a:ext cx="1515158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JP" sz="1600" b="1">
                  <a:solidFill>
                    <a:srgbClr val="009A11"/>
                  </a:solidFill>
                </a:rPr>
                <a:t>Rb cell @ 180°C</a:t>
              </a:r>
            </a:p>
          </p:txBody>
        </p:sp>
      </p:grpSp>
      <p:sp>
        <p:nvSpPr>
          <p:cNvPr id="251" name="Rectangle 250">
            <a:extLst>
              <a:ext uri="{FF2B5EF4-FFF2-40B4-BE49-F238E27FC236}">
                <a16:creationId xmlns:a16="http://schemas.microsoft.com/office/drawing/2014/main" id="{D4999634-2CC2-AEEC-A66B-35640811FECF}"/>
              </a:ext>
            </a:extLst>
          </p:cNvPr>
          <p:cNvSpPr/>
          <p:nvPr/>
        </p:nvSpPr>
        <p:spPr>
          <a:xfrm>
            <a:off x="7688556" y="951622"/>
            <a:ext cx="1274955" cy="349702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[2022B0314]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id="{83B87F0B-79D1-0116-0081-AAC01523BF4B}"/>
              </a:ext>
            </a:extLst>
          </p:cNvPr>
          <p:cNvSpPr txBox="1"/>
          <p:nvPr/>
        </p:nvSpPr>
        <p:spPr>
          <a:xfrm>
            <a:off x="241844" y="6017872"/>
            <a:ext cx="412298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laser experiment at D1 area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000" b="1" dirty="0">
                <a:solidFill>
                  <a:srgbClr val="C00000"/>
                </a:solidFill>
                <a:latin typeface="Calibri"/>
              </a:rPr>
              <a:t>First successful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µHe SEOP Results!</a:t>
            </a:r>
            <a:endParaRPr lang="en-JP" sz="2000">
              <a:solidFill>
                <a:srgbClr val="C00000"/>
              </a:solidFill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E44E3749-2A00-AF33-8DE6-2187C62E8D43}"/>
              </a:ext>
            </a:extLst>
          </p:cNvPr>
          <p:cNvSpPr/>
          <p:nvPr/>
        </p:nvSpPr>
        <p:spPr>
          <a:xfrm>
            <a:off x="2949059" y="5181741"/>
            <a:ext cx="1302079" cy="38048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pPr algn="ctr"/>
            <a:r>
              <a:rPr lang="en-US" sz="2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Preliminary</a:t>
            </a:r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id="{CC7E019A-36AB-E0B5-E90C-947FE91D3B2B}"/>
              </a:ext>
            </a:extLst>
          </p:cNvPr>
          <p:cNvSpPr txBox="1"/>
          <p:nvPr/>
        </p:nvSpPr>
        <p:spPr>
          <a:xfrm>
            <a:off x="241844" y="3125025"/>
            <a:ext cx="362862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2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µHe SEOP Beamtime (Feb. 2023)</a:t>
            </a:r>
          </a:p>
        </p:txBody>
      </p:sp>
      <p:sp>
        <p:nvSpPr>
          <p:cNvPr id="265" name="object 37">
            <a:extLst>
              <a:ext uri="{FF2B5EF4-FFF2-40B4-BE49-F238E27FC236}">
                <a16:creationId xmlns:a16="http://schemas.microsoft.com/office/drawing/2014/main" id="{FDEC7581-373F-5C3D-2AAD-4559B148DD5A}"/>
              </a:ext>
            </a:extLst>
          </p:cNvPr>
          <p:cNvSpPr/>
          <p:nvPr/>
        </p:nvSpPr>
        <p:spPr>
          <a:xfrm>
            <a:off x="6716678" y="6269212"/>
            <a:ext cx="1167811" cy="441074"/>
          </a:xfrm>
          <a:custGeom>
            <a:avLst/>
            <a:gdLst/>
            <a:ahLst/>
            <a:cxnLst/>
            <a:rect l="l" t="t" r="r" b="b"/>
            <a:pathLst>
              <a:path w="3907790" h="1762125">
                <a:moveTo>
                  <a:pt x="0" y="0"/>
                </a:moveTo>
                <a:lnTo>
                  <a:pt x="3907409" y="0"/>
                </a:lnTo>
                <a:lnTo>
                  <a:pt x="3907409" y="1761821"/>
                </a:lnTo>
                <a:lnTo>
                  <a:pt x="0" y="1761821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spc="49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cs typeface="HiraginoSans-W5"/>
              </a:rPr>
              <a:t>Laser</a:t>
            </a:r>
            <a:r>
              <a:rPr lang="en-US" sz="1600" b="1" spc="7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cs typeface="HiraginoSans-W5"/>
              </a:rPr>
              <a:t> </a:t>
            </a:r>
            <a:r>
              <a:rPr lang="en-US" sz="1600" b="1" spc="105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cs typeface="HiraginoSans-W5"/>
              </a:rPr>
              <a:t>Diode</a:t>
            </a:r>
            <a:endParaRPr lang="en-US" sz="1600" b="1" spc="11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cs typeface="HiraginoSans-W5"/>
            </a:endParaRPr>
          </a:p>
          <a:p>
            <a:pPr algn="ctr">
              <a:lnSpc>
                <a:spcPts val="1400"/>
              </a:lnSpc>
            </a:pPr>
            <a:r>
              <a:rPr lang="en-US" sz="1600" b="1" spc="39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cs typeface="HiraginoSans-W5"/>
              </a:rPr>
              <a:t>Array</a:t>
            </a:r>
            <a:endParaRPr lang="en-US" sz="1600" dirty="0">
              <a:ln w="38100">
                <a:solidFill>
                  <a:schemeClr val="bg1"/>
                </a:solidFill>
              </a:ln>
              <a:solidFill>
                <a:schemeClr val="bg1"/>
              </a:solidFill>
              <a:cs typeface="HiraginoSans-W5"/>
            </a:endParaRPr>
          </a:p>
        </p:txBody>
      </p:sp>
      <p:pic>
        <p:nvPicPr>
          <p:cNvPr id="269" name="Picture 268">
            <a:extLst>
              <a:ext uri="{FF2B5EF4-FFF2-40B4-BE49-F238E27FC236}">
                <a16:creationId xmlns:a16="http://schemas.microsoft.com/office/drawing/2014/main" id="{96B4DD87-7C27-74E5-CB82-EAB46F10B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178" y="1205848"/>
            <a:ext cx="3370383" cy="2052000"/>
          </a:xfrm>
          <a:prstGeom prst="rect">
            <a:avLst/>
          </a:prstGeom>
        </p:spPr>
      </p:pic>
      <p:sp>
        <p:nvSpPr>
          <p:cNvPr id="271" name="TextBox 270">
            <a:extLst>
              <a:ext uri="{FF2B5EF4-FFF2-40B4-BE49-F238E27FC236}">
                <a16:creationId xmlns:a16="http://schemas.microsoft.com/office/drawing/2014/main" id="{BC75CBB6-4DDF-F85C-2FE8-1CE3B8C0BE63}"/>
              </a:ext>
            </a:extLst>
          </p:cNvPr>
          <p:cNvSpPr txBox="1"/>
          <p:nvPr/>
        </p:nvSpPr>
        <p:spPr>
          <a:xfrm>
            <a:off x="182470" y="1270279"/>
            <a:ext cx="3204000" cy="1515800"/>
          </a:xfrm>
          <a:prstGeom prst="rect">
            <a:avLst/>
          </a:prstGeom>
          <a:noFill/>
          <a:ln>
            <a:noFill/>
          </a:ln>
        </p:spPr>
        <p:txBody>
          <a:bodyPr wrap="square" rIns="0">
            <a:spAutoFit/>
          </a:bodyPr>
          <a:lstStyle/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Depolarization during the muon cascade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  <a:ea typeface="+mn-ea"/>
                <a:cs typeface="Symbol" charset="2"/>
                <a:sym typeface="Symbol"/>
              </a:rPr>
              <a:t>↘︎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itchFamily="2" charset="2"/>
              </a:rPr>
              <a:t>~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5%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8000" marR="0" lvl="0" indent="-288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Re-polarization of µHe atom by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pin-Exchange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ptical Pumping (SEOP)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B41DCDAA-8963-9187-1CC0-13936236DD10}"/>
              </a:ext>
            </a:extLst>
          </p:cNvPr>
          <p:cNvSpPr txBox="1"/>
          <p:nvPr/>
        </p:nvSpPr>
        <p:spPr>
          <a:xfrm>
            <a:off x="4871504" y="5318905"/>
            <a:ext cx="1988044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00B0F0"/>
            </a:solidFill>
          </a:ln>
        </p:spPr>
        <p:txBody>
          <a:bodyPr wrap="square" lIns="36000" tIns="36000" rIns="36000" bIns="3600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D1 laser enclosure can also be used by other experiments.</a:t>
            </a:r>
            <a:endParaRPr lang="en-JP" sz="1600">
              <a:solidFill>
                <a:srgbClr val="002060"/>
              </a:solidFill>
            </a:endParaRP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D311A728-3E2E-FBE6-BDF2-C2063BE6FBAF}"/>
              </a:ext>
            </a:extLst>
          </p:cNvPr>
          <p:cNvSpPr txBox="1"/>
          <p:nvPr/>
        </p:nvSpPr>
        <p:spPr>
          <a:xfrm>
            <a:off x="4333474" y="5699167"/>
            <a:ext cx="5693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4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&amp;</a:t>
            </a:r>
          </a:p>
        </p:txBody>
      </p:sp>
      <p:sp>
        <p:nvSpPr>
          <p:cNvPr id="5" name="object 37">
            <a:extLst>
              <a:ext uri="{FF2B5EF4-FFF2-40B4-BE49-F238E27FC236}">
                <a16:creationId xmlns:a16="http://schemas.microsoft.com/office/drawing/2014/main" id="{42222C85-60E6-9A78-6F9E-3EBED6174B7C}"/>
              </a:ext>
            </a:extLst>
          </p:cNvPr>
          <p:cNvSpPr/>
          <p:nvPr/>
        </p:nvSpPr>
        <p:spPr>
          <a:xfrm>
            <a:off x="6716678" y="6269212"/>
            <a:ext cx="1167811" cy="441074"/>
          </a:xfrm>
          <a:custGeom>
            <a:avLst/>
            <a:gdLst/>
            <a:ahLst/>
            <a:cxnLst/>
            <a:rect l="l" t="t" r="r" b="b"/>
            <a:pathLst>
              <a:path w="3907790" h="1762125">
                <a:moveTo>
                  <a:pt x="0" y="0"/>
                </a:moveTo>
                <a:lnTo>
                  <a:pt x="3907409" y="0"/>
                </a:lnTo>
                <a:lnTo>
                  <a:pt x="3907409" y="1761821"/>
                </a:lnTo>
                <a:lnTo>
                  <a:pt x="0" y="1761821"/>
                </a:lnTo>
                <a:lnTo>
                  <a:pt x="0" y="0"/>
                </a:lnTo>
                <a:close/>
              </a:path>
            </a:pathLst>
          </a:custGeom>
          <a:noFill/>
          <a:ln w="25400">
            <a:noFill/>
          </a:ln>
        </p:spPr>
        <p:txBody>
          <a:bodyPr wrap="none" lIns="36000" tIns="36000" rIns="36000" bIns="3600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600" b="1" spc="49" dirty="0">
                <a:solidFill>
                  <a:srgbClr val="366FFB"/>
                </a:solidFill>
                <a:cs typeface="HiraginoSans-W5"/>
              </a:rPr>
              <a:t>Laser</a:t>
            </a:r>
            <a:r>
              <a:rPr lang="en-US" sz="1600" b="1" spc="7" dirty="0">
                <a:solidFill>
                  <a:srgbClr val="366FFB"/>
                </a:solidFill>
                <a:cs typeface="HiraginoSans-W5"/>
              </a:rPr>
              <a:t> </a:t>
            </a:r>
            <a:r>
              <a:rPr lang="en-US" sz="1600" b="1" spc="105" dirty="0">
                <a:solidFill>
                  <a:srgbClr val="366FFB"/>
                </a:solidFill>
                <a:cs typeface="HiraginoSans-W5"/>
              </a:rPr>
              <a:t>Diode</a:t>
            </a:r>
            <a:endParaRPr lang="en-US" sz="1600" b="1" spc="11" dirty="0">
              <a:solidFill>
                <a:srgbClr val="366FFB"/>
              </a:solidFill>
              <a:cs typeface="HiraginoSans-W5"/>
            </a:endParaRPr>
          </a:p>
          <a:p>
            <a:pPr algn="ctr">
              <a:lnSpc>
                <a:spcPts val="1400"/>
              </a:lnSpc>
            </a:pPr>
            <a:r>
              <a:rPr lang="en-US" sz="1600" b="1" spc="39" dirty="0">
                <a:solidFill>
                  <a:srgbClr val="366FFB"/>
                </a:solidFill>
                <a:cs typeface="HiraginoSans-W5"/>
              </a:rPr>
              <a:t>Array</a:t>
            </a:r>
            <a:endParaRPr lang="en-US" sz="1600" dirty="0">
              <a:solidFill>
                <a:srgbClr val="366FFB"/>
              </a:solidFill>
              <a:cs typeface="HiraginoSans-W5"/>
            </a:endParaRPr>
          </a:p>
        </p:txBody>
      </p:sp>
      <p:sp>
        <p:nvSpPr>
          <p:cNvPr id="249" name="スライド番号プレースホルダー 248">
            <a:extLst>
              <a:ext uri="{FF2B5EF4-FFF2-40B4-BE49-F238E27FC236}">
                <a16:creationId xmlns:a16="http://schemas.microsoft.com/office/drawing/2014/main" id="{6C9E1F50-039B-A9BB-A14F-4C8746FF3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409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>
            <a:extLst>
              <a:ext uri="{FF2B5EF4-FFF2-40B4-BE49-F238E27FC236}">
                <a16:creationId xmlns:a16="http://schemas.microsoft.com/office/drawing/2014/main" id="{9B25412D-26C3-F65D-DE46-B843315C72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229" y="4428685"/>
            <a:ext cx="3545561" cy="2160000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977F553-3D08-C526-F68A-A5A53F7A93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" y="4428685"/>
            <a:ext cx="3582441" cy="2160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A28B046-415E-B231-0398-5F5C44F3962A}"/>
              </a:ext>
            </a:extLst>
          </p:cNvPr>
          <p:cNvGrpSpPr>
            <a:grpSpLocks noChangeAspect="1"/>
          </p:cNvGrpSpPr>
          <p:nvPr/>
        </p:nvGrpSpPr>
        <p:grpSpPr>
          <a:xfrm>
            <a:off x="774719" y="875945"/>
            <a:ext cx="5509831" cy="2142416"/>
            <a:chOff x="1500563" y="872192"/>
            <a:chExt cx="6120679" cy="237993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AFB0BE5-328F-A40A-E5D2-453B41AE8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40311" y="948126"/>
              <a:ext cx="4234970" cy="2304000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74A8DE7-E66E-8450-3F64-A5A03A9E10D5}"/>
                </a:ext>
              </a:extLst>
            </p:cNvPr>
            <p:cNvGrpSpPr/>
            <p:nvPr/>
          </p:nvGrpSpPr>
          <p:grpSpPr>
            <a:xfrm>
              <a:off x="1500563" y="872192"/>
              <a:ext cx="6120679" cy="2288567"/>
              <a:chOff x="647123" y="3200864"/>
              <a:chExt cx="6120679" cy="2288567"/>
            </a:xfrm>
          </p:grpSpPr>
          <p:sp>
            <p:nvSpPr>
              <p:cNvPr id="18" name="object 5">
                <a:extLst>
                  <a:ext uri="{FF2B5EF4-FFF2-40B4-BE49-F238E27FC236}">
                    <a16:creationId xmlns:a16="http://schemas.microsoft.com/office/drawing/2014/main" id="{3C8A610C-38A5-78F3-8D8B-FB2F4D955A36}"/>
                  </a:ext>
                </a:extLst>
              </p:cNvPr>
              <p:cNvSpPr/>
              <p:nvPr/>
            </p:nvSpPr>
            <p:spPr>
              <a:xfrm>
                <a:off x="5575214" y="4088985"/>
                <a:ext cx="1077607" cy="354339"/>
              </a:xfrm>
              <a:custGeom>
                <a:avLst/>
                <a:gdLst/>
                <a:ahLst/>
                <a:cxnLst/>
                <a:rect l="l" t="t" r="r" b="b"/>
                <a:pathLst>
                  <a:path w="1313179" h="431800">
                    <a:moveTo>
                      <a:pt x="392327" y="0"/>
                    </a:moveTo>
                    <a:lnTo>
                      <a:pt x="0" y="215900"/>
                    </a:lnTo>
                    <a:lnTo>
                      <a:pt x="392327" y="431800"/>
                    </a:lnTo>
                    <a:lnTo>
                      <a:pt x="392327" y="313174"/>
                    </a:lnTo>
                    <a:lnTo>
                      <a:pt x="1312790" y="313174"/>
                    </a:lnTo>
                    <a:lnTo>
                      <a:pt x="1312790" y="118625"/>
                    </a:lnTo>
                    <a:lnTo>
                      <a:pt x="392327" y="118625"/>
                    </a:lnTo>
                    <a:lnTo>
                      <a:pt x="392327" y="0"/>
                    </a:lnTo>
                    <a:close/>
                  </a:path>
                </a:pathLst>
              </a:custGeom>
              <a:solidFill>
                <a:srgbClr val="D6D5D5"/>
              </a:solidFill>
            </p:spPr>
            <p:txBody>
              <a:bodyPr wrap="none" lIns="0" tIns="0" rIns="0" bIns="0" rtlCol="0"/>
              <a:lstStyle/>
              <a:p>
                <a:endParaRPr dirty="0"/>
              </a:p>
            </p:txBody>
          </p:sp>
          <p:sp>
            <p:nvSpPr>
              <p:cNvPr id="19" name="object 6">
                <a:extLst>
                  <a:ext uri="{FF2B5EF4-FFF2-40B4-BE49-F238E27FC236}">
                    <a16:creationId xmlns:a16="http://schemas.microsoft.com/office/drawing/2014/main" id="{52CA74A2-AD3F-1E41-4A92-F786B27A7E56}"/>
                  </a:ext>
                </a:extLst>
              </p:cNvPr>
              <p:cNvSpPr/>
              <p:nvPr/>
            </p:nvSpPr>
            <p:spPr>
              <a:xfrm>
                <a:off x="647123" y="3595454"/>
                <a:ext cx="3048357" cy="524213"/>
              </a:xfrm>
              <a:custGeom>
                <a:avLst/>
                <a:gdLst/>
                <a:ahLst/>
                <a:cxnLst/>
                <a:rect l="l" t="t" r="r" b="b"/>
                <a:pathLst>
                  <a:path w="3714750" h="638810">
                    <a:moveTo>
                      <a:pt x="3322422" y="0"/>
                    </a:moveTo>
                    <a:lnTo>
                      <a:pt x="3322422" y="175454"/>
                    </a:lnTo>
                    <a:lnTo>
                      <a:pt x="0" y="175454"/>
                    </a:lnTo>
                    <a:lnTo>
                      <a:pt x="0" y="463203"/>
                    </a:lnTo>
                    <a:lnTo>
                      <a:pt x="3322422" y="463203"/>
                    </a:lnTo>
                    <a:lnTo>
                      <a:pt x="3322422" y="638657"/>
                    </a:lnTo>
                    <a:lnTo>
                      <a:pt x="3714750" y="319328"/>
                    </a:lnTo>
                    <a:lnTo>
                      <a:pt x="3322422" y="0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none" lIns="0" tIns="0" rIns="0" bIns="0" rtlCol="0"/>
              <a:lstStyle/>
              <a:p>
                <a:endParaRPr dirty="0"/>
              </a:p>
            </p:txBody>
          </p:sp>
          <p:sp>
            <p:nvSpPr>
              <p:cNvPr id="20" name="object 7">
                <a:extLst>
                  <a:ext uri="{FF2B5EF4-FFF2-40B4-BE49-F238E27FC236}">
                    <a16:creationId xmlns:a16="http://schemas.microsoft.com/office/drawing/2014/main" id="{8AB29EEC-C177-995A-82A0-FE38C92A6CAC}"/>
                  </a:ext>
                </a:extLst>
              </p:cNvPr>
              <p:cNvSpPr/>
              <p:nvPr/>
            </p:nvSpPr>
            <p:spPr>
              <a:xfrm>
                <a:off x="5743195" y="4266154"/>
                <a:ext cx="6857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835659">
                    <a:moveTo>
                      <a:pt x="0" y="0"/>
                    </a:moveTo>
                    <a:lnTo>
                      <a:pt x="809793" y="0"/>
                    </a:lnTo>
                    <a:lnTo>
                      <a:pt x="835193" y="0"/>
                    </a:lnTo>
                  </a:path>
                </a:pathLst>
              </a:custGeom>
              <a:ln w="50800">
                <a:solidFill>
                  <a:srgbClr val="00EEFF"/>
                </a:solidFill>
              </a:ln>
            </p:spPr>
            <p:txBody>
              <a:bodyPr wrap="none" lIns="0" tIns="0" rIns="0" bIns="0" rtlCol="0"/>
              <a:lstStyle/>
              <a:p>
                <a:endParaRPr dirty="0"/>
              </a:p>
            </p:txBody>
          </p:sp>
          <p:sp>
            <p:nvSpPr>
              <p:cNvPr id="21" name="object 8">
                <a:extLst>
                  <a:ext uri="{FF2B5EF4-FFF2-40B4-BE49-F238E27FC236}">
                    <a16:creationId xmlns:a16="http://schemas.microsoft.com/office/drawing/2014/main" id="{8820BB61-8AC1-214F-BE58-7F067AAEE82C}"/>
                  </a:ext>
                </a:extLst>
              </p:cNvPr>
              <p:cNvSpPr/>
              <p:nvPr/>
            </p:nvSpPr>
            <p:spPr>
              <a:xfrm>
                <a:off x="6407718" y="4178611"/>
                <a:ext cx="145904" cy="175085"/>
              </a:xfrm>
              <a:custGeom>
                <a:avLst/>
                <a:gdLst/>
                <a:ahLst/>
                <a:cxnLst/>
                <a:rect l="l" t="t" r="r" b="b"/>
                <a:pathLst>
                  <a:path w="177800" h="213360">
                    <a:moveTo>
                      <a:pt x="0" y="213359"/>
                    </a:moveTo>
                    <a:lnTo>
                      <a:pt x="177799" y="106679"/>
                    </a:lnTo>
                    <a:lnTo>
                      <a:pt x="0" y="0"/>
                    </a:lnTo>
                  </a:path>
                  <a:path w="177800" h="213360">
                    <a:moveTo>
                      <a:pt x="0" y="106679"/>
                    </a:moveTo>
                    <a:lnTo>
                      <a:pt x="177799" y="106679"/>
                    </a:lnTo>
                  </a:path>
                </a:pathLst>
              </a:custGeom>
              <a:ln w="50799">
                <a:solidFill>
                  <a:srgbClr val="00EEFF"/>
                </a:solidFill>
              </a:ln>
            </p:spPr>
            <p:txBody>
              <a:bodyPr wrap="none" lIns="0" tIns="0" rIns="0" bIns="0" rtlCol="0"/>
              <a:lstStyle/>
              <a:p>
                <a:endParaRPr dirty="0"/>
              </a:p>
            </p:txBody>
          </p:sp>
          <p:pic>
            <p:nvPicPr>
              <p:cNvPr id="22" name="object 9">
                <a:extLst>
                  <a:ext uri="{FF2B5EF4-FFF2-40B4-BE49-F238E27FC236}">
                    <a16:creationId xmlns:a16="http://schemas.microsoft.com/office/drawing/2014/main" id="{2BD2065C-1C3A-E108-425B-A331FC39802F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978393" y="4091217"/>
                <a:ext cx="360873" cy="360873"/>
              </a:xfrm>
              <a:prstGeom prst="rect">
                <a:avLst/>
              </a:prstGeom>
            </p:spPr>
          </p:pic>
          <p:pic>
            <p:nvPicPr>
              <p:cNvPr id="23" name="object 10">
                <a:extLst>
                  <a:ext uri="{FF2B5EF4-FFF2-40B4-BE49-F238E27FC236}">
                    <a16:creationId xmlns:a16="http://schemas.microsoft.com/office/drawing/2014/main" id="{5D0BBF37-D12A-B657-44F3-40B38F182E30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6132271" y="4124567"/>
                <a:ext cx="180437" cy="180436"/>
              </a:xfrm>
              <a:prstGeom prst="rect">
                <a:avLst/>
              </a:prstGeom>
            </p:spPr>
          </p:pic>
          <p:sp>
            <p:nvSpPr>
              <p:cNvPr id="24" name="object 14">
                <a:extLst>
                  <a:ext uri="{FF2B5EF4-FFF2-40B4-BE49-F238E27FC236}">
                    <a16:creationId xmlns:a16="http://schemas.microsoft.com/office/drawing/2014/main" id="{6EAA267B-31C4-53B7-3405-2545DA0DA8A1}"/>
                  </a:ext>
                </a:extLst>
              </p:cNvPr>
              <p:cNvSpPr txBox="1"/>
              <p:nvPr/>
            </p:nvSpPr>
            <p:spPr>
              <a:xfrm>
                <a:off x="6025694" y="4091090"/>
                <a:ext cx="256352" cy="30777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l-GR" sz="2000" b="1" i="1" spc="82" dirty="0">
                    <a:latin typeface="Times New Roman"/>
                    <a:cs typeface="Times New Roman"/>
                  </a:rPr>
                  <a:t>μ</a:t>
                </a:r>
                <a:r>
                  <a:rPr lang="el-GR" sz="2000" b="1" i="1" spc="82" baseline="30000" dirty="0">
                    <a:latin typeface="Times New Roman"/>
                    <a:cs typeface="Times New Roman"/>
                  </a:rPr>
                  <a:t>-</a:t>
                </a:r>
                <a:endParaRPr lang="el-GR" sz="2000" i="1" baseline="30000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25" name="object 15">
                <a:extLst>
                  <a:ext uri="{FF2B5EF4-FFF2-40B4-BE49-F238E27FC236}">
                    <a16:creationId xmlns:a16="http://schemas.microsoft.com/office/drawing/2014/main" id="{81FA7618-594A-58EC-9554-862882394F9B}"/>
                  </a:ext>
                </a:extLst>
              </p:cNvPr>
              <p:cNvGrpSpPr/>
              <p:nvPr/>
            </p:nvGrpSpPr>
            <p:grpSpPr>
              <a:xfrm>
                <a:off x="3966398" y="4591100"/>
                <a:ext cx="810428" cy="360873"/>
                <a:chOff x="6447049" y="2677360"/>
                <a:chExt cx="987593" cy="439763"/>
              </a:xfrm>
            </p:grpSpPr>
            <p:sp>
              <p:nvSpPr>
                <p:cNvPr id="69" name="object 16">
                  <a:extLst>
                    <a:ext uri="{FF2B5EF4-FFF2-40B4-BE49-F238E27FC236}">
                      <a16:creationId xmlns:a16="http://schemas.microsoft.com/office/drawing/2014/main" id="{D6531D3C-63C7-6FE0-FC88-5526EE0C3062}"/>
                    </a:ext>
                  </a:extLst>
                </p:cNvPr>
                <p:cNvSpPr/>
                <p:nvPr/>
              </p:nvSpPr>
              <p:spPr>
                <a:xfrm>
                  <a:off x="6447049" y="2890540"/>
                  <a:ext cx="8356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659">
                      <a:moveTo>
                        <a:pt x="0" y="0"/>
                      </a:moveTo>
                      <a:lnTo>
                        <a:pt x="809793" y="0"/>
                      </a:lnTo>
                      <a:lnTo>
                        <a:pt x="835193" y="0"/>
                      </a:lnTo>
                    </a:path>
                  </a:pathLst>
                </a:custGeom>
                <a:ln w="50800">
                  <a:solidFill>
                    <a:srgbClr val="00EEFF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70" name="object 17">
                  <a:extLst>
                    <a:ext uri="{FF2B5EF4-FFF2-40B4-BE49-F238E27FC236}">
                      <a16:creationId xmlns:a16="http://schemas.microsoft.com/office/drawing/2014/main" id="{6F3AA2C4-CA79-3677-9BEF-7028E1422855}"/>
                    </a:ext>
                  </a:extLst>
                </p:cNvPr>
                <p:cNvSpPr/>
                <p:nvPr/>
              </p:nvSpPr>
              <p:spPr>
                <a:xfrm>
                  <a:off x="7256842" y="2783860"/>
                  <a:ext cx="177800" cy="21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0" h="213360">
                      <a:moveTo>
                        <a:pt x="0" y="213359"/>
                      </a:moveTo>
                      <a:lnTo>
                        <a:pt x="177799" y="106679"/>
                      </a:lnTo>
                      <a:lnTo>
                        <a:pt x="0" y="0"/>
                      </a:lnTo>
                    </a:path>
                    <a:path w="177800" h="213360">
                      <a:moveTo>
                        <a:pt x="0" y="106679"/>
                      </a:moveTo>
                      <a:lnTo>
                        <a:pt x="177799" y="106679"/>
                      </a:lnTo>
                    </a:path>
                  </a:pathLst>
                </a:custGeom>
                <a:ln w="50799">
                  <a:solidFill>
                    <a:srgbClr val="00EEFF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71" name="object 18">
                  <a:extLst>
                    <a:ext uri="{FF2B5EF4-FFF2-40B4-BE49-F238E27FC236}">
                      <a16:creationId xmlns:a16="http://schemas.microsoft.com/office/drawing/2014/main" id="{D4D14A17-0A49-5A44-B89F-71DD3144727D}"/>
                    </a:ext>
                  </a:extLst>
                </p:cNvPr>
                <p:cNvPicPr/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6733664" y="2677360"/>
                  <a:ext cx="439763" cy="439763"/>
                </a:xfrm>
                <a:prstGeom prst="rect">
                  <a:avLst/>
                </a:prstGeom>
              </p:spPr>
            </p:pic>
            <p:pic>
              <p:nvPicPr>
                <p:cNvPr id="72" name="object 19">
                  <a:extLst>
                    <a:ext uri="{FF2B5EF4-FFF2-40B4-BE49-F238E27FC236}">
                      <a16:creationId xmlns:a16="http://schemas.microsoft.com/office/drawing/2014/main" id="{DC9BA835-69B6-2C00-C706-D1329A21A32F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921180" y="2718001"/>
                  <a:ext cx="219882" cy="219881"/>
                </a:xfrm>
                <a:prstGeom prst="rect">
                  <a:avLst/>
                </a:prstGeom>
              </p:spPr>
            </p:pic>
          </p:grpSp>
          <p:sp>
            <p:nvSpPr>
              <p:cNvPr id="26" name="object 20">
                <a:extLst>
                  <a:ext uri="{FF2B5EF4-FFF2-40B4-BE49-F238E27FC236}">
                    <a16:creationId xmlns:a16="http://schemas.microsoft.com/office/drawing/2014/main" id="{F9F3B06F-11D7-6250-4450-EBE18C6ED90E}"/>
                  </a:ext>
                </a:extLst>
              </p:cNvPr>
              <p:cNvSpPr txBox="1"/>
              <p:nvPr/>
            </p:nvSpPr>
            <p:spPr>
              <a:xfrm>
                <a:off x="4248898" y="4590975"/>
                <a:ext cx="256352" cy="30777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l-GR" sz="2000" b="1" i="1" spc="82" dirty="0">
                    <a:latin typeface="Times New Roman"/>
                    <a:cs typeface="Times New Roman"/>
                  </a:rPr>
                  <a:t>μ</a:t>
                </a:r>
                <a:r>
                  <a:rPr lang="en-US" sz="2000" b="1" i="1" spc="82" baseline="30000" dirty="0">
                    <a:latin typeface="Times New Roman"/>
                    <a:cs typeface="Times New Roman"/>
                  </a:rPr>
                  <a:t>-</a:t>
                </a:r>
                <a:endParaRPr sz="2000" i="1" baseline="30000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27" name="object 21">
                <a:extLst>
                  <a:ext uri="{FF2B5EF4-FFF2-40B4-BE49-F238E27FC236}">
                    <a16:creationId xmlns:a16="http://schemas.microsoft.com/office/drawing/2014/main" id="{B559E93C-4137-8078-E81D-0D360C0BBF29}"/>
                  </a:ext>
                </a:extLst>
              </p:cNvPr>
              <p:cNvGrpSpPr/>
              <p:nvPr/>
            </p:nvGrpSpPr>
            <p:grpSpPr>
              <a:xfrm>
                <a:off x="3988284" y="3682560"/>
                <a:ext cx="810811" cy="360873"/>
                <a:chOff x="6473719" y="1570206"/>
                <a:chExt cx="988060" cy="439763"/>
              </a:xfrm>
            </p:grpSpPr>
            <p:sp>
              <p:nvSpPr>
                <p:cNvPr id="65" name="object 22">
                  <a:extLst>
                    <a:ext uri="{FF2B5EF4-FFF2-40B4-BE49-F238E27FC236}">
                      <a16:creationId xmlns:a16="http://schemas.microsoft.com/office/drawing/2014/main" id="{BBE72E28-B5AF-1136-2234-26AC4911476A}"/>
                    </a:ext>
                  </a:extLst>
                </p:cNvPr>
                <p:cNvSpPr/>
                <p:nvPr/>
              </p:nvSpPr>
              <p:spPr>
                <a:xfrm>
                  <a:off x="6626119" y="1783387"/>
                  <a:ext cx="83566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659">
                      <a:moveTo>
                        <a:pt x="0" y="0"/>
                      </a:moveTo>
                      <a:lnTo>
                        <a:pt x="25399" y="0"/>
                      </a:lnTo>
                      <a:lnTo>
                        <a:pt x="835193" y="0"/>
                      </a:lnTo>
                    </a:path>
                  </a:pathLst>
                </a:custGeom>
                <a:ln w="50800">
                  <a:solidFill>
                    <a:srgbClr val="FF0000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66" name="object 23">
                  <a:extLst>
                    <a:ext uri="{FF2B5EF4-FFF2-40B4-BE49-F238E27FC236}">
                      <a16:creationId xmlns:a16="http://schemas.microsoft.com/office/drawing/2014/main" id="{663DC0FF-E939-5F27-0CD1-7915FE592920}"/>
                    </a:ext>
                  </a:extLst>
                </p:cNvPr>
                <p:cNvSpPr/>
                <p:nvPr/>
              </p:nvSpPr>
              <p:spPr>
                <a:xfrm>
                  <a:off x="6473719" y="1676707"/>
                  <a:ext cx="177800" cy="2133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800" h="213360">
                      <a:moveTo>
                        <a:pt x="177799" y="0"/>
                      </a:moveTo>
                      <a:lnTo>
                        <a:pt x="0" y="106679"/>
                      </a:lnTo>
                      <a:lnTo>
                        <a:pt x="177799" y="213359"/>
                      </a:lnTo>
                    </a:path>
                    <a:path w="177800" h="213360">
                      <a:moveTo>
                        <a:pt x="177799" y="106679"/>
                      </a:moveTo>
                      <a:lnTo>
                        <a:pt x="0" y="106679"/>
                      </a:lnTo>
                    </a:path>
                  </a:pathLst>
                </a:custGeom>
                <a:ln w="50799">
                  <a:solidFill>
                    <a:srgbClr val="FF0000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67" name="object 24">
                  <a:extLst>
                    <a:ext uri="{FF2B5EF4-FFF2-40B4-BE49-F238E27FC236}">
                      <a16:creationId xmlns:a16="http://schemas.microsoft.com/office/drawing/2014/main" id="{5C8AB837-3809-6AB1-E781-A5671F54E1E3}"/>
                    </a:ext>
                  </a:extLst>
                </p:cNvPr>
                <p:cNvPicPr/>
                <p:nvPr/>
              </p:nvPicPr>
              <p:blipFill>
                <a:blip r:embed="rId8" cstate="print"/>
                <a:stretch>
                  <a:fillRect/>
                </a:stretch>
              </p:blipFill>
              <p:spPr>
                <a:xfrm>
                  <a:off x="6733664" y="1570206"/>
                  <a:ext cx="439763" cy="439763"/>
                </a:xfrm>
                <a:prstGeom prst="rect">
                  <a:avLst/>
                </a:prstGeom>
              </p:spPr>
            </p:pic>
            <p:pic>
              <p:nvPicPr>
                <p:cNvPr id="68" name="object 25">
                  <a:extLst>
                    <a:ext uri="{FF2B5EF4-FFF2-40B4-BE49-F238E27FC236}">
                      <a16:creationId xmlns:a16="http://schemas.microsoft.com/office/drawing/2014/main" id="{DF1661F2-5817-E102-F115-77C49BD62AFA}"/>
                    </a:ext>
                  </a:extLst>
                </p:cNvPr>
                <p:cNvPicPr/>
                <p:nvPr/>
              </p:nvPicPr>
              <p:blipFill>
                <a:blip r:embed="rId6" cstate="print"/>
                <a:stretch>
                  <a:fillRect/>
                </a:stretch>
              </p:blipFill>
              <p:spPr>
                <a:xfrm>
                  <a:off x="6921180" y="1610847"/>
                  <a:ext cx="219882" cy="219882"/>
                </a:xfrm>
                <a:prstGeom prst="rect">
                  <a:avLst/>
                </a:prstGeom>
              </p:spPr>
            </p:pic>
          </p:grp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76D8E768-92C8-1A45-39B8-0CF717F12F89}"/>
                  </a:ext>
                </a:extLst>
              </p:cNvPr>
              <p:cNvSpPr txBox="1"/>
              <p:nvPr/>
            </p:nvSpPr>
            <p:spPr>
              <a:xfrm>
                <a:off x="4248898" y="3682436"/>
                <a:ext cx="256352" cy="307777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l-GR" sz="2000" b="1" i="1" spc="82" dirty="0">
                    <a:latin typeface="Times New Roman"/>
                    <a:cs typeface="Times New Roman"/>
                  </a:rPr>
                  <a:t>μ</a:t>
                </a:r>
                <a:r>
                  <a:rPr lang="el-GR" sz="2000" b="1" i="1" spc="82" baseline="30000" dirty="0">
                    <a:latin typeface="Times New Roman"/>
                    <a:cs typeface="Times New Roman"/>
                  </a:rPr>
                  <a:t>-</a:t>
                </a:r>
                <a:endParaRPr lang="el-GR" sz="2000" i="1" baseline="30000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29" name="object 27">
                <a:extLst>
                  <a:ext uri="{FF2B5EF4-FFF2-40B4-BE49-F238E27FC236}">
                    <a16:creationId xmlns:a16="http://schemas.microsoft.com/office/drawing/2014/main" id="{A6BBEE18-5276-27B0-4C80-E50F102FE9F2}"/>
                  </a:ext>
                </a:extLst>
              </p:cNvPr>
              <p:cNvGrpSpPr/>
              <p:nvPr/>
            </p:nvGrpSpPr>
            <p:grpSpPr>
              <a:xfrm>
                <a:off x="3026266" y="3540671"/>
                <a:ext cx="634162" cy="696804"/>
                <a:chOff x="5301397" y="1397299"/>
                <a:chExt cx="772795" cy="849131"/>
              </a:xfrm>
            </p:grpSpPr>
            <p:sp>
              <p:nvSpPr>
                <p:cNvPr id="58" name="object 28">
                  <a:extLst>
                    <a:ext uri="{FF2B5EF4-FFF2-40B4-BE49-F238E27FC236}">
                      <a16:creationId xmlns:a16="http://schemas.microsoft.com/office/drawing/2014/main" id="{7FE2605F-569F-F45D-50DB-3663649719A1}"/>
                    </a:ext>
                  </a:extLst>
                </p:cNvPr>
                <p:cNvSpPr/>
                <p:nvPr/>
              </p:nvSpPr>
              <p:spPr>
                <a:xfrm>
                  <a:off x="5301397" y="1397299"/>
                  <a:ext cx="772795" cy="77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795" h="772794">
                      <a:moveTo>
                        <a:pt x="314248" y="6281"/>
                      </a:moveTo>
                      <a:lnTo>
                        <a:pt x="359025" y="17214"/>
                      </a:lnTo>
                      <a:lnTo>
                        <a:pt x="403231" y="32784"/>
                      </a:lnTo>
                      <a:lnTo>
                        <a:pt x="446529" y="52651"/>
                      </a:lnTo>
                      <a:lnTo>
                        <a:pt x="488579" y="76478"/>
                      </a:lnTo>
                      <a:lnTo>
                        <a:pt x="529042" y="103924"/>
                      </a:lnTo>
                      <a:lnTo>
                        <a:pt x="567580" y="134652"/>
                      </a:lnTo>
                      <a:lnTo>
                        <a:pt x="603853" y="168321"/>
                      </a:lnTo>
                      <a:lnTo>
                        <a:pt x="637523" y="204594"/>
                      </a:lnTo>
                      <a:lnTo>
                        <a:pt x="668250" y="243132"/>
                      </a:lnTo>
                      <a:lnTo>
                        <a:pt x="695697" y="283595"/>
                      </a:lnTo>
                      <a:lnTo>
                        <a:pt x="719523" y="325645"/>
                      </a:lnTo>
                      <a:lnTo>
                        <a:pt x="739391" y="368943"/>
                      </a:lnTo>
                      <a:lnTo>
                        <a:pt x="754961" y="413150"/>
                      </a:lnTo>
                      <a:lnTo>
                        <a:pt x="765894" y="457926"/>
                      </a:lnTo>
                      <a:lnTo>
                        <a:pt x="772175" y="508808"/>
                      </a:lnTo>
                      <a:lnTo>
                        <a:pt x="771424" y="556328"/>
                      </a:lnTo>
                      <a:lnTo>
                        <a:pt x="764010" y="600119"/>
                      </a:lnTo>
                      <a:lnTo>
                        <a:pt x="750298" y="639814"/>
                      </a:lnTo>
                      <a:lnTo>
                        <a:pt x="730655" y="675046"/>
                      </a:lnTo>
                      <a:lnTo>
                        <a:pt x="705449" y="705449"/>
                      </a:lnTo>
                      <a:lnTo>
                        <a:pt x="675046" y="730655"/>
                      </a:lnTo>
                      <a:lnTo>
                        <a:pt x="639814" y="750298"/>
                      </a:lnTo>
                      <a:lnTo>
                        <a:pt x="600119" y="764010"/>
                      </a:lnTo>
                      <a:lnTo>
                        <a:pt x="556328" y="771424"/>
                      </a:lnTo>
                      <a:lnTo>
                        <a:pt x="508808" y="772175"/>
                      </a:lnTo>
                      <a:lnTo>
                        <a:pt x="457926" y="765894"/>
                      </a:lnTo>
                      <a:lnTo>
                        <a:pt x="413150" y="754961"/>
                      </a:lnTo>
                      <a:lnTo>
                        <a:pt x="368943" y="739391"/>
                      </a:lnTo>
                      <a:lnTo>
                        <a:pt x="325645" y="719523"/>
                      </a:lnTo>
                      <a:lnTo>
                        <a:pt x="283595" y="695697"/>
                      </a:lnTo>
                      <a:lnTo>
                        <a:pt x="243132" y="668250"/>
                      </a:lnTo>
                      <a:lnTo>
                        <a:pt x="204594" y="637523"/>
                      </a:lnTo>
                      <a:lnTo>
                        <a:pt x="168321" y="603853"/>
                      </a:lnTo>
                      <a:lnTo>
                        <a:pt x="134652" y="567580"/>
                      </a:lnTo>
                      <a:lnTo>
                        <a:pt x="103924" y="529042"/>
                      </a:lnTo>
                      <a:lnTo>
                        <a:pt x="76478" y="488579"/>
                      </a:lnTo>
                      <a:lnTo>
                        <a:pt x="52651" y="446529"/>
                      </a:lnTo>
                      <a:lnTo>
                        <a:pt x="32784" y="403231"/>
                      </a:lnTo>
                      <a:lnTo>
                        <a:pt x="17214" y="359025"/>
                      </a:lnTo>
                      <a:lnTo>
                        <a:pt x="6280" y="314248"/>
                      </a:lnTo>
                      <a:lnTo>
                        <a:pt x="0" y="263366"/>
                      </a:lnTo>
                      <a:lnTo>
                        <a:pt x="750" y="215846"/>
                      </a:lnTo>
                      <a:lnTo>
                        <a:pt x="8164" y="172055"/>
                      </a:lnTo>
                      <a:lnTo>
                        <a:pt x="21877" y="132360"/>
                      </a:lnTo>
                      <a:lnTo>
                        <a:pt x="41519" y="97128"/>
                      </a:lnTo>
                      <a:lnTo>
                        <a:pt x="66725" y="66725"/>
                      </a:lnTo>
                      <a:lnTo>
                        <a:pt x="97128" y="41519"/>
                      </a:lnTo>
                      <a:lnTo>
                        <a:pt x="132360" y="21877"/>
                      </a:lnTo>
                      <a:lnTo>
                        <a:pt x="172055" y="8164"/>
                      </a:lnTo>
                      <a:lnTo>
                        <a:pt x="215846" y="750"/>
                      </a:lnTo>
                      <a:lnTo>
                        <a:pt x="263366" y="0"/>
                      </a:lnTo>
                      <a:lnTo>
                        <a:pt x="314248" y="6281"/>
                      </a:lnTo>
                    </a:path>
                  </a:pathLst>
                </a:custGeom>
                <a:ln w="25400">
                  <a:solidFill>
                    <a:srgbClr val="B1B1B1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9" name="object 29">
                  <a:extLst>
                    <a:ext uri="{FF2B5EF4-FFF2-40B4-BE49-F238E27FC236}">
                      <a16:creationId xmlns:a16="http://schemas.microsoft.com/office/drawing/2014/main" id="{ABC08E1A-7771-7C41-5185-A2D4C8A0F983}"/>
                    </a:ext>
                  </a:extLst>
                </p:cNvPr>
                <p:cNvSpPr/>
                <p:nvPr/>
              </p:nvSpPr>
              <p:spPr>
                <a:xfrm>
                  <a:off x="5663307" y="2165113"/>
                  <a:ext cx="3943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5">
                      <a:moveTo>
                        <a:pt x="0" y="0"/>
                      </a:moveTo>
                      <a:lnTo>
                        <a:pt x="12700" y="0"/>
                      </a:lnTo>
                      <a:lnTo>
                        <a:pt x="393795" y="0"/>
                      </a:lnTo>
                    </a:path>
                  </a:pathLst>
                </a:custGeom>
                <a:ln w="25400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60" name="object 30">
                  <a:extLst>
                    <a:ext uri="{FF2B5EF4-FFF2-40B4-BE49-F238E27FC236}">
                      <a16:creationId xmlns:a16="http://schemas.microsoft.com/office/drawing/2014/main" id="{88A553BB-889F-F66D-6538-F346A627B70E}"/>
                    </a:ext>
                  </a:extLst>
                </p:cNvPr>
                <p:cNvSpPr/>
                <p:nvPr/>
              </p:nvSpPr>
              <p:spPr>
                <a:xfrm>
                  <a:off x="5574407" y="2104153"/>
                  <a:ext cx="101600" cy="12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0" h="121919">
                      <a:moveTo>
                        <a:pt x="101600" y="0"/>
                      </a:moveTo>
                      <a:lnTo>
                        <a:pt x="0" y="60960"/>
                      </a:lnTo>
                      <a:lnTo>
                        <a:pt x="101600" y="121920"/>
                      </a:lnTo>
                    </a:path>
                    <a:path w="101600" h="121919">
                      <a:moveTo>
                        <a:pt x="101600" y="60960"/>
                      </a:moveTo>
                      <a:lnTo>
                        <a:pt x="0" y="60960"/>
                      </a:lnTo>
                    </a:path>
                  </a:pathLst>
                </a:custGeom>
                <a:ln w="25400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61" name="object 31">
                  <a:extLst>
                    <a:ext uri="{FF2B5EF4-FFF2-40B4-BE49-F238E27FC236}">
                      <a16:creationId xmlns:a16="http://schemas.microsoft.com/office/drawing/2014/main" id="{2A404636-613B-1B92-67DF-0807DAF98B76}"/>
                    </a:ext>
                  </a:extLst>
                </p:cNvPr>
                <p:cNvPicPr/>
                <p:nvPr/>
              </p:nvPicPr>
              <p:blipFill>
                <a:blip r:embed="rId9" cstate="print"/>
                <a:stretch>
                  <a:fillRect/>
                </a:stretch>
              </p:blipFill>
              <p:spPr>
                <a:xfrm>
                  <a:off x="5573095" y="1668997"/>
                  <a:ext cx="228778" cy="228778"/>
                </a:xfrm>
                <a:prstGeom prst="rect">
                  <a:avLst/>
                </a:prstGeom>
              </p:spPr>
            </p:pic>
            <p:pic>
              <p:nvPicPr>
                <p:cNvPr id="62" name="object 32">
                  <a:extLst>
                    <a:ext uri="{FF2B5EF4-FFF2-40B4-BE49-F238E27FC236}">
                      <a16:creationId xmlns:a16="http://schemas.microsoft.com/office/drawing/2014/main" id="{6999D998-E6C1-208B-B4C5-581D4B65C2C9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5677087" y="1692670"/>
                  <a:ext cx="111840" cy="111840"/>
                </a:xfrm>
                <a:prstGeom prst="rect">
                  <a:avLst/>
                </a:prstGeom>
              </p:spPr>
            </p:pic>
            <p:pic>
              <p:nvPicPr>
                <p:cNvPr id="63" name="object 33">
                  <a:extLst>
                    <a:ext uri="{FF2B5EF4-FFF2-40B4-BE49-F238E27FC236}">
                      <a16:creationId xmlns:a16="http://schemas.microsoft.com/office/drawing/2014/main" id="{44FE7591-E3ED-D58A-C001-90D4A7F447B1}"/>
                    </a:ext>
                  </a:extLst>
                </p:cNvPr>
                <p:cNvPicPr/>
                <p:nvPr/>
              </p:nvPicPr>
              <p:blipFill>
                <a:blip r:embed="rId11" cstate="print"/>
                <a:stretch>
                  <a:fillRect/>
                </a:stretch>
              </p:blipFill>
              <p:spPr>
                <a:xfrm>
                  <a:off x="5728543" y="2083799"/>
                  <a:ext cx="162631" cy="162631"/>
                </a:xfrm>
                <a:prstGeom prst="rect">
                  <a:avLst/>
                </a:prstGeom>
              </p:spPr>
            </p:pic>
            <p:pic>
              <p:nvPicPr>
                <p:cNvPr id="64" name="object 34">
                  <a:extLst>
                    <a:ext uri="{FF2B5EF4-FFF2-40B4-BE49-F238E27FC236}">
                      <a16:creationId xmlns:a16="http://schemas.microsoft.com/office/drawing/2014/main" id="{A2DCACA5-E410-08A8-EE71-61C81B3CE219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797850" y="2098819"/>
                  <a:ext cx="81316" cy="81316"/>
                </a:xfrm>
                <a:prstGeom prst="rect">
                  <a:avLst/>
                </a:prstGeom>
              </p:spPr>
            </p:pic>
          </p:grpSp>
          <p:sp>
            <p:nvSpPr>
              <p:cNvPr id="30" name="object 35">
                <a:extLst>
                  <a:ext uri="{FF2B5EF4-FFF2-40B4-BE49-F238E27FC236}">
                    <a16:creationId xmlns:a16="http://schemas.microsoft.com/office/drawing/2014/main" id="{3D99F125-4566-1AA1-D48A-5E6B2C1CF20F}"/>
                  </a:ext>
                </a:extLst>
              </p:cNvPr>
              <p:cNvSpPr txBox="1"/>
              <p:nvPr/>
            </p:nvSpPr>
            <p:spPr>
              <a:xfrm>
                <a:off x="3212706" y="3765227"/>
                <a:ext cx="275717" cy="18466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200" b="1" i="1" dirty="0">
                    <a:latin typeface="Times New Roman"/>
                    <a:cs typeface="Times New Roman"/>
                  </a:rPr>
                  <a:t>Rb</a:t>
                </a:r>
                <a:r>
                  <a:rPr lang="en-US" sz="1200" b="1" i="1" baseline="30000" dirty="0">
                    <a:latin typeface="Times New Roman"/>
                    <a:cs typeface="Times New Roman"/>
                  </a:rPr>
                  <a:t>+</a:t>
                </a:r>
                <a:endParaRPr sz="1200" b="1" i="1" baseline="30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31" name="object 38">
                <a:extLst>
                  <a:ext uri="{FF2B5EF4-FFF2-40B4-BE49-F238E27FC236}">
                    <a16:creationId xmlns:a16="http://schemas.microsoft.com/office/drawing/2014/main" id="{29174159-87E1-E78F-37CB-D9A17843005B}"/>
                  </a:ext>
                </a:extLst>
              </p:cNvPr>
              <p:cNvSpPr/>
              <p:nvPr/>
            </p:nvSpPr>
            <p:spPr>
              <a:xfrm>
                <a:off x="647123" y="4503993"/>
                <a:ext cx="3053568" cy="524213"/>
              </a:xfrm>
              <a:custGeom>
                <a:avLst/>
                <a:gdLst/>
                <a:ahLst/>
                <a:cxnLst/>
                <a:rect l="l" t="t" r="r" b="b"/>
                <a:pathLst>
                  <a:path w="3721100" h="638810">
                    <a:moveTo>
                      <a:pt x="3328772" y="0"/>
                    </a:moveTo>
                    <a:lnTo>
                      <a:pt x="3328772" y="175454"/>
                    </a:lnTo>
                    <a:lnTo>
                      <a:pt x="0" y="175454"/>
                    </a:lnTo>
                    <a:lnTo>
                      <a:pt x="0" y="463204"/>
                    </a:lnTo>
                    <a:lnTo>
                      <a:pt x="3328772" y="463204"/>
                    </a:lnTo>
                    <a:lnTo>
                      <a:pt x="3328772" y="638657"/>
                    </a:lnTo>
                    <a:lnTo>
                      <a:pt x="3721100" y="319328"/>
                    </a:lnTo>
                    <a:lnTo>
                      <a:pt x="3328772" y="0"/>
                    </a:lnTo>
                    <a:close/>
                  </a:path>
                </a:pathLst>
              </a:custGeom>
              <a:solidFill>
                <a:srgbClr val="00EEFF"/>
              </a:solidFill>
            </p:spPr>
            <p:txBody>
              <a:bodyPr wrap="none" lIns="0" tIns="0" rIns="0" bIns="0" rtlCol="0"/>
              <a:lstStyle/>
              <a:p>
                <a:endParaRPr dirty="0"/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01198CE3-9244-1F2B-6264-6C7972E106A8}"/>
                  </a:ext>
                </a:extLst>
              </p:cNvPr>
              <p:cNvGrpSpPr/>
              <p:nvPr/>
            </p:nvGrpSpPr>
            <p:grpSpPr>
              <a:xfrm>
                <a:off x="4579705" y="3235920"/>
                <a:ext cx="827423" cy="602179"/>
                <a:chOff x="5518029" y="348594"/>
                <a:chExt cx="1008304" cy="733820"/>
              </a:xfrm>
            </p:grpSpPr>
            <p:sp>
              <p:nvSpPr>
                <p:cNvPr id="54" name="object 39">
                  <a:extLst>
                    <a:ext uri="{FF2B5EF4-FFF2-40B4-BE49-F238E27FC236}">
                      <a16:creationId xmlns:a16="http://schemas.microsoft.com/office/drawing/2014/main" id="{D0C6B038-0D84-7E8A-BA8C-5B91259EE9FC}"/>
                    </a:ext>
                  </a:extLst>
                </p:cNvPr>
                <p:cNvSpPr/>
                <p:nvPr/>
              </p:nvSpPr>
              <p:spPr>
                <a:xfrm>
                  <a:off x="5518029" y="676649"/>
                  <a:ext cx="483234" cy="40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234" h="405764">
                      <a:moveTo>
                        <a:pt x="0" y="405345"/>
                      </a:moveTo>
                      <a:lnTo>
                        <a:pt x="458750" y="20408"/>
                      </a:lnTo>
                      <a:lnTo>
                        <a:pt x="483072" y="0"/>
                      </a:lnTo>
                    </a:path>
                  </a:pathLst>
                </a:custGeom>
                <a:ln w="63499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5" name="object 40">
                  <a:extLst>
                    <a:ext uri="{FF2B5EF4-FFF2-40B4-BE49-F238E27FC236}">
                      <a16:creationId xmlns:a16="http://schemas.microsoft.com/office/drawing/2014/main" id="{56A4F11E-C252-2DFA-182A-78B1237D2622}"/>
                    </a:ext>
                  </a:extLst>
                </p:cNvPr>
                <p:cNvSpPr/>
                <p:nvPr/>
              </p:nvSpPr>
              <p:spPr>
                <a:xfrm>
                  <a:off x="5893513" y="530524"/>
                  <a:ext cx="281940" cy="26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40" h="266065">
                      <a:moveTo>
                        <a:pt x="281732" y="0"/>
                      </a:moveTo>
                      <a:lnTo>
                        <a:pt x="0" y="67299"/>
                      </a:lnTo>
                      <a:lnTo>
                        <a:pt x="166532" y="265766"/>
                      </a:lnTo>
                      <a:lnTo>
                        <a:pt x="281732" y="0"/>
                      </a:lnTo>
                      <a:close/>
                    </a:path>
                  </a:pathLst>
                </a:custGeom>
                <a:solidFill>
                  <a:srgbClr val="88FA4E"/>
                </a:solidFill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56" name="object 41">
                  <a:extLst>
                    <a:ext uri="{FF2B5EF4-FFF2-40B4-BE49-F238E27FC236}">
                      <a16:creationId xmlns:a16="http://schemas.microsoft.com/office/drawing/2014/main" id="{4328AE16-7595-9046-F74B-F72ABE2EC0E9}"/>
                    </a:ext>
                  </a:extLst>
                </p:cNvPr>
                <p:cNvPicPr/>
                <p:nvPr/>
              </p:nvPicPr>
              <p:blipFill>
                <a:blip r:embed="rId13" cstate="print"/>
                <a:stretch>
                  <a:fillRect/>
                </a:stretch>
              </p:blipFill>
              <p:spPr>
                <a:xfrm>
                  <a:off x="6218272" y="348594"/>
                  <a:ext cx="308061" cy="295511"/>
                </a:xfrm>
                <a:prstGeom prst="rect">
                  <a:avLst/>
                </a:prstGeom>
              </p:spPr>
            </p:pic>
            <p:pic>
              <p:nvPicPr>
                <p:cNvPr id="57" name="object 42">
                  <a:extLst>
                    <a:ext uri="{FF2B5EF4-FFF2-40B4-BE49-F238E27FC236}">
                      <a16:creationId xmlns:a16="http://schemas.microsoft.com/office/drawing/2014/main" id="{884BBF97-07FA-F662-2FCD-5620A8CCD64B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6349362" y="374476"/>
                  <a:ext cx="155857" cy="149507"/>
                </a:xfrm>
                <a:prstGeom prst="rect">
                  <a:avLst/>
                </a:prstGeom>
              </p:spPr>
            </p:pic>
          </p:grpSp>
          <p:sp>
            <p:nvSpPr>
              <p:cNvPr id="33" name="object 43">
                <a:extLst>
                  <a:ext uri="{FF2B5EF4-FFF2-40B4-BE49-F238E27FC236}">
                    <a16:creationId xmlns:a16="http://schemas.microsoft.com/office/drawing/2014/main" id="{2AF74B5B-B540-B195-CD49-9B3218705FD3}"/>
                  </a:ext>
                </a:extLst>
              </p:cNvPr>
              <p:cNvSpPr txBox="1"/>
              <p:nvPr/>
            </p:nvSpPr>
            <p:spPr>
              <a:xfrm>
                <a:off x="5551196" y="4543181"/>
                <a:ext cx="1216606" cy="276999"/>
              </a:xfrm>
              <a:prstGeom prst="rect">
                <a:avLst/>
              </a:prstGeom>
              <a:solidFill>
                <a:srgbClr val="D6D5D5"/>
              </a:solidFill>
            </p:spPr>
            <p:txBody>
              <a:bodyPr vert="horz" wrap="none" lIns="36000" tIns="0" rIns="36000" bIns="0" rtlCol="0">
                <a:spAutoFit/>
              </a:bodyPr>
              <a:lstStyle/>
              <a:p>
                <a:pPr marL="50800" algn="ctr">
                  <a:lnSpc>
                    <a:spcPct val="100000"/>
                  </a:lnSpc>
                  <a:spcBef>
                    <a:spcPts val="340"/>
                  </a:spcBef>
                </a:pPr>
                <a:r>
                  <a:rPr lang="en-US" spc="-75" dirty="0">
                    <a:cs typeface="Helvetica"/>
                  </a:rPr>
                  <a:t>Muon</a:t>
                </a:r>
                <a:r>
                  <a:rPr spc="-75" dirty="0">
                    <a:cs typeface="Helvetica"/>
                  </a:rPr>
                  <a:t> </a:t>
                </a:r>
                <a:r>
                  <a:rPr lang="en-US" spc="-20" dirty="0">
                    <a:cs typeface="Helvetica"/>
                  </a:rPr>
                  <a:t>B</a:t>
                </a:r>
                <a:r>
                  <a:rPr spc="-20" dirty="0">
                    <a:cs typeface="Helvetica"/>
                  </a:rPr>
                  <a:t>eam</a:t>
                </a:r>
                <a:endParaRPr dirty="0">
                  <a:cs typeface="Helvetica"/>
                </a:endParaRPr>
              </a:p>
            </p:txBody>
          </p:sp>
          <p:sp>
            <p:nvSpPr>
              <p:cNvPr id="34" name="object 44">
                <a:extLst>
                  <a:ext uri="{FF2B5EF4-FFF2-40B4-BE49-F238E27FC236}">
                    <a16:creationId xmlns:a16="http://schemas.microsoft.com/office/drawing/2014/main" id="{F90FCB6B-4C6B-2F72-A06C-71BB9A134A6E}"/>
                  </a:ext>
                </a:extLst>
              </p:cNvPr>
              <p:cNvSpPr txBox="1"/>
              <p:nvPr/>
            </p:nvSpPr>
            <p:spPr>
              <a:xfrm>
                <a:off x="5166667" y="3200864"/>
                <a:ext cx="219804" cy="27699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600" b="1" i="1" spc="-37" dirty="0">
                    <a:latin typeface="Times New Roman"/>
                    <a:cs typeface="Times New Roman"/>
                  </a:rPr>
                  <a:t>e</a:t>
                </a:r>
                <a:r>
                  <a:rPr lang="en-US" sz="1600" b="1" i="1" spc="-37" baseline="30000" dirty="0">
                    <a:latin typeface="Times New Roman"/>
                    <a:cs typeface="Times New Roman"/>
                  </a:rPr>
                  <a:t> -</a:t>
                </a:r>
                <a:endParaRPr sz="1600" baseline="30000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35" name="object 45">
                <a:extLst>
                  <a:ext uri="{FF2B5EF4-FFF2-40B4-BE49-F238E27FC236}">
                    <a16:creationId xmlns:a16="http://schemas.microsoft.com/office/drawing/2014/main" id="{FD751AFA-4176-9C96-1DFD-FE552B7F56D0}"/>
                  </a:ext>
                </a:extLst>
              </p:cNvPr>
              <p:cNvGrpSpPr/>
              <p:nvPr/>
            </p:nvGrpSpPr>
            <p:grpSpPr>
              <a:xfrm>
                <a:off x="3424324" y="4808350"/>
                <a:ext cx="775254" cy="681081"/>
                <a:chOff x="5786473" y="2942102"/>
                <a:chExt cx="944730" cy="829971"/>
              </a:xfrm>
            </p:grpSpPr>
            <p:sp>
              <p:nvSpPr>
                <p:cNvPr id="50" name="object 46">
                  <a:extLst>
                    <a:ext uri="{FF2B5EF4-FFF2-40B4-BE49-F238E27FC236}">
                      <a16:creationId xmlns:a16="http://schemas.microsoft.com/office/drawing/2014/main" id="{446CB6B5-422F-7B8F-C4A6-7981EE07E20C}"/>
                    </a:ext>
                  </a:extLst>
                </p:cNvPr>
                <p:cNvSpPr/>
                <p:nvPr/>
              </p:nvSpPr>
              <p:spPr>
                <a:xfrm>
                  <a:off x="6247969" y="2942102"/>
                  <a:ext cx="483234" cy="40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234" h="405764">
                      <a:moveTo>
                        <a:pt x="483072" y="0"/>
                      </a:moveTo>
                      <a:lnTo>
                        <a:pt x="24321" y="384937"/>
                      </a:lnTo>
                      <a:lnTo>
                        <a:pt x="0" y="405345"/>
                      </a:lnTo>
                    </a:path>
                  </a:pathLst>
                </a:custGeom>
                <a:ln w="63499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51" name="object 47">
                  <a:extLst>
                    <a:ext uri="{FF2B5EF4-FFF2-40B4-BE49-F238E27FC236}">
                      <a16:creationId xmlns:a16="http://schemas.microsoft.com/office/drawing/2014/main" id="{6BC9A0C8-10B1-40EB-B173-EE50EF0DF4F0}"/>
                    </a:ext>
                  </a:extLst>
                </p:cNvPr>
                <p:cNvSpPr/>
                <p:nvPr/>
              </p:nvSpPr>
              <p:spPr>
                <a:xfrm>
                  <a:off x="6073824" y="3227806"/>
                  <a:ext cx="281940" cy="2660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939" h="266064">
                      <a:moveTo>
                        <a:pt x="115200" y="0"/>
                      </a:moveTo>
                      <a:lnTo>
                        <a:pt x="0" y="265766"/>
                      </a:lnTo>
                      <a:lnTo>
                        <a:pt x="281734" y="198466"/>
                      </a:lnTo>
                      <a:lnTo>
                        <a:pt x="115200" y="0"/>
                      </a:lnTo>
                      <a:close/>
                    </a:path>
                  </a:pathLst>
                </a:custGeom>
                <a:solidFill>
                  <a:srgbClr val="88FA4E"/>
                </a:solidFill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52" name="object 48">
                  <a:extLst>
                    <a:ext uri="{FF2B5EF4-FFF2-40B4-BE49-F238E27FC236}">
                      <a16:creationId xmlns:a16="http://schemas.microsoft.com/office/drawing/2014/main" id="{74ED23DF-3B69-67C1-AB1B-91D57421AB3E}"/>
                    </a:ext>
                  </a:extLst>
                </p:cNvPr>
                <p:cNvPicPr/>
                <p:nvPr/>
              </p:nvPicPr>
              <p:blipFill>
                <a:blip r:embed="rId15" cstate="print"/>
                <a:stretch>
                  <a:fillRect/>
                </a:stretch>
              </p:blipFill>
              <p:spPr>
                <a:xfrm>
                  <a:off x="5786473" y="3476562"/>
                  <a:ext cx="308061" cy="295511"/>
                </a:xfrm>
                <a:prstGeom prst="rect">
                  <a:avLst/>
                </a:prstGeom>
              </p:spPr>
            </p:pic>
            <p:pic>
              <p:nvPicPr>
                <p:cNvPr id="53" name="object 49">
                  <a:extLst>
                    <a:ext uri="{FF2B5EF4-FFF2-40B4-BE49-F238E27FC236}">
                      <a16:creationId xmlns:a16="http://schemas.microsoft.com/office/drawing/2014/main" id="{690FEA7A-97FC-889B-E058-E7B07D4FB26C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5917562" y="3502443"/>
                  <a:ext cx="155857" cy="149507"/>
                </a:xfrm>
                <a:prstGeom prst="rect">
                  <a:avLst/>
                </a:prstGeom>
              </p:spPr>
            </p:pic>
          </p:grpSp>
          <p:sp>
            <p:nvSpPr>
              <p:cNvPr id="36" name="object 50">
                <a:extLst>
                  <a:ext uri="{FF2B5EF4-FFF2-40B4-BE49-F238E27FC236}">
                    <a16:creationId xmlns:a16="http://schemas.microsoft.com/office/drawing/2014/main" id="{1D1CD6DC-52F6-DB8B-C76D-F376A4A06789}"/>
                  </a:ext>
                </a:extLst>
              </p:cNvPr>
              <p:cNvSpPr txBox="1"/>
              <p:nvPr/>
            </p:nvSpPr>
            <p:spPr>
              <a:xfrm>
                <a:off x="3436659" y="5211877"/>
                <a:ext cx="219804" cy="276999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600" b="1" i="1" spc="-37" dirty="0">
                    <a:latin typeface="Times New Roman"/>
                    <a:cs typeface="Times New Roman"/>
                  </a:rPr>
                  <a:t>e</a:t>
                </a:r>
                <a:r>
                  <a:rPr lang="en-US" sz="1600" b="1" i="1" spc="-37" baseline="30000" dirty="0">
                    <a:latin typeface="Times New Roman"/>
                    <a:cs typeface="Times New Roman"/>
                  </a:rPr>
                  <a:t> -</a:t>
                </a:r>
                <a:endParaRPr lang="en-US" sz="1600" baseline="30000" dirty="0">
                  <a:latin typeface="Times New Roman"/>
                  <a:cs typeface="Times New Roman"/>
                </a:endParaRPr>
              </a:p>
            </p:txBody>
          </p:sp>
          <p:grpSp>
            <p:nvGrpSpPr>
              <p:cNvPr id="37" name="object 51">
                <a:extLst>
                  <a:ext uri="{FF2B5EF4-FFF2-40B4-BE49-F238E27FC236}">
                    <a16:creationId xmlns:a16="http://schemas.microsoft.com/office/drawing/2014/main" id="{46EC3553-F6DF-4EB3-144D-8E63535527E2}"/>
                  </a:ext>
                </a:extLst>
              </p:cNvPr>
              <p:cNvGrpSpPr/>
              <p:nvPr/>
            </p:nvGrpSpPr>
            <p:grpSpPr>
              <a:xfrm>
                <a:off x="3026266" y="4449210"/>
                <a:ext cx="634162" cy="696804"/>
                <a:chOff x="5301397" y="2504451"/>
                <a:chExt cx="772795" cy="849131"/>
              </a:xfrm>
            </p:grpSpPr>
            <p:sp>
              <p:nvSpPr>
                <p:cNvPr id="43" name="object 52">
                  <a:extLst>
                    <a:ext uri="{FF2B5EF4-FFF2-40B4-BE49-F238E27FC236}">
                      <a16:creationId xmlns:a16="http://schemas.microsoft.com/office/drawing/2014/main" id="{A520C306-3879-17A2-9D51-1397F3DF4F61}"/>
                    </a:ext>
                  </a:extLst>
                </p:cNvPr>
                <p:cNvSpPr/>
                <p:nvPr/>
              </p:nvSpPr>
              <p:spPr>
                <a:xfrm>
                  <a:off x="5301397" y="2504451"/>
                  <a:ext cx="772795" cy="77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2795" h="772795">
                      <a:moveTo>
                        <a:pt x="314248" y="6281"/>
                      </a:moveTo>
                      <a:lnTo>
                        <a:pt x="359025" y="17214"/>
                      </a:lnTo>
                      <a:lnTo>
                        <a:pt x="403231" y="32784"/>
                      </a:lnTo>
                      <a:lnTo>
                        <a:pt x="446529" y="52651"/>
                      </a:lnTo>
                      <a:lnTo>
                        <a:pt x="488579" y="76478"/>
                      </a:lnTo>
                      <a:lnTo>
                        <a:pt x="529042" y="103924"/>
                      </a:lnTo>
                      <a:lnTo>
                        <a:pt x="567580" y="134652"/>
                      </a:lnTo>
                      <a:lnTo>
                        <a:pt x="603853" y="168321"/>
                      </a:lnTo>
                      <a:lnTo>
                        <a:pt x="637523" y="204594"/>
                      </a:lnTo>
                      <a:lnTo>
                        <a:pt x="668250" y="243132"/>
                      </a:lnTo>
                      <a:lnTo>
                        <a:pt x="695697" y="283595"/>
                      </a:lnTo>
                      <a:lnTo>
                        <a:pt x="719523" y="325645"/>
                      </a:lnTo>
                      <a:lnTo>
                        <a:pt x="739391" y="368943"/>
                      </a:lnTo>
                      <a:lnTo>
                        <a:pt x="754961" y="413150"/>
                      </a:lnTo>
                      <a:lnTo>
                        <a:pt x="765894" y="457926"/>
                      </a:lnTo>
                      <a:lnTo>
                        <a:pt x="772175" y="508808"/>
                      </a:lnTo>
                      <a:lnTo>
                        <a:pt x="771424" y="556328"/>
                      </a:lnTo>
                      <a:lnTo>
                        <a:pt x="764010" y="600119"/>
                      </a:lnTo>
                      <a:lnTo>
                        <a:pt x="750298" y="639814"/>
                      </a:lnTo>
                      <a:lnTo>
                        <a:pt x="730655" y="675046"/>
                      </a:lnTo>
                      <a:lnTo>
                        <a:pt x="705449" y="705449"/>
                      </a:lnTo>
                      <a:lnTo>
                        <a:pt x="675046" y="730655"/>
                      </a:lnTo>
                      <a:lnTo>
                        <a:pt x="639814" y="750298"/>
                      </a:lnTo>
                      <a:lnTo>
                        <a:pt x="600119" y="764010"/>
                      </a:lnTo>
                      <a:lnTo>
                        <a:pt x="556328" y="771424"/>
                      </a:lnTo>
                      <a:lnTo>
                        <a:pt x="508808" y="772175"/>
                      </a:lnTo>
                      <a:lnTo>
                        <a:pt x="457926" y="765894"/>
                      </a:lnTo>
                      <a:lnTo>
                        <a:pt x="413150" y="754961"/>
                      </a:lnTo>
                      <a:lnTo>
                        <a:pt x="368943" y="739391"/>
                      </a:lnTo>
                      <a:lnTo>
                        <a:pt x="325645" y="719523"/>
                      </a:lnTo>
                      <a:lnTo>
                        <a:pt x="283595" y="695697"/>
                      </a:lnTo>
                      <a:lnTo>
                        <a:pt x="243132" y="668250"/>
                      </a:lnTo>
                      <a:lnTo>
                        <a:pt x="204594" y="637523"/>
                      </a:lnTo>
                      <a:lnTo>
                        <a:pt x="168321" y="603853"/>
                      </a:lnTo>
                      <a:lnTo>
                        <a:pt x="134652" y="567580"/>
                      </a:lnTo>
                      <a:lnTo>
                        <a:pt x="103924" y="529042"/>
                      </a:lnTo>
                      <a:lnTo>
                        <a:pt x="76478" y="488579"/>
                      </a:lnTo>
                      <a:lnTo>
                        <a:pt x="52651" y="446529"/>
                      </a:lnTo>
                      <a:lnTo>
                        <a:pt x="32784" y="403231"/>
                      </a:lnTo>
                      <a:lnTo>
                        <a:pt x="17214" y="359025"/>
                      </a:lnTo>
                      <a:lnTo>
                        <a:pt x="6280" y="314248"/>
                      </a:lnTo>
                      <a:lnTo>
                        <a:pt x="0" y="263366"/>
                      </a:lnTo>
                      <a:lnTo>
                        <a:pt x="750" y="215846"/>
                      </a:lnTo>
                      <a:lnTo>
                        <a:pt x="8164" y="172055"/>
                      </a:lnTo>
                      <a:lnTo>
                        <a:pt x="21877" y="132360"/>
                      </a:lnTo>
                      <a:lnTo>
                        <a:pt x="41519" y="97128"/>
                      </a:lnTo>
                      <a:lnTo>
                        <a:pt x="66725" y="66725"/>
                      </a:lnTo>
                      <a:lnTo>
                        <a:pt x="97128" y="41519"/>
                      </a:lnTo>
                      <a:lnTo>
                        <a:pt x="132360" y="21877"/>
                      </a:lnTo>
                      <a:lnTo>
                        <a:pt x="172055" y="8164"/>
                      </a:lnTo>
                      <a:lnTo>
                        <a:pt x="215846" y="750"/>
                      </a:lnTo>
                      <a:lnTo>
                        <a:pt x="263366" y="0"/>
                      </a:lnTo>
                      <a:lnTo>
                        <a:pt x="314248" y="6281"/>
                      </a:lnTo>
                    </a:path>
                  </a:pathLst>
                </a:custGeom>
                <a:ln w="25400">
                  <a:solidFill>
                    <a:srgbClr val="B1B1B1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4" name="object 53">
                  <a:extLst>
                    <a:ext uri="{FF2B5EF4-FFF2-40B4-BE49-F238E27FC236}">
                      <a16:creationId xmlns:a16="http://schemas.microsoft.com/office/drawing/2014/main" id="{621B4648-5566-A80F-55C9-D01ED4E8D1B8}"/>
                    </a:ext>
                  </a:extLst>
                </p:cNvPr>
                <p:cNvSpPr/>
                <p:nvPr/>
              </p:nvSpPr>
              <p:spPr>
                <a:xfrm>
                  <a:off x="5559167" y="3272266"/>
                  <a:ext cx="394335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5">
                      <a:moveTo>
                        <a:pt x="0" y="0"/>
                      </a:moveTo>
                      <a:lnTo>
                        <a:pt x="381095" y="0"/>
                      </a:lnTo>
                      <a:lnTo>
                        <a:pt x="393795" y="0"/>
                      </a:lnTo>
                    </a:path>
                  </a:pathLst>
                </a:custGeom>
                <a:ln w="25400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sp>
              <p:nvSpPr>
                <p:cNvPr id="45" name="object 54">
                  <a:extLst>
                    <a:ext uri="{FF2B5EF4-FFF2-40B4-BE49-F238E27FC236}">
                      <a16:creationId xmlns:a16="http://schemas.microsoft.com/office/drawing/2014/main" id="{B6100C75-63D3-0830-F1E8-D1095010121B}"/>
                    </a:ext>
                  </a:extLst>
                </p:cNvPr>
                <p:cNvSpPr/>
                <p:nvPr/>
              </p:nvSpPr>
              <p:spPr>
                <a:xfrm>
                  <a:off x="5940263" y="3211306"/>
                  <a:ext cx="101600" cy="1219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0" h="121920">
                      <a:moveTo>
                        <a:pt x="0" y="121920"/>
                      </a:moveTo>
                      <a:lnTo>
                        <a:pt x="101600" y="60960"/>
                      </a:lnTo>
                      <a:lnTo>
                        <a:pt x="0" y="0"/>
                      </a:lnTo>
                    </a:path>
                    <a:path w="101600" h="121920">
                      <a:moveTo>
                        <a:pt x="0" y="60960"/>
                      </a:moveTo>
                      <a:lnTo>
                        <a:pt x="101600" y="60960"/>
                      </a:lnTo>
                    </a:path>
                  </a:pathLst>
                </a:custGeom>
                <a:ln w="25400">
                  <a:solidFill>
                    <a:srgbClr val="88FA4E"/>
                  </a:solidFill>
                </a:ln>
              </p:spPr>
              <p:txBody>
                <a:bodyPr wrap="none" lIns="0" tIns="0" rIns="0" bIns="0" rtlCol="0"/>
                <a:lstStyle/>
                <a:p>
                  <a:endParaRPr dirty="0"/>
                </a:p>
              </p:txBody>
            </p:sp>
            <p:pic>
              <p:nvPicPr>
                <p:cNvPr id="46" name="object 55">
                  <a:extLst>
                    <a:ext uri="{FF2B5EF4-FFF2-40B4-BE49-F238E27FC236}">
                      <a16:creationId xmlns:a16="http://schemas.microsoft.com/office/drawing/2014/main" id="{E997BAA1-BBA0-FB75-92ED-87BF0338E3D1}"/>
                    </a:ext>
                  </a:extLst>
                </p:cNvPr>
                <p:cNvPicPr/>
                <p:nvPr/>
              </p:nvPicPr>
              <p:blipFill>
                <a:blip r:embed="rId16" cstate="print"/>
                <a:stretch>
                  <a:fillRect/>
                </a:stretch>
              </p:blipFill>
              <p:spPr>
                <a:xfrm>
                  <a:off x="5573094" y="2776151"/>
                  <a:ext cx="228778" cy="228778"/>
                </a:xfrm>
                <a:prstGeom prst="rect">
                  <a:avLst/>
                </a:prstGeom>
              </p:spPr>
            </p:pic>
            <p:pic>
              <p:nvPicPr>
                <p:cNvPr id="47" name="object 56">
                  <a:extLst>
                    <a:ext uri="{FF2B5EF4-FFF2-40B4-BE49-F238E27FC236}">
                      <a16:creationId xmlns:a16="http://schemas.microsoft.com/office/drawing/2014/main" id="{17D35DCD-BF95-D155-D452-924681762892}"/>
                    </a:ext>
                  </a:extLst>
                </p:cNvPr>
                <p:cNvPicPr/>
                <p:nvPr/>
              </p:nvPicPr>
              <p:blipFill>
                <a:blip r:embed="rId10" cstate="print"/>
                <a:stretch>
                  <a:fillRect/>
                </a:stretch>
              </p:blipFill>
              <p:spPr>
                <a:xfrm>
                  <a:off x="5677087" y="2799824"/>
                  <a:ext cx="111840" cy="111840"/>
                </a:xfrm>
                <a:prstGeom prst="rect">
                  <a:avLst/>
                </a:prstGeom>
              </p:spPr>
            </p:pic>
            <p:pic>
              <p:nvPicPr>
                <p:cNvPr id="48" name="object 57">
                  <a:extLst>
                    <a:ext uri="{FF2B5EF4-FFF2-40B4-BE49-F238E27FC236}">
                      <a16:creationId xmlns:a16="http://schemas.microsoft.com/office/drawing/2014/main" id="{B147C294-7428-1615-7771-F16C07399240}"/>
                    </a:ext>
                  </a:extLst>
                </p:cNvPr>
                <p:cNvPicPr/>
                <p:nvPr/>
              </p:nvPicPr>
              <p:blipFill>
                <a:blip r:embed="rId17" cstate="print"/>
                <a:stretch>
                  <a:fillRect/>
                </a:stretch>
              </p:blipFill>
              <p:spPr>
                <a:xfrm>
                  <a:off x="5728543" y="3190951"/>
                  <a:ext cx="162631" cy="162631"/>
                </a:xfrm>
                <a:prstGeom prst="rect">
                  <a:avLst/>
                </a:prstGeom>
              </p:spPr>
            </p:pic>
            <p:pic>
              <p:nvPicPr>
                <p:cNvPr id="49" name="object 58">
                  <a:extLst>
                    <a:ext uri="{FF2B5EF4-FFF2-40B4-BE49-F238E27FC236}">
                      <a16:creationId xmlns:a16="http://schemas.microsoft.com/office/drawing/2014/main" id="{4B195FC3-F34D-770A-E9A3-883AFF9170DE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5797850" y="3205972"/>
                  <a:ext cx="81316" cy="81316"/>
                </a:xfrm>
                <a:prstGeom prst="rect">
                  <a:avLst/>
                </a:prstGeom>
              </p:spPr>
            </p:pic>
          </p:grpSp>
          <p:sp>
            <p:nvSpPr>
              <p:cNvPr id="38" name="object 66">
                <a:extLst>
                  <a:ext uri="{FF2B5EF4-FFF2-40B4-BE49-F238E27FC236}">
                    <a16:creationId xmlns:a16="http://schemas.microsoft.com/office/drawing/2014/main" id="{4DD052AD-1777-F1C0-877B-01FB9829AFCD}"/>
                  </a:ext>
                </a:extLst>
              </p:cNvPr>
              <p:cNvSpPr txBox="1"/>
              <p:nvPr/>
            </p:nvSpPr>
            <p:spPr>
              <a:xfrm>
                <a:off x="659030" y="4659813"/>
                <a:ext cx="2335735" cy="219385"/>
              </a:xfrm>
              <a:prstGeom prst="rect">
                <a:avLst/>
              </a:prstGeom>
            </p:spPr>
            <p:txBody>
              <a:bodyPr vert="horz" wrap="none" lIns="0" tIns="12700" rIns="0" bIns="0" rtlCol="0">
                <a:spAutoFit/>
              </a:bodyPr>
              <a:lstStyle/>
              <a:p>
                <a:pPr marL="36000">
                  <a:lnSpc>
                    <a:spcPct val="100000"/>
                  </a:lnSpc>
                  <a:tabLst>
                    <a:tab pos="3040380" algn="l"/>
                  </a:tabLst>
                </a:pPr>
                <a:r>
                  <a:rPr lang="en-US" sz="1200" spc="-10" dirty="0">
                    <a:cs typeface="Helvetica"/>
                  </a:rPr>
                  <a:t>R</a:t>
                </a:r>
                <a:r>
                  <a:rPr sz="1200" spc="-10" dirty="0">
                    <a:cs typeface="Helvetica"/>
                  </a:rPr>
                  <a:t>ight-</a:t>
                </a:r>
                <a:r>
                  <a:rPr sz="1200" dirty="0">
                    <a:cs typeface="Helvetica"/>
                  </a:rPr>
                  <a:t>handed</a:t>
                </a:r>
                <a:r>
                  <a:rPr sz="1200" spc="-50" dirty="0">
                    <a:cs typeface="Helvetica"/>
                  </a:rPr>
                  <a:t> </a:t>
                </a:r>
                <a:r>
                  <a:rPr sz="1200" dirty="0">
                    <a:cs typeface="Helvetica"/>
                  </a:rPr>
                  <a:t>circular</a:t>
                </a:r>
                <a:r>
                  <a:rPr sz="1200" spc="-50" dirty="0">
                    <a:cs typeface="Helvetica"/>
                  </a:rPr>
                  <a:t> </a:t>
                </a:r>
                <a:r>
                  <a:rPr sz="1200" spc="-10" dirty="0">
                    <a:cs typeface="Helvetica"/>
                  </a:rPr>
                  <a:t>polarization</a:t>
                </a:r>
                <a:endParaRPr sz="1200" baseline="17361" dirty="0">
                  <a:cs typeface="Times New Roman"/>
                </a:endParaRPr>
              </a:p>
            </p:txBody>
          </p:sp>
          <p:sp>
            <p:nvSpPr>
              <p:cNvPr id="39" name="object 67">
                <a:extLst>
                  <a:ext uri="{FF2B5EF4-FFF2-40B4-BE49-F238E27FC236}">
                    <a16:creationId xmlns:a16="http://schemas.microsoft.com/office/drawing/2014/main" id="{69631450-6E18-7219-674D-E7F64B938EF3}"/>
                  </a:ext>
                </a:extLst>
              </p:cNvPr>
              <p:cNvSpPr txBox="1"/>
              <p:nvPr/>
            </p:nvSpPr>
            <p:spPr>
              <a:xfrm>
                <a:off x="659030" y="3751274"/>
                <a:ext cx="2283810" cy="219385"/>
              </a:xfrm>
              <a:prstGeom prst="rect">
                <a:avLst/>
              </a:prstGeom>
            </p:spPr>
            <p:txBody>
              <a:bodyPr vert="horz" wrap="none" lIns="0" tIns="12700" rIns="0" bIns="0" rtlCol="0" anchor="t">
                <a:spAutoFit/>
              </a:bodyPr>
              <a:lstStyle/>
              <a:p>
                <a:pPr marL="36000">
                  <a:lnSpc>
                    <a:spcPct val="100000"/>
                  </a:lnSpc>
                </a:pPr>
                <a:r>
                  <a:rPr lang="en-US" sz="1200" spc="-10" dirty="0">
                    <a:cs typeface="Helvetica"/>
                  </a:rPr>
                  <a:t> L</a:t>
                </a:r>
                <a:r>
                  <a:rPr sz="1200" spc="-10" dirty="0">
                    <a:cs typeface="Helvetica"/>
                  </a:rPr>
                  <a:t>eft-</a:t>
                </a:r>
                <a:r>
                  <a:rPr sz="1200" dirty="0">
                    <a:cs typeface="Helvetica"/>
                  </a:rPr>
                  <a:t>handed</a:t>
                </a:r>
                <a:r>
                  <a:rPr sz="1200" spc="-45" dirty="0">
                    <a:cs typeface="Helvetica"/>
                  </a:rPr>
                  <a:t> </a:t>
                </a:r>
                <a:r>
                  <a:rPr sz="1200" dirty="0">
                    <a:cs typeface="Helvetica"/>
                  </a:rPr>
                  <a:t>circular</a:t>
                </a:r>
                <a:r>
                  <a:rPr sz="1200" spc="-45" dirty="0">
                    <a:cs typeface="Helvetica"/>
                  </a:rPr>
                  <a:t> </a:t>
                </a:r>
                <a:r>
                  <a:rPr sz="1200" spc="-10" dirty="0">
                    <a:cs typeface="Helvetica"/>
                  </a:rPr>
                  <a:t>polarization</a:t>
                </a:r>
                <a:endParaRPr sz="1200" dirty="0">
                  <a:cs typeface="Helvetica"/>
                </a:endParaRPr>
              </a:p>
            </p:txBody>
          </p:sp>
          <p:sp>
            <p:nvSpPr>
              <p:cNvPr id="40" name="object 44">
                <a:extLst>
                  <a:ext uri="{FF2B5EF4-FFF2-40B4-BE49-F238E27FC236}">
                    <a16:creationId xmlns:a16="http://schemas.microsoft.com/office/drawing/2014/main" id="{4C291817-4825-CF6E-389D-297CAB17E06D}"/>
                  </a:ext>
                </a:extLst>
              </p:cNvPr>
              <p:cNvSpPr txBox="1"/>
              <p:nvPr/>
            </p:nvSpPr>
            <p:spPr>
              <a:xfrm>
                <a:off x="3373843" y="4032773"/>
                <a:ext cx="178126" cy="21544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400" b="1" i="1" spc="-37" dirty="0">
                    <a:latin typeface="Times New Roman"/>
                    <a:cs typeface="Times New Roman"/>
                  </a:rPr>
                  <a:t>e</a:t>
                </a:r>
                <a:r>
                  <a:rPr lang="en-US" sz="1400" b="1" i="1" spc="-37" baseline="30000" dirty="0">
                    <a:latin typeface="Times New Roman"/>
                    <a:cs typeface="Times New Roman"/>
                  </a:rPr>
                  <a:t> -</a:t>
                </a:r>
                <a:endParaRPr sz="1400" baseline="30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1" name="object 44">
                <a:extLst>
                  <a:ext uri="{FF2B5EF4-FFF2-40B4-BE49-F238E27FC236}">
                    <a16:creationId xmlns:a16="http://schemas.microsoft.com/office/drawing/2014/main" id="{F8595149-5D13-258E-38E7-47A719CAFEC9}"/>
                  </a:ext>
                </a:extLst>
              </p:cNvPr>
              <p:cNvSpPr txBox="1"/>
              <p:nvPr/>
            </p:nvSpPr>
            <p:spPr>
              <a:xfrm>
                <a:off x="3369964" y="4943294"/>
                <a:ext cx="178126" cy="215444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400" b="1" i="1" spc="-37" dirty="0">
                    <a:latin typeface="Times New Roman"/>
                    <a:cs typeface="Times New Roman"/>
                  </a:rPr>
                  <a:t>e</a:t>
                </a:r>
                <a:r>
                  <a:rPr lang="en-US" sz="1400" b="1" i="1" spc="-37" baseline="30000" dirty="0">
                    <a:latin typeface="Times New Roman"/>
                    <a:cs typeface="Times New Roman"/>
                  </a:rPr>
                  <a:t> -</a:t>
                </a:r>
                <a:endParaRPr sz="1400" baseline="30000" dirty="0">
                  <a:latin typeface="Times New Roman"/>
                  <a:cs typeface="Times New Roman"/>
                </a:endParaRPr>
              </a:p>
            </p:txBody>
          </p:sp>
          <p:sp>
            <p:nvSpPr>
              <p:cNvPr id="42" name="object 35">
                <a:extLst>
                  <a:ext uri="{FF2B5EF4-FFF2-40B4-BE49-F238E27FC236}">
                    <a16:creationId xmlns:a16="http://schemas.microsoft.com/office/drawing/2014/main" id="{CACDA0D0-98FF-A31D-0151-DBFE2999146C}"/>
                  </a:ext>
                </a:extLst>
              </p:cNvPr>
              <p:cNvSpPr txBox="1"/>
              <p:nvPr/>
            </p:nvSpPr>
            <p:spPr>
              <a:xfrm>
                <a:off x="3212706" y="4673766"/>
                <a:ext cx="275717" cy="184666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:pPr marL="38100">
                  <a:lnSpc>
                    <a:spcPct val="100000"/>
                  </a:lnSpc>
                  <a:spcBef>
                    <a:spcPts val="100"/>
                  </a:spcBef>
                </a:pPr>
                <a:r>
                  <a:rPr lang="en-US" sz="1200" b="1" i="1" dirty="0">
                    <a:latin typeface="Times New Roman"/>
                    <a:cs typeface="Times New Roman"/>
                  </a:rPr>
                  <a:t>Rb</a:t>
                </a:r>
                <a:r>
                  <a:rPr lang="en-US" sz="1200" b="1" i="1" baseline="30000" dirty="0">
                    <a:latin typeface="Times New Roman"/>
                    <a:cs typeface="Times New Roman"/>
                  </a:rPr>
                  <a:t>+</a:t>
                </a:r>
                <a:endParaRPr sz="1200" b="1" i="1" baseline="30000" dirty="0"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B388AB1-1013-4573-007B-FC447962B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Glass Cell Development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1EB595-40A7-F72F-0076-A46AB8642658}"/>
              </a:ext>
            </a:extLst>
          </p:cNvPr>
          <p:cNvSpPr txBox="1"/>
          <p:nvPr/>
        </p:nvSpPr>
        <p:spPr>
          <a:xfrm>
            <a:off x="1038270" y="4662631"/>
            <a:ext cx="895236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JP" sz="1600" b="1">
                <a:solidFill>
                  <a:srgbClr val="7030A0"/>
                </a:solidFill>
              </a:rPr>
              <a:t>Feb.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17E427-94EE-7433-2858-FB60709BCC45}"/>
              </a:ext>
            </a:extLst>
          </p:cNvPr>
          <p:cNvSpPr txBox="1"/>
          <p:nvPr/>
        </p:nvSpPr>
        <p:spPr>
          <a:xfrm>
            <a:off x="3866723" y="4201871"/>
            <a:ext cx="1444160" cy="349702"/>
          </a:xfrm>
          <a:prstGeom prst="rect">
            <a:avLst/>
          </a:prstGeom>
          <a:noFill/>
          <a:ln w="19050">
            <a:solidFill>
              <a:srgbClr val="008F00"/>
            </a:solidFill>
          </a:ln>
        </p:spPr>
        <p:txBody>
          <a:bodyPr wrap="none" lIns="72000" tIns="36000" rIns="72000" bIns="36000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  <a:cs typeface="Helvetica"/>
              </a:rPr>
              <a:t>Rb</a:t>
            </a:r>
            <a:r>
              <a:rPr lang="en-US" sz="1800" b="1" spc="-10" dirty="0">
                <a:solidFill>
                  <a:srgbClr val="00B050"/>
                </a:solidFill>
                <a:cs typeface="Helvetica"/>
              </a:rPr>
              <a:t> </a:t>
            </a:r>
            <a:r>
              <a:rPr lang="en-US" sz="1800" b="1" dirty="0">
                <a:solidFill>
                  <a:srgbClr val="00B050"/>
                </a:solidFill>
                <a:cs typeface="Helvetica"/>
              </a:rPr>
              <a:t>cell: </a:t>
            </a:r>
            <a:r>
              <a:rPr lang="en-US" sz="1800" b="1" spc="-20" dirty="0">
                <a:solidFill>
                  <a:srgbClr val="00B050"/>
                </a:solidFill>
                <a:cs typeface="Helvetica"/>
              </a:rPr>
              <a:t>180°C</a:t>
            </a:r>
            <a:endParaRPr lang="en-US" sz="1100" b="1" dirty="0">
              <a:solidFill>
                <a:srgbClr val="00B050"/>
              </a:solidFill>
              <a:cs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EFD67A-7EA9-19B0-2DC3-CA8B12B96E19}"/>
              </a:ext>
            </a:extLst>
          </p:cNvPr>
          <p:cNvSpPr txBox="1"/>
          <p:nvPr/>
        </p:nvSpPr>
        <p:spPr>
          <a:xfrm>
            <a:off x="4002427" y="5966064"/>
            <a:ext cx="1006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cs typeface="Helvetica"/>
              </a:rPr>
              <a:t>Downstream</a:t>
            </a:r>
            <a:endParaRPr lang="en-US" sz="1200" b="1" spc="-75" dirty="0">
              <a:cs typeface="Helvetica"/>
            </a:endParaRPr>
          </a:p>
          <a:p>
            <a:pPr algn="ctr"/>
            <a:r>
              <a:rPr lang="en-US" sz="1200" b="1" spc="-20" dirty="0">
                <a:cs typeface="Helvetica"/>
              </a:rPr>
              <a:t>(BWD)</a:t>
            </a:r>
            <a:endParaRPr lang="en-US" sz="1200" b="1" dirty="0">
              <a:cs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3EF55-207C-42AE-1475-1EA60B1DF0CC}"/>
              </a:ext>
            </a:extLst>
          </p:cNvPr>
          <p:cNvSpPr txBox="1"/>
          <p:nvPr/>
        </p:nvSpPr>
        <p:spPr>
          <a:xfrm>
            <a:off x="4100434" y="4615572"/>
            <a:ext cx="81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cs typeface="Helvetica"/>
              </a:rPr>
              <a:t>Upstream</a:t>
            </a:r>
          </a:p>
          <a:p>
            <a:pPr algn="ctr"/>
            <a:r>
              <a:rPr lang="en-US" sz="1200" b="1" spc="-20" dirty="0">
                <a:cs typeface="Helvetica"/>
              </a:rPr>
              <a:t>(FWD)</a:t>
            </a:r>
            <a:endParaRPr lang="en-US" sz="1200" b="1" dirty="0">
              <a:cs typeface="Helvetica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27D193AF-D778-45F6-8F58-24C649E0122F}"/>
              </a:ext>
            </a:extLst>
          </p:cNvPr>
          <p:cNvSpPr txBox="1"/>
          <p:nvPr/>
        </p:nvSpPr>
        <p:spPr>
          <a:xfrm>
            <a:off x="7549539" y="4784049"/>
            <a:ext cx="989309" cy="259045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0000"/>
                </a:solidFill>
                <a:latin typeface="+mn-lt"/>
                <a:cs typeface="Helvetica"/>
              </a:rPr>
              <a:t>left-handed</a:t>
            </a:r>
            <a:endParaRPr sz="1600" b="1" dirty="0">
              <a:latin typeface="+mn-lt"/>
              <a:cs typeface="Helvetica"/>
            </a:endParaRPr>
          </a:p>
        </p:txBody>
      </p:sp>
      <p:sp>
        <p:nvSpPr>
          <p:cNvPr id="11" name="object 13">
            <a:extLst>
              <a:ext uri="{FF2B5EF4-FFF2-40B4-BE49-F238E27FC236}">
                <a16:creationId xmlns:a16="http://schemas.microsoft.com/office/drawing/2014/main" id="{33F8D6FB-0D23-F5FE-E80B-55B5C41B9C5A}"/>
              </a:ext>
            </a:extLst>
          </p:cNvPr>
          <p:cNvSpPr txBox="1"/>
          <p:nvPr/>
        </p:nvSpPr>
        <p:spPr>
          <a:xfrm>
            <a:off x="7437456" y="6103033"/>
            <a:ext cx="1101392" cy="259045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00B0F0"/>
                </a:solidFill>
                <a:latin typeface="+mn-lt"/>
                <a:cs typeface="Helvetica"/>
              </a:rPr>
              <a:t>right-handed</a:t>
            </a:r>
            <a:endParaRPr sz="1600" b="1" dirty="0">
              <a:solidFill>
                <a:srgbClr val="00B0F0"/>
              </a:solidFill>
              <a:latin typeface="+mn-lt"/>
              <a:cs typeface="Helvetica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C715466A-E534-CCF3-A848-493335F10520}"/>
              </a:ext>
            </a:extLst>
          </p:cNvPr>
          <p:cNvSpPr txBox="1"/>
          <p:nvPr/>
        </p:nvSpPr>
        <p:spPr>
          <a:xfrm>
            <a:off x="8046405" y="5523093"/>
            <a:ext cx="492443" cy="259045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1600" b="1" spc="-10" dirty="0">
                <a:latin typeface="+mn-lt"/>
                <a:cs typeface="Helvetica"/>
              </a:rPr>
              <a:t>linear</a:t>
            </a:r>
            <a:endParaRPr sz="1600" b="1" dirty="0">
              <a:latin typeface="+mn-lt"/>
              <a:cs typeface="Helvetic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154942-395E-63BE-2386-89688AC16CD4}"/>
              </a:ext>
            </a:extLst>
          </p:cNvPr>
          <p:cNvSpPr txBox="1"/>
          <p:nvPr/>
        </p:nvSpPr>
        <p:spPr>
          <a:xfrm>
            <a:off x="5718216" y="5715656"/>
            <a:ext cx="909471" cy="318924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lang="en-JP" sz="1600" b="1">
                <a:solidFill>
                  <a:srgbClr val="7030A0"/>
                </a:solidFill>
              </a:rPr>
              <a:t>Dec. 2023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E159A267-BD53-64E4-7C91-3BDAD9525713}"/>
              </a:ext>
            </a:extLst>
          </p:cNvPr>
          <p:cNvCxnSpPr>
            <a:cxnSpLocks/>
            <a:stCxn id="8" idx="2"/>
            <a:endCxn id="7" idx="0"/>
          </p:cNvCxnSpPr>
          <p:nvPr/>
        </p:nvCxnSpPr>
        <p:spPr>
          <a:xfrm>
            <a:off x="4505642" y="5077237"/>
            <a:ext cx="0" cy="888827"/>
          </a:xfrm>
          <a:prstGeom prst="straightConnector1">
            <a:avLst/>
          </a:prstGeom>
          <a:ln w="254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3B17A949-67E3-63FF-CFBC-9CB277CAB053}"/>
              </a:ext>
            </a:extLst>
          </p:cNvPr>
          <p:cNvSpPr txBox="1"/>
          <p:nvPr/>
        </p:nvSpPr>
        <p:spPr>
          <a:xfrm>
            <a:off x="7071594" y="3085076"/>
            <a:ext cx="1930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cs typeface="Helvetica"/>
              </a:rPr>
              <a:t>New GE-180 Cell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0E381A8-237B-2116-4A77-53F30FC13241}"/>
              </a:ext>
            </a:extLst>
          </p:cNvPr>
          <p:cNvSpPr txBox="1"/>
          <p:nvPr/>
        </p:nvSpPr>
        <p:spPr>
          <a:xfrm>
            <a:off x="6641992" y="6535302"/>
            <a:ext cx="777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cs typeface="Helvetica"/>
              </a:rPr>
              <a:t>Time (ns)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3867B35-64DF-55C3-4C8E-8C553377FB10}"/>
              </a:ext>
            </a:extLst>
          </p:cNvPr>
          <p:cNvSpPr txBox="1"/>
          <p:nvPr/>
        </p:nvSpPr>
        <p:spPr>
          <a:xfrm>
            <a:off x="1877411" y="6535302"/>
            <a:ext cx="7777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cs typeface="Helvetica"/>
              </a:rPr>
              <a:t>Time (ns)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923E651-B929-48A6-1474-604EDE84F8F9}"/>
              </a:ext>
            </a:extLst>
          </p:cNvPr>
          <p:cNvSpPr txBox="1"/>
          <p:nvPr/>
        </p:nvSpPr>
        <p:spPr>
          <a:xfrm rot="16200000">
            <a:off x="-109476" y="5370186"/>
            <a:ext cx="914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cs typeface="Helvetica"/>
              </a:rPr>
              <a:t>Asymmetry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EDC1F4B-AFDB-3FAE-BC91-C66F94A0CF0C}"/>
              </a:ext>
            </a:extLst>
          </p:cNvPr>
          <p:cNvSpPr txBox="1"/>
          <p:nvPr/>
        </p:nvSpPr>
        <p:spPr>
          <a:xfrm rot="16200000">
            <a:off x="4665439" y="5370186"/>
            <a:ext cx="9146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cs typeface="Helvetica"/>
              </a:rPr>
              <a:t>Asymmetry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87DEDC5-57B2-5B32-A2DA-25911CACF0FB}"/>
              </a:ext>
            </a:extLst>
          </p:cNvPr>
          <p:cNvSpPr txBox="1"/>
          <p:nvPr/>
        </p:nvSpPr>
        <p:spPr>
          <a:xfrm>
            <a:off x="5273562" y="3987745"/>
            <a:ext cx="1937518" cy="633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C00000"/>
                </a:solidFill>
              </a:rPr>
              <a:t>Size: Ø50 mm x 180 mm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C00000"/>
                </a:solidFill>
              </a:rPr>
              <a:t>Wall (front) : 0.5 mm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rgbClr val="C00000"/>
                </a:solidFill>
              </a:rPr>
              <a:t>Wall (side) : 1.0 mm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B1B2316-45BC-C3FA-4441-B9CF004C2C01}"/>
              </a:ext>
            </a:extLst>
          </p:cNvPr>
          <p:cNvSpPr txBox="1"/>
          <p:nvPr/>
        </p:nvSpPr>
        <p:spPr>
          <a:xfrm>
            <a:off x="1966289" y="3987745"/>
            <a:ext cx="1937518" cy="633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Size: Ø75 mm x 150 mm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Wall (front): 1 mm</a:t>
            </a:r>
          </a:p>
          <a:p>
            <a:pPr>
              <a:lnSpc>
                <a:spcPts val="1400"/>
              </a:lnSpc>
            </a:pPr>
            <a:r>
              <a:rPr lang="en-US" sz="1400" dirty="0">
                <a:solidFill>
                  <a:schemeClr val="accent6">
                    <a:lumMod val="75000"/>
                  </a:schemeClr>
                </a:solidFill>
              </a:rPr>
              <a:t>Wall (side): 1 mm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0374FC75-BC23-88EE-FB28-A18EAD60C50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825" y="3441645"/>
            <a:ext cx="1800000" cy="1125000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904A6598-8CDA-E086-1D27-E6B8390FA66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6" y="3441645"/>
            <a:ext cx="1800000" cy="1125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F301D0CF-3EFE-67E5-32E7-6250F5EBD637}"/>
              </a:ext>
            </a:extLst>
          </p:cNvPr>
          <p:cNvSpPr txBox="1"/>
          <p:nvPr/>
        </p:nvSpPr>
        <p:spPr>
          <a:xfrm>
            <a:off x="278391" y="3085076"/>
            <a:ext cx="1657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cs typeface="Helvetica"/>
              </a:rPr>
              <a:t>Old Pyrex Cell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A4B5B300-541A-73E9-5283-6CE43EA37DC1}"/>
              </a:ext>
            </a:extLst>
          </p:cNvPr>
          <p:cNvSpPr/>
          <p:nvPr/>
        </p:nvSpPr>
        <p:spPr>
          <a:xfrm rot="19800000">
            <a:off x="2803154" y="5173334"/>
            <a:ext cx="3365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Very Preliminary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07928B-41DC-0C7B-8598-F49208F27ED9}"/>
              </a:ext>
            </a:extLst>
          </p:cNvPr>
          <p:cNvSpPr/>
          <p:nvPr/>
        </p:nvSpPr>
        <p:spPr>
          <a:xfrm>
            <a:off x="914134" y="4985804"/>
            <a:ext cx="1143509" cy="318924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[2022B0314]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B508C3-71A4-D92B-49A1-25E3B3BC8B89}"/>
              </a:ext>
            </a:extLst>
          </p:cNvPr>
          <p:cNvSpPr/>
          <p:nvPr/>
        </p:nvSpPr>
        <p:spPr>
          <a:xfrm>
            <a:off x="5597991" y="6032122"/>
            <a:ext cx="1149921" cy="318924"/>
          </a:xfrm>
          <a:prstGeom prst="rect">
            <a:avLst/>
          </a:prstGeom>
          <a:solidFill>
            <a:srgbClr val="FFFFCC"/>
          </a:solidFill>
          <a:ln w="19050">
            <a:solidFill>
              <a:srgbClr val="00B050"/>
            </a:solidFill>
          </a:ln>
        </p:spPr>
        <p:txBody>
          <a:bodyPr wrap="none" lIns="36000" tIns="36000" rIns="36000" bIns="36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[2023A0317]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F04D04-E22A-C304-44F9-3502905F5885}"/>
                  </a:ext>
                </a:extLst>
              </p:cNvPr>
              <p:cNvSpPr txBox="1"/>
              <p:nvPr/>
            </p:nvSpPr>
            <p:spPr>
              <a:xfrm>
                <a:off x="6925618" y="1734731"/>
                <a:ext cx="2025225" cy="649464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p:spPr>
            <p:txBody>
              <a:bodyPr wrap="none" lIns="36000" tIns="36000" rIns="3600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JP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JP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JP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3F04D04-E22A-C304-44F9-3502905F5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5618" y="1734731"/>
                <a:ext cx="2025225" cy="64946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object 43">
            <a:extLst>
              <a:ext uri="{FF2B5EF4-FFF2-40B4-BE49-F238E27FC236}">
                <a16:creationId xmlns:a16="http://schemas.microsoft.com/office/drawing/2014/main" id="{1B4C20B9-E77F-D13C-8DD9-C42368E65610}"/>
              </a:ext>
            </a:extLst>
          </p:cNvPr>
          <p:cNvSpPr txBox="1"/>
          <p:nvPr/>
        </p:nvSpPr>
        <p:spPr>
          <a:xfrm>
            <a:off x="5482951" y="1013496"/>
            <a:ext cx="507117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none" lIns="36000" tIns="0" rIns="3600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340"/>
              </a:spcBef>
            </a:pPr>
            <a:r>
              <a:rPr lang="en-US" spc="-75" dirty="0">
                <a:solidFill>
                  <a:srgbClr val="0070C0"/>
                </a:solidFill>
                <a:cs typeface="Helvetica"/>
              </a:rPr>
              <a:t>FWD</a:t>
            </a:r>
            <a:endParaRPr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75" name="object 43">
            <a:extLst>
              <a:ext uri="{FF2B5EF4-FFF2-40B4-BE49-F238E27FC236}">
                <a16:creationId xmlns:a16="http://schemas.microsoft.com/office/drawing/2014/main" id="{710571C1-7356-8CDD-97FA-BCE594D00B78}"/>
              </a:ext>
            </a:extLst>
          </p:cNvPr>
          <p:cNvSpPr txBox="1"/>
          <p:nvPr/>
        </p:nvSpPr>
        <p:spPr>
          <a:xfrm>
            <a:off x="2711240" y="2685513"/>
            <a:ext cx="523660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wrap="none" lIns="36000" tIns="0" rIns="36000" bIns="0" rtlCol="0">
            <a:spAutoFit/>
          </a:bodyPr>
          <a:lstStyle/>
          <a:p>
            <a:pPr marL="9525" algn="ctr">
              <a:lnSpc>
                <a:spcPct val="100000"/>
              </a:lnSpc>
              <a:spcBef>
                <a:spcPts val="340"/>
              </a:spcBef>
            </a:pPr>
            <a:r>
              <a:rPr lang="en-US" spc="-75" dirty="0">
                <a:solidFill>
                  <a:srgbClr val="0070C0"/>
                </a:solidFill>
                <a:cs typeface="Helvetica"/>
              </a:rPr>
              <a:t>BWD</a:t>
            </a:r>
            <a:endParaRPr dirty="0">
              <a:solidFill>
                <a:srgbClr val="0070C0"/>
              </a:solidFill>
              <a:cs typeface="Helvetica"/>
            </a:endParaRPr>
          </a:p>
        </p:txBody>
      </p:sp>
      <p:sp>
        <p:nvSpPr>
          <p:cNvPr id="77" name="テキスト ボックス 5">
            <a:extLst>
              <a:ext uri="{FF2B5EF4-FFF2-40B4-BE49-F238E27FC236}">
                <a16:creationId xmlns:a16="http://schemas.microsoft.com/office/drawing/2014/main" id="{A656C2C0-16B1-270E-3D2F-A3B62A3F4A75}"/>
              </a:ext>
            </a:extLst>
          </p:cNvPr>
          <p:cNvSpPr txBox="1"/>
          <p:nvPr/>
        </p:nvSpPr>
        <p:spPr>
          <a:xfrm>
            <a:off x="2261280" y="3116816"/>
            <a:ext cx="4621440" cy="811367"/>
          </a:xfrm>
          <a:prstGeom prst="rect">
            <a:avLst/>
          </a:prstGeom>
          <a:solidFill>
            <a:srgbClr val="FFFFCC"/>
          </a:solidFill>
          <a:ln w="19050">
            <a:solidFill>
              <a:srgbClr val="002060"/>
            </a:solidFill>
          </a:ln>
          <a:effectLst/>
        </p:spPr>
        <p:txBody>
          <a:bodyPr wrap="none" lIns="72000" tIns="36000" rIns="72000" bIns="36000" rtlCol="0">
            <a:spAutoFit/>
          </a:bodyPr>
          <a:lstStyle/>
          <a:p>
            <a:r>
              <a:rPr lang="en-US" altLang="ja-JP" sz="1600" b="1" dirty="0">
                <a:solidFill>
                  <a:srgbClr val="002060"/>
                </a:solidFill>
              </a:rPr>
              <a:t>Glass Cells: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2060"/>
                </a:solidFill>
              </a:rPr>
              <a:t>Blown at the Glass Workshop of Tohoku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2060"/>
                </a:solidFill>
              </a:rPr>
              <a:t>Filled and tested by Takashi Ino (KEK)</a:t>
            </a:r>
          </a:p>
        </p:txBody>
      </p:sp>
      <p:sp>
        <p:nvSpPr>
          <p:cNvPr id="76" name="object 12">
            <a:extLst>
              <a:ext uri="{FF2B5EF4-FFF2-40B4-BE49-F238E27FC236}">
                <a16:creationId xmlns:a16="http://schemas.microsoft.com/office/drawing/2014/main" id="{93ADA65D-6E88-C338-E884-6DB94D62F554}"/>
              </a:ext>
            </a:extLst>
          </p:cNvPr>
          <p:cNvSpPr txBox="1"/>
          <p:nvPr/>
        </p:nvSpPr>
        <p:spPr>
          <a:xfrm>
            <a:off x="6908840" y="1386382"/>
            <a:ext cx="1130694" cy="289823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latin typeface="+mn-lt"/>
                <a:cs typeface="Helvetica"/>
              </a:rPr>
              <a:t>Asymmetry:</a:t>
            </a:r>
            <a:endParaRPr dirty="0">
              <a:latin typeface="+mn-lt"/>
              <a:cs typeface="Helvetica"/>
            </a:endParaRPr>
          </a:p>
        </p:txBody>
      </p:sp>
      <p:sp>
        <p:nvSpPr>
          <p:cNvPr id="82" name="テキスト ボックス 5">
            <a:extLst>
              <a:ext uri="{FF2B5EF4-FFF2-40B4-BE49-F238E27FC236}">
                <a16:creationId xmlns:a16="http://schemas.microsoft.com/office/drawing/2014/main" id="{58E060E5-FED8-0715-5FB7-C1473392FB54}"/>
              </a:ext>
            </a:extLst>
          </p:cNvPr>
          <p:cNvSpPr txBox="1"/>
          <p:nvPr/>
        </p:nvSpPr>
        <p:spPr>
          <a:xfrm>
            <a:off x="7341785" y="883870"/>
            <a:ext cx="162172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by S. Fukumura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65C0BED-9652-DB86-8F9C-B755DA69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891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52BE5-D54C-3380-C783-C36475E21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E288E59-960B-13EB-C44F-814502D01E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14" y="1731550"/>
            <a:ext cx="4320000" cy="3175384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B2DEB182-CC5A-0EF4-0503-54C3F18A4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42" y="1018391"/>
            <a:ext cx="4500800" cy="360000"/>
          </a:xfrm>
          <a:prstGeom prst="rect">
            <a:avLst/>
          </a:prstGeom>
          <a:solidFill>
            <a:srgbClr val="FFC000">
              <a:alpha val="0"/>
            </a:srgbClr>
          </a:solidFill>
          <a:ln w="254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CDDFF5-D38F-0A90-6142-4A6080EF0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z="44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Muonium Hyperfine Structure</a:t>
            </a:r>
            <a:endParaRPr lang="en-JP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483D127-1F03-E2F3-BB69-072C7411EA10}"/>
              </a:ext>
            </a:extLst>
          </p:cNvPr>
          <p:cNvGrpSpPr>
            <a:grpSpLocks noChangeAspect="1"/>
          </p:cNvGrpSpPr>
          <p:nvPr/>
        </p:nvGrpSpPr>
        <p:grpSpPr>
          <a:xfrm>
            <a:off x="976954" y="1536303"/>
            <a:ext cx="2872858" cy="2533973"/>
            <a:chOff x="660727" y="2285992"/>
            <a:chExt cx="3482645" cy="3071832"/>
          </a:xfrm>
        </p:grpSpPr>
        <p:sp>
          <p:nvSpPr>
            <p:cNvPr id="4" name="円/楕円 9">
              <a:extLst>
                <a:ext uri="{FF2B5EF4-FFF2-40B4-BE49-F238E27FC236}">
                  <a16:creationId xmlns:a16="http://schemas.microsoft.com/office/drawing/2014/main" id="{DBDEED17-266E-6D4B-A0A3-B9F59DC1FAC6}"/>
                </a:ext>
              </a:extLst>
            </p:cNvPr>
            <p:cNvSpPr/>
            <p:nvPr/>
          </p:nvSpPr>
          <p:spPr>
            <a:xfrm rot="20873827">
              <a:off x="1327687" y="4479560"/>
              <a:ext cx="2640088" cy="610795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円/楕円 10">
              <a:extLst>
                <a:ext uri="{FF2B5EF4-FFF2-40B4-BE49-F238E27FC236}">
                  <a16:creationId xmlns:a16="http://schemas.microsoft.com/office/drawing/2014/main" id="{1B3E9AE7-719A-93A5-911B-25E9532D571D}"/>
                </a:ext>
              </a:extLst>
            </p:cNvPr>
            <p:cNvSpPr/>
            <p:nvPr/>
          </p:nvSpPr>
          <p:spPr>
            <a:xfrm rot="20873827">
              <a:off x="1136408" y="2969125"/>
              <a:ext cx="2640088" cy="610795"/>
            </a:xfrm>
            <a:prstGeom prst="ellipse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矢印コネクタ 11">
              <a:extLst>
                <a:ext uri="{FF2B5EF4-FFF2-40B4-BE49-F238E27FC236}">
                  <a16:creationId xmlns:a16="http://schemas.microsoft.com/office/drawing/2014/main" id="{058A1775-404E-7B4D-A3F8-BCC021F36D3D}"/>
                </a:ext>
              </a:extLst>
            </p:cNvPr>
            <p:cNvCxnSpPr/>
            <p:nvPr/>
          </p:nvCxnSpPr>
          <p:spPr>
            <a:xfrm rot="16200000" flipV="1">
              <a:off x="3087881" y="2873572"/>
              <a:ext cx="1214446" cy="39285"/>
            </a:xfrm>
            <a:prstGeom prst="straightConnector1">
              <a:avLst/>
            </a:prstGeom>
            <a:ln w="101600">
              <a:solidFill>
                <a:schemeClr val="accent2"/>
              </a:solidFill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直線矢印コネクタ 12">
              <a:extLst>
                <a:ext uri="{FF2B5EF4-FFF2-40B4-BE49-F238E27FC236}">
                  <a16:creationId xmlns:a16="http://schemas.microsoft.com/office/drawing/2014/main" id="{28296C8D-D880-7D13-44B4-58A2E9EB25C4}"/>
                </a:ext>
              </a:extLst>
            </p:cNvPr>
            <p:cNvCxnSpPr/>
            <p:nvPr/>
          </p:nvCxnSpPr>
          <p:spPr>
            <a:xfrm rot="16200000" flipV="1">
              <a:off x="1750199" y="3107527"/>
              <a:ext cx="1357324" cy="2"/>
            </a:xfrm>
            <a:prstGeom prst="straightConnector1">
              <a:avLst/>
            </a:prstGeom>
            <a:ln w="101600"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円/楕円 13">
              <a:extLst>
                <a:ext uri="{FF2B5EF4-FFF2-40B4-BE49-F238E27FC236}">
                  <a16:creationId xmlns:a16="http://schemas.microsoft.com/office/drawing/2014/main" id="{52EA40F0-5D54-4F20-51C4-21B6862BD1BA}"/>
                </a:ext>
              </a:extLst>
            </p:cNvPr>
            <p:cNvSpPr/>
            <p:nvPr/>
          </p:nvSpPr>
          <p:spPr>
            <a:xfrm>
              <a:off x="2114535" y="2973421"/>
              <a:ext cx="678661" cy="678661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2400" dirty="0">
                  <a:latin typeface="Symbol" pitchFamily="18" charset="2"/>
                </a:rPr>
                <a:t>m</a:t>
              </a:r>
              <a:r>
                <a:rPr lang="en-US" altLang="ja-JP" sz="2400" baseline="30000" dirty="0"/>
                <a:t>+</a:t>
              </a:r>
              <a:endParaRPr kumimoji="1" lang="ja-JP" altLang="en-US" sz="2400" baseline="30000"/>
            </a:p>
          </p:txBody>
        </p:sp>
        <p:sp>
          <p:nvSpPr>
            <p:cNvPr id="9" name="円/楕円 14">
              <a:extLst>
                <a:ext uri="{FF2B5EF4-FFF2-40B4-BE49-F238E27FC236}">
                  <a16:creationId xmlns:a16="http://schemas.microsoft.com/office/drawing/2014/main" id="{BC78360C-4856-11A7-2E85-01ECD64A7A41}"/>
                </a:ext>
              </a:extLst>
            </p:cNvPr>
            <p:cNvSpPr/>
            <p:nvPr/>
          </p:nvSpPr>
          <p:spPr>
            <a:xfrm>
              <a:off x="3403991" y="2786055"/>
              <a:ext cx="596505" cy="542929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sz="2400" dirty="0"/>
                <a:t>e</a:t>
              </a:r>
              <a:r>
                <a:rPr kumimoji="1" lang="en-US" altLang="ja-JP" sz="2400" baseline="30000" dirty="0"/>
                <a:t>-</a:t>
              </a:r>
              <a:endParaRPr kumimoji="1" lang="ja-JP" altLang="en-US" sz="2400" baseline="30000"/>
            </a:p>
          </p:txBody>
        </p:sp>
        <p:cxnSp>
          <p:nvCxnSpPr>
            <p:cNvPr id="10" name="直線矢印コネクタ 15">
              <a:extLst>
                <a:ext uri="{FF2B5EF4-FFF2-40B4-BE49-F238E27FC236}">
                  <a16:creationId xmlns:a16="http://schemas.microsoft.com/office/drawing/2014/main" id="{87641FD3-B718-23DE-AA1C-1605B1C38DAA}"/>
                </a:ext>
              </a:extLst>
            </p:cNvPr>
            <p:cNvCxnSpPr/>
            <p:nvPr/>
          </p:nvCxnSpPr>
          <p:spPr>
            <a:xfrm rot="5400000">
              <a:off x="3211939" y="4712142"/>
              <a:ext cx="1291362" cy="1"/>
            </a:xfrm>
            <a:prstGeom prst="straightConnector1">
              <a:avLst/>
            </a:prstGeom>
            <a:ln w="101600">
              <a:solidFill>
                <a:schemeClr val="accent2"/>
              </a:solidFill>
              <a:tailEnd type="arrow" w="sm" len="sm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直線矢印コネクタ 16">
              <a:extLst>
                <a:ext uri="{FF2B5EF4-FFF2-40B4-BE49-F238E27FC236}">
                  <a16:creationId xmlns:a16="http://schemas.microsoft.com/office/drawing/2014/main" id="{0F40FD0B-8D9B-846B-09A9-1F4B6A63FD19}"/>
                </a:ext>
              </a:extLst>
            </p:cNvPr>
            <p:cNvCxnSpPr/>
            <p:nvPr/>
          </p:nvCxnSpPr>
          <p:spPr>
            <a:xfrm rot="5400000" flipH="1" flipV="1">
              <a:off x="1968840" y="4603402"/>
              <a:ext cx="1357322" cy="8651"/>
            </a:xfrm>
            <a:prstGeom prst="straightConnector1">
              <a:avLst/>
            </a:prstGeom>
            <a:ln w="101600"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円/楕円 17">
              <a:extLst>
                <a:ext uri="{FF2B5EF4-FFF2-40B4-BE49-F238E27FC236}">
                  <a16:creationId xmlns:a16="http://schemas.microsoft.com/office/drawing/2014/main" id="{E1C0F2FB-5108-0A53-4E6E-236EE923B3EA}"/>
                </a:ext>
              </a:extLst>
            </p:cNvPr>
            <p:cNvSpPr/>
            <p:nvPr/>
          </p:nvSpPr>
          <p:spPr>
            <a:xfrm>
              <a:off x="2310987" y="4471238"/>
              <a:ext cx="678661" cy="678661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altLang="ja-JP" sz="2400" dirty="0">
                  <a:latin typeface="Symbol" pitchFamily="18" charset="2"/>
                </a:rPr>
                <a:t>m</a:t>
              </a:r>
              <a:r>
                <a:rPr lang="en-US" altLang="ja-JP" sz="2400" baseline="30000" dirty="0"/>
                <a:t>+</a:t>
              </a:r>
              <a:endParaRPr kumimoji="1" lang="ja-JP" altLang="en-US" sz="2400" baseline="30000"/>
            </a:p>
          </p:txBody>
        </p:sp>
        <p:sp>
          <p:nvSpPr>
            <p:cNvPr id="13" name="円/楕円 18">
              <a:extLst>
                <a:ext uri="{FF2B5EF4-FFF2-40B4-BE49-F238E27FC236}">
                  <a16:creationId xmlns:a16="http://schemas.microsoft.com/office/drawing/2014/main" id="{559D1A3E-91A2-F639-79B9-26EB497E5F11}"/>
                </a:ext>
              </a:extLst>
            </p:cNvPr>
            <p:cNvSpPr/>
            <p:nvPr/>
          </p:nvSpPr>
          <p:spPr>
            <a:xfrm>
              <a:off x="3529005" y="4214816"/>
              <a:ext cx="614367" cy="542929"/>
            </a:xfrm>
            <a:prstGeom prst="ellipse">
              <a:avLst/>
            </a:prstGeom>
            <a:ln>
              <a:noFill/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kumimoji="1" lang="en-US" altLang="ja-JP" sz="2400" dirty="0"/>
                <a:t>e</a:t>
              </a:r>
              <a:r>
                <a:rPr kumimoji="1" lang="en-US" altLang="ja-JP" sz="2400" baseline="30000" dirty="0"/>
                <a:t>-</a:t>
              </a:r>
              <a:endParaRPr kumimoji="1" lang="ja-JP" altLang="en-US" sz="2400" baseline="30000"/>
            </a:p>
          </p:txBody>
        </p:sp>
        <p:cxnSp>
          <p:nvCxnSpPr>
            <p:cNvPr id="14" name="直線コネクタ 19">
              <a:extLst>
                <a:ext uri="{FF2B5EF4-FFF2-40B4-BE49-F238E27FC236}">
                  <a16:creationId xmlns:a16="http://schemas.microsoft.com/office/drawing/2014/main" id="{6A26FA5B-12FF-D4B5-256D-59DEE69BAC70}"/>
                </a:ext>
              </a:extLst>
            </p:cNvPr>
            <p:cNvCxnSpPr/>
            <p:nvPr/>
          </p:nvCxnSpPr>
          <p:spPr>
            <a:xfrm rot="10800000">
              <a:off x="785786" y="3286124"/>
              <a:ext cx="1214446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20">
              <a:extLst>
                <a:ext uri="{FF2B5EF4-FFF2-40B4-BE49-F238E27FC236}">
                  <a16:creationId xmlns:a16="http://schemas.microsoft.com/office/drawing/2014/main" id="{F2979FF3-FAD9-EC8E-2F7F-60375B52AED9}"/>
                </a:ext>
              </a:extLst>
            </p:cNvPr>
            <p:cNvCxnSpPr/>
            <p:nvPr/>
          </p:nvCxnSpPr>
          <p:spPr>
            <a:xfrm rot="10800000" flipV="1">
              <a:off x="739350" y="5000635"/>
              <a:ext cx="1332319" cy="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上下矢印 21">
              <a:extLst>
                <a:ext uri="{FF2B5EF4-FFF2-40B4-BE49-F238E27FC236}">
                  <a16:creationId xmlns:a16="http://schemas.microsoft.com/office/drawing/2014/main" id="{14220BDB-B535-806E-3F30-0CFAB4119F0B}"/>
                </a:ext>
              </a:extLst>
            </p:cNvPr>
            <p:cNvSpPr/>
            <p:nvPr/>
          </p:nvSpPr>
          <p:spPr>
            <a:xfrm>
              <a:off x="660727" y="3286124"/>
              <a:ext cx="475063" cy="1696652"/>
            </a:xfrm>
            <a:prstGeom prst="upDownArrow">
              <a:avLst/>
            </a:prstGeom>
            <a:ln>
              <a:noFill/>
            </a:ln>
            <a:effec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22">
                <a:extLst>
                  <a:ext uri="{FF2B5EF4-FFF2-40B4-BE49-F238E27FC236}">
                    <a16:creationId xmlns:a16="http://schemas.microsoft.com/office/drawing/2014/main" id="{137A8C49-4277-BCC1-6D41-FD40E7195EDB}"/>
                  </a:ext>
                </a:extLst>
              </p:cNvPr>
              <p:cNvSpPr txBox="1"/>
              <p:nvPr/>
            </p:nvSpPr>
            <p:spPr>
              <a:xfrm>
                <a:off x="349273" y="2850653"/>
                <a:ext cx="1678986" cy="369332"/>
              </a:xfrm>
              <a:prstGeom prst="rect">
                <a:avLst/>
              </a:prstGeom>
              <a:noFill/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dirty="0">
                    <a:latin typeface="Symbol" pitchFamily="18" charset="2"/>
                  </a:rPr>
                  <a:t>≈ </a:t>
                </a:r>
                <a:r>
                  <a:rPr kumimoji="1" lang="en-US" altLang="ja-JP" dirty="0"/>
                  <a:t>4463 MHz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17" name="テキスト ボックス 22">
                <a:extLst>
                  <a:ext uri="{FF2B5EF4-FFF2-40B4-BE49-F238E27FC236}">
                    <a16:creationId xmlns:a16="http://schemas.microsoft.com/office/drawing/2014/main" id="{137A8C49-4277-BCC1-6D41-FD40E7195E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73" y="2850653"/>
                <a:ext cx="1678986" cy="369332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>
            <a:extLst>
              <a:ext uri="{FF2B5EF4-FFF2-40B4-BE49-F238E27FC236}">
                <a16:creationId xmlns:a16="http://schemas.microsoft.com/office/drawing/2014/main" id="{E7FB5172-70CA-6F34-1704-77AABD2A977E}"/>
              </a:ext>
            </a:extLst>
          </p:cNvPr>
          <p:cNvSpPr/>
          <p:nvPr/>
        </p:nvSpPr>
        <p:spPr>
          <a:xfrm>
            <a:off x="7486725" y="2168591"/>
            <a:ext cx="576000" cy="2592000"/>
          </a:xfrm>
          <a:prstGeom prst="ellipse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DB9C4AD-364E-EE88-62E3-DF411FE29CB5}"/>
              </a:ext>
            </a:extLst>
          </p:cNvPr>
          <p:cNvSpPr/>
          <p:nvPr/>
        </p:nvSpPr>
        <p:spPr>
          <a:xfrm>
            <a:off x="4883100" y="2943486"/>
            <a:ext cx="180000" cy="7200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2AF727-C754-BCDB-DF53-1DA5F034E51B}"/>
              </a:ext>
            </a:extLst>
          </p:cNvPr>
          <p:cNvSpPr txBox="1"/>
          <p:nvPr/>
        </p:nvSpPr>
        <p:spPr>
          <a:xfrm>
            <a:off x="4960945" y="3975397"/>
            <a:ext cx="1532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>
                <a:solidFill>
                  <a:srgbClr val="FF0000"/>
                </a:solidFill>
              </a:rPr>
              <a:t>Zero Field (ZF)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A2469F-1E44-3029-B496-A3685723F2AA}"/>
              </a:ext>
            </a:extLst>
          </p:cNvPr>
          <p:cNvSpPr txBox="1"/>
          <p:nvPr/>
        </p:nvSpPr>
        <p:spPr>
          <a:xfrm>
            <a:off x="7144812" y="3176711"/>
            <a:ext cx="1465713" cy="349702"/>
          </a:xfrm>
          <a:prstGeom prst="rect">
            <a:avLst/>
          </a:prstGeom>
          <a:solidFill>
            <a:schemeClr val="bg1"/>
          </a:solidFill>
        </p:spPr>
        <p:txBody>
          <a:bodyPr wrap="none" lIns="36000" tIns="36000" rIns="36000" bIns="36000" rtlCol="0">
            <a:spAutoFit/>
          </a:bodyPr>
          <a:lstStyle/>
          <a:p>
            <a:r>
              <a:rPr lang="en-JP" b="1">
                <a:solidFill>
                  <a:srgbClr val="0000FF"/>
                </a:solidFill>
              </a:rPr>
              <a:t>High Field (HF)</a:t>
            </a:r>
          </a:p>
        </p:txBody>
      </p:sp>
      <p:sp>
        <p:nvSpPr>
          <p:cNvPr id="25" name="テキスト ボックス 47">
            <a:extLst>
              <a:ext uri="{FF2B5EF4-FFF2-40B4-BE49-F238E27FC236}">
                <a16:creationId xmlns:a16="http://schemas.microsoft.com/office/drawing/2014/main" id="{B942D2CA-7E7D-36D8-B22A-526088218DC4}"/>
              </a:ext>
            </a:extLst>
          </p:cNvPr>
          <p:cNvSpPr txBox="1"/>
          <p:nvPr/>
        </p:nvSpPr>
        <p:spPr>
          <a:xfrm>
            <a:off x="243766" y="1402472"/>
            <a:ext cx="1796774" cy="554832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dirty="0">
                <a:solidFill>
                  <a:srgbClr val="7030A0"/>
                </a:solidFill>
              </a:rPr>
              <a:t>Pure lepton</a:t>
            </a:r>
            <a:endParaRPr kumimoji="1" lang="en-US" altLang="ja-JP" dirty="0">
              <a:solidFill>
                <a:srgbClr val="7030A0"/>
              </a:solidFill>
            </a:endParaRPr>
          </a:p>
          <a:p>
            <a:pPr>
              <a:lnSpc>
                <a:spcPts val="1800"/>
              </a:lnSpc>
            </a:pPr>
            <a:r>
              <a:rPr kumimoji="1" lang="en-US" altLang="ja-JP" dirty="0">
                <a:solidFill>
                  <a:srgbClr val="7030A0"/>
                </a:solidFill>
                <a:latin typeface="Symbol" pitchFamily="18" charset="2"/>
              </a:rPr>
              <a:t>   = </a:t>
            </a:r>
            <a:r>
              <a:rPr lang="en-US" altLang="ja-JP" dirty="0">
                <a:solidFill>
                  <a:srgbClr val="7030A0"/>
                </a:solidFill>
              </a:rPr>
              <a:t>point particle</a:t>
            </a:r>
            <a:endParaRPr kumimoji="1" lang="ja-JP" altLang="en-US">
              <a:solidFill>
                <a:srgbClr val="7030A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EA88B09-9C8A-DA45-C66F-4660766D8F5A}"/>
              </a:ext>
            </a:extLst>
          </p:cNvPr>
          <p:cNvSpPr txBox="1"/>
          <p:nvPr/>
        </p:nvSpPr>
        <p:spPr>
          <a:xfrm>
            <a:off x="230476" y="998336"/>
            <a:ext cx="45767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JP" sz="2000" b="1" dirty="0">
                <a:solidFill>
                  <a:srgbClr val="0070C0"/>
                </a:solidFill>
              </a:rPr>
              <a:t>Muonium: bound state of µ</a:t>
            </a:r>
            <a:r>
              <a:rPr lang="en-JP" sz="2000" b="1" baseline="30000" dirty="0">
                <a:solidFill>
                  <a:srgbClr val="0070C0"/>
                </a:solidFill>
              </a:rPr>
              <a:t>+</a:t>
            </a:r>
            <a:r>
              <a:rPr lang="en-JP" sz="2000" b="1" dirty="0">
                <a:solidFill>
                  <a:srgbClr val="0070C0"/>
                </a:solidFill>
              </a:rPr>
              <a:t> and e</a:t>
            </a:r>
            <a:r>
              <a:rPr lang="en-JP" sz="2000" b="1" baseline="30000" dirty="0">
                <a:solidFill>
                  <a:srgbClr val="0070C0"/>
                </a:solidFill>
              </a:rPr>
              <a:t>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テキスト ボックス 4">
                <a:extLst>
                  <a:ext uri="{FF2B5EF4-FFF2-40B4-BE49-F238E27FC236}">
                    <a16:creationId xmlns:a16="http://schemas.microsoft.com/office/drawing/2014/main" id="{5350AA82-444B-F063-CDB9-3170177BA430}"/>
                  </a:ext>
                </a:extLst>
              </p:cNvPr>
              <p:cNvSpPr txBox="1"/>
              <p:nvPr/>
            </p:nvSpPr>
            <p:spPr>
              <a:xfrm>
                <a:off x="230476" y="4091787"/>
                <a:ext cx="3442481" cy="369332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altLang="ja-JP" dirty="0"/>
                  <a:t> : Muonium Hyperfine Structure</a:t>
                </a:r>
                <a:endParaRPr kumimoji="1" lang="ja-JP" altLang="en-US"/>
              </a:p>
            </p:txBody>
          </p:sp>
        </mc:Choice>
        <mc:Fallback xmlns="">
          <p:sp>
            <p:nvSpPr>
              <p:cNvPr id="32" name="テキスト ボックス 4">
                <a:extLst>
                  <a:ext uri="{FF2B5EF4-FFF2-40B4-BE49-F238E27FC236}">
                    <a16:creationId xmlns:a16="http://schemas.microsoft.com/office/drawing/2014/main" id="{5350AA82-444B-F063-CDB9-3170177B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76" y="4091787"/>
                <a:ext cx="3442481" cy="369332"/>
              </a:xfrm>
              <a:prstGeom prst="rect">
                <a:avLst/>
              </a:prstGeom>
              <a:blipFill>
                <a:blip r:embed="rId6"/>
                <a:stretch>
                  <a:fillRect t="-6667" r="-368" b="-26667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C65D9214-05BD-73F9-0C6F-060F1F916274}"/>
              </a:ext>
            </a:extLst>
          </p:cNvPr>
          <p:cNvSpPr txBox="1"/>
          <p:nvPr/>
        </p:nvSpPr>
        <p:spPr>
          <a:xfrm>
            <a:off x="230476" y="4539296"/>
            <a:ext cx="4184601" cy="646331"/>
          </a:xfrm>
          <a:prstGeom prst="rect">
            <a:avLst/>
          </a:prstGeom>
          <a:noFill/>
          <a:ln w="25400">
            <a:solidFill>
              <a:srgbClr val="008F00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tabLst>
                <a:tab pos="396875" algn="l"/>
                <a:tab pos="2576513" algn="l"/>
                <a:tab pos="3951288" algn="r"/>
              </a:tabLst>
            </a:pPr>
            <a:r>
              <a:rPr lang="en-JP">
                <a:solidFill>
                  <a:srgbClr val="FF0000"/>
                </a:solidFill>
              </a:rPr>
              <a:t>ZF:	4 463 302.2(14)	kHz	(310 ppb)</a:t>
            </a:r>
          </a:p>
          <a:p>
            <a:pPr>
              <a:tabLst>
                <a:tab pos="396875" algn="l"/>
                <a:tab pos="2576513" algn="l"/>
                <a:tab pos="3951288" algn="r"/>
              </a:tabLst>
            </a:pPr>
            <a:r>
              <a:rPr lang="en-JP">
                <a:solidFill>
                  <a:srgbClr val="0000FF"/>
                </a:solidFill>
              </a:rPr>
              <a:t>HF:	4 463 302.765(51)(17)	kHz	(12 ppb)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200124-649E-2D35-1BFE-A1038A601201}"/>
              </a:ext>
            </a:extLst>
          </p:cNvPr>
          <p:cNvSpPr txBox="1"/>
          <p:nvPr/>
        </p:nvSpPr>
        <p:spPr>
          <a:xfrm>
            <a:off x="4339275" y="1513414"/>
            <a:ext cx="3169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Breit-Rabi Energy level diagram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19D8B20-3EC4-B631-BA33-CF3E7A002B5E}"/>
              </a:ext>
            </a:extLst>
          </p:cNvPr>
          <p:cNvSpPr txBox="1"/>
          <p:nvPr/>
        </p:nvSpPr>
        <p:spPr>
          <a:xfrm>
            <a:off x="910369" y="5723953"/>
            <a:ext cx="2297425" cy="369332"/>
          </a:xfrm>
          <a:prstGeom prst="rect">
            <a:avLst/>
          </a:prstGeom>
          <a:solidFill>
            <a:srgbClr val="FFDCD7"/>
          </a:solidFill>
          <a:ln w="1905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pPr algn="r"/>
            <a:r>
              <a:rPr lang="en-JP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MuSEUM goal: </a:t>
            </a:r>
            <a:r>
              <a:rPr lang="en-JP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JP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2ppb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24636C9-5693-B905-7658-9E73D1A1D39D}"/>
              </a:ext>
            </a:extLst>
          </p:cNvPr>
          <p:cNvSpPr txBox="1"/>
          <p:nvPr/>
        </p:nvSpPr>
        <p:spPr>
          <a:xfrm>
            <a:off x="198210" y="5211807"/>
            <a:ext cx="364285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JP" sz="1600">
                <a:solidFill>
                  <a:srgbClr val="008F00"/>
                </a:solidFill>
              </a:rPr>
              <a:t>Exp. dominated by statistical uncertainty!</a:t>
            </a:r>
          </a:p>
        </p:txBody>
      </p:sp>
      <p:sp>
        <p:nvSpPr>
          <p:cNvPr id="18" name="テキスト ボックス 5">
            <a:extLst>
              <a:ext uri="{FF2B5EF4-FFF2-40B4-BE49-F238E27FC236}">
                <a16:creationId xmlns:a16="http://schemas.microsoft.com/office/drawing/2014/main" id="{8DF4AF01-16ED-C344-45E0-42D8C8D7A6B9}"/>
              </a:ext>
            </a:extLst>
          </p:cNvPr>
          <p:cNvSpPr txBox="1"/>
          <p:nvPr/>
        </p:nvSpPr>
        <p:spPr>
          <a:xfrm>
            <a:off x="7671638" y="1450408"/>
            <a:ext cx="1410707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altLang="ja-JP" sz="1400" i="1" dirty="0"/>
              <a:t>Zeeman Splitting</a:t>
            </a:r>
            <a:endParaRPr kumimoji="1" lang="ja-JP" altLang="en-US" sz="1400" i="1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5AF514-EE11-DE1E-1F48-8510825A0927}"/>
                  </a:ext>
                </a:extLst>
              </p:cNvPr>
              <p:cNvSpPr txBox="1"/>
              <p:nvPr/>
            </p:nvSpPr>
            <p:spPr>
              <a:xfrm>
                <a:off x="6084953" y="6391186"/>
                <a:ext cx="1269002" cy="3243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JP" sz="1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  <m:sup>
                          <m:r>
                            <a:rPr lang="en-JP" sz="1400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JP" sz="14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JP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𝐽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JP" sz="1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  <m:sup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JP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sz="1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JP" sz="140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15AF514-EE11-DE1E-1F48-8510825A09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953" y="6391186"/>
                <a:ext cx="1269002" cy="324384"/>
              </a:xfrm>
              <a:prstGeom prst="rect">
                <a:avLst/>
              </a:prstGeom>
              <a:blipFill>
                <a:blip r:embed="rId7"/>
                <a:stretch>
                  <a:fillRect t="-100000" b="-15384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E4D61E-CA44-0067-2981-10BA9435B16E}"/>
                  </a:ext>
                </a:extLst>
              </p:cNvPr>
              <p:cNvSpPr txBox="1"/>
              <p:nvPr/>
            </p:nvSpPr>
            <p:spPr>
              <a:xfrm>
                <a:off x="7699314" y="6391186"/>
                <a:ext cx="1161087" cy="3243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JP" sz="1400" i="1" smtClean="0">
                          <a:latin typeface="Cambria Math" panose="02040503050406030204" pitchFamily="18" charset="0"/>
                        </a:rPr>
                        <m:t>h</m:t>
                      </m:r>
                      <m:sSub>
                        <m:sSubPr>
                          <m:ctrlPr>
                            <a:rPr lang="en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JP" sz="14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JP" sz="1400" i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JP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JP" sz="1400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JP" sz="1400" i="1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JP" sz="140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EE4D61E-CA44-0067-2981-10BA9435B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9314" y="6391186"/>
                <a:ext cx="1161087" cy="32438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4B16C411-66FA-0D05-B469-30CE92197B57}"/>
              </a:ext>
            </a:extLst>
          </p:cNvPr>
          <p:cNvSpPr txBox="1"/>
          <p:nvPr/>
        </p:nvSpPr>
        <p:spPr>
          <a:xfrm>
            <a:off x="5592930" y="6399490"/>
            <a:ext cx="2148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/>
              <a:t>with                                  and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正方形/長方形 7">
                <a:extLst>
                  <a:ext uri="{FF2B5EF4-FFF2-40B4-BE49-F238E27FC236}">
                    <a16:creationId xmlns:a16="http://schemas.microsoft.com/office/drawing/2014/main" id="{12A70C06-837E-8596-393B-F4896C518C84}"/>
                  </a:ext>
                </a:extLst>
              </p:cNvPr>
              <p:cNvSpPr/>
              <p:nvPr/>
            </p:nvSpPr>
            <p:spPr>
              <a:xfrm>
                <a:off x="5055557" y="4988087"/>
                <a:ext cx="1654940" cy="422405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  <a:effectLst/>
            </p:spPr>
            <p:txBody>
              <a:bodyPr wrap="none" tIns="36000" bIns="10800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altLang="ja-JP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en-US" altLang="ja-JP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ja-JP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34</m:t>
                        </m:r>
                      </m:sub>
                    </m:sSub>
                  </m:oMath>
                </a14:m>
                <a:endParaRPr lang="ja-JP" altLang="en-US"/>
              </a:p>
            </p:txBody>
          </p:sp>
        </mc:Choice>
        <mc:Fallback xmlns="">
          <p:sp>
            <p:nvSpPr>
              <p:cNvPr id="30" name="正方形/長方形 7">
                <a:extLst>
                  <a:ext uri="{FF2B5EF4-FFF2-40B4-BE49-F238E27FC236}">
                    <a16:creationId xmlns:a16="http://schemas.microsoft.com/office/drawing/2014/main" id="{12A70C06-837E-8596-393B-F4896C518C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557" y="4988087"/>
                <a:ext cx="1654940" cy="4224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5400">
                <a:solidFill>
                  <a:srgbClr val="0000FF"/>
                </a:solidFill>
              </a:ln>
              <a:effectLst/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Freeform 43">
            <a:extLst>
              <a:ext uri="{FF2B5EF4-FFF2-40B4-BE49-F238E27FC236}">
                <a16:creationId xmlns:a16="http://schemas.microsoft.com/office/drawing/2014/main" id="{83432771-27B8-02AE-EFEE-947E929E9BE2}"/>
              </a:ext>
            </a:extLst>
          </p:cNvPr>
          <p:cNvSpPr/>
          <p:nvPr/>
        </p:nvSpPr>
        <p:spPr>
          <a:xfrm>
            <a:off x="3240336" y="5125522"/>
            <a:ext cx="726831" cy="792000"/>
          </a:xfrm>
          <a:custGeom>
            <a:avLst/>
            <a:gdLst>
              <a:gd name="connsiteX0" fmla="*/ 726831 w 726831"/>
              <a:gd name="connsiteY0" fmla="*/ 0 h 1230923"/>
              <a:gd name="connsiteX1" fmla="*/ 550985 w 726831"/>
              <a:gd name="connsiteY1" fmla="*/ 902677 h 1230923"/>
              <a:gd name="connsiteX2" fmla="*/ 0 w 726831"/>
              <a:gd name="connsiteY2" fmla="*/ 1230923 h 123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831" h="1230923">
                <a:moveTo>
                  <a:pt x="726831" y="0"/>
                </a:moveTo>
                <a:cubicBezTo>
                  <a:pt x="699477" y="348761"/>
                  <a:pt x="672123" y="697523"/>
                  <a:pt x="550985" y="902677"/>
                </a:cubicBezTo>
                <a:cubicBezTo>
                  <a:pt x="429846" y="1107831"/>
                  <a:pt x="214923" y="1169377"/>
                  <a:pt x="0" y="1230923"/>
                </a:cubicBezTo>
              </a:path>
            </a:pathLst>
          </a:custGeom>
          <a:noFill/>
          <a:ln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79A7373-5D49-2124-CD84-7CFD5A457984}"/>
                  </a:ext>
                </a:extLst>
              </p:cNvPr>
              <p:cNvSpPr txBox="1"/>
              <p:nvPr/>
            </p:nvSpPr>
            <p:spPr>
              <a:xfrm>
                <a:off x="5055557" y="5512922"/>
                <a:ext cx="3791101" cy="832344"/>
              </a:xfrm>
              <a:prstGeom prst="rect">
                <a:avLst/>
              </a:prstGeom>
              <a:noFill/>
              <a:ln w="25400">
                <a:solidFill>
                  <a:srgbClr val="0000FF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>
                                  <a:latin typeface="Cambria Math" panose="02040503050406030204" pitchFamily="18" charset="0"/>
                                </a:rPr>
                                <m:t>34</m:t>
                              </m:r>
                            </m:sub>
                          </m:sSub>
                          <m:r>
                            <a:rPr lang="en-JP" i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JP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JP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JP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34</m:t>
                                  </m:r>
                                </m:sub>
                              </m:sSub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d>
                            <m:d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b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en-JP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JP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JP" i="0">
                                          <a:latin typeface="Cambria Math" panose="02040503050406030204" pitchFamily="18" charset="0"/>
                                        </a:rPr>
                                        <m:t>34</m:t>
                                      </m:r>
                                    </m:sub>
                                  </m:sSub>
                                  <m:r>
                                    <a:rPr lang="en-JP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JP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  <m:sub>
                                      <m:r>
                                        <a:rPr lang="en-JP" i="0">
                                          <a:latin typeface="Cambria Math" panose="02040503050406030204" pitchFamily="18" charset="0"/>
                                        </a:rPr>
                                        <m:t>12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den>
                      </m:f>
                      <m:r>
                        <a:rPr lang="en-JP" i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JP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JP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JP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  <m:sup>
                              <m:r>
                                <a:rPr lang="en-JP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JP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79A7373-5D49-2124-CD84-7CFD5A4579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557" y="5512922"/>
                <a:ext cx="3791101" cy="8323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Phys. Lett. B59 (1975) 397-400 ， Phys. Rev. Lett. 82 (1999) 711-714">
            <a:extLst>
              <a:ext uri="{FF2B5EF4-FFF2-40B4-BE49-F238E27FC236}">
                <a16:creationId xmlns:a16="http://schemas.microsoft.com/office/drawing/2014/main" id="{2D3DC5ED-F874-7BED-C90E-054AE0A65792}"/>
              </a:ext>
            </a:extLst>
          </p:cNvPr>
          <p:cNvSpPr txBox="1"/>
          <p:nvPr/>
        </p:nvSpPr>
        <p:spPr>
          <a:xfrm>
            <a:off x="198676" y="6214660"/>
            <a:ext cx="4573496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tabLst>
                <a:tab pos="346075" algn="l"/>
              </a:tabLst>
              <a:defRPr sz="1600"/>
            </a:pPr>
            <a:r>
              <a:rPr lang="en-US" sz="1600" b="1" dirty="0">
                <a:solidFill>
                  <a:srgbClr val="FF0000"/>
                </a:solidFill>
              </a:rPr>
              <a:t>ZF</a:t>
            </a:r>
            <a:r>
              <a:rPr lang="en-US" sz="1600" dirty="0"/>
              <a:t>:	</a:t>
            </a:r>
            <a:r>
              <a:rPr lang="en-US" sz="1600" dirty="0">
                <a:solidFill>
                  <a:srgbClr val="0070C0"/>
                </a:solidFill>
              </a:rPr>
              <a:t>D. E. Casperson </a:t>
            </a:r>
            <a:r>
              <a:rPr lang="en-US"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sz="1600" dirty="0">
                <a:solidFill>
                  <a:srgbClr val="0070C0"/>
                </a:solidFill>
              </a:rPr>
              <a:t>Phys. Lett. B</a:t>
            </a:r>
            <a:r>
              <a:rPr lang="en-US" sz="1600" dirty="0">
                <a:solidFill>
                  <a:srgbClr val="0070C0"/>
                </a:solidFill>
              </a:rPr>
              <a:t> </a:t>
            </a:r>
            <a:r>
              <a:rPr sz="1600" b="1" dirty="0">
                <a:solidFill>
                  <a:srgbClr val="0070C0"/>
                </a:solidFill>
              </a:rPr>
              <a:t>59</a:t>
            </a:r>
            <a:r>
              <a:rPr lang="en-US" sz="1600" dirty="0">
                <a:solidFill>
                  <a:srgbClr val="0070C0"/>
                </a:solidFill>
              </a:rPr>
              <a:t>,</a:t>
            </a:r>
            <a:r>
              <a:rPr sz="1600" dirty="0">
                <a:solidFill>
                  <a:srgbClr val="0070C0"/>
                </a:solidFill>
              </a:rPr>
              <a:t> 397</a:t>
            </a:r>
            <a:r>
              <a:rPr lang="en-JP" sz="1600">
                <a:solidFill>
                  <a:srgbClr val="0070C0"/>
                </a:solidFill>
              </a:rPr>
              <a:t> (1975)</a:t>
            </a:r>
            <a:endParaRPr lang="en-US" sz="1600" dirty="0">
              <a:solidFill>
                <a:srgbClr val="0070C0"/>
              </a:solidFill>
            </a:endParaRPr>
          </a:p>
          <a:p>
            <a:pPr defTabSz="321457">
              <a:tabLst>
                <a:tab pos="346075" algn="l"/>
              </a:tabLst>
              <a:defRPr sz="1600"/>
            </a:pPr>
            <a:r>
              <a:rPr lang="en-US" sz="1600" b="1" dirty="0">
                <a:solidFill>
                  <a:srgbClr val="0000FF"/>
                </a:solidFill>
              </a:rPr>
              <a:t>HF</a:t>
            </a:r>
            <a:r>
              <a:rPr lang="en-US" sz="1600" dirty="0"/>
              <a:t>:	</a:t>
            </a:r>
            <a:r>
              <a:rPr lang="en-US" sz="1600" dirty="0">
                <a:solidFill>
                  <a:srgbClr val="0070C0"/>
                </a:solidFill>
              </a:rPr>
              <a:t>W. Liu </a:t>
            </a:r>
            <a:r>
              <a:rPr lang="en-US" sz="1600" i="1" dirty="0">
                <a:solidFill>
                  <a:srgbClr val="0070C0"/>
                </a:solidFill>
              </a:rPr>
              <a:t>et al.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sz="1600" dirty="0">
                <a:solidFill>
                  <a:srgbClr val="0070C0"/>
                </a:solidFill>
              </a:rPr>
              <a:t>Phys. Rev. Lett. </a:t>
            </a:r>
            <a:r>
              <a:rPr sz="1600" b="1" dirty="0">
                <a:solidFill>
                  <a:srgbClr val="0070C0"/>
                </a:solidFill>
              </a:rPr>
              <a:t>82</a:t>
            </a:r>
            <a:r>
              <a:rPr lang="en-US" sz="1600" dirty="0">
                <a:solidFill>
                  <a:srgbClr val="0070C0"/>
                </a:solidFill>
              </a:rPr>
              <a:t>, </a:t>
            </a:r>
            <a:r>
              <a:rPr sz="1600" dirty="0">
                <a:solidFill>
                  <a:srgbClr val="0070C0"/>
                </a:solidFill>
              </a:rPr>
              <a:t>711</a:t>
            </a:r>
            <a:r>
              <a:rPr lang="en-JP" sz="1600">
                <a:solidFill>
                  <a:srgbClr val="0070C0"/>
                </a:solidFill>
              </a:rPr>
              <a:t> (1999)</a:t>
            </a:r>
            <a:endParaRPr sz="1600" dirty="0">
              <a:solidFill>
                <a:srgbClr val="0070C0"/>
              </a:solidFill>
            </a:endParaRPr>
          </a:p>
        </p:txBody>
      </p:sp>
      <p:sp>
        <p:nvSpPr>
          <p:cNvPr id="26" name="スライド番号プレースホルダー 25">
            <a:extLst>
              <a:ext uri="{FF2B5EF4-FFF2-40B4-BE49-F238E27FC236}">
                <a16:creationId xmlns:a16="http://schemas.microsoft.com/office/drawing/2014/main" id="{019AB12B-CB04-FF12-2100-145692F84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94144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A683F5-6B7D-89A7-45B2-28D5ACC3F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1300" y="1874366"/>
            <a:ext cx="1661967" cy="230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36932F-5254-5AC4-352B-54F9EA969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4443" y="1874366"/>
            <a:ext cx="1661967" cy="230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B7A22-23F0-1D1A-09D1-19B4CA0A6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27587" y="1874366"/>
            <a:ext cx="1661967" cy="2304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DAD64C6-3AC0-E28B-37AE-23A97A521C6E}"/>
              </a:ext>
            </a:extLst>
          </p:cNvPr>
          <p:cNvSpPr/>
          <p:nvPr/>
        </p:nvSpPr>
        <p:spPr>
          <a:xfrm>
            <a:off x="108000" y="2022528"/>
            <a:ext cx="6624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15163-630A-C955-EF3F-3BD9B64DB4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0164" y="4212890"/>
            <a:ext cx="1661967" cy="2304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A76635-F368-2531-6E42-A386F0D649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633308" y="4212891"/>
            <a:ext cx="1661967" cy="230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D46FAD-4D04-DBC0-1E89-5B1B620E0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806452" y="4212891"/>
            <a:ext cx="1661967" cy="230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377D23-822E-073E-8ABE-39A282A8A2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6979596" y="4212891"/>
            <a:ext cx="1661967" cy="230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935390-650F-7D6D-F16F-761CF34FE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µHe SEOP vs. Hybrid-SEOP</a:t>
            </a:r>
          </a:p>
        </p:txBody>
      </p:sp>
      <p:sp>
        <p:nvSpPr>
          <p:cNvPr id="18" name="object 1057">
            <a:extLst>
              <a:ext uri="{FF2B5EF4-FFF2-40B4-BE49-F238E27FC236}">
                <a16:creationId xmlns:a16="http://schemas.microsoft.com/office/drawing/2014/main" id="{2EED79D4-5147-5BBF-4200-ABA347648321}"/>
              </a:ext>
            </a:extLst>
          </p:cNvPr>
          <p:cNvSpPr txBox="1"/>
          <p:nvPr/>
        </p:nvSpPr>
        <p:spPr>
          <a:xfrm>
            <a:off x="3149726" y="2056334"/>
            <a:ext cx="730969" cy="2923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900" spc="100" dirty="0">
                <a:solidFill>
                  <a:schemeClr val="bg1"/>
                </a:solidFill>
                <a:cs typeface="ヒラギノ明朝 ProN W3"/>
              </a:rPr>
              <a:t>18</a:t>
            </a:r>
            <a:r>
              <a:rPr lang="en-JP" sz="1900" spc="100">
                <a:solidFill>
                  <a:schemeClr val="bg1"/>
                </a:solidFill>
                <a:cs typeface="ヒラギノ明朝 ProN W3"/>
              </a:rPr>
              <a:t>0</a:t>
            </a:r>
            <a:r>
              <a:rPr lang="en-US" sz="1900" spc="100" dirty="0">
                <a:solidFill>
                  <a:schemeClr val="bg1"/>
                </a:solidFill>
                <a:cs typeface="ヒラギノ明朝 ProN W3"/>
              </a:rPr>
              <a:t> °C</a:t>
            </a:r>
            <a:endParaRPr sz="1900" dirty="0">
              <a:solidFill>
                <a:schemeClr val="bg1"/>
              </a:solidFill>
              <a:cs typeface="ヒラギノ明朝 ProN W3"/>
            </a:endParaRPr>
          </a:p>
        </p:txBody>
      </p:sp>
      <p:sp>
        <p:nvSpPr>
          <p:cNvPr id="19" name="object 1058">
            <a:extLst>
              <a:ext uri="{FF2B5EF4-FFF2-40B4-BE49-F238E27FC236}">
                <a16:creationId xmlns:a16="http://schemas.microsoft.com/office/drawing/2014/main" id="{9957D4C1-0048-1BE7-C8EB-9E939CE67D09}"/>
              </a:ext>
            </a:extLst>
          </p:cNvPr>
          <p:cNvSpPr txBox="1"/>
          <p:nvPr/>
        </p:nvSpPr>
        <p:spPr>
          <a:xfrm>
            <a:off x="5319392" y="2056334"/>
            <a:ext cx="730969" cy="29238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1900" spc="100" dirty="0">
                <a:solidFill>
                  <a:schemeClr val="bg1"/>
                </a:solidFill>
                <a:cs typeface="ヒラギノ明朝 ProN W3"/>
              </a:rPr>
              <a:t>200</a:t>
            </a:r>
            <a:r>
              <a:rPr lang="en-US" sz="1900" spc="100" dirty="0">
                <a:solidFill>
                  <a:schemeClr val="bg1"/>
                </a:solidFill>
                <a:cs typeface="ヒラギノ明朝 ProN W3"/>
              </a:rPr>
              <a:t> °C</a:t>
            </a:r>
            <a:endParaRPr sz="1900" dirty="0">
              <a:solidFill>
                <a:schemeClr val="bg1"/>
              </a:solidFill>
              <a:cs typeface="ヒラギノ明朝 ProN W3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95E4F53-858D-71CD-54F5-2186E3FB1F60}"/>
              </a:ext>
            </a:extLst>
          </p:cNvPr>
          <p:cNvSpPr/>
          <p:nvPr/>
        </p:nvSpPr>
        <p:spPr>
          <a:xfrm>
            <a:off x="108000" y="4375399"/>
            <a:ext cx="8928000" cy="2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026458-BDAD-A0C3-AA65-DA58ED490A00}"/>
              </a:ext>
            </a:extLst>
          </p:cNvPr>
          <p:cNvGrpSpPr/>
          <p:nvPr/>
        </p:nvGrpSpPr>
        <p:grpSpPr>
          <a:xfrm>
            <a:off x="121252" y="1188285"/>
            <a:ext cx="8928000" cy="360000"/>
            <a:chOff x="260400" y="2912962"/>
            <a:chExt cx="8928000" cy="360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6E5407E-08B4-EB0A-DC5F-446DF29B26EF}"/>
                </a:ext>
              </a:extLst>
            </p:cNvPr>
            <p:cNvSpPr/>
            <p:nvPr/>
          </p:nvSpPr>
          <p:spPr>
            <a:xfrm>
              <a:off x="260400" y="2912962"/>
              <a:ext cx="8928000" cy="36000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67000"/>
                  </a:schemeClr>
                </a:gs>
                <a:gs pos="48000">
                  <a:schemeClr val="accent2">
                    <a:lumMod val="97000"/>
                    <a:lumOff val="3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25" name="object 1056">
              <a:extLst>
                <a:ext uri="{FF2B5EF4-FFF2-40B4-BE49-F238E27FC236}">
                  <a16:creationId xmlns:a16="http://schemas.microsoft.com/office/drawing/2014/main" id="{6F733A9E-3B34-7DAE-6867-D0D5E0710D50}"/>
                </a:ext>
              </a:extLst>
            </p:cNvPr>
            <p:cNvSpPr txBox="1"/>
            <p:nvPr/>
          </p:nvSpPr>
          <p:spPr>
            <a:xfrm>
              <a:off x="1132460" y="2946768"/>
              <a:ext cx="730969" cy="29238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550"/>
                </a:spcBef>
              </a:pPr>
              <a:r>
                <a:rPr sz="1900" spc="100" dirty="0">
                  <a:solidFill>
                    <a:schemeClr val="bg1"/>
                  </a:solidFill>
                  <a:cs typeface="ヒラギノ明朝 ProN W3"/>
                </a:rPr>
                <a:t>160</a:t>
              </a:r>
              <a:r>
                <a:rPr lang="en-US" sz="1900" spc="100" dirty="0">
                  <a:solidFill>
                    <a:schemeClr val="bg1"/>
                  </a:solidFill>
                  <a:cs typeface="ヒラギノ明朝 ProN W3"/>
                </a:rPr>
                <a:t> °C</a:t>
              </a:r>
              <a:endParaRPr sz="1900" dirty="0">
                <a:solidFill>
                  <a:schemeClr val="bg1"/>
                </a:solidFill>
                <a:cs typeface="ヒラギノ明朝 ProN W3"/>
              </a:endParaRPr>
            </a:p>
          </p:txBody>
        </p:sp>
        <p:sp>
          <p:nvSpPr>
            <p:cNvPr id="26" name="object 1057">
              <a:extLst>
                <a:ext uri="{FF2B5EF4-FFF2-40B4-BE49-F238E27FC236}">
                  <a16:creationId xmlns:a16="http://schemas.microsoft.com/office/drawing/2014/main" id="{4EB447C7-F749-2D4B-2250-F879E9CE5E12}"/>
                </a:ext>
              </a:extLst>
            </p:cNvPr>
            <p:cNvSpPr txBox="1"/>
            <p:nvPr/>
          </p:nvSpPr>
          <p:spPr>
            <a:xfrm>
              <a:off x="3302126" y="2946768"/>
              <a:ext cx="730969" cy="29238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0"/>
                </a:spcBef>
              </a:pPr>
              <a:r>
                <a:rPr sz="1900" spc="100" dirty="0">
                  <a:solidFill>
                    <a:schemeClr val="bg1"/>
                  </a:solidFill>
                  <a:cs typeface="ヒラギノ明朝 ProN W3"/>
                </a:rPr>
                <a:t>18</a:t>
              </a:r>
              <a:r>
                <a:rPr lang="en-JP" sz="1900" spc="100">
                  <a:solidFill>
                    <a:schemeClr val="bg1"/>
                  </a:solidFill>
                  <a:cs typeface="ヒラギノ明朝 ProN W3"/>
                </a:rPr>
                <a:t>0</a:t>
              </a:r>
              <a:r>
                <a:rPr lang="en-US" sz="1900" spc="100" dirty="0">
                  <a:solidFill>
                    <a:schemeClr val="bg1"/>
                  </a:solidFill>
                  <a:cs typeface="ヒラギノ明朝 ProN W3"/>
                </a:rPr>
                <a:t> °C</a:t>
              </a:r>
              <a:endParaRPr sz="1900" dirty="0">
                <a:solidFill>
                  <a:schemeClr val="bg1"/>
                </a:solidFill>
                <a:cs typeface="ヒラギノ明朝 ProN W3"/>
              </a:endParaRPr>
            </a:p>
          </p:txBody>
        </p:sp>
        <p:sp>
          <p:nvSpPr>
            <p:cNvPr id="27" name="object 1058">
              <a:extLst>
                <a:ext uri="{FF2B5EF4-FFF2-40B4-BE49-F238E27FC236}">
                  <a16:creationId xmlns:a16="http://schemas.microsoft.com/office/drawing/2014/main" id="{53E7BAFD-EB14-FEA1-F8F8-6144DB59B860}"/>
                </a:ext>
              </a:extLst>
            </p:cNvPr>
            <p:cNvSpPr txBox="1"/>
            <p:nvPr/>
          </p:nvSpPr>
          <p:spPr>
            <a:xfrm>
              <a:off x="5471792" y="2946768"/>
              <a:ext cx="730969" cy="29238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0"/>
                </a:spcBef>
              </a:pPr>
              <a:r>
                <a:rPr sz="1900" spc="100" dirty="0">
                  <a:solidFill>
                    <a:schemeClr val="bg1"/>
                  </a:solidFill>
                  <a:cs typeface="ヒラギノ明朝 ProN W3"/>
                </a:rPr>
                <a:t>200</a:t>
              </a:r>
              <a:r>
                <a:rPr lang="en-US" sz="1900" spc="100" dirty="0">
                  <a:solidFill>
                    <a:schemeClr val="bg1"/>
                  </a:solidFill>
                  <a:cs typeface="ヒラギノ明朝 ProN W3"/>
                </a:rPr>
                <a:t> °C</a:t>
              </a:r>
              <a:endParaRPr sz="1900" dirty="0">
                <a:solidFill>
                  <a:schemeClr val="bg1"/>
                </a:solidFill>
                <a:cs typeface="ヒラギノ明朝 ProN W3"/>
              </a:endParaRPr>
            </a:p>
          </p:txBody>
        </p:sp>
        <p:sp>
          <p:nvSpPr>
            <p:cNvPr id="28" name="object 1059">
              <a:extLst>
                <a:ext uri="{FF2B5EF4-FFF2-40B4-BE49-F238E27FC236}">
                  <a16:creationId xmlns:a16="http://schemas.microsoft.com/office/drawing/2014/main" id="{F408E65C-4497-C5A9-F11A-E618DBA49C85}"/>
                </a:ext>
              </a:extLst>
            </p:cNvPr>
            <p:cNvSpPr txBox="1"/>
            <p:nvPr/>
          </p:nvSpPr>
          <p:spPr>
            <a:xfrm>
              <a:off x="7641457" y="2946768"/>
              <a:ext cx="663643" cy="292388"/>
            </a:xfrm>
            <a:prstGeom prst="rect">
              <a:avLst/>
            </a:prstGeom>
          </p:spPr>
          <p:txBody>
            <a:bodyPr vert="horz" wrap="none" lIns="0" tIns="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30"/>
                </a:spcBef>
              </a:pPr>
              <a:r>
                <a:rPr sz="1900" spc="100" dirty="0">
                  <a:solidFill>
                    <a:schemeClr val="bg1"/>
                  </a:solidFill>
                  <a:cs typeface="ヒラギノ明朝 ProN W3"/>
                </a:rPr>
                <a:t>240</a:t>
              </a:r>
              <a:r>
                <a:rPr lang="en-US" sz="1900" spc="100" dirty="0">
                  <a:solidFill>
                    <a:schemeClr val="bg1"/>
                  </a:solidFill>
                  <a:cs typeface="ヒラギノ明朝 ProN W3"/>
                </a:rPr>
                <a:t>°C</a:t>
              </a:r>
              <a:endParaRPr sz="1900" dirty="0">
                <a:solidFill>
                  <a:schemeClr val="bg1"/>
                </a:solidFill>
                <a:cs typeface="ヒラギノ明朝 ProN W3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2BF9B170-F20B-5C74-F04D-1A97D145B482}"/>
              </a:ext>
            </a:extLst>
          </p:cNvPr>
          <p:cNvSpPr/>
          <p:nvPr/>
        </p:nvSpPr>
        <p:spPr>
          <a:xfrm>
            <a:off x="108000" y="2275415"/>
            <a:ext cx="6624000" cy="1584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FB0FD09-FFC9-DB17-607E-30FB4AFA481D}"/>
              </a:ext>
            </a:extLst>
          </p:cNvPr>
          <p:cNvSpPr/>
          <p:nvPr/>
        </p:nvSpPr>
        <p:spPr>
          <a:xfrm>
            <a:off x="108000" y="4627190"/>
            <a:ext cx="8928000" cy="1584000"/>
          </a:xfrm>
          <a:prstGeom prst="rect">
            <a:avLst/>
          </a:prstGeom>
          <a:noFill/>
          <a:ln>
            <a:solidFill>
              <a:srgbClr val="008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solidFill>
                <a:srgbClr val="FF40FF"/>
              </a:solidFill>
            </a:endParaRPr>
          </a:p>
        </p:txBody>
      </p:sp>
      <p:sp>
        <p:nvSpPr>
          <p:cNvPr id="32" name="Down Arrow 31">
            <a:extLst>
              <a:ext uri="{FF2B5EF4-FFF2-40B4-BE49-F238E27FC236}">
                <a16:creationId xmlns:a16="http://schemas.microsoft.com/office/drawing/2014/main" id="{9283483D-C929-2529-4D2D-90A4575C55F1}"/>
              </a:ext>
            </a:extLst>
          </p:cNvPr>
          <p:cNvSpPr/>
          <p:nvPr/>
        </p:nvSpPr>
        <p:spPr>
          <a:xfrm flipV="1">
            <a:off x="5486399" y="5874314"/>
            <a:ext cx="288234" cy="35780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3" name="Down Arrow 32">
            <a:extLst>
              <a:ext uri="{FF2B5EF4-FFF2-40B4-BE49-F238E27FC236}">
                <a16:creationId xmlns:a16="http://schemas.microsoft.com/office/drawing/2014/main" id="{54B88199-CD3C-5CD8-0DD6-A0555ECE2849}"/>
              </a:ext>
            </a:extLst>
          </p:cNvPr>
          <p:cNvSpPr/>
          <p:nvPr/>
        </p:nvSpPr>
        <p:spPr>
          <a:xfrm flipV="1">
            <a:off x="7676321" y="5874314"/>
            <a:ext cx="288234" cy="357809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EEB5FD-4A02-A56E-2506-9B841C248D1F}"/>
              </a:ext>
            </a:extLst>
          </p:cNvPr>
          <p:cNvSpPr txBox="1"/>
          <p:nvPr/>
        </p:nvSpPr>
        <p:spPr>
          <a:xfrm>
            <a:off x="5107410" y="3963535"/>
            <a:ext cx="3141848" cy="60529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JP">
                <a:solidFill>
                  <a:srgbClr val="9202FF"/>
                </a:solidFill>
              </a:rPr>
              <a:t>Decrease in polarization efficiency due to spin relaxation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7E3837-7765-D80E-2F2D-CBFF5F4DDADF}"/>
              </a:ext>
            </a:extLst>
          </p:cNvPr>
          <p:cNvSpPr txBox="1"/>
          <p:nvPr/>
        </p:nvSpPr>
        <p:spPr>
          <a:xfrm>
            <a:off x="7556472" y="1890567"/>
            <a:ext cx="154080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JP" sz="1200">
                <a:solidFill>
                  <a:srgbClr val="008F00"/>
                </a:solidFill>
              </a:rPr>
              <a:t>Hybrid Cell</a:t>
            </a:r>
          </a:p>
          <a:p>
            <a:pPr algn="r"/>
            <a:r>
              <a:rPr lang="en-JP" sz="1200">
                <a:solidFill>
                  <a:srgbClr val="008F00"/>
                </a:solidFill>
              </a:rPr>
              <a:t>[K]/[Rb] = 12.5 (mole)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EE8D45-1A71-920E-A9F6-CD8BEF4218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2345694"/>
            <a:ext cx="2016000" cy="1512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5CE543-CE49-610F-5DB7-89F15C621A7D}"/>
              </a:ext>
            </a:extLst>
          </p:cNvPr>
          <p:cNvSpPr/>
          <p:nvPr/>
        </p:nvSpPr>
        <p:spPr>
          <a:xfrm rot="19800000">
            <a:off x="1779729" y="3870485"/>
            <a:ext cx="33659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Very Preliminary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5F416C-2C93-C09F-68A4-6547C4D6FE36}"/>
              </a:ext>
            </a:extLst>
          </p:cNvPr>
          <p:cNvSpPr txBox="1"/>
          <p:nvPr/>
        </p:nvSpPr>
        <p:spPr>
          <a:xfrm>
            <a:off x="0" y="6422263"/>
            <a:ext cx="2219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(on-line analysis only)</a:t>
            </a:r>
            <a:endParaRPr lang="en-JP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D5CE989-C040-6B6D-8D11-2F587100125E}"/>
              </a:ext>
            </a:extLst>
          </p:cNvPr>
          <p:cNvSpPr>
            <a:spLocks/>
          </p:cNvSpPr>
          <p:nvPr/>
        </p:nvSpPr>
        <p:spPr>
          <a:xfrm flipV="1">
            <a:off x="2169655" y="3028271"/>
            <a:ext cx="718952" cy="108000"/>
          </a:xfrm>
          <a:prstGeom prst="rightArrow">
            <a:avLst>
              <a:gd name="adj1" fmla="val 50000"/>
              <a:gd name="adj2" fmla="val 20680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6183A6-5129-436F-822C-8BB54DF72B5F}"/>
              </a:ext>
            </a:extLst>
          </p:cNvPr>
          <p:cNvSpPr txBox="1"/>
          <p:nvPr/>
        </p:nvSpPr>
        <p:spPr>
          <a:xfrm>
            <a:off x="2456309" y="1608768"/>
            <a:ext cx="4027898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JP">
                <a:solidFill>
                  <a:srgbClr val="C00000"/>
                </a:solidFill>
              </a:rPr>
              <a:t>1.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JP">
                <a:solidFill>
                  <a:srgbClr val="C00000"/>
                </a:solidFill>
              </a:rPr>
              <a:t>olarization increases with Rb mobility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1BDD35-F98C-39F3-1FA5-8942B8C424F8}"/>
              </a:ext>
            </a:extLst>
          </p:cNvPr>
          <p:cNvSpPr txBox="1"/>
          <p:nvPr/>
        </p:nvSpPr>
        <p:spPr>
          <a:xfrm>
            <a:off x="2456309" y="1903857"/>
            <a:ext cx="4737066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JP">
                <a:solidFill>
                  <a:srgbClr val="015CFF"/>
                </a:solidFill>
              </a:rPr>
              <a:t>2. Polarization decreases due to  Rb-Rb collisions</a:t>
            </a:r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B67AC747-BD86-B3E1-5815-C1082EE58CAB}"/>
              </a:ext>
            </a:extLst>
          </p:cNvPr>
          <p:cNvSpPr>
            <a:spLocks/>
          </p:cNvSpPr>
          <p:nvPr/>
        </p:nvSpPr>
        <p:spPr>
          <a:xfrm flipV="1">
            <a:off x="4233468" y="3028271"/>
            <a:ext cx="720000" cy="108000"/>
          </a:xfrm>
          <a:prstGeom prst="rightArrow">
            <a:avLst>
              <a:gd name="adj1" fmla="val 50000"/>
              <a:gd name="adj2" fmla="val 206809"/>
            </a:avLst>
          </a:prstGeom>
          <a:solidFill>
            <a:srgbClr val="015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DDD9426-9265-0B6D-27B0-AD5A9F64D6ED}"/>
              </a:ext>
            </a:extLst>
          </p:cNvPr>
          <p:cNvGrpSpPr>
            <a:grpSpLocks noChangeAspect="1"/>
          </p:cNvGrpSpPr>
          <p:nvPr/>
        </p:nvGrpSpPr>
        <p:grpSpPr>
          <a:xfrm>
            <a:off x="4840274" y="2374474"/>
            <a:ext cx="288000" cy="349702"/>
            <a:chOff x="493384" y="1977825"/>
            <a:chExt cx="540000" cy="692993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0BD2AB-DCFF-2E68-C65F-538ACC56CE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384" y="2054322"/>
              <a:ext cx="540000" cy="54000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015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>
                <a:solidFill>
                  <a:srgbClr val="015CFF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3B5376-83FD-A5D0-6F2C-567B523117B3}"/>
                </a:ext>
              </a:extLst>
            </p:cNvPr>
            <p:cNvSpPr txBox="1"/>
            <p:nvPr/>
          </p:nvSpPr>
          <p:spPr>
            <a:xfrm>
              <a:off x="585521" y="1977825"/>
              <a:ext cx="355731" cy="692993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en-JP" b="1">
                  <a:solidFill>
                    <a:srgbClr val="015CFF"/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3095C71-0149-AB5C-934B-61C31912036B}"/>
              </a:ext>
            </a:extLst>
          </p:cNvPr>
          <p:cNvGrpSpPr>
            <a:grpSpLocks noChangeAspect="1"/>
          </p:cNvGrpSpPr>
          <p:nvPr/>
        </p:nvGrpSpPr>
        <p:grpSpPr>
          <a:xfrm>
            <a:off x="2641626" y="2374474"/>
            <a:ext cx="288000" cy="349702"/>
            <a:chOff x="493384" y="1977828"/>
            <a:chExt cx="540000" cy="692993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2D155A2-2EFD-0E16-49A5-B7B15CD93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384" y="2054322"/>
              <a:ext cx="540000" cy="54000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11CDF0-3E3F-C304-DFA4-B9677EC8B7A0}"/>
                </a:ext>
              </a:extLst>
            </p:cNvPr>
            <p:cNvSpPr txBox="1"/>
            <p:nvPr/>
          </p:nvSpPr>
          <p:spPr>
            <a:xfrm>
              <a:off x="585522" y="1977828"/>
              <a:ext cx="355731" cy="692993"/>
            </a:xfrm>
            <a:prstGeom prst="rect">
              <a:avLst/>
            </a:prstGeom>
            <a:noFill/>
          </p:spPr>
          <p:txBody>
            <a:bodyPr wrap="none" lIns="36000" tIns="36000" rIns="36000" bIns="36000" rtlCol="0" anchor="ctr">
              <a:spAutoFit/>
            </a:bodyPr>
            <a:lstStyle/>
            <a:p>
              <a:pPr algn="ctr"/>
              <a:r>
                <a:rPr lang="en-JP" b="1">
                  <a:solidFill>
                    <a:srgbClr val="C00000"/>
                  </a:solidFill>
                </a:rPr>
                <a:t>1</a:t>
              </a:r>
            </a:p>
          </p:txBody>
        </p:sp>
      </p:grpSp>
      <p:sp>
        <p:nvSpPr>
          <p:cNvPr id="48" name="Right Arrow 47">
            <a:extLst>
              <a:ext uri="{FF2B5EF4-FFF2-40B4-BE49-F238E27FC236}">
                <a16:creationId xmlns:a16="http://schemas.microsoft.com/office/drawing/2014/main" id="{663E0649-31E7-8B96-A102-2A90FB630D28}"/>
              </a:ext>
            </a:extLst>
          </p:cNvPr>
          <p:cNvSpPr>
            <a:spLocks/>
          </p:cNvSpPr>
          <p:nvPr/>
        </p:nvSpPr>
        <p:spPr>
          <a:xfrm rot="16200000" flipV="1">
            <a:off x="4164003" y="4111560"/>
            <a:ext cx="1800000" cy="108000"/>
          </a:xfrm>
          <a:prstGeom prst="rightArrow">
            <a:avLst>
              <a:gd name="adj1" fmla="val 50000"/>
              <a:gd name="adj2" fmla="val 206809"/>
            </a:avLst>
          </a:prstGeom>
          <a:solidFill>
            <a:srgbClr val="920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8B0E41-B039-D17B-1F05-3FE58362820D}"/>
              </a:ext>
            </a:extLst>
          </p:cNvPr>
          <p:cNvSpPr txBox="1"/>
          <p:nvPr/>
        </p:nvSpPr>
        <p:spPr>
          <a:xfrm>
            <a:off x="4935221" y="6235344"/>
            <a:ext cx="4127756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dirty="0">
                <a:solidFill>
                  <a:srgbClr val="FF0000"/>
                </a:solidFill>
              </a:rPr>
              <a:t>Increased polarization efficiency at higher temperatures due to K-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He spin exchange</a:t>
            </a:r>
            <a:endParaRPr lang="en-JP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09D44B-7B09-8A42-E0ED-FA0B6F9CD8CD}"/>
              </a:ext>
            </a:extLst>
          </p:cNvPr>
          <p:cNvSpPr txBox="1"/>
          <p:nvPr/>
        </p:nvSpPr>
        <p:spPr>
          <a:xfrm>
            <a:off x="108000" y="1746206"/>
            <a:ext cx="1979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Rb Pure Cell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EA80571-0087-C842-04FF-1B625AF6D054}"/>
              </a:ext>
            </a:extLst>
          </p:cNvPr>
          <p:cNvSpPr txBox="1"/>
          <p:nvPr/>
        </p:nvSpPr>
        <p:spPr>
          <a:xfrm>
            <a:off x="108000" y="4109370"/>
            <a:ext cx="26388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8F00"/>
                </a:solidFill>
              </a:rPr>
              <a:t>Hybrid K/Rb Cell</a:t>
            </a:r>
          </a:p>
        </p:txBody>
      </p:sp>
      <p:sp>
        <p:nvSpPr>
          <p:cNvPr id="14" name="スライド番号プレースホルダー 13">
            <a:extLst>
              <a:ext uri="{FF2B5EF4-FFF2-40B4-BE49-F238E27FC236}">
                <a16:creationId xmlns:a16="http://schemas.microsoft.com/office/drawing/2014/main" id="{561F26F3-DC89-42AE-BA64-26434984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10767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18F40-65C4-DC29-0618-10BAC62DF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5E490B-6557-46A6-1BB9-4CABEE85AF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1696"/>
          <a:stretch>
            <a:fillRect/>
          </a:stretch>
        </p:blipFill>
        <p:spPr>
          <a:xfrm>
            <a:off x="243894" y="1679897"/>
            <a:ext cx="3240000" cy="22887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980BD3-52AA-1C6A-0F82-BA40F808B8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1696"/>
          <a:stretch>
            <a:fillRect/>
          </a:stretch>
        </p:blipFill>
        <p:spPr>
          <a:xfrm>
            <a:off x="243894" y="4011431"/>
            <a:ext cx="3240000" cy="2288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5290CC-9D83-8B42-E4C6-4B69F13163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2" t="58304" r="12924"/>
          <a:stretch>
            <a:fillRect/>
          </a:stretch>
        </p:blipFill>
        <p:spPr>
          <a:xfrm>
            <a:off x="3308946" y="1882200"/>
            <a:ext cx="3240000" cy="2123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B2925-1F16-0613-8A9D-C8E6C76FCC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012" t="58304" r="12924"/>
          <a:stretch>
            <a:fillRect/>
          </a:stretch>
        </p:blipFill>
        <p:spPr>
          <a:xfrm>
            <a:off x="3308813" y="4207414"/>
            <a:ext cx="3240133" cy="2124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F861CB2-5B9B-DF9D-464D-6D3BFF32CF34}"/>
              </a:ext>
            </a:extLst>
          </p:cNvPr>
          <p:cNvSpPr/>
          <p:nvPr/>
        </p:nvSpPr>
        <p:spPr>
          <a:xfrm>
            <a:off x="5393933" y="1442646"/>
            <a:ext cx="2160000" cy="216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2D7BE3-6F0D-AD0C-D244-6B073F2D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Comparison: Pure &amp; Hybrid Cell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6889E8-0B0A-C699-D241-1BD7AFB6D057}"/>
                  </a:ext>
                </a:extLst>
              </p:cNvPr>
              <p:cNvSpPr txBox="1"/>
              <p:nvPr/>
            </p:nvSpPr>
            <p:spPr>
              <a:xfrm>
                <a:off x="1530045" y="1093291"/>
                <a:ext cx="1808371" cy="585408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none" lIns="36000" tIns="36000" rIns="36000" bIns="36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JP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d>
                            <m:dPr>
                              <m:ctrlPr>
                                <a:rPr lang="en-JP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JP" sz="16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56889E8-0B0A-C699-D241-1BD7AFB6D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045" y="1093291"/>
                <a:ext cx="1808371" cy="5854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EF535F-D53D-74D8-CD81-6CA459F0C032}"/>
                  </a:ext>
                </a:extLst>
              </p:cNvPr>
              <p:cNvSpPr txBox="1"/>
              <p:nvPr/>
            </p:nvSpPr>
            <p:spPr>
              <a:xfrm>
                <a:off x="4090441" y="1044084"/>
                <a:ext cx="3596544" cy="683823"/>
              </a:xfrm>
              <a:prstGeom prst="rect">
                <a:avLst/>
              </a:prstGeom>
              <a:noFill/>
              <a:ln w="19050">
                <a:solidFill>
                  <a:srgbClr val="0070C0"/>
                </a:solidFill>
              </a:ln>
            </p:spPr>
            <p:txBody>
              <a:bodyPr wrap="none" lIns="72000" tIns="72000" rIns="72000" bIns="72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𝑆𝐸𝑂𝑃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JP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rgbClr val="015CFF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JP" sz="1600" i="1">
                                  <a:solidFill>
                                    <a:srgbClr val="015C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rgbClr val="015CFF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JP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𝐻𝑒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sup>
                              </m:sSubSup>
                            </m:e>
                          </m:d>
                          <m:func>
                            <m:func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𝐻𝑒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16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AEF535F-D53D-74D8-CD81-6CA459F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0441" y="1044084"/>
                <a:ext cx="3596544" cy="68382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9050"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bject 12">
            <a:extLst>
              <a:ext uri="{FF2B5EF4-FFF2-40B4-BE49-F238E27FC236}">
                <a16:creationId xmlns:a16="http://schemas.microsoft.com/office/drawing/2014/main" id="{B6EDD74B-8091-1D27-40B2-E1BDD442CAD5}"/>
              </a:ext>
            </a:extLst>
          </p:cNvPr>
          <p:cNvSpPr txBox="1"/>
          <p:nvPr/>
        </p:nvSpPr>
        <p:spPr>
          <a:xfrm>
            <a:off x="289432" y="1241084"/>
            <a:ext cx="1130694" cy="289823"/>
          </a:xfrm>
          <a:prstGeom prst="rect">
            <a:avLst/>
          </a:prstGeom>
        </p:spPr>
        <p:txBody>
          <a:bodyPr vert="horz" wrap="non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-10" dirty="0">
                <a:latin typeface="+mn-lt"/>
                <a:cs typeface="Helvetica"/>
              </a:rPr>
              <a:t>Asymmetry:</a:t>
            </a:r>
            <a:endParaRPr dirty="0">
              <a:latin typeface="+mn-lt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A2F009-735D-41A6-D6BC-64CEC3B85175}"/>
                  </a:ext>
                </a:extLst>
              </p:cNvPr>
              <p:cNvSpPr txBox="1"/>
              <p:nvPr/>
            </p:nvSpPr>
            <p:spPr>
              <a:xfrm>
                <a:off x="6439643" y="2098352"/>
                <a:ext cx="2706190" cy="8309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r>
                  <a:rPr lang="en-US" sz="1600" i="1" dirty="0">
                    <a:solidFill>
                      <a:srgbClr val="008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1600" i="1" baseline="-25000" dirty="0">
                    <a:solidFill>
                      <a:srgbClr val="008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 </a:t>
                </a:r>
                <a:r>
                  <a:rPr lang="en-US" sz="1600" dirty="0">
                    <a:solidFill>
                      <a:srgbClr val="008F00"/>
                    </a:solidFill>
                  </a:rPr>
                  <a:t> : E</a:t>
                </a:r>
                <a:r>
                  <a:rPr lang="en-US" sz="1600" dirty="0">
                    <a:solidFill>
                      <a:srgbClr val="008F00"/>
                    </a:solidFill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xperimental asymmetry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600" i="1" dirty="0">
                    <a:solidFill>
                      <a:srgbClr val="008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en-US" sz="1600" i="1" baseline="-25000" dirty="0">
                    <a:solidFill>
                      <a:srgbClr val="008F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0 </a:t>
                </a:r>
                <a:r>
                  <a:rPr lang="en-US" sz="1600" dirty="0">
                    <a:solidFill>
                      <a:srgbClr val="008F00"/>
                    </a:solidFill>
                  </a:rPr>
                  <a:t> = 1/3 (theory)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1600" i="1" smtClean="0">
                        <a:solidFill>
                          <a:srgbClr val="008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1600" i="1" baseline="-25000" smtClean="0">
                        <a:solidFill>
                          <a:srgbClr val="008F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</m:t>
                    </m:r>
                    <m:r>
                      <m:rPr>
                        <m:nor/>
                      </m:rPr>
                      <a:rPr lang="en-US" sz="1600" smtClean="0">
                        <a:solidFill>
                          <a:srgbClr val="008F0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1600" smtClean="0">
                        <a:solidFill>
                          <a:srgbClr val="008F00"/>
                        </a:solidFill>
                      </a:rPr>
                      <m:t>=</m:t>
                    </m:r>
                  </m:oMath>
                </a14:m>
                <a:r>
                  <a:rPr lang="en-US" sz="1600" dirty="0">
                    <a:solidFill>
                      <a:srgbClr val="008F00"/>
                    </a:solidFill>
                  </a:rPr>
                  <a:t> 0.25 (exp. thin target)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BA2F009-735D-41A6-D6BC-64CEC3B85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9643" y="2098352"/>
                <a:ext cx="2706190" cy="830997"/>
              </a:xfrm>
              <a:prstGeom prst="rect">
                <a:avLst/>
              </a:prstGeom>
              <a:blipFill>
                <a:blip r:embed="rId6"/>
                <a:stretch>
                  <a:fillRect l="-935" t="-3030" r="-467" b="-9091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686694-D1CA-AC84-2FA6-4AC9E00D0FE1}"/>
              </a:ext>
            </a:extLst>
          </p:cNvPr>
          <p:cNvCxnSpPr>
            <a:cxnSpLocks/>
          </p:cNvCxnSpPr>
          <p:nvPr/>
        </p:nvCxnSpPr>
        <p:spPr>
          <a:xfrm>
            <a:off x="6425012" y="1658646"/>
            <a:ext cx="576758" cy="249711"/>
          </a:xfrm>
          <a:prstGeom prst="straightConnector1">
            <a:avLst/>
          </a:prstGeom>
          <a:ln>
            <a:solidFill>
              <a:srgbClr val="C00000"/>
            </a:solidFill>
            <a:headEnd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A150DB-0B67-A7CC-C658-B0A397584FAF}"/>
              </a:ext>
            </a:extLst>
          </p:cNvPr>
          <p:cNvSpPr txBox="1"/>
          <p:nvPr/>
        </p:nvSpPr>
        <p:spPr>
          <a:xfrm>
            <a:off x="7070350" y="1739080"/>
            <a:ext cx="196611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Muons stopped in He</a:t>
            </a:r>
            <a:endParaRPr lang="en-JP" sz="1600">
              <a:solidFill>
                <a:srgbClr val="C00000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1EB490E-E941-F438-466B-5FCDBBA3DB73}"/>
              </a:ext>
            </a:extLst>
          </p:cNvPr>
          <p:cNvGraphicFramePr>
            <a:graphicFrameLocks noGrp="1"/>
          </p:cNvGraphicFramePr>
          <p:nvPr/>
        </p:nvGraphicFramePr>
        <p:xfrm>
          <a:off x="6784738" y="3238993"/>
          <a:ext cx="2016000" cy="142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000">
                  <a:extLst>
                    <a:ext uri="{9D8B030D-6E8A-4147-A177-3AD203B41FA5}">
                      <a16:colId xmlns:a16="http://schemas.microsoft.com/office/drawing/2014/main" val="25290374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594775144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P</a:t>
                      </a:r>
                      <a:r>
                        <a:rPr lang="en-US" sz="1400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SEOP</a:t>
                      </a:r>
                      <a:r>
                        <a:rPr lang="en-US" sz="1400" dirty="0"/>
                        <a:t>   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78770407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Lower Limit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</a:t>
                      </a:r>
                      <a:r>
                        <a:rPr lang="en-US" sz="1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r>
                        <a:rPr lang="en-US" sz="1400" b="0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r>
                        <a:rPr lang="en-US" sz="1400" b="0" baseline="0" dirty="0"/>
                        <a:t> = 1/3)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JP" sz="1400" baseline="-25000">
                        <a:solidFill>
                          <a:schemeClr val="tx1"/>
                        </a:solidFill>
                      </a:endParaRPr>
                    </a:p>
                  </a:txBody>
                  <a:tcPr marL="45720" marR="45720" marT="36000" marB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JP" sz="1400"/>
                        <a:t>≈ 70%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273712305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P" sz="1400"/>
                        <a:t>Upper Limit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</a:t>
                      </a:r>
                      <a:r>
                        <a:rPr lang="en-US" sz="1400" b="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  <a:r>
                        <a:rPr lang="en-US" sz="1400" b="0" i="1" baseline="-25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0</a:t>
                      </a:r>
                      <a:r>
                        <a:rPr lang="en-US" sz="1400" b="0" baseline="0" dirty="0"/>
                        <a:t> = 0.25)</a:t>
                      </a:r>
                      <a:endParaRPr lang="en-JP" sz="1400" b="0" baseline="0"/>
                    </a:p>
                  </a:txBody>
                  <a:tcPr marL="45720" marR="4572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JP" sz="1400"/>
                        <a:t>≈ 90%</a:t>
                      </a:r>
                    </a:p>
                  </a:txBody>
                  <a:tcPr marT="36000" marB="36000" anchor="ctr"/>
                </a:tc>
                <a:extLst>
                  <a:ext uri="{0D108BD9-81ED-4DB2-BD59-A6C34878D82A}">
                    <a16:rowId xmlns:a16="http://schemas.microsoft.com/office/drawing/2014/main" val="126964457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4E6650C6-6661-B8D9-8AC1-4E4120E8B58D}"/>
              </a:ext>
            </a:extLst>
          </p:cNvPr>
          <p:cNvSpPr txBox="1"/>
          <p:nvPr/>
        </p:nvSpPr>
        <p:spPr>
          <a:xfrm>
            <a:off x="6568738" y="4983042"/>
            <a:ext cx="2448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>
              <a:buFont typeface="Wingdings" pitchFamily="2" charset="2"/>
              <a:buChar char="Ø"/>
            </a:pPr>
            <a:r>
              <a:rPr lang="en-US" sz="1600" dirty="0">
                <a:solidFill>
                  <a:srgbClr val="008F00"/>
                </a:solidFill>
              </a:rPr>
              <a:t>Geant4 simulations needed to determine </a:t>
            </a:r>
            <a:r>
              <a:rPr lang="en-US" sz="1600" i="1" dirty="0">
                <a:solidFill>
                  <a:srgbClr val="008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en-US" sz="1600" i="1" baseline="-25000" dirty="0">
                <a:solidFill>
                  <a:srgbClr val="008F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659AC5-147E-1B8A-D7C6-D76C265E3011}"/>
              </a:ext>
            </a:extLst>
          </p:cNvPr>
          <p:cNvSpPr txBox="1"/>
          <p:nvPr/>
        </p:nvSpPr>
        <p:spPr>
          <a:xfrm>
            <a:off x="341511" y="6315883"/>
            <a:ext cx="8460000" cy="402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Wingdings" pitchFamily="2" charset="2"/>
              <a:buChar char="Ø"/>
            </a:pPr>
            <a:r>
              <a:rPr lang="en-US" dirty="0"/>
              <a:t>High polarizing rate with high polarization efficiency achieved with “Hybrid” at 240°C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603A24-F879-C3C4-C66F-1C4127E3F09A}"/>
              </a:ext>
            </a:extLst>
          </p:cNvPr>
          <p:cNvSpPr>
            <a:spLocks/>
          </p:cNvSpPr>
          <p:nvPr/>
        </p:nvSpPr>
        <p:spPr>
          <a:xfrm rot="5400000" flipV="1">
            <a:off x="3268230" y="3667523"/>
            <a:ext cx="432000" cy="64800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4DA0BA-26F5-2370-FB48-B33A2A3265BC}"/>
              </a:ext>
            </a:extLst>
          </p:cNvPr>
          <p:cNvSpPr txBox="1"/>
          <p:nvPr/>
        </p:nvSpPr>
        <p:spPr>
          <a:xfrm>
            <a:off x="6859859" y="5757184"/>
            <a:ext cx="209461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202FF"/>
                </a:solidFill>
              </a:rPr>
              <a:t>Analysis in progress</a:t>
            </a:r>
            <a:endParaRPr lang="en-JP">
              <a:solidFill>
                <a:srgbClr val="9202FF"/>
              </a:solidFill>
            </a:endParaRPr>
          </a:p>
        </p:txBody>
      </p:sp>
      <p:sp>
        <p:nvSpPr>
          <p:cNvPr id="12" name="スライド番号プレースホルダー 11">
            <a:extLst>
              <a:ext uri="{FF2B5EF4-FFF2-40B4-BE49-F238E27FC236}">
                <a16:creationId xmlns:a16="http://schemas.microsoft.com/office/drawing/2014/main" id="{9D9AB37B-6996-20E1-9440-59AA50DF3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46937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A4DF1-5191-D7C9-54A0-24CFE16CD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0A4CF-DBFD-A980-6A2A-D5E8F8986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JP"/>
              <a:t>From Glass to Metal Cell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C0CFC-3E5E-04E7-CC90-909F6C2331C9}"/>
              </a:ext>
            </a:extLst>
          </p:cNvPr>
          <p:cNvSpPr txBox="1"/>
          <p:nvPr/>
        </p:nvSpPr>
        <p:spPr>
          <a:xfrm>
            <a:off x="333724" y="1161355"/>
            <a:ext cx="4051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Advantages: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JP">
                <a:solidFill>
                  <a:schemeClr val="tx2"/>
                </a:solidFill>
              </a:rPr>
              <a:t>ess background from high-Z nuclei, sh</a:t>
            </a:r>
            <a:r>
              <a:rPr lang="en-US" dirty="0">
                <a:solidFill>
                  <a:schemeClr val="tx2"/>
                </a:solidFill>
              </a:rPr>
              <a:t>or</a:t>
            </a:r>
            <a:r>
              <a:rPr lang="en-JP">
                <a:solidFill>
                  <a:schemeClr val="tx2"/>
                </a:solidFill>
              </a:rPr>
              <a:t>ter lifetime,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>
                <a:solidFill>
                  <a:schemeClr val="tx2"/>
                </a:solidFill>
              </a:rPr>
              <a:t>The </a:t>
            </a:r>
            <a:r>
              <a:rPr lang="en-JP" b="1">
                <a:solidFill>
                  <a:srgbClr val="C00000"/>
                </a:solidFill>
              </a:rPr>
              <a:t>metal cell </a:t>
            </a:r>
            <a:r>
              <a:rPr lang="en-JP">
                <a:solidFill>
                  <a:schemeClr val="tx2"/>
                </a:solidFill>
              </a:rPr>
              <a:t>is the </a:t>
            </a:r>
            <a:r>
              <a:rPr lang="en-JP" b="1">
                <a:solidFill>
                  <a:srgbClr val="008F00"/>
                </a:solidFill>
              </a:rPr>
              <a:t>microwave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>
                <a:solidFill>
                  <a:schemeClr val="tx2"/>
                </a:solidFill>
              </a:rPr>
              <a:t>Higher pressure can be achieved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>
                <a:solidFill>
                  <a:schemeClr val="tx2"/>
                </a:solidFill>
              </a:rPr>
              <a:t>Can be re-used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JP">
                <a:solidFill>
                  <a:schemeClr val="tx2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JP">
              <a:solidFill>
                <a:schemeClr val="tx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4CA623-6E8F-DA28-34D2-7881D3BDC7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257" y="2939595"/>
            <a:ext cx="1920000" cy="144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D5636-67AF-AC1E-3916-F92243A83E3D}"/>
              </a:ext>
            </a:extLst>
          </p:cNvPr>
          <p:cNvSpPr txBox="1"/>
          <p:nvPr/>
        </p:nvSpPr>
        <p:spPr>
          <a:xfrm>
            <a:off x="4261194" y="6427535"/>
            <a:ext cx="4809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P.A. Souder et aI., Nucl. Instum. Meth. A </a:t>
            </a:r>
            <a:r>
              <a:rPr lang="en-US" sz="1600" b="1" dirty="0">
                <a:solidFill>
                  <a:srgbClr val="0070C0"/>
                </a:solidFill>
              </a:rPr>
              <a:t>402</a:t>
            </a:r>
            <a:r>
              <a:rPr lang="en-US" sz="1600" dirty="0">
                <a:solidFill>
                  <a:srgbClr val="0070C0"/>
                </a:solidFill>
              </a:rPr>
              <a:t> (1998) 311</a:t>
            </a: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8C86A3B-B03F-98C2-5B62-743696C90DD6}"/>
              </a:ext>
            </a:extLst>
          </p:cNvPr>
          <p:cNvSpPr>
            <a:spLocks noChangeAspect="1"/>
          </p:cNvSpPr>
          <p:nvPr/>
        </p:nvSpPr>
        <p:spPr>
          <a:xfrm rot="5400000" flipV="1">
            <a:off x="4119487" y="4584620"/>
            <a:ext cx="576000" cy="72000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0C4879-4151-B485-7056-FFB94222B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179" y="1156944"/>
            <a:ext cx="4320000" cy="2121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A1BBCC6-450B-3ECA-D738-E72832F228E8}"/>
              </a:ext>
            </a:extLst>
          </p:cNvPr>
          <p:cNvSpPr txBox="1"/>
          <p:nvPr/>
        </p:nvSpPr>
        <p:spPr>
          <a:xfrm>
            <a:off x="5189200" y="5944930"/>
            <a:ext cx="257955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Diagram of the polarized target/drift chamber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E1522A8-DE54-DD3F-917F-275DD54571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121" y="3561893"/>
            <a:ext cx="3960000" cy="27654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395DE3-88F0-4D06-5E61-2FF362BE8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57" y="4483098"/>
            <a:ext cx="3600000" cy="19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4CE6D5-E433-1506-1A16-6EA9A88C57EC}"/>
              </a:ext>
            </a:extLst>
          </p:cNvPr>
          <p:cNvSpPr txBox="1"/>
          <p:nvPr/>
        </p:nvSpPr>
        <p:spPr>
          <a:xfrm>
            <a:off x="299051" y="6427535"/>
            <a:ext cx="356841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</a:rPr>
              <a:t>Apparatus for SEOP µHe-HFS experiment</a:t>
            </a:r>
            <a:endParaRPr lang="en-JP" sz="1600">
              <a:solidFill>
                <a:srgbClr val="C00000"/>
              </a:solidFill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D018577-3176-EF99-0571-B5DBCE3B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740464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B9097-3EB0-8D73-188C-9C7325ADD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&amp; Future Plans</a:t>
            </a:r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293C8B-75A1-5C7D-F433-FDF3124F0F0D}"/>
                  </a:ext>
                </a:extLst>
              </p:cNvPr>
              <p:cNvSpPr txBox="1"/>
              <p:nvPr/>
            </p:nvSpPr>
            <p:spPr>
              <a:xfrm>
                <a:off x="252000" y="1044000"/>
                <a:ext cx="8640000" cy="55553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v"/>
                </a:pPr>
                <a:r>
                  <a:rPr lang="en-JP" sz="2000" b="1">
                    <a:solidFill>
                      <a:srgbClr val="FF0000"/>
                    </a:solidFill>
                  </a:rPr>
                  <a:t>Muonium HFS precision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Precise bound-state QED test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Muon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JP" sz="2000"/>
                  <a:t> &amp; Muonium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JP" sz="2000"/>
              </a:p>
              <a:p>
                <a:pPr marL="342900" indent="-342900">
                  <a:spcBef>
                    <a:spcPts val="600"/>
                  </a:spcBef>
                  <a:buFont typeface="Wingdings" pitchFamily="2" charset="2"/>
                  <a:buChar char="v"/>
                </a:pPr>
                <a:r>
                  <a:rPr lang="en-JP" sz="2000" b="1">
                    <a:solidFill>
                      <a:srgbClr val="0000FF"/>
                    </a:solidFill>
                  </a:rPr>
                  <a:t>Zero-Field Experiment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JP" sz="2000"/>
                  <a:t>Development of Rabi-oscillation spectroscopy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JP" sz="2000"/>
                  <a:t>World’s highest precision in ZF measurement: </a:t>
                </a:r>
                <a:r>
                  <a:rPr lang="en-JP" sz="2000" b="1">
                    <a:solidFill>
                      <a:srgbClr val="C00000"/>
                    </a:solidFill>
                  </a:rPr>
                  <a:t>160 ppb</a:t>
                </a:r>
                <a:r>
                  <a:rPr lang="en-JP" sz="2000"/>
                  <a:t> </a:t>
                </a:r>
              </a:p>
              <a:p>
                <a:pPr marL="342900" indent="-342900">
                  <a:spcBef>
                    <a:spcPts val="600"/>
                  </a:spcBef>
                  <a:buFont typeface="Wingdings" pitchFamily="2" charset="2"/>
                  <a:buChar char="v"/>
                </a:pPr>
                <a:r>
                  <a:rPr lang="en-JP" sz="2000" b="1">
                    <a:solidFill>
                      <a:srgbClr val="008F00"/>
                    </a:solidFill>
                  </a:rPr>
                  <a:t>High-Field Experiment (H1 area)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Field uniformity: </a:t>
                </a:r>
                <a:r>
                  <a:rPr lang="en-JP" sz="2000" b="1">
                    <a:solidFill>
                      <a:srgbClr val="C00000"/>
                    </a:solidFill>
                  </a:rPr>
                  <a:t>0.20 ppm</a:t>
                </a:r>
                <a:r>
                  <a:rPr lang="en-JP" sz="2000"/>
                  <a:t> achieved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Development of CW-NMR magnetic probe: </a:t>
                </a:r>
                <a:r>
                  <a:rPr lang="en-JP" sz="2000" b="1">
                    <a:solidFill>
                      <a:srgbClr val="C00000"/>
                    </a:solidFill>
                  </a:rPr>
                  <a:t>15 ppb</a:t>
                </a:r>
                <a:r>
                  <a:rPr lang="en-JP" sz="2000"/>
                  <a:t> precision achieved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Field measurements and adjustment with all components in progress</a:t>
                </a:r>
                <a:endParaRPr lang="en-JP" sz="2000" b="1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First test result at high field with low proton beam power (100 kW)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Next </a:t>
                </a:r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</a:rPr>
                  <a:t>commissioning</a:t>
                </a:r>
                <a:r>
                  <a:rPr lang="en-JP" sz="2000" b="1">
                    <a:solidFill>
                      <a:schemeClr val="accent6">
                        <a:lumMod val="75000"/>
                      </a:schemeClr>
                    </a:solidFill>
                  </a:rPr>
                  <a:t> run</a:t>
                </a:r>
                <a:r>
                  <a:rPr lang="en-JP" sz="2000"/>
                  <a:t>: October 30 </a:t>
                </a:r>
                <a:r>
                  <a:rPr lang="en-JP" sz="2000">
                    <a:latin typeface="Symbol" pitchFamily="2" charset="2"/>
                    <a:cs typeface="Arial" panose="020B0604020202020204" pitchFamily="34" charset="0"/>
                  </a:rPr>
                  <a:t>~</a:t>
                </a:r>
                <a:r>
                  <a:rPr lang="en-JP" sz="2000"/>
                  <a:t> November 7, 2025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JP" sz="2000"/>
                  <a:t>First </a:t>
                </a:r>
                <a:r>
                  <a:rPr lang="en-JP" sz="2000" b="1">
                    <a:solidFill>
                      <a:schemeClr val="accent6">
                        <a:lumMod val="75000"/>
                      </a:schemeClr>
                    </a:solidFill>
                  </a:rPr>
                  <a:t>physics run </a:t>
                </a:r>
                <a:r>
                  <a:rPr lang="en-JP" sz="2000"/>
                  <a:t>(TBD): February </a:t>
                </a:r>
                <a:r>
                  <a:rPr lang="en-JP" sz="2000">
                    <a:latin typeface="Symbol" pitchFamily="2" charset="2"/>
                    <a:cs typeface="Arial" panose="020B0604020202020204" pitchFamily="34" charset="0"/>
                  </a:rPr>
                  <a:t>~</a:t>
                </a:r>
                <a:r>
                  <a:rPr lang="en-JP" sz="2000"/>
                  <a:t> March 2026 period</a:t>
                </a:r>
                <a:endParaRPr lang="en-JP" sz="2000" b="1"/>
              </a:p>
              <a:p>
                <a:pPr marL="342900" indent="-342900">
                  <a:spcBef>
                    <a:spcPts val="600"/>
                  </a:spcBef>
                  <a:buFont typeface="Wingdings" pitchFamily="2" charset="2"/>
                  <a:buChar char="v"/>
                </a:pPr>
                <a:r>
                  <a:rPr lang="en-JP" sz="2000" b="1">
                    <a:solidFill>
                      <a:srgbClr val="9202FF"/>
                    </a:solidFill>
                  </a:rPr>
                  <a:t>Muonic Helium HFS Measurement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Zero-Field experiment successful; </a:t>
                </a:r>
                <a:r>
                  <a:rPr lang="en-JP" sz="2000"/>
                  <a:t>world’s highest precision: </a:t>
                </a:r>
                <a:r>
                  <a:rPr lang="en-JP" sz="2000" b="1">
                    <a:solidFill>
                      <a:srgbClr val="C00000"/>
                    </a:solidFill>
                  </a:rPr>
                  <a:t>4.5 ppm</a:t>
                </a:r>
                <a:endParaRPr lang="en-US" sz="20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Highly-polarized µHe formation by SEOP under development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High-field experiment planned after muonium</a:t>
                </a:r>
                <a:endParaRPr lang="en-JP" sz="20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A293C8B-75A1-5C7D-F433-FDF3124F0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00" y="1044000"/>
                <a:ext cx="8640000" cy="5555367"/>
              </a:xfrm>
              <a:prstGeom prst="rect">
                <a:avLst/>
              </a:prstGeom>
              <a:blipFill>
                <a:blip r:embed="rId3"/>
                <a:stretch>
                  <a:fillRect l="-587" t="-685" b="-1142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F94B588-43D7-C1B7-EC94-56FEB5D6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7343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Muon Precision Measurement with the Penning Trap  at J-PARC"/>
          <p:cNvSpPr>
            <a:spLocks noGrp="1"/>
          </p:cNvSpPr>
          <p:nvPr>
            <p:ph type="ctrTitle"/>
          </p:nvPr>
        </p:nvSpPr>
        <p:spPr>
          <a:xfrm>
            <a:off x="685800" y="1485991"/>
            <a:ext cx="7772400" cy="147002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dirty="0"/>
              <a:t>Muon Precision Measurement with the Penning Trap </a:t>
            </a:r>
            <a:br>
              <a:rPr dirty="0"/>
            </a:br>
            <a:r>
              <a:rPr dirty="0"/>
              <a:t>at J-PARC</a:t>
            </a:r>
          </a:p>
        </p:txBody>
      </p:sp>
      <p:sp>
        <p:nvSpPr>
          <p:cNvPr id="49" name="2025/05/30…"/>
          <p:cNvSpPr>
            <a:spLocks noGrp="1"/>
          </p:cNvSpPr>
          <p:nvPr>
            <p:ph type="subTitle" sz="half" idx="1"/>
          </p:nvPr>
        </p:nvSpPr>
        <p:spPr>
          <a:xfrm>
            <a:off x="493514" y="3602121"/>
            <a:ext cx="8073030" cy="190789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defTabSz="234136">
              <a:spcBef>
                <a:spcPts val="375"/>
              </a:spcBef>
              <a:defRPr sz="4256"/>
            </a:pPr>
            <a:r>
              <a:rPr dirty="0"/>
              <a:t>2025/05/30</a:t>
            </a:r>
          </a:p>
          <a:p>
            <a:pPr defTabSz="234136">
              <a:lnSpc>
                <a:spcPct val="130000"/>
              </a:lnSpc>
              <a:spcBef>
                <a:spcPts val="375"/>
              </a:spcBef>
              <a:defRPr sz="4256"/>
            </a:pPr>
            <a:r>
              <a:rPr dirty="0" err="1">
                <a:solidFill>
                  <a:srgbClr val="FF0000"/>
                </a:solidFill>
                <a:latin typeface="+mj-lt"/>
                <a:ea typeface="+mj-ea"/>
                <a:cs typeface="+mj-cs"/>
                <a:sym typeface="BIZ UDPGothic B"/>
              </a:rPr>
              <a:t>Shoichiro</a:t>
            </a:r>
            <a:r>
              <a:rPr dirty="0">
                <a:solidFill>
                  <a:srgbClr val="FF0000"/>
                </a:solidFill>
                <a:latin typeface="+mj-lt"/>
                <a:ea typeface="+mj-ea"/>
                <a:cs typeface="+mj-cs"/>
                <a:sym typeface="BIZ UDPGothic B"/>
              </a:rPr>
              <a:t> Nishimura</a:t>
            </a:r>
            <a:r>
              <a:rPr baseline="31999" dirty="0">
                <a:solidFill>
                  <a:srgbClr val="FF0000"/>
                </a:solidFill>
                <a:latin typeface="+mj-lt"/>
                <a:ea typeface="+mj-ea"/>
                <a:cs typeface="+mj-cs"/>
                <a:sym typeface="BIZ UDPGothic B"/>
              </a:rPr>
              <a:t>1,2</a:t>
            </a:r>
            <a:r>
              <a:rPr dirty="0">
                <a:solidFill>
                  <a:srgbClr val="FF0000"/>
                </a:solidFill>
                <a:latin typeface="+mj-lt"/>
                <a:ea typeface="+mj-ea"/>
                <a:cs typeface="+mj-cs"/>
                <a:sym typeface="BIZ UDPGothic B"/>
              </a:rPr>
              <a:t>,</a:t>
            </a:r>
            <a:r>
              <a:rPr dirty="0">
                <a:solidFill>
                  <a:srgbClr val="FF0000"/>
                </a:solidFill>
              </a:rPr>
              <a:t> Yukinori Nagatani</a:t>
            </a:r>
            <a:r>
              <a:rPr baseline="31999" dirty="0">
                <a:solidFill>
                  <a:srgbClr val="FF0000"/>
                </a:solidFill>
              </a:rPr>
              <a:t>1,2</a:t>
            </a:r>
            <a:r>
              <a:rPr dirty="0">
                <a:solidFill>
                  <a:srgbClr val="FF0000"/>
                </a:solidFill>
              </a:rPr>
              <a:t>, Takayuki Yamazaki</a:t>
            </a:r>
            <a:r>
              <a:rPr baseline="31999" dirty="0">
                <a:solidFill>
                  <a:srgbClr val="FF0000"/>
                </a:solidFill>
              </a:rPr>
              <a:t>1,2</a:t>
            </a:r>
            <a:r>
              <a:rPr dirty="0">
                <a:solidFill>
                  <a:srgbClr val="FF0000"/>
                </a:solidFill>
              </a:rPr>
              <a:t>, </a:t>
            </a:r>
            <a:br>
              <a:rPr dirty="0">
                <a:solidFill>
                  <a:srgbClr val="FF0000"/>
                </a:solidFill>
              </a:rPr>
            </a:br>
            <a:r>
              <a:rPr dirty="0"/>
              <a:t>Patrick Strasser</a:t>
            </a:r>
            <a:r>
              <a:rPr baseline="31999" dirty="0"/>
              <a:t>1,2</a:t>
            </a:r>
            <a:r>
              <a:rPr dirty="0"/>
              <a:t>, Koichiro Shimomura</a:t>
            </a:r>
            <a:r>
              <a:rPr baseline="31999" dirty="0"/>
              <a:t>1,2</a:t>
            </a:r>
            <a:r>
              <a:rPr dirty="0"/>
              <a:t>, Ken-</a:t>
            </a:r>
            <a:r>
              <a:rPr dirty="0" err="1"/>
              <a:t>ichi</a:t>
            </a:r>
            <a:r>
              <a:rPr dirty="0"/>
              <a:t> Sasaki</a:t>
            </a:r>
            <a:r>
              <a:rPr baseline="31999" dirty="0"/>
              <a:t>1,2</a:t>
            </a:r>
            <a:r>
              <a:rPr dirty="0"/>
              <a:t>, </a:t>
            </a:r>
            <a:br>
              <a:rPr dirty="0"/>
            </a:br>
            <a:r>
              <a:rPr dirty="0"/>
              <a:t>Masatoshi Hiraishi</a:t>
            </a:r>
            <a:r>
              <a:rPr baseline="31999" dirty="0"/>
              <a:t>1,2</a:t>
            </a:r>
            <a:r>
              <a:rPr dirty="0"/>
              <a:t>, Amba Dat Pant</a:t>
            </a:r>
            <a:r>
              <a:rPr baseline="31999" dirty="0"/>
              <a:t>1,2</a:t>
            </a:r>
            <a:r>
              <a:rPr dirty="0"/>
              <a:t>, Hiroto Kokubo</a:t>
            </a:r>
            <a:r>
              <a:rPr baseline="31999" dirty="0"/>
              <a:t>3</a:t>
            </a:r>
            <a:r>
              <a:rPr dirty="0"/>
              <a:t>, Hiromi Iinuma</a:t>
            </a:r>
            <a:r>
              <a:rPr baseline="31999" dirty="0"/>
              <a:t>3</a:t>
            </a:r>
            <a:r>
              <a:rPr dirty="0"/>
              <a:t>, Taihei Adachi</a:t>
            </a:r>
            <a:r>
              <a:rPr baseline="31999" dirty="0"/>
              <a:t>4</a:t>
            </a:r>
            <a:r>
              <a:rPr dirty="0"/>
              <a:t>, Makiko Nio</a:t>
            </a:r>
            <a:r>
              <a:rPr baseline="31999" dirty="0"/>
              <a:t>4</a:t>
            </a:r>
            <a:r>
              <a:rPr dirty="0"/>
              <a:t>, Hirotaka Okabe</a:t>
            </a:r>
            <a:r>
              <a:rPr baseline="31999" dirty="0"/>
              <a:t>1,2</a:t>
            </a:r>
            <a:r>
              <a:rPr dirty="0"/>
              <a:t>, Takashi Higuchi</a:t>
            </a:r>
            <a:r>
              <a:rPr baseline="31999" dirty="0"/>
              <a:t>5</a:t>
            </a:r>
            <a:r>
              <a:rPr dirty="0"/>
              <a:t> </a:t>
            </a:r>
          </a:p>
          <a:p>
            <a:pPr defTabSz="234136">
              <a:spcBef>
                <a:spcPts val="375"/>
              </a:spcBef>
              <a:defRPr sz="4256"/>
            </a:pPr>
            <a:br>
              <a:rPr dirty="0"/>
            </a:br>
            <a:r>
              <a:rPr baseline="31999" dirty="0"/>
              <a:t>1</a:t>
            </a:r>
            <a:r>
              <a:rPr dirty="0"/>
              <a:t>KEK IMSS, </a:t>
            </a:r>
            <a:r>
              <a:rPr baseline="31999" dirty="0"/>
              <a:t>2</a:t>
            </a:r>
            <a:r>
              <a:rPr dirty="0"/>
              <a:t>J-PARC Center, </a:t>
            </a:r>
            <a:r>
              <a:rPr baseline="31999" dirty="0"/>
              <a:t>3</a:t>
            </a:r>
            <a:r>
              <a:rPr dirty="0"/>
              <a:t>Ibaraki Univ., </a:t>
            </a:r>
            <a:r>
              <a:rPr baseline="31999" dirty="0"/>
              <a:t>4</a:t>
            </a:r>
            <a:r>
              <a:rPr dirty="0"/>
              <a:t>RIKEN, </a:t>
            </a:r>
            <a:r>
              <a:rPr baseline="31999" dirty="0"/>
              <a:t>5</a:t>
            </a:r>
            <a:r>
              <a:rPr dirty="0"/>
              <a:t>Kyoto Univ.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roposal 1 | Ultra-slow mu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Proposal 1 | Ultra-slow muon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55E06EC-8BA0-90E0-CCF2-81450E816E0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65</a:t>
            </a:fld>
            <a:endParaRPr lang="ja-JP" altLang="en-US"/>
          </a:p>
        </p:txBody>
      </p:sp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Muon Penning Trap Experimen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Muon Penning Trap Experiment</a:t>
            </a:r>
          </a:p>
        </p:txBody>
      </p:sp>
      <p:sp>
        <p:nvSpPr>
          <p:cNvPr id="239" name="Goal |…"/>
          <p:cNvSpPr>
            <a:spLocks noGrp="1"/>
          </p:cNvSpPr>
          <p:nvPr>
            <p:ph type="body" idx="1"/>
          </p:nvPr>
        </p:nvSpPr>
        <p:spPr>
          <a:xfrm>
            <a:off x="419779" y="1846195"/>
            <a:ext cx="8418303" cy="327925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defTabSz="280347">
              <a:spcBef>
                <a:spcPts val="1988"/>
              </a:spcBef>
              <a:defRPr sz="5460"/>
            </a:pPr>
            <a:r>
              <a:t>Goal |</a:t>
            </a:r>
          </a:p>
          <a:p>
            <a:pPr marL="349118" lvl="1" indent="-349118" defTabSz="280347">
              <a:spcBef>
                <a:spcPts val="488"/>
              </a:spcBef>
              <a:defRPr sz="4550"/>
            </a:pPr>
            <a:r>
              <a:t>Mass q/m (〜1ppb)</a:t>
            </a:r>
          </a:p>
          <a:p>
            <a:pPr marL="349118" lvl="1" indent="-349118" defTabSz="280347">
              <a:spcBef>
                <a:spcPts val="488"/>
              </a:spcBef>
              <a:defRPr sz="4550"/>
            </a:pPr>
            <a:r>
              <a:t>Magnetic moment (〜1ppb) </a:t>
            </a:r>
          </a:p>
          <a:p>
            <a:pPr marL="349118" lvl="1" indent="-349118" defTabSz="280347">
              <a:spcBef>
                <a:spcPts val="488"/>
              </a:spcBef>
              <a:defRPr sz="4550"/>
            </a:pPr>
            <a:r>
              <a:t>Lifetime (〜1ppm)</a:t>
            </a:r>
          </a:p>
          <a:p>
            <a:pPr defTabSz="280347">
              <a:spcBef>
                <a:spcPts val="1988"/>
              </a:spcBef>
              <a:defRPr sz="5460"/>
            </a:pPr>
            <a:r>
              <a:t>First step｜Verification of Muon trapping in vacuum</a:t>
            </a:r>
          </a:p>
          <a:p>
            <a:pPr defTabSz="280347">
              <a:spcBef>
                <a:spcPts val="1988"/>
              </a:spcBef>
              <a:defRPr sz="5460"/>
            </a:pPr>
            <a:r>
              <a:t>The key of Muon Penning Trap experiment</a:t>
            </a:r>
          </a:p>
          <a:p>
            <a:pPr marL="349118" lvl="1" indent="-349118" defTabSz="280347">
              <a:spcBef>
                <a:spcPts val="488"/>
              </a:spcBef>
              <a:defRPr sz="4550"/>
            </a:pPr>
            <a:r>
              <a:t>Measuring oscillation frequency of short-lived particle</a:t>
            </a:r>
          </a:p>
          <a:p>
            <a:pPr marL="349118" lvl="1" indent="-349118" defTabSz="280347">
              <a:spcBef>
                <a:spcPts val="488"/>
              </a:spcBef>
              <a:defRPr sz="4550"/>
            </a:pPr>
            <a:r>
              <a:t>Generating high-intensity slow muon beam</a:t>
            </a:r>
          </a:p>
        </p:txBody>
      </p:sp>
      <p:sp>
        <p:nvSpPr>
          <p:cNvPr id="240" name="スライド番号"/>
          <p:cNvSpPr>
            <a:spLocks noGrp="1"/>
          </p:cNvSpPr>
          <p:nvPr>
            <p:ph type="sldNum" sz="quarter" idx="2"/>
          </p:nvPr>
        </p:nvSpPr>
        <p:spPr>
          <a:xfrm>
            <a:off x="501101" y="5759648"/>
            <a:ext cx="166893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66</a:t>
            </a:fld>
            <a:endParaRPr/>
          </a:p>
        </p:txBody>
      </p:sp>
      <p:sp>
        <p:nvSpPr>
          <p:cNvPr id="241" name="Realized by high-intensity muon beam at J-PARC MUSE"/>
          <p:cNvSpPr txBox="1"/>
          <p:nvPr/>
        </p:nvSpPr>
        <p:spPr>
          <a:xfrm>
            <a:off x="858442" y="5171292"/>
            <a:ext cx="5372096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5000">
                <a:solidFill>
                  <a:srgbClr val="EE6E0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1875"/>
              <a:t>Realized by high-intensity muon beam at J-PARC MUSE</a:t>
            </a:r>
          </a:p>
        </p:txBody>
      </p:sp>
      <p:sp>
        <p:nvSpPr>
          <p:cNvPr id="242" name="四角形"/>
          <p:cNvSpPr/>
          <p:nvPr/>
        </p:nvSpPr>
        <p:spPr>
          <a:xfrm>
            <a:off x="520666" y="5130106"/>
            <a:ext cx="8102669" cy="425015"/>
          </a:xfrm>
          <a:prstGeom prst="rect">
            <a:avLst/>
          </a:prstGeom>
          <a:ln w="88900">
            <a:solidFill>
              <a:srgbClr val="EE6E0C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243" name="CODATA 2022"/>
          <p:cNvSpPr txBox="1"/>
          <p:nvPr/>
        </p:nvSpPr>
        <p:spPr>
          <a:xfrm>
            <a:off x="8153736" y="3389522"/>
            <a:ext cx="794689" cy="1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900"/>
              <a:t>CODATA 2022</a:t>
            </a:r>
          </a:p>
        </p:txBody>
      </p:sp>
      <p:graphicFrame>
        <p:nvGraphicFramePr>
          <p:cNvPr id="244" name="表1"/>
          <p:cNvGraphicFramePr/>
          <p:nvPr/>
        </p:nvGraphicFramePr>
        <p:xfrm>
          <a:off x="4059727" y="1813239"/>
          <a:ext cx="4870747" cy="1582832"/>
        </p:xfrm>
        <a:graphic>
          <a:graphicData uri="http://schemas.openxmlformats.org/drawingml/2006/table">
            <a:tbl>
              <a:tblPr firstRow="1" bandRow="1"/>
              <a:tblGrid>
                <a:gridCol w="15044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3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5708">
                <a:tc>
                  <a:txBody>
                    <a:bodyPr/>
                    <a:lstStyle/>
                    <a:p>
                      <a:pPr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Muon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Value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r" defTabSz="914400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</a:rPr>
                        <a:t>Precision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</a:rPr>
                        <a:t>Mass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BIZ UDPGothic R"/>
                          <a:ea typeface="BIZ UDPGothic R"/>
                          <a:cs typeface="BIZ UDPGothic R"/>
                          <a:sym typeface="BIZ UDPGothic R"/>
                        </a:rPr>
                        <a:t>105.658 375 5(23) MeV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100">
                          <a:latin typeface="BIZ UDPGothic R"/>
                          <a:ea typeface="BIZ UDPGothic R"/>
                          <a:cs typeface="BIZ UDPGothic R"/>
                          <a:sym typeface="BIZ UDPGothic R"/>
                        </a:rPr>
                        <a:t>22 ppb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</a:rPr>
                        <a:t>Magnetic moment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latin typeface="BIZ UDPGothic R"/>
                          <a:ea typeface="BIZ UDPGothic R"/>
                          <a:cs typeface="BIZ UDPGothic R"/>
                          <a:sym typeface="BIZ UDPGothic R"/>
                        </a:defRPr>
                      </a:pPr>
                      <a:r>
                        <a:rPr sz="700"/>
                        <a:t>−4.490 448 30(10)×10</a:t>
                      </a:r>
                      <a:r>
                        <a:rPr sz="700" baseline="31999"/>
                        <a:t>−26 </a:t>
                      </a:r>
                      <a:r>
                        <a:rPr sz="700"/>
                        <a:t>J/T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100">
                          <a:latin typeface="BIZ UDPGothic R"/>
                          <a:ea typeface="BIZ UDPGothic R"/>
                          <a:cs typeface="BIZ UDPGothic R"/>
                          <a:sym typeface="BIZ UDPGothic R"/>
                        </a:rPr>
                        <a:t>22 ppb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708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100">
                          <a:latin typeface="+mj-lt"/>
                          <a:ea typeface="+mj-ea"/>
                          <a:cs typeface="+mj-cs"/>
                        </a:rPr>
                        <a:t>Lifetime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ctr" defTabSz="914400">
                        <a:defRPr>
                          <a:latin typeface="BIZ UDPGothic R"/>
                          <a:ea typeface="BIZ UDPGothic R"/>
                          <a:cs typeface="BIZ UDPGothic R"/>
                          <a:sym typeface="BIZ UDPGothic R"/>
                        </a:defRPr>
                      </a:pPr>
                      <a:r>
                        <a:rPr sz="700"/>
                        <a:t>2.196 9811(22)×10</a:t>
                      </a:r>
                      <a:r>
                        <a:rPr sz="700" baseline="31999"/>
                        <a:t>−6</a:t>
                      </a:r>
                      <a:r>
                        <a:rPr sz="700"/>
                        <a:t> s</a:t>
                      </a:r>
                    </a:p>
                  </a:txBody>
                  <a:tcPr marL="19050" marR="19050" marT="19050" marB="19050" anchor="ctr" horzOverflow="overflow"/>
                </a:tc>
                <a:tc>
                  <a:txBody>
                    <a:bodyPr/>
                    <a:lstStyle/>
                    <a:p>
                      <a:pPr algn="r" defTabSz="914400">
                        <a:defRPr sz="1800"/>
                      </a:pPr>
                      <a:r>
                        <a:rPr sz="1100">
                          <a:latin typeface="BIZ UDPGothic R"/>
                          <a:ea typeface="BIZ UDPGothic R"/>
                          <a:cs typeface="BIZ UDPGothic R"/>
                          <a:sym typeface="BIZ UDPGothic R"/>
                        </a:rPr>
                        <a:t>1.0 ppm</a:t>
                      </a:r>
                    </a:p>
                  </a:txBody>
                  <a:tcPr marL="19050" marR="19050" marT="19050" marB="19050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asted-image.png" descr="pasted-image.png"/>
          <p:cNvPicPr>
            <a:picLocks noChangeAspect="1"/>
          </p:cNvPicPr>
          <p:nvPr/>
        </p:nvPicPr>
        <p:blipFill>
          <a:blip r:embed="rId2"/>
          <a:srcRect l="9670" t="5495" r="9444" b="3310"/>
          <a:stretch>
            <a:fillRect/>
          </a:stretch>
        </p:blipFill>
        <p:spPr>
          <a:xfrm>
            <a:off x="2204349" y="1926002"/>
            <a:ext cx="5372994" cy="36682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extrusionOk="0">
                <a:moveTo>
                  <a:pt x="17626" y="1"/>
                </a:moveTo>
                <a:cubicBezTo>
                  <a:pt x="17352" y="11"/>
                  <a:pt x="16934" y="140"/>
                  <a:pt x="15974" y="459"/>
                </a:cubicBezTo>
                <a:cubicBezTo>
                  <a:pt x="15305" y="682"/>
                  <a:pt x="14340" y="1000"/>
                  <a:pt x="13830" y="1167"/>
                </a:cubicBezTo>
                <a:cubicBezTo>
                  <a:pt x="13320" y="1334"/>
                  <a:pt x="12836" y="1493"/>
                  <a:pt x="12754" y="1523"/>
                </a:cubicBezTo>
                <a:cubicBezTo>
                  <a:pt x="12673" y="1552"/>
                  <a:pt x="12264" y="1687"/>
                  <a:pt x="11845" y="1822"/>
                </a:cubicBezTo>
                <a:cubicBezTo>
                  <a:pt x="11427" y="1956"/>
                  <a:pt x="11019" y="2090"/>
                  <a:pt x="10937" y="2119"/>
                </a:cubicBezTo>
                <a:cubicBezTo>
                  <a:pt x="10856" y="2147"/>
                  <a:pt x="10305" y="2330"/>
                  <a:pt x="9713" y="2524"/>
                </a:cubicBezTo>
                <a:cubicBezTo>
                  <a:pt x="6964" y="3427"/>
                  <a:pt x="5807" y="3809"/>
                  <a:pt x="5670" y="3858"/>
                </a:cubicBezTo>
                <a:cubicBezTo>
                  <a:pt x="5492" y="3923"/>
                  <a:pt x="2123" y="5030"/>
                  <a:pt x="1475" y="5237"/>
                </a:cubicBezTo>
                <a:cubicBezTo>
                  <a:pt x="957" y="5401"/>
                  <a:pt x="570" y="5949"/>
                  <a:pt x="317" y="6874"/>
                </a:cubicBezTo>
                <a:cubicBezTo>
                  <a:pt x="61" y="7809"/>
                  <a:pt x="0" y="8397"/>
                  <a:pt x="0" y="9914"/>
                </a:cubicBezTo>
                <a:cubicBezTo>
                  <a:pt x="1" y="11503"/>
                  <a:pt x="57" y="12139"/>
                  <a:pt x="354" y="13906"/>
                </a:cubicBezTo>
                <a:cubicBezTo>
                  <a:pt x="474" y="14621"/>
                  <a:pt x="789" y="15991"/>
                  <a:pt x="960" y="16540"/>
                </a:cubicBezTo>
                <a:cubicBezTo>
                  <a:pt x="1530" y="18375"/>
                  <a:pt x="1928" y="19292"/>
                  <a:pt x="2589" y="20299"/>
                </a:cubicBezTo>
                <a:cubicBezTo>
                  <a:pt x="2971" y="20882"/>
                  <a:pt x="3396" y="21309"/>
                  <a:pt x="3779" y="21491"/>
                </a:cubicBezTo>
                <a:cubicBezTo>
                  <a:pt x="3938" y="21567"/>
                  <a:pt x="4033" y="21595"/>
                  <a:pt x="4167" y="21594"/>
                </a:cubicBezTo>
                <a:cubicBezTo>
                  <a:pt x="4211" y="21594"/>
                  <a:pt x="4260" y="21590"/>
                  <a:pt x="4316" y="21584"/>
                </a:cubicBezTo>
                <a:cubicBezTo>
                  <a:pt x="4533" y="21560"/>
                  <a:pt x="6584" y="20923"/>
                  <a:pt x="7525" y="20586"/>
                </a:cubicBezTo>
                <a:cubicBezTo>
                  <a:pt x="7606" y="20557"/>
                  <a:pt x="8082" y="20400"/>
                  <a:pt x="8582" y="20236"/>
                </a:cubicBezTo>
                <a:cubicBezTo>
                  <a:pt x="11013" y="19441"/>
                  <a:pt x="11839" y="19168"/>
                  <a:pt x="11975" y="19119"/>
                </a:cubicBezTo>
                <a:cubicBezTo>
                  <a:pt x="12057" y="19090"/>
                  <a:pt x="12466" y="18955"/>
                  <a:pt x="12884" y="18820"/>
                </a:cubicBezTo>
                <a:cubicBezTo>
                  <a:pt x="13302" y="18686"/>
                  <a:pt x="13711" y="18551"/>
                  <a:pt x="13793" y="18522"/>
                </a:cubicBezTo>
                <a:cubicBezTo>
                  <a:pt x="13874" y="18492"/>
                  <a:pt x="14467" y="18297"/>
                  <a:pt x="15109" y="18086"/>
                </a:cubicBezTo>
                <a:cubicBezTo>
                  <a:pt x="16259" y="17709"/>
                  <a:pt x="18107" y="17100"/>
                  <a:pt x="19745" y="16558"/>
                </a:cubicBezTo>
                <a:cubicBezTo>
                  <a:pt x="20707" y="16240"/>
                  <a:pt x="20915" y="16101"/>
                  <a:pt x="21202" y="15586"/>
                </a:cubicBezTo>
                <a:cubicBezTo>
                  <a:pt x="21348" y="15324"/>
                  <a:pt x="21600" y="14595"/>
                  <a:pt x="21600" y="14436"/>
                </a:cubicBezTo>
                <a:cubicBezTo>
                  <a:pt x="21600" y="14380"/>
                  <a:pt x="21547" y="14307"/>
                  <a:pt x="21385" y="14140"/>
                </a:cubicBezTo>
                <a:cubicBezTo>
                  <a:pt x="21304" y="14057"/>
                  <a:pt x="21230" y="14074"/>
                  <a:pt x="20077" y="14452"/>
                </a:cubicBezTo>
                <a:lnTo>
                  <a:pt x="18856" y="14853"/>
                </a:lnTo>
                <a:lnTo>
                  <a:pt x="18612" y="14501"/>
                </a:lnTo>
                <a:cubicBezTo>
                  <a:pt x="17537" y="12953"/>
                  <a:pt x="16637" y="10049"/>
                  <a:pt x="16291" y="7008"/>
                </a:cubicBezTo>
                <a:cubicBezTo>
                  <a:pt x="16220" y="6391"/>
                  <a:pt x="16207" y="6075"/>
                  <a:pt x="16208" y="4999"/>
                </a:cubicBezTo>
                <a:cubicBezTo>
                  <a:pt x="16209" y="3809"/>
                  <a:pt x="16216" y="3681"/>
                  <a:pt x="16309" y="3102"/>
                </a:cubicBezTo>
                <a:cubicBezTo>
                  <a:pt x="16406" y="2495"/>
                  <a:pt x="16476" y="2248"/>
                  <a:pt x="16568" y="2197"/>
                </a:cubicBezTo>
                <a:cubicBezTo>
                  <a:pt x="16593" y="2182"/>
                  <a:pt x="17123" y="2006"/>
                  <a:pt x="17744" y="1803"/>
                </a:cubicBezTo>
                <a:lnTo>
                  <a:pt x="18874" y="1433"/>
                </a:lnTo>
                <a:lnTo>
                  <a:pt x="18883" y="1084"/>
                </a:lnTo>
                <a:lnTo>
                  <a:pt x="18893" y="736"/>
                </a:lnTo>
                <a:lnTo>
                  <a:pt x="18616" y="483"/>
                </a:lnTo>
                <a:cubicBezTo>
                  <a:pt x="18464" y="343"/>
                  <a:pt x="18208" y="169"/>
                  <a:pt x="18047" y="97"/>
                </a:cubicBezTo>
                <a:cubicBezTo>
                  <a:pt x="17902" y="32"/>
                  <a:pt x="17790" y="-5"/>
                  <a:pt x="17626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2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6885">
              <a:defRPr sz="8924"/>
            </a:lvl1pPr>
          </a:lstStyle>
          <a:p>
            <a:r>
              <a:rPr sz="4800" dirty="0"/>
              <a:t>Schematic of Muon Penning Trap</a:t>
            </a:r>
          </a:p>
        </p:txBody>
      </p:sp>
      <p:sp>
        <p:nvSpPr>
          <p:cNvPr id="303" name="線"/>
          <p:cNvSpPr/>
          <p:nvPr/>
        </p:nvSpPr>
        <p:spPr>
          <a:xfrm rot="13500000">
            <a:off x="3003564" y="2227273"/>
            <a:ext cx="1009997" cy="315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759"/>
                </a:moveTo>
                <a:lnTo>
                  <a:pt x="14918" y="21600"/>
                </a:lnTo>
                <a:lnTo>
                  <a:pt x="21600" y="0"/>
                </a:lnTo>
              </a:path>
            </a:pathLst>
          </a:custGeom>
          <a:ln w="88900">
            <a:solidFill>
              <a:srgbClr val="A0008A"/>
            </a:solidFill>
            <a:miter lim="400000"/>
            <a:headEnd type="triangle"/>
          </a:ln>
        </p:spPr>
        <p:txBody>
          <a:bodyPr lIns="26789" tIns="26789" rIns="26789" bIns="2678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04" name="線"/>
          <p:cNvSpPr/>
          <p:nvPr/>
        </p:nvSpPr>
        <p:spPr>
          <a:xfrm flipH="1" flipV="1">
            <a:off x="2537509" y="3177704"/>
            <a:ext cx="661553" cy="768134"/>
          </a:xfrm>
          <a:prstGeom prst="line">
            <a:avLst/>
          </a:prstGeom>
          <a:ln w="88900">
            <a:solidFill>
              <a:srgbClr val="A0008A"/>
            </a:solidFill>
            <a:miter lim="400000"/>
            <a:headEnd type="triangle"/>
          </a:ln>
        </p:spPr>
        <p:txBody>
          <a:bodyPr lIns="24110" tIns="24110" rIns="24110" bIns="24110"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675"/>
          </a:p>
        </p:txBody>
      </p:sp>
      <p:sp>
        <p:nvSpPr>
          <p:cNvPr id="305" name="線"/>
          <p:cNvSpPr/>
          <p:nvPr/>
        </p:nvSpPr>
        <p:spPr>
          <a:xfrm rot="18907057">
            <a:off x="4489255" y="2634928"/>
            <a:ext cx="1253640" cy="398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81" y="1180"/>
                </a:lnTo>
                <a:lnTo>
                  <a:pt x="21600" y="21600"/>
                </a:lnTo>
              </a:path>
            </a:pathLst>
          </a:custGeom>
          <a:ln w="88900">
            <a:solidFill>
              <a:srgbClr val="A0008A"/>
            </a:solidFill>
            <a:miter lim="400000"/>
            <a:headEnd type="triangle"/>
          </a:ln>
        </p:spPr>
        <p:txBody>
          <a:bodyPr lIns="26789" tIns="26789" rIns="26789" bIns="2678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06" name="線"/>
          <p:cNvSpPr/>
          <p:nvPr/>
        </p:nvSpPr>
        <p:spPr>
          <a:xfrm rot="18907057">
            <a:off x="4842871" y="3331984"/>
            <a:ext cx="1253640" cy="398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4981" y="1180"/>
                </a:lnTo>
                <a:lnTo>
                  <a:pt x="21600" y="21600"/>
                </a:lnTo>
              </a:path>
            </a:pathLst>
          </a:custGeom>
          <a:ln w="88900">
            <a:solidFill>
              <a:srgbClr val="A0008A"/>
            </a:solidFill>
            <a:miter lim="400000"/>
            <a:headEnd type="triangle"/>
          </a:ln>
        </p:spPr>
        <p:txBody>
          <a:bodyPr lIns="26789" tIns="26789" rIns="26789" bIns="26789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07" name="線"/>
          <p:cNvSpPr/>
          <p:nvPr/>
        </p:nvSpPr>
        <p:spPr>
          <a:xfrm flipV="1">
            <a:off x="5703987" y="4143270"/>
            <a:ext cx="796975" cy="0"/>
          </a:xfrm>
          <a:prstGeom prst="line">
            <a:avLst/>
          </a:prstGeom>
          <a:ln w="88900">
            <a:solidFill>
              <a:srgbClr val="A0008A"/>
            </a:solidFill>
            <a:miter lim="400000"/>
            <a:headEnd type="triangle"/>
          </a:ln>
        </p:spPr>
        <p:txBody>
          <a:bodyPr lIns="24110" tIns="24110" rIns="24110" bIns="24110"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675"/>
          </a:p>
        </p:txBody>
      </p:sp>
      <p:sp>
        <p:nvSpPr>
          <p:cNvPr id="308" name="RFスピン反転装置"/>
          <p:cNvSpPr txBox="1"/>
          <p:nvPr/>
        </p:nvSpPr>
        <p:spPr>
          <a:xfrm>
            <a:off x="6532753" y="4064283"/>
            <a:ext cx="373099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RF Cavity</a:t>
            </a:r>
          </a:p>
        </p:txBody>
      </p:sp>
      <p:sp>
        <p:nvSpPr>
          <p:cNvPr id="309" name="RFスピン反転装置"/>
          <p:cNvSpPr txBox="1"/>
          <p:nvPr/>
        </p:nvSpPr>
        <p:spPr>
          <a:xfrm>
            <a:off x="6538111" y="4064283"/>
            <a:ext cx="1262853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RF Cavity</a:t>
            </a:r>
          </a:p>
        </p:txBody>
      </p:sp>
      <p:pic>
        <p:nvPicPr>
          <p:cNvPr id="310" name="イメージ" descr="イメージ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542" y="3317762"/>
            <a:ext cx="796975" cy="703214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線"/>
          <p:cNvSpPr/>
          <p:nvPr/>
        </p:nvSpPr>
        <p:spPr>
          <a:xfrm flipH="1">
            <a:off x="1630914" y="4201937"/>
            <a:ext cx="1581324" cy="523415"/>
          </a:xfrm>
          <a:prstGeom prst="line">
            <a:avLst/>
          </a:prstGeom>
          <a:ln w="228600">
            <a:solidFill>
              <a:srgbClr val="EE6E0C"/>
            </a:solidFill>
            <a:miter lim="400000"/>
            <a:headEnd type="triangle"/>
          </a:ln>
        </p:spPr>
        <p:txBody>
          <a:bodyPr lIns="24110" tIns="24110" rIns="24110" bIns="24110"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675"/>
          </a:p>
        </p:txBody>
      </p:sp>
      <p:sp>
        <p:nvSpPr>
          <p:cNvPr id="312" name="線"/>
          <p:cNvSpPr/>
          <p:nvPr/>
        </p:nvSpPr>
        <p:spPr>
          <a:xfrm>
            <a:off x="3755227" y="4293619"/>
            <a:ext cx="786262" cy="674232"/>
          </a:xfrm>
          <a:prstGeom prst="line">
            <a:avLst/>
          </a:prstGeom>
          <a:ln w="88900">
            <a:solidFill>
              <a:srgbClr val="000000"/>
            </a:solidFill>
            <a:miter lim="400000"/>
            <a:headEnd type="triangle"/>
          </a:ln>
        </p:spPr>
        <p:txBody>
          <a:bodyPr lIns="24110" tIns="24110" rIns="24110" bIns="24110" anchor="ctr"/>
          <a:lstStyle/>
          <a:p>
            <a:pPr>
              <a:defRPr>
                <a:latin typeface="Helvetica"/>
                <a:ea typeface="Helvetica"/>
                <a:cs typeface="Helvetica"/>
                <a:sym typeface="Helvetica"/>
              </a:defRPr>
            </a:pPr>
            <a:endParaRPr sz="675"/>
          </a:p>
        </p:txBody>
      </p:sp>
      <p:sp>
        <p:nvSpPr>
          <p:cNvPr id="313" name="3T超伝導電磁石"/>
          <p:cNvSpPr txBox="1"/>
          <p:nvPr/>
        </p:nvSpPr>
        <p:spPr>
          <a:xfrm>
            <a:off x="1819785" y="2070523"/>
            <a:ext cx="43080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3T Magnet</a:t>
            </a:r>
          </a:p>
        </p:txBody>
      </p:sp>
      <p:sp>
        <p:nvSpPr>
          <p:cNvPr id="314" name="超低速ミュオニウム生成標的"/>
          <p:cNvSpPr txBox="1"/>
          <p:nvPr/>
        </p:nvSpPr>
        <p:spPr>
          <a:xfrm>
            <a:off x="1400530" y="2773576"/>
            <a:ext cx="1044757" cy="31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Degrader or </a:t>
            </a:r>
            <a:br>
              <a:rPr sz="675"/>
            </a:br>
            <a:r>
              <a:rPr sz="675"/>
              <a:t>Muonium Production Target</a:t>
            </a:r>
          </a:p>
        </p:txBody>
      </p:sp>
      <p:sp>
        <p:nvSpPr>
          <p:cNvPr id="315" name="陽電子検出器"/>
          <p:cNvSpPr txBox="1"/>
          <p:nvPr/>
        </p:nvSpPr>
        <p:spPr>
          <a:xfrm>
            <a:off x="5746494" y="2450137"/>
            <a:ext cx="363481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Detector</a:t>
            </a:r>
          </a:p>
        </p:txBody>
      </p:sp>
      <p:sp>
        <p:nvSpPr>
          <p:cNvPr id="316" name="ペニングトラップ電極"/>
          <p:cNvSpPr txBox="1"/>
          <p:nvPr/>
        </p:nvSpPr>
        <p:spPr>
          <a:xfrm>
            <a:off x="6088055" y="3148624"/>
            <a:ext cx="387526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Electrode</a:t>
            </a:r>
          </a:p>
        </p:txBody>
      </p:sp>
      <p:sp>
        <p:nvSpPr>
          <p:cNvPr id="317" name="4 MeV ミュオンビーム"/>
          <p:cNvSpPr txBox="1"/>
          <p:nvPr/>
        </p:nvSpPr>
        <p:spPr>
          <a:xfrm>
            <a:off x="1310797" y="4647056"/>
            <a:ext cx="730568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EE6E0C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4 MeV Muon Beam</a:t>
            </a:r>
          </a:p>
        </p:txBody>
      </p:sp>
      <p:sp>
        <p:nvSpPr>
          <p:cNvPr id="318" name="244nmイオン化レーザー"/>
          <p:cNvSpPr txBox="1"/>
          <p:nvPr/>
        </p:nvSpPr>
        <p:spPr>
          <a:xfrm>
            <a:off x="4537524" y="5051586"/>
            <a:ext cx="86682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00000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244nm Ionization Laser</a:t>
            </a:r>
          </a:p>
        </p:txBody>
      </p:sp>
      <p:sp>
        <p:nvSpPr>
          <p:cNvPr id="319" name="3T超伝導電磁石"/>
          <p:cNvSpPr txBox="1"/>
          <p:nvPr/>
        </p:nvSpPr>
        <p:spPr>
          <a:xfrm>
            <a:off x="1819785" y="2070523"/>
            <a:ext cx="43080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3T Magnet</a:t>
            </a:r>
          </a:p>
        </p:txBody>
      </p:sp>
      <p:sp>
        <p:nvSpPr>
          <p:cNvPr id="320" name="超低速ミュオニウム生成標的"/>
          <p:cNvSpPr txBox="1"/>
          <p:nvPr/>
        </p:nvSpPr>
        <p:spPr>
          <a:xfrm>
            <a:off x="1400530" y="2775183"/>
            <a:ext cx="1044757" cy="31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Degrader or</a:t>
            </a:r>
            <a:br>
              <a:rPr sz="675"/>
            </a:br>
            <a:r>
              <a:rPr sz="675"/>
              <a:t>Muonium Production Target</a:t>
            </a:r>
          </a:p>
        </p:txBody>
      </p:sp>
      <p:sp>
        <p:nvSpPr>
          <p:cNvPr id="321" name="陽電子検出器"/>
          <p:cNvSpPr txBox="1"/>
          <p:nvPr/>
        </p:nvSpPr>
        <p:spPr>
          <a:xfrm>
            <a:off x="5746494" y="2450137"/>
            <a:ext cx="363481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Detector</a:t>
            </a:r>
          </a:p>
        </p:txBody>
      </p:sp>
      <p:sp>
        <p:nvSpPr>
          <p:cNvPr id="322" name="ペニングトラップ電極"/>
          <p:cNvSpPr txBox="1"/>
          <p:nvPr/>
        </p:nvSpPr>
        <p:spPr>
          <a:xfrm>
            <a:off x="6088055" y="3148624"/>
            <a:ext cx="387526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Electrode</a:t>
            </a:r>
          </a:p>
        </p:txBody>
      </p:sp>
      <p:sp>
        <p:nvSpPr>
          <p:cNvPr id="323" name="4 MeV ミュオンビーム"/>
          <p:cNvSpPr txBox="1"/>
          <p:nvPr/>
        </p:nvSpPr>
        <p:spPr>
          <a:xfrm>
            <a:off x="1310797" y="4646605"/>
            <a:ext cx="730568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4 MeV Muon Beam</a:t>
            </a:r>
          </a:p>
        </p:txBody>
      </p:sp>
      <p:sp>
        <p:nvSpPr>
          <p:cNvPr id="324" name="244nmイオン化レーザー"/>
          <p:cNvSpPr txBox="1"/>
          <p:nvPr/>
        </p:nvSpPr>
        <p:spPr>
          <a:xfrm>
            <a:off x="4537524" y="5051586"/>
            <a:ext cx="86682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244nm Ionization Laser</a:t>
            </a:r>
          </a:p>
        </p:txBody>
      </p:sp>
      <p:sp>
        <p:nvSpPr>
          <p:cNvPr id="325" name="スライド番号プレースホルダー 2"/>
          <p:cNvSpPr txBox="1">
            <a:spLocks noGrp="1"/>
          </p:cNvSpPr>
          <p:nvPr>
            <p:ph type="sldNum" sz="quarter" idx="2"/>
          </p:nvPr>
        </p:nvSpPr>
        <p:spPr>
          <a:xfrm>
            <a:off x="501101" y="5759648"/>
            <a:ext cx="166893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67</a:t>
            </a:fld>
            <a:endParaRPr/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マイムービー.mp4" descr="マイムービー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3652" y="1806564"/>
            <a:ext cx="6335266" cy="3773939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796885">
              <a:defRPr sz="8924"/>
            </a:lvl1pPr>
          </a:lstStyle>
          <a:p>
            <a:r>
              <a:rPr sz="4800" dirty="0"/>
              <a:t>Schematic of Muon Penning Trap</a:t>
            </a:r>
          </a:p>
        </p:txBody>
      </p:sp>
      <p:sp>
        <p:nvSpPr>
          <p:cNvPr id="329" name="スライド番号プレースホルダー 2"/>
          <p:cNvSpPr txBox="1">
            <a:spLocks noGrp="1"/>
          </p:cNvSpPr>
          <p:nvPr>
            <p:ph type="sldNum" sz="quarter" idx="2"/>
          </p:nvPr>
        </p:nvSpPr>
        <p:spPr>
          <a:xfrm>
            <a:off x="501101" y="5759648"/>
            <a:ext cx="166893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68</a:t>
            </a:fld>
            <a:endParaRPr/>
          </a:p>
        </p:txBody>
      </p:sp>
      <p:sp>
        <p:nvSpPr>
          <p:cNvPr id="330" name="四角形"/>
          <p:cNvSpPr/>
          <p:nvPr/>
        </p:nvSpPr>
        <p:spPr>
          <a:xfrm>
            <a:off x="4645347" y="2024041"/>
            <a:ext cx="74462" cy="918877"/>
          </a:xfrm>
          <a:prstGeom prst="rect">
            <a:avLst/>
          </a:prstGeom>
          <a:solidFill>
            <a:srgbClr val="CD56DE">
              <a:alpha val="70893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31" name="四角形"/>
          <p:cNvSpPr/>
          <p:nvPr/>
        </p:nvSpPr>
        <p:spPr>
          <a:xfrm>
            <a:off x="5407729" y="2024041"/>
            <a:ext cx="74461" cy="918877"/>
          </a:xfrm>
          <a:prstGeom prst="rect">
            <a:avLst/>
          </a:prstGeom>
          <a:solidFill>
            <a:srgbClr val="CD56DE">
              <a:alpha val="70893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32" name="四角形"/>
          <p:cNvSpPr/>
          <p:nvPr/>
        </p:nvSpPr>
        <p:spPr>
          <a:xfrm>
            <a:off x="6170109" y="2024041"/>
            <a:ext cx="69219" cy="918877"/>
          </a:xfrm>
          <a:prstGeom prst="rect">
            <a:avLst/>
          </a:prstGeom>
          <a:solidFill>
            <a:srgbClr val="CD56DE">
              <a:alpha val="70893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33" name="四角形"/>
          <p:cNvSpPr/>
          <p:nvPr/>
        </p:nvSpPr>
        <p:spPr>
          <a:xfrm>
            <a:off x="6932491" y="2024041"/>
            <a:ext cx="74462" cy="918877"/>
          </a:xfrm>
          <a:prstGeom prst="rect">
            <a:avLst/>
          </a:prstGeom>
          <a:solidFill>
            <a:srgbClr val="CD56DE">
              <a:alpha val="70893"/>
            </a:srgb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356" name="接続の線"/>
          <p:cNvSpPr/>
          <p:nvPr/>
        </p:nvSpPr>
        <p:spPr>
          <a:xfrm>
            <a:off x="5714902" y="2104883"/>
            <a:ext cx="1127717" cy="14474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476" y="10926"/>
                  <a:pt x="8676" y="3726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675"/>
          </a:p>
        </p:txBody>
      </p:sp>
      <p:sp>
        <p:nvSpPr>
          <p:cNvPr id="357" name="接続の線"/>
          <p:cNvSpPr/>
          <p:nvPr/>
        </p:nvSpPr>
        <p:spPr>
          <a:xfrm>
            <a:off x="5739013" y="2514869"/>
            <a:ext cx="1172558" cy="1094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3262" y="9349"/>
                  <a:pt x="10462" y="2149"/>
                  <a:pt x="2160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675"/>
          </a:p>
        </p:txBody>
      </p:sp>
      <p:sp>
        <p:nvSpPr>
          <p:cNvPr id="358" name="接続の線"/>
          <p:cNvSpPr/>
          <p:nvPr/>
        </p:nvSpPr>
        <p:spPr>
          <a:xfrm>
            <a:off x="5127385" y="2804738"/>
            <a:ext cx="543912" cy="754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0259" y="12046"/>
                  <a:pt x="13059" y="4846"/>
                  <a:pt x="0" y="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675"/>
          </a:p>
        </p:txBody>
      </p:sp>
      <p:sp>
        <p:nvSpPr>
          <p:cNvPr id="359" name="接続の線"/>
          <p:cNvSpPr/>
          <p:nvPr/>
        </p:nvSpPr>
        <p:spPr>
          <a:xfrm>
            <a:off x="5710965" y="3824107"/>
            <a:ext cx="652677" cy="11057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964" y="8412"/>
                  <a:pt x="9164" y="15612"/>
                  <a:pt x="21600" y="21600"/>
                </a:cubicBezTo>
              </a:path>
            </a:pathLst>
          </a:custGeom>
          <a:ln w="88900">
            <a:solidFill>
              <a:srgbClr val="000000"/>
            </a:solidFill>
            <a:miter lim="400000"/>
            <a:tailEnd type="triangle"/>
          </a:ln>
        </p:spPr>
        <p:txBody>
          <a:bodyPr/>
          <a:lstStyle/>
          <a:p>
            <a:endParaRPr sz="675"/>
          </a:p>
        </p:txBody>
      </p:sp>
      <p:sp>
        <p:nvSpPr>
          <p:cNvPr id="338" name="RFスピン反転装置"/>
          <p:cNvSpPr txBox="1"/>
          <p:nvPr/>
        </p:nvSpPr>
        <p:spPr>
          <a:xfrm>
            <a:off x="5718366" y="5173350"/>
            <a:ext cx="373099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RF Cavity</a:t>
            </a:r>
          </a:p>
        </p:txBody>
      </p:sp>
      <p:sp>
        <p:nvSpPr>
          <p:cNvPr id="339" name="RFスピン反転装置"/>
          <p:cNvSpPr txBox="1"/>
          <p:nvPr/>
        </p:nvSpPr>
        <p:spPr>
          <a:xfrm>
            <a:off x="5723724" y="5173351"/>
            <a:ext cx="126285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RF Cavity</a:t>
            </a:r>
          </a:p>
        </p:txBody>
      </p:sp>
      <p:sp>
        <p:nvSpPr>
          <p:cNvPr id="340" name="244nmイオン化レーザー"/>
          <p:cNvSpPr txBox="1"/>
          <p:nvPr/>
        </p:nvSpPr>
        <p:spPr>
          <a:xfrm>
            <a:off x="6649873" y="2263558"/>
            <a:ext cx="12623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>
                <a:ln w="101600" cap="flat">
                  <a:solidFill>
                    <a:srgbClr val="000000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e</a:t>
            </a:r>
            <a:r>
              <a:rPr sz="675" baseline="31999"/>
              <a:t>+</a:t>
            </a:r>
          </a:p>
        </p:txBody>
      </p:sp>
      <p:sp>
        <p:nvSpPr>
          <p:cNvPr id="341" name="244nmイオン化レーザー"/>
          <p:cNvSpPr txBox="1"/>
          <p:nvPr/>
        </p:nvSpPr>
        <p:spPr>
          <a:xfrm>
            <a:off x="6649873" y="2260941"/>
            <a:ext cx="12623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e</a:t>
            </a:r>
            <a:r>
              <a:rPr sz="675" baseline="31999"/>
              <a:t>+</a:t>
            </a:r>
          </a:p>
        </p:txBody>
      </p:sp>
      <p:sp>
        <p:nvSpPr>
          <p:cNvPr id="342" name="稲妻"/>
          <p:cNvSpPr/>
          <p:nvPr/>
        </p:nvSpPr>
        <p:spPr>
          <a:xfrm rot="1392579">
            <a:off x="4866216" y="3213695"/>
            <a:ext cx="244921" cy="439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08" y="0"/>
                </a:moveTo>
                <a:lnTo>
                  <a:pt x="0" y="12520"/>
                </a:lnTo>
                <a:lnTo>
                  <a:pt x="12017" y="12520"/>
                </a:lnTo>
                <a:lnTo>
                  <a:pt x="9664" y="21600"/>
                </a:lnTo>
                <a:lnTo>
                  <a:pt x="21600" y="8375"/>
                </a:lnTo>
                <a:lnTo>
                  <a:pt x="11515" y="8375"/>
                </a:lnTo>
                <a:lnTo>
                  <a:pt x="16221" y="0"/>
                </a:lnTo>
                <a:lnTo>
                  <a:pt x="6808" y="0"/>
                </a:lnTo>
                <a:close/>
              </a:path>
            </a:pathLst>
          </a:custGeom>
          <a:solidFill>
            <a:srgbClr val="F1AE14"/>
          </a:solidFill>
          <a:ln w="889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345" name="グループ"/>
          <p:cNvGrpSpPr/>
          <p:nvPr/>
        </p:nvGrpSpPr>
        <p:grpSpPr>
          <a:xfrm>
            <a:off x="5155646" y="3220046"/>
            <a:ext cx="476250" cy="476979"/>
            <a:chOff x="0" y="312737"/>
            <a:chExt cx="1270000" cy="1271944"/>
          </a:xfrm>
        </p:grpSpPr>
        <p:sp>
          <p:nvSpPr>
            <p:cNvPr id="343" name="RF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n w="127000" cap="flat">
                    <a:solidFill>
                      <a:srgbClr val="000000"/>
                    </a:solidFill>
                    <a:prstDash val="solid"/>
                    <a:miter lim="400000"/>
                  </a:ln>
                </a:defRPr>
              </a:lvl1pPr>
            </a:lstStyle>
            <a:p>
              <a:r>
                <a:rPr sz="675"/>
                <a:t>RF</a:t>
              </a:r>
            </a:p>
          </p:txBody>
        </p:sp>
        <p:sp>
          <p:nvSpPr>
            <p:cNvPr id="344" name="RF"/>
            <p:cNvSpPr/>
            <p:nvPr/>
          </p:nvSpPr>
          <p:spPr>
            <a:xfrm>
              <a:off x="0" y="314682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solidFill>
                    <a:srgbClr val="F1AF14"/>
                  </a:solidFill>
                </a:defRPr>
              </a:lvl1pPr>
            </a:lstStyle>
            <a:p>
              <a:r>
                <a:rPr sz="675"/>
                <a:t>RF</a:t>
              </a:r>
            </a:p>
          </p:txBody>
        </p:sp>
      </p:grpSp>
      <p:sp>
        <p:nvSpPr>
          <p:cNvPr id="346" name="ペニングトラップ電極"/>
          <p:cNvSpPr txBox="1"/>
          <p:nvPr/>
        </p:nvSpPr>
        <p:spPr>
          <a:xfrm>
            <a:off x="6434710" y="3613429"/>
            <a:ext cx="387526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Electrode</a:t>
            </a:r>
          </a:p>
        </p:txBody>
      </p:sp>
      <p:sp>
        <p:nvSpPr>
          <p:cNvPr id="347" name="ペニングトラップ電極"/>
          <p:cNvSpPr txBox="1"/>
          <p:nvPr/>
        </p:nvSpPr>
        <p:spPr>
          <a:xfrm>
            <a:off x="6434710" y="3613429"/>
            <a:ext cx="387526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Electrode</a:t>
            </a:r>
          </a:p>
        </p:txBody>
      </p:sp>
      <p:sp>
        <p:nvSpPr>
          <p:cNvPr id="348" name="陽電子検出器"/>
          <p:cNvSpPr txBox="1"/>
          <p:nvPr/>
        </p:nvSpPr>
        <p:spPr>
          <a:xfrm>
            <a:off x="4756949" y="2316994"/>
            <a:ext cx="363481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Detector</a:t>
            </a:r>
          </a:p>
        </p:txBody>
      </p:sp>
      <p:sp>
        <p:nvSpPr>
          <p:cNvPr id="349" name="陽電子検出器"/>
          <p:cNvSpPr txBox="1"/>
          <p:nvPr/>
        </p:nvSpPr>
        <p:spPr>
          <a:xfrm>
            <a:off x="4756949" y="2316994"/>
            <a:ext cx="363481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Detector</a:t>
            </a:r>
          </a:p>
        </p:txBody>
      </p:sp>
      <p:sp>
        <p:nvSpPr>
          <p:cNvPr id="350" name="3T超伝導電磁石"/>
          <p:cNvSpPr txBox="1"/>
          <p:nvPr/>
        </p:nvSpPr>
        <p:spPr>
          <a:xfrm>
            <a:off x="2939721" y="2316994"/>
            <a:ext cx="43080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3T Magnet</a:t>
            </a:r>
          </a:p>
        </p:txBody>
      </p:sp>
      <p:sp>
        <p:nvSpPr>
          <p:cNvPr id="351" name="3T超伝導電磁石"/>
          <p:cNvSpPr txBox="1"/>
          <p:nvPr/>
        </p:nvSpPr>
        <p:spPr>
          <a:xfrm>
            <a:off x="2939721" y="2316994"/>
            <a:ext cx="430807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3T Magnet</a:t>
            </a:r>
          </a:p>
        </p:txBody>
      </p:sp>
      <p:sp>
        <p:nvSpPr>
          <p:cNvPr id="352" name="超低速ミュオニウム生成標的"/>
          <p:cNvSpPr txBox="1"/>
          <p:nvPr/>
        </p:nvSpPr>
        <p:spPr>
          <a:xfrm>
            <a:off x="574112" y="2887916"/>
            <a:ext cx="1044757" cy="31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>
                <a:ln w="101600" cap="flat">
                  <a:solidFill>
                    <a:srgbClr val="0A64E6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Degrader or </a:t>
            </a:r>
            <a:br>
              <a:rPr sz="675"/>
            </a:br>
            <a:r>
              <a:rPr sz="675"/>
              <a:t>Muonium Production Target</a:t>
            </a:r>
          </a:p>
        </p:txBody>
      </p:sp>
      <p:sp>
        <p:nvSpPr>
          <p:cNvPr id="353" name="超低速ミュオニウム生成標的"/>
          <p:cNvSpPr txBox="1"/>
          <p:nvPr/>
        </p:nvSpPr>
        <p:spPr>
          <a:xfrm>
            <a:off x="574112" y="2889523"/>
            <a:ext cx="1044757" cy="313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pPr>
            <a:r>
              <a:rPr sz="675"/>
              <a:t>Degrader or</a:t>
            </a:r>
            <a:br>
              <a:rPr sz="675"/>
            </a:br>
            <a:r>
              <a:rPr sz="675"/>
              <a:t>Muonium Production Target</a:t>
            </a:r>
          </a:p>
        </p:txBody>
      </p:sp>
      <p:sp>
        <p:nvSpPr>
          <p:cNvPr id="354" name="244nmイオン化レーザー"/>
          <p:cNvSpPr txBox="1"/>
          <p:nvPr/>
        </p:nvSpPr>
        <p:spPr>
          <a:xfrm>
            <a:off x="2146895" y="4135417"/>
            <a:ext cx="86682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ln w="101600" cap="flat">
                  <a:solidFill>
                    <a:srgbClr val="000000"/>
                  </a:solidFill>
                  <a:prstDash val="solid"/>
                  <a:miter lim="400000"/>
                </a:ln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244nm Ionization Laser</a:t>
            </a:r>
          </a:p>
        </p:txBody>
      </p:sp>
      <p:sp>
        <p:nvSpPr>
          <p:cNvPr id="355" name="244nmイオン化レーザー"/>
          <p:cNvSpPr txBox="1"/>
          <p:nvPr/>
        </p:nvSpPr>
        <p:spPr>
          <a:xfrm>
            <a:off x="2146895" y="4135417"/>
            <a:ext cx="86682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ECECEC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675"/>
              <a:t>244nm Ionization Laser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fill="hold" grpId="0" nodeType="afterEffect">
                                  <p:stCondLst>
                                    <p:cond delay="3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35" presetClass="emph" presetSubtype="0" repeatCount="9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275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750"/>
                            </p:stCondLst>
                            <p:childTnLst>
                              <p:par>
                                <p:cTn id="19" presetID="10" presetClass="exit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 fill="hold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"/>
                            </p:stCondLst>
                            <p:childTnLst>
                              <p:par>
                                <p:cTn id="40" presetID="10" presetClass="entr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47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video>
            <p:seq concurrent="1" prevAc="none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</p:childTnLst>
        </p:cTn>
      </p:par>
    </p:tnLst>
    <p:bldLst>
      <p:bldP spid="356" grpId="0" animBg="1" advAuto="0"/>
      <p:bldP spid="357" grpId="0" animBg="1" advAuto="0"/>
      <p:bldP spid="358" grpId="0" animBg="1" advAuto="0"/>
      <p:bldP spid="359" grpId="0" animBg="1" advAuto="0"/>
      <p:bldP spid="340" grpId="0" animBg="1" advAuto="0"/>
      <p:bldP spid="341" grpId="0" animBg="1" advAuto="0"/>
      <p:bldP spid="342" grpId="0" animBg="1" advAuto="0"/>
      <p:bldP spid="342" grpId="1" animBg="1" advAuto="0"/>
      <p:bldP spid="342" grpId="2" animBg="1" advAuto="0"/>
      <p:bldP spid="345" grpId="0" animBg="1" advAuto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Magnetic &amp; Electric Field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Magnetic &amp; Electric Fields</a:t>
            </a:r>
          </a:p>
        </p:txBody>
      </p:sp>
      <p:sp>
        <p:nvSpPr>
          <p:cNvPr id="362" name="Magnetic Field…"/>
          <p:cNvSpPr txBox="1">
            <a:spLocks noGrp="1"/>
          </p:cNvSpPr>
          <p:nvPr>
            <p:ph type="body" sz="half" idx="1"/>
          </p:nvPr>
        </p:nvSpPr>
        <p:spPr>
          <a:xfrm>
            <a:off x="419779" y="1846195"/>
            <a:ext cx="4359435" cy="3692444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defTabSz="301913">
              <a:spcBef>
                <a:spcPts val="2138"/>
              </a:spcBef>
              <a:defRPr sz="5880"/>
            </a:pPr>
            <a:r>
              <a:t>Magnetic Field</a:t>
            </a:r>
          </a:p>
          <a:p>
            <a:pPr marL="375973" lvl="1" indent="-375973" defTabSz="301913">
              <a:spcBef>
                <a:spcPts val="525"/>
              </a:spcBef>
              <a:defRPr sz="4900"/>
            </a:pPr>
            <a:r>
              <a:t>3 Tesla MRI Magnet </a:t>
            </a:r>
            <a:br/>
            <a:r>
              <a:t>developed by MuSEUM Group</a:t>
            </a:r>
          </a:p>
          <a:p>
            <a:pPr marL="375973" lvl="1" indent="-375973" defTabSz="301913">
              <a:spcBef>
                <a:spcPts val="525"/>
              </a:spcBef>
              <a:defRPr sz="4900"/>
            </a:pPr>
            <a:r>
              <a:t>Magnetic probe | 15 ppb</a:t>
            </a:r>
          </a:p>
          <a:p>
            <a:pPr marL="375973" lvl="1" indent="-375973" defTabSz="301913">
              <a:spcBef>
                <a:spcPts val="525"/>
              </a:spcBef>
              <a:defRPr sz="4900"/>
            </a:pPr>
            <a:r>
              <a:t>Field uniformity | 0.2 ppm p-p</a:t>
            </a:r>
          </a:p>
          <a:p>
            <a:pPr defTabSz="301913">
              <a:spcBef>
                <a:spcPts val="2138"/>
              </a:spcBef>
              <a:defRPr sz="5880"/>
            </a:pPr>
            <a:r>
              <a:t>Quadrupole electric field</a:t>
            </a:r>
          </a:p>
          <a:p>
            <a:pPr marL="375973" lvl="1" indent="-375973" defTabSz="301913">
              <a:spcBef>
                <a:spcPts val="525"/>
              </a:spcBef>
              <a:defRPr sz="4900"/>
            </a:pPr>
            <a:r>
              <a:t>Rectangular electrode </a:t>
            </a:r>
            <a:br/>
            <a:r>
              <a:t>design in progress</a:t>
            </a:r>
          </a:p>
          <a:p>
            <a:pPr marL="375973" lvl="1" indent="-375973" defTabSz="301913">
              <a:spcBef>
                <a:spcPts val="525"/>
              </a:spcBef>
              <a:defRPr sz="4900"/>
            </a:pPr>
            <a:r>
              <a:t>Simple harmonic motion </a:t>
            </a:r>
          </a:p>
        </p:txBody>
      </p:sp>
      <p:sp>
        <p:nvSpPr>
          <p:cNvPr id="36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69</a:t>
            </a:fld>
            <a:endParaRPr/>
          </a:p>
        </p:txBody>
      </p:sp>
      <p:sp>
        <p:nvSpPr>
          <p:cNvPr id="364" name="四角形"/>
          <p:cNvSpPr/>
          <p:nvPr/>
        </p:nvSpPr>
        <p:spPr>
          <a:xfrm>
            <a:off x="4745092" y="1810598"/>
            <a:ext cx="3923581" cy="2448837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 defTabSz="219075">
              <a:defRPr sz="2200">
                <a:solidFill>
                  <a:srgbClr val="FFFFFF"/>
                </a:solidFill>
              </a:defRPr>
            </a:pPr>
            <a:endParaRPr sz="825"/>
          </a:p>
        </p:txBody>
      </p:sp>
      <p:pic>
        <p:nvPicPr>
          <p:cNvPr id="365" name="PXL_20231216_015558628.jpg" descr="PXL_20231216_0155586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975" y="1846196"/>
            <a:ext cx="3157805" cy="2377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8" name="グループ"/>
          <p:cNvGrpSpPr/>
          <p:nvPr/>
        </p:nvGrpSpPr>
        <p:grpSpPr>
          <a:xfrm>
            <a:off x="6994711" y="2067479"/>
            <a:ext cx="1696340" cy="262122"/>
            <a:chOff x="0" y="0"/>
            <a:chExt cx="4523573" cy="698991"/>
          </a:xfrm>
        </p:grpSpPr>
        <p:sp>
          <p:nvSpPr>
            <p:cNvPr id="366" name="3 T MRI Magnet"/>
            <p:cNvSpPr txBox="1"/>
            <p:nvPr/>
          </p:nvSpPr>
          <p:spPr>
            <a:xfrm>
              <a:off x="-1" y="0"/>
              <a:ext cx="4523575" cy="698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584200">
                <a:defRPr sz="3600">
                  <a:ln w="101600" cap="flat">
                    <a:solidFill>
                      <a:srgbClr val="397BDE"/>
                    </a:solidFill>
                    <a:prstDash val="solid"/>
                    <a:miter lim="400000"/>
                  </a:ln>
                  <a:latin typeface="+mj-lt"/>
                  <a:ea typeface="+mj-ea"/>
                  <a:cs typeface="+mj-cs"/>
                  <a:sym typeface="BIZ UDPGothic B"/>
                </a:defRPr>
              </a:lvl1pPr>
            </a:lstStyle>
            <a:p>
              <a:r>
                <a:rPr sz="1350"/>
                <a:t>3 T MRI Magnet</a:t>
              </a:r>
            </a:p>
          </p:txBody>
        </p:sp>
        <p:sp>
          <p:nvSpPr>
            <p:cNvPr id="367" name="3 T MRI Magnet"/>
            <p:cNvSpPr txBox="1"/>
            <p:nvPr/>
          </p:nvSpPr>
          <p:spPr>
            <a:xfrm>
              <a:off x="0" y="-1"/>
              <a:ext cx="4523574" cy="698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584200">
                <a:defRPr sz="3600">
                  <a:solidFill>
                    <a:srgbClr val="ECECEC"/>
                  </a:solidFill>
                  <a:latin typeface="+mj-lt"/>
                  <a:ea typeface="+mj-ea"/>
                  <a:cs typeface="+mj-cs"/>
                  <a:sym typeface="BIZ UDPGothic B"/>
                </a:defRPr>
              </a:lvl1pPr>
            </a:lstStyle>
            <a:p>
              <a:r>
                <a:rPr sz="1350"/>
                <a:t>3 T MRI Magnet</a:t>
              </a:r>
            </a:p>
          </p:txBody>
        </p:sp>
      </p:grpSp>
      <p:grpSp>
        <p:nvGrpSpPr>
          <p:cNvPr id="371" name="グループ"/>
          <p:cNvGrpSpPr/>
          <p:nvPr/>
        </p:nvGrpSpPr>
        <p:grpSpPr>
          <a:xfrm>
            <a:off x="4764481" y="1846196"/>
            <a:ext cx="1933604" cy="262122"/>
            <a:chOff x="0" y="0"/>
            <a:chExt cx="5156277" cy="698991"/>
          </a:xfrm>
        </p:grpSpPr>
        <p:sp>
          <p:nvSpPr>
            <p:cNvPr id="369" name="J-PARC H1 area"/>
            <p:cNvSpPr txBox="1"/>
            <p:nvPr/>
          </p:nvSpPr>
          <p:spPr>
            <a:xfrm>
              <a:off x="0" y="-1"/>
              <a:ext cx="5156278" cy="6989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584200">
                <a:defRPr>
                  <a:ln w="101600" cap="flat">
                    <a:solidFill>
                      <a:srgbClr val="397BDE"/>
                    </a:solidFill>
                    <a:prstDash val="solid"/>
                    <a:miter lim="400000"/>
                  </a:ln>
                  <a:latin typeface="+mj-lt"/>
                  <a:ea typeface="+mj-ea"/>
                  <a:cs typeface="+mj-cs"/>
                  <a:sym typeface="BIZ UDPGothic B"/>
                </a:defRPr>
              </a:lvl1pPr>
            </a:lstStyle>
            <a:p>
              <a:r>
                <a:rPr sz="675"/>
                <a:t>J-PARC H1 area</a:t>
              </a:r>
            </a:p>
          </p:txBody>
        </p:sp>
        <p:sp>
          <p:nvSpPr>
            <p:cNvPr id="370" name="J-PARC H1 area"/>
            <p:cNvSpPr txBox="1"/>
            <p:nvPr/>
          </p:nvSpPr>
          <p:spPr>
            <a:xfrm>
              <a:off x="0" y="0"/>
              <a:ext cx="5113636" cy="698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9050" tIns="19050" rIns="19050" bIns="19050" numCol="1" anchor="ctr">
              <a:noAutofit/>
            </a:bodyPr>
            <a:lstStyle>
              <a:lvl1pPr defTabSz="584200">
                <a:defRPr>
                  <a:solidFill>
                    <a:srgbClr val="ECECEC"/>
                  </a:solidFill>
                  <a:latin typeface="+mj-lt"/>
                  <a:ea typeface="+mj-ea"/>
                  <a:cs typeface="+mj-cs"/>
                  <a:sym typeface="BIZ UDPGothic B"/>
                </a:defRPr>
              </a:lvl1pPr>
            </a:lstStyle>
            <a:p>
              <a:r>
                <a:rPr sz="675"/>
                <a:t>J-PARC H1 area</a:t>
              </a:r>
            </a:p>
          </p:txBody>
        </p:sp>
      </p:grpSp>
      <p:pic>
        <p:nvPicPr>
          <p:cNvPr id="372" name="図 3" descr="図 3"/>
          <p:cNvPicPr>
            <a:picLocks noChangeAspect="1"/>
          </p:cNvPicPr>
          <p:nvPr/>
        </p:nvPicPr>
        <p:blipFill>
          <a:blip r:embed="rId3"/>
          <a:srcRect b="56675"/>
          <a:stretch>
            <a:fillRect/>
          </a:stretch>
        </p:blipFill>
        <p:spPr>
          <a:xfrm>
            <a:off x="4744849" y="4309436"/>
            <a:ext cx="3924012" cy="1266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magnetic_probe.pdf" descr="magnetic_probe.pdf"/>
          <p:cNvPicPr>
            <a:picLocks noChangeAspect="1"/>
          </p:cNvPicPr>
          <p:nvPr/>
        </p:nvPicPr>
        <p:blipFill>
          <a:blip r:embed="rId4"/>
          <a:srcRect r="4056"/>
          <a:stretch>
            <a:fillRect/>
          </a:stretch>
        </p:blipFill>
        <p:spPr>
          <a:xfrm>
            <a:off x="6881940" y="3348847"/>
            <a:ext cx="1768580" cy="6871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6" name="グループ"/>
          <p:cNvGrpSpPr/>
          <p:nvPr/>
        </p:nvGrpSpPr>
        <p:grpSpPr>
          <a:xfrm>
            <a:off x="7032025" y="4043125"/>
            <a:ext cx="594715" cy="142347"/>
            <a:chOff x="0" y="102303"/>
            <a:chExt cx="1585907" cy="379593"/>
          </a:xfrm>
        </p:grpSpPr>
        <p:sp>
          <p:nvSpPr>
            <p:cNvPr id="374" name="Magnetic Probe"/>
            <p:cNvSpPr txBox="1"/>
            <p:nvPr/>
          </p:nvSpPr>
          <p:spPr>
            <a:xfrm>
              <a:off x="0" y="102303"/>
              <a:ext cx="1585907" cy="379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defTabSz="584200">
                <a:defRPr>
                  <a:ln w="127000" cap="flat">
                    <a:solidFill>
                      <a:srgbClr val="397BDE"/>
                    </a:solidFill>
                    <a:prstDash val="solid"/>
                    <a:miter lim="400000"/>
                  </a:ln>
                </a:defRPr>
              </a:lvl1pPr>
            </a:lstStyle>
            <a:p>
              <a:r>
                <a:rPr sz="675"/>
                <a:t>Magnetic Probe</a:t>
              </a:r>
            </a:p>
          </p:txBody>
        </p:sp>
        <p:sp>
          <p:nvSpPr>
            <p:cNvPr id="375" name="Magnetic Probe"/>
            <p:cNvSpPr txBox="1"/>
            <p:nvPr/>
          </p:nvSpPr>
          <p:spPr>
            <a:xfrm>
              <a:off x="0" y="102303"/>
              <a:ext cx="1585907" cy="3795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19050" tIns="19050" rIns="19050" bIns="19050" numCol="1" anchor="ctr">
              <a:spAutoFit/>
            </a:bodyPr>
            <a:lstStyle>
              <a:lvl1pPr defTabSz="5842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rPr sz="675"/>
                <a:t>Magnetic Probe</a:t>
              </a:r>
            </a:p>
          </p:txBody>
        </p: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1269788" y="1554260"/>
            <a:ext cx="7205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1951038" algn="l"/>
                <a:tab pos="5908675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(exp)	</a:t>
            </a:r>
            <a:r>
              <a:rPr kumimoji="1" lang="en-US" altLang="ja-JP" sz="2800" dirty="0"/>
              <a:t>4463.302 765 (53) MHz</a:t>
            </a:r>
            <a:r>
              <a:rPr lang="en-US" altLang="ja-JP" sz="2800" dirty="0"/>
              <a:t>	</a:t>
            </a:r>
            <a:r>
              <a:rPr kumimoji="1" lang="en-US" altLang="ja-JP" sz="2400" dirty="0"/>
              <a:t>[</a:t>
            </a:r>
            <a:r>
              <a:rPr lang="en-US" altLang="ja-JP" sz="2400" dirty="0">
                <a:solidFill>
                  <a:srgbClr val="C00000"/>
                </a:solidFill>
              </a:rPr>
              <a:t>12</a:t>
            </a:r>
            <a:r>
              <a:rPr kumimoji="1" lang="en-US" altLang="ja-JP" sz="2400" dirty="0">
                <a:solidFill>
                  <a:srgbClr val="C00000"/>
                </a:solidFill>
              </a:rPr>
              <a:t> ppb</a:t>
            </a:r>
            <a:r>
              <a:rPr kumimoji="1" lang="en-US" altLang="ja-JP" sz="2400" dirty="0"/>
              <a:t>]</a:t>
            </a:r>
            <a:endParaRPr kumimoji="1" lang="ja-JP" altLang="en-US" sz="240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65712" y="3223474"/>
            <a:ext cx="7350730" cy="2503249"/>
          </a:xfrm>
          <a:prstGeom prst="rect">
            <a:avLst/>
          </a:prstGeom>
          <a:noFill/>
        </p:spPr>
        <p:txBody>
          <a:bodyPr wrap="none" rIns="0" rtlCol="0">
            <a:spAutoFit/>
          </a:bodyPr>
          <a:lstStyle/>
          <a:p>
            <a:pPr>
              <a:tabLst>
                <a:tab pos="1951038" algn="l"/>
                <a:tab pos="5862638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(theory)	4463</a:t>
            </a:r>
            <a:r>
              <a:rPr kumimoji="1" lang="en-US" altLang="ja-JP" sz="2800" dirty="0"/>
              <a:t>.302 </a:t>
            </a:r>
            <a:r>
              <a:rPr lang="en-US" altLang="ja-JP" sz="2800" dirty="0"/>
              <a:t>868 </a:t>
            </a:r>
            <a:r>
              <a:rPr kumimoji="1" lang="en-US" altLang="ja-JP" sz="2800" dirty="0"/>
              <a:t>(515</a:t>
            </a:r>
            <a:r>
              <a:rPr lang="en-US" altLang="ja-JP" sz="2800" dirty="0"/>
              <a:t>) MHz	</a:t>
            </a:r>
            <a:r>
              <a:rPr lang="en-US" altLang="ja-JP" sz="2400" dirty="0"/>
              <a:t>[</a:t>
            </a:r>
            <a:r>
              <a:rPr lang="en-US" altLang="ja-JP" sz="2400" dirty="0">
                <a:solidFill>
                  <a:srgbClr val="C00000"/>
                </a:solidFill>
              </a:rPr>
              <a:t>120 ppb</a:t>
            </a:r>
            <a:r>
              <a:rPr lang="en-US" altLang="ja-JP" sz="2400" dirty="0"/>
              <a:t>]</a:t>
            </a:r>
            <a:r>
              <a:rPr lang="en-US" altLang="ja-JP" sz="2800" dirty="0"/>
              <a:t> </a:t>
            </a:r>
            <a:endParaRPr kumimoji="1" lang="en-US" altLang="ja-JP" sz="1600" dirty="0"/>
          </a:p>
          <a:p>
            <a:pPr>
              <a:tabLst>
                <a:tab pos="1951038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(QED)	4463.302 720 </a:t>
            </a:r>
            <a:r>
              <a:rPr lang="en-US" altLang="ja-JP" sz="2800" dirty="0">
                <a:solidFill>
                  <a:srgbClr val="00B0F0"/>
                </a:solidFill>
              </a:rPr>
              <a:t>(511) </a:t>
            </a:r>
            <a:r>
              <a:rPr lang="en-US" altLang="ja-JP" sz="2800" dirty="0">
                <a:solidFill>
                  <a:srgbClr val="7030A0"/>
                </a:solidFill>
              </a:rPr>
              <a:t>(70) </a:t>
            </a:r>
            <a:r>
              <a:rPr lang="en-US" altLang="ja-JP" sz="2800" dirty="0">
                <a:solidFill>
                  <a:srgbClr val="00B050"/>
                </a:solidFill>
              </a:rPr>
              <a:t>(1)</a:t>
            </a:r>
            <a:r>
              <a:rPr lang="en-US" altLang="ja-JP" sz="2800" dirty="0"/>
              <a:t> MHz</a:t>
            </a:r>
          </a:p>
          <a:p>
            <a:pPr>
              <a:lnSpc>
                <a:spcPts val="2000"/>
              </a:lnSpc>
              <a:tabLst>
                <a:tab pos="1951038" algn="l"/>
              </a:tabLst>
            </a:pPr>
            <a:r>
              <a:rPr lang="en-US" altLang="ja-JP" sz="2800" dirty="0">
                <a:solidFill>
                  <a:srgbClr val="00B0F0"/>
                </a:solidFill>
              </a:rPr>
              <a:t>	                         </a:t>
            </a:r>
            <a:r>
              <a:rPr lang="en-US" altLang="ja-JP" sz="2000" dirty="0">
                <a:solidFill>
                  <a:srgbClr val="00B0F0"/>
                </a:solidFill>
              </a:rPr>
              <a:t>(m</a:t>
            </a:r>
            <a:r>
              <a:rPr lang="en-US" altLang="ja-JP" sz="2000" baseline="-25000" dirty="0">
                <a:solidFill>
                  <a:srgbClr val="00B0F0"/>
                </a:solidFill>
                <a:latin typeface="Symbol" panose="05050102010706020507" pitchFamily="18" charset="2"/>
              </a:rPr>
              <a:t>m</a:t>
            </a:r>
            <a:r>
              <a:rPr lang="en-US" altLang="ja-JP" sz="2000" dirty="0">
                <a:solidFill>
                  <a:srgbClr val="00B0F0"/>
                </a:solidFill>
              </a:rPr>
              <a:t>/m</a:t>
            </a:r>
            <a:r>
              <a:rPr lang="en-US" altLang="ja-JP" sz="2000" baseline="-25000" dirty="0">
                <a:solidFill>
                  <a:srgbClr val="00B0F0"/>
                </a:solidFill>
              </a:rPr>
              <a:t>e</a:t>
            </a:r>
            <a:r>
              <a:rPr lang="en-US" altLang="ja-JP" sz="2000" dirty="0">
                <a:solidFill>
                  <a:srgbClr val="00B0F0"/>
                </a:solidFill>
              </a:rPr>
              <a:t>)</a:t>
            </a:r>
            <a:r>
              <a:rPr lang="en-US" altLang="ja-JP" sz="800" dirty="0">
                <a:solidFill>
                  <a:srgbClr val="00B0F0"/>
                </a:solidFill>
              </a:rPr>
              <a:t> </a:t>
            </a:r>
            <a:r>
              <a:rPr lang="en-US" altLang="ja-JP" sz="2000" dirty="0">
                <a:solidFill>
                  <a:srgbClr val="7030A0"/>
                </a:solidFill>
              </a:rPr>
              <a:t>(QED)  </a:t>
            </a:r>
            <a:r>
              <a:rPr lang="en-US" altLang="ja-JP" sz="2000" dirty="0">
                <a:solidFill>
                  <a:srgbClr val="00B050"/>
                </a:solidFill>
              </a:rPr>
              <a:t>(</a:t>
            </a:r>
            <a:r>
              <a:rPr lang="en-US" altLang="ja-JP" sz="2000" dirty="0">
                <a:solidFill>
                  <a:srgbClr val="00B050"/>
                </a:solidFill>
                <a:latin typeface="Symbol" panose="05050102010706020507" pitchFamily="18" charset="2"/>
              </a:rPr>
              <a:t>a</a:t>
            </a:r>
            <a:r>
              <a:rPr lang="en-US" altLang="ja-JP" sz="2000" dirty="0">
                <a:solidFill>
                  <a:srgbClr val="00B050"/>
                </a:solidFill>
              </a:rPr>
              <a:t>)</a:t>
            </a:r>
          </a:p>
          <a:p>
            <a:pPr>
              <a:tabLst>
                <a:tab pos="1951038" algn="l"/>
                <a:tab pos="4308475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(weak)                     -65	Hz</a:t>
            </a:r>
          </a:p>
          <a:p>
            <a:pPr>
              <a:tabLst>
                <a:tab pos="1951038" algn="l"/>
                <a:tab pos="4308475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(had. v.p.)        237.7(1.5)	Hz</a:t>
            </a:r>
          </a:p>
          <a:p>
            <a:pPr>
              <a:tabLst>
                <a:tab pos="1951038" algn="l"/>
                <a:tab pos="4308475" algn="l"/>
              </a:tabLst>
            </a:pPr>
            <a:r>
              <a:rPr lang="en-US" altLang="ja-JP" sz="2800" dirty="0">
                <a:latin typeface="Symbol" panose="05050102010706020507" pitchFamily="18" charset="2"/>
              </a:rPr>
              <a:t>n</a:t>
            </a:r>
            <a:r>
              <a:rPr lang="en-US" altLang="ja-JP" sz="2800" baseline="-25000" dirty="0"/>
              <a:t>HFS</a:t>
            </a:r>
            <a:r>
              <a:rPr lang="en-US" altLang="ja-JP" sz="2800" dirty="0"/>
              <a:t>(had. h.o.)                   5 (2)	Hz</a:t>
            </a:r>
            <a:endParaRPr kumimoji="1" lang="en-US" altLang="ja-JP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97692" y="1033572"/>
            <a:ext cx="2000741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b="1" dirty="0"/>
              <a:t>Experiment:</a:t>
            </a:r>
            <a:endParaRPr kumimoji="1" lang="ja-JP" altLang="en-US" sz="2800" b="1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7692" y="2699592"/>
            <a:ext cx="1327608" cy="52322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b="1" dirty="0"/>
              <a:t>Theory:</a:t>
            </a:r>
            <a:endParaRPr kumimoji="1" lang="ja-JP" altLang="en-US" sz="2800" b="1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000" dirty="0"/>
              <a:t>Most Precise Test of Bound-State QED</a:t>
            </a:r>
            <a:endParaRPr lang="en-US" sz="4000" dirty="0"/>
          </a:p>
        </p:txBody>
      </p:sp>
      <p:sp>
        <p:nvSpPr>
          <p:cNvPr id="14" name="テキスト ボックス 6">
            <a:extLst>
              <a:ext uri="{FF2B5EF4-FFF2-40B4-BE49-F238E27FC236}">
                <a16:creationId xmlns:a16="http://schemas.microsoft.com/office/drawing/2014/main" id="{83537C2D-0496-7648-A131-554FE1BC6453}"/>
              </a:ext>
            </a:extLst>
          </p:cNvPr>
          <p:cNvSpPr txBox="1"/>
          <p:nvPr/>
        </p:nvSpPr>
        <p:spPr>
          <a:xfrm>
            <a:off x="289824" y="6351687"/>
            <a:ext cx="8345659" cy="369332"/>
          </a:xfrm>
          <a:prstGeom prst="rect">
            <a:avLst/>
          </a:prstGeom>
          <a:noFill/>
        </p:spPr>
        <p:txBody>
          <a:bodyPr wrap="square" rIns="0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altLang="ja-JP" dirty="0"/>
              <a:t>QED calculations: </a:t>
            </a: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Effort for </a:t>
            </a:r>
            <a:r>
              <a:rPr lang="en-US" altLang="ja-JP" dirty="0">
                <a:solidFill>
                  <a:srgbClr val="C00000"/>
                </a:solidFill>
              </a:rPr>
              <a:t>10 Hz</a:t>
            </a: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 accuracy in progress (by Eides </a:t>
            </a:r>
            <a:r>
              <a:rPr lang="en-US" altLang="ja-JP" i="1" dirty="0">
                <a:solidFill>
                  <a:schemeClr val="accent5">
                    <a:lumMod val="75000"/>
                  </a:schemeClr>
                </a:solidFill>
              </a:rPr>
              <a:t>et al.</a:t>
            </a:r>
            <a:r>
              <a:rPr lang="en-US" altLang="ja-JP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kumimoji="1" lang="en-US" altLang="ja-JP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テキスト ボックス 5">
            <a:extLst>
              <a:ext uri="{FF2B5EF4-FFF2-40B4-BE49-F238E27FC236}">
                <a16:creationId xmlns:a16="http://schemas.microsoft.com/office/drawing/2014/main" id="{08C92055-3F24-2E40-BD51-0B3CA56221B9}"/>
              </a:ext>
            </a:extLst>
          </p:cNvPr>
          <p:cNvSpPr txBox="1"/>
          <p:nvPr/>
        </p:nvSpPr>
        <p:spPr>
          <a:xfrm>
            <a:off x="3167744" y="1958744"/>
            <a:ext cx="53078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922338" algn="l"/>
                <a:tab pos="3943350" algn="l"/>
              </a:tabLst>
            </a:pPr>
            <a:r>
              <a:rPr kumimoji="1" lang="en-US" altLang="ja-JP" sz="2400" dirty="0"/>
              <a:t>µ</a:t>
            </a:r>
            <a:r>
              <a:rPr kumimoji="1" lang="en-US" altLang="ja-JP" sz="2400" baseline="-25000" dirty="0"/>
              <a:t>µ</a:t>
            </a:r>
            <a:r>
              <a:rPr kumimoji="1" lang="en-US" altLang="ja-JP" sz="2400" dirty="0"/>
              <a:t>/µ</a:t>
            </a:r>
            <a:r>
              <a:rPr kumimoji="1" lang="en-US" altLang="ja-JP" sz="2400" baseline="-25000" dirty="0"/>
              <a:t>p</a:t>
            </a:r>
            <a:r>
              <a:rPr lang="en-US" altLang="ja-JP" sz="2400" baseline="-25000" dirty="0"/>
              <a:t>	</a:t>
            </a:r>
            <a:r>
              <a:rPr lang="en-US" altLang="ja-JP" sz="2400" dirty="0"/>
              <a:t>= 3.18334524(37)	[120ppb]</a:t>
            </a:r>
          </a:p>
          <a:p>
            <a:pPr>
              <a:tabLst>
                <a:tab pos="922338" algn="l"/>
                <a:tab pos="3943350" algn="l"/>
              </a:tabLst>
            </a:pPr>
            <a:r>
              <a:rPr lang="en-US" altLang="ja-JP" sz="2400" dirty="0"/>
              <a:t>m</a:t>
            </a:r>
            <a:r>
              <a:rPr lang="en-US" altLang="ja-JP" sz="2400" baseline="-25000" dirty="0"/>
              <a:t>µ</a:t>
            </a:r>
            <a:r>
              <a:rPr lang="en-US" altLang="ja-JP" sz="2400" dirty="0"/>
              <a:t>/m</a:t>
            </a:r>
            <a:r>
              <a:rPr lang="en-US" altLang="ja-JP" sz="2400" baseline="-25000" dirty="0"/>
              <a:t>e</a:t>
            </a:r>
            <a:r>
              <a:rPr lang="en-US" altLang="ja-JP" sz="2400" dirty="0"/>
              <a:t> 	= 206.768277(24)	[120ppb]</a:t>
            </a:r>
            <a:endParaRPr kumimoji="1" lang="en-US" altLang="ja-JP" sz="2400" dirty="0"/>
          </a:p>
        </p:txBody>
      </p:sp>
      <p:sp>
        <p:nvSpPr>
          <p:cNvPr id="16" name="テキスト ボックス 31">
            <a:extLst>
              <a:ext uri="{FF2B5EF4-FFF2-40B4-BE49-F238E27FC236}">
                <a16:creationId xmlns:a16="http://schemas.microsoft.com/office/drawing/2014/main" id="{34891F70-8EF6-9240-BAAE-32BFEC037415}"/>
              </a:ext>
            </a:extLst>
          </p:cNvPr>
          <p:cNvSpPr txBox="1"/>
          <p:nvPr/>
        </p:nvSpPr>
        <p:spPr>
          <a:xfrm>
            <a:off x="2310742" y="1110516"/>
            <a:ext cx="263033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/>
              <a:t>LAMPF Experiment (1999)</a:t>
            </a:r>
            <a:endParaRPr kumimoji="1" lang="ja-JP" altLang="en-US"/>
          </a:p>
        </p:txBody>
      </p:sp>
      <p:sp>
        <p:nvSpPr>
          <p:cNvPr id="9" name="テキスト ボックス 3">
            <a:extLst>
              <a:ext uri="{FF2B5EF4-FFF2-40B4-BE49-F238E27FC236}">
                <a16:creationId xmlns:a16="http://schemas.microsoft.com/office/drawing/2014/main" id="{8D52F449-D1B9-54DC-8420-D4448F834D5E}"/>
              </a:ext>
            </a:extLst>
          </p:cNvPr>
          <p:cNvSpPr txBox="1"/>
          <p:nvPr/>
        </p:nvSpPr>
        <p:spPr>
          <a:xfrm>
            <a:off x="5288471" y="1331128"/>
            <a:ext cx="3781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tabLst>
                <a:tab pos="4843463" algn="l"/>
              </a:tabLst>
              <a:defRPr/>
            </a:pPr>
            <a:r>
              <a:rPr lang="nb-NO" altLang="ja-JP" sz="1600" dirty="0">
                <a:solidFill>
                  <a:srgbClr val="0070C0"/>
                </a:solidFill>
              </a:rPr>
              <a:t>W. Liu </a:t>
            </a:r>
            <a:r>
              <a:rPr lang="nb-NO" altLang="ja-JP" sz="1600" i="1" dirty="0">
                <a:solidFill>
                  <a:srgbClr val="0070C0"/>
                </a:solidFill>
              </a:rPr>
              <a:t>et al.</a:t>
            </a:r>
            <a:r>
              <a:rPr lang="nb-NO" altLang="ja-JP" sz="1600" dirty="0">
                <a:solidFill>
                  <a:srgbClr val="0070C0"/>
                </a:solidFill>
              </a:rPr>
              <a:t>, Phys. Rev. Lett. </a:t>
            </a:r>
            <a:r>
              <a:rPr lang="nb-NO" altLang="ja-JP" sz="1600" b="1" dirty="0">
                <a:solidFill>
                  <a:srgbClr val="0070C0"/>
                </a:solidFill>
              </a:rPr>
              <a:t>82</a:t>
            </a:r>
            <a:r>
              <a:rPr lang="nb-NO" altLang="ja-JP" sz="1600" dirty="0">
                <a:solidFill>
                  <a:srgbClr val="0070C0"/>
                </a:solidFill>
              </a:rPr>
              <a:t>, 711 (1999) </a:t>
            </a:r>
            <a:endParaRPr lang="en-US" altLang="ja-JP" sz="1600" dirty="0">
              <a:solidFill>
                <a:srgbClr val="0070C0"/>
              </a:solidFill>
              <a:latin typeface="Symbol" pitchFamily="18" charset="2"/>
            </a:endParaRPr>
          </a:p>
        </p:txBody>
      </p:sp>
      <p:sp>
        <p:nvSpPr>
          <p:cNvPr id="13" name="テキスト ボックス 3">
            <a:extLst>
              <a:ext uri="{FF2B5EF4-FFF2-40B4-BE49-F238E27FC236}">
                <a16:creationId xmlns:a16="http://schemas.microsoft.com/office/drawing/2014/main" id="{4C878AA6-E59E-A3AB-82E0-130A6DCC9C1E}"/>
              </a:ext>
            </a:extLst>
          </p:cNvPr>
          <p:cNvSpPr txBox="1"/>
          <p:nvPr/>
        </p:nvSpPr>
        <p:spPr>
          <a:xfrm>
            <a:off x="5564252" y="2997148"/>
            <a:ext cx="3506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hangingPunct="0">
              <a:tabLst>
                <a:tab pos="4843463" algn="l"/>
              </a:tabLst>
              <a:defRPr/>
            </a:pPr>
            <a:r>
              <a:rPr lang="nb-NO" altLang="ja-JP" sz="1600" dirty="0">
                <a:solidFill>
                  <a:srgbClr val="0070C0"/>
                </a:solidFill>
              </a:rPr>
              <a:t>M. I. Eides Phys. Lett. B </a:t>
            </a:r>
            <a:r>
              <a:rPr lang="nb-NO" altLang="ja-JP" sz="1600" b="1" dirty="0">
                <a:solidFill>
                  <a:srgbClr val="0070C0"/>
                </a:solidFill>
              </a:rPr>
              <a:t>795</a:t>
            </a:r>
            <a:r>
              <a:rPr lang="nb-NO" altLang="ja-JP" sz="1600" dirty="0">
                <a:solidFill>
                  <a:srgbClr val="0070C0"/>
                </a:solidFill>
              </a:rPr>
              <a:t>, 113 (2019) </a:t>
            </a:r>
            <a:endParaRPr lang="en-US" altLang="ja-JP" sz="1600" dirty="0">
              <a:solidFill>
                <a:srgbClr val="0070C0"/>
              </a:solidFill>
              <a:latin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2F75D0-0491-0A22-1957-65EDADC3FD60}"/>
                  </a:ext>
                </a:extLst>
              </p:cNvPr>
              <p:cNvSpPr txBox="1"/>
              <p:nvPr/>
            </p:nvSpPr>
            <p:spPr>
              <a:xfrm>
                <a:off x="5149518" y="5681288"/>
                <a:ext cx="3813993" cy="6830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JP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d>
                        <m:dPr>
                          <m:ctrlPr>
                            <a:rPr lang="en-JP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Fermi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JP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22F75D0-0491-0A22-1957-65EDADC3F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518" y="5681288"/>
                <a:ext cx="3813993" cy="683007"/>
              </a:xfrm>
              <a:prstGeom prst="rect">
                <a:avLst/>
              </a:prstGeom>
              <a:blipFill>
                <a:blip r:embed="rId3"/>
                <a:stretch>
                  <a:fillRect l="-332" b="-727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">
            <a:extLst>
              <a:ext uri="{FF2B5EF4-FFF2-40B4-BE49-F238E27FC236}">
                <a16:creationId xmlns:a16="http://schemas.microsoft.com/office/drawing/2014/main" id="{45033DC4-F4F1-D978-0D1B-1D33E0F09DF6}"/>
              </a:ext>
            </a:extLst>
          </p:cNvPr>
          <p:cNvSpPr/>
          <p:nvPr/>
        </p:nvSpPr>
        <p:spPr>
          <a:xfrm>
            <a:off x="7340023" y="5626791"/>
            <a:ext cx="1620000" cy="792000"/>
          </a:xfrm>
          <a:prstGeom prst="rect">
            <a:avLst/>
          </a:prstGeom>
          <a:ln w="25400">
            <a:solidFill>
              <a:srgbClr val="C00000"/>
            </a:solidFill>
            <a:miter lim="400000"/>
          </a:ln>
        </p:spPr>
        <p:txBody>
          <a:bodyPr lIns="35719" tIns="35719" rIns="35719" bIns="35719" anchor="ctr"/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547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5D4811-3E1C-2AEB-1B26-AC9F40FED458}"/>
              </a:ext>
            </a:extLst>
          </p:cNvPr>
          <p:cNvSpPr txBox="1"/>
          <p:nvPr/>
        </p:nvSpPr>
        <p:spPr>
          <a:xfrm>
            <a:off x="7306487" y="4300313"/>
            <a:ext cx="1679609" cy="1134532"/>
          </a:xfrm>
          <a:prstGeom prst="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 w="25400">
            <a:solidFill>
              <a:srgbClr val="008F00"/>
            </a:solidFill>
          </a:ln>
        </p:spPr>
        <p:txBody>
          <a:bodyPr wrap="none" lIns="72000" tIns="36000" rIns="72000" bIns="36000" rtlCol="0">
            <a:spAutoFit/>
          </a:bodyPr>
          <a:lstStyle/>
          <a:p>
            <a:pPr algn="ctr"/>
            <a:r>
              <a:rPr lang="en-JP" sz="1600" b="1" i="1">
                <a:solidFill>
                  <a:srgbClr val="008F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m</a:t>
            </a:r>
            <a:r>
              <a:rPr lang="en-JP" sz="1600" b="1" i="1" baseline="-25000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µ</a:t>
            </a:r>
            <a:r>
              <a:rPr lang="en-JP" sz="1600" b="1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uncertainty</a:t>
            </a:r>
          </a:p>
          <a:p>
            <a:pPr algn="ctr"/>
            <a:r>
              <a:rPr lang="en-JP" sz="1600">
                <a:latin typeface="Calibri" panose="020F0502020204030204" pitchFamily="34" charset="0"/>
                <a:cs typeface="Calibri" panose="020F0502020204030204" pitchFamily="34" charset="0"/>
              </a:rPr>
              <a:t>120 ppb (exp)</a:t>
            </a:r>
          </a:p>
          <a:p>
            <a:pPr algn="ctr">
              <a:spcBef>
                <a:spcPts val="600"/>
              </a:spcBef>
            </a:pPr>
            <a:r>
              <a:rPr lang="en-JP" sz="1600" b="1">
                <a:solidFill>
                  <a:srgbClr val="008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CODATA 2022</a:t>
            </a:r>
          </a:p>
          <a:p>
            <a:pPr algn="ctr"/>
            <a:r>
              <a:rPr lang="en-JP" sz="1600">
                <a:latin typeface="Calibri" panose="020F0502020204030204" pitchFamily="34" charset="0"/>
                <a:cs typeface="Calibri" panose="020F0502020204030204" pitchFamily="34" charset="0"/>
              </a:rPr>
              <a:t>22 ppb (theo+exp)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0AC716-2B73-9170-2B73-7FC6EC13F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1887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ular Trap Electrod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Rectangular Trap Electrode</a:t>
            </a:r>
          </a:p>
        </p:txBody>
      </p:sp>
      <p:sp>
        <p:nvSpPr>
          <p:cNvPr id="379" name="Features…"/>
          <p:cNvSpPr txBox="1">
            <a:spLocks noGrp="1"/>
          </p:cNvSpPr>
          <p:nvPr>
            <p:ph type="body" sz="half" idx="1"/>
          </p:nvPr>
        </p:nvSpPr>
        <p:spPr>
          <a:xfrm>
            <a:off x="419779" y="1846195"/>
            <a:ext cx="4736190" cy="3692444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t>Features</a:t>
            </a:r>
          </a:p>
          <a:p>
            <a:pPr lvl="1"/>
            <a:r>
              <a:t>RF field can be stored from outside</a:t>
            </a:r>
          </a:p>
          <a:p>
            <a:pPr lvl="1"/>
            <a:r>
              <a:t>Muonium polarization 100%</a:t>
            </a:r>
          </a:p>
          <a:p>
            <a:pPr lvl="1"/>
            <a:r>
              <a:t>Ultra-slow muon directory trapped</a:t>
            </a:r>
          </a:p>
          <a:p>
            <a:pPr lvl="1"/>
            <a:r>
              <a:t>Small spin flip coil</a:t>
            </a:r>
          </a:p>
          <a:p>
            <a:pPr lvl="1"/>
            <a:r>
              <a:t>Low inductance &amp; Low power operation</a:t>
            </a:r>
          </a:p>
        </p:txBody>
      </p:sp>
      <p:sp>
        <p:nvSpPr>
          <p:cNvPr id="38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01101" y="5759648"/>
            <a:ext cx="238330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70</a:t>
            </a:fld>
            <a:endParaRPr/>
          </a:p>
        </p:txBody>
      </p:sp>
      <p:grpSp>
        <p:nvGrpSpPr>
          <p:cNvPr id="383" name="グループ"/>
          <p:cNvGrpSpPr/>
          <p:nvPr/>
        </p:nvGrpSpPr>
        <p:grpSpPr>
          <a:xfrm>
            <a:off x="5017573" y="2182313"/>
            <a:ext cx="3344588" cy="3351708"/>
            <a:chOff x="0" y="0"/>
            <a:chExt cx="8918900" cy="8937887"/>
          </a:xfrm>
        </p:grpSpPr>
        <p:sp>
          <p:nvSpPr>
            <p:cNvPr id="381" name="四角形"/>
            <p:cNvSpPr/>
            <p:nvPr/>
          </p:nvSpPr>
          <p:spPr>
            <a:xfrm>
              <a:off x="0" y="0"/>
              <a:ext cx="8918901" cy="89378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pic>
          <p:nvPicPr>
            <p:cNvPr id="382" name="Efield_sim.pdf" descr="Efield_sim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845" y="759984"/>
              <a:ext cx="8605592" cy="7901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4" name="図 3" descr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609" y="1854954"/>
            <a:ext cx="922595" cy="687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imulation Condi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258782">
              <a:spcBef>
                <a:spcPts val="1838"/>
              </a:spcBef>
              <a:defRPr sz="5040"/>
            </a:pPr>
            <a:r>
              <a:t>Simulation Condition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Magnetic Field | 2.9 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Initial spin | Perpendicular to B field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Detector | 35 mm from trap region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Larmor precession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135.53 MHz/T ×2.9 T ＝ 393.037 MHz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Period | 2.55 ns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Fitting result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Δγ</a:t>
            </a:r>
            <a:r>
              <a:rPr baseline="-5999"/>
              <a:t>µ</a:t>
            </a:r>
            <a:r>
              <a:t> = 6 ppb with 10</a:t>
            </a:r>
            <a:r>
              <a:rPr baseline="31999"/>
              <a:t>12</a:t>
            </a:r>
            <a:r>
              <a:t> µ</a:t>
            </a:r>
            <a:r>
              <a:rPr baseline="31999"/>
              <a:t>+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Goal with 100 days measurement </a:t>
            </a:r>
          </a:p>
        </p:txBody>
      </p:sp>
      <p:sp>
        <p:nvSpPr>
          <p:cNvPr id="393" name="四角形"/>
          <p:cNvSpPr/>
          <p:nvPr/>
        </p:nvSpPr>
        <p:spPr>
          <a:xfrm>
            <a:off x="5224760" y="1846195"/>
            <a:ext cx="3478238" cy="3692444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399" name="グループ"/>
          <p:cNvGrpSpPr/>
          <p:nvPr/>
        </p:nvGrpSpPr>
        <p:grpSpPr>
          <a:xfrm>
            <a:off x="5249411" y="1922166"/>
            <a:ext cx="3388800" cy="2273270"/>
            <a:chOff x="0" y="0"/>
            <a:chExt cx="9036799" cy="6062051"/>
          </a:xfrm>
        </p:grpSpPr>
        <p:pic>
          <p:nvPicPr>
            <p:cNvPr id="394" name="muon_trap_sig 2.png" descr="muon_trap_sig 2.png"/>
            <p:cNvPicPr>
              <a:picLocks noChangeAspect="1"/>
            </p:cNvPicPr>
            <p:nvPr/>
          </p:nvPicPr>
          <p:blipFill>
            <a:blip r:embed="rId2"/>
            <a:srcRect t="4671" b="4671"/>
            <a:stretch>
              <a:fillRect/>
            </a:stretch>
          </p:blipFill>
          <p:spPr>
            <a:xfrm>
              <a:off x="0" y="0"/>
              <a:ext cx="9036800" cy="6062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矢印"/>
            <p:cNvSpPr/>
            <p:nvPr/>
          </p:nvSpPr>
          <p:spPr>
            <a:xfrm rot="19176000">
              <a:off x="4351080" y="2528318"/>
              <a:ext cx="904500" cy="452891"/>
            </a:xfrm>
            <a:prstGeom prst="rightArrow">
              <a:avLst>
                <a:gd name="adj1" fmla="val 39154"/>
                <a:gd name="adj2" fmla="val 82152"/>
              </a:avLst>
            </a:prstGeom>
            <a:solidFill>
              <a:srgbClr val="FFFFFF"/>
            </a:solidFill>
            <a:ln w="88900" cap="flat">
              <a:solidFill>
                <a:srgbClr val="397BDE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398" name="グループ"/>
            <p:cNvGrpSpPr/>
            <p:nvPr/>
          </p:nvGrpSpPr>
          <p:grpSpPr>
            <a:xfrm>
              <a:off x="3482663" y="3536020"/>
              <a:ext cx="1270001" cy="1270001"/>
              <a:chOff x="0" y="312737"/>
              <a:chExt cx="1270000" cy="1270000"/>
            </a:xfrm>
          </p:grpSpPr>
          <p:sp>
            <p:nvSpPr>
              <p:cNvPr id="396" name="Initial spin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Initial spin</a:t>
                </a:r>
              </a:p>
            </p:txBody>
          </p:sp>
          <p:sp>
            <p:nvSpPr>
              <p:cNvPr id="397" name="Initial spin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Initial spin</a:t>
                </a:r>
              </a:p>
            </p:txBody>
          </p:sp>
        </p:grpSp>
      </p:grpSp>
      <p:sp>
        <p:nvSpPr>
          <p:cNvPr id="400" name="Detection of Decay Elec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Detection of Decay Electron</a:t>
            </a:r>
          </a:p>
        </p:txBody>
      </p:sp>
      <p:sp>
        <p:nvSpPr>
          <p:cNvPr id="40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71</a:t>
            </a:fld>
            <a:endParaRPr/>
          </a:p>
        </p:txBody>
      </p:sp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imulation Condi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258782">
              <a:spcBef>
                <a:spcPts val="1838"/>
              </a:spcBef>
              <a:defRPr sz="5040"/>
            </a:pPr>
            <a:r>
              <a:t>Simulation Condition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Magnetic Field | 2.9 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Initial spin | Perpendicular to B field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Detector | 35 mm from trap region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Larmor precession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135.53 MHz/T ×2.9 T ＝ 393.037 MHz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Period | 2.55 ns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Fitting result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Δγ</a:t>
            </a:r>
            <a:r>
              <a:rPr baseline="-5999"/>
              <a:t>µ</a:t>
            </a:r>
            <a:r>
              <a:t> = 6 ppb with 10</a:t>
            </a:r>
            <a:r>
              <a:rPr baseline="31999"/>
              <a:t>12</a:t>
            </a:r>
            <a:r>
              <a:t> µ</a:t>
            </a:r>
            <a:r>
              <a:rPr baseline="31999"/>
              <a:t>+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Goal with 100 days measurement </a:t>
            </a:r>
          </a:p>
        </p:txBody>
      </p:sp>
      <p:sp>
        <p:nvSpPr>
          <p:cNvPr id="404" name="四角形"/>
          <p:cNvSpPr/>
          <p:nvPr/>
        </p:nvSpPr>
        <p:spPr>
          <a:xfrm>
            <a:off x="5229523" y="1846195"/>
            <a:ext cx="3478238" cy="3692444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410" name="グループ"/>
          <p:cNvGrpSpPr/>
          <p:nvPr/>
        </p:nvGrpSpPr>
        <p:grpSpPr>
          <a:xfrm>
            <a:off x="5254173" y="1922166"/>
            <a:ext cx="3388800" cy="2273270"/>
            <a:chOff x="0" y="0"/>
            <a:chExt cx="9036799" cy="6062051"/>
          </a:xfrm>
        </p:grpSpPr>
        <p:pic>
          <p:nvPicPr>
            <p:cNvPr id="405" name="muon_trap_sig 2.png" descr="muon_trap_sig 2.png"/>
            <p:cNvPicPr>
              <a:picLocks noChangeAspect="1"/>
            </p:cNvPicPr>
            <p:nvPr/>
          </p:nvPicPr>
          <p:blipFill>
            <a:blip r:embed="rId2"/>
            <a:srcRect t="4671" b="4671"/>
            <a:stretch>
              <a:fillRect/>
            </a:stretch>
          </p:blipFill>
          <p:spPr>
            <a:xfrm>
              <a:off x="0" y="0"/>
              <a:ext cx="9036800" cy="6062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" name="矢印"/>
            <p:cNvSpPr/>
            <p:nvPr/>
          </p:nvSpPr>
          <p:spPr>
            <a:xfrm rot="19176000">
              <a:off x="4351080" y="2528318"/>
              <a:ext cx="904500" cy="452891"/>
            </a:xfrm>
            <a:prstGeom prst="rightArrow">
              <a:avLst>
                <a:gd name="adj1" fmla="val 39154"/>
                <a:gd name="adj2" fmla="val 82152"/>
              </a:avLst>
            </a:prstGeom>
            <a:solidFill>
              <a:srgbClr val="FFFFFF"/>
            </a:solidFill>
            <a:ln w="88900" cap="flat">
              <a:solidFill>
                <a:srgbClr val="397BDE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09" name="グループ"/>
            <p:cNvGrpSpPr/>
            <p:nvPr/>
          </p:nvGrpSpPr>
          <p:grpSpPr>
            <a:xfrm>
              <a:off x="3482663" y="3536020"/>
              <a:ext cx="1270001" cy="1270001"/>
              <a:chOff x="0" y="312737"/>
              <a:chExt cx="1270000" cy="1270000"/>
            </a:xfrm>
          </p:grpSpPr>
          <p:sp>
            <p:nvSpPr>
              <p:cNvPr id="407" name="初期スピン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初期スピン</a:t>
                </a:r>
              </a:p>
            </p:txBody>
          </p:sp>
          <p:sp>
            <p:nvSpPr>
              <p:cNvPr id="408" name="初期スピン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初期スピン</a:t>
                </a:r>
              </a:p>
            </p:txBody>
          </p:sp>
        </p:grpSp>
      </p:grpSp>
      <p:grpSp>
        <p:nvGrpSpPr>
          <p:cNvPr id="418" name="グループ"/>
          <p:cNvGrpSpPr/>
          <p:nvPr/>
        </p:nvGrpSpPr>
        <p:grpSpPr>
          <a:xfrm>
            <a:off x="5249496" y="2344107"/>
            <a:ext cx="3438056" cy="3147589"/>
            <a:chOff x="106527" y="0"/>
            <a:chExt cx="9168147" cy="8393569"/>
          </a:xfrm>
        </p:grpSpPr>
        <p:grpSp>
          <p:nvGrpSpPr>
            <p:cNvPr id="416" name="グループ"/>
            <p:cNvGrpSpPr/>
            <p:nvPr/>
          </p:nvGrpSpPr>
          <p:grpSpPr>
            <a:xfrm>
              <a:off x="106527" y="0"/>
              <a:ext cx="9168147" cy="8393569"/>
              <a:chOff x="106528" y="0"/>
              <a:chExt cx="9168145" cy="8393568"/>
            </a:xfrm>
          </p:grpSpPr>
          <p:grpSp>
            <p:nvGrpSpPr>
              <p:cNvPr id="413" name="グループ"/>
              <p:cNvGrpSpPr/>
              <p:nvPr/>
            </p:nvGrpSpPr>
            <p:grpSpPr>
              <a:xfrm>
                <a:off x="106528" y="0"/>
                <a:ext cx="9168145" cy="8393568"/>
                <a:chOff x="0" y="0"/>
                <a:chExt cx="9168144" cy="8393567"/>
              </a:xfrm>
            </p:grpSpPr>
            <p:sp>
              <p:nvSpPr>
                <p:cNvPr id="411" name="四角形"/>
                <p:cNvSpPr/>
                <p:nvPr/>
              </p:nvSpPr>
              <p:spPr>
                <a:xfrm>
                  <a:off x="0" y="0"/>
                  <a:ext cx="9168145" cy="839356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26789" tIns="26789" rIns="26789" bIns="26789" numCol="1" anchor="ctr">
                  <a:noAutofit/>
                </a:bodyPr>
                <a:lstStyle/>
                <a:p>
                  <a:pPr algn="ctr">
                    <a:defRPr sz="3000">
                      <a:solidFill>
                        <a:srgbClr val="FFFFFF"/>
                      </a:solidFill>
                    </a:defRPr>
                  </a:pPr>
                  <a:endParaRPr sz="1125"/>
                </a:p>
              </p:txBody>
            </p:sp>
            <p:pic>
              <p:nvPicPr>
                <p:cNvPr id="412" name="raw_all.pdf" descr="raw_all.pdf"/>
                <p:cNvPicPr>
                  <a:picLocks noChangeAspect="1"/>
                </p:cNvPicPr>
                <p:nvPr/>
              </p:nvPicPr>
              <p:blipFill>
                <a:blip r:embed="rId3"/>
                <a:srcRect t="7918"/>
                <a:stretch>
                  <a:fillRect/>
                </a:stretch>
              </p:blipFill>
              <p:spPr>
                <a:xfrm>
                  <a:off x="370655" y="282511"/>
                  <a:ext cx="8748239" cy="775719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414" name="Time (ns)"/>
              <p:cNvSpPr txBox="1"/>
              <p:nvPr/>
            </p:nvSpPr>
            <p:spPr>
              <a:xfrm>
                <a:off x="3962692" y="7647150"/>
                <a:ext cx="1050501" cy="4212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675"/>
                  <a:t>Time (ns)</a:t>
                </a:r>
              </a:p>
            </p:txBody>
          </p:sp>
          <p:sp>
            <p:nvSpPr>
              <p:cNvPr id="415" name="# of count"/>
              <p:cNvSpPr txBox="1"/>
              <p:nvPr/>
            </p:nvSpPr>
            <p:spPr>
              <a:xfrm rot="16200000">
                <a:off x="-195781" y="3512138"/>
                <a:ext cx="1084698" cy="4212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675"/>
                  <a:t># of count</a:t>
                </a:r>
              </a:p>
            </p:txBody>
          </p:sp>
        </p:grpSp>
        <p:sp>
          <p:nvSpPr>
            <p:cNvPr id="417" name="ー Up…"/>
            <p:cNvSpPr txBox="1"/>
            <p:nvPr/>
          </p:nvSpPr>
          <p:spPr>
            <a:xfrm>
              <a:off x="5070744" y="5042335"/>
              <a:ext cx="973557" cy="83112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sz="675">
                  <a:solidFill>
                    <a:srgbClr val="3929DE"/>
                  </a:solidFill>
                </a:rPr>
                <a:t>ー</a:t>
              </a:r>
              <a:r>
                <a:rPr sz="675"/>
                <a:t> Up</a:t>
              </a:r>
            </a:p>
            <a:p>
              <a:pPr>
                <a:lnSpc>
                  <a:spcPct val="130000"/>
                </a:lnSpc>
              </a:pPr>
              <a:r>
                <a:rPr sz="675">
                  <a:solidFill>
                    <a:srgbClr val="FF0000"/>
                  </a:solidFill>
                </a:rPr>
                <a:t>ー</a:t>
              </a:r>
              <a:r>
                <a:rPr sz="675"/>
                <a:t> Down</a:t>
              </a:r>
            </a:p>
          </p:txBody>
        </p:sp>
      </p:grpSp>
      <p:sp>
        <p:nvSpPr>
          <p:cNvPr id="419" name="Detection of Decay Elec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Detection of Decay Electron</a:t>
            </a:r>
          </a:p>
        </p:txBody>
      </p:sp>
      <p:sp>
        <p:nvSpPr>
          <p:cNvPr id="42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72</a:t>
            </a:fld>
            <a:endParaRPr/>
          </a:p>
        </p:txBody>
      </p:sp>
      <p:sp>
        <p:nvSpPr>
          <p:cNvPr id="421" name="矢印"/>
          <p:cNvSpPr/>
          <p:nvPr/>
        </p:nvSpPr>
        <p:spPr>
          <a:xfrm>
            <a:off x="5824463" y="2715618"/>
            <a:ext cx="520710" cy="275355"/>
          </a:xfrm>
          <a:prstGeom prst="rightArrow">
            <a:avLst>
              <a:gd name="adj1" fmla="val 34792"/>
              <a:gd name="adj2" fmla="val 62170"/>
            </a:avLst>
          </a:prstGeom>
          <a:solidFill>
            <a:srgbClr val="FFFFFF"/>
          </a:solidFill>
          <a:ln w="88900">
            <a:solidFill>
              <a:srgbClr val="397BDE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428" name="グループ"/>
          <p:cNvGrpSpPr/>
          <p:nvPr/>
        </p:nvGrpSpPr>
        <p:grpSpPr>
          <a:xfrm>
            <a:off x="6438749" y="1879682"/>
            <a:ext cx="2228829" cy="2014200"/>
            <a:chOff x="0" y="0"/>
            <a:chExt cx="5943542" cy="5371199"/>
          </a:xfrm>
        </p:grpSpPr>
        <p:sp>
          <p:nvSpPr>
            <p:cNvPr id="422" name="四角形"/>
            <p:cNvSpPr/>
            <p:nvPr/>
          </p:nvSpPr>
          <p:spPr>
            <a:xfrm>
              <a:off x="0" y="0"/>
              <a:ext cx="5943542" cy="537119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397BDE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pic>
          <p:nvPicPr>
            <p:cNvPr id="423" name="raw_zoom.pdf" descr="raw_zoom.pdf"/>
            <p:cNvPicPr>
              <a:picLocks noChangeAspect="1"/>
            </p:cNvPicPr>
            <p:nvPr/>
          </p:nvPicPr>
          <p:blipFill>
            <a:blip r:embed="rId4"/>
            <a:srcRect t="8084"/>
            <a:stretch>
              <a:fillRect/>
            </a:stretch>
          </p:blipFill>
          <p:spPr>
            <a:xfrm>
              <a:off x="108488" y="35718"/>
              <a:ext cx="5726490" cy="50685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4" name="四角形"/>
            <p:cNvSpPr/>
            <p:nvPr/>
          </p:nvSpPr>
          <p:spPr>
            <a:xfrm>
              <a:off x="4990710" y="4560140"/>
              <a:ext cx="391126" cy="3015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425" name="50"/>
            <p:cNvSpPr txBox="1"/>
            <p:nvPr/>
          </p:nvSpPr>
          <p:spPr>
            <a:xfrm>
              <a:off x="4927310" y="4587607"/>
              <a:ext cx="375101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675"/>
                <a:t>50</a:t>
              </a:r>
            </a:p>
          </p:txBody>
        </p:sp>
        <p:sp>
          <p:nvSpPr>
            <p:cNvPr id="426" name="四角形"/>
            <p:cNvSpPr/>
            <p:nvPr/>
          </p:nvSpPr>
          <p:spPr>
            <a:xfrm>
              <a:off x="609963" y="4603881"/>
              <a:ext cx="391126" cy="3015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427" name="0"/>
            <p:cNvSpPr txBox="1"/>
            <p:nvPr/>
          </p:nvSpPr>
          <p:spPr>
            <a:xfrm>
              <a:off x="475128" y="4587607"/>
              <a:ext cx="259688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675"/>
                <a:t>0</a:t>
              </a:r>
            </a:p>
          </p:txBody>
        </p:sp>
      </p:grpSp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imulation Condi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defTabSz="258782">
              <a:spcBef>
                <a:spcPts val="1838"/>
              </a:spcBef>
              <a:defRPr sz="5040"/>
            </a:pPr>
            <a:r>
              <a:t>Simulation Condition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Magnetic Field | 2.9 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Initial spin | Perpendicular to B field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Detector | 35 mm from trap region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Larmor precession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135.53 MHz/T ×2.9 T ＝ 393.037 MHz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Period | 2.55 ns</a:t>
            </a:r>
          </a:p>
          <a:p>
            <a:pPr defTabSz="258782">
              <a:spcBef>
                <a:spcPts val="1838"/>
              </a:spcBef>
              <a:defRPr sz="5040"/>
            </a:pPr>
            <a:r>
              <a:t>Fitting result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Δγ</a:t>
            </a:r>
            <a:r>
              <a:rPr baseline="-5999"/>
              <a:t>µ</a:t>
            </a:r>
            <a:r>
              <a:t> = 6 ppb with 10</a:t>
            </a:r>
            <a:r>
              <a:rPr baseline="31999"/>
              <a:t>12</a:t>
            </a:r>
            <a:r>
              <a:t> µ</a:t>
            </a:r>
            <a:r>
              <a:rPr baseline="31999"/>
              <a:t>+</a:t>
            </a:r>
          </a:p>
          <a:p>
            <a:pPr marL="322262" lvl="1" indent="-322262" defTabSz="258782">
              <a:spcBef>
                <a:spcPts val="450"/>
              </a:spcBef>
              <a:defRPr sz="4200"/>
            </a:pPr>
            <a:r>
              <a:t>Goal with 100 days measurement </a:t>
            </a:r>
          </a:p>
        </p:txBody>
      </p:sp>
      <p:sp>
        <p:nvSpPr>
          <p:cNvPr id="431" name="四角形"/>
          <p:cNvSpPr/>
          <p:nvPr/>
        </p:nvSpPr>
        <p:spPr>
          <a:xfrm>
            <a:off x="5234285" y="1846195"/>
            <a:ext cx="3478238" cy="3692444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437" name="グループ"/>
          <p:cNvGrpSpPr/>
          <p:nvPr/>
        </p:nvGrpSpPr>
        <p:grpSpPr>
          <a:xfrm>
            <a:off x="5258936" y="1922166"/>
            <a:ext cx="3388800" cy="2273270"/>
            <a:chOff x="0" y="0"/>
            <a:chExt cx="9036799" cy="6062051"/>
          </a:xfrm>
        </p:grpSpPr>
        <p:pic>
          <p:nvPicPr>
            <p:cNvPr id="432" name="muon_trap_sig 2.png" descr="muon_trap_sig 2.png"/>
            <p:cNvPicPr>
              <a:picLocks noChangeAspect="1"/>
            </p:cNvPicPr>
            <p:nvPr/>
          </p:nvPicPr>
          <p:blipFill>
            <a:blip r:embed="rId2"/>
            <a:srcRect t="4671" b="4671"/>
            <a:stretch>
              <a:fillRect/>
            </a:stretch>
          </p:blipFill>
          <p:spPr>
            <a:xfrm>
              <a:off x="0" y="0"/>
              <a:ext cx="9036800" cy="60620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3" name="矢印"/>
            <p:cNvSpPr/>
            <p:nvPr/>
          </p:nvSpPr>
          <p:spPr>
            <a:xfrm rot="19176000">
              <a:off x="4351080" y="2528318"/>
              <a:ext cx="904500" cy="452891"/>
            </a:xfrm>
            <a:prstGeom prst="rightArrow">
              <a:avLst>
                <a:gd name="adj1" fmla="val 39154"/>
                <a:gd name="adj2" fmla="val 82152"/>
              </a:avLst>
            </a:prstGeom>
            <a:solidFill>
              <a:srgbClr val="FFFFFF"/>
            </a:solidFill>
            <a:ln w="88900" cap="flat">
              <a:solidFill>
                <a:srgbClr val="397BDE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36" name="グループ"/>
            <p:cNvGrpSpPr/>
            <p:nvPr/>
          </p:nvGrpSpPr>
          <p:grpSpPr>
            <a:xfrm>
              <a:off x="3482663" y="3536020"/>
              <a:ext cx="1270001" cy="1270001"/>
              <a:chOff x="0" y="312737"/>
              <a:chExt cx="1270000" cy="1270000"/>
            </a:xfrm>
          </p:grpSpPr>
          <p:sp>
            <p:nvSpPr>
              <p:cNvPr id="434" name="初期スピン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初期スピン</a:t>
                </a:r>
              </a:p>
            </p:txBody>
          </p:sp>
          <p:sp>
            <p:nvSpPr>
              <p:cNvPr id="435" name="初期スピン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BIZ UDPGothic B"/>
                  </a:defRPr>
                </a:lvl1pPr>
              </a:lstStyle>
              <a:p>
                <a:r>
                  <a:rPr sz="675"/>
                  <a:t>初期スピン</a:t>
                </a:r>
              </a:p>
            </p:txBody>
          </p:sp>
        </p:grpSp>
      </p:grpSp>
      <p:sp>
        <p:nvSpPr>
          <p:cNvPr id="43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73</a:t>
            </a:fld>
            <a:endParaRPr/>
          </a:p>
        </p:txBody>
      </p:sp>
      <p:grpSp>
        <p:nvGrpSpPr>
          <p:cNvPr id="443" name="グループ"/>
          <p:cNvGrpSpPr/>
          <p:nvPr/>
        </p:nvGrpSpPr>
        <p:grpSpPr>
          <a:xfrm>
            <a:off x="5254259" y="2317318"/>
            <a:ext cx="3438055" cy="3147588"/>
            <a:chOff x="6924" y="0"/>
            <a:chExt cx="9168145" cy="8393568"/>
          </a:xfrm>
        </p:grpSpPr>
        <p:sp>
          <p:nvSpPr>
            <p:cNvPr id="439" name="四角形"/>
            <p:cNvSpPr/>
            <p:nvPr/>
          </p:nvSpPr>
          <p:spPr>
            <a:xfrm>
              <a:off x="6924" y="0"/>
              <a:ext cx="9168145" cy="839356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pic>
          <p:nvPicPr>
            <p:cNvPr id="440" name="asym_all.pdf" descr="asym_all.pdf"/>
            <p:cNvPicPr>
              <a:picLocks noChangeAspect="1"/>
            </p:cNvPicPr>
            <p:nvPr/>
          </p:nvPicPr>
          <p:blipFill>
            <a:blip r:embed="rId3"/>
            <a:srcRect t="4421"/>
            <a:stretch>
              <a:fillRect/>
            </a:stretch>
          </p:blipFill>
          <p:spPr>
            <a:xfrm>
              <a:off x="282799" y="115916"/>
              <a:ext cx="8867422" cy="81614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1" name="Asymmetry"/>
            <p:cNvSpPr txBox="1"/>
            <p:nvPr/>
          </p:nvSpPr>
          <p:spPr>
            <a:xfrm rot="16200000">
              <a:off x="-342028" y="4012096"/>
              <a:ext cx="1234312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675"/>
                <a:t>Asymmetry</a:t>
              </a:r>
            </a:p>
          </p:txBody>
        </p:sp>
        <p:sp>
          <p:nvSpPr>
            <p:cNvPr id="442" name="Time (ns)"/>
            <p:cNvSpPr txBox="1"/>
            <p:nvPr/>
          </p:nvSpPr>
          <p:spPr>
            <a:xfrm>
              <a:off x="4041681" y="7897181"/>
              <a:ext cx="1050501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675"/>
                <a:t>Time (ns)</a:t>
              </a:r>
            </a:p>
          </p:txBody>
        </p:sp>
      </p:grpSp>
      <p:grpSp>
        <p:nvGrpSpPr>
          <p:cNvPr id="451" name="グループ"/>
          <p:cNvGrpSpPr/>
          <p:nvPr/>
        </p:nvGrpSpPr>
        <p:grpSpPr>
          <a:xfrm>
            <a:off x="6443511" y="1879682"/>
            <a:ext cx="2228829" cy="2014200"/>
            <a:chOff x="0" y="0"/>
            <a:chExt cx="5943542" cy="5371199"/>
          </a:xfrm>
        </p:grpSpPr>
        <p:sp>
          <p:nvSpPr>
            <p:cNvPr id="444" name="四角形"/>
            <p:cNvSpPr/>
            <p:nvPr/>
          </p:nvSpPr>
          <p:spPr>
            <a:xfrm>
              <a:off x="0" y="0"/>
              <a:ext cx="5943542" cy="5371199"/>
            </a:xfrm>
            <a:prstGeom prst="rect">
              <a:avLst/>
            </a:prstGeom>
            <a:solidFill>
              <a:srgbClr val="FFFFFF"/>
            </a:solidFill>
            <a:ln w="50800" cap="flat">
              <a:solidFill>
                <a:srgbClr val="397BDE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50" name="グループ"/>
            <p:cNvGrpSpPr/>
            <p:nvPr/>
          </p:nvGrpSpPr>
          <p:grpSpPr>
            <a:xfrm>
              <a:off x="168407" y="71437"/>
              <a:ext cx="5606908" cy="5164428"/>
              <a:chOff x="0" y="0"/>
              <a:chExt cx="5606907" cy="5164427"/>
            </a:xfrm>
          </p:grpSpPr>
          <p:pic>
            <p:nvPicPr>
              <p:cNvPr id="445" name="asym_zoom.pdf" descr="asym_zoom.pdf"/>
              <p:cNvPicPr>
                <a:picLocks noChangeAspect="1"/>
              </p:cNvPicPr>
              <p:nvPr/>
            </p:nvPicPr>
            <p:blipFill>
              <a:blip r:embed="rId4"/>
              <a:srcRect t="4349"/>
              <a:stretch>
                <a:fillRect/>
              </a:stretch>
            </p:blipFill>
            <p:spPr>
              <a:xfrm>
                <a:off x="0" y="0"/>
                <a:ext cx="5606907" cy="51644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46" name="四角形"/>
              <p:cNvSpPr/>
              <p:nvPr/>
            </p:nvSpPr>
            <p:spPr>
              <a:xfrm>
                <a:off x="4822302" y="4631577"/>
                <a:ext cx="391126" cy="30151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sp>
            <p:nvSpPr>
              <p:cNvPr id="447" name="50"/>
              <p:cNvSpPr txBox="1"/>
              <p:nvPr/>
            </p:nvSpPr>
            <p:spPr>
              <a:xfrm>
                <a:off x="4758905" y="4659043"/>
                <a:ext cx="375101" cy="4212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675"/>
                  <a:t>50</a:t>
                </a:r>
              </a:p>
            </p:txBody>
          </p:sp>
          <p:sp>
            <p:nvSpPr>
              <p:cNvPr id="448" name="四角形"/>
              <p:cNvSpPr/>
              <p:nvPr/>
            </p:nvSpPr>
            <p:spPr>
              <a:xfrm>
                <a:off x="441556" y="4675319"/>
                <a:ext cx="391126" cy="30151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sp>
            <p:nvSpPr>
              <p:cNvPr id="449" name="0"/>
              <p:cNvSpPr txBox="1"/>
              <p:nvPr/>
            </p:nvSpPr>
            <p:spPr>
              <a:xfrm>
                <a:off x="306720" y="4659043"/>
                <a:ext cx="259688" cy="4212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lvl1pPr>
              </a:lstStyle>
              <a:p>
                <a:r>
                  <a:rPr sz="675"/>
                  <a:t>0</a:t>
                </a:r>
              </a:p>
            </p:txBody>
          </p:sp>
        </p:grpSp>
      </p:grpSp>
      <p:sp>
        <p:nvSpPr>
          <p:cNvPr id="452" name="矢印"/>
          <p:cNvSpPr/>
          <p:nvPr/>
        </p:nvSpPr>
        <p:spPr>
          <a:xfrm rot="18900000">
            <a:off x="5898877" y="3412133"/>
            <a:ext cx="520710" cy="275355"/>
          </a:xfrm>
          <a:prstGeom prst="rightArrow">
            <a:avLst>
              <a:gd name="adj1" fmla="val 34792"/>
              <a:gd name="adj2" fmla="val 62170"/>
            </a:avLst>
          </a:prstGeom>
          <a:solidFill>
            <a:srgbClr val="FFFFFF"/>
          </a:solidFill>
          <a:ln w="88900">
            <a:solidFill>
              <a:srgbClr val="397BDE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453" name="Detection of Decay Electr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Detection of Decay Electron</a:t>
            </a:r>
          </a:p>
        </p:txBody>
      </p:sp>
      <p:sp>
        <p:nvSpPr>
          <p:cNvPr id="454" name="四角形"/>
          <p:cNvSpPr/>
          <p:nvPr/>
        </p:nvSpPr>
        <p:spPr>
          <a:xfrm>
            <a:off x="7845453" y="1970291"/>
            <a:ext cx="685335" cy="16689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roposal 2 | Using Degrader (Negative Muon Trap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Proposal 2 | Using Degrader</a:t>
            </a:r>
            <a:br/>
            <a:r>
              <a:t>(Negative Muon Trap)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222C924-C184-2009-3785-28633FB7FF0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74</a:t>
            </a:fld>
            <a:endParaRPr lang="ja-JP" altLang="en-US"/>
          </a:p>
        </p:txBody>
      </p:sp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st of Negative Muon Tra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 of Negative Muon Trap</a:t>
            </a:r>
          </a:p>
        </p:txBody>
      </p:sp>
      <p:sp>
        <p:nvSpPr>
          <p:cNvPr id="459" name="Trap µ− in vacu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Trap µ</a:t>
            </a:r>
            <a:r>
              <a:rPr baseline="31999" dirty="0"/>
              <a:t>− </a:t>
            </a:r>
            <a:r>
              <a:rPr dirty="0"/>
              <a:t>in vacuum</a:t>
            </a:r>
          </a:p>
          <a:p>
            <a:pPr lvl="1"/>
            <a:r>
              <a:rPr dirty="0"/>
              <a:t>Momentum | p〜30 MeV/c</a:t>
            </a:r>
          </a:p>
          <a:p>
            <a:pPr lvl="1"/>
            <a:r>
              <a:rPr dirty="0"/>
              <a:t>Degraded by Cu electrode</a:t>
            </a:r>
          </a:p>
          <a:p>
            <a:pPr lvl="1"/>
            <a:r>
              <a:rPr dirty="0"/>
              <a:t>Trapping voltage | 〜10 kV</a:t>
            </a:r>
          </a:p>
          <a:p>
            <a:pPr lvl="1"/>
            <a:r>
              <a:rPr dirty="0"/>
              <a:t>Only detecting  µ</a:t>
            </a:r>
            <a:r>
              <a:rPr baseline="31999" dirty="0"/>
              <a:t>−</a:t>
            </a:r>
            <a:r>
              <a:rPr dirty="0"/>
              <a:t> decay</a:t>
            </a:r>
            <a:br>
              <a:rPr dirty="0"/>
            </a:br>
            <a:r>
              <a:rPr dirty="0"/>
              <a:t>at downstream electrode  </a:t>
            </a:r>
          </a:p>
          <a:p>
            <a:pPr lvl="1"/>
            <a:r>
              <a:rPr dirty="0"/>
              <a:t>µ</a:t>
            </a:r>
            <a:r>
              <a:rPr baseline="31999" dirty="0"/>
              <a:t>−</a:t>
            </a:r>
            <a:r>
              <a:rPr dirty="0"/>
              <a:t> lifetime in Cu｜160 ns</a:t>
            </a:r>
          </a:p>
        </p:txBody>
      </p:sp>
      <p:sp>
        <p:nvSpPr>
          <p:cNvPr id="46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75</a:t>
            </a:fld>
            <a:endParaRPr dirty="0"/>
          </a:p>
        </p:txBody>
      </p:sp>
      <p:sp>
        <p:nvSpPr>
          <p:cNvPr id="461" name="Untrapped muon | Disappear in short life"/>
          <p:cNvSpPr txBox="1"/>
          <p:nvPr/>
        </p:nvSpPr>
        <p:spPr>
          <a:xfrm>
            <a:off x="671186" y="5353958"/>
            <a:ext cx="3494082" cy="329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lnSpc>
                <a:spcPct val="120000"/>
              </a:lnSpc>
              <a:defRPr>
                <a:solidFill>
                  <a:srgbClr val="397BDE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1600" dirty="0" err="1"/>
              <a:t>Untrapped</a:t>
            </a:r>
            <a:r>
              <a:rPr sz="1600" dirty="0"/>
              <a:t> muon | Disappear in short life</a:t>
            </a:r>
          </a:p>
        </p:txBody>
      </p:sp>
      <p:grpSp>
        <p:nvGrpSpPr>
          <p:cNvPr id="504" name="グループ"/>
          <p:cNvGrpSpPr/>
          <p:nvPr/>
        </p:nvGrpSpPr>
        <p:grpSpPr>
          <a:xfrm>
            <a:off x="5015368" y="1846195"/>
            <a:ext cx="3825411" cy="3946729"/>
            <a:chOff x="0" y="0"/>
            <a:chExt cx="10201093" cy="10524608"/>
          </a:xfrm>
        </p:grpSpPr>
        <p:sp>
          <p:nvSpPr>
            <p:cNvPr id="462" name="四角形"/>
            <p:cNvSpPr/>
            <p:nvPr/>
          </p:nvSpPr>
          <p:spPr>
            <a:xfrm>
              <a:off x="0" y="3547834"/>
              <a:ext cx="10201052" cy="665186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pic>
          <p:nvPicPr>
            <p:cNvPr id="463" name="negTrapOV.png" descr="negTrapOV.png"/>
            <p:cNvPicPr>
              <a:picLocks noChangeAspect="1"/>
            </p:cNvPicPr>
            <p:nvPr/>
          </p:nvPicPr>
          <p:blipFill>
            <a:blip r:embed="rId3"/>
            <a:srcRect t="25236" r="46696" b="13318"/>
            <a:stretch>
              <a:fillRect/>
            </a:stretch>
          </p:blipFill>
          <p:spPr>
            <a:xfrm>
              <a:off x="0" y="0"/>
              <a:ext cx="10201093" cy="35062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64" name="線"/>
            <p:cNvSpPr/>
            <p:nvPr/>
          </p:nvSpPr>
          <p:spPr>
            <a:xfrm>
              <a:off x="1830349" y="2132979"/>
              <a:ext cx="7407271" cy="1"/>
            </a:xfrm>
            <a:prstGeom prst="line">
              <a:avLst/>
            </a:prstGeom>
            <a:noFill/>
            <a:ln w="50800" cap="flat">
              <a:solidFill>
                <a:srgbClr val="397BD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67" name="グループ"/>
            <p:cNvGrpSpPr/>
            <p:nvPr/>
          </p:nvGrpSpPr>
          <p:grpSpPr>
            <a:xfrm>
              <a:off x="4353369" y="2687227"/>
              <a:ext cx="1277145" cy="1271787"/>
              <a:chOff x="0" y="312737"/>
              <a:chExt cx="1277144" cy="1271786"/>
            </a:xfrm>
          </p:grpSpPr>
          <p:sp>
            <p:nvSpPr>
              <p:cNvPr id="465" name="〜1000 mm"/>
              <p:cNvSpPr/>
              <p:nvPr/>
            </p:nvSpPr>
            <p:spPr>
              <a:xfrm>
                <a:off x="7144" y="314524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lvl1pPr>
              </a:lstStyle>
              <a:p>
                <a:r>
                  <a:rPr sz="675"/>
                  <a:t>〜1000 mm</a:t>
                </a:r>
              </a:p>
            </p:txBody>
          </p:sp>
          <p:sp>
            <p:nvSpPr>
              <p:cNvPr id="466" name="〜1000 mm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675"/>
                  <a:t>〜1000 mm</a:t>
                </a:r>
              </a:p>
            </p:txBody>
          </p:sp>
        </p:grpSp>
        <p:sp>
          <p:nvSpPr>
            <p:cNvPr id="468" name="四角形"/>
            <p:cNvSpPr/>
            <p:nvPr/>
          </p:nvSpPr>
          <p:spPr>
            <a:xfrm>
              <a:off x="1718841" y="1305177"/>
              <a:ext cx="151105" cy="1125675"/>
            </a:xfrm>
            <a:prstGeom prst="rect">
              <a:avLst/>
            </a:prstGeom>
            <a:solidFill>
              <a:srgbClr val="5418A9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469" name="四角形"/>
            <p:cNvSpPr/>
            <p:nvPr/>
          </p:nvSpPr>
          <p:spPr>
            <a:xfrm>
              <a:off x="9198347" y="1305177"/>
              <a:ext cx="151105" cy="1125675"/>
            </a:xfrm>
            <a:prstGeom prst="rect">
              <a:avLst/>
            </a:prstGeom>
            <a:solidFill>
              <a:srgbClr val="5418A9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72" name="グループ"/>
            <p:cNvGrpSpPr/>
            <p:nvPr/>
          </p:nvGrpSpPr>
          <p:grpSpPr>
            <a:xfrm>
              <a:off x="8174700" y="1338316"/>
              <a:ext cx="1270001" cy="1270001"/>
              <a:chOff x="0" y="312737"/>
              <a:chExt cx="1270000" cy="1270000"/>
            </a:xfrm>
          </p:grpSpPr>
          <p:sp>
            <p:nvSpPr>
              <p:cNvPr id="470" name="Cu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ln w="101600" cap="flat">
                      <a:solidFill>
                        <a:srgbClr val="5418A9"/>
                      </a:solidFill>
                      <a:prstDash val="solid"/>
                      <a:miter lim="400000"/>
                    </a:ln>
                  </a:defRPr>
                </a:lvl1pPr>
              </a:lstStyle>
              <a:p>
                <a:r>
                  <a:rPr sz="675"/>
                  <a:t>Cu</a:t>
                </a:r>
              </a:p>
            </p:txBody>
          </p:sp>
          <p:sp>
            <p:nvSpPr>
              <p:cNvPr id="471" name="Cu"/>
              <p:cNvSpPr/>
              <p:nvPr/>
            </p:nvSpPr>
            <p:spPr>
              <a:xfrm>
                <a:off x="0" y="312737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>
                <a:lvl1pPr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rPr sz="675"/>
                  <a:t>Cu</a:t>
                </a:r>
              </a:p>
            </p:txBody>
          </p:sp>
        </p:grpSp>
        <p:sp>
          <p:nvSpPr>
            <p:cNvPr id="473" name="矢印"/>
            <p:cNvSpPr/>
            <p:nvPr/>
          </p:nvSpPr>
          <p:spPr>
            <a:xfrm>
              <a:off x="225598" y="1282957"/>
              <a:ext cx="1443237" cy="1272293"/>
            </a:xfrm>
            <a:prstGeom prst="rightArrow">
              <a:avLst>
                <a:gd name="adj1" fmla="val 39238"/>
                <a:gd name="adj2" fmla="val 62286"/>
              </a:avLst>
            </a:prstGeom>
            <a:solidFill>
              <a:srgbClr val="397BD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76" name="グループ"/>
            <p:cNvGrpSpPr/>
            <p:nvPr/>
          </p:nvGrpSpPr>
          <p:grpSpPr>
            <a:xfrm>
              <a:off x="245712" y="2561147"/>
              <a:ext cx="1280716" cy="1271788"/>
              <a:chOff x="0" y="363537"/>
              <a:chExt cx="1280715" cy="1271786"/>
            </a:xfrm>
          </p:grpSpPr>
          <p:sp>
            <p:nvSpPr>
              <p:cNvPr id="474" name="µ−"/>
              <p:cNvSpPr/>
              <p:nvPr/>
            </p:nvSpPr>
            <p:spPr>
              <a:xfrm>
                <a:off x="0" y="36532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  <p:sp>
            <p:nvSpPr>
              <p:cNvPr id="475" name="µ−"/>
              <p:cNvSpPr/>
              <p:nvPr/>
            </p:nvSpPr>
            <p:spPr>
              <a:xfrm>
                <a:off x="10715" y="3635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</p:grpSp>
        <p:sp>
          <p:nvSpPr>
            <p:cNvPr id="477" name="矢印"/>
            <p:cNvSpPr/>
            <p:nvPr/>
          </p:nvSpPr>
          <p:spPr>
            <a:xfrm>
              <a:off x="2838881" y="197810"/>
              <a:ext cx="1144725" cy="1030129"/>
            </a:xfrm>
            <a:prstGeom prst="rightArrow">
              <a:avLst>
                <a:gd name="adj1" fmla="val 45290"/>
                <a:gd name="adj2" fmla="val 63955"/>
              </a:avLst>
            </a:prstGeom>
            <a:solidFill>
              <a:srgbClr val="000000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478" name="１．７ T"/>
            <p:cNvSpPr txBox="1"/>
            <p:nvPr/>
          </p:nvSpPr>
          <p:spPr>
            <a:xfrm>
              <a:off x="3887724" y="196501"/>
              <a:ext cx="999205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  <a:sym typeface="BIZ UDPGothic B"/>
                </a:defRPr>
              </a:lvl1pPr>
            </a:lstStyle>
            <a:p>
              <a:r>
                <a:rPr sz="675"/>
                <a:t>１．７ T</a:t>
              </a:r>
            </a:p>
          </p:txBody>
        </p:sp>
        <p:sp>
          <p:nvSpPr>
            <p:cNvPr id="479" name="線"/>
            <p:cNvSpPr/>
            <p:nvPr/>
          </p:nvSpPr>
          <p:spPr>
            <a:xfrm rot="10800000">
              <a:off x="897298" y="4222870"/>
              <a:ext cx="8763620" cy="123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32"/>
                  </a:moveTo>
                  <a:lnTo>
                    <a:pt x="1907" y="21173"/>
                  </a:lnTo>
                  <a:cubicBezTo>
                    <a:pt x="2163" y="18701"/>
                    <a:pt x="2381" y="16042"/>
                    <a:pt x="2557" y="13241"/>
                  </a:cubicBezTo>
                  <a:cubicBezTo>
                    <a:pt x="2822" y="9044"/>
                    <a:pt x="2990" y="4575"/>
                    <a:pt x="3057" y="0"/>
                  </a:cubicBezTo>
                  <a:cubicBezTo>
                    <a:pt x="3186" y="5379"/>
                    <a:pt x="3444" y="10559"/>
                    <a:pt x="3821" y="15312"/>
                  </a:cubicBezTo>
                  <a:cubicBezTo>
                    <a:pt x="3996" y="17519"/>
                    <a:pt x="4195" y="19621"/>
                    <a:pt x="4417" y="21600"/>
                  </a:cubicBezTo>
                  <a:lnTo>
                    <a:pt x="21600" y="21232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480" name="線"/>
            <p:cNvSpPr/>
            <p:nvPr/>
          </p:nvSpPr>
          <p:spPr>
            <a:xfrm rot="10800000" flipH="1">
              <a:off x="897322" y="8687805"/>
              <a:ext cx="8763620" cy="1232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232"/>
                  </a:moveTo>
                  <a:lnTo>
                    <a:pt x="1907" y="21173"/>
                  </a:lnTo>
                  <a:cubicBezTo>
                    <a:pt x="2163" y="18701"/>
                    <a:pt x="2381" y="16042"/>
                    <a:pt x="2557" y="13241"/>
                  </a:cubicBezTo>
                  <a:cubicBezTo>
                    <a:pt x="2822" y="9044"/>
                    <a:pt x="2990" y="4575"/>
                    <a:pt x="3057" y="0"/>
                  </a:cubicBezTo>
                  <a:cubicBezTo>
                    <a:pt x="3186" y="5379"/>
                    <a:pt x="3444" y="10559"/>
                    <a:pt x="3821" y="15312"/>
                  </a:cubicBezTo>
                  <a:cubicBezTo>
                    <a:pt x="3996" y="17519"/>
                    <a:pt x="4195" y="19621"/>
                    <a:pt x="4417" y="21600"/>
                  </a:cubicBezTo>
                  <a:lnTo>
                    <a:pt x="21600" y="21232"/>
                  </a:ln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83" name="グループ"/>
            <p:cNvGrpSpPr/>
            <p:nvPr/>
          </p:nvGrpSpPr>
          <p:grpSpPr>
            <a:xfrm>
              <a:off x="897322" y="6403442"/>
              <a:ext cx="8776295" cy="1232512"/>
              <a:chOff x="0" y="-228600"/>
              <a:chExt cx="8776293" cy="1232511"/>
            </a:xfrm>
          </p:grpSpPr>
          <p:sp>
            <p:nvSpPr>
              <p:cNvPr id="481" name="線"/>
              <p:cNvSpPr/>
              <p:nvPr/>
            </p:nvSpPr>
            <p:spPr>
              <a:xfrm rot="10800000" flipH="1">
                <a:off x="0" y="-228600"/>
                <a:ext cx="4567541" cy="123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2"/>
                    </a:moveTo>
                    <a:lnTo>
                      <a:pt x="3659" y="21173"/>
                    </a:lnTo>
                    <a:cubicBezTo>
                      <a:pt x="4150" y="18701"/>
                      <a:pt x="4568" y="16042"/>
                      <a:pt x="4906" y="13241"/>
                    </a:cubicBezTo>
                    <a:cubicBezTo>
                      <a:pt x="5414" y="9044"/>
                      <a:pt x="5738" y="4575"/>
                      <a:pt x="5865" y="0"/>
                    </a:cubicBezTo>
                    <a:cubicBezTo>
                      <a:pt x="6112" y="5379"/>
                      <a:pt x="6608" y="10559"/>
                      <a:pt x="7331" y="15312"/>
                    </a:cubicBezTo>
                    <a:cubicBezTo>
                      <a:pt x="7666" y="17519"/>
                      <a:pt x="8049" y="19621"/>
                      <a:pt x="8475" y="21600"/>
                    </a:cubicBezTo>
                    <a:lnTo>
                      <a:pt x="21600" y="21297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sp>
            <p:nvSpPr>
              <p:cNvPr id="482" name="線"/>
              <p:cNvSpPr/>
              <p:nvPr/>
            </p:nvSpPr>
            <p:spPr>
              <a:xfrm rot="10800000">
                <a:off x="4308789" y="-228567"/>
                <a:ext cx="4467505" cy="1232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232"/>
                    </a:moveTo>
                    <a:lnTo>
                      <a:pt x="3741" y="21173"/>
                    </a:lnTo>
                    <a:cubicBezTo>
                      <a:pt x="4243" y="18701"/>
                      <a:pt x="4670" y="16042"/>
                      <a:pt x="5016" y="13241"/>
                    </a:cubicBezTo>
                    <a:cubicBezTo>
                      <a:pt x="5535" y="9044"/>
                      <a:pt x="5866" y="4575"/>
                      <a:pt x="5997" y="0"/>
                    </a:cubicBezTo>
                    <a:cubicBezTo>
                      <a:pt x="6249" y="5379"/>
                      <a:pt x="6756" y="10559"/>
                      <a:pt x="7495" y="15312"/>
                    </a:cubicBezTo>
                    <a:cubicBezTo>
                      <a:pt x="7838" y="17519"/>
                      <a:pt x="8229" y="19621"/>
                      <a:pt x="8665" y="21600"/>
                    </a:cubicBezTo>
                    <a:lnTo>
                      <a:pt x="21600" y="21293"/>
                    </a:ln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</p:grpSp>
        <p:sp>
          <p:nvSpPr>
            <p:cNvPr id="484" name="矢印"/>
            <p:cNvSpPr/>
            <p:nvPr/>
          </p:nvSpPr>
          <p:spPr>
            <a:xfrm>
              <a:off x="876869" y="4446809"/>
              <a:ext cx="1443238" cy="799490"/>
            </a:xfrm>
            <a:prstGeom prst="rightArrow">
              <a:avLst>
                <a:gd name="adj1" fmla="val 54198"/>
                <a:gd name="adj2" fmla="val 85752"/>
              </a:avLst>
            </a:prstGeom>
            <a:solidFill>
              <a:srgbClr val="397BD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87" name="グループ"/>
            <p:cNvGrpSpPr/>
            <p:nvPr/>
          </p:nvGrpSpPr>
          <p:grpSpPr>
            <a:xfrm>
              <a:off x="1241908" y="4802613"/>
              <a:ext cx="1280716" cy="1271787"/>
              <a:chOff x="0" y="363537"/>
              <a:chExt cx="1280715" cy="1271786"/>
            </a:xfrm>
          </p:grpSpPr>
          <p:sp>
            <p:nvSpPr>
              <p:cNvPr id="485" name="µ−"/>
              <p:cNvSpPr/>
              <p:nvPr/>
            </p:nvSpPr>
            <p:spPr>
              <a:xfrm>
                <a:off x="0" y="36532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  <p:sp>
            <p:nvSpPr>
              <p:cNvPr id="486" name="µ−"/>
              <p:cNvSpPr/>
              <p:nvPr/>
            </p:nvSpPr>
            <p:spPr>
              <a:xfrm>
                <a:off x="10715" y="3635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</p:grpSp>
        <p:sp>
          <p:nvSpPr>
            <p:cNvPr id="488" name="Time variation of trap potential"/>
            <p:cNvSpPr txBox="1"/>
            <p:nvPr/>
          </p:nvSpPr>
          <p:spPr>
            <a:xfrm>
              <a:off x="1627322" y="3634322"/>
              <a:ext cx="3055324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r>
                <a:rPr sz="675"/>
                <a:t>Time variation of trap potential</a:t>
              </a:r>
            </a:p>
          </p:txBody>
        </p:sp>
        <p:sp>
          <p:nvSpPr>
            <p:cNvPr id="489" name="矢印"/>
            <p:cNvSpPr/>
            <p:nvPr/>
          </p:nvSpPr>
          <p:spPr>
            <a:xfrm>
              <a:off x="5913213" y="6441961"/>
              <a:ext cx="1443237" cy="799490"/>
            </a:xfrm>
            <a:prstGeom prst="rightArrow">
              <a:avLst>
                <a:gd name="adj1" fmla="val 54198"/>
                <a:gd name="adj2" fmla="val 85752"/>
              </a:avLst>
            </a:prstGeom>
            <a:solidFill>
              <a:srgbClr val="397BD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92" name="グループ"/>
            <p:cNvGrpSpPr/>
            <p:nvPr/>
          </p:nvGrpSpPr>
          <p:grpSpPr>
            <a:xfrm>
              <a:off x="6278252" y="6797765"/>
              <a:ext cx="1280716" cy="1271788"/>
              <a:chOff x="0" y="363537"/>
              <a:chExt cx="1280715" cy="1271786"/>
            </a:xfrm>
          </p:grpSpPr>
          <p:sp>
            <p:nvSpPr>
              <p:cNvPr id="490" name="µ−"/>
              <p:cNvSpPr/>
              <p:nvPr/>
            </p:nvSpPr>
            <p:spPr>
              <a:xfrm>
                <a:off x="0" y="36532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  <p:sp>
            <p:nvSpPr>
              <p:cNvPr id="491" name="µ−"/>
              <p:cNvSpPr/>
              <p:nvPr/>
            </p:nvSpPr>
            <p:spPr>
              <a:xfrm>
                <a:off x="10715" y="3635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</p:grpSp>
        <p:sp>
          <p:nvSpPr>
            <p:cNvPr id="493" name="矢印"/>
            <p:cNvSpPr/>
            <p:nvPr/>
          </p:nvSpPr>
          <p:spPr>
            <a:xfrm flipH="1">
              <a:off x="3084288" y="6441961"/>
              <a:ext cx="1443237" cy="799490"/>
            </a:xfrm>
            <a:prstGeom prst="rightArrow">
              <a:avLst>
                <a:gd name="adj1" fmla="val 54198"/>
                <a:gd name="adj2" fmla="val 85752"/>
              </a:avLst>
            </a:prstGeom>
            <a:solidFill>
              <a:srgbClr val="397BD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496" name="グループ"/>
            <p:cNvGrpSpPr/>
            <p:nvPr/>
          </p:nvGrpSpPr>
          <p:grpSpPr>
            <a:xfrm>
              <a:off x="3449327" y="6797765"/>
              <a:ext cx="1280716" cy="1271788"/>
              <a:chOff x="0" y="363537"/>
              <a:chExt cx="1280715" cy="1271786"/>
            </a:xfrm>
          </p:grpSpPr>
          <p:sp>
            <p:nvSpPr>
              <p:cNvPr id="494" name="µ−"/>
              <p:cNvSpPr/>
              <p:nvPr/>
            </p:nvSpPr>
            <p:spPr>
              <a:xfrm>
                <a:off x="0" y="36532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  <p:sp>
            <p:nvSpPr>
              <p:cNvPr id="495" name="µ−"/>
              <p:cNvSpPr/>
              <p:nvPr/>
            </p:nvSpPr>
            <p:spPr>
              <a:xfrm>
                <a:off x="10715" y="3635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</p:grpSp>
        <p:sp>
          <p:nvSpPr>
            <p:cNvPr id="497" name="矢印"/>
            <p:cNvSpPr/>
            <p:nvPr/>
          </p:nvSpPr>
          <p:spPr>
            <a:xfrm>
              <a:off x="5341713" y="8897016"/>
              <a:ext cx="1443237" cy="799491"/>
            </a:xfrm>
            <a:prstGeom prst="rightArrow">
              <a:avLst>
                <a:gd name="adj1" fmla="val 54198"/>
                <a:gd name="adj2" fmla="val 85752"/>
              </a:avLst>
            </a:prstGeom>
            <a:solidFill>
              <a:srgbClr val="397BDE"/>
            </a:solidFill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500" name="グループ"/>
            <p:cNvGrpSpPr/>
            <p:nvPr/>
          </p:nvGrpSpPr>
          <p:grpSpPr>
            <a:xfrm>
              <a:off x="5706752" y="9252820"/>
              <a:ext cx="1280716" cy="1271788"/>
              <a:chOff x="0" y="363537"/>
              <a:chExt cx="1280715" cy="1271786"/>
            </a:xfrm>
          </p:grpSpPr>
          <p:sp>
            <p:nvSpPr>
              <p:cNvPr id="498" name="µ−"/>
              <p:cNvSpPr/>
              <p:nvPr/>
            </p:nvSpPr>
            <p:spPr>
              <a:xfrm>
                <a:off x="0" y="365324"/>
                <a:ext cx="1270000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ln w="101600" cap="flat">
                      <a:solidFill>
                        <a:srgbClr val="397BDE"/>
                      </a:solidFill>
                      <a:prstDash val="solid"/>
                      <a:miter lim="400000"/>
                    </a:ln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  <p:sp>
            <p:nvSpPr>
              <p:cNvPr id="499" name="µ−"/>
              <p:cNvSpPr/>
              <p:nvPr/>
            </p:nvSpPr>
            <p:spPr>
              <a:xfrm>
                <a:off x="10715" y="363537"/>
                <a:ext cx="1270001" cy="1270001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numCol="1" anchor="ctr">
                <a:spAutoFit/>
              </a:bodyPr>
              <a:lstStyle/>
              <a:p>
                <a:pPr>
                  <a:defRPr>
                    <a:solidFill>
                      <a:srgbClr val="FFFFFF"/>
                    </a:solidFill>
                  </a:defRPr>
                </a:pPr>
                <a:r>
                  <a:rPr sz="675"/>
                  <a:t>µ</a:t>
                </a:r>
                <a:r>
                  <a:rPr sz="675" baseline="31999"/>
                  <a:t>−</a:t>
                </a:r>
              </a:p>
            </p:txBody>
          </p:sp>
        </p:grpSp>
        <p:sp>
          <p:nvSpPr>
            <p:cNvPr id="501" name="Start"/>
            <p:cNvSpPr txBox="1"/>
            <p:nvPr/>
          </p:nvSpPr>
          <p:spPr>
            <a:xfrm>
              <a:off x="66848" y="3802228"/>
              <a:ext cx="597386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solidFill>
                    <a:srgbClr val="397BDE"/>
                  </a:solidFill>
                </a:defRPr>
              </a:lvl1pPr>
            </a:lstStyle>
            <a:p>
              <a:r>
                <a:rPr sz="675"/>
                <a:t>Start</a:t>
              </a:r>
            </a:p>
          </p:txBody>
        </p:sp>
        <p:sp>
          <p:nvSpPr>
            <p:cNvPr id="502" name="〜100 ns （Trapping）"/>
            <p:cNvSpPr txBox="1"/>
            <p:nvPr/>
          </p:nvSpPr>
          <p:spPr>
            <a:xfrm>
              <a:off x="16195" y="5836903"/>
              <a:ext cx="2495341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solidFill>
                    <a:srgbClr val="397BDE"/>
                  </a:solidFill>
                </a:defRPr>
              </a:lvl1pPr>
            </a:lstStyle>
            <a:p>
              <a:r>
                <a:rPr sz="675"/>
                <a:t>〜100 ns　（Trapping）</a:t>
              </a:r>
            </a:p>
          </p:txBody>
        </p:sp>
        <p:sp>
          <p:nvSpPr>
            <p:cNvPr id="503" name="A few µs (after trapping)"/>
            <p:cNvSpPr txBox="1"/>
            <p:nvPr/>
          </p:nvSpPr>
          <p:spPr>
            <a:xfrm>
              <a:off x="117795" y="8193763"/>
              <a:ext cx="2426946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>
                  <a:solidFill>
                    <a:srgbClr val="397BDE"/>
                  </a:solidFill>
                </a:defRPr>
              </a:lvl1pPr>
            </a:lstStyle>
            <a:p>
              <a:r>
                <a:rPr sz="675"/>
                <a:t>A few µs (after trapping)</a:t>
              </a:r>
            </a:p>
          </p:txBody>
        </p:sp>
      </p:grpSp>
      <p:sp>
        <p:nvSpPr>
          <p:cNvPr id="505" name="Trapped muon | Delayed signal"/>
          <p:cNvSpPr txBox="1"/>
          <p:nvPr/>
        </p:nvSpPr>
        <p:spPr>
          <a:xfrm>
            <a:off x="671186" y="5891520"/>
            <a:ext cx="2643785" cy="3298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lnSpc>
                <a:spcPct val="120000"/>
              </a:lnSpc>
              <a:defRPr sz="4000">
                <a:solidFill>
                  <a:srgbClr val="DD742F"/>
                </a:solidFill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1600" dirty="0"/>
              <a:t>Trapped muon | Delayed signal</a:t>
            </a:r>
          </a:p>
        </p:txBody>
      </p:sp>
      <p:sp>
        <p:nvSpPr>
          <p:cNvPr id="506" name="四角形"/>
          <p:cNvSpPr/>
          <p:nvPr/>
        </p:nvSpPr>
        <p:spPr>
          <a:xfrm>
            <a:off x="457200" y="5316003"/>
            <a:ext cx="4439582" cy="454039"/>
          </a:xfrm>
          <a:prstGeom prst="rect">
            <a:avLst/>
          </a:prstGeom>
          <a:ln w="63500">
            <a:solidFill>
              <a:srgbClr val="397BDE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>
              <a:defRPr sz="2200">
                <a:solidFill>
                  <a:srgbClr val="FFFFFF"/>
                </a:solidFill>
              </a:defRPr>
            </a:pPr>
            <a:endParaRPr sz="825"/>
          </a:p>
        </p:txBody>
      </p:sp>
      <p:sp>
        <p:nvSpPr>
          <p:cNvPr id="507" name="四角形"/>
          <p:cNvSpPr/>
          <p:nvPr/>
        </p:nvSpPr>
        <p:spPr>
          <a:xfrm>
            <a:off x="457200" y="5829409"/>
            <a:ext cx="4439582" cy="454039"/>
          </a:xfrm>
          <a:prstGeom prst="rect">
            <a:avLst/>
          </a:prstGeom>
          <a:ln w="63500">
            <a:solidFill>
              <a:srgbClr val="DD742F"/>
            </a:solidFill>
            <a:miter lim="400000"/>
          </a:ln>
        </p:spPr>
        <p:txBody>
          <a:bodyPr lIns="19050" tIns="19050" rIns="19050" bIns="19050" anchor="ctr"/>
          <a:lstStyle/>
          <a:p>
            <a:pPr algn="ctr" defTabSz="219075">
              <a:defRPr sz="2200">
                <a:solidFill>
                  <a:srgbClr val="FFFFFF"/>
                </a:solidFill>
              </a:defRPr>
            </a:pPr>
            <a:endParaRPr sz="825"/>
          </a:p>
        </p:txBody>
      </p:sp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2023/12/23-25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2023/12/23-25</a:t>
            </a:r>
          </a:p>
          <a:p>
            <a:r>
              <a:t>2024/02/14-</a:t>
            </a:r>
          </a:p>
        </p:txBody>
      </p:sp>
      <p:pic>
        <p:nvPicPr>
          <p:cNvPr id="510" name="PXL_20240319_035922883.jpg" descr="PXL_20240319_035922883.jpg"/>
          <p:cNvPicPr>
            <a:picLocks noChangeAspect="1"/>
          </p:cNvPicPr>
          <p:nvPr/>
        </p:nvPicPr>
        <p:blipFill>
          <a:blip r:embed="rId2"/>
          <a:srcRect l="11267" r="15190"/>
          <a:stretch>
            <a:fillRect/>
          </a:stretch>
        </p:blipFill>
        <p:spPr>
          <a:xfrm>
            <a:off x="546541" y="2940766"/>
            <a:ext cx="3396506" cy="2597888"/>
          </a:xfrm>
          <a:prstGeom prst="rect">
            <a:avLst/>
          </a:prstGeom>
          <a:ln w="12700">
            <a:miter lim="400000"/>
          </a:ln>
        </p:spPr>
      </p:pic>
      <p:sp>
        <p:nvSpPr>
          <p:cNvPr id="511" name="Set up of µ− trap tes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Set up of µ</a:t>
            </a:r>
            <a:r>
              <a:rPr baseline="31999"/>
              <a:t>−</a:t>
            </a:r>
            <a:r>
              <a:t> trap test</a:t>
            </a:r>
          </a:p>
        </p:txBody>
      </p:sp>
      <p:sp>
        <p:nvSpPr>
          <p:cNvPr id="51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76</a:t>
            </a:fld>
            <a:endParaRPr/>
          </a:p>
        </p:txBody>
      </p:sp>
      <p:sp>
        <p:nvSpPr>
          <p:cNvPr id="513" name="@H1 area"/>
          <p:cNvSpPr txBox="1"/>
          <p:nvPr/>
        </p:nvSpPr>
        <p:spPr>
          <a:xfrm>
            <a:off x="6918368" y="1904489"/>
            <a:ext cx="1220511" cy="40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spcBef>
                <a:spcPts val="5900"/>
              </a:spcBef>
              <a:buClr>
                <a:srgbClr val="117DE6"/>
              </a:buClr>
              <a:defRPr sz="6000">
                <a:latin typeface="+mj-lt"/>
                <a:ea typeface="+mj-ea"/>
                <a:cs typeface="+mj-cs"/>
                <a:sym typeface="BIZ UDPGothic B"/>
              </a:defRPr>
            </a:lvl1pPr>
          </a:lstStyle>
          <a:p>
            <a:r>
              <a:rPr sz="2250"/>
              <a:t>@H1 area</a:t>
            </a:r>
          </a:p>
        </p:txBody>
      </p:sp>
      <p:pic>
        <p:nvPicPr>
          <p:cNvPr id="514" name="P1520376.JPG" descr="P1520376.JPG"/>
          <p:cNvPicPr>
            <a:picLocks noChangeAspect="1"/>
          </p:cNvPicPr>
          <p:nvPr/>
        </p:nvPicPr>
        <p:blipFill>
          <a:blip r:embed="rId3"/>
          <a:srcRect r="3843"/>
          <a:stretch>
            <a:fillRect/>
          </a:stretch>
        </p:blipFill>
        <p:spPr>
          <a:xfrm>
            <a:off x="4059962" y="2417478"/>
            <a:ext cx="4547689" cy="3152982"/>
          </a:xfrm>
          <a:prstGeom prst="rect">
            <a:avLst/>
          </a:prstGeom>
          <a:ln w="12700">
            <a:miter lim="400000"/>
          </a:ln>
        </p:spPr>
      </p:pic>
      <p:sp>
        <p:nvSpPr>
          <p:cNvPr id="515" name="矢印"/>
          <p:cNvSpPr/>
          <p:nvPr/>
        </p:nvSpPr>
        <p:spPr>
          <a:xfrm rot="34867">
            <a:off x="4317397" y="4174055"/>
            <a:ext cx="278576" cy="294126"/>
          </a:xfrm>
          <a:prstGeom prst="rightArrow">
            <a:avLst>
              <a:gd name="adj1" fmla="val 41377"/>
              <a:gd name="adj2" fmla="val 53133"/>
            </a:avLst>
          </a:prstGeom>
          <a:solidFill>
            <a:srgbClr val="DD742F"/>
          </a:solidFill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grpSp>
        <p:nvGrpSpPr>
          <p:cNvPr id="518" name="グループ"/>
          <p:cNvGrpSpPr/>
          <p:nvPr/>
        </p:nvGrpSpPr>
        <p:grpSpPr>
          <a:xfrm>
            <a:off x="4299032" y="4573487"/>
            <a:ext cx="476250" cy="476250"/>
            <a:chOff x="0" y="363537"/>
            <a:chExt cx="1270000" cy="1270000"/>
          </a:xfrm>
        </p:grpSpPr>
        <p:sp>
          <p:nvSpPr>
            <p:cNvPr id="516" name="µ−"/>
            <p:cNvSpPr/>
            <p:nvPr/>
          </p:nvSpPr>
          <p:spPr>
            <a:xfrm>
              <a:off x="0" y="36353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ln w="1016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rgbClr val="DD742F"/>
                  </a:solidFill>
                </a:defRPr>
              </a:pPr>
              <a:r>
                <a:rPr sz="675"/>
                <a:t>µ</a:t>
              </a:r>
              <a:r>
                <a:rPr sz="675" baseline="31999"/>
                <a:t>−</a:t>
              </a:r>
            </a:p>
          </p:txBody>
        </p:sp>
        <p:sp>
          <p:nvSpPr>
            <p:cNvPr id="517" name="µ−"/>
            <p:cNvSpPr/>
            <p:nvPr/>
          </p:nvSpPr>
          <p:spPr>
            <a:xfrm>
              <a:off x="0" y="3635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solidFill>
                    <a:srgbClr val="DD742F"/>
                  </a:solidFill>
                </a:defRPr>
              </a:pPr>
              <a:r>
                <a:rPr sz="675"/>
                <a:t>µ</a:t>
              </a:r>
              <a:r>
                <a:rPr sz="675" baseline="31999"/>
                <a:t>−</a:t>
              </a:r>
            </a:p>
          </p:txBody>
        </p:sp>
      </p:grpSp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esults (First Trial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 (First Trial)</a:t>
            </a:r>
          </a:p>
        </p:txBody>
      </p:sp>
      <p:sp>
        <p:nvSpPr>
          <p:cNvPr id="52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77</a:t>
            </a:fld>
            <a:endParaRPr/>
          </a:p>
        </p:txBody>
      </p:sp>
      <p:grpSp>
        <p:nvGrpSpPr>
          <p:cNvPr id="526" name="グループ"/>
          <p:cNvGrpSpPr/>
          <p:nvPr/>
        </p:nvGrpSpPr>
        <p:grpSpPr>
          <a:xfrm>
            <a:off x="3850698" y="3264915"/>
            <a:ext cx="3254124" cy="2347331"/>
            <a:chOff x="0" y="0"/>
            <a:chExt cx="8677661" cy="6259548"/>
          </a:xfrm>
        </p:grpSpPr>
        <p:pic>
          <p:nvPicPr>
            <p:cNvPr id="522" name="10066-10067_zoom.pdf" descr="10066-10067_zoom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8677662" cy="6259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3" name="線"/>
            <p:cNvSpPr/>
            <p:nvPr/>
          </p:nvSpPr>
          <p:spPr>
            <a:xfrm flipV="1">
              <a:off x="3173667" y="628482"/>
              <a:ext cx="1" cy="50025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524" name="矢印"/>
            <p:cNvSpPr/>
            <p:nvPr/>
          </p:nvSpPr>
          <p:spPr>
            <a:xfrm>
              <a:off x="3274412" y="464471"/>
              <a:ext cx="1365563" cy="1023221"/>
            </a:xfrm>
            <a:prstGeom prst="rightArrow">
              <a:avLst>
                <a:gd name="adj1" fmla="val 50137"/>
                <a:gd name="adj2" fmla="val 55374"/>
              </a:avLst>
            </a:prstGeom>
            <a:solidFill>
              <a:srgbClr val="397BDE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525" name="四角形"/>
            <p:cNvSpPr/>
            <p:nvPr/>
          </p:nvSpPr>
          <p:spPr>
            <a:xfrm>
              <a:off x="3788029" y="83112"/>
              <a:ext cx="1101605" cy="3015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</p:grpSp>
      <p:grpSp>
        <p:nvGrpSpPr>
          <p:cNvPr id="529" name="グループ"/>
          <p:cNvGrpSpPr/>
          <p:nvPr/>
        </p:nvGrpSpPr>
        <p:grpSpPr>
          <a:xfrm>
            <a:off x="515178" y="3264915"/>
            <a:ext cx="3254124" cy="2347331"/>
            <a:chOff x="0" y="0"/>
            <a:chExt cx="8677662" cy="6259548"/>
          </a:xfrm>
        </p:grpSpPr>
        <p:pic>
          <p:nvPicPr>
            <p:cNvPr id="527" name="0_fit.pdf" descr="0_fit.pd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677663" cy="6259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8" name="四角形"/>
            <p:cNvSpPr/>
            <p:nvPr/>
          </p:nvSpPr>
          <p:spPr>
            <a:xfrm>
              <a:off x="3588754" y="218843"/>
              <a:ext cx="1101605" cy="30151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</p:grpSp>
      <p:sp>
        <p:nvSpPr>
          <p:cNvPr id="530" name="Trap OFF"/>
          <p:cNvSpPr txBox="1"/>
          <p:nvPr/>
        </p:nvSpPr>
        <p:spPr>
          <a:xfrm>
            <a:off x="4879891" y="3293069"/>
            <a:ext cx="369893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397BDE"/>
                </a:solidFill>
              </a:defRPr>
            </a:lvl1pPr>
          </a:lstStyle>
          <a:p>
            <a:r>
              <a:rPr sz="675"/>
              <a:t>Trap OFF</a:t>
            </a:r>
          </a:p>
        </p:txBody>
      </p:sp>
      <p:sp>
        <p:nvSpPr>
          <p:cNvPr id="531" name="線"/>
          <p:cNvSpPr/>
          <p:nvPr/>
        </p:nvSpPr>
        <p:spPr>
          <a:xfrm>
            <a:off x="2565514" y="4063901"/>
            <a:ext cx="1064865" cy="0"/>
          </a:xfrm>
          <a:prstGeom prst="line">
            <a:avLst/>
          </a:prstGeom>
          <a:ln w="25400">
            <a:solidFill>
              <a:srgbClr val="DD742F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32" name="線"/>
          <p:cNvSpPr/>
          <p:nvPr/>
        </p:nvSpPr>
        <p:spPr>
          <a:xfrm>
            <a:off x="2565514" y="3846910"/>
            <a:ext cx="1064865" cy="0"/>
          </a:xfrm>
          <a:prstGeom prst="line">
            <a:avLst/>
          </a:prstGeom>
          <a:ln w="25400">
            <a:solidFill>
              <a:srgbClr val="397BDE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33" name="Cu &amp; SUS"/>
          <p:cNvSpPr txBox="1"/>
          <p:nvPr/>
        </p:nvSpPr>
        <p:spPr>
          <a:xfrm>
            <a:off x="1380345" y="3682106"/>
            <a:ext cx="379511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397BDE"/>
                </a:solidFill>
              </a:defRPr>
            </a:lvl1pPr>
          </a:lstStyle>
          <a:p>
            <a:r>
              <a:rPr sz="675"/>
              <a:t>Cu &amp; SUS</a:t>
            </a:r>
          </a:p>
        </p:txBody>
      </p:sp>
      <p:sp>
        <p:nvSpPr>
          <p:cNvPr id="534" name="Carbon!!"/>
          <p:cNvSpPr txBox="1"/>
          <p:nvPr/>
        </p:nvSpPr>
        <p:spPr>
          <a:xfrm>
            <a:off x="1541080" y="3984913"/>
            <a:ext cx="365084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DD742F"/>
                </a:solidFill>
              </a:defRPr>
            </a:lvl1pPr>
          </a:lstStyle>
          <a:p>
            <a:r>
              <a:rPr sz="675"/>
              <a:t>Carbon!!</a:t>
            </a:r>
          </a:p>
        </p:txBody>
      </p:sp>
      <p:grpSp>
        <p:nvGrpSpPr>
          <p:cNvPr id="537" name="グループ"/>
          <p:cNvGrpSpPr/>
          <p:nvPr/>
        </p:nvGrpSpPr>
        <p:grpSpPr>
          <a:xfrm>
            <a:off x="6216271" y="1845575"/>
            <a:ext cx="2423756" cy="2392911"/>
            <a:chOff x="0" y="0"/>
            <a:chExt cx="6463348" cy="6381096"/>
          </a:xfrm>
        </p:grpSpPr>
        <p:sp>
          <p:nvSpPr>
            <p:cNvPr id="535" name="四角形"/>
            <p:cNvSpPr/>
            <p:nvPr/>
          </p:nvSpPr>
          <p:spPr>
            <a:xfrm>
              <a:off x="0" y="0"/>
              <a:ext cx="6463349" cy="63810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pic>
          <p:nvPicPr>
            <p:cNvPr id="536" name="pasted-image.pdf" descr="pasted-image.pd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5856" y="283647"/>
              <a:ext cx="5991636" cy="60974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8" name="四角形"/>
          <p:cNvSpPr/>
          <p:nvPr/>
        </p:nvSpPr>
        <p:spPr>
          <a:xfrm>
            <a:off x="7792566" y="4025976"/>
            <a:ext cx="94272" cy="328258"/>
          </a:xfrm>
          <a:prstGeom prst="rect">
            <a:avLst/>
          </a:prstGeom>
          <a:solidFill>
            <a:srgbClr val="DD742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39" name="Carbon target"/>
          <p:cNvSpPr txBox="1"/>
          <p:nvPr/>
        </p:nvSpPr>
        <p:spPr>
          <a:xfrm>
            <a:off x="6371019" y="3881626"/>
            <a:ext cx="539812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675"/>
              <a:t>Carbon target</a:t>
            </a:r>
          </a:p>
        </p:txBody>
      </p:sp>
      <p:sp>
        <p:nvSpPr>
          <p:cNvPr id="540" name="Condition…"/>
          <p:cNvSpPr txBox="1"/>
          <p:nvPr/>
        </p:nvSpPr>
        <p:spPr>
          <a:xfrm>
            <a:off x="519737" y="1748010"/>
            <a:ext cx="2410259" cy="139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 sz="5600">
                <a:latin typeface="+mj-lt"/>
                <a:ea typeface="+mj-ea"/>
                <a:cs typeface="+mj-cs"/>
                <a:sym typeface="BIZ UDPGothic B"/>
              </a:defRPr>
            </a:pPr>
            <a:r>
              <a:rPr sz="2100"/>
              <a:t>Condition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Momentum | 30 MeV/c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Trap electrode voltage | 6 kV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DC separator | 175 kV</a:t>
            </a:r>
          </a:p>
        </p:txBody>
      </p:sp>
      <p:sp>
        <p:nvSpPr>
          <p:cNvPr id="541" name="Very Preliminary"/>
          <p:cNvSpPr txBox="1"/>
          <p:nvPr/>
        </p:nvSpPr>
        <p:spPr>
          <a:xfrm>
            <a:off x="1968813" y="4919701"/>
            <a:ext cx="2707392" cy="48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7400">
                <a:solidFill>
                  <a:srgbClr val="3A7BDF">
                    <a:alpha val="58564"/>
                  </a:srgbClr>
                </a:solidFill>
              </a:defRPr>
            </a:lvl1pPr>
          </a:lstStyle>
          <a:p>
            <a:r>
              <a:rPr sz="2775"/>
              <a:t>Very　Preliminary</a:t>
            </a:r>
          </a:p>
        </p:txBody>
      </p:sp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グループ"/>
          <p:cNvGrpSpPr/>
          <p:nvPr/>
        </p:nvGrpSpPr>
        <p:grpSpPr>
          <a:xfrm>
            <a:off x="5051587" y="1830739"/>
            <a:ext cx="3114336" cy="3858766"/>
            <a:chOff x="0" y="0"/>
            <a:chExt cx="8304894" cy="10290041"/>
          </a:xfrm>
        </p:grpSpPr>
        <p:grpSp>
          <p:nvGrpSpPr>
            <p:cNvPr id="546" name="グループ"/>
            <p:cNvGrpSpPr/>
            <p:nvPr/>
          </p:nvGrpSpPr>
          <p:grpSpPr>
            <a:xfrm>
              <a:off x="0" y="0"/>
              <a:ext cx="8304895" cy="10290042"/>
              <a:chOff x="0" y="0"/>
              <a:chExt cx="8304894" cy="10290042"/>
            </a:xfrm>
          </p:grpSpPr>
          <p:pic>
            <p:nvPicPr>
              <p:cNvPr id="543" name="20240302.pdf" descr="20240302.pdf"/>
              <p:cNvPicPr>
                <a:picLocks noChangeAspect="1"/>
              </p:cNvPicPr>
              <p:nvPr/>
            </p:nvPicPr>
            <p:blipFill>
              <a:blip r:embed="rId2"/>
              <a:srcRect t="3615" b="55593"/>
              <a:stretch>
                <a:fillRect/>
              </a:stretch>
            </p:blipFill>
            <p:spPr>
              <a:xfrm>
                <a:off x="0" y="0"/>
                <a:ext cx="8304895" cy="49536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44" name="20240302.pdf" descr="20240302.pdf"/>
              <p:cNvPicPr>
                <a:picLocks noChangeAspect="1"/>
              </p:cNvPicPr>
              <p:nvPr/>
            </p:nvPicPr>
            <p:blipFill>
              <a:blip r:embed="rId2"/>
              <a:srcRect t="55690"/>
              <a:stretch>
                <a:fillRect/>
              </a:stretch>
            </p:blipFill>
            <p:spPr>
              <a:xfrm>
                <a:off x="0" y="4908987"/>
                <a:ext cx="8304895" cy="538105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45" name="四角形"/>
              <p:cNvSpPr/>
              <p:nvPr/>
            </p:nvSpPr>
            <p:spPr>
              <a:xfrm>
                <a:off x="350559" y="3986564"/>
                <a:ext cx="510874" cy="112811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</p:grpSp>
        <p:sp>
          <p:nvSpPr>
            <p:cNvPr id="547" name="四角形"/>
            <p:cNvSpPr/>
            <p:nvPr/>
          </p:nvSpPr>
          <p:spPr>
            <a:xfrm>
              <a:off x="918239" y="295013"/>
              <a:ext cx="1491660" cy="9262760"/>
            </a:xfrm>
            <a:prstGeom prst="rect">
              <a:avLst/>
            </a:prstGeom>
            <a:solidFill>
              <a:srgbClr val="747474">
                <a:alpha val="34504"/>
              </a:srgbClr>
            </a:solidFill>
            <a:ln w="50800" cap="flat">
              <a:solidFill>
                <a:srgbClr val="397BDE">
                  <a:alpha val="34504"/>
                </a:srgbClr>
              </a:solidFill>
              <a:prstDash val="sysDot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</p:grpSp>
      <p:sp>
        <p:nvSpPr>
          <p:cNvPr id="549" name="Results (After Improvemen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Results (After Improvement)</a:t>
            </a:r>
          </a:p>
        </p:txBody>
      </p:sp>
      <p:sp>
        <p:nvSpPr>
          <p:cNvPr id="550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01101" y="5759648"/>
            <a:ext cx="275444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78</a:t>
            </a:fld>
            <a:endParaRPr/>
          </a:p>
        </p:txBody>
      </p:sp>
      <p:sp>
        <p:nvSpPr>
          <p:cNvPr id="551" name="Trap OFF"/>
          <p:cNvSpPr txBox="1"/>
          <p:nvPr/>
        </p:nvSpPr>
        <p:spPr>
          <a:xfrm>
            <a:off x="5973020" y="2676375"/>
            <a:ext cx="369893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>
                <a:solidFill>
                  <a:srgbClr val="397BDE"/>
                </a:solidFill>
              </a:defRPr>
            </a:lvl1pPr>
          </a:lstStyle>
          <a:p>
            <a:r>
              <a:rPr sz="675"/>
              <a:t>Trap OFF</a:t>
            </a:r>
          </a:p>
        </p:txBody>
      </p:sp>
      <p:grpSp>
        <p:nvGrpSpPr>
          <p:cNvPr id="554" name="グループ"/>
          <p:cNvGrpSpPr/>
          <p:nvPr/>
        </p:nvGrpSpPr>
        <p:grpSpPr>
          <a:xfrm>
            <a:off x="562025" y="3037660"/>
            <a:ext cx="3472646" cy="2611035"/>
            <a:chOff x="0" y="0"/>
            <a:chExt cx="9260388" cy="6962758"/>
          </a:xfrm>
        </p:grpSpPr>
        <p:pic>
          <p:nvPicPr>
            <p:cNvPr id="552" name="20240302_log.pdf" descr="20240302_log.pdf"/>
            <p:cNvPicPr>
              <a:picLocks noChangeAspect="1"/>
            </p:cNvPicPr>
            <p:nvPr/>
          </p:nvPicPr>
          <p:blipFill>
            <a:blip r:embed="rId3"/>
            <a:srcRect r="4062"/>
            <a:stretch>
              <a:fillRect/>
            </a:stretch>
          </p:blipFill>
          <p:spPr>
            <a:xfrm>
              <a:off x="0" y="0"/>
              <a:ext cx="9260389" cy="69627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3" name="四角形"/>
            <p:cNvSpPr/>
            <p:nvPr/>
          </p:nvSpPr>
          <p:spPr>
            <a:xfrm>
              <a:off x="2577228" y="701728"/>
              <a:ext cx="1229637" cy="5559168"/>
            </a:xfrm>
            <a:prstGeom prst="rect">
              <a:avLst/>
            </a:prstGeom>
            <a:solidFill>
              <a:srgbClr val="747474">
                <a:alpha val="35350"/>
              </a:srgbClr>
            </a:solidFill>
            <a:ln w="50800" cap="flat">
              <a:solidFill>
                <a:srgbClr val="397BDE">
                  <a:alpha val="35350"/>
                </a:srgbClr>
              </a:solidFill>
              <a:prstDash val="sysDot"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</p:grpSp>
      <p:sp>
        <p:nvSpPr>
          <p:cNvPr id="555" name="Trapping"/>
          <p:cNvSpPr txBox="1"/>
          <p:nvPr/>
        </p:nvSpPr>
        <p:spPr>
          <a:xfrm>
            <a:off x="2054398" y="4854049"/>
            <a:ext cx="591236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3200"/>
            </a:lvl1pPr>
          </a:lstStyle>
          <a:p>
            <a:r>
              <a:rPr sz="1200"/>
              <a:t>Trapping</a:t>
            </a:r>
          </a:p>
        </p:txBody>
      </p:sp>
      <p:sp>
        <p:nvSpPr>
          <p:cNvPr id="556" name="矢印"/>
          <p:cNvSpPr/>
          <p:nvPr/>
        </p:nvSpPr>
        <p:spPr>
          <a:xfrm>
            <a:off x="1774463" y="4872973"/>
            <a:ext cx="284163" cy="200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550" y="15742"/>
                </a:moveTo>
                <a:lnTo>
                  <a:pt x="6550" y="21600"/>
                </a:lnTo>
                <a:lnTo>
                  <a:pt x="0" y="10800"/>
                </a:lnTo>
                <a:lnTo>
                  <a:pt x="6550" y="0"/>
                </a:lnTo>
                <a:lnTo>
                  <a:pt x="6550" y="5858"/>
                </a:lnTo>
                <a:lnTo>
                  <a:pt x="21600" y="5858"/>
                </a:lnTo>
                <a:lnTo>
                  <a:pt x="21600" y="15742"/>
                </a:lnTo>
                <a:close/>
              </a:path>
            </a:pathLst>
          </a:custGeom>
          <a:solidFill>
            <a:srgbClr val="397BDE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57" name="Condition…"/>
          <p:cNvSpPr txBox="1"/>
          <p:nvPr/>
        </p:nvSpPr>
        <p:spPr>
          <a:xfrm>
            <a:off x="519737" y="1748010"/>
            <a:ext cx="2410259" cy="1394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lnSpc>
                <a:spcPct val="130000"/>
              </a:lnSpc>
              <a:defRPr sz="5600">
                <a:latin typeface="+mj-lt"/>
                <a:ea typeface="+mj-ea"/>
                <a:cs typeface="+mj-cs"/>
                <a:sym typeface="BIZ UDPGothic B"/>
              </a:defRPr>
            </a:pPr>
            <a:r>
              <a:rPr sz="2100"/>
              <a:t>Condition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Momentum | </a:t>
            </a:r>
            <a:r>
              <a:rPr sz="1575">
                <a:solidFill>
                  <a:srgbClr val="DD742F"/>
                </a:solidFill>
              </a:rPr>
              <a:t>17 MeV/c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Trap electrode voltage | 6 kV</a:t>
            </a:r>
          </a:p>
          <a:p>
            <a:pPr>
              <a:lnSpc>
                <a:spcPct val="130000"/>
              </a:lnSpc>
              <a:defRPr sz="4200"/>
            </a:pPr>
            <a:r>
              <a:rPr sz="1575"/>
              <a:t>DC separator | </a:t>
            </a:r>
            <a:r>
              <a:rPr sz="1575">
                <a:solidFill>
                  <a:srgbClr val="DD742F"/>
                </a:solidFill>
              </a:rPr>
              <a:t>500 kV</a:t>
            </a:r>
          </a:p>
        </p:txBody>
      </p:sp>
      <p:sp>
        <p:nvSpPr>
          <p:cNvPr id="558" name="Very Preliminary"/>
          <p:cNvSpPr txBox="1"/>
          <p:nvPr/>
        </p:nvSpPr>
        <p:spPr>
          <a:xfrm>
            <a:off x="1968813" y="4919701"/>
            <a:ext cx="2707392" cy="48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7400">
                <a:solidFill>
                  <a:srgbClr val="3A7BDF">
                    <a:alpha val="58564"/>
                  </a:srgbClr>
                </a:solidFill>
              </a:defRPr>
            </a:lvl1pPr>
          </a:lstStyle>
          <a:p>
            <a:r>
              <a:rPr sz="2775"/>
              <a:t>Very　Preliminary</a:t>
            </a:r>
          </a:p>
        </p:txBody>
      </p:sp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Dependence of Trap Tim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Dependence of Trap Time</a:t>
            </a:r>
          </a:p>
        </p:txBody>
      </p:sp>
      <p:sp>
        <p:nvSpPr>
          <p:cNvPr id="56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79</a:t>
            </a:fld>
            <a:endParaRPr/>
          </a:p>
        </p:txBody>
      </p:sp>
      <p:pic>
        <p:nvPicPr>
          <p:cNvPr id="562" name="画像" descr="画像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98" y="1820975"/>
            <a:ext cx="2619375" cy="380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画像" descr="画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31" y="1820975"/>
            <a:ext cx="2619375" cy="38045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画像" descr="画像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263" y="1820975"/>
            <a:ext cx="2619375" cy="3804529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Trap time | 2 µs"/>
          <p:cNvSpPr txBox="1"/>
          <p:nvPr/>
        </p:nvSpPr>
        <p:spPr>
          <a:xfrm>
            <a:off x="531567" y="1840276"/>
            <a:ext cx="615152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675"/>
              <a:t>Trap time | 2 µs</a:t>
            </a:r>
          </a:p>
        </p:txBody>
      </p:sp>
      <p:sp>
        <p:nvSpPr>
          <p:cNvPr id="566" name="Trap time | 3 µs"/>
          <p:cNvSpPr txBox="1"/>
          <p:nvPr/>
        </p:nvSpPr>
        <p:spPr>
          <a:xfrm>
            <a:off x="3229430" y="1840276"/>
            <a:ext cx="615152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675"/>
              <a:t>Trap time | 3 µs</a:t>
            </a:r>
          </a:p>
        </p:txBody>
      </p:sp>
      <p:sp>
        <p:nvSpPr>
          <p:cNvPr id="567" name="Trap time | 4 µs"/>
          <p:cNvSpPr txBox="1"/>
          <p:nvPr/>
        </p:nvSpPr>
        <p:spPr>
          <a:xfrm>
            <a:off x="5934263" y="1840276"/>
            <a:ext cx="615152" cy="157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r>
              <a:rPr sz="675"/>
              <a:t>Trap time | 4 µs</a:t>
            </a:r>
          </a:p>
        </p:txBody>
      </p:sp>
      <p:sp>
        <p:nvSpPr>
          <p:cNvPr id="568" name="Ntrap/NCu=0.66(8)%"/>
          <p:cNvSpPr txBox="1"/>
          <p:nvPr/>
        </p:nvSpPr>
        <p:spPr>
          <a:xfrm>
            <a:off x="1410072" y="3722097"/>
            <a:ext cx="1225384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200"/>
            </a:pPr>
            <a:r>
              <a:rPr sz="1200"/>
              <a:t>N</a:t>
            </a:r>
            <a:r>
              <a:rPr sz="1200" baseline="-5999"/>
              <a:t>trap</a:t>
            </a:r>
            <a:r>
              <a:rPr sz="1200"/>
              <a:t>/N</a:t>
            </a:r>
            <a:r>
              <a:rPr sz="1200" baseline="-5999"/>
              <a:t>Cu</a:t>
            </a:r>
            <a:r>
              <a:rPr sz="1200"/>
              <a:t>=0.66(8)%</a:t>
            </a:r>
          </a:p>
        </p:txBody>
      </p:sp>
      <p:sp>
        <p:nvSpPr>
          <p:cNvPr id="569" name="Ntrap/NCu=0.71(10)%"/>
          <p:cNvSpPr txBox="1"/>
          <p:nvPr/>
        </p:nvSpPr>
        <p:spPr>
          <a:xfrm>
            <a:off x="4063885" y="3722097"/>
            <a:ext cx="1303931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200"/>
            </a:pPr>
            <a:r>
              <a:rPr sz="1200"/>
              <a:t>N</a:t>
            </a:r>
            <a:r>
              <a:rPr sz="1200" baseline="-5999"/>
              <a:t>trap</a:t>
            </a:r>
            <a:r>
              <a:rPr sz="1200"/>
              <a:t>/N</a:t>
            </a:r>
            <a:r>
              <a:rPr sz="1200" baseline="-5999"/>
              <a:t>Cu</a:t>
            </a:r>
            <a:r>
              <a:rPr sz="1200"/>
              <a:t>=0.71(10)%</a:t>
            </a:r>
          </a:p>
        </p:txBody>
      </p:sp>
      <p:sp>
        <p:nvSpPr>
          <p:cNvPr id="570" name="Ntrap/NCu=0.82(8)%"/>
          <p:cNvSpPr txBox="1"/>
          <p:nvPr/>
        </p:nvSpPr>
        <p:spPr>
          <a:xfrm>
            <a:off x="6793898" y="3693820"/>
            <a:ext cx="1225384" cy="238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3200"/>
            </a:pPr>
            <a:r>
              <a:rPr sz="1200"/>
              <a:t>N</a:t>
            </a:r>
            <a:r>
              <a:rPr sz="1200" baseline="-5999"/>
              <a:t>trap</a:t>
            </a:r>
            <a:r>
              <a:rPr sz="1200"/>
              <a:t>/N</a:t>
            </a:r>
            <a:r>
              <a:rPr sz="1200" baseline="-5999"/>
              <a:t>Cu</a:t>
            </a:r>
            <a:r>
              <a:rPr sz="1200"/>
              <a:t>=0.82(8)%</a:t>
            </a:r>
          </a:p>
        </p:txBody>
      </p:sp>
      <p:sp>
        <p:nvSpPr>
          <p:cNvPr id="571" name="Very Preliminary"/>
          <p:cNvSpPr txBox="1"/>
          <p:nvPr/>
        </p:nvSpPr>
        <p:spPr>
          <a:xfrm>
            <a:off x="1968813" y="4919701"/>
            <a:ext cx="2707392" cy="48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7400">
                <a:solidFill>
                  <a:srgbClr val="3A7BDF">
                    <a:alpha val="58564"/>
                  </a:srgbClr>
                </a:solidFill>
              </a:defRPr>
            </a:lvl1pPr>
          </a:lstStyle>
          <a:p>
            <a:r>
              <a:rPr sz="2775"/>
              <a:t>Very　Preliminary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9F245-A0CF-9F7B-7EC8-67841F92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Precision Measurements</a:t>
            </a:r>
            <a:endParaRPr lang="en-JP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19087C-DDC8-97E8-848C-BB2D4B39064C}"/>
              </a:ext>
            </a:extLst>
          </p:cNvPr>
          <p:cNvSpPr txBox="1"/>
          <p:nvPr/>
        </p:nvSpPr>
        <p:spPr>
          <a:xfrm>
            <a:off x="50800" y="50800"/>
            <a:ext cx="241752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tabLst>
                <a:tab pos="4843463" algn="l"/>
              </a:tabLst>
              <a:defRPr/>
            </a:pPr>
            <a:r>
              <a:rPr lang="en-JP" sz="1600">
                <a:solidFill>
                  <a:srgbClr val="0070C0"/>
                </a:solidFill>
              </a:rPr>
              <a:t>Slide from Klaus Jungmann</a:t>
            </a:r>
            <a:endParaRPr lang="en-US" altLang="ja-JP" sz="16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FF609-1B16-0C0A-F391-AD2A37451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1118479"/>
            <a:ext cx="8280000" cy="546250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8F8B8EB-8DCE-B450-0426-3E57ABE1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02036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Trapping Ratio of Negative Mu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05100">
              <a:defRPr sz="9016"/>
            </a:lvl1pPr>
          </a:lstStyle>
          <a:p>
            <a:r>
              <a:rPr sz="4800" dirty="0"/>
              <a:t>Trapping Ratio of Negative Muon</a:t>
            </a:r>
          </a:p>
        </p:txBody>
      </p:sp>
      <p:sp>
        <p:nvSpPr>
          <p:cNvPr id="574" name="Number of injected µ−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Number of injected µ</a:t>
            </a:r>
            <a:r>
              <a:rPr baseline="31999"/>
              <a:t>−</a:t>
            </a:r>
          </a:p>
          <a:p>
            <a:pPr lvl="1"/>
            <a:r>
              <a:t>Estimated by activation of Cu</a:t>
            </a:r>
          </a:p>
          <a:p>
            <a:pPr lvl="1"/>
            <a:r>
              <a:t>600 µ</a:t>
            </a:r>
            <a:r>
              <a:rPr baseline="31999"/>
              <a:t>−</a:t>
            </a:r>
            <a:r>
              <a:t>/pulse (p=17 MeV/c)</a:t>
            </a:r>
          </a:p>
          <a:p>
            <a:r>
              <a:t>Number of trapped µ</a:t>
            </a:r>
            <a:r>
              <a:rPr baseline="31999"/>
              <a:t>−</a:t>
            </a:r>
          </a:p>
          <a:p>
            <a:pPr lvl="1"/>
            <a:r>
              <a:t>Detection efficiency estimated </a:t>
            </a:r>
            <a:br/>
            <a:r>
              <a:t>by Geant4</a:t>
            </a:r>
          </a:p>
          <a:p>
            <a:pPr lvl="1"/>
            <a:r>
              <a:t>0.52 µ</a:t>
            </a:r>
            <a:r>
              <a:rPr baseline="31999"/>
              <a:t>−</a:t>
            </a:r>
            <a:r>
              <a:t>/pulse</a:t>
            </a:r>
          </a:p>
        </p:txBody>
      </p:sp>
      <p:sp>
        <p:nvSpPr>
          <p:cNvPr id="57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501101" y="5759648"/>
            <a:ext cx="275444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80</a:t>
            </a:fld>
            <a:endParaRPr/>
          </a:p>
        </p:txBody>
      </p:sp>
      <p:grpSp>
        <p:nvGrpSpPr>
          <p:cNvPr id="582" name="グループ"/>
          <p:cNvGrpSpPr/>
          <p:nvPr/>
        </p:nvGrpSpPr>
        <p:grpSpPr>
          <a:xfrm>
            <a:off x="5277045" y="3430936"/>
            <a:ext cx="2970896" cy="2237879"/>
            <a:chOff x="-12700" y="0"/>
            <a:chExt cx="7922389" cy="5967675"/>
          </a:xfrm>
        </p:grpSpPr>
        <p:sp>
          <p:nvSpPr>
            <p:cNvPr id="576" name="四角形"/>
            <p:cNvSpPr/>
            <p:nvPr/>
          </p:nvSpPr>
          <p:spPr>
            <a:xfrm>
              <a:off x="-12700" y="0"/>
              <a:ext cx="7922389" cy="5967675"/>
            </a:xfrm>
            <a:prstGeom prst="rect">
              <a:avLst/>
            </a:prstGeom>
            <a:solidFill>
              <a:srgbClr val="B4CDF3"/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grpSp>
          <p:nvGrpSpPr>
            <p:cNvPr id="579" name="グループ"/>
            <p:cNvGrpSpPr/>
            <p:nvPr/>
          </p:nvGrpSpPr>
          <p:grpSpPr>
            <a:xfrm>
              <a:off x="454096" y="116825"/>
              <a:ext cx="6988796" cy="5734024"/>
              <a:chOff x="0" y="0"/>
              <a:chExt cx="6988794" cy="5734022"/>
            </a:xfrm>
          </p:grpSpPr>
          <p:sp>
            <p:nvSpPr>
              <p:cNvPr id="577" name="四角形"/>
              <p:cNvSpPr/>
              <p:nvPr/>
            </p:nvSpPr>
            <p:spPr>
              <a:xfrm>
                <a:off x="0" y="0"/>
                <a:ext cx="6988795" cy="573402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pic>
            <p:nvPicPr>
              <p:cNvPr id="578" name="trapped_muon.pdf" descr="trapped_muon.pdf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61210" y="22177"/>
                <a:ext cx="6368439" cy="55148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80" name="Trap time (µs)"/>
            <p:cNvSpPr txBox="1"/>
            <p:nvPr/>
          </p:nvSpPr>
          <p:spPr>
            <a:xfrm>
              <a:off x="3082983" y="5262377"/>
              <a:ext cx="2379925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>
              <a:lvl1pPr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lvl1pPr>
            </a:lstStyle>
            <a:p>
              <a:r>
                <a:rPr sz="1125"/>
                <a:t>Trap time (µs)</a:t>
              </a:r>
            </a:p>
          </p:txBody>
        </p:sp>
        <p:sp>
          <p:nvSpPr>
            <p:cNvPr id="581" name="# of trapped µ− per pulse"/>
            <p:cNvSpPr txBox="1"/>
            <p:nvPr/>
          </p:nvSpPr>
          <p:spPr>
            <a:xfrm rot="16200000">
              <a:off x="-1094219" y="2662055"/>
              <a:ext cx="3974377" cy="6059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 sz="3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r>
                <a:rPr sz="1125"/>
                <a:t># of trapped µ</a:t>
              </a:r>
              <a:r>
                <a:rPr sz="1125" baseline="31999"/>
                <a:t>−</a:t>
              </a:r>
              <a:r>
                <a:rPr sz="1125"/>
                <a:t> per pulse</a:t>
              </a:r>
            </a:p>
          </p:txBody>
        </p:sp>
      </p:grpSp>
      <p:grpSp>
        <p:nvGrpSpPr>
          <p:cNvPr id="587" name="グループ"/>
          <p:cNvGrpSpPr/>
          <p:nvPr/>
        </p:nvGrpSpPr>
        <p:grpSpPr>
          <a:xfrm>
            <a:off x="5288332" y="1799656"/>
            <a:ext cx="3019014" cy="1586543"/>
            <a:chOff x="-1" y="0"/>
            <a:chExt cx="8050701" cy="4230778"/>
          </a:xfrm>
        </p:grpSpPr>
        <p:grpSp>
          <p:nvGrpSpPr>
            <p:cNvPr id="585" name="グループ"/>
            <p:cNvGrpSpPr/>
            <p:nvPr/>
          </p:nvGrpSpPr>
          <p:grpSpPr>
            <a:xfrm>
              <a:off x="-1" y="0"/>
              <a:ext cx="8050701" cy="4230778"/>
              <a:chOff x="0" y="0"/>
              <a:chExt cx="8050699" cy="4230777"/>
            </a:xfrm>
          </p:grpSpPr>
          <p:sp>
            <p:nvSpPr>
              <p:cNvPr id="583" name="四角形"/>
              <p:cNvSpPr/>
              <p:nvPr/>
            </p:nvSpPr>
            <p:spPr>
              <a:xfrm>
                <a:off x="0" y="0"/>
                <a:ext cx="7910143" cy="4230778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pic>
            <p:nvPicPr>
              <p:cNvPr id="584" name="ペーストされたムービー.png" descr="ペーストされたムービー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0556" y="264188"/>
                <a:ext cx="7910144" cy="37024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86" name="Activation measurement"/>
            <p:cNvSpPr txBox="1"/>
            <p:nvPr/>
          </p:nvSpPr>
          <p:spPr>
            <a:xfrm>
              <a:off x="1041569" y="154725"/>
              <a:ext cx="2448319" cy="42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r>
                <a:rPr sz="675"/>
                <a:t>Activation measurement</a:t>
              </a:r>
            </a:p>
          </p:txBody>
        </p:sp>
      </p:grpSp>
      <p:sp>
        <p:nvSpPr>
          <p:cNvPr id="588" name="Trapped µ− / Injected µ− = 0.09 %"/>
          <p:cNvSpPr txBox="1"/>
          <p:nvPr/>
        </p:nvSpPr>
        <p:spPr>
          <a:xfrm>
            <a:off x="709585" y="5483590"/>
            <a:ext cx="3256901" cy="3426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>
              <a:defRPr sz="5000">
                <a:solidFill>
                  <a:srgbClr val="DD742F"/>
                </a:solidFill>
                <a:latin typeface="+mj-lt"/>
                <a:ea typeface="+mj-ea"/>
                <a:cs typeface="+mj-cs"/>
                <a:sym typeface="BIZ UDPGothic B"/>
              </a:defRPr>
            </a:pPr>
            <a:r>
              <a:rPr sz="1875" dirty="0"/>
              <a:t>Trapped µ</a:t>
            </a:r>
            <a:r>
              <a:rPr sz="1875" baseline="31999" dirty="0"/>
              <a:t>−</a:t>
            </a:r>
            <a:r>
              <a:rPr sz="1875" dirty="0"/>
              <a:t> / Injected µ</a:t>
            </a:r>
            <a:r>
              <a:rPr sz="1875" baseline="31999" dirty="0"/>
              <a:t>−</a:t>
            </a:r>
            <a:r>
              <a:rPr sz="1875" dirty="0"/>
              <a:t> = 0.09 %</a:t>
            </a:r>
          </a:p>
        </p:txBody>
      </p:sp>
      <p:sp>
        <p:nvSpPr>
          <p:cNvPr id="589" name="四角形"/>
          <p:cNvSpPr/>
          <p:nvPr/>
        </p:nvSpPr>
        <p:spPr>
          <a:xfrm>
            <a:off x="512440" y="5386169"/>
            <a:ext cx="4711249" cy="526353"/>
          </a:xfrm>
          <a:prstGeom prst="rect">
            <a:avLst/>
          </a:prstGeom>
          <a:ln w="88900">
            <a:solidFill>
              <a:srgbClr val="DD742F"/>
            </a:solidFill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AFD3A33-D016-7D22-5DE2-C19396B7F91B}"/>
              </a:ext>
            </a:extLst>
          </p:cNvPr>
          <p:cNvSpPr/>
          <p:nvPr/>
        </p:nvSpPr>
        <p:spPr>
          <a:xfrm>
            <a:off x="106157" y="3869209"/>
            <a:ext cx="8931686" cy="2061865"/>
          </a:xfrm>
          <a:prstGeom prst="rect">
            <a:avLst/>
          </a:prstGeom>
          <a:solidFill>
            <a:schemeClr val="bg1"/>
          </a:solidFill>
          <a:ln w="25400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pic>
        <p:nvPicPr>
          <p:cNvPr id="100" name="図 99">
            <a:extLst>
              <a:ext uri="{FF2B5EF4-FFF2-40B4-BE49-F238E27FC236}">
                <a16:creationId xmlns:a16="http://schemas.microsoft.com/office/drawing/2014/main" id="{35097642-2CA8-1417-8857-F4D955EBB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3" r="17625"/>
          <a:stretch>
            <a:fillRect/>
          </a:stretch>
        </p:blipFill>
        <p:spPr>
          <a:xfrm flipH="1">
            <a:off x="6033969" y="1529492"/>
            <a:ext cx="2878904" cy="2255754"/>
          </a:xfrm>
          <a:prstGeom prst="rect">
            <a:avLst/>
          </a:prstGeom>
        </p:spPr>
      </p:pic>
      <p:cxnSp>
        <p:nvCxnSpPr>
          <p:cNvPr id="47" name="直線矢印コネクタ 46">
            <a:extLst>
              <a:ext uri="{FF2B5EF4-FFF2-40B4-BE49-F238E27FC236}">
                <a16:creationId xmlns:a16="http://schemas.microsoft.com/office/drawing/2014/main" id="{B599D0F2-0F54-F4E9-36F6-E60A34882CFB}"/>
              </a:ext>
            </a:extLst>
          </p:cNvPr>
          <p:cNvCxnSpPr>
            <a:cxnSpLocks/>
          </p:cNvCxnSpPr>
          <p:nvPr/>
        </p:nvCxnSpPr>
        <p:spPr>
          <a:xfrm flipV="1">
            <a:off x="5784262" y="2657369"/>
            <a:ext cx="1433783" cy="0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吹き出し: 四角形 47">
            <a:extLst>
              <a:ext uri="{FF2B5EF4-FFF2-40B4-BE49-F238E27FC236}">
                <a16:creationId xmlns:a16="http://schemas.microsoft.com/office/drawing/2014/main" id="{4E899A63-FB43-70F4-2D9E-F94D6BC02B8D}"/>
              </a:ext>
            </a:extLst>
          </p:cNvPr>
          <p:cNvSpPr/>
          <p:nvPr/>
        </p:nvSpPr>
        <p:spPr>
          <a:xfrm>
            <a:off x="5741835" y="2924193"/>
            <a:ext cx="1317189" cy="778520"/>
          </a:xfrm>
          <a:prstGeom prst="wedgeRectCallout">
            <a:avLst>
              <a:gd name="adj1" fmla="val 23493"/>
              <a:gd name="adj2" fmla="val -83791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F375484-1352-0FBA-988E-BF256B5DD737}"/>
              </a:ext>
            </a:extLst>
          </p:cNvPr>
          <p:cNvSpPr txBox="1"/>
          <p:nvPr/>
        </p:nvSpPr>
        <p:spPr>
          <a:xfrm>
            <a:off x="5798274" y="2984491"/>
            <a:ext cx="1260750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altLang="ja-JP" sz="10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Focused neg μ</a:t>
            </a:r>
          </a:p>
          <a:p>
            <a:pPr defTabSz="685800"/>
            <a: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  <a:t>5000 μ/sec</a:t>
            </a:r>
            <a:b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</a:br>
            <a: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  <a:t>φ</a:t>
            </a:r>
            <a:r>
              <a:rPr lang="ja-JP" altLang="en-US" sz="1050" b="1" dirty="0">
                <a:latin typeface="游ゴシック" panose="020F0502020204030204"/>
                <a:ea typeface="游ゴシック" panose="020B0400000000000000" pitchFamily="50" charset="-128"/>
              </a:rPr>
              <a:t>＜</a:t>
            </a:r>
            <a: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  <a:t>1mm focused</a:t>
            </a:r>
          </a:p>
          <a:p>
            <a:pPr defTabSz="685800"/>
            <a: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  <a:t> E</a:t>
            </a:r>
            <a:r>
              <a:rPr lang="ja-JP" altLang="en-US" sz="1050" b="1" dirty="0"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050" b="1" dirty="0">
                <a:latin typeface="游ゴシック" panose="020F0502020204030204"/>
                <a:ea typeface="游ゴシック" panose="020B0400000000000000" pitchFamily="50" charset="-128"/>
              </a:rPr>
              <a:t>&lt;1keV</a:t>
            </a:r>
            <a:endParaRPr lang="ja-JP" altLang="en-US" sz="1050" b="1" dirty="0"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74" name="グループ化 73">
            <a:extLst>
              <a:ext uri="{FF2B5EF4-FFF2-40B4-BE49-F238E27FC236}">
                <a16:creationId xmlns:a16="http://schemas.microsoft.com/office/drawing/2014/main" id="{153A91AC-4482-B168-56A6-C952552F16BE}"/>
              </a:ext>
            </a:extLst>
          </p:cNvPr>
          <p:cNvGrpSpPr/>
          <p:nvPr/>
        </p:nvGrpSpPr>
        <p:grpSpPr>
          <a:xfrm>
            <a:off x="2513163" y="1757578"/>
            <a:ext cx="1140184" cy="1785484"/>
            <a:chOff x="6701766" y="2400874"/>
            <a:chExt cx="3040491" cy="476129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59" name="3D モデル 58" descr="薄い灰色の半球体">
                  <a:extLst>
                    <a:ext uri="{FF2B5EF4-FFF2-40B4-BE49-F238E27FC236}">
                      <a16:creationId xmlns:a16="http://schemas.microsoft.com/office/drawing/2014/main" id="{613EF085-6E85-0788-95D5-B51BE240884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5748245" y="3354395"/>
                <a:ext cx="4761291" cy="2854249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1785484" cy="1070343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359252" ay="3732170" az="-2155562"/>
                      <am3d:postTrans dx="0" dy="0" dz="0"/>
                    </am3d:trans>
                    <am3d:raster rName="Office3DRenderer" rVer="16.0.8326">
                      <am3d:blip r:embed="rId4"/>
                    </am3d:raster>
                    <am3d:objViewport viewportSz="2461073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59" name="3D モデル 58" descr="薄い灰色の半球体">
                  <a:extLst>
                    <a:ext uri="{FF2B5EF4-FFF2-40B4-BE49-F238E27FC236}">
                      <a16:creationId xmlns:a16="http://schemas.microsoft.com/office/drawing/2014/main" id="{613EF085-6E85-0788-95D5-B51BE240884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6200000">
                  <a:off x="2155593" y="2115148"/>
                  <a:ext cx="1785484" cy="107034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0" name="3D モデル 59" descr="薄い灰色の半球体">
                  <a:extLst>
                    <a:ext uri="{FF2B5EF4-FFF2-40B4-BE49-F238E27FC236}">
                      <a16:creationId xmlns:a16="http://schemas.microsoft.com/office/drawing/2014/main" id="{FA83284D-BFA0-C49D-95FF-E4429F069508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6502406" y="3574926"/>
                <a:ext cx="3903219" cy="2447256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1463707" cy="917721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5"/>
                    </am3d:raster>
                    <am3d:objViewport viewportSz="1998826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0" name="3D モデル 59" descr="薄い灰色の半球体">
                  <a:extLst>
                    <a:ext uri="{FF2B5EF4-FFF2-40B4-BE49-F238E27FC236}">
                      <a16:creationId xmlns:a16="http://schemas.microsoft.com/office/drawing/2014/main" id="{FA83284D-BFA0-C49D-95FF-E4429F069508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16200000">
                  <a:off x="2438403" y="2197847"/>
                  <a:ext cx="1463707" cy="91772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1" name="3D モデル 60" descr="薄い灰色の半球体">
                  <a:extLst>
                    <a:ext uri="{FF2B5EF4-FFF2-40B4-BE49-F238E27FC236}">
                      <a16:creationId xmlns:a16="http://schemas.microsoft.com/office/drawing/2014/main" id="{EB5D642F-E4D0-1AC6-1E37-EE8DA78447B0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7247865" y="3834154"/>
                <a:ext cx="3066278" cy="1922507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1149854" cy="720940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6"/>
                    </am3d:raster>
                    <am3d:objViewport viewportSz="1553857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1" name="3D モデル 60" descr="薄い灰色の半球体">
                  <a:extLst>
                    <a:ext uri="{FF2B5EF4-FFF2-40B4-BE49-F238E27FC236}">
                      <a16:creationId xmlns:a16="http://schemas.microsoft.com/office/drawing/2014/main" id="{EB5D642F-E4D0-1AC6-1E37-EE8DA78447B0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 rot="16200000">
                  <a:off x="2717950" y="2295058"/>
                  <a:ext cx="1149854" cy="7209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62" name="3D モデル 61" descr="薄い灰色の半球体">
                  <a:extLst>
                    <a:ext uri="{FF2B5EF4-FFF2-40B4-BE49-F238E27FC236}">
                      <a16:creationId xmlns:a16="http://schemas.microsoft.com/office/drawing/2014/main" id="{F4D1BFA6-7FF9-2EF3-0770-8D2FED9E728C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8055934" y="4167019"/>
                <a:ext cx="2051104" cy="1286009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769164" cy="482253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7"/>
                    </am3d:raster>
                    <am3d:objViewport viewportSz="972339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62" name="3D モデル 61" descr="薄い灰色の半球体">
                  <a:extLst>
                    <a:ext uri="{FF2B5EF4-FFF2-40B4-BE49-F238E27FC236}">
                      <a16:creationId xmlns:a16="http://schemas.microsoft.com/office/drawing/2014/main" id="{F4D1BFA6-7FF9-2EF3-0770-8D2FED9E728C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 rot="16200000">
                  <a:off x="3020976" y="2419882"/>
                  <a:ext cx="769164" cy="482253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F5F05025-53E0-02F4-D35E-0A2C68D8F89C}"/>
              </a:ext>
            </a:extLst>
          </p:cNvPr>
          <p:cNvCxnSpPr>
            <a:cxnSpLocks/>
          </p:cNvCxnSpPr>
          <p:nvPr/>
        </p:nvCxnSpPr>
        <p:spPr>
          <a:xfrm>
            <a:off x="303368" y="2080601"/>
            <a:ext cx="2482694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平行四辺形 65">
            <a:extLst>
              <a:ext uri="{FF2B5EF4-FFF2-40B4-BE49-F238E27FC236}">
                <a16:creationId xmlns:a16="http://schemas.microsoft.com/office/drawing/2014/main" id="{D1BCE827-963E-09E0-0A5C-C08B61CB512F}"/>
              </a:ext>
            </a:extLst>
          </p:cNvPr>
          <p:cNvSpPr/>
          <p:nvPr/>
        </p:nvSpPr>
        <p:spPr>
          <a:xfrm>
            <a:off x="242097" y="3162010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68" name="平行四辺形 67">
            <a:extLst>
              <a:ext uri="{FF2B5EF4-FFF2-40B4-BE49-F238E27FC236}">
                <a16:creationId xmlns:a16="http://schemas.microsoft.com/office/drawing/2014/main" id="{89550627-826B-91A5-E9C3-265FCACFB780}"/>
              </a:ext>
            </a:extLst>
          </p:cNvPr>
          <p:cNvSpPr/>
          <p:nvPr/>
        </p:nvSpPr>
        <p:spPr>
          <a:xfrm>
            <a:off x="245429" y="2962495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69" name="平行四辺形 68">
            <a:extLst>
              <a:ext uri="{FF2B5EF4-FFF2-40B4-BE49-F238E27FC236}">
                <a16:creationId xmlns:a16="http://schemas.microsoft.com/office/drawing/2014/main" id="{71D2D65F-7E83-5AED-4B5F-825D8A5ECF98}"/>
              </a:ext>
            </a:extLst>
          </p:cNvPr>
          <p:cNvSpPr/>
          <p:nvPr/>
        </p:nvSpPr>
        <p:spPr>
          <a:xfrm>
            <a:off x="242097" y="2728124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70" name="平行四辺形 69">
            <a:extLst>
              <a:ext uri="{FF2B5EF4-FFF2-40B4-BE49-F238E27FC236}">
                <a16:creationId xmlns:a16="http://schemas.microsoft.com/office/drawing/2014/main" id="{06960D70-5864-53FA-57EB-5F90AF60F0BA}"/>
              </a:ext>
            </a:extLst>
          </p:cNvPr>
          <p:cNvSpPr/>
          <p:nvPr/>
        </p:nvSpPr>
        <p:spPr>
          <a:xfrm>
            <a:off x="255209" y="2230033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71" name="平行四辺形 70">
            <a:extLst>
              <a:ext uri="{FF2B5EF4-FFF2-40B4-BE49-F238E27FC236}">
                <a16:creationId xmlns:a16="http://schemas.microsoft.com/office/drawing/2014/main" id="{E7489744-0FC8-CF44-57A8-0B40FB8B1799}"/>
              </a:ext>
            </a:extLst>
          </p:cNvPr>
          <p:cNvSpPr/>
          <p:nvPr/>
        </p:nvSpPr>
        <p:spPr>
          <a:xfrm>
            <a:off x="256971" y="2479558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sp>
        <p:nvSpPr>
          <p:cNvPr id="72" name="平行四辺形 71">
            <a:extLst>
              <a:ext uri="{FF2B5EF4-FFF2-40B4-BE49-F238E27FC236}">
                <a16:creationId xmlns:a16="http://schemas.microsoft.com/office/drawing/2014/main" id="{71B29A2D-D7C6-BABA-C37C-F43642FF4ACB}"/>
              </a:ext>
            </a:extLst>
          </p:cNvPr>
          <p:cNvSpPr/>
          <p:nvPr/>
        </p:nvSpPr>
        <p:spPr>
          <a:xfrm>
            <a:off x="257209" y="1983862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73" name="平行四辺形 72">
            <a:extLst>
              <a:ext uri="{FF2B5EF4-FFF2-40B4-BE49-F238E27FC236}">
                <a16:creationId xmlns:a16="http://schemas.microsoft.com/office/drawing/2014/main" id="{6D106D76-7CC6-3C54-4C18-BCB279A14245}"/>
              </a:ext>
            </a:extLst>
          </p:cNvPr>
          <p:cNvSpPr/>
          <p:nvPr/>
        </p:nvSpPr>
        <p:spPr>
          <a:xfrm>
            <a:off x="248351" y="1741171"/>
            <a:ext cx="2146062" cy="276410"/>
          </a:xfrm>
          <a:prstGeom prst="parallelogram">
            <a:avLst>
              <a:gd name="adj" fmla="val 90129"/>
            </a:avLst>
          </a:prstGeom>
          <a:solidFill>
            <a:schemeClr val="accent1">
              <a:lumMod val="60000"/>
              <a:lumOff val="40000"/>
              <a:alpha val="2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 dirty="0"/>
          </a:p>
        </p:txBody>
      </p:sp>
      <p:cxnSp>
        <p:nvCxnSpPr>
          <p:cNvPr id="76" name="直線コネクタ 75">
            <a:extLst>
              <a:ext uri="{FF2B5EF4-FFF2-40B4-BE49-F238E27FC236}">
                <a16:creationId xmlns:a16="http://schemas.microsoft.com/office/drawing/2014/main" id="{835BD5DE-DA73-41BA-7521-EBA925441B0B}"/>
              </a:ext>
            </a:extLst>
          </p:cNvPr>
          <p:cNvCxnSpPr>
            <a:cxnSpLocks/>
          </p:cNvCxnSpPr>
          <p:nvPr/>
        </p:nvCxnSpPr>
        <p:spPr>
          <a:xfrm>
            <a:off x="271376" y="2368237"/>
            <a:ext cx="2340149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>
            <a:extLst>
              <a:ext uri="{FF2B5EF4-FFF2-40B4-BE49-F238E27FC236}">
                <a16:creationId xmlns:a16="http://schemas.microsoft.com/office/drawing/2014/main" id="{A2247A96-599C-3218-F47A-ED88E4B19061}"/>
              </a:ext>
            </a:extLst>
          </p:cNvPr>
          <p:cNvCxnSpPr>
            <a:cxnSpLocks/>
          </p:cNvCxnSpPr>
          <p:nvPr/>
        </p:nvCxnSpPr>
        <p:spPr>
          <a:xfrm>
            <a:off x="255209" y="2617763"/>
            <a:ext cx="2356316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コネクタ 77">
            <a:extLst>
              <a:ext uri="{FF2B5EF4-FFF2-40B4-BE49-F238E27FC236}">
                <a16:creationId xmlns:a16="http://schemas.microsoft.com/office/drawing/2014/main" id="{49329522-39E7-72E2-0960-2DD096E7BC60}"/>
              </a:ext>
            </a:extLst>
          </p:cNvPr>
          <p:cNvCxnSpPr>
            <a:cxnSpLocks/>
          </p:cNvCxnSpPr>
          <p:nvPr/>
        </p:nvCxnSpPr>
        <p:spPr>
          <a:xfrm>
            <a:off x="271376" y="2866329"/>
            <a:ext cx="2415621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コネクタ 78">
            <a:extLst>
              <a:ext uri="{FF2B5EF4-FFF2-40B4-BE49-F238E27FC236}">
                <a16:creationId xmlns:a16="http://schemas.microsoft.com/office/drawing/2014/main" id="{2245CDE0-95F6-3A91-60CF-0D019658DE74}"/>
              </a:ext>
            </a:extLst>
          </p:cNvPr>
          <p:cNvCxnSpPr>
            <a:cxnSpLocks/>
          </p:cNvCxnSpPr>
          <p:nvPr/>
        </p:nvCxnSpPr>
        <p:spPr>
          <a:xfrm>
            <a:off x="288396" y="3100700"/>
            <a:ext cx="2482694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79">
            <a:extLst>
              <a:ext uri="{FF2B5EF4-FFF2-40B4-BE49-F238E27FC236}">
                <a16:creationId xmlns:a16="http://schemas.microsoft.com/office/drawing/2014/main" id="{3ED5D1AC-4B45-05A6-C0A9-BF3671595293}"/>
              </a:ext>
            </a:extLst>
          </p:cNvPr>
          <p:cNvCxnSpPr>
            <a:cxnSpLocks/>
          </p:cNvCxnSpPr>
          <p:nvPr/>
        </p:nvCxnSpPr>
        <p:spPr>
          <a:xfrm>
            <a:off x="288396" y="3300215"/>
            <a:ext cx="2644011" cy="0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206FCD65-F359-7BDF-68DC-0A1F4019E86A}"/>
              </a:ext>
            </a:extLst>
          </p:cNvPr>
          <p:cNvCxnSpPr>
            <a:cxnSpLocks/>
          </p:cNvCxnSpPr>
          <p:nvPr/>
        </p:nvCxnSpPr>
        <p:spPr>
          <a:xfrm>
            <a:off x="644250" y="1595482"/>
            <a:ext cx="1251975" cy="2061866"/>
          </a:xfrm>
          <a:prstGeom prst="straightConnector1">
            <a:avLst/>
          </a:prstGeom>
          <a:ln w="1520825">
            <a:solidFill>
              <a:srgbClr val="FF0000">
                <a:alpha val="40000"/>
              </a:srgbClr>
            </a:solidFill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フリーフォーム: 図形 86">
            <a:extLst>
              <a:ext uri="{FF2B5EF4-FFF2-40B4-BE49-F238E27FC236}">
                <a16:creationId xmlns:a16="http://schemas.microsoft.com/office/drawing/2014/main" id="{76952FFB-806F-EE37-2AF2-2F0C8AFA921C}"/>
              </a:ext>
            </a:extLst>
          </p:cNvPr>
          <p:cNvSpPr/>
          <p:nvPr/>
        </p:nvSpPr>
        <p:spPr>
          <a:xfrm>
            <a:off x="1106445" y="2983199"/>
            <a:ext cx="1774508" cy="232872"/>
          </a:xfrm>
          <a:custGeom>
            <a:avLst/>
            <a:gdLst>
              <a:gd name="connsiteX0" fmla="*/ 0 w 4732020"/>
              <a:gd name="connsiteY0" fmla="*/ 0 h 620993"/>
              <a:gd name="connsiteX1" fmla="*/ 960120 w 4732020"/>
              <a:gd name="connsiteY1" fmla="*/ 617220 h 620993"/>
              <a:gd name="connsiteX2" fmla="*/ 1828800 w 4732020"/>
              <a:gd name="connsiteY2" fmla="*/ 274320 h 620993"/>
              <a:gd name="connsiteX3" fmla="*/ 2628900 w 4732020"/>
              <a:gd name="connsiteY3" fmla="*/ 594360 h 620993"/>
              <a:gd name="connsiteX4" fmla="*/ 3863340 w 4732020"/>
              <a:gd name="connsiteY4" fmla="*/ 160020 h 620993"/>
              <a:gd name="connsiteX5" fmla="*/ 4732020 w 4732020"/>
              <a:gd name="connsiteY5" fmla="*/ 411480 h 62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32020" h="620993">
                <a:moveTo>
                  <a:pt x="0" y="0"/>
                </a:moveTo>
                <a:cubicBezTo>
                  <a:pt x="327660" y="285750"/>
                  <a:pt x="655320" y="571500"/>
                  <a:pt x="960120" y="617220"/>
                </a:cubicBezTo>
                <a:cubicBezTo>
                  <a:pt x="1264920" y="662940"/>
                  <a:pt x="1550670" y="278130"/>
                  <a:pt x="1828800" y="274320"/>
                </a:cubicBezTo>
                <a:cubicBezTo>
                  <a:pt x="2106930" y="270510"/>
                  <a:pt x="2289810" y="613410"/>
                  <a:pt x="2628900" y="594360"/>
                </a:cubicBezTo>
                <a:cubicBezTo>
                  <a:pt x="2967990" y="575310"/>
                  <a:pt x="3512820" y="190500"/>
                  <a:pt x="3863340" y="160020"/>
                </a:cubicBezTo>
                <a:cubicBezTo>
                  <a:pt x="4213860" y="129540"/>
                  <a:pt x="4472940" y="270510"/>
                  <a:pt x="4732020" y="41148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88" name="フリーフォーム: 図形 87">
            <a:extLst>
              <a:ext uri="{FF2B5EF4-FFF2-40B4-BE49-F238E27FC236}">
                <a16:creationId xmlns:a16="http://schemas.microsoft.com/office/drawing/2014/main" id="{A8317986-D11E-310C-02CD-03C8D132B623}"/>
              </a:ext>
            </a:extLst>
          </p:cNvPr>
          <p:cNvSpPr/>
          <p:nvPr/>
        </p:nvSpPr>
        <p:spPr>
          <a:xfrm>
            <a:off x="805815" y="2262911"/>
            <a:ext cx="1885950" cy="205969"/>
          </a:xfrm>
          <a:custGeom>
            <a:avLst/>
            <a:gdLst>
              <a:gd name="connsiteX0" fmla="*/ 0 w 5029200"/>
              <a:gd name="connsiteY0" fmla="*/ 610 h 549250"/>
              <a:gd name="connsiteX1" fmla="*/ 205740 w 5029200"/>
              <a:gd name="connsiteY1" fmla="*/ 69190 h 549250"/>
              <a:gd name="connsiteX2" fmla="*/ 982980 w 5029200"/>
              <a:gd name="connsiteY2" fmla="*/ 434950 h 549250"/>
              <a:gd name="connsiteX3" fmla="*/ 1965960 w 5029200"/>
              <a:gd name="connsiteY3" fmla="*/ 69190 h 549250"/>
              <a:gd name="connsiteX4" fmla="*/ 2880360 w 5029200"/>
              <a:gd name="connsiteY4" fmla="*/ 526390 h 549250"/>
              <a:gd name="connsiteX5" fmla="*/ 3931920 w 5029200"/>
              <a:gd name="connsiteY5" fmla="*/ 92050 h 549250"/>
              <a:gd name="connsiteX6" fmla="*/ 5029200 w 5029200"/>
              <a:gd name="connsiteY6" fmla="*/ 549250 h 549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29200" h="549250">
                <a:moveTo>
                  <a:pt x="0" y="610"/>
                </a:moveTo>
                <a:cubicBezTo>
                  <a:pt x="20955" y="-1295"/>
                  <a:pt x="41910" y="-3200"/>
                  <a:pt x="205740" y="69190"/>
                </a:cubicBezTo>
                <a:cubicBezTo>
                  <a:pt x="369570" y="141580"/>
                  <a:pt x="689610" y="434950"/>
                  <a:pt x="982980" y="434950"/>
                </a:cubicBezTo>
                <a:cubicBezTo>
                  <a:pt x="1276350" y="434950"/>
                  <a:pt x="1649730" y="53950"/>
                  <a:pt x="1965960" y="69190"/>
                </a:cubicBezTo>
                <a:cubicBezTo>
                  <a:pt x="2282190" y="84430"/>
                  <a:pt x="2552700" y="522580"/>
                  <a:pt x="2880360" y="526390"/>
                </a:cubicBezTo>
                <a:cubicBezTo>
                  <a:pt x="3208020" y="530200"/>
                  <a:pt x="3573780" y="88240"/>
                  <a:pt x="3931920" y="92050"/>
                </a:cubicBezTo>
                <a:cubicBezTo>
                  <a:pt x="4290060" y="95860"/>
                  <a:pt x="4659630" y="322555"/>
                  <a:pt x="5029200" y="54925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89" name="フリーフォーム: 図形 88">
            <a:extLst>
              <a:ext uri="{FF2B5EF4-FFF2-40B4-BE49-F238E27FC236}">
                <a16:creationId xmlns:a16="http://schemas.microsoft.com/office/drawing/2014/main" id="{88E53C95-4AE7-7803-8890-3AE8646450DA}"/>
              </a:ext>
            </a:extLst>
          </p:cNvPr>
          <p:cNvSpPr/>
          <p:nvPr/>
        </p:nvSpPr>
        <p:spPr>
          <a:xfrm>
            <a:off x="1217295" y="2751772"/>
            <a:ext cx="1568768" cy="197266"/>
          </a:xfrm>
          <a:custGeom>
            <a:avLst/>
            <a:gdLst>
              <a:gd name="connsiteX0" fmla="*/ 0 w 4183380"/>
              <a:gd name="connsiteY0" fmla="*/ 0 h 526042"/>
              <a:gd name="connsiteX1" fmla="*/ 617220 w 4183380"/>
              <a:gd name="connsiteY1" fmla="*/ 457200 h 526042"/>
              <a:gd name="connsiteX2" fmla="*/ 1463040 w 4183380"/>
              <a:gd name="connsiteY2" fmla="*/ 160020 h 526042"/>
              <a:gd name="connsiteX3" fmla="*/ 2331720 w 4183380"/>
              <a:gd name="connsiteY3" fmla="*/ 525780 h 526042"/>
              <a:gd name="connsiteX4" fmla="*/ 3314700 w 4183380"/>
              <a:gd name="connsiteY4" fmla="*/ 91440 h 526042"/>
              <a:gd name="connsiteX5" fmla="*/ 4183380 w 4183380"/>
              <a:gd name="connsiteY5" fmla="*/ 525780 h 52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3380" h="526042">
                <a:moveTo>
                  <a:pt x="0" y="0"/>
                </a:moveTo>
                <a:cubicBezTo>
                  <a:pt x="186690" y="215265"/>
                  <a:pt x="373380" y="430530"/>
                  <a:pt x="617220" y="457200"/>
                </a:cubicBezTo>
                <a:cubicBezTo>
                  <a:pt x="861060" y="483870"/>
                  <a:pt x="1177290" y="148590"/>
                  <a:pt x="1463040" y="160020"/>
                </a:cubicBezTo>
                <a:cubicBezTo>
                  <a:pt x="1748790" y="171450"/>
                  <a:pt x="2023110" y="537210"/>
                  <a:pt x="2331720" y="525780"/>
                </a:cubicBezTo>
                <a:cubicBezTo>
                  <a:pt x="2640330" y="514350"/>
                  <a:pt x="3006090" y="91440"/>
                  <a:pt x="3314700" y="91440"/>
                </a:cubicBezTo>
                <a:cubicBezTo>
                  <a:pt x="3623310" y="91440"/>
                  <a:pt x="3903345" y="308610"/>
                  <a:pt x="4183380" y="52578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sp>
        <p:nvSpPr>
          <p:cNvPr id="90" name="フリーフォーム: 図形 89">
            <a:extLst>
              <a:ext uri="{FF2B5EF4-FFF2-40B4-BE49-F238E27FC236}">
                <a16:creationId xmlns:a16="http://schemas.microsoft.com/office/drawing/2014/main" id="{40FCE4DF-0AB0-79FD-ECC3-3876945CFB34}"/>
              </a:ext>
            </a:extLst>
          </p:cNvPr>
          <p:cNvSpPr/>
          <p:nvPr/>
        </p:nvSpPr>
        <p:spPr>
          <a:xfrm>
            <a:off x="754380" y="1945958"/>
            <a:ext cx="2057400" cy="240030"/>
          </a:xfrm>
          <a:custGeom>
            <a:avLst/>
            <a:gdLst>
              <a:gd name="connsiteX0" fmla="*/ 0 w 5486400"/>
              <a:gd name="connsiteY0" fmla="*/ 0 h 640080"/>
              <a:gd name="connsiteX1" fmla="*/ 1165860 w 5486400"/>
              <a:gd name="connsiteY1" fmla="*/ 594360 h 640080"/>
              <a:gd name="connsiteX2" fmla="*/ 1965960 w 5486400"/>
              <a:gd name="connsiteY2" fmla="*/ 251460 h 640080"/>
              <a:gd name="connsiteX3" fmla="*/ 3291840 w 5486400"/>
              <a:gd name="connsiteY3" fmla="*/ 617220 h 640080"/>
              <a:gd name="connsiteX4" fmla="*/ 4251960 w 5486400"/>
              <a:gd name="connsiteY4" fmla="*/ 182880 h 640080"/>
              <a:gd name="connsiteX5" fmla="*/ 5486400 w 5486400"/>
              <a:gd name="connsiteY5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6400" h="640080">
                <a:moveTo>
                  <a:pt x="0" y="0"/>
                </a:moveTo>
                <a:cubicBezTo>
                  <a:pt x="419100" y="276225"/>
                  <a:pt x="838200" y="552450"/>
                  <a:pt x="1165860" y="594360"/>
                </a:cubicBezTo>
                <a:cubicBezTo>
                  <a:pt x="1493520" y="636270"/>
                  <a:pt x="1611630" y="247650"/>
                  <a:pt x="1965960" y="251460"/>
                </a:cubicBezTo>
                <a:cubicBezTo>
                  <a:pt x="2320290" y="255270"/>
                  <a:pt x="2910840" y="628650"/>
                  <a:pt x="3291840" y="617220"/>
                </a:cubicBezTo>
                <a:cubicBezTo>
                  <a:pt x="3672840" y="605790"/>
                  <a:pt x="3886200" y="179070"/>
                  <a:pt x="4251960" y="182880"/>
                </a:cubicBezTo>
                <a:cubicBezTo>
                  <a:pt x="4617720" y="186690"/>
                  <a:pt x="5052060" y="413385"/>
                  <a:pt x="5486400" y="64008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675"/>
          </a:p>
        </p:txBody>
      </p:sp>
      <p:grpSp>
        <p:nvGrpSpPr>
          <p:cNvPr id="93" name="グループ化 92">
            <a:extLst>
              <a:ext uri="{FF2B5EF4-FFF2-40B4-BE49-F238E27FC236}">
                <a16:creationId xmlns:a16="http://schemas.microsoft.com/office/drawing/2014/main" id="{D067D45B-4348-8979-6609-D9EB7FEA1A5C}"/>
              </a:ext>
            </a:extLst>
          </p:cNvPr>
          <p:cNvGrpSpPr/>
          <p:nvPr/>
        </p:nvGrpSpPr>
        <p:grpSpPr>
          <a:xfrm>
            <a:off x="5255696" y="2421617"/>
            <a:ext cx="394004" cy="518849"/>
            <a:chOff x="6701766" y="2400874"/>
            <a:chExt cx="3040491" cy="4761291"/>
          </a:xfrm>
        </p:grpSpPr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4" name="3D モデル 93" descr="薄い灰色の半球体">
                  <a:extLst>
                    <a:ext uri="{FF2B5EF4-FFF2-40B4-BE49-F238E27FC236}">
                      <a16:creationId xmlns:a16="http://schemas.microsoft.com/office/drawing/2014/main" id="{217C2F0A-5198-67D8-A79A-03003BF1EDDB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5748245" y="3354395"/>
                <a:ext cx="4761291" cy="2854249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518849" cy="369870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359252" ay="3732170" az="-2155562"/>
                      <am3d:postTrans dx="0" dy="0" dz="0"/>
                    </am3d:trans>
                    <am3d:raster rName="Office3DRenderer" rVer="16.0.8326">
                      <am3d:blip r:embed="rId8"/>
                    </am3d:raster>
                    <am3d:objViewport viewportSz="639512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4" name="3D モデル 93" descr="薄い灰色の半球体">
                  <a:extLst>
                    <a:ext uri="{FF2B5EF4-FFF2-40B4-BE49-F238E27FC236}">
                      <a16:creationId xmlns:a16="http://schemas.microsoft.com/office/drawing/2014/main" id="{217C2F0A-5198-67D8-A79A-03003BF1EDD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 rot="16200000">
                  <a:off x="5181206" y="2496107"/>
                  <a:ext cx="518849" cy="3698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5" name="3D モデル 94" descr="薄い灰色の半球体">
                  <a:extLst>
                    <a:ext uri="{FF2B5EF4-FFF2-40B4-BE49-F238E27FC236}">
                      <a16:creationId xmlns:a16="http://schemas.microsoft.com/office/drawing/2014/main" id="{17BE7ECF-57DC-4F50-9DB8-0D9BBA6E4F8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6502407" y="3574927"/>
                <a:ext cx="3903218" cy="2447257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425343" cy="317129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9"/>
                    </am3d:raster>
                    <am3d:objViewport viewportSz="519864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5" name="3D モデル 94" descr="薄い灰色の半球体">
                  <a:extLst>
                    <a:ext uri="{FF2B5EF4-FFF2-40B4-BE49-F238E27FC236}">
                      <a16:creationId xmlns:a16="http://schemas.microsoft.com/office/drawing/2014/main" id="{17BE7ECF-57DC-4F50-9DB8-0D9BBA6E4F82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 rot="16200000">
                  <a:off x="5270091" y="2524333"/>
                  <a:ext cx="425343" cy="317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6" name="3D モデル 95" descr="薄い灰色の半球体">
                  <a:extLst>
                    <a:ext uri="{FF2B5EF4-FFF2-40B4-BE49-F238E27FC236}">
                      <a16:creationId xmlns:a16="http://schemas.microsoft.com/office/drawing/2014/main" id="{3B7FDB6B-F81C-F191-78A9-0D2EA69034A1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7247865" y="3834154"/>
                <a:ext cx="3066278" cy="1922507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334139" cy="249129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10"/>
                    </am3d:raster>
                    <am3d:objViewport viewportSz="403271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6" name="3D モデル 95" descr="薄い灰色の半球体">
                  <a:extLst>
                    <a:ext uri="{FF2B5EF4-FFF2-40B4-BE49-F238E27FC236}">
                      <a16:creationId xmlns:a16="http://schemas.microsoft.com/office/drawing/2014/main" id="{3B7FDB6B-F81C-F191-78A9-0D2EA69034A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rot="16200000">
                  <a:off x="5358066" y="2557990"/>
                  <a:ext cx="334139" cy="2491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am3d="http://schemas.microsoft.com/office/drawing/2017/model3d" Requires="am3d">
            <p:graphicFrame>
              <p:nvGraphicFramePr>
                <p:cNvPr id="97" name="3D モデル 96" descr="薄い灰色の半球体">
                  <a:extLst>
                    <a:ext uri="{FF2B5EF4-FFF2-40B4-BE49-F238E27FC236}">
                      <a16:creationId xmlns:a16="http://schemas.microsoft.com/office/drawing/2014/main" id="{33D6C7F2-0B5A-ABBD-D759-4E59CC004374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 rot="16200000">
                <a:off x="8055934" y="4167019"/>
                <a:ext cx="2051104" cy="1286009"/>
              </p:xfrm>
              <a:graphic>
                <a:graphicData uri="http://schemas.microsoft.com/office/drawing/2017/model3d">
                  <am3d:model3d r:embed="rId3">
                    <am3d:spPr>
                      <a:xfrm rot="16200000">
                        <a:off x="0" y="0"/>
                        <a:ext cx="223514" cy="166648"/>
                      </a:xfrm>
                      <a:prstGeom prst="rect">
                        <a:avLst/>
                      </a:prstGeom>
                    </am3d:spPr>
                    <am3d:camera>
                      <am3d:pos x="0" y="0" z="70522459"/>
                      <am3d:up dx="0" dy="36000000" dz="0"/>
                      <am3d:lookAt x="0" y="0" z="0"/>
                      <am3d:perspective fov="2700000"/>
                    </am3d:camera>
                    <am3d:trans>
                      <am3d:meterPerModelUnit n="6553073" d="1000000"/>
                      <am3d:preTrans dx="9" dy="-8999683" dz="-344461"/>
                      <am3d:scale>
                        <am3d:sx n="1000000" d="1000000"/>
                        <am3d:sy n="1000000" d="1000000"/>
                        <am3d:sz n="1000000" d="1000000"/>
                      </am3d:scale>
                      <am3d:rot ax="-2607091" ay="3663999" az="-2379711"/>
                      <am3d:postTrans dx="0" dy="0" dz="0"/>
                    </am3d:trans>
                    <am3d:raster rName="Office3DRenderer" rVer="16.0.8326">
                      <am3d:blip r:embed="rId11"/>
                    </am3d:raster>
                    <am3d:objViewport viewportSz="225465"/>
                    <am3d:ambientLight>
                      <am3d:clr>
                        <a:scrgbClr r="50000" g="50000" b="50000"/>
                      </am3d:clr>
                      <am3d:illuminance n="500000" d="1000000"/>
                    </am3d:ambientLight>
                    <am3d:ptLight rad="0">
                      <am3d:clr>
                        <a:scrgbClr r="100000" g="75000" b="50000"/>
                      </am3d:clr>
                      <am3d:intensity n="9765625" d="1000000"/>
                      <am3d:pos x="21959998" y="70920001" z="16344003"/>
                    </am3d:ptLight>
                    <am3d:ptLight rad="0">
                      <am3d:clr>
                        <a:scrgbClr r="40000" g="60000" b="95000"/>
                      </am3d:clr>
                      <am3d:intensity n="12250000" d="1000000"/>
                      <am3d:pos x="-37964106" y="51130435" z="57631972"/>
                    </am3d:ptLight>
                    <am3d:ptLight rad="0">
                      <am3d:clr>
                        <a:scrgbClr r="86837" g="72700" b="100000"/>
                      </am3d:clr>
                      <am3d:intensity n="3125000" d="1000000"/>
                      <am3d:pos x="-37739122" y="58056624" z="-34769649"/>
                    </am3d:ptLight>
                  </am3d:model3d>
                </a:graphicData>
              </a:graphic>
            </p:graphicFrame>
          </mc:Choice>
          <mc:Fallback>
            <p:pic>
              <p:nvPicPr>
                <p:cNvPr id="97" name="3D モデル 96" descr="薄い灰色の半球体">
                  <a:extLst>
                    <a:ext uri="{FF2B5EF4-FFF2-40B4-BE49-F238E27FC236}">
                      <a16:creationId xmlns:a16="http://schemas.microsoft.com/office/drawing/2014/main" id="{33D6C7F2-0B5A-ABBD-D759-4E59CC004374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 noCrop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 rot="16200000">
                  <a:off x="5452317" y="2600823"/>
                  <a:ext cx="223514" cy="166648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2" name="3D モデル 91" descr="空の円筒">
                <a:extLst>
                  <a:ext uri="{FF2B5EF4-FFF2-40B4-BE49-F238E27FC236}">
                    <a16:creationId xmlns:a16="http://schemas.microsoft.com/office/drawing/2014/main" id="{47D053B2-C989-5A5A-65E6-DB5273329012}"/>
                  </a:ext>
                </a:extLst>
              </p:cNvPr>
              <p:cNvGraphicFramePr/>
              <p:nvPr/>
            </p:nvGraphicFramePr>
            <p:xfrm rot="5400000">
              <a:off x="4195695" y="1987385"/>
              <a:ext cx="450124" cy="1347247"/>
            </p:xfrm>
            <a:graphic>
              <a:graphicData uri="http://schemas.microsoft.com/office/drawing/2017/model3d">
                <am3d:model3d r:embed="rId12">
                  <am3d:spPr>
                    <a:xfrm rot="5400000">
                      <a:off x="0" y="0"/>
                      <a:ext cx="450124" cy="1347247"/>
                    </a:xfrm>
                    <a:prstGeom prst="rect">
                      <a:avLst/>
                    </a:prstGeom>
                  </am3d:spPr>
                  <am3d:camera>
                    <am3d:pos x="0" y="0" z="5470784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00" d="1000000"/>
                    <am3d:preTrans dx="-13290597" dy="-1975414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116277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3D モデル 91" descr="空の円筒">
                <a:extLst>
                  <a:ext uri="{FF2B5EF4-FFF2-40B4-BE49-F238E27FC236}">
                    <a16:creationId xmlns:a16="http://schemas.microsoft.com/office/drawing/2014/main" id="{47D053B2-C989-5A5A-65E6-DB52733290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5400000">
                <a:off x="4195695" y="1987385"/>
                <a:ext cx="450124" cy="1347247"/>
              </a:xfrm>
              <a:prstGeom prst="rect">
                <a:avLst/>
              </a:prstGeom>
            </p:spPr>
          </p:pic>
        </mc:Fallback>
      </mc:AlternateContent>
      <p:cxnSp>
        <p:nvCxnSpPr>
          <p:cNvPr id="98" name="直線コネクタ 97">
            <a:extLst>
              <a:ext uri="{FF2B5EF4-FFF2-40B4-BE49-F238E27FC236}">
                <a16:creationId xmlns:a16="http://schemas.microsoft.com/office/drawing/2014/main" id="{415B2804-9868-A9D2-64AE-79076C0ED2C7}"/>
              </a:ext>
            </a:extLst>
          </p:cNvPr>
          <p:cNvCxnSpPr>
            <a:cxnSpLocks/>
          </p:cNvCxnSpPr>
          <p:nvPr/>
        </p:nvCxnSpPr>
        <p:spPr>
          <a:xfrm flipV="1">
            <a:off x="3561336" y="2661009"/>
            <a:ext cx="1763010" cy="8865"/>
          </a:xfrm>
          <a:prstGeom prst="line">
            <a:avLst/>
          </a:prstGeom>
          <a:ln w="508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AA2E2661-D54B-DE26-D16E-C2A65C13A3C7}"/>
              </a:ext>
            </a:extLst>
          </p:cNvPr>
          <p:cNvSpPr txBox="1"/>
          <p:nvPr/>
        </p:nvSpPr>
        <p:spPr>
          <a:xfrm>
            <a:off x="6215087" y="1262568"/>
            <a:ext cx="251666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Anti-Muonium Generator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C59C960-5897-6DC4-F204-A8DFF02BAFCC}"/>
              </a:ext>
            </a:extLst>
          </p:cNvPr>
          <p:cNvSpPr txBox="1"/>
          <p:nvPr/>
        </p:nvSpPr>
        <p:spPr>
          <a:xfrm>
            <a:off x="134978" y="1119024"/>
            <a:ext cx="25764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Accelerator-generated </a:t>
            </a:r>
          </a:p>
          <a:p>
            <a:pPr defTabSz="685800"/>
            <a:r>
              <a:rPr lang="en-US" altLang="ja-JP" sz="135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Muon Beam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DD6EFD9-D43D-5E7D-E5D6-F6A2068F52DB}"/>
              </a:ext>
            </a:extLst>
          </p:cNvPr>
          <p:cNvSpPr txBox="1"/>
          <p:nvPr/>
        </p:nvSpPr>
        <p:spPr>
          <a:xfrm>
            <a:off x="816491" y="1724343"/>
            <a:ext cx="11540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Thin</a:t>
            </a:r>
            <a:r>
              <a:rPr lang="ja-JP" altLang="en-US" sz="16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6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Foils</a:t>
            </a:r>
            <a:endParaRPr lang="ja-JP" altLang="en-US" sz="16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345AFED8-14D2-88BA-0CF8-76FA30438E9E}"/>
              </a:ext>
            </a:extLst>
          </p:cNvPr>
          <p:cNvSpPr txBox="1"/>
          <p:nvPr/>
        </p:nvSpPr>
        <p:spPr>
          <a:xfrm>
            <a:off x="2611525" y="1092688"/>
            <a:ext cx="164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Curved-membrane</a:t>
            </a:r>
          </a:p>
          <a:p>
            <a:pPr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Beam Cooler</a:t>
            </a:r>
          </a:p>
          <a:p>
            <a:pPr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(Large Aperture)</a:t>
            </a:r>
            <a:endParaRPr lang="ja-JP" altLang="en-US" sz="13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2D23E274-7EB0-6A32-66F3-ADDF146DCED4}"/>
              </a:ext>
            </a:extLst>
          </p:cNvPr>
          <p:cNvSpPr txBox="1"/>
          <p:nvPr/>
        </p:nvSpPr>
        <p:spPr>
          <a:xfrm>
            <a:off x="3817062" y="2107580"/>
            <a:ext cx="122002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Coaxial</a:t>
            </a:r>
            <a:r>
              <a:rPr lang="ja-JP" altLang="en-US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en-US" altLang="ja-JP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Beam Transporter</a:t>
            </a:r>
            <a:r>
              <a:rPr lang="ja-JP" altLang="en-US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 ～</a:t>
            </a:r>
            <a:r>
              <a:rPr lang="en-US" altLang="ja-JP" sz="10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1m</a:t>
            </a:r>
            <a:endParaRPr lang="ja-JP" altLang="en-US" sz="10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162B510-CF65-5F8F-3F00-617D7BA69925}"/>
              </a:ext>
            </a:extLst>
          </p:cNvPr>
          <p:cNvSpPr txBox="1"/>
          <p:nvPr/>
        </p:nvSpPr>
        <p:spPr>
          <a:xfrm>
            <a:off x="4354757" y="1092688"/>
            <a:ext cx="164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Curved-membrane</a:t>
            </a:r>
          </a:p>
          <a:p>
            <a:pPr algn="r"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Beam Cooler</a:t>
            </a:r>
          </a:p>
          <a:p>
            <a:pPr algn="r"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(</a:t>
            </a:r>
            <a:r>
              <a:rPr lang="en-US" altLang="ja-JP" sz="1350" b="1" dirty="0" err="1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Precised</a:t>
            </a:r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)</a:t>
            </a:r>
            <a:endParaRPr lang="ja-JP" altLang="en-US" sz="13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8684560A-961E-66E0-0902-4D1D575DE9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6" y="4062879"/>
            <a:ext cx="3637101" cy="145484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D6D8A6-6FEE-E01B-43CC-CE002ACC9C7B}"/>
              </a:ext>
            </a:extLst>
          </p:cNvPr>
          <p:cNvSpPr txBox="1"/>
          <p:nvPr/>
        </p:nvSpPr>
        <p:spPr>
          <a:xfrm>
            <a:off x="106157" y="5617789"/>
            <a:ext cx="46658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Simulation of the beam cooling by curved membranes</a:t>
            </a:r>
            <a:endParaRPr lang="ja-JP" altLang="en-US" sz="13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F7B9EBAB-9F18-845E-462C-0F2A8D6B92AD}"/>
              </a:ext>
            </a:extLst>
          </p:cNvPr>
          <p:cNvCxnSpPr>
            <a:cxnSpLocks/>
          </p:cNvCxnSpPr>
          <p:nvPr/>
        </p:nvCxnSpPr>
        <p:spPr>
          <a:xfrm flipH="1" flipV="1">
            <a:off x="3048334" y="3258143"/>
            <a:ext cx="224955" cy="804736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5EE5009-EB5F-DA0B-AAFB-1EDBDDC9D775}"/>
              </a:ext>
            </a:extLst>
          </p:cNvPr>
          <p:cNvCxnSpPr>
            <a:cxnSpLocks/>
          </p:cNvCxnSpPr>
          <p:nvPr/>
        </p:nvCxnSpPr>
        <p:spPr>
          <a:xfrm flipV="1">
            <a:off x="3549343" y="2898689"/>
            <a:ext cx="1784089" cy="1173688"/>
          </a:xfrm>
          <a:prstGeom prst="straightConnector1">
            <a:avLst/>
          </a:prstGeom>
          <a:ln w="635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9FFB685C-E6FD-7795-E3F8-9D7C58BA711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613" y="4048495"/>
            <a:ext cx="2853233" cy="171681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B30AD88-DA11-766E-DC53-C89E02B47138}"/>
              </a:ext>
            </a:extLst>
          </p:cNvPr>
          <p:cNvSpPr txBox="1"/>
          <p:nvPr/>
        </p:nvSpPr>
        <p:spPr>
          <a:xfrm>
            <a:off x="6885904" y="4449681"/>
            <a:ext cx="186033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Concept of the work</a:t>
            </a:r>
            <a:endParaRPr lang="ja-JP" altLang="en-US" sz="135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BB71968-B0C0-866A-ED3D-BF9D4D92E9A8}"/>
              </a:ext>
            </a:extLst>
          </p:cNvPr>
          <p:cNvSpPr txBox="1"/>
          <p:nvPr/>
        </p:nvSpPr>
        <p:spPr>
          <a:xfrm>
            <a:off x="4594971" y="3973927"/>
            <a:ext cx="1860330" cy="1745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defTabSz="685800"/>
            <a:r>
              <a:rPr lang="en-US" altLang="ja-JP" sz="900" b="1" dirty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Entering even for any positions or directions</a:t>
            </a:r>
            <a:endParaRPr lang="ja-JP" altLang="en-US" sz="900" b="1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0FC260B-B8A8-46AF-A66A-41C40C9EE5E3}"/>
              </a:ext>
            </a:extLst>
          </p:cNvPr>
          <p:cNvSpPr txBox="1"/>
          <p:nvPr/>
        </p:nvSpPr>
        <p:spPr>
          <a:xfrm>
            <a:off x="6062626" y="5617789"/>
            <a:ext cx="1835435" cy="29338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defTabSz="685800"/>
            <a:r>
              <a:rPr lang="en-US" altLang="ja-JP" sz="9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Output becomes monochromatic and thin beam</a:t>
            </a:r>
          </a:p>
          <a:p>
            <a:pPr defTabSz="685800"/>
            <a:r>
              <a:rPr lang="en-US" altLang="ja-JP" sz="900" b="1" dirty="0">
                <a:solidFill>
                  <a:srgbClr val="FF0000"/>
                </a:solidFill>
                <a:latin typeface="游ゴシック" panose="020F0502020204030204"/>
                <a:ea typeface="游ゴシック" panose="020B0400000000000000" pitchFamily="50" charset="-128"/>
              </a:rPr>
              <a:t>(very fine emittance)</a:t>
            </a:r>
            <a:endParaRPr lang="ja-JP" altLang="en-US" sz="900" b="1" dirty="0">
              <a:solidFill>
                <a:srgbClr val="FF0000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F8C32F5-7D16-DCB0-3745-D07214D9609C}"/>
              </a:ext>
            </a:extLst>
          </p:cNvPr>
          <p:cNvSpPr txBox="1"/>
          <p:nvPr/>
        </p:nvSpPr>
        <p:spPr>
          <a:xfrm rot="2696834">
            <a:off x="5143187" y="4764737"/>
            <a:ext cx="1083107" cy="12585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noAutofit/>
          </a:bodyPr>
          <a:lstStyle/>
          <a:p>
            <a:pPr algn="ctr" defTabSz="685800"/>
            <a:r>
              <a:rPr lang="en-US" altLang="ja-JP" sz="750" b="1" dirty="0">
                <a:latin typeface="游ゴシック" panose="020F0502020204030204"/>
                <a:ea typeface="游ゴシック" panose="020B0400000000000000" pitchFamily="50" charset="-128"/>
              </a:rPr>
              <a:t>Half-pipe slope </a:t>
            </a:r>
          </a:p>
          <a:p>
            <a:pPr algn="ctr" defTabSz="685800"/>
            <a:r>
              <a:rPr lang="en-US" altLang="ja-JP" sz="750" b="1" dirty="0">
                <a:latin typeface="游ゴシック" panose="020F0502020204030204"/>
                <a:ea typeface="游ゴシック" panose="020B0400000000000000" pitchFamily="50" charset="-128"/>
              </a:rPr>
              <a:t>with a friction</a:t>
            </a:r>
            <a:endParaRPr lang="ja-JP" altLang="en-US" sz="750" b="1" dirty="0"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A175B36-7C72-3AA0-039C-97DFAD883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61225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EEB2779-1A3B-660E-1B3B-04F8CEA22C6A}"/>
              </a:ext>
            </a:extLst>
          </p:cNvPr>
          <p:cNvSpPr/>
          <p:nvPr/>
        </p:nvSpPr>
        <p:spPr>
          <a:xfrm>
            <a:off x="2143263" y="2897889"/>
            <a:ext cx="5013282" cy="813749"/>
          </a:xfrm>
          <a:prstGeom prst="rect">
            <a:avLst/>
          </a:prstGeom>
          <a:pattFill prst="pct10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1" name="フローチャート: 端子 10">
            <a:extLst>
              <a:ext uri="{FF2B5EF4-FFF2-40B4-BE49-F238E27FC236}">
                <a16:creationId xmlns:a16="http://schemas.microsoft.com/office/drawing/2014/main" id="{E3DC7B07-9DE8-9E6D-E61A-2C30989911F9}"/>
              </a:ext>
            </a:extLst>
          </p:cNvPr>
          <p:cNvSpPr/>
          <p:nvPr/>
        </p:nvSpPr>
        <p:spPr>
          <a:xfrm>
            <a:off x="4412714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5" name="フローチャート: 端子 14">
            <a:extLst>
              <a:ext uri="{FF2B5EF4-FFF2-40B4-BE49-F238E27FC236}">
                <a16:creationId xmlns:a16="http://schemas.microsoft.com/office/drawing/2014/main" id="{8DED75AC-D718-89B6-AED7-525796A7E4B9}"/>
              </a:ext>
            </a:extLst>
          </p:cNvPr>
          <p:cNvSpPr/>
          <p:nvPr/>
        </p:nvSpPr>
        <p:spPr>
          <a:xfrm>
            <a:off x="4945378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6" name="フローチャート: 端子 15">
            <a:extLst>
              <a:ext uri="{FF2B5EF4-FFF2-40B4-BE49-F238E27FC236}">
                <a16:creationId xmlns:a16="http://schemas.microsoft.com/office/drawing/2014/main" id="{A88F5414-7A06-053A-A278-E19168036FC6}"/>
              </a:ext>
            </a:extLst>
          </p:cNvPr>
          <p:cNvSpPr/>
          <p:nvPr/>
        </p:nvSpPr>
        <p:spPr>
          <a:xfrm>
            <a:off x="3880049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7" name="フローチャート: 端子 16">
            <a:extLst>
              <a:ext uri="{FF2B5EF4-FFF2-40B4-BE49-F238E27FC236}">
                <a16:creationId xmlns:a16="http://schemas.microsoft.com/office/drawing/2014/main" id="{DD60206E-6CE0-0CA4-8827-5611B38ACA31}"/>
              </a:ext>
            </a:extLst>
          </p:cNvPr>
          <p:cNvSpPr/>
          <p:nvPr/>
        </p:nvSpPr>
        <p:spPr>
          <a:xfrm>
            <a:off x="6010706" y="3129343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8" name="フローチャート: 端子 17">
            <a:extLst>
              <a:ext uri="{FF2B5EF4-FFF2-40B4-BE49-F238E27FC236}">
                <a16:creationId xmlns:a16="http://schemas.microsoft.com/office/drawing/2014/main" id="{442FAFC7-FD1F-272F-9B9B-974BB3F2B66C}"/>
              </a:ext>
            </a:extLst>
          </p:cNvPr>
          <p:cNvSpPr/>
          <p:nvPr/>
        </p:nvSpPr>
        <p:spPr>
          <a:xfrm>
            <a:off x="6543371" y="3129343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19" name="フローチャート: 端子 18">
            <a:extLst>
              <a:ext uri="{FF2B5EF4-FFF2-40B4-BE49-F238E27FC236}">
                <a16:creationId xmlns:a16="http://schemas.microsoft.com/office/drawing/2014/main" id="{97E60F8F-4273-DACB-9D2D-AE9A1039EC16}"/>
              </a:ext>
            </a:extLst>
          </p:cNvPr>
          <p:cNvSpPr/>
          <p:nvPr/>
        </p:nvSpPr>
        <p:spPr>
          <a:xfrm>
            <a:off x="2282057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0" name="フローチャート: 端子 19">
            <a:extLst>
              <a:ext uri="{FF2B5EF4-FFF2-40B4-BE49-F238E27FC236}">
                <a16:creationId xmlns:a16="http://schemas.microsoft.com/office/drawing/2014/main" id="{99731278-63FE-173C-94FF-C50B41D99218}"/>
              </a:ext>
            </a:extLst>
          </p:cNvPr>
          <p:cNvSpPr/>
          <p:nvPr/>
        </p:nvSpPr>
        <p:spPr>
          <a:xfrm>
            <a:off x="2814721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1" name="フローチャート: 端子 20">
            <a:extLst>
              <a:ext uri="{FF2B5EF4-FFF2-40B4-BE49-F238E27FC236}">
                <a16:creationId xmlns:a16="http://schemas.microsoft.com/office/drawing/2014/main" id="{ABA7E7BF-5C0C-3B73-5C8F-48FB274F6520}"/>
              </a:ext>
            </a:extLst>
          </p:cNvPr>
          <p:cNvSpPr/>
          <p:nvPr/>
        </p:nvSpPr>
        <p:spPr>
          <a:xfrm>
            <a:off x="4412714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2" name="フローチャート: 端子 21">
            <a:extLst>
              <a:ext uri="{FF2B5EF4-FFF2-40B4-BE49-F238E27FC236}">
                <a16:creationId xmlns:a16="http://schemas.microsoft.com/office/drawing/2014/main" id="{420254EA-1A82-3AEB-4821-7412DCC876A5}"/>
              </a:ext>
            </a:extLst>
          </p:cNvPr>
          <p:cNvSpPr/>
          <p:nvPr/>
        </p:nvSpPr>
        <p:spPr>
          <a:xfrm>
            <a:off x="4945378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3" name="フローチャート: 端子 22">
            <a:extLst>
              <a:ext uri="{FF2B5EF4-FFF2-40B4-BE49-F238E27FC236}">
                <a16:creationId xmlns:a16="http://schemas.microsoft.com/office/drawing/2014/main" id="{1B0DB1FA-F349-B35B-EE90-2213848F09BD}"/>
              </a:ext>
            </a:extLst>
          </p:cNvPr>
          <p:cNvSpPr/>
          <p:nvPr/>
        </p:nvSpPr>
        <p:spPr>
          <a:xfrm>
            <a:off x="3880049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4" name="フローチャート: 端子 23">
            <a:extLst>
              <a:ext uri="{FF2B5EF4-FFF2-40B4-BE49-F238E27FC236}">
                <a16:creationId xmlns:a16="http://schemas.microsoft.com/office/drawing/2014/main" id="{0984FAD2-CE61-2D6D-4E37-F18769BE6DF9}"/>
              </a:ext>
            </a:extLst>
          </p:cNvPr>
          <p:cNvSpPr/>
          <p:nvPr/>
        </p:nvSpPr>
        <p:spPr>
          <a:xfrm>
            <a:off x="6010706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5" name="フローチャート: 端子 24">
            <a:extLst>
              <a:ext uri="{FF2B5EF4-FFF2-40B4-BE49-F238E27FC236}">
                <a16:creationId xmlns:a16="http://schemas.microsoft.com/office/drawing/2014/main" id="{8B8AB133-85AC-AE28-F2E2-BA0A26D32F60}"/>
              </a:ext>
            </a:extLst>
          </p:cNvPr>
          <p:cNvSpPr/>
          <p:nvPr/>
        </p:nvSpPr>
        <p:spPr>
          <a:xfrm>
            <a:off x="6543371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6" name="フローチャート: 端子 25">
            <a:extLst>
              <a:ext uri="{FF2B5EF4-FFF2-40B4-BE49-F238E27FC236}">
                <a16:creationId xmlns:a16="http://schemas.microsoft.com/office/drawing/2014/main" id="{58CD79A1-ED7C-2429-DE3F-5B601C8AB366}"/>
              </a:ext>
            </a:extLst>
          </p:cNvPr>
          <p:cNvSpPr/>
          <p:nvPr/>
        </p:nvSpPr>
        <p:spPr>
          <a:xfrm>
            <a:off x="2282057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7" name="フローチャート: 端子 26">
            <a:extLst>
              <a:ext uri="{FF2B5EF4-FFF2-40B4-BE49-F238E27FC236}">
                <a16:creationId xmlns:a16="http://schemas.microsoft.com/office/drawing/2014/main" id="{37B57409-ED3B-885C-6EE7-12D8CC279BF5}"/>
              </a:ext>
            </a:extLst>
          </p:cNvPr>
          <p:cNvSpPr/>
          <p:nvPr/>
        </p:nvSpPr>
        <p:spPr>
          <a:xfrm>
            <a:off x="2814721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46FA3C96-D4E9-18DF-1094-9EC8767DFB19}"/>
              </a:ext>
            </a:extLst>
          </p:cNvPr>
          <p:cNvSpPr/>
          <p:nvPr/>
        </p:nvSpPr>
        <p:spPr>
          <a:xfrm>
            <a:off x="2453257" y="3183343"/>
            <a:ext cx="51179" cy="2496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181BE5C3-49E9-131B-7726-1A53406385B0}"/>
              </a:ext>
            </a:extLst>
          </p:cNvPr>
          <p:cNvSpPr/>
          <p:nvPr/>
        </p:nvSpPr>
        <p:spPr>
          <a:xfrm rot="16200000">
            <a:off x="1511068" y="3134203"/>
            <a:ext cx="266240" cy="364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620C2516-FCEA-08BD-7511-5A7E3AD9E772}"/>
              </a:ext>
            </a:extLst>
          </p:cNvPr>
          <p:cNvSpPr/>
          <p:nvPr/>
        </p:nvSpPr>
        <p:spPr>
          <a:xfrm>
            <a:off x="3616700" y="1519679"/>
            <a:ext cx="2076915" cy="486201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050" b="1" dirty="0">
                <a:solidFill>
                  <a:schemeClr val="tx1"/>
                </a:solidFill>
                <a:latin typeface="+mj-lt"/>
              </a:rPr>
              <a:t>Strong</a:t>
            </a:r>
            <a:r>
              <a:rPr lang="ja-JP" altLang="en-US" sz="105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1050" b="1" dirty="0">
                <a:solidFill>
                  <a:schemeClr val="tx1"/>
                </a:solidFill>
                <a:latin typeface="+mj-lt"/>
              </a:rPr>
              <a:t>Mag-field</a:t>
            </a:r>
            <a:r>
              <a:rPr lang="ja-JP" altLang="en-US" sz="105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1050" b="1" dirty="0">
                <a:solidFill>
                  <a:schemeClr val="tx1"/>
                </a:solidFill>
                <a:latin typeface="+mj-lt"/>
              </a:rPr>
              <a:t>B ~</a:t>
            </a:r>
            <a:r>
              <a:rPr lang="ja-JP" altLang="en-US" sz="105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ja-JP" sz="1050" b="1" dirty="0">
                <a:solidFill>
                  <a:schemeClr val="tx1"/>
                </a:solidFill>
                <a:latin typeface="+mj-lt"/>
              </a:rPr>
              <a:t>a few T</a:t>
            </a:r>
            <a:endParaRPr lang="ja-JP" altLang="en-US" sz="105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1" name="フローチャート: 端子 30">
            <a:extLst>
              <a:ext uri="{FF2B5EF4-FFF2-40B4-BE49-F238E27FC236}">
                <a16:creationId xmlns:a16="http://schemas.microsoft.com/office/drawing/2014/main" id="{95D60C77-9649-A38C-879D-C8E0AF55C3A6}"/>
              </a:ext>
            </a:extLst>
          </p:cNvPr>
          <p:cNvSpPr/>
          <p:nvPr/>
        </p:nvSpPr>
        <p:spPr>
          <a:xfrm>
            <a:off x="3347385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2" name="フローチャート: 端子 31">
            <a:extLst>
              <a:ext uri="{FF2B5EF4-FFF2-40B4-BE49-F238E27FC236}">
                <a16:creationId xmlns:a16="http://schemas.microsoft.com/office/drawing/2014/main" id="{1DD07963-3708-5A18-04C8-61B2E3A6ECFB}"/>
              </a:ext>
            </a:extLst>
          </p:cNvPr>
          <p:cNvSpPr/>
          <p:nvPr/>
        </p:nvSpPr>
        <p:spPr>
          <a:xfrm>
            <a:off x="5478042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3" name="フローチャート: 端子 32">
            <a:extLst>
              <a:ext uri="{FF2B5EF4-FFF2-40B4-BE49-F238E27FC236}">
                <a16:creationId xmlns:a16="http://schemas.microsoft.com/office/drawing/2014/main" id="{0926802A-85F4-CA31-9977-D786AD0B660F}"/>
              </a:ext>
            </a:extLst>
          </p:cNvPr>
          <p:cNvSpPr/>
          <p:nvPr/>
        </p:nvSpPr>
        <p:spPr>
          <a:xfrm>
            <a:off x="5478042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4" name="フローチャート: 端子 33">
            <a:extLst>
              <a:ext uri="{FF2B5EF4-FFF2-40B4-BE49-F238E27FC236}">
                <a16:creationId xmlns:a16="http://schemas.microsoft.com/office/drawing/2014/main" id="{EF8C8FF0-8404-A75B-7BA1-DCCF504EDECA}"/>
              </a:ext>
            </a:extLst>
          </p:cNvPr>
          <p:cNvSpPr/>
          <p:nvPr/>
        </p:nvSpPr>
        <p:spPr>
          <a:xfrm>
            <a:off x="3347385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9C100BA6-EA23-D6EF-F1F0-5F81DDACFCF2}"/>
              </a:ext>
            </a:extLst>
          </p:cNvPr>
          <p:cNvSpPr txBox="1"/>
          <p:nvPr/>
        </p:nvSpPr>
        <p:spPr>
          <a:xfrm>
            <a:off x="753107" y="3012513"/>
            <a:ext cx="1257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900" b="1" dirty="0">
                <a:solidFill>
                  <a:srgbClr val="FF0000"/>
                </a:solidFill>
              </a:rPr>
              <a:t>1) Positron Injection</a:t>
            </a:r>
            <a:endParaRPr lang="ja-JP" altLang="en-US" sz="900" b="1" dirty="0">
              <a:solidFill>
                <a:srgbClr val="FF0000"/>
              </a:solidFill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CFB4E251-B399-92C0-3725-758B47A65685}"/>
              </a:ext>
            </a:extLst>
          </p:cNvPr>
          <p:cNvSpPr/>
          <p:nvPr/>
        </p:nvSpPr>
        <p:spPr>
          <a:xfrm>
            <a:off x="2108974" y="2897889"/>
            <a:ext cx="34289" cy="8188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91C9F14-1FEA-97B0-9CD6-1CBEB610101D}"/>
              </a:ext>
            </a:extLst>
          </p:cNvPr>
          <p:cNvSpPr/>
          <p:nvPr/>
        </p:nvSpPr>
        <p:spPr>
          <a:xfrm>
            <a:off x="1461928" y="3716755"/>
            <a:ext cx="5694617" cy="5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08D151F0-089F-2373-8CAC-BBED44930342}"/>
              </a:ext>
            </a:extLst>
          </p:cNvPr>
          <p:cNvSpPr/>
          <p:nvPr/>
        </p:nvSpPr>
        <p:spPr>
          <a:xfrm>
            <a:off x="1461928" y="2843888"/>
            <a:ext cx="5694617" cy="5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F78BF9E7-0BAE-AA14-3F6A-743880B5380C}"/>
              </a:ext>
            </a:extLst>
          </p:cNvPr>
          <p:cNvSpPr/>
          <p:nvPr/>
        </p:nvSpPr>
        <p:spPr>
          <a:xfrm>
            <a:off x="7156545" y="2840492"/>
            <a:ext cx="762569" cy="930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675" b="1" dirty="0">
                <a:solidFill>
                  <a:schemeClr val="tx1"/>
                </a:solidFill>
              </a:rPr>
              <a:t>Vacuum</a:t>
            </a:r>
          </a:p>
          <a:p>
            <a:pPr algn="ctr"/>
            <a:r>
              <a:rPr lang="en-US" altLang="ja-JP" sz="675" b="1" dirty="0">
                <a:solidFill>
                  <a:schemeClr val="tx1"/>
                </a:solidFill>
              </a:rPr>
              <a:t>Pump</a:t>
            </a:r>
            <a:endParaRPr lang="ja-JP" altLang="en-US" sz="675" b="1" dirty="0">
              <a:solidFill>
                <a:schemeClr val="tx1"/>
              </a:solidFill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599CC11D-C68D-51E7-0B81-685E54C83181}"/>
              </a:ext>
            </a:extLst>
          </p:cNvPr>
          <p:cNvSpPr txBox="1"/>
          <p:nvPr/>
        </p:nvSpPr>
        <p:spPr>
          <a:xfrm>
            <a:off x="753107" y="2295464"/>
            <a:ext cx="904883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Kapton-window</a:t>
            </a:r>
            <a:endParaRPr lang="ja-JP" altLang="en-US" sz="1650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E365926F-E86A-BC72-5650-F58EFA2E1754}"/>
              </a:ext>
            </a:extLst>
          </p:cNvPr>
          <p:cNvCxnSpPr>
            <a:cxnSpLocks/>
            <a:stCxn id="40" idx="2"/>
            <a:endCxn id="36" idx="1"/>
          </p:cNvCxnSpPr>
          <p:nvPr/>
        </p:nvCxnSpPr>
        <p:spPr>
          <a:xfrm>
            <a:off x="1205549" y="2529770"/>
            <a:ext cx="903426" cy="777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0B7DBCEA-5132-441D-296F-9CE8A9237AA6}"/>
              </a:ext>
            </a:extLst>
          </p:cNvPr>
          <p:cNvCxnSpPr>
            <a:cxnSpLocks/>
            <a:stCxn id="46" idx="2"/>
            <a:endCxn id="28" idx="1"/>
          </p:cNvCxnSpPr>
          <p:nvPr/>
        </p:nvCxnSpPr>
        <p:spPr>
          <a:xfrm>
            <a:off x="2204739" y="2186632"/>
            <a:ext cx="248517" cy="1121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06AF8E25-5011-356A-450E-DEF195A094D5}"/>
              </a:ext>
            </a:extLst>
          </p:cNvPr>
          <p:cNvSpPr txBox="1"/>
          <p:nvPr/>
        </p:nvSpPr>
        <p:spPr>
          <a:xfrm>
            <a:off x="1657261" y="1952326"/>
            <a:ext cx="1094957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Wolfram moderator </a:t>
            </a:r>
            <a:endParaRPr lang="ja-JP" altLang="en-US" sz="1650" dirty="0"/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1D10B0E7-AAC1-2FEA-F480-708E52813354}"/>
              </a:ext>
            </a:extLst>
          </p:cNvPr>
          <p:cNvSpPr txBox="1"/>
          <p:nvPr/>
        </p:nvSpPr>
        <p:spPr>
          <a:xfrm>
            <a:off x="2703488" y="2477018"/>
            <a:ext cx="1004121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Ring electrodes</a:t>
            </a:r>
            <a:endParaRPr lang="ja-JP" altLang="en-US" sz="1650" dirty="0"/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61638F1E-2CD6-8621-551E-B6BB482D9214}"/>
              </a:ext>
            </a:extLst>
          </p:cNvPr>
          <p:cNvCxnSpPr>
            <a:cxnSpLocks/>
            <a:stCxn id="50" idx="2"/>
            <a:endCxn id="20" idx="0"/>
          </p:cNvCxnSpPr>
          <p:nvPr/>
        </p:nvCxnSpPr>
        <p:spPr>
          <a:xfrm flipH="1">
            <a:off x="3017221" y="2711324"/>
            <a:ext cx="188328" cy="418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F014936F-2A6A-B999-6657-0AEB997448B9}"/>
              </a:ext>
            </a:extLst>
          </p:cNvPr>
          <p:cNvSpPr/>
          <p:nvPr/>
        </p:nvSpPr>
        <p:spPr>
          <a:xfrm>
            <a:off x="4217901" y="2723444"/>
            <a:ext cx="762569" cy="1148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7ABC799D-BC40-4D2B-04E5-EC49B191C10A}"/>
              </a:ext>
            </a:extLst>
          </p:cNvPr>
          <p:cNvSpPr/>
          <p:nvPr/>
        </p:nvSpPr>
        <p:spPr>
          <a:xfrm>
            <a:off x="4219471" y="3770755"/>
            <a:ext cx="762569" cy="1148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9FEB441C-4C2E-FCBF-F404-A7709DAAFBF1}"/>
              </a:ext>
            </a:extLst>
          </p:cNvPr>
          <p:cNvCxnSpPr>
            <a:cxnSpLocks/>
            <a:stCxn id="56" idx="2"/>
            <a:endCxn id="53" idx="0"/>
          </p:cNvCxnSpPr>
          <p:nvPr/>
        </p:nvCxnSpPr>
        <p:spPr>
          <a:xfrm>
            <a:off x="4547722" y="2576019"/>
            <a:ext cx="51464" cy="147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C4F60ED7-CC5A-7366-95FB-E3B473748484}"/>
              </a:ext>
            </a:extLst>
          </p:cNvPr>
          <p:cNvSpPr txBox="1"/>
          <p:nvPr/>
        </p:nvSpPr>
        <p:spPr>
          <a:xfrm>
            <a:off x="4248379" y="2341713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Detectors</a:t>
            </a:r>
            <a:endParaRPr lang="ja-JP" altLang="en-US" sz="1650" dirty="0"/>
          </a:p>
        </p:txBody>
      </p:sp>
      <p:cxnSp>
        <p:nvCxnSpPr>
          <p:cNvPr id="59" name="直線矢印コネクタ 58">
            <a:extLst>
              <a:ext uri="{FF2B5EF4-FFF2-40B4-BE49-F238E27FC236}">
                <a16:creationId xmlns:a16="http://schemas.microsoft.com/office/drawing/2014/main" id="{91DE8698-068B-11A0-8151-E617F11CC3F7}"/>
              </a:ext>
            </a:extLst>
          </p:cNvPr>
          <p:cNvCxnSpPr/>
          <p:nvPr/>
        </p:nvCxnSpPr>
        <p:spPr>
          <a:xfrm>
            <a:off x="6741026" y="2221207"/>
            <a:ext cx="0" cy="61712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フローチャート: 照合 60">
            <a:extLst>
              <a:ext uri="{FF2B5EF4-FFF2-40B4-BE49-F238E27FC236}">
                <a16:creationId xmlns:a16="http://schemas.microsoft.com/office/drawing/2014/main" id="{603B1F7E-AF47-2DFB-F3AF-BCC284C44E8E}"/>
              </a:ext>
            </a:extLst>
          </p:cNvPr>
          <p:cNvSpPr/>
          <p:nvPr/>
        </p:nvSpPr>
        <p:spPr>
          <a:xfrm>
            <a:off x="6687778" y="2390469"/>
            <a:ext cx="87961" cy="165671"/>
          </a:xfrm>
          <a:prstGeom prst="flowChartCol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>
              <a:solidFill>
                <a:schemeClr val="tx1"/>
              </a:solidFill>
            </a:endParaRPr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B8434970-5269-900F-EBD0-E1C7E721B4F1}"/>
              </a:ext>
            </a:extLst>
          </p:cNvPr>
          <p:cNvSpPr txBox="1"/>
          <p:nvPr/>
        </p:nvSpPr>
        <p:spPr>
          <a:xfrm>
            <a:off x="6622948" y="1831899"/>
            <a:ext cx="762569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2400" dirty="0"/>
              <a:t>N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-GAS</a:t>
            </a:r>
            <a:endParaRPr lang="ja-JP" altLang="en-US" sz="2400" dirty="0"/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34B1840F-CCE1-C255-14DC-6F96BFD3338A}"/>
              </a:ext>
            </a:extLst>
          </p:cNvPr>
          <p:cNvCxnSpPr>
            <a:cxnSpLocks/>
          </p:cNvCxnSpPr>
          <p:nvPr/>
        </p:nvCxnSpPr>
        <p:spPr>
          <a:xfrm>
            <a:off x="1875849" y="4929699"/>
            <a:ext cx="53923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19EAB05-F821-EEE1-9F20-B312217FB483}"/>
              </a:ext>
            </a:extLst>
          </p:cNvPr>
          <p:cNvCxnSpPr>
            <a:cxnSpLocks/>
          </p:cNvCxnSpPr>
          <p:nvPr/>
        </p:nvCxnSpPr>
        <p:spPr>
          <a:xfrm flipV="1">
            <a:off x="2143263" y="4387882"/>
            <a:ext cx="0" cy="1091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8B0370B0-DEC7-E2ED-DB8D-2AA4FC516624}"/>
              </a:ext>
            </a:extLst>
          </p:cNvPr>
          <p:cNvSpPr txBox="1"/>
          <p:nvPr/>
        </p:nvSpPr>
        <p:spPr>
          <a:xfrm rot="16200000">
            <a:off x="1653274" y="4396597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Voltage</a:t>
            </a:r>
            <a:endParaRPr lang="ja-JP" altLang="en-US" sz="165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E6FB6A84-D261-A5B0-F02F-CF552E91461F}"/>
              </a:ext>
            </a:extLst>
          </p:cNvPr>
          <p:cNvSpPr txBox="1"/>
          <p:nvPr/>
        </p:nvSpPr>
        <p:spPr>
          <a:xfrm>
            <a:off x="7406356" y="4822223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Position</a:t>
            </a:r>
            <a:endParaRPr lang="ja-JP" altLang="en-US" sz="1650" dirty="0"/>
          </a:p>
        </p:txBody>
      </p:sp>
      <p:sp>
        <p:nvSpPr>
          <p:cNvPr id="73" name="フリーフォーム: 図形 72">
            <a:extLst>
              <a:ext uri="{FF2B5EF4-FFF2-40B4-BE49-F238E27FC236}">
                <a16:creationId xmlns:a16="http://schemas.microsoft.com/office/drawing/2014/main" id="{CCB0E2FE-F06D-7159-7DE8-755AB59E4106}"/>
              </a:ext>
            </a:extLst>
          </p:cNvPr>
          <p:cNvSpPr/>
          <p:nvPr/>
        </p:nvSpPr>
        <p:spPr>
          <a:xfrm>
            <a:off x="2299647" y="4489561"/>
            <a:ext cx="4621474" cy="583442"/>
          </a:xfrm>
          <a:custGeom>
            <a:avLst/>
            <a:gdLst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39087 h 757451"/>
              <a:gd name="connsiteX12" fmla="*/ 3923731 w 6052782"/>
              <a:gd name="connsiteY12" fmla="*/ 525439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25439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73207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7982 w 6052782"/>
              <a:gd name="connsiteY7" fmla="*/ 573207 h 757451"/>
              <a:gd name="connsiteX8" fmla="*/ 2497540 w 6052782"/>
              <a:gd name="connsiteY8" fmla="*/ 573207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34622 w 6155141"/>
              <a:gd name="connsiteY3" fmla="*/ 184245 h 757451"/>
              <a:gd name="connsiteX4" fmla="*/ 1173708 w 6155141"/>
              <a:gd name="connsiteY4" fmla="*/ 184245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84245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97893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97893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18162 w 6155141"/>
              <a:gd name="connsiteY16" fmla="*/ 170597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0 w 6155141"/>
              <a:gd name="connsiteY0" fmla="*/ 27296 h 757451"/>
              <a:gd name="connsiteX1" fmla="*/ 484496 w 6155141"/>
              <a:gd name="connsiteY1" fmla="*/ 27296 h 757451"/>
              <a:gd name="connsiteX2" fmla="*/ 675565 w 6155141"/>
              <a:gd name="connsiteY2" fmla="*/ 204717 h 757451"/>
              <a:gd name="connsiteX3" fmla="*/ 1173708 w 6155141"/>
              <a:gd name="connsiteY3" fmla="*/ 197893 h 757451"/>
              <a:gd name="connsiteX4" fmla="*/ 1357953 w 6155141"/>
              <a:gd name="connsiteY4" fmla="*/ 354842 h 757451"/>
              <a:gd name="connsiteX5" fmla="*/ 1821977 w 6155141"/>
              <a:gd name="connsiteY5" fmla="*/ 361666 h 757451"/>
              <a:gd name="connsiteX6" fmla="*/ 2040341 w 6155141"/>
              <a:gd name="connsiteY6" fmla="*/ 573207 h 757451"/>
              <a:gd name="connsiteX7" fmla="*/ 2599899 w 6155141"/>
              <a:gd name="connsiteY7" fmla="*/ 573207 h 757451"/>
              <a:gd name="connsiteX8" fmla="*/ 2729553 w 6155141"/>
              <a:gd name="connsiteY8" fmla="*/ 743803 h 757451"/>
              <a:gd name="connsiteX9" fmla="*/ 3377822 w 6155141"/>
              <a:gd name="connsiteY9" fmla="*/ 757451 h 757451"/>
              <a:gd name="connsiteX10" fmla="*/ 3473356 w 6155141"/>
              <a:gd name="connsiteY10" fmla="*/ 573206 h 757451"/>
              <a:gd name="connsiteX11" fmla="*/ 4026090 w 6155141"/>
              <a:gd name="connsiteY11" fmla="*/ 580030 h 757451"/>
              <a:gd name="connsiteX12" fmla="*/ 4223983 w 6155141"/>
              <a:gd name="connsiteY12" fmla="*/ 300251 h 757451"/>
              <a:gd name="connsiteX13" fmla="*/ 4742598 w 6155141"/>
              <a:gd name="connsiteY13" fmla="*/ 293427 h 757451"/>
              <a:gd name="connsiteX14" fmla="*/ 4906371 w 6155141"/>
              <a:gd name="connsiteY14" fmla="*/ 88711 h 757451"/>
              <a:gd name="connsiteX15" fmla="*/ 5418162 w 6155141"/>
              <a:gd name="connsiteY15" fmla="*/ 170597 h 757451"/>
              <a:gd name="connsiteX16" fmla="*/ 5616055 w 6155141"/>
              <a:gd name="connsiteY16" fmla="*/ 0 h 757451"/>
              <a:gd name="connsiteX17" fmla="*/ 6155141 w 6155141"/>
              <a:gd name="connsiteY17" fmla="*/ 0 h 757451"/>
              <a:gd name="connsiteX0" fmla="*/ 0 w 6161965"/>
              <a:gd name="connsiteY0" fmla="*/ 0 h 771099"/>
              <a:gd name="connsiteX1" fmla="*/ 491320 w 6161965"/>
              <a:gd name="connsiteY1" fmla="*/ 40944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24986 w 6161965"/>
              <a:gd name="connsiteY15" fmla="*/ 184245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24986 w 6161965"/>
              <a:gd name="connsiteY15" fmla="*/ 184245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23231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23231 w 6161965"/>
              <a:gd name="connsiteY9" fmla="*/ 771099 h 771099"/>
              <a:gd name="connsiteX10" fmla="*/ 3534771 w 6161965"/>
              <a:gd name="connsiteY10" fmla="*/ 580030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7923"/>
              <a:gd name="connsiteX1" fmla="*/ 491320 w 6161965"/>
              <a:gd name="connsiteY1" fmla="*/ 1 h 777923"/>
              <a:gd name="connsiteX2" fmla="*/ 682389 w 6161965"/>
              <a:gd name="connsiteY2" fmla="*/ 218365 h 777923"/>
              <a:gd name="connsiteX3" fmla="*/ 1180532 w 6161965"/>
              <a:gd name="connsiteY3" fmla="*/ 211541 h 777923"/>
              <a:gd name="connsiteX4" fmla="*/ 1398897 w 6161965"/>
              <a:gd name="connsiteY4" fmla="*/ 388962 h 777923"/>
              <a:gd name="connsiteX5" fmla="*/ 1862920 w 6161965"/>
              <a:gd name="connsiteY5" fmla="*/ 395786 h 777923"/>
              <a:gd name="connsiteX6" fmla="*/ 2047165 w 6161965"/>
              <a:gd name="connsiteY6" fmla="*/ 586855 h 777923"/>
              <a:gd name="connsiteX7" fmla="*/ 2606723 w 6161965"/>
              <a:gd name="connsiteY7" fmla="*/ 586855 h 777923"/>
              <a:gd name="connsiteX8" fmla="*/ 2825088 w 6161965"/>
              <a:gd name="connsiteY8" fmla="*/ 777923 h 777923"/>
              <a:gd name="connsiteX9" fmla="*/ 3323231 w 6161965"/>
              <a:gd name="connsiteY9" fmla="*/ 771099 h 777923"/>
              <a:gd name="connsiteX10" fmla="*/ 3534771 w 6161965"/>
              <a:gd name="connsiteY10" fmla="*/ 580030 h 777923"/>
              <a:gd name="connsiteX11" fmla="*/ 4032914 w 6161965"/>
              <a:gd name="connsiteY11" fmla="*/ 593678 h 777923"/>
              <a:gd name="connsiteX12" fmla="*/ 4244455 w 6161965"/>
              <a:gd name="connsiteY12" fmla="*/ 416257 h 777923"/>
              <a:gd name="connsiteX13" fmla="*/ 4769893 w 6161965"/>
              <a:gd name="connsiteY13" fmla="*/ 402609 h 777923"/>
              <a:gd name="connsiteX14" fmla="*/ 4974610 w 6161965"/>
              <a:gd name="connsiteY14" fmla="*/ 211541 h 777923"/>
              <a:gd name="connsiteX15" fmla="*/ 5486401 w 6161965"/>
              <a:gd name="connsiteY15" fmla="*/ 211541 h 777923"/>
              <a:gd name="connsiteX16" fmla="*/ 5622879 w 6161965"/>
              <a:gd name="connsiteY16" fmla="*/ 13648 h 777923"/>
              <a:gd name="connsiteX17" fmla="*/ 6161965 w 6161965"/>
              <a:gd name="connsiteY17" fmla="*/ 13648 h 777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61965" h="777923">
                <a:moveTo>
                  <a:pt x="0" y="0"/>
                </a:moveTo>
                <a:lnTo>
                  <a:pt x="491320" y="1"/>
                </a:lnTo>
                <a:lnTo>
                  <a:pt x="682389" y="218365"/>
                </a:lnTo>
                <a:lnTo>
                  <a:pt x="1180532" y="211541"/>
                </a:lnTo>
                <a:lnTo>
                  <a:pt x="1398897" y="388962"/>
                </a:lnTo>
                <a:lnTo>
                  <a:pt x="1862920" y="395786"/>
                </a:lnTo>
                <a:lnTo>
                  <a:pt x="2047165" y="586855"/>
                </a:lnTo>
                <a:lnTo>
                  <a:pt x="2606723" y="586855"/>
                </a:lnTo>
                <a:lnTo>
                  <a:pt x="2825088" y="777923"/>
                </a:lnTo>
                <a:lnTo>
                  <a:pt x="3323231" y="771099"/>
                </a:lnTo>
                <a:lnTo>
                  <a:pt x="3534771" y="580030"/>
                </a:lnTo>
                <a:lnTo>
                  <a:pt x="4032914" y="593678"/>
                </a:lnTo>
                <a:lnTo>
                  <a:pt x="4244455" y="416257"/>
                </a:lnTo>
                <a:lnTo>
                  <a:pt x="4769893" y="402609"/>
                </a:lnTo>
                <a:lnTo>
                  <a:pt x="4974610" y="211541"/>
                </a:lnTo>
                <a:lnTo>
                  <a:pt x="5486401" y="211541"/>
                </a:lnTo>
                <a:lnTo>
                  <a:pt x="5622879" y="13648"/>
                </a:lnTo>
                <a:lnTo>
                  <a:pt x="6161965" y="13648"/>
                </a:ln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FDBB79E7-A133-ED23-060C-BD59FA981D36}"/>
              </a:ext>
            </a:extLst>
          </p:cNvPr>
          <p:cNvSpPr/>
          <p:nvPr/>
        </p:nvSpPr>
        <p:spPr>
          <a:xfrm>
            <a:off x="2529954" y="4284842"/>
            <a:ext cx="3502802" cy="537381"/>
          </a:xfrm>
          <a:custGeom>
            <a:avLst/>
            <a:gdLst>
              <a:gd name="connsiteX0" fmla="*/ 0 w 4159478"/>
              <a:gd name="connsiteY0" fmla="*/ 0 h 709684"/>
              <a:gd name="connsiteX1" fmla="*/ 4155743 w 4159478"/>
              <a:gd name="connsiteY1" fmla="*/ 150125 h 709684"/>
              <a:gd name="connsiteX2" fmla="*/ 784746 w 4159478"/>
              <a:gd name="connsiteY2" fmla="*/ 313899 h 709684"/>
              <a:gd name="connsiteX3" fmla="*/ 3220871 w 4159478"/>
              <a:gd name="connsiteY3" fmla="*/ 614149 h 709684"/>
              <a:gd name="connsiteX4" fmla="*/ 2320119 w 4159478"/>
              <a:gd name="connsiteY4" fmla="*/ 709684 h 709684"/>
              <a:gd name="connsiteX0" fmla="*/ 0 w 4670402"/>
              <a:gd name="connsiteY0" fmla="*/ 0 h 716508"/>
              <a:gd name="connsiteX1" fmla="*/ 4660710 w 4670402"/>
              <a:gd name="connsiteY1" fmla="*/ 156949 h 716508"/>
              <a:gd name="connsiteX2" fmla="*/ 1289713 w 4670402"/>
              <a:gd name="connsiteY2" fmla="*/ 320723 h 716508"/>
              <a:gd name="connsiteX3" fmla="*/ 3725838 w 4670402"/>
              <a:gd name="connsiteY3" fmla="*/ 620973 h 716508"/>
              <a:gd name="connsiteX4" fmla="*/ 2825086 w 4670402"/>
              <a:gd name="connsiteY4" fmla="*/ 716508 h 716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402" h="716508">
                <a:moveTo>
                  <a:pt x="0" y="0"/>
                </a:moveTo>
                <a:cubicBezTo>
                  <a:pt x="2012476" y="48904"/>
                  <a:pt x="4445758" y="103495"/>
                  <a:pt x="4660710" y="156949"/>
                </a:cubicBezTo>
                <a:cubicBezTo>
                  <a:pt x="4875662" y="210403"/>
                  <a:pt x="1445525" y="243386"/>
                  <a:pt x="1289713" y="320723"/>
                </a:cubicBezTo>
                <a:cubicBezTo>
                  <a:pt x="1133901" y="398060"/>
                  <a:pt x="3469943" y="555009"/>
                  <a:pt x="3725838" y="620973"/>
                </a:cubicBezTo>
                <a:cubicBezTo>
                  <a:pt x="3981734" y="686937"/>
                  <a:pt x="3403410" y="701722"/>
                  <a:pt x="2825086" y="716508"/>
                </a:cubicBezTo>
              </a:path>
            </a:pathLst>
          </a:custGeom>
          <a:noFill/>
          <a:ln w="38100">
            <a:headEnd w="lg" len="lg"/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0BD7484-3D48-39A7-FE8E-D0FEFBE32988}"/>
              </a:ext>
            </a:extLst>
          </p:cNvPr>
          <p:cNvSpPr txBox="1"/>
          <p:nvPr/>
        </p:nvSpPr>
        <p:spPr>
          <a:xfrm>
            <a:off x="4463018" y="4577139"/>
            <a:ext cx="294166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2400" b="1" dirty="0"/>
              <a:t>e</a:t>
            </a:r>
            <a:r>
              <a:rPr lang="en-US" altLang="ja-JP" sz="2400" b="1" baseline="30000" dirty="0"/>
              <a:t>+</a:t>
            </a:r>
            <a:endParaRPr lang="ja-JP" altLang="en-US" sz="2400" b="1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0FFD952-7B22-4377-C471-24F986F26C9E}"/>
              </a:ext>
            </a:extLst>
          </p:cNvPr>
          <p:cNvSpPr txBox="1"/>
          <p:nvPr/>
        </p:nvSpPr>
        <p:spPr>
          <a:xfrm>
            <a:off x="4757184" y="3488639"/>
            <a:ext cx="762569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1350" b="1" dirty="0"/>
              <a:t>N</a:t>
            </a:r>
            <a:r>
              <a:rPr lang="en-US" altLang="ja-JP" sz="1350" b="1" baseline="30000" dirty="0"/>
              <a:t>2</a:t>
            </a:r>
            <a:r>
              <a:rPr lang="en-US" altLang="ja-JP" sz="1350" b="1" dirty="0"/>
              <a:t>-Gas 0.1Pa</a:t>
            </a:r>
            <a:endParaRPr lang="ja-JP" altLang="en-US" sz="1350" b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3296221-3A61-BC78-EC2E-106E1C0D1097}"/>
              </a:ext>
            </a:extLst>
          </p:cNvPr>
          <p:cNvSpPr txBox="1"/>
          <p:nvPr/>
        </p:nvSpPr>
        <p:spPr>
          <a:xfrm>
            <a:off x="192882" y="5577917"/>
            <a:ext cx="8843961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Storage positrons in the </a:t>
            </a:r>
            <a:r>
              <a:rPr lang="en-US" altLang="ja-JP" sz="2475" dirty="0"/>
              <a:t>Brillouin limit as non-neutral plasma</a:t>
            </a:r>
            <a:endParaRPr lang="ja-JP" altLang="en-US" sz="2400" dirty="0"/>
          </a:p>
        </p:txBody>
      </p:sp>
      <p:sp>
        <p:nvSpPr>
          <p:cNvPr id="43" name="タイトル 42">
            <a:extLst>
              <a:ext uri="{FF2B5EF4-FFF2-40B4-BE49-F238E27FC236}">
                <a16:creationId xmlns:a16="http://schemas.microsoft.com/office/drawing/2014/main" id="{5FD49102-EB9F-0B73-A4DE-C042C014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59D6DBC-23BE-8F60-98E2-B2B0068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16675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A8EF1-374D-B521-64E0-9414674AC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フローチャート: 端子 10">
            <a:extLst>
              <a:ext uri="{FF2B5EF4-FFF2-40B4-BE49-F238E27FC236}">
                <a16:creationId xmlns:a16="http://schemas.microsoft.com/office/drawing/2014/main" id="{91301289-2F02-FBE0-D827-D9EBBC05474D}"/>
              </a:ext>
            </a:extLst>
          </p:cNvPr>
          <p:cNvSpPr/>
          <p:nvPr/>
        </p:nvSpPr>
        <p:spPr>
          <a:xfrm>
            <a:off x="4412714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5" name="フローチャート: 端子 14">
            <a:extLst>
              <a:ext uri="{FF2B5EF4-FFF2-40B4-BE49-F238E27FC236}">
                <a16:creationId xmlns:a16="http://schemas.microsoft.com/office/drawing/2014/main" id="{F3BF48CA-8CF2-C5F5-0971-39731248C141}"/>
              </a:ext>
            </a:extLst>
          </p:cNvPr>
          <p:cNvSpPr/>
          <p:nvPr/>
        </p:nvSpPr>
        <p:spPr>
          <a:xfrm>
            <a:off x="4945378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6" name="フローチャート: 端子 15">
            <a:extLst>
              <a:ext uri="{FF2B5EF4-FFF2-40B4-BE49-F238E27FC236}">
                <a16:creationId xmlns:a16="http://schemas.microsoft.com/office/drawing/2014/main" id="{E4352B5A-C951-05A7-14DD-C6CE6FC4C1D2}"/>
              </a:ext>
            </a:extLst>
          </p:cNvPr>
          <p:cNvSpPr/>
          <p:nvPr/>
        </p:nvSpPr>
        <p:spPr>
          <a:xfrm>
            <a:off x="3880049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7" name="フローチャート: 端子 16">
            <a:extLst>
              <a:ext uri="{FF2B5EF4-FFF2-40B4-BE49-F238E27FC236}">
                <a16:creationId xmlns:a16="http://schemas.microsoft.com/office/drawing/2014/main" id="{F14F7A70-67A0-9718-CA5F-3A5DBE3530FF}"/>
              </a:ext>
            </a:extLst>
          </p:cNvPr>
          <p:cNvSpPr/>
          <p:nvPr/>
        </p:nvSpPr>
        <p:spPr>
          <a:xfrm>
            <a:off x="6010706" y="3129343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8" name="フローチャート: 端子 17">
            <a:extLst>
              <a:ext uri="{FF2B5EF4-FFF2-40B4-BE49-F238E27FC236}">
                <a16:creationId xmlns:a16="http://schemas.microsoft.com/office/drawing/2014/main" id="{B6736E41-32F9-B746-EC5A-349E169BD780}"/>
              </a:ext>
            </a:extLst>
          </p:cNvPr>
          <p:cNvSpPr/>
          <p:nvPr/>
        </p:nvSpPr>
        <p:spPr>
          <a:xfrm>
            <a:off x="6543371" y="3129343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19" name="フローチャート: 端子 18">
            <a:extLst>
              <a:ext uri="{FF2B5EF4-FFF2-40B4-BE49-F238E27FC236}">
                <a16:creationId xmlns:a16="http://schemas.microsoft.com/office/drawing/2014/main" id="{C62301AD-5DD9-2763-F25E-8352CCCED751}"/>
              </a:ext>
            </a:extLst>
          </p:cNvPr>
          <p:cNvSpPr/>
          <p:nvPr/>
        </p:nvSpPr>
        <p:spPr>
          <a:xfrm>
            <a:off x="2282057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0" name="フローチャート: 端子 19">
            <a:extLst>
              <a:ext uri="{FF2B5EF4-FFF2-40B4-BE49-F238E27FC236}">
                <a16:creationId xmlns:a16="http://schemas.microsoft.com/office/drawing/2014/main" id="{AA28133F-DF95-CBB3-908B-3F1424EE5B38}"/>
              </a:ext>
            </a:extLst>
          </p:cNvPr>
          <p:cNvSpPr/>
          <p:nvPr/>
        </p:nvSpPr>
        <p:spPr>
          <a:xfrm>
            <a:off x="2814721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1" name="フローチャート: 端子 20">
            <a:extLst>
              <a:ext uri="{FF2B5EF4-FFF2-40B4-BE49-F238E27FC236}">
                <a16:creationId xmlns:a16="http://schemas.microsoft.com/office/drawing/2014/main" id="{A71962A1-56D3-9DD8-FE48-FADAAB101F70}"/>
              </a:ext>
            </a:extLst>
          </p:cNvPr>
          <p:cNvSpPr/>
          <p:nvPr/>
        </p:nvSpPr>
        <p:spPr>
          <a:xfrm>
            <a:off x="4412714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2" name="フローチャート: 端子 21">
            <a:extLst>
              <a:ext uri="{FF2B5EF4-FFF2-40B4-BE49-F238E27FC236}">
                <a16:creationId xmlns:a16="http://schemas.microsoft.com/office/drawing/2014/main" id="{EA0126F9-0310-A8A4-5AD7-26784A6D189F}"/>
              </a:ext>
            </a:extLst>
          </p:cNvPr>
          <p:cNvSpPr/>
          <p:nvPr/>
        </p:nvSpPr>
        <p:spPr>
          <a:xfrm>
            <a:off x="4945378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3" name="フローチャート: 端子 22">
            <a:extLst>
              <a:ext uri="{FF2B5EF4-FFF2-40B4-BE49-F238E27FC236}">
                <a16:creationId xmlns:a16="http://schemas.microsoft.com/office/drawing/2014/main" id="{25CA6A58-E441-7EE7-1440-81989B83A860}"/>
              </a:ext>
            </a:extLst>
          </p:cNvPr>
          <p:cNvSpPr/>
          <p:nvPr/>
        </p:nvSpPr>
        <p:spPr>
          <a:xfrm>
            <a:off x="3880049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4" name="フローチャート: 端子 23">
            <a:extLst>
              <a:ext uri="{FF2B5EF4-FFF2-40B4-BE49-F238E27FC236}">
                <a16:creationId xmlns:a16="http://schemas.microsoft.com/office/drawing/2014/main" id="{8E3768F2-FC6E-CA25-455A-DC2C7B9CF3D2}"/>
              </a:ext>
            </a:extLst>
          </p:cNvPr>
          <p:cNvSpPr/>
          <p:nvPr/>
        </p:nvSpPr>
        <p:spPr>
          <a:xfrm>
            <a:off x="6010706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5" name="フローチャート: 端子 24">
            <a:extLst>
              <a:ext uri="{FF2B5EF4-FFF2-40B4-BE49-F238E27FC236}">
                <a16:creationId xmlns:a16="http://schemas.microsoft.com/office/drawing/2014/main" id="{AF55AF10-2471-2371-90E9-05A8412DE4CB}"/>
              </a:ext>
            </a:extLst>
          </p:cNvPr>
          <p:cNvSpPr/>
          <p:nvPr/>
        </p:nvSpPr>
        <p:spPr>
          <a:xfrm>
            <a:off x="6543371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6" name="フローチャート: 端子 25">
            <a:extLst>
              <a:ext uri="{FF2B5EF4-FFF2-40B4-BE49-F238E27FC236}">
                <a16:creationId xmlns:a16="http://schemas.microsoft.com/office/drawing/2014/main" id="{7C28F855-0484-E20E-0710-3971E7C7F791}"/>
              </a:ext>
            </a:extLst>
          </p:cNvPr>
          <p:cNvSpPr/>
          <p:nvPr/>
        </p:nvSpPr>
        <p:spPr>
          <a:xfrm>
            <a:off x="2282057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7" name="フローチャート: 端子 26">
            <a:extLst>
              <a:ext uri="{FF2B5EF4-FFF2-40B4-BE49-F238E27FC236}">
                <a16:creationId xmlns:a16="http://schemas.microsoft.com/office/drawing/2014/main" id="{87A6AA5A-50A5-0B65-384E-C5E558FC974E}"/>
              </a:ext>
            </a:extLst>
          </p:cNvPr>
          <p:cNvSpPr/>
          <p:nvPr/>
        </p:nvSpPr>
        <p:spPr>
          <a:xfrm>
            <a:off x="2814721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2E58824-2BBC-6281-C4ED-A0453B2CE3FD}"/>
              </a:ext>
            </a:extLst>
          </p:cNvPr>
          <p:cNvSpPr/>
          <p:nvPr/>
        </p:nvSpPr>
        <p:spPr>
          <a:xfrm>
            <a:off x="2453257" y="3183343"/>
            <a:ext cx="51179" cy="2496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29" name="矢印: 下 28">
            <a:extLst>
              <a:ext uri="{FF2B5EF4-FFF2-40B4-BE49-F238E27FC236}">
                <a16:creationId xmlns:a16="http://schemas.microsoft.com/office/drawing/2014/main" id="{E544B1CC-CF5A-7308-7A42-1AC04B46800B}"/>
              </a:ext>
            </a:extLst>
          </p:cNvPr>
          <p:cNvSpPr/>
          <p:nvPr/>
        </p:nvSpPr>
        <p:spPr>
          <a:xfrm rot="16200000">
            <a:off x="1511068" y="3134203"/>
            <a:ext cx="266240" cy="3645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0" name="矢印: 右 29">
            <a:extLst>
              <a:ext uri="{FF2B5EF4-FFF2-40B4-BE49-F238E27FC236}">
                <a16:creationId xmlns:a16="http://schemas.microsoft.com/office/drawing/2014/main" id="{EB141FAB-4372-165A-8CF7-0ED4397901CB}"/>
              </a:ext>
            </a:extLst>
          </p:cNvPr>
          <p:cNvSpPr/>
          <p:nvPr/>
        </p:nvSpPr>
        <p:spPr>
          <a:xfrm>
            <a:off x="3616700" y="1519679"/>
            <a:ext cx="2076915" cy="486201"/>
          </a:xfrm>
          <a:prstGeom prst="rightArrow">
            <a:avLst/>
          </a:prstGeom>
          <a:solidFill>
            <a:srgbClr val="FFFF00"/>
          </a:solidFill>
          <a:ln w="3175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r>
              <a:rPr kumimoji="0" lang="en-US" altLang="ja-JP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Strong</a:t>
            </a:r>
            <a:r>
              <a:rPr kumimoji="0" lang="ja-JP" altLang="en-US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kumimoji="0" lang="en-US" altLang="ja-JP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Mag-field</a:t>
            </a:r>
            <a:r>
              <a:rPr kumimoji="0" lang="ja-JP" altLang="en-US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kumimoji="0" lang="en-US" altLang="ja-JP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B ~</a:t>
            </a:r>
            <a:r>
              <a:rPr kumimoji="0" lang="ja-JP" altLang="en-US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 </a:t>
            </a:r>
            <a:r>
              <a:rPr kumimoji="0" lang="en-US" altLang="ja-JP" sz="1050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a few T</a:t>
            </a:r>
            <a:endParaRPr lang="ja-JP" altLang="en-US" sz="1050" b="1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1" name="フローチャート: 端子 30">
            <a:extLst>
              <a:ext uri="{FF2B5EF4-FFF2-40B4-BE49-F238E27FC236}">
                <a16:creationId xmlns:a16="http://schemas.microsoft.com/office/drawing/2014/main" id="{79D96256-A418-5BE3-3C68-738E96E4C80D}"/>
              </a:ext>
            </a:extLst>
          </p:cNvPr>
          <p:cNvSpPr/>
          <p:nvPr/>
        </p:nvSpPr>
        <p:spPr>
          <a:xfrm>
            <a:off x="3347385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2" name="フローチャート: 端子 31">
            <a:extLst>
              <a:ext uri="{FF2B5EF4-FFF2-40B4-BE49-F238E27FC236}">
                <a16:creationId xmlns:a16="http://schemas.microsoft.com/office/drawing/2014/main" id="{5D875242-D478-D8EE-5BC7-488158195E3F}"/>
              </a:ext>
            </a:extLst>
          </p:cNvPr>
          <p:cNvSpPr/>
          <p:nvPr/>
        </p:nvSpPr>
        <p:spPr>
          <a:xfrm>
            <a:off x="5478042" y="3129344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3" name="フローチャート: 端子 32">
            <a:extLst>
              <a:ext uri="{FF2B5EF4-FFF2-40B4-BE49-F238E27FC236}">
                <a16:creationId xmlns:a16="http://schemas.microsoft.com/office/drawing/2014/main" id="{FA5D73C8-DD97-CEB5-72F2-F6C3C3DECE22}"/>
              </a:ext>
            </a:extLst>
          </p:cNvPr>
          <p:cNvSpPr/>
          <p:nvPr/>
        </p:nvSpPr>
        <p:spPr>
          <a:xfrm>
            <a:off x="5478042" y="3433006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4" name="フローチャート: 端子 33">
            <a:extLst>
              <a:ext uri="{FF2B5EF4-FFF2-40B4-BE49-F238E27FC236}">
                <a16:creationId xmlns:a16="http://schemas.microsoft.com/office/drawing/2014/main" id="{8B49FD6F-C05B-946D-3E28-1FE60E8C2F7C}"/>
              </a:ext>
            </a:extLst>
          </p:cNvPr>
          <p:cNvSpPr/>
          <p:nvPr/>
        </p:nvSpPr>
        <p:spPr>
          <a:xfrm>
            <a:off x="3347385" y="3433005"/>
            <a:ext cx="405000" cy="54000"/>
          </a:xfrm>
          <a:prstGeom prst="flowChartTermina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764CF60-2477-C109-4D29-6844EFCB3C62}"/>
              </a:ext>
            </a:extLst>
          </p:cNvPr>
          <p:cNvSpPr txBox="1"/>
          <p:nvPr/>
        </p:nvSpPr>
        <p:spPr>
          <a:xfrm>
            <a:off x="753107" y="3012513"/>
            <a:ext cx="12574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08074" hangingPunct="0">
              <a:defRPr/>
            </a:pPr>
            <a:r>
              <a:rPr lang="en-US" altLang="ja-JP" sz="900" b="1" kern="0" spc="-24" dirty="0">
                <a:solidFill>
                  <a:srgbClr val="FF0000"/>
                </a:solidFill>
                <a:latin typeface="Helvetica"/>
                <a:cs typeface="Helvetica"/>
                <a:sym typeface="Helvetica"/>
              </a:rPr>
              <a:t>1) Positron Injection</a:t>
            </a:r>
            <a:endParaRPr lang="ja-JP" altLang="en-US" sz="900" b="1" kern="0" spc="-24" dirty="0">
              <a:solidFill>
                <a:srgbClr val="FF0000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72AEC336-C717-C1E9-D0ED-E72339CF49FC}"/>
              </a:ext>
            </a:extLst>
          </p:cNvPr>
          <p:cNvSpPr/>
          <p:nvPr/>
        </p:nvSpPr>
        <p:spPr>
          <a:xfrm>
            <a:off x="2108974" y="2897889"/>
            <a:ext cx="34289" cy="8188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107BA5A-CCB2-DFCC-2093-2942C680D498}"/>
              </a:ext>
            </a:extLst>
          </p:cNvPr>
          <p:cNvSpPr/>
          <p:nvPr/>
        </p:nvSpPr>
        <p:spPr>
          <a:xfrm>
            <a:off x="1461928" y="3716755"/>
            <a:ext cx="5694617" cy="5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EF6E1A70-9572-EADB-CB5F-CE969C789FB0}"/>
              </a:ext>
            </a:extLst>
          </p:cNvPr>
          <p:cNvSpPr/>
          <p:nvPr/>
        </p:nvSpPr>
        <p:spPr>
          <a:xfrm>
            <a:off x="1461928" y="2843888"/>
            <a:ext cx="5694617" cy="540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0286306-DB6B-ADDA-38CF-4DF4EBA140FE}"/>
              </a:ext>
            </a:extLst>
          </p:cNvPr>
          <p:cNvSpPr/>
          <p:nvPr/>
        </p:nvSpPr>
        <p:spPr>
          <a:xfrm>
            <a:off x="7156545" y="2840492"/>
            <a:ext cx="762569" cy="9302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r>
              <a:rPr lang="en-US" altLang="ja-JP" sz="675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Vacuum</a:t>
            </a:r>
          </a:p>
          <a:p>
            <a:pPr algn="ctr" defTabSz="308074" hangingPunct="0">
              <a:defRPr/>
            </a:pPr>
            <a:r>
              <a:rPr lang="en-US" altLang="ja-JP" sz="675" b="1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Pump</a:t>
            </a:r>
            <a:endParaRPr lang="ja-JP" altLang="en-US" sz="675" b="1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581BFF1-0E7B-90D2-BE95-EBAB609D9D99}"/>
              </a:ext>
            </a:extLst>
          </p:cNvPr>
          <p:cNvSpPr txBox="1"/>
          <p:nvPr/>
        </p:nvSpPr>
        <p:spPr>
          <a:xfrm>
            <a:off x="753107" y="2295464"/>
            <a:ext cx="904883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 defTabSz="308074" hangingPunct="0">
              <a:defRPr/>
            </a:pPr>
            <a:r>
              <a:rPr lang="en-US" altLang="ja-JP" sz="1650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Kapton-window</a:t>
            </a:r>
            <a:endParaRPr lang="ja-JP" altLang="en-US" sz="1650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F98E0F86-C566-C480-2E7D-31FF1572AB5F}"/>
              </a:ext>
            </a:extLst>
          </p:cNvPr>
          <p:cNvCxnSpPr>
            <a:cxnSpLocks/>
            <a:stCxn id="40" idx="2"/>
            <a:endCxn id="36" idx="1"/>
          </p:cNvCxnSpPr>
          <p:nvPr/>
        </p:nvCxnSpPr>
        <p:spPr>
          <a:xfrm>
            <a:off x="1205549" y="2529770"/>
            <a:ext cx="903426" cy="7775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矢印コネクタ 43">
            <a:extLst>
              <a:ext uri="{FF2B5EF4-FFF2-40B4-BE49-F238E27FC236}">
                <a16:creationId xmlns:a16="http://schemas.microsoft.com/office/drawing/2014/main" id="{96A87363-9694-DF6D-92B0-E31590F4569C}"/>
              </a:ext>
            </a:extLst>
          </p:cNvPr>
          <p:cNvCxnSpPr>
            <a:cxnSpLocks/>
            <a:stCxn id="46" idx="2"/>
            <a:endCxn id="28" idx="1"/>
          </p:cNvCxnSpPr>
          <p:nvPr/>
        </p:nvCxnSpPr>
        <p:spPr>
          <a:xfrm>
            <a:off x="2204739" y="2186632"/>
            <a:ext cx="248517" cy="11215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B00B2CC6-23A7-E785-7A37-B7786FC8B2E2}"/>
              </a:ext>
            </a:extLst>
          </p:cNvPr>
          <p:cNvSpPr txBox="1"/>
          <p:nvPr/>
        </p:nvSpPr>
        <p:spPr>
          <a:xfrm>
            <a:off x="1657261" y="1952326"/>
            <a:ext cx="1094957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 defTabSz="308074" hangingPunct="0">
              <a:defRPr/>
            </a:pPr>
            <a:r>
              <a:rPr lang="en-US" altLang="ja-JP" sz="1650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Wolfram moderator </a:t>
            </a:r>
            <a:endParaRPr lang="ja-JP" altLang="en-US" sz="1650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03C2FF0B-12CF-0350-23F4-F23461FCF326}"/>
              </a:ext>
            </a:extLst>
          </p:cNvPr>
          <p:cNvSpPr txBox="1"/>
          <p:nvPr/>
        </p:nvSpPr>
        <p:spPr>
          <a:xfrm>
            <a:off x="2703488" y="2477018"/>
            <a:ext cx="1004121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 defTabSz="308074" hangingPunct="0">
              <a:defRPr/>
            </a:pPr>
            <a:r>
              <a:rPr kumimoji="0" lang="en-US" altLang="ja-JP" sz="1650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Ring electrodes</a:t>
            </a:r>
            <a:endParaRPr lang="ja-JP" altLang="en-US" sz="1650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113F821D-49C0-E7F0-74EC-16C0335EADA7}"/>
              </a:ext>
            </a:extLst>
          </p:cNvPr>
          <p:cNvCxnSpPr>
            <a:cxnSpLocks/>
            <a:stCxn id="50" idx="2"/>
            <a:endCxn id="20" idx="0"/>
          </p:cNvCxnSpPr>
          <p:nvPr/>
        </p:nvCxnSpPr>
        <p:spPr>
          <a:xfrm flipH="1">
            <a:off x="3017221" y="2711324"/>
            <a:ext cx="188328" cy="4180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1E827C82-E4A2-F0BE-72E2-C9EE79B2A0DB}"/>
              </a:ext>
            </a:extLst>
          </p:cNvPr>
          <p:cNvSpPr/>
          <p:nvPr/>
        </p:nvSpPr>
        <p:spPr>
          <a:xfrm>
            <a:off x="4217901" y="2723444"/>
            <a:ext cx="762569" cy="1148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C543C805-7020-7F04-E3AF-990FAC6074AB}"/>
              </a:ext>
            </a:extLst>
          </p:cNvPr>
          <p:cNvSpPr/>
          <p:nvPr/>
        </p:nvSpPr>
        <p:spPr>
          <a:xfrm>
            <a:off x="4219471" y="3770755"/>
            <a:ext cx="762569" cy="11489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08074" hangingPunct="0">
              <a:defRPr/>
            </a:pPr>
            <a:endParaRPr lang="ja-JP" altLang="en-US" sz="2400" kern="0" spc="-24">
              <a:solidFill>
                <a:srgbClr val="FFFFFF"/>
              </a:solidFill>
              <a:latin typeface="Helvetica"/>
              <a:cs typeface="Helvetica"/>
              <a:sym typeface="Helvetica"/>
            </a:endParaRPr>
          </a:p>
        </p:txBody>
      </p: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A8A73D61-7D1F-1E46-38ED-93092BF0C452}"/>
              </a:ext>
            </a:extLst>
          </p:cNvPr>
          <p:cNvCxnSpPr>
            <a:cxnSpLocks/>
            <a:stCxn id="56" idx="2"/>
            <a:endCxn id="53" idx="0"/>
          </p:cNvCxnSpPr>
          <p:nvPr/>
        </p:nvCxnSpPr>
        <p:spPr>
          <a:xfrm>
            <a:off x="4547722" y="2576019"/>
            <a:ext cx="51464" cy="1474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6C85E445-4053-A2D2-CD9C-0B5CBE8057FB}"/>
              </a:ext>
            </a:extLst>
          </p:cNvPr>
          <p:cNvSpPr txBox="1"/>
          <p:nvPr/>
        </p:nvSpPr>
        <p:spPr>
          <a:xfrm>
            <a:off x="4248379" y="2341713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 defTabSz="308074" hangingPunct="0">
              <a:defRPr/>
            </a:pPr>
            <a:r>
              <a:rPr lang="en-US" altLang="ja-JP" sz="1650" kern="0" spc="-24" dirty="0">
                <a:solidFill>
                  <a:srgbClr val="333A73"/>
                </a:solidFill>
                <a:latin typeface="Helvetica"/>
                <a:cs typeface="Helvetica"/>
                <a:sym typeface="Helvetica"/>
              </a:rPr>
              <a:t>Detectors</a:t>
            </a:r>
            <a:endParaRPr lang="ja-JP" altLang="en-US" sz="1650" kern="0" spc="-24" dirty="0">
              <a:solidFill>
                <a:srgbClr val="333A73"/>
              </a:solidFill>
              <a:latin typeface="Helvetica"/>
              <a:cs typeface="Helvetica"/>
              <a:sym typeface="Helvetica"/>
            </a:endParaRPr>
          </a:p>
        </p:txBody>
      </p:sp>
      <p:sp>
        <p:nvSpPr>
          <p:cNvPr id="48" name="フリーフォーム: 図形 47">
            <a:extLst>
              <a:ext uri="{FF2B5EF4-FFF2-40B4-BE49-F238E27FC236}">
                <a16:creationId xmlns:a16="http://schemas.microsoft.com/office/drawing/2014/main" id="{81EDEDD6-1421-7162-8FFA-560D93256D9E}"/>
              </a:ext>
            </a:extLst>
          </p:cNvPr>
          <p:cNvSpPr/>
          <p:nvPr/>
        </p:nvSpPr>
        <p:spPr>
          <a:xfrm flipV="1">
            <a:off x="2404116" y="5127899"/>
            <a:ext cx="4432111" cy="360103"/>
          </a:xfrm>
          <a:custGeom>
            <a:avLst/>
            <a:gdLst>
              <a:gd name="connsiteX0" fmla="*/ 0 w 5240740"/>
              <a:gd name="connsiteY0" fmla="*/ 389437 h 459597"/>
              <a:gd name="connsiteX1" fmla="*/ 348018 w 5240740"/>
              <a:gd name="connsiteY1" fmla="*/ 389437 h 459597"/>
              <a:gd name="connsiteX2" fmla="*/ 1903862 w 5240740"/>
              <a:gd name="connsiteY2" fmla="*/ 41419 h 459597"/>
              <a:gd name="connsiteX3" fmla="*/ 3398292 w 5240740"/>
              <a:gd name="connsiteY3" fmla="*/ 48243 h 459597"/>
              <a:gd name="connsiteX4" fmla="*/ 4694830 w 5240740"/>
              <a:gd name="connsiteY4" fmla="*/ 416732 h 459597"/>
              <a:gd name="connsiteX5" fmla="*/ 5240740 w 5240740"/>
              <a:gd name="connsiteY5" fmla="*/ 437204 h 459597"/>
              <a:gd name="connsiteX0" fmla="*/ 0 w 5247564"/>
              <a:gd name="connsiteY0" fmla="*/ 450852 h 463296"/>
              <a:gd name="connsiteX1" fmla="*/ 354842 w 5247564"/>
              <a:gd name="connsiteY1" fmla="*/ 389437 h 463296"/>
              <a:gd name="connsiteX2" fmla="*/ 1910686 w 5247564"/>
              <a:gd name="connsiteY2" fmla="*/ 41419 h 463296"/>
              <a:gd name="connsiteX3" fmla="*/ 3405116 w 5247564"/>
              <a:gd name="connsiteY3" fmla="*/ 48243 h 463296"/>
              <a:gd name="connsiteX4" fmla="*/ 4701654 w 5247564"/>
              <a:gd name="connsiteY4" fmla="*/ 416732 h 463296"/>
              <a:gd name="connsiteX5" fmla="*/ 5247564 w 5247564"/>
              <a:gd name="connsiteY5" fmla="*/ 437204 h 463296"/>
              <a:gd name="connsiteX0" fmla="*/ 2021 w 5249585"/>
              <a:gd name="connsiteY0" fmla="*/ 455334 h 497644"/>
              <a:gd name="connsiteX1" fmla="*/ 240857 w 5249585"/>
              <a:gd name="connsiteY1" fmla="*/ 462158 h 497644"/>
              <a:gd name="connsiteX2" fmla="*/ 1912707 w 5249585"/>
              <a:gd name="connsiteY2" fmla="*/ 45901 h 497644"/>
              <a:gd name="connsiteX3" fmla="*/ 3407137 w 5249585"/>
              <a:gd name="connsiteY3" fmla="*/ 52725 h 497644"/>
              <a:gd name="connsiteX4" fmla="*/ 4703675 w 5249585"/>
              <a:gd name="connsiteY4" fmla="*/ 421214 h 497644"/>
              <a:gd name="connsiteX5" fmla="*/ 5249585 w 5249585"/>
              <a:gd name="connsiteY5" fmla="*/ 441686 h 497644"/>
              <a:gd name="connsiteX0" fmla="*/ 0 w 5506872"/>
              <a:gd name="connsiteY0" fmla="*/ 455334 h 497644"/>
              <a:gd name="connsiteX1" fmla="*/ 498144 w 5506872"/>
              <a:gd name="connsiteY1" fmla="*/ 462158 h 497644"/>
              <a:gd name="connsiteX2" fmla="*/ 2169994 w 5506872"/>
              <a:gd name="connsiteY2" fmla="*/ 45901 h 497644"/>
              <a:gd name="connsiteX3" fmla="*/ 3664424 w 5506872"/>
              <a:gd name="connsiteY3" fmla="*/ 52725 h 497644"/>
              <a:gd name="connsiteX4" fmla="*/ 4960962 w 5506872"/>
              <a:gd name="connsiteY4" fmla="*/ 421214 h 497644"/>
              <a:gd name="connsiteX5" fmla="*/ 5506872 w 5506872"/>
              <a:gd name="connsiteY5" fmla="*/ 441686 h 497644"/>
              <a:gd name="connsiteX0" fmla="*/ 0 w 5506872"/>
              <a:gd name="connsiteY0" fmla="*/ 455334 h 494175"/>
              <a:gd name="connsiteX1" fmla="*/ 498144 w 5506872"/>
              <a:gd name="connsiteY1" fmla="*/ 462158 h 494175"/>
              <a:gd name="connsiteX2" fmla="*/ 2169994 w 5506872"/>
              <a:gd name="connsiteY2" fmla="*/ 45901 h 494175"/>
              <a:gd name="connsiteX3" fmla="*/ 3664424 w 5506872"/>
              <a:gd name="connsiteY3" fmla="*/ 52725 h 494175"/>
              <a:gd name="connsiteX4" fmla="*/ 4960962 w 5506872"/>
              <a:gd name="connsiteY4" fmla="*/ 421214 h 494175"/>
              <a:gd name="connsiteX5" fmla="*/ 5506872 w 5506872"/>
              <a:gd name="connsiteY5" fmla="*/ 441686 h 494175"/>
              <a:gd name="connsiteX0" fmla="*/ 0 w 5506872"/>
              <a:gd name="connsiteY0" fmla="*/ 455334 h 464079"/>
              <a:gd name="connsiteX1" fmla="*/ 498144 w 5506872"/>
              <a:gd name="connsiteY1" fmla="*/ 462158 h 464079"/>
              <a:gd name="connsiteX2" fmla="*/ 2169994 w 5506872"/>
              <a:gd name="connsiteY2" fmla="*/ 45901 h 464079"/>
              <a:gd name="connsiteX3" fmla="*/ 3664424 w 5506872"/>
              <a:gd name="connsiteY3" fmla="*/ 52725 h 464079"/>
              <a:gd name="connsiteX4" fmla="*/ 4960962 w 5506872"/>
              <a:gd name="connsiteY4" fmla="*/ 421214 h 464079"/>
              <a:gd name="connsiteX5" fmla="*/ 5506872 w 5506872"/>
              <a:gd name="connsiteY5" fmla="*/ 441686 h 464079"/>
              <a:gd name="connsiteX0" fmla="*/ 0 w 5506872"/>
              <a:gd name="connsiteY0" fmla="*/ 455334 h 464079"/>
              <a:gd name="connsiteX1" fmla="*/ 395785 w 5506872"/>
              <a:gd name="connsiteY1" fmla="*/ 462158 h 464079"/>
              <a:gd name="connsiteX2" fmla="*/ 2169994 w 5506872"/>
              <a:gd name="connsiteY2" fmla="*/ 45901 h 464079"/>
              <a:gd name="connsiteX3" fmla="*/ 3664424 w 5506872"/>
              <a:gd name="connsiteY3" fmla="*/ 52725 h 464079"/>
              <a:gd name="connsiteX4" fmla="*/ 4960962 w 5506872"/>
              <a:gd name="connsiteY4" fmla="*/ 421214 h 464079"/>
              <a:gd name="connsiteX5" fmla="*/ 5506872 w 5506872"/>
              <a:gd name="connsiteY5" fmla="*/ 441686 h 464079"/>
              <a:gd name="connsiteX0" fmla="*/ 0 w 5909481"/>
              <a:gd name="connsiteY0" fmla="*/ 455334 h 480862"/>
              <a:gd name="connsiteX1" fmla="*/ 395785 w 5909481"/>
              <a:gd name="connsiteY1" fmla="*/ 462158 h 480862"/>
              <a:gd name="connsiteX2" fmla="*/ 2169994 w 5909481"/>
              <a:gd name="connsiteY2" fmla="*/ 45901 h 480862"/>
              <a:gd name="connsiteX3" fmla="*/ 3664424 w 5909481"/>
              <a:gd name="connsiteY3" fmla="*/ 52725 h 480862"/>
              <a:gd name="connsiteX4" fmla="*/ 4960962 w 5909481"/>
              <a:gd name="connsiteY4" fmla="*/ 421214 h 480862"/>
              <a:gd name="connsiteX5" fmla="*/ 5909481 w 5909481"/>
              <a:gd name="connsiteY5" fmla="*/ 468981 h 480862"/>
              <a:gd name="connsiteX0" fmla="*/ 0 w 5909481"/>
              <a:gd name="connsiteY0" fmla="*/ 455334 h 468981"/>
              <a:gd name="connsiteX1" fmla="*/ 395785 w 5909481"/>
              <a:gd name="connsiteY1" fmla="*/ 462158 h 468981"/>
              <a:gd name="connsiteX2" fmla="*/ 2169994 w 5909481"/>
              <a:gd name="connsiteY2" fmla="*/ 45901 h 468981"/>
              <a:gd name="connsiteX3" fmla="*/ 3664424 w 5909481"/>
              <a:gd name="connsiteY3" fmla="*/ 52725 h 468981"/>
              <a:gd name="connsiteX4" fmla="*/ 4960962 w 5909481"/>
              <a:gd name="connsiteY4" fmla="*/ 421214 h 468981"/>
              <a:gd name="connsiteX5" fmla="*/ 5909481 w 5909481"/>
              <a:gd name="connsiteY5" fmla="*/ 468981 h 468981"/>
              <a:gd name="connsiteX0" fmla="*/ 0 w 5909481"/>
              <a:gd name="connsiteY0" fmla="*/ 458549 h 505167"/>
              <a:gd name="connsiteX1" fmla="*/ 395785 w 5909481"/>
              <a:gd name="connsiteY1" fmla="*/ 465373 h 505167"/>
              <a:gd name="connsiteX2" fmla="*/ 2169994 w 5909481"/>
              <a:gd name="connsiteY2" fmla="*/ 49116 h 505167"/>
              <a:gd name="connsiteX3" fmla="*/ 3664424 w 5909481"/>
              <a:gd name="connsiteY3" fmla="*/ 55940 h 505167"/>
              <a:gd name="connsiteX4" fmla="*/ 5493225 w 5909481"/>
              <a:gd name="connsiteY4" fmla="*/ 479020 h 505167"/>
              <a:gd name="connsiteX5" fmla="*/ 5909481 w 5909481"/>
              <a:gd name="connsiteY5" fmla="*/ 472196 h 505167"/>
              <a:gd name="connsiteX0" fmla="*/ 0 w 5909481"/>
              <a:gd name="connsiteY0" fmla="*/ 458549 h 479020"/>
              <a:gd name="connsiteX1" fmla="*/ 395785 w 5909481"/>
              <a:gd name="connsiteY1" fmla="*/ 465373 h 479020"/>
              <a:gd name="connsiteX2" fmla="*/ 2169994 w 5909481"/>
              <a:gd name="connsiteY2" fmla="*/ 49116 h 479020"/>
              <a:gd name="connsiteX3" fmla="*/ 3664424 w 5909481"/>
              <a:gd name="connsiteY3" fmla="*/ 55940 h 479020"/>
              <a:gd name="connsiteX4" fmla="*/ 5493225 w 5909481"/>
              <a:gd name="connsiteY4" fmla="*/ 479020 h 479020"/>
              <a:gd name="connsiteX5" fmla="*/ 5909481 w 5909481"/>
              <a:gd name="connsiteY5" fmla="*/ 472196 h 479020"/>
              <a:gd name="connsiteX0" fmla="*/ 0 w 5909481"/>
              <a:gd name="connsiteY0" fmla="*/ 458549 h 479020"/>
              <a:gd name="connsiteX1" fmla="*/ 395785 w 5909481"/>
              <a:gd name="connsiteY1" fmla="*/ 465373 h 479020"/>
              <a:gd name="connsiteX2" fmla="*/ 2169994 w 5909481"/>
              <a:gd name="connsiteY2" fmla="*/ 49116 h 479020"/>
              <a:gd name="connsiteX3" fmla="*/ 3664424 w 5909481"/>
              <a:gd name="connsiteY3" fmla="*/ 55940 h 479020"/>
              <a:gd name="connsiteX4" fmla="*/ 5493225 w 5909481"/>
              <a:gd name="connsiteY4" fmla="*/ 479020 h 479020"/>
              <a:gd name="connsiteX5" fmla="*/ 5909481 w 5909481"/>
              <a:gd name="connsiteY5" fmla="*/ 472196 h 479020"/>
              <a:gd name="connsiteX0" fmla="*/ 0 w 5909481"/>
              <a:gd name="connsiteY0" fmla="*/ 489000 h 509471"/>
              <a:gd name="connsiteX1" fmla="*/ 395785 w 5909481"/>
              <a:gd name="connsiteY1" fmla="*/ 495824 h 509471"/>
              <a:gd name="connsiteX2" fmla="*/ 2169994 w 5909481"/>
              <a:gd name="connsiteY2" fmla="*/ 79567 h 509471"/>
              <a:gd name="connsiteX3" fmla="*/ 3452883 w 5909481"/>
              <a:gd name="connsiteY3" fmla="*/ 38624 h 509471"/>
              <a:gd name="connsiteX4" fmla="*/ 5493225 w 5909481"/>
              <a:gd name="connsiteY4" fmla="*/ 509471 h 509471"/>
              <a:gd name="connsiteX5" fmla="*/ 5909481 w 5909481"/>
              <a:gd name="connsiteY5" fmla="*/ 502647 h 509471"/>
              <a:gd name="connsiteX0" fmla="*/ 0 w 5909481"/>
              <a:gd name="connsiteY0" fmla="*/ 501158 h 542018"/>
              <a:gd name="connsiteX1" fmla="*/ 395785 w 5909481"/>
              <a:gd name="connsiteY1" fmla="*/ 507982 h 542018"/>
              <a:gd name="connsiteX2" fmla="*/ 2299648 w 5909481"/>
              <a:gd name="connsiteY2" fmla="*/ 64429 h 542018"/>
              <a:gd name="connsiteX3" fmla="*/ 3452883 w 5909481"/>
              <a:gd name="connsiteY3" fmla="*/ 50782 h 542018"/>
              <a:gd name="connsiteX4" fmla="*/ 5493225 w 5909481"/>
              <a:gd name="connsiteY4" fmla="*/ 521629 h 542018"/>
              <a:gd name="connsiteX5" fmla="*/ 5909481 w 5909481"/>
              <a:gd name="connsiteY5" fmla="*/ 514805 h 542018"/>
              <a:gd name="connsiteX0" fmla="*/ 0 w 5909481"/>
              <a:gd name="connsiteY0" fmla="*/ 501158 h 521629"/>
              <a:gd name="connsiteX1" fmla="*/ 395785 w 5909481"/>
              <a:gd name="connsiteY1" fmla="*/ 507982 h 521629"/>
              <a:gd name="connsiteX2" fmla="*/ 2299648 w 5909481"/>
              <a:gd name="connsiteY2" fmla="*/ 64429 h 521629"/>
              <a:gd name="connsiteX3" fmla="*/ 3452883 w 5909481"/>
              <a:gd name="connsiteY3" fmla="*/ 50782 h 521629"/>
              <a:gd name="connsiteX4" fmla="*/ 5493225 w 5909481"/>
              <a:gd name="connsiteY4" fmla="*/ 521629 h 521629"/>
              <a:gd name="connsiteX5" fmla="*/ 5909481 w 5909481"/>
              <a:gd name="connsiteY5" fmla="*/ 514805 h 52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09481" h="521629">
                <a:moveTo>
                  <a:pt x="0" y="501158"/>
                </a:moveTo>
                <a:cubicBezTo>
                  <a:pt x="336076" y="516511"/>
                  <a:pt x="-21609" y="505707"/>
                  <a:pt x="395785" y="507982"/>
                </a:cubicBezTo>
                <a:cubicBezTo>
                  <a:pt x="813179" y="510257"/>
                  <a:pt x="1790132" y="140629"/>
                  <a:pt x="2299648" y="64429"/>
                </a:cubicBezTo>
                <a:cubicBezTo>
                  <a:pt x="2809164" y="-11771"/>
                  <a:pt x="2920620" y="-25418"/>
                  <a:pt x="3452883" y="50782"/>
                </a:cubicBezTo>
                <a:cubicBezTo>
                  <a:pt x="3985146" y="126982"/>
                  <a:pt x="5158854" y="518217"/>
                  <a:pt x="5493225" y="521629"/>
                </a:cubicBezTo>
                <a:cubicBezTo>
                  <a:pt x="5800300" y="518217"/>
                  <a:pt x="5749120" y="509686"/>
                  <a:pt x="5909481" y="514805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49" name="フリーフォーム: 図形 48">
            <a:extLst>
              <a:ext uri="{FF2B5EF4-FFF2-40B4-BE49-F238E27FC236}">
                <a16:creationId xmlns:a16="http://schemas.microsoft.com/office/drawing/2014/main" id="{54B05412-F75E-3BC8-38AD-CBA1DD9BDC95}"/>
              </a:ext>
            </a:extLst>
          </p:cNvPr>
          <p:cNvSpPr/>
          <p:nvPr/>
        </p:nvSpPr>
        <p:spPr>
          <a:xfrm>
            <a:off x="4152332" y="4423335"/>
            <a:ext cx="890517" cy="562970"/>
          </a:xfrm>
          <a:custGeom>
            <a:avLst/>
            <a:gdLst>
              <a:gd name="connsiteX0" fmla="*/ 0 w 1009934"/>
              <a:gd name="connsiteY0" fmla="*/ 580030 h 645598"/>
              <a:gd name="connsiteX1" fmla="*/ 348018 w 1009934"/>
              <a:gd name="connsiteY1" fmla="*/ 586854 h 645598"/>
              <a:gd name="connsiteX2" fmla="*/ 498143 w 1009934"/>
              <a:gd name="connsiteY2" fmla="*/ 0 h 645598"/>
              <a:gd name="connsiteX3" fmla="*/ 709684 w 1009934"/>
              <a:gd name="connsiteY3" fmla="*/ 586854 h 645598"/>
              <a:gd name="connsiteX4" fmla="*/ 1009934 w 1009934"/>
              <a:gd name="connsiteY4" fmla="*/ 593678 h 645598"/>
              <a:gd name="connsiteX0" fmla="*/ 0 w 1009934"/>
              <a:gd name="connsiteY0" fmla="*/ 580030 h 641141"/>
              <a:gd name="connsiteX1" fmla="*/ 348018 w 1009934"/>
              <a:gd name="connsiteY1" fmla="*/ 586854 h 641141"/>
              <a:gd name="connsiteX2" fmla="*/ 498143 w 1009934"/>
              <a:gd name="connsiteY2" fmla="*/ 0 h 641141"/>
              <a:gd name="connsiteX3" fmla="*/ 709684 w 1009934"/>
              <a:gd name="connsiteY3" fmla="*/ 586854 h 641141"/>
              <a:gd name="connsiteX4" fmla="*/ 1009934 w 1009934"/>
              <a:gd name="connsiteY4" fmla="*/ 593678 h 641141"/>
              <a:gd name="connsiteX0" fmla="*/ 0 w 1009934"/>
              <a:gd name="connsiteY0" fmla="*/ 580030 h 614657"/>
              <a:gd name="connsiteX1" fmla="*/ 348018 w 1009934"/>
              <a:gd name="connsiteY1" fmla="*/ 586854 h 614657"/>
              <a:gd name="connsiteX2" fmla="*/ 498143 w 1009934"/>
              <a:gd name="connsiteY2" fmla="*/ 0 h 614657"/>
              <a:gd name="connsiteX3" fmla="*/ 709684 w 1009934"/>
              <a:gd name="connsiteY3" fmla="*/ 586854 h 614657"/>
              <a:gd name="connsiteX4" fmla="*/ 1009934 w 1009934"/>
              <a:gd name="connsiteY4" fmla="*/ 593678 h 614657"/>
              <a:gd name="connsiteX0" fmla="*/ 0 w 1009934"/>
              <a:gd name="connsiteY0" fmla="*/ 580030 h 614657"/>
              <a:gd name="connsiteX1" fmla="*/ 348018 w 1009934"/>
              <a:gd name="connsiteY1" fmla="*/ 586854 h 614657"/>
              <a:gd name="connsiteX2" fmla="*/ 498143 w 1009934"/>
              <a:gd name="connsiteY2" fmla="*/ 0 h 614657"/>
              <a:gd name="connsiteX3" fmla="*/ 709684 w 1009934"/>
              <a:gd name="connsiteY3" fmla="*/ 586854 h 614657"/>
              <a:gd name="connsiteX4" fmla="*/ 1009934 w 1009934"/>
              <a:gd name="connsiteY4" fmla="*/ 593678 h 614657"/>
              <a:gd name="connsiteX0" fmla="*/ 0 w 1009934"/>
              <a:gd name="connsiteY0" fmla="*/ 580030 h 614657"/>
              <a:gd name="connsiteX1" fmla="*/ 348018 w 1009934"/>
              <a:gd name="connsiteY1" fmla="*/ 586854 h 614657"/>
              <a:gd name="connsiteX2" fmla="*/ 498143 w 1009934"/>
              <a:gd name="connsiteY2" fmla="*/ 0 h 614657"/>
              <a:gd name="connsiteX3" fmla="*/ 709684 w 1009934"/>
              <a:gd name="connsiteY3" fmla="*/ 586854 h 614657"/>
              <a:gd name="connsiteX4" fmla="*/ 1009934 w 1009934"/>
              <a:gd name="connsiteY4" fmla="*/ 593678 h 614657"/>
              <a:gd name="connsiteX0" fmla="*/ 0 w 1009934"/>
              <a:gd name="connsiteY0" fmla="*/ 580030 h 614657"/>
              <a:gd name="connsiteX1" fmla="*/ 348018 w 1009934"/>
              <a:gd name="connsiteY1" fmla="*/ 586854 h 614657"/>
              <a:gd name="connsiteX2" fmla="*/ 498143 w 1009934"/>
              <a:gd name="connsiteY2" fmla="*/ 0 h 614657"/>
              <a:gd name="connsiteX3" fmla="*/ 709684 w 1009934"/>
              <a:gd name="connsiteY3" fmla="*/ 586854 h 614657"/>
              <a:gd name="connsiteX4" fmla="*/ 1009934 w 1009934"/>
              <a:gd name="connsiteY4" fmla="*/ 593678 h 614657"/>
              <a:gd name="connsiteX0" fmla="*/ 0 w 1009934"/>
              <a:gd name="connsiteY0" fmla="*/ 580030 h 603554"/>
              <a:gd name="connsiteX1" fmla="*/ 348018 w 1009934"/>
              <a:gd name="connsiteY1" fmla="*/ 586854 h 603554"/>
              <a:gd name="connsiteX2" fmla="*/ 498143 w 1009934"/>
              <a:gd name="connsiteY2" fmla="*/ 0 h 603554"/>
              <a:gd name="connsiteX3" fmla="*/ 709684 w 1009934"/>
              <a:gd name="connsiteY3" fmla="*/ 586854 h 603554"/>
              <a:gd name="connsiteX4" fmla="*/ 1009934 w 1009934"/>
              <a:gd name="connsiteY4" fmla="*/ 593678 h 603554"/>
              <a:gd name="connsiteX0" fmla="*/ 0 w 1009934"/>
              <a:gd name="connsiteY0" fmla="*/ 573206 h 633830"/>
              <a:gd name="connsiteX1" fmla="*/ 348018 w 1009934"/>
              <a:gd name="connsiteY1" fmla="*/ 580030 h 633830"/>
              <a:gd name="connsiteX2" fmla="*/ 545911 w 1009934"/>
              <a:gd name="connsiteY2" fmla="*/ 0 h 633830"/>
              <a:gd name="connsiteX3" fmla="*/ 709684 w 1009934"/>
              <a:gd name="connsiteY3" fmla="*/ 580030 h 633830"/>
              <a:gd name="connsiteX4" fmla="*/ 1009934 w 1009934"/>
              <a:gd name="connsiteY4" fmla="*/ 586854 h 633830"/>
              <a:gd name="connsiteX0" fmla="*/ 0 w 1009934"/>
              <a:gd name="connsiteY0" fmla="*/ 573206 h 633830"/>
              <a:gd name="connsiteX1" fmla="*/ 348018 w 1009934"/>
              <a:gd name="connsiteY1" fmla="*/ 580030 h 633830"/>
              <a:gd name="connsiteX2" fmla="*/ 545911 w 1009934"/>
              <a:gd name="connsiteY2" fmla="*/ 0 h 633830"/>
              <a:gd name="connsiteX3" fmla="*/ 709684 w 1009934"/>
              <a:gd name="connsiteY3" fmla="*/ 580030 h 633830"/>
              <a:gd name="connsiteX4" fmla="*/ 1009934 w 1009934"/>
              <a:gd name="connsiteY4" fmla="*/ 586854 h 633830"/>
              <a:gd name="connsiteX0" fmla="*/ 0 w 1009934"/>
              <a:gd name="connsiteY0" fmla="*/ 573206 h 601930"/>
              <a:gd name="connsiteX1" fmla="*/ 348018 w 1009934"/>
              <a:gd name="connsiteY1" fmla="*/ 580030 h 601930"/>
              <a:gd name="connsiteX2" fmla="*/ 545911 w 1009934"/>
              <a:gd name="connsiteY2" fmla="*/ 0 h 601930"/>
              <a:gd name="connsiteX3" fmla="*/ 709684 w 1009934"/>
              <a:gd name="connsiteY3" fmla="*/ 580030 h 601930"/>
              <a:gd name="connsiteX4" fmla="*/ 1009934 w 1009934"/>
              <a:gd name="connsiteY4" fmla="*/ 586854 h 601930"/>
              <a:gd name="connsiteX0" fmla="*/ 0 w 1009934"/>
              <a:gd name="connsiteY0" fmla="*/ 573206 h 596466"/>
              <a:gd name="connsiteX1" fmla="*/ 348018 w 1009934"/>
              <a:gd name="connsiteY1" fmla="*/ 580030 h 596466"/>
              <a:gd name="connsiteX2" fmla="*/ 545911 w 1009934"/>
              <a:gd name="connsiteY2" fmla="*/ 0 h 596466"/>
              <a:gd name="connsiteX3" fmla="*/ 709684 w 1009934"/>
              <a:gd name="connsiteY3" fmla="*/ 580030 h 596466"/>
              <a:gd name="connsiteX4" fmla="*/ 1009934 w 1009934"/>
              <a:gd name="connsiteY4" fmla="*/ 586854 h 596466"/>
              <a:gd name="connsiteX0" fmla="*/ 0 w 1009934"/>
              <a:gd name="connsiteY0" fmla="*/ 573206 h 596466"/>
              <a:gd name="connsiteX1" fmla="*/ 348018 w 1009934"/>
              <a:gd name="connsiteY1" fmla="*/ 580030 h 596466"/>
              <a:gd name="connsiteX2" fmla="*/ 545911 w 1009934"/>
              <a:gd name="connsiteY2" fmla="*/ 0 h 596466"/>
              <a:gd name="connsiteX3" fmla="*/ 709684 w 1009934"/>
              <a:gd name="connsiteY3" fmla="*/ 580030 h 596466"/>
              <a:gd name="connsiteX4" fmla="*/ 1009934 w 1009934"/>
              <a:gd name="connsiteY4" fmla="*/ 586854 h 596466"/>
              <a:gd name="connsiteX0" fmla="*/ 0 w 1009934"/>
              <a:gd name="connsiteY0" fmla="*/ 573206 h 586854"/>
              <a:gd name="connsiteX1" fmla="*/ 348018 w 1009934"/>
              <a:gd name="connsiteY1" fmla="*/ 580030 h 586854"/>
              <a:gd name="connsiteX2" fmla="*/ 545911 w 1009934"/>
              <a:gd name="connsiteY2" fmla="*/ 0 h 586854"/>
              <a:gd name="connsiteX3" fmla="*/ 709684 w 1009934"/>
              <a:gd name="connsiteY3" fmla="*/ 580030 h 586854"/>
              <a:gd name="connsiteX4" fmla="*/ 1009934 w 1009934"/>
              <a:gd name="connsiteY4" fmla="*/ 586854 h 586854"/>
              <a:gd name="connsiteX0" fmla="*/ 0 w 1009934"/>
              <a:gd name="connsiteY0" fmla="*/ 709684 h 768210"/>
              <a:gd name="connsiteX1" fmla="*/ 348018 w 1009934"/>
              <a:gd name="connsiteY1" fmla="*/ 716508 h 768210"/>
              <a:gd name="connsiteX2" fmla="*/ 525439 w 1009934"/>
              <a:gd name="connsiteY2" fmla="*/ 0 h 768210"/>
              <a:gd name="connsiteX3" fmla="*/ 709684 w 1009934"/>
              <a:gd name="connsiteY3" fmla="*/ 716508 h 768210"/>
              <a:gd name="connsiteX4" fmla="*/ 1009934 w 1009934"/>
              <a:gd name="connsiteY4" fmla="*/ 723332 h 768210"/>
              <a:gd name="connsiteX0" fmla="*/ 0 w 1009934"/>
              <a:gd name="connsiteY0" fmla="*/ 709684 h 723332"/>
              <a:gd name="connsiteX1" fmla="*/ 348018 w 1009934"/>
              <a:gd name="connsiteY1" fmla="*/ 716508 h 723332"/>
              <a:gd name="connsiteX2" fmla="*/ 525439 w 1009934"/>
              <a:gd name="connsiteY2" fmla="*/ 0 h 723332"/>
              <a:gd name="connsiteX3" fmla="*/ 709684 w 1009934"/>
              <a:gd name="connsiteY3" fmla="*/ 716508 h 723332"/>
              <a:gd name="connsiteX4" fmla="*/ 1009934 w 1009934"/>
              <a:gd name="connsiteY4" fmla="*/ 723332 h 723332"/>
              <a:gd name="connsiteX0" fmla="*/ 0 w 1009934"/>
              <a:gd name="connsiteY0" fmla="*/ 709685 h 727526"/>
              <a:gd name="connsiteX1" fmla="*/ 348018 w 1009934"/>
              <a:gd name="connsiteY1" fmla="*/ 716509 h 727526"/>
              <a:gd name="connsiteX2" fmla="*/ 525439 w 1009934"/>
              <a:gd name="connsiteY2" fmla="*/ 1 h 727526"/>
              <a:gd name="connsiteX3" fmla="*/ 873457 w 1009934"/>
              <a:gd name="connsiteY3" fmla="*/ 723333 h 727526"/>
              <a:gd name="connsiteX4" fmla="*/ 1009934 w 1009934"/>
              <a:gd name="connsiteY4" fmla="*/ 723333 h 727526"/>
              <a:gd name="connsiteX0" fmla="*/ 0 w 1009934"/>
              <a:gd name="connsiteY0" fmla="*/ 709684 h 727525"/>
              <a:gd name="connsiteX1" fmla="*/ 156950 w 1009934"/>
              <a:gd name="connsiteY1" fmla="*/ 723332 h 727525"/>
              <a:gd name="connsiteX2" fmla="*/ 525439 w 1009934"/>
              <a:gd name="connsiteY2" fmla="*/ 0 h 727525"/>
              <a:gd name="connsiteX3" fmla="*/ 873457 w 1009934"/>
              <a:gd name="connsiteY3" fmla="*/ 723332 h 727525"/>
              <a:gd name="connsiteX4" fmla="*/ 1009934 w 1009934"/>
              <a:gd name="connsiteY4" fmla="*/ 723332 h 727525"/>
              <a:gd name="connsiteX0" fmla="*/ 0 w 1044053"/>
              <a:gd name="connsiteY0" fmla="*/ 730155 h 778713"/>
              <a:gd name="connsiteX1" fmla="*/ 191069 w 1044053"/>
              <a:gd name="connsiteY1" fmla="*/ 723332 h 778713"/>
              <a:gd name="connsiteX2" fmla="*/ 559558 w 1044053"/>
              <a:gd name="connsiteY2" fmla="*/ 0 h 778713"/>
              <a:gd name="connsiteX3" fmla="*/ 907576 w 1044053"/>
              <a:gd name="connsiteY3" fmla="*/ 723332 h 778713"/>
              <a:gd name="connsiteX4" fmla="*/ 1044053 w 1044053"/>
              <a:gd name="connsiteY4" fmla="*/ 723332 h 778713"/>
              <a:gd name="connsiteX0" fmla="*/ 0 w 1044053"/>
              <a:gd name="connsiteY0" fmla="*/ 730155 h 730155"/>
              <a:gd name="connsiteX1" fmla="*/ 191069 w 1044053"/>
              <a:gd name="connsiteY1" fmla="*/ 723332 h 730155"/>
              <a:gd name="connsiteX2" fmla="*/ 559558 w 1044053"/>
              <a:gd name="connsiteY2" fmla="*/ 0 h 730155"/>
              <a:gd name="connsiteX3" fmla="*/ 907576 w 1044053"/>
              <a:gd name="connsiteY3" fmla="*/ 723332 h 730155"/>
              <a:gd name="connsiteX4" fmla="*/ 1044053 w 1044053"/>
              <a:gd name="connsiteY4" fmla="*/ 723332 h 730155"/>
              <a:gd name="connsiteX0" fmla="*/ 0 w 1132764"/>
              <a:gd name="connsiteY0" fmla="*/ 730155 h 736980"/>
              <a:gd name="connsiteX1" fmla="*/ 191069 w 1132764"/>
              <a:gd name="connsiteY1" fmla="*/ 723332 h 736980"/>
              <a:gd name="connsiteX2" fmla="*/ 559558 w 1132764"/>
              <a:gd name="connsiteY2" fmla="*/ 0 h 736980"/>
              <a:gd name="connsiteX3" fmla="*/ 907576 w 1132764"/>
              <a:gd name="connsiteY3" fmla="*/ 723332 h 736980"/>
              <a:gd name="connsiteX4" fmla="*/ 1132764 w 1132764"/>
              <a:gd name="connsiteY4" fmla="*/ 736980 h 736980"/>
              <a:gd name="connsiteX0" fmla="*/ 0 w 1132764"/>
              <a:gd name="connsiteY0" fmla="*/ 730160 h 741178"/>
              <a:gd name="connsiteX1" fmla="*/ 191069 w 1132764"/>
              <a:gd name="connsiteY1" fmla="*/ 723337 h 741178"/>
              <a:gd name="connsiteX2" fmla="*/ 559558 w 1132764"/>
              <a:gd name="connsiteY2" fmla="*/ 5 h 741178"/>
              <a:gd name="connsiteX3" fmla="*/ 907576 w 1132764"/>
              <a:gd name="connsiteY3" fmla="*/ 736985 h 741178"/>
              <a:gd name="connsiteX4" fmla="*/ 1132764 w 1132764"/>
              <a:gd name="connsiteY4" fmla="*/ 736985 h 741178"/>
              <a:gd name="connsiteX0" fmla="*/ 0 w 1132764"/>
              <a:gd name="connsiteY0" fmla="*/ 730155 h 741173"/>
              <a:gd name="connsiteX1" fmla="*/ 197893 w 1132764"/>
              <a:gd name="connsiteY1" fmla="*/ 736979 h 741173"/>
              <a:gd name="connsiteX2" fmla="*/ 559558 w 1132764"/>
              <a:gd name="connsiteY2" fmla="*/ 0 h 741173"/>
              <a:gd name="connsiteX3" fmla="*/ 907576 w 1132764"/>
              <a:gd name="connsiteY3" fmla="*/ 736980 h 741173"/>
              <a:gd name="connsiteX4" fmla="*/ 1132764 w 1132764"/>
              <a:gd name="connsiteY4" fmla="*/ 736980 h 741173"/>
              <a:gd name="connsiteX0" fmla="*/ 0 w 1139588"/>
              <a:gd name="connsiteY0" fmla="*/ 750626 h 795792"/>
              <a:gd name="connsiteX1" fmla="*/ 204717 w 1139588"/>
              <a:gd name="connsiteY1" fmla="*/ 736979 h 795792"/>
              <a:gd name="connsiteX2" fmla="*/ 566382 w 1139588"/>
              <a:gd name="connsiteY2" fmla="*/ 0 h 795792"/>
              <a:gd name="connsiteX3" fmla="*/ 914400 w 1139588"/>
              <a:gd name="connsiteY3" fmla="*/ 736980 h 795792"/>
              <a:gd name="connsiteX4" fmla="*/ 1139588 w 1139588"/>
              <a:gd name="connsiteY4" fmla="*/ 736980 h 795792"/>
              <a:gd name="connsiteX0" fmla="*/ 0 w 1139588"/>
              <a:gd name="connsiteY0" fmla="*/ 750626 h 750626"/>
              <a:gd name="connsiteX1" fmla="*/ 204717 w 1139588"/>
              <a:gd name="connsiteY1" fmla="*/ 736979 h 750626"/>
              <a:gd name="connsiteX2" fmla="*/ 566382 w 1139588"/>
              <a:gd name="connsiteY2" fmla="*/ 0 h 750626"/>
              <a:gd name="connsiteX3" fmla="*/ 914400 w 1139588"/>
              <a:gd name="connsiteY3" fmla="*/ 736980 h 750626"/>
              <a:gd name="connsiteX4" fmla="*/ 1139588 w 1139588"/>
              <a:gd name="connsiteY4" fmla="*/ 736980 h 750626"/>
              <a:gd name="connsiteX0" fmla="*/ 0 w 1139588"/>
              <a:gd name="connsiteY0" fmla="*/ 750626 h 750626"/>
              <a:gd name="connsiteX1" fmla="*/ 204717 w 1139588"/>
              <a:gd name="connsiteY1" fmla="*/ 736979 h 750626"/>
              <a:gd name="connsiteX2" fmla="*/ 566382 w 1139588"/>
              <a:gd name="connsiteY2" fmla="*/ 0 h 750626"/>
              <a:gd name="connsiteX3" fmla="*/ 914400 w 1139588"/>
              <a:gd name="connsiteY3" fmla="*/ 736980 h 750626"/>
              <a:gd name="connsiteX4" fmla="*/ 1139588 w 1139588"/>
              <a:gd name="connsiteY4" fmla="*/ 736980 h 750626"/>
              <a:gd name="connsiteX0" fmla="*/ 0 w 1139588"/>
              <a:gd name="connsiteY0" fmla="*/ 750626 h 750626"/>
              <a:gd name="connsiteX1" fmla="*/ 204717 w 1139588"/>
              <a:gd name="connsiteY1" fmla="*/ 736979 h 750626"/>
              <a:gd name="connsiteX2" fmla="*/ 566382 w 1139588"/>
              <a:gd name="connsiteY2" fmla="*/ 0 h 750626"/>
              <a:gd name="connsiteX3" fmla="*/ 914400 w 1139588"/>
              <a:gd name="connsiteY3" fmla="*/ 736980 h 750626"/>
              <a:gd name="connsiteX4" fmla="*/ 1139588 w 1139588"/>
              <a:gd name="connsiteY4" fmla="*/ 736980 h 750626"/>
              <a:gd name="connsiteX0" fmla="*/ 0 w 1139588"/>
              <a:gd name="connsiteY0" fmla="*/ 750626 h 750626"/>
              <a:gd name="connsiteX1" fmla="*/ 204717 w 1139588"/>
              <a:gd name="connsiteY1" fmla="*/ 736979 h 750626"/>
              <a:gd name="connsiteX2" fmla="*/ 566382 w 1139588"/>
              <a:gd name="connsiteY2" fmla="*/ 0 h 750626"/>
              <a:gd name="connsiteX3" fmla="*/ 914400 w 1139588"/>
              <a:gd name="connsiteY3" fmla="*/ 736980 h 750626"/>
              <a:gd name="connsiteX4" fmla="*/ 1139588 w 1139588"/>
              <a:gd name="connsiteY4" fmla="*/ 736980 h 750626"/>
              <a:gd name="connsiteX0" fmla="*/ 0 w 1187356"/>
              <a:gd name="connsiteY0" fmla="*/ 750626 h 750626"/>
              <a:gd name="connsiteX1" fmla="*/ 204717 w 1187356"/>
              <a:gd name="connsiteY1" fmla="*/ 736979 h 750626"/>
              <a:gd name="connsiteX2" fmla="*/ 566382 w 1187356"/>
              <a:gd name="connsiteY2" fmla="*/ 0 h 750626"/>
              <a:gd name="connsiteX3" fmla="*/ 914400 w 1187356"/>
              <a:gd name="connsiteY3" fmla="*/ 736980 h 750626"/>
              <a:gd name="connsiteX4" fmla="*/ 1187356 w 1187356"/>
              <a:gd name="connsiteY4" fmla="*/ 743804 h 750626"/>
              <a:gd name="connsiteX0" fmla="*/ 0 w 1187356"/>
              <a:gd name="connsiteY0" fmla="*/ 750626 h 750626"/>
              <a:gd name="connsiteX1" fmla="*/ 204717 w 1187356"/>
              <a:gd name="connsiteY1" fmla="*/ 736979 h 750626"/>
              <a:gd name="connsiteX2" fmla="*/ 566382 w 1187356"/>
              <a:gd name="connsiteY2" fmla="*/ 0 h 750626"/>
              <a:gd name="connsiteX3" fmla="*/ 914400 w 1187356"/>
              <a:gd name="connsiteY3" fmla="*/ 736980 h 750626"/>
              <a:gd name="connsiteX4" fmla="*/ 1187356 w 1187356"/>
              <a:gd name="connsiteY4" fmla="*/ 743804 h 750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7356" h="750626">
                <a:moveTo>
                  <a:pt x="0" y="750626"/>
                </a:moveTo>
                <a:cubicBezTo>
                  <a:pt x="63690" y="748352"/>
                  <a:pt x="7962" y="739253"/>
                  <a:pt x="204717" y="736979"/>
                </a:cubicBezTo>
                <a:cubicBezTo>
                  <a:pt x="361429" y="735168"/>
                  <a:pt x="448102" y="0"/>
                  <a:pt x="566382" y="0"/>
                </a:cubicBezTo>
                <a:cubicBezTo>
                  <a:pt x="684662" y="0"/>
                  <a:pt x="733568" y="733568"/>
                  <a:pt x="914400" y="736980"/>
                </a:cubicBezTo>
                <a:cubicBezTo>
                  <a:pt x="1156649" y="740392"/>
                  <a:pt x="1038937" y="742098"/>
                  <a:pt x="1187356" y="743804"/>
                </a:cubicBezTo>
              </a:path>
            </a:pathLst>
          </a:custGeom>
          <a:solidFill>
            <a:srgbClr val="FFFF00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52" name="フリーフォーム: 図形 51">
            <a:extLst>
              <a:ext uri="{FF2B5EF4-FFF2-40B4-BE49-F238E27FC236}">
                <a16:creationId xmlns:a16="http://schemas.microsoft.com/office/drawing/2014/main" id="{DD4B17A3-240E-1AA5-9A94-FC297F28C4FB}"/>
              </a:ext>
            </a:extLst>
          </p:cNvPr>
          <p:cNvSpPr/>
          <p:nvPr/>
        </p:nvSpPr>
        <p:spPr>
          <a:xfrm>
            <a:off x="2294529" y="4647143"/>
            <a:ext cx="4647064" cy="818866"/>
          </a:xfrm>
          <a:custGeom>
            <a:avLst/>
            <a:gdLst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39087 h 757451"/>
              <a:gd name="connsiteX12" fmla="*/ 3923731 w 6052782"/>
              <a:gd name="connsiteY12" fmla="*/ 525439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25439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32263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1158 w 6052782"/>
              <a:gd name="connsiteY7" fmla="*/ 532263 h 757451"/>
              <a:gd name="connsiteX8" fmla="*/ 2497540 w 6052782"/>
              <a:gd name="connsiteY8" fmla="*/ 573207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0 w 6052782"/>
              <a:gd name="connsiteY0" fmla="*/ 34120 h 757451"/>
              <a:gd name="connsiteX1" fmla="*/ 0 w 6052782"/>
              <a:gd name="connsiteY1" fmla="*/ 34120 h 757451"/>
              <a:gd name="connsiteX2" fmla="*/ 382137 w 6052782"/>
              <a:gd name="connsiteY2" fmla="*/ 27296 h 757451"/>
              <a:gd name="connsiteX3" fmla="*/ 532263 w 6052782"/>
              <a:gd name="connsiteY3" fmla="*/ 184245 h 757451"/>
              <a:gd name="connsiteX4" fmla="*/ 1071349 w 6052782"/>
              <a:gd name="connsiteY4" fmla="*/ 184245 h 757451"/>
              <a:gd name="connsiteX5" fmla="*/ 1255594 w 6052782"/>
              <a:gd name="connsiteY5" fmla="*/ 354842 h 757451"/>
              <a:gd name="connsiteX6" fmla="*/ 1719618 w 6052782"/>
              <a:gd name="connsiteY6" fmla="*/ 361666 h 757451"/>
              <a:gd name="connsiteX7" fmla="*/ 1937982 w 6052782"/>
              <a:gd name="connsiteY7" fmla="*/ 573207 h 757451"/>
              <a:gd name="connsiteX8" fmla="*/ 2497540 w 6052782"/>
              <a:gd name="connsiteY8" fmla="*/ 573207 h 757451"/>
              <a:gd name="connsiteX9" fmla="*/ 2627194 w 6052782"/>
              <a:gd name="connsiteY9" fmla="*/ 743803 h 757451"/>
              <a:gd name="connsiteX10" fmla="*/ 3275463 w 6052782"/>
              <a:gd name="connsiteY10" fmla="*/ 757451 h 757451"/>
              <a:gd name="connsiteX11" fmla="*/ 3370997 w 6052782"/>
              <a:gd name="connsiteY11" fmla="*/ 573206 h 757451"/>
              <a:gd name="connsiteX12" fmla="*/ 3923731 w 6052782"/>
              <a:gd name="connsiteY12" fmla="*/ 580030 h 757451"/>
              <a:gd name="connsiteX13" fmla="*/ 4121624 w 6052782"/>
              <a:gd name="connsiteY13" fmla="*/ 300251 h 757451"/>
              <a:gd name="connsiteX14" fmla="*/ 4640239 w 6052782"/>
              <a:gd name="connsiteY14" fmla="*/ 293427 h 757451"/>
              <a:gd name="connsiteX15" fmla="*/ 4804012 w 6052782"/>
              <a:gd name="connsiteY15" fmla="*/ 88711 h 757451"/>
              <a:gd name="connsiteX16" fmla="*/ 5329451 w 6052782"/>
              <a:gd name="connsiteY16" fmla="*/ 95535 h 757451"/>
              <a:gd name="connsiteX17" fmla="*/ 5513696 w 6052782"/>
              <a:gd name="connsiteY17" fmla="*/ 0 h 757451"/>
              <a:gd name="connsiteX18" fmla="*/ 6052782 w 6052782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34622 w 6155141"/>
              <a:gd name="connsiteY3" fmla="*/ 184245 h 757451"/>
              <a:gd name="connsiteX4" fmla="*/ 1173708 w 6155141"/>
              <a:gd name="connsiteY4" fmla="*/ 184245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84245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97893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31810 w 6155141"/>
              <a:gd name="connsiteY16" fmla="*/ 95535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102359 w 6155141"/>
              <a:gd name="connsiteY0" fmla="*/ 34120 h 757451"/>
              <a:gd name="connsiteX1" fmla="*/ 0 w 6155141"/>
              <a:gd name="connsiteY1" fmla="*/ 27296 h 757451"/>
              <a:gd name="connsiteX2" fmla="*/ 484496 w 6155141"/>
              <a:gd name="connsiteY2" fmla="*/ 27296 h 757451"/>
              <a:gd name="connsiteX3" fmla="*/ 675565 w 6155141"/>
              <a:gd name="connsiteY3" fmla="*/ 204717 h 757451"/>
              <a:gd name="connsiteX4" fmla="*/ 1173708 w 6155141"/>
              <a:gd name="connsiteY4" fmla="*/ 197893 h 757451"/>
              <a:gd name="connsiteX5" fmla="*/ 1357953 w 6155141"/>
              <a:gd name="connsiteY5" fmla="*/ 354842 h 757451"/>
              <a:gd name="connsiteX6" fmla="*/ 1821977 w 6155141"/>
              <a:gd name="connsiteY6" fmla="*/ 361666 h 757451"/>
              <a:gd name="connsiteX7" fmla="*/ 2040341 w 6155141"/>
              <a:gd name="connsiteY7" fmla="*/ 573207 h 757451"/>
              <a:gd name="connsiteX8" fmla="*/ 2599899 w 6155141"/>
              <a:gd name="connsiteY8" fmla="*/ 573207 h 757451"/>
              <a:gd name="connsiteX9" fmla="*/ 2729553 w 6155141"/>
              <a:gd name="connsiteY9" fmla="*/ 743803 h 757451"/>
              <a:gd name="connsiteX10" fmla="*/ 3377822 w 6155141"/>
              <a:gd name="connsiteY10" fmla="*/ 757451 h 757451"/>
              <a:gd name="connsiteX11" fmla="*/ 3473356 w 6155141"/>
              <a:gd name="connsiteY11" fmla="*/ 573206 h 757451"/>
              <a:gd name="connsiteX12" fmla="*/ 4026090 w 6155141"/>
              <a:gd name="connsiteY12" fmla="*/ 580030 h 757451"/>
              <a:gd name="connsiteX13" fmla="*/ 4223983 w 6155141"/>
              <a:gd name="connsiteY13" fmla="*/ 300251 h 757451"/>
              <a:gd name="connsiteX14" fmla="*/ 4742598 w 6155141"/>
              <a:gd name="connsiteY14" fmla="*/ 293427 h 757451"/>
              <a:gd name="connsiteX15" fmla="*/ 4906371 w 6155141"/>
              <a:gd name="connsiteY15" fmla="*/ 88711 h 757451"/>
              <a:gd name="connsiteX16" fmla="*/ 5418162 w 6155141"/>
              <a:gd name="connsiteY16" fmla="*/ 170597 h 757451"/>
              <a:gd name="connsiteX17" fmla="*/ 5616055 w 6155141"/>
              <a:gd name="connsiteY17" fmla="*/ 0 h 757451"/>
              <a:gd name="connsiteX18" fmla="*/ 6155141 w 6155141"/>
              <a:gd name="connsiteY18" fmla="*/ 0 h 757451"/>
              <a:gd name="connsiteX0" fmla="*/ 0 w 6155141"/>
              <a:gd name="connsiteY0" fmla="*/ 27296 h 757451"/>
              <a:gd name="connsiteX1" fmla="*/ 484496 w 6155141"/>
              <a:gd name="connsiteY1" fmla="*/ 27296 h 757451"/>
              <a:gd name="connsiteX2" fmla="*/ 675565 w 6155141"/>
              <a:gd name="connsiteY2" fmla="*/ 204717 h 757451"/>
              <a:gd name="connsiteX3" fmla="*/ 1173708 w 6155141"/>
              <a:gd name="connsiteY3" fmla="*/ 197893 h 757451"/>
              <a:gd name="connsiteX4" fmla="*/ 1357953 w 6155141"/>
              <a:gd name="connsiteY4" fmla="*/ 354842 h 757451"/>
              <a:gd name="connsiteX5" fmla="*/ 1821977 w 6155141"/>
              <a:gd name="connsiteY5" fmla="*/ 361666 h 757451"/>
              <a:gd name="connsiteX6" fmla="*/ 2040341 w 6155141"/>
              <a:gd name="connsiteY6" fmla="*/ 573207 h 757451"/>
              <a:gd name="connsiteX7" fmla="*/ 2599899 w 6155141"/>
              <a:gd name="connsiteY7" fmla="*/ 573207 h 757451"/>
              <a:gd name="connsiteX8" fmla="*/ 2729553 w 6155141"/>
              <a:gd name="connsiteY8" fmla="*/ 743803 h 757451"/>
              <a:gd name="connsiteX9" fmla="*/ 3377822 w 6155141"/>
              <a:gd name="connsiteY9" fmla="*/ 757451 h 757451"/>
              <a:gd name="connsiteX10" fmla="*/ 3473356 w 6155141"/>
              <a:gd name="connsiteY10" fmla="*/ 573206 h 757451"/>
              <a:gd name="connsiteX11" fmla="*/ 4026090 w 6155141"/>
              <a:gd name="connsiteY11" fmla="*/ 580030 h 757451"/>
              <a:gd name="connsiteX12" fmla="*/ 4223983 w 6155141"/>
              <a:gd name="connsiteY12" fmla="*/ 300251 h 757451"/>
              <a:gd name="connsiteX13" fmla="*/ 4742598 w 6155141"/>
              <a:gd name="connsiteY13" fmla="*/ 293427 h 757451"/>
              <a:gd name="connsiteX14" fmla="*/ 4906371 w 6155141"/>
              <a:gd name="connsiteY14" fmla="*/ 88711 h 757451"/>
              <a:gd name="connsiteX15" fmla="*/ 5418162 w 6155141"/>
              <a:gd name="connsiteY15" fmla="*/ 170597 h 757451"/>
              <a:gd name="connsiteX16" fmla="*/ 5616055 w 6155141"/>
              <a:gd name="connsiteY16" fmla="*/ 0 h 757451"/>
              <a:gd name="connsiteX17" fmla="*/ 6155141 w 6155141"/>
              <a:gd name="connsiteY17" fmla="*/ 0 h 757451"/>
              <a:gd name="connsiteX0" fmla="*/ 0 w 6161965"/>
              <a:gd name="connsiteY0" fmla="*/ 0 h 771099"/>
              <a:gd name="connsiteX1" fmla="*/ 491320 w 6161965"/>
              <a:gd name="connsiteY1" fmla="*/ 40944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24986 w 6161965"/>
              <a:gd name="connsiteY15" fmla="*/ 184245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24986 w 6161965"/>
              <a:gd name="connsiteY15" fmla="*/ 184245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13195 w 6161965"/>
              <a:gd name="connsiteY14" fmla="*/ 102359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49422 w 6161965"/>
              <a:gd name="connsiteY13" fmla="*/ 307075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30807 w 6161965"/>
              <a:gd name="connsiteY12" fmla="*/ 313899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64777 w 6161965"/>
              <a:gd name="connsiteY4" fmla="*/ 368490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28801 w 6161965"/>
              <a:gd name="connsiteY5" fmla="*/ 375314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51279 w 6161965"/>
              <a:gd name="connsiteY12" fmla="*/ 375314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36377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84646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23231 w 6161965"/>
              <a:gd name="connsiteY9" fmla="*/ 771099 h 771099"/>
              <a:gd name="connsiteX10" fmla="*/ 3480180 w 6161965"/>
              <a:gd name="connsiteY10" fmla="*/ 586854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1099"/>
              <a:gd name="connsiteX1" fmla="*/ 491320 w 6161965"/>
              <a:gd name="connsiteY1" fmla="*/ 1 h 771099"/>
              <a:gd name="connsiteX2" fmla="*/ 682389 w 6161965"/>
              <a:gd name="connsiteY2" fmla="*/ 218365 h 771099"/>
              <a:gd name="connsiteX3" fmla="*/ 1180532 w 6161965"/>
              <a:gd name="connsiteY3" fmla="*/ 211541 h 771099"/>
              <a:gd name="connsiteX4" fmla="*/ 1398897 w 6161965"/>
              <a:gd name="connsiteY4" fmla="*/ 388962 h 771099"/>
              <a:gd name="connsiteX5" fmla="*/ 1862920 w 6161965"/>
              <a:gd name="connsiteY5" fmla="*/ 395786 h 771099"/>
              <a:gd name="connsiteX6" fmla="*/ 2047165 w 6161965"/>
              <a:gd name="connsiteY6" fmla="*/ 586855 h 771099"/>
              <a:gd name="connsiteX7" fmla="*/ 2606723 w 6161965"/>
              <a:gd name="connsiteY7" fmla="*/ 586855 h 771099"/>
              <a:gd name="connsiteX8" fmla="*/ 2797792 w 6161965"/>
              <a:gd name="connsiteY8" fmla="*/ 757451 h 771099"/>
              <a:gd name="connsiteX9" fmla="*/ 3323231 w 6161965"/>
              <a:gd name="connsiteY9" fmla="*/ 771099 h 771099"/>
              <a:gd name="connsiteX10" fmla="*/ 3534771 w 6161965"/>
              <a:gd name="connsiteY10" fmla="*/ 580030 h 771099"/>
              <a:gd name="connsiteX11" fmla="*/ 4032914 w 6161965"/>
              <a:gd name="connsiteY11" fmla="*/ 593678 h 771099"/>
              <a:gd name="connsiteX12" fmla="*/ 4244455 w 6161965"/>
              <a:gd name="connsiteY12" fmla="*/ 416257 h 771099"/>
              <a:gd name="connsiteX13" fmla="*/ 4769893 w 6161965"/>
              <a:gd name="connsiteY13" fmla="*/ 402609 h 771099"/>
              <a:gd name="connsiteX14" fmla="*/ 4974610 w 6161965"/>
              <a:gd name="connsiteY14" fmla="*/ 211541 h 771099"/>
              <a:gd name="connsiteX15" fmla="*/ 5486401 w 6161965"/>
              <a:gd name="connsiteY15" fmla="*/ 211541 h 771099"/>
              <a:gd name="connsiteX16" fmla="*/ 5622879 w 6161965"/>
              <a:gd name="connsiteY16" fmla="*/ 13648 h 771099"/>
              <a:gd name="connsiteX17" fmla="*/ 6161965 w 6161965"/>
              <a:gd name="connsiteY17" fmla="*/ 13648 h 771099"/>
              <a:gd name="connsiteX0" fmla="*/ 0 w 6161965"/>
              <a:gd name="connsiteY0" fmla="*/ 0 h 777923"/>
              <a:gd name="connsiteX1" fmla="*/ 491320 w 6161965"/>
              <a:gd name="connsiteY1" fmla="*/ 1 h 777923"/>
              <a:gd name="connsiteX2" fmla="*/ 682389 w 6161965"/>
              <a:gd name="connsiteY2" fmla="*/ 218365 h 777923"/>
              <a:gd name="connsiteX3" fmla="*/ 1180532 w 6161965"/>
              <a:gd name="connsiteY3" fmla="*/ 211541 h 777923"/>
              <a:gd name="connsiteX4" fmla="*/ 1398897 w 6161965"/>
              <a:gd name="connsiteY4" fmla="*/ 388962 h 777923"/>
              <a:gd name="connsiteX5" fmla="*/ 1862920 w 6161965"/>
              <a:gd name="connsiteY5" fmla="*/ 395786 h 777923"/>
              <a:gd name="connsiteX6" fmla="*/ 2047165 w 6161965"/>
              <a:gd name="connsiteY6" fmla="*/ 586855 h 777923"/>
              <a:gd name="connsiteX7" fmla="*/ 2606723 w 6161965"/>
              <a:gd name="connsiteY7" fmla="*/ 586855 h 777923"/>
              <a:gd name="connsiteX8" fmla="*/ 2825088 w 6161965"/>
              <a:gd name="connsiteY8" fmla="*/ 777923 h 777923"/>
              <a:gd name="connsiteX9" fmla="*/ 3323231 w 6161965"/>
              <a:gd name="connsiteY9" fmla="*/ 771099 h 777923"/>
              <a:gd name="connsiteX10" fmla="*/ 3534771 w 6161965"/>
              <a:gd name="connsiteY10" fmla="*/ 580030 h 777923"/>
              <a:gd name="connsiteX11" fmla="*/ 4032914 w 6161965"/>
              <a:gd name="connsiteY11" fmla="*/ 593678 h 777923"/>
              <a:gd name="connsiteX12" fmla="*/ 4244455 w 6161965"/>
              <a:gd name="connsiteY12" fmla="*/ 416257 h 777923"/>
              <a:gd name="connsiteX13" fmla="*/ 4769893 w 6161965"/>
              <a:gd name="connsiteY13" fmla="*/ 402609 h 777923"/>
              <a:gd name="connsiteX14" fmla="*/ 4974610 w 6161965"/>
              <a:gd name="connsiteY14" fmla="*/ 211541 h 777923"/>
              <a:gd name="connsiteX15" fmla="*/ 5486401 w 6161965"/>
              <a:gd name="connsiteY15" fmla="*/ 211541 h 777923"/>
              <a:gd name="connsiteX16" fmla="*/ 5622879 w 6161965"/>
              <a:gd name="connsiteY16" fmla="*/ 13648 h 777923"/>
              <a:gd name="connsiteX17" fmla="*/ 6161965 w 6161965"/>
              <a:gd name="connsiteY17" fmla="*/ 13648 h 777923"/>
              <a:gd name="connsiteX0" fmla="*/ 0 w 6189261"/>
              <a:gd name="connsiteY0" fmla="*/ 0 h 1303361"/>
              <a:gd name="connsiteX1" fmla="*/ 491320 w 6189261"/>
              <a:gd name="connsiteY1" fmla="*/ 1 h 1303361"/>
              <a:gd name="connsiteX2" fmla="*/ 682389 w 6189261"/>
              <a:gd name="connsiteY2" fmla="*/ 218365 h 1303361"/>
              <a:gd name="connsiteX3" fmla="*/ 1180532 w 6189261"/>
              <a:gd name="connsiteY3" fmla="*/ 211541 h 1303361"/>
              <a:gd name="connsiteX4" fmla="*/ 1398897 w 6189261"/>
              <a:gd name="connsiteY4" fmla="*/ 388962 h 1303361"/>
              <a:gd name="connsiteX5" fmla="*/ 1862920 w 6189261"/>
              <a:gd name="connsiteY5" fmla="*/ 395786 h 1303361"/>
              <a:gd name="connsiteX6" fmla="*/ 2047165 w 6189261"/>
              <a:gd name="connsiteY6" fmla="*/ 586855 h 1303361"/>
              <a:gd name="connsiteX7" fmla="*/ 2606723 w 6189261"/>
              <a:gd name="connsiteY7" fmla="*/ 586855 h 1303361"/>
              <a:gd name="connsiteX8" fmla="*/ 2825088 w 6189261"/>
              <a:gd name="connsiteY8" fmla="*/ 777923 h 1303361"/>
              <a:gd name="connsiteX9" fmla="*/ 3323231 w 6189261"/>
              <a:gd name="connsiteY9" fmla="*/ 771099 h 1303361"/>
              <a:gd name="connsiteX10" fmla="*/ 3534771 w 6189261"/>
              <a:gd name="connsiteY10" fmla="*/ 580030 h 1303361"/>
              <a:gd name="connsiteX11" fmla="*/ 4032914 w 6189261"/>
              <a:gd name="connsiteY11" fmla="*/ 593678 h 1303361"/>
              <a:gd name="connsiteX12" fmla="*/ 4244455 w 6189261"/>
              <a:gd name="connsiteY12" fmla="*/ 416257 h 1303361"/>
              <a:gd name="connsiteX13" fmla="*/ 4769893 w 6189261"/>
              <a:gd name="connsiteY13" fmla="*/ 402609 h 1303361"/>
              <a:gd name="connsiteX14" fmla="*/ 4974610 w 6189261"/>
              <a:gd name="connsiteY14" fmla="*/ 211541 h 1303361"/>
              <a:gd name="connsiteX15" fmla="*/ 5486401 w 6189261"/>
              <a:gd name="connsiteY15" fmla="*/ 211541 h 1303361"/>
              <a:gd name="connsiteX16" fmla="*/ 5622879 w 6189261"/>
              <a:gd name="connsiteY16" fmla="*/ 13648 h 1303361"/>
              <a:gd name="connsiteX17" fmla="*/ 6189261 w 6189261"/>
              <a:gd name="connsiteY17" fmla="*/ 1303361 h 1303361"/>
              <a:gd name="connsiteX0" fmla="*/ 0 w 6189261"/>
              <a:gd name="connsiteY0" fmla="*/ 0 h 1303361"/>
              <a:gd name="connsiteX1" fmla="*/ 491320 w 6189261"/>
              <a:gd name="connsiteY1" fmla="*/ 1 h 1303361"/>
              <a:gd name="connsiteX2" fmla="*/ 682389 w 6189261"/>
              <a:gd name="connsiteY2" fmla="*/ 218365 h 1303361"/>
              <a:gd name="connsiteX3" fmla="*/ 1180532 w 6189261"/>
              <a:gd name="connsiteY3" fmla="*/ 211541 h 1303361"/>
              <a:gd name="connsiteX4" fmla="*/ 1398897 w 6189261"/>
              <a:gd name="connsiteY4" fmla="*/ 388962 h 1303361"/>
              <a:gd name="connsiteX5" fmla="*/ 1862920 w 6189261"/>
              <a:gd name="connsiteY5" fmla="*/ 395786 h 1303361"/>
              <a:gd name="connsiteX6" fmla="*/ 2047165 w 6189261"/>
              <a:gd name="connsiteY6" fmla="*/ 586855 h 1303361"/>
              <a:gd name="connsiteX7" fmla="*/ 2606723 w 6189261"/>
              <a:gd name="connsiteY7" fmla="*/ 586855 h 1303361"/>
              <a:gd name="connsiteX8" fmla="*/ 2825088 w 6189261"/>
              <a:gd name="connsiteY8" fmla="*/ 777923 h 1303361"/>
              <a:gd name="connsiteX9" fmla="*/ 3323231 w 6189261"/>
              <a:gd name="connsiteY9" fmla="*/ 771099 h 1303361"/>
              <a:gd name="connsiteX10" fmla="*/ 3534771 w 6189261"/>
              <a:gd name="connsiteY10" fmla="*/ 580030 h 1303361"/>
              <a:gd name="connsiteX11" fmla="*/ 4032914 w 6189261"/>
              <a:gd name="connsiteY11" fmla="*/ 593678 h 1303361"/>
              <a:gd name="connsiteX12" fmla="*/ 4244455 w 6189261"/>
              <a:gd name="connsiteY12" fmla="*/ 416257 h 1303361"/>
              <a:gd name="connsiteX13" fmla="*/ 4769893 w 6189261"/>
              <a:gd name="connsiteY13" fmla="*/ 402609 h 1303361"/>
              <a:gd name="connsiteX14" fmla="*/ 4974610 w 6189261"/>
              <a:gd name="connsiteY14" fmla="*/ 211541 h 1303361"/>
              <a:gd name="connsiteX15" fmla="*/ 5486401 w 6189261"/>
              <a:gd name="connsiteY15" fmla="*/ 211541 h 1303361"/>
              <a:gd name="connsiteX16" fmla="*/ 5622879 w 6189261"/>
              <a:gd name="connsiteY16" fmla="*/ 1296538 h 1303361"/>
              <a:gd name="connsiteX17" fmla="*/ 6189261 w 6189261"/>
              <a:gd name="connsiteY17" fmla="*/ 1303361 h 1303361"/>
              <a:gd name="connsiteX0" fmla="*/ 0 w 6196085"/>
              <a:gd name="connsiteY0" fmla="*/ 1303361 h 1303361"/>
              <a:gd name="connsiteX1" fmla="*/ 498144 w 6196085"/>
              <a:gd name="connsiteY1" fmla="*/ 0 h 1303361"/>
              <a:gd name="connsiteX2" fmla="*/ 689213 w 6196085"/>
              <a:gd name="connsiteY2" fmla="*/ 218364 h 1303361"/>
              <a:gd name="connsiteX3" fmla="*/ 1187356 w 6196085"/>
              <a:gd name="connsiteY3" fmla="*/ 211540 h 1303361"/>
              <a:gd name="connsiteX4" fmla="*/ 1405721 w 6196085"/>
              <a:gd name="connsiteY4" fmla="*/ 388961 h 1303361"/>
              <a:gd name="connsiteX5" fmla="*/ 1869744 w 6196085"/>
              <a:gd name="connsiteY5" fmla="*/ 395785 h 1303361"/>
              <a:gd name="connsiteX6" fmla="*/ 2053989 w 6196085"/>
              <a:gd name="connsiteY6" fmla="*/ 586854 h 1303361"/>
              <a:gd name="connsiteX7" fmla="*/ 2613547 w 6196085"/>
              <a:gd name="connsiteY7" fmla="*/ 586854 h 1303361"/>
              <a:gd name="connsiteX8" fmla="*/ 2831912 w 6196085"/>
              <a:gd name="connsiteY8" fmla="*/ 777922 h 1303361"/>
              <a:gd name="connsiteX9" fmla="*/ 3330055 w 6196085"/>
              <a:gd name="connsiteY9" fmla="*/ 771098 h 1303361"/>
              <a:gd name="connsiteX10" fmla="*/ 3541595 w 6196085"/>
              <a:gd name="connsiteY10" fmla="*/ 580029 h 1303361"/>
              <a:gd name="connsiteX11" fmla="*/ 4039738 w 6196085"/>
              <a:gd name="connsiteY11" fmla="*/ 593677 h 1303361"/>
              <a:gd name="connsiteX12" fmla="*/ 4251279 w 6196085"/>
              <a:gd name="connsiteY12" fmla="*/ 416256 h 1303361"/>
              <a:gd name="connsiteX13" fmla="*/ 4776717 w 6196085"/>
              <a:gd name="connsiteY13" fmla="*/ 402608 h 1303361"/>
              <a:gd name="connsiteX14" fmla="*/ 4981434 w 6196085"/>
              <a:gd name="connsiteY14" fmla="*/ 211540 h 1303361"/>
              <a:gd name="connsiteX15" fmla="*/ 5493225 w 6196085"/>
              <a:gd name="connsiteY15" fmla="*/ 211540 h 1303361"/>
              <a:gd name="connsiteX16" fmla="*/ 5629703 w 6196085"/>
              <a:gd name="connsiteY16" fmla="*/ 1296537 h 1303361"/>
              <a:gd name="connsiteX17" fmla="*/ 6196085 w 6196085"/>
              <a:gd name="connsiteY17" fmla="*/ 1303360 h 1303361"/>
              <a:gd name="connsiteX0" fmla="*/ 0 w 6196085"/>
              <a:gd name="connsiteY0" fmla="*/ 1091821 h 1105469"/>
              <a:gd name="connsiteX1" fmla="*/ 518616 w 6196085"/>
              <a:gd name="connsiteY1" fmla="*/ 1105469 h 1105469"/>
              <a:gd name="connsiteX2" fmla="*/ 689213 w 6196085"/>
              <a:gd name="connsiteY2" fmla="*/ 6824 h 1105469"/>
              <a:gd name="connsiteX3" fmla="*/ 1187356 w 6196085"/>
              <a:gd name="connsiteY3" fmla="*/ 0 h 1105469"/>
              <a:gd name="connsiteX4" fmla="*/ 1405721 w 6196085"/>
              <a:gd name="connsiteY4" fmla="*/ 177421 h 1105469"/>
              <a:gd name="connsiteX5" fmla="*/ 1869744 w 6196085"/>
              <a:gd name="connsiteY5" fmla="*/ 184245 h 1105469"/>
              <a:gd name="connsiteX6" fmla="*/ 2053989 w 6196085"/>
              <a:gd name="connsiteY6" fmla="*/ 375314 h 1105469"/>
              <a:gd name="connsiteX7" fmla="*/ 2613547 w 6196085"/>
              <a:gd name="connsiteY7" fmla="*/ 375314 h 1105469"/>
              <a:gd name="connsiteX8" fmla="*/ 2831912 w 6196085"/>
              <a:gd name="connsiteY8" fmla="*/ 566382 h 1105469"/>
              <a:gd name="connsiteX9" fmla="*/ 3330055 w 6196085"/>
              <a:gd name="connsiteY9" fmla="*/ 559558 h 1105469"/>
              <a:gd name="connsiteX10" fmla="*/ 3541595 w 6196085"/>
              <a:gd name="connsiteY10" fmla="*/ 368489 h 1105469"/>
              <a:gd name="connsiteX11" fmla="*/ 4039738 w 6196085"/>
              <a:gd name="connsiteY11" fmla="*/ 382137 h 1105469"/>
              <a:gd name="connsiteX12" fmla="*/ 4251279 w 6196085"/>
              <a:gd name="connsiteY12" fmla="*/ 204716 h 1105469"/>
              <a:gd name="connsiteX13" fmla="*/ 4776717 w 6196085"/>
              <a:gd name="connsiteY13" fmla="*/ 191068 h 1105469"/>
              <a:gd name="connsiteX14" fmla="*/ 4981434 w 6196085"/>
              <a:gd name="connsiteY14" fmla="*/ 0 h 1105469"/>
              <a:gd name="connsiteX15" fmla="*/ 5493225 w 6196085"/>
              <a:gd name="connsiteY15" fmla="*/ 0 h 1105469"/>
              <a:gd name="connsiteX16" fmla="*/ 5629703 w 6196085"/>
              <a:gd name="connsiteY16" fmla="*/ 1084997 h 1105469"/>
              <a:gd name="connsiteX17" fmla="*/ 6196085 w 6196085"/>
              <a:gd name="connsiteY17" fmla="*/ 1091820 h 1105469"/>
              <a:gd name="connsiteX0" fmla="*/ 0 w 6196085"/>
              <a:gd name="connsiteY0" fmla="*/ 1091821 h 1091821"/>
              <a:gd name="connsiteX1" fmla="*/ 518616 w 6196085"/>
              <a:gd name="connsiteY1" fmla="*/ 1091821 h 1091821"/>
              <a:gd name="connsiteX2" fmla="*/ 689213 w 6196085"/>
              <a:gd name="connsiteY2" fmla="*/ 6824 h 1091821"/>
              <a:gd name="connsiteX3" fmla="*/ 1187356 w 6196085"/>
              <a:gd name="connsiteY3" fmla="*/ 0 h 1091821"/>
              <a:gd name="connsiteX4" fmla="*/ 1405721 w 6196085"/>
              <a:gd name="connsiteY4" fmla="*/ 177421 h 1091821"/>
              <a:gd name="connsiteX5" fmla="*/ 1869744 w 6196085"/>
              <a:gd name="connsiteY5" fmla="*/ 184245 h 1091821"/>
              <a:gd name="connsiteX6" fmla="*/ 2053989 w 6196085"/>
              <a:gd name="connsiteY6" fmla="*/ 375314 h 1091821"/>
              <a:gd name="connsiteX7" fmla="*/ 2613547 w 6196085"/>
              <a:gd name="connsiteY7" fmla="*/ 375314 h 1091821"/>
              <a:gd name="connsiteX8" fmla="*/ 2831912 w 6196085"/>
              <a:gd name="connsiteY8" fmla="*/ 566382 h 1091821"/>
              <a:gd name="connsiteX9" fmla="*/ 3330055 w 6196085"/>
              <a:gd name="connsiteY9" fmla="*/ 559558 h 1091821"/>
              <a:gd name="connsiteX10" fmla="*/ 3541595 w 6196085"/>
              <a:gd name="connsiteY10" fmla="*/ 368489 h 1091821"/>
              <a:gd name="connsiteX11" fmla="*/ 4039738 w 6196085"/>
              <a:gd name="connsiteY11" fmla="*/ 382137 h 1091821"/>
              <a:gd name="connsiteX12" fmla="*/ 4251279 w 6196085"/>
              <a:gd name="connsiteY12" fmla="*/ 204716 h 1091821"/>
              <a:gd name="connsiteX13" fmla="*/ 4776717 w 6196085"/>
              <a:gd name="connsiteY13" fmla="*/ 191068 h 1091821"/>
              <a:gd name="connsiteX14" fmla="*/ 4981434 w 6196085"/>
              <a:gd name="connsiteY14" fmla="*/ 0 h 1091821"/>
              <a:gd name="connsiteX15" fmla="*/ 5493225 w 6196085"/>
              <a:gd name="connsiteY15" fmla="*/ 0 h 1091821"/>
              <a:gd name="connsiteX16" fmla="*/ 5629703 w 6196085"/>
              <a:gd name="connsiteY16" fmla="*/ 1084997 h 1091821"/>
              <a:gd name="connsiteX17" fmla="*/ 6196085 w 6196085"/>
              <a:gd name="connsiteY17" fmla="*/ 1091820 h 1091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196085" h="1091821">
                <a:moveTo>
                  <a:pt x="0" y="1091821"/>
                </a:moveTo>
                <a:lnTo>
                  <a:pt x="518616" y="1091821"/>
                </a:lnTo>
                <a:lnTo>
                  <a:pt x="689213" y="6824"/>
                </a:lnTo>
                <a:lnTo>
                  <a:pt x="1187356" y="0"/>
                </a:lnTo>
                <a:lnTo>
                  <a:pt x="1405721" y="177421"/>
                </a:lnTo>
                <a:lnTo>
                  <a:pt x="1869744" y="184245"/>
                </a:lnTo>
                <a:lnTo>
                  <a:pt x="2053989" y="375314"/>
                </a:lnTo>
                <a:lnTo>
                  <a:pt x="2613547" y="375314"/>
                </a:lnTo>
                <a:lnTo>
                  <a:pt x="2831912" y="566382"/>
                </a:lnTo>
                <a:lnTo>
                  <a:pt x="3330055" y="559558"/>
                </a:lnTo>
                <a:lnTo>
                  <a:pt x="3541595" y="368489"/>
                </a:lnTo>
                <a:lnTo>
                  <a:pt x="4039738" y="382137"/>
                </a:lnTo>
                <a:lnTo>
                  <a:pt x="4251279" y="204716"/>
                </a:lnTo>
                <a:lnTo>
                  <a:pt x="4776717" y="191068"/>
                </a:lnTo>
                <a:lnTo>
                  <a:pt x="4981434" y="0"/>
                </a:lnTo>
                <a:lnTo>
                  <a:pt x="5493225" y="0"/>
                </a:lnTo>
                <a:lnTo>
                  <a:pt x="5629703" y="1084997"/>
                </a:lnTo>
                <a:lnTo>
                  <a:pt x="6196085" y="1091820"/>
                </a:ln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 dirty="0"/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B9AC2FF2-4DEE-3C3A-6758-51A9421590F7}"/>
              </a:ext>
            </a:extLst>
          </p:cNvPr>
          <p:cNvSpPr txBox="1"/>
          <p:nvPr/>
        </p:nvSpPr>
        <p:spPr>
          <a:xfrm>
            <a:off x="4450507" y="4597032"/>
            <a:ext cx="294166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2400" b="1" dirty="0"/>
              <a:t>e</a:t>
            </a:r>
            <a:r>
              <a:rPr lang="en-US" altLang="ja-JP" sz="2400" b="1" baseline="30000" dirty="0"/>
              <a:t>+</a:t>
            </a:r>
            <a:endParaRPr lang="ja-JP" altLang="en-US" sz="2400" b="1" dirty="0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A3AA5FB8-BDC4-3A91-661F-C75FC995F4A7}"/>
              </a:ext>
            </a:extLst>
          </p:cNvPr>
          <p:cNvSpPr txBox="1"/>
          <p:nvPr/>
        </p:nvSpPr>
        <p:spPr>
          <a:xfrm>
            <a:off x="4381674" y="5155550"/>
            <a:ext cx="294166" cy="27699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2400" b="1" dirty="0"/>
              <a:t>μ</a:t>
            </a:r>
            <a:r>
              <a:rPr lang="en-US" altLang="ja-JP" sz="2400" b="1" baseline="30000" dirty="0"/>
              <a:t>-</a:t>
            </a:r>
            <a:endParaRPr lang="ja-JP" altLang="en-US" sz="2400" b="1" dirty="0"/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37956948-B8DE-BD64-8EAA-A229DE1A30B3}"/>
              </a:ext>
            </a:extLst>
          </p:cNvPr>
          <p:cNvSpPr/>
          <p:nvPr/>
        </p:nvSpPr>
        <p:spPr>
          <a:xfrm>
            <a:off x="3798741" y="5225853"/>
            <a:ext cx="1573353" cy="199385"/>
          </a:xfrm>
          <a:custGeom>
            <a:avLst/>
            <a:gdLst>
              <a:gd name="connsiteX0" fmla="*/ 0 w 5065626"/>
              <a:gd name="connsiteY0" fmla="*/ 0 h 341194"/>
              <a:gd name="connsiteX1" fmla="*/ 5015552 w 5065626"/>
              <a:gd name="connsiteY1" fmla="*/ 68239 h 341194"/>
              <a:gd name="connsiteX2" fmla="*/ 2142698 w 5065626"/>
              <a:gd name="connsiteY2" fmla="*/ 341194 h 341194"/>
              <a:gd name="connsiteX0" fmla="*/ 0 w 5065626"/>
              <a:gd name="connsiteY0" fmla="*/ 5054 h 346248"/>
              <a:gd name="connsiteX1" fmla="*/ 962167 w 5065626"/>
              <a:gd name="connsiteY1" fmla="*/ 5054 h 346248"/>
              <a:gd name="connsiteX2" fmla="*/ 5015552 w 5065626"/>
              <a:gd name="connsiteY2" fmla="*/ 73293 h 346248"/>
              <a:gd name="connsiteX3" fmla="*/ 2142698 w 5065626"/>
              <a:gd name="connsiteY3" fmla="*/ 346248 h 346248"/>
              <a:gd name="connsiteX0" fmla="*/ 700435 w 4367166"/>
              <a:gd name="connsiteY0" fmla="*/ 300555 h 341498"/>
              <a:gd name="connsiteX1" fmla="*/ 263707 w 4367166"/>
              <a:gd name="connsiteY1" fmla="*/ 304 h 341498"/>
              <a:gd name="connsiteX2" fmla="*/ 4317092 w 4367166"/>
              <a:gd name="connsiteY2" fmla="*/ 68543 h 341498"/>
              <a:gd name="connsiteX3" fmla="*/ 1444238 w 4367166"/>
              <a:gd name="connsiteY3" fmla="*/ 341498 h 341498"/>
              <a:gd name="connsiteX0" fmla="*/ 699612 w 4366343"/>
              <a:gd name="connsiteY0" fmla="*/ 300498 h 341441"/>
              <a:gd name="connsiteX1" fmla="*/ 262884 w 4366343"/>
              <a:gd name="connsiteY1" fmla="*/ 247 h 341441"/>
              <a:gd name="connsiteX2" fmla="*/ 4316269 w 4366343"/>
              <a:gd name="connsiteY2" fmla="*/ 68486 h 341441"/>
              <a:gd name="connsiteX3" fmla="*/ 1443415 w 4366343"/>
              <a:gd name="connsiteY3" fmla="*/ 341441 h 341441"/>
              <a:gd name="connsiteX0" fmla="*/ 666462 w 4333193"/>
              <a:gd name="connsiteY0" fmla="*/ 300251 h 341194"/>
              <a:gd name="connsiteX1" fmla="*/ 229734 w 4333193"/>
              <a:gd name="connsiteY1" fmla="*/ 0 h 341194"/>
              <a:gd name="connsiteX2" fmla="*/ 4283119 w 4333193"/>
              <a:gd name="connsiteY2" fmla="*/ 68239 h 341194"/>
              <a:gd name="connsiteX3" fmla="*/ 1410265 w 4333193"/>
              <a:gd name="connsiteY3" fmla="*/ 341194 h 341194"/>
              <a:gd name="connsiteX0" fmla="*/ 666462 w 4333193"/>
              <a:gd name="connsiteY0" fmla="*/ 318719 h 359662"/>
              <a:gd name="connsiteX1" fmla="*/ 229734 w 4333193"/>
              <a:gd name="connsiteY1" fmla="*/ 18468 h 359662"/>
              <a:gd name="connsiteX2" fmla="*/ 4283119 w 4333193"/>
              <a:gd name="connsiteY2" fmla="*/ 86707 h 359662"/>
              <a:gd name="connsiteX3" fmla="*/ 1410265 w 4333193"/>
              <a:gd name="connsiteY3" fmla="*/ 359662 h 359662"/>
              <a:gd name="connsiteX0" fmla="*/ 666462 w 4283119"/>
              <a:gd name="connsiteY0" fmla="*/ 318719 h 359662"/>
              <a:gd name="connsiteX1" fmla="*/ 229734 w 4283119"/>
              <a:gd name="connsiteY1" fmla="*/ 18468 h 359662"/>
              <a:gd name="connsiteX2" fmla="*/ 4283119 w 4283119"/>
              <a:gd name="connsiteY2" fmla="*/ 86707 h 359662"/>
              <a:gd name="connsiteX3" fmla="*/ 1410265 w 4283119"/>
              <a:gd name="connsiteY3" fmla="*/ 359662 h 359662"/>
              <a:gd name="connsiteX0" fmla="*/ 666462 w 4283900"/>
              <a:gd name="connsiteY0" fmla="*/ 461164 h 502107"/>
              <a:gd name="connsiteX1" fmla="*/ 229734 w 4283900"/>
              <a:gd name="connsiteY1" fmla="*/ 160913 h 502107"/>
              <a:gd name="connsiteX2" fmla="*/ 4283119 w 4283900"/>
              <a:gd name="connsiteY2" fmla="*/ 229152 h 502107"/>
              <a:gd name="connsiteX3" fmla="*/ 1410265 w 4283900"/>
              <a:gd name="connsiteY3" fmla="*/ 502107 h 502107"/>
              <a:gd name="connsiteX0" fmla="*/ 666462 w 4283649"/>
              <a:gd name="connsiteY0" fmla="*/ 352384 h 393327"/>
              <a:gd name="connsiteX1" fmla="*/ 229734 w 4283649"/>
              <a:gd name="connsiteY1" fmla="*/ 52133 h 393327"/>
              <a:gd name="connsiteX2" fmla="*/ 4283119 w 4283649"/>
              <a:gd name="connsiteY2" fmla="*/ 120372 h 393327"/>
              <a:gd name="connsiteX3" fmla="*/ 1410265 w 4283649"/>
              <a:gd name="connsiteY3" fmla="*/ 393327 h 393327"/>
              <a:gd name="connsiteX0" fmla="*/ 436733 w 4053920"/>
              <a:gd name="connsiteY0" fmla="*/ 352384 h 472297"/>
              <a:gd name="connsiteX1" fmla="*/ 5 w 4053920"/>
              <a:gd name="connsiteY1" fmla="*/ 52133 h 472297"/>
              <a:gd name="connsiteX2" fmla="*/ 4053390 w 4053920"/>
              <a:gd name="connsiteY2" fmla="*/ 120372 h 472297"/>
              <a:gd name="connsiteX3" fmla="*/ 1180536 w 4053920"/>
              <a:gd name="connsiteY3" fmla="*/ 393327 h 472297"/>
              <a:gd name="connsiteX0" fmla="*/ 710761 w 4327948"/>
              <a:gd name="connsiteY0" fmla="*/ 352384 h 393327"/>
              <a:gd name="connsiteX1" fmla="*/ 274033 w 4327948"/>
              <a:gd name="connsiteY1" fmla="*/ 52133 h 393327"/>
              <a:gd name="connsiteX2" fmla="*/ 4327418 w 4327948"/>
              <a:gd name="connsiteY2" fmla="*/ 120372 h 393327"/>
              <a:gd name="connsiteX3" fmla="*/ 1454564 w 4327948"/>
              <a:gd name="connsiteY3" fmla="*/ 393327 h 393327"/>
              <a:gd name="connsiteX0" fmla="*/ 436903 w 4054090"/>
              <a:gd name="connsiteY0" fmla="*/ 402888 h 443831"/>
              <a:gd name="connsiteX1" fmla="*/ 175 w 4054090"/>
              <a:gd name="connsiteY1" fmla="*/ 102637 h 443831"/>
              <a:gd name="connsiteX2" fmla="*/ 4053560 w 4054090"/>
              <a:gd name="connsiteY2" fmla="*/ 170876 h 443831"/>
              <a:gd name="connsiteX3" fmla="*/ 1180706 w 4054090"/>
              <a:gd name="connsiteY3" fmla="*/ 443831 h 443831"/>
              <a:gd name="connsiteX0" fmla="*/ 565537 w 4203703"/>
              <a:gd name="connsiteY0" fmla="*/ 313890 h 354833"/>
              <a:gd name="connsiteX1" fmla="*/ 144 w 4203703"/>
              <a:gd name="connsiteY1" fmla="*/ 90545 h 354833"/>
              <a:gd name="connsiteX2" fmla="*/ 4182194 w 4203703"/>
              <a:gd name="connsiteY2" fmla="*/ 81878 h 354833"/>
              <a:gd name="connsiteX3" fmla="*/ 1309340 w 4203703"/>
              <a:gd name="connsiteY3" fmla="*/ 354833 h 354833"/>
              <a:gd name="connsiteX0" fmla="*/ 565405 w 4203572"/>
              <a:gd name="connsiteY0" fmla="*/ 320590 h 361533"/>
              <a:gd name="connsiteX1" fmla="*/ 12 w 4203572"/>
              <a:gd name="connsiteY1" fmla="*/ 97245 h 361533"/>
              <a:gd name="connsiteX2" fmla="*/ 4182062 w 4203572"/>
              <a:gd name="connsiteY2" fmla="*/ 88578 h 361533"/>
              <a:gd name="connsiteX3" fmla="*/ 1309208 w 4203572"/>
              <a:gd name="connsiteY3" fmla="*/ 361533 h 361533"/>
              <a:gd name="connsiteX0" fmla="*/ 850070 w 4339778"/>
              <a:gd name="connsiteY0" fmla="*/ 307959 h 320012"/>
              <a:gd name="connsiteX1" fmla="*/ 136218 w 4339778"/>
              <a:gd name="connsiteY1" fmla="*/ 38470 h 320012"/>
              <a:gd name="connsiteX2" fmla="*/ 4318268 w 4339778"/>
              <a:gd name="connsiteY2" fmla="*/ 29803 h 320012"/>
              <a:gd name="connsiteX3" fmla="*/ 1445414 w 4339778"/>
              <a:gd name="connsiteY3" fmla="*/ 302758 h 320012"/>
              <a:gd name="connsiteX0" fmla="*/ 713859 w 4203567"/>
              <a:gd name="connsiteY0" fmla="*/ 371846 h 392011"/>
              <a:gd name="connsiteX1" fmla="*/ 7 w 4203567"/>
              <a:gd name="connsiteY1" fmla="*/ 102357 h 392011"/>
              <a:gd name="connsiteX2" fmla="*/ 4182057 w 4203567"/>
              <a:gd name="connsiteY2" fmla="*/ 93690 h 392011"/>
              <a:gd name="connsiteX3" fmla="*/ 1309203 w 4203567"/>
              <a:gd name="connsiteY3" fmla="*/ 366645 h 392011"/>
              <a:gd name="connsiteX0" fmla="*/ 713859 w 4203567"/>
              <a:gd name="connsiteY0" fmla="*/ 371846 h 373264"/>
              <a:gd name="connsiteX1" fmla="*/ 7 w 4203567"/>
              <a:gd name="connsiteY1" fmla="*/ 102357 h 373264"/>
              <a:gd name="connsiteX2" fmla="*/ 4182057 w 4203567"/>
              <a:gd name="connsiteY2" fmla="*/ 93690 h 373264"/>
              <a:gd name="connsiteX3" fmla="*/ 1309203 w 4203567"/>
              <a:gd name="connsiteY3" fmla="*/ 366645 h 373264"/>
              <a:gd name="connsiteX0" fmla="*/ 713859 w 4182072"/>
              <a:gd name="connsiteY0" fmla="*/ 411611 h 413029"/>
              <a:gd name="connsiteX1" fmla="*/ 7 w 4182072"/>
              <a:gd name="connsiteY1" fmla="*/ 142122 h 413029"/>
              <a:gd name="connsiteX2" fmla="*/ 4182057 w 4182072"/>
              <a:gd name="connsiteY2" fmla="*/ 133455 h 413029"/>
              <a:gd name="connsiteX3" fmla="*/ 1309203 w 4182072"/>
              <a:gd name="connsiteY3" fmla="*/ 406410 h 413029"/>
              <a:gd name="connsiteX0" fmla="*/ 713859 w 4292976"/>
              <a:gd name="connsiteY0" fmla="*/ 381496 h 578114"/>
              <a:gd name="connsiteX1" fmla="*/ 7 w 4292976"/>
              <a:gd name="connsiteY1" fmla="*/ 112007 h 578114"/>
              <a:gd name="connsiteX2" fmla="*/ 4182057 w 4292976"/>
              <a:gd name="connsiteY2" fmla="*/ 103340 h 578114"/>
              <a:gd name="connsiteX3" fmla="*/ 2324833 w 4292976"/>
              <a:gd name="connsiteY3" fmla="*/ 578114 h 578114"/>
              <a:gd name="connsiteX0" fmla="*/ 1426606 w 4362490"/>
              <a:gd name="connsiteY0" fmla="*/ 534905 h 535236"/>
              <a:gd name="connsiteX1" fmla="*/ 69521 w 4362490"/>
              <a:gd name="connsiteY1" fmla="*/ 63598 h 535236"/>
              <a:gd name="connsiteX2" fmla="*/ 4251571 w 4362490"/>
              <a:gd name="connsiteY2" fmla="*/ 54931 h 535236"/>
              <a:gd name="connsiteX3" fmla="*/ 2394347 w 4362490"/>
              <a:gd name="connsiteY3" fmla="*/ 529705 h 535236"/>
              <a:gd name="connsiteX0" fmla="*/ 1357258 w 4293142"/>
              <a:gd name="connsiteY0" fmla="*/ 606858 h 607427"/>
              <a:gd name="connsiteX1" fmla="*/ 173 w 4293142"/>
              <a:gd name="connsiteY1" fmla="*/ 135551 h 607427"/>
              <a:gd name="connsiteX2" fmla="*/ 4182223 w 4293142"/>
              <a:gd name="connsiteY2" fmla="*/ 126884 h 607427"/>
              <a:gd name="connsiteX3" fmla="*/ 2324999 w 4293142"/>
              <a:gd name="connsiteY3" fmla="*/ 601658 h 607427"/>
              <a:gd name="connsiteX0" fmla="*/ 1357258 w 4182265"/>
              <a:gd name="connsiteY0" fmla="*/ 665994 h 666563"/>
              <a:gd name="connsiteX1" fmla="*/ 173 w 4182265"/>
              <a:gd name="connsiteY1" fmla="*/ 194687 h 666563"/>
              <a:gd name="connsiteX2" fmla="*/ 4182223 w 4182265"/>
              <a:gd name="connsiteY2" fmla="*/ 186020 h 666563"/>
              <a:gd name="connsiteX3" fmla="*/ 2324999 w 4182265"/>
              <a:gd name="connsiteY3" fmla="*/ 660794 h 666563"/>
              <a:gd name="connsiteX0" fmla="*/ 1357258 w 4182265"/>
              <a:gd name="connsiteY0" fmla="*/ 623169 h 623738"/>
              <a:gd name="connsiteX1" fmla="*/ 173 w 4182265"/>
              <a:gd name="connsiteY1" fmla="*/ 151862 h 623738"/>
              <a:gd name="connsiteX2" fmla="*/ 4182223 w 4182265"/>
              <a:gd name="connsiteY2" fmla="*/ 143195 h 623738"/>
              <a:gd name="connsiteX3" fmla="*/ 2324999 w 4182265"/>
              <a:gd name="connsiteY3" fmla="*/ 617969 h 623738"/>
              <a:gd name="connsiteX0" fmla="*/ 1357258 w 4274989"/>
              <a:gd name="connsiteY0" fmla="*/ 609439 h 658058"/>
              <a:gd name="connsiteX1" fmla="*/ 173 w 4274989"/>
              <a:gd name="connsiteY1" fmla="*/ 138132 h 658058"/>
              <a:gd name="connsiteX2" fmla="*/ 4182223 w 4274989"/>
              <a:gd name="connsiteY2" fmla="*/ 129465 h 658058"/>
              <a:gd name="connsiteX3" fmla="*/ 2200867 w 4274989"/>
              <a:gd name="connsiteY3" fmla="*/ 658058 h 658058"/>
              <a:gd name="connsiteX0" fmla="*/ 1553030 w 4335344"/>
              <a:gd name="connsiteY0" fmla="*/ 538457 h 587076"/>
              <a:gd name="connsiteX1" fmla="*/ 60528 w 4335344"/>
              <a:gd name="connsiteY1" fmla="*/ 67150 h 587076"/>
              <a:gd name="connsiteX2" fmla="*/ 4242578 w 4335344"/>
              <a:gd name="connsiteY2" fmla="*/ 58483 h 587076"/>
              <a:gd name="connsiteX3" fmla="*/ 2261222 w 4335344"/>
              <a:gd name="connsiteY3" fmla="*/ 587076 h 587076"/>
              <a:gd name="connsiteX0" fmla="*/ 1552766 w 4335080"/>
              <a:gd name="connsiteY0" fmla="*/ 538457 h 587076"/>
              <a:gd name="connsiteX1" fmla="*/ 60264 w 4335080"/>
              <a:gd name="connsiteY1" fmla="*/ 67150 h 587076"/>
              <a:gd name="connsiteX2" fmla="*/ 4242314 w 4335080"/>
              <a:gd name="connsiteY2" fmla="*/ 58483 h 587076"/>
              <a:gd name="connsiteX3" fmla="*/ 2260958 w 4335080"/>
              <a:gd name="connsiteY3" fmla="*/ 587076 h 587076"/>
              <a:gd name="connsiteX0" fmla="*/ 1492531 w 4274845"/>
              <a:gd name="connsiteY0" fmla="*/ 586443 h 635062"/>
              <a:gd name="connsiteX1" fmla="*/ 29 w 4274845"/>
              <a:gd name="connsiteY1" fmla="*/ 115136 h 635062"/>
              <a:gd name="connsiteX2" fmla="*/ 4182079 w 4274845"/>
              <a:gd name="connsiteY2" fmla="*/ 106469 h 635062"/>
              <a:gd name="connsiteX3" fmla="*/ 2200723 w 4274845"/>
              <a:gd name="connsiteY3" fmla="*/ 635062 h 635062"/>
              <a:gd name="connsiteX0" fmla="*/ 1492504 w 4274818"/>
              <a:gd name="connsiteY0" fmla="*/ 603652 h 652271"/>
              <a:gd name="connsiteX1" fmla="*/ 2 w 4274818"/>
              <a:gd name="connsiteY1" fmla="*/ 132345 h 652271"/>
              <a:gd name="connsiteX2" fmla="*/ 4182052 w 4274818"/>
              <a:gd name="connsiteY2" fmla="*/ 123678 h 652271"/>
              <a:gd name="connsiteX3" fmla="*/ 2200696 w 4274818"/>
              <a:gd name="connsiteY3" fmla="*/ 652271 h 652271"/>
              <a:gd name="connsiteX0" fmla="*/ 1492504 w 4274818"/>
              <a:gd name="connsiteY0" fmla="*/ 586444 h 635063"/>
              <a:gd name="connsiteX1" fmla="*/ 2 w 4274818"/>
              <a:gd name="connsiteY1" fmla="*/ 115137 h 635063"/>
              <a:gd name="connsiteX2" fmla="*/ 4182052 w 4274818"/>
              <a:gd name="connsiteY2" fmla="*/ 106470 h 635063"/>
              <a:gd name="connsiteX3" fmla="*/ 2200696 w 4274818"/>
              <a:gd name="connsiteY3" fmla="*/ 635063 h 635063"/>
              <a:gd name="connsiteX0" fmla="*/ 1492504 w 4182102"/>
              <a:gd name="connsiteY0" fmla="*/ 644946 h 693565"/>
              <a:gd name="connsiteX1" fmla="*/ 2 w 4182102"/>
              <a:gd name="connsiteY1" fmla="*/ 173639 h 693565"/>
              <a:gd name="connsiteX2" fmla="*/ 4182052 w 4182102"/>
              <a:gd name="connsiteY2" fmla="*/ 164972 h 693565"/>
              <a:gd name="connsiteX3" fmla="*/ 2200696 w 4182102"/>
              <a:gd name="connsiteY3" fmla="*/ 693565 h 693565"/>
              <a:gd name="connsiteX0" fmla="*/ 1492504 w 4182057"/>
              <a:gd name="connsiteY0" fmla="*/ 613885 h 662504"/>
              <a:gd name="connsiteX1" fmla="*/ 2 w 4182057"/>
              <a:gd name="connsiteY1" fmla="*/ 142578 h 662504"/>
              <a:gd name="connsiteX2" fmla="*/ 4182052 w 4182057"/>
              <a:gd name="connsiteY2" fmla="*/ 133911 h 662504"/>
              <a:gd name="connsiteX3" fmla="*/ 2200696 w 4182057"/>
              <a:gd name="connsiteY3" fmla="*/ 662504 h 662504"/>
              <a:gd name="connsiteX0" fmla="*/ 1492504 w 4182115"/>
              <a:gd name="connsiteY0" fmla="*/ 599585 h 648204"/>
              <a:gd name="connsiteX1" fmla="*/ 2 w 4182115"/>
              <a:gd name="connsiteY1" fmla="*/ 128278 h 648204"/>
              <a:gd name="connsiteX2" fmla="*/ 4182052 w 4182115"/>
              <a:gd name="connsiteY2" fmla="*/ 119611 h 648204"/>
              <a:gd name="connsiteX3" fmla="*/ 2200696 w 4182115"/>
              <a:gd name="connsiteY3" fmla="*/ 648204 h 648204"/>
              <a:gd name="connsiteX0" fmla="*/ 1492530 w 4182141"/>
              <a:gd name="connsiteY0" fmla="*/ 578502 h 627121"/>
              <a:gd name="connsiteX1" fmla="*/ 28 w 4182141"/>
              <a:gd name="connsiteY1" fmla="*/ 107195 h 627121"/>
              <a:gd name="connsiteX2" fmla="*/ 4182078 w 4182141"/>
              <a:gd name="connsiteY2" fmla="*/ 98528 h 627121"/>
              <a:gd name="connsiteX3" fmla="*/ 2200722 w 4182141"/>
              <a:gd name="connsiteY3" fmla="*/ 627121 h 627121"/>
              <a:gd name="connsiteX0" fmla="*/ 1492504 w 4182115"/>
              <a:gd name="connsiteY0" fmla="*/ 621736 h 670355"/>
              <a:gd name="connsiteX1" fmla="*/ 2 w 4182115"/>
              <a:gd name="connsiteY1" fmla="*/ 150429 h 670355"/>
              <a:gd name="connsiteX2" fmla="*/ 4182052 w 4182115"/>
              <a:gd name="connsiteY2" fmla="*/ 141762 h 670355"/>
              <a:gd name="connsiteX3" fmla="*/ 2200696 w 4182115"/>
              <a:gd name="connsiteY3" fmla="*/ 670355 h 670355"/>
              <a:gd name="connsiteX0" fmla="*/ 1492504 w 4182102"/>
              <a:gd name="connsiteY0" fmla="*/ 659227 h 707846"/>
              <a:gd name="connsiteX1" fmla="*/ 2 w 4182102"/>
              <a:gd name="connsiteY1" fmla="*/ 187920 h 707846"/>
              <a:gd name="connsiteX2" fmla="*/ 4182052 w 4182102"/>
              <a:gd name="connsiteY2" fmla="*/ 179253 h 707846"/>
              <a:gd name="connsiteX3" fmla="*/ 2200696 w 4182102"/>
              <a:gd name="connsiteY3" fmla="*/ 707846 h 707846"/>
              <a:gd name="connsiteX0" fmla="*/ 1492504 w 4182057"/>
              <a:gd name="connsiteY0" fmla="*/ 644479 h 693098"/>
              <a:gd name="connsiteX1" fmla="*/ 2 w 4182057"/>
              <a:gd name="connsiteY1" fmla="*/ 173172 h 693098"/>
              <a:gd name="connsiteX2" fmla="*/ 4182052 w 4182057"/>
              <a:gd name="connsiteY2" fmla="*/ 164505 h 693098"/>
              <a:gd name="connsiteX3" fmla="*/ 2200696 w 4182057"/>
              <a:gd name="connsiteY3" fmla="*/ 693098 h 693098"/>
              <a:gd name="connsiteX0" fmla="*/ 1492504 w 4183438"/>
              <a:gd name="connsiteY0" fmla="*/ 630522 h 679141"/>
              <a:gd name="connsiteX1" fmla="*/ 2 w 4183438"/>
              <a:gd name="connsiteY1" fmla="*/ 159215 h 679141"/>
              <a:gd name="connsiteX2" fmla="*/ 4182052 w 4183438"/>
              <a:gd name="connsiteY2" fmla="*/ 150548 h 679141"/>
              <a:gd name="connsiteX3" fmla="*/ 2200696 w 4183438"/>
              <a:gd name="connsiteY3" fmla="*/ 679141 h 679141"/>
              <a:gd name="connsiteX0" fmla="*/ 1492504 w 4182115"/>
              <a:gd name="connsiteY0" fmla="*/ 664292 h 712911"/>
              <a:gd name="connsiteX1" fmla="*/ 2 w 4182115"/>
              <a:gd name="connsiteY1" fmla="*/ 192985 h 712911"/>
              <a:gd name="connsiteX2" fmla="*/ 4182052 w 4182115"/>
              <a:gd name="connsiteY2" fmla="*/ 184318 h 712911"/>
              <a:gd name="connsiteX3" fmla="*/ 2200696 w 4182115"/>
              <a:gd name="connsiteY3" fmla="*/ 712911 h 712911"/>
              <a:gd name="connsiteX0" fmla="*/ 1492504 w 4182115"/>
              <a:gd name="connsiteY0" fmla="*/ 664292 h 712911"/>
              <a:gd name="connsiteX1" fmla="*/ 2 w 4182115"/>
              <a:gd name="connsiteY1" fmla="*/ 192985 h 712911"/>
              <a:gd name="connsiteX2" fmla="*/ 4182052 w 4182115"/>
              <a:gd name="connsiteY2" fmla="*/ 184318 h 712911"/>
              <a:gd name="connsiteX3" fmla="*/ 2200696 w 4182115"/>
              <a:gd name="connsiteY3" fmla="*/ 712911 h 712911"/>
              <a:gd name="connsiteX0" fmla="*/ 1492504 w 4182115"/>
              <a:gd name="connsiteY0" fmla="*/ 664292 h 712911"/>
              <a:gd name="connsiteX1" fmla="*/ 2 w 4182115"/>
              <a:gd name="connsiteY1" fmla="*/ 192985 h 712911"/>
              <a:gd name="connsiteX2" fmla="*/ 4182052 w 4182115"/>
              <a:gd name="connsiteY2" fmla="*/ 184318 h 712911"/>
              <a:gd name="connsiteX3" fmla="*/ 2200696 w 4182115"/>
              <a:gd name="connsiteY3" fmla="*/ 712911 h 712911"/>
              <a:gd name="connsiteX0" fmla="*/ 1368372 w 4143481"/>
              <a:gd name="connsiteY0" fmla="*/ 543821 h 592440"/>
              <a:gd name="connsiteX1" fmla="*/ 2 w 4143481"/>
              <a:gd name="connsiteY1" fmla="*/ 180150 h 592440"/>
              <a:gd name="connsiteX2" fmla="*/ 4057920 w 4143481"/>
              <a:gd name="connsiteY2" fmla="*/ 63847 h 592440"/>
              <a:gd name="connsiteX3" fmla="*/ 2076564 w 4143481"/>
              <a:gd name="connsiteY3" fmla="*/ 592440 h 592440"/>
              <a:gd name="connsiteX0" fmla="*/ 1368372 w 4062215"/>
              <a:gd name="connsiteY0" fmla="*/ 606069 h 654688"/>
              <a:gd name="connsiteX1" fmla="*/ 2 w 4062215"/>
              <a:gd name="connsiteY1" fmla="*/ 242398 h 654688"/>
              <a:gd name="connsiteX2" fmla="*/ 4057920 w 4062215"/>
              <a:gd name="connsiteY2" fmla="*/ 126095 h 654688"/>
              <a:gd name="connsiteX3" fmla="*/ 2076564 w 4062215"/>
              <a:gd name="connsiteY3" fmla="*/ 654688 h 654688"/>
              <a:gd name="connsiteX0" fmla="*/ 1426487 w 3522736"/>
              <a:gd name="connsiteY0" fmla="*/ 491123 h 539742"/>
              <a:gd name="connsiteX1" fmla="*/ 58117 w 3522736"/>
              <a:gd name="connsiteY1" fmla="*/ 127452 h 539742"/>
              <a:gd name="connsiteX2" fmla="*/ 3484087 w 3522736"/>
              <a:gd name="connsiteY2" fmla="*/ 105331 h 539742"/>
              <a:gd name="connsiteX3" fmla="*/ 2134679 w 3522736"/>
              <a:gd name="connsiteY3" fmla="*/ 539742 h 539742"/>
              <a:gd name="connsiteX0" fmla="*/ 1426487 w 3508308"/>
              <a:gd name="connsiteY0" fmla="*/ 514951 h 563570"/>
              <a:gd name="connsiteX1" fmla="*/ 58117 w 3508308"/>
              <a:gd name="connsiteY1" fmla="*/ 151280 h 563570"/>
              <a:gd name="connsiteX2" fmla="*/ 3484087 w 3508308"/>
              <a:gd name="connsiteY2" fmla="*/ 129159 h 563570"/>
              <a:gd name="connsiteX3" fmla="*/ 2134679 w 3508308"/>
              <a:gd name="connsiteY3" fmla="*/ 563570 h 563570"/>
              <a:gd name="connsiteX0" fmla="*/ 1426487 w 3503535"/>
              <a:gd name="connsiteY0" fmla="*/ 485174 h 533793"/>
              <a:gd name="connsiteX1" fmla="*/ 58117 w 3503535"/>
              <a:gd name="connsiteY1" fmla="*/ 121503 h 533793"/>
              <a:gd name="connsiteX2" fmla="*/ 3484087 w 3503535"/>
              <a:gd name="connsiteY2" fmla="*/ 99382 h 533793"/>
              <a:gd name="connsiteX3" fmla="*/ 2134679 w 3503535"/>
              <a:gd name="connsiteY3" fmla="*/ 533793 h 533793"/>
              <a:gd name="connsiteX0" fmla="*/ 1433808 w 3653064"/>
              <a:gd name="connsiteY0" fmla="*/ 537673 h 586292"/>
              <a:gd name="connsiteX1" fmla="*/ 65438 w 3653064"/>
              <a:gd name="connsiteY1" fmla="*/ 174002 h 586292"/>
              <a:gd name="connsiteX2" fmla="*/ 3649396 w 3653064"/>
              <a:gd name="connsiteY2" fmla="*/ 84608 h 586292"/>
              <a:gd name="connsiteX3" fmla="*/ 2142000 w 3653064"/>
              <a:gd name="connsiteY3" fmla="*/ 586292 h 586292"/>
              <a:gd name="connsiteX0" fmla="*/ 1368424 w 3587680"/>
              <a:gd name="connsiteY0" fmla="*/ 595223 h 643842"/>
              <a:gd name="connsiteX1" fmla="*/ 54 w 3587680"/>
              <a:gd name="connsiteY1" fmla="*/ 231552 h 643842"/>
              <a:gd name="connsiteX2" fmla="*/ 3584012 w 3587680"/>
              <a:gd name="connsiteY2" fmla="*/ 142158 h 643842"/>
              <a:gd name="connsiteX3" fmla="*/ 2076616 w 3587680"/>
              <a:gd name="connsiteY3" fmla="*/ 643842 h 643842"/>
              <a:gd name="connsiteX0" fmla="*/ 1433277 w 3641835"/>
              <a:gd name="connsiteY0" fmla="*/ 447208 h 495827"/>
              <a:gd name="connsiteX1" fmla="*/ 64907 w 3641835"/>
              <a:gd name="connsiteY1" fmla="*/ 83537 h 495827"/>
              <a:gd name="connsiteX2" fmla="*/ 3637581 w 3641835"/>
              <a:gd name="connsiteY2" fmla="*/ 115234 h 495827"/>
              <a:gd name="connsiteX3" fmla="*/ 2141469 w 3641835"/>
              <a:gd name="connsiteY3" fmla="*/ 495827 h 495827"/>
              <a:gd name="connsiteX0" fmla="*/ 1368426 w 3576984"/>
              <a:gd name="connsiteY0" fmla="*/ 495844 h 544463"/>
              <a:gd name="connsiteX1" fmla="*/ 56 w 3576984"/>
              <a:gd name="connsiteY1" fmla="*/ 132173 h 544463"/>
              <a:gd name="connsiteX2" fmla="*/ 3572730 w 3576984"/>
              <a:gd name="connsiteY2" fmla="*/ 163870 h 544463"/>
              <a:gd name="connsiteX3" fmla="*/ 2076618 w 3576984"/>
              <a:gd name="connsiteY3" fmla="*/ 544463 h 544463"/>
              <a:gd name="connsiteX0" fmla="*/ 1368426 w 3573623"/>
              <a:gd name="connsiteY0" fmla="*/ 491194 h 539813"/>
              <a:gd name="connsiteX1" fmla="*/ 56 w 3573623"/>
              <a:gd name="connsiteY1" fmla="*/ 127523 h 539813"/>
              <a:gd name="connsiteX2" fmla="*/ 3572730 w 3573623"/>
              <a:gd name="connsiteY2" fmla="*/ 159220 h 539813"/>
              <a:gd name="connsiteX3" fmla="*/ 2076618 w 3573623"/>
              <a:gd name="connsiteY3" fmla="*/ 539813 h 539813"/>
              <a:gd name="connsiteX0" fmla="*/ 1368426 w 3572732"/>
              <a:gd name="connsiteY0" fmla="*/ 491194 h 539813"/>
              <a:gd name="connsiteX1" fmla="*/ 56 w 3572732"/>
              <a:gd name="connsiteY1" fmla="*/ 127523 h 539813"/>
              <a:gd name="connsiteX2" fmla="*/ 3572730 w 3572732"/>
              <a:gd name="connsiteY2" fmla="*/ 159220 h 539813"/>
              <a:gd name="connsiteX3" fmla="*/ 2076618 w 3572732"/>
              <a:gd name="connsiteY3" fmla="*/ 539813 h 539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2732" h="539813">
                <a:moveTo>
                  <a:pt x="1368426" y="491194"/>
                </a:moveTo>
                <a:cubicBezTo>
                  <a:pt x="925032" y="464366"/>
                  <a:pt x="16355" y="317398"/>
                  <a:pt x="56" y="127523"/>
                </a:cubicBezTo>
                <a:cubicBezTo>
                  <a:pt x="-16243" y="-62352"/>
                  <a:pt x="3576463" y="-30587"/>
                  <a:pt x="3572730" y="159220"/>
                </a:cubicBezTo>
                <a:cubicBezTo>
                  <a:pt x="3568997" y="349027"/>
                  <a:pt x="2619549" y="512496"/>
                  <a:pt x="2076618" y="539813"/>
                </a:cubicBezTo>
              </a:path>
            </a:pathLst>
          </a:custGeom>
          <a:noFill/>
          <a:ln w="57150">
            <a:solidFill>
              <a:srgbClr val="333A73"/>
            </a:solidFill>
            <a:tailEnd type="stealth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5" name="楕円 64">
            <a:extLst>
              <a:ext uri="{FF2B5EF4-FFF2-40B4-BE49-F238E27FC236}">
                <a16:creationId xmlns:a16="http://schemas.microsoft.com/office/drawing/2014/main" id="{630A133F-1F22-C7FF-C839-E1723ABE81D3}"/>
              </a:ext>
            </a:extLst>
          </p:cNvPr>
          <p:cNvSpPr/>
          <p:nvPr/>
        </p:nvSpPr>
        <p:spPr>
          <a:xfrm>
            <a:off x="4284693" y="4245882"/>
            <a:ext cx="562369" cy="143646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2400"/>
          </a:p>
        </p:txBody>
      </p: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28B55C2B-6724-0242-D002-818F8A6C3731}"/>
              </a:ext>
            </a:extLst>
          </p:cNvPr>
          <p:cNvSpPr txBox="1"/>
          <p:nvPr/>
        </p:nvSpPr>
        <p:spPr>
          <a:xfrm>
            <a:off x="2924088" y="4363393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endParaRPr lang="en-US" altLang="ja-JP" sz="135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endParaRPr lang="en-US" altLang="ja-JP" sz="135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ctr"/>
            <a:r>
              <a:rPr lang="en-US" altLang="ja-JP" sz="1350" b="1" dirty="0">
                <a:solidFill>
                  <a:schemeClr val="accent4">
                    <a:lumMod val="50000"/>
                  </a:schemeClr>
                </a:solidFill>
              </a:rPr>
              <a:t>change to </a:t>
            </a:r>
            <a:br>
              <a:rPr lang="en-US" altLang="ja-JP" sz="1350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ja-JP" sz="1350" b="1" dirty="0">
                <a:solidFill>
                  <a:schemeClr val="accent4">
                    <a:lumMod val="50000"/>
                  </a:schemeClr>
                </a:solidFill>
              </a:rPr>
              <a:t>Double-well</a:t>
            </a:r>
            <a:r>
              <a:rPr lang="ja-JP" altLang="en-US" sz="135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ja-JP" sz="1350" b="1" dirty="0">
                <a:solidFill>
                  <a:schemeClr val="accent4">
                    <a:lumMod val="50000"/>
                  </a:schemeClr>
                </a:solidFill>
              </a:rPr>
              <a:t>potential</a:t>
            </a:r>
            <a:endParaRPr lang="ja-JP" altLang="en-US" sz="135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9" name="テキスト ボックス 68">
            <a:extLst>
              <a:ext uri="{FF2B5EF4-FFF2-40B4-BE49-F238E27FC236}">
                <a16:creationId xmlns:a16="http://schemas.microsoft.com/office/drawing/2014/main" id="{4F8DCA83-316B-894B-6965-66F75CF38E3B}"/>
              </a:ext>
            </a:extLst>
          </p:cNvPr>
          <p:cNvSpPr txBox="1"/>
          <p:nvPr/>
        </p:nvSpPr>
        <p:spPr>
          <a:xfrm>
            <a:off x="4847072" y="4221154"/>
            <a:ext cx="1112556" cy="3533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</a:rPr>
              <a:t>Generation of </a:t>
            </a:r>
            <a:br>
              <a:rPr lang="en-US" altLang="ja-JP" sz="1050" b="1" dirty="0">
                <a:solidFill>
                  <a:schemeClr val="bg1"/>
                </a:solidFill>
              </a:rPr>
            </a:br>
            <a:r>
              <a:rPr lang="en-US" altLang="ja-JP" sz="1050" b="1" dirty="0">
                <a:solidFill>
                  <a:schemeClr val="bg1"/>
                </a:solidFill>
              </a:rPr>
              <a:t>anti-Muonium</a:t>
            </a:r>
            <a:endParaRPr lang="ja-JP" altLang="en-US" sz="1050" b="1" dirty="0">
              <a:solidFill>
                <a:schemeClr val="bg1"/>
              </a:solidFill>
            </a:endParaRPr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2DB4C8AF-73D8-970E-6C2B-816305AD6903}"/>
              </a:ext>
            </a:extLst>
          </p:cNvPr>
          <p:cNvCxnSpPr>
            <a:cxnSpLocks/>
          </p:cNvCxnSpPr>
          <p:nvPr/>
        </p:nvCxnSpPr>
        <p:spPr>
          <a:xfrm>
            <a:off x="1875849" y="4929699"/>
            <a:ext cx="539230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>
            <a:extLst>
              <a:ext uri="{FF2B5EF4-FFF2-40B4-BE49-F238E27FC236}">
                <a16:creationId xmlns:a16="http://schemas.microsoft.com/office/drawing/2014/main" id="{721D545C-7475-4B6E-D9AA-5F60E8C2558E}"/>
              </a:ext>
            </a:extLst>
          </p:cNvPr>
          <p:cNvCxnSpPr>
            <a:cxnSpLocks/>
          </p:cNvCxnSpPr>
          <p:nvPr/>
        </p:nvCxnSpPr>
        <p:spPr>
          <a:xfrm flipV="1">
            <a:off x="2143263" y="4387882"/>
            <a:ext cx="0" cy="10911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50DC549C-9C92-4039-B693-B30BE8810359}"/>
              </a:ext>
            </a:extLst>
          </p:cNvPr>
          <p:cNvSpPr txBox="1"/>
          <p:nvPr/>
        </p:nvSpPr>
        <p:spPr>
          <a:xfrm rot="16200000">
            <a:off x="1653274" y="4396597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Voltage</a:t>
            </a:r>
            <a:endParaRPr lang="ja-JP" altLang="en-US" sz="1650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48E8FE01-48CC-5C3B-3D4F-77B81A7396F0}"/>
              </a:ext>
            </a:extLst>
          </p:cNvPr>
          <p:cNvSpPr txBox="1"/>
          <p:nvPr/>
        </p:nvSpPr>
        <p:spPr>
          <a:xfrm>
            <a:off x="7406356" y="4822223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650" dirty="0"/>
              <a:t>Position</a:t>
            </a:r>
            <a:endParaRPr lang="ja-JP" altLang="en-US" sz="1650" dirty="0"/>
          </a:p>
        </p:txBody>
      </p: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FDC5BA3D-6027-6A31-096A-F8035DCCA806}"/>
              </a:ext>
            </a:extLst>
          </p:cNvPr>
          <p:cNvCxnSpPr>
            <a:cxnSpLocks/>
          </p:cNvCxnSpPr>
          <p:nvPr/>
        </p:nvCxnSpPr>
        <p:spPr>
          <a:xfrm>
            <a:off x="4476555" y="3291411"/>
            <a:ext cx="203244" cy="160996"/>
          </a:xfrm>
          <a:prstGeom prst="straightConnector1">
            <a:avLst/>
          </a:prstGeom>
          <a:ln w="952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線矢印コネクタ 82">
            <a:extLst>
              <a:ext uri="{FF2B5EF4-FFF2-40B4-BE49-F238E27FC236}">
                <a16:creationId xmlns:a16="http://schemas.microsoft.com/office/drawing/2014/main" id="{91098292-539F-238D-1E1A-F617AADA33B6}"/>
              </a:ext>
            </a:extLst>
          </p:cNvPr>
          <p:cNvCxnSpPr>
            <a:cxnSpLocks/>
          </p:cNvCxnSpPr>
          <p:nvPr/>
        </p:nvCxnSpPr>
        <p:spPr>
          <a:xfrm>
            <a:off x="4466564" y="2684185"/>
            <a:ext cx="355745" cy="1256676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矢印コネクタ 83">
            <a:extLst>
              <a:ext uri="{FF2B5EF4-FFF2-40B4-BE49-F238E27FC236}">
                <a16:creationId xmlns:a16="http://schemas.microsoft.com/office/drawing/2014/main" id="{C84F0FCE-646D-74FD-A225-D7A00927F57F}"/>
              </a:ext>
            </a:extLst>
          </p:cNvPr>
          <p:cNvCxnSpPr>
            <a:cxnSpLocks/>
          </p:cNvCxnSpPr>
          <p:nvPr/>
        </p:nvCxnSpPr>
        <p:spPr>
          <a:xfrm flipV="1">
            <a:off x="4673498" y="2834139"/>
            <a:ext cx="116832" cy="623866"/>
          </a:xfrm>
          <a:prstGeom prst="straightConnector1">
            <a:avLst/>
          </a:prstGeom>
          <a:ln w="4762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テキスト ボックス 84">
            <a:extLst>
              <a:ext uri="{FF2B5EF4-FFF2-40B4-BE49-F238E27FC236}">
                <a16:creationId xmlns:a16="http://schemas.microsoft.com/office/drawing/2014/main" id="{88CC2FDE-F0F5-B74A-F58D-B9AB6702F842}"/>
              </a:ext>
            </a:extLst>
          </p:cNvPr>
          <p:cNvSpPr txBox="1"/>
          <p:nvPr/>
        </p:nvSpPr>
        <p:spPr>
          <a:xfrm>
            <a:off x="4750437" y="2880865"/>
            <a:ext cx="691940" cy="22216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ja-JP" sz="1350" b="1" dirty="0">
                <a:solidFill>
                  <a:schemeClr val="accent6">
                    <a:lumMod val="50000"/>
                  </a:schemeClr>
                </a:solidFill>
              </a:rPr>
              <a:t>char-X</a:t>
            </a:r>
            <a:r>
              <a:rPr lang="ja-JP" altLang="en-US" sz="135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ja-JP" sz="1350" b="1" dirty="0">
                <a:solidFill>
                  <a:schemeClr val="accent6">
                    <a:lumMod val="50000"/>
                  </a:schemeClr>
                </a:solidFill>
              </a:rPr>
              <a:t>ray</a:t>
            </a:r>
            <a:endParaRPr lang="ja-JP" altLang="en-US" sz="135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8FEEAB7A-1C99-2A1C-C456-A1B01AF513B8}"/>
              </a:ext>
            </a:extLst>
          </p:cNvPr>
          <p:cNvSpPr txBox="1"/>
          <p:nvPr/>
        </p:nvSpPr>
        <p:spPr>
          <a:xfrm>
            <a:off x="4898124" y="3451949"/>
            <a:ext cx="598685" cy="234306"/>
          </a:xfrm>
          <a:prstGeom prst="rect">
            <a:avLst/>
          </a:prstGeom>
          <a:noFill/>
        </p:spPr>
        <p:txBody>
          <a:bodyPr wrap="none" lIns="0" tIns="0" rIns="0" bIns="0" rtlCol="0" anchor="b">
            <a:noAutofit/>
          </a:bodyPr>
          <a:lstStyle/>
          <a:p>
            <a:pPr algn="ctr"/>
            <a:r>
              <a:rPr lang="en-US" altLang="ja-JP" sz="105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Pair 511keV γ</a:t>
            </a:r>
            <a:endParaRPr lang="ja-JP" altLang="en-US" sz="105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18898D83-C4A1-EAC4-0F82-B7CDEE984402}"/>
              </a:ext>
            </a:extLst>
          </p:cNvPr>
          <p:cNvSpPr txBox="1"/>
          <p:nvPr/>
        </p:nvSpPr>
        <p:spPr>
          <a:xfrm>
            <a:off x="4306832" y="3219855"/>
            <a:ext cx="263132" cy="151891"/>
          </a:xfrm>
          <a:prstGeom prst="rect">
            <a:avLst/>
          </a:prstGeom>
          <a:solidFill>
            <a:srgbClr val="FF0000"/>
          </a:solidFill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US" altLang="ja-JP" sz="1050" b="1" dirty="0">
                <a:solidFill>
                  <a:schemeClr val="bg1"/>
                </a:solidFill>
              </a:rPr>
              <a:t>Mu</a:t>
            </a:r>
          </a:p>
        </p:txBody>
      </p:sp>
      <p:cxnSp>
        <p:nvCxnSpPr>
          <p:cNvPr id="97" name="直線コネクタ 96">
            <a:extLst>
              <a:ext uri="{FF2B5EF4-FFF2-40B4-BE49-F238E27FC236}">
                <a16:creationId xmlns:a16="http://schemas.microsoft.com/office/drawing/2014/main" id="{ECB06328-E862-983A-54DF-7A9915178FBC}"/>
              </a:ext>
            </a:extLst>
          </p:cNvPr>
          <p:cNvCxnSpPr/>
          <p:nvPr/>
        </p:nvCxnSpPr>
        <p:spPr>
          <a:xfrm>
            <a:off x="4359402" y="3243053"/>
            <a:ext cx="165246" cy="0"/>
          </a:xfrm>
          <a:prstGeom prst="line">
            <a:avLst/>
          </a:prstGeom>
          <a:noFill/>
          <a:ln w="508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0" name="タイトル 99">
            <a:extLst>
              <a:ext uri="{FF2B5EF4-FFF2-40B4-BE49-F238E27FC236}">
                <a16:creationId xmlns:a16="http://schemas.microsoft.com/office/drawing/2014/main" id="{6211D2AF-BDAF-935F-7619-A9B6097C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06F50E8-A80B-C6C1-4D76-984684AF0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83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48987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四角形"/>
          <p:cNvSpPr/>
          <p:nvPr/>
        </p:nvSpPr>
        <p:spPr>
          <a:xfrm>
            <a:off x="4268542" y="3833648"/>
            <a:ext cx="4495990" cy="1862521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92" name="四角形"/>
          <p:cNvSpPr/>
          <p:nvPr/>
        </p:nvSpPr>
        <p:spPr>
          <a:xfrm>
            <a:off x="4268542" y="1782937"/>
            <a:ext cx="4495990" cy="2031151"/>
          </a:xfrm>
          <a:prstGeom prst="rect">
            <a:avLst/>
          </a:prstGeom>
          <a:solidFill>
            <a:srgbClr val="B4CD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593" name="Summary &amp; Prospect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 &amp; Prospects</a:t>
            </a:r>
          </a:p>
        </p:txBody>
      </p:sp>
      <p:sp>
        <p:nvSpPr>
          <p:cNvPr id="594" name="Muon Precision Measurement…"/>
          <p:cNvSpPr>
            <a:spLocks noGrp="1"/>
          </p:cNvSpPr>
          <p:nvPr>
            <p:ph type="body" sz="half" idx="1"/>
          </p:nvPr>
        </p:nvSpPr>
        <p:spPr>
          <a:xfrm>
            <a:off x="501101" y="1139071"/>
            <a:ext cx="3844422" cy="5122392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defTabSz="237217">
              <a:spcBef>
                <a:spcPts val="1688"/>
              </a:spcBef>
              <a:defRPr sz="4619"/>
            </a:pPr>
            <a:r>
              <a:rPr dirty="0">
                <a:solidFill>
                  <a:srgbClr val="0070C0"/>
                </a:solidFill>
              </a:rPr>
              <a:t>Muon Precision Measurement</a:t>
            </a:r>
            <a:endParaRPr lang="en-US" dirty="0">
              <a:solidFill>
                <a:srgbClr val="0070C0"/>
              </a:solidFill>
            </a:endParaRPr>
          </a:p>
          <a:p>
            <a:pPr defTabSz="237217">
              <a:spcBef>
                <a:spcPts val="1688"/>
              </a:spcBef>
              <a:defRPr sz="4619"/>
            </a:pPr>
            <a:r>
              <a:rPr lang="en-US" dirty="0"/>
              <a:t>Muonium &amp; Muonic He HFS</a:t>
            </a:r>
            <a:endParaRPr dirty="0"/>
          </a:p>
          <a:p>
            <a:pPr defTabSz="237217">
              <a:spcBef>
                <a:spcPts val="1688"/>
              </a:spcBef>
              <a:defRPr sz="4619"/>
            </a:pPr>
            <a:r>
              <a:rPr dirty="0"/>
              <a:t>High-Intensity Slow Muon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Ultra-slow muon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Degraded muon</a:t>
            </a:r>
            <a:endParaRPr lang="en-US" dirty="0"/>
          </a:p>
          <a:p>
            <a:pPr marL="0" lvl="1" indent="0" defTabSz="237217">
              <a:spcBef>
                <a:spcPts val="413"/>
              </a:spcBef>
              <a:buNone/>
              <a:defRPr sz="3850"/>
            </a:pPr>
            <a:endParaRPr dirty="0"/>
          </a:p>
          <a:p>
            <a:pPr defTabSz="237217">
              <a:spcBef>
                <a:spcPts val="1688"/>
              </a:spcBef>
              <a:defRPr sz="4619"/>
            </a:pPr>
            <a:r>
              <a:rPr lang="en-US" dirty="0"/>
              <a:t>Positive Muon Trap</a:t>
            </a:r>
          </a:p>
          <a:p>
            <a:pPr defTabSz="237217">
              <a:spcBef>
                <a:spcPts val="1688"/>
              </a:spcBef>
              <a:defRPr sz="4619"/>
            </a:pPr>
            <a:r>
              <a:rPr dirty="0"/>
              <a:t>Test of negative muon trap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µ</a:t>
            </a:r>
            <a:r>
              <a:rPr baseline="31999" dirty="0"/>
              <a:t>−</a:t>
            </a:r>
            <a:r>
              <a:rPr dirty="0"/>
              <a:t> trapped in vacuum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Trap efficiency 0.09%</a:t>
            </a:r>
          </a:p>
          <a:p>
            <a:pPr defTabSz="237217">
              <a:spcBef>
                <a:spcPts val="1688"/>
              </a:spcBef>
              <a:defRPr sz="4619"/>
            </a:pPr>
            <a:r>
              <a:rPr dirty="0"/>
              <a:t>What’s Next?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Measuring µ</a:t>
            </a:r>
            <a:r>
              <a:rPr baseline="31999" dirty="0"/>
              <a:t>−</a:t>
            </a:r>
            <a:r>
              <a:rPr dirty="0"/>
              <a:t> life time in vacuum</a:t>
            </a:r>
          </a:p>
          <a:p>
            <a:pPr marL="295407" lvl="1" indent="-295407" defTabSz="237217">
              <a:spcBef>
                <a:spcPts val="413"/>
              </a:spcBef>
              <a:defRPr sz="3850"/>
            </a:pPr>
            <a:r>
              <a:rPr dirty="0"/>
              <a:t>Anti-muonium production</a:t>
            </a:r>
          </a:p>
        </p:txBody>
      </p:sp>
      <p:sp>
        <p:nvSpPr>
          <p:cNvPr id="595" name="スライド番号"/>
          <p:cNvSpPr>
            <a:spLocks noGrp="1"/>
          </p:cNvSpPr>
          <p:nvPr>
            <p:ph type="sldNum" sz="quarter" idx="2"/>
          </p:nvPr>
        </p:nvSpPr>
        <p:spPr>
          <a:xfrm>
            <a:off x="501101" y="5759648"/>
            <a:ext cx="275444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endParaRPr dirty="0"/>
          </a:p>
        </p:txBody>
      </p:sp>
      <p:grpSp>
        <p:nvGrpSpPr>
          <p:cNvPr id="598" name="2A551968-4F0A-4673-BD23-C12F6B1B4963.jpg"/>
          <p:cNvGrpSpPr/>
          <p:nvPr/>
        </p:nvGrpSpPr>
        <p:grpSpPr>
          <a:xfrm>
            <a:off x="6989629" y="1782938"/>
            <a:ext cx="1745903" cy="1066949"/>
            <a:chOff x="0" y="0"/>
            <a:chExt cx="4655740" cy="2845196"/>
          </a:xfrm>
        </p:grpSpPr>
        <p:pic>
          <p:nvPicPr>
            <p:cNvPr id="597" name="2A551968-4F0A-4673-BD23-C12F6B1B4963.jpg" descr="2A551968-4F0A-4673-BD23-C12F6B1B4963.jpg"/>
            <p:cNvPicPr>
              <a:picLocks noChangeAspect="1"/>
            </p:cNvPicPr>
            <p:nvPr/>
          </p:nvPicPr>
          <p:blipFill>
            <a:blip r:embed="rId2"/>
            <a:srcRect l="34006" t="12753" b="34235"/>
            <a:stretch>
              <a:fillRect/>
            </a:stretch>
          </p:blipFill>
          <p:spPr>
            <a:xfrm>
              <a:off x="50800" y="50800"/>
              <a:ext cx="4554108" cy="274365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6" name="2A551968-4F0A-4673-BD23-C12F6B1B4963.jpg" descr="2A551968-4F0A-4673-BD23-C12F6B1B4963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655741" cy="2845197"/>
            </a:xfrm>
            <a:prstGeom prst="rect">
              <a:avLst/>
            </a:prstGeom>
            <a:effectLst/>
          </p:spPr>
        </p:pic>
      </p:grpSp>
      <p:grpSp>
        <p:nvGrpSpPr>
          <p:cNvPr id="603" name="グループ"/>
          <p:cNvGrpSpPr/>
          <p:nvPr/>
        </p:nvGrpSpPr>
        <p:grpSpPr>
          <a:xfrm>
            <a:off x="4283013" y="1795699"/>
            <a:ext cx="2149434" cy="918146"/>
            <a:chOff x="-50800" y="-50800"/>
            <a:chExt cx="5731822" cy="2448388"/>
          </a:xfrm>
        </p:grpSpPr>
        <p:grpSp>
          <p:nvGrpSpPr>
            <p:cNvPr id="601" name="四角形"/>
            <p:cNvGrpSpPr/>
            <p:nvPr/>
          </p:nvGrpSpPr>
          <p:grpSpPr>
            <a:xfrm>
              <a:off x="-50801" y="-50800"/>
              <a:ext cx="5731824" cy="2448389"/>
              <a:chOff x="0" y="0"/>
              <a:chExt cx="5731822" cy="2448388"/>
            </a:xfrm>
          </p:grpSpPr>
          <p:sp>
            <p:nvSpPr>
              <p:cNvPr id="600" name="四角形"/>
              <p:cNvSpPr/>
              <p:nvPr/>
            </p:nvSpPr>
            <p:spPr>
              <a:xfrm>
                <a:off x="50800" y="50800"/>
                <a:ext cx="5630223" cy="2346789"/>
              </a:xfrm>
              <a:prstGeom prst="rect">
                <a:avLst/>
              </a:prstGeom>
              <a:solidFill>
                <a:srgbClr val="001651"/>
              </a:solidFill>
              <a:ln>
                <a:noFill/>
              </a:ln>
              <a:effectLst/>
            </p:spPr>
            <p:txBody>
              <a:bodyPr wrap="square" lIns="26789" tIns="26789" rIns="26789" bIns="26789" numCol="1" anchor="ctr">
                <a:noAutofit/>
              </a:bodyPr>
              <a:lstStyle/>
              <a:p>
                <a:pPr algn="ctr">
                  <a:defRPr sz="3000">
                    <a:solidFill>
                      <a:srgbClr val="FFFFFF"/>
                    </a:solidFill>
                  </a:defRPr>
                </a:pPr>
                <a:endParaRPr sz="1125"/>
              </a:p>
            </p:txBody>
          </p:sp>
          <p:pic>
            <p:nvPicPr>
              <p:cNvPr id="599" name="四角形 四角形" descr="四角形 四角形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5731823" cy="2448389"/>
              </a:xfrm>
              <a:prstGeom prst="rect">
                <a:avLst/>
              </a:prstGeom>
              <a:effectLst/>
            </p:spPr>
          </p:pic>
        </p:grpSp>
        <p:pic>
          <p:nvPicPr>
            <p:cNvPr id="602" name="画像" descr="画像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39379" y="127231"/>
              <a:ext cx="5351464" cy="2092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94" y="0"/>
                  </a:moveTo>
                  <a:lnTo>
                    <a:pt x="5384" y="1012"/>
                  </a:lnTo>
                  <a:lnTo>
                    <a:pt x="5376" y="2024"/>
                  </a:lnTo>
                  <a:lnTo>
                    <a:pt x="4905" y="2339"/>
                  </a:lnTo>
                  <a:cubicBezTo>
                    <a:pt x="4440" y="2652"/>
                    <a:pt x="4426" y="2658"/>
                    <a:pt x="3824" y="2659"/>
                  </a:cubicBezTo>
                  <a:cubicBezTo>
                    <a:pt x="3355" y="2659"/>
                    <a:pt x="3186" y="2686"/>
                    <a:pt x="3096" y="2782"/>
                  </a:cubicBezTo>
                  <a:cubicBezTo>
                    <a:pt x="3016" y="2868"/>
                    <a:pt x="2866" y="2909"/>
                    <a:pt x="2613" y="2909"/>
                  </a:cubicBezTo>
                  <a:cubicBezTo>
                    <a:pt x="2257" y="2909"/>
                    <a:pt x="2245" y="2902"/>
                    <a:pt x="2235" y="2720"/>
                  </a:cubicBezTo>
                  <a:cubicBezTo>
                    <a:pt x="2226" y="2558"/>
                    <a:pt x="2189" y="2512"/>
                    <a:pt x="1942" y="2372"/>
                  </a:cubicBezTo>
                  <a:lnTo>
                    <a:pt x="1656" y="2212"/>
                  </a:lnTo>
                  <a:lnTo>
                    <a:pt x="1656" y="1848"/>
                  </a:lnTo>
                  <a:cubicBezTo>
                    <a:pt x="1656" y="1514"/>
                    <a:pt x="1648" y="1476"/>
                    <a:pt x="1547" y="1368"/>
                  </a:cubicBezTo>
                  <a:cubicBezTo>
                    <a:pt x="1487" y="1304"/>
                    <a:pt x="1304" y="1209"/>
                    <a:pt x="1141" y="1155"/>
                  </a:cubicBezTo>
                  <a:cubicBezTo>
                    <a:pt x="884" y="1071"/>
                    <a:pt x="825" y="1076"/>
                    <a:pt x="721" y="1188"/>
                  </a:cubicBezTo>
                  <a:cubicBezTo>
                    <a:pt x="655" y="1260"/>
                    <a:pt x="542" y="1341"/>
                    <a:pt x="471" y="1368"/>
                  </a:cubicBezTo>
                  <a:cubicBezTo>
                    <a:pt x="399" y="1396"/>
                    <a:pt x="264" y="1461"/>
                    <a:pt x="170" y="1512"/>
                  </a:cubicBezTo>
                  <a:lnTo>
                    <a:pt x="0" y="1606"/>
                  </a:lnTo>
                  <a:lnTo>
                    <a:pt x="0" y="4163"/>
                  </a:lnTo>
                  <a:cubicBezTo>
                    <a:pt x="0" y="6525"/>
                    <a:pt x="4" y="6720"/>
                    <a:pt x="56" y="6760"/>
                  </a:cubicBezTo>
                  <a:cubicBezTo>
                    <a:pt x="114" y="6805"/>
                    <a:pt x="1615" y="7669"/>
                    <a:pt x="2534" y="8186"/>
                  </a:cubicBezTo>
                  <a:cubicBezTo>
                    <a:pt x="2811" y="8342"/>
                    <a:pt x="3585" y="8790"/>
                    <a:pt x="4255" y="9182"/>
                  </a:cubicBezTo>
                  <a:cubicBezTo>
                    <a:pt x="6419" y="10447"/>
                    <a:pt x="6913" y="10704"/>
                    <a:pt x="8218" y="11255"/>
                  </a:cubicBezTo>
                  <a:cubicBezTo>
                    <a:pt x="8923" y="11553"/>
                    <a:pt x="9801" y="11929"/>
                    <a:pt x="10167" y="12091"/>
                  </a:cubicBezTo>
                  <a:cubicBezTo>
                    <a:pt x="10533" y="12252"/>
                    <a:pt x="11095" y="12495"/>
                    <a:pt x="11417" y="12631"/>
                  </a:cubicBezTo>
                  <a:cubicBezTo>
                    <a:pt x="11738" y="12767"/>
                    <a:pt x="12118" y="12933"/>
                    <a:pt x="12261" y="13000"/>
                  </a:cubicBezTo>
                  <a:cubicBezTo>
                    <a:pt x="12693" y="13202"/>
                    <a:pt x="13232" y="13440"/>
                    <a:pt x="13967" y="13750"/>
                  </a:cubicBezTo>
                  <a:cubicBezTo>
                    <a:pt x="15055" y="14209"/>
                    <a:pt x="15396" y="14365"/>
                    <a:pt x="15429" y="14418"/>
                  </a:cubicBezTo>
                  <a:cubicBezTo>
                    <a:pt x="15447" y="14445"/>
                    <a:pt x="15462" y="14575"/>
                    <a:pt x="15462" y="14709"/>
                  </a:cubicBezTo>
                  <a:cubicBezTo>
                    <a:pt x="15462" y="14870"/>
                    <a:pt x="15485" y="14991"/>
                    <a:pt x="15534" y="15069"/>
                  </a:cubicBezTo>
                  <a:cubicBezTo>
                    <a:pt x="15574" y="15134"/>
                    <a:pt x="15878" y="15303"/>
                    <a:pt x="16208" y="15446"/>
                  </a:cubicBezTo>
                  <a:cubicBezTo>
                    <a:pt x="16539" y="15589"/>
                    <a:pt x="16849" y="15724"/>
                    <a:pt x="16898" y="15749"/>
                  </a:cubicBezTo>
                  <a:lnTo>
                    <a:pt x="16988" y="15798"/>
                  </a:lnTo>
                  <a:lnTo>
                    <a:pt x="16988" y="18568"/>
                  </a:lnTo>
                  <a:cubicBezTo>
                    <a:pt x="16988" y="20654"/>
                    <a:pt x="16997" y="21356"/>
                    <a:pt x="17027" y="21403"/>
                  </a:cubicBezTo>
                  <a:cubicBezTo>
                    <a:pt x="17048" y="21438"/>
                    <a:pt x="17119" y="21491"/>
                    <a:pt x="17182" y="21522"/>
                  </a:cubicBezTo>
                  <a:cubicBezTo>
                    <a:pt x="17245" y="21554"/>
                    <a:pt x="18126" y="21587"/>
                    <a:pt x="19139" y="21592"/>
                  </a:cubicBezTo>
                  <a:lnTo>
                    <a:pt x="20983" y="21600"/>
                  </a:lnTo>
                  <a:lnTo>
                    <a:pt x="20983" y="19908"/>
                  </a:lnTo>
                  <a:lnTo>
                    <a:pt x="20983" y="18216"/>
                  </a:lnTo>
                  <a:lnTo>
                    <a:pt x="21105" y="18163"/>
                  </a:lnTo>
                  <a:cubicBezTo>
                    <a:pt x="21172" y="18134"/>
                    <a:pt x="21310" y="18114"/>
                    <a:pt x="21413" y="18113"/>
                  </a:cubicBezTo>
                  <a:lnTo>
                    <a:pt x="21600" y="18109"/>
                  </a:lnTo>
                  <a:lnTo>
                    <a:pt x="21600" y="10812"/>
                  </a:lnTo>
                  <a:lnTo>
                    <a:pt x="21600" y="3515"/>
                  </a:lnTo>
                  <a:lnTo>
                    <a:pt x="21185" y="3335"/>
                  </a:lnTo>
                  <a:cubicBezTo>
                    <a:pt x="20957" y="3237"/>
                    <a:pt x="20260" y="2935"/>
                    <a:pt x="19634" y="2663"/>
                  </a:cubicBezTo>
                  <a:cubicBezTo>
                    <a:pt x="19009" y="2391"/>
                    <a:pt x="17891" y="1910"/>
                    <a:pt x="17150" y="1590"/>
                  </a:cubicBezTo>
                  <a:cubicBezTo>
                    <a:pt x="15613" y="926"/>
                    <a:pt x="15055" y="680"/>
                    <a:pt x="14946" y="619"/>
                  </a:cubicBezTo>
                  <a:cubicBezTo>
                    <a:pt x="14880" y="582"/>
                    <a:pt x="14872" y="534"/>
                    <a:pt x="14883" y="287"/>
                  </a:cubicBezTo>
                  <a:lnTo>
                    <a:pt x="14896" y="0"/>
                  </a:lnTo>
                  <a:lnTo>
                    <a:pt x="10145" y="0"/>
                  </a:lnTo>
                  <a:lnTo>
                    <a:pt x="5394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grpSp>
        <p:nvGrpSpPr>
          <p:cNvPr id="606" name="IMG_0606_mod.jpg"/>
          <p:cNvGrpSpPr/>
          <p:nvPr/>
        </p:nvGrpSpPr>
        <p:grpSpPr>
          <a:xfrm>
            <a:off x="5066331" y="2094430"/>
            <a:ext cx="2221618" cy="1675739"/>
            <a:chOff x="0" y="0"/>
            <a:chExt cx="5924312" cy="4468634"/>
          </a:xfrm>
        </p:grpSpPr>
        <p:pic>
          <p:nvPicPr>
            <p:cNvPr id="605" name="IMG_0606_mod.jpg" descr="IMG_0606_mod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800" y="50800"/>
              <a:ext cx="5822713" cy="436703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04" name="IMG_0606_mod.jpg" descr="IMG_0606_mod.jpg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0"/>
              <a:ext cx="5924313" cy="4468635"/>
            </a:xfrm>
            <a:prstGeom prst="rect">
              <a:avLst/>
            </a:prstGeom>
            <a:effectLst/>
          </p:spPr>
        </p:pic>
      </p:grpSp>
      <p:pic>
        <p:nvPicPr>
          <p:cNvPr id="607" name="PXL_20240319_040001525.jpg" descr="PXL_20240319_04000152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6883" y="3859478"/>
            <a:ext cx="3219308" cy="181086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11" name="グループ"/>
          <p:cNvGrpSpPr/>
          <p:nvPr/>
        </p:nvGrpSpPr>
        <p:grpSpPr>
          <a:xfrm>
            <a:off x="6651164" y="2635746"/>
            <a:ext cx="1745903" cy="1441444"/>
            <a:chOff x="0" y="0"/>
            <a:chExt cx="4655740" cy="3843850"/>
          </a:xfrm>
        </p:grpSpPr>
        <p:sp>
          <p:nvSpPr>
            <p:cNvPr id="608" name="三角形"/>
            <p:cNvSpPr/>
            <p:nvPr/>
          </p:nvSpPr>
          <p:spPr>
            <a:xfrm>
              <a:off x="13893" y="0"/>
              <a:ext cx="4552415" cy="3832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D742F">
                <a:alpha val="4970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609" name="三角形"/>
            <p:cNvSpPr/>
            <p:nvPr/>
          </p:nvSpPr>
          <p:spPr>
            <a:xfrm>
              <a:off x="0" y="48031"/>
              <a:ext cx="2277278" cy="3768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6200" y="3191"/>
                  </a:ln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C63DE">
                <a:alpha val="5014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  <p:sp>
          <p:nvSpPr>
            <p:cNvPr id="610" name="三角形"/>
            <p:cNvSpPr/>
            <p:nvPr/>
          </p:nvSpPr>
          <p:spPr>
            <a:xfrm>
              <a:off x="1715826" y="0"/>
              <a:ext cx="2939915" cy="3843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87" y="21600"/>
                  </a:moveTo>
                  <a:lnTo>
                    <a:pt x="21600" y="0"/>
                  </a:lnTo>
                  <a:lnTo>
                    <a:pt x="0" y="3225"/>
                  </a:lnTo>
                  <a:lnTo>
                    <a:pt x="4287" y="21600"/>
                  </a:lnTo>
                  <a:close/>
                </a:path>
              </a:pathLst>
            </a:custGeom>
            <a:solidFill>
              <a:srgbClr val="CD67FF">
                <a:alpha val="3934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26789" tIns="26789" rIns="26789" bIns="26789" numCol="1" anchor="ctr">
              <a:noAutofit/>
            </a:bodyPr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endParaRPr sz="1125"/>
            </a:p>
          </p:txBody>
        </p:sp>
      </p:grpSp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Back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9D20A60-D6A8-90F8-A4E3-3E524AF94C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85</a:t>
            </a:fld>
            <a:endParaRPr lang="ja-JP" altLang="en-US"/>
          </a:p>
        </p:txBody>
      </p:sp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C21022A9-4A4F-2F99-0BDC-C321C1836E27}"/>
              </a:ext>
            </a:extLst>
          </p:cNvPr>
          <p:cNvGrpSpPr/>
          <p:nvPr/>
        </p:nvGrpSpPr>
        <p:grpSpPr>
          <a:xfrm>
            <a:off x="6853369" y="1728969"/>
            <a:ext cx="2160000" cy="1730708"/>
            <a:chOff x="6807714" y="1354620"/>
            <a:chExt cx="2160000" cy="1730708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119BFF4-6F00-B59E-0E67-62713238A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7714" y="1354620"/>
              <a:ext cx="2160000" cy="16690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72D1B4-2572-85C9-32CB-BFBA7D994839}"/>
                </a:ext>
              </a:extLst>
            </p:cNvPr>
            <p:cNvSpPr txBox="1"/>
            <p:nvPr/>
          </p:nvSpPr>
          <p:spPr>
            <a:xfrm>
              <a:off x="7065334" y="2623663"/>
              <a:ext cx="40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JP" sz="2400" dirty="0">
                  <a:solidFill>
                    <a:srgbClr val="015CFF"/>
                  </a:solidFill>
                  <a:ea typeface="Cambria Math" panose="02040503050406030204" pitchFamily="18" charset="0"/>
                </a:rPr>
                <a:t>µ</a:t>
              </a:r>
            </a:p>
          </p:txBody>
        </p:sp>
        <p:sp>
          <p:nvSpPr>
            <p:cNvPr id="2" name="Right Arrow 1">
              <a:extLst>
                <a:ext uri="{FF2B5EF4-FFF2-40B4-BE49-F238E27FC236}">
                  <a16:creationId xmlns:a16="http://schemas.microsoft.com/office/drawing/2014/main" id="{1E4A1B19-7979-46F9-DD14-7800F8C2D964}"/>
                </a:ext>
              </a:extLst>
            </p:cNvPr>
            <p:cNvSpPr/>
            <p:nvPr/>
          </p:nvSpPr>
          <p:spPr>
            <a:xfrm rot="19680000">
              <a:off x="7046236" y="2500673"/>
              <a:ext cx="360000" cy="216000"/>
            </a:xfrm>
            <a:prstGeom prst="rightArrow">
              <a:avLst/>
            </a:prstGeom>
            <a:solidFill>
              <a:srgbClr val="00B0F0"/>
            </a:solidFill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JP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E429451-41C8-60B8-80ED-ECC212C1A558}"/>
                    </a:ext>
                  </a:extLst>
                </p:cNvPr>
                <p:cNvSpPr txBox="1"/>
                <p:nvPr/>
              </p:nvSpPr>
              <p:spPr>
                <a:xfrm>
                  <a:off x="7453180" y="1996097"/>
                  <a:ext cx="2164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oMath>
                    </m:oMathPara>
                  </a14:m>
                  <a:endParaRPr lang="en-JP" sz="2000" b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7E429451-41C8-60B8-80ED-ECC212C1A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3180" y="1996097"/>
                  <a:ext cx="216406" cy="307777"/>
                </a:xfrm>
                <a:prstGeom prst="rect">
                  <a:avLst/>
                </a:prstGeom>
                <a:blipFill>
                  <a:blip r:embed="rId8"/>
                  <a:stretch>
                    <a:fillRect l="-17647" r="-17647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978CD8F-FA49-73FB-EE21-A37BFB08582A}"/>
                    </a:ext>
                  </a:extLst>
                </p:cNvPr>
                <p:cNvSpPr txBox="1"/>
                <p:nvPr/>
              </p:nvSpPr>
              <p:spPr>
                <a:xfrm>
                  <a:off x="7835062" y="2459942"/>
                  <a:ext cx="216406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accent6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JP" sz="2000" b="1">
                    <a:solidFill>
                      <a:schemeClr val="accent6">
                        <a:lumMod val="60000"/>
                        <a:lumOff val="4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978CD8F-FA49-73FB-EE21-A37BFB0858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5062" y="2459942"/>
                  <a:ext cx="216406" cy="307777"/>
                </a:xfrm>
                <a:prstGeom prst="rect">
                  <a:avLst/>
                </a:prstGeom>
                <a:blipFill>
                  <a:blip r:embed="rId9"/>
                  <a:stretch>
                    <a:fillRect l="-21053" r="-21053" b="-7692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F9988A-349F-43C0-49DF-DBFFDCF5BD75}"/>
                    </a:ext>
                  </a:extLst>
                </p:cNvPr>
                <p:cNvSpPr txBox="1"/>
                <p:nvPr/>
              </p:nvSpPr>
              <p:spPr>
                <a:xfrm>
                  <a:off x="8352000" y="2469774"/>
                  <a:ext cx="222818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𝒅</m:t>
                        </m:r>
                      </m:oMath>
                    </m:oMathPara>
                  </a14:m>
                  <a:endParaRPr lang="en-JP" sz="2000" b="1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F9988A-349F-43C0-49DF-DBFFDCF5B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52000" y="2469774"/>
                  <a:ext cx="222818" cy="307777"/>
                </a:xfrm>
                <a:prstGeom prst="rect">
                  <a:avLst/>
                </a:prstGeom>
                <a:blipFill>
                  <a:blip r:embed="rId10"/>
                  <a:stretch>
                    <a:fillRect l="-26316" r="-26316" b="-8000"/>
                  </a:stretch>
                </a:blipFill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0" name="concept_ractangular.pdf" descr="concept_ractangular.pd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99111" y="3944235"/>
            <a:ext cx="6300000" cy="25200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90" name="Cavity design is ongoing"/>
          <p:cNvSpPr txBox="1"/>
          <p:nvPr/>
        </p:nvSpPr>
        <p:spPr>
          <a:xfrm>
            <a:off x="6170144" y="3628049"/>
            <a:ext cx="2870402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/>
            <a:r>
              <a:rPr sz="1600" dirty="0">
                <a:solidFill>
                  <a:srgbClr val="C00000"/>
                </a:solidFill>
              </a:rPr>
              <a:t>Cavity design </a:t>
            </a:r>
            <a:r>
              <a:rPr lang="en-US" sz="1600" dirty="0">
                <a:solidFill>
                  <a:srgbClr val="C00000"/>
                </a:solidFill>
              </a:rPr>
              <a:t>is </a:t>
            </a:r>
            <a:r>
              <a:rPr sz="1600" dirty="0">
                <a:solidFill>
                  <a:srgbClr val="C00000"/>
                </a:solidFill>
              </a:rPr>
              <a:t>ongoing</a:t>
            </a:r>
            <a:r>
              <a:rPr lang="en-US" sz="1600" dirty="0">
                <a:solidFill>
                  <a:srgbClr val="C00000"/>
                </a:solidFill>
              </a:rPr>
              <a:t>!</a:t>
            </a:r>
          </a:p>
          <a:p>
            <a:pPr algn="ctr"/>
            <a:r>
              <a:rPr lang="en-US" sz="1600" dirty="0">
                <a:solidFill>
                  <a:srgbClr val="C00000"/>
                </a:solidFill>
              </a:rPr>
              <a:t>Prototype constructed and tested</a:t>
            </a:r>
            <a:endParaRPr sz="1600" dirty="0">
              <a:solidFill>
                <a:srgbClr val="C0000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E50227-2543-31CE-6DE7-90C34623059C}"/>
              </a:ext>
            </a:extLst>
          </p:cNvPr>
          <p:cNvGrpSpPr/>
          <p:nvPr/>
        </p:nvGrpSpPr>
        <p:grpSpPr>
          <a:xfrm>
            <a:off x="5445368" y="5229027"/>
            <a:ext cx="211885" cy="211885"/>
            <a:chOff x="6512171" y="4903649"/>
            <a:chExt cx="211885" cy="211885"/>
          </a:xfrm>
        </p:grpSpPr>
        <p:sp>
          <p:nvSpPr>
            <p:cNvPr id="499" name="Circle"/>
            <p:cNvSpPr/>
            <p:nvPr/>
          </p:nvSpPr>
          <p:spPr>
            <a:xfrm>
              <a:off x="6512171" y="4903649"/>
              <a:ext cx="211885" cy="211885"/>
            </a:xfrm>
            <a:prstGeom prst="ellips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547" dirty="0"/>
            </a:p>
          </p:txBody>
        </p:sp>
        <p:sp>
          <p:nvSpPr>
            <p:cNvPr id="500" name="Circle"/>
            <p:cNvSpPr/>
            <p:nvPr/>
          </p:nvSpPr>
          <p:spPr>
            <a:xfrm>
              <a:off x="6592538" y="4984016"/>
              <a:ext cx="51150" cy="51150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200">
                  <a:solidFill>
                    <a:srgbClr val="FFFFFF"/>
                  </a:solidFill>
                </a:defRPr>
              </a:pPr>
              <a:endParaRPr sz="1547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E4C42D4-04A9-57DF-46DA-6DB5485C2E42}"/>
              </a:ext>
            </a:extLst>
          </p:cNvPr>
          <p:cNvSpPr txBox="1"/>
          <p:nvPr/>
        </p:nvSpPr>
        <p:spPr>
          <a:xfrm>
            <a:off x="5049459" y="5046013"/>
            <a:ext cx="40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2400" dirty="0">
                <a:ea typeface="Cambria Math" panose="02040503050406030204" pitchFamily="18" charset="0"/>
              </a:rPr>
              <a:t>µ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D57BD6-E729-FB8B-5796-40D44F5EF7B9}"/>
                  </a:ext>
                </a:extLst>
              </p:cNvPr>
              <p:cNvSpPr txBox="1"/>
              <p:nvPr/>
            </p:nvSpPr>
            <p:spPr>
              <a:xfrm>
                <a:off x="3776152" y="3131221"/>
                <a:ext cx="3489738" cy="8679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  <a:tabLst>
                    <a:tab pos="568325" algn="l"/>
                  </a:tabLst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JP" sz="1400" dirty="0"/>
                  <a:t>:	speed of light</a:t>
                </a:r>
              </a:p>
              <a:p>
                <a:pPr>
                  <a:lnSpc>
                    <a:spcPct val="90000"/>
                  </a:lnSpc>
                  <a:tabLst>
                    <a:tab pos="5683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JP" sz="1400" dirty="0"/>
                  <a:t>:	relative permeability and permittivity</a:t>
                </a:r>
              </a:p>
              <a:p>
                <a:pPr>
                  <a:lnSpc>
                    <a:spcPct val="90000"/>
                  </a:lnSpc>
                  <a:tabLst>
                    <a:tab pos="568325" algn="l"/>
                  </a:tabLst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en-JP" sz="1400" dirty="0"/>
                  <a:t>:	mode numbers</a:t>
                </a:r>
              </a:p>
              <a:p>
                <a:pPr>
                  <a:lnSpc>
                    <a:spcPct val="90000"/>
                  </a:lnSpc>
                  <a:tabLst>
                    <a:tab pos="568325" algn="l"/>
                  </a:tabLst>
                </a:pP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JP" sz="1400" dirty="0"/>
                  <a:t>:	cavity dimensions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D57BD6-E729-FB8B-5796-40D44F5EF7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6152" y="3131221"/>
                <a:ext cx="3489738" cy="867930"/>
              </a:xfrm>
              <a:prstGeom prst="rect">
                <a:avLst/>
              </a:prstGeom>
              <a:blipFill>
                <a:blip r:embed="rId12"/>
                <a:stretch>
                  <a:fillRect t="-4348" b="-7246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itle 15">
            <a:extLst>
              <a:ext uri="{FF2B5EF4-FFF2-40B4-BE49-F238E27FC236}">
                <a16:creationId xmlns:a16="http://schemas.microsoft.com/office/drawing/2014/main" id="{FF1749F6-178F-568A-2F79-788DEA23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Rectangular Cavity for 2.9 T Measurement</a:t>
            </a:r>
            <a:endParaRPr lang="en-JP"/>
          </a:p>
        </p:txBody>
      </p:sp>
      <p:sp>
        <p:nvSpPr>
          <p:cNvPr id="3" name="テキスト ボックス 5">
            <a:extLst>
              <a:ext uri="{FF2B5EF4-FFF2-40B4-BE49-F238E27FC236}">
                <a16:creationId xmlns:a16="http://schemas.microsoft.com/office/drawing/2014/main" id="{7B1BB0F8-3874-8610-89AF-68EBF6814651}"/>
              </a:ext>
            </a:extLst>
          </p:cNvPr>
          <p:cNvSpPr txBox="1"/>
          <p:nvPr/>
        </p:nvSpPr>
        <p:spPr>
          <a:xfrm>
            <a:off x="5915625" y="934670"/>
            <a:ext cx="3047886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Developed by Ryoto Iwai (KEK)</a:t>
            </a:r>
          </a:p>
        </p:txBody>
      </p:sp>
      <p:sp>
        <p:nvSpPr>
          <p:cNvPr id="6" name="テキスト ボックス 11">
            <a:extLst>
              <a:ext uri="{FF2B5EF4-FFF2-40B4-BE49-F238E27FC236}">
                <a16:creationId xmlns:a16="http://schemas.microsoft.com/office/drawing/2014/main" id="{3F398F5E-15E7-46C3-6CA9-04BDA53A2611}"/>
              </a:ext>
            </a:extLst>
          </p:cNvPr>
          <p:cNvSpPr txBox="1"/>
          <p:nvPr/>
        </p:nvSpPr>
        <p:spPr>
          <a:xfrm>
            <a:off x="323528" y="2202624"/>
            <a:ext cx="131978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Frequencies</a:t>
            </a:r>
            <a:endParaRPr kumimoji="1" lang="ja-JP" alt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EB72A-C8F3-164E-4053-BF3BED17B8BC}"/>
              </a:ext>
            </a:extLst>
          </p:cNvPr>
          <p:cNvSpPr txBox="1"/>
          <p:nvPr/>
        </p:nvSpPr>
        <p:spPr>
          <a:xfrm>
            <a:off x="1688038" y="2202624"/>
            <a:ext cx="4643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𝜈</a:t>
            </a:r>
            <a:r>
              <a:rPr lang="en-US" sz="1800" baseline="-25000" dirty="0"/>
              <a:t>12</a:t>
            </a:r>
            <a:r>
              <a:rPr lang="en-US" sz="1800" dirty="0"/>
              <a:t> = 1.778 GHz, 𝜈</a:t>
            </a:r>
            <a:r>
              <a:rPr lang="en-US" sz="1800" baseline="-25000" dirty="0"/>
              <a:t>34</a:t>
            </a:r>
            <a:r>
              <a:rPr lang="en-US" sz="1800" dirty="0"/>
              <a:t> = 2.686 GHz</a:t>
            </a:r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32CF4B-3F0A-EF9D-D0F5-CF74DF025835}"/>
                  </a:ext>
                </a:extLst>
              </p:cNvPr>
              <p:cNvSpPr txBox="1"/>
              <p:nvPr/>
            </p:nvSpPr>
            <p:spPr>
              <a:xfrm>
                <a:off x="1688038" y="2694905"/>
                <a:ext cx="464325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sz="1800" dirty="0"/>
                  <a:t> = 249.19 mm,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1800" dirty="0"/>
                  <a:t> = 114.54 mm</a:t>
                </a:r>
                <a:endParaRPr lang="en-JP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A32CF4B-3F0A-EF9D-D0F5-CF74DF025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8038" y="2694905"/>
                <a:ext cx="4643252" cy="369332"/>
              </a:xfrm>
              <a:prstGeom prst="rect">
                <a:avLst/>
              </a:prstGeom>
              <a:blipFill>
                <a:blip r:embed="rId13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テキスト ボックス 11">
            <a:extLst>
              <a:ext uri="{FF2B5EF4-FFF2-40B4-BE49-F238E27FC236}">
                <a16:creationId xmlns:a16="http://schemas.microsoft.com/office/drawing/2014/main" id="{A0D33BC0-40F5-AB0A-2CF5-47183A91DF18}"/>
              </a:ext>
            </a:extLst>
          </p:cNvPr>
          <p:cNvSpPr txBox="1"/>
          <p:nvPr/>
        </p:nvSpPr>
        <p:spPr>
          <a:xfrm>
            <a:off x="323527" y="2694905"/>
            <a:ext cx="116628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/>
              <a:t>Cavity Size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A0CAD5-62E7-38CF-31C5-570E928D54AE}"/>
                  </a:ext>
                </a:extLst>
              </p:cNvPr>
              <p:cNvSpPr txBox="1"/>
              <p:nvPr/>
            </p:nvSpPr>
            <p:spPr>
              <a:xfrm>
                <a:off x="179510" y="947568"/>
                <a:ext cx="8640961" cy="1158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15CFF"/>
                    </a:solidFill>
                  </a:rPr>
                  <a:t>Improve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JP" sz="2000" b="1" i="1" smtClean="0">
                            <a:solidFill>
                              <a:srgbClr val="015C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JP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JP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JP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JP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JP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𝝁</m:t>
                            </m:r>
                          </m:e>
                          <m:sub>
                            <m:r>
                              <a:rPr lang="en-US" sz="2000" b="1" i="1">
                                <a:solidFill>
                                  <a:srgbClr val="015C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 b="1" dirty="0">
                    <a:solidFill>
                      <a:srgbClr val="015CFF"/>
                    </a:solidFill>
                  </a:rPr>
                  <a:t> determination at higher field</a:t>
                </a:r>
                <a:endParaRPr lang="en-JP" sz="2000" b="1">
                  <a:solidFill>
                    <a:srgbClr val="015CFF"/>
                  </a:solidFill>
                </a:endParaRPr>
              </a:p>
              <a:p>
                <a:pPr marL="342900" indent="-342900">
                  <a:spcBef>
                    <a:spcPts val="600"/>
                  </a:spcBef>
                  <a:buFont typeface="Wingdings" pitchFamily="2" charset="2"/>
                  <a:buChar char="Ø"/>
                </a:pPr>
                <a:r>
                  <a:rPr lang="en-US" sz="2000" dirty="0"/>
                  <a:t>NMR probe has same accuracy at different magnetic field strengths</a:t>
                </a:r>
              </a:p>
              <a:p>
                <a:pPr marL="342900" indent="-342900">
                  <a:spcBef>
                    <a:spcPts val="300"/>
                  </a:spcBef>
                  <a:buFont typeface="Wingdings" pitchFamily="2" charset="2"/>
                  <a:buChar char="Ø"/>
                </a:pPr>
                <a:r>
                  <a:rPr lang="en-US" sz="2000" dirty="0"/>
                  <a:t>Cylindrical cavity only works where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𝑇𝑀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110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𝑇𝑀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den>
                    </m:f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type m:val="lin"/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34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4A0CAD5-62E7-38CF-31C5-570E928D54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0" y="947568"/>
                <a:ext cx="8640961" cy="1158587"/>
              </a:xfrm>
              <a:prstGeom prst="rect">
                <a:avLst/>
              </a:prstGeom>
              <a:blipFill>
                <a:blip r:embed="rId14"/>
                <a:stretch>
                  <a:fillRect l="-587" t="-41304" b="-6195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3E990181-03C8-5904-DAA9-3DFE3BBCE7C8}"/>
                  </a:ext>
                </a:extLst>
              </p:cNvPr>
              <p:cNvSpPr txBox="1"/>
              <p:nvPr/>
            </p:nvSpPr>
            <p:spPr>
              <a:xfrm>
                <a:off x="393897" y="3213519"/>
                <a:ext cx="3243260" cy="703334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642915" latinLnBrk="1">
                  <a:defRPr sz="18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𝑚𝑛𝑙</m:t>
                          </m:r>
                        </m:sub>
                      </m:sSub>
                      <m:r>
                        <a:rPr sz="1547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ad>
                            <m:radPr>
                              <m:degHide m:val="on"/>
                              <m:ctrlP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num>
                                    <m:den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num>
                                    <m:den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sz="154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sz="1547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num>
                                    <m:den>
                                      <m:r>
                                        <a:rPr sz="1547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sz="154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sz="1547" dirty="0"/>
              </a:p>
            </p:txBody>
          </p:sp>
        </mc:Choice>
        <mc:Fallback xmlns="">
          <p:sp>
            <p:nvSpPr>
              <p:cNvPr id="7" name="Equation">
                <a:extLst>
                  <a:ext uri="{FF2B5EF4-FFF2-40B4-BE49-F238E27FC236}">
                    <a16:creationId xmlns:a16="http://schemas.microsoft.com/office/drawing/2014/main" id="{3E990181-03C8-5904-DAA9-3DFE3BBCE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897" y="3213519"/>
                <a:ext cx="3243260" cy="703334"/>
              </a:xfrm>
              <a:prstGeom prst="rect">
                <a:avLst/>
              </a:prstGeom>
              <a:blipFill>
                <a:blip r:embed="rId15"/>
                <a:stretch>
                  <a:fillRect l="-1172" b="-3509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D3DE0A1-6A87-3FE9-65EF-5DE2A2BAF026}"/>
              </a:ext>
            </a:extLst>
          </p:cNvPr>
          <p:cNvSpPr/>
          <p:nvPr/>
        </p:nvSpPr>
        <p:spPr>
          <a:xfrm>
            <a:off x="323527" y="3187186"/>
            <a:ext cx="3384000" cy="756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8" name="テキスト ボックス 5">
            <a:extLst>
              <a:ext uri="{FF2B5EF4-FFF2-40B4-BE49-F238E27FC236}">
                <a16:creationId xmlns:a16="http://schemas.microsoft.com/office/drawing/2014/main" id="{57265FB2-C3EF-044D-541C-942AB874E539}"/>
              </a:ext>
            </a:extLst>
          </p:cNvPr>
          <p:cNvSpPr txBox="1"/>
          <p:nvPr/>
        </p:nvSpPr>
        <p:spPr>
          <a:xfrm>
            <a:off x="7942483" y="1307787"/>
            <a:ext cx="1138453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r"/>
            <a:r>
              <a:rPr lang="en-US" altLang="ja-JP" dirty="0">
                <a:solidFill>
                  <a:srgbClr val="0070C0"/>
                </a:solidFill>
              </a:rPr>
              <a:t>FRIB/MSU</a:t>
            </a:r>
          </a:p>
        </p:txBody>
      </p:sp>
      <p:sp>
        <p:nvSpPr>
          <p:cNvPr id="14" name="Bent-Up Arrow 13">
            <a:extLst>
              <a:ext uri="{FF2B5EF4-FFF2-40B4-BE49-F238E27FC236}">
                <a16:creationId xmlns:a16="http://schemas.microsoft.com/office/drawing/2014/main" id="{4D13A3C7-B4E9-AE9D-F36A-297A34BBC296}"/>
              </a:ext>
            </a:extLst>
          </p:cNvPr>
          <p:cNvSpPr/>
          <p:nvPr/>
        </p:nvSpPr>
        <p:spPr>
          <a:xfrm rot="5400000">
            <a:off x="7683061" y="1240222"/>
            <a:ext cx="262759" cy="357352"/>
          </a:xfrm>
          <a:prstGeom prst="bentUp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0AB245-B34E-838B-D037-E6F7E8630FD0}"/>
              </a:ext>
            </a:extLst>
          </p:cNvPr>
          <p:cNvSpPr txBox="1"/>
          <p:nvPr/>
        </p:nvSpPr>
        <p:spPr>
          <a:xfrm>
            <a:off x="4139667" y="6442234"/>
            <a:ext cx="492417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rgbClr val="0070C0"/>
                </a:solidFill>
              </a:rPr>
              <a:t>R. Iwai </a:t>
            </a:r>
            <a:r>
              <a:rPr lang="en-JP" sz="1600" i="1" dirty="0">
                <a:solidFill>
                  <a:srgbClr val="0070C0"/>
                </a:solidFill>
              </a:rPr>
              <a:t>et al.</a:t>
            </a:r>
            <a:r>
              <a:rPr lang="en-JP" sz="1600" dirty="0">
                <a:solidFill>
                  <a:srgbClr val="0070C0"/>
                </a:solidFill>
              </a:rPr>
              <a:t>,</a:t>
            </a:r>
            <a:r>
              <a:rPr lang="en-US" sz="1600" dirty="0">
                <a:solidFill>
                  <a:srgbClr val="0070C0"/>
                </a:solidFill>
              </a:rPr>
              <a:t> Nucl. Intrum. Meth. A </a:t>
            </a:r>
            <a:r>
              <a:rPr lang="en-US" sz="1600" b="1" dirty="0">
                <a:solidFill>
                  <a:srgbClr val="0070C0"/>
                </a:solidFill>
              </a:rPr>
              <a:t>1064</a:t>
            </a:r>
            <a:r>
              <a:rPr lang="en-US" sz="1600" dirty="0">
                <a:solidFill>
                  <a:srgbClr val="0070C0"/>
                </a:solidFill>
              </a:rPr>
              <a:t>, 169434 (2024)</a:t>
            </a:r>
            <a:endParaRPr lang="en-JP" sz="1600" dirty="0">
              <a:solidFill>
                <a:srgbClr val="0070C0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4E63E6E-5157-EC74-5E54-E094C7B064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144" y="4343398"/>
            <a:ext cx="2520000" cy="1633333"/>
          </a:xfrm>
          <a:prstGeom prst="rect">
            <a:avLst/>
          </a:prstGeom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25296376-45C3-BA82-0BB7-DCB68103938F}"/>
              </a:ext>
            </a:extLst>
          </p:cNvPr>
          <p:cNvSpPr/>
          <p:nvPr/>
        </p:nvSpPr>
        <p:spPr>
          <a:xfrm rot="5400000">
            <a:off x="3206466" y="5783531"/>
            <a:ext cx="360000" cy="216000"/>
          </a:xfrm>
          <a:prstGeom prst="rightArrow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1FBB9E7-2A5E-0057-FE05-DDC0DD81C689}"/>
              </a:ext>
            </a:extLst>
          </p:cNvPr>
          <p:cNvCxnSpPr/>
          <p:nvPr/>
        </p:nvCxnSpPr>
        <p:spPr>
          <a:xfrm>
            <a:off x="1635406" y="4191249"/>
            <a:ext cx="0" cy="1932972"/>
          </a:xfrm>
          <a:prstGeom prst="line">
            <a:avLst/>
          </a:prstGeom>
          <a:ln w="952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9FB0ADA-FFFC-A516-E12F-7F6B3DCDA4A4}"/>
              </a:ext>
            </a:extLst>
          </p:cNvPr>
          <p:cNvSpPr txBox="1"/>
          <p:nvPr/>
        </p:nvSpPr>
        <p:spPr>
          <a:xfrm>
            <a:off x="1233479" y="4219469"/>
            <a:ext cx="450444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1.15 T</a:t>
            </a:r>
            <a:endParaRPr lang="en-JP" sz="1400" b="1">
              <a:solidFill>
                <a:srgbClr val="7030A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55910C2-C578-7124-96FE-619CDFF986AD}"/>
              </a:ext>
            </a:extLst>
          </p:cNvPr>
          <p:cNvSpPr txBox="1"/>
          <p:nvPr/>
        </p:nvSpPr>
        <p:spPr>
          <a:xfrm>
            <a:off x="1973254" y="4219469"/>
            <a:ext cx="35907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1.7 T</a:t>
            </a:r>
            <a:endParaRPr lang="en-JP" sz="1400" b="1">
              <a:solidFill>
                <a:srgbClr val="7030A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AB227C-4072-C90A-50F8-E0CCE9215E08}"/>
              </a:ext>
            </a:extLst>
          </p:cNvPr>
          <p:cNvSpPr txBox="1"/>
          <p:nvPr/>
        </p:nvSpPr>
        <p:spPr>
          <a:xfrm>
            <a:off x="3074979" y="4219469"/>
            <a:ext cx="359073" cy="21544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400" b="1" dirty="0">
                <a:solidFill>
                  <a:srgbClr val="7030A0"/>
                </a:solidFill>
              </a:rPr>
              <a:t>2.9 T</a:t>
            </a:r>
            <a:endParaRPr lang="en-JP" sz="1400" b="1">
              <a:solidFill>
                <a:srgbClr val="7030A0"/>
              </a:solidFill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1337F48D-9E29-07E9-AD13-C553E29C2835}"/>
              </a:ext>
            </a:extLst>
          </p:cNvPr>
          <p:cNvSpPr/>
          <p:nvPr/>
        </p:nvSpPr>
        <p:spPr>
          <a:xfrm rot="5400000">
            <a:off x="2104224" y="5783531"/>
            <a:ext cx="360000" cy="216000"/>
          </a:xfrm>
          <a:prstGeom prst="rightArrow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48D4BB3D-D997-C2B8-8590-971DF9086D35}"/>
              </a:ext>
            </a:extLst>
          </p:cNvPr>
          <p:cNvSpPr/>
          <p:nvPr/>
        </p:nvSpPr>
        <p:spPr>
          <a:xfrm rot="5400000">
            <a:off x="1455638" y="5783531"/>
            <a:ext cx="360000" cy="216000"/>
          </a:xfrm>
          <a:prstGeom prst="rightArrow">
            <a:avLst/>
          </a:prstGeom>
          <a:ln w="12700"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スライド番号プレースホルダー 20">
            <a:extLst>
              <a:ext uri="{FF2B5EF4-FFF2-40B4-BE49-F238E27FC236}">
                <a16:creationId xmlns:a16="http://schemas.microsoft.com/office/drawing/2014/main" id="{5B1929D7-D1C9-FB18-23B2-A4C7F360F9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86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11804417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四角形"/>
          <p:cNvSpPr/>
          <p:nvPr/>
        </p:nvSpPr>
        <p:spPr>
          <a:xfrm>
            <a:off x="4491672" y="1792689"/>
            <a:ext cx="3425939" cy="1277478"/>
          </a:xfrm>
          <a:prstGeom prst="rect">
            <a:avLst/>
          </a:prstGeom>
          <a:solidFill>
            <a:srgbClr val="AECEF6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16" name="四角形"/>
          <p:cNvSpPr/>
          <p:nvPr/>
        </p:nvSpPr>
        <p:spPr>
          <a:xfrm>
            <a:off x="4491672" y="3125444"/>
            <a:ext cx="3425939" cy="250231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pic>
        <p:nvPicPr>
          <p:cNvPr id="617" name="Capture 2019-12-18 17.08.02.png" descr="Capture 2019-12-18 17.08.02.png"/>
          <p:cNvPicPr>
            <a:picLocks noChangeAspect="1"/>
          </p:cNvPicPr>
          <p:nvPr/>
        </p:nvPicPr>
        <p:blipFill>
          <a:blip r:embed="rId2"/>
          <a:srcRect l="10456" t="4823" r="12030" b="23769"/>
          <a:stretch>
            <a:fillRect/>
          </a:stretch>
        </p:blipFill>
        <p:spPr>
          <a:xfrm>
            <a:off x="4585046" y="3253259"/>
            <a:ext cx="3249390" cy="2131352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四角形"/>
          <p:cNvSpPr/>
          <p:nvPr/>
        </p:nvSpPr>
        <p:spPr>
          <a:xfrm>
            <a:off x="5817731" y="4210401"/>
            <a:ext cx="781932" cy="43697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19" name="Electric &amp; Magnetic Trap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Electric &amp; Magnetic Trap</a:t>
            </a:r>
          </a:p>
        </p:txBody>
      </p:sp>
      <p:sp>
        <p:nvSpPr>
          <p:cNvPr id="620" name="Penning Trap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Penning Trap</a:t>
            </a:r>
          </a:p>
          <a:p>
            <a:pPr lvl="1"/>
            <a:r>
              <a:t>Trap particle with E &amp; B Field</a:t>
            </a:r>
          </a:p>
          <a:p>
            <a:pPr lvl="1"/>
            <a:r>
              <a:t>Muon trap | 1st time</a:t>
            </a:r>
          </a:p>
          <a:p>
            <a:r>
              <a:t>Motion in the Trap</a:t>
            </a:r>
          </a:p>
          <a:p>
            <a:pPr lvl="1"/>
            <a:r>
              <a:t>Cyclotron motion</a:t>
            </a:r>
          </a:p>
          <a:p>
            <a:pPr lvl="1"/>
            <a:r>
              <a:t>Axial motion</a:t>
            </a:r>
          </a:p>
          <a:p>
            <a:pPr lvl="1"/>
            <a:r>
              <a:t>Magnetron motion</a:t>
            </a:r>
          </a:p>
          <a:p>
            <a:pPr lvl="2"/>
            <a:r>
              <a:t>E×B drift</a:t>
            </a:r>
          </a:p>
        </p:txBody>
      </p:sp>
      <p:sp>
        <p:nvSpPr>
          <p:cNvPr id="621" name="スライド番号"/>
          <p:cNvSpPr>
            <a:spLocks noGrp="1"/>
          </p:cNvSpPr>
          <p:nvPr>
            <p:ph type="sldNum" sz="quarter" idx="2"/>
          </p:nvPr>
        </p:nvSpPr>
        <p:spPr>
          <a:xfrm>
            <a:off x="501101" y="5759648"/>
            <a:ext cx="275444" cy="19645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87</a:t>
            </a:fld>
            <a:endParaRPr/>
          </a:p>
        </p:txBody>
      </p:sp>
      <p:pic>
        <p:nvPicPr>
          <p:cNvPr id="622" name="Capture 2019-12-18 17.07.42.png" descr="Capture 2019-12-18 17.07.4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42" y="1796251"/>
            <a:ext cx="1578215" cy="1262012"/>
          </a:xfrm>
          <a:prstGeom prst="rect">
            <a:avLst/>
          </a:prstGeom>
          <a:ln w="12700">
            <a:miter lim="400000"/>
          </a:ln>
        </p:spPr>
      </p:pic>
      <p:sp>
        <p:nvSpPr>
          <p:cNvPr id="623" name="J. Dilling, Ph.D. thesis, Rupertus Carola University of Heidelberg, Germany"/>
          <p:cNvSpPr txBox="1"/>
          <p:nvPr/>
        </p:nvSpPr>
        <p:spPr>
          <a:xfrm>
            <a:off x="1259012" y="5524043"/>
            <a:ext cx="3567884" cy="18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825"/>
              <a:t>J. Dilling, Ph.D. thesis, Rupertus Carola University of Heidelberg, Germany</a:t>
            </a:r>
          </a:p>
        </p:txBody>
      </p:sp>
      <p:grpSp>
        <p:nvGrpSpPr>
          <p:cNvPr id="626" name="グループ"/>
          <p:cNvGrpSpPr/>
          <p:nvPr/>
        </p:nvGrpSpPr>
        <p:grpSpPr>
          <a:xfrm>
            <a:off x="4521574" y="5436567"/>
            <a:ext cx="476250" cy="482948"/>
            <a:chOff x="0" y="312737"/>
            <a:chExt cx="1270000" cy="1287859"/>
          </a:xfrm>
        </p:grpSpPr>
        <p:sp>
          <p:nvSpPr>
            <p:cNvPr id="624" name="(Modified) cyclotron motion ω+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ln w="101600" cap="flat">
                    <a:solidFill>
                      <a:srgbClr val="EE6E0C"/>
                    </a:solidFill>
                    <a:prstDash val="solid"/>
                    <a:miter lim="400000"/>
                  </a:ln>
                </a:defRPr>
              </a:pPr>
              <a:r>
                <a:rPr sz="675"/>
                <a:t>(Modified) cyclotron motion　ω</a:t>
              </a:r>
              <a:r>
                <a:rPr sz="675" baseline="-5999"/>
                <a:t>+</a:t>
              </a:r>
            </a:p>
          </p:txBody>
        </p:sp>
        <p:sp>
          <p:nvSpPr>
            <p:cNvPr id="625" name="(Modified) cyclotron motion ω+"/>
            <p:cNvSpPr/>
            <p:nvPr/>
          </p:nvSpPr>
          <p:spPr>
            <a:xfrm>
              <a:off x="0" y="330596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solidFill>
                    <a:srgbClr val="ECECEC"/>
                  </a:solidFill>
                </a:defRPr>
              </a:pPr>
              <a:r>
                <a:rPr sz="675"/>
                <a:t>(Modified) cyclotron motion　ω</a:t>
              </a:r>
              <a:r>
                <a:rPr sz="675" baseline="-5999"/>
                <a:t>+</a:t>
              </a:r>
            </a:p>
          </p:txBody>
        </p:sp>
      </p:grpSp>
      <p:grpSp>
        <p:nvGrpSpPr>
          <p:cNvPr id="629" name="グループ"/>
          <p:cNvGrpSpPr/>
          <p:nvPr/>
        </p:nvGrpSpPr>
        <p:grpSpPr>
          <a:xfrm>
            <a:off x="6205408" y="4202126"/>
            <a:ext cx="476250" cy="476250"/>
            <a:chOff x="0" y="312737"/>
            <a:chExt cx="1270000" cy="1270000"/>
          </a:xfrm>
        </p:grpSpPr>
        <p:sp>
          <p:nvSpPr>
            <p:cNvPr id="627" name="Axial motion ωZ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ln w="101600" cap="flat">
                    <a:solidFill>
                      <a:srgbClr val="0A64E6"/>
                    </a:solidFill>
                    <a:prstDash val="solid"/>
                    <a:miter lim="400000"/>
                  </a:ln>
                </a:defRPr>
              </a:pPr>
              <a:r>
                <a:rPr sz="675"/>
                <a:t>Axial motion　ω</a:t>
              </a:r>
              <a:r>
                <a:rPr sz="675" baseline="-5999"/>
                <a:t>Z</a:t>
              </a:r>
            </a:p>
          </p:txBody>
        </p:sp>
        <p:sp>
          <p:nvSpPr>
            <p:cNvPr id="628" name="Axial motion ωZ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solidFill>
                    <a:srgbClr val="ECECEC"/>
                  </a:solidFill>
                </a:defRPr>
              </a:pPr>
              <a:r>
                <a:rPr sz="675"/>
                <a:t>Axial motion　ω</a:t>
              </a:r>
              <a:r>
                <a:rPr sz="675" baseline="-5999"/>
                <a:t>Z</a:t>
              </a:r>
            </a:p>
          </p:txBody>
        </p:sp>
      </p:grpSp>
      <p:grpSp>
        <p:nvGrpSpPr>
          <p:cNvPr id="632" name="グループ"/>
          <p:cNvGrpSpPr/>
          <p:nvPr/>
        </p:nvGrpSpPr>
        <p:grpSpPr>
          <a:xfrm>
            <a:off x="5146135" y="3230004"/>
            <a:ext cx="476250" cy="476250"/>
            <a:chOff x="0" y="312737"/>
            <a:chExt cx="1270000" cy="1270000"/>
          </a:xfrm>
        </p:grpSpPr>
        <p:sp>
          <p:nvSpPr>
            <p:cNvPr id="630" name="Magnetron motion ω−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ln w="101600" cap="flat">
                    <a:solidFill>
                      <a:srgbClr val="A0008A"/>
                    </a:solidFill>
                    <a:prstDash val="solid"/>
                    <a:miter lim="400000"/>
                  </a:ln>
                  <a:solidFill>
                    <a:srgbClr val="007E00"/>
                  </a:solidFill>
                </a:defRPr>
              </a:pPr>
              <a:r>
                <a:rPr sz="675"/>
                <a:t>Magnetron motion　ω</a:t>
              </a:r>
              <a:r>
                <a:rPr sz="675" baseline="-5999"/>
                <a:t>−</a:t>
              </a:r>
            </a:p>
          </p:txBody>
        </p:sp>
        <p:sp>
          <p:nvSpPr>
            <p:cNvPr id="631" name="Magnetron motion ω−"/>
            <p:cNvSpPr/>
            <p:nvPr/>
          </p:nvSpPr>
          <p:spPr>
            <a:xfrm>
              <a:off x="0" y="312737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numCol="1" anchor="ctr">
              <a:spAutoFit/>
            </a:bodyPr>
            <a:lstStyle/>
            <a:p>
              <a:pPr>
                <a:defRPr>
                  <a:solidFill>
                    <a:srgbClr val="ECECEC"/>
                  </a:solidFill>
                </a:defRPr>
              </a:pPr>
              <a:r>
                <a:rPr sz="675"/>
                <a:t>Magnetron motion　ω</a:t>
              </a:r>
              <a:r>
                <a:rPr sz="675" baseline="-5999"/>
                <a:t>−</a:t>
              </a:r>
            </a:p>
          </p:txBody>
        </p:sp>
      </p:grpSp>
      <p:sp>
        <p:nvSpPr>
          <p:cNvPr id="633" name="線"/>
          <p:cNvSpPr/>
          <p:nvPr/>
        </p:nvSpPr>
        <p:spPr>
          <a:xfrm>
            <a:off x="5998518" y="3405833"/>
            <a:ext cx="0" cy="1670063"/>
          </a:xfrm>
          <a:prstGeom prst="line">
            <a:avLst/>
          </a:prstGeom>
          <a:ln w="88900">
            <a:solidFill>
              <a:srgbClr val="A0008A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34" name="線"/>
          <p:cNvSpPr/>
          <p:nvPr/>
        </p:nvSpPr>
        <p:spPr>
          <a:xfrm>
            <a:off x="6614666" y="4349307"/>
            <a:ext cx="0" cy="337920"/>
          </a:xfrm>
          <a:prstGeom prst="line">
            <a:avLst/>
          </a:prstGeom>
          <a:ln w="88900">
            <a:solidFill>
              <a:srgbClr val="0A64E6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35" name="線"/>
          <p:cNvSpPr/>
          <p:nvPr/>
        </p:nvSpPr>
        <p:spPr>
          <a:xfrm flipV="1">
            <a:off x="6835676" y="5068660"/>
            <a:ext cx="0" cy="293110"/>
          </a:xfrm>
          <a:prstGeom prst="line">
            <a:avLst/>
          </a:prstGeom>
          <a:ln w="88900">
            <a:solidFill>
              <a:srgbClr val="EE6E0C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  <p:sp>
        <p:nvSpPr>
          <p:cNvPr id="636" name="B"/>
          <p:cNvSpPr txBox="1"/>
          <p:nvPr/>
        </p:nvSpPr>
        <p:spPr>
          <a:xfrm>
            <a:off x="4727659" y="3274992"/>
            <a:ext cx="206387" cy="308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4400"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50"/>
              <a:t>B</a:t>
            </a:r>
          </a:p>
        </p:txBody>
      </p:sp>
      <p:sp>
        <p:nvSpPr>
          <p:cNvPr id="637" name="線"/>
          <p:cNvSpPr/>
          <p:nvPr/>
        </p:nvSpPr>
        <p:spPr>
          <a:xfrm flipV="1">
            <a:off x="4676815" y="3188127"/>
            <a:ext cx="0" cy="481747"/>
          </a:xfrm>
          <a:prstGeom prst="line">
            <a:avLst/>
          </a:prstGeom>
          <a:ln w="889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>
              <a:defRPr sz="3000">
                <a:solidFill>
                  <a:srgbClr val="FFFFFF"/>
                </a:solidFill>
              </a:defRPr>
            </a:pPr>
            <a:endParaRPr sz="1125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6D81964-5051-0462-72E1-6D83C57C97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05" y="5182877"/>
            <a:ext cx="2664000" cy="1440000"/>
          </a:xfrm>
          <a:prstGeom prst="rect">
            <a:avLst/>
          </a:prstGeom>
        </p:spPr>
      </p:pic>
      <p:sp>
        <p:nvSpPr>
          <p:cNvPr id="63" name="Freeform 62">
            <a:extLst>
              <a:ext uri="{FF2B5EF4-FFF2-40B4-BE49-F238E27FC236}">
                <a16:creationId xmlns:a16="http://schemas.microsoft.com/office/drawing/2014/main" id="{69500956-EE7F-A6E1-893A-F145715CB576}"/>
              </a:ext>
            </a:extLst>
          </p:cNvPr>
          <p:cNvSpPr/>
          <p:nvPr/>
        </p:nvSpPr>
        <p:spPr>
          <a:xfrm>
            <a:off x="136905" y="314325"/>
            <a:ext cx="8856000" cy="2740261"/>
          </a:xfrm>
          <a:custGeom>
            <a:avLst/>
            <a:gdLst>
              <a:gd name="connsiteX0" fmla="*/ 8845688 w 8845688"/>
              <a:gd name="connsiteY0" fmla="*/ 0 h 2757251"/>
              <a:gd name="connsiteX1" fmla="*/ 8843355 w 8845688"/>
              <a:gd name="connsiteY1" fmla="*/ 2757251 h 2757251"/>
              <a:gd name="connsiteX2" fmla="*/ 0 w 8845688"/>
              <a:gd name="connsiteY2" fmla="*/ 2757251 h 2757251"/>
              <a:gd name="connsiteX3" fmla="*/ 0 w 8845688"/>
              <a:gd name="connsiteY3" fmla="*/ 1564171 h 2757251"/>
              <a:gd name="connsiteX4" fmla="*/ 39756 w 8845688"/>
              <a:gd name="connsiteY4" fmla="*/ 1564171 h 2757251"/>
              <a:gd name="connsiteX5" fmla="*/ 6867939 w 8845688"/>
              <a:gd name="connsiteY5" fmla="*/ 1564171 h 2757251"/>
              <a:gd name="connsiteX6" fmla="*/ 6867939 w 8845688"/>
              <a:gd name="connsiteY6" fmla="*/ 3727 h 2757251"/>
              <a:gd name="connsiteX7" fmla="*/ 6937513 w 8845688"/>
              <a:gd name="connsiteY7" fmla="*/ 3727 h 2757251"/>
              <a:gd name="connsiteX8" fmla="*/ 8845688 w 8845688"/>
              <a:gd name="connsiteY8" fmla="*/ 0 h 2757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5688" h="2757251">
                <a:moveTo>
                  <a:pt x="8845688" y="0"/>
                </a:moveTo>
                <a:cubicBezTo>
                  <a:pt x="8844910" y="919084"/>
                  <a:pt x="8844133" y="1838167"/>
                  <a:pt x="8843355" y="2757251"/>
                </a:cubicBezTo>
                <a:lnTo>
                  <a:pt x="0" y="2757251"/>
                </a:lnTo>
                <a:lnTo>
                  <a:pt x="0" y="1564171"/>
                </a:lnTo>
                <a:lnTo>
                  <a:pt x="39756" y="1564171"/>
                </a:lnTo>
                <a:lnTo>
                  <a:pt x="6867939" y="1564171"/>
                </a:lnTo>
                <a:lnTo>
                  <a:pt x="6867939" y="3727"/>
                </a:lnTo>
                <a:lnTo>
                  <a:pt x="6937513" y="3727"/>
                </a:lnTo>
                <a:lnTo>
                  <a:pt x="8845688" y="0"/>
                </a:lnTo>
                <a:close/>
              </a:path>
            </a:pathLst>
          </a:cu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9AA72-2844-F223-A1B4-6D03BDACA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3999" cy="791999"/>
          </a:xfrm>
        </p:spPr>
        <p:txBody>
          <a:bodyPr>
            <a:normAutofit/>
          </a:bodyPr>
          <a:lstStyle/>
          <a:p>
            <a:pPr algn="l"/>
            <a:r>
              <a:rPr kumimoji="1" lang="en-US" sz="4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Muon Precision</a:t>
            </a:r>
            <a:r>
              <a:rPr kumimoji="1" lang="en-US" sz="4300" kern="1200" baseline="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kumimoji="1" lang="en-US" sz="43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Measurement</a:t>
            </a:r>
            <a:r>
              <a:rPr lang="en-US" sz="4300" dirty="0"/>
              <a:t> </a:t>
            </a:r>
            <a:endParaRPr lang="en-JP" sz="43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C551103-F790-C201-9C37-1F7A439A5823}"/>
              </a:ext>
            </a:extLst>
          </p:cNvPr>
          <p:cNvGrpSpPr/>
          <p:nvPr/>
        </p:nvGrpSpPr>
        <p:grpSpPr>
          <a:xfrm>
            <a:off x="4412426" y="3024135"/>
            <a:ext cx="3114966" cy="936000"/>
            <a:chOff x="4399570" y="3047988"/>
            <a:chExt cx="3114966" cy="936000"/>
          </a:xfrm>
        </p:grpSpPr>
        <p:cxnSp>
          <p:nvCxnSpPr>
            <p:cNvPr id="7" name="直線矢印コネクタ 35">
              <a:extLst>
                <a:ext uri="{FF2B5EF4-FFF2-40B4-BE49-F238E27FC236}">
                  <a16:creationId xmlns:a16="http://schemas.microsoft.com/office/drawing/2014/main" id="{F96FD2AB-74F3-6E95-6923-75900995DDCF}"/>
                </a:ext>
              </a:extLst>
            </p:cNvPr>
            <p:cNvCxnSpPr>
              <a:cxnSpLocks/>
            </p:cNvCxnSpPr>
            <p:nvPr/>
          </p:nvCxnSpPr>
          <p:spPr>
            <a:xfrm>
              <a:off x="6794536" y="3047988"/>
              <a:ext cx="720000" cy="9360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37">
              <a:extLst>
                <a:ext uri="{FF2B5EF4-FFF2-40B4-BE49-F238E27FC236}">
                  <a16:creationId xmlns:a16="http://schemas.microsoft.com/office/drawing/2014/main" id="{25405CC1-722E-FEB9-FB3E-FB86BD34B3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99570" y="3047988"/>
              <a:ext cx="720000" cy="936000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3144413-3E0A-BDC6-E19C-28DDE1A65A91}"/>
              </a:ext>
            </a:extLst>
          </p:cNvPr>
          <p:cNvSpPr txBox="1"/>
          <p:nvPr/>
        </p:nvSpPr>
        <p:spPr>
          <a:xfrm>
            <a:off x="3331126" y="1530702"/>
            <a:ext cx="3664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>
                <a:solidFill>
                  <a:srgbClr val="0070C0"/>
                </a:solidFill>
              </a:rPr>
              <a:t>Diagram borrowed from Klaus Jungmann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94D64-6DC8-2DA7-0A09-4C23A19E2A65}"/>
              </a:ext>
            </a:extLst>
          </p:cNvPr>
          <p:cNvSpPr txBox="1"/>
          <p:nvPr/>
        </p:nvSpPr>
        <p:spPr>
          <a:xfrm>
            <a:off x="7792763" y="3320673"/>
            <a:ext cx="1222056" cy="328739"/>
          </a:xfrm>
          <a:prstGeom prst="rect">
            <a:avLst/>
          </a:prstGeom>
          <a:noFill/>
        </p:spPr>
        <p:txBody>
          <a:bodyPr wrap="none" lIns="36000" tIns="36000" rIns="36000" bIns="36000" rtlCol="0">
            <a:spAutoFit/>
          </a:bodyPr>
          <a:lstStyle/>
          <a:p>
            <a:pPr algn="r"/>
            <a:r>
              <a:rPr lang="en-US" sz="1600" dirty="0">
                <a:solidFill>
                  <a:srgbClr val="008F00"/>
                </a:solidFill>
              </a:rPr>
              <a:t>MuMass@PSI</a:t>
            </a:r>
            <a:endParaRPr kumimoji="1" lang="en-US" altLang="ja-JP" sz="1600" b="1" dirty="0">
              <a:solidFill>
                <a:srgbClr val="008F00"/>
              </a:solidFill>
              <a:ea typeface="MS PGothic" panose="020B0600070205080204" pitchFamily="34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A8EB0C-50BA-6A57-9DC8-9BAF4F0728D5}"/>
                  </a:ext>
                </a:extLst>
              </p:cNvPr>
              <p:cNvSpPr txBox="1"/>
              <p:nvPr/>
            </p:nvSpPr>
            <p:spPr>
              <a:xfrm>
                <a:off x="8180444" y="3659227"/>
                <a:ext cx="812461" cy="29517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18000" tIns="0" rIns="18000" bIns="18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–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JP">
                  <a:latin typeface="MS PGothic" panose="020B0600070205080204" pitchFamily="34" charset="-128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EA8EB0C-50BA-6A57-9DC8-9BAF4F072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444" y="3659227"/>
                <a:ext cx="812461" cy="295175"/>
              </a:xfrm>
              <a:prstGeom prst="rect">
                <a:avLst/>
              </a:prstGeom>
              <a:blipFill>
                <a:blip r:embed="rId5"/>
                <a:stretch>
                  <a:fillRect l="-1515" b="-8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57347C-3029-039D-B386-DF5005B5D8A5}"/>
                  </a:ext>
                </a:extLst>
              </p:cNvPr>
              <p:cNvSpPr txBox="1"/>
              <p:nvPr/>
            </p:nvSpPr>
            <p:spPr>
              <a:xfrm>
                <a:off x="7540278" y="2675228"/>
                <a:ext cx="1062273" cy="30735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18000" tIns="0" rIns="18000" bIns="1800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𝐻𝐹𝑆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kumimoji="1" lang="en-US" altLang="ja-JP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JP">
                  <a:latin typeface="MS PGothic" panose="020B0600070205080204" pitchFamily="34" charset="-128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657347C-3029-039D-B386-DF5005B5D8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0278" y="2675228"/>
                <a:ext cx="1062273" cy="307358"/>
              </a:xfrm>
              <a:prstGeom prst="rect">
                <a:avLst/>
              </a:prstGeom>
              <a:blipFill>
                <a:blip r:embed="rId9"/>
                <a:stretch>
                  <a:fillRect l="-235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2087E7-0225-DFA7-F631-0F8392C5A205}"/>
                  </a:ext>
                </a:extLst>
              </p:cNvPr>
              <p:cNvSpPr txBox="1"/>
              <p:nvPr/>
            </p:nvSpPr>
            <p:spPr>
              <a:xfrm>
                <a:off x="4457909" y="1938586"/>
                <a:ext cx="3024000" cy="1044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Muonium HFS</a:t>
                </a:r>
              </a:p>
              <a:p>
                <a:pPr algn="ctr"/>
                <a:r>
                  <a:rPr lang="en-US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Muon magnetic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lang="en-US" i="1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:r>
                  <a:rPr lang="en-US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Hyperfine structure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</m:oMath>
                </a14:m>
                <a:endParaRPr lang="en-JP" sz="2400" i="1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2087E7-0225-DFA7-F631-0F8392C5A2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7909" y="1938586"/>
                <a:ext cx="3024000" cy="1044000"/>
              </a:xfrm>
              <a:prstGeom prst="rect">
                <a:avLst/>
              </a:prstGeom>
              <a:blipFill>
                <a:blip r:embed="rId10"/>
                <a:stretch>
                  <a:fillRect l="-415" t="-3529" b="-8235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2CFF46-59C5-3EF6-689C-FF242E6F1C60}"/>
                  </a:ext>
                </a:extLst>
              </p:cNvPr>
              <p:cNvSpPr txBox="1"/>
              <p:nvPr/>
            </p:nvSpPr>
            <p:spPr>
              <a:xfrm>
                <a:off x="208906" y="1938586"/>
                <a:ext cx="3024000" cy="1044000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00FF"/>
                </a:solidFill>
              </a:ln>
            </p:spPr>
            <p:txBody>
              <a:bodyPr wrap="none">
                <a:no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Muonic Helium HFS</a:t>
                </a:r>
              </a:p>
              <a:p>
                <a:pPr algn="ctr"/>
                <a:r>
                  <a:rPr lang="en-US" sz="1400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Negative muon magnetic moment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US" i="1" dirty="0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  <a:p>
                <a:pPr algn="ctr"/>
                <a:r>
                  <a:rPr lang="en-US" i="1" dirty="0">
                    <a:solidFill>
                      <a:srgbClr val="002060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Hyperfine structure constant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</m:oMath>
                </a14:m>
                <a:endParaRPr lang="en-JP" sz="2000" i="1">
                  <a:solidFill>
                    <a:srgbClr val="002060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2CFF46-59C5-3EF6-689C-FF242E6F1C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06" y="1938586"/>
                <a:ext cx="3024000" cy="1044000"/>
              </a:xfrm>
              <a:prstGeom prst="rect">
                <a:avLst/>
              </a:prstGeom>
              <a:blipFill>
                <a:blip r:embed="rId11"/>
                <a:stretch>
                  <a:fillRect l="-830" t="-3529" b="-7059"/>
                </a:stretch>
              </a:blipFill>
              <a:ln w="2540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30EF3F49-57E5-0357-EE50-8D99B5A39A94}"/>
              </a:ext>
            </a:extLst>
          </p:cNvPr>
          <p:cNvGrpSpPr/>
          <p:nvPr/>
        </p:nvGrpSpPr>
        <p:grpSpPr>
          <a:xfrm>
            <a:off x="2946913" y="4005587"/>
            <a:ext cx="6045992" cy="792000"/>
            <a:chOff x="3030329" y="4005587"/>
            <a:chExt cx="6045992" cy="792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テキスト ボックス 41">
                  <a:extLst>
                    <a:ext uri="{FF2B5EF4-FFF2-40B4-BE49-F238E27FC236}">
                      <a16:creationId xmlns:a16="http://schemas.microsoft.com/office/drawing/2014/main" id="{8FFD9A7C-61DA-F040-35C9-2AF4DE12D61C}"/>
                    </a:ext>
                  </a:extLst>
                </p:cNvPr>
                <p:cNvSpPr txBox="1"/>
                <p:nvPr/>
              </p:nvSpPr>
              <p:spPr>
                <a:xfrm>
                  <a:off x="3030329" y="4005587"/>
                  <a:ext cx="2484000" cy="7920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lIns="36000" tIns="36000" rIns="36000" bIns="36000" rtlCol="0">
                  <a:noAutofit/>
                </a:bodyPr>
                <a:lstStyle/>
                <a:p>
                  <a:pPr algn="ctr"/>
                  <a:r>
                    <a:rPr kumimoji="1" lang="en-US" altLang="ja-JP" sz="2400" b="1" dirty="0">
                      <a:solidFill>
                        <a:srgbClr val="002060"/>
                      </a:solidFill>
                      <a:ea typeface="MS PGothic" panose="020B0600070205080204" pitchFamily="34" charset="-128"/>
                    </a:rPr>
                    <a:t>Muon </a:t>
                  </a:r>
                  <a14:m>
                    <m:oMath xmlns:m="http://schemas.openxmlformats.org/officeDocument/2006/math">
                      <m:r>
                        <a:rPr kumimoji="1"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  <m:r>
                        <a:rPr kumimoji="1"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a14:m>
                  <a:endParaRPr kumimoji="1" lang="en-US" altLang="ja-JP" sz="2400" b="1" dirty="0">
                    <a:solidFill>
                      <a:srgbClr val="002060"/>
                    </a:solidFill>
                    <a:ea typeface="MS PGothic" panose="020B0600070205080204" pitchFamily="34" charset="-128"/>
                  </a:endParaRPr>
                </a:p>
                <a:p>
                  <a:pPr algn="ctr"/>
                  <a:r>
                    <a:rPr kumimoji="1" lang="en-US" altLang="ja-JP" sz="2000" i="1" dirty="0">
                      <a:solidFill>
                        <a:srgbClr val="002060"/>
                      </a:solidFill>
                      <a:latin typeface="Calibri Light" panose="020F0302020204030204" pitchFamily="34" charset="0"/>
                      <a:ea typeface="MS PGothic" panose="020B0600070205080204" pitchFamily="34" charset="-128"/>
                      <a:cs typeface="Calibri Light" panose="020F0302020204030204" pitchFamily="34" charset="0"/>
                    </a:rPr>
                    <a:t>New physics beyond SM</a:t>
                  </a:r>
                </a:p>
              </p:txBody>
            </p:sp>
          </mc:Choice>
          <mc:Fallback xmlns="">
            <p:sp>
              <p:nvSpPr>
                <p:cNvPr id="21" name="テキスト ボックス 41">
                  <a:extLst>
                    <a:ext uri="{FF2B5EF4-FFF2-40B4-BE49-F238E27FC236}">
                      <a16:creationId xmlns:a16="http://schemas.microsoft.com/office/drawing/2014/main" id="{8FFD9A7C-61DA-F040-35C9-2AF4DE12D6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0329" y="4005587"/>
                  <a:ext cx="2484000" cy="792000"/>
                </a:xfrm>
                <a:prstGeom prst="rect">
                  <a:avLst/>
                </a:prstGeom>
                <a:blipFill>
                  <a:blip r:embed="rId12"/>
                  <a:stretch>
                    <a:fillRect l="-4020" t="-4615" r="-4523" b="-7692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テキスト ボックス 41">
                  <a:extLst>
                    <a:ext uri="{FF2B5EF4-FFF2-40B4-BE49-F238E27FC236}">
                      <a16:creationId xmlns:a16="http://schemas.microsoft.com/office/drawing/2014/main" id="{D6FB16EE-6A85-008F-94EE-9956EAF78FBA}"/>
                    </a:ext>
                  </a:extLst>
                </p:cNvPr>
                <p:cNvSpPr txBox="1"/>
                <p:nvPr/>
              </p:nvSpPr>
              <p:spPr>
                <a:xfrm>
                  <a:off x="6592321" y="4005587"/>
                  <a:ext cx="2484000" cy="792000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rgbClr val="FF0000"/>
                  </a:solidFill>
                </a:ln>
              </p:spPr>
              <p:txBody>
                <a:bodyPr wrap="none" lIns="36000" tIns="36000" rIns="36000" bIns="36000" rtlCol="0">
                  <a:noAutofit/>
                </a:bodyPr>
                <a:lstStyle/>
                <a:p>
                  <a:pPr algn="ctr"/>
                  <a:r>
                    <a:rPr lang="en-US" altLang="ja-JP" sz="2400" b="1" dirty="0">
                      <a:solidFill>
                        <a:srgbClr val="002060"/>
                      </a:solidFill>
                      <a:ea typeface="MS PGothic" panose="020B0600070205080204" pitchFamily="34" charset="-128"/>
                    </a:rPr>
                    <a:t>Muonium </a:t>
                  </a:r>
                  <a14:m>
                    <m:oMath xmlns:m="http://schemas.openxmlformats.org/officeDocument/2006/math">
                      <m:r>
                        <a:rPr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altLang="ja-JP" sz="2400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a14:m>
                  <a:endParaRPr kumimoji="1" lang="en-US" altLang="ja-JP" sz="2400" b="1" dirty="0">
                    <a:solidFill>
                      <a:srgbClr val="002060"/>
                    </a:solidFill>
                    <a:ea typeface="MS PGothic" panose="020B0600070205080204" pitchFamily="34" charset="-128"/>
                  </a:endParaRPr>
                </a:p>
                <a:p>
                  <a:pPr algn="ctr"/>
                  <a:r>
                    <a:rPr kumimoji="1" lang="en-US" altLang="ja-JP" sz="2000" i="1" dirty="0">
                      <a:solidFill>
                        <a:srgbClr val="002060"/>
                      </a:solidFill>
                      <a:latin typeface="Calibri Light" panose="020F0302020204030204" pitchFamily="34" charset="0"/>
                      <a:ea typeface="MS PGothic" panose="020B0600070205080204" pitchFamily="34" charset="-128"/>
                      <a:cs typeface="Calibri Light" panose="020F0302020204030204" pitchFamily="34" charset="0"/>
                    </a:rPr>
                    <a:t>Muon mass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a14:m>
                  <a:endParaRPr kumimoji="1" lang="en-US" altLang="ja-JP" sz="2000" i="1" dirty="0">
                    <a:solidFill>
                      <a:srgbClr val="002060"/>
                    </a:solidFill>
                    <a:latin typeface="Calibri Light" panose="020F0302020204030204" pitchFamily="34" charset="0"/>
                    <a:ea typeface="MS PGothic" panose="020B0600070205080204" pitchFamily="34" charset="-128"/>
                    <a:cs typeface="Calibri Light" panose="020F03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テキスト ボックス 41">
                  <a:extLst>
                    <a:ext uri="{FF2B5EF4-FFF2-40B4-BE49-F238E27FC236}">
                      <a16:creationId xmlns:a16="http://schemas.microsoft.com/office/drawing/2014/main" id="{D6FB16EE-6A85-008F-94EE-9956EAF78F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2321" y="4005587"/>
                  <a:ext cx="2484000" cy="792000"/>
                </a:xfrm>
                <a:prstGeom prst="rect">
                  <a:avLst/>
                </a:prstGeom>
                <a:blipFill>
                  <a:blip r:embed="rId13"/>
                  <a:stretch>
                    <a:fillRect l="-3535" t="-4615" b="-7692"/>
                  </a:stretch>
                </a:blipFill>
                <a:ln w="2540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en-JP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3" name="直線矢印コネクタ 35">
            <a:extLst>
              <a:ext uri="{FF2B5EF4-FFF2-40B4-BE49-F238E27FC236}">
                <a16:creationId xmlns:a16="http://schemas.microsoft.com/office/drawing/2014/main" id="{10940561-9FA2-1D04-942E-18C62CC49D12}"/>
              </a:ext>
            </a:extLst>
          </p:cNvPr>
          <p:cNvCxnSpPr>
            <a:cxnSpLocks/>
          </p:cNvCxnSpPr>
          <p:nvPr/>
        </p:nvCxnSpPr>
        <p:spPr>
          <a:xfrm>
            <a:off x="5465909" y="4398767"/>
            <a:ext cx="1008000" cy="0"/>
          </a:xfrm>
          <a:prstGeom prst="straightConnector1">
            <a:avLst/>
          </a:prstGeom>
          <a:ln w="254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4CFB37-B2F1-71F5-C591-06B3A498B977}"/>
                  </a:ext>
                </a:extLst>
              </p:cNvPr>
              <p:cNvSpPr txBox="1"/>
              <p:nvPr/>
            </p:nvSpPr>
            <p:spPr>
              <a:xfrm>
                <a:off x="5641550" y="3996734"/>
                <a:ext cx="656718" cy="4020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JP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44CFB37-B2F1-71F5-C591-06B3A498B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550" y="3996734"/>
                <a:ext cx="656718" cy="40203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07C1B-B524-5AAF-DD20-80B2364F1BEF}"/>
                  </a:ext>
                </a:extLst>
              </p:cNvPr>
              <p:cNvSpPr txBox="1"/>
              <p:nvPr/>
            </p:nvSpPr>
            <p:spPr>
              <a:xfrm rot="3120000">
                <a:off x="7042952" y="3214405"/>
                <a:ext cx="656718" cy="4020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JP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F07C1B-B524-5AAF-DD20-80B2364F1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120000">
                <a:off x="7042952" y="3214405"/>
                <a:ext cx="656718" cy="40203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1FF7C9-2714-E312-D488-40BAA37470C3}"/>
                  </a:ext>
                </a:extLst>
              </p:cNvPr>
              <p:cNvSpPr txBox="1"/>
              <p:nvPr/>
            </p:nvSpPr>
            <p:spPr>
              <a:xfrm rot="18480000">
                <a:off x="3948804" y="3214405"/>
                <a:ext cx="1238801" cy="402033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</m:oMath>
                </a14:m>
                <a:endParaRPr lang="en-JP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1FF7C9-2714-E312-D488-40BAA3747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480000">
                <a:off x="3948804" y="3214405"/>
                <a:ext cx="1238801" cy="4020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直線矢印コネクタ 35">
            <a:extLst>
              <a:ext uri="{FF2B5EF4-FFF2-40B4-BE49-F238E27FC236}">
                <a16:creationId xmlns:a16="http://schemas.microsoft.com/office/drawing/2014/main" id="{49965457-8555-BD2E-7C94-9DD2C44D62A7}"/>
              </a:ext>
            </a:extLst>
          </p:cNvPr>
          <p:cNvCxnSpPr>
            <a:cxnSpLocks/>
          </p:cNvCxnSpPr>
          <p:nvPr/>
        </p:nvCxnSpPr>
        <p:spPr>
          <a:xfrm>
            <a:off x="2331619" y="3024135"/>
            <a:ext cx="720000" cy="936000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DF2239-A091-13B2-469E-C827F857AEDC}"/>
                  </a:ext>
                </a:extLst>
              </p:cNvPr>
              <p:cNvSpPr txBox="1"/>
              <p:nvPr/>
            </p:nvSpPr>
            <p:spPr>
              <a:xfrm rot="3120000">
                <a:off x="2297248" y="3252023"/>
                <a:ext cx="1245341" cy="39164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b>
                        <m:sSup>
                          <m:sSupPr>
                            <m:ctrlPr>
                              <a:rPr lang="en-US" sz="18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 Light" panose="020F0302020204030204" pitchFamily="34" charset="0"/>
                      </a:rPr>
                      <m:t>, 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𝛼</m:t>
                    </m:r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 Light" panose="020F0302020204030204" pitchFamily="34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  <a:cs typeface="Calibri Light" panose="020F03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𝑔</m:t>
                        </m:r>
                      </m:e>
                      <m:sub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Calibri Light" panose="020F0302020204030204" pitchFamily="34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libri Light" panose="020F030202020403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JP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0DF2239-A091-13B2-469E-C827F857AE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120000">
                <a:off x="2297248" y="3252023"/>
                <a:ext cx="1245341" cy="39164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33">
                <a:extLst>
                  <a:ext uri="{FF2B5EF4-FFF2-40B4-BE49-F238E27FC236}">
                    <a16:creationId xmlns:a16="http://schemas.microsoft.com/office/drawing/2014/main" id="{02FE7669-0D36-BB02-1B6D-D4575FB95F53}"/>
                  </a:ext>
                </a:extLst>
              </p:cNvPr>
              <p:cNvSpPr txBox="1"/>
              <p:nvPr/>
            </p:nvSpPr>
            <p:spPr>
              <a:xfrm>
                <a:off x="5048476" y="3328777"/>
                <a:ext cx="1842867" cy="60964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</m:e>
                      </m:acc>
                      <m:r>
                        <a:rPr kumimoji="1" lang="en-US" altLang="ja-JP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f>
                        <m:fPr>
                          <m:ctrlP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ja-JP" altLang="en-US" sz="160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29" name="テキスト ボックス 33">
                <a:extLst>
                  <a:ext uri="{FF2B5EF4-FFF2-40B4-BE49-F238E27FC236}">
                    <a16:creationId xmlns:a16="http://schemas.microsoft.com/office/drawing/2014/main" id="{02FE7669-0D36-BB02-1B6D-D4575FB95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476" y="3328777"/>
                <a:ext cx="1842867" cy="609645"/>
              </a:xfrm>
              <a:prstGeom prst="rect">
                <a:avLst/>
              </a:prstGeom>
              <a:blipFill>
                <a:blip r:embed="rId18"/>
                <a:stretch>
                  <a:fillRect b="-3922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33">
                <a:extLst>
                  <a:ext uri="{FF2B5EF4-FFF2-40B4-BE49-F238E27FC236}">
                    <a16:creationId xmlns:a16="http://schemas.microsoft.com/office/drawing/2014/main" id="{619B2046-52B6-6FF2-0121-523B775D2CEF}"/>
                  </a:ext>
                </a:extLst>
              </p:cNvPr>
              <p:cNvSpPr txBox="1"/>
              <p:nvPr/>
            </p:nvSpPr>
            <p:spPr>
              <a:xfrm>
                <a:off x="487321" y="3328777"/>
                <a:ext cx="1842867" cy="60964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FF"/>
                </a:solidFill>
              </a:ln>
            </p:spPr>
            <p:txBody>
              <a:bodyPr wrap="none" lIns="36000" tIns="36000" rIns="36000" bIns="3600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ja-JP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</m:e>
                      </m:acc>
                      <m:r>
                        <a:rPr kumimoji="1" lang="en-US" altLang="ja-JP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𝑔</m:t>
                          </m:r>
                        </m:e>
                        <m:sub>
                          <m:sSup>
                            <m:sSup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f>
                        <m:fPr>
                          <m:ctrlP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𝑚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𝜇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libri Light" panose="020F03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sub>
                          </m:s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 </m:t>
                          </m:r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acc>
                        <m:accPr>
                          <m:chr m:val="⃗"/>
                          <m:ctrlP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ja-JP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</m:oMath>
                  </m:oMathPara>
                </a14:m>
                <a:endParaRPr kumimoji="1" lang="ja-JP" altLang="en-US" sz="1600">
                  <a:solidFill>
                    <a:schemeClr val="tx1"/>
                  </a:solidFill>
                  <a:latin typeface="MS PGothic" panose="020B0600070205080204" pitchFamily="34" charset="-128"/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0" name="テキスト ボックス 33">
                <a:extLst>
                  <a:ext uri="{FF2B5EF4-FFF2-40B4-BE49-F238E27FC236}">
                    <a16:creationId xmlns:a16="http://schemas.microsoft.com/office/drawing/2014/main" id="{619B2046-52B6-6FF2-0121-523B775D2C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21" y="3328777"/>
                <a:ext cx="1842867" cy="609645"/>
              </a:xfrm>
              <a:prstGeom prst="rect">
                <a:avLst/>
              </a:prstGeom>
              <a:blipFill>
                <a:blip r:embed="rId19"/>
                <a:stretch>
                  <a:fillRect b="-3922"/>
                </a:stretch>
              </a:blipFill>
              <a:ln w="19050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B3148C-5223-C205-40AE-04E2E4DC37DD}"/>
                  </a:ext>
                </a:extLst>
              </p:cNvPr>
              <p:cNvSpPr txBox="1"/>
              <p:nvPr/>
            </p:nvSpPr>
            <p:spPr>
              <a:xfrm>
                <a:off x="1987476" y="3951592"/>
                <a:ext cx="9618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8F00"/>
                    </a:solidFill>
                  </a:rPr>
                  <a:t>BNL(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800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8F00"/>
                    </a:solidFill>
                  </a:rPr>
                  <a:t>)</a:t>
                </a:r>
                <a:endParaRPr kumimoji="1" lang="en-US" altLang="ja-JP" sz="1800" b="1" dirty="0">
                  <a:solidFill>
                    <a:srgbClr val="008F00"/>
                  </a:solidFill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0B3148C-5223-C205-40AE-04E2E4DC37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476" y="3951592"/>
                <a:ext cx="961866" cy="369332"/>
              </a:xfrm>
              <a:prstGeom prst="rect">
                <a:avLst/>
              </a:prstGeom>
              <a:blipFill>
                <a:blip r:embed="rId20"/>
                <a:stretch>
                  <a:fillRect l="-5195" t="-6667" r="-3896" b="-23333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矢印コネクタ 35">
            <a:extLst>
              <a:ext uri="{FF2B5EF4-FFF2-40B4-BE49-F238E27FC236}">
                <a16:creationId xmlns:a16="http://schemas.microsoft.com/office/drawing/2014/main" id="{D9D664D3-5507-0124-2CCC-34BB809A3BE0}"/>
              </a:ext>
            </a:extLst>
          </p:cNvPr>
          <p:cNvCxnSpPr>
            <a:cxnSpLocks/>
          </p:cNvCxnSpPr>
          <p:nvPr/>
        </p:nvCxnSpPr>
        <p:spPr>
          <a:xfrm>
            <a:off x="3270691" y="2460586"/>
            <a:ext cx="1152000" cy="0"/>
          </a:xfrm>
          <a:prstGeom prst="straightConnector1">
            <a:avLst/>
          </a:prstGeom>
          <a:ln w="25400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8C91921-6550-8228-002A-BEF0A3A73877}"/>
              </a:ext>
            </a:extLst>
          </p:cNvPr>
          <p:cNvSpPr txBox="1"/>
          <p:nvPr/>
        </p:nvSpPr>
        <p:spPr>
          <a:xfrm>
            <a:off x="3359603" y="2029294"/>
            <a:ext cx="97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>
                <a:solidFill>
                  <a:srgbClr val="0000FF"/>
                </a:solidFill>
              </a:rPr>
              <a:t>CPT Test</a:t>
            </a:r>
            <a:endParaRPr lang="en-JP" b="1" i="1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84F969-A476-4CA3-8847-56C9E8C13A41}"/>
                  </a:ext>
                </a:extLst>
              </p:cNvPr>
              <p:cNvSpPr txBox="1"/>
              <p:nvPr/>
            </p:nvSpPr>
            <p:spPr>
              <a:xfrm>
                <a:off x="3158073" y="2471485"/>
                <a:ext cx="1377237" cy="4020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 Light" panose="020F0302020204030204" pitchFamily="34" charset="0"/>
                        </a:rPr>
                        <m:t>≑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alibri Light" panose="020F0302020204030204" pitchFamily="34" charset="0"/>
                            </a:rPr>
                            <m:t>𝑚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alibri Light" panose="020F0302020204030204" pitchFamily="34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  <a:endParaRPr lang="en-JP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584F969-A476-4CA3-8847-56C9E8C13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73" y="2471485"/>
                <a:ext cx="1377237" cy="402033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CBFFE9-A429-DCD6-CCA3-78B1F3F8BA31}"/>
                  </a:ext>
                </a:extLst>
              </p:cNvPr>
              <p:cNvSpPr txBox="1"/>
              <p:nvPr/>
            </p:nvSpPr>
            <p:spPr>
              <a:xfrm>
                <a:off x="3314121" y="3681362"/>
                <a:ext cx="97776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008F00"/>
                    </a:solidFill>
                  </a:rPr>
                  <a:t>FNAL(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cs typeface="Calibri Light" panose="020F0302020204030204" pitchFamily="34" charset="0"/>
                          </a:rPr>
                        </m:ctrlPr>
                      </m:sSupPr>
                      <m:e>
                        <m:r>
                          <a:rPr lang="en-US" sz="1600" i="1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𝜇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8F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 Light" panose="020F030202020403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8F00"/>
                    </a:solidFill>
                  </a:rPr>
                  <a:t>)</a:t>
                </a:r>
                <a:endParaRPr kumimoji="1" lang="en-US" altLang="ja-JP" sz="1600" b="1" dirty="0">
                  <a:solidFill>
                    <a:srgbClr val="008F00"/>
                  </a:solidFill>
                  <a:ea typeface="MS PGothic" panose="020B0600070205080204" pitchFamily="34" charset="-128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AFCBFFE9-A429-DCD6-CCA3-78B1F3F8B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4121" y="3681362"/>
                <a:ext cx="977767" cy="338554"/>
              </a:xfrm>
              <a:prstGeom prst="rect">
                <a:avLst/>
              </a:prstGeom>
              <a:blipFill>
                <a:blip r:embed="rId22"/>
                <a:stretch>
                  <a:fillRect l="-3896" t="-3571" r="-3896" b="-2142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24DF77C-6A9E-7CD6-D5EE-D36A7E03B3C8}"/>
              </a:ext>
            </a:extLst>
          </p:cNvPr>
          <p:cNvSpPr txBox="1"/>
          <p:nvPr/>
        </p:nvSpPr>
        <p:spPr>
          <a:xfrm>
            <a:off x="7460930" y="25436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b="1">
                <a:solidFill>
                  <a:srgbClr val="FFC000"/>
                </a:solidFill>
              </a:rPr>
              <a:t>MuSEUM</a:t>
            </a:r>
            <a:endParaRPr lang="en-JP" b="1" i="1">
              <a:solidFill>
                <a:srgbClr val="FFC000"/>
              </a:solidFill>
            </a:endParaRPr>
          </a:p>
        </p:txBody>
      </p:sp>
      <p:pic>
        <p:nvPicPr>
          <p:cNvPr id="54" name="Picture 53" descr="Close-up of a machine with pipes&#10;&#10;Description automatically generated">
            <a:extLst>
              <a:ext uri="{FF2B5EF4-FFF2-40B4-BE49-F238E27FC236}">
                <a16:creationId xmlns:a16="http://schemas.microsoft.com/office/drawing/2014/main" id="{153BCED6-90FC-3E6F-E12E-E51932CF3FB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64" y="581118"/>
            <a:ext cx="1905882" cy="1260000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2E5C00C-D8B3-1E33-FCD5-3A286DBA830D}"/>
              </a:ext>
            </a:extLst>
          </p:cNvPr>
          <p:cNvSpPr txBox="1"/>
          <p:nvPr/>
        </p:nvSpPr>
        <p:spPr>
          <a:xfrm>
            <a:off x="8588264" y="1510506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b="1">
                <a:solidFill>
                  <a:srgbClr val="FFC000"/>
                </a:solidFill>
              </a:rPr>
              <a:t>H1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F3E923-5B9C-850A-1EDE-9FE9BE44C010}"/>
              </a:ext>
            </a:extLst>
          </p:cNvPr>
          <p:cNvSpPr/>
          <p:nvPr/>
        </p:nvSpPr>
        <p:spPr>
          <a:xfrm>
            <a:off x="6220905" y="4859291"/>
            <a:ext cx="2772000" cy="1800000"/>
          </a:xfrm>
          <a:prstGeom prst="rect">
            <a:avLst/>
          </a:prstGeom>
          <a:noFill/>
          <a:ln>
            <a:solidFill>
              <a:srgbClr val="9202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7D31FE3-ACE1-C852-EC18-9ECAFBA47B1D}"/>
              </a:ext>
            </a:extLst>
          </p:cNvPr>
          <p:cNvSpPr txBox="1"/>
          <p:nvPr/>
        </p:nvSpPr>
        <p:spPr>
          <a:xfrm>
            <a:off x="8565011" y="6285958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b="1">
                <a:solidFill>
                  <a:srgbClr val="9202FF"/>
                </a:solidFill>
              </a:rPr>
              <a:t>S2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3375355-D1D9-2CB0-AD10-86D7407D5888}"/>
              </a:ext>
            </a:extLst>
          </p:cNvPr>
          <p:cNvSpPr txBox="1"/>
          <p:nvPr/>
        </p:nvSpPr>
        <p:spPr>
          <a:xfrm>
            <a:off x="128027" y="4419687"/>
            <a:ext cx="1297397" cy="380480"/>
          </a:xfrm>
          <a:prstGeom prst="rect">
            <a:avLst/>
          </a:prstGeom>
          <a:noFill/>
        </p:spPr>
        <p:txBody>
          <a:bodyPr wrap="none" lIns="36000" tIns="36000" rIns="36000" bIns="36000">
            <a:spAutoFit/>
          </a:bodyPr>
          <a:lstStyle/>
          <a:p>
            <a:r>
              <a:rPr lang="en-JP" sz="2000" b="1"/>
              <a:t>J-PARC MLF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D0123D-6913-C5AF-3954-EB30416A3FDF}"/>
              </a:ext>
            </a:extLst>
          </p:cNvPr>
          <p:cNvSpPr txBox="1"/>
          <p:nvPr/>
        </p:nvSpPr>
        <p:spPr>
          <a:xfrm>
            <a:off x="2036277" y="819318"/>
            <a:ext cx="315759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JP" sz="4000"/>
              <a:t>@ J-PARC MLF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A37ABA-975C-19C5-AF1E-A87A17BDF921}"/>
              </a:ext>
            </a:extLst>
          </p:cNvPr>
          <p:cNvSpPr txBox="1"/>
          <p:nvPr/>
        </p:nvSpPr>
        <p:spPr>
          <a:xfrm>
            <a:off x="483148" y="3010568"/>
            <a:ext cx="185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b="1">
                <a:solidFill>
                  <a:srgbClr val="0000FF"/>
                </a:solidFill>
              </a:rPr>
              <a:t>NEGATIVE MUON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853E0F-A675-6016-3A64-C94C7DA1B21D}"/>
              </a:ext>
            </a:extLst>
          </p:cNvPr>
          <p:cNvSpPr txBox="1"/>
          <p:nvPr/>
        </p:nvSpPr>
        <p:spPr>
          <a:xfrm>
            <a:off x="5084891" y="3010568"/>
            <a:ext cx="1770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JP" b="1">
                <a:solidFill>
                  <a:srgbClr val="FF0000"/>
                </a:solidFill>
              </a:rPr>
              <a:t>POSITIVE MUON</a:t>
            </a:r>
          </a:p>
        </p:txBody>
      </p:sp>
      <p:pic>
        <p:nvPicPr>
          <p:cNvPr id="53" name="Picture 52" descr="Several machines in a factory&#10;&#10;Description automatically generated">
            <a:extLst>
              <a:ext uri="{FF2B5EF4-FFF2-40B4-BE49-F238E27FC236}">
                <a16:creationId xmlns:a16="http://schemas.microsoft.com/office/drawing/2014/main" id="{FC414E57-3FF6-0545-1862-390AD76C5C22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0" y="4822877"/>
            <a:ext cx="2634146" cy="1800000"/>
          </a:xfrm>
          <a:prstGeom prst="rect">
            <a:avLst/>
          </a:prstGeom>
        </p:spPr>
      </p:pic>
      <p:sp>
        <p:nvSpPr>
          <p:cNvPr id="37" name="Arrow">
            <a:extLst>
              <a:ext uri="{FF2B5EF4-FFF2-40B4-BE49-F238E27FC236}">
                <a16:creationId xmlns:a16="http://schemas.microsoft.com/office/drawing/2014/main" id="{853D342C-DC43-C259-172E-10578BB45984}"/>
              </a:ext>
            </a:extLst>
          </p:cNvPr>
          <p:cNvSpPr/>
          <p:nvPr/>
        </p:nvSpPr>
        <p:spPr>
          <a:xfrm rot="6061033">
            <a:off x="1273818" y="5115325"/>
            <a:ext cx="504000" cy="216000"/>
          </a:xfrm>
          <a:prstGeom prst="rightArrow">
            <a:avLst>
              <a:gd name="adj1" fmla="val 43910"/>
              <a:gd name="adj2" fmla="val 80730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547" dirty="0"/>
          </a:p>
        </p:txBody>
      </p:sp>
      <p:sp>
        <p:nvSpPr>
          <p:cNvPr id="38" name="Arrow">
            <a:extLst>
              <a:ext uri="{FF2B5EF4-FFF2-40B4-BE49-F238E27FC236}">
                <a16:creationId xmlns:a16="http://schemas.microsoft.com/office/drawing/2014/main" id="{E188A38B-52E6-9EB3-9873-C670401F0F09}"/>
              </a:ext>
            </a:extLst>
          </p:cNvPr>
          <p:cNvSpPr/>
          <p:nvPr/>
        </p:nvSpPr>
        <p:spPr>
          <a:xfrm rot="8628803">
            <a:off x="2148317" y="5570457"/>
            <a:ext cx="504000" cy="216000"/>
          </a:xfrm>
          <a:prstGeom prst="rightArrow">
            <a:avLst>
              <a:gd name="adj1" fmla="val 47054"/>
              <a:gd name="adj2" fmla="val 100784"/>
            </a:avLst>
          </a:prstGeom>
          <a:solidFill>
            <a:srgbClr val="9202FF"/>
          </a:solidFill>
          <a:ln w="19050">
            <a:solidFill>
              <a:schemeClr val="tx1"/>
            </a:solidFill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547" dirty="0"/>
          </a:p>
        </p:txBody>
      </p:sp>
      <p:sp>
        <p:nvSpPr>
          <p:cNvPr id="39" name="Arrow">
            <a:extLst>
              <a:ext uri="{FF2B5EF4-FFF2-40B4-BE49-F238E27FC236}">
                <a16:creationId xmlns:a16="http://schemas.microsoft.com/office/drawing/2014/main" id="{18847526-D237-F106-2840-13F17BA53852}"/>
              </a:ext>
            </a:extLst>
          </p:cNvPr>
          <p:cNvSpPr/>
          <p:nvPr/>
        </p:nvSpPr>
        <p:spPr>
          <a:xfrm rot="9717855">
            <a:off x="214701" y="5276140"/>
            <a:ext cx="504000" cy="180000"/>
          </a:xfrm>
          <a:prstGeom prst="rightArrow">
            <a:avLst>
              <a:gd name="adj1" fmla="val 50864"/>
              <a:gd name="adj2" fmla="val 107438"/>
            </a:avLst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endParaRPr sz="1547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6DD9E02-64CF-7CF8-768F-F97C956875C2}"/>
              </a:ext>
            </a:extLst>
          </p:cNvPr>
          <p:cNvSpPr txBox="1"/>
          <p:nvPr/>
        </p:nvSpPr>
        <p:spPr>
          <a:xfrm>
            <a:off x="218959" y="4935122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sz="2000" b="1">
                <a:ln w="6350">
                  <a:noFill/>
                </a:ln>
                <a:solidFill>
                  <a:srgbClr val="00B0F0"/>
                </a:solidFill>
              </a:rPr>
              <a:t>H2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904A3F-B9BA-ECAC-071A-7C013F4F7322}"/>
              </a:ext>
            </a:extLst>
          </p:cNvPr>
          <p:cNvSpPr txBox="1"/>
          <p:nvPr/>
        </p:nvSpPr>
        <p:spPr>
          <a:xfrm>
            <a:off x="1039286" y="5185023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b="1">
                <a:solidFill>
                  <a:srgbClr val="FFC000"/>
                </a:solidFill>
              </a:rPr>
              <a:t>H1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82BFC3E-9B91-8FE5-5DD2-82B3B85337F3}"/>
              </a:ext>
            </a:extLst>
          </p:cNvPr>
          <p:cNvSpPr txBox="1"/>
          <p:nvPr/>
        </p:nvSpPr>
        <p:spPr>
          <a:xfrm>
            <a:off x="2195313" y="5873471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b="1">
                <a:solidFill>
                  <a:srgbClr val="9202FF"/>
                </a:solidFill>
              </a:rPr>
              <a:t>S2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9FC64F1-B215-DF76-000F-6B4C2881A1D7}"/>
              </a:ext>
            </a:extLst>
          </p:cNvPr>
          <p:cNvSpPr/>
          <p:nvPr/>
        </p:nvSpPr>
        <p:spPr>
          <a:xfrm>
            <a:off x="136903" y="4787291"/>
            <a:ext cx="2736000" cy="1872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87224D-C2E4-C306-6AC9-FC96123699B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763" y="1886570"/>
            <a:ext cx="871025" cy="720000"/>
          </a:xfrm>
          <a:prstGeom prst="rect">
            <a:avLst/>
          </a:prstGeom>
        </p:spPr>
      </p:pic>
      <p:sp>
        <p:nvSpPr>
          <p:cNvPr id="12" name="正方形/長方形 10">
            <a:extLst>
              <a:ext uri="{FF2B5EF4-FFF2-40B4-BE49-F238E27FC236}">
                <a16:creationId xmlns:a16="http://schemas.microsoft.com/office/drawing/2014/main" id="{00902708-4199-E3B5-3BBE-A5E6C8B4E05E}"/>
              </a:ext>
            </a:extLst>
          </p:cNvPr>
          <p:cNvSpPr/>
          <p:nvPr/>
        </p:nvSpPr>
        <p:spPr>
          <a:xfrm>
            <a:off x="3015014" y="5182877"/>
            <a:ext cx="2664000" cy="1440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wrap="square" lIns="32146" tIns="32146" rIns="32146" bIns="32146" numCol="1" anchor="ctr">
            <a:noAutofit/>
          </a:bodyPr>
          <a:lstStyle/>
          <a:p>
            <a:pPr algn="ctr" defTabSz="321457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JP" sz="1266"/>
          </a:p>
        </p:txBody>
      </p:sp>
      <p:pic>
        <p:nvPicPr>
          <p:cNvPr id="14" name="図 6">
            <a:extLst>
              <a:ext uri="{FF2B5EF4-FFF2-40B4-BE49-F238E27FC236}">
                <a16:creationId xmlns:a16="http://schemas.microsoft.com/office/drawing/2014/main" id="{186E2306-5820-D50A-FE53-40AFE14F7D13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71800" b="64933"/>
          <a:stretch>
            <a:fillRect/>
          </a:stretch>
        </p:blipFill>
        <p:spPr>
          <a:xfrm>
            <a:off x="4761786" y="5223779"/>
            <a:ext cx="869728" cy="727694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F2F3B0B-81B9-D3D7-70DA-3E9797BE958B}"/>
              </a:ext>
            </a:extLst>
          </p:cNvPr>
          <p:cNvSpPr txBox="1"/>
          <p:nvPr/>
        </p:nvSpPr>
        <p:spPr>
          <a:xfrm>
            <a:off x="3250690" y="4859290"/>
            <a:ext cx="2191626" cy="349702"/>
          </a:xfrm>
          <a:prstGeom prst="rect">
            <a:avLst/>
          </a:prstGeom>
          <a:noFill/>
        </p:spPr>
        <p:txBody>
          <a:bodyPr wrap="none" lIns="0" tIns="36000" rIns="0" bIns="36000" rtlCol="0">
            <a:spAutoFit/>
          </a:bodyPr>
          <a:lstStyle/>
          <a:p>
            <a:pPr algn="ctr"/>
            <a:r>
              <a:rPr lang="en-JP" b="1">
                <a:solidFill>
                  <a:srgbClr val="00B0F0"/>
                </a:solidFill>
              </a:rPr>
              <a:t>J-PARC Muon </a:t>
            </a:r>
            <a:r>
              <a:rPr lang="en-JP" b="1" i="1">
                <a:solidFill>
                  <a:srgbClr val="00B0F0"/>
                </a:solidFill>
              </a:rPr>
              <a:t>g</a:t>
            </a:r>
            <a:r>
              <a:rPr lang="en-JP" b="1">
                <a:solidFill>
                  <a:srgbClr val="00B0F0"/>
                </a:solidFill>
              </a:rPr>
              <a:t>-2/EDM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EB6B0E9-ADF7-87A6-EB26-064E6FC46CEA}"/>
              </a:ext>
            </a:extLst>
          </p:cNvPr>
          <p:cNvSpPr/>
          <p:nvPr/>
        </p:nvSpPr>
        <p:spPr>
          <a:xfrm>
            <a:off x="2960503" y="4859291"/>
            <a:ext cx="2772000" cy="18000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pic>
        <p:nvPicPr>
          <p:cNvPr id="59" name="Picture 58" descr="A long shot of a machine&#10;&#10;Description automatically generated">
            <a:extLst>
              <a:ext uri="{FF2B5EF4-FFF2-40B4-BE49-F238E27FC236}">
                <a16:creationId xmlns:a16="http://schemas.microsoft.com/office/drawing/2014/main" id="{D68EC778-79D7-C247-E5DD-51A46CE90E9C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857" y="5266912"/>
            <a:ext cx="2690657" cy="129600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F4403190-FB08-F642-7F25-750F8D52F76A}"/>
              </a:ext>
            </a:extLst>
          </p:cNvPr>
          <p:cNvSpPr txBox="1"/>
          <p:nvPr/>
        </p:nvSpPr>
        <p:spPr>
          <a:xfrm>
            <a:off x="3062409" y="6285958"/>
            <a:ext cx="324000" cy="2880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 wrap="none" lIns="36000" tIns="0" rIns="36000" bIns="0" rtlCol="0">
            <a:noAutofit/>
          </a:bodyPr>
          <a:lstStyle/>
          <a:p>
            <a:pPr algn="ctr"/>
            <a:r>
              <a:rPr lang="en-JP" sz="2000" b="1">
                <a:ln w="6350">
                  <a:noFill/>
                </a:ln>
                <a:solidFill>
                  <a:srgbClr val="00B0F0"/>
                </a:solidFill>
              </a:rPr>
              <a:t>H2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B7A86D-205F-4364-8E00-42321B227A6A}"/>
              </a:ext>
            </a:extLst>
          </p:cNvPr>
          <p:cNvSpPr txBox="1"/>
          <p:nvPr/>
        </p:nvSpPr>
        <p:spPr>
          <a:xfrm>
            <a:off x="6791618" y="4859291"/>
            <a:ext cx="1630575" cy="349702"/>
          </a:xfrm>
          <a:prstGeom prst="rect">
            <a:avLst/>
          </a:prstGeom>
          <a:noFill/>
        </p:spPr>
        <p:txBody>
          <a:bodyPr wrap="none" lIns="0" tIns="36000" rIns="0" bIns="36000" rtlCol="0">
            <a:spAutoFit/>
          </a:bodyPr>
          <a:lstStyle/>
          <a:p>
            <a:pPr algn="ctr"/>
            <a:r>
              <a:rPr lang="en-US" b="1" dirty="0">
                <a:solidFill>
                  <a:srgbClr val="9202FF"/>
                </a:solidFill>
              </a:rPr>
              <a:t>AMuLET (J-PARC)</a:t>
            </a:r>
            <a:endParaRPr kumimoji="1" lang="en-US" altLang="ja-JP" sz="1800" b="1" dirty="0">
              <a:solidFill>
                <a:srgbClr val="9202FF"/>
              </a:solidFill>
              <a:ea typeface="MS PGothic" panose="020B0600070205080204" pitchFamily="34" charset="-128"/>
            </a:endParaRPr>
          </a:p>
        </p:txBody>
      </p:sp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9F45E74E-AB7E-80AC-1673-07F68C112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pPr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04529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38038</TotalTime>
  <Words>8337</Words>
  <Application>Microsoft Office PowerPoint</Application>
  <PresentationFormat>画面に合わせる (4:3)</PresentationFormat>
  <Paragraphs>1793</Paragraphs>
  <Slides>87</Slides>
  <Notes>34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23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87</vt:i4>
      </vt:variant>
    </vt:vector>
  </HeadingPairs>
  <TitlesOfParts>
    <vt:vector size="111" baseType="lpstr">
      <vt:lpstr>BIZ UDPGothic R</vt:lpstr>
      <vt:lpstr>BIZ UDゴシック</vt:lpstr>
      <vt:lpstr>DFPMaruGothic-SB</vt:lpstr>
      <vt:lpstr>Helvetica Neue</vt:lpstr>
      <vt:lpstr>Helvetica Neue Medium</vt:lpstr>
      <vt:lpstr>HiraginoSans-W5</vt:lpstr>
      <vt:lpstr>MS PGothic</vt:lpstr>
      <vt:lpstr>MS PGothic</vt:lpstr>
      <vt:lpstr>MS PMincho</vt:lpstr>
      <vt:lpstr>MS Mincho</vt:lpstr>
      <vt:lpstr>Newton</vt:lpstr>
      <vt:lpstr>ヒラギノ明朝 ProN W3</vt:lpstr>
      <vt:lpstr>游ゴシック</vt:lpstr>
      <vt:lpstr>Arial</vt:lpstr>
      <vt:lpstr>Arial Rounded MT Bold</vt:lpstr>
      <vt:lpstr>Calibri</vt:lpstr>
      <vt:lpstr>Calibri Light</vt:lpstr>
      <vt:lpstr>Cambria Math</vt:lpstr>
      <vt:lpstr>Courier New</vt:lpstr>
      <vt:lpstr>Helvetica</vt:lpstr>
      <vt:lpstr>Symbol</vt:lpstr>
      <vt:lpstr>Times New Roman</vt:lpstr>
      <vt:lpstr>Wingdings</vt:lpstr>
      <vt:lpstr>Office ​​テーマ</vt:lpstr>
      <vt:lpstr>Status of the MuSEUM experiment at J-PARC</vt:lpstr>
      <vt:lpstr>PowerPoint プレゼンテーション</vt:lpstr>
      <vt:lpstr>Outline</vt:lpstr>
      <vt:lpstr>Muonium</vt:lpstr>
      <vt:lpstr>Muonium</vt:lpstr>
      <vt:lpstr>Muonium Hyperfine Structure</vt:lpstr>
      <vt:lpstr>Most Precise Test of Bound-State QED</vt:lpstr>
      <vt:lpstr>Muon Precision Measurements</vt:lpstr>
      <vt:lpstr>Muon Precision Measurement </vt:lpstr>
      <vt:lpstr>1S-2S Current Precision and Goal</vt:lpstr>
      <vt:lpstr>Relation between Muon g−2 &amp; MuHFS</vt:lpstr>
      <vt:lpstr>MuHFS + Mu 1s-2s = g-2</vt:lpstr>
      <vt:lpstr>J-PARC Facility (KEK/JAEA）</vt:lpstr>
      <vt:lpstr>J-PARC Muon Science Facility (MUSE)</vt:lpstr>
      <vt:lpstr>Muonium HFS Experiment Scheme</vt:lpstr>
      <vt:lpstr>Previous Experiments</vt:lpstr>
      <vt:lpstr>MuSEUM Experiment Timeline</vt:lpstr>
      <vt:lpstr>MuSEUM Zero-Field Experiment</vt:lpstr>
      <vt:lpstr>Counter Development</vt:lpstr>
      <vt:lpstr>Rabi-Oscillation Spectroscopy Method</vt:lpstr>
      <vt:lpstr>MuSEUM Recent Publications</vt:lpstr>
      <vt:lpstr>PowerPoint プレゼンテーション</vt:lpstr>
      <vt:lpstr>High-Field Microwave Cavity</vt:lpstr>
      <vt:lpstr>Improvement from LAMPF</vt:lpstr>
      <vt:lpstr>MRI Magnet for High-Field Experiment</vt:lpstr>
      <vt:lpstr>MRI Magnet Installation in H1 Area</vt:lpstr>
      <vt:lpstr>Magnetic Field Probes</vt:lpstr>
      <vt:lpstr>Field Camera</vt:lpstr>
      <vt:lpstr>Magnetic Field Homogeneity Measurement</vt:lpstr>
      <vt:lpstr>Field Mapping &amp; Adjustment (1)</vt:lpstr>
      <vt:lpstr>Field Mapping &amp; Adjustment (2)</vt:lpstr>
      <vt:lpstr>New Inner Field Camera</vt:lpstr>
      <vt:lpstr>Experimental Preparation Status</vt:lpstr>
      <vt:lpstr>Blind Analysis for MuSEUM</vt:lpstr>
      <vt:lpstr>First Muonium HFS at High Field</vt:lpstr>
      <vt:lpstr>Second Muonium HFS at High Field</vt:lpstr>
      <vt:lpstr>Preliminary Systematic Errors (High Field)*</vt:lpstr>
      <vt:lpstr>PowerPoint プレゼンテーション</vt:lpstr>
      <vt:lpstr>Muonic Helium Atom</vt:lpstr>
      <vt:lpstr>Muonic Helium Atom</vt:lpstr>
      <vt:lpstr>Previous µHe HFS Experiments ('80s)</vt:lpstr>
      <vt:lpstr>CPT with Second Generation Lepton</vt:lpstr>
      <vt:lpstr>DnHFS : Experiment vs. Theory</vt:lpstr>
      <vt:lpstr>Muonic Atom Spectroscopy Theory Initiative</vt:lpstr>
      <vt:lpstr>Why so difficult compared to Mu?</vt:lpstr>
      <vt:lpstr>New µHe HFS at J-PARC MUSE</vt:lpstr>
      <vt:lpstr>Experimental Arrangement</vt:lpstr>
      <vt:lpstr>Expected Improvements</vt:lpstr>
      <vt:lpstr>µHe HFS Measurements at Zero-Field</vt:lpstr>
      <vt:lpstr>Decay Electron Time Spectra</vt:lpstr>
      <vt:lpstr>µHe HFS Resonance Curve</vt:lpstr>
      <vt:lpstr>High-Field Microwave Cavity (Mu&amp;µHe)</vt:lpstr>
      <vt:lpstr>PowerPoint プレゼンテーション</vt:lpstr>
      <vt:lpstr>Highly-Polarized Muonic He Atom</vt:lpstr>
      <vt:lpstr>Polarization of Muonic He Atom</vt:lpstr>
      <vt:lpstr>µHe SEOP Objectives</vt:lpstr>
      <vt:lpstr>SEOP Experimental Setup for µHe</vt:lpstr>
      <vt:lpstr>First Laser Experiment at D1 Area</vt:lpstr>
      <vt:lpstr>Glass Cell Development</vt:lpstr>
      <vt:lpstr>µHe SEOP vs. Hybrid-SEOP</vt:lpstr>
      <vt:lpstr>Comparison: Pure &amp; Hybrid Cell</vt:lpstr>
      <vt:lpstr>From Glass to Metal Cell</vt:lpstr>
      <vt:lpstr>Summary &amp; Future Plans</vt:lpstr>
      <vt:lpstr>Muon Precision Measurement with the Penning Trap  at J-PARC</vt:lpstr>
      <vt:lpstr>Proposal 1 | Ultra-slow muon</vt:lpstr>
      <vt:lpstr>Muon Penning Trap Experiment</vt:lpstr>
      <vt:lpstr>Schematic of Muon Penning Trap</vt:lpstr>
      <vt:lpstr>Schematic of Muon Penning Trap</vt:lpstr>
      <vt:lpstr>Magnetic &amp; Electric Fields</vt:lpstr>
      <vt:lpstr>Rectangular Trap Electrode</vt:lpstr>
      <vt:lpstr>Detection of Decay Electron</vt:lpstr>
      <vt:lpstr>Detection of Decay Electron</vt:lpstr>
      <vt:lpstr>Detection of Decay Electron</vt:lpstr>
      <vt:lpstr>Proposal 2 | Using Degrader (Negative Muon Trap)</vt:lpstr>
      <vt:lpstr>Test of Negative Muon Trap</vt:lpstr>
      <vt:lpstr>Set up of µ− trap test</vt:lpstr>
      <vt:lpstr>Results (First Trial)</vt:lpstr>
      <vt:lpstr>Results (After Improvement)</vt:lpstr>
      <vt:lpstr>Dependence of Trap Time</vt:lpstr>
      <vt:lpstr>Trapping Ratio of Negative Muon</vt:lpstr>
      <vt:lpstr>PowerPoint プレゼンテーション</vt:lpstr>
      <vt:lpstr>PowerPoint プレゼンテーション</vt:lpstr>
      <vt:lpstr>PowerPoint プレゼンテーション</vt:lpstr>
      <vt:lpstr>Summary &amp; Prospects</vt:lpstr>
      <vt:lpstr>Backup</vt:lpstr>
      <vt:lpstr>Rectangular Cavity for 2.9 T Measurement</vt:lpstr>
      <vt:lpstr>Electric &amp; Magnetic Trap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J-PARC MUSEにおけるミュオニウム超微細構造の精密測定</dc:title>
  <dc:creator>toyoda</dc:creator>
  <cp:lastModifiedBy>SHIMOMURA Koichiro</cp:lastModifiedBy>
  <cp:revision>2094</cp:revision>
  <cp:lastPrinted>2022-12-16T06:22:58Z</cp:lastPrinted>
  <dcterms:created xsi:type="dcterms:W3CDTF">2012-03-14T01:34:42Z</dcterms:created>
  <dcterms:modified xsi:type="dcterms:W3CDTF">2025-11-12T12:25:37Z</dcterms:modified>
</cp:coreProperties>
</file>