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7"/>
  </p:notesMasterIdLst>
  <p:sldIdLst>
    <p:sldId id="256" r:id="rId2"/>
    <p:sldId id="325" r:id="rId3"/>
    <p:sldId id="361" r:id="rId4"/>
    <p:sldId id="364" r:id="rId5"/>
    <p:sldId id="367" r:id="rId6"/>
    <p:sldId id="369" r:id="rId7"/>
    <p:sldId id="380" r:id="rId8"/>
    <p:sldId id="383" r:id="rId9"/>
    <p:sldId id="379" r:id="rId10"/>
    <p:sldId id="385" r:id="rId11"/>
    <p:sldId id="270" r:id="rId12"/>
    <p:sldId id="393" r:id="rId13"/>
    <p:sldId id="392" r:id="rId14"/>
    <p:sldId id="394" r:id="rId15"/>
    <p:sldId id="400" r:id="rId16"/>
    <p:sldId id="340" r:id="rId17"/>
    <p:sldId id="344" r:id="rId18"/>
    <p:sldId id="388" r:id="rId19"/>
    <p:sldId id="389" r:id="rId20"/>
    <p:sldId id="384" r:id="rId21"/>
    <p:sldId id="390" r:id="rId22"/>
    <p:sldId id="398" r:id="rId23"/>
    <p:sldId id="397" r:id="rId24"/>
    <p:sldId id="399" r:id="rId25"/>
    <p:sldId id="342" r:id="rId26"/>
    <p:sldId id="405" r:id="rId27"/>
    <p:sldId id="404" r:id="rId28"/>
    <p:sldId id="408" r:id="rId29"/>
    <p:sldId id="409" r:id="rId30"/>
    <p:sldId id="407" r:id="rId31"/>
    <p:sldId id="351" r:id="rId32"/>
    <p:sldId id="333" r:id="rId33"/>
    <p:sldId id="410" r:id="rId34"/>
    <p:sldId id="386" r:id="rId35"/>
    <p:sldId id="406" r:id="rId36"/>
  </p:sldIdLst>
  <p:sldSz cx="12192000" cy="6858000"/>
  <p:notesSz cx="6400800" cy="8686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786CFFE-1B35-4055-80C9-2E5087326EBF}">
          <p14:sldIdLst>
            <p14:sldId id="256"/>
            <p14:sldId id="325"/>
            <p14:sldId id="361"/>
            <p14:sldId id="364"/>
            <p14:sldId id="367"/>
            <p14:sldId id="369"/>
            <p14:sldId id="380"/>
            <p14:sldId id="383"/>
            <p14:sldId id="379"/>
            <p14:sldId id="385"/>
            <p14:sldId id="270"/>
            <p14:sldId id="393"/>
            <p14:sldId id="392"/>
            <p14:sldId id="394"/>
            <p14:sldId id="400"/>
            <p14:sldId id="340"/>
            <p14:sldId id="344"/>
            <p14:sldId id="388"/>
            <p14:sldId id="389"/>
            <p14:sldId id="384"/>
            <p14:sldId id="390"/>
            <p14:sldId id="398"/>
            <p14:sldId id="397"/>
            <p14:sldId id="399"/>
            <p14:sldId id="342"/>
            <p14:sldId id="405"/>
            <p14:sldId id="404"/>
            <p14:sldId id="408"/>
            <p14:sldId id="409"/>
            <p14:sldId id="407"/>
            <p14:sldId id="351"/>
            <p14:sldId id="333"/>
            <p14:sldId id="410"/>
            <p14:sldId id="386"/>
            <p14:sldId id="4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3" autoAdjust="0"/>
    <p:restoredTop sz="94660"/>
  </p:normalViewPr>
  <p:slideViewPr>
    <p:cSldViewPr snapToObjects="1">
      <p:cViewPr varScale="1">
        <p:scale>
          <a:sx n="48" d="100"/>
          <a:sy n="48" d="100"/>
        </p:scale>
        <p:origin x="29" y="9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E9259D0-2DDA-98CB-FA98-1439A6478BB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CH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BC448FF-19C3-B5B0-43D5-EF58CD47AB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endParaRPr lang="de-CH" alt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C9D07F49-32CB-CA45-91CD-F198E46E50B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7975" y="652463"/>
            <a:ext cx="5786438" cy="3255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B130CA4D-9AC4-FB91-6DF2-A184E1F4A6B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en-US"/>
              <a:t>Textmasterformate durch Klicken bearbeiten</a:t>
            </a:r>
          </a:p>
          <a:p>
            <a:pPr lvl="1"/>
            <a:r>
              <a:rPr lang="de-CH" altLang="en-US"/>
              <a:t>Zweite Ebene</a:t>
            </a:r>
          </a:p>
          <a:p>
            <a:pPr lvl="2"/>
            <a:r>
              <a:rPr lang="de-CH" altLang="en-US"/>
              <a:t>Dritte Ebene</a:t>
            </a:r>
          </a:p>
          <a:p>
            <a:pPr lvl="3"/>
            <a:r>
              <a:rPr lang="de-CH" altLang="en-US"/>
              <a:t>Vierte Ebene</a:t>
            </a:r>
          </a:p>
          <a:p>
            <a:pPr lvl="4"/>
            <a:r>
              <a:rPr lang="de-CH" altLang="en-US"/>
              <a:t>Fünfte Ebene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D45893C4-F419-CDB5-CBAC-148BEE7FCF9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CH" alt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1779CFBB-AD52-A27F-63D6-2BB2BC5A10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1825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6CC6E55E-9600-408B-9C3E-606A073B3676}" type="slidenum">
              <a:rPr lang="de-CH" altLang="en-US"/>
              <a:pPr/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6E55E-9600-408B-9C3E-606A073B3676}" type="slidenum">
              <a:rPr lang="de-CH" altLang="en-US" smtClean="0"/>
              <a:pPr/>
              <a:t>4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945079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6E55E-9600-408B-9C3E-606A073B3676}" type="slidenum">
              <a:rPr lang="de-CH" altLang="en-US" smtClean="0"/>
              <a:pPr/>
              <a:t>30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4018673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6E55E-9600-408B-9C3E-606A073B3676}" type="slidenum">
              <a:rPr lang="de-CH" altLang="en-US" smtClean="0"/>
              <a:pPr/>
              <a:t>31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85183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6E55E-9600-408B-9C3E-606A073B3676}" type="slidenum">
              <a:rPr lang="de-CH" altLang="en-US" smtClean="0"/>
              <a:pPr/>
              <a:t>5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015584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6E55E-9600-408B-9C3E-606A073B3676}" type="slidenum">
              <a:rPr lang="de-CH" altLang="en-US" smtClean="0"/>
              <a:pPr/>
              <a:t>8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701185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6E55E-9600-408B-9C3E-606A073B3676}" type="slidenum">
              <a:rPr lang="de-CH" altLang="en-US" smtClean="0"/>
              <a:pPr/>
              <a:t>14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34323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2555-A004-9189-DE0B-E056E0E21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791FDA-55F7-037B-E894-1092BDFB26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CB8A9A-899D-FA39-19AA-59D057D56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57508-C88F-0E35-087D-EE856B277E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6E55E-9600-408B-9C3E-606A073B3676}" type="slidenum">
              <a:rPr lang="de-CH" altLang="en-US" smtClean="0"/>
              <a:pPr/>
              <a:t>17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393903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6E55E-9600-408B-9C3E-606A073B3676}" type="slidenum">
              <a:rPr lang="de-CH" altLang="en-US" smtClean="0"/>
              <a:pPr/>
              <a:t>18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820161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6E55E-9600-408B-9C3E-606A073B3676}" type="slidenum">
              <a:rPr lang="de-CH" altLang="en-US" smtClean="0"/>
              <a:pPr/>
              <a:t>25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879051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6E55E-9600-408B-9C3E-606A073B3676}" type="slidenum">
              <a:rPr lang="de-CH" altLang="en-US" smtClean="0"/>
              <a:pPr/>
              <a:t>28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247602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505CA-8107-1099-7C29-5AC6F9DFF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9B1D75-574F-0E39-3E27-22AD0F2C2A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5F1C1B-CCC7-106A-02C1-C846F923C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902B3-C389-E522-23B1-59FFE24BE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6E55E-9600-408B-9C3E-606A073B3676}" type="slidenum">
              <a:rPr lang="de-CH" altLang="en-US" smtClean="0"/>
              <a:pPr/>
              <a:t>29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3767895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21-08-25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Construction and Calibration of the Mu3e Vertex Detector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3971330B-6DD8-4A79-88B4-D189BAA57E5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 descr="A logo with a red circle and blue lines&#10;&#10;Description automatically generated">
            <a:extLst>
              <a:ext uri="{FF2B5EF4-FFF2-40B4-BE49-F238E27FC236}">
                <a16:creationId xmlns:a16="http://schemas.microsoft.com/office/drawing/2014/main" id="{36456D50-D7E4-F323-B105-C878632A3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74" y="3"/>
            <a:ext cx="1439327" cy="1079495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A79BC6FD-DD3C-2EAB-33FC-EDE0D2DCB9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2875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6BFB4FD2-5437-1551-79F2-63033ECEB64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0113" y="852488"/>
            <a:ext cx="7343775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0"/>
          <a:lstStyle/>
          <a:p>
            <a:pPr>
              <a:spcBef>
                <a:spcPct val="50000"/>
              </a:spcBef>
            </a:pPr>
            <a:r>
              <a:rPr lang="en-US" altLang="en-US" sz="1400" b="1" dirty="0" err="1"/>
              <a:t>Physik-Institut</a:t>
            </a:r>
            <a:r>
              <a:rPr lang="en-US" altLang="en-US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2212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21-08-25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Construction and Calibration of the Mu3e Vertex Detector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853B9C0E-90AD-4069-9A78-4F54DE26879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624B8C99-F14A-1722-CF77-0B19BB57AE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2875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024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21-08-25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Construction and Calibration of the Mu3e Vertex Detector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DF8FFAC1-D875-4663-AC1A-5C5B30F8E96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335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21-08-25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Construction and Calibration of the Mu3e Vertex Detector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6E026681-BA2D-DAD5-004E-CCE7A525C5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2875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88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21-08-25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Construction and Calibration of the Mu3e Vertex Detector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3CB91EBA-D543-4CB7-8500-515D072C09D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D8520EF8-91E0-C0D5-A397-691F84720E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2875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8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21-08-25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Construction and Calibration of the Mu3e Vertex Detector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173B533D-7D20-4B98-9795-A10E538AE18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BE2A4333-F898-1B1E-FD82-0770FDA9E7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2875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99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21-08-25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Construction and Calibration of the Mu3e Vertex Detector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4B75CD5C-E82D-4A5D-BA4B-17785A86219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9573CF38-B828-972E-65D0-5200CBBFA0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2875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21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21-08-25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Construction and Calibration of the Mu3e Vertex Detector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D3BFC798-2607-47E3-9366-2C7E9951A04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79DB596F-6605-BCB8-98C6-D4FDFD8321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2875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833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21-08-25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Construction and Calibration of the Mu3e Vertex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99631281-74F4-45FB-80D8-E2DCB40FE4B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8A8A9F3A-5100-D4A4-B7CE-91FC7B2157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2875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40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21-08-25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Construction and Calibration of the Mu3e Vertex Detector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BCD6446E-BE28-4612-9CE7-C5937F2C625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DDA5EFA8-F622-5B79-EA7C-8FB926ED29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2875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871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21-08-25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Construction and Calibration of the Mu3e Vertex Detector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786E3CB9-E1F7-4103-87C5-063AAE43D6F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FDE2F20B-73A7-7EB1-2F34-5DFA810CD1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2875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04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en-US"/>
              <a:t>21-08-25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en-US"/>
              <a:t>Construction and Calibration of the Mu3e Vertex Detector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en-US"/>
              <a:t>Page </a:t>
            </a:r>
            <a:fld id="{B96D3A63-7B52-4C81-B924-1EF33AAB332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7" name="Picture 6" descr="A logo with a red circle and blue lines&#10;&#10;Description automatically generated">
            <a:extLst>
              <a:ext uri="{FF2B5EF4-FFF2-40B4-BE49-F238E27FC236}">
                <a16:creationId xmlns:a16="http://schemas.microsoft.com/office/drawing/2014/main" id="{F3395186-95C7-30CD-9AB4-D56E56833C1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74" y="3"/>
            <a:ext cx="1439327" cy="10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4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0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0.png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hyperlink" Target="https://www.researchgate.net/publication/390422214_Testbeam_characterization_of_a_SiGe_BiCMOS_monolithic_silicon_pixel_detector_with_internal_gain_layer?_tp=eyJjb250ZXh0Ijp7ImZpcnN0UGFnZSI6Il9kaXJlY3QiLCJwYWdlIjoiX2RpcmVjdCJ9fQ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JP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object with wires and wires&#10;&#10;AI-generated content may be incorrect.">
            <a:extLst>
              <a:ext uri="{FF2B5EF4-FFF2-40B4-BE49-F238E27FC236}">
                <a16:creationId xmlns:a16="http://schemas.microsoft.com/office/drawing/2014/main" id="{1F1362F5-E324-9216-4184-D4D8DA4AEB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b="8382"/>
          <a:stretch>
            <a:fillRect/>
          </a:stretch>
        </p:blipFill>
        <p:spPr>
          <a:xfrm>
            <a:off x="3071664" y="0"/>
            <a:ext cx="12025336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BE96F376-705C-EF16-3CE5-1C0A1BF4E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174212"/>
            <a:ext cx="3071664" cy="1046162"/>
          </a:xfrm>
        </p:spPr>
        <p:txBody>
          <a:bodyPr anchor="b">
            <a:normAutofit/>
          </a:bodyPr>
          <a:lstStyle/>
          <a:p>
            <a:pPr algn="ctr"/>
            <a:r>
              <a:rPr lang="de-DE" sz="6000" dirty="0"/>
              <a:t>Mu3e</a:t>
            </a:r>
            <a:endParaRPr lang="en-US" altLang="en-US" sz="6000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E24C853-FE11-EA41-D527-F6BFE93FA00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8888" y="3351999"/>
            <a:ext cx="3042776" cy="941097"/>
          </a:xfrm>
        </p:spPr>
        <p:txBody>
          <a:bodyPr>
            <a:normAutofit/>
          </a:bodyPr>
          <a:lstStyle/>
          <a:p>
            <a:pPr lvl="0" algn="ctr"/>
            <a:r>
              <a:rPr lang="en-US" sz="1800" dirty="0"/>
              <a:t>Thomas Christian Senger on behalf of the Mu3e collaboration</a:t>
            </a:r>
          </a:p>
        </p:txBody>
      </p:sp>
      <p:pic>
        <p:nvPicPr>
          <p:cNvPr id="4" name="Picture 3" descr="A logo with a red circle and blue lines&#10;&#10;AI-generated content may be incorrect.">
            <a:extLst>
              <a:ext uri="{FF2B5EF4-FFF2-40B4-BE49-F238E27FC236}">
                <a16:creationId xmlns:a16="http://schemas.microsoft.com/office/drawing/2014/main" id="{09807FD0-C2EF-0DA4-0E85-7A0E5A052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725144"/>
            <a:ext cx="1713605" cy="1713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FFFF7-92F0-5449-371A-5DC4CA73A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8" y="116632"/>
            <a:ext cx="2967054" cy="11957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A0C11-70B2-CE58-C334-A37DE5BBC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5C24D-76FC-6AF4-4CB7-538CC51F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36" y="1291762"/>
            <a:ext cx="10328031" cy="1325563"/>
          </a:xfrm>
        </p:spPr>
        <p:txBody>
          <a:bodyPr>
            <a:normAutofit/>
          </a:bodyPr>
          <a:lstStyle/>
          <a:p>
            <a:r>
              <a:rPr lang="en-US" sz="3600" dirty="0" err="1"/>
              <a:t>Mupix</a:t>
            </a:r>
            <a:r>
              <a:rPr lang="en-US" sz="3600" dirty="0"/>
              <a:t> 11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B7594D-FFC7-7F0F-BC14-86DB6C2BD0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03712" y="476672"/>
                <a:ext cx="8059215" cy="4464028"/>
              </a:xfrm>
            </p:spPr>
            <p:txBody>
              <a:bodyPr>
                <a:normAutofit/>
              </a:bodyPr>
              <a:lstStyle/>
              <a:p>
                <a:pPr marL="174625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High-Voltage Monolithic Active Pixel Sensor (HV-MAPS)</a:t>
                </a:r>
              </a:p>
              <a:p>
                <a:pPr marL="174625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Detection and Readout combined in one chip</a:t>
                </a:r>
              </a:p>
              <a:p>
                <a:pPr marL="174625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Fully digital 1.25Gbit/s LVDS output</a:t>
                </a:r>
              </a:p>
              <a:p>
                <a:pPr marL="174625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Pixel size 80 x 80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μ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m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4625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99% efficiency with less than 20ns time resolution</a:t>
                </a:r>
              </a:p>
              <a:p>
                <a:pPr marL="174625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 comparator design </a:t>
                </a:r>
              </a:p>
              <a:p>
                <a:pPr marL="174625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Tuning/trimming and masking available</a:t>
                </a:r>
              </a:p>
              <a:p>
                <a:pPr marL="174625" indent="-285750"/>
                <a:r>
                  <a:rPr lang="en-GB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Chip sub-divided into 3 matrices → 1 data link each + 1 multiplexed link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B7594D-FFC7-7F0F-BC14-86DB6C2BD0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3712" y="476672"/>
                <a:ext cx="8059215" cy="4464028"/>
              </a:xfrm>
              <a:blipFill>
                <a:blip r:embed="rId2"/>
                <a:stretch>
                  <a:fillRect l="-303" t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CF4F31A-78DA-9F8E-3952-30FDF924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37" y="3174728"/>
            <a:ext cx="2553415" cy="2376264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B2F163D-89EC-C888-5A9A-A9D68F8C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45E1A4-08AE-5A37-8B55-B7B0BAF5F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990" y="3472244"/>
            <a:ext cx="8251221" cy="290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27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B2C741-AD67-DF19-4E15-EAD54F817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131" y="3299849"/>
            <a:ext cx="3926437" cy="2815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9C9DF-4022-1B26-FB3F-A63068CC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-171400"/>
            <a:ext cx="597666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Mu3e Vertex Detector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9CE4AB-B63D-4E1F-A1E4-E7C4E6A59C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1385" y="981196"/>
                <a:ext cx="5976663" cy="4464028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 or 10 ladders per layers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Each Ladder carries 6 sensors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108 sensors in total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Mechanical support with minimized material budget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Aluminized Kapton interfaces by LTU (𝑋/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𝑋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≈ 0.15 % per layer)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Sensors glued on foils 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+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spTAB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electrical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connection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DAQ to sensor connection via micro-twisted pair cables and other flexes produced through standard processes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9CE4AB-B63D-4E1F-A1E4-E7C4E6A59C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1385" y="981196"/>
                <a:ext cx="5976663" cy="4464028"/>
              </a:xfrm>
              <a:blipFill>
                <a:blip r:embed="rId3"/>
                <a:stretch>
                  <a:fillRect l="-408" t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diagram of a gas distribution device&#10;&#10;Description automatically generated">
            <a:extLst>
              <a:ext uri="{FF2B5EF4-FFF2-40B4-BE49-F238E27FC236}">
                <a16:creationId xmlns:a16="http://schemas.microsoft.com/office/drawing/2014/main" id="{0C56AFDC-DA05-421A-C8E4-5EDAF9793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7" y="3789040"/>
            <a:ext cx="5127355" cy="2953514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25B318-3D43-F352-68DD-6FA2D104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644EFF-BB86-039E-662B-7F0C124C3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935" y="815190"/>
            <a:ext cx="3922609" cy="222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1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C50AFA-ECD2-342B-39C0-635887E55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121520"/>
            <a:ext cx="7848872" cy="2387600"/>
          </a:xfrm>
        </p:spPr>
        <p:txBody>
          <a:bodyPr>
            <a:normAutofit/>
          </a:bodyPr>
          <a:lstStyle/>
          <a:p>
            <a:r>
              <a:rPr lang="de-DE" sz="4400" dirty="0"/>
              <a:t>Challenges in </a:t>
            </a:r>
            <a:r>
              <a:rPr lang="de-DE" sz="4400" dirty="0" err="1"/>
              <a:t>the</a:t>
            </a:r>
            <a:r>
              <a:rPr lang="de-DE" sz="4400" dirty="0"/>
              <a:t> Construction and </a:t>
            </a:r>
            <a:r>
              <a:rPr lang="de-DE" sz="4400" dirty="0" err="1"/>
              <a:t>the</a:t>
            </a:r>
            <a:r>
              <a:rPr lang="de-DE" sz="4400" dirty="0"/>
              <a:t> Operation </a:t>
            </a:r>
            <a:r>
              <a:rPr lang="de-DE" sz="4400" dirty="0" err="1"/>
              <a:t>of</a:t>
            </a:r>
            <a:r>
              <a:rPr lang="de-DE" sz="4400" dirty="0"/>
              <a:t> </a:t>
            </a:r>
            <a:r>
              <a:rPr lang="de-DE" sz="4400" dirty="0" err="1"/>
              <a:t>the</a:t>
            </a:r>
            <a:r>
              <a:rPr lang="de-DE" sz="4400" dirty="0"/>
              <a:t> Mu3e Vertex </a:t>
            </a:r>
            <a:r>
              <a:rPr lang="de-DE" sz="4400" dirty="0" err="1"/>
              <a:t>Detector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D1A75-562D-9A85-5EFD-70EF94327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183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BD3B0-9D2A-76DC-9827-0A3FAC4B2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" y="14044"/>
            <a:ext cx="12180376" cy="1325563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Construction and Handling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C18D1-B8C0-40EC-F7C9-C8F937DF8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4" y="5119344"/>
            <a:ext cx="2834737" cy="541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600" dirty="0"/>
              <a:t>Wafer Peeling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A5D5A-CB4A-1844-BA23-2B7178ECA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5" name="Picture 4" descr="A person holding a test tube&#10;&#10;Description automatically generated">
            <a:extLst>
              <a:ext uri="{FF2B5EF4-FFF2-40B4-BE49-F238E27FC236}">
                <a16:creationId xmlns:a16="http://schemas.microsoft.com/office/drawing/2014/main" id="{E6826A59-E6ED-A55A-EB38-D8051D92A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421" r="-7143" b="34236"/>
          <a:stretch/>
        </p:blipFill>
        <p:spPr>
          <a:xfrm>
            <a:off x="10056440" y="2428476"/>
            <a:ext cx="2306412" cy="2152652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6F579022-B6FA-A313-E27E-9550F58CF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7" b="30050"/>
          <a:stretch/>
        </p:blipFill>
        <p:spPr>
          <a:xfrm>
            <a:off x="2906679" y="2132856"/>
            <a:ext cx="2182038" cy="277846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B2DC7D0-E4A2-36B6-3DF9-9BE6280E8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717" y="2542304"/>
            <a:ext cx="2464489" cy="1944000"/>
          </a:xfrm>
          <a:prstGeom prst="rect">
            <a:avLst/>
          </a:prstGeom>
        </p:spPr>
      </p:pic>
      <p:pic>
        <p:nvPicPr>
          <p:cNvPr id="8" name="Picture 7" descr="A close-up of a computer chip&#10;&#10;Description automatically generated">
            <a:extLst>
              <a:ext uri="{FF2B5EF4-FFF2-40B4-BE49-F238E27FC236}">
                <a16:creationId xmlns:a16="http://schemas.microsoft.com/office/drawing/2014/main" id="{8B95C057-3741-E1C2-E7B3-E164E814D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535" y="2538000"/>
            <a:ext cx="2640905" cy="1944000"/>
          </a:xfrm>
          <a:prstGeom prst="rect">
            <a:avLst/>
          </a:prstGeom>
        </p:spPr>
      </p:pic>
      <p:pic>
        <p:nvPicPr>
          <p:cNvPr id="10" name="Picture 9" descr="Hands holding a piece of glass&#10;&#10;AI-generated content may be incorrect.">
            <a:extLst>
              <a:ext uri="{FF2B5EF4-FFF2-40B4-BE49-F238E27FC236}">
                <a16:creationId xmlns:a16="http://schemas.microsoft.com/office/drawing/2014/main" id="{EB0C788D-7673-727F-3222-22A1721A0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86" b="12588"/>
          <a:stretch>
            <a:fillRect/>
          </a:stretch>
        </p:blipFill>
        <p:spPr>
          <a:xfrm>
            <a:off x="-240704" y="2565928"/>
            <a:ext cx="3147653" cy="1944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1F5B6E7-7920-4BF6-780C-94C6DC88EFED}"/>
              </a:ext>
            </a:extLst>
          </p:cNvPr>
          <p:cNvSpPr txBox="1">
            <a:spLocks/>
          </p:cNvSpPr>
          <p:nvPr/>
        </p:nvSpPr>
        <p:spPr>
          <a:xfrm>
            <a:off x="2906680" y="5119344"/>
            <a:ext cx="2182038" cy="541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Manual Chip Placement</a:t>
            </a:r>
            <a:endParaRPr lang="en-US" sz="1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CB2C8E-7437-7F38-A9FC-F2EF79E0C024}"/>
              </a:ext>
            </a:extLst>
          </p:cNvPr>
          <p:cNvSpPr txBox="1">
            <a:spLocks/>
          </p:cNvSpPr>
          <p:nvPr/>
        </p:nvSpPr>
        <p:spPr>
          <a:xfrm>
            <a:off x="5088717" y="5085184"/>
            <a:ext cx="2326817" cy="541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 err="1"/>
              <a:t>Glue</a:t>
            </a:r>
            <a:r>
              <a:rPr lang="de-DE" sz="1600" dirty="0"/>
              <a:t> Distribution</a:t>
            </a:r>
            <a:endParaRPr lang="en-US" sz="16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D7FF88C-9BEA-B780-28FF-91C658C04640}"/>
              </a:ext>
            </a:extLst>
          </p:cNvPr>
          <p:cNvSpPr txBox="1">
            <a:spLocks/>
          </p:cNvSpPr>
          <p:nvPr/>
        </p:nvSpPr>
        <p:spPr>
          <a:xfrm>
            <a:off x="7415534" y="5119344"/>
            <a:ext cx="2640906" cy="541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 err="1"/>
              <a:t>spTa</a:t>
            </a:r>
            <a:r>
              <a:rPr lang="de-DE" sz="1600" dirty="0"/>
              <a:t>-Bonding</a:t>
            </a:r>
            <a:endParaRPr lang="en-US" sz="16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FE34DA2-DEA0-C3F1-A745-21CFC99E6BF7}"/>
              </a:ext>
            </a:extLst>
          </p:cNvPr>
          <p:cNvSpPr txBox="1">
            <a:spLocks/>
          </p:cNvSpPr>
          <p:nvPr/>
        </p:nvSpPr>
        <p:spPr>
          <a:xfrm>
            <a:off x="10056440" y="5119344"/>
            <a:ext cx="2135560" cy="541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1600" dirty="0"/>
              <a:t>Handling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9661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A3800-3E4D-58D9-0C32-53B2BF7F4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6DD2D-2DD0-1AC0-C8E6-1DCEFA00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269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/>
              <a:t>Signal </a:t>
            </a:r>
            <a:r>
              <a:rPr lang="de-DE" sz="3600" dirty="0" err="1"/>
              <a:t>transmission</a:t>
            </a:r>
            <a:r>
              <a:rPr lang="de-DE" sz="3600" dirty="0"/>
              <a:t> </a:t>
            </a:r>
            <a:r>
              <a:rPr lang="de-DE" sz="3600" dirty="0" err="1"/>
              <a:t>challenge</a:t>
            </a:r>
            <a:endParaRPr lang="en-US" sz="3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922874-55E4-EF97-8CAC-55720098950D}"/>
              </a:ext>
            </a:extLst>
          </p:cNvPr>
          <p:cNvSpPr txBox="1">
            <a:spLocks/>
          </p:cNvSpPr>
          <p:nvPr/>
        </p:nvSpPr>
        <p:spPr>
          <a:xfrm>
            <a:off x="551385" y="1773284"/>
            <a:ext cx="7047746" cy="4824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dirty="0"/>
              <a:t>Need to transmit all differential LVDS data over µTP cables</a:t>
            </a:r>
          </a:p>
          <a:p>
            <a:pPr marL="742950" lvl="1" indent="-285750"/>
            <a:r>
              <a:rPr lang="en-US" sz="1600" dirty="0"/>
              <a:t>Space limitations</a:t>
            </a:r>
          </a:p>
          <a:p>
            <a:pPr marL="742950" lvl="1" indent="-285750"/>
            <a:r>
              <a:rPr lang="en-US" sz="1600" dirty="0"/>
              <a:t>Used in the CMS experiment at much lower data readout rate (factor 10 lower)</a:t>
            </a:r>
            <a:endParaRPr lang="en-US" sz="2000" dirty="0"/>
          </a:p>
          <a:p>
            <a:pPr marL="285750" indent="-285750"/>
            <a:r>
              <a:rPr lang="en-US" sz="1600" dirty="0"/>
              <a:t>Huge challenge to transmit data error free</a:t>
            </a:r>
          </a:p>
          <a:p>
            <a:pPr marL="742950" lvl="1" indent="-285750"/>
            <a:r>
              <a:rPr lang="en-US" sz="1600" dirty="0"/>
              <a:t>Loss of up to 70% of signal amplitude at maximum data rate (1.25 Gbit/s)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/>
            <a:r>
              <a:rPr lang="en-US" sz="1600" dirty="0"/>
              <a:t>Can be partially recovered through the chip internal </a:t>
            </a:r>
            <a:r>
              <a:rPr lang="en-US" sz="1600" b="1" dirty="0"/>
              <a:t>preemphasis</a:t>
            </a:r>
            <a:r>
              <a:rPr lang="en-US" sz="1600" dirty="0"/>
              <a:t> (</a:t>
            </a:r>
            <a:r>
              <a:rPr lang="en-US" sz="1600" dirty="0" err="1"/>
              <a:t>VNLVDSDel</a:t>
            </a:r>
            <a:r>
              <a:rPr lang="en-US" sz="1600" dirty="0"/>
              <a:t>) and </a:t>
            </a:r>
            <a:r>
              <a:rPr lang="en-US" sz="1600" b="1" dirty="0"/>
              <a:t>signal amplification </a:t>
            </a:r>
            <a:r>
              <a:rPr lang="en-US" sz="1600" dirty="0"/>
              <a:t>(VNLVDS)</a:t>
            </a:r>
          </a:p>
          <a:p>
            <a:pPr marL="631825" lvl="1" indent="-285750"/>
            <a:r>
              <a:rPr lang="en-US" sz="1600" dirty="0"/>
              <a:t>With increase of the preemphasis the eye opening factor increases and  signal amplitude decreases</a:t>
            </a:r>
          </a:p>
          <a:p>
            <a:pPr marL="631825" lvl="1" indent="-285750"/>
            <a:r>
              <a:rPr lang="en-US" sz="1600" dirty="0"/>
              <a:t>Signal amplitude saturates at certain DAC setting point</a:t>
            </a:r>
          </a:p>
          <a:p>
            <a:pPr marL="631825" lvl="1" indent="-285750"/>
            <a:r>
              <a:rPr lang="en-US" sz="1600" dirty="0"/>
              <a:t>Higher DAC settings increase power consumption of the sensor</a:t>
            </a:r>
          </a:p>
          <a:p>
            <a:pPr marL="285750" indent="-285750"/>
            <a:r>
              <a:rPr lang="en-US" sz="1600" dirty="0"/>
              <a:t>Have ladder qualification criteria to check each ladder for error free data transmission</a:t>
            </a:r>
          </a:p>
          <a:p>
            <a:pPr marL="285750" indent="-285750"/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8" descr="A diagram of a cable&#10;&#10;Description automatically generated with medium confidence">
            <a:extLst>
              <a:ext uri="{FF2B5EF4-FFF2-40B4-BE49-F238E27FC236}">
                <a16:creationId xmlns:a16="http://schemas.microsoft.com/office/drawing/2014/main" id="{2A037B52-C23F-62CD-7775-2B1942BB8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937" y="1028505"/>
            <a:ext cx="3426663" cy="18671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E719C0-30CD-0074-8E93-DFF9CB12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55D1D16C-8795-4468-A188-E42854EF80D3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3" name="Picture 2" descr="A graph of a graph&#10;&#10;Description automatically generated">
            <a:extLst>
              <a:ext uri="{FF2B5EF4-FFF2-40B4-BE49-F238E27FC236}">
                <a16:creationId xmlns:a16="http://schemas.microsoft.com/office/drawing/2014/main" id="{AB08B0F4-62D8-2B6B-89D5-6BBC63C18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2" y="3028635"/>
            <a:ext cx="3426663" cy="296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40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DD8E4-D2AE-FB50-9636-F985102FF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6292-82FC-E8C5-3072-3D6C452BC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269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/>
              <a:t>Signal </a:t>
            </a:r>
            <a:r>
              <a:rPr lang="de-DE" sz="3600" dirty="0" err="1"/>
              <a:t>transmission</a:t>
            </a:r>
            <a:r>
              <a:rPr lang="de-DE" sz="3600" dirty="0"/>
              <a:t> </a:t>
            </a:r>
            <a:r>
              <a:rPr lang="de-DE" sz="3600" dirty="0" err="1"/>
              <a:t>challenge</a:t>
            </a:r>
            <a:endParaRPr lang="en-US" sz="3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2EA81B-BF7A-3643-D991-410BE57D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4" name="Nicht benannt">
            <a:hlinkClick r:id="" action="ppaction://media"/>
            <a:extLst>
              <a:ext uri="{FF2B5EF4-FFF2-40B4-BE49-F238E27FC236}">
                <a16:creationId xmlns:a16="http://schemas.microsoft.com/office/drawing/2014/main" id="{5721695E-6987-1F84-9101-611DB819B3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6168" y="4314487"/>
            <a:ext cx="3802400" cy="2138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08D01-01A7-C54E-6D79-53A1DA0CD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151" y="1051927"/>
            <a:ext cx="4176463" cy="30971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2DA08-4D22-D1D7-1E8D-4FC82A73DD0F}"/>
              </a:ext>
            </a:extLst>
          </p:cNvPr>
          <p:cNvSpPr txBox="1">
            <a:spLocks/>
          </p:cNvSpPr>
          <p:nvPr/>
        </p:nvSpPr>
        <p:spPr>
          <a:xfrm>
            <a:off x="551385" y="1773284"/>
            <a:ext cx="7047746" cy="4824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dirty="0"/>
              <a:t>Need to transmit all differential LVDS data over µTP cables</a:t>
            </a:r>
          </a:p>
          <a:p>
            <a:pPr marL="742950" lvl="1" indent="-285750"/>
            <a:r>
              <a:rPr lang="en-US" sz="1600" dirty="0"/>
              <a:t>Space limitations</a:t>
            </a:r>
          </a:p>
          <a:p>
            <a:pPr marL="742950" lvl="1" indent="-285750"/>
            <a:r>
              <a:rPr lang="en-US" sz="1600" dirty="0"/>
              <a:t>Used in the CMS experiment at much lower data readout rate (factor 10 lower)</a:t>
            </a:r>
            <a:endParaRPr lang="en-US" sz="2000" dirty="0"/>
          </a:p>
          <a:p>
            <a:pPr marL="285750" indent="-285750"/>
            <a:r>
              <a:rPr lang="en-US" sz="1600" dirty="0"/>
              <a:t>Huge challenge to transmit data error free</a:t>
            </a:r>
          </a:p>
          <a:p>
            <a:pPr marL="742950" lvl="1" indent="-285750"/>
            <a:r>
              <a:rPr lang="en-US" sz="1600" dirty="0"/>
              <a:t>Loss of up to 70% of signal amplitude at maximum data rate (1.25 Gbit/s)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/>
            <a:r>
              <a:rPr lang="en-US" sz="1600" dirty="0"/>
              <a:t>Can be partially recovered through the chip internal </a:t>
            </a:r>
            <a:r>
              <a:rPr lang="en-US" sz="1600" b="1" dirty="0"/>
              <a:t>preemphasis</a:t>
            </a:r>
            <a:r>
              <a:rPr lang="en-US" sz="1600" dirty="0"/>
              <a:t> (</a:t>
            </a:r>
            <a:r>
              <a:rPr lang="en-US" sz="1600" dirty="0" err="1"/>
              <a:t>VNLVDSDel</a:t>
            </a:r>
            <a:r>
              <a:rPr lang="en-US" sz="1600" dirty="0"/>
              <a:t>) and </a:t>
            </a:r>
            <a:r>
              <a:rPr lang="en-US" sz="1600" b="1" dirty="0"/>
              <a:t>signal amplification </a:t>
            </a:r>
            <a:r>
              <a:rPr lang="en-US" sz="1600" dirty="0"/>
              <a:t>(VNLVDS)</a:t>
            </a:r>
          </a:p>
          <a:p>
            <a:pPr marL="631825" lvl="1" indent="-285750"/>
            <a:r>
              <a:rPr lang="en-US" sz="1600" dirty="0"/>
              <a:t>With increase of the preemphasis the eye opening factor increases and  signal amplitude decreases</a:t>
            </a:r>
          </a:p>
          <a:p>
            <a:pPr marL="631825" lvl="1" indent="-285750"/>
            <a:r>
              <a:rPr lang="en-US" sz="1600" dirty="0"/>
              <a:t>Signal amplitude saturates at certain DAC setting point</a:t>
            </a:r>
          </a:p>
          <a:p>
            <a:pPr marL="631825" lvl="1" indent="-285750"/>
            <a:r>
              <a:rPr lang="en-US" sz="1600" dirty="0"/>
              <a:t>Higher DAC settings increase power consumption of the sensor</a:t>
            </a:r>
          </a:p>
          <a:p>
            <a:pPr marL="285750" indent="-285750"/>
            <a:r>
              <a:rPr lang="en-US" sz="1600" dirty="0"/>
              <a:t>Have ladder qualification criteria to check each ladder for error free data transmission</a:t>
            </a:r>
          </a:p>
          <a:p>
            <a:pPr marL="285750" indent="-285750"/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0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40C0D-5F9E-A25E-0561-FE42B5113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green and purple dots&#10;&#10;Description automatically generated">
            <a:extLst>
              <a:ext uri="{FF2B5EF4-FFF2-40B4-BE49-F238E27FC236}">
                <a16:creationId xmlns:a16="http://schemas.microsoft.com/office/drawing/2014/main" id="{62766786-BF1B-3DCC-17FB-5FFA4D6CE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"/>
          <a:stretch>
            <a:fillRect/>
          </a:stretch>
        </p:blipFill>
        <p:spPr>
          <a:xfrm>
            <a:off x="5802462" y="2924945"/>
            <a:ext cx="6990282" cy="36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C66DD7-97E1-04D6-F9A2-448F5A8FB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269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 err="1"/>
              <a:t>Efficient</a:t>
            </a:r>
            <a:r>
              <a:rPr lang="de-DE" sz="3600" dirty="0"/>
              <a:t> </a:t>
            </a:r>
            <a:r>
              <a:rPr lang="de-DE" sz="3600" dirty="0" err="1"/>
              <a:t>pixel</a:t>
            </a:r>
            <a:r>
              <a:rPr lang="de-DE" sz="3600" dirty="0"/>
              <a:t> </a:t>
            </a:r>
            <a:r>
              <a:rPr lang="de-DE" sz="3600" dirty="0" err="1"/>
              <a:t>operation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FCCAE-917B-22EF-B929-962BE4333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272" y="116632"/>
            <a:ext cx="4108611" cy="3096344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C3D9FCF-B15C-04DD-03C4-925979C8C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16</a:t>
            </a:fld>
            <a:endParaRPr lang="en-US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B94D2E9-C1D6-A6C3-7408-342A9795EE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1384" y="1773284"/>
                <a:ext cx="5688631" cy="44640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/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Can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set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global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threshold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per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chip</a:t>
                </a:r>
                <a:endParaRPr lang="de-DE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/>
                <a:r>
                  <a:rPr lang="en-US" sz="1600" dirty="0"/>
                  <a:t>Set </a:t>
                </a:r>
                <a:r>
                  <a:rPr lang="en-US" sz="1600" b="1" dirty="0"/>
                  <a:t>as low as possible</a:t>
                </a:r>
                <a:r>
                  <a:rPr lang="en-US" sz="1600" dirty="0"/>
                  <a:t> to detect small pulses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Only narrow plateau region with  &gt;99% efficiency</a:t>
                </a:r>
              </a:p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μ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 thin chips show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noisy pixels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at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 thresholds 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due to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Thinning process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Mechanical stress 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Guard ring induced noise</a:t>
                </a:r>
              </a:p>
              <a:p>
                <a:pPr marL="285750" indent="-285750"/>
                <a:r>
                  <a:rPr lang="en-GB" sz="1600" dirty="0"/>
                  <a:t>High noise occupancy can cause buffer saturation and data corruption and prevent  other pixels from being  read out</a:t>
                </a:r>
              </a:p>
              <a:p>
                <a:pPr marL="285750" indent="-285750"/>
                <a:r>
                  <a:rPr lang="en-GB" sz="1600" dirty="0"/>
                  <a:t>Masking of noisy pixels is required but each masked pixel </a:t>
                </a:r>
                <a:r>
                  <a:rPr lang="en-GB" sz="1600" b="1" dirty="0"/>
                  <a:t>lowers</a:t>
                </a:r>
                <a:r>
                  <a:rPr lang="en-GB" sz="1600" dirty="0"/>
                  <a:t> </a:t>
                </a:r>
                <a:r>
                  <a:rPr lang="en-GB" sz="1600" b="1" dirty="0"/>
                  <a:t>the total efficiency</a:t>
                </a:r>
              </a:p>
              <a:p>
                <a:pPr marL="0" indent="0">
                  <a:buNone/>
                </a:pPr>
                <a:endParaRPr lang="de-DE" sz="1600" dirty="0"/>
              </a:p>
              <a:p>
                <a:pPr marL="285750" indent="-285750"/>
                <a:r>
                  <a:rPr lang="de-DE" sz="1600" dirty="0"/>
                  <a:t>In-pixel </a:t>
                </a:r>
                <a:r>
                  <a:rPr lang="de-DE" sz="1600" dirty="0" err="1"/>
                  <a:t>tuning</a:t>
                </a:r>
                <a:r>
                  <a:rPr lang="de-DE" sz="1600" dirty="0"/>
                  <a:t> </a:t>
                </a:r>
                <a:r>
                  <a:rPr lang="de-DE" sz="1600" dirty="0" err="1"/>
                  <a:t>is</a:t>
                </a:r>
                <a:r>
                  <a:rPr lang="de-DE" sz="1600" dirty="0"/>
                  <a:t> </a:t>
                </a:r>
                <a:r>
                  <a:rPr lang="de-DE" sz="1600" b="1" dirty="0"/>
                  <a:t>essential</a:t>
                </a:r>
                <a:r>
                  <a:rPr lang="de-DE" sz="1600" dirty="0"/>
                  <a:t> </a:t>
                </a:r>
              </a:p>
              <a:p>
                <a:pPr marL="742950" lvl="1" indent="-285750"/>
                <a:r>
                  <a:rPr lang="de-DE" sz="1600" dirty="0"/>
                  <a:t>Can </a:t>
                </a:r>
                <a:r>
                  <a:rPr lang="de-DE" sz="1600" dirty="0" err="1"/>
                  <a:t>set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threshold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adjusting</a:t>
                </a:r>
                <a:r>
                  <a:rPr lang="de-DE" sz="1600" dirty="0"/>
                  <a:t> </a:t>
                </a:r>
                <a:r>
                  <a:rPr lang="de-DE" sz="1600" dirty="0" err="1"/>
                  <a:t>bits</a:t>
                </a:r>
                <a:r>
                  <a:rPr lang="de-DE" sz="1600" dirty="0"/>
                  <a:t> </a:t>
                </a:r>
                <a:r>
                  <a:rPr lang="de-DE" sz="1600" b="1" dirty="0"/>
                  <a:t>per </a:t>
                </a:r>
                <a:r>
                  <a:rPr lang="de-DE" sz="1600" b="1" dirty="0" err="1"/>
                  <a:t>pixel</a:t>
                </a:r>
                <a:r>
                  <a:rPr lang="de-DE" sz="1600" b="1" dirty="0"/>
                  <a:t> 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Very time extensive to find the best settings per sensor</a:t>
                </a:r>
              </a:p>
              <a:p>
                <a:pPr marL="742950" lvl="1" indent="-285750"/>
                <a:endParaRPr lang="de-DE" sz="1600" dirty="0"/>
              </a:p>
              <a:p>
                <a:pPr marL="285750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B94D2E9-C1D6-A6C3-7408-342A9795E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1773284"/>
                <a:ext cx="5688631" cy="4464028"/>
              </a:xfrm>
              <a:prstGeom prst="rect">
                <a:avLst/>
              </a:prstGeom>
              <a:blipFill>
                <a:blip r:embed="rId4"/>
                <a:stretch>
                  <a:fillRect l="-428" t="-956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9070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14760-301E-6731-C5BD-592488790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9638-421B-216B-32A7-FFA5082D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269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 err="1"/>
              <a:t>Efficient</a:t>
            </a:r>
            <a:r>
              <a:rPr lang="de-DE" sz="3600" dirty="0"/>
              <a:t> </a:t>
            </a:r>
            <a:r>
              <a:rPr lang="de-DE" sz="3600" dirty="0" err="1"/>
              <a:t>pixel</a:t>
            </a:r>
            <a:r>
              <a:rPr lang="de-DE" sz="3600" dirty="0"/>
              <a:t> </a:t>
            </a:r>
            <a:r>
              <a:rPr lang="de-DE" sz="3600" dirty="0" err="1"/>
              <a:t>operation</a:t>
            </a:r>
            <a:endParaRPr lang="de-DE" sz="3600" dirty="0"/>
          </a:p>
        </p:txBody>
      </p:sp>
      <p:pic>
        <p:nvPicPr>
          <p:cNvPr id="8" name="Picture 7" descr="A blue square with white text&#10;&#10;Description automatically generated">
            <a:extLst>
              <a:ext uri="{FF2B5EF4-FFF2-40B4-BE49-F238E27FC236}">
                <a16:creationId xmlns:a16="http://schemas.microsoft.com/office/drawing/2014/main" id="{8011D4FA-E5BC-FF74-84F0-0FEA5E5CB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9" t="7844" r="17635" b="5868"/>
          <a:stretch/>
        </p:blipFill>
        <p:spPr>
          <a:xfrm>
            <a:off x="7536161" y="401459"/>
            <a:ext cx="3096344" cy="302754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B90123-6BCF-3398-9E9F-5CE30B202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4" name="Picture 3" descr="A chart of a number of data&#10;&#10;AI-generated content may be incorrect.">
            <a:extLst>
              <a:ext uri="{FF2B5EF4-FFF2-40B4-BE49-F238E27FC236}">
                <a16:creationId xmlns:a16="http://schemas.microsoft.com/office/drawing/2014/main" id="{025F8924-85A3-A9B7-3088-7B2DDE160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7" r="18293"/>
          <a:stretch>
            <a:fillRect/>
          </a:stretch>
        </p:blipFill>
        <p:spPr>
          <a:xfrm>
            <a:off x="7320136" y="3604181"/>
            <a:ext cx="3240360" cy="31172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3FE6DF-F2F9-E9FA-7AD2-8BCD2A5C58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1384" y="1773284"/>
                <a:ext cx="5688631" cy="44640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/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Can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set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 global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threshold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per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chip</a:t>
                </a:r>
                <a:endParaRPr lang="de-DE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/>
                <a:r>
                  <a:rPr lang="en-US" sz="1600" dirty="0"/>
                  <a:t>Set </a:t>
                </a:r>
                <a:r>
                  <a:rPr lang="en-US" sz="1600" b="1" dirty="0"/>
                  <a:t>as low as possible</a:t>
                </a:r>
                <a:r>
                  <a:rPr lang="en-US" sz="1600" dirty="0"/>
                  <a:t> to detect small pulses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Only narrow plateau region with  &gt;99% efficiency</a:t>
                </a:r>
              </a:p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μ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 thin chips show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noisy pixels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at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 thresholds 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due to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Thinning process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Mechanical stress 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Guard ring induced noise</a:t>
                </a:r>
              </a:p>
              <a:p>
                <a:pPr marL="285750" indent="-285750"/>
                <a:r>
                  <a:rPr lang="en-GB" sz="1600" dirty="0"/>
                  <a:t>High noise occupancy can cause buffer saturation and data corruption and prevent  other pixels from being  read out</a:t>
                </a:r>
              </a:p>
              <a:p>
                <a:pPr marL="285750" indent="-285750"/>
                <a:r>
                  <a:rPr lang="en-GB" sz="1600" dirty="0"/>
                  <a:t>Masking of noisy pixels is required but each masked pixel </a:t>
                </a:r>
                <a:r>
                  <a:rPr lang="en-GB" sz="1600" b="1" dirty="0"/>
                  <a:t>lowers</a:t>
                </a:r>
                <a:r>
                  <a:rPr lang="en-GB" sz="1600" dirty="0"/>
                  <a:t> </a:t>
                </a:r>
                <a:r>
                  <a:rPr lang="en-GB" sz="1600" b="1" dirty="0"/>
                  <a:t>the total efficiency</a:t>
                </a:r>
              </a:p>
              <a:p>
                <a:pPr marL="0" indent="0">
                  <a:buNone/>
                </a:pPr>
                <a:endParaRPr lang="de-DE" sz="1600" dirty="0"/>
              </a:p>
              <a:p>
                <a:pPr marL="285750" indent="-285750"/>
                <a:r>
                  <a:rPr lang="de-DE" sz="1600" dirty="0"/>
                  <a:t>In-pixel </a:t>
                </a:r>
                <a:r>
                  <a:rPr lang="de-DE" sz="1600" dirty="0" err="1"/>
                  <a:t>tuning</a:t>
                </a:r>
                <a:r>
                  <a:rPr lang="de-DE" sz="1600" dirty="0"/>
                  <a:t> </a:t>
                </a:r>
                <a:r>
                  <a:rPr lang="de-DE" sz="1600" dirty="0" err="1"/>
                  <a:t>is</a:t>
                </a:r>
                <a:r>
                  <a:rPr lang="de-DE" sz="1600" dirty="0"/>
                  <a:t> </a:t>
                </a:r>
                <a:r>
                  <a:rPr lang="de-DE" sz="1600" b="1" dirty="0"/>
                  <a:t>essential</a:t>
                </a:r>
                <a:r>
                  <a:rPr lang="de-DE" sz="1600" dirty="0"/>
                  <a:t> </a:t>
                </a:r>
              </a:p>
              <a:p>
                <a:pPr marL="742950" lvl="1" indent="-285750"/>
                <a:r>
                  <a:rPr lang="de-DE" sz="1600" dirty="0"/>
                  <a:t>Can </a:t>
                </a:r>
                <a:r>
                  <a:rPr lang="de-DE" sz="1600" dirty="0" err="1"/>
                  <a:t>set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threshold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adjusting</a:t>
                </a:r>
                <a:r>
                  <a:rPr lang="de-DE" sz="1600" dirty="0"/>
                  <a:t> </a:t>
                </a:r>
                <a:r>
                  <a:rPr lang="de-DE" sz="1600" dirty="0" err="1"/>
                  <a:t>bits</a:t>
                </a:r>
                <a:r>
                  <a:rPr lang="de-DE" sz="1600" dirty="0"/>
                  <a:t> </a:t>
                </a:r>
                <a:r>
                  <a:rPr lang="de-DE" sz="1600" b="1" dirty="0"/>
                  <a:t>per </a:t>
                </a:r>
                <a:r>
                  <a:rPr lang="de-DE" sz="1600" b="1" dirty="0" err="1"/>
                  <a:t>pixel</a:t>
                </a:r>
                <a:r>
                  <a:rPr lang="de-DE" sz="1600" b="1" dirty="0"/>
                  <a:t> 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Very time extensive to find the best settings per sensor</a:t>
                </a:r>
              </a:p>
              <a:p>
                <a:pPr marL="742950" lvl="1" indent="-285750"/>
                <a:endParaRPr lang="de-DE" sz="1600" dirty="0"/>
              </a:p>
              <a:p>
                <a:pPr marL="285750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3FE6DF-F2F9-E9FA-7AD2-8BCD2A5C5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1773284"/>
                <a:ext cx="5688631" cy="4464028"/>
              </a:xfrm>
              <a:prstGeom prst="rect">
                <a:avLst/>
              </a:prstGeom>
              <a:blipFill>
                <a:blip r:embed="rId5"/>
                <a:stretch>
                  <a:fillRect l="-428" t="-956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7382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A39B9-3F19-4295-FFFF-6CBF2CC8D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5C5B1-98AF-517B-CB94-D16889609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4" y="15205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 err="1"/>
              <a:t>Scintillating</a:t>
            </a:r>
            <a:r>
              <a:rPr lang="de-DE" sz="3600" dirty="0"/>
              <a:t> </a:t>
            </a:r>
            <a:r>
              <a:rPr lang="de-DE" sz="3600" dirty="0" err="1"/>
              <a:t>Fibres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A388A-5A22-7B77-6DAC-7359C07B2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65894"/>
            <a:ext cx="4825753" cy="4351338"/>
          </a:xfrm>
        </p:spPr>
        <p:txBody>
          <a:bodyPr>
            <a:normAutofit/>
          </a:bodyPr>
          <a:lstStyle/>
          <a:p>
            <a:r>
              <a:rPr lang="en-GB" sz="1600" dirty="0"/>
              <a:t>3 layers of 250 </a:t>
            </a:r>
            <a:r>
              <a:rPr lang="en-GB" sz="1600" dirty="0" err="1"/>
              <a:t>μm</a:t>
            </a:r>
            <a:r>
              <a:rPr lang="en-GB" sz="1600" dirty="0"/>
              <a:t> staggered fibres</a:t>
            </a:r>
          </a:p>
          <a:p>
            <a:r>
              <a:rPr lang="en-GB" sz="1600" dirty="0"/>
              <a:t>12 long fibre ribbons covering 4 𝜋</a:t>
            </a:r>
          </a:p>
          <a:p>
            <a:r>
              <a:rPr lang="en-GB" sz="1600" dirty="0"/>
              <a:t>1 ribbon = 720 </a:t>
            </a:r>
            <a:r>
              <a:rPr lang="en-GB" sz="1600" dirty="0" err="1"/>
              <a:t>μm</a:t>
            </a:r>
            <a:r>
              <a:rPr lang="en-GB" sz="1600" dirty="0"/>
              <a:t> thick, 0.2 % radiation length</a:t>
            </a:r>
          </a:p>
          <a:p>
            <a:r>
              <a:rPr lang="en-GB" sz="1600" dirty="0"/>
              <a:t>300 </a:t>
            </a:r>
            <a:r>
              <a:rPr lang="en-GB" sz="1600" dirty="0" err="1"/>
              <a:t>ps</a:t>
            </a:r>
            <a:r>
              <a:rPr lang="en-GB" sz="1600" dirty="0"/>
              <a:t> time resolution</a:t>
            </a:r>
          </a:p>
          <a:p>
            <a:r>
              <a:rPr lang="en-GB" sz="1600" dirty="0"/>
              <a:t>Readout by </a:t>
            </a:r>
            <a:r>
              <a:rPr lang="en-GB" sz="1600" dirty="0" err="1"/>
              <a:t>SiPM</a:t>
            </a:r>
            <a:r>
              <a:rPr lang="en-GB" sz="1600" dirty="0"/>
              <a:t> arrays at both ends and custom ASIC (</a:t>
            </a:r>
            <a:r>
              <a:rPr lang="en-GB" sz="1600" dirty="0" err="1"/>
              <a:t>MuTRiG</a:t>
            </a:r>
            <a:r>
              <a:rPr lang="en-GB" sz="1600" dirty="0"/>
              <a:t>)</a:t>
            </a:r>
          </a:p>
          <a:p>
            <a:pPr lvl="1"/>
            <a:r>
              <a:rPr lang="en-GB" sz="1600" dirty="0"/>
              <a:t>256 channels per ribbon</a:t>
            </a:r>
          </a:p>
          <a:p>
            <a:r>
              <a:rPr lang="en-GB" sz="1600" dirty="0"/>
              <a:t>Liquid cooling (</a:t>
            </a:r>
            <a:r>
              <a:rPr lang="en-GB" sz="1600" dirty="0" err="1"/>
              <a:t>SilOil</a:t>
            </a:r>
            <a:r>
              <a:rPr lang="en-GB" sz="1600" dirty="0"/>
              <a:t>, -20°) through the Cooling Ring </a:t>
            </a:r>
          </a:p>
          <a:p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CC38F-72EE-7140-A1C3-588B7FEA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C0A19D-DE18-EA4B-5E07-5C9F4B09CF39}"/>
              </a:ext>
            </a:extLst>
          </p:cNvPr>
          <p:cNvSpPr/>
          <p:nvPr/>
        </p:nvSpPr>
        <p:spPr>
          <a:xfrm>
            <a:off x="9784602" y="3645024"/>
            <a:ext cx="982334" cy="507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36ACD8-9556-4ACB-1868-664F61505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39" y="1118958"/>
            <a:ext cx="5488041" cy="2886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EFD543-CF8E-4339-9C46-0D382E5C4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302" y="4196465"/>
            <a:ext cx="5430338" cy="2184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54F45A-E76B-551F-A5CE-D2BA02B60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7"/>
          <a:stretch>
            <a:fillRect/>
          </a:stretch>
        </p:blipFill>
        <p:spPr>
          <a:xfrm>
            <a:off x="945241" y="4196465"/>
            <a:ext cx="4718712" cy="232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1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B3C00-9416-08CA-AAD2-2FCD6377E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75BF6-F7C9-910E-DB61-F069D83A3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4" y="15205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 err="1"/>
              <a:t>Scintillating</a:t>
            </a:r>
            <a:r>
              <a:rPr lang="de-DE" sz="3600" dirty="0"/>
              <a:t> </a:t>
            </a:r>
            <a:r>
              <a:rPr lang="de-DE" sz="3600" dirty="0" err="1"/>
              <a:t>Tiles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7E302-983D-F873-DA28-F0AC5EDD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152873-15A9-0633-2C90-892EB3FF360A}"/>
              </a:ext>
            </a:extLst>
          </p:cNvPr>
          <p:cNvSpPr txBox="1">
            <a:spLocks/>
          </p:cNvSpPr>
          <p:nvPr/>
        </p:nvSpPr>
        <p:spPr>
          <a:xfrm>
            <a:off x="6528048" y="1813966"/>
            <a:ext cx="43216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67B5A1-5C29-57E9-C411-000C972AF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744"/>
            <a:ext cx="6913984" cy="4351338"/>
          </a:xfrm>
        </p:spPr>
        <p:txBody>
          <a:bodyPr>
            <a:normAutofit/>
          </a:bodyPr>
          <a:lstStyle/>
          <a:p>
            <a:r>
              <a:rPr lang="en-US" sz="1600" dirty="0"/>
              <a:t>Highly segmented in ~6k tiles</a:t>
            </a:r>
          </a:p>
          <a:p>
            <a:r>
              <a:rPr lang="en-US" sz="1600" dirty="0"/>
              <a:t>Very compact design</a:t>
            </a:r>
          </a:p>
          <a:p>
            <a:r>
              <a:rPr lang="en-US" sz="1600" dirty="0"/>
              <a:t>Tiles from fast Ej-228 plastic scintillator (6 x 6 x 5 mm3)</a:t>
            </a:r>
          </a:p>
          <a:p>
            <a:r>
              <a:rPr lang="en-US" sz="1600" dirty="0"/>
              <a:t>Individually wrapped in ESR foil - Minimize crosstalk</a:t>
            </a:r>
          </a:p>
          <a:p>
            <a:r>
              <a:rPr lang="en-US" sz="1600" dirty="0"/>
              <a:t>Coupled to Hamamatsu </a:t>
            </a:r>
            <a:r>
              <a:rPr lang="en-US" sz="1600" dirty="0" err="1"/>
              <a:t>SiPMs</a:t>
            </a:r>
            <a:r>
              <a:rPr lang="en-US" sz="1600" dirty="0"/>
              <a:t> read out by </a:t>
            </a:r>
            <a:r>
              <a:rPr lang="en-US" sz="1600" dirty="0" err="1"/>
              <a:t>Mutrig</a:t>
            </a:r>
            <a:r>
              <a:rPr lang="en-US" sz="1600" dirty="0"/>
              <a:t> ASIC</a:t>
            </a:r>
          </a:p>
          <a:p>
            <a:r>
              <a:rPr lang="en-US" sz="1600" dirty="0"/>
              <a:t>(S13360-3050VE @ -10°C, Silicon oil cooling)</a:t>
            </a:r>
          </a:p>
          <a:p>
            <a:r>
              <a:rPr lang="en-US" sz="1600" dirty="0"/>
              <a:t>Efficiency &gt; 99%, single-channel time resolution ~ 40 </a:t>
            </a:r>
            <a:r>
              <a:rPr lang="en-US" sz="1600" dirty="0" err="1"/>
              <a:t>ps</a:t>
            </a:r>
            <a:endParaRPr lang="en-US" sz="1600" dirty="0"/>
          </a:p>
          <a:p>
            <a:r>
              <a:rPr lang="en-US" sz="1600" dirty="0"/>
              <a:t>Performance validated in Demonstrator Modules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0DA965-22DD-DAB2-30A8-626E94596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3" y="613803"/>
            <a:ext cx="4045715" cy="3098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5F24DC-0DB7-3B1B-C824-56EAC36A5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5" t="17102"/>
          <a:stretch>
            <a:fillRect/>
          </a:stretch>
        </p:blipFill>
        <p:spPr>
          <a:xfrm>
            <a:off x="839416" y="4262499"/>
            <a:ext cx="5328592" cy="1902805"/>
          </a:xfrm>
          <a:prstGeom prst="rect">
            <a:avLst/>
          </a:prstGeom>
        </p:spPr>
      </p:pic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6750E2E7-158E-958C-943B-2C522B6AA1B0}"/>
              </a:ext>
            </a:extLst>
          </p:cNvPr>
          <p:cNvSpPr txBox="1">
            <a:spLocks/>
          </p:cNvSpPr>
          <p:nvPr/>
        </p:nvSpPr>
        <p:spPr>
          <a:xfrm>
            <a:off x="5351474" y="4149080"/>
            <a:ext cx="3984886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C99FD7-747F-95E0-21D3-C7E884FC4EF8}"/>
              </a:ext>
            </a:extLst>
          </p:cNvPr>
          <p:cNvSpPr txBox="1"/>
          <p:nvPr/>
        </p:nvSpPr>
        <p:spPr>
          <a:xfrm>
            <a:off x="1343472" y="62280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SIPM </a:t>
            </a:r>
            <a:r>
              <a:rPr lang="de-DE" dirty="0" err="1"/>
              <a:t>matrix</a:t>
            </a:r>
            <a:r>
              <a:rPr lang="de-DE" dirty="0"/>
              <a:t> 				</a:t>
            </a:r>
            <a:r>
              <a:rPr lang="de-DE" dirty="0" err="1"/>
              <a:t>Tile</a:t>
            </a:r>
            <a:r>
              <a:rPr lang="de-DE" dirty="0"/>
              <a:t> </a:t>
            </a:r>
            <a:r>
              <a:rPr lang="de-DE" dirty="0" err="1"/>
              <a:t>matrix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6AA329-4E10-79E4-4157-64FC341D0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3963888"/>
            <a:ext cx="5209404" cy="2087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D3C017-D722-D672-8D85-E8476FAEF214}"/>
              </a:ext>
            </a:extLst>
          </p:cNvPr>
          <p:cNvSpPr txBox="1"/>
          <p:nvPr/>
        </p:nvSpPr>
        <p:spPr>
          <a:xfrm>
            <a:off x="6600056" y="622802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Tile</a:t>
            </a:r>
            <a:r>
              <a:rPr lang="de-DE" dirty="0"/>
              <a:t> </a:t>
            </a:r>
            <a:r>
              <a:rPr lang="de-DE" dirty="0" err="1"/>
              <a:t>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14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29520790-3CD9-D9DA-F725-FDF212DEA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032" y="2056992"/>
            <a:ext cx="5181600" cy="33162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CEFBF-6B42-2D58-6E83-0251E168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9261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de-DE" sz="3600" dirty="0"/>
              <a:t>Charge Lepton Flavor Violation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FF8D6214-40E5-C82C-5C76-593F95D0B1C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50168" y="1957982"/>
                <a:ext cx="6049888" cy="4351338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Lepton flavor violation is experimentally observed in the neutral lepton regime (neutrino oscillations)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Many new Physics Models predict </a:t>
                </a:r>
                <a:r>
                  <a:rPr lang="en-US" sz="1600" dirty="0" err="1"/>
                  <a:t>cLFV</a:t>
                </a:r>
                <a:r>
                  <a:rPr lang="en-US" sz="1600" dirty="0"/>
                  <a:t> (</a:t>
                </a:r>
                <a:r>
                  <a:rPr lang="en-US" sz="1600" dirty="0" err="1"/>
                  <a:t>e.g</a:t>
                </a:r>
                <a:r>
                  <a:rPr lang="en-US" sz="1600" dirty="0"/>
                  <a:t> SUSY)</a:t>
                </a:r>
              </a:p>
              <a:p>
                <a:pPr marL="742950" lvl="1" indent="-285750"/>
                <a:r>
                  <a:rPr lang="en-US" sz="1600" dirty="0"/>
                  <a:t>Any observation of </a:t>
                </a:r>
                <a:r>
                  <a:rPr lang="en-US" sz="1600" dirty="0" err="1"/>
                  <a:t>cLFV</a:t>
                </a:r>
                <a:r>
                  <a:rPr lang="en-US" sz="1600" dirty="0"/>
                  <a:t> is a clear sign of new physics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dirty="0" err="1"/>
                  <a:t>Heavily</a:t>
                </a:r>
                <a:r>
                  <a:rPr lang="en-US" sz="1600" dirty="0"/>
                  <a:t> suppressed in the SM + neutrino mixing</a:t>
                </a:r>
                <a14:m>
                  <m:oMath xmlns:m="http://schemas.openxmlformats.org/officeDocument/2006/math">
                    <m:r>
                      <a:rPr lang="de-DE" sz="16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1600" dirty="0"/>
              </a:p>
              <a:p>
                <a:pPr marL="542925" lvl="1" indent="-28575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dirty="0">
                        <a:latin typeface="Cambria Math" panose="02040503050406030204" pitchFamily="18" charset="0"/>
                      </a:rPr>
                      <m:t>Γ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de-DE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de-DE" sz="160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de-DE" sz="16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sSubSup>
                                  <m:sSubSup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  <m:sup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2 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</m:e>
                      <m:sup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i="1" dirty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𝒪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(10</m:t>
                        </m:r>
                      </m:e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−54</m:t>
                        </m:r>
                      </m:sup>
                    </m:sSup>
                    <m:r>
                      <a:rPr lang="de-DE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pPr marL="85725" indent="-285750"/>
                <a:endParaRPr lang="en-US" sz="1600" dirty="0"/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FF8D6214-40E5-C82C-5C76-593F95D0B1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50168" y="1957982"/>
                <a:ext cx="6049888" cy="4351338"/>
              </a:xfrm>
              <a:blipFill>
                <a:blip r:embed="rId3"/>
                <a:stretch>
                  <a:fillRect l="-403" t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237445-52E6-431F-1EB2-3DD02257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>
                <a:spcAft>
                  <a:spcPts val="600"/>
                </a:spcAft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54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198B7-5423-B654-2293-FDD0D989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60325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dirty="0"/>
              <a:t>Mu3e Data Acquisition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DC868-B82F-F296-5AD5-80A2392E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F8494D-4EAE-790A-5211-217220326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84"/>
          <a:stretch>
            <a:fillRect/>
          </a:stretch>
        </p:blipFill>
        <p:spPr>
          <a:xfrm>
            <a:off x="551384" y="1369073"/>
            <a:ext cx="7920880" cy="4508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9EB6E-7850-3376-2D8C-AC8F6FB0D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416" y="4478262"/>
            <a:ext cx="4897760" cy="4351338"/>
          </a:xfrm>
        </p:spPr>
        <p:txBody>
          <a:bodyPr>
            <a:normAutofit/>
          </a:bodyPr>
          <a:lstStyle/>
          <a:p>
            <a:r>
              <a:rPr lang="en-GB" sz="1600" dirty="0"/>
              <a:t>Full streaming DAQ → triggerless readout</a:t>
            </a:r>
          </a:p>
          <a:p>
            <a:r>
              <a:rPr lang="en-GB" sz="1600" dirty="0"/>
              <a:t>Synchronises data from all sub-detectors</a:t>
            </a:r>
          </a:p>
          <a:p>
            <a:r>
              <a:rPr lang="en-GB" sz="1600" dirty="0"/>
              <a:t>Network of FPGAs and optical links</a:t>
            </a:r>
          </a:p>
          <a:p>
            <a:r>
              <a:rPr lang="en-GB" sz="1600" dirty="0"/>
              <a:t>Collect all data of a time slice on one PC</a:t>
            </a:r>
          </a:p>
          <a:p>
            <a:r>
              <a:rPr lang="en-GB" sz="1600" dirty="0"/>
              <a:t>Reconstruct tracks, then vertices on a GPU</a:t>
            </a:r>
          </a:p>
          <a:p>
            <a:r>
              <a:rPr lang="en-GB" sz="1600" dirty="0"/>
              <a:t>Write interesting events to disk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A62F3B-BAB7-8BF1-2088-751786DAD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425" y="1412776"/>
            <a:ext cx="2587090" cy="1816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516C16-B537-FCC6-47B5-D66F9E7C0062}"/>
              </a:ext>
            </a:extLst>
          </p:cNvPr>
          <p:cNvSpPr txBox="1"/>
          <p:nvPr/>
        </p:nvSpPr>
        <p:spPr>
          <a:xfrm>
            <a:off x="8794425" y="3284984"/>
            <a:ext cx="2846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Custom </a:t>
            </a:r>
            <a:r>
              <a:rPr lang="de-DE" sz="1600" dirty="0" err="1"/>
              <a:t>readout</a:t>
            </a:r>
            <a:r>
              <a:rPr lang="de-DE" sz="1600" dirty="0"/>
              <a:t> </a:t>
            </a:r>
            <a:r>
              <a:rPr lang="de-DE" sz="1600" dirty="0" err="1"/>
              <a:t>board</a:t>
            </a:r>
            <a:r>
              <a:rPr lang="de-DE" sz="1600" dirty="0"/>
              <a:t> </a:t>
            </a:r>
            <a:r>
              <a:rPr lang="de-DE" sz="1600" dirty="0" err="1"/>
              <a:t>electronics</a:t>
            </a:r>
            <a:r>
              <a:rPr lang="de-DE" sz="1600" dirty="0"/>
              <a:t>  </a:t>
            </a:r>
            <a:r>
              <a:rPr lang="de-DE" sz="1600" dirty="0" err="1"/>
              <a:t>inside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magnet</a:t>
            </a:r>
            <a:r>
              <a:rPr lang="de-DE" sz="1600" dirty="0"/>
              <a:t>. Front-end </a:t>
            </a:r>
            <a:r>
              <a:rPr lang="de-DE" sz="1600" dirty="0" err="1"/>
              <a:t>board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1663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7D1AD-6740-0B7C-43BC-27BE6A8B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Minimal </a:t>
            </a:r>
            <a:r>
              <a:rPr lang="de-DE" sz="3600" dirty="0" err="1"/>
              <a:t>detector</a:t>
            </a:r>
            <a:r>
              <a:rPr lang="de-DE" sz="3600" dirty="0"/>
              <a:t> </a:t>
            </a:r>
            <a:r>
              <a:rPr lang="de-DE" sz="3600" dirty="0" err="1"/>
              <a:t>configuration</a:t>
            </a:r>
            <a:endParaRPr lang="de-DE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566F3-D4BF-1E54-130B-21960CD34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776"/>
            <a:ext cx="1051560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 err="1"/>
              <a:t>Three</a:t>
            </a:r>
            <a:r>
              <a:rPr lang="de-DE" sz="1600" dirty="0"/>
              <a:t> </a:t>
            </a:r>
            <a:r>
              <a:rPr lang="de-DE" sz="1600" dirty="0" err="1"/>
              <a:t>weeks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commissioning</a:t>
            </a:r>
            <a:r>
              <a:rPr lang="de-DE" sz="1600" dirty="0"/>
              <a:t> </a:t>
            </a:r>
            <a:r>
              <a:rPr lang="de-DE" sz="1600" dirty="0" err="1"/>
              <a:t>run</a:t>
            </a:r>
            <a:r>
              <a:rPr lang="de-DE" sz="1600" dirty="0"/>
              <a:t> </a:t>
            </a:r>
            <a:r>
              <a:rPr lang="de-DE" sz="1600" dirty="0" err="1"/>
              <a:t>campaign</a:t>
            </a:r>
            <a:r>
              <a:rPr lang="de-DE" sz="1600" dirty="0"/>
              <a:t> in 2025 at PSI in PiE5 </a:t>
            </a:r>
          </a:p>
          <a:p>
            <a:r>
              <a:rPr lang="de-DE" sz="1600" b="1" dirty="0" err="1"/>
              <a:t>Full</a:t>
            </a:r>
            <a:r>
              <a:rPr lang="de-DE" sz="1600" b="1" dirty="0"/>
              <a:t> </a:t>
            </a:r>
            <a:r>
              <a:rPr lang="de-DE" sz="1600" b="1" dirty="0" err="1"/>
              <a:t>vertex</a:t>
            </a:r>
            <a:r>
              <a:rPr lang="de-DE" sz="1600" b="1" dirty="0"/>
              <a:t> </a:t>
            </a:r>
            <a:r>
              <a:rPr lang="de-DE" sz="1600" b="1" dirty="0" err="1"/>
              <a:t>detector</a:t>
            </a:r>
            <a:r>
              <a:rPr lang="de-DE" sz="1600" b="1" dirty="0"/>
              <a:t> </a:t>
            </a:r>
            <a:r>
              <a:rPr lang="de-DE" sz="1600" dirty="0" err="1"/>
              <a:t>installed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108 </a:t>
            </a:r>
            <a:r>
              <a:rPr lang="de-DE" sz="1600" dirty="0" err="1"/>
              <a:t>sensors</a:t>
            </a:r>
            <a:endParaRPr lang="de-DE" sz="1600" dirty="0"/>
          </a:p>
          <a:p>
            <a:r>
              <a:rPr lang="en-GB" sz="1600" b="1" dirty="0"/>
              <a:t>One</a:t>
            </a:r>
            <a:r>
              <a:rPr lang="en-GB" sz="1600" dirty="0"/>
              <a:t> of six </a:t>
            </a:r>
            <a:r>
              <a:rPr lang="en-GB" sz="1600" dirty="0" err="1"/>
              <a:t>SciFi</a:t>
            </a:r>
            <a:r>
              <a:rPr lang="en-GB" sz="1600" dirty="0"/>
              <a:t> modules</a:t>
            </a:r>
          </a:p>
          <a:p>
            <a:r>
              <a:rPr lang="en-GB" sz="1600" b="1" dirty="0"/>
              <a:t>Three</a:t>
            </a:r>
            <a:r>
              <a:rPr lang="en-GB" sz="1600" dirty="0"/>
              <a:t> of fourteen </a:t>
            </a:r>
            <a:r>
              <a:rPr lang="en-GB" sz="1600" dirty="0" err="1"/>
              <a:t>SciTile</a:t>
            </a:r>
            <a:r>
              <a:rPr lang="en-GB" sz="1600" dirty="0"/>
              <a:t> modules</a:t>
            </a:r>
          </a:p>
          <a:p>
            <a:r>
              <a:rPr lang="en-GB" sz="1600" dirty="0"/>
              <a:t>Operation with </a:t>
            </a:r>
            <a:r>
              <a:rPr lang="en-GB" sz="1600" b="1" dirty="0"/>
              <a:t>gaseous helium cooling </a:t>
            </a:r>
            <a:r>
              <a:rPr lang="en-GB" sz="1600" dirty="0"/>
              <a:t>and 1 T magnetic field</a:t>
            </a:r>
          </a:p>
          <a:p>
            <a:r>
              <a:rPr lang="en-GB" sz="1600" dirty="0"/>
              <a:t>Most services independent of the sub-system have been installed and tested</a:t>
            </a:r>
          </a:p>
          <a:p>
            <a:pPr lvl="1"/>
            <a:endParaRPr lang="en-GB" sz="1600" dirty="0"/>
          </a:p>
          <a:p>
            <a:pPr lvl="1"/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7AD95-E70A-9783-E34C-AC0EB649B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3D7AB1-B74E-5248-FFB1-59C12846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62" y="3684886"/>
            <a:ext cx="8854270" cy="305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9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375FC-6693-C6FF-CA0E-89FB02F3A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18320-98B5-E6A0-87BF-C57B99FC7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 err="1"/>
              <a:t>Commissioning</a:t>
            </a:r>
            <a:r>
              <a:rPr lang="de-DE" sz="3600" dirty="0"/>
              <a:t> Run 2025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9A431-C961-366E-8949-B72B69C76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7" name="Picture 6" descr="A machine with a piece of metal&#10;&#10;AI-generated content may be incorrect.">
            <a:extLst>
              <a:ext uri="{FF2B5EF4-FFF2-40B4-BE49-F238E27FC236}">
                <a16:creationId xmlns:a16="http://schemas.microsoft.com/office/drawing/2014/main" id="{14BDAAF2-C326-AFB8-D436-34DA7F17F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16194" r="17202" b="28633"/>
          <a:stretch>
            <a:fillRect/>
          </a:stretch>
        </p:blipFill>
        <p:spPr>
          <a:xfrm>
            <a:off x="-24679" y="2700000"/>
            <a:ext cx="3757359" cy="2376000"/>
          </a:xfrm>
          <a:prstGeom prst="rect">
            <a:avLst/>
          </a:prstGeom>
          <a:noFill/>
        </p:spPr>
      </p:pic>
      <p:pic>
        <p:nvPicPr>
          <p:cNvPr id="12" name="Picture 11" descr="A yellow tube with wires and wires&#10;&#10;AI-generated content may be incorrect.">
            <a:extLst>
              <a:ext uri="{FF2B5EF4-FFF2-40B4-BE49-F238E27FC236}">
                <a16:creationId xmlns:a16="http://schemas.microsoft.com/office/drawing/2014/main" id="{603CBD75-1FD2-B63A-0041-CE848D42E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6" t="34786" r="-100" b="19443"/>
          <a:stretch>
            <a:fillRect/>
          </a:stretch>
        </p:blipFill>
        <p:spPr>
          <a:xfrm>
            <a:off x="7948786" y="2700000"/>
            <a:ext cx="4228611" cy="237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1CBE8B-A7A3-70F2-ADA8-C2E1C9B0E4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726"/>
          <a:stretch>
            <a:fillRect/>
          </a:stretch>
        </p:blipFill>
        <p:spPr>
          <a:xfrm>
            <a:off x="4007768" y="2700000"/>
            <a:ext cx="3543974" cy="237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301604-05E7-8D98-C49C-3D6A22CC68C9}"/>
              </a:ext>
            </a:extLst>
          </p:cNvPr>
          <p:cNvSpPr txBox="1"/>
          <p:nvPr/>
        </p:nvSpPr>
        <p:spPr>
          <a:xfrm>
            <a:off x="-24680" y="5229200"/>
            <a:ext cx="375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Full</a:t>
            </a:r>
            <a:r>
              <a:rPr lang="de-DE" dirty="0"/>
              <a:t> Vertex </a:t>
            </a:r>
            <a:r>
              <a:rPr lang="de-DE" dirty="0" err="1"/>
              <a:t>Detector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CAE629-D449-2224-5856-1AA05B41EA90}"/>
              </a:ext>
            </a:extLst>
          </p:cNvPr>
          <p:cNvSpPr txBox="1"/>
          <p:nvPr/>
        </p:nvSpPr>
        <p:spPr>
          <a:xfrm>
            <a:off x="4007768" y="5229200"/>
            <a:ext cx="354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2 </a:t>
            </a:r>
            <a:r>
              <a:rPr lang="de-DE" dirty="0" err="1"/>
              <a:t>SciFi</a:t>
            </a:r>
            <a:r>
              <a:rPr lang="de-DE" dirty="0"/>
              <a:t> </a:t>
            </a:r>
            <a:r>
              <a:rPr lang="de-DE" dirty="0" err="1"/>
              <a:t>ribbons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449278-C47A-BE6E-DDE2-F363A48E655C}"/>
              </a:ext>
            </a:extLst>
          </p:cNvPr>
          <p:cNvSpPr txBox="1"/>
          <p:nvPr/>
        </p:nvSpPr>
        <p:spPr>
          <a:xfrm>
            <a:off x="7948786" y="5229200"/>
            <a:ext cx="424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3 </a:t>
            </a:r>
            <a:r>
              <a:rPr lang="de-DE" dirty="0" err="1"/>
              <a:t>SciTile</a:t>
            </a:r>
            <a:r>
              <a:rPr lang="de-DE" dirty="0"/>
              <a:t> </a:t>
            </a:r>
            <a:r>
              <a:rPr lang="de-DE" dirty="0" err="1"/>
              <a:t>modules</a:t>
            </a:r>
            <a:r>
              <a:rPr lang="de-DE" dirty="0"/>
              <a:t> (DS)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5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CFD525-1CE5-FA87-3301-5AAC12599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7234" y="2037753"/>
            <a:ext cx="5508852" cy="4131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19655-E40A-A6A8-2A60-74A3CC9A9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6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Service Installation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D0745-7E1A-C305-0FAB-F4B16647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AC94F-B40B-5294-644D-71863431A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1349146"/>
            <a:ext cx="4712708" cy="31410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079578-154F-E89E-C57D-7E8AD1DD0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/>
          <a:stretch>
            <a:fillRect/>
          </a:stretch>
        </p:blipFill>
        <p:spPr>
          <a:xfrm>
            <a:off x="-24680" y="4490183"/>
            <a:ext cx="4712708" cy="236781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2B223DC-5C90-2495-1DD1-ACBDF4C2E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4"/>
          <a:stretch>
            <a:fillRect/>
          </a:stretch>
        </p:blipFill>
        <p:spPr>
          <a:xfrm>
            <a:off x="8442588" y="3865407"/>
            <a:ext cx="3774092" cy="2992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4886A-8411-373E-3117-88589670B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88" y="1349146"/>
            <a:ext cx="3774092" cy="251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21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D7E6C-6C74-3EF4-4B38-DE5BA2BED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11B9A4-DA22-1819-6E07-DBE5D2D1F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" y="0"/>
            <a:ext cx="500097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A710E-9C1E-FDAA-145C-5C129C49F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C94206-7CC6-4901-24D1-DF0F3B343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172" y="-658316"/>
            <a:ext cx="7176626" cy="4036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4C419C-1A46-03A8-B971-07708003F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8"/>
          <a:stretch>
            <a:fillRect/>
          </a:stretch>
        </p:blipFill>
        <p:spPr>
          <a:xfrm>
            <a:off x="5008172" y="3216174"/>
            <a:ext cx="7183828" cy="366921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B40D595-E456-EE6D-C8EB-EE01A782105F}"/>
              </a:ext>
            </a:extLst>
          </p:cNvPr>
          <p:cNvSpPr txBox="1">
            <a:spLocks/>
          </p:cNvSpPr>
          <p:nvPr/>
        </p:nvSpPr>
        <p:spPr>
          <a:xfrm>
            <a:off x="223018" y="537339"/>
            <a:ext cx="45293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The </a:t>
            </a:r>
            <a:r>
              <a:rPr lang="de-DE" dirty="0" err="1">
                <a:solidFill>
                  <a:schemeClr val="bg1"/>
                </a:solidFill>
              </a:rPr>
              <a:t>flight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Mu3e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430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9C048-807D-07C2-8F5F-E8B7AC31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6106EAF9-BB47-E219-0680-B3D053B34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r="7869" b="31710"/>
          <a:stretch>
            <a:fillRect/>
          </a:stretch>
        </p:blipFill>
        <p:spPr>
          <a:xfrm>
            <a:off x="7752184" y="3773582"/>
            <a:ext cx="3524330" cy="2744916"/>
          </a:xfr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05A50-32CA-EC62-F0AB-005B378441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2936"/>
          <a:stretch>
            <a:fillRect/>
          </a:stretch>
        </p:blipFill>
        <p:spPr>
          <a:xfrm>
            <a:off x="7752184" y="1340768"/>
            <a:ext cx="3505235" cy="236080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FBC18B05-BD88-EA01-EF9F-57DF16B9E8E5}"/>
              </a:ext>
            </a:extLst>
          </p:cNvPr>
          <p:cNvSpPr txBox="1">
            <a:spLocks/>
          </p:cNvSpPr>
          <p:nvPr/>
        </p:nvSpPr>
        <p:spPr bwMode="auto">
          <a:xfrm>
            <a:off x="2424116" y="1268416"/>
            <a:ext cx="439196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3A94260-DCD9-83A0-87FA-3586BDE28A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1385" y="1412776"/>
                <a:ext cx="6768751" cy="48640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Operate vertex, scintillating </a:t>
                </a:r>
                <a:r>
                  <a:rPr lang="en-US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fibres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tile detector with beam</a:t>
                </a:r>
              </a:p>
              <a:p>
                <a:r>
                  <a:rPr lang="en-GB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Showed high-rate capability with sub-detector synchronisation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Stress test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de-D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muons / s</a:t>
                </a:r>
              </a:p>
              <a:p>
                <a:r>
                  <a:rPr lang="en-GB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Demonstrated online track reconstruction with GPU filter farm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PIE5 services commissioned </a:t>
                </a:r>
                <a:endParaRPr lang="en-GB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First preliminary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result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r>
                  <a:rPr lang="en-US" sz="1600" dirty="0"/>
                  <a:t>Measured momentum distribution for 6-,8,-10- and 12-hit long tracks</a:t>
                </a:r>
              </a:p>
              <a:p>
                <a:pPr marL="285750" indent="-285750"/>
                <a:r>
                  <a:rPr lang="en-US" sz="1600" dirty="0"/>
                  <a:t>Re-weighted momentum distribution to correct for:</a:t>
                </a:r>
              </a:p>
              <a:p>
                <a:pPr marL="742950" lvl="1" indent="-285750"/>
                <a:r>
                  <a:rPr lang="en-GB" sz="1600" dirty="0"/>
                  <a:t>limited polar angle of the vertex detector</a:t>
                </a:r>
              </a:p>
              <a:p>
                <a:pPr marL="742950" lvl="1" indent="-285750"/>
                <a:r>
                  <a:rPr lang="en-GB" sz="1600" dirty="0"/>
                  <a:t>momentum dependence of a misaligned detector</a:t>
                </a:r>
              </a:p>
              <a:p>
                <a:pPr marL="285750" indent="-285750"/>
                <a:r>
                  <a:rPr lang="en-GB" sz="1600" dirty="0"/>
                  <a:t>Michel edge visible</a:t>
                </a:r>
                <a:endParaRPr lang="en-US" sz="1600" dirty="0"/>
              </a:p>
              <a:p>
                <a:pPr marL="742950" lvl="1" indent="-285750"/>
                <a:endParaRPr lang="en-US" sz="1600" dirty="0"/>
              </a:p>
              <a:p>
                <a:pPr marL="285750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3A94260-DCD9-83A0-87FA-3586BDE28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5" y="1412776"/>
                <a:ext cx="6768751" cy="4864074"/>
              </a:xfrm>
              <a:prstGeom prst="rect">
                <a:avLst/>
              </a:prstGeom>
              <a:blipFill>
                <a:blip r:embed="rId5"/>
                <a:stretch>
                  <a:fillRect l="-450"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0D6D529E-20A4-7628-0163-13EDC01B24EC}"/>
              </a:ext>
            </a:extLst>
          </p:cNvPr>
          <p:cNvSpPr txBox="1">
            <a:spLocks/>
          </p:cNvSpPr>
          <p:nvPr/>
        </p:nvSpPr>
        <p:spPr>
          <a:xfrm>
            <a:off x="2135560" y="13871"/>
            <a:ext cx="83529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 err="1"/>
              <a:t>Successful</a:t>
            </a:r>
            <a:r>
              <a:rPr lang="de-DE" sz="3600" dirty="0"/>
              <a:t> </a:t>
            </a:r>
            <a:r>
              <a:rPr lang="de-DE" sz="3600" dirty="0" err="1"/>
              <a:t>Commissioning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Mu3e </a:t>
            </a:r>
            <a:r>
              <a:rPr lang="de-DE" sz="3600" dirty="0" err="1"/>
              <a:t>Detector</a:t>
            </a:r>
            <a:r>
              <a:rPr lang="de-DE" sz="3600" dirty="0"/>
              <a:t> </a:t>
            </a:r>
            <a:endParaRPr lang="en-US" sz="36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E4896-967E-25FC-866A-C08D50A9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291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F300E-3AC8-4441-FAC9-F487C7A40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867A0F4B-BA9F-3936-8929-817ABFEB4DAD}"/>
              </a:ext>
            </a:extLst>
          </p:cNvPr>
          <p:cNvSpPr txBox="1">
            <a:spLocks/>
          </p:cNvSpPr>
          <p:nvPr/>
        </p:nvSpPr>
        <p:spPr bwMode="auto">
          <a:xfrm>
            <a:off x="2424116" y="1268416"/>
            <a:ext cx="439196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5304A5-E6FD-79C7-4530-99DD31F16E84}"/>
              </a:ext>
            </a:extLst>
          </p:cNvPr>
          <p:cNvSpPr txBox="1">
            <a:spLocks/>
          </p:cNvSpPr>
          <p:nvPr/>
        </p:nvSpPr>
        <p:spPr>
          <a:xfrm>
            <a:off x="551385" y="1628801"/>
            <a:ext cx="6048671" cy="48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89E48-C29E-232A-9FE9-BF97015C4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/>
              <a:t>26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DAAFB63F-8F38-B66E-0903-23528F3790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1385" y="1628801"/>
                <a:ext cx="5040559" cy="44640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/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Thinnest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(0.12%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de-DE" sz="1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X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/ layer)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vertex detector currently operational</a:t>
                </a:r>
              </a:p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Demonstrated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efficient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data collection after successful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tuning</a:t>
                </a:r>
              </a:p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 108 chips installed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75 % of the submatrices were operational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 had a mechanical damages before installation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Lost ladders during installation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few chips were lost during operation</a:t>
                </a:r>
                <a:endParaRPr lang="en-US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Many first times and unknowns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Were the first to build such a detector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 learned a lot</a:t>
                </a:r>
              </a:p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Improved ladder tooling and flex designs for the second version of the Mu3e Vertex Detector</a:t>
                </a:r>
              </a:p>
              <a:p>
                <a:pPr marL="742950" lvl="1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DAAFB63F-8F38-B66E-0903-23528F379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5" y="1628801"/>
                <a:ext cx="5040559" cy="4464028"/>
              </a:xfrm>
              <a:prstGeom prst="rect">
                <a:avLst/>
              </a:prstGeom>
              <a:blipFill>
                <a:blip r:embed="rId2"/>
                <a:stretch>
                  <a:fillRect l="-484" t="-956" r="-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ntent Placeholder 7" descr="A green box with red and black text&#10;&#10;AI-generated content may be incorrect.">
            <a:extLst>
              <a:ext uri="{FF2B5EF4-FFF2-40B4-BE49-F238E27FC236}">
                <a16:creationId xmlns:a16="http://schemas.microsoft.com/office/drawing/2014/main" id="{43362800-C278-BEB1-C12D-FA93EBB29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30" y="1591095"/>
            <a:ext cx="3987342" cy="2104163"/>
          </a:xfrm>
        </p:spPr>
      </p:pic>
      <p:pic>
        <p:nvPicPr>
          <p:cNvPr id="4" name="Picture 3" descr="A green and red boxes with red ticks&#10;&#10;AI-generated content may be incorrect.">
            <a:extLst>
              <a:ext uri="{FF2B5EF4-FFF2-40B4-BE49-F238E27FC236}">
                <a16:creationId xmlns:a16="http://schemas.microsoft.com/office/drawing/2014/main" id="{1EF7452B-2C28-4ECD-1093-5E20905FD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38" y="3763189"/>
            <a:ext cx="3948906" cy="25461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E591FF-F456-B8C5-898A-827AFD0768F8}"/>
              </a:ext>
            </a:extLst>
          </p:cNvPr>
          <p:cNvSpPr txBox="1">
            <a:spLocks/>
          </p:cNvSpPr>
          <p:nvPr/>
        </p:nvSpPr>
        <p:spPr>
          <a:xfrm>
            <a:off x="2135560" y="13871"/>
            <a:ext cx="83529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 err="1"/>
              <a:t>Successful</a:t>
            </a:r>
            <a:r>
              <a:rPr lang="de-DE" sz="3600" dirty="0"/>
              <a:t> </a:t>
            </a:r>
            <a:r>
              <a:rPr lang="de-DE" sz="3600" dirty="0" err="1"/>
              <a:t>Commissioning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Mu3e </a:t>
            </a:r>
            <a:r>
              <a:rPr lang="de-DE" sz="3600" dirty="0" err="1"/>
              <a:t>Detector</a:t>
            </a:r>
            <a:r>
              <a:rPr lang="de-DE" sz="3600" dirty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18668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72612-5C1A-B7D0-2540-B95145D3A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AC3F1F63-4775-7F37-F826-7D87CBCE824A}"/>
              </a:ext>
            </a:extLst>
          </p:cNvPr>
          <p:cNvSpPr txBox="1">
            <a:spLocks/>
          </p:cNvSpPr>
          <p:nvPr/>
        </p:nvSpPr>
        <p:spPr bwMode="auto">
          <a:xfrm>
            <a:off x="2424116" y="1268416"/>
            <a:ext cx="439196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409248-1E46-9646-FF94-D141D3EB0706}"/>
              </a:ext>
            </a:extLst>
          </p:cNvPr>
          <p:cNvSpPr txBox="1">
            <a:spLocks/>
          </p:cNvSpPr>
          <p:nvPr/>
        </p:nvSpPr>
        <p:spPr>
          <a:xfrm>
            <a:off x="551385" y="1628801"/>
            <a:ext cx="6048671" cy="48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D859A7-6634-6893-EDD9-191CC8B58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55D1D16C-8795-4468-A188-E42854EF80D3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1DE10A78-E163-521C-74D3-ABBEA93F55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1385" y="1628801"/>
                <a:ext cx="5040559" cy="44640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/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Thinnest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(0.12%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de-DE" sz="1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X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/ layer)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vertex detector currently operational</a:t>
                </a:r>
              </a:p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Demonstrated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efficient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data collection after successful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tuning</a:t>
                </a:r>
              </a:p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 108 chips installed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75 % of the submatrices were operational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 had a mechanical damages before installation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Lost ladders during installation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few chips were lost during operation</a:t>
                </a:r>
                <a:endParaRPr lang="en-US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Many first times and unknowns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Were the first to build such a detector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 learned a lot</a:t>
                </a:r>
              </a:p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Improved ladder tooling and flex designs for the second version of the Mu3e Vertex Detector</a:t>
                </a:r>
              </a:p>
              <a:p>
                <a:pPr marL="742950" lvl="1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1DE10A78-E163-521C-74D3-ABBEA93F5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5" y="1628801"/>
                <a:ext cx="5040559" cy="4464028"/>
              </a:xfrm>
              <a:prstGeom prst="rect">
                <a:avLst/>
              </a:prstGeom>
              <a:blipFill>
                <a:blip r:embed="rId4"/>
                <a:stretch>
                  <a:fillRect l="-484" t="-956" r="-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1D112E7C-5F8B-35F1-5277-208A7FE0DEC5}"/>
              </a:ext>
            </a:extLst>
          </p:cNvPr>
          <p:cNvSpPr txBox="1">
            <a:spLocks/>
          </p:cNvSpPr>
          <p:nvPr/>
        </p:nvSpPr>
        <p:spPr>
          <a:xfrm>
            <a:off x="2135560" y="13871"/>
            <a:ext cx="83529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600" dirty="0" err="1"/>
              <a:t>Successful</a:t>
            </a:r>
            <a:r>
              <a:rPr lang="de-DE" sz="3600" dirty="0"/>
              <a:t> </a:t>
            </a:r>
            <a:r>
              <a:rPr lang="de-DE" sz="3600" dirty="0" err="1"/>
              <a:t>Commissioning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Mu3e </a:t>
            </a:r>
            <a:r>
              <a:rPr lang="de-DE" sz="3600" dirty="0" err="1"/>
              <a:t>Detector</a:t>
            </a:r>
            <a:r>
              <a:rPr lang="de-DE" sz="3600" dirty="0"/>
              <a:t> 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9B056D-D816-5754-8996-1077DD6220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00"/>
          <a:stretch>
            <a:fillRect/>
          </a:stretch>
        </p:blipFill>
        <p:spPr>
          <a:xfrm>
            <a:off x="5479380" y="1628800"/>
            <a:ext cx="6611922" cy="432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78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E8C83-A729-5ED3-6AFB-0EFC141E0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D201B3E-62C6-2B60-9E5D-38D48D6C3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4129301"/>
            <a:ext cx="5595982" cy="210801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7BE6560-1523-3413-07CC-F60A40EE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213"/>
            <a:ext cx="904832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Towards physics in 2026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3A9ED0A-6EC0-991A-3D7B-3AFE2DA7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altLang="en-US" dirty="0"/>
              <a:t>Page </a:t>
            </a:r>
            <a:fld id="{55D1D16C-8795-4468-A188-E42854EF80D3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BB1647E-8992-CA22-70F0-EE1E76058FB5}"/>
              </a:ext>
            </a:extLst>
          </p:cNvPr>
          <p:cNvSpPr txBox="1">
            <a:spLocks/>
          </p:cNvSpPr>
          <p:nvPr/>
        </p:nvSpPr>
        <p:spPr>
          <a:xfrm>
            <a:off x="551385" y="1628801"/>
            <a:ext cx="5040559" cy="4464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C1B32BBC-AB12-2820-1791-53F7608F3F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3785" y="1412776"/>
                <a:ext cx="5824263" cy="48324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Aim for a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physics run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2026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Construct Vertex V2 (70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µm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thin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sensors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742950" lvl="1" indent="-285750"/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Outer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pixel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production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central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detector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1200150" lvl="2" indent="-285750"/>
                <a:r>
                  <a:rPr lang="de-DE" sz="1600" dirty="0"/>
                  <a:t>Use </a:t>
                </a:r>
                <a:r>
                  <a:rPr lang="el-GR" sz="1600" dirty="0"/>
                  <a:t>25 μ</a:t>
                </a:r>
                <a:r>
                  <a:rPr lang="en-GB" sz="1600" dirty="0"/>
                  <a:t>m </a:t>
                </a:r>
                <a:r>
                  <a:rPr lang="en-GB" sz="1600" dirty="0" err="1"/>
                  <a:t>uni</a:t>
                </a:r>
                <a:r>
                  <a:rPr lang="en-GB" sz="1600" dirty="0"/>
                  <a:t>-directional carbon-fibre </a:t>
                </a:r>
                <a:r>
                  <a:rPr lang="en-GB" sz="1600" dirty="0" err="1"/>
                  <a:t>stiffner</a:t>
                </a:r>
                <a:endParaRPr lang="en-GB" sz="1600" dirty="0"/>
              </a:p>
              <a:p>
                <a:pPr marL="1200150" lvl="2" indent="-285750"/>
                <a:r>
                  <a:rPr lang="en-GB" sz="1600" dirty="0"/>
                  <a:t>Robotic gantry used for placement of chip</a:t>
                </a:r>
                <a:endParaRPr lang="de-DE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/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SciFi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&amp;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Tile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production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Could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surpass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SINDRUM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limit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less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two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weeks</a:t>
                </a:r>
                <a:endParaRPr lang="de-DE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de-DE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de-DE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Install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full</a:t>
                </a:r>
                <a:r>
                  <a:rPr lang="de-DE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detector</a:t>
                </a:r>
                <a:r>
                  <a:rPr lang="de-DE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2027</a:t>
                </a:r>
              </a:p>
              <a:p>
                <a:pPr marL="742950" lvl="1" indent="-285750"/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Production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recurl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stations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(2026)</a:t>
                </a:r>
              </a:p>
              <a:p>
                <a:pPr marL="285750" indent="-285750"/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Phase I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data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taking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HIMB</a:t>
                </a:r>
              </a:p>
              <a:p>
                <a:pPr marL="742950" lvl="1" indent="-285750"/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Need 1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year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data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taking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reach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branching ratio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−15</m:t>
                        </m:r>
                      </m:sup>
                    </m:sSup>
                  </m:oMath>
                </a14:m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C1B32BBC-AB12-2820-1791-53F7608F3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85" y="1412776"/>
                <a:ext cx="5824263" cy="4832453"/>
              </a:xfrm>
              <a:prstGeom prst="rect">
                <a:avLst/>
              </a:prstGeom>
              <a:blipFill>
                <a:blip r:embed="rId4"/>
                <a:stretch>
                  <a:fillRect l="-418" t="-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5D7BC25F-FF29-79B4-FB83-3130DFC11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78" y="5733256"/>
            <a:ext cx="6392218" cy="93606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7A802A4-986C-6178-8A1E-A92ABB9CA186}"/>
              </a:ext>
            </a:extLst>
          </p:cNvPr>
          <p:cNvSpPr txBox="1"/>
          <p:nvPr/>
        </p:nvSpPr>
        <p:spPr>
          <a:xfrm>
            <a:off x="6681456" y="6093296"/>
            <a:ext cx="5514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Detector Setup for 2026 Physics data taking campaign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33E82E-8134-21C4-E9E2-1B5F34C86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6533178" y="1275117"/>
            <a:ext cx="2108011" cy="2118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8C221E-93A7-374B-A02E-74EDEC598A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347"/>
          <a:stretch>
            <a:fillRect/>
          </a:stretch>
        </p:blipFill>
        <p:spPr>
          <a:xfrm>
            <a:off x="8840145" y="1285570"/>
            <a:ext cx="3142025" cy="2108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C58F6-214F-F346-6BF4-3659B3E55190}"/>
              </a:ext>
            </a:extLst>
          </p:cNvPr>
          <p:cNvSpPr txBox="1"/>
          <p:nvPr/>
        </p:nvSpPr>
        <p:spPr>
          <a:xfrm>
            <a:off x="6528048" y="3501008"/>
            <a:ext cx="2262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Carbon s</a:t>
            </a:r>
            <a:r>
              <a:rPr lang="en-US" sz="1400" dirty="0" err="1"/>
              <a:t>tiffner</a:t>
            </a:r>
            <a:r>
              <a:rPr lang="en-US" sz="1400" dirty="0"/>
              <a:t> attached to a ladder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14C9A-F384-BB4E-C904-3D616C7BFE60}"/>
              </a:ext>
            </a:extLst>
          </p:cNvPr>
          <p:cNvSpPr txBox="1"/>
          <p:nvPr/>
        </p:nvSpPr>
        <p:spPr>
          <a:xfrm>
            <a:off x="8840145" y="3501008"/>
            <a:ext cx="3142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GB" sz="1600" dirty="0"/>
              <a:t>Robotic gantry for chip placement</a:t>
            </a:r>
          </a:p>
        </p:txBody>
      </p:sp>
    </p:spTree>
    <p:extLst>
      <p:ext uri="{BB962C8B-B14F-4D97-AF65-F5344CB8AC3E}">
        <p14:creationId xmlns:p14="http://schemas.microsoft.com/office/powerpoint/2010/main" val="2678413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A0B76-496D-5E5D-3083-DA628672F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DA1EEAB-AA45-5B28-95D4-91BCA38DB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213"/>
            <a:ext cx="904832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Towards physics in 2026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40E2070-5A5D-8822-0BA1-BAA28962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altLang="en-US" dirty="0"/>
              <a:t>Page </a:t>
            </a:r>
            <a:fld id="{55D1D16C-8795-4468-A188-E42854EF80D3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0F9297E-A5EA-B096-296D-549E09348EBD}"/>
              </a:ext>
            </a:extLst>
          </p:cNvPr>
          <p:cNvSpPr txBox="1">
            <a:spLocks/>
          </p:cNvSpPr>
          <p:nvPr/>
        </p:nvSpPr>
        <p:spPr>
          <a:xfrm>
            <a:off x="551385" y="1628801"/>
            <a:ext cx="5040559" cy="4464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D9D1877-F350-924F-744B-2D167B3DF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78" y="5733256"/>
            <a:ext cx="6392218" cy="936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EB093F-6B28-50F4-DB77-7E2C90BC9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10" y="908720"/>
            <a:ext cx="5595982" cy="2108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44C28-788F-32E0-8D41-4B1BD420C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003" y="3356992"/>
            <a:ext cx="4473821" cy="3116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74B25-9659-4008-E774-078CC8750E35}"/>
              </a:ext>
            </a:extLst>
          </p:cNvPr>
          <p:cNvSpPr txBox="1"/>
          <p:nvPr/>
        </p:nvSpPr>
        <p:spPr>
          <a:xfrm>
            <a:off x="6681456" y="2924944"/>
            <a:ext cx="5514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Detector Setup for 2026 Physics data taking campaign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588BAB0F-8A3A-EDC2-D933-E8FA8802B9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3785" y="1412776"/>
                <a:ext cx="5824263" cy="483245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Aim for a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physics run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2026</a:t>
                </a:r>
              </a:p>
              <a:p>
                <a:pPr marL="742950" lvl="1" indent="-285750"/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Construct Vertex V2 (70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µm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thin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sensors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742950" lvl="1" indent="-285750"/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Outer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pixel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production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central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detector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1200150" lvl="2" indent="-285750"/>
                <a:r>
                  <a:rPr lang="de-DE" sz="1600" dirty="0"/>
                  <a:t>Use </a:t>
                </a:r>
                <a:r>
                  <a:rPr lang="el-GR" sz="1600" dirty="0"/>
                  <a:t>25 μ</a:t>
                </a:r>
                <a:r>
                  <a:rPr lang="en-GB" sz="1600" dirty="0"/>
                  <a:t>m </a:t>
                </a:r>
                <a:r>
                  <a:rPr lang="en-GB" sz="1600" dirty="0" err="1"/>
                  <a:t>uni</a:t>
                </a:r>
                <a:r>
                  <a:rPr lang="en-GB" sz="1600" dirty="0"/>
                  <a:t>-directional carbon-fibre </a:t>
                </a:r>
                <a:r>
                  <a:rPr lang="en-GB" sz="1600" dirty="0" err="1"/>
                  <a:t>stiffner</a:t>
                </a:r>
                <a:endParaRPr lang="en-GB" sz="1600" dirty="0"/>
              </a:p>
              <a:p>
                <a:pPr marL="1200150" lvl="2" indent="-285750"/>
                <a:r>
                  <a:rPr lang="en-GB" sz="1600" dirty="0"/>
                  <a:t>Robotic gantry used for placement of chip</a:t>
                </a:r>
                <a:endParaRPr lang="de-DE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/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SciFi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&amp;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Tile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production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Could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surpass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SINDRUM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limit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less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than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two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weeks</a:t>
                </a:r>
                <a:endParaRPr lang="de-DE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de-DE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de-DE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/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Install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full</a:t>
                </a:r>
                <a:r>
                  <a:rPr lang="de-DE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detector</a:t>
                </a:r>
                <a:r>
                  <a:rPr lang="de-DE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2027</a:t>
                </a:r>
              </a:p>
              <a:p>
                <a:pPr marL="742950" lvl="1" indent="-285750"/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Production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recurl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stations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(2026)</a:t>
                </a:r>
              </a:p>
              <a:p>
                <a:pPr marL="285750" indent="-285750"/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Phase I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data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taking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in HIMB</a:t>
                </a:r>
              </a:p>
              <a:p>
                <a:pPr marL="742950" lvl="1" indent="-285750"/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Need 1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year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data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taking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reach</a:t>
                </a:r>
                <a:r>
                  <a:rPr lang="de-DE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branching ratio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−15</m:t>
                        </m:r>
                      </m:sup>
                    </m:sSup>
                  </m:oMath>
                </a14:m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742950" lvl="1" indent="-285750"/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588BAB0F-8A3A-EDC2-D933-E8FA8802B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85" y="1412776"/>
                <a:ext cx="5824263" cy="4832453"/>
              </a:xfrm>
              <a:prstGeom prst="rect">
                <a:avLst/>
              </a:prstGeom>
              <a:blipFill>
                <a:blip r:embed="rId6"/>
                <a:stretch>
                  <a:fillRect l="-418" t="-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3756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DE246-636D-FEE4-F75A-CEB3D1D9C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933E4-92E0-C46B-E9CA-184A5E244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de-DE" sz="3600" dirty="0"/>
              <a:t>The golden </a:t>
            </a:r>
            <a:r>
              <a:rPr lang="de-DE" sz="3600" dirty="0" err="1"/>
              <a:t>muon</a:t>
            </a:r>
            <a:r>
              <a:rPr lang="de-DE" sz="3600" dirty="0"/>
              <a:t> </a:t>
            </a:r>
            <a:r>
              <a:rPr lang="de-DE" sz="3600" dirty="0" err="1"/>
              <a:t>channels</a:t>
            </a:r>
            <a:endParaRPr lang="en-US" sz="3600" dirty="0"/>
          </a:p>
        </p:txBody>
      </p:sp>
      <p:pic>
        <p:nvPicPr>
          <p:cNvPr id="5" name="Picture 4" descr="A diagram of a diagram of a graph&#10;&#10;AI-generated content may be incorrect.">
            <a:extLst>
              <a:ext uri="{FF2B5EF4-FFF2-40B4-BE49-F238E27FC236}">
                <a16:creationId xmlns:a16="http://schemas.microsoft.com/office/drawing/2014/main" id="{F34E5DD8-C72E-FB0E-D1CC-9B0E5A7BE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 r="5320" b="-3"/>
          <a:stretch>
            <a:fillRect/>
          </a:stretch>
        </p:blipFill>
        <p:spPr>
          <a:xfrm>
            <a:off x="839416" y="3144052"/>
            <a:ext cx="2140002" cy="1797107"/>
          </a:xfrm>
          <a:prstGeom prst="rect">
            <a:avLst/>
          </a:pr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AC0135-6C54-5A24-E2A3-58E03B65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>
                <a:spcAft>
                  <a:spcPts val="600"/>
                </a:spcAft>
              </a:pPr>
              <a:t>3</a:t>
            </a:fld>
            <a:endParaRPr lang="en-US" altLang="en-US"/>
          </a:p>
        </p:txBody>
      </p:sp>
      <p:pic>
        <p:nvPicPr>
          <p:cNvPr id="9" name="Picture 8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EF48C2E7-C64B-59AC-92ED-222DE4149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3144056"/>
            <a:ext cx="2396070" cy="1797053"/>
          </a:xfrm>
          <a:prstGeom prst="rect">
            <a:avLst/>
          </a:prstGeom>
        </p:spPr>
      </p:pic>
      <p:pic>
        <p:nvPicPr>
          <p:cNvPr id="13" name="Picture 12" descr="A diagram of a molecule&#10;&#10;AI-generated content may be incorrect.">
            <a:extLst>
              <a:ext uri="{FF2B5EF4-FFF2-40B4-BE49-F238E27FC236}">
                <a16:creationId xmlns:a16="http://schemas.microsoft.com/office/drawing/2014/main" id="{5566151F-9DA0-8EFA-E188-E67F5449F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3144115"/>
            <a:ext cx="2396070" cy="1797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AE258BB-58D2-4BB5-631C-4103F06FBC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7408" y="5097003"/>
                <a:ext cx="2947449" cy="12535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e>
                        <m:sup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sz="1600" b="0" i="0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+ 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de-DE" sz="16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US" sz="16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600" dirty="0"/>
                  <a:t>MEG /MEG II (PSI 2025)</a:t>
                </a:r>
              </a:p>
              <a:p>
                <a:pPr marL="0" indent="0">
                  <a:buNone/>
                </a:pPr>
                <a:r>
                  <a:rPr lang="en-US" sz="1600" dirty="0"/>
                  <a:t>BR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600">
                            <a:latin typeface="Cambria Math" panose="02040503050406030204" pitchFamily="18" charset="0"/>
                          </a:rPr>
                          <m:t>µ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sz="160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+ </m:t>
                        </m:r>
                      </m:sup>
                    </m:sSup>
                    <m:r>
                      <m:rPr>
                        <m:sty m:val="p"/>
                      </m:rPr>
                      <a:rPr lang="de-DE" sz="1600">
                        <a:latin typeface="Cambria Math" panose="02040503050406030204" pitchFamily="18" charset="0"/>
                      </a:rPr>
                      <m:t>γ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)&lt;1.5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AE258BB-58D2-4BB5-631C-4103F06FB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8" y="5097003"/>
                <a:ext cx="2947449" cy="1253555"/>
              </a:xfrm>
              <a:prstGeom prst="rect">
                <a:avLst/>
              </a:prstGeom>
              <a:blipFill>
                <a:blip r:embed="rId5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7988467-A603-09CE-76F0-E525CA440A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67808" y="5097003"/>
                <a:ext cx="3209528" cy="13563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e>
                        <m:sup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de-DE" sz="16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de-DE" sz="1600" b="0" i="0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de-DE" sz="1600" b="0" i="0" smtClean="0"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de-DE" sz="1600" b="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de-DE" sz="1600" b="0" dirty="0"/>
                  <a:t>SINDRUM</a:t>
                </a:r>
                <a:r>
                  <a:rPr lang="de-DE" sz="1600" dirty="0"/>
                  <a:t> II (PSI 2006)</a:t>
                </a:r>
                <a:endParaRPr lang="de-DE" sz="1600" b="0" dirty="0"/>
              </a:p>
              <a:p>
                <a:pPr marL="0" indent="0">
                  <a:buNone/>
                </a:pPr>
                <a:r>
                  <a:rPr lang="en-US" sz="1600" dirty="0"/>
                  <a:t>BR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600">
                            <a:latin typeface="Cambria Math" panose="02040503050406030204" pitchFamily="18" charset="0"/>
                          </a:rPr>
                          <m:t>µ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Au</m:t>
                    </m:r>
                    <m:r>
                      <a:rPr lang="de-DE" sz="160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Au</m:t>
                    </m:r>
                    <m:r>
                      <a:rPr lang="de-DE" sz="1600">
                        <a:latin typeface="Cambria Math" panose="02040503050406030204" pitchFamily="18" charset="0"/>
                      </a:rPr>
                      <m:t>)&lt;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US" sz="1600" dirty="0"/>
                  <a:t> </a:t>
                </a:r>
                <a:endParaRPr lang="de-DE" sz="1600" b="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7988467-A603-09CE-76F0-E525CA440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808" y="5097003"/>
                <a:ext cx="3209528" cy="1356333"/>
              </a:xfrm>
              <a:prstGeom prst="rect">
                <a:avLst/>
              </a:prstGeom>
              <a:blipFill>
                <a:blip r:embed="rId6"/>
                <a:stretch>
                  <a:fillRect l="-1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7DA5B17E-B3E3-F206-5D70-8B8B11666A3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87072" y="5097003"/>
                <a:ext cx="3425552" cy="12961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e>
                        <m:sup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sz="1600" b="0" i="0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+ </m:t>
                          </m:r>
                        </m:sup>
                      </m:sSup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de-DE" sz="1600" dirty="0"/>
                  <a:t>SINDRUM II (PSI 1988)</a:t>
                </a:r>
              </a:p>
              <a:p>
                <a:pPr marL="0" indent="0">
                  <a:buNone/>
                </a:pPr>
                <a:r>
                  <a:rPr lang="en-US" sz="1600" dirty="0"/>
                  <a:t>BR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600">
                            <a:latin typeface="Cambria Math" panose="02040503050406030204" pitchFamily="18" charset="0"/>
                          </a:rPr>
                          <m:t>µ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sz="160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+ </m:t>
                        </m:r>
                      </m:sup>
                    </m:sSup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sz="1600">
                        <a:latin typeface="Cambria Math" panose="02040503050406030204" pitchFamily="18" charset="0"/>
                      </a:rPr>
                      <m:t>)&lt;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1.0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/>
                  <a:t>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7DA5B17E-B3E3-F206-5D70-8B8B11666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072" y="5097003"/>
                <a:ext cx="3425552" cy="1296143"/>
              </a:xfrm>
              <a:prstGeom prst="rect">
                <a:avLst/>
              </a:prstGeom>
              <a:blipFill>
                <a:blip r:embed="rId7"/>
                <a:stretch>
                  <a:fillRect l="-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FE1F0326-1504-63B1-60DD-29A7F7003D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9416" y="1167333"/>
                <a:ext cx="9073008" cy="175761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1600" dirty="0">
                    <a:latin typeface="+mn-lt"/>
                  </a:rPr>
                  <a:t>Muons are an excellent probe of </a:t>
                </a:r>
                <a:r>
                  <a:rPr lang="en-GB" sz="1600" dirty="0" err="1">
                    <a:latin typeface="+mn-lt"/>
                  </a:rPr>
                  <a:t>cLFV</a:t>
                </a:r>
                <a:endParaRPr lang="en-GB" sz="1600" dirty="0">
                  <a:latin typeface="+mn-lt"/>
                </a:endParaRPr>
              </a:p>
              <a:p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latin typeface="+mn-lt"/>
                  </a:rPr>
                  <a:t>Sensitive</a:t>
                </a:r>
                <a:r>
                  <a:rPr lang="en-GB" sz="1600" dirty="0">
                    <a:latin typeface="+mn-lt"/>
                  </a:rPr>
                  <a:t>: New physics effects scale with the squared lepton mass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latin typeface="+mn-lt"/>
                  </a:rPr>
                  <a:t>Clean</a:t>
                </a:r>
                <a:r>
                  <a:rPr lang="en-GB" sz="1600" dirty="0">
                    <a:latin typeface="+mn-lt"/>
                  </a:rPr>
                  <a:t>: Relatively long lifetime and simple, well-understood decay channels, allowing for precise and background-free measurements</a:t>
                </a:r>
                <a:endParaRPr lang="en-US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FE1F0326-1504-63B1-60DD-29A7F7003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1167333"/>
                <a:ext cx="9073008" cy="1757611"/>
              </a:xfrm>
              <a:prstGeom prst="rect">
                <a:avLst/>
              </a:prstGeom>
              <a:blipFill>
                <a:blip r:embed="rId8"/>
                <a:stretch>
                  <a:fillRect l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6773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BC90E-D1C3-4BDF-8CB8-0CDBDE81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44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Phase II </a:t>
            </a:r>
            <a:r>
              <a:rPr lang="de-DE" sz="3600" dirty="0" err="1"/>
              <a:t>from</a:t>
            </a:r>
            <a:r>
              <a:rPr lang="de-DE" sz="3600" dirty="0"/>
              <a:t> 2030 </a:t>
            </a:r>
            <a:r>
              <a:rPr lang="de-DE" sz="3600" dirty="0" err="1"/>
              <a:t>onwards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2C502-D2B8-6C46-0FFA-FBEAFDF97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784"/>
            <a:ext cx="48257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challenges</a:t>
            </a:r>
          </a:p>
          <a:p>
            <a:pPr marL="285750" indent="-285750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least a factor 20 times higher hit rates </a:t>
            </a:r>
          </a:p>
          <a:p>
            <a:pPr marL="0" indent="0">
              <a:buNone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→ higher readout bandwidth (faster links)</a:t>
            </a:r>
          </a:p>
          <a:p>
            <a:pPr marL="285750" indent="-285750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Accidental BG (Bhabha &amp; Michel) will increase by a factor of 400</a:t>
            </a:r>
          </a:p>
          <a:p>
            <a:pPr marL="285750" indent="-285750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 consumption will be critical</a:t>
            </a:r>
          </a:p>
          <a:p>
            <a:pPr marL="285750" indent="-285750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hit combinatorics </a:t>
            </a:r>
          </a:p>
          <a:p>
            <a:pPr marL="0" indent="0">
              <a:buNone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→ complexity of reconstruction will increase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F427B-E886-33FF-E785-12E551A3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55D1D16C-8795-4468-A188-E42854EF80D3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BF7866-CC6F-FB57-1954-6ECD881C3A40}"/>
              </a:ext>
            </a:extLst>
          </p:cNvPr>
          <p:cNvSpPr txBox="1">
            <a:spLocks/>
          </p:cNvSpPr>
          <p:nvPr/>
        </p:nvSpPr>
        <p:spPr>
          <a:xfrm>
            <a:off x="6888088" y="1484784"/>
            <a:ext cx="4825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ea typeface="Calibri" panose="020F0502020204030204" pitchFamily="34" charset="0"/>
                <a:cs typeface="Calibri" panose="020F0502020204030204" pitchFamily="34" charset="0"/>
              </a:rPr>
              <a:t>Detector R&amp;D</a:t>
            </a:r>
          </a:p>
          <a:p>
            <a:pPr marL="285750" indent="-285750"/>
            <a:r>
              <a:rPr lang="en-US" sz="1600" dirty="0">
                <a:ea typeface="Calibri" panose="020F0502020204030204" pitchFamily="34" charset="0"/>
                <a:cs typeface="Calibri" panose="020F0502020204030204" pitchFamily="34" charset="0"/>
              </a:rPr>
              <a:t>Ultra long ladders, thinner Vertex detector (30</a:t>
            </a:r>
            <a:r>
              <a:rPr lang="de-DE" sz="1600" dirty="0">
                <a:ea typeface="Calibri" panose="020F0502020204030204" pitchFamily="34" charset="0"/>
                <a:cs typeface="Calibri" panose="020F0502020204030204" pitchFamily="34" charset="0"/>
              </a:rPr>
              <a:t>µm) </a:t>
            </a:r>
          </a:p>
          <a:p>
            <a:pPr marL="285750" indent="-285750"/>
            <a:r>
              <a:rPr lang="en-US" sz="1600" dirty="0">
                <a:ea typeface="Calibri" panose="020F0502020204030204" pitchFamily="34" charset="0"/>
                <a:cs typeface="Calibri" panose="020F0502020204030204" pitchFamily="34" charset="0"/>
              </a:rPr>
              <a:t>Serial powering (reduction of material)</a:t>
            </a:r>
          </a:p>
          <a:p>
            <a:pPr marL="285750" indent="-285750"/>
            <a:r>
              <a:rPr lang="en-US" sz="1600" dirty="0">
                <a:ea typeface="Calibri" panose="020F0502020204030204" pitchFamily="34" charset="0"/>
                <a:cs typeface="Calibri" panose="020F0502020204030204" pitchFamily="34" charset="0"/>
              </a:rPr>
              <a:t>Faster MuPix20 pixel tracker (</a:t>
            </a:r>
            <a:r>
              <a:rPr lang="el-GR" sz="1600" dirty="0">
                <a:ea typeface="Calibri" panose="020F0502020204030204" pitchFamily="34" charset="0"/>
                <a:cs typeface="Calibri" panose="020F0502020204030204" pitchFamily="34" charset="0"/>
              </a:rPr>
              <a:t>σ ≤ 1</a:t>
            </a:r>
            <a:r>
              <a:rPr lang="en-US" sz="1600" dirty="0">
                <a:ea typeface="Calibri" panose="020F0502020204030204" pitchFamily="34" charset="0"/>
                <a:cs typeface="Calibri" panose="020F0502020204030204" pitchFamily="34" charset="0"/>
              </a:rPr>
              <a:t>ns)</a:t>
            </a:r>
          </a:p>
          <a:p>
            <a:pPr marL="285750" indent="-285750"/>
            <a:r>
              <a:rPr lang="en-GB" sz="1600" dirty="0" err="1"/>
              <a:t>PicoAD</a:t>
            </a:r>
            <a:r>
              <a:rPr lang="en-GB" sz="1600" b="1" dirty="0"/>
              <a:t> </a:t>
            </a:r>
            <a:r>
              <a:rPr lang="en-US" sz="1600" dirty="0">
                <a:ea typeface="Calibri" panose="020F0502020204030204" pitchFamily="34" charset="0"/>
                <a:cs typeface="Calibri" panose="020F0502020204030204" pitchFamily="34" charset="0"/>
              </a:rPr>
              <a:t>sensor (</a:t>
            </a:r>
            <a:r>
              <a:rPr lang="el-GR" sz="1600" dirty="0">
                <a:ea typeface="Calibri" panose="020F0502020204030204" pitchFamily="34" charset="0"/>
                <a:cs typeface="Calibri" panose="020F0502020204030204" pitchFamily="34" charset="0"/>
              </a:rPr>
              <a:t>σ ≤ 100</a:t>
            </a:r>
            <a:r>
              <a:rPr lang="en-US" sz="1600" dirty="0" err="1">
                <a:ea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sz="1600" dirty="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/>
            <a:r>
              <a:rPr lang="en-US" sz="1600" dirty="0"/>
              <a:t>Radiation tolerance of </a:t>
            </a:r>
            <a:r>
              <a:rPr lang="en-US" sz="1600" dirty="0" err="1"/>
              <a:t>SciTiles</a:t>
            </a:r>
            <a:endParaRPr lang="en-GB" sz="1600" dirty="0"/>
          </a:p>
          <a:p>
            <a:pPr marL="285750" indent="-285750"/>
            <a:r>
              <a:rPr lang="en-GB" sz="1600" dirty="0"/>
              <a:t>New readout system with optical</a:t>
            </a:r>
          </a:p>
          <a:p>
            <a:pPr marL="285750" indent="-285750"/>
            <a:r>
              <a:rPr lang="en-GB" sz="1600" dirty="0"/>
              <a:t>Transceivers closer to the detector frontend</a:t>
            </a:r>
            <a:endParaRPr lang="en-US" sz="1600" dirty="0"/>
          </a:p>
        </p:txBody>
      </p:sp>
      <p:pic>
        <p:nvPicPr>
          <p:cNvPr id="9" name="Picture 8" descr="A diagram of layers of a layer&#10;&#10;AI-generated content may be incorrect.">
            <a:extLst>
              <a:ext uri="{FF2B5EF4-FFF2-40B4-BE49-F238E27FC236}">
                <a16:creationId xmlns:a16="http://schemas.microsoft.com/office/drawing/2014/main" id="{DAC24D3E-98C8-4A1B-B802-5D0050270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437112"/>
            <a:ext cx="2319061" cy="18388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873BA6-0276-EA75-5F88-0E2B5314C18A}"/>
              </a:ext>
            </a:extLst>
          </p:cNvPr>
          <p:cNvSpPr txBox="1"/>
          <p:nvPr/>
        </p:nvSpPr>
        <p:spPr>
          <a:xfrm>
            <a:off x="9392672" y="5987018"/>
            <a:ext cx="8797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hlinkClick r:id="rId4"/>
              </a:rPr>
              <a:t>PicoAD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EBDE3-811D-2697-689F-963FCAA64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20" y="4519492"/>
            <a:ext cx="5288856" cy="164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66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logo for a university&#10;&#10;AI-generated content may be incorrect.">
            <a:extLst>
              <a:ext uri="{FF2B5EF4-FFF2-40B4-BE49-F238E27FC236}">
                <a16:creationId xmlns:a16="http://schemas.microsoft.com/office/drawing/2014/main" id="{52448514-AD50-2933-BD29-DFE34BFCD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560" y="4570505"/>
            <a:ext cx="1901127" cy="1901127"/>
          </a:xfrm>
          <a:prstGeom prst="rect">
            <a:avLst/>
          </a:prstGeom>
        </p:spPr>
      </p:pic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10FF878-E061-5385-134E-59DA80981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40416" cy="7380312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F213547-881B-BA91-EEBF-FC9AFF0D5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7922"/>
            <a:ext cx="4007768" cy="503237"/>
          </a:xfrm>
        </p:spPr>
        <p:txBody>
          <a:bodyPr wrap="square" anchor="t">
            <a:noAutofit/>
          </a:bodyPr>
          <a:lstStyle/>
          <a:p>
            <a:pPr algn="ctr"/>
            <a:r>
              <a:rPr lang="de-DE" sz="4800" dirty="0" err="1"/>
              <a:t>Thank</a:t>
            </a:r>
            <a:r>
              <a:rPr lang="de-DE" sz="4800" dirty="0"/>
              <a:t> </a:t>
            </a:r>
            <a:r>
              <a:rPr lang="de-DE" sz="4800" dirty="0" err="1"/>
              <a:t>you</a:t>
            </a:r>
            <a:endParaRPr lang="en-US" sz="4800" dirty="0"/>
          </a:p>
        </p:txBody>
      </p:sp>
      <p:pic>
        <p:nvPicPr>
          <p:cNvPr id="4" name="Picture 3" descr="A logo with black and green letters&#10;&#10;AI-generated content may be incorrect.">
            <a:extLst>
              <a:ext uri="{FF2B5EF4-FFF2-40B4-BE49-F238E27FC236}">
                <a16:creationId xmlns:a16="http://schemas.microsoft.com/office/drawing/2014/main" id="{3D944549-7C32-F35B-E85F-C37C91857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632" y="3212976"/>
            <a:ext cx="1800000" cy="900000"/>
          </a:xfrm>
          <a:prstGeom prst="rect">
            <a:avLst/>
          </a:prstGeom>
        </p:spPr>
      </p:pic>
      <p:pic>
        <p:nvPicPr>
          <p:cNvPr id="6" name="Picture 5" descr="A logo of a basketball&#10;&#10;AI-generated content may be incorrect.">
            <a:extLst>
              <a:ext uri="{FF2B5EF4-FFF2-40B4-BE49-F238E27FC236}">
                <a16:creationId xmlns:a16="http://schemas.microsoft.com/office/drawing/2014/main" id="{D5443CCF-D5DB-40C3-F590-2CB2470F40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49" y="0"/>
            <a:ext cx="1590969" cy="900000"/>
          </a:xfrm>
          <a:prstGeom prst="rect">
            <a:avLst/>
          </a:prstGeom>
        </p:spPr>
      </p:pic>
      <p:pic>
        <p:nvPicPr>
          <p:cNvPr id="8" name="Picture 7" descr="A red circle with a religious figure on it&#10;&#10;AI-generated content may be incorrect.">
            <a:extLst>
              <a:ext uri="{FF2B5EF4-FFF2-40B4-BE49-F238E27FC236}">
                <a16:creationId xmlns:a16="http://schemas.microsoft.com/office/drawing/2014/main" id="{C1ECF521-1A0D-190C-CAF0-E5F206D0C2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2096952"/>
            <a:ext cx="1711656" cy="900000"/>
          </a:xfrm>
          <a:prstGeom prst="rect">
            <a:avLst/>
          </a:prstGeom>
        </p:spPr>
      </p:pic>
      <p:pic>
        <p:nvPicPr>
          <p:cNvPr id="14" name="Picture 13" descr="A close-up of a logo&#10;&#10;AI-generated content may be incorrect.">
            <a:extLst>
              <a:ext uri="{FF2B5EF4-FFF2-40B4-BE49-F238E27FC236}">
                <a16:creationId xmlns:a16="http://schemas.microsoft.com/office/drawing/2014/main" id="{EDE5B6C2-705D-B882-BD1B-454560155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4099" cy="900000"/>
          </a:xfrm>
          <a:prstGeom prst="rect">
            <a:avLst/>
          </a:prstGeom>
        </p:spPr>
      </p:pic>
      <p:pic>
        <p:nvPicPr>
          <p:cNvPr id="16" name="Picture 15" descr="A close-up of a logo&#10;&#10;AI-generated content may be incorrect.">
            <a:extLst>
              <a:ext uri="{FF2B5EF4-FFF2-40B4-BE49-F238E27FC236}">
                <a16:creationId xmlns:a16="http://schemas.microsoft.com/office/drawing/2014/main" id="{2F48023D-37BB-52B9-D45D-ADFFA418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1"/>
          <a:stretch>
            <a:fillRect/>
          </a:stretch>
        </p:blipFill>
        <p:spPr>
          <a:xfrm>
            <a:off x="10016881" y="4277907"/>
            <a:ext cx="1792487" cy="735269"/>
          </a:xfrm>
          <a:prstGeom prst="rect">
            <a:avLst/>
          </a:prstGeom>
        </p:spPr>
      </p:pic>
      <p:pic>
        <p:nvPicPr>
          <p:cNvPr id="26" name="Picture 25" descr="A black and white logo&#10;&#10;AI-generated content may be incorrect.">
            <a:extLst>
              <a:ext uri="{FF2B5EF4-FFF2-40B4-BE49-F238E27FC236}">
                <a16:creationId xmlns:a16="http://schemas.microsoft.com/office/drawing/2014/main" id="{80593CB4-64ED-9D9F-1FF7-57AFC27889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03" y="2407"/>
            <a:ext cx="1706135" cy="900000"/>
          </a:xfrm>
          <a:prstGeom prst="rect">
            <a:avLst/>
          </a:prstGeom>
        </p:spPr>
      </p:pic>
      <p:pic>
        <p:nvPicPr>
          <p:cNvPr id="12" name="Picture 11" descr="A red and white logo&#10;&#10;AI-generated content may be incorrect.">
            <a:extLst>
              <a:ext uri="{FF2B5EF4-FFF2-40B4-BE49-F238E27FC236}">
                <a16:creationId xmlns:a16="http://schemas.microsoft.com/office/drawing/2014/main" id="{C7F9FE39-A51D-5E8F-F7C4-CC0E97651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61" y="1024733"/>
            <a:ext cx="893845" cy="893845"/>
          </a:xfrm>
          <a:prstGeom prst="rect">
            <a:avLst/>
          </a:prstGeom>
        </p:spPr>
      </p:pic>
      <p:pic>
        <p:nvPicPr>
          <p:cNvPr id="24" name="Picture 23" descr="A pink sign with white text&#10;&#10;AI-generated content may be incorrect.">
            <a:extLst>
              <a:ext uri="{FF2B5EF4-FFF2-40B4-BE49-F238E27FC236}">
                <a16:creationId xmlns:a16="http://schemas.microsoft.com/office/drawing/2014/main" id="{B9CE45F1-D7DC-18E8-7ABC-B1D44B7568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52" y="0"/>
            <a:ext cx="1582251" cy="902407"/>
          </a:xfrm>
          <a:prstGeom prst="rect">
            <a:avLst/>
          </a:prstGeom>
        </p:spPr>
      </p:pic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FC395C2D-9592-77FD-F2D7-6FDAA71500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9" r="6747"/>
          <a:stretch>
            <a:fillRect/>
          </a:stretch>
        </p:blipFill>
        <p:spPr>
          <a:xfrm>
            <a:off x="9832663" y="5991539"/>
            <a:ext cx="2343202" cy="893845"/>
          </a:xfrm>
          <a:prstGeom prst="rect">
            <a:avLst/>
          </a:prstGeom>
        </p:spPr>
      </p:pic>
      <p:pic>
        <p:nvPicPr>
          <p:cNvPr id="28" name="Picture 27" descr="A logo of university of zurich&#10;&#10;AI-generated content may be incorrect.">
            <a:extLst>
              <a:ext uri="{FF2B5EF4-FFF2-40B4-BE49-F238E27FC236}">
                <a16:creationId xmlns:a16="http://schemas.microsoft.com/office/drawing/2014/main" id="{EBC362E0-FA71-6436-5385-20C0889337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99" y="2407"/>
            <a:ext cx="1986009" cy="89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19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22BEE-3203-55AF-B3B0-1AEE2F0E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888" y="1709741"/>
            <a:ext cx="7886700" cy="2852737"/>
          </a:xfrm>
        </p:spPr>
        <p:txBody>
          <a:bodyPr wrap="square" anchor="b">
            <a:normAutofit/>
          </a:bodyPr>
          <a:lstStyle/>
          <a:p>
            <a:r>
              <a:rPr lang="de-DE" sz="3600" dirty="0"/>
              <a:t>Backup</a:t>
            </a:r>
            <a:endParaRPr lang="en-US" sz="36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8B9F446-334A-25D6-989E-95907CCF5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7888" y="4589466"/>
            <a:ext cx="7886700" cy="150018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8DD1A7-8B38-2A52-7177-1E88753C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Page </a:t>
            </a:r>
            <a:fld id="{3CB91EBA-D543-4CB7-8500-515D072C09D3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387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C61A4-81C9-2B40-4755-D547E963E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Helium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AD83C-F956-6D45-B81A-213E7FA29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GB" sz="2000" dirty="0"/>
              <a:t>Mass flow of several g/s provided to pixel detectors</a:t>
            </a:r>
          </a:p>
          <a:p>
            <a:r>
              <a:rPr lang="en-GB" sz="2000" dirty="0"/>
              <a:t>Based on novel industry technology transferred to science: Miniature turbo compressors</a:t>
            </a:r>
          </a:p>
          <a:p>
            <a:r>
              <a:rPr lang="en-GB" sz="2000" dirty="0"/>
              <a:t>2 g/s circuit for Vertex Detector</a:t>
            </a:r>
          </a:p>
          <a:p>
            <a:r>
              <a:rPr lang="en-GB" sz="2000" dirty="0"/>
              <a:t>16 g/s circuit for Outer Central Station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D5C547-FEF8-133E-E6A6-C8C8342A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1711" y="867881"/>
            <a:ext cx="4383190" cy="26299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1B7BA-B422-8B2B-A8CC-765AFEF2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>
                <a:spcAft>
                  <a:spcPts val="600"/>
                </a:spcAft>
              </a:pPr>
              <a:t>33</a:t>
            </a:fld>
            <a:endParaRPr lang="en-US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92DA963-EBDB-E2E2-1846-883D4090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711" y="3480342"/>
            <a:ext cx="1983373" cy="297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7C42A8A-F2C8-19BE-C3AF-00B8F49BF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084" y="3512283"/>
            <a:ext cx="2399817" cy="294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646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30FF-A0B9-FF8C-4D9A-C0C013E7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9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Outer Pixel Central </a:t>
            </a:r>
            <a:r>
              <a:rPr lang="de-DE" sz="3600" dirty="0" err="1"/>
              <a:t>station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600B7-B655-25A7-8148-62269C172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825625"/>
            <a:ext cx="5257800" cy="4351338"/>
          </a:xfrm>
        </p:spPr>
        <p:txBody>
          <a:bodyPr>
            <a:normAutofit lnSpcReduction="10000"/>
          </a:bodyPr>
          <a:lstStyle/>
          <a:p>
            <a:r>
              <a:rPr lang="en-GB" sz="1600" dirty="0"/>
              <a:t>17 (18) x MuPix11 sensors in layer 3 (4) </a:t>
            </a:r>
          </a:p>
          <a:p>
            <a:pPr lvl="1"/>
            <a:r>
              <a:rPr lang="en-GB" sz="1600" dirty="0"/>
              <a:t>70</a:t>
            </a:r>
            <a:r>
              <a:rPr lang="de-DE" sz="1600" dirty="0"/>
              <a:t>µm </a:t>
            </a:r>
            <a:r>
              <a:rPr lang="de-DE" sz="1600" dirty="0" err="1"/>
              <a:t>thick</a:t>
            </a:r>
            <a:r>
              <a:rPr lang="de-DE" sz="1600" dirty="0"/>
              <a:t> </a:t>
            </a:r>
            <a:r>
              <a:rPr lang="de-DE" sz="1600" dirty="0" err="1"/>
              <a:t>sensors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Phase I</a:t>
            </a:r>
            <a:endParaRPr lang="en-GB" sz="1600" dirty="0"/>
          </a:p>
          <a:p>
            <a:r>
              <a:rPr lang="en-GB" sz="1600" dirty="0"/>
              <a:t>4 ladders per module</a:t>
            </a:r>
          </a:p>
          <a:p>
            <a:r>
              <a:rPr lang="en-GB" sz="1600" dirty="0"/>
              <a:t>6 (7) modules in layer 3 (4)</a:t>
            </a:r>
          </a:p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52 ladders (912 sensors)</a:t>
            </a:r>
          </a:p>
          <a:p>
            <a:endParaRPr lang="en-GB" sz="1600" dirty="0"/>
          </a:p>
          <a:p>
            <a:r>
              <a:rPr lang="el-GR" sz="1600" dirty="0"/>
              <a:t>25 μ</a:t>
            </a:r>
            <a:r>
              <a:rPr lang="en-GB" sz="1600" dirty="0"/>
              <a:t>m </a:t>
            </a:r>
            <a:r>
              <a:rPr lang="en-GB" sz="1600" dirty="0" err="1"/>
              <a:t>uni</a:t>
            </a:r>
            <a:r>
              <a:rPr lang="en-GB" sz="1600" dirty="0"/>
              <a:t>-directional carbon-fibre </a:t>
            </a:r>
            <a:r>
              <a:rPr lang="en-GB" sz="1600" dirty="0" err="1"/>
              <a:t>stiffner</a:t>
            </a:r>
            <a:endParaRPr lang="en-GB" sz="1600" dirty="0"/>
          </a:p>
          <a:p>
            <a:pPr lvl="1"/>
            <a:r>
              <a:rPr lang="en-GB" sz="1600" dirty="0"/>
              <a:t>very stiff along length (impact on yield and Transportation)</a:t>
            </a:r>
          </a:p>
          <a:p>
            <a:endParaRPr lang="en-GB" sz="1600" dirty="0"/>
          </a:p>
          <a:p>
            <a:r>
              <a:rPr lang="en-GB" sz="1600" dirty="0"/>
              <a:t>Automate ladder building procedure as much as possible</a:t>
            </a:r>
          </a:p>
          <a:p>
            <a:pPr lvl="1"/>
            <a:r>
              <a:rPr lang="en-GB" sz="1600" dirty="0"/>
              <a:t>Robotic gantry used for placement of chips</a:t>
            </a:r>
          </a:p>
          <a:p>
            <a:r>
              <a:rPr lang="en-GB" sz="1600" dirty="0"/>
              <a:t>Sensors are tested manually, but semiautomatic </a:t>
            </a:r>
            <a:r>
              <a:rPr lang="en-GB" sz="1600" dirty="0" err="1"/>
              <a:t>probestation</a:t>
            </a:r>
            <a:r>
              <a:rPr lang="en-GB" sz="1600" dirty="0"/>
              <a:t> is available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A0CD7-E07C-9B34-D3A0-BCBD9C1AA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/>
              <a:t>Page </a:t>
            </a:r>
            <a:fld id="{55D1D16C-8795-4468-A188-E42854EF80D3}" type="slidenum">
              <a:rPr lang="en-US" altLang="en-US" smtClean="0"/>
              <a:pPr/>
              <a:t>34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25B8BF-AE83-EAFB-27A0-1606F1117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741739" y="1395191"/>
            <a:ext cx="2375123" cy="2386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03866-9E47-990F-5766-8A4757260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3843562"/>
            <a:ext cx="4600672" cy="2458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739959-B72A-F978-8014-E5F0D2AA9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188" y="1556792"/>
            <a:ext cx="3503444" cy="134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22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81858-A37E-8A81-5ABA-B7EF65F35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diagram&#10;&#10;AI-generated content may be incorrect.">
            <a:extLst>
              <a:ext uri="{FF2B5EF4-FFF2-40B4-BE49-F238E27FC236}">
                <a16:creationId xmlns:a16="http://schemas.microsoft.com/office/drawing/2014/main" id="{D4C9B846-50DF-0F49-A65A-D905977D5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00" y="2287941"/>
            <a:ext cx="8942578" cy="4351338"/>
          </a:xfrm>
          <a:noFill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F6B5B55-DAB4-CE89-E1BB-2A12CFA2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54" y="807293"/>
            <a:ext cx="10515600" cy="1325563"/>
          </a:xfrm>
        </p:spPr>
        <p:txBody>
          <a:bodyPr/>
          <a:lstStyle/>
          <a:p>
            <a:r>
              <a:rPr lang="en-US" dirty="0"/>
              <a:t>Towards physics in 2026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594B1E-CFC7-C8EE-5D69-E407C6338C1B}"/>
              </a:ext>
            </a:extLst>
          </p:cNvPr>
          <p:cNvSpPr/>
          <p:nvPr/>
        </p:nvSpPr>
        <p:spPr>
          <a:xfrm>
            <a:off x="4561200" y="3601941"/>
            <a:ext cx="2829600" cy="756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640CA-01D1-60BF-17A9-7D8BFCEFA30F}"/>
              </a:ext>
            </a:extLst>
          </p:cNvPr>
          <p:cNvSpPr/>
          <p:nvPr/>
        </p:nvSpPr>
        <p:spPr>
          <a:xfrm>
            <a:off x="7776000" y="3605541"/>
            <a:ext cx="2385355" cy="1512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238B77-8608-C3FF-CA0D-60C6466AF8B4}"/>
              </a:ext>
            </a:extLst>
          </p:cNvPr>
          <p:cNvSpPr/>
          <p:nvPr/>
        </p:nvSpPr>
        <p:spPr>
          <a:xfrm>
            <a:off x="4295800" y="3438000"/>
            <a:ext cx="3330000" cy="36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5E50D4-D3FB-61AD-C646-DBBAFBF3A954}"/>
              </a:ext>
            </a:extLst>
          </p:cNvPr>
          <p:cNvSpPr/>
          <p:nvPr/>
        </p:nvSpPr>
        <p:spPr>
          <a:xfrm>
            <a:off x="5076000" y="4789941"/>
            <a:ext cx="1800000" cy="18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153580-A746-138D-9324-BFF00DC6832D}"/>
              </a:ext>
            </a:extLst>
          </p:cNvPr>
          <p:cNvSpPr/>
          <p:nvPr/>
        </p:nvSpPr>
        <p:spPr>
          <a:xfrm>
            <a:off x="5076000" y="4113141"/>
            <a:ext cx="1800000" cy="18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A80D2D-1BCC-D458-70BD-64FA1C8D7048}"/>
              </a:ext>
            </a:extLst>
          </p:cNvPr>
          <p:cNvSpPr/>
          <p:nvPr/>
        </p:nvSpPr>
        <p:spPr>
          <a:xfrm>
            <a:off x="5076000" y="4717941"/>
            <a:ext cx="1800000" cy="18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67D9615-6081-0CC0-8BC0-A911A7D5C198}"/>
              </a:ext>
            </a:extLst>
          </p:cNvPr>
          <p:cNvSpPr/>
          <p:nvPr/>
        </p:nvSpPr>
        <p:spPr>
          <a:xfrm rot="5400000">
            <a:off x="6184800" y="4030866"/>
            <a:ext cx="342908" cy="797410"/>
          </a:xfrm>
          <a:prstGeom prst="triangle">
            <a:avLst>
              <a:gd name="adj" fmla="val 4579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8FBE7660-D041-1942-B6E6-689F9E82679A}"/>
              </a:ext>
            </a:extLst>
          </p:cNvPr>
          <p:cNvSpPr/>
          <p:nvPr/>
        </p:nvSpPr>
        <p:spPr>
          <a:xfrm rot="16200000">
            <a:off x="5387149" y="4030863"/>
            <a:ext cx="342906" cy="797409"/>
          </a:xfrm>
          <a:prstGeom prst="triangle">
            <a:avLst>
              <a:gd name="adj" fmla="val 5256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02FD086-9178-F089-52F9-A2EC904F2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altLang="en-US" dirty="0"/>
              <a:t>Page </a:t>
            </a:r>
            <a:fld id="{55D1D16C-8795-4468-A188-E42854EF80D3}" type="slidenum">
              <a:rPr lang="en-US" altLang="en-US" smtClean="0"/>
              <a:pPr/>
              <a:t>35</a:t>
            </a:fld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B13B38-1990-A7DC-DD6A-BD52698D3D26}"/>
              </a:ext>
            </a:extLst>
          </p:cNvPr>
          <p:cNvSpPr/>
          <p:nvPr/>
        </p:nvSpPr>
        <p:spPr>
          <a:xfrm>
            <a:off x="7776000" y="5094000"/>
            <a:ext cx="2385355" cy="1512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7C100-F363-0D30-0642-BBF18473FFE9}"/>
              </a:ext>
            </a:extLst>
          </p:cNvPr>
          <p:cNvSpPr/>
          <p:nvPr/>
        </p:nvSpPr>
        <p:spPr>
          <a:xfrm>
            <a:off x="1728000" y="3600000"/>
            <a:ext cx="2385355" cy="1512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CD7458-3C11-9025-936D-3D096E366B4B}"/>
              </a:ext>
            </a:extLst>
          </p:cNvPr>
          <p:cNvSpPr/>
          <p:nvPr/>
        </p:nvSpPr>
        <p:spPr>
          <a:xfrm>
            <a:off x="1728000" y="5094000"/>
            <a:ext cx="2385355" cy="1512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48E9DC-0115-D699-41F8-AD5E1D5BB169}"/>
              </a:ext>
            </a:extLst>
          </p:cNvPr>
          <p:cNvSpPr/>
          <p:nvPr/>
        </p:nvSpPr>
        <p:spPr>
          <a:xfrm>
            <a:off x="4561200" y="5162400"/>
            <a:ext cx="2829600" cy="756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C9772B-4A6A-4865-91EA-31B8A9018FD8}"/>
              </a:ext>
            </a:extLst>
          </p:cNvPr>
          <p:cNvSpPr/>
          <p:nvPr/>
        </p:nvSpPr>
        <p:spPr>
          <a:xfrm>
            <a:off x="4295800" y="3517200"/>
            <a:ext cx="3330000" cy="36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CFCBF4-A176-B57A-EA1A-04B508C62F91}"/>
              </a:ext>
            </a:extLst>
          </p:cNvPr>
          <p:cNvSpPr/>
          <p:nvPr/>
        </p:nvSpPr>
        <p:spPr>
          <a:xfrm>
            <a:off x="5076000" y="4039200"/>
            <a:ext cx="1800000" cy="18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8452D1-52D6-EDDF-3088-03E25A0C716A}"/>
              </a:ext>
            </a:extLst>
          </p:cNvPr>
          <p:cNvSpPr/>
          <p:nvPr/>
        </p:nvSpPr>
        <p:spPr>
          <a:xfrm>
            <a:off x="4320000" y="5299200"/>
            <a:ext cx="3330000" cy="36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8A47D0-BC5B-1452-8DED-E9C0D2E5CCE4}"/>
              </a:ext>
            </a:extLst>
          </p:cNvPr>
          <p:cNvSpPr/>
          <p:nvPr/>
        </p:nvSpPr>
        <p:spPr>
          <a:xfrm>
            <a:off x="4295800" y="5378400"/>
            <a:ext cx="3330000" cy="36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90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D6596-B1B4-4799-DFF0-E6DD1F72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16729-2E24-D6BF-95D0-D5E9D26E3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92" y="116632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de-DE" sz="3600" dirty="0"/>
              <a:t>The Mu3e </a:t>
            </a:r>
            <a:r>
              <a:rPr lang="de-DE" sz="3600" dirty="0" err="1"/>
              <a:t>experiment</a:t>
            </a:r>
            <a:r>
              <a:rPr lang="de-DE" sz="3600" dirty="0"/>
              <a:t> at PSI</a:t>
            </a:r>
            <a:endParaRPr lang="en-US" sz="3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F88DC1-DCEE-0F31-70A6-171D85B0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Page </a:t>
            </a:r>
            <a:fld id="{55D1D16C-8795-4468-A188-E42854EF80D3}" type="slidenum">
              <a:rPr lang="en-US" altLang="en-US" smtClean="0"/>
              <a:pPr>
                <a:spcAft>
                  <a:spcPts val="600"/>
                </a:spcAft>
              </a:pPr>
              <a:t>4</a:t>
            </a:fld>
            <a:endParaRPr lang="en-US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83872922-413C-173C-5515-AD6DC8E7B80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07368" y="1700808"/>
                <a:ext cx="6769968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de-DE" sz="1600" dirty="0"/>
                  <a:t>The Mu3e  Experiment </a:t>
                </a:r>
                <a:r>
                  <a:rPr lang="de-DE" sz="1600" dirty="0" err="1"/>
                  <a:t>is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located</a:t>
                </a:r>
                <a:r>
                  <a:rPr lang="de-DE" sz="1600" dirty="0"/>
                  <a:t> at Paul Scherrer Institute in </a:t>
                </a:r>
                <a:r>
                  <a:rPr lang="de-DE" sz="1600" dirty="0" err="1"/>
                  <a:t>Switzerland</a:t>
                </a:r>
                <a:endParaRPr lang="de-DE" sz="1600" dirty="0"/>
              </a:p>
              <a:p>
                <a:r>
                  <a:rPr lang="en-US" sz="1600" b="1" dirty="0"/>
                  <a:t>Most intense</a:t>
                </a:r>
                <a:r>
                  <a:rPr lang="en-US" sz="1600" dirty="0"/>
                  <a:t> muon beam with low momentum muons 28MeV</a:t>
                </a:r>
              </a:p>
              <a:p>
                <a:r>
                  <a:rPr lang="en-US" sz="1600" dirty="0"/>
                  <a:t>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sz="1600" b="1" i="1"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</m:oMath>
                </a14:m>
                <a:r>
                  <a:rPr lang="en-US" sz="1600" dirty="0"/>
                  <a:t> Muons/s</a:t>
                </a:r>
              </a:p>
              <a:p>
                <a:pPr marL="0" indent="0">
                  <a:buNone/>
                </a:pPr>
                <a:r>
                  <a:rPr lang="de-DE" sz="1600" dirty="0" err="1"/>
                  <a:t>Muon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production</a:t>
                </a:r>
                <a:r>
                  <a:rPr lang="de-DE" sz="1600" dirty="0"/>
                  <a:t> at HIPA</a:t>
                </a:r>
              </a:p>
              <a:p>
                <a:r>
                  <a:rPr lang="it-IT" sz="1600" dirty="0"/>
                  <a:t>590 MeV </a:t>
                </a:r>
                <a:r>
                  <a:rPr lang="it-IT" sz="1600" dirty="0" err="1"/>
                  <a:t>proton</a:t>
                </a:r>
                <a:r>
                  <a:rPr lang="it-IT" sz="1600" dirty="0"/>
                  <a:t> </a:t>
                </a:r>
                <a:r>
                  <a:rPr lang="it-IT" sz="1600" dirty="0" err="1"/>
                  <a:t>accelerator</a:t>
                </a:r>
                <a:endParaRPr lang="it-IT" sz="1600" dirty="0"/>
              </a:p>
              <a:p>
                <a:r>
                  <a:rPr lang="en-GB" sz="1600" dirty="0"/>
                  <a:t>Carbon target, produce </a:t>
                </a:r>
                <a:r>
                  <a:rPr lang="en-GB" sz="1600" dirty="0" err="1"/>
                  <a:t>pions</a:t>
                </a:r>
                <a:r>
                  <a:rPr lang="en-GB" sz="1600" dirty="0"/>
                  <a:t>, decay to surface muons</a:t>
                </a:r>
              </a:p>
              <a:p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Goal: Improvement of the current limit by </a:t>
                </a:r>
                <a:r>
                  <a:rPr lang="en-US" sz="1600" b="1" dirty="0"/>
                  <a:t>4 orders </a:t>
                </a:r>
                <a:r>
                  <a:rPr lang="en-US" sz="1600" dirty="0"/>
                  <a:t>of magnitude in two phases</a:t>
                </a:r>
              </a:p>
              <a:p>
                <a:r>
                  <a:rPr lang="en-US" sz="1600" b="1" dirty="0"/>
                  <a:t>Phase 1</a:t>
                </a:r>
                <a:r>
                  <a:rPr lang="en-US" sz="1600" dirty="0"/>
                  <a:t> aims for a sensitivity of  </a:t>
                </a:r>
                <a14:m>
                  <m:oMath xmlns:m="http://schemas.openxmlformats.org/officeDocument/2006/math">
                    <m:r>
                      <a:rPr lang="de-DE" sz="160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.0⋅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de-DE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(Start in 2026)</a:t>
                </a:r>
              </a:p>
              <a:p>
                <a:pPr lvl="1"/>
                <a:r>
                  <a:rPr lang="en-US" sz="1600" dirty="0"/>
                  <a:t>First commissioning run in 2025</a:t>
                </a:r>
              </a:p>
              <a:p>
                <a:pPr lvl="1"/>
                <a:r>
                  <a:rPr lang="en-US" sz="1600" dirty="0"/>
                  <a:t>Currently under construction at PSI</a:t>
                </a:r>
              </a:p>
              <a:p>
                <a:r>
                  <a:rPr lang="en-US" sz="1600" b="1" dirty="0"/>
                  <a:t>Phase 2</a:t>
                </a:r>
                <a:r>
                  <a:rPr lang="en-US" sz="1600" dirty="0"/>
                  <a:t> aims for a sensitivity of </a:t>
                </a:r>
                <a14:m>
                  <m:oMath xmlns:m="http://schemas.openxmlformats.org/officeDocument/2006/math">
                    <m:r>
                      <a:rPr lang="de-DE" sz="160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1⋅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de-DE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(from 2030)</a:t>
                </a:r>
              </a:p>
              <a:p>
                <a:pPr lvl="1"/>
                <a:r>
                  <a:rPr lang="en-US" sz="1600" dirty="0"/>
                  <a:t>High intensity muon beamline </a:t>
                </a:r>
                <a:r>
                  <a:rPr lang="en-US" sz="1600" b="1" dirty="0"/>
                  <a:t>HIMB</a:t>
                </a:r>
                <a:r>
                  <a:rPr lang="en-US" sz="1600" dirty="0"/>
                  <a:t> (up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1600" dirty="0"/>
                  <a:t> Muons/s)</a:t>
                </a:r>
              </a:p>
              <a:p>
                <a:pPr lvl="1"/>
                <a:r>
                  <a:rPr lang="en-US" sz="1600" dirty="0"/>
                  <a:t>R&amp;D started 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83872922-413C-173C-5515-AD6DC8E7B8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07368" y="1700808"/>
                <a:ext cx="6769968" cy="4351338"/>
              </a:xfrm>
              <a:blipFill>
                <a:blip r:embed="rId3"/>
                <a:stretch>
                  <a:fillRect l="-360" t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large circular building surrounded by fields and trees&#10;&#10;AI-generated content may be incorrect.">
            <a:extLst>
              <a:ext uri="{FF2B5EF4-FFF2-40B4-BE49-F238E27FC236}">
                <a16:creationId xmlns:a16="http://schemas.microsoft.com/office/drawing/2014/main" id="{6C29959D-DEF1-5EE9-79D3-BB36A1C36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8" b="21016"/>
          <a:stretch>
            <a:fillRect/>
          </a:stretch>
        </p:blipFill>
        <p:spPr>
          <a:xfrm>
            <a:off x="7488832" y="1652837"/>
            <a:ext cx="4439815" cy="2357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87A99-0A49-E167-BAFA-E942086FF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832" y="4221088"/>
            <a:ext cx="4439816" cy="183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39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DEFCC-B1C8-B393-F6F8-3A3664D9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6CA81-6DA4-C57E-76E0-FAEF829A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99392"/>
            <a:ext cx="12192000" cy="1325563"/>
          </a:xfrm>
        </p:spPr>
        <p:txBody>
          <a:bodyPr anchor="ctr">
            <a:normAutofit/>
          </a:bodyPr>
          <a:lstStyle/>
          <a:p>
            <a:pPr algn="ctr"/>
            <a:r>
              <a:rPr lang="de-DE" sz="3600" dirty="0"/>
              <a:t>Mu3e </a:t>
            </a:r>
            <a:r>
              <a:rPr lang="de-DE" sz="3600" dirty="0" err="1"/>
              <a:t>signal</a:t>
            </a:r>
            <a:r>
              <a:rPr lang="de-DE" sz="3600" dirty="0"/>
              <a:t> and </a:t>
            </a:r>
            <a:r>
              <a:rPr lang="de-DE" sz="3600" dirty="0" err="1"/>
              <a:t>backgrounds</a:t>
            </a:r>
            <a:endParaRPr lang="en-US" sz="3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9FE501-32FE-C09A-D210-1CE96E28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Page </a:t>
            </a:r>
            <a:fld id="{55D1D16C-8795-4468-A188-E42854EF80D3}" type="slidenum">
              <a:rPr lang="en-US" altLang="en-US" smtClean="0"/>
              <a:pPr>
                <a:spcAft>
                  <a:spcPts val="600"/>
                </a:spcAft>
              </a:pPr>
              <a:t>5</a:t>
            </a:fld>
            <a:endParaRPr lang="en-US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E7DF982-6D45-536F-822B-A92F9220C0B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51384" y="3717032"/>
                <a:ext cx="2736303" cy="138658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de-DE" sz="1600" b="1" dirty="0"/>
                  <a:t>Signal</a:t>
                </a:r>
              </a:p>
              <a:p>
                <a:r>
                  <a:rPr lang="de-DE" sz="1600" dirty="0"/>
                  <a:t>Common Vertex</a:t>
                </a:r>
              </a:p>
              <a:p>
                <a:r>
                  <a:rPr lang="de-DE" sz="1600" dirty="0"/>
                  <a:t>Time </a:t>
                </a:r>
                <a:r>
                  <a:rPr lang="de-DE" sz="1600" dirty="0" err="1"/>
                  <a:t>coincidence</a:t>
                </a:r>
                <a:endParaRPr lang="de-DE" sz="16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 ,0, 0, 0)</m:t>
                    </m:r>
                  </m:oMath>
                </a14:m>
                <a:endParaRPr lang="de-DE" sz="1600" b="0" dirty="0"/>
              </a:p>
              <a:p>
                <a:pPr marL="0" indent="0">
                  <a:buNone/>
                </a:pPr>
                <a:endParaRPr lang="de-DE" sz="1600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de-DE" sz="1600" b="0" dirty="0"/>
              </a:p>
              <a:p>
                <a:pPr marL="0" indent="0">
                  <a:buNone/>
                </a:pPr>
                <a:endParaRPr lang="de-DE" sz="1600" dirty="0"/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E7DF982-6D45-536F-822B-A92F9220C0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51384" y="3717032"/>
                <a:ext cx="2736303" cy="1386580"/>
              </a:xfrm>
              <a:blipFill>
                <a:blip r:embed="rId3"/>
                <a:stretch>
                  <a:fillRect l="-1114" t="-3084" b="-2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3C44E509-8B48-45D1-24E0-0CE658489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225688"/>
            <a:ext cx="1512168" cy="1718707"/>
          </a:xfrm>
          <a:prstGeom prst="rect">
            <a:avLst/>
          </a:prstGeom>
        </p:spPr>
      </p:pic>
      <p:pic>
        <p:nvPicPr>
          <p:cNvPr id="22" name="Picture 21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3147C35F-3992-FC56-0526-B6684FC16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446" y="1225688"/>
            <a:ext cx="1576796" cy="1718707"/>
          </a:xfrm>
          <a:prstGeom prst="rect">
            <a:avLst/>
          </a:prstGeom>
        </p:spPr>
      </p:pic>
      <p:pic>
        <p:nvPicPr>
          <p:cNvPr id="24" name="Picture 23" descr="A diagram of a graph&#10;&#10;AI-generated content may be incorrect.">
            <a:extLst>
              <a:ext uri="{FF2B5EF4-FFF2-40B4-BE49-F238E27FC236}">
                <a16:creationId xmlns:a16="http://schemas.microsoft.com/office/drawing/2014/main" id="{CB8F81B2-D48E-43C9-8529-0629D9580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1225688"/>
            <a:ext cx="1760774" cy="1718707"/>
          </a:xfrm>
          <a:prstGeom prst="rect">
            <a:avLst/>
          </a:prstGeom>
        </p:spPr>
      </p:pic>
      <p:pic>
        <p:nvPicPr>
          <p:cNvPr id="20" name="Picture 19" descr="A diagram of a graph&#10;&#10;AI-generated content may be incorrect.">
            <a:extLst>
              <a:ext uri="{FF2B5EF4-FFF2-40B4-BE49-F238E27FC236}">
                <a16:creationId xmlns:a16="http://schemas.microsoft.com/office/drawing/2014/main" id="{CEA8EF69-3CFB-6683-6B37-B433639DF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225688"/>
            <a:ext cx="2083282" cy="17187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6A15BB98-C108-D84C-BED9-BAD3C54CE9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0038" y="3717032"/>
                <a:ext cx="4542182" cy="13865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sz="1600" b="1" dirty="0"/>
                  <a:t>Accidental </a:t>
                </a:r>
                <a:r>
                  <a:rPr lang="de-DE" sz="1600" b="1" dirty="0" err="1"/>
                  <a:t>combinatorial</a:t>
                </a:r>
                <a:r>
                  <a:rPr lang="de-DE" sz="1600" b="1" dirty="0"/>
                  <a:t> </a:t>
                </a:r>
                <a:r>
                  <a:rPr lang="de-DE" sz="1600" b="1" dirty="0" err="1"/>
                  <a:t>background</a:t>
                </a:r>
                <a:endParaRPr lang="de-DE" sz="1600" b="1" dirty="0"/>
              </a:p>
              <a:p>
                <a:r>
                  <a:rPr lang="de-DE" sz="1600" dirty="0" err="1"/>
                  <a:t>Accidental</a:t>
                </a:r>
                <a:r>
                  <a:rPr lang="de-DE" sz="1600" dirty="0"/>
                  <a:t> </a:t>
                </a:r>
                <a:r>
                  <a:rPr lang="de-DE" sz="1600" dirty="0" err="1"/>
                  <a:t>combinations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of</a:t>
                </a: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1600" dirty="0"/>
                  <a:t> from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de-DE" sz="160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</m:acc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de-DE" sz="1600" dirty="0"/>
                  <a:t>  decays </a:t>
                </a:r>
                <a:r>
                  <a:rPr lang="de-DE" sz="1600" dirty="0" err="1"/>
                  <a:t>with</a:t>
                </a:r>
                <a:r>
                  <a:rPr lang="de-DE" sz="1600" dirty="0"/>
                  <a:t> an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1600" dirty="0"/>
                  <a:t> or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de-DE" sz="1600" dirty="0"/>
                  <a:t> </a:t>
                </a:r>
                <a:r>
                  <a:rPr lang="de-DE" sz="1600" dirty="0" err="1"/>
                  <a:t>originating</a:t>
                </a:r>
                <a:r>
                  <a:rPr lang="de-DE" sz="1600" dirty="0"/>
                  <a:t> </a:t>
                </a:r>
                <a:r>
                  <a:rPr lang="de-DE" sz="1600" dirty="0" err="1"/>
                  <a:t>from</a:t>
                </a:r>
                <a:r>
                  <a:rPr lang="de-DE" sz="1600" dirty="0"/>
                  <a:t> </a:t>
                </a:r>
              </a:p>
              <a:p>
                <a:pPr lvl="1"/>
                <a:r>
                  <a:rPr lang="de-DE" sz="1600" dirty="0" err="1"/>
                  <a:t>Bhabha</a:t>
                </a:r>
                <a:r>
                  <a:rPr lang="de-DE" sz="1600" dirty="0"/>
                  <a:t> </a:t>
                </a:r>
                <a:r>
                  <a:rPr lang="de-DE" sz="1600" dirty="0" err="1"/>
                  <a:t>scattering</a:t>
                </a:r>
                <a:endParaRPr lang="de-DE" sz="1600" dirty="0"/>
              </a:p>
              <a:p>
                <a:pPr lvl="1"/>
                <a:r>
                  <a:rPr lang="de-DE" sz="1600" dirty="0" err="1"/>
                  <a:t>photon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conversion</a:t>
                </a:r>
                <a:r>
                  <a:rPr lang="de-DE" sz="1600" dirty="0"/>
                  <a:t>, </a:t>
                </a:r>
              </a:p>
              <a:p>
                <a:pPr lvl="1"/>
                <a:r>
                  <a:rPr lang="de-DE" sz="1600" dirty="0" err="1"/>
                  <a:t>mis-reconstruction</a:t>
                </a:r>
                <a:endParaRPr lang="de-DE" sz="1600" dirty="0"/>
              </a:p>
              <a:p>
                <a:pPr marL="0" indent="0">
                  <a:buNone/>
                </a:pPr>
                <a:r>
                  <a:rPr lang="de-DE" sz="1600" dirty="0">
                    <a:sym typeface="Wingdings" panose="05000000000000000000" pitchFamily="2" charset="2"/>
                  </a:rPr>
                  <a:t> Need </a:t>
                </a:r>
                <a:r>
                  <a:rPr lang="de-DE" sz="1600" dirty="0" err="1">
                    <a:sym typeface="Wingdings" panose="05000000000000000000" pitchFamily="2" charset="2"/>
                  </a:rPr>
                  <a:t>very</a:t>
                </a:r>
                <a:r>
                  <a:rPr lang="de-DE" sz="1600" dirty="0">
                    <a:sym typeface="Wingdings" panose="05000000000000000000" pitchFamily="2" charset="2"/>
                  </a:rPr>
                  <a:t> </a:t>
                </a:r>
                <a:r>
                  <a:rPr lang="de-DE" sz="1600" dirty="0" err="1">
                    <a:sym typeface="Wingdings" panose="05000000000000000000" pitchFamily="2" charset="2"/>
                  </a:rPr>
                  <a:t>good</a:t>
                </a:r>
                <a:r>
                  <a:rPr lang="de-DE" sz="1600" dirty="0">
                    <a:sym typeface="Wingdings" panose="05000000000000000000" pitchFamily="2" charset="2"/>
                  </a:rPr>
                  <a:t> </a:t>
                </a:r>
                <a:r>
                  <a:rPr lang="de-DE" sz="1600" dirty="0" err="1">
                    <a:sym typeface="Wingdings" panose="05000000000000000000" pitchFamily="2" charset="2"/>
                  </a:rPr>
                  <a:t>timing</a:t>
                </a:r>
                <a:r>
                  <a:rPr lang="de-DE" sz="1600" dirty="0">
                    <a:sym typeface="Wingdings" panose="05000000000000000000" pitchFamily="2" charset="2"/>
                  </a:rPr>
                  <a:t> and </a:t>
                </a:r>
                <a:r>
                  <a:rPr lang="de-DE" sz="1600" dirty="0" err="1">
                    <a:sym typeface="Wingdings" panose="05000000000000000000" pitchFamily="2" charset="2"/>
                  </a:rPr>
                  <a:t>vertexing</a:t>
                </a:r>
                <a:endParaRPr lang="de-DE" sz="1600" dirty="0"/>
              </a:p>
              <a:p>
                <a:endParaRPr lang="de-DE" sz="1600" dirty="0"/>
              </a:p>
              <a:p>
                <a:endParaRPr lang="en-US" sz="1600" dirty="0"/>
              </a:p>
            </p:txBody>
          </p:sp>
        </mc:Choice>
        <mc:Fallback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6A15BB98-C108-D84C-BED9-BAD3C54CE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038" y="3717032"/>
                <a:ext cx="4542182" cy="1386580"/>
              </a:xfrm>
              <a:prstGeom prst="rect">
                <a:avLst/>
              </a:prstGeom>
              <a:blipFill>
                <a:blip r:embed="rId8"/>
                <a:stretch>
                  <a:fillRect l="-805" t="-3084" b="-55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5F939F2-5960-E908-2AEA-991023027A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0" y="3717032"/>
                <a:ext cx="3462064" cy="27363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de-DE" sz="1600" b="1" dirty="0"/>
                  <a:t>Internal </a:t>
                </a:r>
                <a:r>
                  <a:rPr lang="de-DE" sz="1600" b="1" dirty="0" err="1"/>
                  <a:t>conversion</a:t>
                </a:r>
                <a:r>
                  <a:rPr lang="de-DE" sz="1600" dirty="0"/>
                  <a:t> </a:t>
                </a:r>
              </a:p>
              <a:p>
                <a:r>
                  <a:rPr lang="de-DE" sz="1600" dirty="0"/>
                  <a:t>Rare </a:t>
                </a:r>
                <a:r>
                  <a:rPr lang="de-DE" sz="1600" dirty="0" err="1"/>
                  <a:t>muon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decay</a:t>
                </a:r>
                <a:r>
                  <a:rPr lang="de-DE" sz="1600" dirty="0"/>
                  <a:t>		 BR(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sz="160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</m:acc>
                    <m:r>
                      <m:rPr>
                        <m:sty m:val="p"/>
                      </m:rPr>
                      <a:rPr lang="de-DE" sz="1600">
                        <a:latin typeface="Cambria Math" panose="02040503050406030204" pitchFamily="18" charset="0"/>
                      </a:rPr>
                      <m:t>ν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3.4⋅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sz="1600" dirty="0"/>
              </a:p>
              <a:p>
                <a:r>
                  <a:rPr lang="en-US" sz="1600" dirty="0"/>
                  <a:t>The three electrons have a common vertex and are coincident</a:t>
                </a:r>
              </a:p>
              <a:p>
                <a:r>
                  <a:rPr lang="en-GB" sz="1600" dirty="0"/>
                  <a:t>Distinguishable only by the missing momentum carried by neutrinos</a:t>
                </a:r>
              </a:p>
              <a:p>
                <a:pPr marL="0" indent="0">
                  <a:buNone/>
                </a:pPr>
                <a:r>
                  <a:rPr lang="en-US" sz="1600" dirty="0"/>
                  <a:t>Need excellent momentum resolution</a:t>
                </a:r>
              </a:p>
              <a:p>
                <a:pPr marL="0" indent="0">
                  <a:buNone/>
                </a:pPr>
                <a:r>
                  <a:rPr lang="en-US" sz="1600" dirty="0">
                    <a:sym typeface="Wingdings" panose="05000000000000000000" pitchFamily="2" charset="2"/>
                  </a:rPr>
                  <a:t></a:t>
                </a: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&lt;1</m:t>
                    </m:r>
                    <m:r>
                      <a:rPr lang="de-DE" sz="160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MeV/c</a:t>
                </a:r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55F939F2-5960-E908-2AEA-991023027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3717032"/>
                <a:ext cx="3462064" cy="2736304"/>
              </a:xfrm>
              <a:prstGeom prst="rect">
                <a:avLst/>
              </a:prstGeom>
              <a:blipFill>
                <a:blip r:embed="rId9"/>
                <a:stretch>
                  <a:fillRect l="-1058" t="-1559" b="-2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5D2EBB-FB44-7C09-F759-92ED128EB42A}"/>
                  </a:ext>
                </a:extLst>
              </p:cNvPr>
              <p:cNvSpPr txBox="1"/>
              <p:nvPr/>
            </p:nvSpPr>
            <p:spPr>
              <a:xfrm>
                <a:off x="551384" y="5184247"/>
                <a:ext cx="2736303" cy="840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600" dirty="0">
                    <a:sym typeface="Wingdings" panose="05000000000000000000" pitchFamily="2" charset="2"/>
                  </a:rPr>
                  <a:t> Multiple Coulomb </a:t>
                </a:r>
                <a:r>
                  <a:rPr lang="de-DE" sz="1600" dirty="0" err="1">
                    <a:sym typeface="Wingdings" panose="05000000000000000000" pitchFamily="2" charset="2"/>
                  </a:rPr>
                  <a:t>scattering</a:t>
                </a:r>
                <a:r>
                  <a:rPr lang="de-DE" sz="1600" dirty="0">
                    <a:sym typeface="Wingdings" panose="05000000000000000000" pitchFamily="2" charset="2"/>
                  </a:rPr>
                  <a:t> </a:t>
                </a:r>
                <a:r>
                  <a:rPr lang="de-DE" sz="1600" dirty="0" err="1">
                    <a:sym typeface="Wingdings" panose="05000000000000000000" pitchFamily="2" charset="2"/>
                  </a:rPr>
                  <a:t>effects</a:t>
                </a:r>
                <a:r>
                  <a:rPr lang="de-DE" sz="1600" dirty="0">
                    <a:sym typeface="Wingdings" panose="05000000000000000000" pitchFamily="2" charset="2"/>
                  </a:rPr>
                  <a:t> </a:t>
                </a:r>
                <a:r>
                  <a:rPr lang="de-DE" sz="1600" dirty="0" err="1">
                    <a:sym typeface="Wingdings" panose="05000000000000000000" pitchFamily="2" charset="2"/>
                  </a:rPr>
                  <a:t>dominates</a:t>
                </a:r>
                <a:r>
                  <a:rPr lang="de-DE" sz="1600" dirty="0">
                    <a:sym typeface="Wingdings" panose="05000000000000000000" pitchFamily="2" charset="2"/>
                  </a:rPr>
                  <a:t> due </a:t>
                </a:r>
                <a:r>
                  <a:rPr lang="de-DE" sz="1600" dirty="0" err="1">
                    <a:sym typeface="Wingdings" panose="05000000000000000000" pitchFamily="2" charset="2"/>
                  </a:rPr>
                  <a:t>to</a:t>
                </a:r>
                <a:r>
                  <a:rPr lang="de-DE" sz="1600" dirty="0">
                    <a:sym typeface="Wingdings" panose="05000000000000000000" pitchFamily="2" charset="2"/>
                  </a:rPr>
                  <a:t> </a:t>
                </a:r>
                <a:r>
                  <a:rPr lang="de-DE" sz="1600" dirty="0" err="1">
                    <a:sym typeface="Wingdings" panose="05000000000000000000" pitchFamily="2" charset="2"/>
                  </a:rPr>
                  <a:t>low</a:t>
                </a:r>
                <a:r>
                  <a:rPr lang="de-DE" sz="1600" dirty="0">
                    <a:sym typeface="Wingdings" panose="05000000000000000000" pitchFamily="2" charset="2"/>
                  </a:rPr>
                  <a:t> </a:t>
                </a:r>
                <a:r>
                  <a:rPr lang="de-DE" sz="1600" dirty="0" err="1">
                    <a:sym typeface="Wingdings" panose="05000000000000000000" pitchFamily="2" charset="2"/>
                  </a:rPr>
                  <a:t>momentum</a:t>
                </a:r>
                <a:r>
                  <a:rPr lang="de-DE" sz="1600" dirty="0">
                    <a:sym typeface="Wingdings" panose="05000000000000000000" pitchFamily="2" charset="2"/>
                  </a:rPr>
                  <a:t> </a:t>
                </a: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/−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5D2EBB-FB44-7C09-F759-92ED128EB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5184247"/>
                <a:ext cx="2736303" cy="840230"/>
              </a:xfrm>
              <a:prstGeom prst="rect">
                <a:avLst/>
              </a:prstGeom>
              <a:blipFill>
                <a:blip r:embed="rId10"/>
                <a:stretch>
                  <a:fillRect l="-1114" t="-2899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24BAB4-F9C6-3AA9-7622-0346908B2F0A}"/>
              </a:ext>
            </a:extLst>
          </p:cNvPr>
          <p:cNvCxnSpPr/>
          <p:nvPr/>
        </p:nvCxnSpPr>
        <p:spPr>
          <a:xfrm>
            <a:off x="3287688" y="1124744"/>
            <a:ext cx="0" cy="547260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B2340BA-24AB-B09D-74AF-9EBB46F985AC}"/>
              </a:ext>
            </a:extLst>
          </p:cNvPr>
          <p:cNvCxnSpPr/>
          <p:nvPr/>
        </p:nvCxnSpPr>
        <p:spPr>
          <a:xfrm>
            <a:off x="8328248" y="1196752"/>
            <a:ext cx="0" cy="547260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CF3D78-21FA-7C4C-C683-07EEE586ADEB}"/>
                  </a:ext>
                </a:extLst>
              </p:cNvPr>
              <p:cNvSpPr txBox="1"/>
              <p:nvPr/>
            </p:nvSpPr>
            <p:spPr>
              <a:xfrm>
                <a:off x="3287689" y="3121223"/>
                <a:ext cx="576062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400" dirty="0">
                    <a:sym typeface="Wingdings" panose="05000000000000000000" pitchFamily="2" charset="2"/>
                  </a:rPr>
                  <a:t>      </a:t>
                </a:r>
                <a:r>
                  <a:rPr lang="de-DE" sz="1400" dirty="0" err="1">
                    <a:sym typeface="Wingdings" panose="05000000000000000000" pitchFamily="2" charset="2"/>
                  </a:rPr>
                  <a:t>Two</a:t>
                </a:r>
                <a:r>
                  <a:rPr lang="de-DE" sz="1400" dirty="0">
                    <a:sym typeface="Wingdings" panose="05000000000000000000" pitchFamily="2" charset="2"/>
                  </a:rPr>
                  <a:t> Michel </a:t>
                </a:r>
                <a:r>
                  <a:rPr lang="de-DE" sz="1400" dirty="0" err="1">
                    <a:sym typeface="Wingdings" panose="05000000000000000000" pitchFamily="2" charset="2"/>
                  </a:rPr>
                  <a:t>decays</a:t>
                </a:r>
                <a:r>
                  <a:rPr lang="de-DE" sz="1400" dirty="0">
                    <a:sym typeface="Wingdings" panose="05000000000000000000" pitchFamily="2" charset="2"/>
                  </a:rPr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sz="14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1400" b="0" i="0" smtClean="0">
                        <a:latin typeface="Cambria Math" panose="02040503050406030204" pitchFamily="18" charset="0"/>
                      </a:rPr>
                      <m:t>         </m:t>
                    </m:r>
                  </m:oMath>
                </a14:m>
                <a:r>
                  <a:rPr lang="de-DE" sz="1400" dirty="0">
                    <a:sym typeface="Wingdings" panose="05000000000000000000" pitchFamily="2" charset="2"/>
                  </a:rPr>
                  <a:t> Michel decay + Internal </a:t>
                </a:r>
                <a:r>
                  <a:rPr lang="de-DE" sz="1400" dirty="0" err="1">
                    <a:sym typeface="Wingdings" panose="05000000000000000000" pitchFamily="2" charset="2"/>
                  </a:rPr>
                  <a:t>Conversion</a:t>
                </a:r>
                <a:r>
                  <a:rPr lang="de-DE" sz="1400" dirty="0">
                    <a:sym typeface="Wingdings" panose="05000000000000000000" pitchFamily="2" charset="2"/>
                  </a:rPr>
                  <a:t> </a:t>
                </a:r>
                <a:endParaRPr lang="en-US" sz="1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CF3D78-21FA-7C4C-C683-07EEE586A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689" y="3121223"/>
                <a:ext cx="5760628" cy="307777"/>
              </a:xfrm>
              <a:prstGeom prst="rect">
                <a:avLst/>
              </a:prstGeom>
              <a:blipFill>
                <a:blip r:embed="rId11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5096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9B2B51A0-520B-FA28-7989-27C39AEEF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11" y="1825625"/>
            <a:ext cx="8942578" cy="4351338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4C3A5-6172-E726-1195-C8616908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/>
              <a:t>Page </a:t>
            </a:r>
            <a:fld id="{173B533D-7D20-4B98-9795-A10E538AE185}" type="slidenum">
              <a:rPr lang="en-US" altLang="en-US" smtClean="0"/>
              <a:pPr>
                <a:spcAft>
                  <a:spcPts val="600"/>
                </a:spcAft>
              </a:pPr>
              <a:t>6</a:t>
            </a:fld>
            <a:endParaRPr lang="en-US" alt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411E6F7-FDEE-2D62-A636-C4A1551B3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4916" y="5230751"/>
            <a:ext cx="4091644" cy="14824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Target</a:t>
            </a:r>
          </a:p>
          <a:p>
            <a:r>
              <a:rPr lang="en-US" sz="1600" dirty="0"/>
              <a:t>Muons are stopped on </a:t>
            </a:r>
            <a:r>
              <a:rPr lang="en-US" sz="1600" b="1" dirty="0" err="1"/>
              <a:t>aluminised</a:t>
            </a:r>
            <a:r>
              <a:rPr lang="en-US" sz="1600" b="1" dirty="0"/>
              <a:t> mylar</a:t>
            </a:r>
            <a:r>
              <a:rPr lang="en-US" sz="1600" dirty="0"/>
              <a:t> double hollow cone</a:t>
            </a:r>
          </a:p>
          <a:p>
            <a:r>
              <a:rPr lang="en-US" sz="1600" dirty="0"/>
              <a:t>Maximum stopping fraction 95.5%</a:t>
            </a:r>
          </a:p>
          <a:p>
            <a:r>
              <a:rPr lang="en-US" sz="1600" dirty="0"/>
              <a:t>Minimal material budget (~0.15%)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5332650-500F-1CEE-3763-CF33CE205B42}"/>
              </a:ext>
            </a:extLst>
          </p:cNvPr>
          <p:cNvSpPr txBox="1">
            <a:spLocks/>
          </p:cNvSpPr>
          <p:nvPr/>
        </p:nvSpPr>
        <p:spPr>
          <a:xfrm>
            <a:off x="191344" y="1772816"/>
            <a:ext cx="3659596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Mu3e magnet</a:t>
            </a:r>
          </a:p>
          <a:p>
            <a:r>
              <a:rPr lang="en-GB" sz="1600" dirty="0"/>
              <a:t>Superconducting solenoid</a:t>
            </a:r>
          </a:p>
          <a:p>
            <a:r>
              <a:rPr lang="en-GB" sz="1600" dirty="0"/>
              <a:t>Provides a </a:t>
            </a:r>
            <a:r>
              <a:rPr lang="en-GB" sz="1600" b="1" dirty="0"/>
              <a:t>uniform</a:t>
            </a:r>
            <a:r>
              <a:rPr lang="en-GB" sz="1600" dirty="0"/>
              <a:t> </a:t>
            </a:r>
            <a:r>
              <a:rPr lang="en-GB" sz="1600" b="1" dirty="0"/>
              <a:t>1 T</a:t>
            </a:r>
            <a:r>
              <a:rPr lang="en-GB" sz="1600" dirty="0"/>
              <a:t> field</a:t>
            </a:r>
          </a:p>
          <a:p>
            <a:r>
              <a:rPr lang="en-GB" sz="1600" dirty="0"/>
              <a:t>Enable precise momentum reconstruction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7BEF47-2DC2-3260-CA8D-D2E589159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5021" r="24424"/>
          <a:stretch>
            <a:fillRect/>
          </a:stretch>
        </p:blipFill>
        <p:spPr>
          <a:xfrm>
            <a:off x="191344" y="3601202"/>
            <a:ext cx="2449488" cy="2755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C7017F-B92F-A498-6BC9-27EF64946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9261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de-DE" sz="3600" dirty="0"/>
              <a:t>The Mu3e </a:t>
            </a:r>
            <a:r>
              <a:rPr lang="de-DE" sz="3600" dirty="0" err="1"/>
              <a:t>experiment</a:t>
            </a:r>
            <a:endParaRPr lang="en-US" sz="3600" dirty="0"/>
          </a:p>
        </p:txBody>
      </p:sp>
      <p:pic>
        <p:nvPicPr>
          <p:cNvPr id="4" name="Picture 3" descr="A metal object with a point&#10;&#10;AI-generated content may be incorrect.">
            <a:extLst>
              <a:ext uri="{FF2B5EF4-FFF2-40B4-BE49-F238E27FC236}">
                <a16:creationId xmlns:a16="http://schemas.microsoft.com/office/drawing/2014/main" id="{881EE366-9A02-0AF6-FD7D-3095E2B98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6"/>
          <a:stretch>
            <a:fillRect/>
          </a:stretch>
        </p:blipFill>
        <p:spPr>
          <a:xfrm>
            <a:off x="7068622" y="3068960"/>
            <a:ext cx="3779906" cy="20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19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4453C-2DB2-DBDE-2F0B-E457A57E9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diagram&#10;&#10;AI-generated content may be incorrect.">
            <a:extLst>
              <a:ext uri="{FF2B5EF4-FFF2-40B4-BE49-F238E27FC236}">
                <a16:creationId xmlns:a16="http://schemas.microsoft.com/office/drawing/2014/main" id="{AE8D7190-B5EF-C559-3915-E48818F71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00" y="1825200"/>
            <a:ext cx="8944761" cy="4352400"/>
          </a:xfrm>
          <a:solidFill>
            <a:schemeClr val="bg1"/>
          </a:solidFill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6295C-41EE-8472-B2D2-7E910C13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>
                <a:spcAft>
                  <a:spcPts val="600"/>
                </a:spcAft>
              </a:pPr>
              <a:t>7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2CF03B-359B-9F89-1641-4A5763F6AF0C}"/>
              </a:ext>
            </a:extLst>
          </p:cNvPr>
          <p:cNvSpPr/>
          <p:nvPr/>
        </p:nvSpPr>
        <p:spPr>
          <a:xfrm>
            <a:off x="1631504" y="3132008"/>
            <a:ext cx="8532000" cy="224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C2BB50-F39D-BB43-4FD2-2F6CF3C5EB98}"/>
              </a:ext>
            </a:extLst>
          </p:cNvPr>
          <p:cNvSpPr/>
          <p:nvPr/>
        </p:nvSpPr>
        <p:spPr>
          <a:xfrm>
            <a:off x="1631504" y="4509120"/>
            <a:ext cx="8532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DFC4BD-F047-A03C-F9D7-961FF4BE32DC}"/>
              </a:ext>
            </a:extLst>
          </p:cNvPr>
          <p:cNvSpPr/>
          <p:nvPr/>
        </p:nvSpPr>
        <p:spPr>
          <a:xfrm>
            <a:off x="4439816" y="4365104"/>
            <a:ext cx="1224136" cy="195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00B101-44C3-9BEE-D995-3BC7C38810EE}"/>
              </a:ext>
            </a:extLst>
          </p:cNvPr>
          <p:cNvSpPr/>
          <p:nvPr/>
        </p:nvSpPr>
        <p:spPr>
          <a:xfrm>
            <a:off x="2279576" y="3240507"/>
            <a:ext cx="1656184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8B9E1F-6896-D263-765A-B2AB97903EC6}"/>
              </a:ext>
            </a:extLst>
          </p:cNvPr>
          <p:cNvSpPr/>
          <p:nvPr/>
        </p:nvSpPr>
        <p:spPr>
          <a:xfrm>
            <a:off x="1571992" y="2708920"/>
            <a:ext cx="8782744" cy="4685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0B09A2-71BE-63DA-CFC0-F8847795689B}"/>
              </a:ext>
            </a:extLst>
          </p:cNvPr>
          <p:cNvSpPr/>
          <p:nvPr/>
        </p:nvSpPr>
        <p:spPr>
          <a:xfrm>
            <a:off x="1571992" y="4690513"/>
            <a:ext cx="8782744" cy="4685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017891-D4A8-8F8B-D462-226B96643DC4}"/>
              </a:ext>
            </a:extLst>
          </p:cNvPr>
          <p:cNvSpPr/>
          <p:nvPr/>
        </p:nvSpPr>
        <p:spPr>
          <a:xfrm>
            <a:off x="4295800" y="3389108"/>
            <a:ext cx="2808312" cy="35557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35B6E0-E3A7-3A22-F266-9996D86DE3EB}"/>
              </a:ext>
            </a:extLst>
          </p:cNvPr>
          <p:cNvSpPr/>
          <p:nvPr/>
        </p:nvSpPr>
        <p:spPr>
          <a:xfrm>
            <a:off x="4596328" y="4185399"/>
            <a:ext cx="2579792" cy="21035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E8162FF-D57D-7933-37D8-B1899A522432}"/>
              </a:ext>
            </a:extLst>
          </p:cNvPr>
          <p:cNvSpPr txBox="1">
            <a:spLocks/>
          </p:cNvSpPr>
          <p:nvPr/>
        </p:nvSpPr>
        <p:spPr>
          <a:xfrm>
            <a:off x="7332632" y="3327573"/>
            <a:ext cx="468052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2 layer Vertex Detector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50</a:t>
            </a:r>
            <a:r>
              <a:rPr lang="de-DE" sz="1600" dirty="0"/>
              <a:t>µm </a:t>
            </a:r>
            <a:r>
              <a:rPr lang="de-DE" sz="1600" dirty="0" err="1"/>
              <a:t>thin</a:t>
            </a:r>
            <a:r>
              <a:rPr lang="de-DE" sz="1600" dirty="0"/>
              <a:t> </a:t>
            </a:r>
            <a:r>
              <a:rPr lang="de-DE" sz="1600" dirty="0" err="1"/>
              <a:t>Mupix</a:t>
            </a:r>
            <a:r>
              <a:rPr lang="de-DE" sz="1600" dirty="0"/>
              <a:t> 11 </a:t>
            </a:r>
            <a:r>
              <a:rPr lang="de-DE" sz="1600" dirty="0" err="1"/>
              <a:t>sensors</a:t>
            </a:r>
            <a:r>
              <a:rPr lang="de-DE" sz="1600" dirty="0"/>
              <a:t> / </a:t>
            </a:r>
            <a:r>
              <a:rPr lang="en-US" sz="1600" dirty="0"/>
              <a:t>6 chips per ladder</a:t>
            </a:r>
          </a:p>
          <a:p>
            <a:pPr marL="0" indent="0">
              <a:buNone/>
            </a:pPr>
            <a:r>
              <a:rPr lang="en-US" sz="1600" dirty="0"/>
              <a:t>Precise vertexing (~ 200</a:t>
            </a:r>
            <a:r>
              <a:rPr lang="el-GR" sz="1600" dirty="0"/>
              <a:t>μ</a:t>
            </a:r>
            <a:r>
              <a:rPr lang="en-US" sz="1600" dirty="0"/>
              <a:t>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8BE3A-71CD-F968-2D46-FAFA7BACA131}"/>
              </a:ext>
            </a:extLst>
          </p:cNvPr>
          <p:cNvSpPr txBox="1">
            <a:spLocks/>
          </p:cNvSpPr>
          <p:nvPr/>
        </p:nvSpPr>
        <p:spPr>
          <a:xfrm>
            <a:off x="458804" y="1062854"/>
            <a:ext cx="7365388" cy="1518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2 Outer Pixel Layers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70</a:t>
            </a:r>
            <a:r>
              <a:rPr lang="de-DE" sz="1600" dirty="0"/>
              <a:t>µm </a:t>
            </a:r>
            <a:r>
              <a:rPr lang="de-DE" sz="1600" dirty="0" err="1"/>
              <a:t>thin</a:t>
            </a:r>
            <a:r>
              <a:rPr lang="de-DE" sz="1600" dirty="0"/>
              <a:t> </a:t>
            </a:r>
            <a:r>
              <a:rPr lang="de-DE" sz="1600" dirty="0" err="1"/>
              <a:t>Mupix</a:t>
            </a:r>
            <a:r>
              <a:rPr lang="de-DE" sz="1600" dirty="0"/>
              <a:t> 11 </a:t>
            </a:r>
            <a:r>
              <a:rPr lang="de-DE" sz="1600" dirty="0" err="1"/>
              <a:t>sensors</a:t>
            </a:r>
            <a:r>
              <a:rPr lang="de-DE" sz="1600" dirty="0"/>
              <a:t>  / Up </a:t>
            </a:r>
            <a:r>
              <a:rPr lang="de-DE" sz="1600" dirty="0" err="1"/>
              <a:t>to</a:t>
            </a:r>
            <a:r>
              <a:rPr lang="de-DE" sz="1600" dirty="0"/>
              <a:t> 18 </a:t>
            </a:r>
            <a:r>
              <a:rPr lang="de-DE" sz="1600" dirty="0" err="1"/>
              <a:t>sensors</a:t>
            </a:r>
            <a:r>
              <a:rPr lang="de-DE" sz="1600" dirty="0"/>
              <a:t> per </a:t>
            </a:r>
            <a:r>
              <a:rPr lang="de-DE" sz="1600" dirty="0" err="1"/>
              <a:t>ladder</a:t>
            </a:r>
            <a:endParaRPr lang="de-DE" sz="1600" dirty="0"/>
          </a:p>
          <a:p>
            <a:pPr marL="0" indent="0">
              <a:buNone/>
            </a:pPr>
            <a:r>
              <a:rPr lang="en-GB" sz="1600" dirty="0"/>
              <a:t>For good momentum resolution and high p acceptance</a:t>
            </a:r>
          </a:p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 reconstruction of </a:t>
            </a:r>
            <a:r>
              <a:rPr lang="en-GB" sz="1600" dirty="0" err="1">
                <a:sym typeface="Wingdings" panose="05000000000000000000" pitchFamily="2" charset="2"/>
              </a:rPr>
              <a:t>recurling</a:t>
            </a:r>
            <a:r>
              <a:rPr lang="en-GB" sz="1600" dirty="0">
                <a:sym typeface="Wingdings" panose="05000000000000000000" pitchFamily="2" charset="2"/>
              </a:rPr>
              <a:t> tracks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75891-5487-6E56-8C6D-11F6FD170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303" y="792617"/>
            <a:ext cx="1784178" cy="1660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2E85AD-BFCB-65E9-3045-0EE117BB0ED3}"/>
              </a:ext>
            </a:extLst>
          </p:cNvPr>
          <p:cNvSpPr/>
          <p:nvPr/>
        </p:nvSpPr>
        <p:spPr>
          <a:xfrm>
            <a:off x="458804" y="1106391"/>
            <a:ext cx="6141252" cy="1475225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209785-85AF-6120-EBEA-59B2735ECBF5}"/>
              </a:ext>
            </a:extLst>
          </p:cNvPr>
          <p:cNvSpPr/>
          <p:nvPr/>
        </p:nvSpPr>
        <p:spPr>
          <a:xfrm>
            <a:off x="7306334" y="3362795"/>
            <a:ext cx="4706818" cy="107431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4" name="Picture 3" descr="A close-up of a plastic bag&#10;&#10;AI-generated content may be incorrect.">
            <a:extLst>
              <a:ext uri="{FF2B5EF4-FFF2-40B4-BE49-F238E27FC236}">
                <a16:creationId xmlns:a16="http://schemas.microsoft.com/office/drawing/2014/main" id="{D2080DD3-7737-DAE4-3C62-1FE304504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10315" r="26366" b="45789"/>
          <a:stretch>
            <a:fillRect/>
          </a:stretch>
        </p:blipFill>
        <p:spPr>
          <a:xfrm>
            <a:off x="1559496" y="5613651"/>
            <a:ext cx="2880320" cy="969866"/>
          </a:xfrm>
          <a:prstGeom prst="rect">
            <a:avLst/>
          </a:prstGeom>
        </p:spPr>
      </p:pic>
      <p:pic>
        <p:nvPicPr>
          <p:cNvPr id="5" name="Picture 4" descr="A close-up of a plastic bag&#10;&#10;AI-generated content may be incorrect.">
            <a:extLst>
              <a:ext uri="{FF2B5EF4-FFF2-40B4-BE49-F238E27FC236}">
                <a16:creationId xmlns:a16="http://schemas.microsoft.com/office/drawing/2014/main" id="{836C3551-293C-DED6-CB23-B490C7C81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52133" r="26366" b="8321"/>
          <a:stretch>
            <a:fillRect/>
          </a:stretch>
        </p:blipFill>
        <p:spPr>
          <a:xfrm>
            <a:off x="6962118" y="5613651"/>
            <a:ext cx="3310346" cy="96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51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D8519-E577-8F8D-6CC8-F2D69C151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diagram&#10;&#10;AI-generated content may be incorrect.">
            <a:extLst>
              <a:ext uri="{FF2B5EF4-FFF2-40B4-BE49-F238E27FC236}">
                <a16:creationId xmlns:a16="http://schemas.microsoft.com/office/drawing/2014/main" id="{87416C62-D899-ADCD-C94F-52B8E642F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00" y="1825200"/>
            <a:ext cx="8944761" cy="4352400"/>
          </a:xfrm>
          <a:solidFill>
            <a:schemeClr val="bg1"/>
          </a:solidFill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41679-0B80-D605-D311-D8788918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>
                <a:spcAft>
                  <a:spcPts val="600"/>
                </a:spcAft>
              </a:pPr>
              <a:t>8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F3B502-7CFC-6624-C9E5-287EA96E98D8}"/>
              </a:ext>
            </a:extLst>
          </p:cNvPr>
          <p:cNvSpPr/>
          <p:nvPr/>
        </p:nvSpPr>
        <p:spPr>
          <a:xfrm>
            <a:off x="1631504" y="3132008"/>
            <a:ext cx="8532000" cy="224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7C9A12-9BAB-2D53-860B-C54915AF7EFE}"/>
              </a:ext>
            </a:extLst>
          </p:cNvPr>
          <p:cNvSpPr/>
          <p:nvPr/>
        </p:nvSpPr>
        <p:spPr>
          <a:xfrm>
            <a:off x="1631504" y="4509120"/>
            <a:ext cx="8532000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D1ABC-1CA9-6F78-2C6B-61E345AEB7F6}"/>
              </a:ext>
            </a:extLst>
          </p:cNvPr>
          <p:cNvSpPr/>
          <p:nvPr/>
        </p:nvSpPr>
        <p:spPr>
          <a:xfrm>
            <a:off x="4439816" y="4365104"/>
            <a:ext cx="1224136" cy="195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CF9B04-C926-7FCB-DFA1-78358E08839A}"/>
              </a:ext>
            </a:extLst>
          </p:cNvPr>
          <p:cNvSpPr/>
          <p:nvPr/>
        </p:nvSpPr>
        <p:spPr>
          <a:xfrm>
            <a:off x="2279576" y="3240507"/>
            <a:ext cx="1656184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02BF74-8C22-5C2F-0A14-84426B6540F7}"/>
              </a:ext>
            </a:extLst>
          </p:cNvPr>
          <p:cNvSpPr/>
          <p:nvPr/>
        </p:nvSpPr>
        <p:spPr>
          <a:xfrm>
            <a:off x="1571992" y="2708920"/>
            <a:ext cx="8782744" cy="4685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2A6AF8-416A-A8B8-E821-B3475B30D773}"/>
              </a:ext>
            </a:extLst>
          </p:cNvPr>
          <p:cNvSpPr/>
          <p:nvPr/>
        </p:nvSpPr>
        <p:spPr>
          <a:xfrm>
            <a:off x="1571992" y="4690513"/>
            <a:ext cx="8782744" cy="4685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BACA62-B72A-F8FD-69E9-663C51845304}"/>
              </a:ext>
            </a:extLst>
          </p:cNvPr>
          <p:cNvSpPr/>
          <p:nvPr/>
        </p:nvSpPr>
        <p:spPr>
          <a:xfrm>
            <a:off x="4295800" y="3389108"/>
            <a:ext cx="2808312" cy="35557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AD6A37-C744-209C-D8C7-B00B243A4A04}"/>
              </a:ext>
            </a:extLst>
          </p:cNvPr>
          <p:cNvSpPr/>
          <p:nvPr/>
        </p:nvSpPr>
        <p:spPr>
          <a:xfrm>
            <a:off x="4596328" y="4185399"/>
            <a:ext cx="2579792" cy="21035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F29CFFB-B44D-7F3A-2BAE-7BE9A9F1FF0F}"/>
              </a:ext>
            </a:extLst>
          </p:cNvPr>
          <p:cNvSpPr txBox="1">
            <a:spLocks/>
          </p:cNvSpPr>
          <p:nvPr/>
        </p:nvSpPr>
        <p:spPr>
          <a:xfrm>
            <a:off x="7332632" y="3327573"/>
            <a:ext cx="468052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2 layer Vertex Detector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50</a:t>
            </a:r>
            <a:r>
              <a:rPr lang="de-DE" sz="1600" dirty="0"/>
              <a:t>µm </a:t>
            </a:r>
            <a:r>
              <a:rPr lang="de-DE" sz="1600" dirty="0" err="1"/>
              <a:t>thin</a:t>
            </a:r>
            <a:r>
              <a:rPr lang="de-DE" sz="1600" dirty="0"/>
              <a:t> </a:t>
            </a:r>
            <a:r>
              <a:rPr lang="de-DE" sz="1600" dirty="0" err="1"/>
              <a:t>Mupix</a:t>
            </a:r>
            <a:r>
              <a:rPr lang="de-DE" sz="1600" dirty="0"/>
              <a:t> 11 </a:t>
            </a:r>
            <a:r>
              <a:rPr lang="de-DE" sz="1600" dirty="0" err="1"/>
              <a:t>sensors</a:t>
            </a:r>
            <a:r>
              <a:rPr lang="de-DE" sz="1600" dirty="0"/>
              <a:t> / </a:t>
            </a:r>
            <a:r>
              <a:rPr lang="en-US" sz="1600" dirty="0"/>
              <a:t>6 chips per ladder</a:t>
            </a:r>
          </a:p>
          <a:p>
            <a:pPr marL="0" indent="0">
              <a:buNone/>
            </a:pPr>
            <a:r>
              <a:rPr lang="en-US" sz="1600" dirty="0"/>
              <a:t>Precise vertexing (~ 200</a:t>
            </a:r>
            <a:r>
              <a:rPr lang="el-GR" sz="1600" dirty="0"/>
              <a:t>μ</a:t>
            </a:r>
            <a:r>
              <a:rPr lang="en-US" sz="1600" dirty="0"/>
              <a:t>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F05AC-22B2-D92F-8A91-2A66B0BA532D}"/>
              </a:ext>
            </a:extLst>
          </p:cNvPr>
          <p:cNvSpPr txBox="1">
            <a:spLocks/>
          </p:cNvSpPr>
          <p:nvPr/>
        </p:nvSpPr>
        <p:spPr>
          <a:xfrm>
            <a:off x="458804" y="1062854"/>
            <a:ext cx="7365388" cy="1518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2 Outer Pixel Layers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70</a:t>
            </a:r>
            <a:r>
              <a:rPr lang="de-DE" sz="1600" dirty="0"/>
              <a:t>µm </a:t>
            </a:r>
            <a:r>
              <a:rPr lang="de-DE" sz="1600" dirty="0" err="1"/>
              <a:t>thin</a:t>
            </a:r>
            <a:r>
              <a:rPr lang="de-DE" sz="1600" dirty="0"/>
              <a:t> </a:t>
            </a:r>
            <a:r>
              <a:rPr lang="de-DE" sz="1600" dirty="0" err="1"/>
              <a:t>Mupix</a:t>
            </a:r>
            <a:r>
              <a:rPr lang="de-DE" sz="1600" dirty="0"/>
              <a:t> 11 </a:t>
            </a:r>
            <a:r>
              <a:rPr lang="de-DE" sz="1600" dirty="0" err="1"/>
              <a:t>sensors</a:t>
            </a:r>
            <a:r>
              <a:rPr lang="de-DE" sz="1600" dirty="0"/>
              <a:t>  / Up </a:t>
            </a:r>
            <a:r>
              <a:rPr lang="de-DE" sz="1600" dirty="0" err="1"/>
              <a:t>to</a:t>
            </a:r>
            <a:r>
              <a:rPr lang="de-DE" sz="1600" dirty="0"/>
              <a:t> 18 </a:t>
            </a:r>
            <a:r>
              <a:rPr lang="de-DE" sz="1600" dirty="0" err="1"/>
              <a:t>sensors</a:t>
            </a:r>
            <a:r>
              <a:rPr lang="de-DE" sz="1600" dirty="0"/>
              <a:t> per </a:t>
            </a:r>
            <a:r>
              <a:rPr lang="de-DE" sz="1600" dirty="0" err="1"/>
              <a:t>ladder</a:t>
            </a:r>
            <a:endParaRPr lang="de-DE" sz="1600" dirty="0"/>
          </a:p>
          <a:p>
            <a:pPr marL="0" indent="0">
              <a:buNone/>
            </a:pPr>
            <a:r>
              <a:rPr lang="en-GB" sz="1600" dirty="0"/>
              <a:t>For good momentum resolution and high p acceptance</a:t>
            </a:r>
          </a:p>
          <a:p>
            <a:pPr marL="0" indent="0">
              <a:buNone/>
            </a:pPr>
            <a:r>
              <a:rPr lang="en-GB" sz="1600" dirty="0">
                <a:sym typeface="Wingdings" panose="05000000000000000000" pitchFamily="2" charset="2"/>
              </a:rPr>
              <a:t> reconstruction of </a:t>
            </a:r>
            <a:r>
              <a:rPr lang="en-GB" sz="1600" dirty="0" err="1">
                <a:sym typeface="Wingdings" panose="05000000000000000000" pitchFamily="2" charset="2"/>
              </a:rPr>
              <a:t>recurling</a:t>
            </a:r>
            <a:r>
              <a:rPr lang="en-GB" sz="1600" dirty="0">
                <a:sym typeface="Wingdings" panose="05000000000000000000" pitchFamily="2" charset="2"/>
              </a:rPr>
              <a:t> tracks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35268-DC3B-A8AD-DC3A-9375F9B63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303" y="792617"/>
            <a:ext cx="1784178" cy="1660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1A845B-7C61-28F2-04B9-C1D859CBC28B}"/>
              </a:ext>
            </a:extLst>
          </p:cNvPr>
          <p:cNvSpPr/>
          <p:nvPr/>
        </p:nvSpPr>
        <p:spPr>
          <a:xfrm>
            <a:off x="458804" y="1106391"/>
            <a:ext cx="6141252" cy="1475225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F876C2-099A-7AD2-E5F0-BA32734B3D5F}"/>
              </a:ext>
            </a:extLst>
          </p:cNvPr>
          <p:cNvSpPr/>
          <p:nvPr/>
        </p:nvSpPr>
        <p:spPr>
          <a:xfrm>
            <a:off x="7306334" y="3356992"/>
            <a:ext cx="4706818" cy="107431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0DB218-5050-70F7-A6BD-C4703D10F21E}"/>
              </a:ext>
            </a:extLst>
          </p:cNvPr>
          <p:cNvSpPr txBox="1"/>
          <p:nvPr/>
        </p:nvSpPr>
        <p:spPr>
          <a:xfrm>
            <a:off x="1497788" y="3651100"/>
            <a:ext cx="2734072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/>
              <a:t>Cooled by low-density gaseous helium</a:t>
            </a:r>
          </a:p>
        </p:txBody>
      </p:sp>
      <p:pic>
        <p:nvPicPr>
          <p:cNvPr id="17" name="Picture 16" descr="A close-up of a plastic bag&#10;&#10;AI-generated content may be incorrect.">
            <a:extLst>
              <a:ext uri="{FF2B5EF4-FFF2-40B4-BE49-F238E27FC236}">
                <a16:creationId xmlns:a16="http://schemas.microsoft.com/office/drawing/2014/main" id="{99723BE1-712B-F00B-1A63-E52B88223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10315" r="26366" b="45789"/>
          <a:stretch>
            <a:fillRect/>
          </a:stretch>
        </p:blipFill>
        <p:spPr>
          <a:xfrm>
            <a:off x="1559496" y="5613651"/>
            <a:ext cx="2880320" cy="969866"/>
          </a:xfrm>
          <a:prstGeom prst="rect">
            <a:avLst/>
          </a:prstGeom>
        </p:spPr>
      </p:pic>
      <p:pic>
        <p:nvPicPr>
          <p:cNvPr id="18" name="Picture 17" descr="A close-up of a plastic bag&#10;&#10;AI-generated content may be incorrect.">
            <a:extLst>
              <a:ext uri="{FF2B5EF4-FFF2-40B4-BE49-F238E27FC236}">
                <a16:creationId xmlns:a16="http://schemas.microsoft.com/office/drawing/2014/main" id="{6C3C0668-426F-3181-8D2B-824E18F45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52133" r="26366" b="8321"/>
          <a:stretch>
            <a:fillRect/>
          </a:stretch>
        </p:blipFill>
        <p:spPr>
          <a:xfrm>
            <a:off x="6962118" y="5613651"/>
            <a:ext cx="3310346" cy="96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4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15825-6CE4-14D1-7BA8-90D8973F7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diagram&#10;&#10;AI-generated content may be incorrect.">
            <a:extLst>
              <a:ext uri="{FF2B5EF4-FFF2-40B4-BE49-F238E27FC236}">
                <a16:creationId xmlns:a16="http://schemas.microsoft.com/office/drawing/2014/main" id="{302EFB6D-DB8A-8146-F5D1-44003E189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11" y="1825625"/>
            <a:ext cx="8942578" cy="4351338"/>
          </a:xfr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6C3A3-D3D7-38CC-6CA9-FF336DBAB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/>
              <a:t>Page </a:t>
            </a:r>
            <a:fld id="{55D1D16C-8795-4468-A188-E42854EF80D3}" type="slidenum">
              <a:rPr lang="en-US" altLang="en-US" smtClean="0"/>
              <a:pPr>
                <a:spcAft>
                  <a:spcPts val="600"/>
                </a:spcAft>
              </a:pPr>
              <a:t>9</a:t>
            </a:fld>
            <a:endParaRPr lang="en-US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472290-38CA-8C21-1A45-D1A52874202E}"/>
              </a:ext>
            </a:extLst>
          </p:cNvPr>
          <p:cNvSpPr/>
          <p:nvPr/>
        </p:nvSpPr>
        <p:spPr>
          <a:xfrm>
            <a:off x="1624711" y="3104929"/>
            <a:ext cx="2599081" cy="43496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809EB2-5DC5-81CB-3316-E7E1DBA3E6C5}"/>
              </a:ext>
            </a:extLst>
          </p:cNvPr>
          <p:cNvSpPr/>
          <p:nvPr/>
        </p:nvSpPr>
        <p:spPr>
          <a:xfrm>
            <a:off x="1624711" y="4581128"/>
            <a:ext cx="2527073" cy="236369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608CB4-CEC0-A99F-CA3C-F4F391A7DCD5}"/>
              </a:ext>
            </a:extLst>
          </p:cNvPr>
          <p:cNvSpPr/>
          <p:nvPr/>
        </p:nvSpPr>
        <p:spPr>
          <a:xfrm>
            <a:off x="7672407" y="4581128"/>
            <a:ext cx="2599081" cy="216025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A57EBE-8266-A9CE-B525-77840CCCE709}"/>
              </a:ext>
            </a:extLst>
          </p:cNvPr>
          <p:cNvSpPr/>
          <p:nvPr/>
        </p:nvSpPr>
        <p:spPr>
          <a:xfrm>
            <a:off x="7680176" y="3104928"/>
            <a:ext cx="2599081" cy="216025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61C3DC-08F6-0DBE-5724-C0F8527917FF}"/>
              </a:ext>
            </a:extLst>
          </p:cNvPr>
          <p:cNvSpPr/>
          <p:nvPr/>
        </p:nvSpPr>
        <p:spPr>
          <a:xfrm>
            <a:off x="4511825" y="3104927"/>
            <a:ext cx="2880319" cy="14586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88524B-C0CC-3A6F-0F41-8B4C730C301C}"/>
              </a:ext>
            </a:extLst>
          </p:cNvPr>
          <p:cNvSpPr/>
          <p:nvPr/>
        </p:nvSpPr>
        <p:spPr>
          <a:xfrm>
            <a:off x="4295800" y="4473153"/>
            <a:ext cx="3103137" cy="32400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090779-8484-9474-BE81-5D8F474F849D}"/>
                  </a:ext>
                </a:extLst>
              </p:cNvPr>
              <p:cNvSpPr txBox="1"/>
              <p:nvPr/>
            </p:nvSpPr>
            <p:spPr>
              <a:xfrm>
                <a:off x="304528" y="5169966"/>
                <a:ext cx="3919264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≈0.5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 dirty="0"/>
                  <a:t> scintillating tiles</a:t>
                </a:r>
              </a:p>
              <a:p>
                <a:r>
                  <a:rPr lang="en-US" sz="1600" dirty="0"/>
                  <a:t>Readout by </a:t>
                </a:r>
                <a:r>
                  <a:rPr lang="en-US" sz="1600" dirty="0" err="1"/>
                  <a:t>SiPMs</a:t>
                </a:r>
                <a:r>
                  <a:rPr lang="en-US" sz="1600" dirty="0"/>
                  <a:t> and custom ASIC</a:t>
                </a:r>
              </a:p>
              <a:p>
                <a:r>
                  <a:rPr lang="en-US" sz="1600" dirty="0"/>
                  <a:t>Timing resolution 80ps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090779-8484-9474-BE81-5D8F474F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28" y="5169966"/>
                <a:ext cx="3919264" cy="861774"/>
              </a:xfrm>
              <a:prstGeom prst="rect">
                <a:avLst/>
              </a:prstGeom>
              <a:blipFill>
                <a:blip r:embed="rId3"/>
                <a:stretch>
                  <a:fillRect l="-933" t="-2128" b="-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25523BC0-D42E-47D5-548C-EDEAAA222E7F}"/>
              </a:ext>
            </a:extLst>
          </p:cNvPr>
          <p:cNvSpPr/>
          <p:nvPr/>
        </p:nvSpPr>
        <p:spPr>
          <a:xfrm>
            <a:off x="3581400" y="2204864"/>
            <a:ext cx="1938536" cy="666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24906B-5A95-384F-B202-2F59E9F72518}"/>
              </a:ext>
            </a:extLst>
          </p:cNvPr>
          <p:cNvSpPr/>
          <p:nvPr/>
        </p:nvSpPr>
        <p:spPr>
          <a:xfrm>
            <a:off x="7320136" y="2258255"/>
            <a:ext cx="1938536" cy="666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2840C3-F77E-FC7E-B92C-0C01C7404177}"/>
              </a:ext>
            </a:extLst>
          </p:cNvPr>
          <p:cNvSpPr txBox="1"/>
          <p:nvPr/>
        </p:nvSpPr>
        <p:spPr>
          <a:xfrm>
            <a:off x="3639580" y="1556792"/>
            <a:ext cx="36085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3 </a:t>
            </a:r>
            <a:r>
              <a:rPr lang="de-DE" sz="1600" dirty="0" err="1"/>
              <a:t>layers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250µm </a:t>
            </a:r>
            <a:r>
              <a:rPr lang="de-DE" sz="1600" dirty="0" err="1"/>
              <a:t>scintillating</a:t>
            </a:r>
            <a:r>
              <a:rPr lang="de-DE" sz="1600" dirty="0"/>
              <a:t> </a:t>
            </a:r>
            <a:r>
              <a:rPr lang="de-DE" sz="1600" dirty="0" err="1"/>
              <a:t>fibres</a:t>
            </a:r>
            <a:endParaRPr lang="de-DE" sz="1600" dirty="0"/>
          </a:p>
          <a:p>
            <a:r>
              <a:rPr lang="en-GB" sz="1600" dirty="0"/>
              <a:t>Read-out by (</a:t>
            </a:r>
            <a:r>
              <a:rPr lang="en-GB" sz="1600" dirty="0" err="1"/>
              <a:t>SiPMs</a:t>
            </a:r>
            <a:r>
              <a:rPr lang="en-GB" sz="1600" dirty="0"/>
              <a:t>) and custom ASIC </a:t>
            </a:r>
          </a:p>
          <a:p>
            <a:r>
              <a:rPr lang="en-GB" sz="1600" dirty="0"/>
              <a:t>Timing resolution &lt; 0.5 ns</a:t>
            </a:r>
            <a:endParaRPr lang="de-DE" sz="1600" dirty="0"/>
          </a:p>
          <a:p>
            <a:endParaRPr lang="en-US" sz="16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69B01-2E55-0E70-D9C6-3F342A39B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365" y="692695"/>
            <a:ext cx="3994127" cy="210048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E2C11F1-1CF9-ABD6-C8D2-BCCEADEA895D}"/>
              </a:ext>
            </a:extLst>
          </p:cNvPr>
          <p:cNvSpPr/>
          <p:nvPr/>
        </p:nvSpPr>
        <p:spPr>
          <a:xfrm>
            <a:off x="2207568" y="2708920"/>
            <a:ext cx="1470870" cy="26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D317B05-5B1B-DE21-4542-F566AF8BD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5" y="862339"/>
            <a:ext cx="2743200" cy="210048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15E8FC3-D1ED-7B76-0F8C-FFBF41E1BACE}"/>
              </a:ext>
            </a:extLst>
          </p:cNvPr>
          <p:cNvSpPr/>
          <p:nvPr/>
        </p:nvSpPr>
        <p:spPr>
          <a:xfrm>
            <a:off x="5819485" y="5010820"/>
            <a:ext cx="1470870" cy="26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C673BC0-D556-BA2E-3367-FEC2CD60B149}"/>
              </a:ext>
            </a:extLst>
          </p:cNvPr>
          <p:cNvSpPr/>
          <p:nvPr/>
        </p:nvSpPr>
        <p:spPr>
          <a:xfrm>
            <a:off x="4348615" y="3379627"/>
            <a:ext cx="1380552" cy="195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CB5576-A008-3F80-E7F9-479FE1FDFA53}"/>
              </a:ext>
            </a:extLst>
          </p:cNvPr>
          <p:cNvSpPr/>
          <p:nvPr/>
        </p:nvSpPr>
        <p:spPr>
          <a:xfrm>
            <a:off x="3466201" y="1478307"/>
            <a:ext cx="3608548" cy="1014589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FD105EC-3468-2AC0-8C4E-EBA43C4D5A97}"/>
              </a:ext>
            </a:extLst>
          </p:cNvPr>
          <p:cNvSpPr/>
          <p:nvPr/>
        </p:nvSpPr>
        <p:spPr>
          <a:xfrm>
            <a:off x="304528" y="5148558"/>
            <a:ext cx="3168352" cy="94473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BA9BB-41AB-BC43-221E-496FAF036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1997" y="5141745"/>
            <a:ext cx="2459152" cy="112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0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2236</Words>
  <Application>Microsoft Office PowerPoint</Application>
  <PresentationFormat>Widescreen</PresentationFormat>
  <Paragraphs>369</Paragraphs>
  <Slides>35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Wingdings</vt:lpstr>
      <vt:lpstr>Office 2013 - 2022 Theme</vt:lpstr>
      <vt:lpstr>Mu3e</vt:lpstr>
      <vt:lpstr>Charge Lepton Flavor Violation</vt:lpstr>
      <vt:lpstr>The golden muon channels</vt:lpstr>
      <vt:lpstr>The Mu3e experiment at PSI</vt:lpstr>
      <vt:lpstr>Mu3e signal and backgrounds</vt:lpstr>
      <vt:lpstr>The Mu3e experiment</vt:lpstr>
      <vt:lpstr>PowerPoint Presentation</vt:lpstr>
      <vt:lpstr>PowerPoint Presentation</vt:lpstr>
      <vt:lpstr>PowerPoint Presentation</vt:lpstr>
      <vt:lpstr>Mupix 11 </vt:lpstr>
      <vt:lpstr>Mu3e Vertex Detector</vt:lpstr>
      <vt:lpstr>Challenges in the Construction and the Operation of the Mu3e Vertex Detector</vt:lpstr>
      <vt:lpstr>Construction and Handling</vt:lpstr>
      <vt:lpstr>Signal transmission challenge</vt:lpstr>
      <vt:lpstr>Signal transmission challenge</vt:lpstr>
      <vt:lpstr>Efficient pixel operation</vt:lpstr>
      <vt:lpstr>Efficient pixel operation</vt:lpstr>
      <vt:lpstr>Scintillating Fibres</vt:lpstr>
      <vt:lpstr>Scintillating Tiles</vt:lpstr>
      <vt:lpstr>Mu3e Data Acquisition</vt:lpstr>
      <vt:lpstr>Minimal detector configuration</vt:lpstr>
      <vt:lpstr>Commissioning Run 2025</vt:lpstr>
      <vt:lpstr>Service Installation</vt:lpstr>
      <vt:lpstr>PowerPoint Presentation</vt:lpstr>
      <vt:lpstr>PowerPoint Presentation</vt:lpstr>
      <vt:lpstr>PowerPoint Presentation</vt:lpstr>
      <vt:lpstr>PowerPoint Presentation</vt:lpstr>
      <vt:lpstr>Towards physics in 2026</vt:lpstr>
      <vt:lpstr>Towards physics in 2026</vt:lpstr>
      <vt:lpstr>Phase II from 2030 onwards</vt:lpstr>
      <vt:lpstr>Thank you</vt:lpstr>
      <vt:lpstr>Backup</vt:lpstr>
      <vt:lpstr>Helium cooling</vt:lpstr>
      <vt:lpstr>Outer Pixel Central station</vt:lpstr>
      <vt:lpstr>Towards physics in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the title of the presentation here</dc:title>
  <dc:creator>Thomas Senger</dc:creator>
  <dc:description>Vorlage uzh_praesentation_e MSO2003 v1 7.5.2010</dc:description>
  <cp:lastModifiedBy>Thomas Senger</cp:lastModifiedBy>
  <cp:revision>143</cp:revision>
  <dcterms:created xsi:type="dcterms:W3CDTF">2023-11-29T08:02:51Z</dcterms:created>
  <dcterms:modified xsi:type="dcterms:W3CDTF">2025-11-13T10:46:45Z</dcterms:modified>
</cp:coreProperties>
</file>