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964" r:id="rId4"/>
  </p:sldMasterIdLst>
  <p:notesMasterIdLst>
    <p:notesMasterId r:id="rId51"/>
  </p:notesMasterIdLst>
  <p:handoutMasterIdLst>
    <p:handoutMasterId r:id="rId52"/>
  </p:handoutMasterIdLst>
  <p:sldIdLst>
    <p:sldId id="328" r:id="rId5"/>
    <p:sldId id="382" r:id="rId6"/>
    <p:sldId id="339" r:id="rId7"/>
    <p:sldId id="340" r:id="rId8"/>
    <p:sldId id="360" r:id="rId9"/>
    <p:sldId id="380" r:id="rId10"/>
    <p:sldId id="361" r:id="rId11"/>
    <p:sldId id="614" r:id="rId12"/>
    <p:sldId id="364" r:id="rId13"/>
    <p:sldId id="268" r:id="rId14"/>
    <p:sldId id="615" r:id="rId15"/>
    <p:sldId id="617" r:id="rId16"/>
    <p:sldId id="622" r:id="rId17"/>
    <p:sldId id="618" r:id="rId18"/>
    <p:sldId id="344" r:id="rId19"/>
    <p:sldId id="388" r:id="rId20"/>
    <p:sldId id="385" r:id="rId21"/>
    <p:sldId id="401" r:id="rId22"/>
    <p:sldId id="370" r:id="rId23"/>
    <p:sldId id="611" r:id="rId24"/>
    <p:sldId id="384" r:id="rId25"/>
    <p:sldId id="426" r:id="rId26"/>
    <p:sldId id="630" r:id="rId27"/>
    <p:sldId id="612" r:id="rId28"/>
    <p:sldId id="256" r:id="rId29"/>
    <p:sldId id="257" r:id="rId30"/>
    <p:sldId id="372" r:id="rId31"/>
    <p:sldId id="279" r:id="rId32"/>
    <p:sldId id="406" r:id="rId33"/>
    <p:sldId id="276" r:id="rId34"/>
    <p:sldId id="629" r:id="rId35"/>
    <p:sldId id="627" r:id="rId36"/>
    <p:sldId id="625" r:id="rId37"/>
    <p:sldId id="626" r:id="rId38"/>
    <p:sldId id="628" r:id="rId39"/>
    <p:sldId id="624" r:id="rId40"/>
    <p:sldId id="623" r:id="rId41"/>
    <p:sldId id="419" r:id="rId42"/>
    <p:sldId id="602" r:id="rId43"/>
    <p:sldId id="375" r:id="rId44"/>
    <p:sldId id="402" r:id="rId45"/>
    <p:sldId id="396" r:id="rId46"/>
    <p:sldId id="397" r:id="rId47"/>
    <p:sldId id="398" r:id="rId48"/>
    <p:sldId id="377" r:id="rId49"/>
    <p:sldId id="378" r:id="rId50"/>
  </p:sldIdLst>
  <p:sldSz cx="9144000" cy="5143500" type="screen16x9"/>
  <p:notesSz cx="6881813" cy="10002838"/>
  <p:embeddedFontLst>
    <p:embeddedFont>
      <p:font typeface="Arial Narrow" panose="020B0606020202030204" pitchFamily="34" charset="0"/>
      <p:regular r:id="rId53"/>
      <p:bold r:id="rId54"/>
      <p:italic r:id="rId55"/>
      <p:boldItalic r:id="rId56"/>
    </p:embeddedFont>
    <p:embeddedFont>
      <p:font typeface="Cambria" panose="02040503050406030204" pitchFamily="18" charset="0"/>
      <p:regular r:id="rId57"/>
      <p:bold r:id="rId58"/>
      <p:italic r:id="rId59"/>
      <p:boldItalic r:id="rId60"/>
    </p:embeddedFont>
    <p:embeddedFont>
      <p:font typeface="Cambria Math" panose="02040503050406030204" pitchFamily="18" charset="0"/>
      <p:regular r:id="rId61"/>
    </p:embeddedFont>
    <p:embeddedFont>
      <p:font typeface="Georgia" panose="02040502050405020303" pitchFamily="18" charset="0"/>
      <p:regular r:id="rId62"/>
      <p:bold r:id="rId63"/>
      <p:italic r:id="rId64"/>
      <p:boldItalic r:id="rId65"/>
    </p:embeddedFont>
    <p:embeddedFont>
      <p:font typeface="Humanst521 Lt BT" panose="020B0402020204020304" pitchFamily="34" charset="0"/>
      <p:regular r:id="rId66"/>
      <p:italic r:id="rId67"/>
    </p:embeddedFont>
    <p:embeddedFont>
      <p:font typeface="Rockwell" panose="02060603020205020403" pitchFamily="18" charset="0"/>
      <p:regular r:id="rId68"/>
      <p:bold r:id="rId69"/>
      <p:italic r:id="rId70"/>
      <p:boldItalic r:id="rId71"/>
    </p:embeddedFont>
    <p:embeddedFont>
      <p:font typeface="Tahoma" panose="020B0604030504040204" pitchFamily="34" charset="0"/>
      <p:regular r:id="rId72"/>
      <p:bold r:id="rId73"/>
    </p:embeddedFont>
    <p:embeddedFont>
      <p:font typeface="Times" panose="02020603050405020304" pitchFamily="18" charset="0"/>
      <p:regular r:id="rId74"/>
      <p:bold r:id="rId75"/>
      <p:italic r:id="rId76"/>
      <p:boldItalic r:id="rId77"/>
    </p:embeddedFont>
  </p:embeddedFontLst>
  <p:defaultTextStyle>
    <a:defPPr>
      <a:defRPr lang="de-CH"/>
    </a:defPPr>
    <a:lvl1pPr algn="l" rtl="0" eaLnBrk="0" fontAlgn="base" hangingPunct="0">
      <a:spcBef>
        <a:spcPct val="50000"/>
      </a:spcBef>
      <a:spcAft>
        <a:spcPct val="0"/>
      </a:spcAft>
      <a:defRPr sz="16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p:defaultTextStyle>
  <p:extLst>
    <p:ext uri="{521415D9-36F7-43E2-AB2F-B90AF26B5E84}">
      <p14:sectionLst xmlns:p14="http://schemas.microsoft.com/office/powerpoint/2010/main">
        <p14:section name="Default Section" id="{6A7B7CA9-0A16-4D45-9734-D18F411A0BE1}">
          <p14:sldIdLst>
            <p14:sldId id="328"/>
          </p14:sldIdLst>
        </p14:section>
        <p14:section name="Introduction and motivation" id="{5263386D-D479-443B-A9A8-4D7E5E02DC92}">
          <p14:sldIdLst>
            <p14:sldId id="382"/>
            <p14:sldId id="339"/>
            <p14:sldId id="340"/>
            <p14:sldId id="360"/>
            <p14:sldId id="380"/>
            <p14:sldId id="361"/>
            <p14:sldId id="614"/>
          </p14:sldIdLst>
        </p14:section>
        <p14:section name="Search for a muon EDM at PSI" id="{68330942-3483-43DF-87D5-C803D5EC3399}">
          <p14:sldIdLst>
            <p14:sldId id="364"/>
            <p14:sldId id="268"/>
            <p14:sldId id="615"/>
            <p14:sldId id="617"/>
            <p14:sldId id="622"/>
            <p14:sldId id="618"/>
            <p14:sldId id="344"/>
            <p14:sldId id="388"/>
            <p14:sldId id="385"/>
            <p14:sldId id="401"/>
            <p14:sldId id="370"/>
            <p14:sldId id="611"/>
            <p14:sldId id="384"/>
            <p14:sldId id="426"/>
            <p14:sldId id="630"/>
            <p14:sldId id="612"/>
            <p14:sldId id="256"/>
            <p14:sldId id="257"/>
            <p14:sldId id="372"/>
            <p14:sldId id="279"/>
            <p14:sldId id="406"/>
            <p14:sldId id="276"/>
            <p14:sldId id="629"/>
          </p14:sldIdLst>
        </p14:section>
        <p14:section name="Extensions of the physics programm" id="{9028206C-DEB7-4FE5-9038-EC9A831DFA60}">
          <p14:sldIdLst>
            <p14:sldId id="627"/>
            <p14:sldId id="625"/>
            <p14:sldId id="626"/>
            <p14:sldId id="628"/>
            <p14:sldId id="624"/>
            <p14:sldId id="623"/>
          </p14:sldIdLst>
        </p14:section>
        <p14:section name="Conclusion Outlook and Acknowledgments" id="{8E40415B-363D-44B3-A36D-84556314E83E}">
          <p14:sldIdLst>
            <p14:sldId id="419"/>
            <p14:sldId id="602"/>
          </p14:sldIdLst>
        </p14:section>
        <p14:section name="Backup" id="{DF772ED1-5A09-49DC-A1D3-1688BCB753F8}">
          <p14:sldIdLst>
            <p14:sldId id="375"/>
            <p14:sldId id="402"/>
            <p14:sldId id="396"/>
            <p14:sldId id="397"/>
            <p14:sldId id="398"/>
            <p14:sldId id="377"/>
            <p14:sldId id="378"/>
          </p14:sldIdLst>
        </p14:section>
      </p14:sectionLst>
    </p:ext>
    <p:ext uri="{EFAFB233-063F-42B5-8137-9DF3F51BA10A}">
      <p15:sldGuideLst xmlns:p15="http://schemas.microsoft.com/office/powerpoint/2012/main">
        <p15:guide id="1" orient="horz" pos="668" userDrawn="1">
          <p15:clr>
            <a:srgbClr val="A4A3A4"/>
          </p15:clr>
        </p15:guide>
        <p15:guide id="2" orient="horz" pos="634" userDrawn="1">
          <p15:clr>
            <a:srgbClr val="A4A3A4"/>
          </p15:clr>
        </p15:guide>
        <p15:guide id="3" orient="horz" pos="2845" userDrawn="1">
          <p15:clr>
            <a:srgbClr val="A4A3A4"/>
          </p15:clr>
        </p15:guide>
        <p15:guide id="4" orient="horz" pos="838" userDrawn="1">
          <p15:clr>
            <a:srgbClr val="A4A3A4"/>
          </p15:clr>
        </p15:guide>
        <p15:guide id="5" orient="horz" pos="140" userDrawn="1">
          <p15:clr>
            <a:srgbClr val="A4A3A4"/>
          </p15:clr>
        </p15:guide>
        <p15:guide id="6" orient="horz" pos="378" userDrawn="1">
          <p15:clr>
            <a:srgbClr val="A4A3A4"/>
          </p15:clr>
        </p15:guide>
        <p15:guide id="7" orient="horz" pos="3117" userDrawn="1">
          <p15:clr>
            <a:srgbClr val="A4A3A4"/>
          </p15:clr>
        </p15:guide>
        <p15:guide id="9" pos="657" userDrawn="1">
          <p15:clr>
            <a:srgbClr val="A4A3A4"/>
          </p15:clr>
        </p15:guide>
        <p15:guide id="10" pos="5534" userDrawn="1">
          <p15:clr>
            <a:srgbClr val="A4A3A4"/>
          </p15:clr>
        </p15:guide>
        <p15:guide id="11" pos="521" userDrawn="1">
          <p15:clr>
            <a:srgbClr val="A4A3A4"/>
          </p15:clr>
        </p15:guide>
        <p15:guide id="12" pos="385" userDrawn="1">
          <p15:clr>
            <a:srgbClr val="A4A3A4"/>
          </p15:clr>
        </p15:guide>
        <p15:guide id="13" pos="1315" userDrawn="1">
          <p15:clr>
            <a:srgbClr val="A4A3A4"/>
          </p15:clr>
        </p15:guide>
        <p15:guide id="14" pos="3039" userDrawn="1">
          <p15:clr>
            <a:srgbClr val="A4A3A4"/>
          </p15:clr>
        </p15:guide>
        <p15:guide id="15" pos="3152" userDrawn="1">
          <p15:clr>
            <a:srgbClr val="A4A3A4"/>
          </p15:clr>
        </p15:guide>
      </p15:sldGuideLst>
    </p:ext>
    <p:ext uri="{2D200454-40CA-4A62-9FC3-DE9A4176ACB9}">
      <p15:notesGuideLst xmlns:p15="http://schemas.microsoft.com/office/powerpoint/2012/main">
        <p15:guide id="1" orient="horz" pos="3150">
          <p15:clr>
            <a:srgbClr val="A4A3A4"/>
          </p15:clr>
        </p15:guide>
        <p15:guide id="2" pos="216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ABEB"/>
    <a:srgbClr val="F8F4C0"/>
    <a:srgbClr val="FFFFFF"/>
    <a:srgbClr val="FDCA00"/>
    <a:srgbClr val="B000B0"/>
    <a:srgbClr val="FF0000"/>
    <a:srgbClr val="9A2A2A"/>
    <a:srgbClr val="F7450D"/>
    <a:srgbClr val="01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7" autoAdjust="0"/>
    <p:restoredTop sz="78061" autoAdjust="0"/>
  </p:normalViewPr>
  <p:slideViewPr>
    <p:cSldViewPr snapToObjects="1">
      <p:cViewPr varScale="1">
        <p:scale>
          <a:sx n="126" d="100"/>
          <a:sy n="126" d="100"/>
        </p:scale>
        <p:origin x="936" y="-588"/>
      </p:cViewPr>
      <p:guideLst>
        <p:guide orient="horz" pos="668"/>
        <p:guide orient="horz" pos="634"/>
        <p:guide orient="horz" pos="2845"/>
        <p:guide orient="horz" pos="838"/>
        <p:guide orient="horz" pos="140"/>
        <p:guide orient="horz" pos="378"/>
        <p:guide orient="horz" pos="3117"/>
        <p:guide pos="657"/>
        <p:guide pos="5534"/>
        <p:guide pos="521"/>
        <p:guide pos="385"/>
        <p:guide pos="1315"/>
        <p:guide pos="3039"/>
        <p:guide pos="31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141" d="100"/>
          <a:sy n="141" d="100"/>
        </p:scale>
        <p:origin x="5616" y="200"/>
      </p:cViewPr>
      <p:guideLst>
        <p:guide orient="horz" pos="3150"/>
        <p:guide pos="216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font" Target="fonts/font20.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3.fntdata"/><Relationship Id="rId76" Type="http://schemas.openxmlformats.org/officeDocument/2006/relationships/font" Target="fonts/font24.fntdata"/><Relationship Id="rId7" Type="http://schemas.openxmlformats.org/officeDocument/2006/relationships/slide" Target="slides/slide3.xml"/><Relationship Id="rId71" Type="http://schemas.openxmlformats.org/officeDocument/2006/relationships/font" Target="fonts/font19.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defTabSz="964838">
              <a:spcBef>
                <a:spcPct val="0"/>
              </a:spcBef>
              <a:defRPr sz="1200" baseline="30000">
                <a:latin typeface="Times" charset="0"/>
                <a:ea typeface="Arial" charset="-128"/>
                <a:cs typeface="Arial" charset="-128"/>
              </a:defRPr>
            </a:lvl1pPr>
          </a:lstStyle>
          <a:p>
            <a:pPr>
              <a:defRPr/>
            </a:pPr>
            <a:endParaRPr lang="en-GB" dirty="0">
              <a:latin typeface="Aptos" panose="020B0004020202020204" pitchFamily="34" charset="0"/>
            </a:endParaRPr>
          </a:p>
        </p:txBody>
      </p:sp>
      <p:sp>
        <p:nvSpPr>
          <p:cNvPr id="118787" name="Rectangle 3"/>
          <p:cNvSpPr>
            <a:spLocks noGrp="1" noChangeArrowheads="1"/>
          </p:cNvSpPr>
          <p:nvPr>
            <p:ph type="dt" sz="quarter" idx="1"/>
          </p:nvPr>
        </p:nvSpPr>
        <p:spPr bwMode="auto">
          <a:xfrm>
            <a:off x="3899164"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algn="r" defTabSz="964838">
              <a:spcBef>
                <a:spcPct val="0"/>
              </a:spcBef>
              <a:defRPr sz="1200" baseline="30000">
                <a:latin typeface="Times" charset="0"/>
                <a:ea typeface="Arial" charset="-128"/>
                <a:cs typeface="Arial" charset="-128"/>
              </a:defRPr>
            </a:lvl1pPr>
          </a:lstStyle>
          <a:p>
            <a:pPr>
              <a:defRPr/>
            </a:pPr>
            <a:endParaRPr lang="en-GB" dirty="0">
              <a:latin typeface="Aptos" panose="020B0004020202020204" pitchFamily="34" charset="0"/>
            </a:endParaRPr>
          </a:p>
        </p:txBody>
      </p:sp>
      <p:sp>
        <p:nvSpPr>
          <p:cNvPr id="118788" name="Rectangle 4"/>
          <p:cNvSpPr>
            <a:spLocks noGrp="1" noChangeArrowheads="1"/>
          </p:cNvSpPr>
          <p:nvPr>
            <p:ph type="ftr" sz="quarter" idx="2"/>
          </p:nvPr>
        </p:nvSpPr>
        <p:spPr bwMode="auto">
          <a:xfrm>
            <a:off x="0"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defTabSz="964838">
              <a:spcBef>
                <a:spcPct val="0"/>
              </a:spcBef>
              <a:defRPr sz="1200" baseline="30000">
                <a:latin typeface="Times" charset="0"/>
                <a:ea typeface="Arial" charset="-128"/>
                <a:cs typeface="Arial" charset="-128"/>
              </a:defRPr>
            </a:lvl1pPr>
          </a:lstStyle>
          <a:p>
            <a:pPr>
              <a:defRPr/>
            </a:pPr>
            <a:endParaRPr lang="en-GB" dirty="0">
              <a:latin typeface="Aptos" panose="020B0004020202020204" pitchFamily="34" charset="0"/>
            </a:endParaRPr>
          </a:p>
        </p:txBody>
      </p:sp>
      <p:sp>
        <p:nvSpPr>
          <p:cNvPr id="118789" name="Rectangle 5"/>
          <p:cNvSpPr>
            <a:spLocks noGrp="1" noChangeArrowheads="1"/>
          </p:cNvSpPr>
          <p:nvPr>
            <p:ph type="sldNum" sz="quarter" idx="3"/>
          </p:nvPr>
        </p:nvSpPr>
        <p:spPr bwMode="auto">
          <a:xfrm>
            <a:off x="3899164"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algn="r" defTabSz="964838">
              <a:spcBef>
                <a:spcPct val="0"/>
              </a:spcBef>
              <a:defRPr sz="1200" baseline="30000">
                <a:latin typeface="Times" charset="0"/>
              </a:defRPr>
            </a:lvl1pPr>
          </a:lstStyle>
          <a:p>
            <a:pPr>
              <a:defRPr/>
            </a:pPr>
            <a:fld id="{630A188E-C926-984B-863C-48B251A81B15}" type="slidenum">
              <a:rPr lang="en-GB">
                <a:latin typeface="Aptos" panose="020B0004020202020204" pitchFamily="34" charset="0"/>
              </a:rPr>
              <a:pPr>
                <a:defRPr/>
              </a:pPr>
              <a:t>‹#›</a:t>
            </a:fld>
            <a:endParaRPr lang="en-GB" dirty="0">
              <a:latin typeface="Aptos" panose="020B0004020202020204" pitchFamily="34" charset="0"/>
            </a:endParaRPr>
          </a:p>
        </p:txBody>
      </p:sp>
    </p:spTree>
    <p:extLst>
      <p:ext uri="{BB962C8B-B14F-4D97-AF65-F5344CB8AC3E}">
        <p14:creationId xmlns:p14="http://schemas.microsoft.com/office/powerpoint/2010/main" val="289599428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defTabSz="964838">
              <a:spcBef>
                <a:spcPct val="0"/>
              </a:spcBef>
              <a:defRPr sz="1000" baseline="0">
                <a:latin typeface="Aptos" panose="020B0004020202020204" pitchFamily="34" charset="0"/>
                <a:ea typeface="Arial" charset="-128"/>
                <a:cs typeface="Arial" charset="-128"/>
              </a:defRPr>
            </a:lvl1pPr>
          </a:lstStyle>
          <a:p>
            <a:pPr>
              <a:defRPr/>
            </a:pPr>
            <a:endParaRPr lang="de-DE" dirty="0"/>
          </a:p>
        </p:txBody>
      </p:sp>
      <p:sp>
        <p:nvSpPr>
          <p:cNvPr id="122883" name="Rectangle 3"/>
          <p:cNvSpPr>
            <a:spLocks noGrp="1" noChangeArrowheads="1"/>
          </p:cNvSpPr>
          <p:nvPr>
            <p:ph type="dt" idx="1"/>
          </p:nvPr>
        </p:nvSpPr>
        <p:spPr bwMode="auto">
          <a:xfrm>
            <a:off x="3899164"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algn="r" defTabSz="964838">
              <a:spcBef>
                <a:spcPct val="0"/>
              </a:spcBef>
              <a:defRPr sz="1000" baseline="0">
                <a:latin typeface="Aptos" panose="020B0004020202020204" pitchFamily="34" charset="0"/>
                <a:ea typeface="Arial" charset="-128"/>
                <a:cs typeface="Arial" charset="-128"/>
              </a:defRPr>
            </a:lvl1pPr>
          </a:lstStyle>
          <a:p>
            <a:pPr>
              <a:defRPr/>
            </a:pPr>
            <a:endParaRPr lang="de-DE" dirty="0"/>
          </a:p>
        </p:txBody>
      </p:sp>
      <p:sp>
        <p:nvSpPr>
          <p:cNvPr id="7172" name="Rectangle 4"/>
          <p:cNvSpPr>
            <a:spLocks noGrp="1" noRot="1" noChangeAspect="1" noChangeArrowheads="1" noTextEdit="1"/>
          </p:cNvSpPr>
          <p:nvPr>
            <p:ph type="sldImg" idx="2"/>
          </p:nvPr>
        </p:nvSpPr>
        <p:spPr bwMode="auto">
          <a:xfrm>
            <a:off x="109538" y="750888"/>
            <a:ext cx="6667500" cy="3751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2885" name="Rectangle 5"/>
          <p:cNvSpPr>
            <a:spLocks noGrp="1" noChangeArrowheads="1"/>
          </p:cNvSpPr>
          <p:nvPr>
            <p:ph type="body" sz="quarter" idx="3"/>
          </p:nvPr>
        </p:nvSpPr>
        <p:spPr bwMode="auto">
          <a:xfrm>
            <a:off x="918282" y="4752009"/>
            <a:ext cx="5045250" cy="449995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Siebte Ebene</a:t>
            </a:r>
          </a:p>
          <a:p>
            <a:pPr lvl="7"/>
            <a:r>
              <a:rPr lang="de-DE" noProof="0" dirty="0"/>
              <a:t>Achte Ebene</a:t>
            </a:r>
          </a:p>
          <a:p>
            <a:pPr lvl="8"/>
            <a:r>
              <a:rPr lang="de-DE" noProof="0" dirty="0"/>
              <a:t>Neunte Ebene</a:t>
            </a:r>
          </a:p>
        </p:txBody>
      </p:sp>
      <p:sp>
        <p:nvSpPr>
          <p:cNvPr id="122886" name="Rectangle 6"/>
          <p:cNvSpPr>
            <a:spLocks noGrp="1" noChangeArrowheads="1"/>
          </p:cNvSpPr>
          <p:nvPr>
            <p:ph type="ftr" sz="quarter" idx="4"/>
          </p:nvPr>
        </p:nvSpPr>
        <p:spPr bwMode="auto">
          <a:xfrm>
            <a:off x="0"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defTabSz="964838">
              <a:spcBef>
                <a:spcPct val="0"/>
              </a:spcBef>
              <a:defRPr sz="1000" baseline="0">
                <a:latin typeface="Aptos" panose="020B0004020202020204" pitchFamily="34" charset="0"/>
                <a:ea typeface="Arial" charset="-128"/>
                <a:cs typeface="Arial" charset="-128"/>
              </a:defRPr>
            </a:lvl1pPr>
          </a:lstStyle>
          <a:p>
            <a:pPr>
              <a:defRPr/>
            </a:pPr>
            <a:endParaRPr lang="de-DE" dirty="0"/>
          </a:p>
        </p:txBody>
      </p:sp>
      <p:sp>
        <p:nvSpPr>
          <p:cNvPr id="122887" name="Rectangle 7"/>
          <p:cNvSpPr>
            <a:spLocks noGrp="1" noChangeArrowheads="1"/>
          </p:cNvSpPr>
          <p:nvPr>
            <p:ph type="sldNum" sz="quarter" idx="5"/>
          </p:nvPr>
        </p:nvSpPr>
        <p:spPr bwMode="auto">
          <a:xfrm>
            <a:off x="3899164"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algn="r" defTabSz="964838">
              <a:spcBef>
                <a:spcPct val="0"/>
              </a:spcBef>
              <a:defRPr sz="1000" baseline="0">
                <a:latin typeface="Aptos" panose="020B0004020202020204" pitchFamily="34" charset="0"/>
              </a:defRPr>
            </a:lvl1pPr>
          </a:lstStyle>
          <a:p>
            <a:pPr>
              <a:defRPr/>
            </a:pPr>
            <a:fld id="{EC696245-F065-0B47-B74E-D5003861FD61}" type="slidenum">
              <a:rPr lang="de-DE" smtClean="0"/>
              <a:pPr>
                <a:defRPr/>
              </a:pPr>
              <a:t>‹#›</a:t>
            </a:fld>
            <a:endParaRPr lang="de-DE" dirty="0"/>
          </a:p>
        </p:txBody>
      </p:sp>
    </p:spTree>
    <p:extLst>
      <p:ext uri="{BB962C8B-B14F-4D97-AF65-F5344CB8AC3E}">
        <p14:creationId xmlns:p14="http://schemas.microsoft.com/office/powerpoint/2010/main" val="761473846"/>
      </p:ext>
    </p:extLst>
  </p:cSld>
  <p:clrMap bg1="lt1" tx1="dk1" bg2="lt2" tx2="dk2" accent1="accent1" accent2="accent2" accent3="accent3" accent4="accent4" accent5="accent5" accent6="accent6" hlink="hlink" folHlink="folHlink"/>
  <p:hf sldNum="0" hdr="0" ftr="0" dt="0"/>
  <p:notesStyle>
    <a:lvl1pPr marL="90486" indent="-90486" algn="l" rtl="0" eaLnBrk="0" fontAlgn="base" hangingPunct="0">
      <a:spcBef>
        <a:spcPts val="0"/>
      </a:spcBef>
      <a:spcAft>
        <a:spcPct val="0"/>
      </a:spcAft>
      <a:buFont typeface="Arial" panose="020B0604020202020204" pitchFamily="34" charset="0"/>
      <a:buChar char="•"/>
      <a:defRPr sz="1000" kern="1200" baseline="0">
        <a:solidFill>
          <a:schemeClr val="tx1"/>
        </a:solidFill>
        <a:latin typeface="Aptos" panose="020B0004020202020204" pitchFamily="34" charset="0"/>
        <a:ea typeface="Arial" pitchFamily="-108" charset="-128"/>
        <a:cs typeface="Arial" pitchFamily="-108" charset="-128"/>
      </a:defRPr>
    </a:lvl1pPr>
    <a:lvl2pPr marL="180970" indent="-92072"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Aptos" panose="020B0004020202020204" pitchFamily="34" charset="0"/>
        <a:ea typeface="Arial" charset="-128"/>
        <a:cs typeface="Arial" charset="0"/>
      </a:defRPr>
    </a:lvl2pPr>
    <a:lvl3pPr marL="266693" indent="-85723"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Aptos" panose="020B0004020202020204" pitchFamily="34" charset="0"/>
        <a:ea typeface="ＭＳ Ｐゴシック" charset="-128"/>
        <a:cs typeface="ＭＳ Ｐゴシック" charset="-128"/>
      </a:defRPr>
    </a:lvl3pPr>
    <a:lvl4pPr marL="357179" indent="-90486"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Aptos" panose="020B0004020202020204" pitchFamily="34" charset="0"/>
        <a:ea typeface="ＭＳ Ｐゴシック" charset="-128"/>
        <a:cs typeface="ＭＳ Ｐゴシック" charset="-128"/>
      </a:defRPr>
    </a:lvl4pPr>
    <a:lvl5pPr marL="447663" indent="-90486"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Aptos" panose="020B0004020202020204" pitchFamily="34" charset="0"/>
        <a:ea typeface="Arial" pitchFamily="-112" charset="-128"/>
        <a:cs typeface="ＭＳ Ｐゴシック" charset="0"/>
      </a:defRPr>
    </a:lvl5pPr>
    <a:lvl6pPr marL="538149" indent="-90486" algn="l" defTabSz="457189" rtl="0" eaLnBrk="1" latinLnBrk="0" hangingPunct="1">
      <a:buFont typeface="Symbol" panose="05050102010706020507" pitchFamily="18" charset="2"/>
      <a:buChar char="-"/>
      <a:defRPr sz="1000" kern="1200" baseline="0">
        <a:solidFill>
          <a:schemeClr val="tx1"/>
        </a:solidFill>
        <a:latin typeface="Aptos" panose="020B0004020202020204" pitchFamily="34" charset="0"/>
        <a:ea typeface="+mn-ea"/>
        <a:cs typeface="Arial" panose="020B0604020202020204" pitchFamily="34" charset="0"/>
      </a:defRPr>
    </a:lvl6pPr>
    <a:lvl7pPr marL="628635" indent="-90486" algn="l" defTabSz="457189" rtl="0" eaLnBrk="1" latinLnBrk="0" hangingPunct="1">
      <a:buFont typeface="Symbol" panose="05050102010706020507" pitchFamily="18" charset="2"/>
      <a:buChar char="-"/>
      <a:defRPr sz="1000" kern="1200">
        <a:solidFill>
          <a:schemeClr val="tx1"/>
        </a:solidFill>
        <a:latin typeface="Aptos" panose="020B0004020202020204" pitchFamily="34" charset="0"/>
        <a:ea typeface="+mn-ea"/>
        <a:cs typeface="Arial" panose="020B0604020202020204" pitchFamily="34" charset="0"/>
      </a:defRPr>
    </a:lvl7pPr>
    <a:lvl8pPr marL="719121" indent="-90486" algn="l" defTabSz="457189" rtl="0" eaLnBrk="1" latinLnBrk="0" hangingPunct="1">
      <a:buFont typeface="Symbol" panose="05050102010706020507" pitchFamily="18" charset="2"/>
      <a:buChar char="-"/>
      <a:defRPr sz="1000" kern="1200">
        <a:solidFill>
          <a:schemeClr val="tx1"/>
        </a:solidFill>
        <a:latin typeface="Aptos" panose="020B0004020202020204" pitchFamily="34" charset="0"/>
        <a:ea typeface="+mn-ea"/>
        <a:cs typeface="Arial" panose="020B0604020202020204" pitchFamily="34" charset="0"/>
      </a:defRPr>
    </a:lvl8pPr>
    <a:lvl9pPr marL="806431" indent="-88898" algn="l" defTabSz="457189" rtl="0" eaLnBrk="1" latinLnBrk="0" hangingPunct="1">
      <a:buFont typeface="Symbol" panose="05050102010706020507" pitchFamily="18" charset="2"/>
      <a:buChar char="-"/>
      <a:defRPr sz="1000" kern="1200">
        <a:solidFill>
          <a:schemeClr val="tx1"/>
        </a:solidFill>
        <a:latin typeface="Aptos" panose="020B0004020202020204" pitchFamily="34" charset="0"/>
        <a:ea typeface="+mn-ea"/>
        <a:cs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0030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xfrm>
            <a:off x="381000" y="685800"/>
            <a:ext cx="6096000" cy="3429000"/>
          </a:xfrm>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t>fringe fields, avoid deflection and divergence</a:t>
            </a:r>
          </a:p>
          <a:p>
            <a:r>
              <a:t>why SC? they can induce persistent eddy currents to provide field-free region</a:t>
            </a:r>
          </a:p>
        </p:txBody>
      </p:sp>
    </p:spTree>
    <p:extLst>
      <p:ext uri="{BB962C8B-B14F-4D97-AF65-F5344CB8AC3E}">
        <p14:creationId xmlns:p14="http://schemas.microsoft.com/office/powerpoint/2010/main" val="1060828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xfrm>
            <a:off x="381000" y="685800"/>
            <a:ext cx="6096000" cy="3429000"/>
          </a:xfrm>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rPr dirty="0"/>
              <a:t>fringe fields, avoid deflection and divergence</a:t>
            </a:r>
          </a:p>
          <a:p>
            <a:r>
              <a:rPr dirty="0"/>
              <a:t>why SC? they can induce persistent eddy currents to provide field-free region</a:t>
            </a:r>
          </a:p>
        </p:txBody>
      </p:sp>
    </p:spTree>
    <p:extLst>
      <p:ext uri="{BB962C8B-B14F-4D97-AF65-F5344CB8AC3E}">
        <p14:creationId xmlns:p14="http://schemas.microsoft.com/office/powerpoint/2010/main" val="2497923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xfrm>
            <a:off x="381000" y="685800"/>
            <a:ext cx="6096000" cy="3429000"/>
          </a:xfrm>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rPr dirty="0"/>
              <a:t>fringe fields, avoid deflection and divergence</a:t>
            </a:r>
          </a:p>
          <a:p>
            <a:r>
              <a:rPr dirty="0"/>
              <a:t>why SC? they can induce persistent eddy currents to provide field-free region</a:t>
            </a:r>
          </a:p>
        </p:txBody>
      </p:sp>
    </p:spTree>
    <p:extLst>
      <p:ext uri="{BB962C8B-B14F-4D97-AF65-F5344CB8AC3E}">
        <p14:creationId xmlns:p14="http://schemas.microsoft.com/office/powerpoint/2010/main" val="585240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xfrm>
            <a:off x="381000" y="685800"/>
            <a:ext cx="6096000" cy="3429000"/>
          </a:xfrm>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rPr dirty="0"/>
              <a:t>fringe fields, avoid deflection and divergence</a:t>
            </a:r>
          </a:p>
          <a:p>
            <a:r>
              <a:rPr dirty="0"/>
              <a:t>why SC? they can induce persistent eddy currents to provide field-free region</a:t>
            </a:r>
          </a:p>
        </p:txBody>
      </p:sp>
    </p:spTree>
    <p:extLst>
      <p:ext uri="{BB962C8B-B14F-4D97-AF65-F5344CB8AC3E}">
        <p14:creationId xmlns:p14="http://schemas.microsoft.com/office/powerpoint/2010/main" val="409168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4157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PSI we will profit from the highest muon fluxes in the world.</a:t>
            </a:r>
          </a:p>
          <a:p>
            <a:r>
              <a:rPr lang="en-US" baseline="0" dirty="0"/>
              <a:t>The two possible beamlines provide very different energies and phase spaces.</a:t>
            </a:r>
          </a:p>
          <a:p>
            <a:r>
              <a:rPr lang="en-US" baseline="0" dirty="0"/>
              <a:t>For the precursor experiment we will use low energy muons and profit from a high transmission through the collimation channel</a:t>
            </a:r>
          </a:p>
          <a:p>
            <a:r>
              <a:rPr lang="en-US" baseline="0" dirty="0"/>
              <a:t>As the solenoid is not optimized only a small fraction will be stored.</a:t>
            </a:r>
          </a:p>
          <a:p>
            <a:r>
              <a:rPr lang="en-US" baseline="0" dirty="0"/>
              <a:t>Already this precursor experiment will have a sensitivity better than 3E-23 </a:t>
            </a:r>
            <a:r>
              <a:rPr lang="en-US" baseline="0" dirty="0" err="1"/>
              <a:t>ecm</a:t>
            </a:r>
            <a:r>
              <a:rPr lang="en-US" baseline="0" dirty="0"/>
              <a:t>.</a:t>
            </a:r>
          </a:p>
          <a:p>
            <a:r>
              <a:rPr lang="en-US" baseline="0" dirty="0"/>
              <a:t>In the long run with a dedicated magnet, using higher energetic muons we expect a sensitivity better than 10E-23ecm.</a:t>
            </a:r>
          </a:p>
          <a:p>
            <a:endParaRPr lang="en-US" baseline="0"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19</a:t>
            </a:fld>
            <a:endParaRPr lang="en-US" dirty="0"/>
          </a:p>
        </p:txBody>
      </p:sp>
    </p:spTree>
    <p:extLst>
      <p:ext uri="{BB962C8B-B14F-4D97-AF65-F5344CB8AC3E}">
        <p14:creationId xmlns:p14="http://schemas.microsoft.com/office/powerpoint/2010/main" val="3574039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1428fb8637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1428fb8637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0409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3d6685b7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3d6685b7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3d6685b77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3d6685b77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Symmetries and the breaking of symmetries are an important concept of all modern physics theories.</a:t>
            </a:r>
          </a:p>
          <a:p>
            <a:r>
              <a:rPr lang="de-CH" baseline="0" dirty="0" err="1"/>
              <a:t>To</a:t>
            </a:r>
            <a:r>
              <a:rPr lang="de-CH" baseline="0" dirty="0"/>
              <a:t> </a:t>
            </a:r>
            <a:r>
              <a:rPr lang="de-CH" baseline="0" dirty="0" err="1"/>
              <a:t>better</a:t>
            </a:r>
            <a:r>
              <a:rPr lang="de-CH" baseline="0" dirty="0"/>
              <a:t> </a:t>
            </a:r>
            <a:r>
              <a:rPr lang="de-CH" baseline="0" dirty="0" err="1"/>
              <a:t>understand</a:t>
            </a:r>
            <a:r>
              <a:rPr lang="de-CH" baseline="0" dirty="0"/>
              <a:t> </a:t>
            </a:r>
            <a:r>
              <a:rPr lang="de-CH" baseline="0" dirty="0" err="1"/>
              <a:t>the</a:t>
            </a:r>
            <a:r>
              <a:rPr lang="de-CH" baseline="0" dirty="0"/>
              <a:t> </a:t>
            </a:r>
            <a:r>
              <a:rPr lang="de-CH" baseline="0" dirty="0" err="1"/>
              <a:t>violation</a:t>
            </a:r>
            <a:r>
              <a:rPr lang="de-CH" baseline="0" dirty="0"/>
              <a:t> </a:t>
            </a:r>
            <a:r>
              <a:rPr lang="de-CH" baseline="0" dirty="0" err="1"/>
              <a:t>of</a:t>
            </a:r>
            <a:r>
              <a:rPr lang="de-CH" baseline="0" dirty="0"/>
              <a:t> </a:t>
            </a:r>
            <a:r>
              <a:rPr lang="de-CH" baseline="0" dirty="0" err="1"/>
              <a:t>discrete</a:t>
            </a:r>
            <a:r>
              <a:rPr lang="de-CH" baseline="0" dirty="0"/>
              <a:t> </a:t>
            </a:r>
            <a:r>
              <a:rPr lang="de-CH" baseline="0" dirty="0" err="1"/>
              <a:t>symmetries</a:t>
            </a:r>
            <a:r>
              <a:rPr lang="de-CH" baseline="0" dirty="0"/>
              <a:t> </a:t>
            </a:r>
            <a:r>
              <a:rPr lang="de-CH" baseline="0" dirty="0" err="1"/>
              <a:t>by</a:t>
            </a:r>
            <a:r>
              <a:rPr lang="de-CH" baseline="0" dirty="0"/>
              <a:t> an EDM I </a:t>
            </a:r>
            <a:r>
              <a:rPr lang="de-CH" baseline="0" dirty="0" err="1"/>
              <a:t>have</a:t>
            </a:r>
            <a:r>
              <a:rPr lang="de-CH" baseline="0" dirty="0"/>
              <a:t> </a:t>
            </a:r>
            <a:r>
              <a:rPr lang="de-CH" baseline="0" dirty="0" err="1"/>
              <a:t>made</a:t>
            </a:r>
            <a:r>
              <a:rPr lang="de-CH" baseline="0" dirty="0"/>
              <a:t> </a:t>
            </a:r>
            <a:r>
              <a:rPr lang="de-CH" baseline="0" dirty="0" err="1"/>
              <a:t>this</a:t>
            </a:r>
            <a:r>
              <a:rPr lang="de-CH" baseline="0" dirty="0"/>
              <a:t> </a:t>
            </a:r>
            <a:r>
              <a:rPr lang="de-CH" baseline="0" dirty="0" err="1"/>
              <a:t>sketch</a:t>
            </a:r>
            <a:r>
              <a:rPr lang="de-CH" baseline="0" dirty="0"/>
              <a:t> </a:t>
            </a:r>
            <a:r>
              <a:rPr lang="de-CH" baseline="0" dirty="0" err="1"/>
              <a:t>of</a:t>
            </a:r>
            <a:r>
              <a:rPr lang="de-CH" baseline="0" dirty="0"/>
              <a:t> </a:t>
            </a:r>
            <a:r>
              <a:rPr lang="de-CH" baseline="0" dirty="0" err="1"/>
              <a:t>the</a:t>
            </a:r>
            <a:r>
              <a:rPr lang="de-CH" baseline="0" dirty="0"/>
              <a:t> </a:t>
            </a:r>
            <a:r>
              <a:rPr lang="de-CH" baseline="0" dirty="0" err="1"/>
              <a:t>energie</a:t>
            </a:r>
            <a:r>
              <a:rPr lang="de-CH" baseline="0" dirty="0"/>
              <a:t> </a:t>
            </a:r>
            <a:r>
              <a:rPr lang="de-CH" baseline="0" dirty="0" err="1"/>
              <a:t>levels</a:t>
            </a:r>
            <a:r>
              <a:rPr lang="de-CH" baseline="0" dirty="0"/>
              <a:t> </a:t>
            </a:r>
            <a:r>
              <a:rPr lang="de-CH" baseline="0" dirty="0" err="1"/>
              <a:t>of</a:t>
            </a:r>
            <a:r>
              <a:rPr lang="de-CH" baseline="0" dirty="0"/>
              <a:t> a spin-1/2 </a:t>
            </a:r>
            <a:r>
              <a:rPr lang="en-US" baseline="0" dirty="0"/>
              <a:t>particle in a magnetic and electric field.</a:t>
            </a:r>
          </a:p>
          <a:p>
            <a:r>
              <a:rPr lang="en-US" baseline="0" dirty="0"/>
              <a:t>The left side every body is familiar with. It corresponds to the classical </a:t>
            </a:r>
            <a:r>
              <a:rPr lang="en-US" baseline="0" dirty="0" err="1"/>
              <a:t>zeeman</a:t>
            </a:r>
            <a:r>
              <a:rPr lang="en-US" baseline="0" dirty="0"/>
              <a:t> splitting in atoms. Depending on the spin of the particle the magnetic moment will lead to an increase or decrease in energy. </a:t>
            </a:r>
          </a:p>
          <a:p>
            <a:r>
              <a:rPr lang="en-US" baseline="0" dirty="0"/>
              <a:t>Similar on the right side, the electric dipole moment leads to a similar level splitting in the electric field.</a:t>
            </a:r>
            <a:r>
              <a:rPr lang="de-CH" baseline="0" dirty="0"/>
              <a:t> </a:t>
            </a:r>
          </a:p>
          <a:p>
            <a:r>
              <a:rPr lang="de-CH" baseline="0" dirty="0" err="1"/>
              <a:t>Lets</a:t>
            </a:r>
            <a:r>
              <a:rPr lang="de-CH" baseline="0" dirty="0"/>
              <a:t> </a:t>
            </a:r>
            <a:r>
              <a:rPr lang="de-CH" baseline="0" dirty="0" err="1"/>
              <a:t>concentrate</a:t>
            </a:r>
            <a:r>
              <a:rPr lang="de-CH" baseline="0" dirty="0"/>
              <a:t> on </a:t>
            </a:r>
            <a:r>
              <a:rPr lang="de-CH" baseline="0" dirty="0" err="1"/>
              <a:t>the</a:t>
            </a:r>
            <a:r>
              <a:rPr lang="de-CH" baseline="0" dirty="0"/>
              <a:t> </a:t>
            </a:r>
            <a:r>
              <a:rPr lang="de-CH" baseline="0" dirty="0" err="1"/>
              <a:t>spin</a:t>
            </a:r>
            <a:r>
              <a:rPr lang="de-CH" baseline="0" dirty="0"/>
              <a:t> </a:t>
            </a:r>
            <a:r>
              <a:rPr lang="de-CH" baseline="0" dirty="0" err="1"/>
              <a:t>up</a:t>
            </a:r>
            <a:r>
              <a:rPr lang="de-CH" baseline="0" dirty="0"/>
              <a:t> </a:t>
            </a:r>
            <a:r>
              <a:rPr lang="de-CH" baseline="0" dirty="0" err="1"/>
              <a:t>state</a:t>
            </a:r>
            <a:r>
              <a:rPr lang="de-CH" baseline="0" dirty="0"/>
              <a:t>. [</a:t>
            </a:r>
            <a:r>
              <a:rPr lang="de-CH" baseline="0" dirty="0" err="1"/>
              <a:t>click</a:t>
            </a:r>
            <a:r>
              <a:rPr lang="de-CH" baseline="0" dirty="0"/>
              <a:t>]</a:t>
            </a:r>
          </a:p>
          <a:p>
            <a:r>
              <a:rPr lang="de-CH" baseline="0" dirty="0" err="1"/>
              <a:t>Now</a:t>
            </a:r>
            <a:r>
              <a:rPr lang="de-CH" baseline="0" dirty="0"/>
              <a:t> </a:t>
            </a:r>
            <a:r>
              <a:rPr lang="de-CH" baseline="0" dirty="0" err="1"/>
              <a:t>we</a:t>
            </a:r>
            <a:r>
              <a:rPr lang="de-CH" baseline="0" dirty="0"/>
              <a:t> </a:t>
            </a:r>
            <a:r>
              <a:rPr lang="de-CH" baseline="0" dirty="0" err="1"/>
              <a:t>apply</a:t>
            </a:r>
            <a:r>
              <a:rPr lang="de-CH" baseline="0" dirty="0"/>
              <a:t> a </a:t>
            </a:r>
            <a:r>
              <a:rPr lang="de-CH" baseline="0" dirty="0" err="1"/>
              <a:t>Ti</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FCD6B3-904C-43F8-AD58-4C6051C90022}"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charset="0"/>
            </a:endParaRPr>
          </a:p>
        </p:txBody>
      </p:sp>
    </p:spTree>
    <p:extLst>
      <p:ext uri="{BB962C8B-B14F-4D97-AF65-F5344CB8AC3E}">
        <p14:creationId xmlns:p14="http://schemas.microsoft.com/office/powerpoint/2010/main" val="3862058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40115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5697C-181E-FE6B-DA1F-ADD174053D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9EA727-EEE7-7795-BA09-1DC9723F12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0BCA6-D5B3-146B-EDF7-75C6C0E85081}"/>
              </a:ext>
            </a:extLst>
          </p:cNvPr>
          <p:cNvSpPr>
            <a:spLocks noGrp="1"/>
          </p:cNvSpPr>
          <p:nvPr>
            <p:ph type="body" idx="1"/>
          </p:nvPr>
        </p:nvSpPr>
        <p:spPr/>
        <p:txBody>
          <a:bodyPr/>
          <a:lstStyle/>
          <a:p>
            <a:r>
              <a:rPr lang="en-US" baseline="0" dirty="0"/>
              <a:t>At PSI we will profit from the highest muon fluxes in the world.</a:t>
            </a:r>
          </a:p>
          <a:p>
            <a:r>
              <a:rPr lang="en-US" baseline="0" dirty="0"/>
              <a:t>The two possible beamlines provide very different energies and phase spaces.</a:t>
            </a:r>
          </a:p>
          <a:p>
            <a:r>
              <a:rPr lang="en-US" baseline="0" dirty="0"/>
              <a:t>For the precursor experiment we will use low energy muons and profit from a high transmission through the collimation channel</a:t>
            </a:r>
          </a:p>
          <a:p>
            <a:r>
              <a:rPr lang="en-US" baseline="0" dirty="0"/>
              <a:t>As the solenoid is not optimized only a small fraction will be stored.</a:t>
            </a:r>
          </a:p>
          <a:p>
            <a:r>
              <a:rPr lang="en-US" baseline="0" dirty="0"/>
              <a:t>Already this precursor experiment will have a sensitivity better than 3E-23 </a:t>
            </a:r>
            <a:r>
              <a:rPr lang="en-US" baseline="0" dirty="0" err="1"/>
              <a:t>ecm</a:t>
            </a:r>
            <a:r>
              <a:rPr lang="en-US" baseline="0" dirty="0"/>
              <a:t>.</a:t>
            </a:r>
          </a:p>
          <a:p>
            <a:r>
              <a:rPr lang="en-US" baseline="0" dirty="0"/>
              <a:t>In the long run with a dedicated magnet, using higher energetic muons we expect a sensitivity better than 10E-23ecm.</a:t>
            </a:r>
          </a:p>
          <a:p>
            <a:endParaRPr lang="en-US" baseline="0" dirty="0"/>
          </a:p>
        </p:txBody>
      </p:sp>
      <p:sp>
        <p:nvSpPr>
          <p:cNvPr id="4" name="Slide Number Placeholder 3">
            <a:extLst>
              <a:ext uri="{FF2B5EF4-FFF2-40B4-BE49-F238E27FC236}">
                <a16:creationId xmlns:a16="http://schemas.microsoft.com/office/drawing/2014/main" id="{CA116532-D8C5-5158-C02F-C89B10F24EB9}"/>
              </a:ext>
            </a:extLst>
          </p:cNvPr>
          <p:cNvSpPr>
            <a:spLocks noGrp="1"/>
          </p:cNvSpPr>
          <p:nvPr>
            <p:ph type="sldNum" sz="quarter" idx="10"/>
          </p:nvPr>
        </p:nvSpPr>
        <p:spPr/>
        <p:txBody>
          <a:bodyPr/>
          <a:lstStyle/>
          <a:p>
            <a:fld id="{B4FCD6B3-904C-43F8-AD58-4C6051C90022}" type="slidenum">
              <a:rPr lang="en-US" smtClean="0"/>
              <a:pPr/>
              <a:t>32</a:t>
            </a:fld>
            <a:endParaRPr lang="en-US" dirty="0"/>
          </a:p>
        </p:txBody>
      </p:sp>
    </p:spTree>
    <p:extLst>
      <p:ext uri="{BB962C8B-B14F-4D97-AF65-F5344CB8AC3E}">
        <p14:creationId xmlns:p14="http://schemas.microsoft.com/office/powerpoint/2010/main" val="1889973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4822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Many of you probably know about the g-2 measurement of</a:t>
            </a:r>
            <a:r>
              <a:rPr lang="en-US" baseline="0" dirty="0"/>
              <a:t> the muon at </a:t>
            </a:r>
            <a:r>
              <a:rPr lang="en-US" baseline="0" dirty="0" err="1"/>
              <a:t>Fermilab</a:t>
            </a:r>
            <a:r>
              <a:rPr lang="en-US" baseline="0" dirty="0"/>
              <a:t>. </a:t>
            </a:r>
            <a:br>
              <a:rPr lang="en-US" baseline="0" dirty="0"/>
            </a:br>
            <a:r>
              <a:rPr lang="en-US" baseline="0" dirty="0"/>
              <a:t>The principle physics are described in the equation. The difference between the </a:t>
            </a:r>
            <a:r>
              <a:rPr lang="en-US" baseline="0" dirty="0" err="1"/>
              <a:t>Larmor</a:t>
            </a:r>
            <a:r>
              <a:rPr lang="en-US" baseline="0" dirty="0"/>
              <a:t> frequency of the muon, essentially the precision due to the magnetic moment, and the cyclotron frequency of the muon moving in a magnetic and electric field. </a:t>
            </a:r>
          </a:p>
          <a:p>
            <a:pPr marL="0" indent="0">
              <a:buNone/>
            </a:pPr>
            <a:r>
              <a:rPr lang="en-US" baseline="0" dirty="0"/>
              <a:t>The muon moves along its reference orbit perpendicular to the main magnetic field. Due to the small anomalous magnetic moment the difference is not exactly zero and one can observe the famous wiggle plot by measuring in the number of decay positrons per time. </a:t>
            </a:r>
          </a:p>
          <a:p>
            <a:pPr marL="0" indent="0">
              <a:buNone/>
            </a:pPr>
            <a:r>
              <a:rPr lang="en-US" baseline="0" dirty="0"/>
              <a:t>The electric field is required for steering the muon inside the storage ring. By selecting the correct momentum the electric term can be set to zero and the observed  oscillation frequency directly relates to the anomalous magnetic moment.</a:t>
            </a:r>
          </a:p>
          <a:p>
            <a:pPr marL="0" indent="0">
              <a:buNone/>
            </a:pPr>
            <a:r>
              <a:rPr lang="en-US" baseline="0" dirty="0"/>
              <a:t>Now in the presence of a electric dipole moment the plane of oscillation tilts and one could observe a tiny vertical observation of the positron intensity, and the measured frequency would be a little bit larger.</a:t>
            </a:r>
          </a:p>
          <a:p>
            <a:pPr marL="0" indent="0">
              <a:buNone/>
            </a:pPr>
            <a:r>
              <a:rPr lang="en-US" baseline="0" dirty="0"/>
              <a:t>The prospected sensitivity is about 10E-21 </a:t>
            </a:r>
            <a:r>
              <a:rPr lang="en-US" baseline="0" dirty="0" err="1"/>
              <a:t>ecm</a:t>
            </a:r>
            <a:r>
              <a:rPr lang="en-US" baseline="0" dirty="0"/>
              <a:t> for the EDM at </a:t>
            </a:r>
            <a:r>
              <a:rPr lang="en-US" baseline="0" dirty="0" err="1"/>
              <a:t>Fermilab</a:t>
            </a:r>
            <a:r>
              <a:rPr lang="en-US" baseline="0" dirty="0"/>
              <a:t> and JPARC.	</a:t>
            </a:r>
            <a:endParaRPr lang="en-US" dirty="0"/>
          </a:p>
        </p:txBody>
      </p:sp>
    </p:spTree>
    <p:extLst>
      <p:ext uri="{BB962C8B-B14F-4D97-AF65-F5344CB8AC3E}">
        <p14:creationId xmlns:p14="http://schemas.microsoft.com/office/powerpoint/2010/main" val="3535917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To further increase the sensitivity to a</a:t>
            </a:r>
            <a:r>
              <a:rPr lang="en-US" baseline="0" dirty="0"/>
              <a:t> muon EDM we propose to</a:t>
            </a:r>
            <a:r>
              <a:rPr lang="en-US" dirty="0"/>
              <a:t> use the</a:t>
            </a:r>
            <a:r>
              <a:rPr lang="en-US" baseline="0" dirty="0"/>
              <a:t> frozen-spin technique to measure the electric dipole moment.</a:t>
            </a:r>
          </a:p>
          <a:p>
            <a:pPr marL="0" indent="0">
              <a:buNone/>
            </a:pPr>
            <a:endParaRPr lang="en-US" baseline="0" dirty="0"/>
          </a:p>
          <a:p>
            <a:pPr marL="0" indent="0">
              <a:buNone/>
            </a:pPr>
            <a:r>
              <a:rPr lang="en-US" baseline="0" dirty="0"/>
              <a:t>By applying a well tuned electric field this entire term can be canceled and the spin exactly follows the momentum, essentially it is frozen to the momentum.</a:t>
            </a:r>
          </a:p>
          <a:p>
            <a:pPr marL="0" indent="0">
              <a:buNone/>
            </a:pPr>
            <a:r>
              <a:rPr lang="en-US" baseline="0" dirty="0"/>
              <a:t>The only term present is the one of the electric dipole moment which leads to a precession of the spin around the radial axis like a bicycle going in a circle. </a:t>
            </a:r>
          </a:p>
          <a:p>
            <a:pPr marL="0" indent="0">
              <a:buNone/>
            </a:pPr>
            <a:r>
              <a:rPr lang="en-US" baseline="0" dirty="0"/>
              <a:t>This in turn leads to a build up of a asymmetry of positron decays along and against the direction of the magnetic field, the signal we are searching for.</a:t>
            </a:r>
          </a:p>
          <a:p>
            <a:pPr marL="0" indent="0">
              <a:buNone/>
            </a:pPr>
            <a:endParaRPr lang="en-US" baseline="0" dirty="0"/>
          </a:p>
        </p:txBody>
      </p:sp>
    </p:spTree>
    <p:extLst>
      <p:ext uri="{BB962C8B-B14F-4D97-AF65-F5344CB8AC3E}">
        <p14:creationId xmlns:p14="http://schemas.microsoft.com/office/powerpoint/2010/main" val="1584767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Searches for electric dipole moments started a long time ago</a:t>
            </a:r>
            <a:r>
              <a:rPr lang="en-US" baseline="0" noProof="0" dirty="0"/>
              <a:t> in the 1950 when Ramsey and Purcell were first searching an EDM using a beam of neutrons.</a:t>
            </a:r>
            <a:br>
              <a:rPr lang="en-US" baseline="0" noProof="0" dirty="0"/>
            </a:br>
            <a:r>
              <a:rPr lang="en-US" baseline="0" noProof="0" dirty="0"/>
              <a:t>Since then, the race to the bottom started.</a:t>
            </a:r>
          </a:p>
          <a:p>
            <a:r>
              <a:rPr lang="en-US" baseline="0" noProof="0" dirty="0"/>
              <a:t>Here on this graph I depicted for you the 90% limits versus the year of publication. In green the neutron, the blue diamonds are measurements on atoms and molecules extracting the EDM off the electron.</a:t>
            </a:r>
          </a:p>
          <a:p>
            <a:r>
              <a:rPr lang="en-US" baseline="0" noProof="0" dirty="0"/>
              <a:t>In yellow squares the impressive story of the mercury EDM. Lagging far behind is the muon, the only sizable search for an EDM of a particle in the second generation.</a:t>
            </a:r>
          </a:p>
          <a:p>
            <a:r>
              <a:rPr lang="en-US" baseline="0" noProof="0" dirty="0"/>
              <a:t>On the right side you see the expectation range for standard model EDM from the small imaginary phase of the CKM matrix in relation to the current limit.</a:t>
            </a:r>
            <a:br>
              <a:rPr lang="en-US" baseline="0" noProof="0" dirty="0"/>
            </a:br>
            <a:r>
              <a:rPr lang="en-US" baseline="0" noProof="0" dirty="0"/>
              <a:t>The neutron still has another 6 orders of magnitude until they will hit the SM background. The electron another 9 order of magnitude, while the muon is today where Ramsey started 70 years ago and has another 18 orders of magnitude of legroom.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FCD6B3-904C-43F8-AD58-4C6051C90022}" type="slidenum">
              <a:rPr kumimoji="0" lang="en-US" sz="1200" b="0" i="0" u="none" strike="noStrike" kern="1200" cap="none" spc="0" normalizeH="0" baseline="0" noProof="0" smtClean="0">
                <a:ln>
                  <a:noFill/>
                </a:ln>
                <a:solidFill>
                  <a:srgbClr val="000000"/>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214685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purpose of</a:t>
            </a:r>
            <a:r>
              <a:rPr lang="en-US" baseline="0" dirty="0"/>
              <a:t> a general discussion,  effective field theories are particular useful, as no assumptions are needed for the exact realization of a high energy theory.</a:t>
            </a:r>
          </a:p>
          <a:p>
            <a:r>
              <a:rPr lang="en-US" baseline="0" dirty="0"/>
              <a:t>The most general form in which one can write down the interaction of a lepton current with an external electric/magnetic field is using this electro magnetic current with all possible </a:t>
            </a:r>
            <a:r>
              <a:rPr lang="en-US" baseline="0" dirty="0" err="1"/>
              <a:t>bilinears</a:t>
            </a:r>
            <a:r>
              <a:rPr lang="en-US" baseline="0" dirty="0"/>
              <a:t>. </a:t>
            </a:r>
          </a:p>
          <a:p>
            <a:r>
              <a:rPr lang="en-US" baseline="0" dirty="0"/>
              <a:t>In this case the first form factor is the electric charge, the second the magnetic and the third the electric dipole moment. The </a:t>
            </a:r>
            <a:r>
              <a:rPr lang="en-US" baseline="0" dirty="0" err="1"/>
              <a:t>anapole</a:t>
            </a:r>
            <a:r>
              <a:rPr lang="en-US" baseline="0" dirty="0"/>
              <a:t> moment I just depicted for completeness</a:t>
            </a:r>
          </a:p>
          <a:p>
            <a:r>
              <a:rPr lang="en-US" baseline="0" dirty="0"/>
              <a:t>Interestingly the anomalous magnetic moment is connected to the same Wilson coefficient in effective field theories. The real part of this Wilson coefficient is proportional to the anomalous magnetic momentum, while the imaginary part is related to the electric dipole moment.</a:t>
            </a:r>
            <a:br>
              <a:rPr lang="en-US" baseline="0" dirty="0"/>
            </a:br>
            <a:endParaRPr lang="en-US"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6</a:t>
            </a:fld>
            <a:endParaRPr lang="en-US" dirty="0"/>
          </a:p>
        </p:txBody>
      </p:sp>
    </p:spTree>
    <p:extLst>
      <p:ext uri="{BB962C8B-B14F-4D97-AF65-F5344CB8AC3E}">
        <p14:creationId xmlns:p14="http://schemas.microsoft.com/office/powerpoint/2010/main" val="3865062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7261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9118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xfrm>
            <a:off x="381000" y="685800"/>
            <a:ext cx="6096000" cy="3429000"/>
          </a:xfrm>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rPr dirty="0"/>
              <a:t>fringe fields, avoid deflection and divergence</a:t>
            </a:r>
          </a:p>
          <a:p>
            <a:r>
              <a:rPr dirty="0"/>
              <a:t>why SC? they can induce persistent eddy currents to provide field-free region</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2" descr="U:\20160506_PSI_Luftbild_0292.jpg"/>
          <p:cNvPicPr>
            <a:picLocks noChangeArrowheads="1"/>
          </p:cNvPicPr>
          <p:nvPr userDrawn="1"/>
        </p:nvPicPr>
        <p:blipFill rotWithShape="1">
          <a:blip r:embed="rId2" cstate="hqprint">
            <a:extLst>
              <a:ext uri="{28A0092B-C50C-407E-A947-70E740481C1C}">
                <a14:useLocalDpi xmlns:a14="http://schemas.microsoft.com/office/drawing/2010/main"/>
              </a:ext>
            </a:extLst>
          </a:blip>
          <a:srcRect l="-139"/>
          <a:stretch/>
        </p:blipFill>
        <p:spPr bwMode="auto">
          <a:xfrm>
            <a:off x="3260542" y="195488"/>
            <a:ext cx="5055885" cy="2376262"/>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bwMode="auto">
          <a:xfrm>
            <a:off x="-2" y="195487"/>
            <a:ext cx="3152960" cy="2376263"/>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pic>
        <p:nvPicPr>
          <p:cNvPr id="5" name="Bild 24" descr="PSI-Logo_narrow_30k.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830263" y="411523"/>
            <a:ext cx="1220400" cy="43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15"/>
          <p:cNvSpPr>
            <a:spLocks noChangeArrowheads="1"/>
          </p:cNvSpPr>
          <p:nvPr userDrawn="1"/>
        </p:nvSpPr>
        <p:spPr bwMode="auto">
          <a:xfrm>
            <a:off x="828012" y="4531500"/>
            <a:ext cx="612000" cy="612000"/>
          </a:xfrm>
          <a:prstGeom prst="rect">
            <a:avLst/>
          </a:prstGeom>
          <a:solidFill>
            <a:srgbClr val="B9B9B9"/>
          </a:solidFill>
          <a:ln>
            <a:noFill/>
          </a:ln>
        </p:spPr>
        <p:txBody>
          <a:bodyPr/>
          <a:lstStyle/>
          <a:p>
            <a:pPr>
              <a:spcBef>
                <a:spcPct val="0"/>
              </a:spcBef>
            </a:pPr>
            <a:endParaRPr lang="de-DE" sz="2400">
              <a:latin typeface="Times" charset="0"/>
            </a:endParaRPr>
          </a:p>
        </p:txBody>
      </p:sp>
      <p:sp>
        <p:nvSpPr>
          <p:cNvPr id="1027" name="Rectangle 8"/>
          <p:cNvSpPr>
            <a:spLocks noGrp="1" noChangeArrowheads="1"/>
          </p:cNvSpPr>
          <p:nvPr>
            <p:ph type="title"/>
          </p:nvPr>
        </p:nvSpPr>
        <p:spPr>
          <a:xfrm>
            <a:off x="814399" y="3273828"/>
            <a:ext cx="7969249" cy="810090"/>
          </a:xfrm>
        </p:spPr>
        <p:txBody>
          <a:bodyPr/>
          <a:lstStyle>
            <a:lvl1pPr>
              <a:lnSpc>
                <a:spcPct val="100000"/>
              </a:lnSpc>
              <a:defRPr sz="2500">
                <a:solidFill>
                  <a:srgbClr val="686868"/>
                </a:solidFill>
                <a:latin typeface="Aptos" panose="020B0004020202020204" pitchFamily="34" charset="0"/>
                <a:ea typeface="Arial" charset="0"/>
              </a:defRPr>
            </a:lvl1pPr>
          </a:lstStyle>
          <a:p>
            <a:pPr lvl="0"/>
            <a:r>
              <a:rPr lang="en-US" noProof="0" dirty="0"/>
              <a:t>Click to edit Master title style</a:t>
            </a:r>
            <a:endParaRPr lang="en-GB" noProof="0" dirty="0"/>
          </a:p>
        </p:txBody>
      </p:sp>
      <p:sp>
        <p:nvSpPr>
          <p:cNvPr id="69649" name="Rectangle 17"/>
          <p:cNvSpPr>
            <a:spLocks noGrp="1" noChangeArrowheads="1"/>
          </p:cNvSpPr>
          <p:nvPr>
            <p:ph type="subTitle" sz="quarter" idx="1" hasCustomPrompt="1"/>
          </p:nvPr>
        </p:nvSpPr>
        <p:spPr bwMode="auto">
          <a:xfrm>
            <a:off x="828012" y="2946432"/>
            <a:ext cx="7955637" cy="2733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None/>
              <a:defRPr sz="1500" b="1" baseline="0">
                <a:solidFill>
                  <a:srgbClr val="969696"/>
                </a:solidFill>
                <a:ea typeface="Arial" charset="0"/>
              </a:defRPr>
            </a:lvl1pPr>
          </a:lstStyle>
          <a:p>
            <a:r>
              <a:rPr lang="en-GB" noProof="0" dirty="0"/>
              <a:t>Philipp Schmidt-Wellenburg ::  Scientist  ::  Paul Scherrer Institute</a:t>
            </a:r>
          </a:p>
        </p:txBody>
      </p:sp>
      <p:sp>
        <p:nvSpPr>
          <p:cNvPr id="10" name="Rechteck 1"/>
          <p:cNvSpPr>
            <a:spLocks noChangeArrowheads="1"/>
          </p:cNvSpPr>
          <p:nvPr userDrawn="1"/>
        </p:nvSpPr>
        <p:spPr bwMode="auto">
          <a:xfrm>
            <a:off x="5436096" y="2397447"/>
            <a:ext cx="2880320" cy="174303"/>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a:spcBef>
                <a:spcPct val="0"/>
              </a:spcBef>
            </a:pPr>
            <a:r>
              <a:rPr lang="de-CH" sz="900" b="1" i="0" kern="0" spc="31" dirty="0">
                <a:solidFill>
                  <a:srgbClr val="505150"/>
                </a:solidFill>
                <a:latin typeface="Aptos" panose="020B0004020202020204" pitchFamily="34" charset="0"/>
                <a:cs typeface="Arial" charset="0"/>
              </a:rPr>
              <a:t>WIR SCHAFFEN WISSEN – HEUTE FÜR MORGEN</a:t>
            </a:r>
          </a:p>
        </p:txBody>
      </p:sp>
      <p:sp>
        <p:nvSpPr>
          <p:cNvPr id="9" name="Rechteck 8"/>
          <p:cNvSpPr/>
          <p:nvPr userDrawn="1"/>
        </p:nvSpPr>
        <p:spPr bwMode="auto">
          <a:xfrm>
            <a:off x="8424000" y="195487"/>
            <a:ext cx="720000" cy="2376263"/>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sp>
        <p:nvSpPr>
          <p:cNvPr id="12" name="Textplatzhalter 11"/>
          <p:cNvSpPr>
            <a:spLocks noGrp="1"/>
          </p:cNvSpPr>
          <p:nvPr>
            <p:ph type="body" sz="quarter" idx="11" hasCustomPrompt="1"/>
          </p:nvPr>
        </p:nvSpPr>
        <p:spPr>
          <a:xfrm>
            <a:off x="828675" y="4150574"/>
            <a:ext cx="7954963" cy="293383"/>
          </a:xfrm>
        </p:spPr>
        <p:txBody>
          <a:bodyPr/>
          <a:lstStyle>
            <a:lvl1pPr marL="0" indent="0">
              <a:buNone/>
              <a:defRPr sz="1500" b="1">
                <a:solidFill>
                  <a:srgbClr val="969696"/>
                </a:solidFill>
              </a:defRPr>
            </a:lvl1pPr>
            <a:lvl2pPr marL="177790" indent="0">
              <a:buNone/>
              <a:defRPr sz="1500" b="1"/>
            </a:lvl2pPr>
            <a:lvl3pPr marL="355582" indent="0">
              <a:buNone/>
              <a:defRPr sz="1500" b="1"/>
            </a:lvl3pPr>
            <a:lvl4pPr marL="539723" indent="0">
              <a:buNone/>
              <a:defRPr sz="1500" b="1"/>
            </a:lvl4pPr>
            <a:lvl5pPr marL="717514" indent="0">
              <a:buNone/>
              <a:defRPr sz="1500" b="1"/>
            </a:lvl5pPr>
          </a:lstStyle>
          <a:p>
            <a:pPr lvl="0"/>
            <a:r>
              <a:rPr lang="en-GB" noProof="0" dirty="0"/>
              <a:t>Insert the occasion and date of your presentation here</a:t>
            </a:r>
          </a:p>
        </p:txBody>
      </p:sp>
      <p:pic>
        <p:nvPicPr>
          <p:cNvPr id="16" name="Picture 15"/>
          <p:cNvPicPr>
            <a:picLocks noChangeAspect="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00192" y="3006466"/>
            <a:ext cx="2691197" cy="2093913"/>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el und zwei Inhalte">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lvl1pPr>
              <a:defRPr>
                <a:latin typeface="Aptos" panose="020B0004020202020204" pitchFamily="34" charset="0"/>
              </a:defRPr>
            </a:lvl1pPr>
          </a:lstStyle>
          <a:p>
            <a:r>
              <a:rPr lang="en-US" noProof="0" dirty="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Aptos" panose="020B00040202020202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
        <p:nvSpPr>
          <p:cNvPr id="10" name="Textplatzhalter 1"/>
          <p:cNvSpPr>
            <a:spLocks noGrp="1"/>
          </p:cNvSpPr>
          <p:nvPr>
            <p:ph idx="1"/>
          </p:nvPr>
        </p:nvSpPr>
        <p:spPr>
          <a:xfrm>
            <a:off x="865414" y="1006079"/>
            <a:ext cx="3706587"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2" name="Textplatzhalter 1"/>
          <p:cNvSpPr>
            <a:spLocks noGrp="1"/>
          </p:cNvSpPr>
          <p:nvPr>
            <p:ph idx="10"/>
          </p:nvPr>
        </p:nvSpPr>
        <p:spPr>
          <a:xfrm>
            <a:off x="4767944" y="1006079"/>
            <a:ext cx="4017282"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Tree>
    <p:extLst>
      <p:ext uri="{BB962C8B-B14F-4D97-AF65-F5344CB8AC3E}">
        <p14:creationId xmlns:p14="http://schemas.microsoft.com/office/powerpoint/2010/main" val="317940197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11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zwei Inhalte">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89" y="1006078"/>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6" name="Titel 15"/>
          <p:cNvSpPr>
            <a:spLocks noGrp="1"/>
          </p:cNvSpPr>
          <p:nvPr>
            <p:ph type="title"/>
          </p:nvPr>
        </p:nvSpPr>
        <p:spPr>
          <a:xfrm>
            <a:off x="1475656" y="209561"/>
            <a:ext cx="5951173" cy="381375"/>
          </a:xfrm>
        </p:spPr>
        <p:txBody>
          <a:bodyPr/>
          <a:lstStyle>
            <a:lvl1pPr>
              <a:defRPr>
                <a:latin typeface="Aptos" panose="020B0004020202020204" pitchFamily="34" charset="0"/>
              </a:defRPr>
            </a:lvl1pPr>
          </a:lstStyle>
          <a:p>
            <a:r>
              <a:rPr lang="en-US" noProof="0" dirty="0"/>
              <a:t>Click to edit Master title style</a:t>
            </a:r>
            <a:endParaRPr lang="en-GB" noProof="0" dirty="0"/>
          </a:p>
        </p:txBody>
      </p:sp>
      <p:sp>
        <p:nvSpPr>
          <p:cNvPr id="8" name="Inhaltsplatzhalter 10"/>
          <p:cNvSpPr>
            <a:spLocks noGrp="1"/>
          </p:cNvSpPr>
          <p:nvPr>
            <p:ph sz="quarter" idx="18" hasCustomPrompt="1"/>
          </p:nvPr>
        </p:nvSpPr>
        <p:spPr>
          <a:xfrm>
            <a:off x="5003801" y="1003402"/>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Aptos" panose="020B00040202020202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132452829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33350" marR="0" indent="-133350" algn="l" defTabSz="6858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a:latin typeface="Aptos" panose="020B0004020202020204" pitchFamily="34" charset="0"/>
              </a:defRPr>
            </a:lvl1pPr>
            <a:lvl2pPr marL="266700" marR="0" indent="-133350"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Aptos" panose="020B0004020202020204" pitchFamily="34" charset="0"/>
              </a:defRPr>
            </a:lvl2pPr>
            <a:lvl3pPr marL="404813" marR="0" indent="-138113"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Aptos" panose="020B0004020202020204" pitchFamily="34" charset="0"/>
              </a:defRPr>
            </a:lvl3pPr>
            <a:lvl4pPr marL="538163" marR="0" indent="-133350"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Aptos" panose="020B0004020202020204" pitchFamily="34" charset="0"/>
              </a:defRPr>
            </a:lvl4pPr>
            <a:lvl5pPr marL="671513" marR="0" indent="-133350"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Aptos" panose="020B0004020202020204" pitchFamily="34" charset="0"/>
              </a:defRPr>
            </a:lvl5pPr>
            <a:lvl6pPr marL="806054" indent="-134541">
              <a:lnSpc>
                <a:spcPct val="110000"/>
              </a:lnSpc>
              <a:buClr>
                <a:schemeClr val="tx1"/>
              </a:buClr>
              <a:buFont typeface="Symbol" panose="05050102010706020507" pitchFamily="18" charset="2"/>
              <a:buChar char="-"/>
              <a:defRPr sz="1200"/>
            </a:lvl6pPr>
            <a:lvl7pPr marL="942975" indent="-136922">
              <a:lnSpc>
                <a:spcPct val="110000"/>
              </a:lnSpc>
              <a:buFont typeface="Symbol" panose="05050102010706020507" pitchFamily="18" charset="2"/>
              <a:buChar char="-"/>
              <a:defRPr sz="1200"/>
            </a:lvl7pPr>
            <a:lvl8pPr marL="1077516" indent="-134541">
              <a:lnSpc>
                <a:spcPct val="110000"/>
              </a:lnSpc>
              <a:buFont typeface="Symbol" panose="05050102010706020507" pitchFamily="18" charset="2"/>
              <a:buChar char="-"/>
              <a:defRPr sz="1200"/>
            </a:lvl8pPr>
            <a:lvl9pPr marL="1210866" indent="-133350">
              <a:lnSpc>
                <a:spcPct val="110000"/>
              </a:lnSpc>
              <a:buFont typeface="Symbol" panose="05050102010706020507" pitchFamily="18" charset="2"/>
              <a:buChar char="-"/>
              <a:defRPr sz="1200"/>
            </a:lvl9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kumimoji="0" lang="en-GB" sz="135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hasCustomPrompt="1"/>
          </p:nvPr>
        </p:nvSpPr>
        <p:spPr>
          <a:xfrm>
            <a:off x="467544" y="137896"/>
            <a:ext cx="7738768" cy="381375"/>
          </a:xfrm>
        </p:spPr>
        <p:txBody>
          <a:bodyPr/>
          <a:lstStyle>
            <a:lvl1pPr>
              <a:defRPr sz="2550" baseline="0">
                <a:solidFill>
                  <a:srgbClr val="C00000"/>
                </a:solidFill>
                <a:effectLst/>
              </a:defRPr>
            </a:lvl1pPr>
          </a:lstStyle>
          <a:p>
            <a:r>
              <a:rPr lang="de-DE" noProof="0" dirty="0"/>
              <a:t>Titelmasterformat bearbeiten</a:t>
            </a:r>
            <a:endParaRPr lang="en-GB" noProof="0" dirty="0"/>
          </a:p>
        </p:txBody>
      </p:sp>
      <p:sp>
        <p:nvSpPr>
          <p:cNvPr id="14" name="Foliennummernplatzhalter 13"/>
          <p:cNvSpPr>
            <a:spLocks noGrp="1"/>
          </p:cNvSpPr>
          <p:nvPr>
            <p:ph type="sldNum" sz="quarter" idx="16"/>
          </p:nvPr>
        </p:nvSpPr>
        <p:spPr>
          <a:xfrm>
            <a:off x="8206312" y="4968000"/>
            <a:ext cx="575742" cy="147638"/>
          </a:xfrm>
          <a:prstGeom prst="rect">
            <a:avLst/>
          </a:prstGeom>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a:t>
            </a:fld>
            <a:endParaRPr lang="de-DE" dirty="0">
              <a:latin typeface="Aptos" panose="020B0004020202020204" pitchFamily="34" charset="0"/>
            </a:endParaRPr>
          </a:p>
        </p:txBody>
      </p:sp>
      <p:sp>
        <p:nvSpPr>
          <p:cNvPr id="3" name="Text Placeholder 2"/>
          <p:cNvSpPr>
            <a:spLocks noGrp="1"/>
          </p:cNvSpPr>
          <p:nvPr>
            <p:ph type="body" sz="quarter" idx="17" hasCustomPrompt="1"/>
          </p:nvPr>
        </p:nvSpPr>
        <p:spPr>
          <a:xfrm>
            <a:off x="339884" y="4995862"/>
            <a:ext cx="991757" cy="147638"/>
          </a:xfrm>
        </p:spPr>
        <p:txBody>
          <a:bodyPr/>
          <a:lstStyle>
            <a:lvl1pPr marL="0" indent="0">
              <a:buNone/>
              <a:defRPr sz="750" baseline="0"/>
            </a:lvl1pPr>
          </a:lstStyle>
          <a:p>
            <a:pPr lvl="0"/>
            <a:r>
              <a:rPr lang="en-US" dirty="0"/>
              <a:t>Andreas </a:t>
            </a:r>
            <a:r>
              <a:rPr lang="en-US" dirty="0" err="1"/>
              <a:t>Crivellin</a:t>
            </a:r>
            <a:endParaRPr lang="en-GB" dirty="0"/>
          </a:p>
        </p:txBody>
      </p:sp>
      <p:cxnSp>
        <p:nvCxnSpPr>
          <p:cNvPr id="4" name="Straight Connector 3"/>
          <p:cNvCxnSpPr/>
          <p:nvPr userDrawn="1"/>
        </p:nvCxnSpPr>
        <p:spPr bwMode="auto">
          <a:xfrm>
            <a:off x="464374" y="627534"/>
            <a:ext cx="8317681" cy="0"/>
          </a:xfrm>
          <a:prstGeom prst="line">
            <a:avLst/>
          </a:prstGeom>
          <a:solidFill>
            <a:schemeClr val="accent1"/>
          </a:solidFill>
          <a:ln w="31750" cap="rnd" cmpd="sng" algn="ctr">
            <a:solidFill>
              <a:srgbClr val="004986"/>
            </a:solidFill>
            <a:prstDash val="solid"/>
            <a:round/>
            <a:headEnd type="none" w="med" len="med"/>
            <a:tailEnd type="none" w="med" len="med"/>
          </a:ln>
          <a:effectLst/>
        </p:spPr>
      </p:cxnSp>
      <p:sp>
        <p:nvSpPr>
          <p:cNvPr id="7" name="Text Placeholder 2"/>
          <p:cNvSpPr>
            <a:spLocks noGrp="1"/>
          </p:cNvSpPr>
          <p:nvPr>
            <p:ph type="body" sz="quarter" idx="18" hasCustomPrompt="1"/>
          </p:nvPr>
        </p:nvSpPr>
        <p:spPr>
          <a:xfrm>
            <a:off x="3097625" y="4989514"/>
            <a:ext cx="2495541" cy="160337"/>
          </a:xfrm>
        </p:spPr>
        <p:txBody>
          <a:bodyPr/>
          <a:lstStyle>
            <a:lvl1pPr marL="0" indent="0">
              <a:buNone/>
              <a:defRPr sz="750" baseline="0"/>
            </a:lvl1pPr>
          </a:lstStyle>
          <a:p>
            <a:pPr lvl="0"/>
            <a:r>
              <a:rPr lang="en-US" dirty="0"/>
              <a:t>New Physics in the </a:t>
            </a:r>
            <a:r>
              <a:rPr lang="en-US" dirty="0" err="1"/>
              <a:t>Flavour</a:t>
            </a:r>
            <a:r>
              <a:rPr lang="en-US" dirty="0"/>
              <a:t> Sector</a:t>
            </a:r>
            <a:endParaRPr lang="en-GB" dirty="0"/>
          </a:p>
        </p:txBody>
      </p:sp>
    </p:spTree>
    <p:extLst>
      <p:ext uri="{BB962C8B-B14F-4D97-AF65-F5344CB8AC3E}">
        <p14:creationId xmlns:p14="http://schemas.microsoft.com/office/powerpoint/2010/main" val="77917048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Dark Blue">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22682E1-BDD2-BA0B-22F2-3AE34EBB20B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39" y="1461"/>
            <a:ext cx="9142961" cy="5141747"/>
          </a:xfrm>
          <a:prstGeom prst="rect">
            <a:avLst/>
          </a:prstGeom>
        </p:spPr>
      </p:pic>
      <p:sp>
        <p:nvSpPr>
          <p:cNvPr id="2" name="Titel 1"/>
          <p:cNvSpPr>
            <a:spLocks noGrp="1"/>
          </p:cNvSpPr>
          <p:nvPr>
            <p:ph type="ctrTitle" hasCustomPrompt="1"/>
          </p:nvPr>
        </p:nvSpPr>
        <p:spPr>
          <a:xfrm>
            <a:off x="521494" y="1084098"/>
            <a:ext cx="6034088" cy="1506288"/>
          </a:xfrm>
        </p:spPr>
        <p:txBody>
          <a:bodyPr anchor="b"/>
          <a:lstStyle>
            <a:lvl1pPr algn="l">
              <a:lnSpc>
                <a:spcPct val="92000"/>
              </a:lnSpc>
              <a:defRPr sz="3150">
                <a:solidFill>
                  <a:schemeClr val="bg1"/>
                </a:solidFill>
              </a:defRPr>
            </a:lvl1pPr>
          </a:lstStyle>
          <a:p>
            <a:r>
              <a:rPr lang="en-GB" noProof="0" dirty="0"/>
              <a:t>Add Title</a:t>
            </a:r>
          </a:p>
        </p:txBody>
      </p:sp>
      <p:sp>
        <p:nvSpPr>
          <p:cNvPr id="3" name="Untertitel 2"/>
          <p:cNvSpPr>
            <a:spLocks noGrp="1"/>
          </p:cNvSpPr>
          <p:nvPr>
            <p:ph type="subTitle" idx="1" hasCustomPrompt="1"/>
          </p:nvPr>
        </p:nvSpPr>
        <p:spPr>
          <a:xfrm>
            <a:off x="521494" y="2841780"/>
            <a:ext cx="6034088" cy="810090"/>
          </a:xfrm>
        </p:spPr>
        <p:txBody>
          <a:bodyPr/>
          <a:lstStyle>
            <a:lvl1pPr marL="0" indent="0" algn="l">
              <a:lnSpc>
                <a:spcPct val="92000"/>
              </a:lnSpc>
              <a:buNone/>
              <a:defRPr sz="195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521494" y="4380951"/>
            <a:ext cx="3969544" cy="216024"/>
          </a:xfrm>
        </p:spPr>
        <p:txBody>
          <a:bodyPr anchor="b"/>
          <a:lstStyle>
            <a:lvl1pPr>
              <a:defRPr sz="12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521494" y="4596975"/>
            <a:ext cx="3969544" cy="189021"/>
          </a:xfrm>
        </p:spPr>
        <p:txBody>
          <a:bodyPr anchor="t"/>
          <a:lstStyle>
            <a:lvl1pPr>
              <a:defRPr sz="1200">
                <a:solidFill>
                  <a:schemeClr val="bg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473353" y="269003"/>
            <a:ext cx="1330365" cy="547553"/>
          </a:xfrm>
          <a:prstGeom prst="rect">
            <a:avLst/>
          </a:prstGeom>
        </p:spPr>
      </p:pic>
      <p:pic>
        <p:nvPicPr>
          <p:cNvPr id="5" name="Grafik 4">
            <a:extLst>
              <a:ext uri="{FF2B5EF4-FFF2-40B4-BE49-F238E27FC236}">
                <a16:creationId xmlns:a16="http://schemas.microsoft.com/office/drawing/2014/main" id="{B8E0DFA1-FB3F-638E-5DB8-EB23BE65B54A}"/>
              </a:ext>
            </a:extLst>
          </p:cNvPr>
          <p:cNvPicPr>
            <a:picLocks/>
          </p:cNvPicPr>
          <p:nvPr userDrawn="1"/>
        </p:nvPicPr>
        <p:blipFill rotWithShape="1">
          <a:blip r:embed="rId4" cstate="screen">
            <a:extLst>
              <a:ext uri="{28A0092B-C50C-407E-A947-70E740481C1C}">
                <a14:useLocalDpi xmlns:a14="http://schemas.microsoft.com/office/drawing/2010/main"/>
              </a:ext>
            </a:extLst>
          </a:blip>
          <a:srcRect l="34698"/>
          <a:stretch/>
        </p:blipFill>
        <p:spPr>
          <a:xfrm>
            <a:off x="1899047" y="402529"/>
            <a:ext cx="1216582" cy="283500"/>
          </a:xfrm>
          <a:prstGeom prst="rect">
            <a:avLst/>
          </a:prstGeom>
        </p:spPr>
      </p:pic>
    </p:spTree>
    <p:extLst>
      <p:ext uri="{BB962C8B-B14F-4D97-AF65-F5344CB8AC3E}">
        <p14:creationId xmlns:p14="http://schemas.microsoft.com/office/powerpoint/2010/main" val="2691992436"/>
      </p:ext>
    </p:extLst>
  </p:cSld>
  <p:clrMapOvr>
    <a:masterClrMapping/>
  </p:clrMapOvr>
  <p:extLst>
    <p:ext uri="{DCECCB84-F9BA-43D5-87BE-67443E8EF086}">
      <p15:sldGuideLst xmlns:p15="http://schemas.microsoft.com/office/powerpoint/2012/main">
        <p15:guide id="2" pos="7106">
          <p15:clr>
            <a:srgbClr val="A4A3A4"/>
          </p15:clr>
        </p15:guide>
        <p15:guide id="3" orient="horz" pos="318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 and Content">
  <p:cSld name="Image and Content">
    <p:spTree>
      <p:nvGrpSpPr>
        <p:cNvPr id="1" name="Shape 135"/>
        <p:cNvGrpSpPr/>
        <p:nvPr/>
      </p:nvGrpSpPr>
      <p:grpSpPr>
        <a:xfrm>
          <a:off x="0" y="0"/>
          <a:ext cx="0" cy="0"/>
          <a:chOff x="0" y="0"/>
          <a:chExt cx="0" cy="0"/>
        </a:xfrm>
      </p:grpSpPr>
      <p:sp>
        <p:nvSpPr>
          <p:cNvPr id="136" name="Google Shape;136;p17"/>
          <p:cNvSpPr txBox="1">
            <a:spLocks noGrp="1"/>
          </p:cNvSpPr>
          <p:nvPr>
            <p:ph type="title"/>
          </p:nvPr>
        </p:nvSpPr>
        <p:spPr>
          <a:xfrm>
            <a:off x="521494" y="208722"/>
            <a:ext cx="6723600" cy="607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7" name="Google Shape;137;p17"/>
          <p:cNvSpPr txBox="1">
            <a:spLocks noGrp="1"/>
          </p:cNvSpPr>
          <p:nvPr>
            <p:ph type="body" idx="1"/>
          </p:nvPr>
        </p:nvSpPr>
        <p:spPr>
          <a:xfrm>
            <a:off x="4652963" y="1032580"/>
            <a:ext cx="3969600" cy="34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1"/>
              </a:buClr>
              <a:buSzPts val="1500"/>
              <a:buNone/>
              <a:defRPr/>
            </a:lvl1pPr>
            <a:lvl2pPr marL="914400" lvl="1" indent="-317500" algn="l">
              <a:lnSpc>
                <a:spcPct val="100000"/>
              </a:lnSpc>
              <a:spcBef>
                <a:spcPts val="500"/>
              </a:spcBef>
              <a:spcAft>
                <a:spcPts val="0"/>
              </a:spcAft>
              <a:buClr>
                <a:schemeClr val="dk1"/>
              </a:buClr>
              <a:buSzPts val="1400"/>
              <a:buChar char="•"/>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8" name="Google Shape;138;p17"/>
          <p:cNvSpPr txBox="1">
            <a:spLocks noGrp="1"/>
          </p:cNvSpPr>
          <p:nvPr>
            <p:ph type="dt" idx="10"/>
          </p:nvPr>
        </p:nvSpPr>
        <p:spPr>
          <a:xfrm>
            <a:off x="7406878" y="4803430"/>
            <a:ext cx="1215600" cy="108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7"/>
          <p:cNvSpPr txBox="1">
            <a:spLocks noGrp="1"/>
          </p:cNvSpPr>
          <p:nvPr>
            <p:ph type="ftr" idx="11"/>
          </p:nvPr>
        </p:nvSpPr>
        <p:spPr>
          <a:xfrm>
            <a:off x="1210865" y="4803430"/>
            <a:ext cx="6034200" cy="108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0" name="Google Shape;140;p17"/>
          <p:cNvSpPr txBox="1">
            <a:spLocks noGrp="1"/>
          </p:cNvSpPr>
          <p:nvPr>
            <p:ph type="sldNum" idx="12"/>
          </p:nvPr>
        </p:nvSpPr>
        <p:spPr>
          <a:xfrm>
            <a:off x="521494" y="4803430"/>
            <a:ext cx="527400" cy="108000"/>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sp>
        <p:nvSpPr>
          <p:cNvPr id="141" name="Google Shape;141;p17"/>
          <p:cNvSpPr>
            <a:spLocks noGrp="1"/>
          </p:cNvSpPr>
          <p:nvPr>
            <p:ph type="pic" idx="2"/>
          </p:nvPr>
        </p:nvSpPr>
        <p:spPr>
          <a:xfrm>
            <a:off x="521495" y="1087042"/>
            <a:ext cx="3969600" cy="3429000"/>
          </a:xfrm>
          <a:prstGeom prst="rect">
            <a:avLst/>
          </a:prstGeom>
          <a:solidFill>
            <a:schemeClr val="lt1"/>
          </a:solidFill>
          <a:ln>
            <a:noFill/>
          </a:ln>
        </p:spPr>
      </p:sp>
    </p:spTree>
    <p:extLst>
      <p:ext uri="{BB962C8B-B14F-4D97-AF65-F5344CB8AC3E}">
        <p14:creationId xmlns:p14="http://schemas.microsoft.com/office/powerpoint/2010/main" val="3059537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92828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025344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el und Inhalt">
    <p:bg>
      <p:bgPr>
        <a:solidFill>
          <a:schemeClr val="bg1"/>
        </a:solidFill>
        <a:effectLst/>
      </p:bgPr>
    </p:bg>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lvl1pPr>
              <a:defRPr>
                <a:latin typeface="Aptos" panose="020B0004020202020204" pitchFamily="34" charset="0"/>
              </a:defRPr>
            </a:lvl1pPr>
          </a:lstStyle>
          <a:p>
            <a:r>
              <a:rPr lang="en-US" noProof="0" dirty="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
        <p:nvSpPr>
          <p:cNvPr id="5" name="Textplatzhalter 1"/>
          <p:cNvSpPr>
            <a:spLocks noGrp="1"/>
          </p:cNvSpPr>
          <p:nvPr>
            <p:ph idx="1"/>
          </p:nvPr>
        </p:nvSpPr>
        <p:spPr>
          <a:xfrm>
            <a:off x="1042988" y="1006079"/>
            <a:ext cx="7742237" cy="3509963"/>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Tree>
    <p:extLst>
      <p:ext uri="{BB962C8B-B14F-4D97-AF65-F5344CB8AC3E}">
        <p14:creationId xmlns:p14="http://schemas.microsoft.com/office/powerpoint/2010/main" val="3451023999"/>
      </p:ext>
    </p:extLst>
  </p:cSld>
  <p:clrMapOvr>
    <a:overrideClrMapping bg1="lt1" tx1="dk1" bg2="lt2" tx2="dk2" accent1="accent1" accent2="accent2" accent3="accent3" accent4="accent4" accent5="accent5" accent6="accent6" hlink="hlink" folHlink="folHlink"/>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29130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Aptos" panose="020B0004020202020204" pitchFamily="34" charset="0"/>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Aptos" panose="020B0004020202020204" pitchFamily="34" charset="0"/>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Aptos" panose="020B0004020202020204" pitchFamily="34" charset="0"/>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Aptos" panose="020B0004020202020204" pitchFamily="34" charset="0"/>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Aptos" panose="020B0004020202020204" pitchFamily="34" charset="0"/>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0" name="Titel 9"/>
          <p:cNvSpPr>
            <a:spLocks noGrp="1"/>
          </p:cNvSpPr>
          <p:nvPr>
            <p:ph type="title" hasCustomPrompt="1"/>
          </p:nvPr>
        </p:nvSpPr>
        <p:spPr>
          <a:xfrm>
            <a:off x="2077211" y="216000"/>
            <a:ext cx="6708025" cy="381375"/>
          </a:xfrm>
        </p:spPr>
        <p:txBody>
          <a:bodyPr/>
          <a:lstStyle>
            <a:lvl1pPr>
              <a:defRPr sz="2400"/>
            </a:lvl1pPr>
          </a:lstStyle>
          <a:p>
            <a:r>
              <a:rPr lang="en-GB" noProof="0" dirty="0">
                <a:effectLst/>
              </a:rPr>
              <a:t>Enter slide title</a:t>
            </a:r>
            <a:endParaRPr lang="en-GB" noProof="0" dirty="0"/>
          </a:p>
        </p:txBody>
      </p:sp>
      <p:sp>
        <p:nvSpPr>
          <p:cNvPr id="14" name="Foliennummernplatzhalter 13"/>
          <p:cNvSpPr>
            <a:spLocks noGrp="1"/>
          </p:cNvSpPr>
          <p:nvPr>
            <p:ph type="sldNum" sz="quarter" idx="16"/>
          </p:nvPr>
        </p:nvSpPr>
        <p:spPr>
          <a:xfrm>
            <a:off x="8206312" y="4968000"/>
            <a:ext cx="575742" cy="147638"/>
          </a:xfrm>
          <a:prstGeom prst="rect">
            <a:avLst/>
          </a:prstGeom>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a:t>
            </a:fld>
            <a:endParaRPr lang="de-DE" dirty="0">
              <a:latin typeface="Aptos" panose="020B0004020202020204" pitchFamily="34" charset="0"/>
            </a:endParaRPr>
          </a:p>
        </p:txBody>
      </p:sp>
    </p:spTree>
    <p:extLst>
      <p:ext uri="{BB962C8B-B14F-4D97-AF65-F5344CB8AC3E}">
        <p14:creationId xmlns:p14="http://schemas.microsoft.com/office/powerpoint/2010/main" val="213168188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Inhaltsplatzhalter 2"/>
          <p:cNvSpPr>
            <a:spLocks noGrp="1"/>
          </p:cNvSpPr>
          <p:nvPr>
            <p:ph idx="1" hasCustomPrompt="1"/>
          </p:nvPr>
        </p:nvSpPr>
        <p:spPr>
          <a:xfrm>
            <a:off x="521494" y="1032580"/>
            <a:ext cx="3969544" cy="3483462"/>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F56E6E18-2E03-4CD5-B270-8271A242D30A}" type="datetime1">
              <a:rPr lang="de-CH" noProof="0" smtClean="0"/>
              <a:t>12.11.2025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Neutron and Muon Sciences</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652961" y="1087042"/>
            <a:ext cx="3969544" cy="3429000"/>
          </a:xfrm>
          <a:pattFill prst="lgCheck">
            <a:fgClr>
              <a:schemeClr val="bg1">
                <a:lumMod val="85000"/>
              </a:schemeClr>
            </a:fgClr>
            <a:bgClr>
              <a:schemeClr val="bg1"/>
            </a:bgClr>
          </a:pattFill>
        </p:spPr>
        <p:txBody>
          <a:bodyPr tIns="720000" anchor="ctr"/>
          <a:lstStyle>
            <a:lvl1pPr algn="ctr">
              <a:defRPr sz="900"/>
            </a:lvl1pPr>
          </a:lstStyle>
          <a:p>
            <a:r>
              <a:rPr lang="en-GB" noProof="0" dirty="0"/>
              <a:t>Add image by tapping on icon</a:t>
            </a:r>
          </a:p>
        </p:txBody>
      </p:sp>
    </p:spTree>
    <p:extLst>
      <p:ext uri="{BB962C8B-B14F-4D97-AF65-F5344CB8AC3E}">
        <p14:creationId xmlns:p14="http://schemas.microsoft.com/office/powerpoint/2010/main" val="1562189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sp>
        <p:nvSpPr>
          <p:cNvPr id="2" name="Rechteck 1"/>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0" name="Titel 9"/>
          <p:cNvSpPr>
            <a:spLocks noGrp="1"/>
          </p:cNvSpPr>
          <p:nvPr>
            <p:ph type="title" hasCustomPrompt="1"/>
          </p:nvPr>
        </p:nvSpPr>
        <p:spPr>
          <a:xfrm>
            <a:off x="2077211" y="216000"/>
            <a:ext cx="6708025" cy="381375"/>
          </a:xfrm>
        </p:spPr>
        <p:txBody>
          <a:bodyPr/>
          <a:lstStyle>
            <a:lvl1pPr>
              <a:defRPr spc="0" baseline="0"/>
            </a:lvl1pPr>
          </a:lstStyle>
          <a:p>
            <a:r>
              <a:rPr lang="en-GB" noProof="0" dirty="0">
                <a:effectLst/>
              </a:rPr>
              <a:t>Enter slide title</a:t>
            </a:r>
            <a:endParaRPr lang="en-GB" dirty="0"/>
          </a:p>
        </p:txBody>
      </p:sp>
      <p:sp>
        <p:nvSpPr>
          <p:cNvPr id="14" name="Foliennummernplatzhalter 13"/>
          <p:cNvSpPr>
            <a:spLocks noGrp="1"/>
          </p:cNvSpPr>
          <p:nvPr>
            <p:ph type="sldNum" sz="quarter" idx="16"/>
          </p:nvPr>
        </p:nvSpPr>
        <p:spPr>
          <a:xfrm>
            <a:off x="8206312" y="4968000"/>
            <a:ext cx="575742" cy="147638"/>
          </a:xfrm>
          <a:prstGeom prst="rect">
            <a:avLst/>
          </a:prstGeom>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a:t>
            </a:fld>
            <a:endParaRPr lang="de-DE" dirty="0">
              <a:latin typeface="Aptos" panose="020B0004020202020204" pitchFamily="34" charset="0"/>
            </a:endParaRPr>
          </a:p>
        </p:txBody>
      </p:sp>
      <p:sp>
        <p:nvSpPr>
          <p:cNvPr id="9" name="Inhaltsplatzhalter 7"/>
          <p:cNvSpPr>
            <a:spLocks noGrp="1"/>
          </p:cNvSpPr>
          <p:nvPr>
            <p:ph sz="quarter" idx="13" hasCustomPrompt="1"/>
          </p:nvPr>
        </p:nvSpPr>
        <p:spPr>
          <a:xfrm>
            <a:off x="934841" y="1113586"/>
            <a:ext cx="7885633" cy="3456386"/>
          </a:xfrm>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Aptos" panose="020B0004020202020204" pitchFamily="34" charset="0"/>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Aptos" panose="020B0004020202020204" pitchFamily="34" charset="0"/>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Aptos" panose="020B0004020202020204" pitchFamily="34" charset="0"/>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Aptos" panose="020B0004020202020204" pitchFamily="34" charset="0"/>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Aptos" panose="020B0004020202020204" pitchFamily="34" charset="0"/>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extLst>
      <p:ext uri="{BB962C8B-B14F-4D97-AF65-F5344CB8AC3E}">
        <p14:creationId xmlns:p14="http://schemas.microsoft.com/office/powerpoint/2010/main" val="287839105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93" y="1006081"/>
            <a:ext cx="3781425" cy="3509963"/>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5" name="Foliennummernplatzhalter 14"/>
          <p:cNvSpPr>
            <a:spLocks noGrp="1"/>
          </p:cNvSpPr>
          <p:nvPr>
            <p:ph type="sldNum" sz="quarter" idx="17"/>
          </p:nvPr>
        </p:nvSpPr>
        <p:spPr>
          <a:xfrm>
            <a:off x="8206312" y="4968000"/>
            <a:ext cx="575742" cy="147638"/>
          </a:xfrm>
          <a:prstGeom prst="rect">
            <a:avLst/>
          </a:prstGeom>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a:t>
            </a:fld>
            <a:endParaRPr lang="de-DE" dirty="0">
              <a:latin typeface="Aptos" panose="020B0004020202020204" pitchFamily="34" charset="0"/>
            </a:endParaRPr>
          </a:p>
        </p:txBody>
      </p:sp>
      <p:sp>
        <p:nvSpPr>
          <p:cNvPr id="16" name="Titel 15"/>
          <p:cNvSpPr>
            <a:spLocks noGrp="1"/>
          </p:cNvSpPr>
          <p:nvPr>
            <p:ph type="title" hasCustomPrompt="1"/>
          </p:nvPr>
        </p:nvSpPr>
        <p:spPr>
          <a:xfrm>
            <a:off x="2077211" y="216000"/>
            <a:ext cx="6708025" cy="381375"/>
          </a:xfrm>
        </p:spPr>
        <p:txBody>
          <a:bodyPr/>
          <a:lstStyle/>
          <a:p>
            <a:r>
              <a:rPr lang="en-GB" noProof="0" dirty="0">
                <a:effectLst/>
              </a:rPr>
              <a:t>Enter slide title</a:t>
            </a:r>
            <a:endParaRPr lang="en-GB" dirty="0"/>
          </a:p>
        </p:txBody>
      </p:sp>
      <p:sp>
        <p:nvSpPr>
          <p:cNvPr id="8" name="Inhaltsplatzhalter 10"/>
          <p:cNvSpPr>
            <a:spLocks noGrp="1"/>
          </p:cNvSpPr>
          <p:nvPr>
            <p:ph sz="quarter" idx="18" hasCustomPrompt="1"/>
          </p:nvPr>
        </p:nvSpPr>
        <p:spPr>
          <a:xfrm>
            <a:off x="5003806" y="1003406"/>
            <a:ext cx="3781425" cy="3509963"/>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extLst>
      <p:ext uri="{BB962C8B-B14F-4D97-AF65-F5344CB8AC3E}">
        <p14:creationId xmlns:p14="http://schemas.microsoft.com/office/powerpoint/2010/main" val="65310303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ntents (grey)">
    <p:spTree>
      <p:nvGrpSpPr>
        <p:cNvPr id="1" name=""/>
        <p:cNvGrpSpPr/>
        <p:nvPr/>
      </p:nvGrpSpPr>
      <p:grpSpPr>
        <a:xfrm>
          <a:off x="0" y="0"/>
          <a:ext cx="0" cy="0"/>
          <a:chOff x="0" y="0"/>
          <a:chExt cx="0" cy="0"/>
        </a:xfrm>
      </p:grpSpPr>
      <p:sp>
        <p:nvSpPr>
          <p:cNvPr id="10" name="Rechteck 9"/>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5" name="Foliennummernplatzhalter 14"/>
          <p:cNvSpPr>
            <a:spLocks noGrp="1"/>
          </p:cNvSpPr>
          <p:nvPr>
            <p:ph type="sldNum" sz="quarter" idx="17"/>
          </p:nvPr>
        </p:nvSpPr>
        <p:spPr>
          <a:xfrm>
            <a:off x="8206312" y="4968000"/>
            <a:ext cx="575742" cy="147638"/>
          </a:xfrm>
          <a:prstGeom prst="rect">
            <a:avLst/>
          </a:prstGeom>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a:t>
            </a:fld>
            <a:endParaRPr lang="de-DE" dirty="0">
              <a:latin typeface="Aptos" panose="020B0004020202020204" pitchFamily="34" charset="0"/>
            </a:endParaRPr>
          </a:p>
        </p:txBody>
      </p:sp>
      <p:sp>
        <p:nvSpPr>
          <p:cNvPr id="16" name="Titel 15"/>
          <p:cNvSpPr>
            <a:spLocks noGrp="1"/>
          </p:cNvSpPr>
          <p:nvPr>
            <p:ph type="title" hasCustomPrompt="1"/>
          </p:nvPr>
        </p:nvSpPr>
        <p:spPr>
          <a:xfrm>
            <a:off x="2077211" y="216000"/>
            <a:ext cx="6708025" cy="381375"/>
          </a:xfrm>
        </p:spPr>
        <p:txBody>
          <a:bodyPr/>
          <a:lstStyle/>
          <a:p>
            <a:r>
              <a:rPr lang="en-GB" noProof="0" dirty="0">
                <a:effectLst/>
              </a:rPr>
              <a:t>Enter slide title</a:t>
            </a:r>
            <a:endParaRPr lang="en-GB" dirty="0"/>
          </a:p>
        </p:txBody>
      </p:sp>
      <p:sp>
        <p:nvSpPr>
          <p:cNvPr id="17" name="Inhaltsplatzhalter 10"/>
          <p:cNvSpPr>
            <a:spLocks noGrp="1"/>
          </p:cNvSpPr>
          <p:nvPr>
            <p:ph sz="quarter" idx="18" hasCustomPrompt="1"/>
          </p:nvPr>
        </p:nvSpPr>
        <p:spPr>
          <a:xfrm>
            <a:off x="938422" y="1087360"/>
            <a:ext cx="3781425" cy="3428689"/>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8" name="Inhaltsplatzhalter 10"/>
          <p:cNvSpPr>
            <a:spLocks noGrp="1"/>
          </p:cNvSpPr>
          <p:nvPr>
            <p:ph sz="quarter" idx="19" hasCustomPrompt="1"/>
          </p:nvPr>
        </p:nvSpPr>
        <p:spPr>
          <a:xfrm>
            <a:off x="4899235" y="1084678"/>
            <a:ext cx="3781425" cy="3431366"/>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extLst>
      <p:ext uri="{BB962C8B-B14F-4D97-AF65-F5344CB8AC3E}">
        <p14:creationId xmlns:p14="http://schemas.microsoft.com/office/powerpoint/2010/main" val="96353116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077211" y="216000"/>
            <a:ext cx="6708025" cy="381375"/>
          </a:xfrm>
        </p:spPr>
        <p:txBody>
          <a:bodyPr/>
          <a:lstStyle/>
          <a:p>
            <a:r>
              <a:rPr lang="en-GB" noProof="0" dirty="0">
                <a:effectLst/>
              </a:rPr>
              <a:t>Enter slide title</a:t>
            </a:r>
            <a:endParaRPr lang="en-GB" dirty="0"/>
          </a:p>
        </p:txBody>
      </p:sp>
      <p:sp>
        <p:nvSpPr>
          <p:cNvPr id="5" name="Foliennummernplatzhalter 4"/>
          <p:cNvSpPr>
            <a:spLocks noGrp="1"/>
          </p:cNvSpPr>
          <p:nvPr>
            <p:ph type="sldNum" sz="quarter" idx="12"/>
          </p:nvPr>
        </p:nvSpPr>
        <p:spPr>
          <a:xfrm>
            <a:off x="8206312" y="4968000"/>
            <a:ext cx="575742" cy="147638"/>
          </a:xfrm>
          <a:prstGeom prst="rect">
            <a:avLst/>
          </a:prstGeom>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a:t>
            </a:fld>
            <a:endParaRPr lang="de-DE" dirty="0">
              <a:latin typeface="Aptos" panose="020B0004020202020204" pitchFamily="34" charset="0"/>
            </a:endParaRPr>
          </a:p>
        </p:txBody>
      </p:sp>
    </p:spTree>
    <p:extLst>
      <p:ext uri="{BB962C8B-B14F-4D97-AF65-F5344CB8AC3E}">
        <p14:creationId xmlns:p14="http://schemas.microsoft.com/office/powerpoint/2010/main" val="68152505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gre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077211" y="216000"/>
            <a:ext cx="6708025" cy="381375"/>
          </a:xfrm>
        </p:spPr>
        <p:txBody>
          <a:bodyPr/>
          <a:lstStyle/>
          <a:p>
            <a:r>
              <a:rPr lang="en-GB" noProof="0" dirty="0">
                <a:effectLst/>
              </a:rPr>
              <a:t>Enter slide title</a:t>
            </a:r>
            <a:endParaRPr lang="en-GB" dirty="0"/>
          </a:p>
        </p:txBody>
      </p:sp>
      <p:sp>
        <p:nvSpPr>
          <p:cNvPr id="5" name="Foliennummernplatzhalter 4"/>
          <p:cNvSpPr>
            <a:spLocks noGrp="1"/>
          </p:cNvSpPr>
          <p:nvPr>
            <p:ph type="sldNum" sz="quarter" idx="12"/>
          </p:nvPr>
        </p:nvSpPr>
        <p:spPr>
          <a:xfrm>
            <a:off x="8206312" y="4968000"/>
            <a:ext cx="575742" cy="147638"/>
          </a:xfrm>
          <a:prstGeom prst="rect">
            <a:avLst/>
          </a:prstGeom>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a:t>
            </a:fld>
            <a:endParaRPr lang="de-DE" dirty="0">
              <a:latin typeface="Aptos" panose="020B0004020202020204" pitchFamily="34" charset="0"/>
            </a:endParaRPr>
          </a:p>
        </p:txBody>
      </p:sp>
      <p:sp>
        <p:nvSpPr>
          <p:cNvPr id="7" name="Rechteck 6"/>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76743878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on picture (high)">
    <p:spTree>
      <p:nvGrpSpPr>
        <p:cNvPr id="1" name=""/>
        <p:cNvGrpSpPr/>
        <p:nvPr/>
      </p:nvGrpSpPr>
      <p:grpSpPr>
        <a:xfrm>
          <a:off x="0" y="0"/>
          <a:ext cx="0" cy="0"/>
          <a:chOff x="0" y="0"/>
          <a:chExt cx="0" cy="0"/>
        </a:xfrm>
      </p:grpSpPr>
      <p:pic>
        <p:nvPicPr>
          <p:cNvPr id="8" name="Picture 2" descr="U:\20160506_PSI_Luftbild_0292.jpg"/>
          <p:cNvPicPr>
            <a:picLocks noChangeArrowheads="1"/>
          </p:cNvPicPr>
          <p:nvPr userDrawn="1"/>
        </p:nvPicPr>
        <p:blipFill rotWithShape="1">
          <a:blip r:embed="rId2" cstate="hqprint">
            <a:extLst>
              <a:ext uri="{28A0092B-C50C-407E-A947-70E740481C1C}">
                <a14:useLocalDpi xmlns:a14="http://schemas.microsoft.com/office/drawing/2010/main"/>
              </a:ext>
            </a:extLst>
          </a:blip>
          <a:srcRect l="-1"/>
          <a:stretch/>
        </p:blipFill>
        <p:spPr bwMode="auto">
          <a:xfrm>
            <a:off x="827095" y="764860"/>
            <a:ext cx="8316905" cy="4183385"/>
          </a:xfrm>
          <a:prstGeom prst="rect">
            <a:avLst/>
          </a:prstGeom>
          <a:noFill/>
          <a:extLst>
            <a:ext uri="{909E8E84-426E-40DD-AFC4-6F175D3DCCD1}">
              <a14:hiddenFill xmlns:a14="http://schemas.microsoft.com/office/drawing/2010/main">
                <a:solidFill>
                  <a:srgbClr val="FFFFFF"/>
                </a:solidFill>
              </a14:hiddenFill>
            </a:ext>
          </a:extLst>
        </p:spPr>
      </p:pic>
      <p:sp>
        <p:nvSpPr>
          <p:cNvPr id="10" name="Foliennummernplatzhalter 9"/>
          <p:cNvSpPr>
            <a:spLocks noGrp="1"/>
          </p:cNvSpPr>
          <p:nvPr>
            <p:ph type="sldNum" sz="quarter" idx="12"/>
          </p:nvPr>
        </p:nvSpPr>
        <p:spPr>
          <a:xfrm>
            <a:off x="8206312" y="4968000"/>
            <a:ext cx="575742" cy="147638"/>
          </a:xfrm>
          <a:prstGeom prst="rect">
            <a:avLst/>
          </a:prstGeom>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a:t>
            </a:fld>
            <a:endParaRPr lang="de-DE" dirty="0">
              <a:latin typeface="Aptos" panose="020B0004020202020204" pitchFamily="34" charset="0"/>
            </a:endParaRPr>
          </a:p>
        </p:txBody>
      </p:sp>
      <p:sp>
        <p:nvSpPr>
          <p:cNvPr id="12" name="Titel 11"/>
          <p:cNvSpPr>
            <a:spLocks noGrp="1"/>
          </p:cNvSpPr>
          <p:nvPr>
            <p:ph type="title" hasCustomPrompt="1"/>
          </p:nvPr>
        </p:nvSpPr>
        <p:spPr>
          <a:xfrm>
            <a:off x="2077211" y="216000"/>
            <a:ext cx="6708025" cy="381375"/>
          </a:xfrm>
        </p:spPr>
        <p:txBody>
          <a:bodyPr/>
          <a:lstStyle/>
          <a:p>
            <a:r>
              <a:rPr lang="en-GB" noProof="0" dirty="0">
                <a:effectLst/>
              </a:rPr>
              <a:t>Enter slide title</a:t>
            </a:r>
            <a:endParaRPr lang="en-GB" noProof="0" dirty="0"/>
          </a:p>
        </p:txBody>
      </p:sp>
      <p:sp>
        <p:nvSpPr>
          <p:cNvPr id="14" name="Textplatzhalter 13"/>
          <p:cNvSpPr>
            <a:spLocks noGrp="1"/>
          </p:cNvSpPr>
          <p:nvPr>
            <p:ph type="body" sz="quarter" idx="13" hasCustomPrompt="1"/>
          </p:nvPr>
        </p:nvSpPr>
        <p:spPr>
          <a:xfrm>
            <a:off x="827088" y="764867"/>
            <a:ext cx="2289712" cy="4183379"/>
          </a:xfrm>
          <a:solidFill>
            <a:schemeClr val="bg1">
              <a:alpha val="75000"/>
            </a:schemeClr>
          </a:solidFill>
        </p:spPr>
        <p:txBody>
          <a:bodyPr lIns="72000" tIns="432000" rIns="36000" bIns="36000" anchor="t" anchorCtr="0"/>
          <a:lstStyle>
            <a:lvl1pPr marL="177792" indent="-177792">
              <a:lnSpc>
                <a:spcPct val="110000"/>
              </a:lnSpc>
              <a:spcAft>
                <a:spcPts val="0"/>
              </a:spcAft>
              <a:buFont typeface="Arial" panose="020B0604020202020204" pitchFamily="34" charset="0"/>
              <a:buChar char="•"/>
              <a:defRPr sz="1700"/>
            </a:lvl1pPr>
            <a:lvl2pPr>
              <a:lnSpc>
                <a:spcPct val="110000"/>
              </a:lnSpc>
              <a:spcBef>
                <a:spcPts val="0"/>
              </a:spcBef>
              <a:spcAft>
                <a:spcPts val="0"/>
              </a:spcAft>
              <a:defRPr sz="1700"/>
            </a:lvl2pPr>
            <a:lvl3pPr>
              <a:lnSpc>
                <a:spcPct val="110000"/>
              </a:lnSpc>
              <a:spcBef>
                <a:spcPts val="0"/>
              </a:spcBef>
              <a:spcAft>
                <a:spcPts val="0"/>
              </a:spcAft>
              <a:defRPr sz="1700"/>
            </a:lvl3pPr>
            <a:lvl4pPr>
              <a:lnSpc>
                <a:spcPct val="110000"/>
              </a:lnSpc>
              <a:spcBef>
                <a:spcPts val="0"/>
              </a:spcBef>
              <a:spcAft>
                <a:spcPts val="0"/>
              </a:spcAft>
              <a:defRPr sz="1700"/>
            </a:lvl4pPr>
            <a:lvl5pPr>
              <a:lnSpc>
                <a:spcPct val="110000"/>
              </a:lnSpc>
              <a:spcBef>
                <a:spcPts val="0"/>
              </a:spcBef>
              <a:spcAft>
                <a:spcPts val="0"/>
              </a:spcAft>
              <a:defRPr sz="1700"/>
            </a:lvl5pPr>
          </a:lstStyle>
          <a:p>
            <a:pPr lvl="0"/>
            <a:r>
              <a:rPr lang="en-GB" noProof="0" dirty="0"/>
              <a:t>Edit master text format</a:t>
            </a:r>
          </a:p>
          <a:p>
            <a:pPr lvl="1"/>
            <a:r>
              <a:rPr lang="en-GB" noProof="0" dirty="0"/>
              <a:t>Second level</a:t>
            </a:r>
            <a:endParaRPr lang="de-DE" dirty="0"/>
          </a:p>
          <a:p>
            <a:pPr lvl="2"/>
            <a:r>
              <a:rPr lang="en-GB" noProof="0" dirty="0"/>
              <a:t>Third level</a:t>
            </a:r>
            <a:endParaRPr lang="de-DE" dirty="0"/>
          </a:p>
          <a:p>
            <a:pPr lvl="3"/>
            <a:r>
              <a:rPr lang="en-GB" noProof="0" dirty="0"/>
              <a:t>Fourth level</a:t>
            </a:r>
            <a:endParaRPr lang="de-DE" dirty="0"/>
          </a:p>
          <a:p>
            <a:pPr lvl="4"/>
            <a:r>
              <a:rPr lang="en-GB" noProof="0" dirty="0"/>
              <a:t>Fifth level</a:t>
            </a:r>
            <a:endParaRPr lang="en-GB" dirty="0"/>
          </a:p>
        </p:txBody>
      </p:sp>
      <p:pic>
        <p:nvPicPr>
          <p:cNvPr id="9" name="Bild 14" descr="PSI-Logo_narrow_30k.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827014" y="214317"/>
            <a:ext cx="1015200" cy="36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2"/>
          <p:cNvSpPr>
            <a:spLocks noChangeArrowheads="1"/>
          </p:cNvSpPr>
          <p:nvPr userDrawn="1"/>
        </p:nvSpPr>
        <p:spPr bwMode="auto">
          <a:xfrm>
            <a:off x="12" y="764860"/>
            <a:ext cx="648000" cy="648000"/>
          </a:xfrm>
          <a:prstGeom prst="rect">
            <a:avLst/>
          </a:prstGeom>
          <a:solidFill>
            <a:srgbClr val="B9B9B9"/>
          </a:solidFill>
          <a:ln>
            <a:noFill/>
          </a:ln>
        </p:spPr>
        <p:txBody>
          <a:bodyPr/>
          <a:lstStyle/>
          <a:p>
            <a:pPr>
              <a:spcBef>
                <a:spcPct val="0"/>
              </a:spcBef>
            </a:pPr>
            <a:endParaRPr lang="de-DE" sz="2400">
              <a:latin typeface="Times" charset="0"/>
            </a:endParaRPr>
          </a:p>
        </p:txBody>
      </p:sp>
    </p:spTree>
    <p:extLst>
      <p:ext uri="{BB962C8B-B14F-4D97-AF65-F5344CB8AC3E}">
        <p14:creationId xmlns:p14="http://schemas.microsoft.com/office/powerpoint/2010/main" val="366846880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el und Inhalt">
    <p:bg>
      <p:bgPr>
        <a:solidFill>
          <a:schemeClr val="bg1"/>
        </a:solidFill>
        <a:effectLst/>
      </p:bgPr>
    </p:bg>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a:lvl9pPr>
          </a:lstStyle>
          <a:p>
            <a:pPr marL="355600" lvl="0" indent="-355600">
              <a:buFontTx/>
              <a:buBlip>
                <a:blip r:embed="rId3"/>
              </a:buBlip>
            </a:pPr>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kumimoji="0" lang="en-GB"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p:nvPr>
        </p:nvSpPr>
        <p:spPr/>
        <p:txBody>
          <a:bodyPr/>
          <a:lstStyle>
            <a:lvl1pPr>
              <a:defRPr>
                <a:latin typeface="Aptos" panose="020B0004020202020204" pitchFamily="34" charset="0"/>
              </a:defRPr>
            </a:lvl1pPr>
          </a:lstStyle>
          <a:p>
            <a:r>
              <a:rPr lang="en-US" noProof="0" dirty="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Aptos" panose="020B00040202020202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42229789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bwMode="auto">
          <a:xfrm>
            <a:off x="1475656" y="209561"/>
            <a:ext cx="5951173" cy="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dirty="0">
                <a:effectLst/>
              </a:rPr>
              <a:t>Enter </a:t>
            </a:r>
            <a:r>
              <a:rPr lang="de-CH" dirty="0" err="1">
                <a:effectLst/>
              </a:rPr>
              <a:t>slide</a:t>
            </a:r>
            <a:r>
              <a:rPr lang="de-CH" dirty="0">
                <a:effectLst/>
              </a:rPr>
              <a:t> title</a:t>
            </a:r>
            <a:endParaRPr lang="en-GB" noProof="0" dirty="0"/>
          </a:p>
        </p:txBody>
      </p:sp>
      <p:sp>
        <p:nvSpPr>
          <p:cNvPr id="2" name="Textplatzhalter 1"/>
          <p:cNvSpPr>
            <a:spLocks noGrp="1"/>
          </p:cNvSpPr>
          <p:nvPr>
            <p:ph type="body" idx="1"/>
          </p:nvPr>
        </p:nvSpPr>
        <p:spPr>
          <a:xfrm>
            <a:off x="1043000" y="1006082"/>
            <a:ext cx="7742237" cy="3509963"/>
          </a:xfrm>
          <a:prstGeom prst="rect">
            <a:avLst/>
          </a:prstGeom>
        </p:spPr>
        <p:txBody>
          <a:bodyPr vert="horz" lIns="0" tIns="0" rIns="0" bIns="0" rtlCol="0">
            <a:noAutofit/>
          </a:body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pic>
        <p:nvPicPr>
          <p:cNvPr id="7" name="Picture 6"/>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94417" y="29046"/>
            <a:ext cx="988951" cy="769463"/>
          </a:xfrm>
          <a:prstGeom prst="rect">
            <a:avLst/>
          </a:prstGeom>
        </p:spPr>
      </p:pic>
      <p:pic>
        <p:nvPicPr>
          <p:cNvPr id="3" name="Grafik 19">
            <a:extLst>
              <a:ext uri="{FF2B5EF4-FFF2-40B4-BE49-F238E27FC236}">
                <a16:creationId xmlns:a16="http://schemas.microsoft.com/office/drawing/2014/main" id="{01B91A90-3B13-ACE2-E2B7-8C1C1A7D11E0}"/>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7906467" y="209561"/>
            <a:ext cx="881467" cy="362794"/>
          </a:xfrm>
          <a:prstGeom prst="rect">
            <a:avLst/>
          </a:prstGeom>
        </p:spPr>
      </p:pic>
      <p:sp>
        <p:nvSpPr>
          <p:cNvPr id="4" name="Datumsplatzhalter 3">
            <a:extLst>
              <a:ext uri="{FF2B5EF4-FFF2-40B4-BE49-F238E27FC236}">
                <a16:creationId xmlns:a16="http://schemas.microsoft.com/office/drawing/2014/main" id="{FCA69467-90F3-496F-20E1-CFCA65C89F03}"/>
              </a:ext>
            </a:extLst>
          </p:cNvPr>
          <p:cNvSpPr>
            <a:spLocks noGrp="1"/>
          </p:cNvSpPr>
          <p:nvPr>
            <p:ph type="dt" sz="half" idx="2"/>
          </p:nvPr>
        </p:nvSpPr>
        <p:spPr>
          <a:xfrm>
            <a:off x="8144000" y="4859183"/>
            <a:ext cx="862394" cy="144016"/>
          </a:xfrm>
          <a:prstGeom prst="rect">
            <a:avLst/>
          </a:prstGeom>
        </p:spPr>
        <p:txBody>
          <a:bodyPr vert="horz" lIns="0" tIns="0" rIns="0" bIns="0" rtlCol="0" anchor="t" anchorCtr="0"/>
          <a:lstStyle>
            <a:lvl1pPr algn="r">
              <a:defRPr sz="1000">
                <a:solidFill>
                  <a:schemeClr val="tx1"/>
                </a:solidFill>
              </a:defRPr>
            </a:lvl1pPr>
          </a:lstStyle>
          <a:p>
            <a:fld id="{1DCF06D1-8877-4695-9C03-259CB27D65A9}" type="datetime1">
              <a:rPr lang="de-CH" noProof="0" smtClean="0"/>
              <a:t>12.11.2025</a:t>
            </a:fld>
            <a:endParaRPr lang="en-GB" noProof="0" dirty="0"/>
          </a:p>
        </p:txBody>
      </p:sp>
      <p:sp>
        <p:nvSpPr>
          <p:cNvPr id="5" name="Fußzeilenplatzhalter 4">
            <a:extLst>
              <a:ext uri="{FF2B5EF4-FFF2-40B4-BE49-F238E27FC236}">
                <a16:creationId xmlns:a16="http://schemas.microsoft.com/office/drawing/2014/main" id="{C1C01C33-2659-FAF9-A452-0D1515822C5F}"/>
              </a:ext>
            </a:extLst>
          </p:cNvPr>
          <p:cNvSpPr>
            <a:spLocks noGrp="1"/>
          </p:cNvSpPr>
          <p:nvPr>
            <p:ph type="ftr" sz="quarter" idx="3"/>
          </p:nvPr>
        </p:nvSpPr>
        <p:spPr>
          <a:xfrm>
            <a:off x="1083369" y="4859183"/>
            <a:ext cx="4280720" cy="144016"/>
          </a:xfrm>
          <a:prstGeom prst="rect">
            <a:avLst/>
          </a:prstGeom>
        </p:spPr>
        <p:txBody>
          <a:bodyPr vert="horz" lIns="0" tIns="0" rIns="0" bIns="0" rtlCol="0" anchor="t" anchorCtr="0"/>
          <a:lstStyle>
            <a:lvl1pPr algn="l">
              <a:defRPr sz="1000">
                <a:solidFill>
                  <a:schemeClr val="tx1"/>
                </a:solidFill>
              </a:defRPr>
            </a:lvl1pPr>
          </a:lstStyle>
          <a:p>
            <a:r>
              <a:rPr lang="en-US" noProof="0"/>
              <a:t>PSI Center for Neutron and Muon Sciences</a:t>
            </a:r>
            <a:endParaRPr lang="en-GB" noProof="0" dirty="0"/>
          </a:p>
        </p:txBody>
      </p:sp>
      <p:sp>
        <p:nvSpPr>
          <p:cNvPr id="6" name="Foliennummernplatzhalter 5">
            <a:extLst>
              <a:ext uri="{FF2B5EF4-FFF2-40B4-BE49-F238E27FC236}">
                <a16:creationId xmlns:a16="http://schemas.microsoft.com/office/drawing/2014/main" id="{6D265B56-5DB7-5393-9CA2-B1114CF5100D}"/>
              </a:ext>
            </a:extLst>
          </p:cNvPr>
          <p:cNvSpPr>
            <a:spLocks noGrp="1"/>
          </p:cNvSpPr>
          <p:nvPr>
            <p:ph type="sldNum" sz="quarter" idx="4"/>
          </p:nvPr>
        </p:nvSpPr>
        <p:spPr>
          <a:xfrm>
            <a:off x="164206" y="4859183"/>
            <a:ext cx="374183" cy="144016"/>
          </a:xfrm>
          <a:prstGeom prst="rect">
            <a:avLst/>
          </a:prstGeom>
        </p:spPr>
        <p:txBody>
          <a:bodyPr vert="horz" lIns="0" tIns="0" rIns="0" bIns="0" rtlCol="0" anchor="t" anchorCtr="0"/>
          <a:lstStyle>
            <a:lvl1pPr algn="l">
              <a:defRPr sz="1000">
                <a:solidFill>
                  <a:schemeClr val="tx1"/>
                </a:solidFill>
              </a:defRPr>
            </a:lvl1pPr>
          </a:lstStyle>
          <a:p>
            <a:fld id="{442AD375-037F-43D0-B059-5172DA06796A}" type="slidenum">
              <a:rPr lang="en-GB" noProof="0" smtClean="0"/>
              <a:pPr/>
              <a:t>‹#›</a:t>
            </a:fld>
            <a:endParaRPr lang="en-GB" noProof="0" dirty="0"/>
          </a:p>
        </p:txBody>
      </p:sp>
    </p:spTree>
  </p:cSld>
  <p:clrMap bg1="lt1" tx1="dk1" bg2="lt2" tx2="dk2" accent1="accent1" accent2="accent2" accent3="accent3" accent4="accent4" accent5="accent5" accent6="accent6" hlink="hlink" folHlink="folHlink"/>
  <p:sldLayoutIdLst>
    <p:sldLayoutId id="2147483989" r:id="rId1"/>
    <p:sldLayoutId id="2147483974" r:id="rId2"/>
    <p:sldLayoutId id="2147483976" r:id="rId3"/>
    <p:sldLayoutId id="2147483973" r:id="rId4"/>
    <p:sldLayoutId id="2147483977" r:id="rId5"/>
    <p:sldLayoutId id="2147483979" r:id="rId6"/>
    <p:sldLayoutId id="2147483978" r:id="rId7"/>
    <p:sldLayoutId id="2147483980" r:id="rId8"/>
    <p:sldLayoutId id="2147483990" r:id="rId9"/>
    <p:sldLayoutId id="2147483991" r:id="rId10"/>
    <p:sldLayoutId id="2147483992" r:id="rId11"/>
    <p:sldLayoutId id="2147483993" r:id="rId12"/>
    <p:sldLayoutId id="2147483996" r:id="rId13"/>
    <p:sldLayoutId id="2147484003" r:id="rId14"/>
    <p:sldLayoutId id="2147484005" r:id="rId15"/>
    <p:sldLayoutId id="2147484006" r:id="rId16"/>
    <p:sldLayoutId id="2147484007" r:id="rId17"/>
    <p:sldLayoutId id="2147484008" r:id="rId18"/>
    <p:sldLayoutId id="2147484009" r:id="rId19"/>
    <p:sldLayoutId id="2147484010" r:id="rId20"/>
  </p:sldLayoutIdLst>
  <p:transition spd="med"/>
  <p:hf hdr="0"/>
  <p:txStyles>
    <p:title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Aptos" panose="020B00040202020202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2pPr>
      <a:lvl3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3pPr>
      <a:lvl4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4pPr>
      <a:lvl5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p:titleStyle>
    <p:body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Aptos" panose="020B0004020202020204" pitchFamily="34" charset="0"/>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Aptos" panose="020B0004020202020204" pitchFamily="34" charset="0"/>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Aptos" panose="020B0004020202020204" pitchFamily="34" charset="0"/>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Aptos" panose="020B0004020202020204" pitchFamily="34" charset="0"/>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Aptos" panose="020B0004020202020204" pitchFamily="34" charset="0"/>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Aptos" panose="020B0004020202020204" pitchFamily="34" charset="0"/>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Aptos" panose="020B0004020202020204" pitchFamily="34" charset="0"/>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Aptos" panose="020B0004020202020204" pitchFamily="34" charset="0"/>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Aptos" panose="020B0004020202020204" pitchFamily="34" charset="0"/>
          <a:ea typeface="+mn-ea"/>
        </a:defRPr>
      </a:lvl9pPr>
    </p:bodyStyle>
    <p:otherStyle>
      <a:defPPr>
        <a:defRPr lang="de-DE"/>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610.png"/><Relationship Id="rId11" Type="http://schemas.openxmlformats.org/officeDocument/2006/relationships/image" Target="../media/image66.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310.png"/><Relationship Id="rId9" Type="http://schemas.openxmlformats.org/officeDocument/2006/relationships/image" Target="../media/image64.pn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610.png"/><Relationship Id="rId11" Type="http://schemas.openxmlformats.org/officeDocument/2006/relationships/image" Target="../media/image66.png"/><Relationship Id="rId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310.png"/><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69.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610.png"/><Relationship Id="rId11" Type="http://schemas.openxmlformats.org/officeDocument/2006/relationships/image" Target="../media/image66.png"/><Relationship Id="rId5" Type="http://schemas.openxmlformats.org/officeDocument/2006/relationships/image" Target="../media/image72.png"/><Relationship Id="rId10" Type="http://schemas.openxmlformats.org/officeDocument/2006/relationships/image" Target="../media/image65.png"/><Relationship Id="rId4" Type="http://schemas.openxmlformats.org/officeDocument/2006/relationships/image" Target="../media/image441.png"/><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71.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610.png"/><Relationship Id="rId11" Type="http://schemas.openxmlformats.org/officeDocument/2006/relationships/image" Target="../media/image66.png"/><Relationship Id="rId5" Type="http://schemas.openxmlformats.org/officeDocument/2006/relationships/image" Target="../media/image74.png"/><Relationship Id="rId10" Type="http://schemas.openxmlformats.org/officeDocument/2006/relationships/image" Target="../media/image65.png"/><Relationship Id="rId4" Type="http://schemas.openxmlformats.org/officeDocument/2006/relationships/image" Target="../media/image441.png"/><Relationship Id="rId9" Type="http://schemas.openxmlformats.org/officeDocument/2006/relationships/image" Target="../media/image64.png"/><Relationship Id="rId1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73.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610.png"/><Relationship Id="rId11" Type="http://schemas.openxmlformats.org/officeDocument/2006/relationships/image" Target="../media/image66.png"/><Relationship Id="rId5" Type="http://schemas.openxmlformats.org/officeDocument/2006/relationships/image" Target="../media/image76.png"/><Relationship Id="rId10" Type="http://schemas.openxmlformats.org/officeDocument/2006/relationships/image" Target="../media/image65.png"/><Relationship Id="rId4" Type="http://schemas.openxmlformats.org/officeDocument/2006/relationships/image" Target="../media/image441.png"/><Relationship Id="rId9" Type="http://schemas.openxmlformats.org/officeDocument/2006/relationships/image" Target="../media/image64.png"/><Relationship Id="rId1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5.png"/><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0.jpg"/><Relationship Id="rId7" Type="http://schemas.openxmlformats.org/officeDocument/2006/relationships/image" Target="../media/image520.png"/><Relationship Id="rId2" Type="http://schemas.openxmlformats.org/officeDocument/2006/relationships/image" Target="../media/image79.jpeg"/><Relationship Id="rId1" Type="http://schemas.openxmlformats.org/officeDocument/2006/relationships/slideLayout" Target="../slideLayouts/slideLayout12.xml"/><Relationship Id="rId11" Type="http://schemas.openxmlformats.org/officeDocument/2006/relationships/image" Target="../media/image83.jpeg"/><Relationship Id="rId5" Type="http://schemas.openxmlformats.org/officeDocument/2006/relationships/image" Target="../media/image81.jpeg"/><Relationship Id="rId10" Type="http://schemas.openxmlformats.org/officeDocument/2006/relationships/image" Target="../media/image82.jpeg"/><Relationship Id="rId4" Type="http://schemas.openxmlformats.org/officeDocument/2006/relationships/image" Target="../media/image85.png"/><Relationship Id="rId9" Type="http://schemas.openxmlformats.org/officeDocument/2006/relationships/image" Target="../media/image540.png"/></Relationships>
</file>

<file path=ppt/slides/_rels/slide19.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4.png"/><Relationship Id="rId4" Type="http://schemas.openxmlformats.org/officeDocument/2006/relationships/image" Target="../media/image800.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0.xml"/><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0.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23.xml.rels><?xml version="1.0" encoding="UTF-8" standalone="yes"?>
<Relationships xmlns="http://schemas.openxmlformats.org/package/2006/relationships"><Relationship Id="rId8" Type="http://schemas.openxmlformats.org/officeDocument/2006/relationships/image" Target="../media/image102.tmp"/><Relationship Id="rId3" Type="http://schemas.openxmlformats.org/officeDocument/2006/relationships/image" Target="../media/image100.tmp"/><Relationship Id="rId7" Type="http://schemas.openxmlformats.org/officeDocument/2006/relationships/hyperlink" Target="https://doi.org/10.1140/epjc/s10052-024-12604-0" TargetMode="External"/><Relationship Id="rId2" Type="http://schemas.openxmlformats.org/officeDocument/2006/relationships/image" Target="../media/image99.tmp"/><Relationship Id="rId1" Type="http://schemas.openxmlformats.org/officeDocument/2006/relationships/slideLayout" Target="../slideLayouts/slideLayout4.xml"/><Relationship Id="rId6" Type="http://schemas.openxmlformats.org/officeDocument/2006/relationships/image" Target="../media/image147.png"/><Relationship Id="rId5" Type="http://schemas.openxmlformats.org/officeDocument/2006/relationships/image" Target="../media/image1460.png"/><Relationship Id="rId4" Type="http://schemas.openxmlformats.org/officeDocument/2006/relationships/image" Target="../media/image101.tmp"/></Relationships>
</file>

<file path=ppt/slides/_rels/slide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s>
</file>

<file path=ppt/slides/_rels/slide2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png"/></Relationships>
</file>

<file path=ppt/slides/_rels/slide26.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jpe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19.emf"/><Relationship Id="rId5" Type="http://schemas.openxmlformats.org/officeDocument/2006/relationships/image" Target="../media/image118.png"/><Relationship Id="rId4" Type="http://schemas.openxmlformats.org/officeDocument/2006/relationships/image" Target="../media/image117.png"/></Relationships>
</file>

<file path=ppt/slides/_rels/slide2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17.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29.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180.png"/><Relationship Id="rId1" Type="http://schemas.openxmlformats.org/officeDocument/2006/relationships/slideLayout" Target="../slideLayouts/slideLayout10.xml"/><Relationship Id="rId4" Type="http://schemas.openxmlformats.org/officeDocument/2006/relationships/image" Target="../media/image132.tmp"/></Relationships>
</file>

<file path=ppt/slides/_rels/slide3.xml.rels><?xml version="1.0" encoding="UTF-8" standalone="yes"?>
<Relationships xmlns="http://schemas.openxmlformats.org/package/2006/relationships"><Relationship Id="rId8" Type="http://schemas.openxmlformats.org/officeDocument/2006/relationships/image" Target="../media/image280.png"/><Relationship Id="rId13" Type="http://schemas.openxmlformats.org/officeDocument/2006/relationships/image" Target="../media/image33.png"/><Relationship Id="rId3" Type="http://schemas.openxmlformats.org/officeDocument/2006/relationships/image" Target="../media/image232.png"/><Relationship Id="rId7" Type="http://schemas.openxmlformats.org/officeDocument/2006/relationships/image" Target="../media/image270.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3.xml"/><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60.png"/><Relationship Id="rId11" Type="http://schemas.openxmlformats.org/officeDocument/2006/relationships/image" Target="../media/image31.png"/><Relationship Id="rId5" Type="http://schemas.openxmlformats.org/officeDocument/2006/relationships/image" Target="../media/image250.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0.png"/><Relationship Id="rId9" Type="http://schemas.openxmlformats.org/officeDocument/2006/relationships/image" Target="../media/image29.png"/><Relationship Id="rId1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6.xml"/><Relationship Id="rId5" Type="http://schemas.openxmlformats.org/officeDocument/2006/relationships/image" Target="../media/image136.jpeg"/><Relationship Id="rId4" Type="http://schemas.openxmlformats.org/officeDocument/2006/relationships/image" Target="../media/image135.jpeg"/></Relationships>
</file>

<file path=ppt/slides/_rels/slide3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emf"/><Relationship Id="rId1" Type="http://schemas.openxmlformats.org/officeDocument/2006/relationships/slideLayout" Target="../slideLayouts/slideLayout16.xml"/><Relationship Id="rId4" Type="http://schemas.openxmlformats.org/officeDocument/2006/relationships/image" Target="../media/image139.png"/></Relationships>
</file>

<file path=ppt/slides/_rels/slide32.xml.rels><?xml version="1.0" encoding="UTF-8" standalone="yes"?>
<Relationships xmlns="http://schemas.openxmlformats.org/package/2006/relationships"><Relationship Id="rId3" Type="http://schemas.openxmlformats.org/officeDocument/2006/relationships/image" Target="../media/image1250.png"/><Relationship Id="rId7" Type="http://schemas.openxmlformats.org/officeDocument/2006/relationships/image" Target="../media/image1270.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84.png"/><Relationship Id="rId4" Type="http://schemas.openxmlformats.org/officeDocument/2006/relationships/image" Target="../media/image1260.png"/></Relationships>
</file>

<file path=ppt/slides/_rels/slide33.xml.rels><?xml version="1.0" encoding="UTF-8" standalone="yes"?>
<Relationships xmlns="http://schemas.openxmlformats.org/package/2006/relationships"><Relationship Id="rId3" Type="http://schemas.openxmlformats.org/officeDocument/2006/relationships/image" Target="../media/image1290.png"/><Relationship Id="rId2" Type="http://schemas.openxmlformats.org/officeDocument/2006/relationships/image" Target="../media/image140.emf"/><Relationship Id="rId1" Type="http://schemas.openxmlformats.org/officeDocument/2006/relationships/slideLayout" Target="../slideLayouts/slideLayout1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0.png"/></Relationships>
</file>

<file path=ppt/slides/_rels/slide34.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36.png"/><Relationship Id="rId5" Type="http://schemas.openxmlformats.org/officeDocument/2006/relationships/image" Target="../media/image143.emf"/><Relationship Id="rId4" Type="http://schemas.openxmlformats.org/officeDocument/2006/relationships/image" Target="../media/image142.emf"/></Relationships>
</file>

<file path=ppt/slides/_rels/slide35.xml.rels><?xml version="1.0" encoding="UTF-8" standalone="yes"?>
<Relationships xmlns="http://schemas.openxmlformats.org/package/2006/relationships"><Relationship Id="rId3" Type="http://schemas.openxmlformats.org/officeDocument/2006/relationships/image" Target="../media/image1380.png"/><Relationship Id="rId2" Type="http://schemas.openxmlformats.org/officeDocument/2006/relationships/image" Target="../media/image137.png"/><Relationship Id="rId1" Type="http://schemas.openxmlformats.org/officeDocument/2006/relationships/slideLayout" Target="../slideLayouts/slideLayout10.xml"/><Relationship Id="rId4" Type="http://schemas.openxmlformats.org/officeDocument/2006/relationships/image" Target="../media/image144.emf"/></Relationships>
</file>

<file path=ppt/slides/_rels/slide36.xml.rels><?xml version="1.0" encoding="UTF-8" standalone="yes"?>
<Relationships xmlns="http://schemas.openxmlformats.org/package/2006/relationships"><Relationship Id="rId3" Type="http://schemas.openxmlformats.org/officeDocument/2006/relationships/image" Target="../media/image145.tmp"/><Relationship Id="rId2" Type="http://schemas.openxmlformats.org/officeDocument/2006/relationships/image" Target="../media/image930.png"/><Relationship Id="rId1" Type="http://schemas.openxmlformats.org/officeDocument/2006/relationships/slideLayout" Target="../slideLayouts/slideLayout16.xml"/><Relationship Id="rId6" Type="http://schemas.openxmlformats.org/officeDocument/2006/relationships/image" Target="../media/image1190.png"/><Relationship Id="rId5" Type="http://schemas.openxmlformats.org/officeDocument/2006/relationships/image" Target="../media/image147.tmp"/><Relationship Id="rId4" Type="http://schemas.openxmlformats.org/officeDocument/2006/relationships/image" Target="../media/image146.png"/></Relationships>
</file>

<file path=ppt/slides/_rels/slide3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930.png"/><Relationship Id="rId1" Type="http://schemas.openxmlformats.org/officeDocument/2006/relationships/slideLayout" Target="../slideLayouts/slideLayout16.xml"/><Relationship Id="rId5" Type="http://schemas.openxmlformats.org/officeDocument/2006/relationships/image" Target="../media/image150.jpg"/><Relationship Id="rId4" Type="http://schemas.openxmlformats.org/officeDocument/2006/relationships/image" Target="../media/image149.tmp"/></Relationships>
</file>

<file path=ppt/slides/_rels/slide38.xml.rels><?xml version="1.0" encoding="UTF-8" standalone="yes"?>
<Relationships xmlns="http://schemas.openxmlformats.org/package/2006/relationships"><Relationship Id="rId8" Type="http://schemas.openxmlformats.org/officeDocument/2006/relationships/image" Target="../media/image157.jpg"/><Relationship Id="rId13" Type="http://schemas.microsoft.com/office/2007/relationships/hdphoto" Target="../media/hdphoto2.wdp"/><Relationship Id="rId18" Type="http://schemas.openxmlformats.org/officeDocument/2006/relationships/image" Target="../media/image165.jpeg"/><Relationship Id="rId3" Type="http://schemas.openxmlformats.org/officeDocument/2006/relationships/image" Target="../media/image152.png"/><Relationship Id="rId21" Type="http://schemas.openxmlformats.org/officeDocument/2006/relationships/image" Target="../media/image168.jpeg"/><Relationship Id="rId7" Type="http://schemas.openxmlformats.org/officeDocument/2006/relationships/image" Target="../media/image156.png"/><Relationship Id="rId12" Type="http://schemas.openxmlformats.org/officeDocument/2006/relationships/image" Target="../media/image160.png"/><Relationship Id="rId17" Type="http://schemas.openxmlformats.org/officeDocument/2006/relationships/image" Target="../media/image164.jpeg"/><Relationship Id="rId2" Type="http://schemas.openxmlformats.org/officeDocument/2006/relationships/image" Target="../media/image151.jpeg"/><Relationship Id="rId16" Type="http://schemas.openxmlformats.org/officeDocument/2006/relationships/image" Target="../media/image163.jpeg"/><Relationship Id="rId20" Type="http://schemas.openxmlformats.org/officeDocument/2006/relationships/image" Target="../media/image167.jpeg"/><Relationship Id="rId1" Type="http://schemas.openxmlformats.org/officeDocument/2006/relationships/slideLayout" Target="../slideLayouts/slideLayout4.xml"/><Relationship Id="rId6" Type="http://schemas.openxmlformats.org/officeDocument/2006/relationships/image" Target="../media/image155.jpeg"/><Relationship Id="rId11" Type="http://schemas.microsoft.com/office/2007/relationships/hdphoto" Target="../media/hdphoto1.wdp"/><Relationship Id="rId5" Type="http://schemas.openxmlformats.org/officeDocument/2006/relationships/image" Target="../media/image154.jpeg"/><Relationship Id="rId15" Type="http://schemas.openxmlformats.org/officeDocument/2006/relationships/image" Target="../media/image162.jpeg"/><Relationship Id="rId23" Type="http://schemas.openxmlformats.org/officeDocument/2006/relationships/image" Target="../media/image170.jpeg"/><Relationship Id="rId10" Type="http://schemas.openxmlformats.org/officeDocument/2006/relationships/image" Target="../media/image159.png"/><Relationship Id="rId19" Type="http://schemas.openxmlformats.org/officeDocument/2006/relationships/image" Target="../media/image166.jpeg"/><Relationship Id="rId4" Type="http://schemas.openxmlformats.org/officeDocument/2006/relationships/image" Target="../media/image153.jpeg"/><Relationship Id="rId9" Type="http://schemas.openxmlformats.org/officeDocument/2006/relationships/image" Target="../media/image158.jpeg"/><Relationship Id="rId14" Type="http://schemas.openxmlformats.org/officeDocument/2006/relationships/image" Target="../media/image161.jpeg"/><Relationship Id="rId22" Type="http://schemas.openxmlformats.org/officeDocument/2006/relationships/image" Target="../media/image169.jpeg"/></Relationships>
</file>

<file path=ppt/slides/_rels/slide3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6.png"/><Relationship Id="rId1" Type="http://schemas.openxmlformats.org/officeDocument/2006/relationships/slideLayout" Target="../slideLayouts/slideLayout8.xml"/><Relationship Id="rId4" Type="http://schemas.openxmlformats.org/officeDocument/2006/relationships/image" Target="../media/image172.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5" Type="http://schemas.openxmlformats.org/officeDocument/2006/relationships/image" Target="../media/image49.png"/><Relationship Id="rId10" Type="http://schemas.openxmlformats.org/officeDocument/2006/relationships/image" Target="../media/image311.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02.tmp"/><Relationship Id="rId3" Type="http://schemas.openxmlformats.org/officeDocument/2006/relationships/image" Target="../media/image100.tmp"/><Relationship Id="rId7" Type="http://schemas.openxmlformats.org/officeDocument/2006/relationships/hyperlink" Target="https://doi.org/10.1140/epjc/s10052-024-12604-0" TargetMode="External"/><Relationship Id="rId2" Type="http://schemas.openxmlformats.org/officeDocument/2006/relationships/image" Target="../media/image99.tmp"/><Relationship Id="rId1" Type="http://schemas.openxmlformats.org/officeDocument/2006/relationships/slideLayout" Target="../slideLayouts/slideLayout4.xml"/><Relationship Id="rId6" Type="http://schemas.openxmlformats.org/officeDocument/2006/relationships/image" Target="../media/image1470.png"/><Relationship Id="rId5" Type="http://schemas.openxmlformats.org/officeDocument/2006/relationships/image" Target="../media/image14600.png"/><Relationship Id="rId4" Type="http://schemas.openxmlformats.org/officeDocument/2006/relationships/image" Target="../media/image101.tmp"/></Relationships>
</file>

<file path=ppt/slides/_rels/slide4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1.xml"/><Relationship Id="rId4" Type="http://schemas.openxmlformats.org/officeDocument/2006/relationships/image" Target="../media/image175.png"/></Relationships>
</file>

<file path=ppt/slides/_rels/slide4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77.png"/><Relationship Id="rId1" Type="http://schemas.openxmlformats.org/officeDocument/2006/relationships/slideLayout" Target="../slideLayouts/slideLayout13.xml"/><Relationship Id="rId4" Type="http://schemas.openxmlformats.org/officeDocument/2006/relationships/image" Target="../media/image178.wmf"/></Relationships>
</file>

<file path=ppt/slides/_rels/slide46.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image" Target="../media/image17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00.png"/><Relationship Id="rId5" Type="http://schemas.openxmlformats.org/officeDocument/2006/relationships/image" Target="../media/image490.png"/><Relationship Id="rId4" Type="http://schemas.openxmlformats.org/officeDocument/2006/relationships/image" Target="../media/image480.png"/></Relationships>
</file>

<file path=ppt/slides/_rels/slide6.xml.rels><?xml version="1.0" encoding="UTF-8" standalone="yes"?>
<Relationships xmlns="http://schemas.openxmlformats.org/package/2006/relationships"><Relationship Id="rId8" Type="http://schemas.openxmlformats.org/officeDocument/2006/relationships/image" Target="../media/image1311.png"/><Relationship Id="rId3" Type="http://schemas.openxmlformats.org/officeDocument/2006/relationships/image" Target="../media/image321.png"/><Relationship Id="rId7" Type="http://schemas.openxmlformats.org/officeDocument/2006/relationships/image" Target="../media/image1210.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140.png"/></Relationships>
</file>

<file path=ppt/slides/_rels/slide7.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7.tmp"/></Relationships>
</file>

<file path=ppt/slides/_rels/slide9.xml.rels><?xml version="1.0" encoding="UTF-8" standalone="yes"?>
<Relationships xmlns="http://schemas.openxmlformats.org/package/2006/relationships"><Relationship Id="rId3" Type="http://schemas.openxmlformats.org/officeDocument/2006/relationships/image" Target="../media/image571.png"/><Relationship Id="rId2" Type="http://schemas.openxmlformats.org/officeDocument/2006/relationships/image" Target="../media/image58.png"/><Relationship Id="rId1" Type="http://schemas.openxmlformats.org/officeDocument/2006/relationships/slideLayout" Target="../slideLayouts/slideLayout11.xml"/><Relationship Id="rId5" Type="http://schemas.openxmlformats.org/officeDocument/2006/relationships/image" Target="../media/image590.png"/><Relationship Id="rId4" Type="http://schemas.openxmlformats.org/officeDocument/2006/relationships/image" Target="../media/image5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C900B9-69A9-16D6-9DB4-FE565862D546}"/>
              </a:ext>
            </a:extLst>
          </p:cNvPr>
          <p:cNvSpPr>
            <a:spLocks noGrp="1"/>
          </p:cNvSpPr>
          <p:nvPr>
            <p:ph type="ctrTitle"/>
          </p:nvPr>
        </p:nvSpPr>
        <p:spPr>
          <a:xfrm>
            <a:off x="526403" y="1095146"/>
            <a:ext cx="7200800" cy="1506288"/>
          </a:xfrm>
        </p:spPr>
        <p:txBody>
          <a:bodyPr/>
          <a:lstStyle/>
          <a:p>
            <a:r>
              <a:rPr lang="en-US" dirty="0"/>
              <a:t>Measurement of the EDM of the muon </a:t>
            </a:r>
            <a:br>
              <a:rPr lang="en-US" dirty="0"/>
            </a:br>
            <a:r>
              <a:rPr lang="en-US" dirty="0"/>
              <a:t>using the frozen-spin technique </a:t>
            </a:r>
            <a:br>
              <a:rPr lang="en-US" dirty="0"/>
            </a:br>
            <a:r>
              <a:rPr lang="en-US" dirty="0"/>
              <a:t>in a compact storage trap</a:t>
            </a:r>
            <a:endParaRPr lang="en-GB" noProof="0" dirty="0"/>
          </a:p>
        </p:txBody>
      </p:sp>
      <p:sp>
        <p:nvSpPr>
          <p:cNvPr id="5" name="Textplatzhalter 4">
            <a:extLst>
              <a:ext uri="{FF2B5EF4-FFF2-40B4-BE49-F238E27FC236}">
                <a16:creationId xmlns:a16="http://schemas.microsoft.com/office/drawing/2014/main" id="{B939853F-959A-48E6-ACE2-F62A38A8EDAC}"/>
              </a:ext>
            </a:extLst>
          </p:cNvPr>
          <p:cNvSpPr>
            <a:spLocks noGrp="1"/>
          </p:cNvSpPr>
          <p:nvPr>
            <p:ph type="body" sz="quarter" idx="13"/>
          </p:nvPr>
        </p:nvSpPr>
        <p:spPr>
          <a:xfrm>
            <a:off x="323528" y="4596975"/>
            <a:ext cx="3969544" cy="216024"/>
          </a:xfrm>
        </p:spPr>
        <p:txBody>
          <a:bodyPr/>
          <a:lstStyle/>
          <a:p>
            <a:r>
              <a:rPr lang="en-GB" noProof="0" dirty="0"/>
              <a:t>Philipp Schmidt-Wellenburg</a:t>
            </a:r>
          </a:p>
        </p:txBody>
      </p:sp>
      <p:sp>
        <p:nvSpPr>
          <p:cNvPr id="6" name="Textplatzhalter 5">
            <a:extLst>
              <a:ext uri="{FF2B5EF4-FFF2-40B4-BE49-F238E27FC236}">
                <a16:creationId xmlns:a16="http://schemas.microsoft.com/office/drawing/2014/main" id="{64E10A4B-A01C-C271-87F1-8054278DB45B}"/>
              </a:ext>
            </a:extLst>
          </p:cNvPr>
          <p:cNvSpPr>
            <a:spLocks noGrp="1"/>
          </p:cNvSpPr>
          <p:nvPr>
            <p:ph type="body" sz="quarter" idx="14"/>
          </p:nvPr>
        </p:nvSpPr>
        <p:spPr>
          <a:xfrm>
            <a:off x="323528" y="4876006"/>
            <a:ext cx="6840760" cy="216024"/>
          </a:xfrm>
        </p:spPr>
        <p:txBody>
          <a:bodyPr/>
          <a:lstStyle/>
          <a:p>
            <a:r>
              <a:rPr lang="en-US" dirty="0"/>
              <a:t>4th Liverpool Workshop on muon precision physics | Liverpool | 11-13.11.2025</a:t>
            </a:r>
            <a:endParaRPr lang="en-GB" noProof="0" dirty="0"/>
          </a:p>
        </p:txBody>
      </p:sp>
      <p:pic>
        <p:nvPicPr>
          <p:cNvPr id="3" name="Picture 2">
            <a:extLst>
              <a:ext uri="{FF2B5EF4-FFF2-40B4-BE49-F238E27FC236}">
                <a16:creationId xmlns:a16="http://schemas.microsoft.com/office/drawing/2014/main" id="{C8B646AA-2367-3FD0-34FF-42B58442EE20}"/>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203848" y="222050"/>
            <a:ext cx="1041166" cy="810089"/>
          </a:xfrm>
          <a:prstGeom prst="rect">
            <a:avLst/>
          </a:prstGeom>
        </p:spPr>
      </p:pic>
    </p:spTree>
    <p:extLst>
      <p:ext uri="{BB962C8B-B14F-4D97-AF65-F5344CB8AC3E}">
        <p14:creationId xmlns:p14="http://schemas.microsoft.com/office/powerpoint/2010/main" val="324790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9A8D814-6677-66B0-1C3E-D7C1C060BEBD}"/>
              </a:ext>
            </a:extLst>
          </p:cNvPr>
          <p:cNvSpPr/>
          <p:nvPr/>
        </p:nvSpPr>
        <p:spPr bwMode="auto">
          <a:xfrm>
            <a:off x="1" y="0"/>
            <a:ext cx="1474242" cy="10084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503" name="diagram_setup_phase1_injection.png" descr="diagram_setup_phase1_injection.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139461" y="1824574"/>
            <a:ext cx="2627454" cy="3669693"/>
          </a:xfrm>
          <a:prstGeom prst="rect">
            <a:avLst/>
          </a:prstGeom>
          <a:ln w="12700">
            <a:miter lim="400000"/>
          </a:ln>
        </p:spPr>
      </p:pic>
      <p:sp>
        <p:nvSpPr>
          <p:cNvPr id="499" name="Line"/>
          <p:cNvSpPr/>
          <p:nvPr/>
        </p:nvSpPr>
        <p:spPr>
          <a:xfrm>
            <a:off x="1847433" y="4239938"/>
            <a:ext cx="864729"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500" name="Line"/>
          <p:cNvSpPr/>
          <p:nvPr/>
        </p:nvSpPr>
        <p:spPr>
          <a:xfrm>
            <a:off x="1778263" y="3296978"/>
            <a:ext cx="285827"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501" name="Arrow"/>
          <p:cNvSpPr/>
          <p:nvPr/>
        </p:nvSpPr>
        <p:spPr>
          <a:xfrm>
            <a:off x="4427984" y="3829513"/>
            <a:ext cx="288032" cy="177072"/>
          </a:xfrm>
          <a:custGeom>
            <a:avLst/>
            <a:gdLst/>
            <a:ahLst/>
            <a:cxnLst>
              <a:cxn ang="0">
                <a:pos x="wd2" y="hd2"/>
              </a:cxn>
              <a:cxn ang="5400000">
                <a:pos x="wd2" y="hd2"/>
              </a:cxn>
              <a:cxn ang="10800000">
                <a:pos x="wd2" y="hd2"/>
              </a:cxn>
              <a:cxn ang="16200000">
                <a:pos x="wd2" y="hd2"/>
              </a:cxn>
            </a:cxnLst>
            <a:rect l="0" t="0" r="r" b="b"/>
            <a:pathLst>
              <a:path w="21600" h="21600" extrusionOk="0">
                <a:moveTo>
                  <a:pt x="6137" y="14256"/>
                </a:moveTo>
                <a:lnTo>
                  <a:pt x="6137" y="21600"/>
                </a:lnTo>
                <a:lnTo>
                  <a:pt x="0" y="10800"/>
                </a:lnTo>
                <a:lnTo>
                  <a:pt x="6137" y="0"/>
                </a:lnTo>
                <a:lnTo>
                  <a:pt x="6137" y="7344"/>
                </a:lnTo>
                <a:lnTo>
                  <a:pt x="21600" y="7344"/>
                </a:lnTo>
                <a:lnTo>
                  <a:pt x="21600" y="14256"/>
                </a:lnTo>
                <a:close/>
              </a:path>
            </a:pathLst>
          </a:custGeom>
          <a:solidFill>
            <a:srgbClr val="60D937"/>
          </a:solidFill>
          <a:ln w="12700">
            <a:miter lim="400000"/>
          </a:ln>
        </p:spPr>
        <p:txBody>
          <a:bodyPr lIns="19050" tIns="19050" rIns="19050" bIns="19050" anchor="ctr"/>
          <a:lstStyle/>
          <a:p>
            <a:pPr algn="ctr" defTabSz="309563">
              <a:spcBef>
                <a:spcPts val="0"/>
              </a:spcBef>
              <a:defRPr sz="3200">
                <a:latin typeface="Helvetica Neue Medium"/>
                <a:ea typeface="Helvetica Neue Medium"/>
                <a:cs typeface="Helvetica Neue Medium"/>
                <a:sym typeface="Helvetica Neue Medium"/>
              </a:defRPr>
            </a:pPr>
            <a:endParaRPr sz="1200"/>
          </a:p>
        </p:txBody>
      </p:sp>
      <p:sp>
        <p:nvSpPr>
          <p:cNvPr id="504" name="Entrance Detector…"/>
          <p:cNvSpPr txBox="1"/>
          <p:nvPr/>
        </p:nvSpPr>
        <p:spPr>
          <a:xfrm>
            <a:off x="233710" y="4032358"/>
            <a:ext cx="1786463"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Entrance Detector</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(t=0 &amp; trigger signal)</a:t>
            </a:r>
          </a:p>
        </p:txBody>
      </p:sp>
      <mc:AlternateContent xmlns:mc="http://schemas.openxmlformats.org/markup-compatibility/2006" xmlns:a14="http://schemas.microsoft.com/office/drawing/2010/main">
        <mc:Choice Requires="a14">
          <p:sp>
            <p:nvSpPr>
              <p:cNvPr id="506" name="Equation"/>
              <p:cNvSpPr txBox="1"/>
              <p:nvPr/>
            </p:nvSpPr>
            <p:spPr>
              <a:xfrm>
                <a:off x="4444224" y="3988633"/>
                <a:ext cx="358961" cy="323550"/>
              </a:xfrm>
              <a:prstGeom prst="rect">
                <a:avLst/>
              </a:prstGeom>
              <a:ln w="12700">
                <a:miter lim="400000"/>
              </a:ln>
            </p:spPr>
            <p:txBody>
              <a:bodyPr wrap="square" lIns="0" tIns="0" rIns="0" bIns="0">
                <a:spAutoFit/>
              </a:bodyPr>
              <a:lstStyle/>
              <a:p>
                <a:pPr algn="just" defTabSz="342900" latinLnBrk="1">
                  <a:spcBef>
                    <a:spcPts val="0"/>
                  </a:spcBef>
                  <a:defRPr sz="1800"/>
                </a:pPr>
                <a14:m>
                  <m:oMathPara xmlns:m="http://schemas.openxmlformats.org/officeDocument/2006/math">
                    <m:oMathParaPr>
                      <m:jc m:val="centerGroup"/>
                    </m:oMathParaPr>
                    <m:oMath xmlns:m="http://schemas.openxmlformats.org/officeDocument/2006/math">
                      <m:acc>
                        <m:accPr>
                          <m:chr m:val="⃗"/>
                          <m:ctrlPr>
                            <a:rPr lang="en-US" sz="1875" i="1">
                              <a:solidFill>
                                <a:srgbClr val="88FA4E"/>
                              </a:solidFill>
                              <a:latin typeface="Cambria Math" panose="02040503050406030204" pitchFamily="18" charset="0"/>
                            </a:rPr>
                          </m:ctrlPr>
                        </m:accPr>
                        <m:e>
                          <m:r>
                            <a:rPr lang="en-US" sz="1875" i="1">
                              <a:solidFill>
                                <a:srgbClr val="88FA4E"/>
                              </a:solidFill>
                              <a:latin typeface="Cambria Math" panose="02040503050406030204" pitchFamily="18" charset="0"/>
                            </a:rPr>
                            <m:t>𝐵</m:t>
                          </m:r>
                        </m:e>
                      </m:acc>
                    </m:oMath>
                  </m:oMathPara>
                </a14:m>
                <a:endParaRPr sz="1875" dirty="0">
                  <a:solidFill>
                    <a:srgbClr val="88FA4E"/>
                  </a:solidFill>
                </a:endParaRPr>
              </a:p>
            </p:txBody>
          </p:sp>
        </mc:Choice>
        <mc:Fallback xmlns="">
          <p:sp>
            <p:nvSpPr>
              <p:cNvPr id="506" name="Equation"/>
              <p:cNvSpPr txBox="1">
                <a:spLocks noRot="1" noChangeAspect="1" noMove="1" noResize="1" noEditPoints="1" noAdjustHandles="1" noChangeArrowheads="1" noChangeShapeType="1" noTextEdit="1"/>
              </p:cNvSpPr>
              <p:nvPr/>
            </p:nvSpPr>
            <p:spPr>
              <a:xfrm>
                <a:off x="4444224" y="3988633"/>
                <a:ext cx="358961" cy="323550"/>
              </a:xfrm>
              <a:prstGeom prst="rect">
                <a:avLst/>
              </a:prstGeom>
              <a:blipFill>
                <a:blip r:embed="rId4"/>
                <a:stretch>
                  <a:fillRect b="-9434"/>
                </a:stretch>
              </a:blipFill>
              <a:ln w="12700">
                <a:miter lim="400000"/>
              </a:ln>
            </p:spPr>
            <p:txBody>
              <a:bodyPr/>
              <a:lstStyle/>
              <a:p>
                <a:r>
                  <a:rPr lang="en-US">
                    <a:noFill/>
                  </a:rPr>
                  <a:t> </a:t>
                </a:r>
              </a:p>
            </p:txBody>
          </p:sp>
        </mc:Fallback>
      </mc:AlternateContent>
      <p:sp>
        <p:nvSpPr>
          <p:cNvPr id="507" name="Superconducting Injection Chanel"/>
          <p:cNvSpPr txBox="1"/>
          <p:nvPr/>
        </p:nvSpPr>
        <p:spPr>
          <a:xfrm>
            <a:off x="259115" y="3069993"/>
            <a:ext cx="1430149"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lnSpc>
                <a:spcPct val="100000"/>
              </a:lnSpc>
              <a:spcBef>
                <a:spcPts val="0"/>
              </a:spcBef>
              <a:defRPr sz="3600">
                <a:solidFill>
                  <a:srgbClr val="5E5E5E"/>
                </a:solidFill>
                <a:latin typeface="Avenir Next Demi Bold"/>
                <a:ea typeface="Avenir Next Demi Bold"/>
                <a:cs typeface="Avenir Next Demi Bold"/>
                <a:sym typeface="Avenir Next Demi Bold"/>
              </a:defRPr>
            </a:lvl1pPr>
          </a:lstStyle>
          <a:p>
            <a:r>
              <a:rPr sz="1350" dirty="0">
                <a:latin typeface="Aptos" panose="020B0004020202020204" pitchFamily="34" charset="0"/>
              </a:rPr>
              <a:t>Superconducting Injection Chanel</a:t>
            </a:r>
          </a:p>
        </p:txBody>
      </p:sp>
      <p:sp>
        <p:nvSpPr>
          <p:cNvPr id="2" name="Title 1"/>
          <p:cNvSpPr txBox="1">
            <a:spLocks/>
          </p:cNvSpPr>
          <p:nvPr/>
        </p:nvSpPr>
        <p:spPr>
          <a:xfrm>
            <a:off x="1948714" y="74581"/>
            <a:ext cx="6875026" cy="381375"/>
          </a:xfrm>
          <a:prstGeom prst="rect">
            <a:avLst/>
          </a:prstGeo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Humanst521 BT" panose="020B06020202040202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2pPr>
            <a:lvl3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3pPr>
            <a:lvl4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4pPr>
            <a:lvl5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a:lstStyle>
          <a:p>
            <a:r>
              <a:rPr lang="en-US" dirty="0">
                <a:latin typeface="Aptos" panose="020B0004020202020204" pitchFamily="34" charset="0"/>
              </a:rPr>
              <a:t>Search for a muon EDM using the frozen-spin technique with longitudinal injection</a:t>
            </a:r>
          </a:p>
        </p:txBody>
      </p:sp>
      <mc:AlternateContent xmlns:mc="http://schemas.openxmlformats.org/markup-compatibility/2006" xmlns:a14="http://schemas.microsoft.com/office/drawing/2010/main">
        <mc:Choice Requires="a14">
          <p:sp>
            <p:nvSpPr>
              <p:cNvPr id="7" name="TextBox 6"/>
              <p:cNvSpPr txBox="1"/>
              <p:nvPr/>
            </p:nvSpPr>
            <p:spPr>
              <a:xfrm>
                <a:off x="5911956" y="1275606"/>
                <a:ext cx="3196548" cy="3815660"/>
              </a:xfrm>
              <a:prstGeom prst="roundRect">
                <a:avLst>
                  <a:gd name="adj" fmla="val 2685"/>
                </a:avLst>
              </a:prstGeom>
              <a:solidFill>
                <a:schemeClr val="bg1"/>
              </a:solidFill>
              <a:ln>
                <a:solidFill>
                  <a:srgbClr val="0070C0"/>
                </a:solidFill>
              </a:ln>
            </p:spPr>
            <p:txBody>
              <a:bodyPr wrap="square" lIns="36000" tIns="0" rIns="0" bIns="0" rtlCol="0" anchor="t" anchorCtr="0">
                <a:spAutoFit/>
              </a:bodyPr>
              <a:lstStyle/>
              <a:p>
                <a:pPr marL="179388" indent="-179388">
                  <a:lnSpc>
                    <a:spcPct val="110000"/>
                  </a:lnSpc>
                  <a:spcBef>
                    <a:spcPts val="0"/>
                  </a:spcBef>
                  <a:buFont typeface="Arial" panose="020B0604020202020204" pitchFamily="34" charset="0"/>
                  <a:buChar char="•"/>
                </a:pP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a:solidFill>
                      <a:schemeClr val="tx1">
                        <a:lumMod val="85000"/>
                        <a:lumOff val="15000"/>
                      </a:schemeClr>
                    </a:solidFill>
                    <a:latin typeface="Aptos" panose="020B0004020202020204" pitchFamily="34" charset="0"/>
                    <a:cs typeface="Franklin Gothic Book"/>
                  </a:rPr>
                  <a:t> from Pion-decay → </a:t>
                </a:r>
                <a:br>
                  <a:rPr lang="en-US" sz="1600" kern="1000" spc="30" dirty="0">
                    <a:solidFill>
                      <a:schemeClr val="tx1">
                        <a:lumMod val="85000"/>
                        <a:lumOff val="15000"/>
                      </a:schemeClr>
                    </a:solidFill>
                    <a:latin typeface="Aptos" panose="020B0004020202020204" pitchFamily="34" charset="0"/>
                    <a:cs typeface="Franklin Gothic Book"/>
                  </a:rPr>
                </a:br>
                <a:r>
                  <a:rPr lang="en-US" sz="1600" kern="1000" spc="30" dirty="0">
                    <a:solidFill>
                      <a:schemeClr val="tx1">
                        <a:lumMod val="85000"/>
                        <a:lumOff val="15000"/>
                      </a:schemeClr>
                    </a:solidFill>
                    <a:latin typeface="Aptos" panose="020B0004020202020204" pitchFamily="34" charset="0"/>
                    <a:cs typeface="Franklin Gothic Book"/>
                  </a:rPr>
                  <a:t>high polarization </a:t>
                </a:r>
                <a14:m>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𝑝</m:t>
                    </m:r>
                    <m:r>
                      <a:rPr lang="en-US" sz="1600" b="0" i="1" kern="1000" spc="30" smtClean="0">
                        <a:solidFill>
                          <a:schemeClr val="tx1">
                            <a:lumMod val="85000"/>
                            <a:lumOff val="15000"/>
                          </a:schemeClr>
                        </a:solidFill>
                        <a:latin typeface="Cambria Math" panose="02040503050406030204" pitchFamily="18" charset="0"/>
                        <a:cs typeface="Franklin Gothic Book"/>
                      </a:rPr>
                      <m:t>≈</m:t>
                    </m:r>
                    <m:r>
                      <a:rPr lang="en-US" sz="1600" b="0" i="1" kern="1000" spc="30" smtClean="0">
                        <a:solidFill>
                          <a:schemeClr val="tx1">
                            <a:lumMod val="85000"/>
                            <a:lumOff val="15000"/>
                          </a:schemeClr>
                        </a:solidFill>
                        <a:latin typeface="Cambria Math" panose="02040503050406030204" pitchFamily="18" charset="0"/>
                        <a:cs typeface="Franklin Gothic Book"/>
                      </a:rPr>
                      <m:t>95</m:t>
                    </m:r>
                    <m:r>
                      <a:rPr lang="en-US" sz="1600" b="0" i="1" kern="1000" spc="30" smtClean="0">
                        <a:solidFill>
                          <a:schemeClr val="tx1">
                            <a:lumMod val="85000"/>
                            <a:lumOff val="15000"/>
                          </a:schemeClr>
                        </a:solidFill>
                        <a:latin typeface="Cambria Math" panose="02040503050406030204" pitchFamily="18" charset="0"/>
                        <a:cs typeface="Franklin Gothic Book"/>
                      </a:rPr>
                      <m:t>%</m:t>
                    </m:r>
                  </m:oMath>
                </a14:m>
                <a:endParaRPr lang="en-US" sz="1600" kern="1000" spc="30" dirty="0">
                  <a:solidFill>
                    <a:schemeClr val="tx1">
                      <a:lumMod val="85000"/>
                      <a:lumOff val="15000"/>
                    </a:schemeClr>
                  </a:solidFill>
                  <a:latin typeface="Aptos" panose="020B0004020202020204" pitchFamily="34" charset="0"/>
                  <a:cs typeface="Franklin Gothic Book"/>
                </a:endParaRP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Injection through superconducting channel</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Fast scintillator triggers pulse</a:t>
                </a:r>
              </a:p>
              <a:p>
                <a:pPr marL="179388" indent="-179388">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Magnetic pulse stops longitudinal motion of </a:t>
                </a:r>
                <a14:m>
                  <m:oMath xmlns:m="http://schemas.openxmlformats.org/officeDocument/2006/math">
                    <m:sSup>
                      <m:sSupPr>
                        <m:ctrlPr>
                          <a:rPr lang="en-US" sz="1600" b="0" i="1" kern="1000" spc="30" smtClean="0">
                            <a:solidFill>
                              <a:schemeClr val="bg1">
                                <a:lumMod val="85000"/>
                              </a:schemeClr>
                            </a:solidFill>
                            <a:latin typeface="Cambria Math" panose="02040503050406030204" pitchFamily="18" charset="0"/>
                            <a:cs typeface="Franklin Gothic Book"/>
                          </a:rPr>
                        </m:ctrlPr>
                      </m:sSupPr>
                      <m:e>
                        <m:r>
                          <a:rPr lang="en-US" sz="1600" b="0" i="1" kern="1000" spc="30" smtClean="0">
                            <a:solidFill>
                              <a:schemeClr val="bg1">
                                <a:lumMod val="85000"/>
                              </a:schemeClr>
                            </a:solidFill>
                            <a:latin typeface="Cambria Math" panose="02040503050406030204" pitchFamily="18" charset="0"/>
                            <a:cs typeface="Franklin Gothic Book"/>
                          </a:rPr>
                          <m:t>𝜇</m:t>
                        </m:r>
                      </m:e>
                      <m:sup>
                        <m:r>
                          <a:rPr lang="en-US" sz="1600" b="0" i="1" kern="1000" spc="30" smtClean="0">
                            <a:solidFill>
                              <a:schemeClr val="bg1">
                                <a:lumMod val="85000"/>
                              </a:schemeClr>
                            </a:solidFill>
                            <a:latin typeface="Cambria Math" panose="02040503050406030204" pitchFamily="18" charset="0"/>
                            <a:cs typeface="Franklin Gothic Book"/>
                          </a:rPr>
                          <m:t>+</m:t>
                        </m:r>
                      </m:sup>
                    </m:sSup>
                  </m:oMath>
                </a14:m>
                <a:endParaRPr lang="en-US" sz="1600" kern="1000" spc="30" dirty="0">
                  <a:solidFill>
                    <a:schemeClr val="bg1">
                      <a:lumMod val="85000"/>
                    </a:schemeClr>
                  </a:solidFill>
                  <a:latin typeface="Aptos" panose="020B0004020202020204" pitchFamily="34" charset="0"/>
                  <a:cs typeface="Franklin Gothic Book"/>
                </a:endParaRPr>
              </a:p>
              <a:p>
                <a:pPr marL="182563" indent="-182563">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Weakly focusing field for storage</a:t>
                </a:r>
              </a:p>
              <a:p>
                <a:pPr marL="179388" indent="-179388">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Thin electrodes provide</a:t>
                </a:r>
                <a:br>
                  <a:rPr lang="en-US" sz="1600" kern="1000" spc="30" dirty="0">
                    <a:solidFill>
                      <a:schemeClr val="bg1">
                        <a:lumMod val="85000"/>
                      </a:schemeClr>
                    </a:solidFill>
                    <a:latin typeface="Aptos" panose="020B0004020202020204" pitchFamily="34" charset="0"/>
                    <a:cs typeface="Franklin Gothic Book"/>
                  </a:rPr>
                </a:br>
                <a:r>
                  <a:rPr lang="en-US" sz="1600" kern="1000" spc="30" dirty="0">
                    <a:solidFill>
                      <a:schemeClr val="bg1">
                        <a:lumMod val="85000"/>
                      </a:schemeClr>
                    </a:solidFill>
                    <a:latin typeface="Aptos" panose="020B0004020202020204" pitchFamily="34" charset="0"/>
                    <a:cs typeface="Franklin Gothic Book"/>
                  </a:rPr>
                  <a:t>electric field for frozen spin</a:t>
                </a:r>
              </a:p>
              <a:p>
                <a:pPr marL="182563" indent="-182563">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Scintillating fiber detector (CHET)</a:t>
                </a:r>
                <a:br>
                  <a:rPr lang="en-US" sz="1600" kern="1000" spc="30" dirty="0">
                    <a:solidFill>
                      <a:schemeClr val="bg1">
                        <a:lumMod val="85000"/>
                      </a:schemeClr>
                    </a:solidFill>
                    <a:latin typeface="Aptos" panose="020B0004020202020204" pitchFamily="34" charset="0"/>
                    <a:cs typeface="Franklin Gothic Book"/>
                  </a:rPr>
                </a:br>
                <a:r>
                  <a:rPr lang="en-US" sz="1600" kern="1000" spc="30" dirty="0">
                    <a:solidFill>
                      <a:schemeClr val="bg1">
                        <a:lumMod val="85000"/>
                      </a:schemeClr>
                    </a:solidFill>
                    <a:latin typeface="Aptos" panose="020B0004020202020204" pitchFamily="34" charset="0"/>
                    <a:cs typeface="Franklin Gothic Book"/>
                  </a:rPr>
                  <a:t>for</a:t>
                </a:r>
                <a14:m>
                  <m:oMath xmlns:m="http://schemas.openxmlformats.org/officeDocument/2006/math">
                    <m:r>
                      <a:rPr lang="en-US" sz="1600" b="0" i="0" kern="1000" spc="30" dirty="0" smtClean="0">
                        <a:solidFill>
                          <a:schemeClr val="bg1">
                            <a:lumMod val="85000"/>
                          </a:schemeClr>
                        </a:solidFill>
                        <a:latin typeface="Cambria Math" panose="02040503050406030204" pitchFamily="18" charset="0"/>
                        <a:cs typeface="Franklin Gothic Book"/>
                      </a:rPr>
                      <m:t> </m:t>
                    </m:r>
                    <m:sSup>
                      <m:sSupPr>
                        <m:ctrlPr>
                          <a:rPr lang="en-US" sz="1600" b="0" i="1" kern="1000" spc="30" dirty="0" smtClean="0">
                            <a:solidFill>
                              <a:schemeClr val="bg1">
                                <a:lumMod val="85000"/>
                              </a:schemeClr>
                            </a:solidFill>
                            <a:latin typeface="Cambria Math" panose="02040503050406030204" pitchFamily="18" charset="0"/>
                            <a:cs typeface="Franklin Gothic Book"/>
                          </a:rPr>
                        </m:ctrlPr>
                      </m:sSupPr>
                      <m:e>
                        <m:r>
                          <a:rPr lang="en-US" sz="1600" b="0" i="1" kern="1000" spc="30" dirty="0" smtClean="0">
                            <a:solidFill>
                              <a:schemeClr val="bg1">
                                <a:lumMod val="85000"/>
                              </a:schemeClr>
                            </a:solidFill>
                            <a:latin typeface="Cambria Math" panose="02040503050406030204" pitchFamily="18" charset="0"/>
                            <a:cs typeface="Franklin Gothic Book"/>
                          </a:rPr>
                          <m:t>𝑒</m:t>
                        </m:r>
                      </m:e>
                      <m:sup>
                        <m:r>
                          <a:rPr lang="en-US" sz="1600" b="0" i="1" kern="1000" spc="30" dirty="0" smtClean="0">
                            <a:solidFill>
                              <a:schemeClr val="bg1">
                                <a:lumMod val="85000"/>
                              </a:schemeClr>
                            </a:solidFill>
                            <a:latin typeface="Cambria Math" panose="02040503050406030204" pitchFamily="18" charset="0"/>
                            <a:cs typeface="Franklin Gothic Book"/>
                          </a:rPr>
                          <m:t>+</m:t>
                        </m:r>
                      </m:sup>
                    </m:sSup>
                  </m:oMath>
                </a14:m>
                <a:r>
                  <a:rPr lang="en-US" sz="1600" kern="1000" spc="30" dirty="0">
                    <a:solidFill>
                      <a:schemeClr val="bg1">
                        <a:lumMod val="85000"/>
                      </a:schemeClr>
                    </a:solidFill>
                    <a:latin typeface="Aptos" panose="020B0004020202020204" pitchFamily="34" charset="0"/>
                    <a:cs typeface="Franklin Gothic Book"/>
                  </a:rPr>
                  <a:t>- tracking </a:t>
                </a:r>
              </a:p>
            </p:txBody>
          </p:sp>
        </mc:Choice>
        <mc:Fallback xmlns="">
          <p:sp>
            <p:nvSpPr>
              <p:cNvPr id="7" name="TextBox 6"/>
              <p:cNvSpPr txBox="1">
                <a:spLocks noRot="1" noChangeAspect="1" noMove="1" noResize="1" noEditPoints="1" noAdjustHandles="1" noChangeArrowheads="1" noChangeShapeType="1" noTextEdit="1"/>
              </p:cNvSpPr>
              <p:nvPr/>
            </p:nvSpPr>
            <p:spPr>
              <a:xfrm>
                <a:off x="5911956" y="1275606"/>
                <a:ext cx="3196548" cy="3815660"/>
              </a:xfrm>
              <a:prstGeom prst="roundRect">
                <a:avLst>
                  <a:gd name="adj" fmla="val 2685"/>
                </a:avLst>
              </a:prstGeom>
              <a:blipFill>
                <a:blip r:embed="rId5"/>
                <a:stretch>
                  <a:fillRect l="-1521" t="-478" b="-1911"/>
                </a:stretch>
              </a:blipFill>
              <a:ln>
                <a:solidFill>
                  <a:srgbClr val="0070C0"/>
                </a:solidFill>
              </a:ln>
            </p:spPr>
            <p:txBody>
              <a:bodyPr/>
              <a:lstStyle/>
              <a:p>
                <a:r>
                  <a:rPr lang="en-US">
                    <a:noFill/>
                  </a:rPr>
                  <a:t> </a:t>
                </a:r>
              </a:p>
            </p:txBody>
          </p:sp>
        </mc:Fallback>
      </mc:AlternateContent>
      <p:grpSp>
        <p:nvGrpSpPr>
          <p:cNvPr id="3" name="Group 2">
            <a:extLst>
              <a:ext uri="{FF2B5EF4-FFF2-40B4-BE49-F238E27FC236}">
                <a16:creationId xmlns:a16="http://schemas.microsoft.com/office/drawing/2014/main" id="{11F0262F-F8E7-DD7F-45F0-D12CF5976933}"/>
              </a:ext>
            </a:extLst>
          </p:cNvPr>
          <p:cNvGrpSpPr/>
          <p:nvPr/>
        </p:nvGrpSpPr>
        <p:grpSpPr>
          <a:xfrm rot="3870865">
            <a:off x="1660790" y="2432252"/>
            <a:ext cx="129381" cy="129381"/>
            <a:chOff x="2903220" y="4152900"/>
            <a:chExt cx="129381" cy="129381"/>
          </a:xfrm>
        </p:grpSpPr>
        <p:sp>
          <p:nvSpPr>
            <p:cNvPr id="6" name="Oval 5">
              <a:extLst>
                <a:ext uri="{FF2B5EF4-FFF2-40B4-BE49-F238E27FC236}">
                  <a16:creationId xmlns:a16="http://schemas.microsoft.com/office/drawing/2014/main" id="{4F579FA4-576D-F5FE-C109-631ED4091D28}"/>
                </a:ext>
              </a:extLst>
            </p:cNvPr>
            <p:cNvSpPr/>
            <p:nvPr/>
          </p:nvSpPr>
          <p:spPr bwMode="auto">
            <a:xfrm>
              <a:off x="2903220" y="4152900"/>
              <a:ext cx="129381" cy="129381"/>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latin typeface="Aptos" panose="020B0004020202020204" pitchFamily="34" charset="0"/>
              </a:endParaRPr>
            </a:p>
          </p:txBody>
        </p:sp>
        <p:cxnSp>
          <p:nvCxnSpPr>
            <p:cNvPr id="8" name="Straight Arrow Connector 7">
              <a:extLst>
                <a:ext uri="{FF2B5EF4-FFF2-40B4-BE49-F238E27FC236}">
                  <a16:creationId xmlns:a16="http://schemas.microsoft.com/office/drawing/2014/main" id="{7853D95F-05B2-33DB-7508-90FFACC37AC2}"/>
                </a:ext>
              </a:extLst>
            </p:cNvPr>
            <p:cNvCxnSpPr>
              <a:stCxn id="6" idx="6"/>
              <a:endCxn id="6" idx="2"/>
            </p:cNvCxnSpPr>
            <p:nvPr/>
          </p:nvCxnSpPr>
          <p:spPr bwMode="auto">
            <a:xfrm flipH="1">
              <a:off x="2903220" y="4217591"/>
              <a:ext cx="129381" cy="0"/>
            </a:xfrm>
            <a:prstGeom prst="straightConnector1">
              <a:avLst/>
            </a:prstGeom>
            <a:ln w="12700" cap="rnd">
              <a:solidFill>
                <a:schemeClr val="bg2">
                  <a:lumMod val="75000"/>
                </a:schemeClr>
              </a:solidFill>
              <a:headEnd type="none" w="med" len="med"/>
              <a:tailEnd type="triangle" w="sm" len="sm"/>
            </a:ln>
            <a:effectLst/>
          </p:spPr>
          <p:style>
            <a:lnRef idx="2">
              <a:schemeClr val="accent6"/>
            </a:lnRef>
            <a:fillRef idx="0">
              <a:schemeClr val="accent6"/>
            </a:fillRef>
            <a:effectRef idx="1">
              <a:schemeClr val="accent6"/>
            </a:effectRef>
            <a:fontRef idx="minor">
              <a:schemeClr val="tx1"/>
            </a:fontRef>
          </p:style>
        </p:cxnSp>
      </p:grpSp>
      <p:grpSp>
        <p:nvGrpSpPr>
          <p:cNvPr id="9" name="Group 8">
            <a:extLst>
              <a:ext uri="{FF2B5EF4-FFF2-40B4-BE49-F238E27FC236}">
                <a16:creationId xmlns:a16="http://schemas.microsoft.com/office/drawing/2014/main" id="{E65EA14B-962A-8E4E-72D1-C0694F3F4C79}"/>
              </a:ext>
            </a:extLst>
          </p:cNvPr>
          <p:cNvGrpSpPr/>
          <p:nvPr/>
        </p:nvGrpSpPr>
        <p:grpSpPr>
          <a:xfrm rot="14555375" flipH="1">
            <a:off x="55789" y="961433"/>
            <a:ext cx="1993624" cy="811050"/>
            <a:chOff x="5819887" y="961902"/>
            <a:chExt cx="2280622" cy="1041772"/>
          </a:xfrm>
        </p:grpSpPr>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37ED1E54-7EF8-625A-7EE9-F2EB74E919D7}"/>
                    </a:ext>
                  </a:extLst>
                </p:cNvPr>
                <p:cNvSpPr/>
                <p:nvPr/>
              </p:nvSpPr>
              <p:spPr bwMode="auto">
                <a:xfrm rot="10844365">
                  <a:off x="6809590" y="1410241"/>
                  <a:ext cx="322730" cy="322730"/>
                </a:xfrm>
                <a:prstGeom prst="ellipse">
                  <a:avLst/>
                </a:prstGeom>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r>
                          <a:rPr lang="en-US" b="0" i="1" smtClean="0">
                            <a:latin typeface="Cambria Math"/>
                          </a:rPr>
                          <m:t>𝜋</m:t>
                        </m:r>
                      </m:oMath>
                    </m:oMathPara>
                  </a14:m>
                  <a:endParaRPr lang="en-US" dirty="0">
                    <a:latin typeface="Aptos" panose="020B0004020202020204" pitchFamily="34" charset="0"/>
                  </a:endParaRPr>
                </a:p>
              </p:txBody>
            </p:sp>
          </mc:Choice>
          <mc:Fallback xmlns="">
            <p:sp>
              <p:nvSpPr>
                <p:cNvPr id="12" name="Oval 11">
                  <a:extLst>
                    <a:ext uri="{FF2B5EF4-FFF2-40B4-BE49-F238E27FC236}">
                      <a16:creationId xmlns:a16="http://schemas.microsoft.com/office/drawing/2014/main" id="{37ED1E54-7EF8-625A-7EE9-F2EB74E919D7}"/>
                    </a:ext>
                  </a:extLst>
                </p:cNvPr>
                <p:cNvSpPr>
                  <a:spLocks noRot="1" noChangeAspect="1" noMove="1" noResize="1" noEditPoints="1" noAdjustHandles="1" noChangeArrowheads="1" noChangeShapeType="1" noTextEdit="1"/>
                </p:cNvSpPr>
                <p:nvPr/>
              </p:nvSpPr>
              <p:spPr bwMode="auto">
                <a:xfrm rot="10844365">
                  <a:off x="6809590" y="1410241"/>
                  <a:ext cx="322730" cy="322730"/>
                </a:xfrm>
                <a:prstGeom prst="ellipse">
                  <a:avLst/>
                </a:prstGeom>
                <a:blipFill>
                  <a:blip r:embed="rId6"/>
                  <a:stretch>
                    <a:fillRect/>
                  </a:stretch>
                </a:blipFill>
                <a:ln>
                  <a:noFill/>
                  <a:headEnd type="none" w="med" len="med"/>
                  <a:tailEnd type="none" w="med" len="med"/>
                </a:ln>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7AD434DC-5E07-2B04-0E04-1FACDA2105A3}"/>
                </a:ext>
              </a:extLst>
            </p:cNvPr>
            <p:cNvCxnSpPr/>
            <p:nvPr/>
          </p:nvCxnSpPr>
          <p:spPr bwMode="auto">
            <a:xfrm>
              <a:off x="7132320" y="1571603"/>
              <a:ext cx="968189"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A896E6B2-2F98-98F3-0051-118230AC4124}"/>
                    </a:ext>
                  </a:extLst>
                </p:cNvPr>
                <p:cNvSpPr/>
                <p:nvPr/>
              </p:nvSpPr>
              <p:spPr bwMode="auto">
                <a:xfrm>
                  <a:off x="7446083" y="1490923"/>
                  <a:ext cx="161365" cy="161365"/>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5" name="Oval 14">
                  <a:extLst>
                    <a:ext uri="{FF2B5EF4-FFF2-40B4-BE49-F238E27FC236}">
                      <a16:creationId xmlns:a16="http://schemas.microsoft.com/office/drawing/2014/main" id="{A896E6B2-2F98-98F3-0051-118230AC4124}"/>
                    </a:ext>
                  </a:extLst>
                </p:cNvPr>
                <p:cNvSpPr>
                  <a:spLocks noRot="1" noChangeAspect="1" noMove="1" noResize="1" noEditPoints="1" noAdjustHandles="1" noChangeArrowheads="1" noChangeShapeType="1" noTextEdit="1"/>
                </p:cNvSpPr>
                <p:nvPr/>
              </p:nvSpPr>
              <p:spPr bwMode="auto">
                <a:xfrm>
                  <a:off x="7446083" y="1490923"/>
                  <a:ext cx="161365" cy="161365"/>
                </a:xfrm>
                <a:prstGeom prst="ellipse">
                  <a:avLst/>
                </a:prstGeom>
                <a:blipFill>
                  <a:blip r:embed="rId7"/>
                  <a:stretch>
                    <a:fillRect/>
                  </a:stretch>
                </a:blipFill>
                <a:ln>
                  <a:noFill/>
                  <a:headEnd type="none" w="med" len="med"/>
                  <a:tailEnd type="none" w="med" len="med"/>
                </a:ln>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C16FAC6F-6857-AC1D-F3DE-F9CDB13B3356}"/>
                </a:ext>
              </a:extLst>
            </p:cNvPr>
            <p:cNvCxnSpPr/>
            <p:nvPr/>
          </p:nvCxnSpPr>
          <p:spPr bwMode="auto">
            <a:xfrm flipH="1">
              <a:off x="5819887" y="1571603"/>
              <a:ext cx="989703" cy="4"/>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4D62E790-A697-F26F-BE15-23D481BFA411}"/>
                    </a:ext>
                  </a:extLst>
                </p:cNvPr>
                <p:cNvSpPr/>
                <p:nvPr/>
              </p:nvSpPr>
              <p:spPr bwMode="auto">
                <a:xfrm>
                  <a:off x="6303980" y="1526036"/>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7" name="Oval 16">
                  <a:extLst>
                    <a:ext uri="{FF2B5EF4-FFF2-40B4-BE49-F238E27FC236}">
                      <a16:creationId xmlns:a16="http://schemas.microsoft.com/office/drawing/2014/main" id="{4D62E790-A697-F26F-BE15-23D481BFA411}"/>
                    </a:ext>
                  </a:extLst>
                </p:cNvPr>
                <p:cNvSpPr>
                  <a:spLocks noRot="1" noChangeAspect="1" noMove="1" noResize="1" noEditPoints="1" noAdjustHandles="1" noChangeArrowheads="1" noChangeShapeType="1" noTextEdit="1"/>
                </p:cNvSpPr>
                <p:nvPr/>
              </p:nvSpPr>
              <p:spPr bwMode="auto">
                <a:xfrm>
                  <a:off x="6303980" y="1526036"/>
                  <a:ext cx="90000" cy="90000"/>
                </a:xfrm>
                <a:prstGeom prst="ellipse">
                  <a:avLst/>
                </a:prstGeom>
                <a:blipFill>
                  <a:blip r:embed="rId8"/>
                  <a:stretch>
                    <a:fillRect r="-19048"/>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054E4D-424D-8747-907A-0FBA71E0D571}"/>
                    </a:ext>
                  </a:extLst>
                </p:cNvPr>
                <p:cNvSpPr txBox="1"/>
                <p:nvPr/>
              </p:nvSpPr>
              <p:spPr>
                <a:xfrm rot="10867511">
                  <a:off x="6417801" y="1573838"/>
                  <a:ext cx="261129" cy="328866"/>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a:cs typeface="Franklin Gothic Book"/>
                                  </a:rPr>
                                  <m:t>𝜈</m:t>
                                </m:r>
                              </m:e>
                            </m:acc>
                          </m:e>
                          <m:sub>
                            <m:r>
                              <a:rPr lang="en-US" sz="1400" b="0" i="1" kern="1000" spc="30" smtClean="0">
                                <a:solidFill>
                                  <a:schemeClr val="tx1">
                                    <a:lumMod val="85000"/>
                                    <a:lumOff val="15000"/>
                                  </a:schemeClr>
                                </a:solidFill>
                                <a:latin typeface="Cambria Math"/>
                                <a:cs typeface="Franklin Gothic Book"/>
                              </a:rPr>
                              <m:t>𝜇</m:t>
                            </m:r>
                          </m:sub>
                        </m:sSub>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8" name="TextBox 17">
                  <a:extLst>
                    <a:ext uri="{FF2B5EF4-FFF2-40B4-BE49-F238E27FC236}">
                      <a16:creationId xmlns:a16="http://schemas.microsoft.com/office/drawing/2014/main" id="{B2054E4D-424D-8747-907A-0FBA71E0D571}"/>
                    </a:ext>
                  </a:extLst>
                </p:cNvPr>
                <p:cNvSpPr txBox="1">
                  <a:spLocks noRot="1" noChangeAspect="1" noMove="1" noResize="1" noEditPoints="1" noAdjustHandles="1" noChangeArrowheads="1" noChangeShapeType="1" noTextEdit="1"/>
                </p:cNvSpPr>
                <p:nvPr/>
              </p:nvSpPr>
              <p:spPr>
                <a:xfrm rot="10867511">
                  <a:off x="6417801" y="1573838"/>
                  <a:ext cx="261129" cy="328866"/>
                </a:xfrm>
                <a:prstGeom prst="rect">
                  <a:avLst/>
                </a:prstGeom>
                <a:blipFill>
                  <a:blip r:embed="rId9"/>
                  <a:stretch>
                    <a:fillRect l="-1818"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3DF4E54-F4C4-4126-63D0-8C33CC25172C}"/>
                    </a:ext>
                  </a:extLst>
                </p:cNvPr>
                <p:cNvSpPr txBox="1"/>
                <p:nvPr/>
              </p:nvSpPr>
              <p:spPr>
                <a:xfrm rot="10488268">
                  <a:off x="7620777" y="1699271"/>
                  <a:ext cx="297438" cy="304403"/>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a:cs typeface="Franklin Gothic Book"/>
                              </a:rPr>
                              <m:t>𝜇</m:t>
                            </m:r>
                          </m:e>
                          <m:sup>
                            <m:r>
                              <a:rPr lang="en-US" sz="1400" b="0" i="1" kern="1000" spc="30" smtClean="0">
                                <a:solidFill>
                                  <a:schemeClr val="tx1">
                                    <a:lumMod val="85000"/>
                                    <a:lumOff val="15000"/>
                                  </a:schemeClr>
                                </a:solidFill>
                                <a:latin typeface="Cambria Math"/>
                                <a:cs typeface="Franklin Gothic Book"/>
                              </a:rPr>
                              <m:t>+</m:t>
                            </m:r>
                          </m:sup>
                        </m:sSup>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9" name="TextBox 18">
                  <a:extLst>
                    <a:ext uri="{FF2B5EF4-FFF2-40B4-BE49-F238E27FC236}">
                      <a16:creationId xmlns:a16="http://schemas.microsoft.com/office/drawing/2014/main" id="{73DF4E54-F4C4-4126-63D0-8C33CC25172C}"/>
                    </a:ext>
                  </a:extLst>
                </p:cNvPr>
                <p:cNvSpPr txBox="1">
                  <a:spLocks noRot="1" noChangeAspect="1" noMove="1" noResize="1" noEditPoints="1" noAdjustHandles="1" noChangeArrowheads="1" noChangeShapeType="1" noTextEdit="1"/>
                </p:cNvSpPr>
                <p:nvPr/>
              </p:nvSpPr>
              <p:spPr>
                <a:xfrm rot="10488268">
                  <a:off x="7620777" y="1699271"/>
                  <a:ext cx="297438" cy="304403"/>
                </a:xfrm>
                <a:prstGeom prst="rect">
                  <a:avLst/>
                </a:prstGeom>
                <a:blipFill>
                  <a:blip r:embed="rId10"/>
                  <a:stretch>
                    <a:fillRect l="-15094" t="-3636"/>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E4FDBDC5-C90B-07ED-86F0-CCFF02730FB1}"/>
                </a:ext>
              </a:extLst>
            </p:cNvPr>
            <p:cNvCxnSpPr/>
            <p:nvPr/>
          </p:nvCxnSpPr>
          <p:spPr bwMode="auto">
            <a:xfrm flipH="1" flipV="1">
              <a:off x="7259438" y="1405846"/>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656E7B0-C769-6DC3-37CD-31B899BE78E8}"/>
                    </a:ext>
                  </a:extLst>
                </p:cNvPr>
                <p:cNvSpPr txBox="1"/>
                <p:nvPr/>
              </p:nvSpPr>
              <p:spPr>
                <a:xfrm rot="10949998">
                  <a:off x="7447853" y="100777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1" name="TextBox 20">
                  <a:extLst>
                    <a:ext uri="{FF2B5EF4-FFF2-40B4-BE49-F238E27FC236}">
                      <a16:creationId xmlns:a16="http://schemas.microsoft.com/office/drawing/2014/main" id="{3656E7B0-C769-6DC3-37CD-31B899BE78E8}"/>
                    </a:ext>
                  </a:extLst>
                </p:cNvPr>
                <p:cNvSpPr txBox="1">
                  <a:spLocks noRot="1" noChangeAspect="1" noMove="1" noResize="1" noEditPoints="1" noAdjustHandles="1" noChangeArrowheads="1" noChangeShapeType="1" noTextEdit="1"/>
                </p:cNvSpPr>
                <p:nvPr/>
              </p:nvSpPr>
              <p:spPr>
                <a:xfrm rot="10949998">
                  <a:off x="7447853" y="1007772"/>
                  <a:ext cx="150515" cy="304405"/>
                </a:xfrm>
                <a:prstGeom prst="rect">
                  <a:avLst/>
                </a:prstGeom>
                <a:blipFill>
                  <a:blip r:embed="rId11"/>
                  <a:stretch>
                    <a:fillRect l="-8889" t="-30769" r="-42222" b="-43590"/>
                  </a:stretch>
                </a:blipFill>
                <a:ln>
                  <a:noFill/>
                </a:ln>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EB6EA741-D4CF-6E86-9680-85232640AD06}"/>
                </a:ext>
              </a:extLst>
            </p:cNvPr>
            <p:cNvCxnSpPr/>
            <p:nvPr/>
          </p:nvCxnSpPr>
          <p:spPr bwMode="auto">
            <a:xfrm flipV="1">
              <a:off x="6138197" y="1409105"/>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DB3E9CC-3B7A-07AE-149E-CCD319A6E08A}"/>
                    </a:ext>
                  </a:extLst>
                </p:cNvPr>
                <p:cNvSpPr txBox="1"/>
                <p:nvPr/>
              </p:nvSpPr>
              <p:spPr>
                <a:xfrm rot="10651883">
                  <a:off x="6252660" y="96190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3" name="TextBox 22">
                  <a:extLst>
                    <a:ext uri="{FF2B5EF4-FFF2-40B4-BE49-F238E27FC236}">
                      <a16:creationId xmlns:a16="http://schemas.microsoft.com/office/drawing/2014/main" id="{FDB3E9CC-3B7A-07AE-149E-CCD319A6E08A}"/>
                    </a:ext>
                  </a:extLst>
                </p:cNvPr>
                <p:cNvSpPr txBox="1">
                  <a:spLocks noRot="1" noChangeAspect="1" noMove="1" noResize="1" noEditPoints="1" noAdjustHandles="1" noChangeArrowheads="1" noChangeShapeType="1" noTextEdit="1"/>
                </p:cNvSpPr>
                <p:nvPr/>
              </p:nvSpPr>
              <p:spPr>
                <a:xfrm rot="10651883">
                  <a:off x="6252660" y="961902"/>
                  <a:ext cx="150515" cy="304405"/>
                </a:xfrm>
                <a:prstGeom prst="rect">
                  <a:avLst/>
                </a:prstGeom>
                <a:blipFill>
                  <a:blip r:embed="rId12"/>
                  <a:stretch>
                    <a:fillRect l="-4348" t="-32432" r="-39130" b="-45946"/>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A46E2C5-1AE9-10D4-7568-C4DA9CCB39F1}"/>
                  </a:ext>
                </a:extLst>
              </p:cNvPr>
              <p:cNvSpPr txBox="1"/>
              <p:nvPr/>
            </p:nvSpPr>
            <p:spPr>
              <a:xfrm rot="3751246">
                <a:off x="786645" y="1345203"/>
                <a:ext cx="2304670" cy="225896"/>
              </a:xfrm>
              <a:prstGeom prst="rect">
                <a:avLst/>
              </a:prstGeom>
              <a:solidFill>
                <a:schemeClr val="bg1"/>
              </a:solidFill>
            </p:spPr>
            <p:txBody>
              <a:bodyPr wrap="none" lIns="0" tIns="0" rIns="0" bIns="0" rtlCol="0" anchor="t" anchorCtr="0">
                <a:spAutoFit/>
              </a:bodyPr>
              <a:lstStyle/>
              <a:p>
                <a:pPr>
                  <a:lnSpc>
                    <a:spcPct val="110000"/>
                  </a:lnSpc>
                  <a:spcBef>
                    <a:spcPts val="0"/>
                  </a:spcBef>
                </a:pPr>
                <a14:m>
                  <m:oMath xmlns:m="http://schemas.openxmlformats.org/officeDocument/2006/math">
                    <m:sSup>
                      <m:sSupPr>
                        <m:ctrlPr>
                          <a:rPr lang="en-US" sz="1400" b="0" i="1" kern="1000" spc="30" smtClean="0">
                            <a:solidFill>
                              <a:schemeClr val="accent2"/>
                            </a:solidFill>
                            <a:latin typeface="Cambria Math" panose="02040503050406030204" pitchFamily="18" charset="0"/>
                            <a:cs typeface="Franklin Gothic Book"/>
                          </a:rPr>
                        </m:ctrlPr>
                      </m:sSupPr>
                      <m:e>
                        <m:r>
                          <a:rPr lang="en-US" sz="1400" b="0" i="1" kern="1000" spc="30" smtClean="0">
                            <a:solidFill>
                              <a:schemeClr val="accent2"/>
                            </a:solidFill>
                            <a:latin typeface="Cambria Math" panose="02040503050406030204" pitchFamily="18" charset="0"/>
                            <a:cs typeface="Franklin Gothic Book"/>
                          </a:rPr>
                          <m:t>𝜇</m:t>
                        </m:r>
                      </m:e>
                      <m:sup>
                        <m:r>
                          <a:rPr lang="en-US" sz="1400" b="0" i="1" kern="1000" spc="30" smtClean="0">
                            <a:solidFill>
                              <a:schemeClr val="accent2"/>
                            </a:solidFill>
                            <a:latin typeface="Cambria Math" panose="02040503050406030204" pitchFamily="18" charset="0"/>
                            <a:cs typeface="Franklin Gothic Book"/>
                          </a:rPr>
                          <m:t>+</m:t>
                        </m:r>
                      </m:sup>
                    </m:sSup>
                    <m:r>
                      <a:rPr lang="en-US" sz="1400" b="0" i="1" kern="1000" spc="30" smtClean="0">
                        <a:solidFill>
                          <a:schemeClr val="accent2"/>
                        </a:solidFill>
                        <a:latin typeface="Cambria Math" panose="02040503050406030204" pitchFamily="18" charset="0"/>
                        <a:cs typeface="Franklin Gothic Book"/>
                      </a:rPr>
                      <m:t> @ </m:t>
                    </m:r>
                    <m:r>
                      <a:rPr lang="en-US" sz="1400" b="0" i="1" kern="1000" spc="30" smtClean="0">
                        <a:solidFill>
                          <a:schemeClr val="accent2"/>
                        </a:solidFill>
                        <a:latin typeface="Cambria Math" panose="02040503050406030204" pitchFamily="18" charset="0"/>
                        <a:cs typeface="Franklin Gothic Book"/>
                      </a:rPr>
                      <m:t>125</m:t>
                    </m:r>
                    <m:r>
                      <m:rPr>
                        <m:sty m:val="p"/>
                      </m:rPr>
                      <a:rPr lang="en-US" sz="1400" b="0" i="0" kern="1000" spc="30" smtClean="0">
                        <a:solidFill>
                          <a:schemeClr val="accent2"/>
                        </a:solidFill>
                        <a:latin typeface="Cambria Math" panose="02040503050406030204" pitchFamily="18" charset="0"/>
                        <a:cs typeface="Franklin Gothic Book"/>
                      </a:rPr>
                      <m:t>MeV</m:t>
                    </m:r>
                    <m:r>
                      <a:rPr lang="en-US" sz="1400" b="0" i="1" kern="1000" spc="30" smtClean="0">
                        <a:solidFill>
                          <a:schemeClr val="accent2"/>
                        </a:solidFill>
                        <a:latin typeface="Cambria Math" panose="02040503050406030204" pitchFamily="18" charset="0"/>
                        <a:cs typeface="Franklin Gothic Book"/>
                      </a:rPr>
                      <m:t>/</m:t>
                    </m:r>
                    <m:r>
                      <a:rPr lang="en-US" sz="1400" b="0" i="1" kern="1000" spc="30" smtClean="0">
                        <a:solidFill>
                          <a:schemeClr val="accent2"/>
                        </a:solidFill>
                        <a:latin typeface="Cambria Math" panose="02040503050406030204" pitchFamily="18" charset="0"/>
                        <a:cs typeface="Franklin Gothic Book"/>
                      </a:rPr>
                      <m:t>𝑐</m:t>
                    </m:r>
                  </m:oMath>
                </a14:m>
                <a:r>
                  <a:rPr lang="en-US" sz="1400" kern="1000" spc="30" dirty="0">
                    <a:solidFill>
                      <a:schemeClr val="accent2"/>
                    </a:solidFill>
                    <a:latin typeface="Aptos" panose="020B0004020202020204" pitchFamily="34" charset="0"/>
                    <a:cs typeface="Franklin Gothic Book"/>
                  </a:rPr>
                  <a:t> or </a:t>
                </a:r>
                <a14:m>
                  <m:oMath xmlns:m="http://schemas.openxmlformats.org/officeDocument/2006/math">
                    <m:r>
                      <a:rPr lang="en-US" sz="1400" i="1" kern="1000" spc="30" dirty="0" smtClean="0">
                        <a:solidFill>
                          <a:schemeClr val="accent2"/>
                        </a:solidFill>
                        <a:latin typeface="Cambria Math" panose="02040503050406030204" pitchFamily="18" charset="0"/>
                        <a:cs typeface="Franklin Gothic Book"/>
                      </a:rPr>
                      <m:t>2</m:t>
                    </m:r>
                    <m:r>
                      <a:rPr lang="en-US" sz="1400" b="0" i="1" kern="1000" spc="30" dirty="0" smtClean="0">
                        <a:solidFill>
                          <a:schemeClr val="accent2"/>
                        </a:solidFill>
                        <a:latin typeface="Cambria Math" panose="02040503050406030204" pitchFamily="18" charset="0"/>
                        <a:cs typeface="Franklin Gothic Book"/>
                      </a:rPr>
                      <m:t>8</m:t>
                    </m:r>
                    <m:r>
                      <m:rPr>
                        <m:sty m:val="p"/>
                      </m:rPr>
                      <a:rPr lang="en-US" sz="1400" kern="1000" spc="30">
                        <a:solidFill>
                          <a:schemeClr val="accent2"/>
                        </a:solidFill>
                        <a:latin typeface="Cambria Math" panose="02040503050406030204" pitchFamily="18" charset="0"/>
                        <a:cs typeface="Franklin Gothic Book"/>
                      </a:rPr>
                      <m:t>MeV</m:t>
                    </m:r>
                    <m:r>
                      <a:rPr lang="en-US" sz="1400" i="1" kern="1000" spc="30">
                        <a:solidFill>
                          <a:schemeClr val="accent2"/>
                        </a:solidFill>
                        <a:latin typeface="Cambria Math" panose="02040503050406030204" pitchFamily="18" charset="0"/>
                        <a:cs typeface="Franklin Gothic Book"/>
                      </a:rPr>
                      <m:t>/</m:t>
                    </m:r>
                    <m:r>
                      <a:rPr lang="en-US" sz="1400" i="1" kern="1000" spc="30">
                        <a:solidFill>
                          <a:schemeClr val="accent2"/>
                        </a:solidFill>
                        <a:latin typeface="Cambria Math" panose="02040503050406030204" pitchFamily="18" charset="0"/>
                        <a:cs typeface="Franklin Gothic Book"/>
                      </a:rPr>
                      <m:t>𝑐</m:t>
                    </m:r>
                  </m:oMath>
                </a14:m>
                <a:endParaRPr lang="en-US" sz="1400" kern="1000" spc="30" dirty="0" err="1">
                  <a:solidFill>
                    <a:schemeClr val="accent2"/>
                  </a:solidFill>
                  <a:latin typeface="Aptos" panose="020B0004020202020204" pitchFamily="34" charset="0"/>
                  <a:cs typeface="Franklin Gothic Book"/>
                </a:endParaRPr>
              </a:p>
            </p:txBody>
          </p:sp>
        </mc:Choice>
        <mc:Fallback xmlns="">
          <p:sp>
            <p:nvSpPr>
              <p:cNvPr id="24" name="TextBox 23">
                <a:extLst>
                  <a:ext uri="{FF2B5EF4-FFF2-40B4-BE49-F238E27FC236}">
                    <a16:creationId xmlns:a16="http://schemas.microsoft.com/office/drawing/2014/main" id="{7A46E2C5-1AE9-10D4-7568-C4DA9CCB39F1}"/>
                  </a:ext>
                </a:extLst>
              </p:cNvPr>
              <p:cNvSpPr txBox="1">
                <a:spLocks noRot="1" noChangeAspect="1" noMove="1" noResize="1" noEditPoints="1" noAdjustHandles="1" noChangeArrowheads="1" noChangeShapeType="1" noTextEdit="1"/>
              </p:cNvSpPr>
              <p:nvPr/>
            </p:nvSpPr>
            <p:spPr>
              <a:xfrm rot="3751246">
                <a:off x="786645" y="1345203"/>
                <a:ext cx="2304670" cy="225896"/>
              </a:xfrm>
              <a:prstGeom prst="rect">
                <a:avLst/>
              </a:prstGeom>
              <a:blipFill>
                <a:blip r:embed="rId13"/>
                <a:stretch>
                  <a:fillRect l="-5769" t="-1130" b="-565"/>
                </a:stretch>
              </a:blipFill>
            </p:spPr>
            <p:txBody>
              <a:bodyPr/>
              <a:lstStyle/>
              <a:p>
                <a:r>
                  <a:rPr lang="en-US">
                    <a:noFill/>
                  </a:rPr>
                  <a:t> </a:t>
                </a:r>
              </a:p>
            </p:txBody>
          </p:sp>
        </mc:Fallback>
      </mc:AlternateContent>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diagram_setup_phase1_trapping.png" descr="diagram_setup_phase1_trappin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131661" y="1752442"/>
            <a:ext cx="2678661" cy="3741213"/>
          </a:xfrm>
          <a:prstGeom prst="rect">
            <a:avLst/>
          </a:prstGeom>
          <a:ln w="12700">
            <a:miter lim="400000"/>
          </a:ln>
        </p:spPr>
      </p:pic>
      <p:sp>
        <p:nvSpPr>
          <p:cNvPr id="25" name="Rectangle 24">
            <a:extLst>
              <a:ext uri="{FF2B5EF4-FFF2-40B4-BE49-F238E27FC236}">
                <a16:creationId xmlns:a16="http://schemas.microsoft.com/office/drawing/2014/main" id="{99A8D814-6677-66B0-1C3E-D7C1C060BEBD}"/>
              </a:ext>
            </a:extLst>
          </p:cNvPr>
          <p:cNvSpPr/>
          <p:nvPr/>
        </p:nvSpPr>
        <p:spPr bwMode="auto">
          <a:xfrm>
            <a:off x="1" y="0"/>
            <a:ext cx="1474242" cy="10084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99" name="Line"/>
          <p:cNvSpPr/>
          <p:nvPr/>
        </p:nvSpPr>
        <p:spPr>
          <a:xfrm>
            <a:off x="1847433" y="4239938"/>
            <a:ext cx="864729"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500" name="Line"/>
          <p:cNvSpPr/>
          <p:nvPr/>
        </p:nvSpPr>
        <p:spPr>
          <a:xfrm>
            <a:off x="1778263" y="3296978"/>
            <a:ext cx="285827"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501" name="Arrow"/>
          <p:cNvSpPr/>
          <p:nvPr/>
        </p:nvSpPr>
        <p:spPr>
          <a:xfrm>
            <a:off x="4427984" y="3829513"/>
            <a:ext cx="288032" cy="177072"/>
          </a:xfrm>
          <a:custGeom>
            <a:avLst/>
            <a:gdLst/>
            <a:ahLst/>
            <a:cxnLst>
              <a:cxn ang="0">
                <a:pos x="wd2" y="hd2"/>
              </a:cxn>
              <a:cxn ang="5400000">
                <a:pos x="wd2" y="hd2"/>
              </a:cxn>
              <a:cxn ang="10800000">
                <a:pos x="wd2" y="hd2"/>
              </a:cxn>
              <a:cxn ang="16200000">
                <a:pos x="wd2" y="hd2"/>
              </a:cxn>
            </a:cxnLst>
            <a:rect l="0" t="0" r="r" b="b"/>
            <a:pathLst>
              <a:path w="21600" h="21600" extrusionOk="0">
                <a:moveTo>
                  <a:pt x="6137" y="14256"/>
                </a:moveTo>
                <a:lnTo>
                  <a:pt x="6137" y="21600"/>
                </a:lnTo>
                <a:lnTo>
                  <a:pt x="0" y="10800"/>
                </a:lnTo>
                <a:lnTo>
                  <a:pt x="6137" y="0"/>
                </a:lnTo>
                <a:lnTo>
                  <a:pt x="6137" y="7344"/>
                </a:lnTo>
                <a:lnTo>
                  <a:pt x="21600" y="7344"/>
                </a:lnTo>
                <a:lnTo>
                  <a:pt x="21600" y="14256"/>
                </a:lnTo>
                <a:close/>
              </a:path>
            </a:pathLst>
          </a:custGeom>
          <a:solidFill>
            <a:srgbClr val="60D937"/>
          </a:solidFill>
          <a:ln w="12700">
            <a:miter lim="400000"/>
          </a:ln>
        </p:spPr>
        <p:txBody>
          <a:bodyPr lIns="19050" tIns="19050" rIns="19050" bIns="19050" anchor="ctr"/>
          <a:lstStyle/>
          <a:p>
            <a:pPr algn="ctr" defTabSz="309563">
              <a:spcBef>
                <a:spcPts val="0"/>
              </a:spcBef>
              <a:defRPr sz="3200">
                <a:latin typeface="Helvetica Neue Medium"/>
                <a:ea typeface="Helvetica Neue Medium"/>
                <a:cs typeface="Helvetica Neue Medium"/>
                <a:sym typeface="Helvetica Neue Medium"/>
              </a:defRPr>
            </a:pPr>
            <a:endParaRPr sz="1200"/>
          </a:p>
        </p:txBody>
      </p:sp>
      <p:sp>
        <p:nvSpPr>
          <p:cNvPr id="504" name="Entrance Detector…"/>
          <p:cNvSpPr txBox="1"/>
          <p:nvPr/>
        </p:nvSpPr>
        <p:spPr>
          <a:xfrm>
            <a:off x="233710" y="4032358"/>
            <a:ext cx="1786463" cy="453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Entrance Detector</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(t=0 &amp; trigger signal)</a:t>
            </a:r>
          </a:p>
        </p:txBody>
      </p:sp>
      <mc:AlternateContent xmlns:mc="http://schemas.openxmlformats.org/markup-compatibility/2006" xmlns:a14="http://schemas.microsoft.com/office/drawing/2010/main">
        <mc:Choice Requires="a14">
          <p:sp>
            <p:nvSpPr>
              <p:cNvPr id="506" name="Equation"/>
              <p:cNvSpPr txBox="1"/>
              <p:nvPr/>
            </p:nvSpPr>
            <p:spPr>
              <a:xfrm>
                <a:off x="4444224" y="3988633"/>
                <a:ext cx="358961" cy="323550"/>
              </a:xfrm>
              <a:prstGeom prst="rect">
                <a:avLst/>
              </a:prstGeom>
              <a:ln w="12700">
                <a:miter lim="400000"/>
              </a:ln>
            </p:spPr>
            <p:txBody>
              <a:bodyPr wrap="square" lIns="0" tIns="0" rIns="0" bIns="0">
                <a:spAutoFit/>
              </a:bodyPr>
              <a:lstStyle/>
              <a:p>
                <a:pPr algn="just" defTabSz="342900" latinLnBrk="1">
                  <a:spcBef>
                    <a:spcPts val="0"/>
                  </a:spcBef>
                  <a:defRPr sz="1800"/>
                </a:pPr>
                <a14:m>
                  <m:oMathPara xmlns:m="http://schemas.openxmlformats.org/officeDocument/2006/math">
                    <m:oMathParaPr>
                      <m:jc m:val="centerGroup"/>
                    </m:oMathParaPr>
                    <m:oMath xmlns:m="http://schemas.openxmlformats.org/officeDocument/2006/math">
                      <m:acc>
                        <m:accPr>
                          <m:chr m:val="⃗"/>
                          <m:ctrlPr>
                            <a:rPr lang="en-US" sz="1875" i="1">
                              <a:solidFill>
                                <a:srgbClr val="88FA4E"/>
                              </a:solidFill>
                              <a:latin typeface="Cambria Math" panose="02040503050406030204" pitchFamily="18" charset="0"/>
                            </a:rPr>
                          </m:ctrlPr>
                        </m:accPr>
                        <m:e>
                          <m:r>
                            <a:rPr lang="en-US" sz="1875" i="1">
                              <a:solidFill>
                                <a:srgbClr val="88FA4E"/>
                              </a:solidFill>
                              <a:latin typeface="Cambria Math" panose="02040503050406030204" pitchFamily="18" charset="0"/>
                            </a:rPr>
                            <m:t>𝐵</m:t>
                          </m:r>
                        </m:e>
                      </m:acc>
                    </m:oMath>
                  </m:oMathPara>
                </a14:m>
                <a:endParaRPr sz="1875" dirty="0">
                  <a:solidFill>
                    <a:srgbClr val="88FA4E"/>
                  </a:solidFill>
                </a:endParaRPr>
              </a:p>
            </p:txBody>
          </p:sp>
        </mc:Choice>
        <mc:Fallback xmlns="">
          <p:sp>
            <p:nvSpPr>
              <p:cNvPr id="506" name="Equation"/>
              <p:cNvSpPr txBox="1">
                <a:spLocks noRot="1" noChangeAspect="1" noMove="1" noResize="1" noEditPoints="1" noAdjustHandles="1" noChangeArrowheads="1" noChangeShapeType="1" noTextEdit="1"/>
              </p:cNvSpPr>
              <p:nvPr/>
            </p:nvSpPr>
            <p:spPr>
              <a:xfrm>
                <a:off x="4444224" y="3988633"/>
                <a:ext cx="358961" cy="323550"/>
              </a:xfrm>
              <a:prstGeom prst="rect">
                <a:avLst/>
              </a:prstGeom>
              <a:blipFill>
                <a:blip r:embed="rId4"/>
                <a:stretch>
                  <a:fillRect b="-9434"/>
                </a:stretch>
              </a:blipFill>
              <a:ln w="12700">
                <a:miter lim="400000"/>
              </a:ln>
            </p:spPr>
            <p:txBody>
              <a:bodyPr/>
              <a:lstStyle/>
              <a:p>
                <a:r>
                  <a:rPr lang="en-US">
                    <a:noFill/>
                  </a:rPr>
                  <a:t> </a:t>
                </a:r>
              </a:p>
            </p:txBody>
          </p:sp>
        </mc:Fallback>
      </mc:AlternateContent>
      <p:sp>
        <p:nvSpPr>
          <p:cNvPr id="507" name="Superconducting Injection Chanel"/>
          <p:cNvSpPr txBox="1"/>
          <p:nvPr/>
        </p:nvSpPr>
        <p:spPr>
          <a:xfrm>
            <a:off x="259115" y="3069993"/>
            <a:ext cx="1430149" cy="453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ctr">
              <a:lnSpc>
                <a:spcPct val="100000"/>
              </a:lnSpc>
              <a:spcBef>
                <a:spcPts val="0"/>
              </a:spcBef>
              <a:defRPr sz="3600">
                <a:solidFill>
                  <a:srgbClr val="5E5E5E"/>
                </a:solidFill>
                <a:latin typeface="Avenir Next Demi Bold"/>
                <a:ea typeface="Avenir Next Demi Bold"/>
                <a:cs typeface="Avenir Next Demi Bold"/>
                <a:sym typeface="Avenir Next Demi Bold"/>
              </a:defRPr>
            </a:lvl1pPr>
          </a:lstStyle>
          <a:p>
            <a:r>
              <a:rPr sz="1350" dirty="0">
                <a:latin typeface="Aptos" panose="020B0004020202020204" pitchFamily="34" charset="0"/>
              </a:rPr>
              <a:t>Superconducting Injection Chanel</a:t>
            </a:r>
          </a:p>
        </p:txBody>
      </p:sp>
      <p:sp>
        <p:nvSpPr>
          <p:cNvPr id="2" name="Title 1"/>
          <p:cNvSpPr txBox="1">
            <a:spLocks/>
          </p:cNvSpPr>
          <p:nvPr/>
        </p:nvSpPr>
        <p:spPr>
          <a:xfrm>
            <a:off x="1948714" y="74581"/>
            <a:ext cx="6875026" cy="381375"/>
          </a:xfrm>
          <a:prstGeom prst="rect">
            <a:avLst/>
          </a:prstGeo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Humanst521 BT" panose="020B06020202040202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2pPr>
            <a:lvl3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3pPr>
            <a:lvl4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4pPr>
            <a:lvl5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a:lstStyle>
          <a:p>
            <a:r>
              <a:rPr lang="en-US" dirty="0">
                <a:latin typeface="Aptos" panose="020B0004020202020204" pitchFamily="34" charset="0"/>
              </a:rPr>
              <a:t>Search for a muon EDM using the frozen-spin technique with longitudinal injection</a:t>
            </a:r>
          </a:p>
        </p:txBody>
      </p:sp>
      <mc:AlternateContent xmlns:mc="http://schemas.openxmlformats.org/markup-compatibility/2006" xmlns:a14="http://schemas.microsoft.com/office/drawing/2010/main">
        <mc:Choice Requires="a14">
          <p:sp>
            <p:nvSpPr>
              <p:cNvPr id="7" name="TextBox 6"/>
              <p:cNvSpPr txBox="1"/>
              <p:nvPr/>
            </p:nvSpPr>
            <p:spPr>
              <a:xfrm>
                <a:off x="5911956" y="1284701"/>
                <a:ext cx="3087070" cy="3815660"/>
              </a:xfrm>
              <a:prstGeom prst="roundRect">
                <a:avLst>
                  <a:gd name="adj" fmla="val 2685"/>
                </a:avLst>
              </a:prstGeom>
              <a:solidFill>
                <a:schemeClr val="bg1"/>
              </a:solidFill>
              <a:ln>
                <a:solidFill>
                  <a:srgbClr val="0070C0"/>
                </a:solidFill>
              </a:ln>
            </p:spPr>
            <p:txBody>
              <a:bodyPr wrap="square" lIns="36000" tIns="0" rIns="0" bIns="0" rtlCol="0" anchor="t" anchorCtr="0">
                <a:spAutoFit/>
              </a:bodyPr>
              <a:lstStyle/>
              <a:p>
                <a:pPr marL="179388" indent="-179388">
                  <a:lnSpc>
                    <a:spcPct val="110000"/>
                  </a:lnSpc>
                  <a:spcBef>
                    <a:spcPts val="0"/>
                  </a:spcBef>
                  <a:buFont typeface="Arial" panose="020B0604020202020204" pitchFamily="34" charset="0"/>
                  <a:buChar char="•"/>
                </a:pP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a:solidFill>
                      <a:schemeClr val="tx1">
                        <a:lumMod val="85000"/>
                        <a:lumOff val="15000"/>
                      </a:schemeClr>
                    </a:solidFill>
                    <a:latin typeface="Aptos" panose="020B0004020202020204" pitchFamily="34" charset="0"/>
                    <a:cs typeface="Franklin Gothic Book"/>
                  </a:rPr>
                  <a:t> from Pion-decay → </a:t>
                </a:r>
                <a:br>
                  <a:rPr lang="en-US" sz="1600" kern="1000" spc="30" dirty="0">
                    <a:solidFill>
                      <a:schemeClr val="tx1">
                        <a:lumMod val="85000"/>
                        <a:lumOff val="15000"/>
                      </a:schemeClr>
                    </a:solidFill>
                    <a:latin typeface="Aptos" panose="020B0004020202020204" pitchFamily="34" charset="0"/>
                    <a:cs typeface="Franklin Gothic Book"/>
                  </a:rPr>
                </a:br>
                <a:r>
                  <a:rPr lang="en-US" sz="1600" kern="1000" spc="30" dirty="0">
                    <a:solidFill>
                      <a:schemeClr val="tx1">
                        <a:lumMod val="85000"/>
                        <a:lumOff val="15000"/>
                      </a:schemeClr>
                    </a:solidFill>
                    <a:latin typeface="Aptos" panose="020B0004020202020204" pitchFamily="34" charset="0"/>
                    <a:cs typeface="Franklin Gothic Book"/>
                  </a:rPr>
                  <a:t>high polarization </a:t>
                </a:r>
                <a14:m>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𝑝</m:t>
                    </m:r>
                    <m:r>
                      <a:rPr lang="en-US" sz="1600" b="0" i="1" kern="1000" spc="30" smtClean="0">
                        <a:solidFill>
                          <a:schemeClr val="tx1">
                            <a:lumMod val="85000"/>
                            <a:lumOff val="15000"/>
                          </a:schemeClr>
                        </a:solidFill>
                        <a:latin typeface="Cambria Math" panose="02040503050406030204" pitchFamily="18" charset="0"/>
                        <a:cs typeface="Franklin Gothic Book"/>
                      </a:rPr>
                      <m:t>≈</m:t>
                    </m:r>
                    <m:r>
                      <a:rPr lang="en-US" sz="1600" b="0" i="1" kern="1000" spc="30" smtClean="0">
                        <a:solidFill>
                          <a:schemeClr val="tx1">
                            <a:lumMod val="85000"/>
                            <a:lumOff val="15000"/>
                          </a:schemeClr>
                        </a:solidFill>
                        <a:latin typeface="Cambria Math" panose="02040503050406030204" pitchFamily="18" charset="0"/>
                        <a:cs typeface="Franklin Gothic Book"/>
                      </a:rPr>
                      <m:t>95</m:t>
                    </m:r>
                    <m:r>
                      <a:rPr lang="en-US" sz="1600" b="0" i="1" kern="1000" spc="30" smtClean="0">
                        <a:solidFill>
                          <a:schemeClr val="tx1">
                            <a:lumMod val="85000"/>
                            <a:lumOff val="15000"/>
                          </a:schemeClr>
                        </a:solidFill>
                        <a:latin typeface="Cambria Math" panose="02040503050406030204" pitchFamily="18" charset="0"/>
                        <a:cs typeface="Franklin Gothic Book"/>
                      </a:rPr>
                      <m:t>%</m:t>
                    </m:r>
                  </m:oMath>
                </a14:m>
                <a:endParaRPr lang="en-US" sz="1600" kern="1000" spc="30" dirty="0">
                  <a:solidFill>
                    <a:schemeClr val="tx1">
                      <a:lumMod val="85000"/>
                      <a:lumOff val="15000"/>
                    </a:schemeClr>
                  </a:solidFill>
                  <a:latin typeface="Aptos" panose="020B0004020202020204" pitchFamily="34" charset="0"/>
                  <a:cs typeface="Franklin Gothic Book"/>
                </a:endParaRP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Injection through superconducting channel</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Fast scintillator triggers pulse</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Magnetic pulse stops longitudinal motion of </a:t>
                </a: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endParaRPr lang="en-US" sz="1600" kern="1000" spc="30" dirty="0">
                  <a:solidFill>
                    <a:schemeClr val="tx1">
                      <a:lumMod val="85000"/>
                      <a:lumOff val="15000"/>
                    </a:schemeClr>
                  </a:solidFill>
                  <a:latin typeface="Aptos" panose="020B0004020202020204" pitchFamily="34" charset="0"/>
                  <a:cs typeface="Franklin Gothic Book"/>
                </a:endParaRPr>
              </a:p>
              <a:p>
                <a:pPr marL="182563" indent="-182563">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Weakly focusing field for storage</a:t>
                </a:r>
              </a:p>
              <a:p>
                <a:pPr marL="179388" indent="-179388">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Thin electrodes provide</a:t>
                </a:r>
                <a:br>
                  <a:rPr lang="en-US" sz="1600" kern="1000" spc="30" dirty="0">
                    <a:solidFill>
                      <a:schemeClr val="bg1">
                        <a:lumMod val="85000"/>
                      </a:schemeClr>
                    </a:solidFill>
                    <a:latin typeface="Aptos" panose="020B0004020202020204" pitchFamily="34" charset="0"/>
                    <a:cs typeface="Franklin Gothic Book"/>
                  </a:rPr>
                </a:br>
                <a:r>
                  <a:rPr lang="en-US" sz="1600" kern="1000" spc="30" dirty="0">
                    <a:solidFill>
                      <a:schemeClr val="bg1">
                        <a:lumMod val="85000"/>
                      </a:schemeClr>
                    </a:solidFill>
                    <a:latin typeface="Aptos" panose="020B0004020202020204" pitchFamily="34" charset="0"/>
                    <a:cs typeface="Franklin Gothic Book"/>
                  </a:rPr>
                  <a:t>electric field for frozen spin</a:t>
                </a:r>
              </a:p>
              <a:p>
                <a:pPr marL="182563" indent="-182563">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Scintillating fiber detector (CHET)</a:t>
                </a:r>
                <a:br>
                  <a:rPr lang="en-US" sz="1600" kern="1000" spc="30" dirty="0">
                    <a:solidFill>
                      <a:schemeClr val="bg1">
                        <a:lumMod val="85000"/>
                      </a:schemeClr>
                    </a:solidFill>
                    <a:latin typeface="Aptos" panose="020B0004020202020204" pitchFamily="34" charset="0"/>
                    <a:cs typeface="Franklin Gothic Book"/>
                  </a:rPr>
                </a:br>
                <a:r>
                  <a:rPr lang="en-US" sz="1600" kern="1000" spc="30" dirty="0">
                    <a:solidFill>
                      <a:schemeClr val="bg1">
                        <a:lumMod val="85000"/>
                      </a:schemeClr>
                    </a:solidFill>
                    <a:latin typeface="Aptos" panose="020B0004020202020204" pitchFamily="34" charset="0"/>
                    <a:cs typeface="Franklin Gothic Book"/>
                  </a:rPr>
                  <a:t>for</a:t>
                </a:r>
                <a14:m>
                  <m:oMath xmlns:m="http://schemas.openxmlformats.org/officeDocument/2006/math">
                    <m:r>
                      <a:rPr lang="en-US" sz="1600" b="0" i="0" kern="1000" spc="30" dirty="0" smtClean="0">
                        <a:solidFill>
                          <a:schemeClr val="bg1">
                            <a:lumMod val="85000"/>
                          </a:schemeClr>
                        </a:solidFill>
                        <a:latin typeface="Cambria Math" panose="02040503050406030204" pitchFamily="18" charset="0"/>
                        <a:cs typeface="Franklin Gothic Book"/>
                      </a:rPr>
                      <m:t> </m:t>
                    </m:r>
                    <m:sSup>
                      <m:sSupPr>
                        <m:ctrlPr>
                          <a:rPr lang="en-US" sz="1600" b="0" i="1" kern="1000" spc="30" dirty="0" smtClean="0">
                            <a:solidFill>
                              <a:schemeClr val="bg1">
                                <a:lumMod val="85000"/>
                              </a:schemeClr>
                            </a:solidFill>
                            <a:latin typeface="Cambria Math" panose="02040503050406030204" pitchFamily="18" charset="0"/>
                            <a:cs typeface="Franklin Gothic Book"/>
                          </a:rPr>
                        </m:ctrlPr>
                      </m:sSupPr>
                      <m:e>
                        <m:r>
                          <a:rPr lang="en-US" sz="1600" b="0" i="1" kern="1000" spc="30" dirty="0" smtClean="0">
                            <a:solidFill>
                              <a:schemeClr val="bg1">
                                <a:lumMod val="85000"/>
                              </a:schemeClr>
                            </a:solidFill>
                            <a:latin typeface="Cambria Math" panose="02040503050406030204" pitchFamily="18" charset="0"/>
                            <a:cs typeface="Franklin Gothic Book"/>
                          </a:rPr>
                          <m:t>𝑒</m:t>
                        </m:r>
                      </m:e>
                      <m:sup>
                        <m:r>
                          <a:rPr lang="en-US" sz="1600" b="0" i="1" kern="1000" spc="30" dirty="0" smtClean="0">
                            <a:solidFill>
                              <a:schemeClr val="bg1">
                                <a:lumMod val="85000"/>
                              </a:schemeClr>
                            </a:solidFill>
                            <a:latin typeface="Cambria Math" panose="02040503050406030204" pitchFamily="18" charset="0"/>
                            <a:cs typeface="Franklin Gothic Book"/>
                          </a:rPr>
                          <m:t>+</m:t>
                        </m:r>
                      </m:sup>
                    </m:sSup>
                  </m:oMath>
                </a14:m>
                <a:r>
                  <a:rPr lang="en-US" sz="1600" kern="1000" spc="30" dirty="0">
                    <a:solidFill>
                      <a:schemeClr val="bg1">
                        <a:lumMod val="85000"/>
                      </a:schemeClr>
                    </a:solidFill>
                    <a:latin typeface="Aptos" panose="020B0004020202020204" pitchFamily="34" charset="0"/>
                    <a:cs typeface="Franklin Gothic Book"/>
                  </a:rPr>
                  <a:t>- tracking </a:t>
                </a:r>
              </a:p>
            </p:txBody>
          </p:sp>
        </mc:Choice>
        <mc:Fallback xmlns="">
          <p:sp>
            <p:nvSpPr>
              <p:cNvPr id="7" name="TextBox 6"/>
              <p:cNvSpPr txBox="1">
                <a:spLocks noRot="1" noChangeAspect="1" noMove="1" noResize="1" noEditPoints="1" noAdjustHandles="1" noChangeArrowheads="1" noChangeShapeType="1" noTextEdit="1"/>
              </p:cNvSpPr>
              <p:nvPr/>
            </p:nvSpPr>
            <p:spPr>
              <a:xfrm>
                <a:off x="5911956" y="1284701"/>
                <a:ext cx="3087070" cy="3815660"/>
              </a:xfrm>
              <a:prstGeom prst="roundRect">
                <a:avLst>
                  <a:gd name="adj" fmla="val 2685"/>
                </a:avLst>
              </a:prstGeom>
              <a:blipFill>
                <a:blip r:embed="rId5"/>
                <a:stretch>
                  <a:fillRect l="-1575" t="-637" b="-1752"/>
                </a:stretch>
              </a:blipFill>
              <a:ln>
                <a:solidFill>
                  <a:srgbClr val="0070C0"/>
                </a:solidFill>
              </a:ln>
            </p:spPr>
            <p:txBody>
              <a:bodyPr/>
              <a:lstStyle/>
              <a:p>
                <a:r>
                  <a:rPr lang="en-US">
                    <a:noFill/>
                  </a:rPr>
                  <a:t> </a:t>
                </a:r>
              </a:p>
            </p:txBody>
          </p:sp>
        </mc:Fallback>
      </mc:AlternateContent>
      <p:grpSp>
        <p:nvGrpSpPr>
          <p:cNvPr id="3" name="Group 2">
            <a:extLst>
              <a:ext uri="{FF2B5EF4-FFF2-40B4-BE49-F238E27FC236}">
                <a16:creationId xmlns:a16="http://schemas.microsoft.com/office/drawing/2014/main" id="{11F0262F-F8E7-DD7F-45F0-D12CF5976933}"/>
              </a:ext>
            </a:extLst>
          </p:cNvPr>
          <p:cNvGrpSpPr/>
          <p:nvPr/>
        </p:nvGrpSpPr>
        <p:grpSpPr>
          <a:xfrm rot="16200000">
            <a:off x="4044168" y="3803861"/>
            <a:ext cx="129381" cy="129381"/>
            <a:chOff x="2903220" y="4152900"/>
            <a:chExt cx="129381" cy="129381"/>
          </a:xfrm>
        </p:grpSpPr>
        <p:sp>
          <p:nvSpPr>
            <p:cNvPr id="6" name="Oval 5">
              <a:extLst>
                <a:ext uri="{FF2B5EF4-FFF2-40B4-BE49-F238E27FC236}">
                  <a16:creationId xmlns:a16="http://schemas.microsoft.com/office/drawing/2014/main" id="{4F579FA4-576D-F5FE-C109-631ED4091D28}"/>
                </a:ext>
              </a:extLst>
            </p:cNvPr>
            <p:cNvSpPr/>
            <p:nvPr/>
          </p:nvSpPr>
          <p:spPr bwMode="auto">
            <a:xfrm>
              <a:off x="2903220" y="4152900"/>
              <a:ext cx="129381" cy="129381"/>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latin typeface="Aptos" panose="020B0004020202020204" pitchFamily="34" charset="0"/>
              </a:endParaRPr>
            </a:p>
          </p:txBody>
        </p:sp>
        <p:cxnSp>
          <p:nvCxnSpPr>
            <p:cNvPr id="8" name="Straight Arrow Connector 7">
              <a:extLst>
                <a:ext uri="{FF2B5EF4-FFF2-40B4-BE49-F238E27FC236}">
                  <a16:creationId xmlns:a16="http://schemas.microsoft.com/office/drawing/2014/main" id="{7853D95F-05B2-33DB-7508-90FFACC37AC2}"/>
                </a:ext>
              </a:extLst>
            </p:cNvPr>
            <p:cNvCxnSpPr>
              <a:stCxn id="6" idx="6"/>
              <a:endCxn id="6" idx="2"/>
            </p:cNvCxnSpPr>
            <p:nvPr/>
          </p:nvCxnSpPr>
          <p:spPr bwMode="auto">
            <a:xfrm flipH="1">
              <a:off x="2903220" y="4217591"/>
              <a:ext cx="129381" cy="0"/>
            </a:xfrm>
            <a:prstGeom prst="straightConnector1">
              <a:avLst/>
            </a:prstGeom>
            <a:ln w="12700" cap="rnd">
              <a:solidFill>
                <a:schemeClr val="bg2">
                  <a:lumMod val="75000"/>
                </a:schemeClr>
              </a:solidFill>
              <a:headEnd type="none" w="med" len="med"/>
              <a:tailEnd type="triangle" w="sm" len="sm"/>
            </a:ln>
            <a:effectLst/>
          </p:spPr>
          <p:style>
            <a:lnRef idx="2">
              <a:schemeClr val="accent6"/>
            </a:lnRef>
            <a:fillRef idx="0">
              <a:schemeClr val="accent6"/>
            </a:fillRef>
            <a:effectRef idx="1">
              <a:schemeClr val="accent6"/>
            </a:effectRef>
            <a:fontRef idx="minor">
              <a:schemeClr val="tx1"/>
            </a:fontRef>
          </p:style>
        </p:cxnSp>
      </p:grpSp>
      <p:grpSp>
        <p:nvGrpSpPr>
          <p:cNvPr id="9" name="Group 8">
            <a:extLst>
              <a:ext uri="{FF2B5EF4-FFF2-40B4-BE49-F238E27FC236}">
                <a16:creationId xmlns:a16="http://schemas.microsoft.com/office/drawing/2014/main" id="{E65EA14B-962A-8E4E-72D1-C0694F3F4C79}"/>
              </a:ext>
            </a:extLst>
          </p:cNvPr>
          <p:cNvGrpSpPr/>
          <p:nvPr/>
        </p:nvGrpSpPr>
        <p:grpSpPr>
          <a:xfrm rot="14555375" flipH="1">
            <a:off x="55789" y="961433"/>
            <a:ext cx="1993624" cy="811050"/>
            <a:chOff x="5819887" y="961902"/>
            <a:chExt cx="2280622" cy="1041772"/>
          </a:xfrm>
        </p:grpSpPr>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37ED1E54-7EF8-625A-7EE9-F2EB74E919D7}"/>
                    </a:ext>
                  </a:extLst>
                </p:cNvPr>
                <p:cNvSpPr/>
                <p:nvPr/>
              </p:nvSpPr>
              <p:spPr bwMode="auto">
                <a:xfrm rot="10844365">
                  <a:off x="6809590" y="1410241"/>
                  <a:ext cx="322730" cy="322730"/>
                </a:xfrm>
                <a:prstGeom prst="ellipse">
                  <a:avLst/>
                </a:prstGeom>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r>
                          <a:rPr lang="en-US" b="0" i="1" smtClean="0">
                            <a:latin typeface="Cambria Math"/>
                          </a:rPr>
                          <m:t>𝜋</m:t>
                        </m:r>
                      </m:oMath>
                    </m:oMathPara>
                  </a14:m>
                  <a:endParaRPr lang="en-US" dirty="0">
                    <a:latin typeface="Aptos" panose="020B0004020202020204" pitchFamily="34" charset="0"/>
                  </a:endParaRPr>
                </a:p>
              </p:txBody>
            </p:sp>
          </mc:Choice>
          <mc:Fallback xmlns="">
            <p:sp>
              <p:nvSpPr>
                <p:cNvPr id="12" name="Oval 11">
                  <a:extLst>
                    <a:ext uri="{FF2B5EF4-FFF2-40B4-BE49-F238E27FC236}">
                      <a16:creationId xmlns:a16="http://schemas.microsoft.com/office/drawing/2014/main" id="{37ED1E54-7EF8-625A-7EE9-F2EB74E919D7}"/>
                    </a:ext>
                  </a:extLst>
                </p:cNvPr>
                <p:cNvSpPr>
                  <a:spLocks noRot="1" noChangeAspect="1" noMove="1" noResize="1" noEditPoints="1" noAdjustHandles="1" noChangeArrowheads="1" noChangeShapeType="1" noTextEdit="1"/>
                </p:cNvSpPr>
                <p:nvPr/>
              </p:nvSpPr>
              <p:spPr bwMode="auto">
                <a:xfrm rot="10844365">
                  <a:off x="6809590" y="1410241"/>
                  <a:ext cx="322730" cy="322730"/>
                </a:xfrm>
                <a:prstGeom prst="ellipse">
                  <a:avLst/>
                </a:prstGeom>
                <a:blipFill>
                  <a:blip r:embed="rId6"/>
                  <a:stretch>
                    <a:fillRect/>
                  </a:stretch>
                </a:blipFill>
                <a:ln>
                  <a:noFill/>
                  <a:headEnd type="none" w="med" len="med"/>
                  <a:tailEnd type="none" w="med" len="med"/>
                </a:ln>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7AD434DC-5E07-2B04-0E04-1FACDA2105A3}"/>
                </a:ext>
              </a:extLst>
            </p:cNvPr>
            <p:cNvCxnSpPr/>
            <p:nvPr/>
          </p:nvCxnSpPr>
          <p:spPr bwMode="auto">
            <a:xfrm>
              <a:off x="7132320" y="1571603"/>
              <a:ext cx="968189"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A896E6B2-2F98-98F3-0051-118230AC4124}"/>
                    </a:ext>
                  </a:extLst>
                </p:cNvPr>
                <p:cNvSpPr/>
                <p:nvPr/>
              </p:nvSpPr>
              <p:spPr bwMode="auto">
                <a:xfrm>
                  <a:off x="7446083" y="1490923"/>
                  <a:ext cx="161365" cy="161365"/>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5" name="Oval 14">
                  <a:extLst>
                    <a:ext uri="{FF2B5EF4-FFF2-40B4-BE49-F238E27FC236}">
                      <a16:creationId xmlns:a16="http://schemas.microsoft.com/office/drawing/2014/main" id="{A896E6B2-2F98-98F3-0051-118230AC4124}"/>
                    </a:ext>
                  </a:extLst>
                </p:cNvPr>
                <p:cNvSpPr>
                  <a:spLocks noRot="1" noChangeAspect="1" noMove="1" noResize="1" noEditPoints="1" noAdjustHandles="1" noChangeArrowheads="1" noChangeShapeType="1" noTextEdit="1"/>
                </p:cNvSpPr>
                <p:nvPr/>
              </p:nvSpPr>
              <p:spPr bwMode="auto">
                <a:xfrm>
                  <a:off x="7446083" y="1490923"/>
                  <a:ext cx="161365" cy="161365"/>
                </a:xfrm>
                <a:prstGeom prst="ellipse">
                  <a:avLst/>
                </a:prstGeom>
                <a:blipFill>
                  <a:blip r:embed="rId7"/>
                  <a:stretch>
                    <a:fillRect/>
                  </a:stretch>
                </a:blipFill>
                <a:ln>
                  <a:noFill/>
                  <a:headEnd type="none" w="med" len="med"/>
                  <a:tailEnd type="none" w="med" len="med"/>
                </a:ln>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C16FAC6F-6857-AC1D-F3DE-F9CDB13B3356}"/>
                </a:ext>
              </a:extLst>
            </p:cNvPr>
            <p:cNvCxnSpPr/>
            <p:nvPr/>
          </p:nvCxnSpPr>
          <p:spPr bwMode="auto">
            <a:xfrm flipH="1">
              <a:off x="5819887" y="1571603"/>
              <a:ext cx="989703" cy="4"/>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4D62E790-A697-F26F-BE15-23D481BFA411}"/>
                    </a:ext>
                  </a:extLst>
                </p:cNvPr>
                <p:cNvSpPr/>
                <p:nvPr/>
              </p:nvSpPr>
              <p:spPr bwMode="auto">
                <a:xfrm>
                  <a:off x="6303980" y="1526036"/>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7" name="Oval 16">
                  <a:extLst>
                    <a:ext uri="{FF2B5EF4-FFF2-40B4-BE49-F238E27FC236}">
                      <a16:creationId xmlns:a16="http://schemas.microsoft.com/office/drawing/2014/main" id="{4D62E790-A697-F26F-BE15-23D481BFA411}"/>
                    </a:ext>
                  </a:extLst>
                </p:cNvPr>
                <p:cNvSpPr>
                  <a:spLocks noRot="1" noChangeAspect="1" noMove="1" noResize="1" noEditPoints="1" noAdjustHandles="1" noChangeArrowheads="1" noChangeShapeType="1" noTextEdit="1"/>
                </p:cNvSpPr>
                <p:nvPr/>
              </p:nvSpPr>
              <p:spPr bwMode="auto">
                <a:xfrm>
                  <a:off x="6303980" y="1526036"/>
                  <a:ext cx="90000" cy="90000"/>
                </a:xfrm>
                <a:prstGeom prst="ellipse">
                  <a:avLst/>
                </a:prstGeom>
                <a:blipFill>
                  <a:blip r:embed="rId8"/>
                  <a:stretch>
                    <a:fillRect r="-19048"/>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054E4D-424D-8747-907A-0FBA71E0D571}"/>
                    </a:ext>
                  </a:extLst>
                </p:cNvPr>
                <p:cNvSpPr txBox="1"/>
                <p:nvPr/>
              </p:nvSpPr>
              <p:spPr>
                <a:xfrm rot="10867511">
                  <a:off x="6417801" y="1573838"/>
                  <a:ext cx="261129" cy="328866"/>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a:cs typeface="Franklin Gothic Book"/>
                                  </a:rPr>
                                  <m:t>𝜈</m:t>
                                </m:r>
                              </m:e>
                            </m:acc>
                          </m:e>
                          <m:sub>
                            <m:r>
                              <a:rPr lang="en-US" sz="1400" b="0" i="1" kern="1000" spc="30" smtClean="0">
                                <a:solidFill>
                                  <a:schemeClr val="tx1">
                                    <a:lumMod val="85000"/>
                                    <a:lumOff val="15000"/>
                                  </a:schemeClr>
                                </a:solidFill>
                                <a:latin typeface="Cambria Math"/>
                                <a:cs typeface="Franklin Gothic Book"/>
                              </a:rPr>
                              <m:t>𝜇</m:t>
                            </m:r>
                          </m:sub>
                        </m:sSub>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8" name="TextBox 17">
                  <a:extLst>
                    <a:ext uri="{FF2B5EF4-FFF2-40B4-BE49-F238E27FC236}">
                      <a16:creationId xmlns:a16="http://schemas.microsoft.com/office/drawing/2014/main" id="{B2054E4D-424D-8747-907A-0FBA71E0D571}"/>
                    </a:ext>
                  </a:extLst>
                </p:cNvPr>
                <p:cNvSpPr txBox="1">
                  <a:spLocks noRot="1" noChangeAspect="1" noMove="1" noResize="1" noEditPoints="1" noAdjustHandles="1" noChangeArrowheads="1" noChangeShapeType="1" noTextEdit="1"/>
                </p:cNvSpPr>
                <p:nvPr/>
              </p:nvSpPr>
              <p:spPr>
                <a:xfrm rot="10867511">
                  <a:off x="6417801" y="1573838"/>
                  <a:ext cx="261129" cy="328866"/>
                </a:xfrm>
                <a:prstGeom prst="rect">
                  <a:avLst/>
                </a:prstGeom>
                <a:blipFill>
                  <a:blip r:embed="rId9"/>
                  <a:stretch>
                    <a:fillRect l="-1818"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3DF4E54-F4C4-4126-63D0-8C33CC25172C}"/>
                    </a:ext>
                  </a:extLst>
                </p:cNvPr>
                <p:cNvSpPr txBox="1"/>
                <p:nvPr/>
              </p:nvSpPr>
              <p:spPr>
                <a:xfrm rot="10488268">
                  <a:off x="7620777" y="1699271"/>
                  <a:ext cx="297438" cy="304403"/>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a:cs typeface="Franklin Gothic Book"/>
                              </a:rPr>
                              <m:t>𝜇</m:t>
                            </m:r>
                          </m:e>
                          <m:sup>
                            <m:r>
                              <a:rPr lang="en-US" sz="1400" b="0" i="1" kern="1000" spc="30" smtClean="0">
                                <a:solidFill>
                                  <a:schemeClr val="tx1">
                                    <a:lumMod val="85000"/>
                                    <a:lumOff val="15000"/>
                                  </a:schemeClr>
                                </a:solidFill>
                                <a:latin typeface="Cambria Math"/>
                                <a:cs typeface="Franklin Gothic Book"/>
                              </a:rPr>
                              <m:t>+</m:t>
                            </m:r>
                          </m:sup>
                        </m:sSup>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9" name="TextBox 18">
                  <a:extLst>
                    <a:ext uri="{FF2B5EF4-FFF2-40B4-BE49-F238E27FC236}">
                      <a16:creationId xmlns:a16="http://schemas.microsoft.com/office/drawing/2014/main" id="{73DF4E54-F4C4-4126-63D0-8C33CC25172C}"/>
                    </a:ext>
                  </a:extLst>
                </p:cNvPr>
                <p:cNvSpPr txBox="1">
                  <a:spLocks noRot="1" noChangeAspect="1" noMove="1" noResize="1" noEditPoints="1" noAdjustHandles="1" noChangeArrowheads="1" noChangeShapeType="1" noTextEdit="1"/>
                </p:cNvSpPr>
                <p:nvPr/>
              </p:nvSpPr>
              <p:spPr>
                <a:xfrm rot="10488268">
                  <a:off x="7620777" y="1699271"/>
                  <a:ext cx="297438" cy="304403"/>
                </a:xfrm>
                <a:prstGeom prst="rect">
                  <a:avLst/>
                </a:prstGeom>
                <a:blipFill>
                  <a:blip r:embed="rId10"/>
                  <a:stretch>
                    <a:fillRect l="-15094" t="-3636"/>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E4FDBDC5-C90B-07ED-86F0-CCFF02730FB1}"/>
                </a:ext>
              </a:extLst>
            </p:cNvPr>
            <p:cNvCxnSpPr/>
            <p:nvPr/>
          </p:nvCxnSpPr>
          <p:spPr bwMode="auto">
            <a:xfrm flipH="1" flipV="1">
              <a:off x="7259438" y="1405846"/>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656E7B0-C769-6DC3-37CD-31B899BE78E8}"/>
                    </a:ext>
                  </a:extLst>
                </p:cNvPr>
                <p:cNvSpPr txBox="1"/>
                <p:nvPr/>
              </p:nvSpPr>
              <p:spPr>
                <a:xfrm rot="10949998">
                  <a:off x="7447853" y="100777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1" name="TextBox 20">
                  <a:extLst>
                    <a:ext uri="{FF2B5EF4-FFF2-40B4-BE49-F238E27FC236}">
                      <a16:creationId xmlns:a16="http://schemas.microsoft.com/office/drawing/2014/main" id="{3656E7B0-C769-6DC3-37CD-31B899BE78E8}"/>
                    </a:ext>
                  </a:extLst>
                </p:cNvPr>
                <p:cNvSpPr txBox="1">
                  <a:spLocks noRot="1" noChangeAspect="1" noMove="1" noResize="1" noEditPoints="1" noAdjustHandles="1" noChangeArrowheads="1" noChangeShapeType="1" noTextEdit="1"/>
                </p:cNvSpPr>
                <p:nvPr/>
              </p:nvSpPr>
              <p:spPr>
                <a:xfrm rot="10949998">
                  <a:off x="7447853" y="1007772"/>
                  <a:ext cx="150515" cy="304405"/>
                </a:xfrm>
                <a:prstGeom prst="rect">
                  <a:avLst/>
                </a:prstGeom>
                <a:blipFill>
                  <a:blip r:embed="rId11"/>
                  <a:stretch>
                    <a:fillRect l="-8889" t="-30769" r="-42222" b="-43590"/>
                  </a:stretch>
                </a:blipFill>
                <a:ln>
                  <a:noFill/>
                </a:ln>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EB6EA741-D4CF-6E86-9680-85232640AD06}"/>
                </a:ext>
              </a:extLst>
            </p:cNvPr>
            <p:cNvCxnSpPr/>
            <p:nvPr/>
          </p:nvCxnSpPr>
          <p:spPr bwMode="auto">
            <a:xfrm flipV="1">
              <a:off x="6138197" y="1409105"/>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DB3E9CC-3B7A-07AE-149E-CCD319A6E08A}"/>
                    </a:ext>
                  </a:extLst>
                </p:cNvPr>
                <p:cNvSpPr txBox="1"/>
                <p:nvPr/>
              </p:nvSpPr>
              <p:spPr>
                <a:xfrm rot="10651883">
                  <a:off x="6252660" y="96190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3" name="TextBox 22">
                  <a:extLst>
                    <a:ext uri="{FF2B5EF4-FFF2-40B4-BE49-F238E27FC236}">
                      <a16:creationId xmlns:a16="http://schemas.microsoft.com/office/drawing/2014/main" id="{FDB3E9CC-3B7A-07AE-149E-CCD319A6E08A}"/>
                    </a:ext>
                  </a:extLst>
                </p:cNvPr>
                <p:cNvSpPr txBox="1">
                  <a:spLocks noRot="1" noChangeAspect="1" noMove="1" noResize="1" noEditPoints="1" noAdjustHandles="1" noChangeArrowheads="1" noChangeShapeType="1" noTextEdit="1"/>
                </p:cNvSpPr>
                <p:nvPr/>
              </p:nvSpPr>
              <p:spPr>
                <a:xfrm rot="10651883">
                  <a:off x="6252660" y="961902"/>
                  <a:ext cx="150515" cy="304405"/>
                </a:xfrm>
                <a:prstGeom prst="rect">
                  <a:avLst/>
                </a:prstGeom>
                <a:blipFill>
                  <a:blip r:embed="rId12"/>
                  <a:stretch>
                    <a:fillRect l="-4348" t="-32432" r="-39130" b="-45946"/>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A46E2C5-1AE9-10D4-7568-C4DA9CCB39F1}"/>
                  </a:ext>
                </a:extLst>
              </p:cNvPr>
              <p:cNvSpPr txBox="1"/>
              <p:nvPr/>
            </p:nvSpPr>
            <p:spPr>
              <a:xfrm rot="3751246">
                <a:off x="786645" y="1345203"/>
                <a:ext cx="2304670" cy="225896"/>
              </a:xfrm>
              <a:prstGeom prst="rect">
                <a:avLst/>
              </a:prstGeom>
              <a:solidFill>
                <a:schemeClr val="bg1"/>
              </a:solidFill>
            </p:spPr>
            <p:txBody>
              <a:bodyPr wrap="none" lIns="0" tIns="0" rIns="0" bIns="0" rtlCol="0" anchor="t" anchorCtr="0">
                <a:spAutoFit/>
              </a:bodyPr>
              <a:lstStyle/>
              <a:p>
                <a:pPr>
                  <a:lnSpc>
                    <a:spcPct val="110000"/>
                  </a:lnSpc>
                  <a:spcBef>
                    <a:spcPts val="0"/>
                  </a:spcBef>
                </a:pPr>
                <a14:m>
                  <m:oMath xmlns:m="http://schemas.openxmlformats.org/officeDocument/2006/math">
                    <m:sSup>
                      <m:sSupPr>
                        <m:ctrlPr>
                          <a:rPr lang="en-US" sz="1400" b="0" i="1" kern="1000" spc="30" smtClean="0">
                            <a:solidFill>
                              <a:schemeClr val="accent2"/>
                            </a:solidFill>
                            <a:latin typeface="Cambria Math" panose="02040503050406030204" pitchFamily="18" charset="0"/>
                            <a:cs typeface="Franklin Gothic Book"/>
                          </a:rPr>
                        </m:ctrlPr>
                      </m:sSupPr>
                      <m:e>
                        <m:r>
                          <a:rPr lang="en-US" sz="1400" b="0" i="1" kern="1000" spc="30" smtClean="0">
                            <a:solidFill>
                              <a:schemeClr val="accent2"/>
                            </a:solidFill>
                            <a:latin typeface="Cambria Math" panose="02040503050406030204" pitchFamily="18" charset="0"/>
                            <a:cs typeface="Franklin Gothic Book"/>
                          </a:rPr>
                          <m:t>𝜇</m:t>
                        </m:r>
                      </m:e>
                      <m:sup>
                        <m:r>
                          <a:rPr lang="en-US" sz="1400" b="0" i="1" kern="1000" spc="30" smtClean="0">
                            <a:solidFill>
                              <a:schemeClr val="accent2"/>
                            </a:solidFill>
                            <a:latin typeface="Cambria Math" panose="02040503050406030204" pitchFamily="18" charset="0"/>
                            <a:cs typeface="Franklin Gothic Book"/>
                          </a:rPr>
                          <m:t>+</m:t>
                        </m:r>
                      </m:sup>
                    </m:sSup>
                    <m:r>
                      <a:rPr lang="en-US" sz="1400" b="0" i="1" kern="1000" spc="30" smtClean="0">
                        <a:solidFill>
                          <a:schemeClr val="accent2"/>
                        </a:solidFill>
                        <a:latin typeface="Cambria Math" panose="02040503050406030204" pitchFamily="18" charset="0"/>
                        <a:cs typeface="Franklin Gothic Book"/>
                      </a:rPr>
                      <m:t> @ </m:t>
                    </m:r>
                    <m:r>
                      <a:rPr lang="en-US" sz="1400" b="0" i="1" kern="1000" spc="30" smtClean="0">
                        <a:solidFill>
                          <a:schemeClr val="accent2"/>
                        </a:solidFill>
                        <a:latin typeface="Cambria Math" panose="02040503050406030204" pitchFamily="18" charset="0"/>
                        <a:cs typeface="Franklin Gothic Book"/>
                      </a:rPr>
                      <m:t>125</m:t>
                    </m:r>
                    <m:r>
                      <m:rPr>
                        <m:sty m:val="p"/>
                      </m:rPr>
                      <a:rPr lang="en-US" sz="1400" b="0" i="0" kern="1000" spc="30" smtClean="0">
                        <a:solidFill>
                          <a:schemeClr val="accent2"/>
                        </a:solidFill>
                        <a:latin typeface="Cambria Math" panose="02040503050406030204" pitchFamily="18" charset="0"/>
                        <a:cs typeface="Franklin Gothic Book"/>
                      </a:rPr>
                      <m:t>MeV</m:t>
                    </m:r>
                    <m:r>
                      <a:rPr lang="en-US" sz="1400" b="0" i="1" kern="1000" spc="30" smtClean="0">
                        <a:solidFill>
                          <a:schemeClr val="accent2"/>
                        </a:solidFill>
                        <a:latin typeface="Cambria Math" panose="02040503050406030204" pitchFamily="18" charset="0"/>
                        <a:cs typeface="Franklin Gothic Book"/>
                      </a:rPr>
                      <m:t>/</m:t>
                    </m:r>
                    <m:r>
                      <a:rPr lang="en-US" sz="1400" b="0" i="1" kern="1000" spc="30" smtClean="0">
                        <a:solidFill>
                          <a:schemeClr val="accent2"/>
                        </a:solidFill>
                        <a:latin typeface="Cambria Math" panose="02040503050406030204" pitchFamily="18" charset="0"/>
                        <a:cs typeface="Franklin Gothic Book"/>
                      </a:rPr>
                      <m:t>𝑐</m:t>
                    </m:r>
                  </m:oMath>
                </a14:m>
                <a:r>
                  <a:rPr lang="en-US" sz="1400" kern="1000" spc="30" dirty="0">
                    <a:solidFill>
                      <a:schemeClr val="accent2"/>
                    </a:solidFill>
                    <a:latin typeface="Aptos" panose="020B0004020202020204" pitchFamily="34" charset="0"/>
                    <a:cs typeface="Franklin Gothic Book"/>
                  </a:rPr>
                  <a:t> or </a:t>
                </a:r>
                <a14:m>
                  <m:oMath xmlns:m="http://schemas.openxmlformats.org/officeDocument/2006/math">
                    <m:r>
                      <a:rPr lang="en-US" sz="1400" i="1" kern="1000" spc="30" dirty="0" smtClean="0">
                        <a:solidFill>
                          <a:schemeClr val="accent2"/>
                        </a:solidFill>
                        <a:latin typeface="Cambria Math" panose="02040503050406030204" pitchFamily="18" charset="0"/>
                        <a:cs typeface="Franklin Gothic Book"/>
                      </a:rPr>
                      <m:t>2</m:t>
                    </m:r>
                    <m:r>
                      <a:rPr lang="en-US" sz="1400" b="0" i="1" kern="1000" spc="30" dirty="0" smtClean="0">
                        <a:solidFill>
                          <a:schemeClr val="accent2"/>
                        </a:solidFill>
                        <a:latin typeface="Cambria Math" panose="02040503050406030204" pitchFamily="18" charset="0"/>
                        <a:cs typeface="Franklin Gothic Book"/>
                      </a:rPr>
                      <m:t>8</m:t>
                    </m:r>
                    <m:r>
                      <m:rPr>
                        <m:sty m:val="p"/>
                      </m:rPr>
                      <a:rPr lang="en-US" sz="1400" kern="1000" spc="30">
                        <a:solidFill>
                          <a:schemeClr val="accent2"/>
                        </a:solidFill>
                        <a:latin typeface="Cambria Math" panose="02040503050406030204" pitchFamily="18" charset="0"/>
                        <a:cs typeface="Franklin Gothic Book"/>
                      </a:rPr>
                      <m:t>MeV</m:t>
                    </m:r>
                    <m:r>
                      <a:rPr lang="en-US" sz="1400" i="1" kern="1000" spc="30">
                        <a:solidFill>
                          <a:schemeClr val="accent2"/>
                        </a:solidFill>
                        <a:latin typeface="Cambria Math" panose="02040503050406030204" pitchFamily="18" charset="0"/>
                        <a:cs typeface="Franklin Gothic Book"/>
                      </a:rPr>
                      <m:t>/</m:t>
                    </m:r>
                    <m:r>
                      <a:rPr lang="en-US" sz="1400" i="1" kern="1000" spc="30">
                        <a:solidFill>
                          <a:schemeClr val="accent2"/>
                        </a:solidFill>
                        <a:latin typeface="Cambria Math" panose="02040503050406030204" pitchFamily="18" charset="0"/>
                        <a:cs typeface="Franklin Gothic Book"/>
                      </a:rPr>
                      <m:t>𝑐</m:t>
                    </m:r>
                  </m:oMath>
                </a14:m>
                <a:endParaRPr lang="en-US" sz="1400" kern="1000" spc="30" dirty="0" err="1">
                  <a:solidFill>
                    <a:schemeClr val="accent2"/>
                  </a:solidFill>
                  <a:latin typeface="Aptos" panose="020B0004020202020204" pitchFamily="34" charset="0"/>
                  <a:cs typeface="Franklin Gothic Book"/>
                </a:endParaRPr>
              </a:p>
            </p:txBody>
          </p:sp>
        </mc:Choice>
        <mc:Fallback xmlns="">
          <p:sp>
            <p:nvSpPr>
              <p:cNvPr id="24" name="TextBox 23">
                <a:extLst>
                  <a:ext uri="{FF2B5EF4-FFF2-40B4-BE49-F238E27FC236}">
                    <a16:creationId xmlns:a16="http://schemas.microsoft.com/office/drawing/2014/main" id="{7A46E2C5-1AE9-10D4-7568-C4DA9CCB39F1}"/>
                  </a:ext>
                </a:extLst>
              </p:cNvPr>
              <p:cNvSpPr txBox="1">
                <a:spLocks noRot="1" noChangeAspect="1" noMove="1" noResize="1" noEditPoints="1" noAdjustHandles="1" noChangeArrowheads="1" noChangeShapeType="1" noTextEdit="1"/>
              </p:cNvSpPr>
              <p:nvPr/>
            </p:nvSpPr>
            <p:spPr>
              <a:xfrm rot="3751246">
                <a:off x="786645" y="1345203"/>
                <a:ext cx="2304670" cy="225896"/>
              </a:xfrm>
              <a:prstGeom prst="rect">
                <a:avLst/>
              </a:prstGeom>
              <a:blipFill>
                <a:blip r:embed="rId13"/>
                <a:stretch>
                  <a:fillRect l="-5769" t="-1130" b="-565"/>
                </a:stretch>
              </a:blipFill>
            </p:spPr>
            <p:txBody>
              <a:bodyPr/>
              <a:lstStyle/>
              <a:p>
                <a:r>
                  <a:rPr lang="en-US">
                    <a:noFill/>
                  </a:rPr>
                  <a:t> </a:t>
                </a:r>
              </a:p>
            </p:txBody>
          </p:sp>
        </mc:Fallback>
      </mc:AlternateContent>
      <p:sp>
        <p:nvSpPr>
          <p:cNvPr id="522" name="Line"/>
          <p:cNvSpPr/>
          <p:nvPr/>
        </p:nvSpPr>
        <p:spPr>
          <a:xfrm flipV="1">
            <a:off x="3707904" y="2286875"/>
            <a:ext cx="0" cy="101010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523" name="Line"/>
          <p:cNvSpPr/>
          <p:nvPr/>
        </p:nvSpPr>
        <p:spPr>
          <a:xfrm flipH="1" flipV="1">
            <a:off x="3862048" y="2287165"/>
            <a:ext cx="352811" cy="97249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529" name="Pulse Coils…"/>
          <p:cNvSpPr txBox="1"/>
          <p:nvPr/>
        </p:nvSpPr>
        <p:spPr>
          <a:xfrm>
            <a:off x="3179408" y="1750187"/>
            <a:ext cx="1284620"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Pulse Coils</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(pulsed B field)</a:t>
            </a:r>
          </a:p>
        </p:txBody>
      </p:sp>
    </p:spTree>
    <p:extLst>
      <p:ext uri="{BB962C8B-B14F-4D97-AF65-F5344CB8AC3E}">
        <p14:creationId xmlns:p14="http://schemas.microsoft.com/office/powerpoint/2010/main" val="6293697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 name="diagram_setup_phase1_WFcoil.png" descr="diagram_setup_phase1_WFcoi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170676" y="1799220"/>
            <a:ext cx="2679415" cy="3742266"/>
          </a:xfrm>
          <a:prstGeom prst="rect">
            <a:avLst/>
          </a:prstGeom>
          <a:ln w="12700">
            <a:miter lim="400000"/>
          </a:ln>
        </p:spPr>
      </p:pic>
      <p:sp>
        <p:nvSpPr>
          <p:cNvPr id="25" name="Rectangle 24">
            <a:extLst>
              <a:ext uri="{FF2B5EF4-FFF2-40B4-BE49-F238E27FC236}">
                <a16:creationId xmlns:a16="http://schemas.microsoft.com/office/drawing/2014/main" id="{99A8D814-6677-66B0-1C3E-D7C1C060BEBD}"/>
              </a:ext>
            </a:extLst>
          </p:cNvPr>
          <p:cNvSpPr/>
          <p:nvPr/>
        </p:nvSpPr>
        <p:spPr bwMode="auto">
          <a:xfrm>
            <a:off x="1" y="0"/>
            <a:ext cx="1474242" cy="10084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99" name="Line"/>
          <p:cNvSpPr/>
          <p:nvPr/>
        </p:nvSpPr>
        <p:spPr>
          <a:xfrm>
            <a:off x="1847433" y="4239938"/>
            <a:ext cx="864729"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500" name="Line"/>
          <p:cNvSpPr/>
          <p:nvPr/>
        </p:nvSpPr>
        <p:spPr>
          <a:xfrm>
            <a:off x="1778263" y="3296978"/>
            <a:ext cx="285827"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501" name="Arrow"/>
          <p:cNvSpPr/>
          <p:nvPr/>
        </p:nvSpPr>
        <p:spPr>
          <a:xfrm>
            <a:off x="4427984" y="3829513"/>
            <a:ext cx="288032" cy="177072"/>
          </a:xfrm>
          <a:custGeom>
            <a:avLst/>
            <a:gdLst/>
            <a:ahLst/>
            <a:cxnLst>
              <a:cxn ang="0">
                <a:pos x="wd2" y="hd2"/>
              </a:cxn>
              <a:cxn ang="5400000">
                <a:pos x="wd2" y="hd2"/>
              </a:cxn>
              <a:cxn ang="10800000">
                <a:pos x="wd2" y="hd2"/>
              </a:cxn>
              <a:cxn ang="16200000">
                <a:pos x="wd2" y="hd2"/>
              </a:cxn>
            </a:cxnLst>
            <a:rect l="0" t="0" r="r" b="b"/>
            <a:pathLst>
              <a:path w="21600" h="21600" extrusionOk="0">
                <a:moveTo>
                  <a:pt x="6137" y="14256"/>
                </a:moveTo>
                <a:lnTo>
                  <a:pt x="6137" y="21600"/>
                </a:lnTo>
                <a:lnTo>
                  <a:pt x="0" y="10800"/>
                </a:lnTo>
                <a:lnTo>
                  <a:pt x="6137" y="0"/>
                </a:lnTo>
                <a:lnTo>
                  <a:pt x="6137" y="7344"/>
                </a:lnTo>
                <a:lnTo>
                  <a:pt x="21600" y="7344"/>
                </a:lnTo>
                <a:lnTo>
                  <a:pt x="21600" y="14256"/>
                </a:lnTo>
                <a:close/>
              </a:path>
            </a:pathLst>
          </a:custGeom>
          <a:solidFill>
            <a:srgbClr val="60D937"/>
          </a:solidFill>
          <a:ln w="12700">
            <a:miter lim="400000"/>
          </a:ln>
        </p:spPr>
        <p:txBody>
          <a:bodyPr lIns="19050" tIns="19050" rIns="19050" bIns="19050" anchor="ctr"/>
          <a:lstStyle/>
          <a:p>
            <a:pPr algn="ctr" defTabSz="309563">
              <a:spcBef>
                <a:spcPts val="0"/>
              </a:spcBef>
              <a:defRPr sz="3200">
                <a:latin typeface="Helvetica Neue Medium"/>
                <a:ea typeface="Helvetica Neue Medium"/>
                <a:cs typeface="Helvetica Neue Medium"/>
                <a:sym typeface="Helvetica Neue Medium"/>
              </a:defRPr>
            </a:pPr>
            <a:endParaRPr sz="1200"/>
          </a:p>
        </p:txBody>
      </p:sp>
      <p:sp>
        <p:nvSpPr>
          <p:cNvPr id="504" name="Entrance Detector…"/>
          <p:cNvSpPr txBox="1"/>
          <p:nvPr/>
        </p:nvSpPr>
        <p:spPr>
          <a:xfrm>
            <a:off x="233710" y="4032358"/>
            <a:ext cx="1786463" cy="453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Entrance Detector</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(t=0 &amp; trigger signal)</a:t>
            </a:r>
          </a:p>
        </p:txBody>
      </p:sp>
      <mc:AlternateContent xmlns:mc="http://schemas.openxmlformats.org/markup-compatibility/2006" xmlns:a14="http://schemas.microsoft.com/office/drawing/2010/main">
        <mc:Choice Requires="a14">
          <p:sp>
            <p:nvSpPr>
              <p:cNvPr id="506" name="Equation"/>
              <p:cNvSpPr txBox="1"/>
              <p:nvPr/>
            </p:nvSpPr>
            <p:spPr>
              <a:xfrm>
                <a:off x="4669329" y="3787234"/>
                <a:ext cx="358961" cy="323550"/>
              </a:xfrm>
              <a:prstGeom prst="rect">
                <a:avLst/>
              </a:prstGeom>
              <a:ln w="12700">
                <a:miter lim="400000"/>
              </a:ln>
            </p:spPr>
            <p:txBody>
              <a:bodyPr wrap="square" lIns="0" tIns="0" rIns="0" bIns="0">
                <a:spAutoFit/>
              </a:bodyPr>
              <a:lstStyle/>
              <a:p>
                <a:pPr algn="just" defTabSz="342900" latinLnBrk="1">
                  <a:spcBef>
                    <a:spcPts val="0"/>
                  </a:spcBef>
                  <a:defRPr sz="1800"/>
                </a:pPr>
                <a14:m>
                  <m:oMathPara xmlns:m="http://schemas.openxmlformats.org/officeDocument/2006/math">
                    <m:oMathParaPr>
                      <m:jc m:val="centerGroup"/>
                    </m:oMathParaPr>
                    <m:oMath xmlns:m="http://schemas.openxmlformats.org/officeDocument/2006/math">
                      <m:acc>
                        <m:accPr>
                          <m:chr m:val="⃗"/>
                          <m:ctrlPr>
                            <a:rPr lang="en-US" sz="1875" i="1">
                              <a:solidFill>
                                <a:srgbClr val="88FA4E"/>
                              </a:solidFill>
                              <a:latin typeface="Cambria Math" panose="02040503050406030204" pitchFamily="18" charset="0"/>
                            </a:rPr>
                          </m:ctrlPr>
                        </m:accPr>
                        <m:e>
                          <m:r>
                            <a:rPr lang="en-US" sz="1875" i="1">
                              <a:solidFill>
                                <a:srgbClr val="88FA4E"/>
                              </a:solidFill>
                              <a:latin typeface="Cambria Math" panose="02040503050406030204" pitchFamily="18" charset="0"/>
                            </a:rPr>
                            <m:t>𝐵</m:t>
                          </m:r>
                        </m:e>
                      </m:acc>
                    </m:oMath>
                  </m:oMathPara>
                </a14:m>
                <a:endParaRPr sz="1875" dirty="0">
                  <a:solidFill>
                    <a:srgbClr val="88FA4E"/>
                  </a:solidFill>
                </a:endParaRPr>
              </a:p>
            </p:txBody>
          </p:sp>
        </mc:Choice>
        <mc:Fallback xmlns="">
          <p:sp>
            <p:nvSpPr>
              <p:cNvPr id="506" name="Equation"/>
              <p:cNvSpPr txBox="1">
                <a:spLocks noRot="1" noChangeAspect="1" noMove="1" noResize="1" noEditPoints="1" noAdjustHandles="1" noChangeArrowheads="1" noChangeShapeType="1" noTextEdit="1"/>
              </p:cNvSpPr>
              <p:nvPr/>
            </p:nvSpPr>
            <p:spPr>
              <a:xfrm>
                <a:off x="4669329" y="3787234"/>
                <a:ext cx="358961" cy="323550"/>
              </a:xfrm>
              <a:prstGeom prst="rect">
                <a:avLst/>
              </a:prstGeom>
              <a:blipFill>
                <a:blip r:embed="rId4"/>
                <a:stretch>
                  <a:fillRect b="-9434"/>
                </a:stretch>
              </a:blipFill>
              <a:ln w="12700">
                <a:miter lim="400000"/>
              </a:ln>
            </p:spPr>
            <p:txBody>
              <a:bodyPr/>
              <a:lstStyle/>
              <a:p>
                <a:r>
                  <a:rPr lang="en-US">
                    <a:noFill/>
                  </a:rPr>
                  <a:t> </a:t>
                </a:r>
              </a:p>
            </p:txBody>
          </p:sp>
        </mc:Fallback>
      </mc:AlternateContent>
      <p:sp>
        <p:nvSpPr>
          <p:cNvPr id="507" name="Superconducting Injection Chanel"/>
          <p:cNvSpPr txBox="1"/>
          <p:nvPr/>
        </p:nvSpPr>
        <p:spPr>
          <a:xfrm>
            <a:off x="259115" y="3069993"/>
            <a:ext cx="1430149" cy="453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ctr">
              <a:lnSpc>
                <a:spcPct val="100000"/>
              </a:lnSpc>
              <a:spcBef>
                <a:spcPts val="0"/>
              </a:spcBef>
              <a:defRPr sz="3600">
                <a:solidFill>
                  <a:srgbClr val="5E5E5E"/>
                </a:solidFill>
                <a:latin typeface="Avenir Next Demi Bold"/>
                <a:ea typeface="Avenir Next Demi Bold"/>
                <a:cs typeface="Avenir Next Demi Bold"/>
                <a:sym typeface="Avenir Next Demi Bold"/>
              </a:defRPr>
            </a:lvl1pPr>
          </a:lstStyle>
          <a:p>
            <a:r>
              <a:rPr sz="1350" dirty="0">
                <a:latin typeface="Aptos" panose="020B0004020202020204" pitchFamily="34" charset="0"/>
              </a:rPr>
              <a:t>Superconducting Injection Chanel</a:t>
            </a:r>
          </a:p>
        </p:txBody>
      </p:sp>
      <p:sp>
        <p:nvSpPr>
          <p:cNvPr id="2" name="Title 1"/>
          <p:cNvSpPr txBox="1">
            <a:spLocks/>
          </p:cNvSpPr>
          <p:nvPr/>
        </p:nvSpPr>
        <p:spPr>
          <a:xfrm>
            <a:off x="1948714" y="74581"/>
            <a:ext cx="6875026" cy="381375"/>
          </a:xfrm>
          <a:prstGeom prst="rect">
            <a:avLst/>
          </a:prstGeo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Humanst521 BT" panose="020B06020202040202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2pPr>
            <a:lvl3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3pPr>
            <a:lvl4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4pPr>
            <a:lvl5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a:lstStyle>
          <a:p>
            <a:r>
              <a:rPr lang="en-US" dirty="0">
                <a:latin typeface="Aptos" panose="020B0004020202020204" pitchFamily="34" charset="0"/>
              </a:rPr>
              <a:t>Search for a muon EDM using the frozen-spin technique with longitudinal injection</a:t>
            </a:r>
          </a:p>
        </p:txBody>
      </p:sp>
      <mc:AlternateContent xmlns:mc="http://schemas.openxmlformats.org/markup-compatibility/2006" xmlns:a14="http://schemas.microsoft.com/office/drawing/2010/main">
        <mc:Choice Requires="a14">
          <p:sp>
            <p:nvSpPr>
              <p:cNvPr id="7" name="TextBox 6"/>
              <p:cNvSpPr txBox="1"/>
              <p:nvPr/>
            </p:nvSpPr>
            <p:spPr>
              <a:xfrm>
                <a:off x="5902820" y="1280368"/>
                <a:ext cx="3087070" cy="3815660"/>
              </a:xfrm>
              <a:prstGeom prst="roundRect">
                <a:avLst>
                  <a:gd name="adj" fmla="val 2685"/>
                </a:avLst>
              </a:prstGeom>
              <a:solidFill>
                <a:schemeClr val="bg1"/>
              </a:solidFill>
              <a:ln>
                <a:solidFill>
                  <a:srgbClr val="0070C0"/>
                </a:solidFill>
              </a:ln>
            </p:spPr>
            <p:txBody>
              <a:bodyPr wrap="square" lIns="36000" tIns="0" rIns="0" bIns="0" rtlCol="0" anchor="t" anchorCtr="0">
                <a:spAutoFit/>
              </a:bodyPr>
              <a:lstStyle/>
              <a:p>
                <a:pPr marL="179388" indent="-179388">
                  <a:lnSpc>
                    <a:spcPct val="110000"/>
                  </a:lnSpc>
                  <a:spcBef>
                    <a:spcPts val="0"/>
                  </a:spcBef>
                  <a:buFont typeface="Arial" panose="020B0604020202020204" pitchFamily="34" charset="0"/>
                  <a:buChar char="•"/>
                </a:pP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a:solidFill>
                      <a:schemeClr val="tx1">
                        <a:lumMod val="85000"/>
                        <a:lumOff val="15000"/>
                      </a:schemeClr>
                    </a:solidFill>
                    <a:latin typeface="Aptos" panose="020B0004020202020204" pitchFamily="34" charset="0"/>
                    <a:cs typeface="Franklin Gothic Book"/>
                  </a:rPr>
                  <a:t> from Pion-decay → </a:t>
                </a:r>
                <a:br>
                  <a:rPr lang="en-US" sz="1600" kern="1000" spc="30" dirty="0">
                    <a:solidFill>
                      <a:schemeClr val="tx1">
                        <a:lumMod val="85000"/>
                        <a:lumOff val="15000"/>
                      </a:schemeClr>
                    </a:solidFill>
                    <a:latin typeface="Aptos" panose="020B0004020202020204" pitchFamily="34" charset="0"/>
                    <a:cs typeface="Franklin Gothic Book"/>
                  </a:rPr>
                </a:br>
                <a:r>
                  <a:rPr lang="en-US" sz="1600" kern="1000" spc="30" dirty="0">
                    <a:solidFill>
                      <a:schemeClr val="tx1">
                        <a:lumMod val="85000"/>
                        <a:lumOff val="15000"/>
                      </a:schemeClr>
                    </a:solidFill>
                    <a:latin typeface="Aptos" panose="020B0004020202020204" pitchFamily="34" charset="0"/>
                    <a:cs typeface="Franklin Gothic Book"/>
                  </a:rPr>
                  <a:t>high polarization </a:t>
                </a:r>
                <a14:m>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𝑝</m:t>
                    </m:r>
                    <m:r>
                      <a:rPr lang="en-US" sz="1600" b="0" i="1" kern="1000" spc="30" smtClean="0">
                        <a:solidFill>
                          <a:schemeClr val="tx1">
                            <a:lumMod val="85000"/>
                            <a:lumOff val="15000"/>
                          </a:schemeClr>
                        </a:solidFill>
                        <a:latin typeface="Cambria Math" panose="02040503050406030204" pitchFamily="18" charset="0"/>
                        <a:cs typeface="Franklin Gothic Book"/>
                      </a:rPr>
                      <m:t>≈</m:t>
                    </m:r>
                    <m:r>
                      <a:rPr lang="en-US" sz="1600" b="0" i="1" kern="1000" spc="30" smtClean="0">
                        <a:solidFill>
                          <a:schemeClr val="tx1">
                            <a:lumMod val="85000"/>
                            <a:lumOff val="15000"/>
                          </a:schemeClr>
                        </a:solidFill>
                        <a:latin typeface="Cambria Math" panose="02040503050406030204" pitchFamily="18" charset="0"/>
                        <a:cs typeface="Franklin Gothic Book"/>
                      </a:rPr>
                      <m:t>95</m:t>
                    </m:r>
                    <m:r>
                      <a:rPr lang="en-US" sz="1600" b="0" i="1" kern="1000" spc="30" smtClean="0">
                        <a:solidFill>
                          <a:schemeClr val="tx1">
                            <a:lumMod val="85000"/>
                            <a:lumOff val="15000"/>
                          </a:schemeClr>
                        </a:solidFill>
                        <a:latin typeface="Cambria Math" panose="02040503050406030204" pitchFamily="18" charset="0"/>
                        <a:cs typeface="Franklin Gothic Book"/>
                      </a:rPr>
                      <m:t>%</m:t>
                    </m:r>
                  </m:oMath>
                </a14:m>
                <a:endParaRPr lang="en-US" sz="1600" kern="1000" spc="30" dirty="0">
                  <a:solidFill>
                    <a:schemeClr val="tx1">
                      <a:lumMod val="85000"/>
                      <a:lumOff val="15000"/>
                    </a:schemeClr>
                  </a:solidFill>
                  <a:latin typeface="Aptos" panose="020B0004020202020204" pitchFamily="34" charset="0"/>
                  <a:cs typeface="Franklin Gothic Book"/>
                </a:endParaRP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Injection through superconducting channel</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Fast scintillator triggers pulse</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Magnetic pulse stops longitudinal motion of </a:t>
                </a: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endParaRPr lang="en-US" sz="1600" kern="1000" spc="30" dirty="0">
                  <a:solidFill>
                    <a:schemeClr val="tx1">
                      <a:lumMod val="85000"/>
                      <a:lumOff val="15000"/>
                    </a:schemeClr>
                  </a:solidFill>
                  <a:latin typeface="Aptos" panose="020B0004020202020204" pitchFamily="34" charset="0"/>
                  <a:cs typeface="Franklin Gothic Book"/>
                </a:endParaRPr>
              </a:p>
              <a:p>
                <a:pPr marL="182563" indent="-182563">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Weakly focusing field for storage</a:t>
                </a:r>
              </a:p>
              <a:p>
                <a:pPr marL="179388" indent="-179388">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Thin electrodes provide</a:t>
                </a:r>
                <a:br>
                  <a:rPr lang="en-US" sz="1600" kern="1000" spc="30" dirty="0">
                    <a:solidFill>
                      <a:schemeClr val="bg1">
                        <a:lumMod val="85000"/>
                      </a:schemeClr>
                    </a:solidFill>
                    <a:latin typeface="Aptos" panose="020B0004020202020204" pitchFamily="34" charset="0"/>
                    <a:cs typeface="Franklin Gothic Book"/>
                  </a:rPr>
                </a:br>
                <a:r>
                  <a:rPr lang="en-US" sz="1600" kern="1000" spc="30" dirty="0">
                    <a:solidFill>
                      <a:schemeClr val="bg1">
                        <a:lumMod val="85000"/>
                      </a:schemeClr>
                    </a:solidFill>
                    <a:latin typeface="Aptos" panose="020B0004020202020204" pitchFamily="34" charset="0"/>
                    <a:cs typeface="Franklin Gothic Book"/>
                  </a:rPr>
                  <a:t>electric field for frozen spin</a:t>
                </a:r>
              </a:p>
              <a:p>
                <a:pPr marL="182563" indent="-182563">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Scintillating fiber detector (CHET)</a:t>
                </a:r>
                <a:br>
                  <a:rPr lang="en-US" sz="1600" kern="1000" spc="30" dirty="0">
                    <a:solidFill>
                      <a:schemeClr val="bg1">
                        <a:lumMod val="85000"/>
                      </a:schemeClr>
                    </a:solidFill>
                    <a:latin typeface="Aptos" panose="020B0004020202020204" pitchFamily="34" charset="0"/>
                    <a:cs typeface="Franklin Gothic Book"/>
                  </a:rPr>
                </a:br>
                <a:r>
                  <a:rPr lang="en-US" sz="1600" kern="1000" spc="30" dirty="0">
                    <a:solidFill>
                      <a:schemeClr val="bg1">
                        <a:lumMod val="85000"/>
                      </a:schemeClr>
                    </a:solidFill>
                    <a:latin typeface="Aptos" panose="020B0004020202020204" pitchFamily="34" charset="0"/>
                    <a:cs typeface="Franklin Gothic Book"/>
                  </a:rPr>
                  <a:t>for</a:t>
                </a:r>
                <a14:m>
                  <m:oMath xmlns:m="http://schemas.openxmlformats.org/officeDocument/2006/math">
                    <m:r>
                      <a:rPr lang="en-US" sz="1600" b="0" i="0" kern="1000" spc="30" dirty="0" smtClean="0">
                        <a:solidFill>
                          <a:schemeClr val="bg1">
                            <a:lumMod val="85000"/>
                          </a:schemeClr>
                        </a:solidFill>
                        <a:latin typeface="Cambria Math" panose="02040503050406030204" pitchFamily="18" charset="0"/>
                        <a:cs typeface="Franklin Gothic Book"/>
                      </a:rPr>
                      <m:t> </m:t>
                    </m:r>
                    <m:sSup>
                      <m:sSupPr>
                        <m:ctrlPr>
                          <a:rPr lang="en-US" sz="1600" b="0" i="1" kern="1000" spc="30" dirty="0" smtClean="0">
                            <a:solidFill>
                              <a:schemeClr val="bg1">
                                <a:lumMod val="85000"/>
                              </a:schemeClr>
                            </a:solidFill>
                            <a:latin typeface="Cambria Math" panose="02040503050406030204" pitchFamily="18" charset="0"/>
                            <a:cs typeface="Franklin Gothic Book"/>
                          </a:rPr>
                        </m:ctrlPr>
                      </m:sSupPr>
                      <m:e>
                        <m:r>
                          <a:rPr lang="en-US" sz="1600" b="0" i="1" kern="1000" spc="30" dirty="0" smtClean="0">
                            <a:solidFill>
                              <a:schemeClr val="bg1">
                                <a:lumMod val="85000"/>
                              </a:schemeClr>
                            </a:solidFill>
                            <a:latin typeface="Cambria Math" panose="02040503050406030204" pitchFamily="18" charset="0"/>
                            <a:cs typeface="Franklin Gothic Book"/>
                          </a:rPr>
                          <m:t>𝑒</m:t>
                        </m:r>
                      </m:e>
                      <m:sup>
                        <m:r>
                          <a:rPr lang="en-US" sz="1600" b="0" i="1" kern="1000" spc="30" dirty="0" smtClean="0">
                            <a:solidFill>
                              <a:schemeClr val="bg1">
                                <a:lumMod val="85000"/>
                              </a:schemeClr>
                            </a:solidFill>
                            <a:latin typeface="Cambria Math" panose="02040503050406030204" pitchFamily="18" charset="0"/>
                            <a:cs typeface="Franklin Gothic Book"/>
                          </a:rPr>
                          <m:t>+</m:t>
                        </m:r>
                      </m:sup>
                    </m:sSup>
                  </m:oMath>
                </a14:m>
                <a:r>
                  <a:rPr lang="en-US" sz="1600" kern="1000" spc="30" dirty="0">
                    <a:solidFill>
                      <a:schemeClr val="bg1">
                        <a:lumMod val="85000"/>
                      </a:schemeClr>
                    </a:solidFill>
                    <a:latin typeface="Aptos" panose="020B0004020202020204" pitchFamily="34" charset="0"/>
                    <a:cs typeface="Franklin Gothic Book"/>
                  </a:rPr>
                  <a:t>- tracking </a:t>
                </a:r>
              </a:p>
            </p:txBody>
          </p:sp>
        </mc:Choice>
        <mc:Fallback xmlns="">
          <p:sp>
            <p:nvSpPr>
              <p:cNvPr id="7" name="TextBox 6"/>
              <p:cNvSpPr txBox="1">
                <a:spLocks noRot="1" noChangeAspect="1" noMove="1" noResize="1" noEditPoints="1" noAdjustHandles="1" noChangeArrowheads="1" noChangeShapeType="1" noTextEdit="1"/>
              </p:cNvSpPr>
              <p:nvPr/>
            </p:nvSpPr>
            <p:spPr>
              <a:xfrm>
                <a:off x="5902820" y="1280368"/>
                <a:ext cx="3087070" cy="3815660"/>
              </a:xfrm>
              <a:prstGeom prst="roundRect">
                <a:avLst>
                  <a:gd name="adj" fmla="val 2685"/>
                </a:avLst>
              </a:prstGeom>
              <a:blipFill>
                <a:blip r:embed="rId5"/>
                <a:stretch>
                  <a:fillRect l="-1572" t="-478" b="-1911"/>
                </a:stretch>
              </a:blipFill>
              <a:ln>
                <a:solidFill>
                  <a:srgbClr val="0070C0"/>
                </a:solidFill>
              </a:ln>
            </p:spPr>
            <p:txBody>
              <a:bodyPr/>
              <a:lstStyle/>
              <a:p>
                <a:r>
                  <a:rPr lang="en-US">
                    <a:noFill/>
                  </a:rPr>
                  <a:t> </a:t>
                </a:r>
              </a:p>
            </p:txBody>
          </p:sp>
        </mc:Fallback>
      </mc:AlternateContent>
      <p:grpSp>
        <p:nvGrpSpPr>
          <p:cNvPr id="3" name="Group 2">
            <a:extLst>
              <a:ext uri="{FF2B5EF4-FFF2-40B4-BE49-F238E27FC236}">
                <a16:creationId xmlns:a16="http://schemas.microsoft.com/office/drawing/2014/main" id="{11F0262F-F8E7-DD7F-45F0-D12CF5976933}"/>
              </a:ext>
            </a:extLst>
          </p:cNvPr>
          <p:cNvGrpSpPr/>
          <p:nvPr/>
        </p:nvGrpSpPr>
        <p:grpSpPr>
          <a:xfrm rot="12600491">
            <a:off x="3994645" y="3865184"/>
            <a:ext cx="129381" cy="129381"/>
            <a:chOff x="3017770" y="4145830"/>
            <a:chExt cx="129381" cy="129381"/>
          </a:xfrm>
        </p:grpSpPr>
        <p:sp>
          <p:nvSpPr>
            <p:cNvPr id="6" name="Oval 5">
              <a:extLst>
                <a:ext uri="{FF2B5EF4-FFF2-40B4-BE49-F238E27FC236}">
                  <a16:creationId xmlns:a16="http://schemas.microsoft.com/office/drawing/2014/main" id="{4F579FA4-576D-F5FE-C109-631ED4091D28}"/>
                </a:ext>
              </a:extLst>
            </p:cNvPr>
            <p:cNvSpPr/>
            <p:nvPr/>
          </p:nvSpPr>
          <p:spPr bwMode="auto">
            <a:xfrm>
              <a:off x="3017770" y="4145830"/>
              <a:ext cx="129381" cy="129381"/>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latin typeface="Aptos" panose="020B0004020202020204" pitchFamily="34" charset="0"/>
              </a:endParaRPr>
            </a:p>
          </p:txBody>
        </p:sp>
        <p:cxnSp>
          <p:nvCxnSpPr>
            <p:cNvPr id="8" name="Straight Arrow Connector 7">
              <a:extLst>
                <a:ext uri="{FF2B5EF4-FFF2-40B4-BE49-F238E27FC236}">
                  <a16:creationId xmlns:a16="http://schemas.microsoft.com/office/drawing/2014/main" id="{7853D95F-05B2-33DB-7508-90FFACC37AC2}"/>
                </a:ext>
              </a:extLst>
            </p:cNvPr>
            <p:cNvCxnSpPr>
              <a:stCxn id="6" idx="6"/>
              <a:endCxn id="6" idx="2"/>
            </p:cNvCxnSpPr>
            <p:nvPr/>
          </p:nvCxnSpPr>
          <p:spPr bwMode="auto">
            <a:xfrm flipH="1" flipV="1">
              <a:off x="3054625" y="4152125"/>
              <a:ext cx="55670" cy="116791"/>
            </a:xfrm>
            <a:prstGeom prst="straightConnector1">
              <a:avLst/>
            </a:prstGeom>
            <a:ln w="12700" cap="rnd">
              <a:solidFill>
                <a:schemeClr val="bg2">
                  <a:lumMod val="75000"/>
                </a:schemeClr>
              </a:solidFill>
              <a:headEnd type="none" w="med" len="med"/>
              <a:tailEnd type="triangle" w="sm" len="sm"/>
            </a:ln>
            <a:effectLst/>
          </p:spPr>
          <p:style>
            <a:lnRef idx="2">
              <a:schemeClr val="accent6"/>
            </a:lnRef>
            <a:fillRef idx="0">
              <a:schemeClr val="accent6"/>
            </a:fillRef>
            <a:effectRef idx="1">
              <a:schemeClr val="accent6"/>
            </a:effectRef>
            <a:fontRef idx="minor">
              <a:schemeClr val="tx1"/>
            </a:fontRef>
          </p:style>
        </p:cxnSp>
      </p:grpSp>
      <p:grpSp>
        <p:nvGrpSpPr>
          <p:cNvPr id="9" name="Group 8">
            <a:extLst>
              <a:ext uri="{FF2B5EF4-FFF2-40B4-BE49-F238E27FC236}">
                <a16:creationId xmlns:a16="http://schemas.microsoft.com/office/drawing/2014/main" id="{E65EA14B-962A-8E4E-72D1-C0694F3F4C79}"/>
              </a:ext>
            </a:extLst>
          </p:cNvPr>
          <p:cNvGrpSpPr/>
          <p:nvPr/>
        </p:nvGrpSpPr>
        <p:grpSpPr>
          <a:xfrm rot="14555375" flipH="1">
            <a:off x="55789" y="961433"/>
            <a:ext cx="1993624" cy="811050"/>
            <a:chOff x="5819887" y="961902"/>
            <a:chExt cx="2280622" cy="1041772"/>
          </a:xfrm>
        </p:grpSpPr>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37ED1E54-7EF8-625A-7EE9-F2EB74E919D7}"/>
                    </a:ext>
                  </a:extLst>
                </p:cNvPr>
                <p:cNvSpPr/>
                <p:nvPr/>
              </p:nvSpPr>
              <p:spPr bwMode="auto">
                <a:xfrm rot="10844365">
                  <a:off x="6809590" y="1410241"/>
                  <a:ext cx="322730" cy="322730"/>
                </a:xfrm>
                <a:prstGeom prst="ellipse">
                  <a:avLst/>
                </a:prstGeom>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r>
                          <a:rPr lang="en-US" b="0" i="1" smtClean="0">
                            <a:latin typeface="Cambria Math"/>
                          </a:rPr>
                          <m:t>𝜋</m:t>
                        </m:r>
                      </m:oMath>
                    </m:oMathPara>
                  </a14:m>
                  <a:endParaRPr lang="en-US" dirty="0">
                    <a:latin typeface="Aptos" panose="020B0004020202020204" pitchFamily="34" charset="0"/>
                  </a:endParaRPr>
                </a:p>
              </p:txBody>
            </p:sp>
          </mc:Choice>
          <mc:Fallback xmlns="">
            <p:sp>
              <p:nvSpPr>
                <p:cNvPr id="12" name="Oval 11">
                  <a:extLst>
                    <a:ext uri="{FF2B5EF4-FFF2-40B4-BE49-F238E27FC236}">
                      <a16:creationId xmlns:a16="http://schemas.microsoft.com/office/drawing/2014/main" id="{37ED1E54-7EF8-625A-7EE9-F2EB74E919D7}"/>
                    </a:ext>
                  </a:extLst>
                </p:cNvPr>
                <p:cNvSpPr>
                  <a:spLocks noRot="1" noChangeAspect="1" noMove="1" noResize="1" noEditPoints="1" noAdjustHandles="1" noChangeArrowheads="1" noChangeShapeType="1" noTextEdit="1"/>
                </p:cNvSpPr>
                <p:nvPr/>
              </p:nvSpPr>
              <p:spPr bwMode="auto">
                <a:xfrm rot="10844365">
                  <a:off x="6809590" y="1410241"/>
                  <a:ext cx="322730" cy="322730"/>
                </a:xfrm>
                <a:prstGeom prst="ellipse">
                  <a:avLst/>
                </a:prstGeom>
                <a:blipFill>
                  <a:blip r:embed="rId6"/>
                  <a:stretch>
                    <a:fillRect/>
                  </a:stretch>
                </a:blipFill>
                <a:ln>
                  <a:noFill/>
                  <a:headEnd type="none" w="med" len="med"/>
                  <a:tailEnd type="none" w="med" len="med"/>
                </a:ln>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7AD434DC-5E07-2B04-0E04-1FACDA2105A3}"/>
                </a:ext>
              </a:extLst>
            </p:cNvPr>
            <p:cNvCxnSpPr/>
            <p:nvPr/>
          </p:nvCxnSpPr>
          <p:spPr bwMode="auto">
            <a:xfrm>
              <a:off x="7132320" y="1571603"/>
              <a:ext cx="968189"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A896E6B2-2F98-98F3-0051-118230AC4124}"/>
                    </a:ext>
                  </a:extLst>
                </p:cNvPr>
                <p:cNvSpPr/>
                <p:nvPr/>
              </p:nvSpPr>
              <p:spPr bwMode="auto">
                <a:xfrm>
                  <a:off x="7446083" y="1490923"/>
                  <a:ext cx="161365" cy="161365"/>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5" name="Oval 14">
                  <a:extLst>
                    <a:ext uri="{FF2B5EF4-FFF2-40B4-BE49-F238E27FC236}">
                      <a16:creationId xmlns:a16="http://schemas.microsoft.com/office/drawing/2014/main" id="{A896E6B2-2F98-98F3-0051-118230AC4124}"/>
                    </a:ext>
                  </a:extLst>
                </p:cNvPr>
                <p:cNvSpPr>
                  <a:spLocks noRot="1" noChangeAspect="1" noMove="1" noResize="1" noEditPoints="1" noAdjustHandles="1" noChangeArrowheads="1" noChangeShapeType="1" noTextEdit="1"/>
                </p:cNvSpPr>
                <p:nvPr/>
              </p:nvSpPr>
              <p:spPr bwMode="auto">
                <a:xfrm>
                  <a:off x="7446083" y="1490923"/>
                  <a:ext cx="161365" cy="161365"/>
                </a:xfrm>
                <a:prstGeom prst="ellipse">
                  <a:avLst/>
                </a:prstGeom>
                <a:blipFill>
                  <a:blip r:embed="rId7"/>
                  <a:stretch>
                    <a:fillRect/>
                  </a:stretch>
                </a:blipFill>
                <a:ln>
                  <a:noFill/>
                  <a:headEnd type="none" w="med" len="med"/>
                  <a:tailEnd type="none" w="med" len="med"/>
                </a:ln>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C16FAC6F-6857-AC1D-F3DE-F9CDB13B3356}"/>
                </a:ext>
              </a:extLst>
            </p:cNvPr>
            <p:cNvCxnSpPr/>
            <p:nvPr/>
          </p:nvCxnSpPr>
          <p:spPr bwMode="auto">
            <a:xfrm flipH="1">
              <a:off x="5819887" y="1571603"/>
              <a:ext cx="989703" cy="4"/>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4D62E790-A697-F26F-BE15-23D481BFA411}"/>
                    </a:ext>
                  </a:extLst>
                </p:cNvPr>
                <p:cNvSpPr/>
                <p:nvPr/>
              </p:nvSpPr>
              <p:spPr bwMode="auto">
                <a:xfrm>
                  <a:off x="6303980" y="1526036"/>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7" name="Oval 16">
                  <a:extLst>
                    <a:ext uri="{FF2B5EF4-FFF2-40B4-BE49-F238E27FC236}">
                      <a16:creationId xmlns:a16="http://schemas.microsoft.com/office/drawing/2014/main" id="{4D62E790-A697-F26F-BE15-23D481BFA411}"/>
                    </a:ext>
                  </a:extLst>
                </p:cNvPr>
                <p:cNvSpPr>
                  <a:spLocks noRot="1" noChangeAspect="1" noMove="1" noResize="1" noEditPoints="1" noAdjustHandles="1" noChangeArrowheads="1" noChangeShapeType="1" noTextEdit="1"/>
                </p:cNvSpPr>
                <p:nvPr/>
              </p:nvSpPr>
              <p:spPr bwMode="auto">
                <a:xfrm>
                  <a:off x="6303980" y="1526036"/>
                  <a:ext cx="90000" cy="90000"/>
                </a:xfrm>
                <a:prstGeom prst="ellipse">
                  <a:avLst/>
                </a:prstGeom>
                <a:blipFill>
                  <a:blip r:embed="rId8"/>
                  <a:stretch>
                    <a:fillRect r="-19048"/>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054E4D-424D-8747-907A-0FBA71E0D571}"/>
                    </a:ext>
                  </a:extLst>
                </p:cNvPr>
                <p:cNvSpPr txBox="1"/>
                <p:nvPr/>
              </p:nvSpPr>
              <p:spPr>
                <a:xfrm rot="10867511">
                  <a:off x="6417801" y="1573838"/>
                  <a:ext cx="261129" cy="328866"/>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a:cs typeface="Franklin Gothic Book"/>
                                  </a:rPr>
                                  <m:t>𝜈</m:t>
                                </m:r>
                              </m:e>
                            </m:acc>
                          </m:e>
                          <m:sub>
                            <m:r>
                              <a:rPr lang="en-US" sz="1400" b="0" i="1" kern="1000" spc="30" smtClean="0">
                                <a:solidFill>
                                  <a:schemeClr val="tx1">
                                    <a:lumMod val="85000"/>
                                    <a:lumOff val="15000"/>
                                  </a:schemeClr>
                                </a:solidFill>
                                <a:latin typeface="Cambria Math"/>
                                <a:cs typeface="Franklin Gothic Book"/>
                              </a:rPr>
                              <m:t>𝜇</m:t>
                            </m:r>
                          </m:sub>
                        </m:sSub>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8" name="TextBox 17">
                  <a:extLst>
                    <a:ext uri="{FF2B5EF4-FFF2-40B4-BE49-F238E27FC236}">
                      <a16:creationId xmlns:a16="http://schemas.microsoft.com/office/drawing/2014/main" id="{B2054E4D-424D-8747-907A-0FBA71E0D571}"/>
                    </a:ext>
                  </a:extLst>
                </p:cNvPr>
                <p:cNvSpPr txBox="1">
                  <a:spLocks noRot="1" noChangeAspect="1" noMove="1" noResize="1" noEditPoints="1" noAdjustHandles="1" noChangeArrowheads="1" noChangeShapeType="1" noTextEdit="1"/>
                </p:cNvSpPr>
                <p:nvPr/>
              </p:nvSpPr>
              <p:spPr>
                <a:xfrm rot="10867511">
                  <a:off x="6417801" y="1573838"/>
                  <a:ext cx="261129" cy="328866"/>
                </a:xfrm>
                <a:prstGeom prst="rect">
                  <a:avLst/>
                </a:prstGeom>
                <a:blipFill>
                  <a:blip r:embed="rId9"/>
                  <a:stretch>
                    <a:fillRect l="-1818"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3DF4E54-F4C4-4126-63D0-8C33CC25172C}"/>
                    </a:ext>
                  </a:extLst>
                </p:cNvPr>
                <p:cNvSpPr txBox="1"/>
                <p:nvPr/>
              </p:nvSpPr>
              <p:spPr>
                <a:xfrm rot="10488268">
                  <a:off x="7620777" y="1699271"/>
                  <a:ext cx="297438" cy="304403"/>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a:cs typeface="Franklin Gothic Book"/>
                              </a:rPr>
                              <m:t>𝜇</m:t>
                            </m:r>
                          </m:e>
                          <m:sup>
                            <m:r>
                              <a:rPr lang="en-US" sz="1400" b="0" i="1" kern="1000" spc="30" smtClean="0">
                                <a:solidFill>
                                  <a:schemeClr val="tx1">
                                    <a:lumMod val="85000"/>
                                    <a:lumOff val="15000"/>
                                  </a:schemeClr>
                                </a:solidFill>
                                <a:latin typeface="Cambria Math"/>
                                <a:cs typeface="Franklin Gothic Book"/>
                              </a:rPr>
                              <m:t>+</m:t>
                            </m:r>
                          </m:sup>
                        </m:sSup>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9" name="TextBox 18">
                  <a:extLst>
                    <a:ext uri="{FF2B5EF4-FFF2-40B4-BE49-F238E27FC236}">
                      <a16:creationId xmlns:a16="http://schemas.microsoft.com/office/drawing/2014/main" id="{73DF4E54-F4C4-4126-63D0-8C33CC25172C}"/>
                    </a:ext>
                  </a:extLst>
                </p:cNvPr>
                <p:cNvSpPr txBox="1">
                  <a:spLocks noRot="1" noChangeAspect="1" noMove="1" noResize="1" noEditPoints="1" noAdjustHandles="1" noChangeArrowheads="1" noChangeShapeType="1" noTextEdit="1"/>
                </p:cNvSpPr>
                <p:nvPr/>
              </p:nvSpPr>
              <p:spPr>
                <a:xfrm rot="10488268">
                  <a:off x="7620777" y="1699271"/>
                  <a:ext cx="297438" cy="304403"/>
                </a:xfrm>
                <a:prstGeom prst="rect">
                  <a:avLst/>
                </a:prstGeom>
                <a:blipFill>
                  <a:blip r:embed="rId10"/>
                  <a:stretch>
                    <a:fillRect l="-15094" t="-3636"/>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E4FDBDC5-C90B-07ED-86F0-CCFF02730FB1}"/>
                </a:ext>
              </a:extLst>
            </p:cNvPr>
            <p:cNvCxnSpPr/>
            <p:nvPr/>
          </p:nvCxnSpPr>
          <p:spPr bwMode="auto">
            <a:xfrm flipH="1" flipV="1">
              <a:off x="7259438" y="1405846"/>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656E7B0-C769-6DC3-37CD-31B899BE78E8}"/>
                    </a:ext>
                  </a:extLst>
                </p:cNvPr>
                <p:cNvSpPr txBox="1"/>
                <p:nvPr/>
              </p:nvSpPr>
              <p:spPr>
                <a:xfrm rot="10949998">
                  <a:off x="7447853" y="100777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1" name="TextBox 20">
                  <a:extLst>
                    <a:ext uri="{FF2B5EF4-FFF2-40B4-BE49-F238E27FC236}">
                      <a16:creationId xmlns:a16="http://schemas.microsoft.com/office/drawing/2014/main" id="{3656E7B0-C769-6DC3-37CD-31B899BE78E8}"/>
                    </a:ext>
                  </a:extLst>
                </p:cNvPr>
                <p:cNvSpPr txBox="1">
                  <a:spLocks noRot="1" noChangeAspect="1" noMove="1" noResize="1" noEditPoints="1" noAdjustHandles="1" noChangeArrowheads="1" noChangeShapeType="1" noTextEdit="1"/>
                </p:cNvSpPr>
                <p:nvPr/>
              </p:nvSpPr>
              <p:spPr>
                <a:xfrm rot="10949998">
                  <a:off x="7447853" y="1007772"/>
                  <a:ext cx="150515" cy="304405"/>
                </a:xfrm>
                <a:prstGeom prst="rect">
                  <a:avLst/>
                </a:prstGeom>
                <a:blipFill>
                  <a:blip r:embed="rId11"/>
                  <a:stretch>
                    <a:fillRect l="-8889" t="-30769" r="-42222" b="-43590"/>
                  </a:stretch>
                </a:blipFill>
                <a:ln>
                  <a:noFill/>
                </a:ln>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EB6EA741-D4CF-6E86-9680-85232640AD06}"/>
                </a:ext>
              </a:extLst>
            </p:cNvPr>
            <p:cNvCxnSpPr/>
            <p:nvPr/>
          </p:nvCxnSpPr>
          <p:spPr bwMode="auto">
            <a:xfrm flipV="1">
              <a:off x="6138197" y="1409105"/>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DB3E9CC-3B7A-07AE-149E-CCD319A6E08A}"/>
                    </a:ext>
                  </a:extLst>
                </p:cNvPr>
                <p:cNvSpPr txBox="1"/>
                <p:nvPr/>
              </p:nvSpPr>
              <p:spPr>
                <a:xfrm rot="10651883">
                  <a:off x="6252660" y="96190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3" name="TextBox 22">
                  <a:extLst>
                    <a:ext uri="{FF2B5EF4-FFF2-40B4-BE49-F238E27FC236}">
                      <a16:creationId xmlns:a16="http://schemas.microsoft.com/office/drawing/2014/main" id="{FDB3E9CC-3B7A-07AE-149E-CCD319A6E08A}"/>
                    </a:ext>
                  </a:extLst>
                </p:cNvPr>
                <p:cNvSpPr txBox="1">
                  <a:spLocks noRot="1" noChangeAspect="1" noMove="1" noResize="1" noEditPoints="1" noAdjustHandles="1" noChangeArrowheads="1" noChangeShapeType="1" noTextEdit="1"/>
                </p:cNvSpPr>
                <p:nvPr/>
              </p:nvSpPr>
              <p:spPr>
                <a:xfrm rot="10651883">
                  <a:off x="6252660" y="961902"/>
                  <a:ext cx="150515" cy="304405"/>
                </a:xfrm>
                <a:prstGeom prst="rect">
                  <a:avLst/>
                </a:prstGeom>
                <a:blipFill>
                  <a:blip r:embed="rId12"/>
                  <a:stretch>
                    <a:fillRect l="-4348" t="-32432" r="-39130" b="-45946"/>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A46E2C5-1AE9-10D4-7568-C4DA9CCB39F1}"/>
                  </a:ext>
                </a:extLst>
              </p:cNvPr>
              <p:cNvSpPr txBox="1"/>
              <p:nvPr/>
            </p:nvSpPr>
            <p:spPr>
              <a:xfrm rot="3751246">
                <a:off x="786645" y="1345203"/>
                <a:ext cx="2304670" cy="225896"/>
              </a:xfrm>
              <a:prstGeom prst="rect">
                <a:avLst/>
              </a:prstGeom>
              <a:solidFill>
                <a:schemeClr val="bg1"/>
              </a:solidFill>
            </p:spPr>
            <p:txBody>
              <a:bodyPr wrap="none" lIns="0" tIns="0" rIns="0" bIns="0" rtlCol="0" anchor="t" anchorCtr="0">
                <a:spAutoFit/>
              </a:bodyPr>
              <a:lstStyle/>
              <a:p>
                <a:pPr>
                  <a:lnSpc>
                    <a:spcPct val="110000"/>
                  </a:lnSpc>
                  <a:spcBef>
                    <a:spcPts val="0"/>
                  </a:spcBef>
                </a:pPr>
                <a14:m>
                  <m:oMath xmlns:m="http://schemas.openxmlformats.org/officeDocument/2006/math">
                    <m:sSup>
                      <m:sSupPr>
                        <m:ctrlPr>
                          <a:rPr lang="en-US" sz="1400" b="0" i="1" kern="1000" spc="30" smtClean="0">
                            <a:solidFill>
                              <a:schemeClr val="accent2"/>
                            </a:solidFill>
                            <a:latin typeface="Cambria Math" panose="02040503050406030204" pitchFamily="18" charset="0"/>
                            <a:cs typeface="Franklin Gothic Book"/>
                          </a:rPr>
                        </m:ctrlPr>
                      </m:sSupPr>
                      <m:e>
                        <m:r>
                          <a:rPr lang="en-US" sz="1400" b="0" i="1" kern="1000" spc="30" smtClean="0">
                            <a:solidFill>
                              <a:schemeClr val="accent2"/>
                            </a:solidFill>
                            <a:latin typeface="Cambria Math" panose="02040503050406030204" pitchFamily="18" charset="0"/>
                            <a:cs typeface="Franklin Gothic Book"/>
                          </a:rPr>
                          <m:t>𝜇</m:t>
                        </m:r>
                      </m:e>
                      <m:sup>
                        <m:r>
                          <a:rPr lang="en-US" sz="1400" b="0" i="1" kern="1000" spc="30" smtClean="0">
                            <a:solidFill>
                              <a:schemeClr val="accent2"/>
                            </a:solidFill>
                            <a:latin typeface="Cambria Math" panose="02040503050406030204" pitchFamily="18" charset="0"/>
                            <a:cs typeface="Franklin Gothic Book"/>
                          </a:rPr>
                          <m:t>+</m:t>
                        </m:r>
                      </m:sup>
                    </m:sSup>
                    <m:r>
                      <a:rPr lang="en-US" sz="1400" b="0" i="1" kern="1000" spc="30" smtClean="0">
                        <a:solidFill>
                          <a:schemeClr val="accent2"/>
                        </a:solidFill>
                        <a:latin typeface="Cambria Math" panose="02040503050406030204" pitchFamily="18" charset="0"/>
                        <a:cs typeface="Franklin Gothic Book"/>
                      </a:rPr>
                      <m:t> @ </m:t>
                    </m:r>
                    <m:r>
                      <a:rPr lang="en-US" sz="1400" b="0" i="1" kern="1000" spc="30" smtClean="0">
                        <a:solidFill>
                          <a:schemeClr val="accent2"/>
                        </a:solidFill>
                        <a:latin typeface="Cambria Math" panose="02040503050406030204" pitchFamily="18" charset="0"/>
                        <a:cs typeface="Franklin Gothic Book"/>
                      </a:rPr>
                      <m:t>125</m:t>
                    </m:r>
                    <m:r>
                      <m:rPr>
                        <m:sty m:val="p"/>
                      </m:rPr>
                      <a:rPr lang="en-US" sz="1400" b="0" i="0" kern="1000" spc="30" smtClean="0">
                        <a:solidFill>
                          <a:schemeClr val="accent2"/>
                        </a:solidFill>
                        <a:latin typeface="Cambria Math" panose="02040503050406030204" pitchFamily="18" charset="0"/>
                        <a:cs typeface="Franklin Gothic Book"/>
                      </a:rPr>
                      <m:t>MeV</m:t>
                    </m:r>
                    <m:r>
                      <a:rPr lang="en-US" sz="1400" b="0" i="1" kern="1000" spc="30" smtClean="0">
                        <a:solidFill>
                          <a:schemeClr val="accent2"/>
                        </a:solidFill>
                        <a:latin typeface="Cambria Math" panose="02040503050406030204" pitchFamily="18" charset="0"/>
                        <a:cs typeface="Franklin Gothic Book"/>
                      </a:rPr>
                      <m:t>/</m:t>
                    </m:r>
                    <m:r>
                      <a:rPr lang="en-US" sz="1400" b="0" i="1" kern="1000" spc="30" smtClean="0">
                        <a:solidFill>
                          <a:schemeClr val="accent2"/>
                        </a:solidFill>
                        <a:latin typeface="Cambria Math" panose="02040503050406030204" pitchFamily="18" charset="0"/>
                        <a:cs typeface="Franklin Gothic Book"/>
                      </a:rPr>
                      <m:t>𝑐</m:t>
                    </m:r>
                  </m:oMath>
                </a14:m>
                <a:r>
                  <a:rPr lang="en-US" sz="1400" kern="1000" spc="30" dirty="0">
                    <a:solidFill>
                      <a:schemeClr val="accent2"/>
                    </a:solidFill>
                    <a:latin typeface="Aptos" panose="020B0004020202020204" pitchFamily="34" charset="0"/>
                    <a:cs typeface="Franklin Gothic Book"/>
                  </a:rPr>
                  <a:t> or </a:t>
                </a:r>
                <a14:m>
                  <m:oMath xmlns:m="http://schemas.openxmlformats.org/officeDocument/2006/math">
                    <m:r>
                      <a:rPr lang="en-US" sz="1400" i="1" kern="1000" spc="30" dirty="0" smtClean="0">
                        <a:solidFill>
                          <a:schemeClr val="accent2"/>
                        </a:solidFill>
                        <a:latin typeface="Cambria Math" panose="02040503050406030204" pitchFamily="18" charset="0"/>
                        <a:cs typeface="Franklin Gothic Book"/>
                      </a:rPr>
                      <m:t>2</m:t>
                    </m:r>
                    <m:r>
                      <a:rPr lang="en-US" sz="1400" b="0" i="1" kern="1000" spc="30" dirty="0" smtClean="0">
                        <a:solidFill>
                          <a:schemeClr val="accent2"/>
                        </a:solidFill>
                        <a:latin typeface="Cambria Math" panose="02040503050406030204" pitchFamily="18" charset="0"/>
                        <a:cs typeface="Franklin Gothic Book"/>
                      </a:rPr>
                      <m:t>8</m:t>
                    </m:r>
                    <m:r>
                      <m:rPr>
                        <m:sty m:val="p"/>
                      </m:rPr>
                      <a:rPr lang="en-US" sz="1400" kern="1000" spc="30">
                        <a:solidFill>
                          <a:schemeClr val="accent2"/>
                        </a:solidFill>
                        <a:latin typeface="Cambria Math" panose="02040503050406030204" pitchFamily="18" charset="0"/>
                        <a:cs typeface="Franklin Gothic Book"/>
                      </a:rPr>
                      <m:t>MeV</m:t>
                    </m:r>
                    <m:r>
                      <a:rPr lang="en-US" sz="1400" i="1" kern="1000" spc="30">
                        <a:solidFill>
                          <a:schemeClr val="accent2"/>
                        </a:solidFill>
                        <a:latin typeface="Cambria Math" panose="02040503050406030204" pitchFamily="18" charset="0"/>
                        <a:cs typeface="Franklin Gothic Book"/>
                      </a:rPr>
                      <m:t>/</m:t>
                    </m:r>
                    <m:r>
                      <a:rPr lang="en-US" sz="1400" i="1" kern="1000" spc="30">
                        <a:solidFill>
                          <a:schemeClr val="accent2"/>
                        </a:solidFill>
                        <a:latin typeface="Cambria Math" panose="02040503050406030204" pitchFamily="18" charset="0"/>
                        <a:cs typeface="Franklin Gothic Book"/>
                      </a:rPr>
                      <m:t>𝑐</m:t>
                    </m:r>
                  </m:oMath>
                </a14:m>
                <a:endParaRPr lang="en-US" sz="1400" kern="1000" spc="30" dirty="0" err="1">
                  <a:solidFill>
                    <a:schemeClr val="accent2"/>
                  </a:solidFill>
                  <a:latin typeface="Aptos" panose="020B0004020202020204" pitchFamily="34" charset="0"/>
                  <a:cs typeface="Franklin Gothic Book"/>
                </a:endParaRPr>
              </a:p>
            </p:txBody>
          </p:sp>
        </mc:Choice>
        <mc:Fallback xmlns="">
          <p:sp>
            <p:nvSpPr>
              <p:cNvPr id="24" name="TextBox 23">
                <a:extLst>
                  <a:ext uri="{FF2B5EF4-FFF2-40B4-BE49-F238E27FC236}">
                    <a16:creationId xmlns:a16="http://schemas.microsoft.com/office/drawing/2014/main" id="{7A46E2C5-1AE9-10D4-7568-C4DA9CCB39F1}"/>
                  </a:ext>
                </a:extLst>
              </p:cNvPr>
              <p:cNvSpPr txBox="1">
                <a:spLocks noRot="1" noChangeAspect="1" noMove="1" noResize="1" noEditPoints="1" noAdjustHandles="1" noChangeArrowheads="1" noChangeShapeType="1" noTextEdit="1"/>
              </p:cNvSpPr>
              <p:nvPr/>
            </p:nvSpPr>
            <p:spPr>
              <a:xfrm rot="3751246">
                <a:off x="786645" y="1345203"/>
                <a:ext cx="2304670" cy="225896"/>
              </a:xfrm>
              <a:prstGeom prst="rect">
                <a:avLst/>
              </a:prstGeom>
              <a:blipFill>
                <a:blip r:embed="rId13"/>
                <a:stretch>
                  <a:fillRect l="-5769" t="-1130" b="-565"/>
                </a:stretch>
              </a:blipFill>
            </p:spPr>
            <p:txBody>
              <a:bodyPr/>
              <a:lstStyle/>
              <a:p>
                <a:r>
                  <a:rPr lang="en-US">
                    <a:noFill/>
                  </a:rPr>
                  <a:t> </a:t>
                </a:r>
              </a:p>
            </p:txBody>
          </p:sp>
        </mc:Fallback>
      </mc:AlternateContent>
      <p:sp>
        <p:nvSpPr>
          <p:cNvPr id="522" name="Line"/>
          <p:cNvSpPr/>
          <p:nvPr/>
        </p:nvSpPr>
        <p:spPr>
          <a:xfrm flipV="1">
            <a:off x="3707904" y="2286875"/>
            <a:ext cx="0" cy="101010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523" name="Line"/>
          <p:cNvSpPr/>
          <p:nvPr/>
        </p:nvSpPr>
        <p:spPr>
          <a:xfrm flipH="1" flipV="1">
            <a:off x="3862048" y="2287165"/>
            <a:ext cx="352811" cy="97249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529" name="Pulse Coils…"/>
          <p:cNvSpPr txBox="1"/>
          <p:nvPr/>
        </p:nvSpPr>
        <p:spPr>
          <a:xfrm>
            <a:off x="3179408" y="1750187"/>
            <a:ext cx="1284620"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Pulse Coils</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(pulsed B field)</a:t>
            </a:r>
          </a:p>
        </p:txBody>
      </p:sp>
      <p:sp>
        <p:nvSpPr>
          <p:cNvPr id="5" name="Weakly-focusing Coil (static B field)">
            <a:extLst>
              <a:ext uri="{FF2B5EF4-FFF2-40B4-BE49-F238E27FC236}">
                <a16:creationId xmlns:a16="http://schemas.microsoft.com/office/drawing/2014/main" id="{AD3413CF-B84E-6D5F-5495-0ECDA330F38C}"/>
              </a:ext>
            </a:extLst>
          </p:cNvPr>
          <p:cNvSpPr txBox="1"/>
          <p:nvPr/>
        </p:nvSpPr>
        <p:spPr>
          <a:xfrm>
            <a:off x="3059832" y="4601039"/>
            <a:ext cx="1930516" cy="453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a:lnSpc>
                <a:spcPct val="100000"/>
              </a:lnSpc>
              <a:spcBef>
                <a:spcPts val="0"/>
              </a:spcBef>
              <a:defRPr sz="3600">
                <a:solidFill>
                  <a:srgbClr val="5E5E5E"/>
                </a:solidFill>
                <a:latin typeface="Avenir Next Demi Bold"/>
                <a:ea typeface="Avenir Next Demi Bold"/>
                <a:cs typeface="Avenir Next Demi Bold"/>
                <a:sym typeface="Avenir Next Demi Bold"/>
              </a:defRPr>
            </a:lvl1pPr>
          </a:lstStyle>
          <a:p>
            <a:r>
              <a:rPr sz="1350" dirty="0">
                <a:solidFill>
                  <a:schemeClr val="bg1">
                    <a:lumMod val="95000"/>
                  </a:schemeClr>
                </a:solidFill>
                <a:latin typeface="Aptos" panose="020B0004020202020204" pitchFamily="34" charset="0"/>
              </a:rPr>
              <a:t>Weakly-focusing Coil (static B field)</a:t>
            </a:r>
          </a:p>
        </p:txBody>
      </p:sp>
      <p:sp>
        <p:nvSpPr>
          <p:cNvPr id="26" name="Line">
            <a:extLst>
              <a:ext uri="{FF2B5EF4-FFF2-40B4-BE49-F238E27FC236}">
                <a16:creationId xmlns:a16="http://schemas.microsoft.com/office/drawing/2014/main" id="{D87EFAAB-487D-F69B-32B3-97A5F6DEB2FF}"/>
              </a:ext>
            </a:extLst>
          </p:cNvPr>
          <p:cNvSpPr/>
          <p:nvPr/>
        </p:nvSpPr>
        <p:spPr>
          <a:xfrm flipH="1">
            <a:off x="4067942" y="4486328"/>
            <a:ext cx="0" cy="11471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Tree>
    <p:extLst>
      <p:ext uri="{BB962C8B-B14F-4D97-AF65-F5344CB8AC3E}">
        <p14:creationId xmlns:p14="http://schemas.microsoft.com/office/powerpoint/2010/main" val="171191970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agram_setup_phase1_electrodes.png" descr="diagram_setup_phase1_electrodes.png">
            <a:extLst>
              <a:ext uri="{FF2B5EF4-FFF2-40B4-BE49-F238E27FC236}">
                <a16:creationId xmlns:a16="http://schemas.microsoft.com/office/drawing/2014/main" id="{32BCA359-3F27-BF5E-7909-382C62FEFF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153283" y="1759335"/>
            <a:ext cx="2774869" cy="3875584"/>
          </a:xfrm>
          <a:prstGeom prst="rect">
            <a:avLst/>
          </a:prstGeom>
          <a:ln w="12700">
            <a:miter lim="400000"/>
          </a:ln>
        </p:spPr>
      </p:pic>
      <p:sp>
        <p:nvSpPr>
          <p:cNvPr id="25" name="Rectangle 24">
            <a:extLst>
              <a:ext uri="{FF2B5EF4-FFF2-40B4-BE49-F238E27FC236}">
                <a16:creationId xmlns:a16="http://schemas.microsoft.com/office/drawing/2014/main" id="{99A8D814-6677-66B0-1C3E-D7C1C060BEBD}"/>
              </a:ext>
            </a:extLst>
          </p:cNvPr>
          <p:cNvSpPr/>
          <p:nvPr/>
        </p:nvSpPr>
        <p:spPr bwMode="auto">
          <a:xfrm>
            <a:off x="1" y="0"/>
            <a:ext cx="1474242" cy="10084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99" name="Line"/>
          <p:cNvSpPr/>
          <p:nvPr/>
        </p:nvSpPr>
        <p:spPr>
          <a:xfrm>
            <a:off x="1847433" y="4239938"/>
            <a:ext cx="864729"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500" name="Line"/>
          <p:cNvSpPr/>
          <p:nvPr/>
        </p:nvSpPr>
        <p:spPr>
          <a:xfrm>
            <a:off x="1778263" y="3296978"/>
            <a:ext cx="285827"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501" name="Arrow"/>
          <p:cNvSpPr/>
          <p:nvPr/>
        </p:nvSpPr>
        <p:spPr>
          <a:xfrm>
            <a:off x="4427984" y="3829513"/>
            <a:ext cx="288032" cy="177072"/>
          </a:xfrm>
          <a:custGeom>
            <a:avLst/>
            <a:gdLst/>
            <a:ahLst/>
            <a:cxnLst>
              <a:cxn ang="0">
                <a:pos x="wd2" y="hd2"/>
              </a:cxn>
              <a:cxn ang="5400000">
                <a:pos x="wd2" y="hd2"/>
              </a:cxn>
              <a:cxn ang="10800000">
                <a:pos x="wd2" y="hd2"/>
              </a:cxn>
              <a:cxn ang="16200000">
                <a:pos x="wd2" y="hd2"/>
              </a:cxn>
            </a:cxnLst>
            <a:rect l="0" t="0" r="r" b="b"/>
            <a:pathLst>
              <a:path w="21600" h="21600" extrusionOk="0">
                <a:moveTo>
                  <a:pt x="6137" y="14256"/>
                </a:moveTo>
                <a:lnTo>
                  <a:pt x="6137" y="21600"/>
                </a:lnTo>
                <a:lnTo>
                  <a:pt x="0" y="10800"/>
                </a:lnTo>
                <a:lnTo>
                  <a:pt x="6137" y="0"/>
                </a:lnTo>
                <a:lnTo>
                  <a:pt x="6137" y="7344"/>
                </a:lnTo>
                <a:lnTo>
                  <a:pt x="21600" y="7344"/>
                </a:lnTo>
                <a:lnTo>
                  <a:pt x="21600" y="14256"/>
                </a:lnTo>
                <a:close/>
              </a:path>
            </a:pathLst>
          </a:custGeom>
          <a:solidFill>
            <a:srgbClr val="60D937"/>
          </a:solidFill>
          <a:ln w="12700">
            <a:miter lim="400000"/>
          </a:ln>
        </p:spPr>
        <p:txBody>
          <a:bodyPr lIns="19050" tIns="19050" rIns="19050" bIns="19050" anchor="ctr"/>
          <a:lstStyle/>
          <a:p>
            <a:pPr algn="ctr" defTabSz="309563">
              <a:spcBef>
                <a:spcPts val="0"/>
              </a:spcBef>
              <a:defRPr sz="3200">
                <a:latin typeface="Helvetica Neue Medium"/>
                <a:ea typeface="Helvetica Neue Medium"/>
                <a:cs typeface="Helvetica Neue Medium"/>
                <a:sym typeface="Helvetica Neue Medium"/>
              </a:defRPr>
            </a:pPr>
            <a:endParaRPr sz="1200"/>
          </a:p>
        </p:txBody>
      </p:sp>
      <p:sp>
        <p:nvSpPr>
          <p:cNvPr id="504" name="Entrance Detector…"/>
          <p:cNvSpPr txBox="1"/>
          <p:nvPr/>
        </p:nvSpPr>
        <p:spPr>
          <a:xfrm>
            <a:off x="233710" y="4032358"/>
            <a:ext cx="1786463"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Entrance Detector</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(t=0 &amp; trigger signal)</a:t>
            </a:r>
          </a:p>
        </p:txBody>
      </p:sp>
      <mc:AlternateContent xmlns:mc="http://schemas.openxmlformats.org/markup-compatibility/2006" xmlns:a14="http://schemas.microsoft.com/office/drawing/2010/main">
        <mc:Choice Requires="a14">
          <p:sp>
            <p:nvSpPr>
              <p:cNvPr id="506" name="Equation"/>
              <p:cNvSpPr txBox="1"/>
              <p:nvPr/>
            </p:nvSpPr>
            <p:spPr>
              <a:xfrm>
                <a:off x="4669329" y="3787234"/>
                <a:ext cx="358961" cy="323550"/>
              </a:xfrm>
              <a:prstGeom prst="rect">
                <a:avLst/>
              </a:prstGeom>
              <a:ln w="12700">
                <a:miter lim="400000"/>
              </a:ln>
            </p:spPr>
            <p:txBody>
              <a:bodyPr wrap="square" lIns="0" tIns="0" rIns="0" bIns="0">
                <a:spAutoFit/>
              </a:bodyPr>
              <a:lstStyle/>
              <a:p>
                <a:pPr algn="just" defTabSz="342900" latinLnBrk="1">
                  <a:spcBef>
                    <a:spcPts val="0"/>
                  </a:spcBef>
                  <a:defRPr sz="1800"/>
                </a:pPr>
                <a14:m>
                  <m:oMathPara xmlns:m="http://schemas.openxmlformats.org/officeDocument/2006/math">
                    <m:oMathParaPr>
                      <m:jc m:val="centerGroup"/>
                    </m:oMathParaPr>
                    <m:oMath xmlns:m="http://schemas.openxmlformats.org/officeDocument/2006/math">
                      <m:acc>
                        <m:accPr>
                          <m:chr m:val="⃗"/>
                          <m:ctrlPr>
                            <a:rPr lang="en-US" sz="1875" i="1">
                              <a:solidFill>
                                <a:srgbClr val="88FA4E"/>
                              </a:solidFill>
                              <a:latin typeface="Cambria Math" panose="02040503050406030204" pitchFamily="18" charset="0"/>
                            </a:rPr>
                          </m:ctrlPr>
                        </m:accPr>
                        <m:e>
                          <m:r>
                            <a:rPr lang="en-US" sz="1875" i="1">
                              <a:solidFill>
                                <a:srgbClr val="88FA4E"/>
                              </a:solidFill>
                              <a:latin typeface="Cambria Math" panose="02040503050406030204" pitchFamily="18" charset="0"/>
                            </a:rPr>
                            <m:t>𝐵</m:t>
                          </m:r>
                        </m:e>
                      </m:acc>
                    </m:oMath>
                  </m:oMathPara>
                </a14:m>
                <a:endParaRPr sz="1875" dirty="0">
                  <a:solidFill>
                    <a:srgbClr val="88FA4E"/>
                  </a:solidFill>
                </a:endParaRPr>
              </a:p>
            </p:txBody>
          </p:sp>
        </mc:Choice>
        <mc:Fallback xmlns="">
          <p:sp>
            <p:nvSpPr>
              <p:cNvPr id="506" name="Equation"/>
              <p:cNvSpPr txBox="1">
                <a:spLocks noRot="1" noChangeAspect="1" noMove="1" noResize="1" noEditPoints="1" noAdjustHandles="1" noChangeArrowheads="1" noChangeShapeType="1" noTextEdit="1"/>
              </p:cNvSpPr>
              <p:nvPr/>
            </p:nvSpPr>
            <p:spPr>
              <a:xfrm>
                <a:off x="4669329" y="3787234"/>
                <a:ext cx="358961" cy="323550"/>
              </a:xfrm>
              <a:prstGeom prst="rect">
                <a:avLst/>
              </a:prstGeom>
              <a:blipFill>
                <a:blip r:embed="rId4"/>
                <a:stretch>
                  <a:fillRect b="-9434"/>
                </a:stretch>
              </a:blipFill>
              <a:ln w="12700">
                <a:miter lim="400000"/>
              </a:ln>
            </p:spPr>
            <p:txBody>
              <a:bodyPr/>
              <a:lstStyle/>
              <a:p>
                <a:r>
                  <a:rPr lang="en-US">
                    <a:noFill/>
                  </a:rPr>
                  <a:t> </a:t>
                </a:r>
              </a:p>
            </p:txBody>
          </p:sp>
        </mc:Fallback>
      </mc:AlternateContent>
      <p:sp>
        <p:nvSpPr>
          <p:cNvPr id="507" name="Superconducting Injection Chanel"/>
          <p:cNvSpPr txBox="1"/>
          <p:nvPr/>
        </p:nvSpPr>
        <p:spPr>
          <a:xfrm>
            <a:off x="259115" y="3069993"/>
            <a:ext cx="1430149"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lnSpc>
                <a:spcPct val="100000"/>
              </a:lnSpc>
              <a:spcBef>
                <a:spcPts val="0"/>
              </a:spcBef>
              <a:defRPr sz="3600">
                <a:solidFill>
                  <a:srgbClr val="5E5E5E"/>
                </a:solidFill>
                <a:latin typeface="Avenir Next Demi Bold"/>
                <a:ea typeface="Avenir Next Demi Bold"/>
                <a:cs typeface="Avenir Next Demi Bold"/>
                <a:sym typeface="Avenir Next Demi Bold"/>
              </a:defRPr>
            </a:lvl1pPr>
          </a:lstStyle>
          <a:p>
            <a:r>
              <a:rPr sz="1350" dirty="0">
                <a:latin typeface="Aptos" panose="020B0004020202020204" pitchFamily="34" charset="0"/>
              </a:rPr>
              <a:t>Superconducting Injection Chanel</a:t>
            </a:r>
          </a:p>
        </p:txBody>
      </p:sp>
      <p:sp>
        <p:nvSpPr>
          <p:cNvPr id="2" name="Title 1"/>
          <p:cNvSpPr txBox="1">
            <a:spLocks/>
          </p:cNvSpPr>
          <p:nvPr/>
        </p:nvSpPr>
        <p:spPr>
          <a:xfrm>
            <a:off x="1948714" y="74581"/>
            <a:ext cx="6875026" cy="381375"/>
          </a:xfrm>
          <a:prstGeom prst="rect">
            <a:avLst/>
          </a:prstGeo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Humanst521 BT" panose="020B06020202040202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2pPr>
            <a:lvl3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3pPr>
            <a:lvl4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4pPr>
            <a:lvl5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a:lstStyle>
          <a:p>
            <a:r>
              <a:rPr lang="en-US" dirty="0">
                <a:latin typeface="Aptos" panose="020B0004020202020204" pitchFamily="34" charset="0"/>
              </a:rPr>
              <a:t>Search for a muon EDM using the frozen-spin technique with longitudinal injection</a:t>
            </a:r>
          </a:p>
        </p:txBody>
      </p:sp>
      <mc:AlternateContent xmlns:mc="http://schemas.openxmlformats.org/markup-compatibility/2006" xmlns:a14="http://schemas.microsoft.com/office/drawing/2010/main">
        <mc:Choice Requires="a14">
          <p:sp>
            <p:nvSpPr>
              <p:cNvPr id="7" name="TextBox 6"/>
              <p:cNvSpPr txBox="1"/>
              <p:nvPr/>
            </p:nvSpPr>
            <p:spPr>
              <a:xfrm>
                <a:off x="5902820" y="1280368"/>
                <a:ext cx="3087070" cy="3815660"/>
              </a:xfrm>
              <a:prstGeom prst="roundRect">
                <a:avLst>
                  <a:gd name="adj" fmla="val 2685"/>
                </a:avLst>
              </a:prstGeom>
              <a:solidFill>
                <a:schemeClr val="bg1"/>
              </a:solidFill>
              <a:ln>
                <a:solidFill>
                  <a:srgbClr val="0070C0"/>
                </a:solidFill>
              </a:ln>
            </p:spPr>
            <p:txBody>
              <a:bodyPr wrap="square" lIns="36000" tIns="0" rIns="0" bIns="0" rtlCol="0" anchor="t" anchorCtr="0">
                <a:spAutoFit/>
              </a:bodyPr>
              <a:lstStyle/>
              <a:p>
                <a:pPr marL="179388" indent="-179388">
                  <a:lnSpc>
                    <a:spcPct val="110000"/>
                  </a:lnSpc>
                  <a:spcBef>
                    <a:spcPts val="0"/>
                  </a:spcBef>
                  <a:buFont typeface="Arial" panose="020B0604020202020204" pitchFamily="34" charset="0"/>
                  <a:buChar char="•"/>
                </a:pP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a:solidFill>
                      <a:schemeClr val="tx1">
                        <a:lumMod val="85000"/>
                        <a:lumOff val="15000"/>
                      </a:schemeClr>
                    </a:solidFill>
                    <a:latin typeface="Aptos" panose="020B0004020202020204" pitchFamily="34" charset="0"/>
                    <a:cs typeface="Franklin Gothic Book"/>
                  </a:rPr>
                  <a:t> from Pion-decay → </a:t>
                </a:r>
                <a:br>
                  <a:rPr lang="en-US" sz="1600" kern="1000" spc="30" dirty="0">
                    <a:solidFill>
                      <a:schemeClr val="tx1">
                        <a:lumMod val="85000"/>
                        <a:lumOff val="15000"/>
                      </a:schemeClr>
                    </a:solidFill>
                    <a:latin typeface="Aptos" panose="020B0004020202020204" pitchFamily="34" charset="0"/>
                    <a:cs typeface="Franklin Gothic Book"/>
                  </a:rPr>
                </a:br>
                <a:r>
                  <a:rPr lang="en-US" sz="1600" kern="1000" spc="30" dirty="0">
                    <a:solidFill>
                      <a:schemeClr val="tx1">
                        <a:lumMod val="85000"/>
                        <a:lumOff val="15000"/>
                      </a:schemeClr>
                    </a:solidFill>
                    <a:latin typeface="Aptos" panose="020B0004020202020204" pitchFamily="34" charset="0"/>
                    <a:cs typeface="Franklin Gothic Book"/>
                  </a:rPr>
                  <a:t>high polarization </a:t>
                </a:r>
                <a14:m>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𝑝</m:t>
                    </m:r>
                    <m:r>
                      <a:rPr lang="en-US" sz="1600" b="0" i="1" kern="1000" spc="30" smtClean="0">
                        <a:solidFill>
                          <a:schemeClr val="tx1">
                            <a:lumMod val="85000"/>
                            <a:lumOff val="15000"/>
                          </a:schemeClr>
                        </a:solidFill>
                        <a:latin typeface="Cambria Math" panose="02040503050406030204" pitchFamily="18" charset="0"/>
                        <a:cs typeface="Franklin Gothic Book"/>
                      </a:rPr>
                      <m:t>≈</m:t>
                    </m:r>
                    <m:r>
                      <a:rPr lang="en-US" sz="1600" b="0" i="1" kern="1000" spc="30" smtClean="0">
                        <a:solidFill>
                          <a:schemeClr val="tx1">
                            <a:lumMod val="85000"/>
                            <a:lumOff val="15000"/>
                          </a:schemeClr>
                        </a:solidFill>
                        <a:latin typeface="Cambria Math" panose="02040503050406030204" pitchFamily="18" charset="0"/>
                        <a:cs typeface="Franklin Gothic Book"/>
                      </a:rPr>
                      <m:t>95</m:t>
                    </m:r>
                    <m:r>
                      <a:rPr lang="en-US" sz="1600" b="0" i="1" kern="1000" spc="30" smtClean="0">
                        <a:solidFill>
                          <a:schemeClr val="tx1">
                            <a:lumMod val="85000"/>
                            <a:lumOff val="15000"/>
                          </a:schemeClr>
                        </a:solidFill>
                        <a:latin typeface="Cambria Math" panose="02040503050406030204" pitchFamily="18" charset="0"/>
                        <a:cs typeface="Franklin Gothic Book"/>
                      </a:rPr>
                      <m:t>%</m:t>
                    </m:r>
                  </m:oMath>
                </a14:m>
                <a:endParaRPr lang="en-US" sz="1600" kern="1000" spc="30" dirty="0">
                  <a:solidFill>
                    <a:schemeClr val="tx1">
                      <a:lumMod val="85000"/>
                      <a:lumOff val="15000"/>
                    </a:schemeClr>
                  </a:solidFill>
                  <a:latin typeface="Aptos" panose="020B0004020202020204" pitchFamily="34" charset="0"/>
                  <a:cs typeface="Franklin Gothic Book"/>
                </a:endParaRP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Injection through superconducting channel</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Fast scintillator triggers pulse</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Magnetic pulse stops longitudinal motion of </a:t>
                </a: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endParaRPr lang="en-US" sz="1600" kern="1000" spc="30" dirty="0">
                  <a:solidFill>
                    <a:schemeClr val="tx1">
                      <a:lumMod val="85000"/>
                      <a:lumOff val="15000"/>
                    </a:schemeClr>
                  </a:solidFill>
                  <a:latin typeface="Aptos" panose="020B0004020202020204" pitchFamily="34" charset="0"/>
                  <a:cs typeface="Franklin Gothic Book"/>
                </a:endParaRPr>
              </a:p>
              <a:p>
                <a:pPr marL="182563" indent="-182563">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Weakly focusing field for storage</a:t>
                </a:r>
              </a:p>
              <a:p>
                <a:pPr marL="179388" indent="-179388">
                  <a:lnSpc>
                    <a:spcPct val="110000"/>
                  </a:lnSpc>
                  <a:spcBef>
                    <a:spcPts val="0"/>
                  </a:spcBef>
                  <a:buFont typeface="Arial" panose="020B0604020202020204" pitchFamily="34" charset="0"/>
                  <a:buChar char="•"/>
                </a:pPr>
                <a:r>
                  <a:rPr lang="en-US" sz="1600" kern="1000" spc="30" dirty="0">
                    <a:latin typeface="Aptos" panose="020B0004020202020204" pitchFamily="34" charset="0"/>
                    <a:cs typeface="Franklin Gothic Book"/>
                  </a:rPr>
                  <a:t>Thin electrodes provide</a:t>
                </a:r>
                <a:br>
                  <a:rPr lang="en-US" sz="1600" kern="1000" spc="30" dirty="0">
                    <a:latin typeface="Aptos" panose="020B0004020202020204" pitchFamily="34" charset="0"/>
                    <a:cs typeface="Franklin Gothic Book"/>
                  </a:rPr>
                </a:br>
                <a:r>
                  <a:rPr lang="en-US" sz="1600" kern="1000" spc="30" dirty="0">
                    <a:latin typeface="Aptos" panose="020B0004020202020204" pitchFamily="34" charset="0"/>
                    <a:cs typeface="Franklin Gothic Book"/>
                  </a:rPr>
                  <a:t>electric field for frozen spin</a:t>
                </a:r>
              </a:p>
              <a:p>
                <a:pPr marL="182563" indent="-182563">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Scintillating fiber detector (CHET)</a:t>
                </a:r>
                <a:br>
                  <a:rPr lang="en-US" sz="1600" kern="1000" spc="30" dirty="0">
                    <a:solidFill>
                      <a:schemeClr val="bg1">
                        <a:lumMod val="85000"/>
                      </a:schemeClr>
                    </a:solidFill>
                    <a:latin typeface="Aptos" panose="020B0004020202020204" pitchFamily="34" charset="0"/>
                    <a:cs typeface="Franklin Gothic Book"/>
                  </a:rPr>
                </a:br>
                <a:r>
                  <a:rPr lang="en-US" sz="1600" kern="1000" spc="30" dirty="0">
                    <a:solidFill>
                      <a:schemeClr val="bg1">
                        <a:lumMod val="85000"/>
                      </a:schemeClr>
                    </a:solidFill>
                    <a:latin typeface="Aptos" panose="020B0004020202020204" pitchFamily="34" charset="0"/>
                    <a:cs typeface="Franklin Gothic Book"/>
                  </a:rPr>
                  <a:t>for</a:t>
                </a:r>
                <a14:m>
                  <m:oMath xmlns:m="http://schemas.openxmlformats.org/officeDocument/2006/math">
                    <m:r>
                      <a:rPr lang="en-US" sz="1600" b="0" i="0" kern="1000" spc="30" dirty="0" smtClean="0">
                        <a:solidFill>
                          <a:schemeClr val="bg1">
                            <a:lumMod val="85000"/>
                          </a:schemeClr>
                        </a:solidFill>
                        <a:latin typeface="Cambria Math" panose="02040503050406030204" pitchFamily="18" charset="0"/>
                        <a:cs typeface="Franklin Gothic Book"/>
                      </a:rPr>
                      <m:t> </m:t>
                    </m:r>
                    <m:sSup>
                      <m:sSupPr>
                        <m:ctrlPr>
                          <a:rPr lang="en-US" sz="1600" b="0" i="1" kern="1000" spc="30" dirty="0" smtClean="0">
                            <a:solidFill>
                              <a:schemeClr val="bg1">
                                <a:lumMod val="85000"/>
                              </a:schemeClr>
                            </a:solidFill>
                            <a:latin typeface="Cambria Math" panose="02040503050406030204" pitchFamily="18" charset="0"/>
                            <a:cs typeface="Franklin Gothic Book"/>
                          </a:rPr>
                        </m:ctrlPr>
                      </m:sSupPr>
                      <m:e>
                        <m:r>
                          <a:rPr lang="en-US" sz="1600" b="0" i="1" kern="1000" spc="30" dirty="0" smtClean="0">
                            <a:solidFill>
                              <a:schemeClr val="bg1">
                                <a:lumMod val="85000"/>
                              </a:schemeClr>
                            </a:solidFill>
                            <a:latin typeface="Cambria Math" panose="02040503050406030204" pitchFamily="18" charset="0"/>
                            <a:cs typeface="Franklin Gothic Book"/>
                          </a:rPr>
                          <m:t>𝑒</m:t>
                        </m:r>
                      </m:e>
                      <m:sup>
                        <m:r>
                          <a:rPr lang="en-US" sz="1600" b="0" i="1" kern="1000" spc="30" dirty="0" smtClean="0">
                            <a:solidFill>
                              <a:schemeClr val="bg1">
                                <a:lumMod val="85000"/>
                              </a:schemeClr>
                            </a:solidFill>
                            <a:latin typeface="Cambria Math" panose="02040503050406030204" pitchFamily="18" charset="0"/>
                            <a:cs typeface="Franklin Gothic Book"/>
                          </a:rPr>
                          <m:t>+</m:t>
                        </m:r>
                      </m:sup>
                    </m:sSup>
                  </m:oMath>
                </a14:m>
                <a:r>
                  <a:rPr lang="en-US" sz="1600" kern="1000" spc="30" dirty="0">
                    <a:solidFill>
                      <a:schemeClr val="bg1">
                        <a:lumMod val="85000"/>
                      </a:schemeClr>
                    </a:solidFill>
                    <a:latin typeface="Aptos" panose="020B0004020202020204" pitchFamily="34" charset="0"/>
                    <a:cs typeface="Franklin Gothic Book"/>
                  </a:rPr>
                  <a:t>- tracking </a:t>
                </a:r>
              </a:p>
            </p:txBody>
          </p:sp>
        </mc:Choice>
        <mc:Fallback xmlns="">
          <p:sp>
            <p:nvSpPr>
              <p:cNvPr id="7" name="TextBox 6"/>
              <p:cNvSpPr txBox="1">
                <a:spLocks noRot="1" noChangeAspect="1" noMove="1" noResize="1" noEditPoints="1" noAdjustHandles="1" noChangeArrowheads="1" noChangeShapeType="1" noTextEdit="1"/>
              </p:cNvSpPr>
              <p:nvPr/>
            </p:nvSpPr>
            <p:spPr>
              <a:xfrm>
                <a:off x="5902820" y="1280368"/>
                <a:ext cx="3087070" cy="3815660"/>
              </a:xfrm>
              <a:prstGeom prst="roundRect">
                <a:avLst>
                  <a:gd name="adj" fmla="val 2685"/>
                </a:avLst>
              </a:prstGeom>
              <a:blipFill>
                <a:blip r:embed="rId5"/>
                <a:stretch>
                  <a:fillRect l="-1572" t="-478" b="-1911"/>
                </a:stretch>
              </a:blipFill>
              <a:ln>
                <a:solidFill>
                  <a:srgbClr val="0070C0"/>
                </a:solidFill>
              </a:ln>
            </p:spPr>
            <p:txBody>
              <a:bodyPr/>
              <a:lstStyle/>
              <a:p>
                <a:r>
                  <a:rPr lang="en-US">
                    <a:noFill/>
                  </a:rPr>
                  <a:t> </a:t>
                </a:r>
              </a:p>
            </p:txBody>
          </p:sp>
        </mc:Fallback>
      </mc:AlternateContent>
      <p:grpSp>
        <p:nvGrpSpPr>
          <p:cNvPr id="3" name="Group 2">
            <a:extLst>
              <a:ext uri="{FF2B5EF4-FFF2-40B4-BE49-F238E27FC236}">
                <a16:creationId xmlns:a16="http://schemas.microsoft.com/office/drawing/2014/main" id="{11F0262F-F8E7-DD7F-45F0-D12CF5976933}"/>
              </a:ext>
            </a:extLst>
          </p:cNvPr>
          <p:cNvGrpSpPr/>
          <p:nvPr/>
        </p:nvGrpSpPr>
        <p:grpSpPr>
          <a:xfrm rot="18750711">
            <a:off x="3999709" y="4223042"/>
            <a:ext cx="129381" cy="129381"/>
            <a:chOff x="2903220" y="4152900"/>
            <a:chExt cx="129381" cy="129381"/>
          </a:xfrm>
        </p:grpSpPr>
        <p:sp>
          <p:nvSpPr>
            <p:cNvPr id="6" name="Oval 5">
              <a:extLst>
                <a:ext uri="{FF2B5EF4-FFF2-40B4-BE49-F238E27FC236}">
                  <a16:creationId xmlns:a16="http://schemas.microsoft.com/office/drawing/2014/main" id="{4F579FA4-576D-F5FE-C109-631ED4091D28}"/>
                </a:ext>
              </a:extLst>
            </p:cNvPr>
            <p:cNvSpPr/>
            <p:nvPr/>
          </p:nvSpPr>
          <p:spPr bwMode="auto">
            <a:xfrm>
              <a:off x="2903220" y="4152900"/>
              <a:ext cx="129381" cy="129381"/>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latin typeface="Aptos" panose="020B0004020202020204" pitchFamily="34" charset="0"/>
              </a:endParaRPr>
            </a:p>
          </p:txBody>
        </p:sp>
        <p:cxnSp>
          <p:nvCxnSpPr>
            <p:cNvPr id="8" name="Straight Arrow Connector 7">
              <a:extLst>
                <a:ext uri="{FF2B5EF4-FFF2-40B4-BE49-F238E27FC236}">
                  <a16:creationId xmlns:a16="http://schemas.microsoft.com/office/drawing/2014/main" id="{7853D95F-05B2-33DB-7508-90FFACC37AC2}"/>
                </a:ext>
              </a:extLst>
            </p:cNvPr>
            <p:cNvCxnSpPr>
              <a:stCxn id="6" idx="6"/>
              <a:endCxn id="6" idx="2"/>
            </p:cNvCxnSpPr>
            <p:nvPr/>
          </p:nvCxnSpPr>
          <p:spPr bwMode="auto">
            <a:xfrm flipH="1">
              <a:off x="2903220" y="4217591"/>
              <a:ext cx="129381" cy="0"/>
            </a:xfrm>
            <a:prstGeom prst="straightConnector1">
              <a:avLst/>
            </a:prstGeom>
            <a:ln w="12700" cap="rnd">
              <a:solidFill>
                <a:schemeClr val="bg2">
                  <a:lumMod val="75000"/>
                </a:schemeClr>
              </a:solidFill>
              <a:headEnd type="none" w="med" len="med"/>
              <a:tailEnd type="triangle" w="sm" len="sm"/>
            </a:ln>
            <a:effectLst/>
          </p:spPr>
          <p:style>
            <a:lnRef idx="2">
              <a:schemeClr val="accent6"/>
            </a:lnRef>
            <a:fillRef idx="0">
              <a:schemeClr val="accent6"/>
            </a:fillRef>
            <a:effectRef idx="1">
              <a:schemeClr val="accent6"/>
            </a:effectRef>
            <a:fontRef idx="minor">
              <a:schemeClr val="tx1"/>
            </a:fontRef>
          </p:style>
        </p:cxnSp>
      </p:grpSp>
      <p:grpSp>
        <p:nvGrpSpPr>
          <p:cNvPr id="9" name="Group 8">
            <a:extLst>
              <a:ext uri="{FF2B5EF4-FFF2-40B4-BE49-F238E27FC236}">
                <a16:creationId xmlns:a16="http://schemas.microsoft.com/office/drawing/2014/main" id="{E65EA14B-962A-8E4E-72D1-C0694F3F4C79}"/>
              </a:ext>
            </a:extLst>
          </p:cNvPr>
          <p:cNvGrpSpPr/>
          <p:nvPr/>
        </p:nvGrpSpPr>
        <p:grpSpPr>
          <a:xfrm rot="14555375" flipH="1">
            <a:off x="55789" y="961433"/>
            <a:ext cx="1993624" cy="811050"/>
            <a:chOff x="5819887" y="961902"/>
            <a:chExt cx="2280622" cy="1041772"/>
          </a:xfrm>
        </p:grpSpPr>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37ED1E54-7EF8-625A-7EE9-F2EB74E919D7}"/>
                    </a:ext>
                  </a:extLst>
                </p:cNvPr>
                <p:cNvSpPr/>
                <p:nvPr/>
              </p:nvSpPr>
              <p:spPr bwMode="auto">
                <a:xfrm rot="10844365">
                  <a:off x="6809590" y="1410241"/>
                  <a:ext cx="322730" cy="322730"/>
                </a:xfrm>
                <a:prstGeom prst="ellipse">
                  <a:avLst/>
                </a:prstGeom>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r>
                          <a:rPr lang="en-US" b="0" i="1" smtClean="0">
                            <a:latin typeface="Cambria Math"/>
                          </a:rPr>
                          <m:t>𝜋</m:t>
                        </m:r>
                      </m:oMath>
                    </m:oMathPara>
                  </a14:m>
                  <a:endParaRPr lang="en-US" dirty="0">
                    <a:latin typeface="Aptos" panose="020B0004020202020204" pitchFamily="34" charset="0"/>
                  </a:endParaRPr>
                </a:p>
              </p:txBody>
            </p:sp>
          </mc:Choice>
          <mc:Fallback xmlns="">
            <p:sp>
              <p:nvSpPr>
                <p:cNvPr id="12" name="Oval 11">
                  <a:extLst>
                    <a:ext uri="{FF2B5EF4-FFF2-40B4-BE49-F238E27FC236}">
                      <a16:creationId xmlns:a16="http://schemas.microsoft.com/office/drawing/2014/main" id="{37ED1E54-7EF8-625A-7EE9-F2EB74E919D7}"/>
                    </a:ext>
                  </a:extLst>
                </p:cNvPr>
                <p:cNvSpPr>
                  <a:spLocks noRot="1" noChangeAspect="1" noMove="1" noResize="1" noEditPoints="1" noAdjustHandles="1" noChangeArrowheads="1" noChangeShapeType="1" noTextEdit="1"/>
                </p:cNvSpPr>
                <p:nvPr/>
              </p:nvSpPr>
              <p:spPr bwMode="auto">
                <a:xfrm rot="10844365">
                  <a:off x="6809590" y="1410241"/>
                  <a:ext cx="322730" cy="322730"/>
                </a:xfrm>
                <a:prstGeom prst="ellipse">
                  <a:avLst/>
                </a:prstGeom>
                <a:blipFill>
                  <a:blip r:embed="rId6"/>
                  <a:stretch>
                    <a:fillRect/>
                  </a:stretch>
                </a:blipFill>
                <a:ln>
                  <a:noFill/>
                  <a:headEnd type="none" w="med" len="med"/>
                  <a:tailEnd type="none" w="med" len="med"/>
                </a:ln>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7AD434DC-5E07-2B04-0E04-1FACDA2105A3}"/>
                </a:ext>
              </a:extLst>
            </p:cNvPr>
            <p:cNvCxnSpPr/>
            <p:nvPr/>
          </p:nvCxnSpPr>
          <p:spPr bwMode="auto">
            <a:xfrm>
              <a:off x="7132320" y="1571603"/>
              <a:ext cx="968189"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A896E6B2-2F98-98F3-0051-118230AC4124}"/>
                    </a:ext>
                  </a:extLst>
                </p:cNvPr>
                <p:cNvSpPr/>
                <p:nvPr/>
              </p:nvSpPr>
              <p:spPr bwMode="auto">
                <a:xfrm>
                  <a:off x="7446083" y="1490923"/>
                  <a:ext cx="161365" cy="161365"/>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5" name="Oval 14">
                  <a:extLst>
                    <a:ext uri="{FF2B5EF4-FFF2-40B4-BE49-F238E27FC236}">
                      <a16:creationId xmlns:a16="http://schemas.microsoft.com/office/drawing/2014/main" id="{A896E6B2-2F98-98F3-0051-118230AC4124}"/>
                    </a:ext>
                  </a:extLst>
                </p:cNvPr>
                <p:cNvSpPr>
                  <a:spLocks noRot="1" noChangeAspect="1" noMove="1" noResize="1" noEditPoints="1" noAdjustHandles="1" noChangeArrowheads="1" noChangeShapeType="1" noTextEdit="1"/>
                </p:cNvSpPr>
                <p:nvPr/>
              </p:nvSpPr>
              <p:spPr bwMode="auto">
                <a:xfrm>
                  <a:off x="7446083" y="1490923"/>
                  <a:ext cx="161365" cy="161365"/>
                </a:xfrm>
                <a:prstGeom prst="ellipse">
                  <a:avLst/>
                </a:prstGeom>
                <a:blipFill>
                  <a:blip r:embed="rId7"/>
                  <a:stretch>
                    <a:fillRect/>
                  </a:stretch>
                </a:blipFill>
                <a:ln>
                  <a:noFill/>
                  <a:headEnd type="none" w="med" len="med"/>
                  <a:tailEnd type="none" w="med" len="med"/>
                </a:ln>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C16FAC6F-6857-AC1D-F3DE-F9CDB13B3356}"/>
                </a:ext>
              </a:extLst>
            </p:cNvPr>
            <p:cNvCxnSpPr/>
            <p:nvPr/>
          </p:nvCxnSpPr>
          <p:spPr bwMode="auto">
            <a:xfrm flipH="1">
              <a:off x="5819887" y="1571603"/>
              <a:ext cx="989703" cy="4"/>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4D62E790-A697-F26F-BE15-23D481BFA411}"/>
                    </a:ext>
                  </a:extLst>
                </p:cNvPr>
                <p:cNvSpPr/>
                <p:nvPr/>
              </p:nvSpPr>
              <p:spPr bwMode="auto">
                <a:xfrm>
                  <a:off x="6303980" y="1526036"/>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7" name="Oval 16">
                  <a:extLst>
                    <a:ext uri="{FF2B5EF4-FFF2-40B4-BE49-F238E27FC236}">
                      <a16:creationId xmlns:a16="http://schemas.microsoft.com/office/drawing/2014/main" id="{4D62E790-A697-F26F-BE15-23D481BFA411}"/>
                    </a:ext>
                  </a:extLst>
                </p:cNvPr>
                <p:cNvSpPr>
                  <a:spLocks noRot="1" noChangeAspect="1" noMove="1" noResize="1" noEditPoints="1" noAdjustHandles="1" noChangeArrowheads="1" noChangeShapeType="1" noTextEdit="1"/>
                </p:cNvSpPr>
                <p:nvPr/>
              </p:nvSpPr>
              <p:spPr bwMode="auto">
                <a:xfrm>
                  <a:off x="6303980" y="1526036"/>
                  <a:ext cx="90000" cy="90000"/>
                </a:xfrm>
                <a:prstGeom prst="ellipse">
                  <a:avLst/>
                </a:prstGeom>
                <a:blipFill>
                  <a:blip r:embed="rId8"/>
                  <a:stretch>
                    <a:fillRect r="-19048"/>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054E4D-424D-8747-907A-0FBA71E0D571}"/>
                    </a:ext>
                  </a:extLst>
                </p:cNvPr>
                <p:cNvSpPr txBox="1"/>
                <p:nvPr/>
              </p:nvSpPr>
              <p:spPr>
                <a:xfrm rot="10867511">
                  <a:off x="6417801" y="1573838"/>
                  <a:ext cx="261129" cy="328866"/>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a:cs typeface="Franklin Gothic Book"/>
                                  </a:rPr>
                                  <m:t>𝜈</m:t>
                                </m:r>
                              </m:e>
                            </m:acc>
                          </m:e>
                          <m:sub>
                            <m:r>
                              <a:rPr lang="en-US" sz="1400" b="0" i="1" kern="1000" spc="30" smtClean="0">
                                <a:solidFill>
                                  <a:schemeClr val="tx1">
                                    <a:lumMod val="85000"/>
                                    <a:lumOff val="15000"/>
                                  </a:schemeClr>
                                </a:solidFill>
                                <a:latin typeface="Cambria Math"/>
                                <a:cs typeface="Franklin Gothic Book"/>
                              </a:rPr>
                              <m:t>𝜇</m:t>
                            </m:r>
                          </m:sub>
                        </m:sSub>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8" name="TextBox 17">
                  <a:extLst>
                    <a:ext uri="{FF2B5EF4-FFF2-40B4-BE49-F238E27FC236}">
                      <a16:creationId xmlns:a16="http://schemas.microsoft.com/office/drawing/2014/main" id="{B2054E4D-424D-8747-907A-0FBA71E0D571}"/>
                    </a:ext>
                  </a:extLst>
                </p:cNvPr>
                <p:cNvSpPr txBox="1">
                  <a:spLocks noRot="1" noChangeAspect="1" noMove="1" noResize="1" noEditPoints="1" noAdjustHandles="1" noChangeArrowheads="1" noChangeShapeType="1" noTextEdit="1"/>
                </p:cNvSpPr>
                <p:nvPr/>
              </p:nvSpPr>
              <p:spPr>
                <a:xfrm rot="10867511">
                  <a:off x="6417801" y="1573838"/>
                  <a:ext cx="261129" cy="328866"/>
                </a:xfrm>
                <a:prstGeom prst="rect">
                  <a:avLst/>
                </a:prstGeom>
                <a:blipFill>
                  <a:blip r:embed="rId9"/>
                  <a:stretch>
                    <a:fillRect l="-1818"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3DF4E54-F4C4-4126-63D0-8C33CC25172C}"/>
                    </a:ext>
                  </a:extLst>
                </p:cNvPr>
                <p:cNvSpPr txBox="1"/>
                <p:nvPr/>
              </p:nvSpPr>
              <p:spPr>
                <a:xfrm rot="10488268">
                  <a:off x="7620777" y="1699271"/>
                  <a:ext cx="297438" cy="304403"/>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a:cs typeface="Franklin Gothic Book"/>
                              </a:rPr>
                              <m:t>𝜇</m:t>
                            </m:r>
                          </m:e>
                          <m:sup>
                            <m:r>
                              <a:rPr lang="en-US" sz="1400" b="0" i="1" kern="1000" spc="30" smtClean="0">
                                <a:solidFill>
                                  <a:schemeClr val="tx1">
                                    <a:lumMod val="85000"/>
                                    <a:lumOff val="15000"/>
                                  </a:schemeClr>
                                </a:solidFill>
                                <a:latin typeface="Cambria Math"/>
                                <a:cs typeface="Franklin Gothic Book"/>
                              </a:rPr>
                              <m:t>+</m:t>
                            </m:r>
                          </m:sup>
                        </m:sSup>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9" name="TextBox 18">
                  <a:extLst>
                    <a:ext uri="{FF2B5EF4-FFF2-40B4-BE49-F238E27FC236}">
                      <a16:creationId xmlns:a16="http://schemas.microsoft.com/office/drawing/2014/main" id="{73DF4E54-F4C4-4126-63D0-8C33CC25172C}"/>
                    </a:ext>
                  </a:extLst>
                </p:cNvPr>
                <p:cNvSpPr txBox="1">
                  <a:spLocks noRot="1" noChangeAspect="1" noMove="1" noResize="1" noEditPoints="1" noAdjustHandles="1" noChangeArrowheads="1" noChangeShapeType="1" noTextEdit="1"/>
                </p:cNvSpPr>
                <p:nvPr/>
              </p:nvSpPr>
              <p:spPr>
                <a:xfrm rot="10488268">
                  <a:off x="7620777" y="1699271"/>
                  <a:ext cx="297438" cy="304403"/>
                </a:xfrm>
                <a:prstGeom prst="rect">
                  <a:avLst/>
                </a:prstGeom>
                <a:blipFill>
                  <a:blip r:embed="rId10"/>
                  <a:stretch>
                    <a:fillRect l="-15094" t="-3636"/>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E4FDBDC5-C90B-07ED-86F0-CCFF02730FB1}"/>
                </a:ext>
              </a:extLst>
            </p:cNvPr>
            <p:cNvCxnSpPr/>
            <p:nvPr/>
          </p:nvCxnSpPr>
          <p:spPr bwMode="auto">
            <a:xfrm flipH="1" flipV="1">
              <a:off x="7259438" y="1405846"/>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656E7B0-C769-6DC3-37CD-31B899BE78E8}"/>
                    </a:ext>
                  </a:extLst>
                </p:cNvPr>
                <p:cNvSpPr txBox="1"/>
                <p:nvPr/>
              </p:nvSpPr>
              <p:spPr>
                <a:xfrm rot="10949998">
                  <a:off x="7447853" y="100777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1" name="TextBox 20">
                  <a:extLst>
                    <a:ext uri="{FF2B5EF4-FFF2-40B4-BE49-F238E27FC236}">
                      <a16:creationId xmlns:a16="http://schemas.microsoft.com/office/drawing/2014/main" id="{3656E7B0-C769-6DC3-37CD-31B899BE78E8}"/>
                    </a:ext>
                  </a:extLst>
                </p:cNvPr>
                <p:cNvSpPr txBox="1">
                  <a:spLocks noRot="1" noChangeAspect="1" noMove="1" noResize="1" noEditPoints="1" noAdjustHandles="1" noChangeArrowheads="1" noChangeShapeType="1" noTextEdit="1"/>
                </p:cNvSpPr>
                <p:nvPr/>
              </p:nvSpPr>
              <p:spPr>
                <a:xfrm rot="10949998">
                  <a:off x="7447853" y="1007772"/>
                  <a:ext cx="150515" cy="304405"/>
                </a:xfrm>
                <a:prstGeom prst="rect">
                  <a:avLst/>
                </a:prstGeom>
                <a:blipFill>
                  <a:blip r:embed="rId11"/>
                  <a:stretch>
                    <a:fillRect l="-8889" t="-30769" r="-42222" b="-43590"/>
                  </a:stretch>
                </a:blipFill>
                <a:ln>
                  <a:noFill/>
                </a:ln>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EB6EA741-D4CF-6E86-9680-85232640AD06}"/>
                </a:ext>
              </a:extLst>
            </p:cNvPr>
            <p:cNvCxnSpPr/>
            <p:nvPr/>
          </p:nvCxnSpPr>
          <p:spPr bwMode="auto">
            <a:xfrm flipV="1">
              <a:off x="6138197" y="1409105"/>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DB3E9CC-3B7A-07AE-149E-CCD319A6E08A}"/>
                    </a:ext>
                  </a:extLst>
                </p:cNvPr>
                <p:cNvSpPr txBox="1"/>
                <p:nvPr/>
              </p:nvSpPr>
              <p:spPr>
                <a:xfrm rot="10651883">
                  <a:off x="6252660" y="96190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3" name="TextBox 22">
                  <a:extLst>
                    <a:ext uri="{FF2B5EF4-FFF2-40B4-BE49-F238E27FC236}">
                      <a16:creationId xmlns:a16="http://schemas.microsoft.com/office/drawing/2014/main" id="{FDB3E9CC-3B7A-07AE-149E-CCD319A6E08A}"/>
                    </a:ext>
                  </a:extLst>
                </p:cNvPr>
                <p:cNvSpPr txBox="1">
                  <a:spLocks noRot="1" noChangeAspect="1" noMove="1" noResize="1" noEditPoints="1" noAdjustHandles="1" noChangeArrowheads="1" noChangeShapeType="1" noTextEdit="1"/>
                </p:cNvSpPr>
                <p:nvPr/>
              </p:nvSpPr>
              <p:spPr>
                <a:xfrm rot="10651883">
                  <a:off x="6252660" y="961902"/>
                  <a:ext cx="150515" cy="304405"/>
                </a:xfrm>
                <a:prstGeom prst="rect">
                  <a:avLst/>
                </a:prstGeom>
                <a:blipFill>
                  <a:blip r:embed="rId12"/>
                  <a:stretch>
                    <a:fillRect l="-4348" t="-32432" r="-39130" b="-45946"/>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A46E2C5-1AE9-10D4-7568-C4DA9CCB39F1}"/>
                  </a:ext>
                </a:extLst>
              </p:cNvPr>
              <p:cNvSpPr txBox="1"/>
              <p:nvPr/>
            </p:nvSpPr>
            <p:spPr>
              <a:xfrm rot="3751246">
                <a:off x="786645" y="1345203"/>
                <a:ext cx="2304670" cy="225896"/>
              </a:xfrm>
              <a:prstGeom prst="rect">
                <a:avLst/>
              </a:prstGeom>
              <a:solidFill>
                <a:schemeClr val="bg1"/>
              </a:solidFill>
            </p:spPr>
            <p:txBody>
              <a:bodyPr wrap="none" lIns="0" tIns="0" rIns="0" bIns="0" rtlCol="0" anchor="t" anchorCtr="0">
                <a:spAutoFit/>
              </a:bodyPr>
              <a:lstStyle/>
              <a:p>
                <a:pPr>
                  <a:lnSpc>
                    <a:spcPct val="110000"/>
                  </a:lnSpc>
                  <a:spcBef>
                    <a:spcPts val="0"/>
                  </a:spcBef>
                </a:pPr>
                <a14:m>
                  <m:oMath xmlns:m="http://schemas.openxmlformats.org/officeDocument/2006/math">
                    <m:sSup>
                      <m:sSupPr>
                        <m:ctrlPr>
                          <a:rPr lang="en-US" sz="1400" b="0" i="1" kern="1000" spc="30" smtClean="0">
                            <a:solidFill>
                              <a:schemeClr val="accent2"/>
                            </a:solidFill>
                            <a:latin typeface="Cambria Math" panose="02040503050406030204" pitchFamily="18" charset="0"/>
                            <a:cs typeface="Franklin Gothic Book"/>
                          </a:rPr>
                        </m:ctrlPr>
                      </m:sSupPr>
                      <m:e>
                        <m:r>
                          <a:rPr lang="en-US" sz="1400" b="0" i="1" kern="1000" spc="30" smtClean="0">
                            <a:solidFill>
                              <a:schemeClr val="accent2"/>
                            </a:solidFill>
                            <a:latin typeface="Cambria Math" panose="02040503050406030204" pitchFamily="18" charset="0"/>
                            <a:cs typeface="Franklin Gothic Book"/>
                          </a:rPr>
                          <m:t>𝜇</m:t>
                        </m:r>
                      </m:e>
                      <m:sup>
                        <m:r>
                          <a:rPr lang="en-US" sz="1400" b="0" i="1" kern="1000" spc="30" smtClean="0">
                            <a:solidFill>
                              <a:schemeClr val="accent2"/>
                            </a:solidFill>
                            <a:latin typeface="Cambria Math" panose="02040503050406030204" pitchFamily="18" charset="0"/>
                            <a:cs typeface="Franklin Gothic Book"/>
                          </a:rPr>
                          <m:t>+</m:t>
                        </m:r>
                      </m:sup>
                    </m:sSup>
                    <m:r>
                      <a:rPr lang="en-US" sz="1400" b="0" i="1" kern="1000" spc="30" smtClean="0">
                        <a:solidFill>
                          <a:schemeClr val="accent2"/>
                        </a:solidFill>
                        <a:latin typeface="Cambria Math" panose="02040503050406030204" pitchFamily="18" charset="0"/>
                        <a:cs typeface="Franklin Gothic Book"/>
                      </a:rPr>
                      <m:t> @ </m:t>
                    </m:r>
                    <m:r>
                      <a:rPr lang="en-US" sz="1400" b="0" i="1" kern="1000" spc="30" smtClean="0">
                        <a:solidFill>
                          <a:schemeClr val="accent2"/>
                        </a:solidFill>
                        <a:latin typeface="Cambria Math" panose="02040503050406030204" pitchFamily="18" charset="0"/>
                        <a:cs typeface="Franklin Gothic Book"/>
                      </a:rPr>
                      <m:t>125</m:t>
                    </m:r>
                    <m:r>
                      <m:rPr>
                        <m:sty m:val="p"/>
                      </m:rPr>
                      <a:rPr lang="en-US" sz="1400" b="0" i="0" kern="1000" spc="30" smtClean="0">
                        <a:solidFill>
                          <a:schemeClr val="accent2"/>
                        </a:solidFill>
                        <a:latin typeface="Cambria Math" panose="02040503050406030204" pitchFamily="18" charset="0"/>
                        <a:cs typeface="Franklin Gothic Book"/>
                      </a:rPr>
                      <m:t>MeV</m:t>
                    </m:r>
                    <m:r>
                      <a:rPr lang="en-US" sz="1400" b="0" i="1" kern="1000" spc="30" smtClean="0">
                        <a:solidFill>
                          <a:schemeClr val="accent2"/>
                        </a:solidFill>
                        <a:latin typeface="Cambria Math" panose="02040503050406030204" pitchFamily="18" charset="0"/>
                        <a:cs typeface="Franklin Gothic Book"/>
                      </a:rPr>
                      <m:t>/</m:t>
                    </m:r>
                    <m:r>
                      <a:rPr lang="en-US" sz="1400" b="0" i="1" kern="1000" spc="30" smtClean="0">
                        <a:solidFill>
                          <a:schemeClr val="accent2"/>
                        </a:solidFill>
                        <a:latin typeface="Cambria Math" panose="02040503050406030204" pitchFamily="18" charset="0"/>
                        <a:cs typeface="Franklin Gothic Book"/>
                      </a:rPr>
                      <m:t>𝑐</m:t>
                    </m:r>
                  </m:oMath>
                </a14:m>
                <a:r>
                  <a:rPr lang="en-US" sz="1400" kern="1000" spc="30" dirty="0">
                    <a:solidFill>
                      <a:schemeClr val="accent2"/>
                    </a:solidFill>
                    <a:latin typeface="Aptos" panose="020B0004020202020204" pitchFamily="34" charset="0"/>
                    <a:cs typeface="Franklin Gothic Book"/>
                  </a:rPr>
                  <a:t> or </a:t>
                </a:r>
                <a14:m>
                  <m:oMath xmlns:m="http://schemas.openxmlformats.org/officeDocument/2006/math">
                    <m:r>
                      <a:rPr lang="en-US" sz="1400" i="1" kern="1000" spc="30" dirty="0" smtClean="0">
                        <a:solidFill>
                          <a:schemeClr val="accent2"/>
                        </a:solidFill>
                        <a:latin typeface="Cambria Math" panose="02040503050406030204" pitchFamily="18" charset="0"/>
                        <a:cs typeface="Franklin Gothic Book"/>
                      </a:rPr>
                      <m:t>2</m:t>
                    </m:r>
                    <m:r>
                      <a:rPr lang="en-US" sz="1400" b="0" i="1" kern="1000" spc="30" dirty="0" smtClean="0">
                        <a:solidFill>
                          <a:schemeClr val="accent2"/>
                        </a:solidFill>
                        <a:latin typeface="Cambria Math" panose="02040503050406030204" pitchFamily="18" charset="0"/>
                        <a:cs typeface="Franklin Gothic Book"/>
                      </a:rPr>
                      <m:t>8</m:t>
                    </m:r>
                    <m:r>
                      <m:rPr>
                        <m:sty m:val="p"/>
                      </m:rPr>
                      <a:rPr lang="en-US" sz="1400" kern="1000" spc="30">
                        <a:solidFill>
                          <a:schemeClr val="accent2"/>
                        </a:solidFill>
                        <a:latin typeface="Cambria Math" panose="02040503050406030204" pitchFamily="18" charset="0"/>
                        <a:cs typeface="Franklin Gothic Book"/>
                      </a:rPr>
                      <m:t>MeV</m:t>
                    </m:r>
                    <m:r>
                      <a:rPr lang="en-US" sz="1400" i="1" kern="1000" spc="30">
                        <a:solidFill>
                          <a:schemeClr val="accent2"/>
                        </a:solidFill>
                        <a:latin typeface="Cambria Math" panose="02040503050406030204" pitchFamily="18" charset="0"/>
                        <a:cs typeface="Franklin Gothic Book"/>
                      </a:rPr>
                      <m:t>/</m:t>
                    </m:r>
                    <m:r>
                      <a:rPr lang="en-US" sz="1400" i="1" kern="1000" spc="30">
                        <a:solidFill>
                          <a:schemeClr val="accent2"/>
                        </a:solidFill>
                        <a:latin typeface="Cambria Math" panose="02040503050406030204" pitchFamily="18" charset="0"/>
                        <a:cs typeface="Franklin Gothic Book"/>
                      </a:rPr>
                      <m:t>𝑐</m:t>
                    </m:r>
                  </m:oMath>
                </a14:m>
                <a:endParaRPr lang="en-US" sz="1400" kern="1000" spc="30" dirty="0" err="1">
                  <a:solidFill>
                    <a:schemeClr val="accent2"/>
                  </a:solidFill>
                  <a:latin typeface="Aptos" panose="020B0004020202020204" pitchFamily="34" charset="0"/>
                  <a:cs typeface="Franklin Gothic Book"/>
                </a:endParaRPr>
              </a:p>
            </p:txBody>
          </p:sp>
        </mc:Choice>
        <mc:Fallback xmlns="">
          <p:sp>
            <p:nvSpPr>
              <p:cNvPr id="24" name="TextBox 23">
                <a:extLst>
                  <a:ext uri="{FF2B5EF4-FFF2-40B4-BE49-F238E27FC236}">
                    <a16:creationId xmlns:a16="http://schemas.microsoft.com/office/drawing/2014/main" id="{7A46E2C5-1AE9-10D4-7568-C4DA9CCB39F1}"/>
                  </a:ext>
                </a:extLst>
              </p:cNvPr>
              <p:cNvSpPr txBox="1">
                <a:spLocks noRot="1" noChangeAspect="1" noMove="1" noResize="1" noEditPoints="1" noAdjustHandles="1" noChangeArrowheads="1" noChangeShapeType="1" noTextEdit="1"/>
              </p:cNvSpPr>
              <p:nvPr/>
            </p:nvSpPr>
            <p:spPr>
              <a:xfrm rot="3751246">
                <a:off x="786645" y="1345203"/>
                <a:ext cx="2304670" cy="225896"/>
              </a:xfrm>
              <a:prstGeom prst="rect">
                <a:avLst/>
              </a:prstGeom>
              <a:blipFill>
                <a:blip r:embed="rId13"/>
                <a:stretch>
                  <a:fillRect l="-5769" t="-1130" b="-565"/>
                </a:stretch>
              </a:blipFill>
            </p:spPr>
            <p:txBody>
              <a:bodyPr/>
              <a:lstStyle/>
              <a:p>
                <a:r>
                  <a:rPr lang="en-US">
                    <a:noFill/>
                  </a:rPr>
                  <a:t> </a:t>
                </a:r>
              </a:p>
            </p:txBody>
          </p:sp>
        </mc:Fallback>
      </mc:AlternateContent>
      <p:sp>
        <p:nvSpPr>
          <p:cNvPr id="522" name="Line"/>
          <p:cNvSpPr/>
          <p:nvPr/>
        </p:nvSpPr>
        <p:spPr>
          <a:xfrm flipV="1">
            <a:off x="3707904" y="2286875"/>
            <a:ext cx="0" cy="101010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523" name="Line"/>
          <p:cNvSpPr/>
          <p:nvPr/>
        </p:nvSpPr>
        <p:spPr>
          <a:xfrm flipH="1" flipV="1">
            <a:off x="3862048" y="2287165"/>
            <a:ext cx="352811" cy="97249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529" name="Pulse Coils…"/>
          <p:cNvSpPr txBox="1"/>
          <p:nvPr/>
        </p:nvSpPr>
        <p:spPr>
          <a:xfrm>
            <a:off x="3179408" y="1750187"/>
            <a:ext cx="1284620" cy="453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Pulse Coils</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(pulsed B field)</a:t>
            </a:r>
          </a:p>
        </p:txBody>
      </p:sp>
      <p:sp>
        <p:nvSpPr>
          <p:cNvPr id="5" name="Weakly-focusing Coil (static B field)">
            <a:extLst>
              <a:ext uri="{FF2B5EF4-FFF2-40B4-BE49-F238E27FC236}">
                <a16:creationId xmlns:a16="http://schemas.microsoft.com/office/drawing/2014/main" id="{AD3413CF-B84E-6D5F-5495-0ECDA330F38C}"/>
              </a:ext>
            </a:extLst>
          </p:cNvPr>
          <p:cNvSpPr txBox="1"/>
          <p:nvPr/>
        </p:nvSpPr>
        <p:spPr>
          <a:xfrm>
            <a:off x="3059832" y="4601039"/>
            <a:ext cx="1930516"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lgn="ctr">
              <a:lnSpc>
                <a:spcPct val="100000"/>
              </a:lnSpc>
              <a:spcBef>
                <a:spcPts val="0"/>
              </a:spcBef>
              <a:defRPr sz="3600">
                <a:solidFill>
                  <a:srgbClr val="5E5E5E"/>
                </a:solidFill>
                <a:latin typeface="Avenir Next Demi Bold"/>
                <a:ea typeface="Avenir Next Demi Bold"/>
                <a:cs typeface="Avenir Next Demi Bold"/>
                <a:sym typeface="Avenir Next Demi Bold"/>
              </a:defRPr>
            </a:lvl1pPr>
          </a:lstStyle>
          <a:p>
            <a:r>
              <a:rPr sz="1350" dirty="0">
                <a:solidFill>
                  <a:schemeClr val="bg1">
                    <a:lumMod val="95000"/>
                  </a:schemeClr>
                </a:solidFill>
                <a:latin typeface="Aptos" panose="020B0004020202020204" pitchFamily="34" charset="0"/>
              </a:rPr>
              <a:t>Weakly-focusing Coil (static B field)</a:t>
            </a:r>
          </a:p>
        </p:txBody>
      </p:sp>
      <p:sp>
        <p:nvSpPr>
          <p:cNvPr id="26" name="Line">
            <a:extLst>
              <a:ext uri="{FF2B5EF4-FFF2-40B4-BE49-F238E27FC236}">
                <a16:creationId xmlns:a16="http://schemas.microsoft.com/office/drawing/2014/main" id="{D87EFAAB-487D-F69B-32B3-97A5F6DEB2FF}"/>
              </a:ext>
            </a:extLst>
          </p:cNvPr>
          <p:cNvSpPr/>
          <p:nvPr/>
        </p:nvSpPr>
        <p:spPr>
          <a:xfrm flipH="1">
            <a:off x="4067942" y="4486328"/>
            <a:ext cx="0" cy="11471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10" name="Electrodes…">
            <a:extLst>
              <a:ext uri="{FF2B5EF4-FFF2-40B4-BE49-F238E27FC236}">
                <a16:creationId xmlns:a16="http://schemas.microsoft.com/office/drawing/2014/main" id="{28C318A2-DB70-4AAE-D033-6187A93A1E69}"/>
              </a:ext>
            </a:extLst>
          </p:cNvPr>
          <p:cNvSpPr txBox="1"/>
          <p:nvPr/>
        </p:nvSpPr>
        <p:spPr>
          <a:xfrm>
            <a:off x="4659762" y="2269957"/>
            <a:ext cx="1284620"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Electrodes</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(static E field)</a:t>
            </a:r>
          </a:p>
        </p:txBody>
      </p:sp>
      <p:sp>
        <p:nvSpPr>
          <p:cNvPr id="11" name="Line">
            <a:extLst>
              <a:ext uri="{FF2B5EF4-FFF2-40B4-BE49-F238E27FC236}">
                <a16:creationId xmlns:a16="http://schemas.microsoft.com/office/drawing/2014/main" id="{D341E896-FF63-3775-3D5F-B0834F9105D9}"/>
              </a:ext>
            </a:extLst>
          </p:cNvPr>
          <p:cNvSpPr/>
          <p:nvPr/>
        </p:nvSpPr>
        <p:spPr>
          <a:xfrm flipV="1">
            <a:off x="4697739" y="2734846"/>
            <a:ext cx="522327" cy="71903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14" name="Line">
            <a:extLst>
              <a:ext uri="{FF2B5EF4-FFF2-40B4-BE49-F238E27FC236}">
                <a16:creationId xmlns:a16="http://schemas.microsoft.com/office/drawing/2014/main" id="{AFB100F7-5387-4520-D6F0-600FDA7D38EA}"/>
              </a:ext>
            </a:extLst>
          </p:cNvPr>
          <p:cNvSpPr/>
          <p:nvPr/>
        </p:nvSpPr>
        <p:spPr>
          <a:xfrm flipV="1">
            <a:off x="4929144" y="2723925"/>
            <a:ext cx="362924" cy="927935"/>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27" name="Arrow">
            <a:extLst>
              <a:ext uri="{FF2B5EF4-FFF2-40B4-BE49-F238E27FC236}">
                <a16:creationId xmlns:a16="http://schemas.microsoft.com/office/drawing/2014/main" id="{82CCFD84-DD74-9539-98EF-F8F0598C8E70}"/>
              </a:ext>
            </a:extLst>
          </p:cNvPr>
          <p:cNvSpPr/>
          <p:nvPr/>
        </p:nvSpPr>
        <p:spPr>
          <a:xfrm rot="5400000">
            <a:off x="4261398" y="4231805"/>
            <a:ext cx="189158" cy="144014"/>
          </a:xfrm>
          <a:custGeom>
            <a:avLst/>
            <a:gdLst/>
            <a:ahLst/>
            <a:cxnLst>
              <a:cxn ang="0">
                <a:pos x="wd2" y="hd2"/>
              </a:cxn>
              <a:cxn ang="5400000">
                <a:pos x="wd2" y="hd2"/>
              </a:cxn>
              <a:cxn ang="10800000">
                <a:pos x="wd2" y="hd2"/>
              </a:cxn>
              <a:cxn ang="16200000">
                <a:pos x="wd2" y="hd2"/>
              </a:cxn>
            </a:cxnLst>
            <a:rect l="0" t="0" r="r" b="b"/>
            <a:pathLst>
              <a:path w="21600" h="21600" extrusionOk="0">
                <a:moveTo>
                  <a:pt x="6137" y="14256"/>
                </a:moveTo>
                <a:lnTo>
                  <a:pt x="6137" y="21600"/>
                </a:lnTo>
                <a:lnTo>
                  <a:pt x="0" y="10800"/>
                </a:lnTo>
                <a:lnTo>
                  <a:pt x="6137" y="0"/>
                </a:lnTo>
                <a:lnTo>
                  <a:pt x="6137" y="7344"/>
                </a:lnTo>
                <a:lnTo>
                  <a:pt x="21600" y="7344"/>
                </a:lnTo>
                <a:lnTo>
                  <a:pt x="21600" y="14256"/>
                </a:lnTo>
                <a:close/>
              </a:path>
            </a:pathLst>
          </a:custGeom>
          <a:solidFill>
            <a:srgbClr val="00B0F0"/>
          </a:solidFill>
          <a:ln w="12700">
            <a:miter lim="400000"/>
          </a:ln>
        </p:spPr>
        <p:txBody>
          <a:bodyPr lIns="19050" tIns="19050" rIns="19050" bIns="19050" anchor="ctr"/>
          <a:lstStyle/>
          <a:p>
            <a:pPr algn="ctr" defTabSz="309563">
              <a:spcBef>
                <a:spcPts val="0"/>
              </a:spcBef>
              <a:defRPr sz="3200">
                <a:latin typeface="Helvetica Neue Medium"/>
                <a:ea typeface="Helvetica Neue Medium"/>
                <a:cs typeface="Helvetica Neue Medium"/>
                <a:sym typeface="Helvetica Neue Medium"/>
              </a:defRPr>
            </a:pPr>
            <a:endParaRPr sz="1200"/>
          </a:p>
        </p:txBody>
      </p:sp>
      <mc:AlternateContent xmlns:mc="http://schemas.openxmlformats.org/markup-compatibility/2006" xmlns:a14="http://schemas.microsoft.com/office/drawing/2010/main">
        <mc:Choice Requires="a14">
          <p:sp>
            <p:nvSpPr>
              <p:cNvPr id="28" name="Equation">
                <a:extLst>
                  <a:ext uri="{FF2B5EF4-FFF2-40B4-BE49-F238E27FC236}">
                    <a16:creationId xmlns:a16="http://schemas.microsoft.com/office/drawing/2014/main" id="{632EE192-B338-A904-2DBF-82F6CF93E40C}"/>
                  </a:ext>
                </a:extLst>
              </p:cNvPr>
              <p:cNvSpPr txBox="1"/>
              <p:nvPr/>
            </p:nvSpPr>
            <p:spPr>
              <a:xfrm>
                <a:off x="4349665" y="4162778"/>
                <a:ext cx="358961" cy="323550"/>
              </a:xfrm>
              <a:prstGeom prst="rect">
                <a:avLst/>
              </a:prstGeom>
              <a:ln w="12700">
                <a:miter lim="400000"/>
              </a:ln>
            </p:spPr>
            <p:txBody>
              <a:bodyPr wrap="square" lIns="0" tIns="0" rIns="0" bIns="0">
                <a:spAutoFit/>
              </a:bodyPr>
              <a:lstStyle/>
              <a:p>
                <a:pPr algn="just" defTabSz="342900" latinLnBrk="1">
                  <a:spcBef>
                    <a:spcPts val="0"/>
                  </a:spcBef>
                  <a:defRPr sz="1800"/>
                </a:pPr>
                <a14:m>
                  <m:oMathPara xmlns:m="http://schemas.openxmlformats.org/officeDocument/2006/math">
                    <m:oMathParaPr>
                      <m:jc m:val="centerGroup"/>
                    </m:oMathParaPr>
                    <m:oMath xmlns:m="http://schemas.openxmlformats.org/officeDocument/2006/math">
                      <m:acc>
                        <m:accPr>
                          <m:chr m:val="⃗"/>
                          <m:ctrlPr>
                            <a:rPr lang="en-US" sz="1875" b="0" i="1" smtClean="0">
                              <a:solidFill>
                                <a:srgbClr val="00B0F0"/>
                              </a:solidFill>
                              <a:latin typeface="Cambria Math" panose="02040503050406030204" pitchFamily="18" charset="0"/>
                            </a:rPr>
                          </m:ctrlPr>
                        </m:accPr>
                        <m:e>
                          <m:r>
                            <a:rPr lang="en-US" sz="1875" b="0" i="1" smtClean="0">
                              <a:solidFill>
                                <a:srgbClr val="00B0F0"/>
                              </a:solidFill>
                              <a:latin typeface="Cambria Math" panose="02040503050406030204" pitchFamily="18" charset="0"/>
                            </a:rPr>
                            <m:t>𝐸</m:t>
                          </m:r>
                        </m:e>
                      </m:acc>
                    </m:oMath>
                  </m:oMathPara>
                </a14:m>
                <a:endParaRPr lang="ar-AE" sz="1875" dirty="0">
                  <a:solidFill>
                    <a:srgbClr val="00B0F0"/>
                  </a:solidFill>
                </a:endParaRPr>
              </a:p>
            </p:txBody>
          </p:sp>
        </mc:Choice>
        <mc:Fallback xmlns="">
          <p:sp>
            <p:nvSpPr>
              <p:cNvPr id="28" name="Equation">
                <a:extLst>
                  <a:ext uri="{FF2B5EF4-FFF2-40B4-BE49-F238E27FC236}">
                    <a16:creationId xmlns:a16="http://schemas.microsoft.com/office/drawing/2014/main" id="{632EE192-B338-A904-2DBF-82F6CF93E40C}"/>
                  </a:ext>
                </a:extLst>
              </p:cNvPr>
              <p:cNvSpPr txBox="1">
                <a:spLocks noRot="1" noChangeAspect="1" noMove="1" noResize="1" noEditPoints="1" noAdjustHandles="1" noChangeArrowheads="1" noChangeShapeType="1" noTextEdit="1"/>
              </p:cNvSpPr>
              <p:nvPr/>
            </p:nvSpPr>
            <p:spPr>
              <a:xfrm>
                <a:off x="4349665" y="4162778"/>
                <a:ext cx="358961" cy="323550"/>
              </a:xfrm>
              <a:prstGeom prst="rect">
                <a:avLst/>
              </a:prstGeom>
              <a:blipFill>
                <a:blip r:embed="rId14"/>
                <a:stretch>
                  <a:fillRect b="-7547"/>
                </a:stretch>
              </a:blipFill>
              <a:ln w="12700">
                <a:miter lim="400000"/>
              </a:ln>
            </p:spPr>
            <p:txBody>
              <a:bodyPr/>
              <a:lstStyle/>
              <a:p>
                <a:r>
                  <a:rPr lang="en-US">
                    <a:noFill/>
                  </a:rPr>
                  <a:t> </a:t>
                </a:r>
              </a:p>
            </p:txBody>
          </p:sp>
        </mc:Fallback>
      </mc:AlternateContent>
    </p:spTree>
    <p:extLst>
      <p:ext uri="{BB962C8B-B14F-4D97-AF65-F5344CB8AC3E}">
        <p14:creationId xmlns:p14="http://schemas.microsoft.com/office/powerpoint/2010/main" val="279105036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diagram_setup_phase1.png" descr="diagram_setup_phase1.png">
            <a:extLst>
              <a:ext uri="{FF2B5EF4-FFF2-40B4-BE49-F238E27FC236}">
                <a16:creationId xmlns:a16="http://schemas.microsoft.com/office/drawing/2014/main" id="{B59533E7-304C-BC58-A457-AD9C75AB59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166248" y="1776758"/>
            <a:ext cx="2713310" cy="3789606"/>
          </a:xfrm>
          <a:prstGeom prst="rect">
            <a:avLst/>
          </a:prstGeom>
          <a:ln w="12700">
            <a:miter lim="400000"/>
          </a:ln>
        </p:spPr>
      </p:pic>
      <p:sp>
        <p:nvSpPr>
          <p:cNvPr id="25" name="Rectangle 24">
            <a:extLst>
              <a:ext uri="{FF2B5EF4-FFF2-40B4-BE49-F238E27FC236}">
                <a16:creationId xmlns:a16="http://schemas.microsoft.com/office/drawing/2014/main" id="{99A8D814-6677-66B0-1C3E-D7C1C060BEBD}"/>
              </a:ext>
            </a:extLst>
          </p:cNvPr>
          <p:cNvSpPr/>
          <p:nvPr/>
        </p:nvSpPr>
        <p:spPr bwMode="auto">
          <a:xfrm>
            <a:off x="1" y="0"/>
            <a:ext cx="1474242" cy="10084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99" name="Line"/>
          <p:cNvSpPr/>
          <p:nvPr/>
        </p:nvSpPr>
        <p:spPr>
          <a:xfrm>
            <a:off x="1847433" y="4239938"/>
            <a:ext cx="864729"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500" name="Line"/>
          <p:cNvSpPr/>
          <p:nvPr/>
        </p:nvSpPr>
        <p:spPr>
          <a:xfrm>
            <a:off x="1778263" y="3296978"/>
            <a:ext cx="285827"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501" name="Arrow"/>
          <p:cNvSpPr/>
          <p:nvPr/>
        </p:nvSpPr>
        <p:spPr>
          <a:xfrm>
            <a:off x="4427984" y="3829513"/>
            <a:ext cx="288032" cy="177072"/>
          </a:xfrm>
          <a:custGeom>
            <a:avLst/>
            <a:gdLst/>
            <a:ahLst/>
            <a:cxnLst>
              <a:cxn ang="0">
                <a:pos x="wd2" y="hd2"/>
              </a:cxn>
              <a:cxn ang="5400000">
                <a:pos x="wd2" y="hd2"/>
              </a:cxn>
              <a:cxn ang="10800000">
                <a:pos x="wd2" y="hd2"/>
              </a:cxn>
              <a:cxn ang="16200000">
                <a:pos x="wd2" y="hd2"/>
              </a:cxn>
            </a:cxnLst>
            <a:rect l="0" t="0" r="r" b="b"/>
            <a:pathLst>
              <a:path w="21600" h="21600" extrusionOk="0">
                <a:moveTo>
                  <a:pt x="6137" y="14256"/>
                </a:moveTo>
                <a:lnTo>
                  <a:pt x="6137" y="21600"/>
                </a:lnTo>
                <a:lnTo>
                  <a:pt x="0" y="10800"/>
                </a:lnTo>
                <a:lnTo>
                  <a:pt x="6137" y="0"/>
                </a:lnTo>
                <a:lnTo>
                  <a:pt x="6137" y="7344"/>
                </a:lnTo>
                <a:lnTo>
                  <a:pt x="21600" y="7344"/>
                </a:lnTo>
                <a:lnTo>
                  <a:pt x="21600" y="14256"/>
                </a:lnTo>
                <a:close/>
              </a:path>
            </a:pathLst>
          </a:custGeom>
          <a:solidFill>
            <a:srgbClr val="60D937"/>
          </a:solidFill>
          <a:ln w="12700">
            <a:miter lim="400000"/>
          </a:ln>
        </p:spPr>
        <p:txBody>
          <a:bodyPr lIns="19050" tIns="19050" rIns="19050" bIns="19050" anchor="ctr"/>
          <a:lstStyle/>
          <a:p>
            <a:pPr algn="ctr" defTabSz="309563">
              <a:spcBef>
                <a:spcPts val="0"/>
              </a:spcBef>
              <a:defRPr sz="3200">
                <a:latin typeface="Helvetica Neue Medium"/>
                <a:ea typeface="Helvetica Neue Medium"/>
                <a:cs typeface="Helvetica Neue Medium"/>
                <a:sym typeface="Helvetica Neue Medium"/>
              </a:defRPr>
            </a:pPr>
            <a:endParaRPr sz="1200"/>
          </a:p>
        </p:txBody>
      </p:sp>
      <p:sp>
        <p:nvSpPr>
          <p:cNvPr id="504" name="Entrance Detector…"/>
          <p:cNvSpPr txBox="1"/>
          <p:nvPr/>
        </p:nvSpPr>
        <p:spPr>
          <a:xfrm>
            <a:off x="233710" y="4032358"/>
            <a:ext cx="1786463"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Entrance Detector</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(t=0 &amp; trigger signal)</a:t>
            </a:r>
          </a:p>
        </p:txBody>
      </p:sp>
      <mc:AlternateContent xmlns:mc="http://schemas.openxmlformats.org/markup-compatibility/2006" xmlns:a14="http://schemas.microsoft.com/office/drawing/2010/main">
        <mc:Choice Requires="a14">
          <p:sp>
            <p:nvSpPr>
              <p:cNvPr id="506" name="Equation"/>
              <p:cNvSpPr txBox="1"/>
              <p:nvPr/>
            </p:nvSpPr>
            <p:spPr>
              <a:xfrm>
                <a:off x="4669329" y="3787234"/>
                <a:ext cx="358961" cy="323550"/>
              </a:xfrm>
              <a:prstGeom prst="rect">
                <a:avLst/>
              </a:prstGeom>
              <a:ln w="12700">
                <a:miter lim="400000"/>
              </a:ln>
            </p:spPr>
            <p:txBody>
              <a:bodyPr wrap="square" lIns="0" tIns="0" rIns="0" bIns="0">
                <a:spAutoFit/>
              </a:bodyPr>
              <a:lstStyle/>
              <a:p>
                <a:pPr algn="just" defTabSz="342900" latinLnBrk="1">
                  <a:spcBef>
                    <a:spcPts val="0"/>
                  </a:spcBef>
                  <a:defRPr sz="1800"/>
                </a:pPr>
                <a14:m>
                  <m:oMathPara xmlns:m="http://schemas.openxmlformats.org/officeDocument/2006/math">
                    <m:oMathParaPr>
                      <m:jc m:val="centerGroup"/>
                    </m:oMathParaPr>
                    <m:oMath xmlns:m="http://schemas.openxmlformats.org/officeDocument/2006/math">
                      <m:acc>
                        <m:accPr>
                          <m:chr m:val="⃗"/>
                          <m:ctrlPr>
                            <a:rPr lang="en-US" sz="1875" i="1">
                              <a:solidFill>
                                <a:srgbClr val="88FA4E"/>
                              </a:solidFill>
                              <a:latin typeface="Cambria Math" panose="02040503050406030204" pitchFamily="18" charset="0"/>
                            </a:rPr>
                          </m:ctrlPr>
                        </m:accPr>
                        <m:e>
                          <m:r>
                            <a:rPr lang="en-US" sz="1875" i="1">
                              <a:solidFill>
                                <a:srgbClr val="88FA4E"/>
                              </a:solidFill>
                              <a:latin typeface="Cambria Math" panose="02040503050406030204" pitchFamily="18" charset="0"/>
                            </a:rPr>
                            <m:t>𝐵</m:t>
                          </m:r>
                        </m:e>
                      </m:acc>
                    </m:oMath>
                  </m:oMathPara>
                </a14:m>
                <a:endParaRPr sz="1875" dirty="0">
                  <a:solidFill>
                    <a:srgbClr val="88FA4E"/>
                  </a:solidFill>
                </a:endParaRPr>
              </a:p>
            </p:txBody>
          </p:sp>
        </mc:Choice>
        <mc:Fallback xmlns="">
          <p:sp>
            <p:nvSpPr>
              <p:cNvPr id="506" name="Equation"/>
              <p:cNvSpPr txBox="1">
                <a:spLocks noRot="1" noChangeAspect="1" noMove="1" noResize="1" noEditPoints="1" noAdjustHandles="1" noChangeArrowheads="1" noChangeShapeType="1" noTextEdit="1"/>
              </p:cNvSpPr>
              <p:nvPr/>
            </p:nvSpPr>
            <p:spPr>
              <a:xfrm>
                <a:off x="4669329" y="3787234"/>
                <a:ext cx="358961" cy="323550"/>
              </a:xfrm>
              <a:prstGeom prst="rect">
                <a:avLst/>
              </a:prstGeom>
              <a:blipFill>
                <a:blip r:embed="rId4"/>
                <a:stretch>
                  <a:fillRect b="-9434"/>
                </a:stretch>
              </a:blipFill>
              <a:ln w="12700">
                <a:miter lim="400000"/>
              </a:ln>
            </p:spPr>
            <p:txBody>
              <a:bodyPr/>
              <a:lstStyle/>
              <a:p>
                <a:r>
                  <a:rPr lang="en-US">
                    <a:noFill/>
                  </a:rPr>
                  <a:t> </a:t>
                </a:r>
              </a:p>
            </p:txBody>
          </p:sp>
        </mc:Fallback>
      </mc:AlternateContent>
      <p:sp>
        <p:nvSpPr>
          <p:cNvPr id="507" name="Superconducting Injection Chanel"/>
          <p:cNvSpPr txBox="1"/>
          <p:nvPr/>
        </p:nvSpPr>
        <p:spPr>
          <a:xfrm>
            <a:off x="259115" y="3069993"/>
            <a:ext cx="1430149"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lnSpc>
                <a:spcPct val="100000"/>
              </a:lnSpc>
              <a:spcBef>
                <a:spcPts val="0"/>
              </a:spcBef>
              <a:defRPr sz="3600">
                <a:solidFill>
                  <a:srgbClr val="5E5E5E"/>
                </a:solidFill>
                <a:latin typeface="Avenir Next Demi Bold"/>
                <a:ea typeface="Avenir Next Demi Bold"/>
                <a:cs typeface="Avenir Next Demi Bold"/>
                <a:sym typeface="Avenir Next Demi Bold"/>
              </a:defRPr>
            </a:lvl1pPr>
          </a:lstStyle>
          <a:p>
            <a:r>
              <a:rPr sz="1350" dirty="0">
                <a:latin typeface="Aptos" panose="020B0004020202020204" pitchFamily="34" charset="0"/>
              </a:rPr>
              <a:t>Superconducting Injection Chanel</a:t>
            </a:r>
          </a:p>
        </p:txBody>
      </p:sp>
      <p:sp>
        <p:nvSpPr>
          <p:cNvPr id="2" name="Title 1"/>
          <p:cNvSpPr txBox="1">
            <a:spLocks/>
          </p:cNvSpPr>
          <p:nvPr/>
        </p:nvSpPr>
        <p:spPr>
          <a:xfrm>
            <a:off x="1948714" y="74581"/>
            <a:ext cx="6875026" cy="381375"/>
          </a:xfrm>
          <a:prstGeom prst="rect">
            <a:avLst/>
          </a:prstGeo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Humanst521 BT" panose="020B06020202040202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2pPr>
            <a:lvl3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3pPr>
            <a:lvl4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4pPr>
            <a:lvl5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a:lstStyle>
          <a:p>
            <a:r>
              <a:rPr lang="en-US" dirty="0">
                <a:latin typeface="Aptos" panose="020B0004020202020204" pitchFamily="34" charset="0"/>
              </a:rPr>
              <a:t>Search for a muon EDM using the frozen-spin technique with longitudinal injection</a:t>
            </a:r>
          </a:p>
        </p:txBody>
      </p:sp>
      <mc:AlternateContent xmlns:mc="http://schemas.openxmlformats.org/markup-compatibility/2006" xmlns:a14="http://schemas.microsoft.com/office/drawing/2010/main">
        <mc:Choice Requires="a14">
          <p:sp>
            <p:nvSpPr>
              <p:cNvPr id="7" name="TextBox 6"/>
              <p:cNvSpPr txBox="1"/>
              <p:nvPr/>
            </p:nvSpPr>
            <p:spPr>
              <a:xfrm>
                <a:off x="5902820" y="1280368"/>
                <a:ext cx="3087070" cy="3815660"/>
              </a:xfrm>
              <a:prstGeom prst="roundRect">
                <a:avLst>
                  <a:gd name="adj" fmla="val 2685"/>
                </a:avLst>
              </a:prstGeom>
              <a:solidFill>
                <a:schemeClr val="bg1"/>
              </a:solidFill>
              <a:ln>
                <a:solidFill>
                  <a:srgbClr val="0070C0"/>
                </a:solidFill>
              </a:ln>
            </p:spPr>
            <p:txBody>
              <a:bodyPr wrap="square" lIns="36000" tIns="0" rIns="0" bIns="0" rtlCol="0" anchor="t" anchorCtr="0">
                <a:spAutoFit/>
              </a:bodyPr>
              <a:lstStyle/>
              <a:p>
                <a:pPr marL="179388" indent="-179388">
                  <a:lnSpc>
                    <a:spcPct val="110000"/>
                  </a:lnSpc>
                  <a:spcBef>
                    <a:spcPts val="0"/>
                  </a:spcBef>
                  <a:buFont typeface="Arial" panose="020B0604020202020204" pitchFamily="34" charset="0"/>
                  <a:buChar char="•"/>
                </a:pP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a:solidFill>
                      <a:schemeClr val="tx1">
                        <a:lumMod val="85000"/>
                        <a:lumOff val="15000"/>
                      </a:schemeClr>
                    </a:solidFill>
                    <a:latin typeface="Aptos" panose="020B0004020202020204" pitchFamily="34" charset="0"/>
                    <a:cs typeface="Franklin Gothic Book"/>
                  </a:rPr>
                  <a:t> from Pion-decay → </a:t>
                </a:r>
                <a:br>
                  <a:rPr lang="en-US" sz="1600" kern="1000" spc="30" dirty="0">
                    <a:solidFill>
                      <a:schemeClr val="tx1">
                        <a:lumMod val="85000"/>
                        <a:lumOff val="15000"/>
                      </a:schemeClr>
                    </a:solidFill>
                    <a:latin typeface="Aptos" panose="020B0004020202020204" pitchFamily="34" charset="0"/>
                    <a:cs typeface="Franklin Gothic Book"/>
                  </a:rPr>
                </a:br>
                <a:r>
                  <a:rPr lang="en-US" sz="1600" kern="1000" spc="30" dirty="0">
                    <a:solidFill>
                      <a:schemeClr val="tx1">
                        <a:lumMod val="85000"/>
                        <a:lumOff val="15000"/>
                      </a:schemeClr>
                    </a:solidFill>
                    <a:latin typeface="Aptos" panose="020B0004020202020204" pitchFamily="34" charset="0"/>
                    <a:cs typeface="Franklin Gothic Book"/>
                  </a:rPr>
                  <a:t>high polarization </a:t>
                </a:r>
                <a14:m>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𝑝</m:t>
                    </m:r>
                    <m:r>
                      <a:rPr lang="en-US" sz="1600" b="0" i="1" kern="1000" spc="30" smtClean="0">
                        <a:solidFill>
                          <a:schemeClr val="tx1">
                            <a:lumMod val="85000"/>
                            <a:lumOff val="15000"/>
                          </a:schemeClr>
                        </a:solidFill>
                        <a:latin typeface="Cambria Math" panose="02040503050406030204" pitchFamily="18" charset="0"/>
                        <a:cs typeface="Franklin Gothic Book"/>
                      </a:rPr>
                      <m:t>≈</m:t>
                    </m:r>
                    <m:r>
                      <a:rPr lang="en-US" sz="1600" b="0" i="1" kern="1000" spc="30" smtClean="0">
                        <a:solidFill>
                          <a:schemeClr val="tx1">
                            <a:lumMod val="85000"/>
                            <a:lumOff val="15000"/>
                          </a:schemeClr>
                        </a:solidFill>
                        <a:latin typeface="Cambria Math" panose="02040503050406030204" pitchFamily="18" charset="0"/>
                        <a:cs typeface="Franklin Gothic Book"/>
                      </a:rPr>
                      <m:t>95</m:t>
                    </m:r>
                    <m:r>
                      <a:rPr lang="en-US" sz="1600" b="0" i="1" kern="1000" spc="30" smtClean="0">
                        <a:solidFill>
                          <a:schemeClr val="tx1">
                            <a:lumMod val="85000"/>
                            <a:lumOff val="15000"/>
                          </a:schemeClr>
                        </a:solidFill>
                        <a:latin typeface="Cambria Math" panose="02040503050406030204" pitchFamily="18" charset="0"/>
                        <a:cs typeface="Franklin Gothic Book"/>
                      </a:rPr>
                      <m:t>%</m:t>
                    </m:r>
                  </m:oMath>
                </a14:m>
                <a:endParaRPr lang="en-US" sz="1600" kern="1000" spc="30" dirty="0">
                  <a:solidFill>
                    <a:schemeClr val="tx1">
                      <a:lumMod val="85000"/>
                      <a:lumOff val="15000"/>
                    </a:schemeClr>
                  </a:solidFill>
                  <a:latin typeface="Aptos" panose="020B0004020202020204" pitchFamily="34" charset="0"/>
                  <a:cs typeface="Franklin Gothic Book"/>
                </a:endParaRP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Injection through superconducting channel</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Fast scintillator triggers pulse</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Magnetic pulse stops longitudinal motion of </a:t>
                </a: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endParaRPr lang="en-US" sz="1600" kern="1000" spc="30" dirty="0">
                  <a:solidFill>
                    <a:schemeClr val="tx1">
                      <a:lumMod val="85000"/>
                      <a:lumOff val="15000"/>
                    </a:schemeClr>
                  </a:solidFill>
                  <a:latin typeface="Aptos" panose="020B0004020202020204" pitchFamily="34" charset="0"/>
                  <a:cs typeface="Franklin Gothic Book"/>
                </a:endParaRPr>
              </a:p>
              <a:p>
                <a:pPr marL="182563" indent="-182563">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Weakly focusing field for storage</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Thin electrodes provide</a:t>
                </a:r>
                <a:br>
                  <a:rPr lang="en-US" sz="1600" kern="1000" spc="30" dirty="0">
                    <a:solidFill>
                      <a:schemeClr val="tx1">
                        <a:lumMod val="85000"/>
                        <a:lumOff val="15000"/>
                      </a:schemeClr>
                    </a:solidFill>
                    <a:latin typeface="Aptos" panose="020B0004020202020204" pitchFamily="34" charset="0"/>
                    <a:cs typeface="Franklin Gothic Book"/>
                  </a:rPr>
                </a:br>
                <a:r>
                  <a:rPr lang="en-US" sz="1600" kern="1000" spc="30" dirty="0">
                    <a:solidFill>
                      <a:schemeClr val="tx1">
                        <a:lumMod val="85000"/>
                        <a:lumOff val="15000"/>
                      </a:schemeClr>
                    </a:solidFill>
                    <a:latin typeface="Aptos" panose="020B0004020202020204" pitchFamily="34" charset="0"/>
                    <a:cs typeface="Franklin Gothic Book"/>
                  </a:rPr>
                  <a:t>electric field for frozen spin</a:t>
                </a:r>
              </a:p>
              <a:p>
                <a:pPr marL="182563" indent="-182563">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Scintillating fiber detector (CHET)</a:t>
                </a:r>
                <a:br>
                  <a:rPr lang="en-US" sz="1600" kern="1000" spc="30" dirty="0">
                    <a:solidFill>
                      <a:schemeClr val="tx1">
                        <a:lumMod val="85000"/>
                        <a:lumOff val="15000"/>
                      </a:schemeClr>
                    </a:solidFill>
                    <a:latin typeface="Aptos" panose="020B0004020202020204" pitchFamily="34" charset="0"/>
                    <a:cs typeface="Franklin Gothic Book"/>
                  </a:rPr>
                </a:br>
                <a:r>
                  <a:rPr lang="en-US" sz="1600" kern="1000" spc="30" dirty="0">
                    <a:solidFill>
                      <a:schemeClr val="tx1">
                        <a:lumMod val="85000"/>
                        <a:lumOff val="15000"/>
                      </a:schemeClr>
                    </a:solidFill>
                    <a:latin typeface="Aptos" panose="020B0004020202020204" pitchFamily="34" charset="0"/>
                    <a:cs typeface="Franklin Gothic Book"/>
                  </a:rPr>
                  <a:t>for</a:t>
                </a:r>
                <a14:m>
                  <m:oMath xmlns:m="http://schemas.openxmlformats.org/officeDocument/2006/math">
                    <m:r>
                      <a:rPr lang="en-US" sz="1600" b="0" i="0" kern="1000" spc="30" dirty="0" smtClean="0">
                        <a:solidFill>
                          <a:schemeClr val="tx1">
                            <a:lumMod val="85000"/>
                            <a:lumOff val="15000"/>
                          </a:schemeClr>
                        </a:solidFill>
                        <a:latin typeface="Cambria Math" panose="02040503050406030204" pitchFamily="18" charset="0"/>
                        <a:cs typeface="Franklin Gothic Book"/>
                      </a:rPr>
                      <m:t> </m:t>
                    </m:r>
                    <m:sSup>
                      <m:sSupPr>
                        <m:ctrlPr>
                          <a:rPr lang="en-US" sz="1600" b="0" i="1" kern="1000" spc="30" dirty="0" smtClean="0">
                            <a:solidFill>
                              <a:schemeClr val="tx1">
                                <a:lumMod val="85000"/>
                                <a:lumOff val="15000"/>
                              </a:schemeClr>
                            </a:solidFill>
                            <a:latin typeface="Cambria Math" panose="02040503050406030204" pitchFamily="18" charset="0"/>
                            <a:cs typeface="Franklin Gothic Book"/>
                          </a:rPr>
                        </m:ctrlPr>
                      </m:sSupPr>
                      <m:e>
                        <m:r>
                          <a:rPr lang="en-US" sz="1600" b="0" i="1" kern="1000" spc="30" dirty="0" smtClean="0">
                            <a:solidFill>
                              <a:schemeClr val="tx1">
                                <a:lumMod val="85000"/>
                                <a:lumOff val="15000"/>
                              </a:schemeClr>
                            </a:solidFill>
                            <a:latin typeface="Cambria Math" panose="02040503050406030204" pitchFamily="18" charset="0"/>
                            <a:cs typeface="Franklin Gothic Book"/>
                          </a:rPr>
                          <m:t>𝑒</m:t>
                        </m:r>
                      </m:e>
                      <m:sup>
                        <m:r>
                          <a:rPr lang="en-US" sz="1600" b="0" i="1" kern="1000" spc="30" dirty="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a:solidFill>
                      <a:schemeClr val="tx1">
                        <a:lumMod val="85000"/>
                        <a:lumOff val="15000"/>
                      </a:schemeClr>
                    </a:solidFill>
                    <a:latin typeface="Aptos" panose="020B0004020202020204" pitchFamily="34" charset="0"/>
                    <a:cs typeface="Franklin Gothic Book"/>
                  </a:rPr>
                  <a:t>- tracking </a:t>
                </a:r>
              </a:p>
            </p:txBody>
          </p:sp>
        </mc:Choice>
        <mc:Fallback xmlns="">
          <p:sp>
            <p:nvSpPr>
              <p:cNvPr id="7" name="TextBox 6"/>
              <p:cNvSpPr txBox="1">
                <a:spLocks noRot="1" noChangeAspect="1" noMove="1" noResize="1" noEditPoints="1" noAdjustHandles="1" noChangeArrowheads="1" noChangeShapeType="1" noTextEdit="1"/>
              </p:cNvSpPr>
              <p:nvPr/>
            </p:nvSpPr>
            <p:spPr>
              <a:xfrm>
                <a:off x="5902820" y="1280368"/>
                <a:ext cx="3087070" cy="3815660"/>
              </a:xfrm>
              <a:prstGeom prst="roundRect">
                <a:avLst>
                  <a:gd name="adj" fmla="val 2685"/>
                </a:avLst>
              </a:prstGeom>
              <a:blipFill>
                <a:blip r:embed="rId5"/>
                <a:stretch>
                  <a:fillRect l="-1572" t="-478" b="-1911"/>
                </a:stretch>
              </a:blipFill>
              <a:ln>
                <a:solidFill>
                  <a:srgbClr val="0070C0"/>
                </a:solidFill>
              </a:ln>
            </p:spPr>
            <p:txBody>
              <a:bodyPr/>
              <a:lstStyle/>
              <a:p>
                <a:r>
                  <a:rPr lang="en-US">
                    <a:noFill/>
                  </a:rPr>
                  <a:t> </a:t>
                </a:r>
              </a:p>
            </p:txBody>
          </p:sp>
        </mc:Fallback>
      </mc:AlternateContent>
      <p:grpSp>
        <p:nvGrpSpPr>
          <p:cNvPr id="3" name="Group 2">
            <a:extLst>
              <a:ext uri="{FF2B5EF4-FFF2-40B4-BE49-F238E27FC236}">
                <a16:creationId xmlns:a16="http://schemas.microsoft.com/office/drawing/2014/main" id="{11F0262F-F8E7-DD7F-45F0-D12CF5976933}"/>
              </a:ext>
            </a:extLst>
          </p:cNvPr>
          <p:cNvGrpSpPr/>
          <p:nvPr/>
        </p:nvGrpSpPr>
        <p:grpSpPr>
          <a:xfrm rot="2263182">
            <a:off x="4334849" y="3622144"/>
            <a:ext cx="129381" cy="129381"/>
            <a:chOff x="2862470" y="4052558"/>
            <a:chExt cx="129381" cy="129381"/>
          </a:xfrm>
        </p:grpSpPr>
        <p:sp>
          <p:nvSpPr>
            <p:cNvPr id="6" name="Oval 5">
              <a:extLst>
                <a:ext uri="{FF2B5EF4-FFF2-40B4-BE49-F238E27FC236}">
                  <a16:creationId xmlns:a16="http://schemas.microsoft.com/office/drawing/2014/main" id="{4F579FA4-576D-F5FE-C109-631ED4091D28}"/>
                </a:ext>
              </a:extLst>
            </p:cNvPr>
            <p:cNvSpPr/>
            <p:nvPr/>
          </p:nvSpPr>
          <p:spPr bwMode="auto">
            <a:xfrm>
              <a:off x="2862470" y="4052558"/>
              <a:ext cx="129381" cy="129381"/>
            </a:xfrm>
            <a:prstGeom prst="ellipse">
              <a:avLst/>
            </a:prstGeom>
            <a:gradFill>
              <a:gsLst>
                <a:gs pos="0">
                  <a:srgbClr val="00ABEB"/>
                </a:gs>
                <a:gs pos="100000">
                  <a:srgbClr val="0000FF"/>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latin typeface="Aptos" panose="020B0004020202020204" pitchFamily="34" charset="0"/>
              </a:endParaRPr>
            </a:p>
          </p:txBody>
        </p:sp>
        <p:cxnSp>
          <p:nvCxnSpPr>
            <p:cNvPr id="8" name="Straight Arrow Connector 7">
              <a:extLst>
                <a:ext uri="{FF2B5EF4-FFF2-40B4-BE49-F238E27FC236}">
                  <a16:creationId xmlns:a16="http://schemas.microsoft.com/office/drawing/2014/main" id="{7853D95F-05B2-33DB-7508-90FFACC37AC2}"/>
                </a:ext>
              </a:extLst>
            </p:cNvPr>
            <p:cNvCxnSpPr>
              <a:cxnSpLocks/>
              <a:stCxn id="6" idx="6"/>
              <a:endCxn id="6" idx="2"/>
            </p:cNvCxnSpPr>
            <p:nvPr/>
          </p:nvCxnSpPr>
          <p:spPr bwMode="auto">
            <a:xfrm flipH="1" flipV="1">
              <a:off x="2899325" y="4058855"/>
              <a:ext cx="55670" cy="116791"/>
            </a:xfrm>
            <a:prstGeom prst="straightConnector1">
              <a:avLst/>
            </a:prstGeom>
            <a:ln w="12700" cap="rnd">
              <a:solidFill>
                <a:schemeClr val="bg2">
                  <a:lumMod val="75000"/>
                </a:schemeClr>
              </a:solidFill>
              <a:headEnd type="none" w="med" len="med"/>
              <a:tailEnd type="triangle" w="sm" len="sm"/>
            </a:ln>
            <a:effectLst/>
          </p:spPr>
          <p:style>
            <a:lnRef idx="2">
              <a:schemeClr val="accent6"/>
            </a:lnRef>
            <a:fillRef idx="0">
              <a:schemeClr val="accent6"/>
            </a:fillRef>
            <a:effectRef idx="1">
              <a:schemeClr val="accent6"/>
            </a:effectRef>
            <a:fontRef idx="minor">
              <a:schemeClr val="tx1"/>
            </a:fontRef>
          </p:style>
        </p:cxnSp>
      </p:grpSp>
      <p:grpSp>
        <p:nvGrpSpPr>
          <p:cNvPr id="9" name="Group 8">
            <a:extLst>
              <a:ext uri="{FF2B5EF4-FFF2-40B4-BE49-F238E27FC236}">
                <a16:creationId xmlns:a16="http://schemas.microsoft.com/office/drawing/2014/main" id="{E65EA14B-962A-8E4E-72D1-C0694F3F4C79}"/>
              </a:ext>
            </a:extLst>
          </p:cNvPr>
          <p:cNvGrpSpPr/>
          <p:nvPr/>
        </p:nvGrpSpPr>
        <p:grpSpPr>
          <a:xfrm rot="14555375" flipH="1">
            <a:off x="55789" y="961433"/>
            <a:ext cx="1993624" cy="811050"/>
            <a:chOff x="5819887" y="961902"/>
            <a:chExt cx="2280622" cy="1041772"/>
          </a:xfrm>
        </p:grpSpPr>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37ED1E54-7EF8-625A-7EE9-F2EB74E919D7}"/>
                    </a:ext>
                  </a:extLst>
                </p:cNvPr>
                <p:cNvSpPr/>
                <p:nvPr/>
              </p:nvSpPr>
              <p:spPr bwMode="auto">
                <a:xfrm rot="10844365">
                  <a:off x="6809590" y="1410241"/>
                  <a:ext cx="322730" cy="322730"/>
                </a:xfrm>
                <a:prstGeom prst="ellipse">
                  <a:avLst/>
                </a:prstGeom>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r>
                          <a:rPr lang="en-US" b="0" i="1" smtClean="0">
                            <a:latin typeface="Cambria Math"/>
                          </a:rPr>
                          <m:t>𝜋</m:t>
                        </m:r>
                      </m:oMath>
                    </m:oMathPara>
                  </a14:m>
                  <a:endParaRPr lang="en-US" dirty="0">
                    <a:latin typeface="Aptos" panose="020B0004020202020204" pitchFamily="34" charset="0"/>
                  </a:endParaRPr>
                </a:p>
              </p:txBody>
            </p:sp>
          </mc:Choice>
          <mc:Fallback xmlns="">
            <p:sp>
              <p:nvSpPr>
                <p:cNvPr id="12" name="Oval 11">
                  <a:extLst>
                    <a:ext uri="{FF2B5EF4-FFF2-40B4-BE49-F238E27FC236}">
                      <a16:creationId xmlns:a16="http://schemas.microsoft.com/office/drawing/2014/main" id="{37ED1E54-7EF8-625A-7EE9-F2EB74E919D7}"/>
                    </a:ext>
                  </a:extLst>
                </p:cNvPr>
                <p:cNvSpPr>
                  <a:spLocks noRot="1" noChangeAspect="1" noMove="1" noResize="1" noEditPoints="1" noAdjustHandles="1" noChangeArrowheads="1" noChangeShapeType="1" noTextEdit="1"/>
                </p:cNvSpPr>
                <p:nvPr/>
              </p:nvSpPr>
              <p:spPr bwMode="auto">
                <a:xfrm rot="10844365">
                  <a:off x="6809590" y="1410241"/>
                  <a:ext cx="322730" cy="322730"/>
                </a:xfrm>
                <a:prstGeom prst="ellipse">
                  <a:avLst/>
                </a:prstGeom>
                <a:blipFill>
                  <a:blip r:embed="rId6"/>
                  <a:stretch>
                    <a:fillRect/>
                  </a:stretch>
                </a:blipFill>
                <a:ln>
                  <a:noFill/>
                  <a:headEnd type="none" w="med" len="med"/>
                  <a:tailEnd type="none" w="med" len="med"/>
                </a:ln>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7AD434DC-5E07-2B04-0E04-1FACDA2105A3}"/>
                </a:ext>
              </a:extLst>
            </p:cNvPr>
            <p:cNvCxnSpPr/>
            <p:nvPr/>
          </p:nvCxnSpPr>
          <p:spPr bwMode="auto">
            <a:xfrm>
              <a:off x="7132320" y="1571603"/>
              <a:ext cx="968189"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A896E6B2-2F98-98F3-0051-118230AC4124}"/>
                    </a:ext>
                  </a:extLst>
                </p:cNvPr>
                <p:cNvSpPr/>
                <p:nvPr/>
              </p:nvSpPr>
              <p:spPr bwMode="auto">
                <a:xfrm>
                  <a:off x="7446083" y="1490923"/>
                  <a:ext cx="161365" cy="161365"/>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5" name="Oval 14">
                  <a:extLst>
                    <a:ext uri="{FF2B5EF4-FFF2-40B4-BE49-F238E27FC236}">
                      <a16:creationId xmlns:a16="http://schemas.microsoft.com/office/drawing/2014/main" id="{A896E6B2-2F98-98F3-0051-118230AC4124}"/>
                    </a:ext>
                  </a:extLst>
                </p:cNvPr>
                <p:cNvSpPr>
                  <a:spLocks noRot="1" noChangeAspect="1" noMove="1" noResize="1" noEditPoints="1" noAdjustHandles="1" noChangeArrowheads="1" noChangeShapeType="1" noTextEdit="1"/>
                </p:cNvSpPr>
                <p:nvPr/>
              </p:nvSpPr>
              <p:spPr bwMode="auto">
                <a:xfrm>
                  <a:off x="7446083" y="1490923"/>
                  <a:ext cx="161365" cy="161365"/>
                </a:xfrm>
                <a:prstGeom prst="ellipse">
                  <a:avLst/>
                </a:prstGeom>
                <a:blipFill>
                  <a:blip r:embed="rId7"/>
                  <a:stretch>
                    <a:fillRect/>
                  </a:stretch>
                </a:blipFill>
                <a:ln>
                  <a:noFill/>
                  <a:headEnd type="none" w="med" len="med"/>
                  <a:tailEnd type="none" w="med" len="med"/>
                </a:ln>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C16FAC6F-6857-AC1D-F3DE-F9CDB13B3356}"/>
                </a:ext>
              </a:extLst>
            </p:cNvPr>
            <p:cNvCxnSpPr/>
            <p:nvPr/>
          </p:nvCxnSpPr>
          <p:spPr bwMode="auto">
            <a:xfrm flipH="1">
              <a:off x="5819887" y="1571603"/>
              <a:ext cx="989703" cy="4"/>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4D62E790-A697-F26F-BE15-23D481BFA411}"/>
                    </a:ext>
                  </a:extLst>
                </p:cNvPr>
                <p:cNvSpPr/>
                <p:nvPr/>
              </p:nvSpPr>
              <p:spPr bwMode="auto">
                <a:xfrm>
                  <a:off x="6303980" y="1526036"/>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7" name="Oval 16">
                  <a:extLst>
                    <a:ext uri="{FF2B5EF4-FFF2-40B4-BE49-F238E27FC236}">
                      <a16:creationId xmlns:a16="http://schemas.microsoft.com/office/drawing/2014/main" id="{4D62E790-A697-F26F-BE15-23D481BFA411}"/>
                    </a:ext>
                  </a:extLst>
                </p:cNvPr>
                <p:cNvSpPr>
                  <a:spLocks noRot="1" noChangeAspect="1" noMove="1" noResize="1" noEditPoints="1" noAdjustHandles="1" noChangeArrowheads="1" noChangeShapeType="1" noTextEdit="1"/>
                </p:cNvSpPr>
                <p:nvPr/>
              </p:nvSpPr>
              <p:spPr bwMode="auto">
                <a:xfrm>
                  <a:off x="6303980" y="1526036"/>
                  <a:ext cx="90000" cy="90000"/>
                </a:xfrm>
                <a:prstGeom prst="ellipse">
                  <a:avLst/>
                </a:prstGeom>
                <a:blipFill>
                  <a:blip r:embed="rId8"/>
                  <a:stretch>
                    <a:fillRect r="-19048"/>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054E4D-424D-8747-907A-0FBA71E0D571}"/>
                    </a:ext>
                  </a:extLst>
                </p:cNvPr>
                <p:cNvSpPr txBox="1"/>
                <p:nvPr/>
              </p:nvSpPr>
              <p:spPr>
                <a:xfrm rot="10867511">
                  <a:off x="6417801" y="1573838"/>
                  <a:ext cx="261129" cy="328866"/>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a:cs typeface="Franklin Gothic Book"/>
                                  </a:rPr>
                                  <m:t>𝜈</m:t>
                                </m:r>
                              </m:e>
                            </m:acc>
                          </m:e>
                          <m:sub>
                            <m:r>
                              <a:rPr lang="en-US" sz="1400" b="0" i="1" kern="1000" spc="30" smtClean="0">
                                <a:solidFill>
                                  <a:schemeClr val="tx1">
                                    <a:lumMod val="85000"/>
                                    <a:lumOff val="15000"/>
                                  </a:schemeClr>
                                </a:solidFill>
                                <a:latin typeface="Cambria Math"/>
                                <a:cs typeface="Franklin Gothic Book"/>
                              </a:rPr>
                              <m:t>𝜇</m:t>
                            </m:r>
                          </m:sub>
                        </m:sSub>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8" name="TextBox 17">
                  <a:extLst>
                    <a:ext uri="{FF2B5EF4-FFF2-40B4-BE49-F238E27FC236}">
                      <a16:creationId xmlns:a16="http://schemas.microsoft.com/office/drawing/2014/main" id="{B2054E4D-424D-8747-907A-0FBA71E0D571}"/>
                    </a:ext>
                  </a:extLst>
                </p:cNvPr>
                <p:cNvSpPr txBox="1">
                  <a:spLocks noRot="1" noChangeAspect="1" noMove="1" noResize="1" noEditPoints="1" noAdjustHandles="1" noChangeArrowheads="1" noChangeShapeType="1" noTextEdit="1"/>
                </p:cNvSpPr>
                <p:nvPr/>
              </p:nvSpPr>
              <p:spPr>
                <a:xfrm rot="10867511">
                  <a:off x="6417801" y="1573838"/>
                  <a:ext cx="261129" cy="328866"/>
                </a:xfrm>
                <a:prstGeom prst="rect">
                  <a:avLst/>
                </a:prstGeom>
                <a:blipFill>
                  <a:blip r:embed="rId9"/>
                  <a:stretch>
                    <a:fillRect l="-1818"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3DF4E54-F4C4-4126-63D0-8C33CC25172C}"/>
                    </a:ext>
                  </a:extLst>
                </p:cNvPr>
                <p:cNvSpPr txBox="1"/>
                <p:nvPr/>
              </p:nvSpPr>
              <p:spPr>
                <a:xfrm rot="10488268">
                  <a:off x="7620777" y="1699271"/>
                  <a:ext cx="297438" cy="304403"/>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a:cs typeface="Franklin Gothic Book"/>
                              </a:rPr>
                              <m:t>𝜇</m:t>
                            </m:r>
                          </m:e>
                          <m:sup>
                            <m:r>
                              <a:rPr lang="en-US" sz="1400" b="0" i="1" kern="1000" spc="30" smtClean="0">
                                <a:solidFill>
                                  <a:schemeClr val="tx1">
                                    <a:lumMod val="85000"/>
                                    <a:lumOff val="15000"/>
                                  </a:schemeClr>
                                </a:solidFill>
                                <a:latin typeface="Cambria Math"/>
                                <a:cs typeface="Franklin Gothic Book"/>
                              </a:rPr>
                              <m:t>+</m:t>
                            </m:r>
                          </m:sup>
                        </m:sSup>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9" name="TextBox 18">
                  <a:extLst>
                    <a:ext uri="{FF2B5EF4-FFF2-40B4-BE49-F238E27FC236}">
                      <a16:creationId xmlns:a16="http://schemas.microsoft.com/office/drawing/2014/main" id="{73DF4E54-F4C4-4126-63D0-8C33CC25172C}"/>
                    </a:ext>
                  </a:extLst>
                </p:cNvPr>
                <p:cNvSpPr txBox="1">
                  <a:spLocks noRot="1" noChangeAspect="1" noMove="1" noResize="1" noEditPoints="1" noAdjustHandles="1" noChangeArrowheads="1" noChangeShapeType="1" noTextEdit="1"/>
                </p:cNvSpPr>
                <p:nvPr/>
              </p:nvSpPr>
              <p:spPr>
                <a:xfrm rot="10488268">
                  <a:off x="7620777" y="1699271"/>
                  <a:ext cx="297438" cy="304403"/>
                </a:xfrm>
                <a:prstGeom prst="rect">
                  <a:avLst/>
                </a:prstGeom>
                <a:blipFill>
                  <a:blip r:embed="rId10"/>
                  <a:stretch>
                    <a:fillRect l="-15094" t="-3636"/>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E4FDBDC5-C90B-07ED-86F0-CCFF02730FB1}"/>
                </a:ext>
              </a:extLst>
            </p:cNvPr>
            <p:cNvCxnSpPr/>
            <p:nvPr/>
          </p:nvCxnSpPr>
          <p:spPr bwMode="auto">
            <a:xfrm flipH="1" flipV="1">
              <a:off x="7259438" y="1405846"/>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656E7B0-C769-6DC3-37CD-31B899BE78E8}"/>
                    </a:ext>
                  </a:extLst>
                </p:cNvPr>
                <p:cNvSpPr txBox="1"/>
                <p:nvPr/>
              </p:nvSpPr>
              <p:spPr>
                <a:xfrm rot="10949998">
                  <a:off x="7447853" y="100777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1" name="TextBox 20">
                  <a:extLst>
                    <a:ext uri="{FF2B5EF4-FFF2-40B4-BE49-F238E27FC236}">
                      <a16:creationId xmlns:a16="http://schemas.microsoft.com/office/drawing/2014/main" id="{3656E7B0-C769-6DC3-37CD-31B899BE78E8}"/>
                    </a:ext>
                  </a:extLst>
                </p:cNvPr>
                <p:cNvSpPr txBox="1">
                  <a:spLocks noRot="1" noChangeAspect="1" noMove="1" noResize="1" noEditPoints="1" noAdjustHandles="1" noChangeArrowheads="1" noChangeShapeType="1" noTextEdit="1"/>
                </p:cNvSpPr>
                <p:nvPr/>
              </p:nvSpPr>
              <p:spPr>
                <a:xfrm rot="10949998">
                  <a:off x="7447853" y="1007772"/>
                  <a:ext cx="150515" cy="304405"/>
                </a:xfrm>
                <a:prstGeom prst="rect">
                  <a:avLst/>
                </a:prstGeom>
                <a:blipFill>
                  <a:blip r:embed="rId11"/>
                  <a:stretch>
                    <a:fillRect l="-8889" t="-30769" r="-42222" b="-43590"/>
                  </a:stretch>
                </a:blipFill>
                <a:ln>
                  <a:noFill/>
                </a:ln>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EB6EA741-D4CF-6E86-9680-85232640AD06}"/>
                </a:ext>
              </a:extLst>
            </p:cNvPr>
            <p:cNvCxnSpPr/>
            <p:nvPr/>
          </p:nvCxnSpPr>
          <p:spPr bwMode="auto">
            <a:xfrm flipV="1">
              <a:off x="6138197" y="1409105"/>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DB3E9CC-3B7A-07AE-149E-CCD319A6E08A}"/>
                    </a:ext>
                  </a:extLst>
                </p:cNvPr>
                <p:cNvSpPr txBox="1"/>
                <p:nvPr/>
              </p:nvSpPr>
              <p:spPr>
                <a:xfrm rot="10651883">
                  <a:off x="6252660" y="96190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3" name="TextBox 22">
                  <a:extLst>
                    <a:ext uri="{FF2B5EF4-FFF2-40B4-BE49-F238E27FC236}">
                      <a16:creationId xmlns:a16="http://schemas.microsoft.com/office/drawing/2014/main" id="{FDB3E9CC-3B7A-07AE-149E-CCD319A6E08A}"/>
                    </a:ext>
                  </a:extLst>
                </p:cNvPr>
                <p:cNvSpPr txBox="1">
                  <a:spLocks noRot="1" noChangeAspect="1" noMove="1" noResize="1" noEditPoints="1" noAdjustHandles="1" noChangeArrowheads="1" noChangeShapeType="1" noTextEdit="1"/>
                </p:cNvSpPr>
                <p:nvPr/>
              </p:nvSpPr>
              <p:spPr>
                <a:xfrm rot="10651883">
                  <a:off x="6252660" y="961902"/>
                  <a:ext cx="150515" cy="304405"/>
                </a:xfrm>
                <a:prstGeom prst="rect">
                  <a:avLst/>
                </a:prstGeom>
                <a:blipFill>
                  <a:blip r:embed="rId12"/>
                  <a:stretch>
                    <a:fillRect l="-4348" t="-32432" r="-39130" b="-45946"/>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A46E2C5-1AE9-10D4-7568-C4DA9CCB39F1}"/>
                  </a:ext>
                </a:extLst>
              </p:cNvPr>
              <p:cNvSpPr txBox="1"/>
              <p:nvPr/>
            </p:nvSpPr>
            <p:spPr>
              <a:xfrm rot="3751246">
                <a:off x="786645" y="1345203"/>
                <a:ext cx="2304670" cy="225896"/>
              </a:xfrm>
              <a:prstGeom prst="rect">
                <a:avLst/>
              </a:prstGeom>
              <a:solidFill>
                <a:schemeClr val="bg1"/>
              </a:solidFill>
            </p:spPr>
            <p:txBody>
              <a:bodyPr wrap="none" lIns="0" tIns="0" rIns="0" bIns="0" rtlCol="0" anchor="t" anchorCtr="0">
                <a:spAutoFit/>
              </a:bodyPr>
              <a:lstStyle/>
              <a:p>
                <a:pPr>
                  <a:lnSpc>
                    <a:spcPct val="110000"/>
                  </a:lnSpc>
                  <a:spcBef>
                    <a:spcPts val="0"/>
                  </a:spcBef>
                </a:pPr>
                <a14:m>
                  <m:oMath xmlns:m="http://schemas.openxmlformats.org/officeDocument/2006/math">
                    <m:sSup>
                      <m:sSupPr>
                        <m:ctrlPr>
                          <a:rPr lang="en-US" sz="1400" b="0" i="1" kern="1000" spc="30" smtClean="0">
                            <a:solidFill>
                              <a:schemeClr val="accent2"/>
                            </a:solidFill>
                            <a:latin typeface="Cambria Math" panose="02040503050406030204" pitchFamily="18" charset="0"/>
                            <a:cs typeface="Franklin Gothic Book"/>
                          </a:rPr>
                        </m:ctrlPr>
                      </m:sSupPr>
                      <m:e>
                        <m:r>
                          <a:rPr lang="en-US" sz="1400" b="0" i="1" kern="1000" spc="30" smtClean="0">
                            <a:solidFill>
                              <a:schemeClr val="accent2"/>
                            </a:solidFill>
                            <a:latin typeface="Cambria Math" panose="02040503050406030204" pitchFamily="18" charset="0"/>
                            <a:cs typeface="Franklin Gothic Book"/>
                          </a:rPr>
                          <m:t>𝜇</m:t>
                        </m:r>
                      </m:e>
                      <m:sup>
                        <m:r>
                          <a:rPr lang="en-US" sz="1400" b="0" i="1" kern="1000" spc="30" smtClean="0">
                            <a:solidFill>
                              <a:schemeClr val="accent2"/>
                            </a:solidFill>
                            <a:latin typeface="Cambria Math" panose="02040503050406030204" pitchFamily="18" charset="0"/>
                            <a:cs typeface="Franklin Gothic Book"/>
                          </a:rPr>
                          <m:t>+</m:t>
                        </m:r>
                      </m:sup>
                    </m:sSup>
                    <m:r>
                      <a:rPr lang="en-US" sz="1400" b="0" i="1" kern="1000" spc="30" smtClean="0">
                        <a:solidFill>
                          <a:schemeClr val="accent2"/>
                        </a:solidFill>
                        <a:latin typeface="Cambria Math" panose="02040503050406030204" pitchFamily="18" charset="0"/>
                        <a:cs typeface="Franklin Gothic Book"/>
                      </a:rPr>
                      <m:t> @ </m:t>
                    </m:r>
                    <m:r>
                      <a:rPr lang="en-US" sz="1400" b="0" i="1" kern="1000" spc="30" smtClean="0">
                        <a:solidFill>
                          <a:schemeClr val="accent2"/>
                        </a:solidFill>
                        <a:latin typeface="Cambria Math" panose="02040503050406030204" pitchFamily="18" charset="0"/>
                        <a:cs typeface="Franklin Gothic Book"/>
                      </a:rPr>
                      <m:t>125</m:t>
                    </m:r>
                    <m:r>
                      <m:rPr>
                        <m:sty m:val="p"/>
                      </m:rPr>
                      <a:rPr lang="en-US" sz="1400" b="0" i="0" kern="1000" spc="30" smtClean="0">
                        <a:solidFill>
                          <a:schemeClr val="accent2"/>
                        </a:solidFill>
                        <a:latin typeface="Cambria Math" panose="02040503050406030204" pitchFamily="18" charset="0"/>
                        <a:cs typeface="Franklin Gothic Book"/>
                      </a:rPr>
                      <m:t>MeV</m:t>
                    </m:r>
                    <m:r>
                      <a:rPr lang="en-US" sz="1400" b="0" i="1" kern="1000" spc="30" smtClean="0">
                        <a:solidFill>
                          <a:schemeClr val="accent2"/>
                        </a:solidFill>
                        <a:latin typeface="Cambria Math" panose="02040503050406030204" pitchFamily="18" charset="0"/>
                        <a:cs typeface="Franklin Gothic Book"/>
                      </a:rPr>
                      <m:t>/</m:t>
                    </m:r>
                    <m:r>
                      <a:rPr lang="en-US" sz="1400" b="0" i="1" kern="1000" spc="30" smtClean="0">
                        <a:solidFill>
                          <a:schemeClr val="accent2"/>
                        </a:solidFill>
                        <a:latin typeface="Cambria Math" panose="02040503050406030204" pitchFamily="18" charset="0"/>
                        <a:cs typeface="Franklin Gothic Book"/>
                      </a:rPr>
                      <m:t>𝑐</m:t>
                    </m:r>
                  </m:oMath>
                </a14:m>
                <a:r>
                  <a:rPr lang="en-US" sz="1400" kern="1000" spc="30" dirty="0">
                    <a:solidFill>
                      <a:schemeClr val="accent2"/>
                    </a:solidFill>
                    <a:latin typeface="Aptos" panose="020B0004020202020204" pitchFamily="34" charset="0"/>
                    <a:cs typeface="Franklin Gothic Book"/>
                  </a:rPr>
                  <a:t> or </a:t>
                </a:r>
                <a14:m>
                  <m:oMath xmlns:m="http://schemas.openxmlformats.org/officeDocument/2006/math">
                    <m:r>
                      <a:rPr lang="en-US" sz="1400" i="1" kern="1000" spc="30" dirty="0" smtClean="0">
                        <a:solidFill>
                          <a:schemeClr val="accent2"/>
                        </a:solidFill>
                        <a:latin typeface="Cambria Math" panose="02040503050406030204" pitchFamily="18" charset="0"/>
                        <a:cs typeface="Franklin Gothic Book"/>
                      </a:rPr>
                      <m:t>2</m:t>
                    </m:r>
                    <m:r>
                      <a:rPr lang="en-US" sz="1400" b="0" i="1" kern="1000" spc="30" dirty="0" smtClean="0">
                        <a:solidFill>
                          <a:schemeClr val="accent2"/>
                        </a:solidFill>
                        <a:latin typeface="Cambria Math" panose="02040503050406030204" pitchFamily="18" charset="0"/>
                        <a:cs typeface="Franklin Gothic Book"/>
                      </a:rPr>
                      <m:t>8</m:t>
                    </m:r>
                    <m:r>
                      <m:rPr>
                        <m:sty m:val="p"/>
                      </m:rPr>
                      <a:rPr lang="en-US" sz="1400" kern="1000" spc="30">
                        <a:solidFill>
                          <a:schemeClr val="accent2"/>
                        </a:solidFill>
                        <a:latin typeface="Cambria Math" panose="02040503050406030204" pitchFamily="18" charset="0"/>
                        <a:cs typeface="Franklin Gothic Book"/>
                      </a:rPr>
                      <m:t>MeV</m:t>
                    </m:r>
                    <m:r>
                      <a:rPr lang="en-US" sz="1400" i="1" kern="1000" spc="30">
                        <a:solidFill>
                          <a:schemeClr val="accent2"/>
                        </a:solidFill>
                        <a:latin typeface="Cambria Math" panose="02040503050406030204" pitchFamily="18" charset="0"/>
                        <a:cs typeface="Franklin Gothic Book"/>
                      </a:rPr>
                      <m:t>/</m:t>
                    </m:r>
                    <m:r>
                      <a:rPr lang="en-US" sz="1400" i="1" kern="1000" spc="30">
                        <a:solidFill>
                          <a:schemeClr val="accent2"/>
                        </a:solidFill>
                        <a:latin typeface="Cambria Math" panose="02040503050406030204" pitchFamily="18" charset="0"/>
                        <a:cs typeface="Franklin Gothic Book"/>
                      </a:rPr>
                      <m:t>𝑐</m:t>
                    </m:r>
                  </m:oMath>
                </a14:m>
                <a:endParaRPr lang="en-US" sz="1400" kern="1000" spc="30" dirty="0" err="1">
                  <a:solidFill>
                    <a:schemeClr val="accent2"/>
                  </a:solidFill>
                  <a:latin typeface="Aptos" panose="020B0004020202020204" pitchFamily="34" charset="0"/>
                  <a:cs typeface="Franklin Gothic Book"/>
                </a:endParaRPr>
              </a:p>
            </p:txBody>
          </p:sp>
        </mc:Choice>
        <mc:Fallback xmlns="">
          <p:sp>
            <p:nvSpPr>
              <p:cNvPr id="24" name="TextBox 23">
                <a:extLst>
                  <a:ext uri="{FF2B5EF4-FFF2-40B4-BE49-F238E27FC236}">
                    <a16:creationId xmlns:a16="http://schemas.microsoft.com/office/drawing/2014/main" id="{7A46E2C5-1AE9-10D4-7568-C4DA9CCB39F1}"/>
                  </a:ext>
                </a:extLst>
              </p:cNvPr>
              <p:cNvSpPr txBox="1">
                <a:spLocks noRot="1" noChangeAspect="1" noMove="1" noResize="1" noEditPoints="1" noAdjustHandles="1" noChangeArrowheads="1" noChangeShapeType="1" noTextEdit="1"/>
              </p:cNvSpPr>
              <p:nvPr/>
            </p:nvSpPr>
            <p:spPr>
              <a:xfrm rot="3751246">
                <a:off x="786645" y="1345203"/>
                <a:ext cx="2304670" cy="225896"/>
              </a:xfrm>
              <a:prstGeom prst="rect">
                <a:avLst/>
              </a:prstGeom>
              <a:blipFill>
                <a:blip r:embed="rId13"/>
                <a:stretch>
                  <a:fillRect l="-5769" t="-1130" b="-565"/>
                </a:stretch>
              </a:blipFill>
            </p:spPr>
            <p:txBody>
              <a:bodyPr/>
              <a:lstStyle/>
              <a:p>
                <a:r>
                  <a:rPr lang="en-US">
                    <a:noFill/>
                  </a:rPr>
                  <a:t> </a:t>
                </a:r>
              </a:p>
            </p:txBody>
          </p:sp>
        </mc:Fallback>
      </mc:AlternateContent>
      <p:sp>
        <p:nvSpPr>
          <p:cNvPr id="522" name="Line"/>
          <p:cNvSpPr/>
          <p:nvPr/>
        </p:nvSpPr>
        <p:spPr>
          <a:xfrm flipV="1">
            <a:off x="3707904" y="2286875"/>
            <a:ext cx="0" cy="101010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523" name="Line"/>
          <p:cNvSpPr/>
          <p:nvPr/>
        </p:nvSpPr>
        <p:spPr>
          <a:xfrm flipH="1" flipV="1">
            <a:off x="3862048" y="2287165"/>
            <a:ext cx="352811" cy="97249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529" name="Pulse Coils…"/>
          <p:cNvSpPr txBox="1"/>
          <p:nvPr/>
        </p:nvSpPr>
        <p:spPr>
          <a:xfrm>
            <a:off x="3179408" y="1750187"/>
            <a:ext cx="1284620" cy="453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Pulse Coils</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(pulsed B field)</a:t>
            </a:r>
          </a:p>
        </p:txBody>
      </p:sp>
      <p:sp>
        <p:nvSpPr>
          <p:cNvPr id="5" name="Weakly-focusing Coil (static B field)">
            <a:extLst>
              <a:ext uri="{FF2B5EF4-FFF2-40B4-BE49-F238E27FC236}">
                <a16:creationId xmlns:a16="http://schemas.microsoft.com/office/drawing/2014/main" id="{AD3413CF-B84E-6D5F-5495-0ECDA330F38C}"/>
              </a:ext>
            </a:extLst>
          </p:cNvPr>
          <p:cNvSpPr txBox="1"/>
          <p:nvPr/>
        </p:nvSpPr>
        <p:spPr>
          <a:xfrm>
            <a:off x="3059832" y="4601039"/>
            <a:ext cx="1930516"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lgn="ctr">
              <a:lnSpc>
                <a:spcPct val="100000"/>
              </a:lnSpc>
              <a:spcBef>
                <a:spcPts val="0"/>
              </a:spcBef>
              <a:defRPr sz="3600">
                <a:solidFill>
                  <a:srgbClr val="5E5E5E"/>
                </a:solidFill>
                <a:latin typeface="Avenir Next Demi Bold"/>
                <a:ea typeface="Avenir Next Demi Bold"/>
                <a:cs typeface="Avenir Next Demi Bold"/>
                <a:sym typeface="Avenir Next Demi Bold"/>
              </a:defRPr>
            </a:lvl1pPr>
          </a:lstStyle>
          <a:p>
            <a:r>
              <a:rPr sz="1350" dirty="0">
                <a:solidFill>
                  <a:schemeClr val="bg1">
                    <a:lumMod val="95000"/>
                  </a:schemeClr>
                </a:solidFill>
                <a:latin typeface="Aptos" panose="020B0004020202020204" pitchFamily="34" charset="0"/>
              </a:rPr>
              <a:t>Weakly-focusing Coil (static B field)</a:t>
            </a:r>
          </a:p>
        </p:txBody>
      </p:sp>
      <p:sp>
        <p:nvSpPr>
          <p:cNvPr id="26" name="Line">
            <a:extLst>
              <a:ext uri="{FF2B5EF4-FFF2-40B4-BE49-F238E27FC236}">
                <a16:creationId xmlns:a16="http://schemas.microsoft.com/office/drawing/2014/main" id="{D87EFAAB-487D-F69B-32B3-97A5F6DEB2FF}"/>
              </a:ext>
            </a:extLst>
          </p:cNvPr>
          <p:cNvSpPr/>
          <p:nvPr/>
        </p:nvSpPr>
        <p:spPr>
          <a:xfrm flipH="1">
            <a:off x="4067942" y="4486328"/>
            <a:ext cx="0" cy="11471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28" name="Arrow">
            <a:extLst>
              <a:ext uri="{FF2B5EF4-FFF2-40B4-BE49-F238E27FC236}">
                <a16:creationId xmlns:a16="http://schemas.microsoft.com/office/drawing/2014/main" id="{94E6DB17-7323-B992-D740-89E58A8F8C36}"/>
              </a:ext>
            </a:extLst>
          </p:cNvPr>
          <p:cNvSpPr/>
          <p:nvPr/>
        </p:nvSpPr>
        <p:spPr>
          <a:xfrm rot="5400000">
            <a:off x="4261398" y="4231805"/>
            <a:ext cx="189158" cy="144014"/>
          </a:xfrm>
          <a:custGeom>
            <a:avLst/>
            <a:gdLst/>
            <a:ahLst/>
            <a:cxnLst>
              <a:cxn ang="0">
                <a:pos x="wd2" y="hd2"/>
              </a:cxn>
              <a:cxn ang="5400000">
                <a:pos x="wd2" y="hd2"/>
              </a:cxn>
              <a:cxn ang="10800000">
                <a:pos x="wd2" y="hd2"/>
              </a:cxn>
              <a:cxn ang="16200000">
                <a:pos x="wd2" y="hd2"/>
              </a:cxn>
            </a:cxnLst>
            <a:rect l="0" t="0" r="r" b="b"/>
            <a:pathLst>
              <a:path w="21600" h="21600" extrusionOk="0">
                <a:moveTo>
                  <a:pt x="6137" y="14256"/>
                </a:moveTo>
                <a:lnTo>
                  <a:pt x="6137" y="21600"/>
                </a:lnTo>
                <a:lnTo>
                  <a:pt x="0" y="10800"/>
                </a:lnTo>
                <a:lnTo>
                  <a:pt x="6137" y="0"/>
                </a:lnTo>
                <a:lnTo>
                  <a:pt x="6137" y="7344"/>
                </a:lnTo>
                <a:lnTo>
                  <a:pt x="21600" y="7344"/>
                </a:lnTo>
                <a:lnTo>
                  <a:pt x="21600" y="14256"/>
                </a:lnTo>
                <a:close/>
              </a:path>
            </a:pathLst>
          </a:custGeom>
          <a:solidFill>
            <a:srgbClr val="00B0F0"/>
          </a:solidFill>
          <a:ln w="12700">
            <a:miter lim="400000"/>
          </a:ln>
        </p:spPr>
        <p:txBody>
          <a:bodyPr lIns="19050" tIns="19050" rIns="19050" bIns="19050" anchor="ctr"/>
          <a:lstStyle/>
          <a:p>
            <a:pPr algn="ctr" defTabSz="309563">
              <a:spcBef>
                <a:spcPts val="0"/>
              </a:spcBef>
              <a:defRPr sz="3200">
                <a:latin typeface="Helvetica Neue Medium"/>
                <a:ea typeface="Helvetica Neue Medium"/>
                <a:cs typeface="Helvetica Neue Medium"/>
                <a:sym typeface="Helvetica Neue Medium"/>
              </a:defRPr>
            </a:pPr>
            <a:endParaRPr sz="1200"/>
          </a:p>
        </p:txBody>
      </p:sp>
      <mc:AlternateContent xmlns:mc="http://schemas.openxmlformats.org/markup-compatibility/2006" xmlns:a14="http://schemas.microsoft.com/office/drawing/2010/main">
        <mc:Choice Requires="a14">
          <p:sp>
            <p:nvSpPr>
              <p:cNvPr id="29" name="Equation">
                <a:extLst>
                  <a:ext uri="{FF2B5EF4-FFF2-40B4-BE49-F238E27FC236}">
                    <a16:creationId xmlns:a16="http://schemas.microsoft.com/office/drawing/2014/main" id="{442B3ED7-8E4E-E1D2-374C-7511DC91E7F9}"/>
                  </a:ext>
                </a:extLst>
              </p:cNvPr>
              <p:cNvSpPr txBox="1"/>
              <p:nvPr/>
            </p:nvSpPr>
            <p:spPr>
              <a:xfrm>
                <a:off x="4349665" y="4162778"/>
                <a:ext cx="358961" cy="323550"/>
              </a:xfrm>
              <a:prstGeom prst="rect">
                <a:avLst/>
              </a:prstGeom>
              <a:ln w="12700">
                <a:miter lim="400000"/>
              </a:ln>
            </p:spPr>
            <p:txBody>
              <a:bodyPr wrap="square" lIns="0" tIns="0" rIns="0" bIns="0">
                <a:spAutoFit/>
              </a:bodyPr>
              <a:lstStyle/>
              <a:p>
                <a:pPr algn="just" defTabSz="342900" latinLnBrk="1">
                  <a:spcBef>
                    <a:spcPts val="0"/>
                  </a:spcBef>
                  <a:defRPr sz="1800"/>
                </a:pPr>
                <a14:m>
                  <m:oMathPara xmlns:m="http://schemas.openxmlformats.org/officeDocument/2006/math">
                    <m:oMathParaPr>
                      <m:jc m:val="centerGroup"/>
                    </m:oMathParaPr>
                    <m:oMath xmlns:m="http://schemas.openxmlformats.org/officeDocument/2006/math">
                      <m:acc>
                        <m:accPr>
                          <m:chr m:val="⃗"/>
                          <m:ctrlPr>
                            <a:rPr lang="en-US" sz="1875" b="0" i="1" smtClean="0">
                              <a:solidFill>
                                <a:srgbClr val="00B0F0"/>
                              </a:solidFill>
                              <a:latin typeface="Cambria Math" panose="02040503050406030204" pitchFamily="18" charset="0"/>
                            </a:rPr>
                          </m:ctrlPr>
                        </m:accPr>
                        <m:e>
                          <m:r>
                            <a:rPr lang="en-US" sz="1875" b="0" i="1" smtClean="0">
                              <a:solidFill>
                                <a:srgbClr val="00B0F0"/>
                              </a:solidFill>
                              <a:latin typeface="Cambria Math" panose="02040503050406030204" pitchFamily="18" charset="0"/>
                            </a:rPr>
                            <m:t>𝐸</m:t>
                          </m:r>
                        </m:e>
                      </m:acc>
                    </m:oMath>
                  </m:oMathPara>
                </a14:m>
                <a:endParaRPr lang="ar-AE" sz="1875" dirty="0">
                  <a:solidFill>
                    <a:srgbClr val="00B0F0"/>
                  </a:solidFill>
                </a:endParaRPr>
              </a:p>
            </p:txBody>
          </p:sp>
        </mc:Choice>
        <mc:Fallback xmlns="">
          <p:sp>
            <p:nvSpPr>
              <p:cNvPr id="29" name="Equation">
                <a:extLst>
                  <a:ext uri="{FF2B5EF4-FFF2-40B4-BE49-F238E27FC236}">
                    <a16:creationId xmlns:a16="http://schemas.microsoft.com/office/drawing/2014/main" id="{442B3ED7-8E4E-E1D2-374C-7511DC91E7F9}"/>
                  </a:ext>
                </a:extLst>
              </p:cNvPr>
              <p:cNvSpPr txBox="1">
                <a:spLocks noRot="1" noChangeAspect="1" noMove="1" noResize="1" noEditPoints="1" noAdjustHandles="1" noChangeArrowheads="1" noChangeShapeType="1" noTextEdit="1"/>
              </p:cNvSpPr>
              <p:nvPr/>
            </p:nvSpPr>
            <p:spPr>
              <a:xfrm>
                <a:off x="4349665" y="4162778"/>
                <a:ext cx="358961" cy="323550"/>
              </a:xfrm>
              <a:prstGeom prst="rect">
                <a:avLst/>
              </a:prstGeom>
              <a:blipFill>
                <a:blip r:embed="rId14"/>
                <a:stretch>
                  <a:fillRect b="-7547"/>
                </a:stretch>
              </a:blipFill>
              <a:ln w="12700">
                <a:miter lim="400000"/>
              </a:ln>
            </p:spPr>
            <p:txBody>
              <a:bodyPr/>
              <a:lstStyle/>
              <a:p>
                <a:r>
                  <a:rPr lang="en-US">
                    <a:noFill/>
                  </a:rPr>
                  <a:t> </a:t>
                </a:r>
              </a:p>
            </p:txBody>
          </p:sp>
        </mc:Fallback>
      </mc:AlternateContent>
      <p:sp>
        <p:nvSpPr>
          <p:cNvPr id="575" name="Electrodes…"/>
          <p:cNvSpPr txBox="1"/>
          <p:nvPr/>
        </p:nvSpPr>
        <p:spPr>
          <a:xfrm>
            <a:off x="4659762" y="2269957"/>
            <a:ext cx="1284620"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Electrodes</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(static E field)</a:t>
            </a:r>
          </a:p>
        </p:txBody>
      </p:sp>
      <p:sp>
        <p:nvSpPr>
          <p:cNvPr id="30" name="Line">
            <a:extLst>
              <a:ext uri="{FF2B5EF4-FFF2-40B4-BE49-F238E27FC236}">
                <a16:creationId xmlns:a16="http://schemas.microsoft.com/office/drawing/2014/main" id="{8007A18E-41A2-B447-02E3-F3716C49867F}"/>
              </a:ext>
            </a:extLst>
          </p:cNvPr>
          <p:cNvSpPr/>
          <p:nvPr/>
        </p:nvSpPr>
        <p:spPr>
          <a:xfrm flipV="1">
            <a:off x="4697739" y="2734846"/>
            <a:ext cx="522327" cy="71903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31" name="Line">
            <a:extLst>
              <a:ext uri="{FF2B5EF4-FFF2-40B4-BE49-F238E27FC236}">
                <a16:creationId xmlns:a16="http://schemas.microsoft.com/office/drawing/2014/main" id="{734B66CF-FB06-C6E6-E41F-4D5828225F9A}"/>
              </a:ext>
            </a:extLst>
          </p:cNvPr>
          <p:cNvSpPr/>
          <p:nvPr/>
        </p:nvSpPr>
        <p:spPr>
          <a:xfrm flipV="1">
            <a:off x="4929144" y="2723925"/>
            <a:ext cx="362924" cy="927935"/>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34" name="Line">
            <a:extLst>
              <a:ext uri="{FF2B5EF4-FFF2-40B4-BE49-F238E27FC236}">
                <a16:creationId xmlns:a16="http://schemas.microsoft.com/office/drawing/2014/main" id="{673F649F-C5EF-E98D-EAE9-6F711780ED1E}"/>
              </a:ext>
            </a:extLst>
          </p:cNvPr>
          <p:cNvSpPr/>
          <p:nvPr/>
        </p:nvSpPr>
        <p:spPr>
          <a:xfrm flipV="1">
            <a:off x="4874536" y="4110783"/>
            <a:ext cx="1053216"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
        <p:nvSpPr>
          <p:cNvPr id="35" name="Line">
            <a:extLst>
              <a:ext uri="{FF2B5EF4-FFF2-40B4-BE49-F238E27FC236}">
                <a16:creationId xmlns:a16="http://schemas.microsoft.com/office/drawing/2014/main" id="{F669F0F3-2902-977A-34B9-B750A13B9E55}"/>
              </a:ext>
            </a:extLst>
          </p:cNvPr>
          <p:cNvSpPr/>
          <p:nvPr/>
        </p:nvSpPr>
        <p:spPr>
          <a:xfrm flipV="1">
            <a:off x="4874536" y="4138523"/>
            <a:ext cx="1069845" cy="38632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a:p>
        </p:txBody>
      </p:sp>
    </p:spTree>
    <p:extLst>
      <p:ext uri="{BB962C8B-B14F-4D97-AF65-F5344CB8AC3E}">
        <p14:creationId xmlns:p14="http://schemas.microsoft.com/office/powerpoint/2010/main" val="238615071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phased approached </a:t>
            </a:r>
          </a:p>
        </p:txBody>
      </p:sp>
      <p:sp>
        <p:nvSpPr>
          <p:cNvPr id="4" name="Slide Number Placeholder 3"/>
          <p:cNvSpPr>
            <a:spLocks noGrp="1"/>
          </p:cNvSpPr>
          <p:nvPr>
            <p:ph type="sldNum" sz="quarter" idx="4294967295"/>
          </p:nvPr>
        </p:nvSpPr>
        <p:spPr>
          <a:xfrm>
            <a:off x="8497105" y="4967288"/>
            <a:ext cx="576262" cy="147637"/>
          </a:xfrm>
          <a:prstGeom prst="rect">
            <a:avLst/>
          </a:prstGeom>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15</a:t>
            </a:fld>
            <a:endParaRPr lang="de-DE" dirty="0">
              <a:latin typeface="Aptos" panose="020B0004020202020204" pitchFamily="34" charset="0"/>
            </a:endParaRPr>
          </a:p>
        </p:txBody>
      </p:sp>
      <p:sp>
        <p:nvSpPr>
          <p:cNvPr id="8" name="Content Placeholder 2">
            <a:extLst>
              <a:ext uri="{FF2B5EF4-FFF2-40B4-BE49-F238E27FC236}">
                <a16:creationId xmlns:a16="http://schemas.microsoft.com/office/drawing/2014/main" id="{8FE61901-63C7-AA4D-9C6C-30D4747E56BF}"/>
              </a:ext>
            </a:extLst>
          </p:cNvPr>
          <p:cNvSpPr txBox="1">
            <a:spLocks/>
          </p:cNvSpPr>
          <p:nvPr/>
        </p:nvSpPr>
        <p:spPr>
          <a:xfrm>
            <a:off x="281076" y="3847560"/>
            <a:ext cx="4392488" cy="4785003"/>
          </a:xfrm>
          <a:prstGeom prst="rect">
            <a:avLst/>
          </a:prstGeom>
        </p:spPr>
        <p:txBody>
          <a:bodyPr/>
          <a:lst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mn-lt"/>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mn-lt"/>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mn-lt"/>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9pPr>
          </a:lstStyle>
          <a:p>
            <a:r>
              <a:rPr lang="en-US" sz="1800" dirty="0">
                <a:latin typeface="Aptos" panose="020B0004020202020204" pitchFamily="34" charset="0"/>
              </a:rPr>
              <a:t>Existing solenoid at PSI (max 5T)</a:t>
            </a:r>
          </a:p>
          <a:p>
            <a:r>
              <a:rPr lang="en-US" sz="1800" dirty="0">
                <a:latin typeface="Aptos" panose="020B0004020202020204" pitchFamily="34" charset="0"/>
              </a:rPr>
              <a:t>Bore diameters (200mm)</a:t>
            </a:r>
          </a:p>
          <a:p>
            <a:r>
              <a:rPr lang="en-US" sz="1800" dirty="0">
                <a:latin typeface="Aptos" panose="020B0004020202020204" pitchFamily="34" charset="0"/>
              </a:rPr>
              <a:t>Field was measured in 2022  </a:t>
            </a:r>
            <a:br>
              <a:rPr lang="en-US" sz="1800" dirty="0">
                <a:latin typeface="Aptos" panose="020B0004020202020204" pitchFamily="34" charset="0"/>
              </a:rPr>
            </a:br>
            <a:r>
              <a:rPr lang="en-US" sz="1800" dirty="0">
                <a:latin typeface="Aptos" panose="020B0004020202020204" pitchFamily="34" charset="0"/>
              </a:rPr>
              <a:t>(found suitable for injection)</a:t>
            </a:r>
          </a:p>
          <a:p>
            <a:endParaRPr lang="en-US" sz="1800" dirty="0">
              <a:latin typeface="Aptos" panose="020B0004020202020204" pitchFamily="34" charset="0"/>
              <a:sym typeface="Wingdings" pitchFamily="2" charset="2"/>
            </a:endParaRPr>
          </a:p>
        </p:txBody>
      </p:sp>
      <mc:AlternateContent xmlns:mc="http://schemas.openxmlformats.org/markup-compatibility/2006" xmlns:a14="http://schemas.microsoft.com/office/drawing/2010/main">
        <mc:Choice Requires="a14">
          <p:sp>
            <p:nvSpPr>
              <p:cNvPr id="11" name="TextBox 10"/>
              <p:cNvSpPr txBox="1"/>
              <p:nvPr/>
            </p:nvSpPr>
            <p:spPr>
              <a:xfrm>
                <a:off x="5696450" y="730984"/>
                <a:ext cx="3196030" cy="216024"/>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Phase 2 (dedicated magnet</a:t>
                </a:r>
                <a:br>
                  <a:rPr lang="en-US" sz="1800" dirty="0">
                    <a:solidFill>
                      <a:srgbClr val="000000"/>
                    </a:solidFill>
                    <a:latin typeface="Aptos" panose="020B0004020202020204" pitchFamily="34" charset="0"/>
                  </a:rPr>
                </a:br>
                <a:r>
                  <a:rPr lang="en-US" sz="1800" dirty="0">
                    <a:solidFill>
                      <a:srgbClr val="000000"/>
                    </a:solidFill>
                    <a:latin typeface="Aptos" panose="020B0004020202020204" pitchFamily="34" charset="0"/>
                  </a:rPr>
                  <a:t>muon momentum </a:t>
                </a:r>
                <a14:m>
                  <m:oMath xmlns:m="http://schemas.openxmlformats.org/officeDocument/2006/math">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125</m:t>
                    </m:r>
                    <m:r>
                      <m:rPr>
                        <m:sty m:val="p"/>
                      </m:rPr>
                      <a:rPr lang="en-US" sz="1800" b="0" i="0" smtClean="0">
                        <a:solidFill>
                          <a:srgbClr val="000000"/>
                        </a:solidFill>
                        <a:latin typeface="Cambria Math" panose="02040503050406030204" pitchFamily="18" charset="0"/>
                      </a:rPr>
                      <m:t>MeV</m:t>
                    </m:r>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𝑐</m:t>
                    </m:r>
                  </m:oMath>
                </a14:m>
                <a:r>
                  <a:rPr lang="en-US" sz="1800" dirty="0">
                    <a:solidFill>
                      <a:srgbClr val="000000"/>
                    </a:solidFill>
                    <a:latin typeface="Aptos" panose="020B0004020202020204" pitchFamily="34" charset="0"/>
                  </a:rPr>
                  <a:t>) </a:t>
                </a:r>
              </a:p>
            </p:txBody>
          </p:sp>
        </mc:Choice>
        <mc:Fallback xmlns="">
          <p:sp>
            <p:nvSpPr>
              <p:cNvPr id="11" name="TextBox 10"/>
              <p:cNvSpPr txBox="1">
                <a:spLocks noRot="1" noChangeAspect="1" noMove="1" noResize="1" noEditPoints="1" noAdjustHandles="1" noChangeArrowheads="1" noChangeShapeType="1" noTextEdit="1"/>
              </p:cNvSpPr>
              <p:nvPr/>
            </p:nvSpPr>
            <p:spPr>
              <a:xfrm>
                <a:off x="5696450" y="730984"/>
                <a:ext cx="3196030" cy="216024"/>
              </a:xfrm>
              <a:prstGeom prst="rect">
                <a:avLst/>
              </a:prstGeom>
              <a:blipFill>
                <a:blip r:embed="rId2"/>
                <a:stretch>
                  <a:fillRect l="-4381" t="-28571" r="-4952" b="-245714"/>
                </a:stretch>
              </a:blipFill>
            </p:spPr>
            <p:txBody>
              <a:bodyPr/>
              <a:lstStyle/>
              <a:p>
                <a:r>
                  <a:rPr lang="en-US">
                    <a:noFill/>
                  </a:rPr>
                  <a:t> </a:t>
                </a:r>
              </a:p>
            </p:txBody>
          </p:sp>
        </mc:Fallback>
      </mc:AlternateContent>
      <p:sp>
        <p:nvSpPr>
          <p:cNvPr id="12" name="TextBox 11"/>
          <p:cNvSpPr txBox="1"/>
          <p:nvPr/>
        </p:nvSpPr>
        <p:spPr>
          <a:xfrm>
            <a:off x="755575" y="732611"/>
            <a:ext cx="4052169" cy="216024"/>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Phase I (small solenoid, surface muons)  </a:t>
            </a:r>
          </a:p>
        </p:txBody>
      </p:sp>
      <p:pic>
        <p:nvPicPr>
          <p:cNvPr id="13" name="Content Placeholder 5"/>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1109293" y="1148255"/>
            <a:ext cx="2156049" cy="2583151"/>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8FE61901-63C7-AA4D-9C6C-30D4747E56BF}"/>
                  </a:ext>
                </a:extLst>
              </p:cNvPr>
              <p:cNvSpPr txBox="1">
                <a:spLocks/>
              </p:cNvSpPr>
              <p:nvPr/>
            </p:nvSpPr>
            <p:spPr>
              <a:xfrm>
                <a:off x="4646125" y="3783234"/>
                <a:ext cx="4392488" cy="1360266"/>
              </a:xfrm>
              <a:prstGeom prst="rect">
                <a:avLst/>
              </a:prstGeom>
            </p:spPr>
            <p:txBody>
              <a:bodyPr/>
              <a:lst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mn-lt"/>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mn-lt"/>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mn-lt"/>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9pPr>
              </a:lstStyle>
              <a:p>
                <a:r>
                  <a:rPr lang="en-US" sz="1800" dirty="0">
                    <a:latin typeface="Aptos" panose="020B0004020202020204" pitchFamily="34" charset="0"/>
                  </a:rPr>
                  <a:t>Large bore (at least 500 mm diameter)</a:t>
                </a:r>
              </a:p>
              <a:p>
                <a:r>
                  <a:rPr lang="en-US" sz="1800" dirty="0">
                    <a:latin typeface="Aptos" panose="020B0004020202020204" pitchFamily="34" charset="0"/>
                  </a:rPr>
                  <a:t>Defined gradient </a:t>
                </a:r>
                <a14:m>
                  <m:oMath xmlns:m="http://schemas.openxmlformats.org/officeDocument/2006/math">
                    <m:r>
                      <m:rPr>
                        <m:sty m:val="p"/>
                      </m:rPr>
                      <a:rPr lang="en-US" sz="1800" b="0" i="0" smtClean="0">
                        <a:latin typeface="Cambria Math" panose="02040503050406030204" pitchFamily="18" charset="0"/>
                      </a:rPr>
                      <m:t>Δ</m:t>
                    </m:r>
                    <m:r>
                      <a:rPr lang="en-US" sz="1800" b="0" i="1" smtClean="0">
                        <a:latin typeface="Cambria Math" panose="02040503050406030204" pitchFamily="18" charset="0"/>
                      </a:rPr>
                      <m:t>𝐵</m:t>
                    </m:r>
                    <m:r>
                      <a:rPr lang="en-US" sz="1800" b="0" i="1" smtClean="0">
                        <a:latin typeface="Cambria Math" panose="02040503050406030204" pitchFamily="18" charset="0"/>
                      </a:rPr>
                      <m:t>/</m:t>
                    </m:r>
                    <m:r>
                      <a:rPr lang="en-US" sz="1800" b="0" i="1" smtClean="0">
                        <a:latin typeface="Cambria Math" panose="02040503050406030204" pitchFamily="18" charset="0"/>
                      </a:rPr>
                      <m:t>𝐵</m:t>
                    </m:r>
                    <m:r>
                      <a:rPr lang="en-US" sz="1800" b="0" i="1" smtClean="0">
                        <a:latin typeface="Cambria Math" panose="02040503050406030204" pitchFamily="18" charset="0"/>
                      </a:rPr>
                      <m:t>=</m:t>
                    </m:r>
                    <m:r>
                      <a:rPr lang="en-US" sz="1800" b="0" i="1" smtClean="0">
                        <a:latin typeface="Cambria Math" panose="02040503050406030204" pitchFamily="18" charset="0"/>
                      </a:rPr>
                      <m:t>1</m:t>
                    </m:r>
                    <m:r>
                      <m:rPr>
                        <m:sty m:val="p"/>
                      </m:rPr>
                      <a:rPr lang="en-US" sz="1800" b="0" i="0" smtClean="0">
                        <a:latin typeface="Cambria Math" panose="02040503050406030204" pitchFamily="18" charset="0"/>
                      </a:rPr>
                      <m:t>ppt</m:t>
                    </m:r>
                  </m:oMath>
                </a14:m>
                <a:r>
                  <a:rPr lang="en-US" sz="1800" b="0" dirty="0">
                    <a:latin typeface="Aptos" panose="020B0004020202020204" pitchFamily="34" charset="0"/>
                  </a:rPr>
                  <a:t> </a:t>
                </a:r>
                <a:br>
                  <a:rPr lang="en-US" sz="1800" dirty="0">
                    <a:latin typeface="Aptos" panose="020B0004020202020204" pitchFamily="34" charset="0"/>
                  </a:rPr>
                </a:br>
                <a:r>
                  <a:rPr lang="en-US" sz="1800" dirty="0">
                    <a:latin typeface="Aptos" panose="020B0004020202020204" pitchFamily="34" charset="0"/>
                  </a:rPr>
                  <a:t>at R=140mm, btw center and injection</a:t>
                </a:r>
                <a:endParaRPr lang="en-US" sz="1800" b="0" dirty="0">
                  <a:latin typeface="Aptos" panose="020B0004020202020204" pitchFamily="34" charset="0"/>
                </a:endParaRPr>
              </a:p>
            </p:txBody>
          </p:sp>
        </mc:Choice>
        <mc:Fallback xmlns="">
          <p:sp>
            <p:nvSpPr>
              <p:cNvPr id="14" name="Content Placeholder 2">
                <a:extLst>
                  <a:ext uri="{FF2B5EF4-FFF2-40B4-BE49-F238E27FC236}">
                    <a16:creationId xmlns:a16="http://schemas.microsoft.com/office/drawing/2014/main" id="{8FE61901-63C7-AA4D-9C6C-30D4747E56BF}"/>
                  </a:ext>
                </a:extLst>
              </p:cNvPr>
              <p:cNvSpPr txBox="1">
                <a:spLocks noRot="1" noChangeAspect="1" noMove="1" noResize="1" noEditPoints="1" noAdjustHandles="1" noChangeArrowheads="1" noChangeShapeType="1" noTextEdit="1"/>
              </p:cNvSpPr>
              <p:nvPr/>
            </p:nvSpPr>
            <p:spPr>
              <a:xfrm>
                <a:off x="4646125" y="3783234"/>
                <a:ext cx="4392488" cy="1360266"/>
              </a:xfrm>
              <a:prstGeom prst="rect">
                <a:avLst/>
              </a:prstGeom>
              <a:blipFill>
                <a:blip r:embed="rId6"/>
                <a:stretch>
                  <a:fillRect l="-832" t="-1345"/>
                </a:stretch>
              </a:blipFill>
            </p:spPr>
            <p:txBody>
              <a:bodyPr/>
              <a:lstStyle/>
              <a:p>
                <a:r>
                  <a:rPr lang="en-US">
                    <a:noFill/>
                  </a:rPr>
                  <a:t> </a:t>
                </a:r>
              </a:p>
            </p:txBody>
          </p:sp>
        </mc:Fallback>
      </mc:AlternateContent>
      <p:pic>
        <p:nvPicPr>
          <p:cNvPr id="10" name="Content Placeholder 9" descr="A black and orange rectangle with a black background&#10;&#10;AI-generated content may be incorrect.">
            <a:extLst>
              <a:ext uri="{FF2B5EF4-FFF2-40B4-BE49-F238E27FC236}">
                <a16:creationId xmlns:a16="http://schemas.microsoft.com/office/drawing/2014/main" id="{B322CA3E-E957-9FC2-C5C7-C5E2CC24477F}"/>
              </a:ext>
            </a:extLst>
          </p:cNvPr>
          <p:cNvPicPr>
            <a:picLocks noGrp="1" noChangeAspect="1"/>
          </p:cNvPicPr>
          <p:nvPr>
            <p:ph sz="quarter" idx="18"/>
          </p:nvPr>
        </p:nvPicPr>
        <p:blipFill>
          <a:blip r:embed="rId7" cstate="print">
            <a:extLst>
              <a:ext uri="{28A0092B-C50C-407E-A947-70E740481C1C}">
                <a14:useLocalDpi xmlns:a14="http://schemas.microsoft.com/office/drawing/2010/main"/>
              </a:ext>
            </a:extLst>
          </a:blip>
          <a:stretch>
            <a:fillRect/>
          </a:stretch>
        </p:blipFill>
        <p:spPr>
          <a:xfrm>
            <a:off x="4365807" y="1472071"/>
            <a:ext cx="4777771" cy="1360266"/>
          </a:xfrm>
        </p:spPr>
      </p:pic>
      <p:cxnSp>
        <p:nvCxnSpPr>
          <p:cNvPr id="5" name="Straight Arrow Connector 4">
            <a:extLst>
              <a:ext uri="{FF2B5EF4-FFF2-40B4-BE49-F238E27FC236}">
                <a16:creationId xmlns:a16="http://schemas.microsoft.com/office/drawing/2014/main" id="{00705F9D-4FF3-530B-31E0-4B8F8DB995D3}"/>
              </a:ext>
            </a:extLst>
          </p:cNvPr>
          <p:cNvCxnSpPr/>
          <p:nvPr/>
        </p:nvCxnSpPr>
        <p:spPr bwMode="auto">
          <a:xfrm>
            <a:off x="5878660" y="2102242"/>
            <a:ext cx="0" cy="541516"/>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6" name="TextBox 5">
            <a:extLst>
              <a:ext uri="{FF2B5EF4-FFF2-40B4-BE49-F238E27FC236}">
                <a16:creationId xmlns:a16="http://schemas.microsoft.com/office/drawing/2014/main" id="{2B6ECE42-A1BD-F344-6732-0DFF90CCFC8F}"/>
              </a:ext>
            </a:extLst>
          </p:cNvPr>
          <p:cNvSpPr txBox="1"/>
          <p:nvPr/>
        </p:nvSpPr>
        <p:spPr>
          <a:xfrm rot="16200000">
            <a:off x="5745600" y="2239942"/>
            <a:ext cx="504050" cy="20392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050" dirty="0">
                <a:solidFill>
                  <a:srgbClr val="000000"/>
                </a:solidFill>
                <a:latin typeface="Aptos" panose="020B0004020202020204" pitchFamily="34" charset="0"/>
              </a:rPr>
              <a:t>500 mm</a:t>
            </a:r>
            <a:endParaRPr lang="en-US" sz="1800" dirty="0">
              <a:solidFill>
                <a:srgbClr val="000000"/>
              </a:solidFill>
              <a:latin typeface="Aptos" panose="020B0004020202020204" pitchFamily="34" charset="0"/>
            </a:endParaRPr>
          </a:p>
        </p:txBody>
      </p:sp>
      <p:cxnSp>
        <p:nvCxnSpPr>
          <p:cNvPr id="15" name="Straight Arrow Connector 14">
            <a:extLst>
              <a:ext uri="{FF2B5EF4-FFF2-40B4-BE49-F238E27FC236}">
                <a16:creationId xmlns:a16="http://schemas.microsoft.com/office/drawing/2014/main" id="{3115D16C-6809-C42A-B5C8-0CC77062DA73}"/>
              </a:ext>
            </a:extLst>
          </p:cNvPr>
          <p:cNvCxnSpPr>
            <a:cxnSpLocks/>
          </p:cNvCxnSpPr>
          <p:nvPr/>
        </p:nvCxnSpPr>
        <p:spPr bwMode="auto">
          <a:xfrm>
            <a:off x="7596336" y="2832337"/>
            <a:ext cx="370257"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19" name="TextBox 18">
            <a:extLst>
              <a:ext uri="{FF2B5EF4-FFF2-40B4-BE49-F238E27FC236}">
                <a16:creationId xmlns:a16="http://schemas.microsoft.com/office/drawing/2014/main" id="{72399C80-9D1E-42EF-CC10-E68C357F9232}"/>
              </a:ext>
            </a:extLst>
          </p:cNvPr>
          <p:cNvSpPr txBox="1"/>
          <p:nvPr/>
        </p:nvSpPr>
        <p:spPr>
          <a:xfrm>
            <a:off x="7606704" y="2904677"/>
            <a:ext cx="504050" cy="20392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050" dirty="0">
                <a:solidFill>
                  <a:srgbClr val="000000"/>
                </a:solidFill>
                <a:latin typeface="Aptos" panose="020B0004020202020204" pitchFamily="34" charset="0"/>
              </a:rPr>
              <a:t>100 mm</a:t>
            </a:r>
            <a:endParaRPr lang="en-US" sz="1800" dirty="0">
              <a:solidFill>
                <a:srgbClr val="000000"/>
              </a:solidFill>
              <a:latin typeface="Aptos" panose="020B0004020202020204" pitchFamily="34" charset="0"/>
            </a:endParaRPr>
          </a:p>
        </p:txBody>
      </p:sp>
    </p:spTree>
    <p:extLst>
      <p:ext uri="{BB962C8B-B14F-4D97-AF65-F5344CB8AC3E}">
        <p14:creationId xmlns:p14="http://schemas.microsoft.com/office/powerpoint/2010/main" val="216911860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AutoShape 5"/>
          <p:cNvSpPr>
            <a:spLocks noChangeAspect="1" noChangeArrowheads="1" noTextEdit="1"/>
          </p:cNvSpPr>
          <p:nvPr/>
        </p:nvSpPr>
        <p:spPr bwMode="auto">
          <a:xfrm>
            <a:off x="-1905375" y="-53419"/>
            <a:ext cx="11044684" cy="5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anose="020F0502020204030204" pitchFamily="34" charset="0"/>
            </a:endParaRPr>
          </a:p>
        </p:txBody>
      </p:sp>
      <p:sp>
        <p:nvSpPr>
          <p:cNvPr id="5" name="Slide Number Placeholder 4"/>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16</a:t>
            </a:fld>
            <a:endParaRPr lang="de-DE" dirty="0">
              <a:solidFill>
                <a:srgbClr val="000000"/>
              </a:solidFill>
            </a:endParaRPr>
          </a:p>
        </p:txBody>
      </p:sp>
      <p:pic>
        <p:nvPicPr>
          <p:cNvPr id="29" name="Content Placeholder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98"/>
            <a:ext cx="5143565" cy="5143565"/>
          </a:xfrm>
          <a:prstGeom prst="rect">
            <a:avLst/>
          </a:prstGeom>
        </p:spPr>
      </p:pic>
      <p:pic>
        <p:nvPicPr>
          <p:cNvPr id="27" name="Content Placeholder 26"/>
          <p:cNvPicPr>
            <a:picLocks noGrp="1" noChangeAspect="1"/>
          </p:cNvPicPr>
          <p:nvPr>
            <p:ph sz="quarter" idx="13"/>
          </p:nvPr>
        </p:nvPicPr>
        <p:blipFill rotWithShape="1">
          <a:blip r:embed="rId3" cstate="print">
            <a:extLst>
              <a:ext uri="{28A0092B-C50C-407E-A947-70E740481C1C}">
                <a14:useLocalDpi xmlns:a14="http://schemas.microsoft.com/office/drawing/2010/main"/>
              </a:ext>
            </a:extLst>
          </a:blip>
          <a:srcRect/>
          <a:stretch/>
        </p:blipFill>
        <p:spPr>
          <a:xfrm>
            <a:off x="3330068" y="231563"/>
            <a:ext cx="5632199" cy="4203901"/>
          </a:xfrm>
          <a:prstGeom prst="rect">
            <a:avLst/>
          </a:prstGeom>
          <a:ln>
            <a:noFill/>
          </a:ln>
          <a:effectLst>
            <a:outerShdw blurRad="292100" dist="139700" dir="2700000" algn="tl" rotWithShape="0">
              <a:srgbClr val="333333">
                <a:alpha val="65000"/>
              </a:srgbClr>
            </a:outerShdw>
          </a:effectLst>
        </p:spPr>
      </p:pic>
      <p:sp>
        <p:nvSpPr>
          <p:cNvPr id="28" name="TextBox 27"/>
          <p:cNvSpPr txBox="1"/>
          <p:nvPr/>
        </p:nvSpPr>
        <p:spPr>
          <a:xfrm>
            <a:off x="7499623" y="4104391"/>
            <a:ext cx="1462644" cy="236988"/>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mn-lt"/>
                <a:cs typeface="Franklin Gothic Book"/>
              </a:rPr>
              <a:t>courtesy: M. Seidel</a:t>
            </a:r>
          </a:p>
        </p:txBody>
      </p:sp>
      <p:sp>
        <p:nvSpPr>
          <p:cNvPr id="2" name="Oval 1"/>
          <p:cNvSpPr/>
          <p:nvPr/>
        </p:nvSpPr>
        <p:spPr bwMode="auto">
          <a:xfrm>
            <a:off x="4852657" y="1325085"/>
            <a:ext cx="334979" cy="380246"/>
          </a:xfrm>
          <a:prstGeom prst="ellipse">
            <a:avLst/>
          </a:prstGeom>
          <a:ln w="38100" cap="rnd">
            <a:solidFill>
              <a:schemeClr val="accent1">
                <a:lumMod val="60000"/>
                <a:lumOff val="40000"/>
              </a:schemeClr>
            </a:solid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9330003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0"/>
            <a:ext cx="9144000" cy="5156200"/>
          </a:xfrm>
        </p:spPr>
      </p:pic>
      <p:sp>
        <p:nvSpPr>
          <p:cNvPr id="6" name="Title 5"/>
          <p:cNvSpPr>
            <a:spLocks noGrp="1"/>
          </p:cNvSpPr>
          <p:nvPr>
            <p:ph type="title"/>
          </p:nvPr>
        </p:nvSpPr>
        <p:spPr>
          <a:xfrm>
            <a:off x="1466781" y="183833"/>
            <a:ext cx="7362825" cy="381375"/>
          </a:xfrm>
        </p:spPr>
        <p:txBody>
          <a:bodyPr/>
          <a:lstStyle/>
          <a:p>
            <a:pPr algn="l"/>
            <a:r>
              <a:rPr lang="en-US" dirty="0">
                <a:solidFill>
                  <a:schemeClr val="bg1">
                    <a:lumMod val="95000"/>
                  </a:schemeClr>
                </a:solidFill>
              </a:rPr>
              <a:t>HIPA – high intensity proton accelerator</a:t>
            </a:r>
          </a:p>
        </p:txBody>
      </p:sp>
      <p:sp>
        <p:nvSpPr>
          <p:cNvPr id="3" name="Slide Number Placeholder 2"/>
          <p:cNvSpPr>
            <a:spLocks noGrp="1"/>
          </p:cNvSpPr>
          <p:nvPr>
            <p:ph type="sldNum"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BC07571-3134-BB4B-B83F-1A9FE18D34F3}" type="slidenum">
              <a:rPr kumimoji="0" lang="de-DE" sz="900" b="0" i="0" u="none" strike="noStrike" kern="1200" cap="none" spc="0" normalizeH="0" baseline="0" noProof="0" smtClean="0">
                <a:ln>
                  <a:noFill/>
                </a:ln>
                <a:solidFill>
                  <a:srgbClr val="000000"/>
                </a:solidFill>
                <a:effectLst/>
                <a:uLnTx/>
                <a:uFillTx/>
                <a:latin typeface="Humanst521 Lt BT"/>
                <a:cs typeface="Arial"/>
              </a:rPr>
              <a:pPr marL="0" marR="0" lvl="0" indent="0" algn="l" defTabSz="914400" rtl="0" eaLnBrk="0" fontAlgn="base" latinLnBrk="0" hangingPunct="0">
                <a:lnSpc>
                  <a:spcPct val="100000"/>
                </a:lnSpc>
                <a:spcBef>
                  <a:spcPct val="0"/>
                </a:spcBef>
                <a:spcAft>
                  <a:spcPct val="0"/>
                </a:spcAft>
                <a:buClrTx/>
                <a:buSzTx/>
                <a:buFontTx/>
                <a:buNone/>
                <a:tabLst/>
                <a:defRPr/>
              </a:pPr>
              <a:t>17</a:t>
            </a:fld>
            <a:endParaRPr kumimoji="0" lang="de-DE" sz="900" b="0" i="0" u="none" strike="noStrike" kern="1200" cap="none" spc="0" normalizeH="0" baseline="0" noProof="0" dirty="0">
              <a:ln>
                <a:noFill/>
              </a:ln>
              <a:solidFill>
                <a:srgbClr val="000000"/>
              </a:solidFill>
              <a:effectLst/>
              <a:uLnTx/>
              <a:uFillTx/>
              <a:latin typeface="Humanst521 Lt BT"/>
              <a:cs typeface="Arial"/>
            </a:endParaRPr>
          </a:p>
        </p:txBody>
      </p:sp>
      <p:sp>
        <p:nvSpPr>
          <p:cNvPr id="11" name="TextBox 10"/>
          <p:cNvSpPr txBox="1"/>
          <p:nvPr/>
        </p:nvSpPr>
        <p:spPr>
          <a:xfrm rot="21170305">
            <a:off x="246926" y="2576557"/>
            <a:ext cx="1205715" cy="473976"/>
          </a:xfrm>
          <a:prstGeom prst="rect">
            <a:avLst/>
          </a:prstGeom>
          <a:noFill/>
          <a:scene3d>
            <a:camera prst="isometricOffAxis1Top">
              <a:rot lat="21000000" lon="19800000" rev="90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defPPr>
              <a:defRPr lang="de-CH"/>
            </a:defPPr>
            <a:lvl1pPr algn="r">
              <a:lnSpc>
                <a:spcPct val="110000"/>
              </a:lnSpc>
              <a:spcBef>
                <a:spcPts val="0"/>
              </a:spcBef>
              <a:defRPr sz="1400" i="1" kern="1000" spc="30">
                <a:solidFill>
                  <a:schemeClr val="tx1">
                    <a:lumMod val="85000"/>
                    <a:lumOff val="15000"/>
                  </a:schemeClr>
                </a:solidFill>
                <a:latin typeface="+mn-lt"/>
                <a:cs typeface="Franklin Gothic Book"/>
              </a:defRPr>
            </a:lvl1p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rPr>
              <a:t>Cockcroft-Walton</a:t>
            </a:r>
            <a:b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rPr>
            </a:b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rPr>
              <a:t> 860 keV</a:t>
            </a:r>
            <a:endParaRPr kumimoji="0" lang="en-US" sz="1400" b="0" i="1" u="none" strike="noStrike" kern="1000" cap="none" spc="30" normalizeH="0" baseline="0" noProof="0" dirty="0" err="1">
              <a:ln>
                <a:noFill/>
              </a:ln>
              <a:solidFill>
                <a:srgbClr val="000000">
                  <a:lumMod val="85000"/>
                  <a:lumOff val="15000"/>
                </a:srgbClr>
              </a:solidFill>
              <a:effectLst/>
              <a:uLnTx/>
              <a:uFillTx/>
              <a:latin typeface="Humanst521 Lt BT"/>
            </a:endParaRPr>
          </a:p>
        </p:txBody>
      </p:sp>
      <p:sp>
        <p:nvSpPr>
          <p:cNvPr id="12" name="TextBox 11"/>
          <p:cNvSpPr txBox="1"/>
          <p:nvPr/>
        </p:nvSpPr>
        <p:spPr>
          <a:xfrm>
            <a:off x="1261652" y="4495448"/>
            <a:ext cx="1191352" cy="457946"/>
          </a:xfrm>
          <a:prstGeom prst="rect">
            <a:avLst/>
          </a:prstGeom>
          <a:noFill/>
          <a:scene3d>
            <a:camera prst="orthographicFront">
              <a:rot lat="600000" lon="1620000" rev="1380000"/>
            </a:camera>
            <a:lightRig rig="threePt" dir="t"/>
          </a:scene3d>
        </p:spPr>
        <p:txBody>
          <a:bodyPr wrap="none" lIns="0" tIns="0" rIns="0" bIns="0" rtlCol="0" anchor="t" anchorCtr="0">
            <a:spAutoFit/>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Injector</a:t>
            </a: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cyclotron</a:t>
            </a:r>
            <a:b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72MeV</a:t>
            </a:r>
            <a:endParaRPr kumimoji="0" lang="en-US"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endParaRPr>
          </a:p>
        </p:txBody>
      </p:sp>
      <p:sp>
        <p:nvSpPr>
          <p:cNvPr id="35" name="TextBox 34"/>
          <p:cNvSpPr txBox="1"/>
          <p:nvPr/>
        </p:nvSpPr>
        <p:spPr>
          <a:xfrm>
            <a:off x="2402699" y="2175639"/>
            <a:ext cx="1030154" cy="931922"/>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Main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cyclotron</a:t>
            </a:r>
            <a:b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590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MeV</a:t>
            </a:r>
            <a:b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I</a:t>
            </a:r>
            <a:r>
              <a:rPr kumimoji="0" lang="de-CH" sz="1400" b="0" i="1" u="none" strike="noStrike" kern="1000" cap="none" spc="30" normalizeH="0" baseline="-25000" noProof="0" dirty="0" err="1">
                <a:ln>
                  <a:noFill/>
                </a:ln>
                <a:solidFill>
                  <a:srgbClr val="000000">
                    <a:lumMod val="85000"/>
                    <a:lumOff val="15000"/>
                  </a:srgbClr>
                </a:solidFill>
                <a:effectLst/>
                <a:uLnTx/>
                <a:uFillTx/>
                <a:latin typeface="Humanst521 Lt BT"/>
                <a:cs typeface="Franklin Gothic Book"/>
              </a:rPr>
              <a:t>p</a:t>
            </a:r>
            <a:r>
              <a:rPr kumimoji="0" lang="de-CH" sz="1400" b="0" i="1" u="none" strike="noStrike" kern="1000" cap="none" spc="30" normalizeH="0" baseline="-25000" noProof="0" dirty="0">
                <a:ln>
                  <a:noFill/>
                </a:ln>
                <a:solidFill>
                  <a:srgbClr val="000000">
                    <a:lumMod val="85000"/>
                    <a:lumOff val="15000"/>
                  </a:srgbClr>
                </a:solidFill>
                <a:effectLst/>
                <a:uLnTx/>
                <a:uFillTx/>
                <a:latin typeface="Humanst521 Lt BT"/>
                <a:cs typeface="Franklin Gothic Book"/>
              </a:rPr>
              <a:t> </a:t>
            </a: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 2.4 mA</a:t>
            </a:r>
            <a:endParaRPr kumimoji="0" lang="en-US" sz="1400" b="0" i="1" u="none" strike="noStrike" kern="1000" cap="none" spc="30" normalizeH="0" baseline="-25000" noProof="0" dirty="0" err="1">
              <a:ln>
                <a:noFill/>
              </a:ln>
              <a:solidFill>
                <a:srgbClr val="000000">
                  <a:lumMod val="85000"/>
                  <a:lumOff val="15000"/>
                </a:srgbClr>
              </a:solidFill>
              <a:effectLst/>
              <a:uLnTx/>
              <a:uFillTx/>
              <a:latin typeface="Humanst521 Lt BT"/>
              <a:cs typeface="Franklin Gothic Book"/>
            </a:endParaRPr>
          </a:p>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P=1.4 MW</a:t>
            </a:r>
            <a:endPar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p:txBody>
      </p:sp>
      <p:sp>
        <p:nvSpPr>
          <p:cNvPr id="36" name="TextBox 35"/>
          <p:cNvSpPr txBox="1"/>
          <p:nvPr/>
        </p:nvSpPr>
        <p:spPr>
          <a:xfrm>
            <a:off x="6924450" y="3151579"/>
            <a:ext cx="448201" cy="220958"/>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nEDM</a:t>
            </a:r>
            <a:endPar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p:txBody>
      </p:sp>
      <p:sp>
        <p:nvSpPr>
          <p:cNvPr id="37" name="TextBox 36"/>
          <p:cNvSpPr txBox="1"/>
          <p:nvPr/>
        </p:nvSpPr>
        <p:spPr>
          <a:xfrm>
            <a:off x="6188163" y="895308"/>
            <a:ext cx="1047146" cy="457946"/>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Pion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and</a:t>
            </a: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Muon</a:t>
            </a:r>
            <a:endPar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research</a:t>
            </a:r>
            <a:endPar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endParaRPr>
          </a:p>
        </p:txBody>
      </p:sp>
      <p:sp>
        <p:nvSpPr>
          <p:cNvPr id="40" name="TextBox 39"/>
          <p:cNvSpPr txBox="1"/>
          <p:nvPr/>
        </p:nvSpPr>
        <p:spPr>
          <a:xfrm>
            <a:off x="7372651" y="4732436"/>
            <a:ext cx="716863" cy="220958"/>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a:ln>
                  <a:noFill/>
                </a:ln>
                <a:solidFill>
                  <a:srgbClr val="FFFFFF">
                    <a:lumMod val="95000"/>
                  </a:srgbClr>
                </a:solidFill>
                <a:effectLst/>
                <a:uLnTx/>
                <a:uFillTx/>
                <a:latin typeface="Humanst521 Lt BT"/>
                <a:cs typeface="Franklin Gothic Book"/>
              </a:rPr>
              <a:t>UCN area</a:t>
            </a:r>
            <a:endParaRPr kumimoji="0" lang="de-CH" sz="1400" b="0" i="1" u="none" strike="noStrike" kern="1000" cap="none" spc="30" normalizeH="0" baseline="0" noProof="0" dirty="0">
              <a:ln>
                <a:noFill/>
              </a:ln>
              <a:solidFill>
                <a:srgbClr val="FFFFFF">
                  <a:lumMod val="95000"/>
                </a:srgbClr>
              </a:solidFill>
              <a:effectLst/>
              <a:uLnTx/>
              <a:uFillTx/>
              <a:latin typeface="Humanst521 Lt BT"/>
              <a:cs typeface="Franklin Gothic Book"/>
            </a:endParaRPr>
          </a:p>
        </p:txBody>
      </p:sp>
      <p:cxnSp>
        <p:nvCxnSpPr>
          <p:cNvPr id="4" name="Straight Connector 3">
            <a:extLst>
              <a:ext uri="{FF2B5EF4-FFF2-40B4-BE49-F238E27FC236}">
                <a16:creationId xmlns:a16="http://schemas.microsoft.com/office/drawing/2014/main" id="{BD088481-CFDA-3509-1ABB-5EC580341487}"/>
              </a:ext>
            </a:extLst>
          </p:cNvPr>
          <p:cNvCxnSpPr>
            <a:cxnSpLocks/>
          </p:cNvCxnSpPr>
          <p:nvPr/>
        </p:nvCxnSpPr>
        <p:spPr bwMode="auto">
          <a:xfrm>
            <a:off x="1369471" y="3059509"/>
            <a:ext cx="216024" cy="504056"/>
          </a:xfrm>
          <a:prstGeom prst="line">
            <a:avLst/>
          </a:prstGeom>
          <a:ln>
            <a:headEnd type="none" w="med" len="med"/>
            <a:tailEnd type="none" w="med" len="med"/>
          </a:ln>
          <a:effectLst>
            <a:glow rad="635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cxnSp>
      <p:grpSp>
        <p:nvGrpSpPr>
          <p:cNvPr id="20" name="Group 19">
            <a:extLst>
              <a:ext uri="{FF2B5EF4-FFF2-40B4-BE49-F238E27FC236}">
                <a16:creationId xmlns:a16="http://schemas.microsoft.com/office/drawing/2014/main" id="{D0B39CAB-FC56-DD0E-CBA6-EE8B38BB259A}"/>
              </a:ext>
            </a:extLst>
          </p:cNvPr>
          <p:cNvGrpSpPr/>
          <p:nvPr/>
        </p:nvGrpSpPr>
        <p:grpSpPr>
          <a:xfrm>
            <a:off x="1345406" y="3548906"/>
            <a:ext cx="492919" cy="419218"/>
            <a:chOff x="1345406" y="3548906"/>
            <a:chExt cx="492919" cy="419218"/>
          </a:xfrm>
          <a:effectLst>
            <a:glow rad="63500">
              <a:schemeClr val="accent3">
                <a:satMod val="175000"/>
                <a:alpha val="40000"/>
              </a:schemeClr>
            </a:glow>
          </a:effectLst>
        </p:grpSpPr>
        <p:sp>
          <p:nvSpPr>
            <p:cNvPr id="13" name="Freeform: Shape 12">
              <a:extLst>
                <a:ext uri="{FF2B5EF4-FFF2-40B4-BE49-F238E27FC236}">
                  <a16:creationId xmlns:a16="http://schemas.microsoft.com/office/drawing/2014/main" id="{8B34964D-806A-6970-0C00-F78C77E43378}"/>
                </a:ext>
              </a:extLst>
            </p:cNvPr>
            <p:cNvSpPr/>
            <p:nvPr/>
          </p:nvSpPr>
          <p:spPr bwMode="auto">
            <a:xfrm>
              <a:off x="1347763" y="3567113"/>
              <a:ext cx="290940" cy="350071"/>
            </a:xfrm>
            <a:custGeom>
              <a:avLst/>
              <a:gdLst>
                <a:gd name="connsiteX0" fmla="*/ 259556 w 312394"/>
                <a:gd name="connsiteY0" fmla="*/ 0 h 359729"/>
                <a:gd name="connsiteX1" fmla="*/ 121444 w 312394"/>
                <a:gd name="connsiteY1" fmla="*/ 245268 h 359729"/>
                <a:gd name="connsiteX2" fmla="*/ 142875 w 312394"/>
                <a:gd name="connsiteY2" fmla="*/ 311943 h 359729"/>
                <a:gd name="connsiteX3" fmla="*/ 214313 w 312394"/>
                <a:gd name="connsiteY3" fmla="*/ 314325 h 359729"/>
                <a:gd name="connsiteX4" fmla="*/ 259556 w 312394"/>
                <a:gd name="connsiteY4" fmla="*/ 273843 h 359729"/>
                <a:gd name="connsiteX5" fmla="*/ 261938 w 312394"/>
                <a:gd name="connsiteY5" fmla="*/ 202406 h 359729"/>
                <a:gd name="connsiteX6" fmla="*/ 192881 w 312394"/>
                <a:gd name="connsiteY6" fmla="*/ 176212 h 359729"/>
                <a:gd name="connsiteX7" fmla="*/ 92869 w 312394"/>
                <a:gd name="connsiteY7" fmla="*/ 200025 h 359729"/>
                <a:gd name="connsiteX8" fmla="*/ 85725 w 312394"/>
                <a:gd name="connsiteY8" fmla="*/ 264318 h 359729"/>
                <a:gd name="connsiteX9" fmla="*/ 92869 w 312394"/>
                <a:gd name="connsiteY9" fmla="*/ 319087 h 359729"/>
                <a:gd name="connsiteX10" fmla="*/ 240506 w 312394"/>
                <a:gd name="connsiteY10" fmla="*/ 354806 h 359729"/>
                <a:gd name="connsiteX11" fmla="*/ 311944 w 312394"/>
                <a:gd name="connsiteY11" fmla="*/ 207168 h 359729"/>
                <a:gd name="connsiteX12" fmla="*/ 209550 w 312394"/>
                <a:gd name="connsiteY12" fmla="*/ 135731 h 359729"/>
                <a:gd name="connsiteX13" fmla="*/ 0 w 312394"/>
                <a:gd name="connsiteY13" fmla="*/ 195262 h 359729"/>
                <a:gd name="connsiteX0" fmla="*/ 259556 w 312394"/>
                <a:gd name="connsiteY0" fmla="*/ 0 h 359729"/>
                <a:gd name="connsiteX1" fmla="*/ 121444 w 312394"/>
                <a:gd name="connsiteY1" fmla="*/ 245268 h 359729"/>
                <a:gd name="connsiteX2" fmla="*/ 142875 w 312394"/>
                <a:gd name="connsiteY2" fmla="*/ 311943 h 359729"/>
                <a:gd name="connsiteX3" fmla="*/ 214313 w 312394"/>
                <a:gd name="connsiteY3" fmla="*/ 314325 h 359729"/>
                <a:gd name="connsiteX4" fmla="*/ 259556 w 312394"/>
                <a:gd name="connsiteY4" fmla="*/ 273843 h 359729"/>
                <a:gd name="connsiteX5" fmla="*/ 261938 w 312394"/>
                <a:gd name="connsiteY5" fmla="*/ 202406 h 359729"/>
                <a:gd name="connsiteX6" fmla="*/ 192881 w 312394"/>
                <a:gd name="connsiteY6" fmla="*/ 176212 h 359729"/>
                <a:gd name="connsiteX7" fmla="*/ 92869 w 312394"/>
                <a:gd name="connsiteY7" fmla="*/ 200025 h 359729"/>
                <a:gd name="connsiteX8" fmla="*/ 85725 w 312394"/>
                <a:gd name="connsiteY8" fmla="*/ 264318 h 359729"/>
                <a:gd name="connsiteX9" fmla="*/ 92869 w 312394"/>
                <a:gd name="connsiteY9" fmla="*/ 319087 h 359729"/>
                <a:gd name="connsiteX10" fmla="*/ 240506 w 312394"/>
                <a:gd name="connsiteY10" fmla="*/ 354806 h 359729"/>
                <a:gd name="connsiteX11" fmla="*/ 311944 w 312394"/>
                <a:gd name="connsiteY11" fmla="*/ 207168 h 359729"/>
                <a:gd name="connsiteX12" fmla="*/ 209550 w 312394"/>
                <a:gd name="connsiteY12" fmla="*/ 135731 h 359729"/>
                <a:gd name="connsiteX13" fmla="*/ 0 w 312394"/>
                <a:gd name="connsiteY13" fmla="*/ 195262 h 359729"/>
                <a:gd name="connsiteX0" fmla="*/ 259556 w 312394"/>
                <a:gd name="connsiteY0" fmla="*/ 0 h 359729"/>
                <a:gd name="connsiteX1" fmla="*/ 121444 w 312394"/>
                <a:gd name="connsiteY1" fmla="*/ 245268 h 359729"/>
                <a:gd name="connsiteX2" fmla="*/ 142875 w 312394"/>
                <a:gd name="connsiteY2" fmla="*/ 311943 h 359729"/>
                <a:gd name="connsiteX3" fmla="*/ 214313 w 312394"/>
                <a:gd name="connsiteY3" fmla="*/ 314325 h 359729"/>
                <a:gd name="connsiteX4" fmla="*/ 259556 w 312394"/>
                <a:gd name="connsiteY4" fmla="*/ 273843 h 359729"/>
                <a:gd name="connsiteX5" fmla="*/ 261938 w 312394"/>
                <a:gd name="connsiteY5" fmla="*/ 202406 h 359729"/>
                <a:gd name="connsiteX6" fmla="*/ 192881 w 312394"/>
                <a:gd name="connsiteY6" fmla="*/ 176212 h 359729"/>
                <a:gd name="connsiteX7" fmla="*/ 92869 w 312394"/>
                <a:gd name="connsiteY7" fmla="*/ 200025 h 359729"/>
                <a:gd name="connsiteX8" fmla="*/ 66675 w 312394"/>
                <a:gd name="connsiteY8" fmla="*/ 264318 h 359729"/>
                <a:gd name="connsiteX9" fmla="*/ 92869 w 312394"/>
                <a:gd name="connsiteY9" fmla="*/ 319087 h 359729"/>
                <a:gd name="connsiteX10" fmla="*/ 240506 w 312394"/>
                <a:gd name="connsiteY10" fmla="*/ 354806 h 359729"/>
                <a:gd name="connsiteX11" fmla="*/ 311944 w 312394"/>
                <a:gd name="connsiteY11" fmla="*/ 207168 h 359729"/>
                <a:gd name="connsiteX12" fmla="*/ 209550 w 312394"/>
                <a:gd name="connsiteY12" fmla="*/ 135731 h 359729"/>
                <a:gd name="connsiteX13" fmla="*/ 0 w 312394"/>
                <a:gd name="connsiteY13" fmla="*/ 195262 h 359729"/>
                <a:gd name="connsiteX0" fmla="*/ 259556 w 312349"/>
                <a:gd name="connsiteY0" fmla="*/ 0 h 365936"/>
                <a:gd name="connsiteX1" fmla="*/ 121444 w 312349"/>
                <a:gd name="connsiteY1" fmla="*/ 245268 h 365936"/>
                <a:gd name="connsiteX2" fmla="*/ 142875 w 312349"/>
                <a:gd name="connsiteY2" fmla="*/ 311943 h 365936"/>
                <a:gd name="connsiteX3" fmla="*/ 214313 w 312349"/>
                <a:gd name="connsiteY3" fmla="*/ 314325 h 365936"/>
                <a:gd name="connsiteX4" fmla="*/ 259556 w 312349"/>
                <a:gd name="connsiteY4" fmla="*/ 273843 h 365936"/>
                <a:gd name="connsiteX5" fmla="*/ 261938 w 312349"/>
                <a:gd name="connsiteY5" fmla="*/ 202406 h 365936"/>
                <a:gd name="connsiteX6" fmla="*/ 192881 w 312349"/>
                <a:gd name="connsiteY6" fmla="*/ 176212 h 365936"/>
                <a:gd name="connsiteX7" fmla="*/ 92869 w 312349"/>
                <a:gd name="connsiteY7" fmla="*/ 200025 h 365936"/>
                <a:gd name="connsiteX8" fmla="*/ 66675 w 312349"/>
                <a:gd name="connsiteY8" fmla="*/ 264318 h 365936"/>
                <a:gd name="connsiteX9" fmla="*/ 123825 w 312349"/>
                <a:gd name="connsiteY9" fmla="*/ 345280 h 365936"/>
                <a:gd name="connsiteX10" fmla="*/ 240506 w 312349"/>
                <a:gd name="connsiteY10" fmla="*/ 354806 h 365936"/>
                <a:gd name="connsiteX11" fmla="*/ 311944 w 312349"/>
                <a:gd name="connsiteY11" fmla="*/ 207168 h 365936"/>
                <a:gd name="connsiteX12" fmla="*/ 209550 w 312349"/>
                <a:gd name="connsiteY12" fmla="*/ 135731 h 365936"/>
                <a:gd name="connsiteX13" fmla="*/ 0 w 312349"/>
                <a:gd name="connsiteY13" fmla="*/ 195262 h 365936"/>
                <a:gd name="connsiteX0" fmla="*/ 259556 w 314728"/>
                <a:gd name="connsiteY0" fmla="*/ 0 h 350071"/>
                <a:gd name="connsiteX1" fmla="*/ 121444 w 314728"/>
                <a:gd name="connsiteY1" fmla="*/ 245268 h 350071"/>
                <a:gd name="connsiteX2" fmla="*/ 142875 w 314728"/>
                <a:gd name="connsiteY2" fmla="*/ 311943 h 350071"/>
                <a:gd name="connsiteX3" fmla="*/ 214313 w 314728"/>
                <a:gd name="connsiteY3" fmla="*/ 314325 h 350071"/>
                <a:gd name="connsiteX4" fmla="*/ 259556 w 314728"/>
                <a:gd name="connsiteY4" fmla="*/ 273843 h 350071"/>
                <a:gd name="connsiteX5" fmla="*/ 261938 w 314728"/>
                <a:gd name="connsiteY5" fmla="*/ 202406 h 350071"/>
                <a:gd name="connsiteX6" fmla="*/ 192881 w 314728"/>
                <a:gd name="connsiteY6" fmla="*/ 176212 h 350071"/>
                <a:gd name="connsiteX7" fmla="*/ 92869 w 314728"/>
                <a:gd name="connsiteY7" fmla="*/ 200025 h 350071"/>
                <a:gd name="connsiteX8" fmla="*/ 66675 w 314728"/>
                <a:gd name="connsiteY8" fmla="*/ 264318 h 350071"/>
                <a:gd name="connsiteX9" fmla="*/ 123825 w 314728"/>
                <a:gd name="connsiteY9" fmla="*/ 345280 h 350071"/>
                <a:gd name="connsiteX10" fmla="*/ 271463 w 314728"/>
                <a:gd name="connsiteY10" fmla="*/ 326231 h 350071"/>
                <a:gd name="connsiteX11" fmla="*/ 311944 w 314728"/>
                <a:gd name="connsiteY11" fmla="*/ 207168 h 350071"/>
                <a:gd name="connsiteX12" fmla="*/ 209550 w 314728"/>
                <a:gd name="connsiteY12" fmla="*/ 135731 h 350071"/>
                <a:gd name="connsiteX13" fmla="*/ 0 w 314728"/>
                <a:gd name="connsiteY13" fmla="*/ 195262 h 350071"/>
                <a:gd name="connsiteX0" fmla="*/ 252412 w 307584"/>
                <a:gd name="connsiteY0" fmla="*/ 0 h 350071"/>
                <a:gd name="connsiteX1" fmla="*/ 114300 w 307584"/>
                <a:gd name="connsiteY1" fmla="*/ 245268 h 350071"/>
                <a:gd name="connsiteX2" fmla="*/ 135731 w 307584"/>
                <a:gd name="connsiteY2" fmla="*/ 311943 h 350071"/>
                <a:gd name="connsiteX3" fmla="*/ 207169 w 307584"/>
                <a:gd name="connsiteY3" fmla="*/ 314325 h 350071"/>
                <a:gd name="connsiteX4" fmla="*/ 252412 w 307584"/>
                <a:gd name="connsiteY4" fmla="*/ 273843 h 350071"/>
                <a:gd name="connsiteX5" fmla="*/ 254794 w 307584"/>
                <a:gd name="connsiteY5" fmla="*/ 202406 h 350071"/>
                <a:gd name="connsiteX6" fmla="*/ 185737 w 307584"/>
                <a:gd name="connsiteY6" fmla="*/ 176212 h 350071"/>
                <a:gd name="connsiteX7" fmla="*/ 85725 w 307584"/>
                <a:gd name="connsiteY7" fmla="*/ 200025 h 350071"/>
                <a:gd name="connsiteX8" fmla="*/ 59531 w 307584"/>
                <a:gd name="connsiteY8" fmla="*/ 264318 h 350071"/>
                <a:gd name="connsiteX9" fmla="*/ 116681 w 307584"/>
                <a:gd name="connsiteY9" fmla="*/ 345280 h 350071"/>
                <a:gd name="connsiteX10" fmla="*/ 264319 w 307584"/>
                <a:gd name="connsiteY10" fmla="*/ 326231 h 350071"/>
                <a:gd name="connsiteX11" fmla="*/ 304800 w 307584"/>
                <a:gd name="connsiteY11" fmla="*/ 207168 h 350071"/>
                <a:gd name="connsiteX12" fmla="*/ 202406 w 307584"/>
                <a:gd name="connsiteY12" fmla="*/ 135731 h 350071"/>
                <a:gd name="connsiteX13" fmla="*/ 0 w 307584"/>
                <a:gd name="connsiteY13" fmla="*/ 295275 h 350071"/>
                <a:gd name="connsiteX0" fmla="*/ 252412 w 307584"/>
                <a:gd name="connsiteY0" fmla="*/ 0 h 350071"/>
                <a:gd name="connsiteX1" fmla="*/ 114300 w 307584"/>
                <a:gd name="connsiteY1" fmla="*/ 245268 h 350071"/>
                <a:gd name="connsiteX2" fmla="*/ 135731 w 307584"/>
                <a:gd name="connsiteY2" fmla="*/ 311943 h 350071"/>
                <a:gd name="connsiteX3" fmla="*/ 207169 w 307584"/>
                <a:gd name="connsiteY3" fmla="*/ 314325 h 350071"/>
                <a:gd name="connsiteX4" fmla="*/ 252412 w 307584"/>
                <a:gd name="connsiteY4" fmla="*/ 273843 h 350071"/>
                <a:gd name="connsiteX5" fmla="*/ 254794 w 307584"/>
                <a:gd name="connsiteY5" fmla="*/ 202406 h 350071"/>
                <a:gd name="connsiteX6" fmla="*/ 185737 w 307584"/>
                <a:gd name="connsiteY6" fmla="*/ 176212 h 350071"/>
                <a:gd name="connsiteX7" fmla="*/ 85725 w 307584"/>
                <a:gd name="connsiteY7" fmla="*/ 200025 h 350071"/>
                <a:gd name="connsiteX8" fmla="*/ 59531 w 307584"/>
                <a:gd name="connsiteY8" fmla="*/ 264318 h 350071"/>
                <a:gd name="connsiteX9" fmla="*/ 116681 w 307584"/>
                <a:gd name="connsiteY9" fmla="*/ 345280 h 350071"/>
                <a:gd name="connsiteX10" fmla="*/ 264319 w 307584"/>
                <a:gd name="connsiteY10" fmla="*/ 326231 h 350071"/>
                <a:gd name="connsiteX11" fmla="*/ 304800 w 307584"/>
                <a:gd name="connsiteY11" fmla="*/ 207168 h 350071"/>
                <a:gd name="connsiteX12" fmla="*/ 202406 w 307584"/>
                <a:gd name="connsiteY12" fmla="*/ 135731 h 350071"/>
                <a:gd name="connsiteX13" fmla="*/ 0 w 307584"/>
                <a:gd name="connsiteY13" fmla="*/ 295275 h 350071"/>
                <a:gd name="connsiteX0" fmla="*/ 235743 w 290915"/>
                <a:gd name="connsiteY0" fmla="*/ 0 h 350071"/>
                <a:gd name="connsiteX1" fmla="*/ 97631 w 290915"/>
                <a:gd name="connsiteY1" fmla="*/ 245268 h 350071"/>
                <a:gd name="connsiteX2" fmla="*/ 119062 w 290915"/>
                <a:gd name="connsiteY2" fmla="*/ 311943 h 350071"/>
                <a:gd name="connsiteX3" fmla="*/ 190500 w 290915"/>
                <a:gd name="connsiteY3" fmla="*/ 314325 h 350071"/>
                <a:gd name="connsiteX4" fmla="*/ 235743 w 290915"/>
                <a:gd name="connsiteY4" fmla="*/ 273843 h 350071"/>
                <a:gd name="connsiteX5" fmla="*/ 238125 w 290915"/>
                <a:gd name="connsiteY5" fmla="*/ 202406 h 350071"/>
                <a:gd name="connsiteX6" fmla="*/ 169068 w 290915"/>
                <a:gd name="connsiteY6" fmla="*/ 176212 h 350071"/>
                <a:gd name="connsiteX7" fmla="*/ 69056 w 290915"/>
                <a:gd name="connsiteY7" fmla="*/ 200025 h 350071"/>
                <a:gd name="connsiteX8" fmla="*/ 42862 w 290915"/>
                <a:gd name="connsiteY8" fmla="*/ 264318 h 350071"/>
                <a:gd name="connsiteX9" fmla="*/ 100012 w 290915"/>
                <a:gd name="connsiteY9" fmla="*/ 345280 h 350071"/>
                <a:gd name="connsiteX10" fmla="*/ 247650 w 290915"/>
                <a:gd name="connsiteY10" fmla="*/ 326231 h 350071"/>
                <a:gd name="connsiteX11" fmla="*/ 288131 w 290915"/>
                <a:gd name="connsiteY11" fmla="*/ 207168 h 350071"/>
                <a:gd name="connsiteX12" fmla="*/ 185737 w 290915"/>
                <a:gd name="connsiteY12" fmla="*/ 135731 h 350071"/>
                <a:gd name="connsiteX13" fmla="*/ 0 w 290915"/>
                <a:gd name="connsiteY13" fmla="*/ 290513 h 350071"/>
                <a:gd name="connsiteX0" fmla="*/ 235768 w 290940"/>
                <a:gd name="connsiteY0" fmla="*/ 0 h 350071"/>
                <a:gd name="connsiteX1" fmla="*/ 97656 w 290940"/>
                <a:gd name="connsiteY1" fmla="*/ 245268 h 350071"/>
                <a:gd name="connsiteX2" fmla="*/ 119087 w 290940"/>
                <a:gd name="connsiteY2" fmla="*/ 311943 h 350071"/>
                <a:gd name="connsiteX3" fmla="*/ 190525 w 290940"/>
                <a:gd name="connsiteY3" fmla="*/ 314325 h 350071"/>
                <a:gd name="connsiteX4" fmla="*/ 235768 w 290940"/>
                <a:gd name="connsiteY4" fmla="*/ 273843 h 350071"/>
                <a:gd name="connsiteX5" fmla="*/ 238150 w 290940"/>
                <a:gd name="connsiteY5" fmla="*/ 202406 h 350071"/>
                <a:gd name="connsiteX6" fmla="*/ 169093 w 290940"/>
                <a:gd name="connsiteY6" fmla="*/ 176212 h 350071"/>
                <a:gd name="connsiteX7" fmla="*/ 69081 w 290940"/>
                <a:gd name="connsiteY7" fmla="*/ 200025 h 350071"/>
                <a:gd name="connsiteX8" fmla="*/ 42887 w 290940"/>
                <a:gd name="connsiteY8" fmla="*/ 264318 h 350071"/>
                <a:gd name="connsiteX9" fmla="*/ 100037 w 290940"/>
                <a:gd name="connsiteY9" fmla="*/ 345280 h 350071"/>
                <a:gd name="connsiteX10" fmla="*/ 247675 w 290940"/>
                <a:gd name="connsiteY10" fmla="*/ 326231 h 350071"/>
                <a:gd name="connsiteX11" fmla="*/ 288156 w 290940"/>
                <a:gd name="connsiteY11" fmla="*/ 207168 h 350071"/>
                <a:gd name="connsiteX12" fmla="*/ 185762 w 290940"/>
                <a:gd name="connsiteY12" fmla="*/ 135731 h 350071"/>
                <a:gd name="connsiteX13" fmla="*/ 25 w 290940"/>
                <a:gd name="connsiteY13" fmla="*/ 290513 h 35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940" h="350071">
                  <a:moveTo>
                    <a:pt x="235768" y="0"/>
                  </a:moveTo>
                  <a:cubicBezTo>
                    <a:pt x="255016" y="63302"/>
                    <a:pt x="117103" y="193278"/>
                    <a:pt x="97656" y="245268"/>
                  </a:cubicBezTo>
                  <a:cubicBezTo>
                    <a:pt x="78209" y="297258"/>
                    <a:pt x="103609" y="300434"/>
                    <a:pt x="119087" y="311943"/>
                  </a:cubicBezTo>
                  <a:cubicBezTo>
                    <a:pt x="134565" y="323452"/>
                    <a:pt x="171078" y="320675"/>
                    <a:pt x="190525" y="314325"/>
                  </a:cubicBezTo>
                  <a:cubicBezTo>
                    <a:pt x="209972" y="307975"/>
                    <a:pt x="227830" y="292496"/>
                    <a:pt x="235768" y="273843"/>
                  </a:cubicBezTo>
                  <a:cubicBezTo>
                    <a:pt x="243706" y="255190"/>
                    <a:pt x="249262" y="218678"/>
                    <a:pt x="238150" y="202406"/>
                  </a:cubicBezTo>
                  <a:cubicBezTo>
                    <a:pt x="227038" y="186134"/>
                    <a:pt x="197271" y="176609"/>
                    <a:pt x="169093" y="176212"/>
                  </a:cubicBezTo>
                  <a:cubicBezTo>
                    <a:pt x="140915" y="175815"/>
                    <a:pt x="90115" y="185341"/>
                    <a:pt x="69081" y="200025"/>
                  </a:cubicBezTo>
                  <a:cubicBezTo>
                    <a:pt x="48047" y="214709"/>
                    <a:pt x="37728" y="240109"/>
                    <a:pt x="42887" y="264318"/>
                  </a:cubicBezTo>
                  <a:cubicBezTo>
                    <a:pt x="48046" y="288527"/>
                    <a:pt x="65906" y="334961"/>
                    <a:pt x="100037" y="345280"/>
                  </a:cubicBezTo>
                  <a:cubicBezTo>
                    <a:pt x="134168" y="355599"/>
                    <a:pt x="216322" y="349250"/>
                    <a:pt x="247675" y="326231"/>
                  </a:cubicBezTo>
                  <a:cubicBezTo>
                    <a:pt x="279028" y="303212"/>
                    <a:pt x="298475" y="238918"/>
                    <a:pt x="288156" y="207168"/>
                  </a:cubicBezTo>
                  <a:cubicBezTo>
                    <a:pt x="277837" y="175418"/>
                    <a:pt x="237753" y="137715"/>
                    <a:pt x="185762" y="135731"/>
                  </a:cubicBezTo>
                  <a:cubicBezTo>
                    <a:pt x="133771" y="133747"/>
                    <a:pt x="-2158" y="112118"/>
                    <a:pt x="25" y="290513"/>
                  </a:cubicBezTo>
                </a:path>
              </a:pathLst>
            </a:custGeom>
            <a:noFill/>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4" name="Freeform: Shape 13">
              <a:extLst>
                <a:ext uri="{FF2B5EF4-FFF2-40B4-BE49-F238E27FC236}">
                  <a16:creationId xmlns:a16="http://schemas.microsoft.com/office/drawing/2014/main" id="{749D9F87-F5AC-255D-1C9B-21D17F13F80C}"/>
                </a:ext>
              </a:extLst>
            </p:cNvPr>
            <p:cNvSpPr/>
            <p:nvPr/>
          </p:nvSpPr>
          <p:spPr bwMode="auto">
            <a:xfrm>
              <a:off x="1345406" y="3705225"/>
              <a:ext cx="373857" cy="262899"/>
            </a:xfrm>
            <a:custGeom>
              <a:avLst/>
              <a:gdLst>
                <a:gd name="connsiteX0" fmla="*/ 0 w 376238"/>
                <a:gd name="connsiteY0" fmla="*/ 150019 h 262225"/>
                <a:gd name="connsiteX1" fmla="*/ 88106 w 376238"/>
                <a:gd name="connsiteY1" fmla="*/ 252413 h 262225"/>
                <a:gd name="connsiteX2" fmla="*/ 245269 w 376238"/>
                <a:gd name="connsiteY2" fmla="*/ 250031 h 262225"/>
                <a:gd name="connsiteX3" fmla="*/ 321469 w 376238"/>
                <a:gd name="connsiteY3" fmla="*/ 180975 h 262225"/>
                <a:gd name="connsiteX4" fmla="*/ 338138 w 376238"/>
                <a:gd name="connsiteY4" fmla="*/ 80963 h 262225"/>
                <a:gd name="connsiteX5" fmla="*/ 376238 w 376238"/>
                <a:gd name="connsiteY5" fmla="*/ 0 h 262225"/>
                <a:gd name="connsiteX0" fmla="*/ 0 w 376238"/>
                <a:gd name="connsiteY0" fmla="*/ 150019 h 262225"/>
                <a:gd name="connsiteX1" fmla="*/ 88106 w 376238"/>
                <a:gd name="connsiteY1" fmla="*/ 252413 h 262225"/>
                <a:gd name="connsiteX2" fmla="*/ 245269 w 376238"/>
                <a:gd name="connsiteY2" fmla="*/ 250031 h 262225"/>
                <a:gd name="connsiteX3" fmla="*/ 321469 w 376238"/>
                <a:gd name="connsiteY3" fmla="*/ 180975 h 262225"/>
                <a:gd name="connsiteX4" fmla="*/ 338138 w 376238"/>
                <a:gd name="connsiteY4" fmla="*/ 80963 h 262225"/>
                <a:gd name="connsiteX5" fmla="*/ 376238 w 376238"/>
                <a:gd name="connsiteY5" fmla="*/ 0 h 262225"/>
                <a:gd name="connsiteX0" fmla="*/ 0 w 373857"/>
                <a:gd name="connsiteY0" fmla="*/ 140494 h 262899"/>
                <a:gd name="connsiteX1" fmla="*/ 85725 w 373857"/>
                <a:gd name="connsiteY1" fmla="*/ 252413 h 262899"/>
                <a:gd name="connsiteX2" fmla="*/ 242888 w 373857"/>
                <a:gd name="connsiteY2" fmla="*/ 250031 h 262899"/>
                <a:gd name="connsiteX3" fmla="*/ 319088 w 373857"/>
                <a:gd name="connsiteY3" fmla="*/ 180975 h 262899"/>
                <a:gd name="connsiteX4" fmla="*/ 335757 w 373857"/>
                <a:gd name="connsiteY4" fmla="*/ 80963 h 262899"/>
                <a:gd name="connsiteX5" fmla="*/ 373857 w 373857"/>
                <a:gd name="connsiteY5" fmla="*/ 0 h 26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857" h="262899">
                  <a:moveTo>
                    <a:pt x="0" y="140494"/>
                  </a:moveTo>
                  <a:cubicBezTo>
                    <a:pt x="21233" y="197644"/>
                    <a:pt x="45244" y="234157"/>
                    <a:pt x="85725" y="252413"/>
                  </a:cubicBezTo>
                  <a:cubicBezTo>
                    <a:pt x="126206" y="270669"/>
                    <a:pt x="203994" y="261937"/>
                    <a:pt x="242888" y="250031"/>
                  </a:cubicBezTo>
                  <a:cubicBezTo>
                    <a:pt x="281782" y="238125"/>
                    <a:pt x="303610" y="209153"/>
                    <a:pt x="319088" y="180975"/>
                  </a:cubicBezTo>
                  <a:cubicBezTo>
                    <a:pt x="334566" y="152797"/>
                    <a:pt x="326629" y="111125"/>
                    <a:pt x="335757" y="80963"/>
                  </a:cubicBezTo>
                  <a:cubicBezTo>
                    <a:pt x="344885" y="50801"/>
                    <a:pt x="359371" y="25400"/>
                    <a:pt x="373857" y="0"/>
                  </a:cubicBezTo>
                </a:path>
              </a:pathLst>
            </a:custGeom>
            <a:noFill/>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8" name="Freeform: Shape 17">
              <a:extLst>
                <a:ext uri="{FF2B5EF4-FFF2-40B4-BE49-F238E27FC236}">
                  <a16:creationId xmlns:a16="http://schemas.microsoft.com/office/drawing/2014/main" id="{7ADD5031-3D11-C061-8565-9DF1EA7F77E7}"/>
                </a:ext>
              </a:extLst>
            </p:cNvPr>
            <p:cNvSpPr/>
            <p:nvPr/>
          </p:nvSpPr>
          <p:spPr bwMode="auto">
            <a:xfrm>
              <a:off x="1714500" y="3548906"/>
              <a:ext cx="123825" cy="163013"/>
            </a:xfrm>
            <a:custGeom>
              <a:avLst/>
              <a:gdLst>
                <a:gd name="connsiteX0" fmla="*/ 0 w 123825"/>
                <a:gd name="connsiteY0" fmla="*/ 163013 h 163013"/>
                <a:gd name="connsiteX1" fmla="*/ 85725 w 123825"/>
                <a:gd name="connsiteY1" fmla="*/ 20138 h 163013"/>
                <a:gd name="connsiteX2" fmla="*/ 123825 w 123825"/>
                <a:gd name="connsiteY2" fmla="*/ 1088 h 163013"/>
              </a:gdLst>
              <a:ahLst/>
              <a:cxnLst>
                <a:cxn ang="0">
                  <a:pos x="connsiteX0" y="connsiteY0"/>
                </a:cxn>
                <a:cxn ang="0">
                  <a:pos x="connsiteX1" y="connsiteY1"/>
                </a:cxn>
                <a:cxn ang="0">
                  <a:pos x="connsiteX2" y="connsiteY2"/>
                </a:cxn>
              </a:cxnLst>
              <a:rect l="l" t="t" r="r" b="b"/>
              <a:pathLst>
                <a:path w="123825" h="163013">
                  <a:moveTo>
                    <a:pt x="0" y="163013"/>
                  </a:moveTo>
                  <a:cubicBezTo>
                    <a:pt x="32543" y="105069"/>
                    <a:pt x="65087" y="47126"/>
                    <a:pt x="85725" y="20138"/>
                  </a:cubicBezTo>
                  <a:cubicBezTo>
                    <a:pt x="106363" y="-6850"/>
                    <a:pt x="123825" y="1088"/>
                    <a:pt x="123825" y="1088"/>
                  </a:cubicBezTo>
                </a:path>
              </a:pathLst>
            </a:custGeom>
            <a:noFill/>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28" name="Group 27">
            <a:extLst>
              <a:ext uri="{FF2B5EF4-FFF2-40B4-BE49-F238E27FC236}">
                <a16:creationId xmlns:a16="http://schemas.microsoft.com/office/drawing/2014/main" id="{369D84D0-CBA1-5B57-7D56-0523393A34E7}"/>
              </a:ext>
            </a:extLst>
          </p:cNvPr>
          <p:cNvGrpSpPr/>
          <p:nvPr/>
        </p:nvGrpSpPr>
        <p:grpSpPr>
          <a:xfrm>
            <a:off x="1838325" y="3039630"/>
            <a:ext cx="1954833" cy="509276"/>
            <a:chOff x="1838325" y="3039630"/>
            <a:chExt cx="1954833" cy="509276"/>
          </a:xfrm>
        </p:grpSpPr>
        <p:cxnSp>
          <p:nvCxnSpPr>
            <p:cNvPr id="22" name="Straight Connector 21">
              <a:extLst>
                <a:ext uri="{FF2B5EF4-FFF2-40B4-BE49-F238E27FC236}">
                  <a16:creationId xmlns:a16="http://schemas.microsoft.com/office/drawing/2014/main" id="{6BE57C92-82FA-823A-3661-33C7F278E7E5}"/>
                </a:ext>
              </a:extLst>
            </p:cNvPr>
            <p:cNvCxnSpPr/>
            <p:nvPr/>
          </p:nvCxnSpPr>
          <p:spPr bwMode="auto">
            <a:xfrm flipV="1">
              <a:off x="1838325" y="3059509"/>
              <a:ext cx="1509539" cy="489397"/>
            </a:xfrm>
            <a:prstGeom prst="line">
              <a:avLst/>
            </a:prstGeom>
            <a:ln>
              <a:headEnd type="none" w="med" len="med"/>
              <a:tailEnd type="none" w="med" len="med"/>
            </a:ln>
            <a:effectLst>
              <a:glow rad="635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24" name="Freeform: Shape 23">
              <a:extLst>
                <a:ext uri="{FF2B5EF4-FFF2-40B4-BE49-F238E27FC236}">
                  <a16:creationId xmlns:a16="http://schemas.microsoft.com/office/drawing/2014/main" id="{60C0DFB7-621B-A334-FE0E-B1DFCE2D1653}"/>
                </a:ext>
              </a:extLst>
            </p:cNvPr>
            <p:cNvSpPr/>
            <p:nvPr/>
          </p:nvSpPr>
          <p:spPr bwMode="auto">
            <a:xfrm>
              <a:off x="3340720" y="3039630"/>
              <a:ext cx="452438" cy="372106"/>
            </a:xfrm>
            <a:custGeom>
              <a:avLst/>
              <a:gdLst>
                <a:gd name="connsiteX0" fmla="*/ 0 w 366713"/>
                <a:gd name="connsiteY0" fmla="*/ 46325 h 301119"/>
                <a:gd name="connsiteX1" fmla="*/ 145257 w 366713"/>
                <a:gd name="connsiteY1" fmla="*/ 1081 h 301119"/>
                <a:gd name="connsiteX2" fmla="*/ 228600 w 366713"/>
                <a:gd name="connsiteY2" fmla="*/ 86806 h 301119"/>
                <a:gd name="connsiteX3" fmla="*/ 366713 w 366713"/>
                <a:gd name="connsiteY3" fmla="*/ 301119 h 301119"/>
                <a:gd name="connsiteX0" fmla="*/ 0 w 366713"/>
                <a:gd name="connsiteY0" fmla="*/ 26606 h 281400"/>
                <a:gd name="connsiteX1" fmla="*/ 142875 w 366713"/>
                <a:gd name="connsiteY1" fmla="*/ 2793 h 281400"/>
                <a:gd name="connsiteX2" fmla="*/ 228600 w 366713"/>
                <a:gd name="connsiteY2" fmla="*/ 67087 h 281400"/>
                <a:gd name="connsiteX3" fmla="*/ 366713 w 366713"/>
                <a:gd name="connsiteY3" fmla="*/ 281400 h 281400"/>
                <a:gd name="connsiteX0" fmla="*/ 0 w 450057"/>
                <a:gd name="connsiteY0" fmla="*/ 26606 h 379031"/>
                <a:gd name="connsiteX1" fmla="*/ 142875 w 450057"/>
                <a:gd name="connsiteY1" fmla="*/ 2793 h 379031"/>
                <a:gd name="connsiteX2" fmla="*/ 228600 w 450057"/>
                <a:gd name="connsiteY2" fmla="*/ 67087 h 379031"/>
                <a:gd name="connsiteX3" fmla="*/ 450057 w 450057"/>
                <a:gd name="connsiteY3" fmla="*/ 379031 h 379031"/>
                <a:gd name="connsiteX0" fmla="*/ 0 w 445294"/>
                <a:gd name="connsiteY0" fmla="*/ 26606 h 371887"/>
                <a:gd name="connsiteX1" fmla="*/ 142875 w 445294"/>
                <a:gd name="connsiteY1" fmla="*/ 2793 h 371887"/>
                <a:gd name="connsiteX2" fmla="*/ 228600 w 445294"/>
                <a:gd name="connsiteY2" fmla="*/ 67087 h 371887"/>
                <a:gd name="connsiteX3" fmla="*/ 445294 w 445294"/>
                <a:gd name="connsiteY3" fmla="*/ 371887 h 371887"/>
                <a:gd name="connsiteX0" fmla="*/ 0 w 452438"/>
                <a:gd name="connsiteY0" fmla="*/ 24866 h 372528"/>
                <a:gd name="connsiteX1" fmla="*/ 150019 w 452438"/>
                <a:gd name="connsiteY1" fmla="*/ 3434 h 372528"/>
                <a:gd name="connsiteX2" fmla="*/ 235744 w 452438"/>
                <a:gd name="connsiteY2" fmla="*/ 67728 h 372528"/>
                <a:gd name="connsiteX3" fmla="*/ 452438 w 452438"/>
                <a:gd name="connsiteY3" fmla="*/ 372528 h 372528"/>
                <a:gd name="connsiteX0" fmla="*/ 0 w 452438"/>
                <a:gd name="connsiteY0" fmla="*/ 24444 h 372106"/>
                <a:gd name="connsiteX1" fmla="*/ 150019 w 452438"/>
                <a:gd name="connsiteY1" fmla="*/ 3012 h 372106"/>
                <a:gd name="connsiteX2" fmla="*/ 235744 w 452438"/>
                <a:gd name="connsiteY2" fmla="*/ 67306 h 372106"/>
                <a:gd name="connsiteX3" fmla="*/ 452438 w 452438"/>
                <a:gd name="connsiteY3" fmla="*/ 372106 h 372106"/>
              </a:gdLst>
              <a:ahLst/>
              <a:cxnLst>
                <a:cxn ang="0">
                  <a:pos x="connsiteX0" y="connsiteY0"/>
                </a:cxn>
                <a:cxn ang="0">
                  <a:pos x="connsiteX1" y="connsiteY1"/>
                </a:cxn>
                <a:cxn ang="0">
                  <a:pos x="connsiteX2" y="connsiteY2"/>
                </a:cxn>
                <a:cxn ang="0">
                  <a:pos x="connsiteX3" y="connsiteY3"/>
                </a:cxn>
              </a:cxnLst>
              <a:rect l="l" t="t" r="r" b="b"/>
              <a:pathLst>
                <a:path w="452438" h="372106">
                  <a:moveTo>
                    <a:pt x="0" y="24444"/>
                  </a:moveTo>
                  <a:cubicBezTo>
                    <a:pt x="72628" y="829"/>
                    <a:pt x="110728" y="-4132"/>
                    <a:pt x="150019" y="3012"/>
                  </a:cubicBezTo>
                  <a:cubicBezTo>
                    <a:pt x="189310" y="10156"/>
                    <a:pt x="198835" y="17300"/>
                    <a:pt x="235744" y="67306"/>
                  </a:cubicBezTo>
                  <a:cubicBezTo>
                    <a:pt x="272653" y="117312"/>
                    <a:pt x="401836" y="289952"/>
                    <a:pt x="452438" y="372106"/>
                  </a:cubicBezTo>
                </a:path>
              </a:pathLst>
            </a:custGeom>
            <a:noFill/>
            <a:ln/>
            <a:effectLst>
              <a:glow rad="635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25" name="Freeform: Shape 24">
            <a:extLst>
              <a:ext uri="{FF2B5EF4-FFF2-40B4-BE49-F238E27FC236}">
                <a16:creationId xmlns:a16="http://schemas.microsoft.com/office/drawing/2014/main" id="{0CD28ABD-5AD4-4EF6-F446-0F5B717B0866}"/>
              </a:ext>
            </a:extLst>
          </p:cNvPr>
          <p:cNvSpPr/>
          <p:nvPr/>
        </p:nvSpPr>
        <p:spPr bwMode="auto">
          <a:xfrm>
            <a:off x="3633770" y="3269142"/>
            <a:ext cx="1476393" cy="430114"/>
          </a:xfrm>
          <a:custGeom>
            <a:avLst/>
            <a:gdLst>
              <a:gd name="connsiteX0" fmla="*/ 159561 w 1476393"/>
              <a:gd name="connsiteY0" fmla="*/ 140808 h 430114"/>
              <a:gd name="connsiteX1" fmla="*/ 135749 w 1476393"/>
              <a:gd name="connsiteY1" fmla="*/ 197958 h 430114"/>
              <a:gd name="connsiteX2" fmla="*/ 195280 w 1476393"/>
              <a:gd name="connsiteY2" fmla="*/ 231296 h 430114"/>
              <a:gd name="connsiteX3" fmla="*/ 281005 w 1476393"/>
              <a:gd name="connsiteY3" fmla="*/ 197958 h 430114"/>
              <a:gd name="connsiteX4" fmla="*/ 292911 w 1476393"/>
              <a:gd name="connsiteY4" fmla="*/ 116996 h 430114"/>
              <a:gd name="connsiteX5" fmla="*/ 242905 w 1476393"/>
              <a:gd name="connsiteY5" fmla="*/ 62227 h 430114"/>
              <a:gd name="connsiteX6" fmla="*/ 161943 w 1476393"/>
              <a:gd name="connsiteY6" fmla="*/ 62227 h 430114"/>
              <a:gd name="connsiteX7" fmla="*/ 85743 w 1476393"/>
              <a:gd name="connsiteY7" fmla="*/ 114614 h 430114"/>
              <a:gd name="connsiteX8" fmla="*/ 64311 w 1476393"/>
              <a:gd name="connsiteY8" fmla="*/ 205102 h 430114"/>
              <a:gd name="connsiteX9" fmla="*/ 126224 w 1476393"/>
              <a:gd name="connsiteY9" fmla="*/ 262252 h 430114"/>
              <a:gd name="connsiteX10" fmla="*/ 228618 w 1476393"/>
              <a:gd name="connsiteY10" fmla="*/ 276539 h 430114"/>
              <a:gd name="connsiteX11" fmla="*/ 311961 w 1476393"/>
              <a:gd name="connsiteY11" fmla="*/ 245583 h 430114"/>
              <a:gd name="connsiteX12" fmla="*/ 373874 w 1476393"/>
              <a:gd name="connsiteY12" fmla="*/ 145571 h 430114"/>
              <a:gd name="connsiteX13" fmla="*/ 326249 w 1476393"/>
              <a:gd name="connsiteY13" fmla="*/ 52702 h 430114"/>
              <a:gd name="connsiteX14" fmla="*/ 252430 w 1476393"/>
              <a:gd name="connsiteY14" fmla="*/ 9839 h 430114"/>
              <a:gd name="connsiteX15" fmla="*/ 173849 w 1476393"/>
              <a:gd name="connsiteY15" fmla="*/ 314 h 430114"/>
              <a:gd name="connsiteX16" fmla="*/ 95268 w 1476393"/>
              <a:gd name="connsiteY16" fmla="*/ 16983 h 430114"/>
              <a:gd name="connsiteX17" fmla="*/ 21449 w 1476393"/>
              <a:gd name="connsiteY17" fmla="*/ 76514 h 430114"/>
              <a:gd name="connsiteX18" fmla="*/ 18 w 1476393"/>
              <a:gd name="connsiteY18" fmla="*/ 188433 h 430114"/>
              <a:gd name="connsiteX19" fmla="*/ 23830 w 1476393"/>
              <a:gd name="connsiteY19" fmla="*/ 267014 h 430114"/>
              <a:gd name="connsiteX20" fmla="*/ 71455 w 1476393"/>
              <a:gd name="connsiteY20" fmla="*/ 312258 h 430114"/>
              <a:gd name="connsiteX21" fmla="*/ 173849 w 1476393"/>
              <a:gd name="connsiteY21" fmla="*/ 331308 h 430114"/>
              <a:gd name="connsiteX22" fmla="*/ 285768 w 1476393"/>
              <a:gd name="connsiteY22" fmla="*/ 326546 h 430114"/>
              <a:gd name="connsiteX23" fmla="*/ 378636 w 1476393"/>
              <a:gd name="connsiteY23" fmla="*/ 340833 h 430114"/>
              <a:gd name="connsiteX24" fmla="*/ 659624 w 1476393"/>
              <a:gd name="connsiteY24" fmla="*/ 414652 h 430114"/>
              <a:gd name="connsiteX25" fmla="*/ 716774 w 1476393"/>
              <a:gd name="connsiteY25" fmla="*/ 428939 h 430114"/>
              <a:gd name="connsiteX26" fmla="*/ 869174 w 1476393"/>
              <a:gd name="connsiteY26" fmla="*/ 395602 h 430114"/>
              <a:gd name="connsiteX27" fmla="*/ 1476393 w 1476393"/>
              <a:gd name="connsiteY27" fmla="*/ 200339 h 43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6393" h="430114">
                <a:moveTo>
                  <a:pt x="159561" y="140808"/>
                </a:moveTo>
                <a:cubicBezTo>
                  <a:pt x="144678" y="161842"/>
                  <a:pt x="129796" y="182877"/>
                  <a:pt x="135749" y="197958"/>
                </a:cubicBezTo>
                <a:cubicBezTo>
                  <a:pt x="141702" y="213039"/>
                  <a:pt x="171071" y="231296"/>
                  <a:pt x="195280" y="231296"/>
                </a:cubicBezTo>
                <a:cubicBezTo>
                  <a:pt x="219489" y="231296"/>
                  <a:pt x="264733" y="217008"/>
                  <a:pt x="281005" y="197958"/>
                </a:cubicBezTo>
                <a:cubicBezTo>
                  <a:pt x="297277" y="178908"/>
                  <a:pt x="299261" y="139618"/>
                  <a:pt x="292911" y="116996"/>
                </a:cubicBezTo>
                <a:cubicBezTo>
                  <a:pt x="286561" y="94374"/>
                  <a:pt x="264733" y="71355"/>
                  <a:pt x="242905" y="62227"/>
                </a:cubicBezTo>
                <a:cubicBezTo>
                  <a:pt x="221077" y="53099"/>
                  <a:pt x="188137" y="53496"/>
                  <a:pt x="161943" y="62227"/>
                </a:cubicBezTo>
                <a:cubicBezTo>
                  <a:pt x="135749" y="70958"/>
                  <a:pt x="102015" y="90801"/>
                  <a:pt x="85743" y="114614"/>
                </a:cubicBezTo>
                <a:cubicBezTo>
                  <a:pt x="69471" y="138427"/>
                  <a:pt x="57564" y="180496"/>
                  <a:pt x="64311" y="205102"/>
                </a:cubicBezTo>
                <a:cubicBezTo>
                  <a:pt x="71058" y="229708"/>
                  <a:pt x="98840" y="250346"/>
                  <a:pt x="126224" y="262252"/>
                </a:cubicBezTo>
                <a:cubicBezTo>
                  <a:pt x="153608" y="274158"/>
                  <a:pt x="197662" y="279317"/>
                  <a:pt x="228618" y="276539"/>
                </a:cubicBezTo>
                <a:cubicBezTo>
                  <a:pt x="259574" y="273761"/>
                  <a:pt x="287752" y="267411"/>
                  <a:pt x="311961" y="245583"/>
                </a:cubicBezTo>
                <a:cubicBezTo>
                  <a:pt x="336170" y="223755"/>
                  <a:pt x="371493" y="177718"/>
                  <a:pt x="373874" y="145571"/>
                </a:cubicBezTo>
                <a:cubicBezTo>
                  <a:pt x="376255" y="113424"/>
                  <a:pt x="346490" y="75324"/>
                  <a:pt x="326249" y="52702"/>
                </a:cubicBezTo>
                <a:cubicBezTo>
                  <a:pt x="306008" y="30080"/>
                  <a:pt x="277830" y="18570"/>
                  <a:pt x="252430" y="9839"/>
                </a:cubicBezTo>
                <a:cubicBezTo>
                  <a:pt x="227030" y="1108"/>
                  <a:pt x="200043" y="-877"/>
                  <a:pt x="173849" y="314"/>
                </a:cubicBezTo>
                <a:cubicBezTo>
                  <a:pt x="147655" y="1505"/>
                  <a:pt x="120668" y="4283"/>
                  <a:pt x="95268" y="16983"/>
                </a:cubicBezTo>
                <a:cubicBezTo>
                  <a:pt x="69868" y="29683"/>
                  <a:pt x="37324" y="47939"/>
                  <a:pt x="21449" y="76514"/>
                </a:cubicBezTo>
                <a:cubicBezTo>
                  <a:pt x="5574" y="105089"/>
                  <a:pt x="-379" y="156683"/>
                  <a:pt x="18" y="188433"/>
                </a:cubicBezTo>
                <a:cubicBezTo>
                  <a:pt x="415" y="220183"/>
                  <a:pt x="11924" y="246376"/>
                  <a:pt x="23830" y="267014"/>
                </a:cubicBezTo>
                <a:cubicBezTo>
                  <a:pt x="35736" y="287652"/>
                  <a:pt x="46452" y="301542"/>
                  <a:pt x="71455" y="312258"/>
                </a:cubicBezTo>
                <a:cubicBezTo>
                  <a:pt x="96458" y="322974"/>
                  <a:pt x="138130" y="328927"/>
                  <a:pt x="173849" y="331308"/>
                </a:cubicBezTo>
                <a:cubicBezTo>
                  <a:pt x="209568" y="333689"/>
                  <a:pt x="251637" y="324959"/>
                  <a:pt x="285768" y="326546"/>
                </a:cubicBezTo>
                <a:cubicBezTo>
                  <a:pt x="319899" y="328133"/>
                  <a:pt x="316327" y="326149"/>
                  <a:pt x="378636" y="340833"/>
                </a:cubicBezTo>
                <a:cubicBezTo>
                  <a:pt x="440945" y="355517"/>
                  <a:pt x="603268" y="399968"/>
                  <a:pt x="659624" y="414652"/>
                </a:cubicBezTo>
                <a:cubicBezTo>
                  <a:pt x="715980" y="429336"/>
                  <a:pt x="681849" y="432114"/>
                  <a:pt x="716774" y="428939"/>
                </a:cubicBezTo>
                <a:cubicBezTo>
                  <a:pt x="751699" y="425764"/>
                  <a:pt x="742571" y="433702"/>
                  <a:pt x="869174" y="395602"/>
                </a:cubicBezTo>
                <a:cubicBezTo>
                  <a:pt x="995777" y="357502"/>
                  <a:pt x="1236085" y="278920"/>
                  <a:pt x="1476393" y="200339"/>
                </a:cubicBezTo>
              </a:path>
            </a:pathLst>
          </a:custGeom>
          <a:noFill/>
          <a:ln/>
          <a:effectLst>
            <a:glow rad="635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6" name="Freeform: Shape 25">
            <a:extLst>
              <a:ext uri="{FF2B5EF4-FFF2-40B4-BE49-F238E27FC236}">
                <a16:creationId xmlns:a16="http://schemas.microsoft.com/office/drawing/2014/main" id="{78FDDAE4-62A3-A216-8763-B4CC35D2D4A4}"/>
              </a:ext>
            </a:extLst>
          </p:cNvPr>
          <p:cNvSpPr/>
          <p:nvPr/>
        </p:nvSpPr>
        <p:spPr bwMode="auto">
          <a:xfrm>
            <a:off x="5114925" y="1457325"/>
            <a:ext cx="561975" cy="2005013"/>
          </a:xfrm>
          <a:custGeom>
            <a:avLst/>
            <a:gdLst>
              <a:gd name="connsiteX0" fmla="*/ 0 w 561975"/>
              <a:gd name="connsiteY0" fmla="*/ 2005013 h 2005013"/>
              <a:gd name="connsiteX1" fmla="*/ 280988 w 561975"/>
              <a:gd name="connsiteY1" fmla="*/ 1933575 h 2005013"/>
              <a:gd name="connsiteX2" fmla="*/ 342900 w 561975"/>
              <a:gd name="connsiteY2" fmla="*/ 1890713 h 2005013"/>
              <a:gd name="connsiteX3" fmla="*/ 509588 w 561975"/>
              <a:gd name="connsiteY3" fmla="*/ 1714500 h 2005013"/>
              <a:gd name="connsiteX4" fmla="*/ 519113 w 561975"/>
              <a:gd name="connsiteY4" fmla="*/ 1671638 h 2005013"/>
              <a:gd name="connsiteX5" fmla="*/ 552450 w 561975"/>
              <a:gd name="connsiteY5" fmla="*/ 1638300 h 2005013"/>
              <a:gd name="connsiteX6" fmla="*/ 552450 w 561975"/>
              <a:gd name="connsiteY6" fmla="*/ 1600200 h 2005013"/>
              <a:gd name="connsiteX7" fmla="*/ 561975 w 561975"/>
              <a:gd name="connsiteY7" fmla="*/ 0 h 2005013"/>
              <a:gd name="connsiteX0" fmla="*/ 0 w 561975"/>
              <a:gd name="connsiteY0" fmla="*/ 2005013 h 2005013"/>
              <a:gd name="connsiteX1" fmla="*/ 280988 w 561975"/>
              <a:gd name="connsiteY1" fmla="*/ 1933575 h 2005013"/>
              <a:gd name="connsiteX2" fmla="*/ 342900 w 561975"/>
              <a:gd name="connsiteY2" fmla="*/ 1890713 h 2005013"/>
              <a:gd name="connsiteX3" fmla="*/ 509588 w 561975"/>
              <a:gd name="connsiteY3" fmla="*/ 1714500 h 2005013"/>
              <a:gd name="connsiteX4" fmla="*/ 519113 w 561975"/>
              <a:gd name="connsiteY4" fmla="*/ 1671638 h 2005013"/>
              <a:gd name="connsiteX5" fmla="*/ 552450 w 561975"/>
              <a:gd name="connsiteY5" fmla="*/ 1600200 h 2005013"/>
              <a:gd name="connsiteX6" fmla="*/ 561975 w 561975"/>
              <a:gd name="connsiteY6" fmla="*/ 0 h 2005013"/>
              <a:gd name="connsiteX0" fmla="*/ 0 w 561975"/>
              <a:gd name="connsiteY0" fmla="*/ 2005013 h 2005013"/>
              <a:gd name="connsiteX1" fmla="*/ 280988 w 561975"/>
              <a:gd name="connsiteY1" fmla="*/ 1933575 h 2005013"/>
              <a:gd name="connsiteX2" fmla="*/ 342900 w 561975"/>
              <a:gd name="connsiteY2" fmla="*/ 1890713 h 2005013"/>
              <a:gd name="connsiteX3" fmla="*/ 509588 w 561975"/>
              <a:gd name="connsiteY3" fmla="*/ 1714500 h 2005013"/>
              <a:gd name="connsiteX4" fmla="*/ 552450 w 561975"/>
              <a:gd name="connsiteY4" fmla="*/ 1600200 h 2005013"/>
              <a:gd name="connsiteX5" fmla="*/ 561975 w 561975"/>
              <a:gd name="connsiteY5" fmla="*/ 0 h 2005013"/>
              <a:gd name="connsiteX0" fmla="*/ 0 w 561975"/>
              <a:gd name="connsiteY0" fmla="*/ 2005013 h 2005013"/>
              <a:gd name="connsiteX1" fmla="*/ 280988 w 561975"/>
              <a:gd name="connsiteY1" fmla="*/ 1933575 h 2005013"/>
              <a:gd name="connsiteX2" fmla="*/ 342900 w 561975"/>
              <a:gd name="connsiteY2" fmla="*/ 1890713 h 2005013"/>
              <a:gd name="connsiteX3" fmla="*/ 509588 w 561975"/>
              <a:gd name="connsiteY3" fmla="*/ 1714500 h 2005013"/>
              <a:gd name="connsiteX4" fmla="*/ 552450 w 561975"/>
              <a:gd name="connsiteY4" fmla="*/ 1600200 h 2005013"/>
              <a:gd name="connsiteX5" fmla="*/ 561975 w 561975"/>
              <a:gd name="connsiteY5" fmla="*/ 0 h 200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975" h="2005013">
                <a:moveTo>
                  <a:pt x="0" y="2005013"/>
                </a:moveTo>
                <a:cubicBezTo>
                  <a:pt x="111919" y="1978819"/>
                  <a:pt x="223838" y="1952625"/>
                  <a:pt x="280988" y="1933575"/>
                </a:cubicBezTo>
                <a:cubicBezTo>
                  <a:pt x="338138" y="1914525"/>
                  <a:pt x="304800" y="1927225"/>
                  <a:pt x="342900" y="1890713"/>
                </a:cubicBezTo>
                <a:cubicBezTo>
                  <a:pt x="381000" y="1854201"/>
                  <a:pt x="474663" y="1762919"/>
                  <a:pt x="509588" y="1714500"/>
                </a:cubicBezTo>
                <a:cubicBezTo>
                  <a:pt x="544513" y="1666081"/>
                  <a:pt x="550862" y="1652588"/>
                  <a:pt x="552450" y="1600200"/>
                </a:cubicBezTo>
                <a:cubicBezTo>
                  <a:pt x="554037" y="1327150"/>
                  <a:pt x="558006" y="663575"/>
                  <a:pt x="561975" y="0"/>
                </a:cubicBezTo>
              </a:path>
            </a:pathLst>
          </a:custGeom>
          <a:noFill/>
          <a:ln/>
          <a:effectLst>
            <a:glow rad="635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7" name="Explosion: 14 Points 26">
            <a:extLst>
              <a:ext uri="{FF2B5EF4-FFF2-40B4-BE49-F238E27FC236}">
                <a16:creationId xmlns:a16="http://schemas.microsoft.com/office/drawing/2014/main" id="{E625197D-CC33-1750-91AF-8DD83866AF94}"/>
              </a:ext>
            </a:extLst>
          </p:cNvPr>
          <p:cNvSpPr/>
          <p:nvPr/>
        </p:nvSpPr>
        <p:spPr bwMode="auto">
          <a:xfrm>
            <a:off x="5617219" y="2021053"/>
            <a:ext cx="96788" cy="72008"/>
          </a:xfrm>
          <a:prstGeom prst="irregularSeal2">
            <a:avLst/>
          </a:prstGeom>
          <a:solidFill>
            <a:schemeClr val="accent3">
              <a:lumMod val="60000"/>
              <a:lumOff val="40000"/>
            </a:schemeClr>
          </a:solidFill>
          <a:ln>
            <a:solidFill>
              <a:schemeClr val="accent3">
                <a:lumMod val="60000"/>
                <a:lumOff val="40000"/>
              </a:schemeClr>
            </a:solidFill>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9" name="Freeform: Shape 28">
            <a:extLst>
              <a:ext uri="{FF2B5EF4-FFF2-40B4-BE49-F238E27FC236}">
                <a16:creationId xmlns:a16="http://schemas.microsoft.com/office/drawing/2014/main" id="{76D3DFDA-89C8-E0BC-1811-DF8086372983}"/>
              </a:ext>
            </a:extLst>
          </p:cNvPr>
          <p:cNvSpPr/>
          <p:nvPr/>
        </p:nvSpPr>
        <p:spPr bwMode="auto">
          <a:xfrm>
            <a:off x="4972050" y="1707092"/>
            <a:ext cx="700088" cy="362214"/>
          </a:xfrm>
          <a:custGeom>
            <a:avLst/>
            <a:gdLst>
              <a:gd name="connsiteX0" fmla="*/ 700088 w 700088"/>
              <a:gd name="connsiteY0" fmla="*/ 362214 h 362214"/>
              <a:gd name="connsiteX1" fmla="*/ 652463 w 700088"/>
              <a:gd name="connsiteY1" fmla="*/ 250296 h 362214"/>
              <a:gd name="connsiteX2" fmla="*/ 647700 w 700088"/>
              <a:gd name="connsiteY2" fmla="*/ 188383 h 362214"/>
              <a:gd name="connsiteX3" fmla="*/ 576263 w 700088"/>
              <a:gd name="connsiteY3" fmla="*/ 155046 h 362214"/>
              <a:gd name="connsiteX4" fmla="*/ 469106 w 700088"/>
              <a:gd name="connsiteY4" fmla="*/ 109802 h 362214"/>
              <a:gd name="connsiteX5" fmla="*/ 419100 w 700088"/>
              <a:gd name="connsiteY5" fmla="*/ 57414 h 362214"/>
              <a:gd name="connsiteX6" fmla="*/ 354806 w 700088"/>
              <a:gd name="connsiteY6" fmla="*/ 7408 h 362214"/>
              <a:gd name="connsiteX7" fmla="*/ 254794 w 700088"/>
              <a:gd name="connsiteY7" fmla="*/ 264 h 362214"/>
              <a:gd name="connsiteX8" fmla="*/ 0 w 700088"/>
              <a:gd name="connsiteY8" fmla="*/ 2646 h 36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088" h="362214">
                <a:moveTo>
                  <a:pt x="700088" y="362214"/>
                </a:moveTo>
                <a:cubicBezTo>
                  <a:pt x="680641" y="320741"/>
                  <a:pt x="661194" y="279268"/>
                  <a:pt x="652463" y="250296"/>
                </a:cubicBezTo>
                <a:cubicBezTo>
                  <a:pt x="643732" y="221324"/>
                  <a:pt x="660400" y="204258"/>
                  <a:pt x="647700" y="188383"/>
                </a:cubicBezTo>
                <a:cubicBezTo>
                  <a:pt x="635000" y="172508"/>
                  <a:pt x="606029" y="168143"/>
                  <a:pt x="576263" y="155046"/>
                </a:cubicBezTo>
                <a:cubicBezTo>
                  <a:pt x="546497" y="141949"/>
                  <a:pt x="495300" y="126074"/>
                  <a:pt x="469106" y="109802"/>
                </a:cubicBezTo>
                <a:cubicBezTo>
                  <a:pt x="442912" y="93530"/>
                  <a:pt x="438150" y="74480"/>
                  <a:pt x="419100" y="57414"/>
                </a:cubicBezTo>
                <a:cubicBezTo>
                  <a:pt x="400050" y="40348"/>
                  <a:pt x="382190" y="16933"/>
                  <a:pt x="354806" y="7408"/>
                </a:cubicBezTo>
                <a:cubicBezTo>
                  <a:pt x="327422" y="-2117"/>
                  <a:pt x="254794" y="264"/>
                  <a:pt x="254794" y="264"/>
                </a:cubicBezTo>
                <a:lnTo>
                  <a:pt x="0" y="2646"/>
                </a:lnTo>
              </a:path>
            </a:pathLst>
          </a:custGeom>
          <a:ln/>
          <a:effectLst>
            <a:glow rad="63500">
              <a:schemeClr val="accent2">
                <a:satMod val="175000"/>
                <a:alpha val="40000"/>
              </a:schemeClr>
            </a:glow>
          </a:effectLst>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0" name="Freeform: Shape 29">
            <a:extLst>
              <a:ext uri="{FF2B5EF4-FFF2-40B4-BE49-F238E27FC236}">
                <a16:creationId xmlns:a16="http://schemas.microsoft.com/office/drawing/2014/main" id="{111EE334-8450-36FC-4620-822327650C7A}"/>
              </a:ext>
            </a:extLst>
          </p:cNvPr>
          <p:cNvSpPr/>
          <p:nvPr/>
        </p:nvSpPr>
        <p:spPr bwMode="auto">
          <a:xfrm>
            <a:off x="5676900" y="1555685"/>
            <a:ext cx="935831" cy="492190"/>
          </a:xfrm>
          <a:custGeom>
            <a:avLst/>
            <a:gdLst>
              <a:gd name="connsiteX0" fmla="*/ 0 w 935831"/>
              <a:gd name="connsiteY0" fmla="*/ 497923 h 497923"/>
              <a:gd name="connsiteX1" fmla="*/ 33338 w 935831"/>
              <a:gd name="connsiteY1" fmla="*/ 374098 h 497923"/>
              <a:gd name="connsiteX2" fmla="*/ 50006 w 935831"/>
              <a:gd name="connsiteY2" fmla="*/ 343142 h 497923"/>
              <a:gd name="connsiteX3" fmla="*/ 59531 w 935831"/>
              <a:gd name="connsiteY3" fmla="*/ 338379 h 497923"/>
              <a:gd name="connsiteX4" fmla="*/ 533400 w 935831"/>
              <a:gd name="connsiteY4" fmla="*/ 14529 h 497923"/>
              <a:gd name="connsiteX5" fmla="*/ 826294 w 935831"/>
              <a:gd name="connsiteY5" fmla="*/ 57392 h 497923"/>
              <a:gd name="connsiteX6" fmla="*/ 857250 w 935831"/>
              <a:gd name="connsiteY6" fmla="*/ 69298 h 497923"/>
              <a:gd name="connsiteX7" fmla="*/ 935831 w 935831"/>
              <a:gd name="connsiteY7" fmla="*/ 166929 h 497923"/>
              <a:gd name="connsiteX0" fmla="*/ 0 w 935831"/>
              <a:gd name="connsiteY0" fmla="*/ 507383 h 507383"/>
              <a:gd name="connsiteX1" fmla="*/ 33338 w 935831"/>
              <a:gd name="connsiteY1" fmla="*/ 383558 h 507383"/>
              <a:gd name="connsiteX2" fmla="*/ 50006 w 935831"/>
              <a:gd name="connsiteY2" fmla="*/ 352602 h 507383"/>
              <a:gd name="connsiteX3" fmla="*/ 59531 w 935831"/>
              <a:gd name="connsiteY3" fmla="*/ 347839 h 507383"/>
              <a:gd name="connsiteX4" fmla="*/ 533400 w 935831"/>
              <a:gd name="connsiteY4" fmla="*/ 23989 h 507383"/>
              <a:gd name="connsiteX5" fmla="*/ 640556 w 935831"/>
              <a:gd name="connsiteY5" fmla="*/ 28752 h 507383"/>
              <a:gd name="connsiteX6" fmla="*/ 826294 w 935831"/>
              <a:gd name="connsiteY6" fmla="*/ 66852 h 507383"/>
              <a:gd name="connsiteX7" fmla="*/ 857250 w 935831"/>
              <a:gd name="connsiteY7" fmla="*/ 78758 h 507383"/>
              <a:gd name="connsiteX8" fmla="*/ 935831 w 935831"/>
              <a:gd name="connsiteY8" fmla="*/ 176389 h 507383"/>
              <a:gd name="connsiteX0" fmla="*/ 0 w 935831"/>
              <a:gd name="connsiteY0" fmla="*/ 493157 h 493157"/>
              <a:gd name="connsiteX1" fmla="*/ 33338 w 935831"/>
              <a:gd name="connsiteY1" fmla="*/ 369332 h 493157"/>
              <a:gd name="connsiteX2" fmla="*/ 50006 w 935831"/>
              <a:gd name="connsiteY2" fmla="*/ 338376 h 493157"/>
              <a:gd name="connsiteX3" fmla="*/ 59531 w 935831"/>
              <a:gd name="connsiteY3" fmla="*/ 333613 h 493157"/>
              <a:gd name="connsiteX4" fmla="*/ 492919 w 935831"/>
              <a:gd name="connsiteY4" fmla="*/ 31194 h 493157"/>
              <a:gd name="connsiteX5" fmla="*/ 640556 w 935831"/>
              <a:gd name="connsiteY5" fmla="*/ 14526 h 493157"/>
              <a:gd name="connsiteX6" fmla="*/ 826294 w 935831"/>
              <a:gd name="connsiteY6" fmla="*/ 52626 h 493157"/>
              <a:gd name="connsiteX7" fmla="*/ 857250 w 935831"/>
              <a:gd name="connsiteY7" fmla="*/ 64532 h 493157"/>
              <a:gd name="connsiteX8" fmla="*/ 935831 w 935831"/>
              <a:gd name="connsiteY8" fmla="*/ 162163 h 493157"/>
              <a:gd name="connsiteX0" fmla="*/ 0 w 935831"/>
              <a:gd name="connsiteY0" fmla="*/ 487567 h 487567"/>
              <a:gd name="connsiteX1" fmla="*/ 33338 w 935831"/>
              <a:gd name="connsiteY1" fmla="*/ 363742 h 487567"/>
              <a:gd name="connsiteX2" fmla="*/ 50006 w 935831"/>
              <a:gd name="connsiteY2" fmla="*/ 332786 h 487567"/>
              <a:gd name="connsiteX3" fmla="*/ 59531 w 935831"/>
              <a:gd name="connsiteY3" fmla="*/ 328023 h 487567"/>
              <a:gd name="connsiteX4" fmla="*/ 492919 w 935831"/>
              <a:gd name="connsiteY4" fmla="*/ 25604 h 487567"/>
              <a:gd name="connsiteX5" fmla="*/ 640556 w 935831"/>
              <a:gd name="connsiteY5" fmla="*/ 8936 h 487567"/>
              <a:gd name="connsiteX6" fmla="*/ 826294 w 935831"/>
              <a:gd name="connsiteY6" fmla="*/ 47036 h 487567"/>
              <a:gd name="connsiteX7" fmla="*/ 857250 w 935831"/>
              <a:gd name="connsiteY7" fmla="*/ 58942 h 487567"/>
              <a:gd name="connsiteX8" fmla="*/ 935831 w 935831"/>
              <a:gd name="connsiteY8" fmla="*/ 156573 h 487567"/>
              <a:gd name="connsiteX0" fmla="*/ 0 w 935831"/>
              <a:gd name="connsiteY0" fmla="*/ 487567 h 487567"/>
              <a:gd name="connsiteX1" fmla="*/ 33338 w 935831"/>
              <a:gd name="connsiteY1" fmla="*/ 363742 h 487567"/>
              <a:gd name="connsiteX2" fmla="*/ 50006 w 935831"/>
              <a:gd name="connsiteY2" fmla="*/ 332786 h 487567"/>
              <a:gd name="connsiteX3" fmla="*/ 59531 w 935831"/>
              <a:gd name="connsiteY3" fmla="*/ 328023 h 487567"/>
              <a:gd name="connsiteX4" fmla="*/ 492919 w 935831"/>
              <a:gd name="connsiteY4" fmla="*/ 25604 h 487567"/>
              <a:gd name="connsiteX5" fmla="*/ 640556 w 935831"/>
              <a:gd name="connsiteY5" fmla="*/ 8936 h 487567"/>
              <a:gd name="connsiteX6" fmla="*/ 797719 w 935831"/>
              <a:gd name="connsiteY6" fmla="*/ 44655 h 487567"/>
              <a:gd name="connsiteX7" fmla="*/ 857250 w 935831"/>
              <a:gd name="connsiteY7" fmla="*/ 58942 h 487567"/>
              <a:gd name="connsiteX8" fmla="*/ 935831 w 935831"/>
              <a:gd name="connsiteY8" fmla="*/ 156573 h 487567"/>
              <a:gd name="connsiteX0" fmla="*/ 0 w 935831"/>
              <a:gd name="connsiteY0" fmla="*/ 487567 h 487567"/>
              <a:gd name="connsiteX1" fmla="*/ 33338 w 935831"/>
              <a:gd name="connsiteY1" fmla="*/ 363742 h 487567"/>
              <a:gd name="connsiteX2" fmla="*/ 50006 w 935831"/>
              <a:gd name="connsiteY2" fmla="*/ 332786 h 487567"/>
              <a:gd name="connsiteX3" fmla="*/ 59531 w 935831"/>
              <a:gd name="connsiteY3" fmla="*/ 328023 h 487567"/>
              <a:gd name="connsiteX4" fmla="*/ 492919 w 935831"/>
              <a:gd name="connsiteY4" fmla="*/ 25604 h 487567"/>
              <a:gd name="connsiteX5" fmla="*/ 640556 w 935831"/>
              <a:gd name="connsiteY5" fmla="*/ 8936 h 487567"/>
              <a:gd name="connsiteX6" fmla="*/ 797719 w 935831"/>
              <a:gd name="connsiteY6" fmla="*/ 44655 h 487567"/>
              <a:gd name="connsiteX7" fmla="*/ 869157 w 935831"/>
              <a:gd name="connsiteY7" fmla="*/ 77992 h 487567"/>
              <a:gd name="connsiteX8" fmla="*/ 935831 w 935831"/>
              <a:gd name="connsiteY8" fmla="*/ 156573 h 487567"/>
              <a:gd name="connsiteX0" fmla="*/ 0 w 935831"/>
              <a:gd name="connsiteY0" fmla="*/ 492190 h 492190"/>
              <a:gd name="connsiteX1" fmla="*/ 33338 w 935831"/>
              <a:gd name="connsiteY1" fmla="*/ 368365 h 492190"/>
              <a:gd name="connsiteX2" fmla="*/ 50006 w 935831"/>
              <a:gd name="connsiteY2" fmla="*/ 337409 h 492190"/>
              <a:gd name="connsiteX3" fmla="*/ 78581 w 935831"/>
              <a:gd name="connsiteY3" fmla="*/ 318359 h 492190"/>
              <a:gd name="connsiteX4" fmla="*/ 492919 w 935831"/>
              <a:gd name="connsiteY4" fmla="*/ 30227 h 492190"/>
              <a:gd name="connsiteX5" fmla="*/ 640556 w 935831"/>
              <a:gd name="connsiteY5" fmla="*/ 13559 h 492190"/>
              <a:gd name="connsiteX6" fmla="*/ 797719 w 935831"/>
              <a:gd name="connsiteY6" fmla="*/ 49278 h 492190"/>
              <a:gd name="connsiteX7" fmla="*/ 869157 w 935831"/>
              <a:gd name="connsiteY7" fmla="*/ 82615 h 492190"/>
              <a:gd name="connsiteX8" fmla="*/ 935831 w 935831"/>
              <a:gd name="connsiteY8" fmla="*/ 161196 h 492190"/>
              <a:gd name="connsiteX0" fmla="*/ 0 w 935831"/>
              <a:gd name="connsiteY0" fmla="*/ 492190 h 492190"/>
              <a:gd name="connsiteX1" fmla="*/ 33338 w 935831"/>
              <a:gd name="connsiteY1" fmla="*/ 368365 h 492190"/>
              <a:gd name="connsiteX2" fmla="*/ 50006 w 935831"/>
              <a:gd name="connsiteY2" fmla="*/ 337409 h 492190"/>
              <a:gd name="connsiteX3" fmla="*/ 78581 w 935831"/>
              <a:gd name="connsiteY3" fmla="*/ 318359 h 492190"/>
              <a:gd name="connsiteX4" fmla="*/ 492919 w 935831"/>
              <a:gd name="connsiteY4" fmla="*/ 30227 h 492190"/>
              <a:gd name="connsiteX5" fmla="*/ 640556 w 935831"/>
              <a:gd name="connsiteY5" fmla="*/ 13559 h 492190"/>
              <a:gd name="connsiteX6" fmla="*/ 797719 w 935831"/>
              <a:gd name="connsiteY6" fmla="*/ 49278 h 492190"/>
              <a:gd name="connsiteX7" fmla="*/ 869157 w 935831"/>
              <a:gd name="connsiteY7" fmla="*/ 82615 h 492190"/>
              <a:gd name="connsiteX8" fmla="*/ 935831 w 935831"/>
              <a:gd name="connsiteY8" fmla="*/ 161196 h 492190"/>
              <a:gd name="connsiteX0" fmla="*/ 0 w 935831"/>
              <a:gd name="connsiteY0" fmla="*/ 492190 h 492190"/>
              <a:gd name="connsiteX1" fmla="*/ 33338 w 935831"/>
              <a:gd name="connsiteY1" fmla="*/ 368365 h 492190"/>
              <a:gd name="connsiteX2" fmla="*/ 50006 w 935831"/>
              <a:gd name="connsiteY2" fmla="*/ 337409 h 492190"/>
              <a:gd name="connsiteX3" fmla="*/ 78581 w 935831"/>
              <a:gd name="connsiteY3" fmla="*/ 318359 h 492190"/>
              <a:gd name="connsiteX4" fmla="*/ 492919 w 935831"/>
              <a:gd name="connsiteY4" fmla="*/ 30227 h 492190"/>
              <a:gd name="connsiteX5" fmla="*/ 640556 w 935831"/>
              <a:gd name="connsiteY5" fmla="*/ 13559 h 492190"/>
              <a:gd name="connsiteX6" fmla="*/ 797719 w 935831"/>
              <a:gd name="connsiteY6" fmla="*/ 49278 h 492190"/>
              <a:gd name="connsiteX7" fmla="*/ 869157 w 935831"/>
              <a:gd name="connsiteY7" fmla="*/ 82615 h 492190"/>
              <a:gd name="connsiteX8" fmla="*/ 935831 w 935831"/>
              <a:gd name="connsiteY8" fmla="*/ 161196 h 49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5831" h="492190">
                <a:moveTo>
                  <a:pt x="0" y="492190"/>
                </a:moveTo>
                <a:cubicBezTo>
                  <a:pt x="12502" y="443176"/>
                  <a:pt x="25004" y="394162"/>
                  <a:pt x="33338" y="368365"/>
                </a:cubicBezTo>
                <a:cubicBezTo>
                  <a:pt x="41672" y="342568"/>
                  <a:pt x="42466" y="345743"/>
                  <a:pt x="50006" y="337409"/>
                </a:cubicBezTo>
                <a:cubicBezTo>
                  <a:pt x="57546" y="329075"/>
                  <a:pt x="67779" y="324957"/>
                  <a:pt x="78581" y="318359"/>
                </a:cubicBezTo>
                <a:cubicBezTo>
                  <a:pt x="259954" y="207584"/>
                  <a:pt x="399257" y="81027"/>
                  <a:pt x="492919" y="30227"/>
                </a:cubicBezTo>
                <a:cubicBezTo>
                  <a:pt x="586581" y="-20573"/>
                  <a:pt x="591740" y="6415"/>
                  <a:pt x="640556" y="13559"/>
                </a:cubicBezTo>
                <a:cubicBezTo>
                  <a:pt x="689372" y="20703"/>
                  <a:pt x="759619" y="37769"/>
                  <a:pt x="797719" y="49278"/>
                </a:cubicBezTo>
                <a:cubicBezTo>
                  <a:pt x="835819" y="60787"/>
                  <a:pt x="850901" y="64359"/>
                  <a:pt x="869157" y="82615"/>
                </a:cubicBezTo>
                <a:cubicBezTo>
                  <a:pt x="887413" y="100871"/>
                  <a:pt x="905668" y="121508"/>
                  <a:pt x="935831" y="161196"/>
                </a:cubicBezTo>
              </a:path>
            </a:pathLst>
          </a:custGeom>
          <a:ln/>
          <a:effectLst>
            <a:glow rad="63500">
              <a:schemeClr val="accent2">
                <a:satMod val="175000"/>
                <a:alpha val="40000"/>
              </a:schemeClr>
            </a:glow>
          </a:effectLst>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8172518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22" presetClass="entr" presetSubtype="2"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right)">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33"/>
          <p:cNvPicPr>
            <a:picLocks noGrp="1" noChangeAspect="1"/>
          </p:cNvPicPr>
          <p:nvPr>
            <p:ph sz="quarter" idx="13"/>
          </p:nvPr>
        </p:nvPicPr>
        <p:blipFill rotWithShape="1">
          <a:blip r:embed="rId2" cstate="screen">
            <a:extLst>
              <a:ext uri="{28A0092B-C50C-407E-A947-70E740481C1C}">
                <a14:useLocalDpi xmlns:a14="http://schemas.microsoft.com/office/drawing/2010/main"/>
              </a:ext>
            </a:extLst>
          </a:blip>
          <a:srcRect/>
          <a:stretch/>
        </p:blipFill>
        <p:spPr>
          <a:xfrm rot="5400000">
            <a:off x="-479177" y="1109619"/>
            <a:ext cx="4493133" cy="3554267"/>
          </a:xfrm>
        </p:spPr>
      </p:pic>
      <p:pic>
        <p:nvPicPr>
          <p:cNvPr id="44" name="Content Placeholder 43"/>
          <p:cNvPicPr>
            <a:picLocks noGrp="1" noChangeAspect="1"/>
          </p:cNvPicPr>
          <p:nvPr>
            <p:ph sz="quarter" idx="18"/>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26583" y="457778"/>
            <a:ext cx="3381752" cy="4682427"/>
          </a:xfrm>
        </p:spPr>
      </p:pic>
      <p:sp>
        <p:nvSpPr>
          <p:cNvPr id="5" name="Slide Number Placeholder 4"/>
          <p:cNvSpPr>
            <a:spLocks noGrp="1"/>
          </p:cNvSpPr>
          <p:nvPr>
            <p:ph type="sldNum" sz="quarter" idx="4"/>
          </p:nvPr>
        </p:nvSpPr>
        <p:spPr/>
        <p:txBody>
          <a:bodyPr/>
          <a:lstStyle/>
          <a:p>
            <a:pPr defTabSz="914378">
              <a:defRPr/>
            </a:pPr>
            <a:fld id="{EBC07571-3134-BB4B-B83F-1A9FE18D34F3}" type="slidenum">
              <a:rPr lang="de-DE">
                <a:solidFill>
                  <a:srgbClr val="000000"/>
                </a:solidFill>
                <a:latin typeface="Humanst521 Lt BT"/>
                <a:cs typeface="Arial"/>
              </a:rPr>
              <a:pPr defTabSz="914378">
                <a:defRPr/>
              </a:pPr>
              <a:t>18</a:t>
            </a:fld>
            <a:endParaRPr lang="de-DE" dirty="0">
              <a:solidFill>
                <a:srgbClr val="000000"/>
              </a:solidFill>
              <a:latin typeface="Humanst521 Lt BT"/>
              <a:cs typeface="Arial"/>
            </a:endParaRPr>
          </a:p>
        </p:txBody>
      </p:sp>
      <p:grpSp>
        <p:nvGrpSpPr>
          <p:cNvPr id="23" name="Group 22"/>
          <p:cNvGrpSpPr/>
          <p:nvPr/>
        </p:nvGrpSpPr>
        <p:grpSpPr>
          <a:xfrm>
            <a:off x="1973656" y="-18107"/>
            <a:ext cx="2897109" cy="2598345"/>
            <a:chOff x="1973655" y="-18107"/>
            <a:chExt cx="2897109" cy="2598345"/>
          </a:xfrm>
        </p:grpSpPr>
        <p:sp>
          <p:nvSpPr>
            <p:cNvPr id="17" name="Freeform 16"/>
            <p:cNvSpPr/>
            <p:nvPr/>
          </p:nvSpPr>
          <p:spPr bwMode="auto">
            <a:xfrm>
              <a:off x="1973655" y="-18107"/>
              <a:ext cx="2897109" cy="2598345"/>
            </a:xfrm>
            <a:custGeom>
              <a:avLst/>
              <a:gdLst>
                <a:gd name="connsiteX0" fmla="*/ 1059256 w 2897109"/>
                <a:gd name="connsiteY0" fmla="*/ 0 h 2598345"/>
                <a:gd name="connsiteX1" fmla="*/ 0 w 2897109"/>
                <a:gd name="connsiteY1" fmla="*/ 2598345 h 2598345"/>
                <a:gd name="connsiteX2" fmla="*/ 2897109 w 2897109"/>
                <a:gd name="connsiteY2" fmla="*/ 1865014 h 2598345"/>
                <a:gd name="connsiteX3" fmla="*/ 1059256 w 2897109"/>
                <a:gd name="connsiteY3" fmla="*/ 0 h 2598345"/>
              </a:gdLst>
              <a:ahLst/>
              <a:cxnLst>
                <a:cxn ang="0">
                  <a:pos x="connsiteX0" y="connsiteY0"/>
                </a:cxn>
                <a:cxn ang="0">
                  <a:pos x="connsiteX1" y="connsiteY1"/>
                </a:cxn>
                <a:cxn ang="0">
                  <a:pos x="connsiteX2" y="connsiteY2"/>
                </a:cxn>
                <a:cxn ang="0">
                  <a:pos x="connsiteX3" y="connsiteY3"/>
                </a:cxn>
              </a:cxnLst>
              <a:rect l="l" t="t" r="r" b="b"/>
              <a:pathLst>
                <a:path w="2897109" h="2598345">
                  <a:moveTo>
                    <a:pt x="1059256" y="0"/>
                  </a:moveTo>
                  <a:lnTo>
                    <a:pt x="0" y="2598345"/>
                  </a:lnTo>
                  <a:lnTo>
                    <a:pt x="2897109" y="1865014"/>
                  </a:lnTo>
                  <a:lnTo>
                    <a:pt x="1059256" y="0"/>
                  </a:lnTo>
                  <a:close/>
                </a:path>
              </a:pathLst>
            </a:custGeom>
            <a:solidFill>
              <a:schemeClr val="bg1">
                <a:lumMod val="85000"/>
                <a:alpha val="36000"/>
              </a:schemeClr>
            </a:solidFill>
            <a:ln w="9525" cap="rnd">
              <a:solidFill>
                <a:schemeClr val="bg2">
                  <a:lumMod val="60000"/>
                  <a:lumOff val="40000"/>
                  <a:alpha val="73000"/>
                </a:schemeClr>
              </a:solid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algn="ctr" defTabSz="914378" eaLnBrk="1" hangingPunct="1">
                <a:spcBef>
                  <a:spcPct val="0"/>
                </a:spcBef>
                <a:defRPr/>
              </a:pPr>
              <a:endParaRPr lang="en-US" sz="1800">
                <a:solidFill>
                  <a:srgbClr val="000000"/>
                </a:solidFill>
                <a:latin typeface="Humanst521 Lt BT"/>
                <a:cs typeface="Arial"/>
              </a:endParaRPr>
            </a:p>
          </p:txBody>
        </p:sp>
        <p:cxnSp>
          <p:nvCxnSpPr>
            <p:cNvPr id="22" name="Straight Connector 21"/>
            <p:cNvCxnSpPr>
              <a:endCxn id="17" idx="1"/>
            </p:cNvCxnSpPr>
            <p:nvPr/>
          </p:nvCxnSpPr>
          <p:spPr bwMode="auto">
            <a:xfrm flipH="1">
              <a:off x="1973655" y="1816781"/>
              <a:ext cx="1076680" cy="763457"/>
            </a:xfrm>
            <a:prstGeom prst="line">
              <a:avLst/>
            </a:prstGeom>
            <a:ln w="19050" cap="rnd">
              <a:solidFill>
                <a:schemeClr val="bg2">
                  <a:lumMod val="60000"/>
                  <a:lumOff val="40000"/>
                  <a:alpha val="57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mc:AlternateContent xmlns:mc="http://schemas.openxmlformats.org/markup-compatibility/2006" xmlns:a14="http://schemas.microsoft.com/office/drawing/2010/main">
        <mc:Choice Requires="a14">
          <p:sp>
            <p:nvSpPr>
              <p:cNvPr id="8" name="TextBox 7"/>
              <p:cNvSpPr txBox="1"/>
              <p:nvPr/>
            </p:nvSpPr>
            <p:spPr>
              <a:xfrm rot="5400000">
                <a:off x="8258944" y="3667373"/>
                <a:ext cx="1144782" cy="332488"/>
              </a:xfrm>
              <a:prstGeom prst="roundRect">
                <a:avLst>
                  <a:gd name="adj" fmla="val 10309"/>
                </a:avLst>
              </a:prstGeom>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t" anchorCtr="0">
                <a:spAutoFit/>
              </a:bodyPr>
              <a:lstStyle/>
              <a:p>
                <a:pPr marL="85722" defTabSz="914378" eaLnBrk="1" hangingPunct="1">
                  <a:lnSpc>
                    <a:spcPct val="110000"/>
                  </a:lnSpc>
                  <a:spcBef>
                    <a:spcPts val="0"/>
                  </a:spcBef>
                  <a:defRPr/>
                </a:pPr>
                <a14:m>
                  <m:oMath xmlns:m="http://schemas.openxmlformats.org/officeDocument/2006/math">
                    <m:sSup>
                      <m:sSupPr>
                        <m:ctrlPr>
                          <a:rPr lang="en-US" sz="2000" i="1" kern="1000" spc="30">
                            <a:solidFill>
                              <a:srgbClr val="FFFFFF"/>
                            </a:solidFill>
                            <a:latin typeface="Cambria Math" panose="02040503050406030204" pitchFamily="18" charset="0"/>
                            <a:cs typeface="Franklin Gothic Book"/>
                          </a:rPr>
                        </m:ctrlPr>
                      </m:sSupPr>
                      <m:e>
                        <m:r>
                          <a:rPr lang="en-US" sz="2000" i="1" kern="1000" spc="30">
                            <a:solidFill>
                              <a:srgbClr val="FFFFFF"/>
                            </a:solidFill>
                            <a:latin typeface="Cambria Math"/>
                            <a:cs typeface="Franklin Gothic Book"/>
                          </a:rPr>
                          <m:t>10</m:t>
                        </m:r>
                      </m:e>
                      <m:sup>
                        <m:r>
                          <a:rPr lang="en-US" sz="2000" i="1" kern="1000" spc="30">
                            <a:solidFill>
                              <a:srgbClr val="FFFFFF"/>
                            </a:solidFill>
                            <a:latin typeface="Cambria Math"/>
                            <a:cs typeface="Franklin Gothic Book"/>
                          </a:rPr>
                          <m:t>8</m:t>
                        </m:r>
                      </m:sup>
                    </m:sSup>
                    <m:sSup>
                      <m:sSupPr>
                        <m:ctrlPr>
                          <a:rPr lang="en-US" sz="2000" i="1" kern="1000" spc="30">
                            <a:solidFill>
                              <a:srgbClr val="FFFFFF"/>
                            </a:solidFill>
                            <a:latin typeface="Cambria Math" panose="02040503050406030204" pitchFamily="18" charset="0"/>
                            <a:cs typeface="Franklin Gothic Book"/>
                          </a:rPr>
                        </m:ctrlPr>
                      </m:sSupPr>
                      <m:e>
                        <m:r>
                          <a:rPr lang="en-US" sz="2000" i="1" kern="1000" spc="30">
                            <a:solidFill>
                              <a:srgbClr val="FFFFFF"/>
                            </a:solidFill>
                            <a:latin typeface="Cambria Math"/>
                            <a:cs typeface="Franklin Gothic Book"/>
                          </a:rPr>
                          <m:t>𝜇</m:t>
                        </m:r>
                      </m:e>
                      <m:sup>
                        <m:r>
                          <a:rPr lang="en-US" sz="2000" i="1" kern="1000" spc="30">
                            <a:solidFill>
                              <a:srgbClr val="FFFFFF"/>
                            </a:solidFill>
                            <a:latin typeface="Cambria Math"/>
                            <a:cs typeface="Franklin Gothic Book"/>
                          </a:rPr>
                          <m:t>+</m:t>
                        </m:r>
                      </m:sup>
                    </m:sSup>
                    <m:r>
                      <a:rPr lang="en-US" sz="2000" kern="1000" spc="30">
                        <a:solidFill>
                          <a:srgbClr val="FFFFFF"/>
                        </a:solidFill>
                        <a:latin typeface="Cambria Math"/>
                        <a:cs typeface="Franklin Gothic Book"/>
                      </a:rPr>
                      <m:t>/</m:t>
                    </m:r>
                    <m:r>
                      <m:rPr>
                        <m:sty m:val="p"/>
                      </m:rPr>
                      <a:rPr lang="en-US" sz="2000" kern="1000" spc="30">
                        <a:solidFill>
                          <a:srgbClr val="FFFFFF"/>
                        </a:solidFill>
                        <a:latin typeface="Cambria Math"/>
                        <a:cs typeface="Franklin Gothic Book"/>
                      </a:rPr>
                      <m:t>s</m:t>
                    </m:r>
                  </m:oMath>
                </a14:m>
                <a:r>
                  <a:rPr lang="en-US" sz="2000" kern="1000" spc="30" dirty="0">
                    <a:solidFill>
                      <a:srgbClr val="FFFFFF"/>
                    </a:solidFill>
                    <a:latin typeface="Humanst521 Lt BT"/>
                    <a:cs typeface="Franklin Gothic Book"/>
                  </a:rPr>
                  <a:t> </a:t>
                </a:r>
              </a:p>
            </p:txBody>
          </p:sp>
        </mc:Choice>
        <mc:Fallback xmlns="">
          <p:sp>
            <p:nvSpPr>
              <p:cNvPr id="8" name="TextBox 7"/>
              <p:cNvSpPr txBox="1">
                <a:spLocks noRot="1" noChangeAspect="1" noMove="1" noResize="1" noEditPoints="1" noAdjustHandles="1" noChangeArrowheads="1" noChangeShapeType="1" noTextEdit="1"/>
              </p:cNvSpPr>
              <p:nvPr/>
            </p:nvSpPr>
            <p:spPr>
              <a:xfrm rot="5400000">
                <a:off x="8258944" y="3667373"/>
                <a:ext cx="1144782" cy="332488"/>
              </a:xfrm>
              <a:prstGeom prst="roundRect">
                <a:avLst>
                  <a:gd name="adj" fmla="val 10309"/>
                </a:avLst>
              </a:prstGeom>
              <a:blipFill>
                <a:blip r:embed="rId4"/>
                <a:stretch>
                  <a:fillRect l="-23729"/>
                </a:stretch>
              </a:blipFill>
            </p:spPr>
            <p:txBody>
              <a:bodyPr/>
              <a:lstStyle/>
              <a:p>
                <a:r>
                  <a:rPr lang="en-US">
                    <a:noFill/>
                  </a:rPr>
                  <a:t> </a:t>
                </a:r>
              </a:p>
            </p:txBody>
          </p:sp>
        </mc:Fallback>
      </mc:AlternateContent>
      <p:sp>
        <p:nvSpPr>
          <p:cNvPr id="13" name="AutoShape 5"/>
          <p:cNvSpPr>
            <a:spLocks noChangeAspect="1" noChangeArrowheads="1" noTextEdit="1"/>
          </p:cNvSpPr>
          <p:nvPr/>
        </p:nvSpPr>
        <p:spPr bwMode="auto">
          <a:xfrm>
            <a:off x="-4135249" y="19051"/>
            <a:ext cx="11044684" cy="5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8" eaLnBrk="1" hangingPunct="1">
              <a:spcBef>
                <a:spcPct val="0"/>
              </a:spcBef>
              <a:defRPr/>
            </a:pPr>
            <a:endParaRPr lang="en-US" sz="1800" dirty="0">
              <a:solidFill>
                <a:srgbClr val="000000"/>
              </a:solidFill>
              <a:latin typeface="Humanst521 Lt BT" panose="020B0402020204020304" pitchFamily="34" charset="0"/>
              <a:cs typeface="Arial"/>
            </a:endParaRPr>
          </a:p>
        </p:txBody>
      </p:sp>
      <p:sp>
        <p:nvSpPr>
          <p:cNvPr id="15" name="Oval 14"/>
          <p:cNvSpPr/>
          <p:nvPr/>
        </p:nvSpPr>
        <p:spPr bwMode="auto">
          <a:xfrm rot="4051548">
            <a:off x="1674033" y="2879070"/>
            <a:ext cx="1918973" cy="1147111"/>
          </a:xfrm>
          <a:prstGeom prst="ellipse">
            <a:avLst/>
          </a:prstGeom>
          <a:noFill/>
          <a:ln w="57150">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8" eaLnBrk="1" hangingPunct="1">
              <a:spcBef>
                <a:spcPct val="0"/>
              </a:spcBef>
              <a:defRPr/>
            </a:pPr>
            <a:endParaRPr lang="en-US" sz="1800">
              <a:solidFill>
                <a:srgbClr val="000000"/>
              </a:solidFill>
              <a:latin typeface="Humanst521 Lt BT"/>
              <a:cs typeface="Arial"/>
            </a:endParaRPr>
          </a:p>
        </p:txBody>
      </p:sp>
      <p:grpSp>
        <p:nvGrpSpPr>
          <p:cNvPr id="6" name="Group 5"/>
          <p:cNvGrpSpPr/>
          <p:nvPr/>
        </p:nvGrpSpPr>
        <p:grpSpPr>
          <a:xfrm>
            <a:off x="2016130" y="-19972"/>
            <a:ext cx="3356675" cy="1954961"/>
            <a:chOff x="2046881" y="128525"/>
            <a:chExt cx="3356675" cy="1954961"/>
          </a:xfrm>
        </p:grpSpPr>
        <p:grpSp>
          <p:nvGrpSpPr>
            <p:cNvPr id="4" name="Group 3"/>
            <p:cNvGrpSpPr/>
            <p:nvPr/>
          </p:nvGrpSpPr>
          <p:grpSpPr>
            <a:xfrm>
              <a:off x="2046881" y="128525"/>
              <a:ext cx="3356675" cy="1954961"/>
              <a:chOff x="2046881" y="128525"/>
              <a:chExt cx="3356675" cy="1954961"/>
            </a:xfrm>
          </p:grpSpPr>
          <p:cxnSp>
            <p:nvCxnSpPr>
              <p:cNvPr id="39" name="Straight Connector 38"/>
              <p:cNvCxnSpPr/>
              <p:nvPr/>
            </p:nvCxnSpPr>
            <p:spPr bwMode="auto">
              <a:xfrm flipV="1">
                <a:off x="2046881" y="1965279"/>
                <a:ext cx="1037513" cy="118207"/>
              </a:xfrm>
              <a:prstGeom prst="line">
                <a:avLst/>
              </a:prstGeom>
              <a:ln w="12700" cap="rnd">
                <a:solidFill>
                  <a:schemeClr val="bg2">
                    <a:lumMod val="40000"/>
                    <a:lumOff val="60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nvGrpSpPr>
              <p:cNvPr id="35" name="Group 34"/>
              <p:cNvGrpSpPr/>
              <p:nvPr/>
            </p:nvGrpSpPr>
            <p:grpSpPr>
              <a:xfrm>
                <a:off x="3076492" y="128525"/>
                <a:ext cx="2327064" cy="1868045"/>
                <a:chOff x="633431" y="3501678"/>
                <a:chExt cx="2327064" cy="1868045"/>
              </a:xfrm>
            </p:grpSpPr>
            <p:pic>
              <p:nvPicPr>
                <p:cNvPr id="16" name="Picture 15"/>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33431" y="3501678"/>
                  <a:ext cx="1832218" cy="186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p:nvCxnSpPr>
              <p:spPr bwMode="auto">
                <a:xfrm flipH="1">
                  <a:off x="638026" y="4347392"/>
                  <a:ext cx="1237473" cy="0"/>
                </a:xfrm>
                <a:prstGeom prst="line">
                  <a:avLst/>
                </a:prstGeom>
                <a:ln w="38100" cap="rnd">
                  <a:solidFill>
                    <a:schemeClr val="accent1">
                      <a:lumMod val="60000"/>
                      <a:lumOff val="40000"/>
                    </a:schemeClr>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18" name="Straight Connector 17"/>
                <p:cNvCxnSpPr/>
                <p:nvPr/>
              </p:nvCxnSpPr>
              <p:spPr bwMode="auto">
                <a:xfrm>
                  <a:off x="2134806" y="4347392"/>
                  <a:ext cx="825689" cy="0"/>
                </a:xfrm>
                <a:prstGeom prst="line">
                  <a:avLst/>
                </a:prstGeom>
                <a:ln w="38100" cap="rnd">
                  <a:solidFill>
                    <a:schemeClr val="accent1">
                      <a:lumMod val="60000"/>
                      <a:lumOff val="40000"/>
                    </a:schemeClr>
                  </a:solidFill>
                  <a:headEnd type="none" w="med" len="med"/>
                  <a:tailEnd type="arrow"/>
                </a:ln>
              </p:spPr>
              <p:style>
                <a:lnRef idx="2">
                  <a:schemeClr val="accent6"/>
                </a:lnRef>
                <a:fillRef idx="0">
                  <a:schemeClr val="accent6"/>
                </a:fillRef>
                <a:effectRef idx="1">
                  <a:schemeClr val="accent6"/>
                </a:effectRef>
                <a:fontRef idx="minor">
                  <a:schemeClr val="tx1"/>
                </a:fontRef>
              </p:style>
            </p:cxnSp>
          </p:grpSp>
        </p:grpSp>
        <p:sp>
          <p:nvSpPr>
            <p:cNvPr id="21" name="TextBox 20"/>
            <p:cNvSpPr txBox="1"/>
            <p:nvPr/>
          </p:nvSpPr>
          <p:spPr>
            <a:xfrm>
              <a:off x="3380275" y="1121199"/>
              <a:ext cx="772327" cy="283411"/>
            </a:xfrm>
            <a:prstGeom prst="rect">
              <a:avLst/>
            </a:prstGeom>
            <a:noFill/>
          </p:spPr>
          <p:txBody>
            <a:bodyPr wrap="none" lIns="0" tIns="0" rIns="0" bIns="0" rtlCol="0" anchor="t" anchorCtr="0">
              <a:spAutoFit/>
            </a:bodyPr>
            <a:lstStyle/>
            <a:p>
              <a:pPr defTabSz="914378" eaLnBrk="1" hangingPunct="1">
                <a:lnSpc>
                  <a:spcPct val="110000"/>
                </a:lnSpc>
                <a:spcBef>
                  <a:spcPts val="0"/>
                </a:spcBef>
                <a:defRPr/>
              </a:pPr>
              <a:r>
                <a:rPr lang="en-US" sz="1800" b="1" kern="1000" spc="30" dirty="0">
                  <a:solidFill>
                    <a:srgbClr val="FFC000"/>
                  </a:solidFill>
                  <a:latin typeface="Humanst521 Lt BT"/>
                  <a:cs typeface="Franklin Gothic Book"/>
                </a:rPr>
                <a:t>p -beam</a:t>
              </a:r>
            </a:p>
          </p:txBody>
        </p:sp>
      </p:grpSp>
      <mc:AlternateContent xmlns:mc="http://schemas.openxmlformats.org/markup-compatibility/2006" xmlns:a14="http://schemas.microsoft.com/office/drawing/2010/main">
        <mc:Choice Requires="a14">
          <p:sp>
            <p:nvSpPr>
              <p:cNvPr id="47" name="TextBox 46"/>
              <p:cNvSpPr txBox="1"/>
              <p:nvPr/>
            </p:nvSpPr>
            <p:spPr>
              <a:xfrm>
                <a:off x="7016983" y="777120"/>
                <a:ext cx="1312539" cy="270843"/>
              </a:xfrm>
              <a:prstGeom prst="rect">
                <a:avLst/>
              </a:prstGeom>
              <a:solidFill>
                <a:schemeClr val="bg1"/>
              </a:solidFill>
            </p:spPr>
            <p:txBody>
              <a:bodyPr wrap="none" lIns="0" tIns="0" rIns="0" bIns="0" rtlCol="0" anchor="t" anchorCtr="0">
                <a:spAutoFit/>
              </a:bodyPr>
              <a:lstStyle/>
              <a:p>
                <a:pPr defTabSz="914378" eaLnBrk="1" hangingPunct="1">
                  <a:lnSpc>
                    <a:spcPct val="110000"/>
                  </a:lnSpc>
                  <a:spcBef>
                    <a:spcPts val="0"/>
                  </a:spcBef>
                  <a:defRPr/>
                </a:pPr>
                <a14:m>
                  <m:oMathPara xmlns:m="http://schemas.openxmlformats.org/officeDocument/2006/math">
                    <m:oMathParaPr>
                      <m:jc m:val="centerGroup"/>
                    </m:oMathParaPr>
                    <m:oMath xmlns:m="http://schemas.openxmlformats.org/officeDocument/2006/math">
                      <m:sSub>
                        <m:sSubPr>
                          <m:ctrlPr>
                            <a:rPr lang="en-US" i="1" kern="1000" spc="30">
                              <a:solidFill>
                                <a:srgbClr val="000000">
                                  <a:lumMod val="85000"/>
                                  <a:lumOff val="15000"/>
                                </a:srgbClr>
                              </a:solidFill>
                              <a:latin typeface="Cambria Math" panose="02040503050406030204" pitchFamily="18" charset="0"/>
                              <a:cs typeface="Franklin Gothic Book"/>
                            </a:rPr>
                          </m:ctrlPr>
                        </m:sSubPr>
                        <m:e>
                          <m:r>
                            <m:rPr>
                              <m:sty m:val="p"/>
                            </m:rPr>
                            <a:rPr lang="en-US" kern="1000" spc="30">
                              <a:solidFill>
                                <a:srgbClr val="000000">
                                  <a:lumMod val="85000"/>
                                  <a:lumOff val="15000"/>
                                </a:srgbClr>
                              </a:solidFill>
                              <a:latin typeface="Cambria Math"/>
                              <a:cs typeface="Franklin Gothic Book"/>
                            </a:rPr>
                            <m:t>p</m:t>
                          </m:r>
                        </m:e>
                        <m:sub>
                          <m:r>
                            <a:rPr lang="en-US" i="1" kern="1000" spc="30">
                              <a:solidFill>
                                <a:srgbClr val="000000">
                                  <a:lumMod val="85000"/>
                                  <a:lumOff val="15000"/>
                                </a:srgbClr>
                              </a:solidFill>
                              <a:latin typeface="Cambria Math"/>
                              <a:cs typeface="Franklin Gothic Book"/>
                            </a:rPr>
                            <m:t>𝜋</m:t>
                          </m:r>
                        </m:sub>
                      </m:sSub>
                      <m:r>
                        <a:rPr lang="en-US" kern="1000" spc="30">
                          <a:solidFill>
                            <a:srgbClr val="000000">
                              <a:lumMod val="85000"/>
                              <a:lumOff val="15000"/>
                            </a:srgbClr>
                          </a:solidFill>
                          <a:latin typeface="Cambria Math"/>
                          <a:cs typeface="Franklin Gothic Book"/>
                        </a:rPr>
                        <m:t>=</m:t>
                      </m:r>
                      <m:r>
                        <a:rPr lang="en-US" kern="1000" spc="30">
                          <a:solidFill>
                            <a:srgbClr val="000000">
                              <a:lumMod val="85000"/>
                              <a:lumOff val="15000"/>
                            </a:srgbClr>
                          </a:solidFill>
                          <a:latin typeface="Cambria Math"/>
                          <a:cs typeface="Franklin Gothic Book"/>
                        </a:rPr>
                        <m:t>220</m:t>
                      </m:r>
                      <m:r>
                        <m:rPr>
                          <m:sty m:val="p"/>
                        </m:rPr>
                        <a:rPr lang="en-US" kern="1000" spc="30">
                          <a:solidFill>
                            <a:srgbClr val="000000">
                              <a:lumMod val="85000"/>
                              <a:lumOff val="15000"/>
                            </a:srgbClr>
                          </a:solidFill>
                          <a:latin typeface="Cambria Math"/>
                          <a:cs typeface="Franklin Gothic Book"/>
                        </a:rPr>
                        <m:t>MeV</m:t>
                      </m:r>
                    </m:oMath>
                  </m:oMathPara>
                </a14:m>
                <a:endParaRPr lang="en-US" kern="1000" spc="30" dirty="0" err="1">
                  <a:solidFill>
                    <a:srgbClr val="000000">
                      <a:lumMod val="85000"/>
                      <a:lumOff val="15000"/>
                    </a:srgbClr>
                  </a:solidFill>
                  <a:latin typeface="Humanst521 Lt BT"/>
                  <a:cs typeface="Franklin Gothic Book"/>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7016983" y="777120"/>
                <a:ext cx="1312539" cy="270843"/>
              </a:xfrm>
              <a:prstGeom prst="rect">
                <a:avLst/>
              </a:prstGeom>
              <a:blipFill>
                <a:blip r:embed="rId7"/>
                <a:stretch>
                  <a:fillRect l="-3256" r="-3256" b="-15556"/>
                </a:stretch>
              </a:blipFill>
            </p:spPr>
            <p:txBody>
              <a:bodyPr/>
              <a:lstStyle/>
              <a:p>
                <a:r>
                  <a:rPr lang="en-GB">
                    <a:noFill/>
                  </a:rPr>
                  <a:t> </a:t>
                </a:r>
              </a:p>
            </p:txBody>
          </p:sp>
        </mc:Fallback>
      </mc:AlternateContent>
      <p:sp>
        <p:nvSpPr>
          <p:cNvPr id="48" name="TextBox 47"/>
          <p:cNvSpPr txBox="1"/>
          <p:nvPr/>
        </p:nvSpPr>
        <p:spPr>
          <a:xfrm>
            <a:off x="7110607" y="1071344"/>
            <a:ext cx="1572866" cy="522772"/>
          </a:xfrm>
          <a:prstGeom prst="rect">
            <a:avLst/>
          </a:prstGeom>
          <a:solidFill>
            <a:schemeClr val="bg1"/>
          </a:solidFill>
        </p:spPr>
        <p:txBody>
          <a:bodyPr wrap="none" lIns="0" tIns="0" rIns="0" bIns="0" rtlCol="0" anchor="t" anchorCtr="0">
            <a:spAutoFit/>
          </a:bodyPr>
          <a:lstStyle/>
          <a:p>
            <a:pPr defTabSz="914378" eaLnBrk="1" hangingPunct="1">
              <a:lnSpc>
                <a:spcPct val="110000"/>
              </a:lnSpc>
              <a:spcBef>
                <a:spcPts val="0"/>
              </a:spcBef>
              <a:defRPr/>
            </a:pPr>
            <a:r>
              <a:rPr lang="en-US" kern="1000" spc="30" dirty="0">
                <a:solidFill>
                  <a:schemeClr val="accent6">
                    <a:lumMod val="75000"/>
                  </a:schemeClr>
                </a:solidFill>
                <a:latin typeface="Humanst521 Lt BT"/>
                <a:cs typeface="Franklin Gothic Book"/>
              </a:rPr>
              <a:t>pion decay channel</a:t>
            </a:r>
            <a:br>
              <a:rPr lang="en-US" kern="1000" spc="30" dirty="0">
                <a:solidFill>
                  <a:schemeClr val="accent6">
                    <a:lumMod val="75000"/>
                  </a:schemeClr>
                </a:solidFill>
                <a:latin typeface="Humanst521 Lt BT"/>
                <a:cs typeface="Franklin Gothic Book"/>
              </a:rPr>
            </a:br>
            <a:r>
              <a:rPr lang="en-US" kern="1000" spc="30" dirty="0">
                <a:solidFill>
                  <a:schemeClr val="accent6">
                    <a:lumMod val="75000"/>
                  </a:schemeClr>
                </a:solidFill>
                <a:latin typeface="Humanst521 Lt BT"/>
                <a:cs typeface="Franklin Gothic Book"/>
              </a:rPr>
              <a:t>(8m, 4-5T)</a:t>
            </a:r>
          </a:p>
        </p:txBody>
      </p:sp>
      <p:grpSp>
        <p:nvGrpSpPr>
          <p:cNvPr id="2" name="Group 1"/>
          <p:cNvGrpSpPr/>
          <p:nvPr/>
        </p:nvGrpSpPr>
        <p:grpSpPr>
          <a:xfrm>
            <a:off x="6871224" y="814061"/>
            <a:ext cx="610638" cy="1532697"/>
            <a:chOff x="6869176" y="891548"/>
            <a:chExt cx="601626" cy="1508207"/>
          </a:xfrm>
        </p:grpSpPr>
        <p:sp>
          <p:nvSpPr>
            <p:cNvPr id="49" name="Rectangle 48"/>
            <p:cNvSpPr/>
            <p:nvPr/>
          </p:nvSpPr>
          <p:spPr bwMode="auto">
            <a:xfrm rot="2700000">
              <a:off x="6156832" y="1603892"/>
              <a:ext cx="1508207" cy="83520"/>
            </a:xfrm>
            <a:prstGeom prst="rect">
              <a:avLst/>
            </a:prstGeom>
            <a:solidFill>
              <a:srgbClr val="00B050"/>
            </a:soli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8" eaLnBrk="1" hangingPunct="1">
                <a:spcBef>
                  <a:spcPct val="0"/>
                </a:spcBef>
                <a:defRPr/>
              </a:pPr>
              <a:endParaRPr lang="en-US" sz="1800">
                <a:solidFill>
                  <a:srgbClr val="000000"/>
                </a:solidFill>
                <a:latin typeface="Humanst521 Lt BT"/>
                <a:cs typeface="Arial"/>
              </a:endParaRPr>
            </a:p>
          </p:txBody>
        </p:sp>
        <p:sp>
          <p:nvSpPr>
            <p:cNvPr id="55" name="Rectangle 54"/>
            <p:cNvSpPr/>
            <p:nvPr/>
          </p:nvSpPr>
          <p:spPr bwMode="auto">
            <a:xfrm rot="2700000" flipV="1">
              <a:off x="7224928" y="2031774"/>
              <a:ext cx="320945" cy="170802"/>
            </a:xfrm>
            <a:prstGeom prst="rect">
              <a:avLst/>
            </a:prstGeom>
            <a:solidFill>
              <a:srgbClr val="00B050"/>
            </a:soli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8" eaLnBrk="1" hangingPunct="1">
                <a:spcBef>
                  <a:spcPct val="0"/>
                </a:spcBef>
                <a:defRPr/>
              </a:pPr>
              <a:endParaRPr lang="en-US" sz="1800">
                <a:solidFill>
                  <a:srgbClr val="000000"/>
                </a:solidFill>
                <a:latin typeface="Humanst521 Lt BT"/>
                <a:cs typeface="Arial"/>
              </a:endParaRPr>
            </a:p>
          </p:txBody>
        </p:sp>
      </p:grpSp>
      <mc:AlternateContent xmlns:mc="http://schemas.openxmlformats.org/markup-compatibility/2006" xmlns:a14="http://schemas.microsoft.com/office/drawing/2010/main">
        <mc:Choice Requires="a14">
          <p:sp>
            <p:nvSpPr>
              <p:cNvPr id="50" name="TextBox 49"/>
              <p:cNvSpPr txBox="1"/>
              <p:nvPr/>
            </p:nvSpPr>
            <p:spPr>
              <a:xfrm>
                <a:off x="6059769" y="2512171"/>
                <a:ext cx="1511952" cy="292644"/>
              </a:xfrm>
              <a:prstGeom prst="rect">
                <a:avLst/>
              </a:prstGeom>
              <a:solidFill>
                <a:schemeClr val="bg1"/>
              </a:solidFill>
            </p:spPr>
            <p:txBody>
              <a:bodyPr wrap="none" lIns="0" tIns="0" rIns="0" bIns="0" rtlCol="0" anchor="t" anchorCtr="0">
                <a:spAutoFit/>
              </a:bodyPr>
              <a:lstStyle/>
              <a:p>
                <a:pPr defTabSz="914378" eaLnBrk="1" hangingPunct="1">
                  <a:lnSpc>
                    <a:spcPct val="110000"/>
                  </a:lnSpc>
                  <a:spcBef>
                    <a:spcPts val="0"/>
                  </a:spcBef>
                  <a:defRPr/>
                </a:pPr>
                <a14:m>
                  <m:oMathPara xmlns:m="http://schemas.openxmlformats.org/officeDocument/2006/math">
                    <m:oMathParaPr>
                      <m:jc m:val="centerGroup"/>
                    </m:oMathParaPr>
                    <m:oMath xmlns:m="http://schemas.openxmlformats.org/officeDocument/2006/math">
                      <m:sSub>
                        <m:sSubPr>
                          <m:ctrlPr>
                            <a:rPr lang="en-US" i="1" kern="1000" spc="30">
                              <a:solidFill>
                                <a:srgbClr val="000000">
                                  <a:lumMod val="85000"/>
                                  <a:lumOff val="15000"/>
                                </a:srgbClr>
                              </a:solidFill>
                              <a:latin typeface="Cambria Math" panose="02040503050406030204" pitchFamily="18" charset="0"/>
                              <a:cs typeface="Franklin Gothic Book"/>
                            </a:rPr>
                          </m:ctrlPr>
                        </m:sSubPr>
                        <m:e>
                          <m:r>
                            <a:rPr lang="en-US" i="1" kern="1000" spc="30">
                              <a:solidFill>
                                <a:srgbClr val="000000">
                                  <a:lumMod val="85000"/>
                                  <a:lumOff val="15000"/>
                                </a:srgbClr>
                              </a:solidFill>
                              <a:latin typeface="Cambria Math"/>
                              <a:cs typeface="Franklin Gothic Book"/>
                            </a:rPr>
                            <m:t>𝑝</m:t>
                          </m:r>
                        </m:e>
                        <m:sub>
                          <m:r>
                            <a:rPr lang="en-US" i="1" kern="1000" spc="30">
                              <a:solidFill>
                                <a:srgbClr val="000000">
                                  <a:lumMod val="85000"/>
                                  <a:lumOff val="15000"/>
                                </a:srgbClr>
                              </a:solidFill>
                              <a:latin typeface="Cambria Math"/>
                              <a:cs typeface="Franklin Gothic Book"/>
                            </a:rPr>
                            <m:t>𝜇</m:t>
                          </m:r>
                        </m:sub>
                      </m:sSub>
                      <m:r>
                        <a:rPr lang="en-US" i="1" kern="1000" spc="30">
                          <a:solidFill>
                            <a:srgbClr val="000000">
                              <a:lumMod val="85000"/>
                              <a:lumOff val="15000"/>
                            </a:srgbClr>
                          </a:solidFill>
                          <a:latin typeface="Cambria Math"/>
                          <a:cs typeface="Franklin Gothic Book"/>
                        </a:rPr>
                        <m:t>=</m:t>
                      </m:r>
                      <m:r>
                        <a:rPr lang="en-US" i="1" kern="1000" spc="30">
                          <a:solidFill>
                            <a:srgbClr val="000000">
                              <a:lumMod val="85000"/>
                              <a:lumOff val="15000"/>
                            </a:srgbClr>
                          </a:solidFill>
                          <a:latin typeface="Cambria Math"/>
                          <a:cs typeface="Franklin Gothic Book"/>
                        </a:rPr>
                        <m:t>125</m:t>
                      </m:r>
                      <m:r>
                        <m:rPr>
                          <m:sty m:val="p"/>
                        </m:rPr>
                        <a:rPr lang="en-US" kern="1000" spc="30">
                          <a:solidFill>
                            <a:srgbClr val="000000">
                              <a:lumMod val="85000"/>
                              <a:lumOff val="15000"/>
                            </a:srgbClr>
                          </a:solidFill>
                          <a:latin typeface="Cambria Math"/>
                          <a:cs typeface="Franklin Gothic Book"/>
                        </a:rPr>
                        <m:t>MeV</m:t>
                      </m:r>
                      <m:r>
                        <a:rPr lang="en-US" i="1" kern="1000" spc="30">
                          <a:solidFill>
                            <a:srgbClr val="000000">
                              <a:lumMod val="85000"/>
                              <a:lumOff val="15000"/>
                            </a:srgbClr>
                          </a:solidFill>
                          <a:latin typeface="Cambria Math"/>
                          <a:cs typeface="Franklin Gothic Book"/>
                        </a:rPr>
                        <m:t>/</m:t>
                      </m:r>
                      <m:r>
                        <a:rPr lang="en-US" i="1" kern="1000" spc="30">
                          <a:solidFill>
                            <a:srgbClr val="000000">
                              <a:lumMod val="85000"/>
                              <a:lumOff val="15000"/>
                            </a:srgbClr>
                          </a:solidFill>
                          <a:latin typeface="Cambria Math"/>
                          <a:cs typeface="Franklin Gothic Book"/>
                        </a:rPr>
                        <m:t>𝑐</m:t>
                      </m:r>
                    </m:oMath>
                  </m:oMathPara>
                </a14:m>
                <a:endParaRPr lang="en-US" kern="1000" spc="30" dirty="0" err="1">
                  <a:solidFill>
                    <a:srgbClr val="000000">
                      <a:lumMod val="85000"/>
                      <a:lumOff val="15000"/>
                    </a:srgbClr>
                  </a:solidFill>
                  <a:latin typeface="Humanst521 Lt BT"/>
                  <a:cs typeface="Franklin Gothic Book"/>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6059769" y="2512171"/>
                <a:ext cx="1511952" cy="292644"/>
              </a:xfrm>
              <a:prstGeom prst="rect">
                <a:avLst/>
              </a:prstGeom>
              <a:blipFill>
                <a:blip r:embed="rId8"/>
                <a:stretch>
                  <a:fillRect l="-2419" r="-1210" b="-20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2686647" y="3949935"/>
                <a:ext cx="420949" cy="270843"/>
              </a:xfrm>
              <a:prstGeom prst="rect">
                <a:avLst/>
              </a:prstGeom>
              <a:noFill/>
            </p:spPr>
            <p:txBody>
              <a:bodyPr wrap="none" lIns="0" tIns="0" rIns="0" bIns="0" rtlCol="0" anchor="t" anchorCtr="0">
                <a:spAutoFit/>
              </a:bodyPr>
              <a:lstStyle/>
              <a:p>
                <a:pPr defTabSz="914378" eaLnBrk="1" hangingPunct="1">
                  <a:lnSpc>
                    <a:spcPct val="110000"/>
                  </a:lnSpc>
                  <a:spcBef>
                    <a:spcPts val="0"/>
                  </a:spcBef>
                  <a:defRPr/>
                </a:pPr>
                <a14:m>
                  <m:oMathPara xmlns:m="http://schemas.openxmlformats.org/officeDocument/2006/math">
                    <m:oMathParaPr>
                      <m:jc m:val="centerGroup"/>
                    </m:oMathParaPr>
                    <m:oMath xmlns:m="http://schemas.openxmlformats.org/officeDocument/2006/math">
                      <m:r>
                        <a:rPr lang="en-US" i="1" kern="1000" spc="30">
                          <a:solidFill>
                            <a:srgbClr val="EB5B00"/>
                          </a:solidFill>
                          <a:latin typeface="Cambria Math" panose="02040503050406030204" pitchFamily="18" charset="0"/>
                          <a:cs typeface="Franklin Gothic Book"/>
                        </a:rPr>
                        <m:t>𝜇</m:t>
                      </m:r>
                      <m:r>
                        <a:rPr lang="en-US" i="1" kern="1000" spc="30">
                          <a:solidFill>
                            <a:srgbClr val="EB5B00"/>
                          </a:solidFill>
                          <a:latin typeface="Cambria Math" panose="02040503050406030204" pitchFamily="18" charset="0"/>
                          <a:cs typeface="Franklin Gothic Book"/>
                        </a:rPr>
                        <m:t>𝐸</m:t>
                      </m:r>
                      <m:r>
                        <a:rPr lang="en-US" kern="1000" spc="30">
                          <a:solidFill>
                            <a:srgbClr val="EB5B00"/>
                          </a:solidFill>
                          <a:latin typeface="Cambria Math" panose="02040503050406030204" pitchFamily="18" charset="0"/>
                          <a:cs typeface="Franklin Gothic Book"/>
                        </a:rPr>
                        <m:t>1</m:t>
                      </m:r>
                    </m:oMath>
                  </m:oMathPara>
                </a14:m>
                <a:endParaRPr lang="en-US" kern="1000" spc="30" dirty="0" err="1">
                  <a:solidFill>
                    <a:srgbClr val="EB5B00"/>
                  </a:solidFill>
                  <a:latin typeface="Humanst521 Lt BT"/>
                  <a:cs typeface="Franklin Gothic Book"/>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686647" y="3949935"/>
                <a:ext cx="420949" cy="270843"/>
              </a:xfrm>
              <a:prstGeom prst="rect">
                <a:avLst/>
              </a:prstGeom>
              <a:blipFill>
                <a:blip r:embed="rId9"/>
                <a:stretch>
                  <a:fillRect l="-14493" r="-10145" b="-20455"/>
                </a:stretch>
              </a:blipFill>
            </p:spPr>
            <p:txBody>
              <a:bodyPr/>
              <a:lstStyle/>
              <a:p>
                <a:r>
                  <a:rPr lang="en-GB">
                    <a:noFill/>
                  </a:rPr>
                  <a:t> </a:t>
                </a:r>
              </a:p>
            </p:txBody>
          </p:sp>
        </mc:Fallback>
      </mc:AlternateContent>
      <p:grpSp>
        <p:nvGrpSpPr>
          <p:cNvPr id="14" name="Group 13">
            <a:extLst>
              <a:ext uri="{FF2B5EF4-FFF2-40B4-BE49-F238E27FC236}">
                <a16:creationId xmlns:a16="http://schemas.microsoft.com/office/drawing/2014/main" id="{1CC3ACA0-D3A0-D048-E5FC-07E0E76BD5BE}"/>
              </a:ext>
            </a:extLst>
          </p:cNvPr>
          <p:cNvGrpSpPr/>
          <p:nvPr/>
        </p:nvGrpSpPr>
        <p:grpSpPr>
          <a:xfrm>
            <a:off x="6756780" y="3782394"/>
            <a:ext cx="1899143" cy="1361107"/>
            <a:chOff x="9009039" y="5043191"/>
            <a:chExt cx="2532191" cy="1814809"/>
          </a:xfrm>
        </p:grpSpPr>
        <p:sp>
          <p:nvSpPr>
            <p:cNvPr id="12" name="Rectangle 11">
              <a:extLst>
                <a:ext uri="{FF2B5EF4-FFF2-40B4-BE49-F238E27FC236}">
                  <a16:creationId xmlns:a16="http://schemas.microsoft.com/office/drawing/2014/main" id="{08979D52-3C78-AD56-589F-B0EEC7624760}"/>
                </a:ext>
              </a:extLst>
            </p:cNvPr>
            <p:cNvSpPr/>
            <p:nvPr/>
          </p:nvSpPr>
          <p:spPr bwMode="auto">
            <a:xfrm>
              <a:off x="9677411" y="5266579"/>
              <a:ext cx="1863819" cy="159142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spcBef>
                  <a:spcPct val="0"/>
                </a:spcBef>
              </a:pPr>
              <a:endParaRPr lang="de-CH" sz="1800">
                <a:latin typeface="Times" charset="0"/>
              </a:endParaRPr>
            </a:p>
          </p:txBody>
        </p:sp>
        <p:pic>
          <p:nvPicPr>
            <p:cNvPr id="7" name="Content Placeholder 43">
              <a:extLst>
                <a:ext uri="{FF2B5EF4-FFF2-40B4-BE49-F238E27FC236}">
                  <a16:creationId xmlns:a16="http://schemas.microsoft.com/office/drawing/2014/main" id="{CAB143C5-8048-AF25-FE83-C1DFEF30D011}"/>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800000" flipH="1">
              <a:off x="9009039" y="5043191"/>
              <a:ext cx="1943176" cy="1621515"/>
            </a:xfrm>
            <a:prstGeom prst="rect">
              <a:avLst/>
            </a:prstGeom>
          </p:spPr>
        </p:pic>
      </p:grpSp>
      <p:cxnSp>
        <p:nvCxnSpPr>
          <p:cNvPr id="28" name="Straight Connector 27">
            <a:extLst>
              <a:ext uri="{FF2B5EF4-FFF2-40B4-BE49-F238E27FC236}">
                <a16:creationId xmlns:a16="http://schemas.microsoft.com/office/drawing/2014/main" id="{F0A4426E-77F7-60BA-F34A-07B67E0C5866}"/>
              </a:ext>
            </a:extLst>
          </p:cNvPr>
          <p:cNvCxnSpPr/>
          <p:nvPr/>
        </p:nvCxnSpPr>
        <p:spPr bwMode="auto">
          <a:xfrm>
            <a:off x="7982179" y="4616577"/>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E1114732-7132-42E3-2F94-5BD3BFFF170E}"/>
              </a:ext>
            </a:extLst>
          </p:cNvPr>
          <p:cNvCxnSpPr/>
          <p:nvPr/>
        </p:nvCxnSpPr>
        <p:spPr bwMode="auto">
          <a:xfrm>
            <a:off x="7986435" y="4512336"/>
            <a:ext cx="149087" cy="327103"/>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Rectangle: Rounded Corners 18">
            <a:extLst>
              <a:ext uri="{FF2B5EF4-FFF2-40B4-BE49-F238E27FC236}">
                <a16:creationId xmlns:a16="http://schemas.microsoft.com/office/drawing/2014/main" id="{9E665DD8-E6ED-2769-7337-96676D6D7D16}"/>
              </a:ext>
            </a:extLst>
          </p:cNvPr>
          <p:cNvSpPr/>
          <p:nvPr/>
        </p:nvSpPr>
        <p:spPr bwMode="auto">
          <a:xfrm rot="1207363">
            <a:off x="7818918" y="4770985"/>
            <a:ext cx="1052362" cy="394192"/>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spcBef>
                <a:spcPct val="0"/>
              </a:spcBef>
            </a:pPr>
            <a:r>
              <a:rPr lang="en-US" sz="1800" dirty="0" err="1">
                <a:latin typeface="Tahoma" panose="020B0604030504040204" pitchFamily="34" charset="0"/>
                <a:ea typeface="Tahoma" panose="020B0604030504040204" pitchFamily="34" charset="0"/>
                <a:cs typeface="Tahoma" panose="020B0604030504040204" pitchFamily="34" charset="0"/>
              </a:rPr>
              <a:t>muEDM</a:t>
            </a:r>
            <a:endParaRPr lang="de-CH" sz="18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group of people posing for a photo&#10;&#10;AI-generated content may be incorrect.">
            <a:extLst>
              <a:ext uri="{FF2B5EF4-FFF2-40B4-BE49-F238E27FC236}">
                <a16:creationId xmlns:a16="http://schemas.microsoft.com/office/drawing/2014/main" id="{A3ACCE70-F122-4FEC-C7CC-070DD8BDAA26}"/>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rot="10800000">
            <a:off x="3543651" y="2955989"/>
            <a:ext cx="3498950" cy="2211733"/>
          </a:xfrm>
          <a:prstGeom prst="rect">
            <a:avLst/>
          </a:prstGeom>
        </p:spPr>
      </p:pic>
    </p:spTree>
    <p:extLst>
      <p:ext uri="{BB962C8B-B14F-4D97-AF65-F5344CB8AC3E}">
        <p14:creationId xmlns:p14="http://schemas.microsoft.com/office/powerpoint/2010/main" val="12600950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3"/>
              <p:cNvSpPr>
                <a:spLocks noGrp="1"/>
              </p:cNvSpPr>
              <p:nvPr>
                <p:ph sz="quarter" idx="13"/>
              </p:nvPr>
            </p:nvSpPr>
            <p:spPr>
              <a:xfrm>
                <a:off x="311763" y="771550"/>
                <a:ext cx="4548269" cy="3096345"/>
              </a:xfrm>
            </p:spPr>
            <p:txBody>
              <a:bodyPr/>
              <a:lstStyle/>
              <a:p>
                <a:r>
                  <a:rPr lang="en-US" sz="1600" dirty="0"/>
                  <a:t>Large phase space at exit of beam,</a:t>
                </a:r>
                <a:br>
                  <a:rPr lang="en-US" sz="1600" dirty="0"/>
                </a:br>
                <a:r>
                  <a:rPr lang="en-US" sz="1600" dirty="0"/>
                  <a:t>collimated by passage through SC -shield </a:t>
                </a:r>
              </a:p>
              <a:p>
                <a:r>
                  <a:rPr lang="en-US" sz="1600" dirty="0"/>
                  <a:t>Due to adiabatic magnetic collimation large part of transmitted </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𝜇</m:t>
                        </m:r>
                      </m:e>
                      <m:sup>
                        <m:r>
                          <a:rPr lang="en-US" sz="1600" b="0" i="1" smtClean="0">
                            <a:latin typeface="Cambria Math" panose="02040503050406030204" pitchFamily="18" charset="0"/>
                          </a:rPr>
                          <m:t>+</m:t>
                        </m:r>
                      </m:sup>
                    </m:sSup>
                  </m:oMath>
                </a14:m>
                <a:r>
                  <a:rPr lang="en-US" sz="1600" dirty="0"/>
                  <a:t> are reflected.</a:t>
                </a:r>
              </a:p>
              <a:p>
                <a:r>
                  <a:rPr lang="en-US" sz="1600" dirty="0"/>
                  <a:t>Simulations show, only about </a:t>
                </a:r>
                <a14:m>
                  <m:oMath xmlns:m="http://schemas.openxmlformats.org/officeDocument/2006/math">
                    <m:r>
                      <a:rPr lang="en-US" sz="1600" b="0" i="1" smtClean="0">
                        <a:latin typeface="Cambria Math" panose="02040503050406030204" pitchFamily="18" charset="0"/>
                      </a:rPr>
                      <m:t>0</m:t>
                    </m:r>
                    <m:r>
                      <a:rPr lang="en-US" sz="1600" b="0" i="1" smtClean="0">
                        <a:latin typeface="Cambria Math" panose="02040503050406030204" pitchFamily="18" charset="0"/>
                      </a:rPr>
                      <m:t>.</m:t>
                    </m:r>
                    <m:r>
                      <a:rPr lang="en-US" sz="1600" b="0" i="1" smtClean="0">
                        <a:latin typeface="Cambria Math" panose="02040503050406030204" pitchFamily="18" charset="0"/>
                      </a:rPr>
                      <m:t>4</m:t>
                    </m:r>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m:t>
                        </m:r>
                        <m:r>
                          <a:rPr lang="en-US" sz="1600" b="0" i="1" smtClean="0">
                            <a:latin typeface="Cambria Math" panose="02040503050406030204" pitchFamily="18" charset="0"/>
                          </a:rPr>
                          <m:t>3</m:t>
                        </m:r>
                      </m:sup>
                    </m:sSup>
                  </m:oMath>
                </a14:m>
                <a:r>
                  <a:rPr lang="en-US" sz="1600" dirty="0"/>
                  <a:t> muons can be stored</a:t>
                </a:r>
              </a:p>
            </p:txBody>
          </p:sp>
        </mc:Choice>
        <mc:Fallback xmlns="">
          <p:sp>
            <p:nvSpPr>
              <p:cNvPr id="4" name="Content Placeholder 3"/>
              <p:cNvSpPr>
                <a:spLocks noGrp="1" noRot="1" noChangeAspect="1" noMove="1" noResize="1" noEditPoints="1" noAdjustHandles="1" noChangeArrowheads="1" noChangeShapeType="1" noTextEdit="1"/>
              </p:cNvSpPr>
              <p:nvPr>
                <p:ph sz="quarter" idx="13"/>
              </p:nvPr>
            </p:nvSpPr>
            <p:spPr>
              <a:xfrm>
                <a:off x="311763" y="771550"/>
                <a:ext cx="4548269" cy="3096345"/>
              </a:xfrm>
              <a:blipFill>
                <a:blip r:embed="rId3"/>
                <a:stretch>
                  <a:fillRect l="-2547" t="-1972"/>
                </a:stretch>
              </a:blipFill>
            </p:spPr>
            <p:txBody>
              <a:bodyPr/>
              <a:lstStyle/>
              <a:p>
                <a:r>
                  <a:rPr lang="de-CH">
                    <a:noFill/>
                  </a:rPr>
                  <a:t> </a:t>
                </a:r>
              </a:p>
            </p:txBody>
          </p:sp>
        </mc:Fallback>
      </mc:AlternateContent>
      <p:sp>
        <p:nvSpPr>
          <p:cNvPr id="3" name="Title 2"/>
          <p:cNvSpPr>
            <a:spLocks noGrp="1"/>
          </p:cNvSpPr>
          <p:nvPr>
            <p:ph type="title"/>
          </p:nvPr>
        </p:nvSpPr>
        <p:spPr/>
        <p:txBody>
          <a:bodyPr/>
          <a:lstStyle/>
          <a:p>
            <a:r>
              <a:rPr lang="en-US" dirty="0"/>
              <a:t>Injection and statistical sensitivity</a:t>
            </a:r>
          </a:p>
        </p:txBody>
      </p:sp>
      <mc:AlternateContent xmlns:mc="http://schemas.openxmlformats.org/markup-compatibility/2006" xmlns:a14="http://schemas.microsoft.com/office/drawing/2010/main">
        <mc:Choice Requires="a14">
          <p:sp>
            <p:nvSpPr>
              <p:cNvPr id="9" name="TextBox 8"/>
              <p:cNvSpPr txBox="1"/>
              <p:nvPr/>
            </p:nvSpPr>
            <p:spPr>
              <a:xfrm>
                <a:off x="5397770" y="1072715"/>
                <a:ext cx="3168352" cy="711157"/>
              </a:xfrm>
              <a:prstGeom prst="rect">
                <a:avLst/>
              </a:prstGeom>
              <a:solidFill>
                <a:schemeClr val="bg1"/>
              </a:solid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800" b="0" i="1" kern="1000" spc="30" smtClean="0">
                          <a:solidFill>
                            <a:schemeClr val="tx1">
                              <a:lumMod val="65000"/>
                              <a:lumOff val="35000"/>
                            </a:schemeClr>
                          </a:solidFill>
                          <a:latin typeface="Cambria Math" panose="02040503050406030204" pitchFamily="18" charset="0"/>
                        </a:rPr>
                        <m:t>𝜎</m:t>
                      </m:r>
                      <m:d>
                        <m:dPr>
                          <m:ctrlPr>
                            <a:rPr lang="en-US" sz="1800" b="0" i="1" kern="1000" spc="30" smtClean="0">
                              <a:solidFill>
                                <a:schemeClr val="tx1">
                                  <a:lumMod val="65000"/>
                                  <a:lumOff val="35000"/>
                                </a:schemeClr>
                              </a:solidFill>
                              <a:latin typeface="Cambria Math" panose="02040503050406030204" pitchFamily="18" charset="0"/>
                            </a:rPr>
                          </m:ctrlPr>
                        </m:dPr>
                        <m:e>
                          <m:sSub>
                            <m:sSubPr>
                              <m:ctrlPr>
                                <a:rPr lang="en-US" sz="1800" i="1" kern="1000" spc="30">
                                  <a:solidFill>
                                    <a:schemeClr val="tx1">
                                      <a:lumMod val="65000"/>
                                      <a:lumOff val="35000"/>
                                    </a:schemeClr>
                                  </a:solidFill>
                                  <a:latin typeface="Cambria Math" panose="02040503050406030204" pitchFamily="18" charset="0"/>
                                  <a:cs typeface="Franklin Gothic Book"/>
                                </a:rPr>
                              </m:ctrlPr>
                            </m:sSubPr>
                            <m:e>
                              <m:r>
                                <a:rPr lang="en-US" sz="1800" i="1" kern="1000" spc="30">
                                  <a:solidFill>
                                    <a:schemeClr val="tx1">
                                      <a:lumMod val="65000"/>
                                      <a:lumOff val="35000"/>
                                    </a:schemeClr>
                                  </a:solidFill>
                                  <a:latin typeface="Cambria Math" panose="02040503050406030204" pitchFamily="18" charset="0"/>
                                  <a:cs typeface="Franklin Gothic Book"/>
                                </a:rPr>
                                <m:t>𝑑</m:t>
                              </m:r>
                            </m:e>
                            <m:sub>
                              <m:r>
                                <m:rPr>
                                  <m:sty m:val="p"/>
                                </m:rPr>
                                <a:rPr lang="en-US" sz="1800" kern="1000" spc="30">
                                  <a:solidFill>
                                    <a:schemeClr val="tx1">
                                      <a:lumMod val="65000"/>
                                      <a:lumOff val="35000"/>
                                    </a:schemeClr>
                                  </a:solidFill>
                                  <a:latin typeface="Cambria Math" panose="02040503050406030204" pitchFamily="18" charset="0"/>
                                  <a:cs typeface="Franklin Gothic Book"/>
                                </a:rPr>
                                <m:t>μ</m:t>
                              </m:r>
                            </m:sub>
                          </m:sSub>
                        </m:e>
                      </m:d>
                      <m:r>
                        <a:rPr lang="en-US" sz="1800" b="0" i="1" kern="1000" spc="30" smtClean="0">
                          <a:solidFill>
                            <a:schemeClr val="tx1">
                              <a:lumMod val="65000"/>
                              <a:lumOff val="35000"/>
                            </a:schemeClr>
                          </a:solidFill>
                          <a:latin typeface="Cambria Math" panose="02040503050406030204" pitchFamily="18" charset="0"/>
                        </a:rPr>
                        <m:t>=</m:t>
                      </m:r>
                      <m:f>
                        <m:fPr>
                          <m:ctrlPr>
                            <a:rPr lang="en-US" sz="1800" b="0" i="1" kern="1000" spc="30" smtClean="0">
                              <a:solidFill>
                                <a:schemeClr val="tx1">
                                  <a:lumMod val="65000"/>
                                  <a:lumOff val="35000"/>
                                </a:schemeClr>
                              </a:solidFill>
                              <a:latin typeface="Cambria Math" panose="02040503050406030204" pitchFamily="18" charset="0"/>
                            </a:rPr>
                          </m:ctrlPr>
                        </m:fPr>
                        <m:num>
                          <m:r>
                            <a:rPr lang="en-US" sz="1800" b="0" i="1" kern="1000" spc="30" smtClean="0">
                              <a:solidFill>
                                <a:schemeClr val="tx1">
                                  <a:lumMod val="65000"/>
                                  <a:lumOff val="35000"/>
                                </a:schemeClr>
                              </a:solidFill>
                              <a:latin typeface="Cambria Math" panose="02040503050406030204" pitchFamily="18" charset="0"/>
                            </a:rPr>
                            <m:t>ℏ</m:t>
                          </m:r>
                        </m:num>
                        <m:den>
                          <m:r>
                            <a:rPr lang="en-US" sz="1800" b="0" i="1" kern="1000" spc="30" smtClean="0">
                              <a:solidFill>
                                <a:schemeClr val="tx1">
                                  <a:lumMod val="65000"/>
                                  <a:lumOff val="35000"/>
                                </a:schemeClr>
                              </a:solidFill>
                              <a:latin typeface="Cambria Math" panose="02040503050406030204" pitchFamily="18" charset="0"/>
                            </a:rPr>
                            <m:t>2</m:t>
                          </m:r>
                          <m:r>
                            <a:rPr lang="en-US" sz="1800" b="0" i="1" kern="1000" spc="30" smtClean="0">
                              <a:solidFill>
                                <a:schemeClr val="tx1">
                                  <a:lumMod val="65000"/>
                                  <a:lumOff val="35000"/>
                                </a:schemeClr>
                              </a:solidFill>
                              <a:latin typeface="Cambria Math" panose="02040503050406030204" pitchFamily="18" charset="0"/>
                            </a:rPr>
                            <m:t>𝑃𝑐</m:t>
                          </m:r>
                          <m:r>
                            <a:rPr lang="en-US" sz="1800" i="1" kern="1000" spc="30">
                              <a:solidFill>
                                <a:schemeClr val="tx1">
                                  <a:lumMod val="65000"/>
                                  <a:lumOff val="35000"/>
                                </a:schemeClr>
                              </a:solidFill>
                              <a:latin typeface="Cambria Math" panose="02040503050406030204" pitchFamily="18" charset="0"/>
                            </a:rPr>
                            <m:t>𝛽𝛾</m:t>
                          </m:r>
                          <m:r>
                            <a:rPr lang="en-US" sz="1800" i="1" kern="1000" spc="30">
                              <a:solidFill>
                                <a:schemeClr val="tx1">
                                  <a:lumMod val="65000"/>
                                  <a:lumOff val="35000"/>
                                </a:schemeClr>
                              </a:solidFill>
                              <a:latin typeface="Cambria Math" panose="02040503050406030204" pitchFamily="18" charset="0"/>
                            </a:rPr>
                            <m:t>𝐵</m:t>
                          </m:r>
                          <m:sSub>
                            <m:sSubPr>
                              <m:ctrlPr>
                                <a:rPr lang="en-US" sz="1800" b="0" i="1" kern="1000" spc="30" smtClean="0">
                                  <a:solidFill>
                                    <a:schemeClr val="tx1">
                                      <a:lumMod val="65000"/>
                                      <a:lumOff val="35000"/>
                                    </a:schemeClr>
                                  </a:solidFill>
                                  <a:latin typeface="Cambria Math" panose="02040503050406030204" pitchFamily="18" charset="0"/>
                                </a:rPr>
                              </m:ctrlPr>
                            </m:sSubPr>
                            <m:e>
                              <m:rad>
                                <m:radPr>
                                  <m:degHide m:val="on"/>
                                  <m:ctrlPr>
                                    <a:rPr lang="en-US" sz="1800" b="0" i="1" kern="1000" spc="30" smtClean="0">
                                      <a:solidFill>
                                        <a:schemeClr val="tx1">
                                          <a:lumMod val="65000"/>
                                          <a:lumOff val="35000"/>
                                        </a:schemeClr>
                                      </a:solidFill>
                                      <a:latin typeface="Cambria Math" panose="02040503050406030204" pitchFamily="18" charset="0"/>
                                    </a:rPr>
                                  </m:ctrlPr>
                                </m:radPr>
                                <m:deg/>
                                <m:e>
                                  <m:r>
                                    <a:rPr lang="en-US" sz="1800" b="0" i="1" kern="1000" spc="30" smtClean="0">
                                      <a:solidFill>
                                        <a:schemeClr val="tx1">
                                          <a:lumMod val="65000"/>
                                          <a:lumOff val="35000"/>
                                        </a:schemeClr>
                                      </a:solidFill>
                                      <a:latin typeface="Cambria Math" panose="02040503050406030204" pitchFamily="18" charset="0"/>
                                    </a:rPr>
                                    <m:t>𝑁</m:t>
                                  </m:r>
                                </m:e>
                              </m:rad>
                              <m:r>
                                <a:rPr lang="en-US" sz="1800" b="0" i="1" kern="1000" spc="30" smtClean="0">
                                  <a:solidFill>
                                    <a:schemeClr val="tx1">
                                      <a:lumMod val="65000"/>
                                      <a:lumOff val="35000"/>
                                    </a:schemeClr>
                                  </a:solidFill>
                                  <a:latin typeface="Cambria Math" panose="02040503050406030204" pitchFamily="18" charset="0"/>
                                </a:rPr>
                                <m:t> </m:t>
                              </m:r>
                              <m:r>
                                <a:rPr lang="en-US" sz="1800" b="0" i="1" kern="1000" spc="30" smtClean="0">
                                  <a:solidFill>
                                    <a:schemeClr val="tx1">
                                      <a:lumMod val="65000"/>
                                      <a:lumOff val="35000"/>
                                    </a:schemeClr>
                                  </a:solidFill>
                                  <a:latin typeface="Cambria Math" panose="02040503050406030204" pitchFamily="18" charset="0"/>
                                </a:rPr>
                                <m:t>𝜏</m:t>
                              </m:r>
                            </m:e>
                            <m:sub>
                              <m:r>
                                <a:rPr lang="en-US" sz="1800" b="0" i="1" kern="1000" spc="30" smtClean="0">
                                  <a:solidFill>
                                    <a:schemeClr val="tx1">
                                      <a:lumMod val="65000"/>
                                      <a:lumOff val="35000"/>
                                    </a:schemeClr>
                                  </a:solidFill>
                                  <a:latin typeface="Cambria Math" panose="02040503050406030204" pitchFamily="18" charset="0"/>
                                </a:rPr>
                                <m:t>𝜇</m:t>
                              </m:r>
                            </m:sub>
                          </m:sSub>
                          <m:r>
                            <a:rPr lang="en-US" sz="1800" b="0" i="1" kern="1000" spc="30" smtClean="0">
                              <a:solidFill>
                                <a:schemeClr val="tx1">
                                  <a:lumMod val="65000"/>
                                  <a:lumOff val="35000"/>
                                </a:schemeClr>
                              </a:solidFill>
                              <a:latin typeface="Cambria Math" panose="02040503050406030204" pitchFamily="18" charset="0"/>
                            </a:rPr>
                            <m:t> </m:t>
                          </m:r>
                          <m:r>
                            <a:rPr lang="en-US" sz="1800" b="0" i="1" kern="1000" spc="30" smtClean="0">
                              <a:solidFill>
                                <a:schemeClr val="tx1">
                                  <a:lumMod val="65000"/>
                                  <a:lumOff val="35000"/>
                                </a:schemeClr>
                              </a:solidFill>
                              <a:latin typeface="Cambria Math" panose="02040503050406030204" pitchFamily="18" charset="0"/>
                            </a:rPr>
                            <m:t>𝛼</m:t>
                          </m:r>
                        </m:den>
                      </m:f>
                    </m:oMath>
                  </m:oMathPara>
                </a14:m>
                <a:endParaRPr lang="en-US" sz="1800" kern="1000" spc="30" dirty="0" err="1">
                  <a:solidFill>
                    <a:schemeClr val="tx1">
                      <a:lumMod val="65000"/>
                      <a:lumOff val="35000"/>
                    </a:schemeClr>
                  </a:solidFill>
                  <a:latin typeface="Aptos" panose="020B0004020202020204" pitchFamily="34" charset="0"/>
                  <a:cs typeface="Franklin Gothic Book"/>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397770" y="1072715"/>
                <a:ext cx="3168352" cy="711157"/>
              </a:xfrm>
              <a:prstGeom prst="rect">
                <a:avLst/>
              </a:prstGeom>
              <a:blipFill>
                <a:blip r:embed="rId4"/>
                <a:stretch>
                  <a:fillRect/>
                </a:stretch>
              </a:blipFill>
            </p:spPr>
            <p:txBody>
              <a:bodyPr/>
              <a:lstStyle/>
              <a:p>
                <a:r>
                  <a:rPr lang="en-US">
                    <a:noFill/>
                  </a:rPr>
                  <a:t> </a:t>
                </a:r>
              </a:p>
            </p:txBody>
          </p:sp>
        </mc:Fallback>
      </mc:AlternateContent>
      <p:sp>
        <p:nvSpPr>
          <p:cNvPr id="8" name="Slide Number Placeholder 3"/>
          <p:cNvSpPr txBox="1">
            <a:spLocks/>
          </p:cNvSpPr>
          <p:nvPr/>
        </p:nvSpPr>
        <p:spPr>
          <a:xfrm>
            <a:off x="8409275" y="4918735"/>
            <a:ext cx="575742" cy="147638"/>
          </a:xfrm>
          <a:prstGeom prst="rect">
            <a:avLst/>
          </a:prstGeom>
        </p:spPr>
        <p:txBody>
          <a:bodyPr/>
          <a:lstStyle>
            <a:defPPr>
              <a:defRPr lang="de-CH"/>
            </a:defPPr>
            <a:lvl1pPr algn="l" rtl="0" eaLnBrk="0" fontAlgn="base" hangingPunct="0">
              <a:spcBef>
                <a:spcPct val="50000"/>
              </a:spcBef>
              <a:spcAft>
                <a:spcPct val="0"/>
              </a:spcAft>
              <a:defRPr sz="16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a:lstStyle>
          <a:p>
            <a:pPr algn="r">
              <a:defRPr/>
            </a:pPr>
            <a:r>
              <a:rPr lang="de-DE" sz="700"/>
              <a:t>Page </a:t>
            </a:r>
            <a:fld id="{EBC07571-3134-BB4B-B83F-1A9FE18D34F3}" type="slidenum">
              <a:rPr lang="de-DE" sz="700" smtClean="0"/>
              <a:pPr algn="r">
                <a:defRPr/>
              </a:pPr>
              <a:t>19</a:t>
            </a:fld>
            <a:endParaRPr lang="de-DE" sz="700" dirty="0"/>
          </a:p>
        </p:txBody>
      </p:sp>
      <p:pic>
        <p:nvPicPr>
          <p:cNvPr id="7" name="Content Placeholder 6" descr="A table with numbers and symbols&#10;&#10;Description automatically generated">
            <a:extLst>
              <a:ext uri="{FF2B5EF4-FFF2-40B4-BE49-F238E27FC236}">
                <a16:creationId xmlns:a16="http://schemas.microsoft.com/office/drawing/2014/main" id="{9494C878-EBB1-5027-2FB6-162D682ACF59}"/>
              </a:ext>
            </a:extLst>
          </p:cNvPr>
          <p:cNvPicPr>
            <a:picLocks noGrp="1" noChangeAspect="1"/>
          </p:cNvPicPr>
          <p:nvPr>
            <p:ph sz="quarter" idx="18"/>
          </p:nvPr>
        </p:nvPicPr>
        <p:blipFill rotWithShape="1">
          <a:blip r:embed="rId5" cstate="screen">
            <a:extLst>
              <a:ext uri="{28A0092B-C50C-407E-A947-70E740481C1C}">
                <a14:useLocalDpi xmlns:a14="http://schemas.microsoft.com/office/drawing/2010/main"/>
              </a:ext>
            </a:extLst>
          </a:blip>
          <a:srcRect r="21639"/>
          <a:stretch/>
        </p:blipFill>
        <p:spPr>
          <a:xfrm>
            <a:off x="5231645" y="1974722"/>
            <a:ext cx="3450802" cy="2720288"/>
          </a:xfrm>
        </p:spPr>
      </p:pic>
      <p:pic>
        <p:nvPicPr>
          <p:cNvPr id="5" name="Picture 4" descr="Diagram of a diagram of a magnetic field&#10;&#10;AI-generated content may be incorrect.">
            <a:extLst>
              <a:ext uri="{FF2B5EF4-FFF2-40B4-BE49-F238E27FC236}">
                <a16:creationId xmlns:a16="http://schemas.microsoft.com/office/drawing/2014/main" id="{CFBEB750-BE6F-D0D5-530F-E2D0A45E2E9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7301" y="2373650"/>
            <a:ext cx="3660655" cy="2545085"/>
          </a:xfrm>
          <a:prstGeom prst="rect">
            <a:avLst/>
          </a:prstGeom>
        </p:spPr>
      </p:pic>
      <p:sp>
        <p:nvSpPr>
          <p:cNvPr id="2" name="TextBox 1">
            <a:extLst>
              <a:ext uri="{FF2B5EF4-FFF2-40B4-BE49-F238E27FC236}">
                <a16:creationId xmlns:a16="http://schemas.microsoft.com/office/drawing/2014/main" id="{E0B6F3F4-2318-550E-DC68-119A292323E1}"/>
              </a:ext>
            </a:extLst>
          </p:cNvPr>
          <p:cNvSpPr txBox="1"/>
          <p:nvPr/>
        </p:nvSpPr>
        <p:spPr>
          <a:xfrm>
            <a:off x="5569630" y="4867042"/>
            <a:ext cx="2724731" cy="25764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200" dirty="0">
                <a:solidFill>
                  <a:srgbClr val="000000"/>
                </a:solidFill>
                <a:latin typeface="Aptos" panose="020B0004020202020204" pitchFamily="34" charset="0"/>
              </a:rPr>
              <a:t>[A. Adelmann et al., EPJC85(2025)622]</a:t>
            </a:r>
          </a:p>
        </p:txBody>
      </p:sp>
    </p:spTree>
    <p:extLst>
      <p:ext uri="{BB962C8B-B14F-4D97-AF65-F5344CB8AC3E}">
        <p14:creationId xmlns:p14="http://schemas.microsoft.com/office/powerpoint/2010/main" val="2745393513"/>
      </p:ext>
    </p:extLst>
  </p:cSld>
  <p:clrMapOvr>
    <a:masterClrMapping/>
  </p:clrMapOvr>
  <p:transition spd="med" advTm="46799"/>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7" name="TextBox 46"/>
              <p:cNvSpPr txBox="1"/>
              <p:nvPr/>
            </p:nvSpPr>
            <p:spPr>
              <a:xfrm rot="16200000">
                <a:off x="2154606" y="2898558"/>
                <a:ext cx="963725" cy="4103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𝑑</m:t>
                          </m:r>
                        </m:e>
                      </m:acc>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𝐸</m:t>
                          </m:r>
                        </m:e>
                      </m:acc>
                    </m:oMath>
                  </m:oMathPara>
                </a14:m>
                <a:endParaRPr kumimoji="0" lang="en-US" sz="1800" b="0" i="0" u="none" strike="noStrike" kern="1200" cap="none" spc="-300" normalizeH="0" baseline="0" noProof="0" dirty="0">
                  <a:ln>
                    <a:noFill/>
                  </a:ln>
                  <a:solidFill>
                    <a:srgbClr val="FFFFFF"/>
                  </a:solidFill>
                  <a:effectLst/>
                  <a:uLnTx/>
                  <a:uFillTx/>
                  <a:latin typeface="Aptos" panose="020B0004020202020204" pitchFamily="34" charset="0"/>
                  <a:cs typeface="Arial" charset="0"/>
                </a:endParaRPr>
              </a:p>
            </p:txBody>
          </p:sp>
        </mc:Choice>
        <mc:Fallback xmlns="">
          <p:sp>
            <p:nvSpPr>
              <p:cNvPr id="47" name="TextBox 46"/>
              <p:cNvSpPr txBox="1">
                <a:spLocks noRot="1" noChangeAspect="1" noMove="1" noResize="1" noEditPoints="1" noAdjustHandles="1" noChangeArrowheads="1" noChangeShapeType="1" noTextEdit="1"/>
              </p:cNvSpPr>
              <p:nvPr/>
            </p:nvSpPr>
            <p:spPr>
              <a:xfrm rot="16200000">
                <a:off x="2154606" y="2898558"/>
                <a:ext cx="963725" cy="410305"/>
              </a:xfrm>
              <a:prstGeom prst="rect">
                <a:avLst/>
              </a:prstGeom>
              <a:blipFill>
                <a:blip r:embed="rId3"/>
                <a:stretch>
                  <a:fillRect l="-22388" t="-303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rot="16200000">
                <a:off x="2190595" y="1360029"/>
                <a:ext cx="1136850" cy="4103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  </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𝑑</m:t>
                          </m:r>
                        </m:e>
                      </m:acc>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𝐸</m:t>
                          </m:r>
                        </m:e>
                      </m:acc>
                    </m:oMath>
                  </m:oMathPara>
                </a14:m>
                <a:endParaRPr kumimoji="0" lang="en-US" sz="1800" b="0" i="0" u="none" strike="noStrike" kern="1200" cap="none" spc="-300" normalizeH="0" baseline="0" noProof="0" dirty="0">
                  <a:ln>
                    <a:noFill/>
                  </a:ln>
                  <a:solidFill>
                    <a:srgbClr val="FFFFFF"/>
                  </a:solidFill>
                  <a:effectLst/>
                  <a:uLnTx/>
                  <a:uFillTx/>
                  <a:latin typeface="Aptos" panose="020B0004020202020204" pitchFamily="34" charset="0"/>
                  <a:cs typeface="Arial"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rot="16200000">
                <a:off x="2190595" y="1360029"/>
                <a:ext cx="1136850" cy="410305"/>
              </a:xfrm>
              <a:prstGeom prst="rect">
                <a:avLst/>
              </a:prstGeom>
              <a:blipFill>
                <a:blip r:embed="rId4"/>
                <a:stretch>
                  <a:fillRect l="-22388" t="-25806"/>
                </a:stretch>
              </a:blipFill>
            </p:spPr>
            <p:txBody>
              <a:bodyPr/>
              <a:lstStyle/>
              <a:p>
                <a:r>
                  <a:rPr lang="en-US">
                    <a:noFill/>
                  </a:rPr>
                  <a:t> </a:t>
                </a:r>
              </a:p>
            </p:txBody>
          </p:sp>
        </mc:Fallback>
      </mc:AlternateContent>
      <p:sp>
        <p:nvSpPr>
          <p:cNvPr id="6" name="Rounded Rectangle 5"/>
          <p:cNvSpPr/>
          <p:nvPr/>
        </p:nvSpPr>
        <p:spPr>
          <a:xfrm>
            <a:off x="5666164" y="985651"/>
            <a:ext cx="3370331" cy="1513552"/>
          </a:xfrm>
          <a:prstGeom prst="roundRect">
            <a:avLst/>
          </a:prstGeom>
          <a:solidFill>
            <a:srgbClr val="989FBD"/>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a:cs typeface="Arial"/>
              </a:rPr>
              <a:t>A non-zero particle EDM </a:t>
            </a:r>
            <a:br>
              <a:rPr kumimoji="0" lang="en-US" altLang="en-US" sz="2000" b="0" i="0" u="none" strike="noStrike" kern="1200" cap="none" spc="0" normalizeH="0" baseline="0" noProof="0" dirty="0">
                <a:ln>
                  <a:noFill/>
                </a:ln>
                <a:solidFill>
                  <a:srgbClr val="FFFFFF"/>
                </a:solidFill>
                <a:effectLst/>
                <a:uLnTx/>
                <a:uFillTx/>
                <a:latin typeface="Arial"/>
                <a:cs typeface="Arial"/>
              </a:rPr>
            </a:br>
            <a:r>
              <a:rPr kumimoji="0" lang="en-US" altLang="en-US" sz="2000" b="0" i="0" u="none" strike="noStrike" kern="1200" cap="none" spc="0" normalizeH="0" baseline="0" noProof="0" dirty="0">
                <a:ln>
                  <a:noFill/>
                </a:ln>
                <a:solidFill>
                  <a:srgbClr val="FFFFFF"/>
                </a:solidFill>
                <a:effectLst/>
                <a:uLnTx/>
                <a:uFillTx/>
                <a:latin typeface="Arial"/>
                <a:cs typeface="Arial"/>
              </a:rPr>
              <a:t>violates P, T 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a:cs typeface="Arial"/>
              </a:rPr>
              <a:t> assuming CPT conservation, also CP.</a:t>
            </a:r>
          </a:p>
        </p:txBody>
      </p:sp>
      <p:sp>
        <p:nvSpPr>
          <p:cNvPr id="5" name="Rectangle 4"/>
          <p:cNvSpPr>
            <a:spLocks noGrp="1" noChangeArrowheads="1"/>
          </p:cNvSpPr>
          <p:nvPr>
            <p:ph type="title"/>
          </p:nvPr>
        </p:nvSpPr>
        <p:spPr>
          <a:xfrm>
            <a:off x="2166651" y="72287"/>
            <a:ext cx="6761449" cy="55724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r"/>
            <a:r>
              <a:rPr lang="en-US" altLang="en-US" dirty="0">
                <a:solidFill>
                  <a:schemeClr val="bg1">
                    <a:lumMod val="95000"/>
                  </a:schemeClr>
                </a:solidFill>
              </a:rPr>
              <a:t>CP violation &amp; edm</a:t>
            </a:r>
          </a:p>
        </p:txBody>
      </p:sp>
      <p:sp>
        <p:nvSpPr>
          <p:cNvPr id="2" name="Oval 1"/>
          <p:cNvSpPr/>
          <p:nvPr/>
        </p:nvSpPr>
        <p:spPr bwMode="auto">
          <a:xfrm>
            <a:off x="3173537" y="4033633"/>
            <a:ext cx="977562" cy="697117"/>
          </a:xfrm>
          <a:prstGeom prst="ellipse">
            <a:avLst/>
          </a:prstGeom>
          <a:solidFill>
            <a:srgbClr val="989FBD"/>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cs typeface="Arial"/>
              </a:rPr>
              <a:t>EDM</a:t>
            </a:r>
          </a:p>
        </p:txBody>
      </p:sp>
      <p:sp>
        <p:nvSpPr>
          <p:cNvPr id="4" name="Left-Right Arrow 3"/>
          <p:cNvSpPr/>
          <p:nvPr/>
        </p:nvSpPr>
        <p:spPr bwMode="auto">
          <a:xfrm>
            <a:off x="4332167" y="4250915"/>
            <a:ext cx="561315" cy="262551"/>
          </a:xfrm>
          <a:prstGeom prst="leftRightArrow">
            <a:avLst/>
          </a:prstGeom>
          <a:noFill/>
          <a:ln>
            <a:solidFill>
              <a:srgbClr val="518A4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cs typeface="Arial"/>
            </a:endParaRPr>
          </a:p>
        </p:txBody>
      </p:sp>
      <p:sp>
        <p:nvSpPr>
          <p:cNvPr id="8" name="Oval 7"/>
          <p:cNvSpPr/>
          <p:nvPr/>
        </p:nvSpPr>
        <p:spPr bwMode="auto">
          <a:xfrm>
            <a:off x="5065711" y="4033633"/>
            <a:ext cx="977562" cy="697117"/>
          </a:xfrm>
          <a:prstGeom prst="ellipse">
            <a:avLst/>
          </a:prstGeom>
          <a:solidFill>
            <a:srgbClr val="989FBD"/>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cs typeface="Arial"/>
              </a:rPr>
              <a:t>CPV</a:t>
            </a:r>
          </a:p>
        </p:txBody>
      </p:sp>
      <p:sp>
        <p:nvSpPr>
          <p:cNvPr id="3" name="TextBox 2"/>
          <p:cNvSpPr txBox="1"/>
          <p:nvPr/>
        </p:nvSpPr>
        <p:spPr>
          <a:xfrm>
            <a:off x="6108456" y="2751138"/>
            <a:ext cx="2168642" cy="585801"/>
          </a:xfrm>
          <a:prstGeom prst="rect">
            <a:avLst/>
          </a:prstGeom>
          <a:noFill/>
        </p:spPr>
        <p:txBody>
          <a:bodyPr wrap="square" lIns="0" tIns="0" rIns="0" bIns="0" rtlCol="0" anchor="ctr"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000" cap="none" spc="30" normalizeH="0" baseline="0" noProof="0" dirty="0">
                <a:ln>
                  <a:noFill/>
                </a:ln>
                <a:solidFill>
                  <a:srgbClr val="FFFFFF"/>
                </a:solidFill>
                <a:effectLst/>
                <a:uLnTx/>
                <a:uFillTx/>
                <a:latin typeface="Arial"/>
                <a:cs typeface="Franklin Gothic Book"/>
              </a:rPr>
              <a:t>Baryon asymmetry </a:t>
            </a:r>
            <a:br>
              <a:rPr kumimoji="0" lang="en-US" sz="1800" b="0" i="0" u="none" strike="noStrike" kern="1000" cap="none" spc="30" normalizeH="0" baseline="0" noProof="0" dirty="0">
                <a:ln>
                  <a:noFill/>
                </a:ln>
                <a:solidFill>
                  <a:srgbClr val="FFFFFF"/>
                </a:solidFill>
                <a:effectLst/>
                <a:uLnTx/>
                <a:uFillTx/>
                <a:latin typeface="Arial"/>
                <a:cs typeface="Franklin Gothic Book"/>
              </a:rPr>
            </a:br>
            <a:r>
              <a:rPr kumimoji="0" lang="en-US" sz="1800" b="0" i="0" u="none" strike="noStrike" kern="1000" cap="none" spc="30" normalizeH="0" baseline="0" noProof="0" dirty="0">
                <a:ln>
                  <a:noFill/>
                </a:ln>
                <a:solidFill>
                  <a:srgbClr val="FFFFFF"/>
                </a:solidFill>
                <a:effectLst/>
                <a:uLnTx/>
                <a:uFillTx/>
                <a:latin typeface="Arial"/>
                <a:cs typeface="Franklin Gothic Book"/>
              </a:rPr>
              <a:t>of the Universe</a:t>
            </a:r>
          </a:p>
        </p:txBody>
      </p:sp>
      <p:sp>
        <p:nvSpPr>
          <p:cNvPr id="12" name="TextBox 11"/>
          <p:cNvSpPr txBox="1"/>
          <p:nvPr/>
        </p:nvSpPr>
        <p:spPr>
          <a:xfrm>
            <a:off x="6610016" y="4009807"/>
            <a:ext cx="2121093" cy="585801"/>
          </a:xfrm>
          <a:prstGeom prst="rect">
            <a:avLst/>
          </a:prstGeom>
          <a:noFill/>
        </p:spPr>
        <p:txBody>
          <a:bodyPr wrap="none" lIns="0" tIns="0" rIns="0" bIns="0" rtlCol="0" anchor="ctr"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000" cap="none" spc="30" normalizeH="0" baseline="0" noProof="0" dirty="0">
                <a:ln>
                  <a:noFill/>
                </a:ln>
                <a:solidFill>
                  <a:srgbClr val="FFFFFF"/>
                </a:solidFill>
                <a:effectLst/>
                <a:uLnTx/>
                <a:uFillTx/>
                <a:latin typeface="Arial"/>
                <a:cs typeface="Franklin Gothic Book"/>
              </a:rPr>
              <a:t>Arises “naturally” in</a:t>
            </a:r>
            <a:br>
              <a:rPr kumimoji="0" lang="en-US" sz="1800" b="0" i="0" u="none" strike="noStrike" kern="1000" cap="none" spc="30" normalizeH="0" baseline="0" noProof="0" dirty="0">
                <a:ln>
                  <a:noFill/>
                </a:ln>
                <a:solidFill>
                  <a:srgbClr val="FFFFFF"/>
                </a:solidFill>
                <a:effectLst/>
                <a:uLnTx/>
                <a:uFillTx/>
                <a:latin typeface="Arial"/>
                <a:cs typeface="Franklin Gothic Book"/>
              </a:rPr>
            </a:br>
            <a:r>
              <a:rPr kumimoji="0" lang="en-US" sz="1800" b="0" i="0" u="none" strike="noStrike" kern="1000" cap="none" spc="30" normalizeH="0" baseline="0" noProof="0" dirty="0">
                <a:ln>
                  <a:noFill/>
                </a:ln>
                <a:solidFill>
                  <a:srgbClr val="FFFFFF"/>
                </a:solidFill>
                <a:effectLst/>
                <a:uLnTx/>
                <a:uFillTx/>
                <a:latin typeface="Arial"/>
                <a:cs typeface="Franklin Gothic Book"/>
              </a:rPr>
              <a:t>beyond SM theories</a:t>
            </a:r>
          </a:p>
        </p:txBody>
      </p:sp>
      <p:sp>
        <p:nvSpPr>
          <p:cNvPr id="15" name="Freeform 14"/>
          <p:cNvSpPr/>
          <p:nvPr/>
        </p:nvSpPr>
        <p:spPr bwMode="auto">
          <a:xfrm>
            <a:off x="5666165" y="3313113"/>
            <a:ext cx="2460071" cy="720520"/>
          </a:xfrm>
          <a:custGeom>
            <a:avLst/>
            <a:gdLst>
              <a:gd name="connsiteX0" fmla="*/ 2428875 w 2428875"/>
              <a:gd name="connsiteY0" fmla="*/ 0 h 219075"/>
              <a:gd name="connsiteX1" fmla="*/ 485775 w 2428875"/>
              <a:gd name="connsiteY1" fmla="*/ 0 h 219075"/>
              <a:gd name="connsiteX2" fmla="*/ 0 w 2428875"/>
              <a:gd name="connsiteY2" fmla="*/ 219075 h 219075"/>
              <a:gd name="connsiteX0" fmla="*/ 2740110 w 2740110"/>
              <a:gd name="connsiteY0" fmla="*/ 0 h 219075"/>
              <a:gd name="connsiteX1" fmla="*/ 485775 w 2740110"/>
              <a:gd name="connsiteY1" fmla="*/ 0 h 219075"/>
              <a:gd name="connsiteX2" fmla="*/ 0 w 2740110"/>
              <a:gd name="connsiteY2" fmla="*/ 219075 h 219075"/>
            </a:gdLst>
            <a:ahLst/>
            <a:cxnLst>
              <a:cxn ang="0">
                <a:pos x="connsiteX0" y="connsiteY0"/>
              </a:cxn>
              <a:cxn ang="0">
                <a:pos x="connsiteX1" y="connsiteY1"/>
              </a:cxn>
              <a:cxn ang="0">
                <a:pos x="connsiteX2" y="connsiteY2"/>
              </a:cxn>
            </a:cxnLst>
            <a:rect l="l" t="t" r="r" b="b"/>
            <a:pathLst>
              <a:path w="2740110" h="219075">
                <a:moveTo>
                  <a:pt x="2740110" y="0"/>
                </a:moveTo>
                <a:lnTo>
                  <a:pt x="485775" y="0"/>
                </a:lnTo>
                <a:lnTo>
                  <a:pt x="0" y="219075"/>
                </a:lnTo>
              </a:path>
            </a:pathLst>
          </a:custGeom>
          <a:noFill/>
          <a:ln w="19050" cap="flat" cmpd="sng" algn="ctr">
            <a:solidFill>
              <a:srgbClr val="405583"/>
            </a:solidFill>
            <a:prstDash val="solid"/>
            <a:round/>
            <a:headEnd type="none" w="med" len="med"/>
            <a:tailEnd type="triangl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charset="0"/>
            </a:endParaRPr>
          </a:p>
        </p:txBody>
      </p:sp>
      <p:sp>
        <p:nvSpPr>
          <p:cNvPr id="16" name="Freeform 15"/>
          <p:cNvSpPr/>
          <p:nvPr/>
        </p:nvSpPr>
        <p:spPr bwMode="auto">
          <a:xfrm flipV="1">
            <a:off x="6072861" y="4435450"/>
            <a:ext cx="2663616" cy="211989"/>
          </a:xfrm>
          <a:custGeom>
            <a:avLst/>
            <a:gdLst>
              <a:gd name="connsiteX0" fmla="*/ 2524125 w 2524125"/>
              <a:gd name="connsiteY0" fmla="*/ 304800 h 304800"/>
              <a:gd name="connsiteX1" fmla="*/ 552450 w 2524125"/>
              <a:gd name="connsiteY1" fmla="*/ 304800 h 304800"/>
              <a:gd name="connsiteX2" fmla="*/ 0 w 2524125"/>
              <a:gd name="connsiteY2" fmla="*/ 0 h 304800"/>
              <a:gd name="connsiteX0" fmla="*/ 2426925 w 2426925"/>
              <a:gd name="connsiteY0" fmla="*/ 13788 h 321020"/>
              <a:gd name="connsiteX1" fmla="*/ 455250 w 2426925"/>
              <a:gd name="connsiteY1" fmla="*/ 13788 h 321020"/>
              <a:gd name="connsiteX2" fmla="*/ 0 w 2426925"/>
              <a:gd name="connsiteY2" fmla="*/ 307234 h 321020"/>
              <a:gd name="connsiteX0" fmla="*/ 2426925 w 2426925"/>
              <a:gd name="connsiteY0" fmla="*/ 26617 h 320063"/>
              <a:gd name="connsiteX1" fmla="*/ 455250 w 2426925"/>
              <a:gd name="connsiteY1" fmla="*/ 26617 h 320063"/>
              <a:gd name="connsiteX2" fmla="*/ 0 w 2426925"/>
              <a:gd name="connsiteY2" fmla="*/ 320063 h 320063"/>
            </a:gdLst>
            <a:ahLst/>
            <a:cxnLst>
              <a:cxn ang="0">
                <a:pos x="connsiteX0" y="connsiteY0"/>
              </a:cxn>
              <a:cxn ang="0">
                <a:pos x="connsiteX1" y="connsiteY1"/>
              </a:cxn>
              <a:cxn ang="0">
                <a:pos x="connsiteX2" y="connsiteY2"/>
              </a:cxn>
            </a:cxnLst>
            <a:rect l="l" t="t" r="r" b="b"/>
            <a:pathLst>
              <a:path w="2426925" h="320063">
                <a:moveTo>
                  <a:pt x="2426925" y="26617"/>
                </a:moveTo>
                <a:lnTo>
                  <a:pt x="455250" y="26617"/>
                </a:lnTo>
                <a:cubicBezTo>
                  <a:pt x="271100" y="-74983"/>
                  <a:pt x="288294" y="134044"/>
                  <a:pt x="0" y="320063"/>
                </a:cubicBezTo>
              </a:path>
            </a:pathLst>
          </a:custGeom>
          <a:noFill/>
          <a:ln w="19050" cap="flat" cmpd="sng" algn="ctr">
            <a:solidFill>
              <a:srgbClr val="405583"/>
            </a:solidFill>
            <a:prstDash val="solid"/>
            <a:round/>
            <a:headEnd type="none" w="med" len="med"/>
            <a:tailEnd type="triangl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charset="0"/>
            </a:endParaRPr>
          </a:p>
        </p:txBody>
      </p:sp>
      <p:cxnSp>
        <p:nvCxnSpPr>
          <p:cNvPr id="24" name="Straight Connector 23"/>
          <p:cNvCxnSpPr/>
          <p:nvPr/>
        </p:nvCxnSpPr>
        <p:spPr>
          <a:xfrm>
            <a:off x="1071641" y="1618514"/>
            <a:ext cx="127335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071648" y="2102772"/>
            <a:ext cx="1498469" cy="0"/>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1071645" y="1130485"/>
            <a:ext cx="4" cy="972288"/>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071647" y="1336485"/>
            <a:ext cx="1172687" cy="286333"/>
          </a:xfrm>
          <a:prstGeom prst="line">
            <a:avLst/>
          </a:prstGeom>
          <a:ln w="1905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28" name="Straight Arrow Connector 27"/>
          <p:cNvCxnSpPr/>
          <p:nvPr/>
        </p:nvCxnSpPr>
        <p:spPr>
          <a:xfrm>
            <a:off x="949094" y="3589855"/>
            <a:ext cx="1498469" cy="0"/>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949090" y="2617568"/>
            <a:ext cx="4" cy="972288"/>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949093" y="2803393"/>
            <a:ext cx="1162869" cy="306509"/>
          </a:xfrm>
          <a:prstGeom prst="line">
            <a:avLst/>
          </a:prstGeom>
          <a:ln w="1905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a:off x="2944157" y="2108799"/>
            <a:ext cx="1498469" cy="0"/>
          </a:xfrm>
          <a:prstGeom prst="straightConnector1">
            <a:avLst/>
          </a:prstGeom>
          <a:ln w="12700">
            <a:solidFill>
              <a:schemeClr val="accent4">
                <a:lumMod val="60000"/>
                <a:lumOff val="40000"/>
              </a:schemeClr>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32" name="Straight Arrow Connector 31"/>
          <p:cNvCxnSpPr/>
          <p:nvPr/>
        </p:nvCxnSpPr>
        <p:spPr>
          <a:xfrm flipH="1" flipV="1">
            <a:off x="2944154" y="1136512"/>
            <a:ext cx="4" cy="972288"/>
          </a:xfrm>
          <a:prstGeom prst="straightConnector1">
            <a:avLst/>
          </a:prstGeom>
          <a:ln w="12700">
            <a:solidFill>
              <a:schemeClr val="accent4">
                <a:lumMod val="60000"/>
                <a:lumOff val="40000"/>
              </a:schemeClr>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33" name="Straight Connector 32"/>
          <p:cNvCxnSpPr/>
          <p:nvPr/>
        </p:nvCxnSpPr>
        <p:spPr>
          <a:xfrm flipV="1">
            <a:off x="2944156" y="1366438"/>
            <a:ext cx="1206504" cy="262407"/>
          </a:xfrm>
          <a:prstGeom prst="line">
            <a:avLst/>
          </a:prstGeom>
          <a:ln w="190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34" name="Straight Arrow Connector 33"/>
          <p:cNvCxnSpPr/>
          <p:nvPr/>
        </p:nvCxnSpPr>
        <p:spPr>
          <a:xfrm>
            <a:off x="2821603" y="3589855"/>
            <a:ext cx="1498469" cy="0"/>
          </a:xfrm>
          <a:prstGeom prst="straightConnector1">
            <a:avLst/>
          </a:prstGeom>
          <a:ln w="12700">
            <a:solidFill>
              <a:schemeClr val="accent4">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2821599" y="2617568"/>
            <a:ext cx="4" cy="972288"/>
          </a:xfrm>
          <a:prstGeom prst="straightConnector1">
            <a:avLst/>
          </a:prstGeom>
          <a:ln w="12700">
            <a:solidFill>
              <a:schemeClr val="accent4">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821600" y="3109901"/>
            <a:ext cx="1206509" cy="268874"/>
          </a:xfrm>
          <a:prstGeom prst="line">
            <a:avLst/>
          </a:prstGeom>
          <a:ln w="190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38" name="TextBox 37"/>
              <p:cNvSpPr txBox="1"/>
              <p:nvPr/>
            </p:nvSpPr>
            <p:spPr>
              <a:xfrm>
                <a:off x="2297489" y="3543317"/>
                <a:ext cx="38965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𝐵</m:t>
                      </m:r>
                    </m:oMath>
                  </m:oMathPara>
                </a14:m>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cs typeface="Arial"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2297489" y="3543317"/>
                <a:ext cx="389658"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4169993" y="3535789"/>
                <a:ext cx="3844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𝐸</m:t>
                      </m:r>
                    </m:oMath>
                  </m:oMathPara>
                </a14:m>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cs typeface="Arial"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4169993" y="3535789"/>
                <a:ext cx="384464"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rot="16200000">
                <a:off x="319529" y="1354461"/>
                <a:ext cx="1121717" cy="4029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 </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𝜇</m:t>
                          </m:r>
                        </m:e>
                      </m:acc>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𝐵</m:t>
                          </m:r>
                        </m:e>
                      </m:acc>
                    </m:oMath>
                  </m:oMathPara>
                </a14:m>
                <a:endParaRPr kumimoji="0" lang="en-US" sz="1800" b="0" i="0" u="none" strike="noStrike" kern="1200" cap="none" spc="-300" normalizeH="0" baseline="0" noProof="0" dirty="0">
                  <a:ln>
                    <a:noFill/>
                  </a:ln>
                  <a:solidFill>
                    <a:srgbClr val="FFFFFF"/>
                  </a:solidFill>
                  <a:effectLst/>
                  <a:uLnTx/>
                  <a:uFillTx/>
                  <a:latin typeface="Aptos" panose="020B0004020202020204" pitchFamily="34" charset="0"/>
                  <a:cs typeface="Arial"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rot="16200000">
                <a:off x="319529" y="1354461"/>
                <a:ext cx="1121717" cy="402931"/>
              </a:xfrm>
              <a:prstGeom prst="rect">
                <a:avLst/>
              </a:prstGeom>
              <a:blipFill>
                <a:blip r:embed="rId8"/>
                <a:stretch>
                  <a:fillRect l="-24242" t="-25543" r="-3030"/>
                </a:stretch>
              </a:blipFill>
            </p:spPr>
            <p:txBody>
              <a:bodyPr/>
              <a:lstStyle/>
              <a:p>
                <a:r>
                  <a:rPr lang="en-US">
                    <a:noFill/>
                  </a:rPr>
                  <a:t> </a:t>
                </a:r>
              </a:p>
            </p:txBody>
          </p:sp>
        </mc:Fallback>
      </mc:AlternateContent>
      <p:cxnSp>
        <p:nvCxnSpPr>
          <p:cNvPr id="42" name="Straight Connector 41"/>
          <p:cNvCxnSpPr/>
          <p:nvPr/>
        </p:nvCxnSpPr>
        <p:spPr>
          <a:xfrm>
            <a:off x="2831746" y="3103711"/>
            <a:ext cx="127335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49090" y="3104489"/>
            <a:ext cx="1240909"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954297" y="1627821"/>
            <a:ext cx="127335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rot="16200000">
                <a:off x="200184" y="2808857"/>
                <a:ext cx="1115305" cy="4029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𝜇</m:t>
                          </m:r>
                        </m:e>
                      </m:acc>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𝐵</m:t>
                          </m:r>
                        </m:e>
                      </m:acc>
                    </m:oMath>
                  </m:oMathPara>
                </a14:m>
                <a:endParaRPr kumimoji="0" lang="en-US" sz="1800" b="0" i="0" u="none" strike="noStrike" kern="1200" cap="none" spc="-300" normalizeH="0" baseline="0" noProof="0" dirty="0">
                  <a:ln>
                    <a:noFill/>
                  </a:ln>
                  <a:solidFill>
                    <a:srgbClr val="FFFFFF"/>
                  </a:solidFill>
                  <a:effectLst/>
                  <a:uLnTx/>
                  <a:uFillTx/>
                  <a:latin typeface="Aptos" panose="020B0004020202020204" pitchFamily="34" charset="0"/>
                  <a:cs typeface="Arial"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rot="16200000">
                <a:off x="200184" y="2808857"/>
                <a:ext cx="1115305" cy="402931"/>
              </a:xfrm>
              <a:prstGeom prst="rect">
                <a:avLst/>
              </a:prstGeom>
              <a:blipFill>
                <a:blip r:embed="rId9"/>
                <a:stretch>
                  <a:fillRect l="-24242" t="-24590" r="-3030"/>
                </a:stretch>
              </a:blipFill>
            </p:spPr>
            <p:txBody>
              <a:bodyPr/>
              <a:lstStyle/>
              <a:p>
                <a:r>
                  <a:rPr lang="en-US">
                    <a:noFill/>
                  </a:rPr>
                  <a:t> </a:t>
                </a:r>
              </a:p>
            </p:txBody>
          </p:sp>
        </mc:Fallback>
      </mc:AlternateContent>
      <p:sp>
        <p:nvSpPr>
          <p:cNvPr id="48" name="Down Arrow 47"/>
          <p:cNvSpPr/>
          <p:nvPr/>
        </p:nvSpPr>
        <p:spPr>
          <a:xfrm>
            <a:off x="1488322" y="2234059"/>
            <a:ext cx="661013" cy="349035"/>
          </a:xfrm>
          <a:prstGeom prst="downArrow">
            <a:avLst>
              <a:gd name="adj1" fmla="val 51380"/>
              <a:gd name="adj2" fmla="val 5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ptos" panose="020B0004020202020204" pitchFamily="34" charset="0"/>
                <a:cs typeface="Arial"/>
              </a:rPr>
              <a:t>T</a:t>
            </a:r>
          </a:p>
        </p:txBody>
      </p:sp>
      <p:sp>
        <p:nvSpPr>
          <p:cNvPr id="49" name="Down Arrow 48"/>
          <p:cNvSpPr/>
          <p:nvPr/>
        </p:nvSpPr>
        <p:spPr>
          <a:xfrm>
            <a:off x="3362881" y="2240648"/>
            <a:ext cx="661013" cy="349035"/>
          </a:xfrm>
          <a:prstGeom prst="downArrow">
            <a:avLst>
              <a:gd name="adj1" fmla="val 51380"/>
              <a:gd name="adj2" fmla="val 5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ptos" panose="020B0004020202020204" pitchFamily="34" charset="0"/>
                <a:cs typeface="Arial"/>
              </a:rPr>
              <a:t>T</a:t>
            </a:r>
          </a:p>
        </p:txBody>
      </p:sp>
      <mc:AlternateContent xmlns:mc="http://schemas.openxmlformats.org/markup-compatibility/2006" xmlns:a14="http://schemas.microsoft.com/office/drawing/2010/main">
        <mc:Choice Requires="a14">
          <p:sp>
            <p:nvSpPr>
              <p:cNvPr id="50" name="Rectangle 49"/>
              <p:cNvSpPr/>
              <p:nvPr/>
            </p:nvSpPr>
            <p:spPr>
              <a:xfrm>
                <a:off x="1251400" y="940925"/>
                <a:ext cx="91525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𝜇</m:t>
                          </m:r>
                        </m:e>
                      </m:acc>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m:t>
                      </m:r>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𝜇</m:t>
                      </m:r>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m:rPr>
                              <m:sty m:val="p"/>
                            </m:rPr>
                            <a:rPr kumimoji="0" lang="en-US" sz="1800" b="0" i="0" u="none" strike="noStrike" kern="1200" cap="none" spc="0" normalizeH="0" baseline="0" noProof="0" smtClean="0">
                              <a:ln>
                                <a:noFill/>
                              </a:ln>
                              <a:solidFill>
                                <a:srgbClr val="FFFFFF"/>
                              </a:solidFill>
                              <a:effectLst/>
                              <a:uLnTx/>
                              <a:uFillTx/>
                              <a:latin typeface="Cambria Math" panose="02040503050406030204" pitchFamily="18" charset="0"/>
                            </a:rPr>
                            <m:t>s</m:t>
                          </m:r>
                        </m:e>
                      </m:acc>
                    </m:oMath>
                  </m:oMathPara>
                </a14:m>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cs typeface="Arial"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1251400" y="940925"/>
                <a:ext cx="915251" cy="369332"/>
              </a:xfrm>
              <a:prstGeom prst="rect">
                <a:avLst/>
              </a:prstGeom>
              <a:blipFill>
                <a:blip r:embed="rId10"/>
                <a:stretch>
                  <a:fillRect t="-22951" r="-28000"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3142429" y="896123"/>
                <a:ext cx="930255" cy="41030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𝑑</m:t>
                          </m:r>
                        </m:e>
                      </m:acc>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m:t>
                      </m:r>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𝑑</m:t>
                      </m:r>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m:rPr>
                              <m:sty m:val="p"/>
                            </m:rPr>
                            <a:rPr kumimoji="0" lang="en-US" sz="1800" b="0" i="0" u="none" strike="noStrike" kern="1200" cap="none" spc="0" normalizeH="0" baseline="0" noProof="0" smtClean="0">
                              <a:ln>
                                <a:noFill/>
                              </a:ln>
                              <a:solidFill>
                                <a:srgbClr val="FFFFFF"/>
                              </a:solidFill>
                              <a:effectLst/>
                              <a:uLnTx/>
                              <a:uFillTx/>
                              <a:latin typeface="Cambria Math" panose="02040503050406030204" pitchFamily="18" charset="0"/>
                            </a:rPr>
                            <m:t>s</m:t>
                          </m:r>
                        </m:e>
                      </m:acc>
                    </m:oMath>
                  </m:oMathPara>
                </a14:m>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cs typeface="Arial" charset="0"/>
                </a:endParaRPr>
              </a:p>
            </p:txBody>
          </p:sp>
        </mc:Choice>
        <mc:Fallback xmlns="">
          <p:sp>
            <p:nvSpPr>
              <p:cNvPr id="51" name="Rectangle 50"/>
              <p:cNvSpPr>
                <a:spLocks noRot="1" noChangeAspect="1" noMove="1" noResize="1" noEditPoints="1" noAdjustHandles="1" noChangeArrowheads="1" noChangeShapeType="1" noTextEdit="1"/>
              </p:cNvSpPr>
              <p:nvPr/>
            </p:nvSpPr>
            <p:spPr>
              <a:xfrm>
                <a:off x="3142429" y="896123"/>
                <a:ext cx="930255" cy="410305"/>
              </a:xfrm>
              <a:prstGeom prst="rect">
                <a:avLst/>
              </a:prstGeom>
              <a:blipFill>
                <a:blip r:embed="rId11"/>
                <a:stretch>
                  <a:fillRect t="-22388" r="-26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129254" y="1133987"/>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Aptos" panose="020B0004020202020204" pitchFamily="34" charset="0"/>
                  <a:cs typeface="Arial"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129254" y="1133987"/>
                <a:ext cx="478016" cy="338554"/>
              </a:xfrm>
              <a:prstGeom prst="rect">
                <a:avLst/>
              </a:prstGeom>
              <a:blipFill>
                <a:blip r:embed="rId12"/>
                <a:stretch>
                  <a:fillRect l="-17722" t="-108929" r="-75949" b="-16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006703" y="2566878"/>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Aptos" panose="020B0004020202020204" pitchFamily="34" charset="0"/>
                  <a:cs typeface="Arial"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2006703" y="2566878"/>
                <a:ext cx="478016" cy="338554"/>
              </a:xfrm>
              <a:prstGeom prst="rect">
                <a:avLst/>
              </a:prstGeom>
              <a:blipFill>
                <a:blip r:embed="rId13"/>
                <a:stretch>
                  <a:fillRect l="-17722" t="-108929" r="-75949" b="-16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052955" y="1133987"/>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Aptos" panose="020B0004020202020204" pitchFamily="34" charset="0"/>
                  <a:cs typeface="Arial"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4052955" y="1133987"/>
                <a:ext cx="478016" cy="338554"/>
              </a:xfrm>
              <a:prstGeom prst="rect">
                <a:avLst/>
              </a:prstGeom>
              <a:blipFill>
                <a:blip r:embed="rId14"/>
                <a:stretch>
                  <a:fillRect l="-19231" t="-108929" r="-76923" b="-16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930404" y="3222389"/>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Aptos" panose="020B0004020202020204" pitchFamily="34" charset="0"/>
                  <a:cs typeface="Arial"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930404" y="3222389"/>
                <a:ext cx="478016" cy="338554"/>
              </a:xfrm>
              <a:prstGeom prst="rect">
                <a:avLst/>
              </a:prstGeom>
              <a:blipFill>
                <a:blip r:embed="rId15"/>
                <a:stretch>
                  <a:fillRect l="-19231" t="-110909" r="-76923" b="-17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420040" y="2062795"/>
                <a:ext cx="38965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𝐵</m:t>
                      </m:r>
                    </m:oMath>
                  </m:oMathPara>
                </a14:m>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cs typeface="Arial"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420040" y="2062795"/>
                <a:ext cx="389658"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4296218" y="2060678"/>
                <a:ext cx="3844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𝐸</m:t>
                      </m:r>
                    </m:oMath>
                  </m:oMathPara>
                </a14:m>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cs typeface="Arial"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4296218" y="2060678"/>
                <a:ext cx="384464" cy="369332"/>
              </a:xfrm>
              <a:prstGeom prst="rect">
                <a:avLst/>
              </a:prstGeom>
              <a:blipFill>
                <a:blip r:embed="rId17"/>
                <a:stretch>
                  <a:fillRect/>
                </a:stretch>
              </a:blipFill>
            </p:spPr>
            <p:txBody>
              <a:bodyPr/>
              <a:lstStyle/>
              <a:p>
                <a:r>
                  <a:rPr lang="en-US">
                    <a:noFill/>
                  </a:rPr>
                  <a:t> </a:t>
                </a:r>
              </a:p>
            </p:txBody>
          </p:sp>
        </mc:Fallback>
      </mc:AlternateContent>
      <p:cxnSp>
        <p:nvCxnSpPr>
          <p:cNvPr id="53" name="Straight Connector 52"/>
          <p:cNvCxnSpPr/>
          <p:nvPr/>
        </p:nvCxnSpPr>
        <p:spPr>
          <a:xfrm>
            <a:off x="1071641" y="1626141"/>
            <a:ext cx="1172687" cy="286333"/>
          </a:xfrm>
          <a:prstGeom prst="line">
            <a:avLst/>
          </a:prstGeom>
          <a:ln w="19050">
            <a:solidFill>
              <a:schemeClr val="accent6">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p:cxnSp>
        <p:nvCxnSpPr>
          <p:cNvPr id="56" name="Straight Connector 55"/>
          <p:cNvCxnSpPr/>
          <p:nvPr/>
        </p:nvCxnSpPr>
        <p:spPr>
          <a:xfrm>
            <a:off x="2936100" y="1635034"/>
            <a:ext cx="1206504" cy="262407"/>
          </a:xfrm>
          <a:prstGeom prst="line">
            <a:avLst/>
          </a:prstGeom>
          <a:ln w="19050">
            <a:solidFill>
              <a:schemeClr val="accent2">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57" name="Rectangle 56"/>
              <p:cNvSpPr>
                <a:spLocks noChangeAspect="1"/>
              </p:cNvSpPr>
              <p:nvPr/>
            </p:nvSpPr>
            <p:spPr>
              <a:xfrm>
                <a:off x="2152042" y="1736734"/>
                <a:ext cx="478015"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lumMod val="95000"/>
                    </a:srgbClr>
                  </a:solidFill>
                  <a:effectLst/>
                  <a:uLnTx/>
                  <a:uFillTx/>
                  <a:latin typeface="Aptos" panose="020B0004020202020204" pitchFamily="34" charset="0"/>
                  <a:cs typeface="Arial" charset="0"/>
                </a:endParaRPr>
              </a:p>
            </p:txBody>
          </p:sp>
        </mc:Choice>
        <mc:Fallback xmlns="">
          <p:sp>
            <p:nvSpPr>
              <p:cNvPr id="57" name="Rectangle 56"/>
              <p:cNvSpPr>
                <a:spLocks noRot="1" noChangeAspect="1" noMove="1" noResize="1" noEditPoints="1" noAdjustHandles="1" noChangeArrowheads="1" noChangeShapeType="1" noTextEdit="1"/>
              </p:cNvSpPr>
              <p:nvPr/>
            </p:nvSpPr>
            <p:spPr>
              <a:xfrm>
                <a:off x="2152042" y="1736734"/>
                <a:ext cx="478015" cy="338554"/>
              </a:xfrm>
              <a:prstGeom prst="rect">
                <a:avLst/>
              </a:prstGeom>
              <a:blipFill>
                <a:blip r:embed="rId18"/>
                <a:stretch>
                  <a:fillRect l="-17949" t="-110909" r="-78205" b="-17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ectangle 57"/>
              <p:cNvSpPr>
                <a:spLocks noChangeAspect="1"/>
              </p:cNvSpPr>
              <p:nvPr/>
            </p:nvSpPr>
            <p:spPr>
              <a:xfrm>
                <a:off x="4053536" y="1736734"/>
                <a:ext cx="478015"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lumMod val="95000"/>
                    </a:srgbClr>
                  </a:solidFill>
                  <a:effectLst/>
                  <a:uLnTx/>
                  <a:uFillTx/>
                  <a:latin typeface="Aptos" panose="020B0004020202020204" pitchFamily="34" charset="0"/>
                  <a:cs typeface="Arial" charset="0"/>
                </a:endParaRPr>
              </a:p>
            </p:txBody>
          </p:sp>
        </mc:Choice>
        <mc:Fallback xmlns="">
          <p:sp>
            <p:nvSpPr>
              <p:cNvPr id="58" name="Rectangle 57"/>
              <p:cNvSpPr>
                <a:spLocks noRot="1" noChangeAspect="1" noMove="1" noResize="1" noEditPoints="1" noAdjustHandles="1" noChangeArrowheads="1" noChangeShapeType="1" noTextEdit="1"/>
              </p:cNvSpPr>
              <p:nvPr/>
            </p:nvSpPr>
            <p:spPr>
              <a:xfrm>
                <a:off x="4053536" y="1736734"/>
                <a:ext cx="478015" cy="338554"/>
              </a:xfrm>
              <a:prstGeom prst="rect">
                <a:avLst/>
              </a:prstGeom>
              <a:blipFill>
                <a:blip r:embed="rId19"/>
                <a:stretch>
                  <a:fillRect l="-19231" t="-110909" r="-76923" b="-172727"/>
                </a:stretch>
              </a:blipFill>
            </p:spPr>
            <p:txBody>
              <a:bodyPr/>
              <a:lstStyle/>
              <a:p>
                <a:r>
                  <a:rPr lang="en-US">
                    <a:noFill/>
                  </a:rPr>
                  <a:t> </a:t>
                </a:r>
              </a:p>
            </p:txBody>
          </p:sp>
        </mc:Fallback>
      </mc:AlternateContent>
      <p:sp>
        <p:nvSpPr>
          <p:cNvPr id="14" name="L-Shape 13"/>
          <p:cNvSpPr/>
          <p:nvPr/>
        </p:nvSpPr>
        <p:spPr>
          <a:xfrm flipH="1">
            <a:off x="311267" y="940925"/>
            <a:ext cx="8738829" cy="4199919"/>
          </a:xfrm>
          <a:prstGeom prst="corner">
            <a:avLst>
              <a:gd name="adj1" fmla="val 27321"/>
              <a:gd name="adj2" fmla="val 97709"/>
            </a:avLst>
          </a:prstGeom>
          <a:solidFill>
            <a:schemeClr val="tx1"/>
          </a:solidFill>
          <a:ln w="19050">
            <a:no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panose="020B0004020202020204" pitchFamily="34" charset="0"/>
              <a:cs typeface="Arial"/>
            </a:endParaRPr>
          </a:p>
        </p:txBody>
      </p:sp>
      <p:cxnSp>
        <p:nvCxnSpPr>
          <p:cNvPr id="54" name="Straight Connector 53"/>
          <p:cNvCxnSpPr/>
          <p:nvPr/>
        </p:nvCxnSpPr>
        <p:spPr>
          <a:xfrm>
            <a:off x="952113" y="3109902"/>
            <a:ext cx="1172687" cy="286333"/>
          </a:xfrm>
          <a:prstGeom prst="line">
            <a:avLst/>
          </a:prstGeom>
          <a:ln w="19050">
            <a:solidFill>
              <a:schemeClr val="accent6">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p:cxnSp>
        <p:nvCxnSpPr>
          <p:cNvPr id="55" name="Straight Connector 54"/>
          <p:cNvCxnSpPr/>
          <p:nvPr/>
        </p:nvCxnSpPr>
        <p:spPr>
          <a:xfrm flipV="1">
            <a:off x="2825809" y="2837170"/>
            <a:ext cx="1206504" cy="262407"/>
          </a:xfrm>
          <a:prstGeom prst="line">
            <a:avLst/>
          </a:prstGeom>
          <a:ln w="19050">
            <a:solidFill>
              <a:schemeClr val="accent2">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p:sp>
        <p:nvSpPr>
          <p:cNvPr id="52" name="Rectangle 51"/>
          <p:cNvSpPr/>
          <p:nvPr/>
        </p:nvSpPr>
        <p:spPr>
          <a:xfrm>
            <a:off x="591814" y="2155706"/>
            <a:ext cx="4046110" cy="2108333"/>
          </a:xfrm>
          <a:custGeom>
            <a:avLst/>
            <a:gdLst>
              <a:gd name="connsiteX0" fmla="*/ 0 w 4046110"/>
              <a:gd name="connsiteY0" fmla="*/ 0 h 1752506"/>
              <a:gd name="connsiteX1" fmla="*/ 4046110 w 4046110"/>
              <a:gd name="connsiteY1" fmla="*/ 0 h 1752506"/>
              <a:gd name="connsiteX2" fmla="*/ 4046110 w 4046110"/>
              <a:gd name="connsiteY2" fmla="*/ 1752506 h 1752506"/>
              <a:gd name="connsiteX3" fmla="*/ 0 w 4046110"/>
              <a:gd name="connsiteY3" fmla="*/ 1752506 h 1752506"/>
              <a:gd name="connsiteX4" fmla="*/ 0 w 4046110"/>
              <a:gd name="connsiteY4" fmla="*/ 0 h 1752506"/>
              <a:gd name="connsiteX0" fmla="*/ 0 w 4046110"/>
              <a:gd name="connsiteY0" fmla="*/ 0 h 1752506"/>
              <a:gd name="connsiteX1" fmla="*/ 1639433 w 4046110"/>
              <a:gd name="connsiteY1" fmla="*/ 1980 h 1752506"/>
              <a:gd name="connsiteX2" fmla="*/ 4046110 w 4046110"/>
              <a:gd name="connsiteY2" fmla="*/ 0 h 1752506"/>
              <a:gd name="connsiteX3" fmla="*/ 4046110 w 4046110"/>
              <a:gd name="connsiteY3" fmla="*/ 1752506 h 1752506"/>
              <a:gd name="connsiteX4" fmla="*/ 0 w 4046110"/>
              <a:gd name="connsiteY4" fmla="*/ 1752506 h 1752506"/>
              <a:gd name="connsiteX5" fmla="*/ 0 w 4046110"/>
              <a:gd name="connsiteY5" fmla="*/ 0 h 1752506"/>
              <a:gd name="connsiteX0" fmla="*/ 0 w 4046110"/>
              <a:gd name="connsiteY0" fmla="*/ 13923 h 1766429"/>
              <a:gd name="connsiteX1" fmla="*/ 1424748 w 4046110"/>
              <a:gd name="connsiteY1" fmla="*/ 0 h 1766429"/>
              <a:gd name="connsiteX2" fmla="*/ 1639433 w 4046110"/>
              <a:gd name="connsiteY2" fmla="*/ 15903 h 1766429"/>
              <a:gd name="connsiteX3" fmla="*/ 4046110 w 4046110"/>
              <a:gd name="connsiteY3" fmla="*/ 13923 h 1766429"/>
              <a:gd name="connsiteX4" fmla="*/ 4046110 w 4046110"/>
              <a:gd name="connsiteY4" fmla="*/ 1766429 h 1766429"/>
              <a:gd name="connsiteX5" fmla="*/ 0 w 4046110"/>
              <a:gd name="connsiteY5" fmla="*/ 1766429 h 1766429"/>
              <a:gd name="connsiteX6" fmla="*/ 0 w 4046110"/>
              <a:gd name="connsiteY6" fmla="*/ 13923 h 1766429"/>
              <a:gd name="connsiteX0" fmla="*/ 0 w 4046110"/>
              <a:gd name="connsiteY0" fmla="*/ 13923 h 1766429"/>
              <a:gd name="connsiteX1" fmla="*/ 1090793 w 4046110"/>
              <a:gd name="connsiteY1" fmla="*/ 1 h 1766429"/>
              <a:gd name="connsiteX2" fmla="*/ 1424748 w 4046110"/>
              <a:gd name="connsiteY2" fmla="*/ 0 h 1766429"/>
              <a:gd name="connsiteX3" fmla="*/ 1639433 w 4046110"/>
              <a:gd name="connsiteY3" fmla="*/ 15903 h 1766429"/>
              <a:gd name="connsiteX4" fmla="*/ 4046110 w 4046110"/>
              <a:gd name="connsiteY4" fmla="*/ 13923 h 1766429"/>
              <a:gd name="connsiteX5" fmla="*/ 4046110 w 4046110"/>
              <a:gd name="connsiteY5" fmla="*/ 1766429 h 1766429"/>
              <a:gd name="connsiteX6" fmla="*/ 0 w 4046110"/>
              <a:gd name="connsiteY6" fmla="*/ 1766429 h 1766429"/>
              <a:gd name="connsiteX7" fmla="*/ 0 w 4046110"/>
              <a:gd name="connsiteY7" fmla="*/ 13923 h 1766429"/>
              <a:gd name="connsiteX0" fmla="*/ 0 w 4046110"/>
              <a:gd name="connsiteY0" fmla="*/ 13923 h 1766429"/>
              <a:gd name="connsiteX1" fmla="*/ 868157 w 4046110"/>
              <a:gd name="connsiteY1" fmla="*/ 1 h 1766429"/>
              <a:gd name="connsiteX2" fmla="*/ 1090793 w 4046110"/>
              <a:gd name="connsiteY2" fmla="*/ 1 h 1766429"/>
              <a:gd name="connsiteX3" fmla="*/ 1424748 w 4046110"/>
              <a:gd name="connsiteY3" fmla="*/ 0 h 1766429"/>
              <a:gd name="connsiteX4" fmla="*/ 1639433 w 4046110"/>
              <a:gd name="connsiteY4" fmla="*/ 15903 h 1766429"/>
              <a:gd name="connsiteX5" fmla="*/ 4046110 w 4046110"/>
              <a:gd name="connsiteY5" fmla="*/ 13923 h 1766429"/>
              <a:gd name="connsiteX6" fmla="*/ 4046110 w 4046110"/>
              <a:gd name="connsiteY6" fmla="*/ 1766429 h 1766429"/>
              <a:gd name="connsiteX7" fmla="*/ 0 w 4046110"/>
              <a:gd name="connsiteY7" fmla="*/ 1766429 h 1766429"/>
              <a:gd name="connsiteX8" fmla="*/ 0 w 4046110"/>
              <a:gd name="connsiteY8" fmla="*/ 13923 h 1766429"/>
              <a:gd name="connsiteX0" fmla="*/ 0 w 4046110"/>
              <a:gd name="connsiteY0" fmla="*/ 331974 h 2084480"/>
              <a:gd name="connsiteX1" fmla="*/ 868157 w 4046110"/>
              <a:gd name="connsiteY1" fmla="*/ 318052 h 2084480"/>
              <a:gd name="connsiteX2" fmla="*/ 995378 w 4046110"/>
              <a:gd name="connsiteY2" fmla="*/ 0 h 2084480"/>
              <a:gd name="connsiteX3" fmla="*/ 1424748 w 4046110"/>
              <a:gd name="connsiteY3" fmla="*/ 318051 h 2084480"/>
              <a:gd name="connsiteX4" fmla="*/ 1639433 w 4046110"/>
              <a:gd name="connsiteY4" fmla="*/ 333954 h 2084480"/>
              <a:gd name="connsiteX5" fmla="*/ 4046110 w 4046110"/>
              <a:gd name="connsiteY5" fmla="*/ 331974 h 2084480"/>
              <a:gd name="connsiteX6" fmla="*/ 4046110 w 4046110"/>
              <a:gd name="connsiteY6" fmla="*/ 2084480 h 2084480"/>
              <a:gd name="connsiteX7" fmla="*/ 0 w 4046110"/>
              <a:gd name="connsiteY7" fmla="*/ 2084480 h 2084480"/>
              <a:gd name="connsiteX8" fmla="*/ 0 w 4046110"/>
              <a:gd name="connsiteY8" fmla="*/ 331974 h 2084480"/>
              <a:gd name="connsiteX0" fmla="*/ 0 w 4046110"/>
              <a:gd name="connsiteY0" fmla="*/ 339927 h 2092433"/>
              <a:gd name="connsiteX1" fmla="*/ 868157 w 4046110"/>
              <a:gd name="connsiteY1" fmla="*/ 326005 h 2092433"/>
              <a:gd name="connsiteX2" fmla="*/ 995378 w 4046110"/>
              <a:gd name="connsiteY2" fmla="*/ 7953 h 2092433"/>
              <a:gd name="connsiteX3" fmla="*/ 1695092 w 4046110"/>
              <a:gd name="connsiteY3" fmla="*/ 0 h 2092433"/>
              <a:gd name="connsiteX4" fmla="*/ 1639433 w 4046110"/>
              <a:gd name="connsiteY4" fmla="*/ 341907 h 2092433"/>
              <a:gd name="connsiteX5" fmla="*/ 4046110 w 4046110"/>
              <a:gd name="connsiteY5" fmla="*/ 339927 h 2092433"/>
              <a:gd name="connsiteX6" fmla="*/ 4046110 w 4046110"/>
              <a:gd name="connsiteY6" fmla="*/ 2092433 h 2092433"/>
              <a:gd name="connsiteX7" fmla="*/ 0 w 4046110"/>
              <a:gd name="connsiteY7" fmla="*/ 2092433 h 2092433"/>
              <a:gd name="connsiteX8" fmla="*/ 0 w 4046110"/>
              <a:gd name="connsiteY8" fmla="*/ 339927 h 2092433"/>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4046110 w 4046110"/>
              <a:gd name="connsiteY5" fmla="*/ 347876 h 2100382"/>
              <a:gd name="connsiteX6" fmla="*/ 4046110 w 4046110"/>
              <a:gd name="connsiteY6" fmla="*/ 2100382 h 2100382"/>
              <a:gd name="connsiteX7" fmla="*/ 0 w 4046110"/>
              <a:gd name="connsiteY7" fmla="*/ 2100382 h 2100382"/>
              <a:gd name="connsiteX8" fmla="*/ 0 w 4046110"/>
              <a:gd name="connsiteY8"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4046110 w 4046110"/>
              <a:gd name="connsiteY6" fmla="*/ 347876 h 2100382"/>
              <a:gd name="connsiteX7" fmla="*/ 4046110 w 4046110"/>
              <a:gd name="connsiteY7" fmla="*/ 2100382 h 2100382"/>
              <a:gd name="connsiteX8" fmla="*/ 0 w 4046110"/>
              <a:gd name="connsiteY8" fmla="*/ 2100382 h 2100382"/>
              <a:gd name="connsiteX9" fmla="*/ 0 w 4046110"/>
              <a:gd name="connsiteY9"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4046110 w 4046110"/>
              <a:gd name="connsiteY7" fmla="*/ 347876 h 2100382"/>
              <a:gd name="connsiteX8" fmla="*/ 4046110 w 4046110"/>
              <a:gd name="connsiteY8" fmla="*/ 2100382 h 2100382"/>
              <a:gd name="connsiteX9" fmla="*/ 0 w 4046110"/>
              <a:gd name="connsiteY9" fmla="*/ 2100382 h 2100382"/>
              <a:gd name="connsiteX10" fmla="*/ 0 w 4046110"/>
              <a:gd name="connsiteY10"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4046110 w 4046110"/>
              <a:gd name="connsiteY8" fmla="*/ 347876 h 2100382"/>
              <a:gd name="connsiteX9" fmla="*/ 4046110 w 4046110"/>
              <a:gd name="connsiteY9" fmla="*/ 2100382 h 2100382"/>
              <a:gd name="connsiteX10" fmla="*/ 0 w 4046110"/>
              <a:gd name="connsiteY10" fmla="*/ 2100382 h 2100382"/>
              <a:gd name="connsiteX11" fmla="*/ 0 w 4046110"/>
              <a:gd name="connsiteY11"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3269450 w 4046110"/>
              <a:gd name="connsiteY8" fmla="*/ 341907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3269450 w 4046110"/>
              <a:gd name="connsiteY8" fmla="*/ 341907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3388720 w 4046110"/>
              <a:gd name="connsiteY8" fmla="*/ 71562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49963 h 2102469"/>
              <a:gd name="connsiteX1" fmla="*/ 868157 w 4046110"/>
              <a:gd name="connsiteY1" fmla="*/ 336041 h 2102469"/>
              <a:gd name="connsiteX2" fmla="*/ 931768 w 4046110"/>
              <a:gd name="connsiteY2" fmla="*/ 2087 h 2102469"/>
              <a:gd name="connsiteX3" fmla="*/ 1695092 w 4046110"/>
              <a:gd name="connsiteY3" fmla="*/ 10036 h 2102469"/>
              <a:gd name="connsiteX4" fmla="*/ 1639433 w 4046110"/>
              <a:gd name="connsiteY4" fmla="*/ 351943 h 2102469"/>
              <a:gd name="connsiteX5" fmla="*/ 2776470 w 4046110"/>
              <a:gd name="connsiteY5" fmla="*/ 343994 h 2102469"/>
              <a:gd name="connsiteX6" fmla="*/ 3030911 w 4046110"/>
              <a:gd name="connsiteY6" fmla="*/ 351945 h 2102469"/>
              <a:gd name="connsiteX7" fmla="*/ 3325110 w 4046110"/>
              <a:gd name="connsiteY7" fmla="*/ 2087 h 2102469"/>
              <a:gd name="connsiteX8" fmla="*/ 3388720 w 4046110"/>
              <a:gd name="connsiteY8" fmla="*/ 73649 h 2102469"/>
              <a:gd name="connsiteX9" fmla="*/ 4046110 w 4046110"/>
              <a:gd name="connsiteY9" fmla="*/ 349963 h 2102469"/>
              <a:gd name="connsiteX10" fmla="*/ 4046110 w 4046110"/>
              <a:gd name="connsiteY10" fmla="*/ 2102469 h 2102469"/>
              <a:gd name="connsiteX11" fmla="*/ 0 w 4046110"/>
              <a:gd name="connsiteY11" fmla="*/ 2102469 h 2102469"/>
              <a:gd name="connsiteX12" fmla="*/ 0 w 4046110"/>
              <a:gd name="connsiteY12" fmla="*/ 349963 h 2102469"/>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325110 w 4046110"/>
              <a:gd name="connsiteY7" fmla="*/ 0 h 2100382"/>
              <a:gd name="connsiteX8" fmla="*/ 3444379 w 4046110"/>
              <a:gd name="connsiteY8" fmla="*/ 405517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55827 h 2108333"/>
              <a:gd name="connsiteX1" fmla="*/ 868157 w 4046110"/>
              <a:gd name="connsiteY1" fmla="*/ 341905 h 2108333"/>
              <a:gd name="connsiteX2" fmla="*/ 931768 w 4046110"/>
              <a:gd name="connsiteY2" fmla="*/ 7951 h 2108333"/>
              <a:gd name="connsiteX3" fmla="*/ 1695092 w 4046110"/>
              <a:gd name="connsiteY3" fmla="*/ 15900 h 2108333"/>
              <a:gd name="connsiteX4" fmla="*/ 1639433 w 4046110"/>
              <a:gd name="connsiteY4" fmla="*/ 357807 h 2108333"/>
              <a:gd name="connsiteX5" fmla="*/ 2776470 w 4046110"/>
              <a:gd name="connsiteY5" fmla="*/ 349858 h 2108333"/>
              <a:gd name="connsiteX6" fmla="*/ 3030911 w 4046110"/>
              <a:gd name="connsiteY6" fmla="*/ 357809 h 2108333"/>
              <a:gd name="connsiteX7" fmla="*/ 3523893 w 4046110"/>
              <a:gd name="connsiteY7" fmla="*/ 0 h 2108333"/>
              <a:gd name="connsiteX8" fmla="*/ 3444379 w 4046110"/>
              <a:gd name="connsiteY8" fmla="*/ 413468 h 2108333"/>
              <a:gd name="connsiteX9" fmla="*/ 4046110 w 4046110"/>
              <a:gd name="connsiteY9" fmla="*/ 355827 h 2108333"/>
              <a:gd name="connsiteX10" fmla="*/ 4046110 w 4046110"/>
              <a:gd name="connsiteY10" fmla="*/ 2108333 h 2108333"/>
              <a:gd name="connsiteX11" fmla="*/ 0 w 4046110"/>
              <a:gd name="connsiteY11" fmla="*/ 2108333 h 2108333"/>
              <a:gd name="connsiteX12" fmla="*/ 0 w 4046110"/>
              <a:gd name="connsiteY12" fmla="*/ 355827 h 2108333"/>
              <a:gd name="connsiteX0" fmla="*/ 0 w 4046110"/>
              <a:gd name="connsiteY0" fmla="*/ 355827 h 2108333"/>
              <a:gd name="connsiteX1" fmla="*/ 868157 w 4046110"/>
              <a:gd name="connsiteY1" fmla="*/ 341905 h 2108333"/>
              <a:gd name="connsiteX2" fmla="*/ 931768 w 4046110"/>
              <a:gd name="connsiteY2" fmla="*/ 7951 h 2108333"/>
              <a:gd name="connsiteX3" fmla="*/ 1695092 w 4046110"/>
              <a:gd name="connsiteY3" fmla="*/ 15900 h 2108333"/>
              <a:gd name="connsiteX4" fmla="*/ 1639433 w 4046110"/>
              <a:gd name="connsiteY4" fmla="*/ 357807 h 2108333"/>
              <a:gd name="connsiteX5" fmla="*/ 2776470 w 4046110"/>
              <a:gd name="connsiteY5" fmla="*/ 349858 h 2108333"/>
              <a:gd name="connsiteX6" fmla="*/ 2848031 w 4046110"/>
              <a:gd name="connsiteY6" fmla="*/ 15903 h 2108333"/>
              <a:gd name="connsiteX7" fmla="*/ 3523893 w 4046110"/>
              <a:gd name="connsiteY7" fmla="*/ 0 h 2108333"/>
              <a:gd name="connsiteX8" fmla="*/ 3444379 w 4046110"/>
              <a:gd name="connsiteY8" fmla="*/ 413468 h 2108333"/>
              <a:gd name="connsiteX9" fmla="*/ 4046110 w 4046110"/>
              <a:gd name="connsiteY9" fmla="*/ 355827 h 2108333"/>
              <a:gd name="connsiteX10" fmla="*/ 4046110 w 4046110"/>
              <a:gd name="connsiteY10" fmla="*/ 2108333 h 2108333"/>
              <a:gd name="connsiteX11" fmla="*/ 0 w 4046110"/>
              <a:gd name="connsiteY11" fmla="*/ 2108333 h 2108333"/>
              <a:gd name="connsiteX12" fmla="*/ 0 w 4046110"/>
              <a:gd name="connsiteY12" fmla="*/ 355827 h 210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6110" h="2108333">
                <a:moveTo>
                  <a:pt x="0" y="355827"/>
                </a:moveTo>
                <a:lnTo>
                  <a:pt x="868157" y="341905"/>
                </a:lnTo>
                <a:lnTo>
                  <a:pt x="931768" y="7951"/>
                </a:lnTo>
                <a:lnTo>
                  <a:pt x="1695092" y="15900"/>
                </a:lnTo>
                <a:lnTo>
                  <a:pt x="1639433" y="357807"/>
                </a:lnTo>
                <a:lnTo>
                  <a:pt x="2776470" y="349858"/>
                </a:lnTo>
                <a:lnTo>
                  <a:pt x="2848031" y="15903"/>
                </a:lnTo>
                <a:lnTo>
                  <a:pt x="3523893" y="0"/>
                </a:lnTo>
                <a:cubicBezTo>
                  <a:pt x="3454982" y="2651"/>
                  <a:pt x="3457631" y="315402"/>
                  <a:pt x="3444379" y="413468"/>
                </a:cubicBezTo>
                <a:lnTo>
                  <a:pt x="4046110" y="355827"/>
                </a:lnTo>
                <a:lnTo>
                  <a:pt x="4046110" y="2108333"/>
                </a:lnTo>
                <a:lnTo>
                  <a:pt x="0" y="2108333"/>
                </a:lnTo>
                <a:lnTo>
                  <a:pt x="0" y="355827"/>
                </a:lnTo>
                <a:close/>
              </a:path>
            </a:pathLst>
          </a:custGeom>
          <a:solidFill>
            <a:schemeClr val="tx1"/>
          </a:solidFill>
          <a:ln w="19050">
            <a:no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0B0004020202020204" pitchFamily="34" charset="0"/>
                <a:cs typeface="Arial"/>
              </a:rPr>
              <a:t>`</a:t>
            </a:r>
          </a:p>
        </p:txBody>
      </p:sp>
      <p:cxnSp>
        <p:nvCxnSpPr>
          <p:cNvPr id="59" name="Straight Arrow Connector 58"/>
          <p:cNvCxnSpPr/>
          <p:nvPr/>
        </p:nvCxnSpPr>
        <p:spPr>
          <a:xfrm>
            <a:off x="4007868" y="1415067"/>
            <a:ext cx="5293" cy="439933"/>
          </a:xfrm>
          <a:prstGeom prst="straightConnector1">
            <a:avLst/>
          </a:prstGeom>
          <a:ln w="19050">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p:cNvSpPr txBox="1"/>
              <p:nvPr/>
            </p:nvSpPr>
            <p:spPr>
              <a:xfrm>
                <a:off x="4128710" y="1499707"/>
                <a:ext cx="942246" cy="246221"/>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600" b="0" i="0"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Δ</m:t>
                      </m:r>
                      <m: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𝑈</m:t>
                      </m:r>
                      <m: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m:t>
                      </m:r>
                      <m: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ℏ</m:t>
                      </m:r>
                      <m:sSub>
                        <m:sSubPr>
                          <m:ctrlP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ctrlPr>
                        </m:sSubPr>
                        <m:e>
                          <m: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𝜔</m:t>
                          </m:r>
                        </m:e>
                        <m:sub>
                          <m: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𝑒</m:t>
                          </m:r>
                        </m:sub>
                      </m:sSub>
                    </m:oMath>
                  </m:oMathPara>
                </a14:m>
                <a:endParaRPr kumimoji="0" lang="en-US" sz="1600" b="0" i="0" u="none" strike="noStrike" kern="1200" cap="none" spc="0" normalizeH="0" baseline="0" noProof="0" dirty="0">
                  <a:ln>
                    <a:noFill/>
                  </a:ln>
                  <a:solidFill>
                    <a:srgbClr val="FDCA00">
                      <a:lumMod val="20000"/>
                      <a:lumOff val="80000"/>
                    </a:srgbClr>
                  </a:solidFill>
                  <a:effectLst/>
                  <a:uLnTx/>
                  <a:uFillTx/>
                  <a:latin typeface="Aptos" panose="020B0004020202020204" pitchFamily="34" charset="0"/>
                  <a:cs typeface="Arial"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4128710" y="1499707"/>
                <a:ext cx="942246" cy="246221"/>
              </a:xfrm>
              <a:prstGeom prst="rect">
                <a:avLst/>
              </a:prstGeom>
              <a:blipFill>
                <a:blip r:embed="rId20"/>
                <a:stretch>
                  <a:fillRect l="-3871" b="-12500"/>
                </a:stretch>
              </a:blipFill>
            </p:spPr>
            <p:txBody>
              <a:bodyPr/>
              <a:lstStyle/>
              <a:p>
                <a:r>
                  <a:rPr lang="en-US">
                    <a:noFill/>
                  </a:rPr>
                  <a:t> </a:t>
                </a:r>
              </a:p>
            </p:txBody>
          </p:sp>
        </mc:Fallback>
      </mc:AlternateContent>
    </p:spTree>
    <p:extLst>
      <p:ext uri="{BB962C8B-B14F-4D97-AF65-F5344CB8AC3E}">
        <p14:creationId xmlns:p14="http://schemas.microsoft.com/office/powerpoint/2010/main" val="2033427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grpId="0" nodeType="clickEffect">
                                  <p:stCondLst>
                                    <p:cond delay="0"/>
                                  </p:stCondLst>
                                  <p:childTnLst>
                                    <p:animEffect transition="out" filter="wipe(up)">
                                      <p:cBhvr>
                                        <p:cTn id="12" dur="1000"/>
                                        <p:tgtEl>
                                          <p:spTgt spid="52"/>
                                        </p:tgtEl>
                                      </p:cBhvr>
                                    </p:animEffect>
                                    <p:set>
                                      <p:cBhvr>
                                        <p:cTn id="13" dur="1" fill="hold">
                                          <p:stCondLst>
                                            <p:cond delay="999"/>
                                          </p:stCondLst>
                                        </p:cTn>
                                        <p:tgtEl>
                                          <p:spTgt spid="5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1" fill="hold" grpId="0" nodeType="clickEffect">
                                  <p:stCondLst>
                                    <p:cond delay="0"/>
                                  </p:stCondLst>
                                  <p:childTnLst>
                                    <p:animEffect transition="out" filter="wipe(up)">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14" grpId="0" animBg="1"/>
      <p:bldP spid="52" grpId="0" animBg="1"/>
      <p:bldP spid="6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3" name="Picture 2" descr="A machine with a large cylinder&#10;&#10;AI-generated content may be incorrect.">
            <a:extLst>
              <a:ext uri="{FF2B5EF4-FFF2-40B4-BE49-F238E27FC236}">
                <a16:creationId xmlns:a16="http://schemas.microsoft.com/office/drawing/2014/main" id="{F16CC8EC-C72B-BBB9-F46F-576E9E2B26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38940" y="640741"/>
            <a:ext cx="6994167" cy="3950147"/>
          </a:xfrm>
          <a:prstGeom prst="rect">
            <a:avLst/>
          </a:prstGeom>
        </p:spPr>
      </p:pic>
      <p:sp>
        <p:nvSpPr>
          <p:cNvPr id="547" name="Google Shape;547;p53"/>
          <p:cNvSpPr txBox="1">
            <a:spLocks noGrp="1"/>
          </p:cNvSpPr>
          <p:nvPr>
            <p:ph type="title"/>
          </p:nvPr>
        </p:nvSpPr>
        <p:spPr>
          <a:xfrm>
            <a:off x="1374223" y="110139"/>
            <a:ext cx="6723600" cy="607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The Experiment - Technical overview</a:t>
            </a:r>
            <a:endParaRPr dirty="0"/>
          </a:p>
          <a:p>
            <a:pPr marL="0" lvl="0" indent="0" algn="l" rtl="0">
              <a:spcBef>
                <a:spcPts val="0"/>
              </a:spcBef>
              <a:spcAft>
                <a:spcPts val="0"/>
              </a:spcAft>
              <a:buNone/>
            </a:pPr>
            <a:endParaRPr dirty="0"/>
          </a:p>
        </p:txBody>
      </p:sp>
      <p:sp>
        <p:nvSpPr>
          <p:cNvPr id="548" name="Google Shape;548;p53"/>
          <p:cNvSpPr txBox="1"/>
          <p:nvPr/>
        </p:nvSpPr>
        <p:spPr>
          <a:xfrm>
            <a:off x="6001592" y="4475383"/>
            <a:ext cx="1586400" cy="440700"/>
          </a:xfrm>
          <a:prstGeom prst="rect">
            <a:avLst/>
          </a:prstGeom>
          <a:noFill/>
          <a:ln>
            <a:noFill/>
          </a:ln>
        </p:spPr>
        <p:txBody>
          <a:bodyPr spcFirstLastPara="1" wrap="square" lIns="0" tIns="0" rIns="0" bIns="0" anchor="t" anchorCtr="0">
            <a:noAutofit/>
          </a:bodyPr>
          <a:lstStyle/>
          <a:p>
            <a:pPr marL="0" lvl="0" indent="0" algn="l" rtl="0">
              <a:spcBef>
                <a:spcPts val="500"/>
              </a:spcBef>
              <a:spcAft>
                <a:spcPts val="0"/>
              </a:spcAft>
              <a:buNone/>
            </a:pPr>
            <a:r>
              <a:rPr lang="en" sz="1500" dirty="0"/>
              <a:t>Off-axis Injection tubes</a:t>
            </a:r>
            <a:endParaRPr sz="1500" dirty="0">
              <a:solidFill>
                <a:srgbClr val="000000"/>
              </a:solidFill>
            </a:endParaRPr>
          </a:p>
        </p:txBody>
      </p:sp>
      <p:sp>
        <p:nvSpPr>
          <p:cNvPr id="550" name="Google Shape;550;p53"/>
          <p:cNvSpPr txBox="1"/>
          <p:nvPr/>
        </p:nvSpPr>
        <p:spPr>
          <a:xfrm>
            <a:off x="40428" y="855650"/>
            <a:ext cx="1179600" cy="440700"/>
          </a:xfrm>
          <a:prstGeom prst="rect">
            <a:avLst/>
          </a:prstGeom>
          <a:noFill/>
          <a:ln>
            <a:noFill/>
          </a:ln>
        </p:spPr>
        <p:txBody>
          <a:bodyPr spcFirstLastPara="1" wrap="square" lIns="0" tIns="0" rIns="0" bIns="0" anchor="ctr" anchorCtr="0">
            <a:noAutofit/>
          </a:bodyPr>
          <a:lstStyle/>
          <a:p>
            <a:pPr marL="0" lvl="0" indent="0" algn="ctr" rtl="0">
              <a:spcBef>
                <a:spcPts val="500"/>
              </a:spcBef>
              <a:spcAft>
                <a:spcPts val="0"/>
              </a:spcAft>
              <a:buNone/>
            </a:pPr>
            <a:r>
              <a:rPr lang="en" sz="1500" dirty="0"/>
              <a:t>Vacuum box for services</a:t>
            </a:r>
            <a:endParaRPr sz="1500" dirty="0">
              <a:solidFill>
                <a:srgbClr val="000000"/>
              </a:solidFill>
            </a:endParaRPr>
          </a:p>
        </p:txBody>
      </p:sp>
      <p:sp>
        <p:nvSpPr>
          <p:cNvPr id="551" name="Google Shape;551;p53"/>
          <p:cNvSpPr txBox="1"/>
          <p:nvPr/>
        </p:nvSpPr>
        <p:spPr>
          <a:xfrm>
            <a:off x="3756300" y="1417193"/>
            <a:ext cx="948800" cy="758761"/>
          </a:xfrm>
          <a:prstGeom prst="roundRect">
            <a:avLst/>
          </a:prstGeom>
          <a:noFill/>
          <a:ln w="9525" cap="flat" cmpd="sng">
            <a:noFill/>
            <a:prstDash val="solid"/>
            <a:round/>
            <a:headEnd type="none" w="sm" len="sm"/>
            <a:tailEnd type="none" w="sm" len="sm"/>
          </a:ln>
          <a:scene3d>
            <a:camera prst="orthographicFront">
              <a:rot lat="0" lon="0" rev="21300000"/>
            </a:camera>
            <a:lightRig rig="threePt" dir="t"/>
          </a:scene3d>
        </p:spPr>
        <p:txBody>
          <a:bodyPr spcFirstLastPara="1" wrap="square" lIns="0" tIns="0" rIns="0" bIns="0" anchor="ctr" anchorCtr="0">
            <a:noAutofit/>
          </a:bodyPr>
          <a:lstStyle/>
          <a:p>
            <a:pPr marL="0" lvl="0" indent="0" algn="ctr" rtl="0">
              <a:spcBef>
                <a:spcPts val="500"/>
              </a:spcBef>
              <a:spcAft>
                <a:spcPts val="0"/>
              </a:spcAft>
              <a:buNone/>
            </a:pPr>
            <a:r>
              <a:rPr lang="en" sz="1500" dirty="0">
                <a:solidFill>
                  <a:schemeClr val="bg1"/>
                </a:solidFill>
              </a:rPr>
              <a:t>SC storage magnet</a:t>
            </a:r>
            <a:endParaRPr sz="1500" dirty="0">
              <a:solidFill>
                <a:schemeClr val="bg1"/>
              </a:solidFill>
            </a:endParaRPr>
          </a:p>
        </p:txBody>
      </p:sp>
      <p:sp>
        <p:nvSpPr>
          <p:cNvPr id="553" name="Google Shape;553;p53"/>
          <p:cNvSpPr txBox="1"/>
          <p:nvPr/>
        </p:nvSpPr>
        <p:spPr>
          <a:xfrm>
            <a:off x="7508023" y="1062733"/>
            <a:ext cx="1179600" cy="440700"/>
          </a:xfrm>
          <a:prstGeom prst="rect">
            <a:avLst/>
          </a:prstGeom>
          <a:noFill/>
          <a:ln>
            <a:noFill/>
          </a:ln>
        </p:spPr>
        <p:txBody>
          <a:bodyPr spcFirstLastPara="1" wrap="square" lIns="0" tIns="0" rIns="0" bIns="0" anchor="t" anchorCtr="0">
            <a:noAutofit/>
          </a:bodyPr>
          <a:lstStyle/>
          <a:p>
            <a:pPr marL="0" lvl="0" indent="0" algn="l" rtl="0">
              <a:spcBef>
                <a:spcPts val="500"/>
              </a:spcBef>
              <a:spcAft>
                <a:spcPts val="0"/>
              </a:spcAft>
              <a:buNone/>
            </a:pPr>
            <a:r>
              <a:rPr lang="en" sz="1500" dirty="0"/>
              <a:t>4K cryo head</a:t>
            </a:r>
            <a:endParaRPr sz="1500" dirty="0">
              <a:solidFill>
                <a:srgbClr val="000000"/>
              </a:solidFill>
            </a:endParaRPr>
          </a:p>
        </p:txBody>
      </p:sp>
      <p:cxnSp>
        <p:nvCxnSpPr>
          <p:cNvPr id="554" name="Google Shape;554;p53"/>
          <p:cNvCxnSpPr>
            <a:cxnSpLocks/>
          </p:cNvCxnSpPr>
          <p:nvPr/>
        </p:nvCxnSpPr>
        <p:spPr>
          <a:xfrm flipH="1" flipV="1">
            <a:off x="6372200" y="3219822"/>
            <a:ext cx="238117" cy="1282937"/>
          </a:xfrm>
          <a:prstGeom prst="straightConnector1">
            <a:avLst/>
          </a:prstGeom>
          <a:noFill/>
          <a:ln w="28575" cap="flat" cmpd="sng">
            <a:gradFill flip="none" rotWithShape="1">
              <a:gsLst>
                <a:gs pos="41000">
                  <a:schemeClr val="bg1"/>
                </a:gs>
                <a:gs pos="100000">
                  <a:schemeClr val="accent5">
                    <a:lumMod val="70000"/>
                  </a:schemeClr>
                </a:gs>
              </a:gsLst>
              <a:lin ang="13500000" scaled="1"/>
              <a:tileRect/>
            </a:gradFill>
            <a:prstDash val="solid"/>
            <a:round/>
            <a:headEnd type="none" w="med" len="med"/>
            <a:tailEnd type="stealth" w="med" len="med"/>
          </a:ln>
        </p:spPr>
      </p:cxnSp>
      <p:cxnSp>
        <p:nvCxnSpPr>
          <p:cNvPr id="557" name="Google Shape;557;p53"/>
          <p:cNvCxnSpPr>
            <a:cxnSpLocks/>
          </p:cNvCxnSpPr>
          <p:nvPr/>
        </p:nvCxnSpPr>
        <p:spPr>
          <a:xfrm>
            <a:off x="1139613" y="863925"/>
            <a:ext cx="336043" cy="56925"/>
          </a:xfrm>
          <a:prstGeom prst="straightConnector1">
            <a:avLst/>
          </a:prstGeom>
          <a:noFill/>
          <a:ln w="28575" cap="flat" cmpd="sng">
            <a:solidFill>
              <a:schemeClr val="dk1"/>
            </a:solidFill>
            <a:prstDash val="solid"/>
            <a:round/>
            <a:headEnd type="none" w="med" len="med"/>
            <a:tailEnd type="stealth" w="med" len="med"/>
          </a:ln>
        </p:spPr>
      </p:cxnSp>
      <p:sp>
        <p:nvSpPr>
          <p:cNvPr id="8" name="Google Shape;548;p53">
            <a:extLst>
              <a:ext uri="{FF2B5EF4-FFF2-40B4-BE49-F238E27FC236}">
                <a16:creationId xmlns:a16="http://schemas.microsoft.com/office/drawing/2014/main" id="{664A81D5-4FDE-F653-B5E4-CAB43E77D927}"/>
              </a:ext>
            </a:extLst>
          </p:cNvPr>
          <p:cNvSpPr txBox="1"/>
          <p:nvPr/>
        </p:nvSpPr>
        <p:spPr>
          <a:xfrm>
            <a:off x="910893" y="3939902"/>
            <a:ext cx="1930164" cy="440700"/>
          </a:xfrm>
          <a:prstGeom prst="rect">
            <a:avLst/>
          </a:prstGeom>
          <a:noFill/>
          <a:ln>
            <a:noFill/>
          </a:ln>
        </p:spPr>
        <p:txBody>
          <a:bodyPr spcFirstLastPara="1" wrap="square" lIns="0" tIns="0" rIns="0" bIns="0" anchor="t" anchorCtr="0">
            <a:noAutofit/>
          </a:bodyPr>
          <a:lstStyle/>
          <a:p>
            <a:pPr marL="0" lvl="0" indent="0" algn="l" rtl="0">
              <a:spcBef>
                <a:spcPts val="500"/>
              </a:spcBef>
              <a:spcAft>
                <a:spcPts val="0"/>
              </a:spcAft>
              <a:buNone/>
            </a:pPr>
            <a:r>
              <a:rPr lang="en" sz="1500" dirty="0"/>
              <a:t>Field correction coils</a:t>
            </a:r>
            <a:endParaRPr sz="1500" dirty="0">
              <a:solidFill>
                <a:srgbClr val="000000"/>
              </a:solidFill>
            </a:endParaRPr>
          </a:p>
        </p:txBody>
      </p:sp>
      <p:cxnSp>
        <p:nvCxnSpPr>
          <p:cNvPr id="9" name="Google Shape;554;p53">
            <a:extLst>
              <a:ext uri="{FF2B5EF4-FFF2-40B4-BE49-F238E27FC236}">
                <a16:creationId xmlns:a16="http://schemas.microsoft.com/office/drawing/2014/main" id="{5D99BABB-AA48-F1A4-053F-D56179EB6168}"/>
              </a:ext>
            </a:extLst>
          </p:cNvPr>
          <p:cNvCxnSpPr>
            <a:cxnSpLocks/>
          </p:cNvCxnSpPr>
          <p:nvPr/>
        </p:nvCxnSpPr>
        <p:spPr>
          <a:xfrm flipV="1">
            <a:off x="2771801" y="2729627"/>
            <a:ext cx="1368152" cy="1167683"/>
          </a:xfrm>
          <a:prstGeom prst="straightConnector1">
            <a:avLst/>
          </a:prstGeom>
          <a:noFill/>
          <a:ln w="28575" cap="flat" cmpd="sng">
            <a:gradFill flip="none" rotWithShape="1">
              <a:gsLst>
                <a:gs pos="41000">
                  <a:schemeClr val="bg1"/>
                </a:gs>
                <a:gs pos="100000">
                  <a:schemeClr val="accent5">
                    <a:lumMod val="70000"/>
                  </a:schemeClr>
                </a:gs>
              </a:gsLst>
              <a:lin ang="13500000" scaled="1"/>
              <a:tileRect/>
            </a:gradFill>
            <a:prstDash val="solid"/>
            <a:round/>
            <a:headEnd type="none" w="med" len="med"/>
            <a:tailEnd type="stealth" w="med" len="med"/>
          </a:ln>
        </p:spPr>
      </p:cxnSp>
      <p:sp>
        <p:nvSpPr>
          <p:cNvPr id="12" name="Google Shape;548;p53">
            <a:extLst>
              <a:ext uri="{FF2B5EF4-FFF2-40B4-BE49-F238E27FC236}">
                <a16:creationId xmlns:a16="http://schemas.microsoft.com/office/drawing/2014/main" id="{0B8526F5-CC23-94D0-A2A1-5A14B2C0A1F0}"/>
              </a:ext>
            </a:extLst>
          </p:cNvPr>
          <p:cNvSpPr txBox="1"/>
          <p:nvPr/>
        </p:nvSpPr>
        <p:spPr>
          <a:xfrm>
            <a:off x="1063293" y="4370233"/>
            <a:ext cx="1930164" cy="440700"/>
          </a:xfrm>
          <a:prstGeom prst="rect">
            <a:avLst/>
          </a:prstGeom>
          <a:noFill/>
          <a:ln>
            <a:noFill/>
          </a:ln>
        </p:spPr>
        <p:txBody>
          <a:bodyPr spcFirstLastPara="1" wrap="square" lIns="0" tIns="0" rIns="0" bIns="0" anchor="t" anchorCtr="0">
            <a:noAutofit/>
          </a:bodyPr>
          <a:lstStyle/>
          <a:p>
            <a:pPr marL="0" lvl="0" indent="0" algn="l" rtl="0">
              <a:spcBef>
                <a:spcPts val="500"/>
              </a:spcBef>
              <a:spcAft>
                <a:spcPts val="0"/>
              </a:spcAft>
              <a:buNone/>
            </a:pPr>
            <a:r>
              <a:rPr lang="en" sz="1500" dirty="0"/>
              <a:t>Positron tracker</a:t>
            </a:r>
            <a:br>
              <a:rPr lang="en" sz="1500" dirty="0"/>
            </a:br>
            <a:r>
              <a:rPr lang="en" sz="1500" dirty="0"/>
              <a:t>Scintillating fibers</a:t>
            </a:r>
            <a:endParaRPr sz="1500" dirty="0">
              <a:solidFill>
                <a:srgbClr val="000000"/>
              </a:solidFill>
            </a:endParaRPr>
          </a:p>
        </p:txBody>
      </p:sp>
      <p:cxnSp>
        <p:nvCxnSpPr>
          <p:cNvPr id="13" name="Google Shape;554;p53">
            <a:extLst>
              <a:ext uri="{FF2B5EF4-FFF2-40B4-BE49-F238E27FC236}">
                <a16:creationId xmlns:a16="http://schemas.microsoft.com/office/drawing/2014/main" id="{7F346C2D-F716-5E11-1807-BA4604CA27F6}"/>
              </a:ext>
            </a:extLst>
          </p:cNvPr>
          <p:cNvCxnSpPr>
            <a:cxnSpLocks/>
          </p:cNvCxnSpPr>
          <p:nvPr/>
        </p:nvCxnSpPr>
        <p:spPr>
          <a:xfrm flipV="1">
            <a:off x="2527589" y="2729627"/>
            <a:ext cx="1940411" cy="1903924"/>
          </a:xfrm>
          <a:prstGeom prst="straightConnector1">
            <a:avLst/>
          </a:prstGeom>
          <a:noFill/>
          <a:ln w="28575" cap="flat" cmpd="sng">
            <a:gradFill flip="none" rotWithShape="1">
              <a:gsLst>
                <a:gs pos="41000">
                  <a:schemeClr val="bg1"/>
                </a:gs>
                <a:gs pos="100000">
                  <a:schemeClr val="accent5">
                    <a:lumMod val="70000"/>
                  </a:schemeClr>
                </a:gs>
              </a:gsLst>
              <a:lin ang="13500000" scaled="1"/>
              <a:tileRect/>
            </a:gradFill>
            <a:prstDash val="solid"/>
            <a:round/>
            <a:headEnd type="none" w="med" len="med"/>
            <a:tailEnd type="stealth" w="med" len="med"/>
          </a:ln>
        </p:spPr>
      </p:cxnSp>
      <p:sp>
        <p:nvSpPr>
          <p:cNvPr id="15" name="Google Shape;548;p53">
            <a:extLst>
              <a:ext uri="{FF2B5EF4-FFF2-40B4-BE49-F238E27FC236}">
                <a16:creationId xmlns:a16="http://schemas.microsoft.com/office/drawing/2014/main" id="{7BE6943E-7712-2969-45D5-C2F39F548498}"/>
              </a:ext>
            </a:extLst>
          </p:cNvPr>
          <p:cNvSpPr txBox="1"/>
          <p:nvPr/>
        </p:nvSpPr>
        <p:spPr>
          <a:xfrm>
            <a:off x="2767399" y="4676143"/>
            <a:ext cx="1930164" cy="440700"/>
          </a:xfrm>
          <a:prstGeom prst="rect">
            <a:avLst/>
          </a:prstGeom>
          <a:noFill/>
          <a:ln>
            <a:noFill/>
          </a:ln>
        </p:spPr>
        <p:txBody>
          <a:bodyPr spcFirstLastPara="1" wrap="square" lIns="0" tIns="0" rIns="0" bIns="0" anchor="t" anchorCtr="0">
            <a:noAutofit/>
          </a:bodyPr>
          <a:lstStyle/>
          <a:p>
            <a:pPr marL="0" lvl="0" indent="0" algn="l" rtl="0">
              <a:spcBef>
                <a:spcPts val="500"/>
              </a:spcBef>
              <a:spcAft>
                <a:spcPts val="0"/>
              </a:spcAft>
              <a:buNone/>
            </a:pPr>
            <a:r>
              <a:rPr lang="en" sz="1500" dirty="0"/>
              <a:t>Radial electrodes</a:t>
            </a:r>
            <a:endParaRPr sz="1500" dirty="0">
              <a:solidFill>
                <a:srgbClr val="000000"/>
              </a:solidFill>
            </a:endParaRPr>
          </a:p>
        </p:txBody>
      </p:sp>
      <p:cxnSp>
        <p:nvCxnSpPr>
          <p:cNvPr id="16" name="Google Shape;554;p53">
            <a:extLst>
              <a:ext uri="{FF2B5EF4-FFF2-40B4-BE49-F238E27FC236}">
                <a16:creationId xmlns:a16="http://schemas.microsoft.com/office/drawing/2014/main" id="{1F73C107-45D5-A8C1-445C-D76525C9E425}"/>
              </a:ext>
            </a:extLst>
          </p:cNvPr>
          <p:cNvCxnSpPr>
            <a:cxnSpLocks/>
          </p:cNvCxnSpPr>
          <p:nvPr/>
        </p:nvCxnSpPr>
        <p:spPr>
          <a:xfrm flipV="1">
            <a:off x="3252005" y="2791809"/>
            <a:ext cx="1493252" cy="1903924"/>
          </a:xfrm>
          <a:prstGeom prst="straightConnector1">
            <a:avLst/>
          </a:prstGeom>
          <a:noFill/>
          <a:ln w="28575" cap="flat" cmpd="sng">
            <a:gradFill flip="none" rotWithShape="1">
              <a:gsLst>
                <a:gs pos="41000">
                  <a:schemeClr val="bg1"/>
                </a:gs>
                <a:gs pos="100000">
                  <a:schemeClr val="accent5">
                    <a:lumMod val="70000"/>
                  </a:schemeClr>
                </a:gs>
              </a:gsLst>
              <a:lin ang="13500000" scaled="1"/>
              <a:tileRect/>
            </a:gradFill>
            <a:prstDash val="solid"/>
            <a:round/>
            <a:headEnd type="none" w="med" len="med"/>
            <a:tailEnd type="stealth" w="med" len="med"/>
          </a:ln>
        </p:spPr>
      </p:cxnSp>
      <p:sp>
        <p:nvSpPr>
          <p:cNvPr id="18" name="Google Shape;548;p53">
            <a:extLst>
              <a:ext uri="{FF2B5EF4-FFF2-40B4-BE49-F238E27FC236}">
                <a16:creationId xmlns:a16="http://schemas.microsoft.com/office/drawing/2014/main" id="{9CB862E3-8DD7-8206-5A9E-719682F3B8EF}"/>
              </a:ext>
            </a:extLst>
          </p:cNvPr>
          <p:cNvSpPr txBox="1"/>
          <p:nvPr/>
        </p:nvSpPr>
        <p:spPr>
          <a:xfrm>
            <a:off x="109835" y="3233901"/>
            <a:ext cx="1930164" cy="440700"/>
          </a:xfrm>
          <a:prstGeom prst="rect">
            <a:avLst/>
          </a:prstGeom>
          <a:noFill/>
          <a:ln>
            <a:noFill/>
          </a:ln>
        </p:spPr>
        <p:txBody>
          <a:bodyPr spcFirstLastPara="1" wrap="square" lIns="0" tIns="0" rIns="0" bIns="0" anchor="t" anchorCtr="0">
            <a:noAutofit/>
          </a:bodyPr>
          <a:lstStyle/>
          <a:p>
            <a:pPr marL="0" lvl="0" indent="0" algn="l" rtl="0">
              <a:spcBef>
                <a:spcPts val="500"/>
              </a:spcBef>
              <a:spcAft>
                <a:spcPts val="0"/>
              </a:spcAft>
              <a:buNone/>
            </a:pPr>
            <a:r>
              <a:rPr lang="en-GB" sz="1500" dirty="0"/>
              <a:t>F</a:t>
            </a:r>
            <a:r>
              <a:rPr lang="en" sz="1500" dirty="0"/>
              <a:t>iber ports for </a:t>
            </a:r>
          </a:p>
          <a:p>
            <a:pPr marL="0" lvl="0" indent="0" algn="l" rtl="0">
              <a:spcBef>
                <a:spcPts val="500"/>
              </a:spcBef>
              <a:spcAft>
                <a:spcPts val="0"/>
              </a:spcAft>
              <a:buNone/>
            </a:pPr>
            <a:r>
              <a:rPr lang="en" sz="1500" dirty="0">
                <a:solidFill>
                  <a:srgbClr val="000000"/>
                </a:solidFill>
              </a:rPr>
              <a:t>~ 2000 DAQ channels</a:t>
            </a:r>
            <a:endParaRPr sz="1500" dirty="0">
              <a:solidFill>
                <a:srgbClr val="000000"/>
              </a:solidFill>
            </a:endParaRPr>
          </a:p>
        </p:txBody>
      </p:sp>
      <p:cxnSp>
        <p:nvCxnSpPr>
          <p:cNvPr id="19" name="Google Shape;554;p53">
            <a:extLst>
              <a:ext uri="{FF2B5EF4-FFF2-40B4-BE49-F238E27FC236}">
                <a16:creationId xmlns:a16="http://schemas.microsoft.com/office/drawing/2014/main" id="{ED444443-8B87-37BD-690C-FD83E029DFE7}"/>
              </a:ext>
            </a:extLst>
          </p:cNvPr>
          <p:cNvCxnSpPr>
            <a:cxnSpLocks/>
          </p:cNvCxnSpPr>
          <p:nvPr/>
        </p:nvCxnSpPr>
        <p:spPr>
          <a:xfrm flipV="1">
            <a:off x="1300015" y="2403532"/>
            <a:ext cx="1368152" cy="1167683"/>
          </a:xfrm>
          <a:prstGeom prst="straightConnector1">
            <a:avLst/>
          </a:prstGeom>
          <a:noFill/>
          <a:ln w="28575" cap="flat" cmpd="sng">
            <a:gradFill flip="none" rotWithShape="1">
              <a:gsLst>
                <a:gs pos="41000">
                  <a:schemeClr val="bg1"/>
                </a:gs>
                <a:gs pos="100000">
                  <a:schemeClr val="accent5">
                    <a:lumMod val="70000"/>
                  </a:schemeClr>
                </a:gs>
              </a:gsLst>
              <a:lin ang="13500000" scaled="1"/>
              <a:tileRect/>
            </a:gradFill>
            <a:prstDash val="solid"/>
            <a:round/>
            <a:headEnd type="none" w="med" len="med"/>
            <a:tailEnd type="stealth" w="med" len="med"/>
          </a:ln>
        </p:spPr>
      </p:cxnSp>
      <p:sp>
        <p:nvSpPr>
          <p:cNvPr id="2" name="Google Shape;548;p53">
            <a:extLst>
              <a:ext uri="{FF2B5EF4-FFF2-40B4-BE49-F238E27FC236}">
                <a16:creationId xmlns:a16="http://schemas.microsoft.com/office/drawing/2014/main" id="{6AA3622E-6977-ED76-5DF2-30B522656E1C}"/>
              </a:ext>
            </a:extLst>
          </p:cNvPr>
          <p:cNvSpPr txBox="1"/>
          <p:nvPr/>
        </p:nvSpPr>
        <p:spPr>
          <a:xfrm>
            <a:off x="4600436" y="847216"/>
            <a:ext cx="1930164" cy="440700"/>
          </a:xfrm>
          <a:prstGeom prst="rect">
            <a:avLst/>
          </a:prstGeom>
          <a:noFill/>
          <a:ln>
            <a:noFill/>
          </a:ln>
        </p:spPr>
        <p:txBody>
          <a:bodyPr spcFirstLastPara="1" wrap="square" lIns="0" tIns="0" rIns="0" bIns="0" anchor="t" anchorCtr="0">
            <a:noAutofit/>
          </a:bodyPr>
          <a:lstStyle/>
          <a:p>
            <a:pPr marL="0" lvl="0" indent="0" algn="r" rtl="0">
              <a:spcBef>
                <a:spcPts val="500"/>
              </a:spcBef>
              <a:spcAft>
                <a:spcPts val="0"/>
              </a:spcAft>
              <a:buNone/>
            </a:pPr>
            <a:r>
              <a:rPr lang="en" sz="1500" dirty="0"/>
              <a:t>Weakly-focusing field</a:t>
            </a:r>
            <a:br>
              <a:rPr lang="en" sz="1500" dirty="0"/>
            </a:br>
            <a:r>
              <a:rPr lang="en" sz="1500" dirty="0"/>
              <a:t>coil</a:t>
            </a:r>
            <a:endParaRPr sz="1500" dirty="0">
              <a:solidFill>
                <a:srgbClr val="000000"/>
              </a:solidFill>
            </a:endParaRPr>
          </a:p>
        </p:txBody>
      </p:sp>
      <p:cxnSp>
        <p:nvCxnSpPr>
          <p:cNvPr id="4" name="Google Shape;554;p53">
            <a:extLst>
              <a:ext uri="{FF2B5EF4-FFF2-40B4-BE49-F238E27FC236}">
                <a16:creationId xmlns:a16="http://schemas.microsoft.com/office/drawing/2014/main" id="{3604796A-0F7C-1F79-3037-46DE9581C280}"/>
              </a:ext>
            </a:extLst>
          </p:cNvPr>
          <p:cNvCxnSpPr>
            <a:cxnSpLocks/>
          </p:cNvCxnSpPr>
          <p:nvPr/>
        </p:nvCxnSpPr>
        <p:spPr>
          <a:xfrm flipH="1">
            <a:off x="4867363" y="1227474"/>
            <a:ext cx="1050321" cy="1274575"/>
          </a:xfrm>
          <a:prstGeom prst="straightConnector1">
            <a:avLst/>
          </a:prstGeom>
          <a:noFill/>
          <a:ln w="28575" cap="flat" cmpd="sng">
            <a:gradFill flip="none" rotWithShape="1">
              <a:gsLst>
                <a:gs pos="41000">
                  <a:schemeClr val="bg1"/>
                </a:gs>
                <a:gs pos="100000">
                  <a:schemeClr val="accent5">
                    <a:lumMod val="70000"/>
                  </a:schemeClr>
                </a:gs>
              </a:gsLst>
              <a:lin ang="13500000" scaled="1"/>
              <a:tileRect/>
            </a:gradFill>
            <a:prstDash val="solid"/>
            <a:round/>
            <a:headEnd type="none" w="med" len="med"/>
            <a:tailEnd type="stealth"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Ein Bild, das Screenshot, Design enthält.&#10;&#10;KI-generierte Inhalte können fehlerhaft sein.">
            <a:extLst>
              <a:ext uri="{FF2B5EF4-FFF2-40B4-BE49-F238E27FC236}">
                <a16:creationId xmlns:a16="http://schemas.microsoft.com/office/drawing/2014/main" id="{40C7D3BE-B69E-0DAC-CEBA-69B8C1D4EF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4382"/>
            <a:ext cx="9144000" cy="3494736"/>
          </a:xfrm>
          <a:prstGeom prst="rect">
            <a:avLst/>
          </a:prstGeom>
        </p:spPr>
      </p:pic>
      <p:pic>
        <p:nvPicPr>
          <p:cNvPr id="13" name="Grafik 12" descr="Ein Bild, das Screenshot, Design enthält.&#10;&#10;KI-generierte Inhalte können fehlerhaft sein.">
            <a:extLst>
              <a:ext uri="{FF2B5EF4-FFF2-40B4-BE49-F238E27FC236}">
                <a16:creationId xmlns:a16="http://schemas.microsoft.com/office/drawing/2014/main" id="{CE43333E-3590-EF7E-9C7F-E5F5AA0D85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4382"/>
            <a:ext cx="9144000" cy="3494736"/>
          </a:xfrm>
          <a:prstGeom prst="rect">
            <a:avLst/>
          </a:prstGeom>
        </p:spPr>
      </p:pic>
      <p:pic>
        <p:nvPicPr>
          <p:cNvPr id="19" name="Grafik 18" descr="Ein Bild, das Screenshot, Design, Licht enthält.&#10;&#10;KI-generierte Inhalte können fehlerhaft sein.">
            <a:extLst>
              <a:ext uri="{FF2B5EF4-FFF2-40B4-BE49-F238E27FC236}">
                <a16:creationId xmlns:a16="http://schemas.microsoft.com/office/drawing/2014/main" id="{7D0C0C15-CF54-F6B9-DAA0-13E4C1C7A8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24382"/>
            <a:ext cx="9144000" cy="3494736"/>
          </a:xfrm>
          <a:prstGeom prst="rect">
            <a:avLst/>
          </a:prstGeom>
        </p:spPr>
      </p:pic>
      <p:grpSp>
        <p:nvGrpSpPr>
          <p:cNvPr id="80" name="Gruppieren 79">
            <a:extLst>
              <a:ext uri="{FF2B5EF4-FFF2-40B4-BE49-F238E27FC236}">
                <a16:creationId xmlns:a16="http://schemas.microsoft.com/office/drawing/2014/main" id="{A770CF58-7D9E-4C19-25EF-9EB461D17F5B}"/>
              </a:ext>
            </a:extLst>
          </p:cNvPr>
          <p:cNvGrpSpPr/>
          <p:nvPr/>
        </p:nvGrpSpPr>
        <p:grpSpPr>
          <a:xfrm>
            <a:off x="1409177" y="816118"/>
            <a:ext cx="5186141" cy="3477345"/>
            <a:chOff x="1878903" y="1088158"/>
            <a:chExt cx="6914854" cy="4636459"/>
          </a:xfrm>
        </p:grpSpPr>
        <p:sp>
          <p:nvSpPr>
            <p:cNvPr id="57" name="Textfeld 56">
              <a:extLst>
                <a:ext uri="{FF2B5EF4-FFF2-40B4-BE49-F238E27FC236}">
                  <a16:creationId xmlns:a16="http://schemas.microsoft.com/office/drawing/2014/main" id="{C2B2F079-E11D-DA97-E6F4-25278C970C26}"/>
                </a:ext>
              </a:extLst>
            </p:cNvPr>
            <p:cNvSpPr txBox="1"/>
            <p:nvPr/>
          </p:nvSpPr>
          <p:spPr>
            <a:xfrm>
              <a:off x="6952924" y="1088158"/>
              <a:ext cx="1840833" cy="615553"/>
            </a:xfrm>
            <a:prstGeom prst="rect">
              <a:avLst/>
            </a:prstGeom>
            <a:noFill/>
          </p:spPr>
          <p:txBody>
            <a:bodyPr wrap="square">
              <a:spAutoFit/>
            </a:bodyPr>
            <a:lstStyle/>
            <a:p>
              <a:pPr algn="ctr"/>
              <a:r>
                <a:rPr lang="en-US" sz="1200" dirty="0"/>
                <a:t>Weakly Focusing Coil</a:t>
              </a:r>
            </a:p>
          </p:txBody>
        </p:sp>
        <p:sp>
          <p:nvSpPr>
            <p:cNvPr id="58" name="Textfeld 57">
              <a:extLst>
                <a:ext uri="{FF2B5EF4-FFF2-40B4-BE49-F238E27FC236}">
                  <a16:creationId xmlns:a16="http://schemas.microsoft.com/office/drawing/2014/main" id="{EB4A7B3F-5EEB-D1CA-4B17-6E25DEFAC62A}"/>
                </a:ext>
              </a:extLst>
            </p:cNvPr>
            <p:cNvSpPr txBox="1"/>
            <p:nvPr/>
          </p:nvSpPr>
          <p:spPr>
            <a:xfrm>
              <a:off x="1878903" y="1088158"/>
              <a:ext cx="1264769" cy="615553"/>
            </a:xfrm>
            <a:prstGeom prst="rect">
              <a:avLst/>
            </a:prstGeom>
            <a:noFill/>
          </p:spPr>
          <p:txBody>
            <a:bodyPr wrap="square">
              <a:spAutoFit/>
            </a:bodyPr>
            <a:lstStyle/>
            <a:p>
              <a:pPr algn="ctr"/>
              <a:r>
                <a:rPr lang="en-US" sz="1200" dirty="0"/>
                <a:t>Correction Coils</a:t>
              </a:r>
            </a:p>
          </p:txBody>
        </p:sp>
        <p:sp>
          <p:nvSpPr>
            <p:cNvPr id="59" name="Textfeld 58">
              <a:extLst>
                <a:ext uri="{FF2B5EF4-FFF2-40B4-BE49-F238E27FC236}">
                  <a16:creationId xmlns:a16="http://schemas.microsoft.com/office/drawing/2014/main" id="{527113BD-7147-02FA-F0C6-24D5E9818BF6}"/>
                </a:ext>
              </a:extLst>
            </p:cNvPr>
            <p:cNvSpPr txBox="1"/>
            <p:nvPr/>
          </p:nvSpPr>
          <p:spPr>
            <a:xfrm>
              <a:off x="4729457" y="1226657"/>
              <a:ext cx="1264769" cy="369332"/>
            </a:xfrm>
            <a:prstGeom prst="rect">
              <a:avLst/>
            </a:prstGeom>
            <a:noFill/>
          </p:spPr>
          <p:txBody>
            <a:bodyPr wrap="square">
              <a:spAutoFit/>
            </a:bodyPr>
            <a:lstStyle/>
            <a:p>
              <a:pPr algn="ctr"/>
              <a:r>
                <a:rPr lang="en-US" sz="1200" dirty="0"/>
                <a:t>Kicker Coil</a:t>
              </a:r>
            </a:p>
          </p:txBody>
        </p:sp>
        <p:sp>
          <p:nvSpPr>
            <p:cNvPr id="60" name="Textfeld 59">
              <a:extLst>
                <a:ext uri="{FF2B5EF4-FFF2-40B4-BE49-F238E27FC236}">
                  <a16:creationId xmlns:a16="http://schemas.microsoft.com/office/drawing/2014/main" id="{4C685082-85BF-C681-616D-25C922930548}"/>
                </a:ext>
              </a:extLst>
            </p:cNvPr>
            <p:cNvSpPr txBox="1"/>
            <p:nvPr/>
          </p:nvSpPr>
          <p:spPr>
            <a:xfrm>
              <a:off x="3774285" y="5355285"/>
              <a:ext cx="1264769" cy="369332"/>
            </a:xfrm>
            <a:prstGeom prst="rect">
              <a:avLst/>
            </a:prstGeom>
            <a:noFill/>
          </p:spPr>
          <p:txBody>
            <a:bodyPr wrap="square">
              <a:spAutoFit/>
            </a:bodyPr>
            <a:lstStyle/>
            <a:p>
              <a:pPr algn="ctr"/>
              <a:r>
                <a:rPr lang="en-US" sz="1200" dirty="0"/>
                <a:t>Electrodes</a:t>
              </a:r>
            </a:p>
          </p:txBody>
        </p:sp>
        <p:cxnSp>
          <p:nvCxnSpPr>
            <p:cNvPr id="61" name="Gerader Verbinder 60">
              <a:extLst>
                <a:ext uri="{FF2B5EF4-FFF2-40B4-BE49-F238E27FC236}">
                  <a16:creationId xmlns:a16="http://schemas.microsoft.com/office/drawing/2014/main" id="{5122F82A-86C4-E52A-C7AE-69173D34F9F4}"/>
                </a:ext>
              </a:extLst>
            </p:cNvPr>
            <p:cNvCxnSpPr>
              <a:cxnSpLocks/>
              <a:endCxn id="60" idx="0"/>
            </p:cNvCxnSpPr>
            <p:nvPr/>
          </p:nvCxnSpPr>
          <p:spPr>
            <a:xfrm>
              <a:off x="4406669" y="3789040"/>
              <a:ext cx="1" cy="15662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EEEC1266-9279-AD36-B369-54693C56DC74}"/>
                </a:ext>
              </a:extLst>
            </p:cNvPr>
            <p:cNvCxnSpPr>
              <a:cxnSpLocks/>
              <a:stCxn id="58" idx="2"/>
            </p:cNvCxnSpPr>
            <p:nvPr/>
          </p:nvCxnSpPr>
          <p:spPr>
            <a:xfrm>
              <a:off x="2511288" y="1703711"/>
              <a:ext cx="723999" cy="9946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649E8E61-4FA9-B1E8-374D-B0406B143670}"/>
                </a:ext>
              </a:extLst>
            </p:cNvPr>
            <p:cNvCxnSpPr>
              <a:cxnSpLocks/>
              <a:stCxn id="58" idx="2"/>
            </p:cNvCxnSpPr>
            <p:nvPr/>
          </p:nvCxnSpPr>
          <p:spPr>
            <a:xfrm>
              <a:off x="2511288" y="1703711"/>
              <a:ext cx="1356383" cy="10790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833EF8B4-373C-9CC6-80B8-7D8EC0ED97B5}"/>
                </a:ext>
              </a:extLst>
            </p:cNvPr>
            <p:cNvCxnSpPr>
              <a:cxnSpLocks/>
              <a:stCxn id="59" idx="2"/>
            </p:cNvCxnSpPr>
            <p:nvPr/>
          </p:nvCxnSpPr>
          <p:spPr>
            <a:xfrm>
              <a:off x="5361843" y="1595989"/>
              <a:ext cx="565688" cy="16889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r Verbinder 74">
              <a:extLst>
                <a:ext uri="{FF2B5EF4-FFF2-40B4-BE49-F238E27FC236}">
                  <a16:creationId xmlns:a16="http://schemas.microsoft.com/office/drawing/2014/main" id="{FC02AF92-3C24-B520-09BA-1B6C29B6C579}"/>
                </a:ext>
              </a:extLst>
            </p:cNvPr>
            <p:cNvCxnSpPr>
              <a:cxnSpLocks/>
              <a:stCxn id="57" idx="2"/>
            </p:cNvCxnSpPr>
            <p:nvPr/>
          </p:nvCxnSpPr>
          <p:spPr>
            <a:xfrm flipH="1">
              <a:off x="6412865" y="1703711"/>
              <a:ext cx="1460476" cy="14266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0ECC208B-BB21-A7EB-3C24-0214F3A15A78}"/>
              </a:ext>
            </a:extLst>
          </p:cNvPr>
          <p:cNvSpPr>
            <a:spLocks noGrp="1"/>
          </p:cNvSpPr>
          <p:nvPr>
            <p:ph type="title"/>
          </p:nvPr>
        </p:nvSpPr>
        <p:spPr/>
        <p:txBody>
          <a:bodyPr/>
          <a:lstStyle/>
          <a:p>
            <a:r>
              <a:rPr lang="en-US" dirty="0"/>
              <a:t>Geant4 Implementation</a:t>
            </a:r>
          </a:p>
        </p:txBody>
      </p:sp>
      <p:sp>
        <p:nvSpPr>
          <p:cNvPr id="6" name="Foliennummernplatzhalter 5">
            <a:extLst>
              <a:ext uri="{FF2B5EF4-FFF2-40B4-BE49-F238E27FC236}">
                <a16:creationId xmlns:a16="http://schemas.microsoft.com/office/drawing/2014/main" id="{69DACF98-5DE3-540E-0FF6-B6712B7DB288}"/>
              </a:ext>
            </a:extLst>
          </p:cNvPr>
          <p:cNvSpPr>
            <a:spLocks noGrp="1"/>
          </p:cNvSpPr>
          <p:nvPr>
            <p:ph type="sldNum" sz="quarter" idx="12"/>
          </p:nvPr>
        </p:nvSpPr>
        <p:spPr>
          <a:xfrm>
            <a:off x="8736405" y="4905425"/>
            <a:ext cx="374183" cy="144016"/>
          </a:xfrm>
        </p:spPr>
        <p:txBody>
          <a:bodyPr/>
          <a:lstStyle/>
          <a:p>
            <a:fld id="{442AD375-037F-43D0-B059-5172DA06796A}" type="slidenum">
              <a:rPr lang="en-GB" noProof="0" smtClean="0"/>
              <a:pPr/>
              <a:t>21</a:t>
            </a:fld>
            <a:endParaRPr lang="en-GB" noProof="0" dirty="0"/>
          </a:p>
        </p:txBody>
      </p:sp>
      <p:grpSp>
        <p:nvGrpSpPr>
          <p:cNvPr id="54" name="Gruppieren 53">
            <a:extLst>
              <a:ext uri="{FF2B5EF4-FFF2-40B4-BE49-F238E27FC236}">
                <a16:creationId xmlns:a16="http://schemas.microsoft.com/office/drawing/2014/main" id="{B0360DCF-8309-E74B-F90B-3AC31264D048}"/>
              </a:ext>
            </a:extLst>
          </p:cNvPr>
          <p:cNvGrpSpPr/>
          <p:nvPr/>
        </p:nvGrpSpPr>
        <p:grpSpPr>
          <a:xfrm>
            <a:off x="89503" y="816118"/>
            <a:ext cx="8735279" cy="3558138"/>
            <a:chOff x="119336" y="1088158"/>
            <a:chExt cx="11647039" cy="4744183"/>
          </a:xfrm>
        </p:grpSpPr>
        <p:sp>
          <p:nvSpPr>
            <p:cNvPr id="21" name="Textfeld 20">
              <a:extLst>
                <a:ext uri="{FF2B5EF4-FFF2-40B4-BE49-F238E27FC236}">
                  <a16:creationId xmlns:a16="http://schemas.microsoft.com/office/drawing/2014/main" id="{CB2055A9-4CC5-C5D6-C27E-98D0FA0A02F0}"/>
                </a:ext>
              </a:extLst>
            </p:cNvPr>
            <p:cNvSpPr txBox="1"/>
            <p:nvPr/>
          </p:nvSpPr>
          <p:spPr>
            <a:xfrm>
              <a:off x="1199456" y="5216785"/>
              <a:ext cx="1800200" cy="615553"/>
            </a:xfrm>
            <a:prstGeom prst="rect">
              <a:avLst/>
            </a:prstGeom>
            <a:noFill/>
          </p:spPr>
          <p:txBody>
            <a:bodyPr wrap="square">
              <a:spAutoFit/>
            </a:bodyPr>
            <a:lstStyle/>
            <a:p>
              <a:pPr algn="ctr"/>
              <a:r>
                <a:rPr lang="en-US" sz="1200" dirty="0"/>
                <a:t>Entrance Trigger System</a:t>
              </a:r>
            </a:p>
          </p:txBody>
        </p:sp>
        <p:sp>
          <p:nvSpPr>
            <p:cNvPr id="22" name="Textfeld 21">
              <a:extLst>
                <a:ext uri="{FF2B5EF4-FFF2-40B4-BE49-F238E27FC236}">
                  <a16:creationId xmlns:a16="http://schemas.microsoft.com/office/drawing/2014/main" id="{2FE03F70-549C-66DB-C575-942D9A3B9633}"/>
                </a:ext>
              </a:extLst>
            </p:cNvPr>
            <p:cNvSpPr txBox="1"/>
            <p:nvPr/>
          </p:nvSpPr>
          <p:spPr>
            <a:xfrm>
              <a:off x="119336" y="1088158"/>
              <a:ext cx="1080120" cy="615553"/>
            </a:xfrm>
            <a:prstGeom prst="rect">
              <a:avLst/>
            </a:prstGeom>
            <a:noFill/>
          </p:spPr>
          <p:txBody>
            <a:bodyPr wrap="square">
              <a:spAutoFit/>
            </a:bodyPr>
            <a:lstStyle/>
            <a:p>
              <a:pPr algn="ctr"/>
              <a:r>
                <a:rPr lang="en-US" sz="1200" dirty="0"/>
                <a:t>Injection Tubes</a:t>
              </a:r>
            </a:p>
          </p:txBody>
        </p:sp>
        <p:sp>
          <p:nvSpPr>
            <p:cNvPr id="23" name="Textfeld 22">
              <a:extLst>
                <a:ext uri="{FF2B5EF4-FFF2-40B4-BE49-F238E27FC236}">
                  <a16:creationId xmlns:a16="http://schemas.microsoft.com/office/drawing/2014/main" id="{4DD5C939-2B76-264E-7B43-F6E8279ADB4D}"/>
                </a:ext>
              </a:extLst>
            </p:cNvPr>
            <p:cNvSpPr txBox="1"/>
            <p:nvPr/>
          </p:nvSpPr>
          <p:spPr>
            <a:xfrm>
              <a:off x="5807968" y="5216788"/>
              <a:ext cx="1214872" cy="615553"/>
            </a:xfrm>
            <a:prstGeom prst="rect">
              <a:avLst/>
            </a:prstGeom>
            <a:noFill/>
          </p:spPr>
          <p:txBody>
            <a:bodyPr wrap="square">
              <a:spAutoFit/>
            </a:bodyPr>
            <a:lstStyle/>
            <a:p>
              <a:pPr algn="ctr"/>
              <a:r>
                <a:rPr lang="en-US" sz="1200" dirty="0"/>
                <a:t>Positron Detectors</a:t>
              </a:r>
            </a:p>
          </p:txBody>
        </p:sp>
        <p:sp>
          <p:nvSpPr>
            <p:cNvPr id="24" name="Textfeld 23">
              <a:extLst>
                <a:ext uri="{FF2B5EF4-FFF2-40B4-BE49-F238E27FC236}">
                  <a16:creationId xmlns:a16="http://schemas.microsoft.com/office/drawing/2014/main" id="{AD5E7283-B92A-B144-455F-B44C2B961980}"/>
                </a:ext>
              </a:extLst>
            </p:cNvPr>
            <p:cNvSpPr txBox="1"/>
            <p:nvPr/>
          </p:nvSpPr>
          <p:spPr>
            <a:xfrm>
              <a:off x="10224120" y="5355286"/>
              <a:ext cx="1488504" cy="369332"/>
            </a:xfrm>
            <a:prstGeom prst="rect">
              <a:avLst/>
            </a:prstGeom>
            <a:noFill/>
          </p:spPr>
          <p:txBody>
            <a:bodyPr wrap="square">
              <a:spAutoFit/>
            </a:bodyPr>
            <a:lstStyle/>
            <a:p>
              <a:pPr algn="ctr"/>
              <a:r>
                <a:rPr lang="en-US" sz="1200" dirty="0"/>
                <a:t>End Detector</a:t>
              </a:r>
            </a:p>
          </p:txBody>
        </p:sp>
        <p:sp>
          <p:nvSpPr>
            <p:cNvPr id="25" name="Textfeld 24">
              <a:extLst>
                <a:ext uri="{FF2B5EF4-FFF2-40B4-BE49-F238E27FC236}">
                  <a16:creationId xmlns:a16="http://schemas.microsoft.com/office/drawing/2014/main" id="{2CD09E90-1A8F-723E-44FC-2C8C50D61D6F}"/>
                </a:ext>
              </a:extLst>
            </p:cNvPr>
            <p:cNvSpPr txBox="1"/>
            <p:nvPr/>
          </p:nvSpPr>
          <p:spPr>
            <a:xfrm>
              <a:off x="10686255" y="1226657"/>
              <a:ext cx="1080120" cy="369332"/>
            </a:xfrm>
            <a:prstGeom prst="rect">
              <a:avLst/>
            </a:prstGeom>
            <a:noFill/>
          </p:spPr>
          <p:txBody>
            <a:bodyPr wrap="square">
              <a:spAutoFit/>
            </a:bodyPr>
            <a:lstStyle/>
            <a:p>
              <a:pPr algn="ctr"/>
              <a:r>
                <a:rPr lang="en-US" sz="1200" dirty="0"/>
                <a:t>Solenoid</a:t>
              </a:r>
            </a:p>
          </p:txBody>
        </p:sp>
        <p:cxnSp>
          <p:nvCxnSpPr>
            <p:cNvPr id="27" name="Gerader Verbinder 26">
              <a:extLst>
                <a:ext uri="{FF2B5EF4-FFF2-40B4-BE49-F238E27FC236}">
                  <a16:creationId xmlns:a16="http://schemas.microsoft.com/office/drawing/2014/main" id="{4796DD19-5B2F-CDA0-BB70-02040CA21A5D}"/>
                </a:ext>
              </a:extLst>
            </p:cNvPr>
            <p:cNvCxnSpPr>
              <a:cxnSpLocks/>
              <a:stCxn id="22" idx="2"/>
            </p:cNvCxnSpPr>
            <p:nvPr/>
          </p:nvCxnSpPr>
          <p:spPr>
            <a:xfrm flipH="1">
              <a:off x="533381" y="1703711"/>
              <a:ext cx="126015" cy="11989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3B2AAB91-277A-A163-249B-F3ACC3A56AAA}"/>
                </a:ext>
              </a:extLst>
            </p:cNvPr>
            <p:cNvCxnSpPr>
              <a:cxnSpLocks/>
              <a:stCxn id="22" idx="2"/>
            </p:cNvCxnSpPr>
            <p:nvPr/>
          </p:nvCxnSpPr>
          <p:spPr>
            <a:xfrm flipH="1">
              <a:off x="533381" y="1703711"/>
              <a:ext cx="126015" cy="21573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D50FA42B-B699-7266-3D3E-8E93B0650E89}"/>
                </a:ext>
              </a:extLst>
            </p:cNvPr>
            <p:cNvCxnSpPr>
              <a:cxnSpLocks/>
              <a:stCxn id="21" idx="0"/>
            </p:cNvCxnSpPr>
            <p:nvPr/>
          </p:nvCxnSpPr>
          <p:spPr>
            <a:xfrm flipH="1" flipV="1">
              <a:off x="1559496" y="4005064"/>
              <a:ext cx="540060" cy="1211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8683C525-6655-9947-D905-F292950D709E}"/>
                </a:ext>
              </a:extLst>
            </p:cNvPr>
            <p:cNvCxnSpPr>
              <a:cxnSpLocks/>
              <a:stCxn id="21" idx="0"/>
            </p:cNvCxnSpPr>
            <p:nvPr/>
          </p:nvCxnSpPr>
          <p:spPr>
            <a:xfrm flipV="1">
              <a:off x="2099556" y="4005064"/>
              <a:ext cx="355575" cy="1211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AAC6C1C7-AFCC-97CB-CF8D-A7E38B108143}"/>
                </a:ext>
              </a:extLst>
            </p:cNvPr>
            <p:cNvCxnSpPr>
              <a:cxnSpLocks/>
              <a:endCxn id="23" idx="0"/>
            </p:cNvCxnSpPr>
            <p:nvPr/>
          </p:nvCxnSpPr>
          <p:spPr>
            <a:xfrm>
              <a:off x="6415404" y="4149080"/>
              <a:ext cx="0" cy="10677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01508A35-4CBD-6EE7-FB5D-E4D10E28065E}"/>
                </a:ext>
              </a:extLst>
            </p:cNvPr>
            <p:cNvCxnSpPr>
              <a:cxnSpLocks/>
              <a:endCxn id="24" idx="0"/>
            </p:cNvCxnSpPr>
            <p:nvPr/>
          </p:nvCxnSpPr>
          <p:spPr>
            <a:xfrm>
              <a:off x="10968372" y="3789040"/>
              <a:ext cx="0" cy="15662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D62BAE34-0FBC-BC6B-3B36-04D20A14BFA8}"/>
                </a:ext>
              </a:extLst>
            </p:cNvPr>
            <p:cNvCxnSpPr>
              <a:cxnSpLocks/>
              <a:stCxn id="25" idx="2"/>
            </p:cNvCxnSpPr>
            <p:nvPr/>
          </p:nvCxnSpPr>
          <p:spPr>
            <a:xfrm>
              <a:off x="11226315" y="1595989"/>
              <a:ext cx="0" cy="7225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62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Ein Bild, das Text, Reihe, Diagramm, Zahl enthält.&#10;&#10;KI-generierte Inhalte können fehlerhaft sein.">
            <a:extLst>
              <a:ext uri="{FF2B5EF4-FFF2-40B4-BE49-F238E27FC236}">
                <a16:creationId xmlns:a16="http://schemas.microsoft.com/office/drawing/2014/main" id="{1A017B0C-AA38-14EA-3A4D-C134C0E4F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100" y="899100"/>
            <a:ext cx="4460400" cy="3345300"/>
          </a:xfrm>
          <a:prstGeom prst="rect">
            <a:avLst/>
          </a:prstGeom>
        </p:spPr>
      </p:pic>
      <mc:AlternateContent xmlns:mc="http://schemas.openxmlformats.org/markup-compatibility/2006">
        <mc:Choice xmlns:a14="http://schemas.microsoft.com/office/drawing/2010/main" Requires="a14">
          <p:sp>
            <p:nvSpPr>
              <p:cNvPr id="2" name="Titel 1">
                <a:extLst>
                  <a:ext uri="{FF2B5EF4-FFF2-40B4-BE49-F238E27FC236}">
                    <a16:creationId xmlns:a16="http://schemas.microsoft.com/office/drawing/2014/main" id="{75B69B79-6E21-8C11-A55B-352D3FDB8287}"/>
                  </a:ext>
                </a:extLst>
              </p:cNvPr>
              <p:cNvSpPr>
                <a:spLocks noGrp="1"/>
              </p:cNvSpPr>
              <p:nvPr>
                <p:ph type="title"/>
              </p:nvPr>
            </p:nvSpPr>
            <p:spPr/>
            <p:txBody>
              <a:bodyPr/>
              <a:lstStyle/>
              <a:p>
                <a:r>
                  <a:rPr lang="en-US" dirty="0"/>
                  <a:t>Adjusting the </a:t>
                </a:r>
                <a14:m>
                  <m:oMath xmlns:m="http://schemas.openxmlformats.org/officeDocument/2006/math">
                    <m:r>
                      <a:rPr lang="en-US" b="1" i="1" smtClean="0">
                        <a:latin typeface="Cambria Math" panose="02040503050406030204" pitchFamily="18" charset="0"/>
                      </a:rPr>
                      <m:t>𝑬</m:t>
                    </m:r>
                    <m:r>
                      <a:rPr lang="en-US" b="1" i="1" smtClean="0">
                        <a:latin typeface="Cambria Math" panose="02040503050406030204" pitchFamily="18" charset="0"/>
                      </a:rPr>
                      <m:t>−</m:t>
                    </m:r>
                  </m:oMath>
                </a14:m>
                <a:r>
                  <a:rPr lang="en-US" dirty="0"/>
                  <a:t>Field to freeze the spin</a:t>
                </a:r>
              </a:p>
            </p:txBody>
          </p:sp>
        </mc:Choice>
        <mc:Fallback>
          <p:sp>
            <p:nvSpPr>
              <p:cNvPr id="2" name="Titel 1">
                <a:extLst>
                  <a:ext uri="{FF2B5EF4-FFF2-40B4-BE49-F238E27FC236}">
                    <a16:creationId xmlns:a16="http://schemas.microsoft.com/office/drawing/2014/main" id="{75B69B79-6E21-8C11-A55B-352D3FDB8287}"/>
                  </a:ext>
                </a:extLst>
              </p:cNvPr>
              <p:cNvSpPr>
                <a:spLocks noGrp="1" noRot="1" noChangeAspect="1" noMove="1" noResize="1" noEditPoints="1" noAdjustHandles="1" noChangeArrowheads="1" noChangeShapeType="1" noTextEdit="1"/>
              </p:cNvSpPr>
              <p:nvPr>
                <p:ph type="title"/>
              </p:nvPr>
            </p:nvSpPr>
            <p:spPr>
              <a:blipFill>
                <a:blip r:embed="rId3"/>
                <a:stretch>
                  <a:fillRect l="-3074" t="-23810" b="-44444"/>
                </a:stretch>
              </a:blipFill>
            </p:spPr>
            <p:txBody>
              <a:bodyPr/>
              <a:lstStyle/>
              <a:p>
                <a:r>
                  <a:rPr lang="en-US">
                    <a:noFill/>
                  </a:rPr>
                  <a:t> </a:t>
                </a:r>
              </a:p>
            </p:txBody>
          </p:sp>
        </mc:Fallback>
      </mc:AlternateContent>
      <p:sp>
        <p:nvSpPr>
          <p:cNvPr id="4" name="Datumsplatzhalter 3">
            <a:extLst>
              <a:ext uri="{FF2B5EF4-FFF2-40B4-BE49-F238E27FC236}">
                <a16:creationId xmlns:a16="http://schemas.microsoft.com/office/drawing/2014/main" id="{D67C7A3F-5DDB-9DF5-3C66-1143D43FE0DF}"/>
              </a:ext>
            </a:extLst>
          </p:cNvPr>
          <p:cNvSpPr>
            <a:spLocks noGrp="1"/>
          </p:cNvSpPr>
          <p:nvPr>
            <p:ph type="dt" sz="half" idx="10"/>
          </p:nvPr>
        </p:nvSpPr>
        <p:spPr/>
        <p:txBody>
          <a:bodyPr/>
          <a:lstStyle/>
          <a:p>
            <a:fld id="{F56E6E18-2E03-4CD5-B270-8271A242D30A}" type="datetime1">
              <a:rPr lang="de-CH" noProof="0" smtClean="0"/>
              <a:t>13.11.2025</a:t>
            </a:fld>
            <a:endParaRPr lang="en-GB" noProof="0" dirty="0"/>
          </a:p>
        </p:txBody>
      </p:sp>
      <p:sp>
        <p:nvSpPr>
          <p:cNvPr id="5" name="Fußzeilenplatzhalter 4">
            <a:extLst>
              <a:ext uri="{FF2B5EF4-FFF2-40B4-BE49-F238E27FC236}">
                <a16:creationId xmlns:a16="http://schemas.microsoft.com/office/drawing/2014/main" id="{D33442F9-1815-C376-04DE-11734DFF6B2B}"/>
              </a:ext>
            </a:extLst>
          </p:cNvPr>
          <p:cNvSpPr>
            <a:spLocks noGrp="1"/>
          </p:cNvSpPr>
          <p:nvPr>
            <p:ph type="ftr" sz="quarter" idx="11"/>
          </p:nvPr>
        </p:nvSpPr>
        <p:spPr/>
        <p:txBody>
          <a:bodyPr/>
          <a:lstStyle/>
          <a:p>
            <a:r>
              <a:rPr lang="en-US" noProof="0"/>
              <a:t>PSI Center for Neutron and Muon Sciences</a:t>
            </a:r>
            <a:endParaRPr lang="en-GB" noProof="0" dirty="0"/>
          </a:p>
        </p:txBody>
      </p:sp>
      <p:sp>
        <p:nvSpPr>
          <p:cNvPr id="6" name="Foliennummernplatzhalter 5">
            <a:extLst>
              <a:ext uri="{FF2B5EF4-FFF2-40B4-BE49-F238E27FC236}">
                <a16:creationId xmlns:a16="http://schemas.microsoft.com/office/drawing/2014/main" id="{E4CAE08B-94EC-C8DD-C6D2-F3103359B6A1}"/>
              </a:ext>
            </a:extLst>
          </p:cNvPr>
          <p:cNvSpPr>
            <a:spLocks noGrp="1"/>
          </p:cNvSpPr>
          <p:nvPr>
            <p:ph type="sldNum" sz="quarter" idx="12"/>
          </p:nvPr>
        </p:nvSpPr>
        <p:spPr/>
        <p:txBody>
          <a:bodyPr/>
          <a:lstStyle/>
          <a:p>
            <a:fld id="{442AD375-037F-43D0-B059-5172DA06796A}" type="slidenum">
              <a:rPr lang="en-GB" noProof="0" smtClean="0"/>
              <a:pPr/>
              <a:t>22</a:t>
            </a:fld>
            <a:endParaRPr lang="en-GB" noProof="0" dirty="0"/>
          </a:p>
        </p:txBody>
      </p:sp>
      <p:pic>
        <p:nvPicPr>
          <p:cNvPr id="3" name="muEDMLogoProposal-2.png" descr="muEDMLogoProposal-2.png">
            <a:extLst>
              <a:ext uri="{FF2B5EF4-FFF2-40B4-BE49-F238E27FC236}">
                <a16:creationId xmlns:a16="http://schemas.microsoft.com/office/drawing/2014/main" id="{F1BFBB28-7C3C-892D-5487-5EAA69B5A6F7}"/>
              </a:ext>
            </a:extLst>
          </p:cNvPr>
          <p:cNvPicPr>
            <a:picLocks noChangeAspect="1"/>
          </p:cNvPicPr>
          <p:nvPr/>
        </p:nvPicPr>
        <p:blipFill>
          <a:blip r:embed="rId4"/>
          <a:srcRect l="1912" t="3697" r="772" b="6336"/>
          <a:stretch>
            <a:fillRect/>
          </a:stretch>
        </p:blipFill>
        <p:spPr>
          <a:xfrm>
            <a:off x="7326306" y="142458"/>
            <a:ext cx="599291" cy="431070"/>
          </a:xfrm>
          <a:custGeom>
            <a:avLst/>
            <a:gdLst/>
            <a:ahLst/>
            <a:cxnLst>
              <a:cxn ang="0">
                <a:pos x="wd2" y="hd2"/>
              </a:cxn>
              <a:cxn ang="5400000">
                <a:pos x="wd2" y="hd2"/>
              </a:cxn>
              <a:cxn ang="10800000">
                <a:pos x="wd2" y="hd2"/>
              </a:cxn>
              <a:cxn ang="16200000">
                <a:pos x="wd2" y="hd2"/>
              </a:cxn>
            </a:cxnLst>
            <a:rect l="0" t="0" r="r" b="b"/>
            <a:pathLst>
              <a:path w="21593" h="21594" extrusionOk="0">
                <a:moveTo>
                  <a:pt x="8596" y="0"/>
                </a:moveTo>
                <a:cubicBezTo>
                  <a:pt x="7790" y="-6"/>
                  <a:pt x="7106" y="184"/>
                  <a:pt x="6340" y="617"/>
                </a:cubicBezTo>
                <a:cubicBezTo>
                  <a:pt x="6067" y="770"/>
                  <a:pt x="5611" y="1102"/>
                  <a:pt x="5338" y="1350"/>
                </a:cubicBezTo>
                <a:cubicBezTo>
                  <a:pt x="3794" y="2755"/>
                  <a:pt x="2692" y="5093"/>
                  <a:pt x="2355" y="7666"/>
                </a:cubicBezTo>
                <a:cubicBezTo>
                  <a:pt x="2302" y="8073"/>
                  <a:pt x="2248" y="8935"/>
                  <a:pt x="2248" y="9314"/>
                </a:cubicBezTo>
                <a:cubicBezTo>
                  <a:pt x="2250" y="9863"/>
                  <a:pt x="2314" y="10700"/>
                  <a:pt x="2409" y="11334"/>
                </a:cubicBezTo>
                <a:cubicBezTo>
                  <a:pt x="2595" y="12572"/>
                  <a:pt x="3003" y="13851"/>
                  <a:pt x="3556" y="14938"/>
                </a:cubicBezTo>
                <a:cubicBezTo>
                  <a:pt x="3612" y="15047"/>
                  <a:pt x="3664" y="15130"/>
                  <a:pt x="3671" y="15130"/>
                </a:cubicBezTo>
                <a:cubicBezTo>
                  <a:pt x="3692" y="15128"/>
                  <a:pt x="4228" y="14100"/>
                  <a:pt x="4237" y="14045"/>
                </a:cubicBezTo>
                <a:cubicBezTo>
                  <a:pt x="4241" y="14017"/>
                  <a:pt x="4219" y="13917"/>
                  <a:pt x="4183" y="13833"/>
                </a:cubicBezTo>
                <a:cubicBezTo>
                  <a:pt x="4004" y="13408"/>
                  <a:pt x="3812" y="12845"/>
                  <a:pt x="3694" y="12376"/>
                </a:cubicBezTo>
                <a:cubicBezTo>
                  <a:pt x="3311" y="10853"/>
                  <a:pt x="3292" y="8996"/>
                  <a:pt x="3640" y="7400"/>
                </a:cubicBezTo>
                <a:cubicBezTo>
                  <a:pt x="4089" y="5346"/>
                  <a:pt x="5128" y="3574"/>
                  <a:pt x="6378" y="2733"/>
                </a:cubicBezTo>
                <a:cubicBezTo>
                  <a:pt x="7124" y="2230"/>
                  <a:pt x="8024" y="1998"/>
                  <a:pt x="8818" y="2095"/>
                </a:cubicBezTo>
                <a:cubicBezTo>
                  <a:pt x="9824" y="2217"/>
                  <a:pt x="10606" y="2659"/>
                  <a:pt x="11311" y="3498"/>
                </a:cubicBezTo>
                <a:cubicBezTo>
                  <a:pt x="11971" y="4285"/>
                  <a:pt x="12460" y="5528"/>
                  <a:pt x="12580" y="6751"/>
                </a:cubicBezTo>
                <a:cubicBezTo>
                  <a:pt x="12681" y="7773"/>
                  <a:pt x="12467" y="8999"/>
                  <a:pt x="12022" y="9962"/>
                </a:cubicBezTo>
                <a:cubicBezTo>
                  <a:pt x="11419" y="11268"/>
                  <a:pt x="10584" y="11937"/>
                  <a:pt x="9376" y="12089"/>
                </a:cubicBezTo>
                <a:cubicBezTo>
                  <a:pt x="8593" y="12187"/>
                  <a:pt x="7777" y="11973"/>
                  <a:pt x="6936" y="11451"/>
                </a:cubicBezTo>
                <a:lnTo>
                  <a:pt x="6791" y="11355"/>
                </a:lnTo>
                <a:lnTo>
                  <a:pt x="6738" y="11451"/>
                </a:lnTo>
                <a:cubicBezTo>
                  <a:pt x="6709" y="11501"/>
                  <a:pt x="6692" y="11552"/>
                  <a:pt x="6692" y="11568"/>
                </a:cubicBezTo>
                <a:cubicBezTo>
                  <a:pt x="6692" y="11660"/>
                  <a:pt x="7474" y="12189"/>
                  <a:pt x="7900" y="12387"/>
                </a:cubicBezTo>
                <a:cubicBezTo>
                  <a:pt x="8516" y="12673"/>
                  <a:pt x="8959" y="12780"/>
                  <a:pt x="9590" y="12780"/>
                </a:cubicBezTo>
                <a:cubicBezTo>
                  <a:pt x="10613" y="12780"/>
                  <a:pt x="11402" y="12414"/>
                  <a:pt x="12144" y="11610"/>
                </a:cubicBezTo>
                <a:cubicBezTo>
                  <a:pt x="12732" y="10975"/>
                  <a:pt x="13288" y="9861"/>
                  <a:pt x="13567" y="8772"/>
                </a:cubicBezTo>
                <a:cubicBezTo>
                  <a:pt x="13853" y="7650"/>
                  <a:pt x="13886" y="6220"/>
                  <a:pt x="13643" y="5061"/>
                </a:cubicBezTo>
                <a:cubicBezTo>
                  <a:pt x="13347" y="3647"/>
                  <a:pt x="12710" y="2380"/>
                  <a:pt x="11846" y="1478"/>
                </a:cubicBezTo>
                <a:cubicBezTo>
                  <a:pt x="10895" y="485"/>
                  <a:pt x="9854" y="9"/>
                  <a:pt x="8596" y="0"/>
                </a:cubicBezTo>
                <a:close/>
                <a:moveTo>
                  <a:pt x="21574" y="2658"/>
                </a:moveTo>
                <a:cubicBezTo>
                  <a:pt x="21547" y="2618"/>
                  <a:pt x="21495" y="2633"/>
                  <a:pt x="21398" y="2669"/>
                </a:cubicBezTo>
                <a:cubicBezTo>
                  <a:pt x="20954" y="2831"/>
                  <a:pt x="19547" y="4121"/>
                  <a:pt x="19104" y="4774"/>
                </a:cubicBezTo>
                <a:cubicBezTo>
                  <a:pt x="18992" y="4939"/>
                  <a:pt x="18966" y="4988"/>
                  <a:pt x="18966" y="5103"/>
                </a:cubicBezTo>
                <a:cubicBezTo>
                  <a:pt x="18966" y="5305"/>
                  <a:pt x="19030" y="5367"/>
                  <a:pt x="19264" y="5391"/>
                </a:cubicBezTo>
                <a:cubicBezTo>
                  <a:pt x="19370" y="5401"/>
                  <a:pt x="19450" y="5418"/>
                  <a:pt x="19448" y="5433"/>
                </a:cubicBezTo>
                <a:cubicBezTo>
                  <a:pt x="19443" y="5459"/>
                  <a:pt x="18147" y="8115"/>
                  <a:pt x="17803" y="8803"/>
                </a:cubicBezTo>
                <a:cubicBezTo>
                  <a:pt x="17718" y="8975"/>
                  <a:pt x="17616" y="9185"/>
                  <a:pt x="17574" y="9271"/>
                </a:cubicBezTo>
                <a:cubicBezTo>
                  <a:pt x="16786" y="10867"/>
                  <a:pt x="16419" y="11545"/>
                  <a:pt x="15991" y="12153"/>
                </a:cubicBezTo>
                <a:cubicBezTo>
                  <a:pt x="15578" y="12740"/>
                  <a:pt x="15289" y="13054"/>
                  <a:pt x="14997" y="13258"/>
                </a:cubicBezTo>
                <a:cubicBezTo>
                  <a:pt x="14638" y="13510"/>
                  <a:pt x="14376" y="13531"/>
                  <a:pt x="14201" y="13312"/>
                </a:cubicBezTo>
                <a:cubicBezTo>
                  <a:pt x="14029" y="13095"/>
                  <a:pt x="14039" y="12794"/>
                  <a:pt x="14247" y="12206"/>
                </a:cubicBezTo>
                <a:cubicBezTo>
                  <a:pt x="14396" y="11786"/>
                  <a:pt x="14627" y="11356"/>
                  <a:pt x="14959" y="10877"/>
                </a:cubicBezTo>
                <a:cubicBezTo>
                  <a:pt x="15245" y="10463"/>
                  <a:pt x="15460" y="10216"/>
                  <a:pt x="15662" y="10069"/>
                </a:cubicBezTo>
                <a:cubicBezTo>
                  <a:pt x="15834" y="9943"/>
                  <a:pt x="15937" y="9937"/>
                  <a:pt x="16175" y="10037"/>
                </a:cubicBezTo>
                <a:cubicBezTo>
                  <a:pt x="16313" y="10095"/>
                  <a:pt x="16365" y="10146"/>
                  <a:pt x="16435" y="10260"/>
                </a:cubicBezTo>
                <a:cubicBezTo>
                  <a:pt x="16483" y="10338"/>
                  <a:pt x="16526" y="10431"/>
                  <a:pt x="16526" y="10473"/>
                </a:cubicBezTo>
                <a:cubicBezTo>
                  <a:pt x="16526" y="10550"/>
                  <a:pt x="16584" y="10615"/>
                  <a:pt x="16626" y="10579"/>
                </a:cubicBezTo>
                <a:cubicBezTo>
                  <a:pt x="16638" y="10568"/>
                  <a:pt x="16649" y="10493"/>
                  <a:pt x="16649" y="10420"/>
                </a:cubicBezTo>
                <a:cubicBezTo>
                  <a:pt x="16649" y="10137"/>
                  <a:pt x="16367" y="9749"/>
                  <a:pt x="16075" y="9622"/>
                </a:cubicBezTo>
                <a:cubicBezTo>
                  <a:pt x="15883" y="9539"/>
                  <a:pt x="15850" y="9540"/>
                  <a:pt x="15677" y="9612"/>
                </a:cubicBezTo>
                <a:cubicBezTo>
                  <a:pt x="15406" y="9724"/>
                  <a:pt x="15126" y="10037"/>
                  <a:pt x="14744" y="10675"/>
                </a:cubicBezTo>
                <a:cubicBezTo>
                  <a:pt x="14415" y="11224"/>
                  <a:pt x="14073" y="11889"/>
                  <a:pt x="13949" y="12227"/>
                </a:cubicBezTo>
                <a:cubicBezTo>
                  <a:pt x="13822" y="12574"/>
                  <a:pt x="13806" y="13029"/>
                  <a:pt x="13903" y="13343"/>
                </a:cubicBezTo>
                <a:cubicBezTo>
                  <a:pt x="13980" y="13593"/>
                  <a:pt x="14077" y="13682"/>
                  <a:pt x="14416" y="13801"/>
                </a:cubicBezTo>
                <a:cubicBezTo>
                  <a:pt x="14599" y="13865"/>
                  <a:pt x="14933" y="13729"/>
                  <a:pt x="15257" y="13460"/>
                </a:cubicBezTo>
                <a:cubicBezTo>
                  <a:pt x="15556" y="13213"/>
                  <a:pt x="16076" y="12645"/>
                  <a:pt x="16343" y="12280"/>
                </a:cubicBezTo>
                <a:cubicBezTo>
                  <a:pt x="17180" y="11135"/>
                  <a:pt x="18678" y="8541"/>
                  <a:pt x="20189" y="5603"/>
                </a:cubicBezTo>
                <a:lnTo>
                  <a:pt x="20266" y="5444"/>
                </a:lnTo>
                <a:lnTo>
                  <a:pt x="20541" y="5444"/>
                </a:lnTo>
                <a:cubicBezTo>
                  <a:pt x="20771" y="5444"/>
                  <a:pt x="20819" y="5435"/>
                  <a:pt x="20862" y="5380"/>
                </a:cubicBezTo>
                <a:cubicBezTo>
                  <a:pt x="20920" y="5307"/>
                  <a:pt x="21207" y="4504"/>
                  <a:pt x="21360" y="3998"/>
                </a:cubicBezTo>
                <a:cubicBezTo>
                  <a:pt x="21494" y="3550"/>
                  <a:pt x="21583" y="3154"/>
                  <a:pt x="21589" y="2966"/>
                </a:cubicBezTo>
                <a:cubicBezTo>
                  <a:pt x="21594" y="2793"/>
                  <a:pt x="21600" y="2698"/>
                  <a:pt x="21574" y="2658"/>
                </a:cubicBezTo>
                <a:close/>
                <a:moveTo>
                  <a:pt x="9223" y="6475"/>
                </a:moveTo>
                <a:cubicBezTo>
                  <a:pt x="9191" y="6404"/>
                  <a:pt x="9079" y="6425"/>
                  <a:pt x="8963" y="6528"/>
                </a:cubicBezTo>
                <a:cubicBezTo>
                  <a:pt x="8603" y="6848"/>
                  <a:pt x="7011" y="9446"/>
                  <a:pt x="5422" y="12323"/>
                </a:cubicBezTo>
                <a:cubicBezTo>
                  <a:pt x="5085" y="12934"/>
                  <a:pt x="4695" y="13706"/>
                  <a:pt x="4420" y="14290"/>
                </a:cubicBezTo>
                <a:cubicBezTo>
                  <a:pt x="4095" y="14981"/>
                  <a:pt x="3967" y="15217"/>
                  <a:pt x="3434" y="16108"/>
                </a:cubicBezTo>
                <a:cubicBezTo>
                  <a:pt x="2706" y="17324"/>
                  <a:pt x="1584" y="19070"/>
                  <a:pt x="451" y="20754"/>
                </a:cubicBezTo>
                <a:cubicBezTo>
                  <a:pt x="106" y="21268"/>
                  <a:pt x="0" y="21449"/>
                  <a:pt x="0" y="21541"/>
                </a:cubicBezTo>
                <a:cubicBezTo>
                  <a:pt x="0" y="21565"/>
                  <a:pt x="26" y="21594"/>
                  <a:pt x="54" y="21594"/>
                </a:cubicBezTo>
                <a:cubicBezTo>
                  <a:pt x="251" y="21594"/>
                  <a:pt x="752" y="21005"/>
                  <a:pt x="1346" y="20084"/>
                </a:cubicBezTo>
                <a:cubicBezTo>
                  <a:pt x="2165" y="18813"/>
                  <a:pt x="4374" y="15163"/>
                  <a:pt x="5667" y="12950"/>
                </a:cubicBezTo>
                <a:cubicBezTo>
                  <a:pt x="6793" y="11022"/>
                  <a:pt x="7639" y="9590"/>
                  <a:pt x="7663" y="9569"/>
                </a:cubicBezTo>
                <a:cubicBezTo>
                  <a:pt x="7713" y="9526"/>
                  <a:pt x="7714" y="9627"/>
                  <a:pt x="7663" y="9803"/>
                </a:cubicBezTo>
                <a:cubicBezTo>
                  <a:pt x="7622" y="9944"/>
                  <a:pt x="7604" y="10062"/>
                  <a:pt x="7602" y="10313"/>
                </a:cubicBezTo>
                <a:cubicBezTo>
                  <a:pt x="7599" y="10608"/>
                  <a:pt x="7607" y="10666"/>
                  <a:pt x="7671" y="10845"/>
                </a:cubicBezTo>
                <a:cubicBezTo>
                  <a:pt x="7709" y="10955"/>
                  <a:pt x="7798" y="11116"/>
                  <a:pt x="7862" y="11206"/>
                </a:cubicBezTo>
                <a:cubicBezTo>
                  <a:pt x="8297" y="11819"/>
                  <a:pt x="8770" y="11904"/>
                  <a:pt x="9384" y="11462"/>
                </a:cubicBezTo>
                <a:cubicBezTo>
                  <a:pt x="9658" y="11263"/>
                  <a:pt x="9976" y="10917"/>
                  <a:pt x="10378" y="10377"/>
                </a:cubicBezTo>
                <a:cubicBezTo>
                  <a:pt x="10574" y="10114"/>
                  <a:pt x="10746" y="9908"/>
                  <a:pt x="10760" y="9920"/>
                </a:cubicBezTo>
                <a:cubicBezTo>
                  <a:pt x="10775" y="9932"/>
                  <a:pt x="10777" y="9981"/>
                  <a:pt x="10768" y="10037"/>
                </a:cubicBezTo>
                <a:cubicBezTo>
                  <a:pt x="10744" y="10185"/>
                  <a:pt x="10834" y="10432"/>
                  <a:pt x="10936" y="10505"/>
                </a:cubicBezTo>
                <a:cubicBezTo>
                  <a:pt x="11031" y="10573"/>
                  <a:pt x="11171" y="10584"/>
                  <a:pt x="11250" y="10526"/>
                </a:cubicBezTo>
                <a:cubicBezTo>
                  <a:pt x="11373" y="10434"/>
                  <a:pt x="11395" y="10311"/>
                  <a:pt x="11395" y="9601"/>
                </a:cubicBezTo>
                <a:cubicBezTo>
                  <a:pt x="11395" y="8850"/>
                  <a:pt x="11367" y="8654"/>
                  <a:pt x="11234" y="8559"/>
                </a:cubicBezTo>
                <a:cubicBezTo>
                  <a:pt x="11033" y="8414"/>
                  <a:pt x="10875" y="8558"/>
                  <a:pt x="10133" y="9569"/>
                </a:cubicBezTo>
                <a:cubicBezTo>
                  <a:pt x="9350" y="10636"/>
                  <a:pt x="9098" y="10874"/>
                  <a:pt x="8825" y="10824"/>
                </a:cubicBezTo>
                <a:cubicBezTo>
                  <a:pt x="8457" y="10755"/>
                  <a:pt x="8338" y="10079"/>
                  <a:pt x="8535" y="9176"/>
                </a:cubicBezTo>
                <a:cubicBezTo>
                  <a:pt x="8646" y="8665"/>
                  <a:pt x="8912" y="7841"/>
                  <a:pt x="9093" y="7443"/>
                </a:cubicBezTo>
                <a:cubicBezTo>
                  <a:pt x="9131" y="7359"/>
                  <a:pt x="9180" y="7223"/>
                  <a:pt x="9200" y="7145"/>
                </a:cubicBezTo>
                <a:cubicBezTo>
                  <a:pt x="9239" y="6992"/>
                  <a:pt x="9254" y="6544"/>
                  <a:pt x="9223" y="6475"/>
                </a:cubicBezTo>
                <a:close/>
                <a:moveTo>
                  <a:pt x="20067" y="10005"/>
                </a:moveTo>
                <a:cubicBezTo>
                  <a:pt x="19966" y="10054"/>
                  <a:pt x="19281" y="10778"/>
                  <a:pt x="18851" y="11281"/>
                </a:cubicBezTo>
                <a:cubicBezTo>
                  <a:pt x="18677" y="11484"/>
                  <a:pt x="18516" y="11667"/>
                  <a:pt x="18492" y="11695"/>
                </a:cubicBezTo>
                <a:cubicBezTo>
                  <a:pt x="18460" y="11732"/>
                  <a:pt x="18434" y="11743"/>
                  <a:pt x="18415" y="11717"/>
                </a:cubicBezTo>
                <a:cubicBezTo>
                  <a:pt x="18396" y="11690"/>
                  <a:pt x="18465" y="11565"/>
                  <a:pt x="18652" y="11291"/>
                </a:cubicBezTo>
                <a:cubicBezTo>
                  <a:pt x="18946" y="10864"/>
                  <a:pt x="19042" y="10649"/>
                  <a:pt x="19042" y="10409"/>
                </a:cubicBezTo>
                <a:cubicBezTo>
                  <a:pt x="19042" y="10079"/>
                  <a:pt x="18838" y="9979"/>
                  <a:pt x="18538" y="10175"/>
                </a:cubicBezTo>
                <a:cubicBezTo>
                  <a:pt x="18116" y="10450"/>
                  <a:pt x="17478" y="11200"/>
                  <a:pt x="16794" y="12216"/>
                </a:cubicBezTo>
                <a:cubicBezTo>
                  <a:pt x="16502" y="12651"/>
                  <a:pt x="16211" y="13074"/>
                  <a:pt x="16152" y="13163"/>
                </a:cubicBezTo>
                <a:cubicBezTo>
                  <a:pt x="15990" y="13402"/>
                  <a:pt x="15901" y="13594"/>
                  <a:pt x="15884" y="13716"/>
                </a:cubicBezTo>
                <a:cubicBezTo>
                  <a:pt x="15872" y="13796"/>
                  <a:pt x="15880" y="13822"/>
                  <a:pt x="15907" y="13822"/>
                </a:cubicBezTo>
                <a:cubicBezTo>
                  <a:pt x="15970" y="13822"/>
                  <a:pt x="16100" y="13660"/>
                  <a:pt x="16710" y="12854"/>
                </a:cubicBezTo>
                <a:cubicBezTo>
                  <a:pt x="17374" y="11977"/>
                  <a:pt x="17623" y="11674"/>
                  <a:pt x="18117" y="11164"/>
                </a:cubicBezTo>
                <a:cubicBezTo>
                  <a:pt x="18577" y="10688"/>
                  <a:pt x="18581" y="10691"/>
                  <a:pt x="18622" y="10760"/>
                </a:cubicBezTo>
                <a:cubicBezTo>
                  <a:pt x="18650" y="10808"/>
                  <a:pt x="18641" y="10832"/>
                  <a:pt x="18545" y="10941"/>
                </a:cubicBezTo>
                <a:cubicBezTo>
                  <a:pt x="18071" y="11477"/>
                  <a:pt x="17884" y="11760"/>
                  <a:pt x="17735" y="12174"/>
                </a:cubicBezTo>
                <a:cubicBezTo>
                  <a:pt x="17662" y="12375"/>
                  <a:pt x="17643" y="12459"/>
                  <a:pt x="17643" y="12631"/>
                </a:cubicBezTo>
                <a:cubicBezTo>
                  <a:pt x="17643" y="12807"/>
                  <a:pt x="17653" y="12852"/>
                  <a:pt x="17704" y="12929"/>
                </a:cubicBezTo>
                <a:cubicBezTo>
                  <a:pt x="17738" y="12979"/>
                  <a:pt x="17789" y="13024"/>
                  <a:pt x="17811" y="13024"/>
                </a:cubicBezTo>
                <a:cubicBezTo>
                  <a:pt x="17893" y="13024"/>
                  <a:pt x="18013" y="12894"/>
                  <a:pt x="18232" y="12599"/>
                </a:cubicBezTo>
                <a:cubicBezTo>
                  <a:pt x="18730" y="11925"/>
                  <a:pt x="19669" y="10996"/>
                  <a:pt x="19784" y="11058"/>
                </a:cubicBezTo>
                <a:cubicBezTo>
                  <a:pt x="19841" y="11088"/>
                  <a:pt x="19810" y="11151"/>
                  <a:pt x="19494" y="11621"/>
                </a:cubicBezTo>
                <a:cubicBezTo>
                  <a:pt x="19110" y="12190"/>
                  <a:pt x="18836" y="12651"/>
                  <a:pt x="18775" y="12833"/>
                </a:cubicBezTo>
                <a:cubicBezTo>
                  <a:pt x="18716" y="13007"/>
                  <a:pt x="18702" y="13220"/>
                  <a:pt x="18752" y="13312"/>
                </a:cubicBezTo>
                <a:cubicBezTo>
                  <a:pt x="18828" y="13451"/>
                  <a:pt x="19049" y="13447"/>
                  <a:pt x="19188" y="13312"/>
                </a:cubicBezTo>
                <a:cubicBezTo>
                  <a:pt x="19278" y="13223"/>
                  <a:pt x="19845" y="12270"/>
                  <a:pt x="19845" y="12206"/>
                </a:cubicBezTo>
                <a:cubicBezTo>
                  <a:pt x="19845" y="12193"/>
                  <a:pt x="19910" y="12053"/>
                  <a:pt x="19991" y="11897"/>
                </a:cubicBezTo>
                <a:cubicBezTo>
                  <a:pt x="20300" y="11298"/>
                  <a:pt x="20449" y="10916"/>
                  <a:pt x="20495" y="10579"/>
                </a:cubicBezTo>
                <a:cubicBezTo>
                  <a:pt x="20530" y="10327"/>
                  <a:pt x="20495" y="10108"/>
                  <a:pt x="20411" y="10026"/>
                </a:cubicBezTo>
                <a:cubicBezTo>
                  <a:pt x="20346" y="9963"/>
                  <a:pt x="20183" y="9949"/>
                  <a:pt x="20067" y="10005"/>
                </a:cubicBezTo>
                <a:close/>
                <a:moveTo>
                  <a:pt x="5491" y="10133"/>
                </a:moveTo>
                <a:cubicBezTo>
                  <a:pt x="5521" y="10194"/>
                  <a:pt x="5637" y="10382"/>
                  <a:pt x="5751" y="10547"/>
                </a:cubicBezTo>
                <a:cubicBezTo>
                  <a:pt x="5941" y="10821"/>
                  <a:pt x="6010" y="10880"/>
                  <a:pt x="6034" y="10781"/>
                </a:cubicBezTo>
                <a:cubicBezTo>
                  <a:pt x="6039" y="10761"/>
                  <a:pt x="5958" y="10647"/>
                  <a:pt x="5858" y="10537"/>
                </a:cubicBezTo>
                <a:cubicBezTo>
                  <a:pt x="5758" y="10426"/>
                  <a:pt x="5620" y="10273"/>
                  <a:pt x="5552" y="10186"/>
                </a:cubicBezTo>
                <a:cubicBezTo>
                  <a:pt x="5447" y="10049"/>
                  <a:pt x="5443" y="10036"/>
                  <a:pt x="5491" y="10133"/>
                </a:cubicBezTo>
                <a:close/>
                <a:moveTo>
                  <a:pt x="15402" y="13769"/>
                </a:moveTo>
                <a:cubicBezTo>
                  <a:pt x="15469" y="13609"/>
                  <a:pt x="15457" y="13622"/>
                  <a:pt x="15287" y="13907"/>
                </a:cubicBezTo>
                <a:cubicBezTo>
                  <a:pt x="15087" y="14245"/>
                  <a:pt x="14532" y="15020"/>
                  <a:pt x="14263" y="15342"/>
                </a:cubicBezTo>
                <a:cubicBezTo>
                  <a:pt x="13147" y="16679"/>
                  <a:pt x="11909" y="17559"/>
                  <a:pt x="10630" y="17915"/>
                </a:cubicBezTo>
                <a:cubicBezTo>
                  <a:pt x="9551" y="18216"/>
                  <a:pt x="8357" y="18085"/>
                  <a:pt x="7349" y="17564"/>
                </a:cubicBezTo>
                <a:cubicBezTo>
                  <a:pt x="6486" y="17118"/>
                  <a:pt x="5567" y="16251"/>
                  <a:pt x="4956" y="15300"/>
                </a:cubicBezTo>
                <a:cubicBezTo>
                  <a:pt x="4861" y="15153"/>
                  <a:pt x="4774" y="15039"/>
                  <a:pt x="4764" y="15045"/>
                </a:cubicBezTo>
                <a:cubicBezTo>
                  <a:pt x="4755" y="15050"/>
                  <a:pt x="4617" y="15252"/>
                  <a:pt x="4459" y="15502"/>
                </a:cubicBezTo>
                <a:lnTo>
                  <a:pt x="4176" y="15959"/>
                </a:lnTo>
                <a:lnTo>
                  <a:pt x="4405" y="16278"/>
                </a:lnTo>
                <a:cubicBezTo>
                  <a:pt x="4992" y="17081"/>
                  <a:pt x="5739" y="17770"/>
                  <a:pt x="6539" y="18245"/>
                </a:cubicBezTo>
                <a:cubicBezTo>
                  <a:pt x="7146" y="18605"/>
                  <a:pt x="7859" y="18844"/>
                  <a:pt x="8512" y="18915"/>
                </a:cubicBezTo>
                <a:cubicBezTo>
                  <a:pt x="8656" y="18930"/>
                  <a:pt x="8987" y="18945"/>
                  <a:pt x="9246" y="18936"/>
                </a:cubicBezTo>
                <a:cubicBezTo>
                  <a:pt x="10304" y="18901"/>
                  <a:pt x="11264" y="18555"/>
                  <a:pt x="12259" y="17862"/>
                </a:cubicBezTo>
                <a:cubicBezTo>
                  <a:pt x="13547" y="16965"/>
                  <a:pt x="14680" y="15490"/>
                  <a:pt x="15402" y="13769"/>
                </a:cubicBezTo>
                <a:close/>
              </a:path>
            </a:pathLst>
          </a:custGeom>
          <a:ln w="12700">
            <a:miter lim="400000"/>
          </a:ln>
        </p:spPr>
      </p:pic>
      <p:pic>
        <p:nvPicPr>
          <p:cNvPr id="8" name="Grafik 7" descr="Ein Bild, das Text, Reihe, Diagramm, Zahl enthält.&#10;&#10;KI-generierte Inhalte können fehlerhaft sein.">
            <a:extLst>
              <a:ext uri="{FF2B5EF4-FFF2-40B4-BE49-F238E27FC236}">
                <a16:creationId xmlns:a16="http://schemas.microsoft.com/office/drawing/2014/main" id="{43AAE950-4385-B956-D0B0-B5ED7260CE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899100"/>
            <a:ext cx="4460400" cy="3345300"/>
          </a:xfrm>
          <a:prstGeom prst="rect">
            <a:avLst/>
          </a:prstGeom>
        </p:spPr>
      </p:pic>
      <p:pic>
        <p:nvPicPr>
          <p:cNvPr id="7" name="Grafik 19" descr="Ein Bild, das Text, Screenshot, Diagramm, Schrift enthält.&#10;&#10;KI-generierte Inhalte können fehlerhaft sein.">
            <a:extLst>
              <a:ext uri="{FF2B5EF4-FFF2-40B4-BE49-F238E27FC236}">
                <a16:creationId xmlns:a16="http://schemas.microsoft.com/office/drawing/2014/main" id="{75C04652-D0ED-6FD3-D7D1-902172372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96" y="834320"/>
            <a:ext cx="2636878" cy="1942416"/>
          </a:xfrm>
          <a:prstGeom prst="rect">
            <a:avLst/>
          </a:prstGeom>
        </p:spPr>
      </p:pic>
      <p:pic>
        <p:nvPicPr>
          <p:cNvPr id="18" name="Grafik 17" descr="Ein Bild, das Text, Screenshot, Diagramm, Schrift enthält.&#10;&#10;KI-generierte Inhalte können fehlerhaft sein.">
            <a:extLst>
              <a:ext uri="{FF2B5EF4-FFF2-40B4-BE49-F238E27FC236}">
                <a16:creationId xmlns:a16="http://schemas.microsoft.com/office/drawing/2014/main" id="{BDACF336-475A-C136-97CF-7CCBD59526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96" y="2866073"/>
            <a:ext cx="2636878" cy="1942416"/>
          </a:xfrm>
          <a:prstGeom prst="rect">
            <a:avLst/>
          </a:prstGeom>
        </p:spPr>
      </p:pic>
      <p:pic>
        <p:nvPicPr>
          <p:cNvPr id="9" name="Grafik 13" descr="Ein Bild, das Text, Screenshot, Diagramm, Reihe enthält.&#10;&#10;KI-generierte Inhalte können fehlerhaft sein.">
            <a:extLst>
              <a:ext uri="{FF2B5EF4-FFF2-40B4-BE49-F238E27FC236}">
                <a16:creationId xmlns:a16="http://schemas.microsoft.com/office/drawing/2014/main" id="{8F19A08B-D02C-4190-9E31-6669E7DA55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1800" y="2866073"/>
            <a:ext cx="2636877" cy="1942416"/>
          </a:xfrm>
          <a:prstGeom prst="rect">
            <a:avLst/>
          </a:prstGeom>
        </p:spPr>
      </p:pic>
      <p:sp>
        <p:nvSpPr>
          <p:cNvPr id="13" name="TextBox 12">
            <a:extLst>
              <a:ext uri="{FF2B5EF4-FFF2-40B4-BE49-F238E27FC236}">
                <a16:creationId xmlns:a16="http://schemas.microsoft.com/office/drawing/2014/main" id="{1254D203-58CF-4FBF-08B1-C36006EB4503}"/>
              </a:ext>
            </a:extLst>
          </p:cNvPr>
          <p:cNvSpPr txBox="1"/>
          <p:nvPr/>
        </p:nvSpPr>
        <p:spPr>
          <a:xfrm>
            <a:off x="2771800" y="899100"/>
            <a:ext cx="2088232" cy="1774283"/>
          </a:xfrm>
          <a:prstGeom prst="rect">
            <a:avLst/>
          </a:prstGeom>
          <a:noFill/>
        </p:spPr>
        <p:txBody>
          <a:bodyPr wrap="square" lIns="0" tIns="0" rIns="0" bIns="0" rtlCol="0">
            <a:noAutofit/>
          </a:bodyPr>
          <a:lstStyle/>
          <a:p>
            <a:pPr marL="182563" indent="-182563" eaLnBrk="1" hangingPunct="1">
              <a:lnSpc>
                <a:spcPct val="110000"/>
              </a:lnSpc>
              <a:spcBef>
                <a:spcPct val="0"/>
              </a:spcBef>
              <a:buClr>
                <a:srgbClr val="000000"/>
              </a:buClr>
              <a:buFont typeface="Arial" panose="020B0604020202020204" pitchFamily="34" charset="0"/>
              <a:buChar char="•"/>
              <a:tabLst>
                <a:tab pos="182563" algn="l"/>
              </a:tabLst>
            </a:pPr>
            <a:r>
              <a:rPr lang="en-US" sz="1800" dirty="0">
                <a:solidFill>
                  <a:srgbClr val="000000"/>
                </a:solidFill>
                <a:latin typeface="Humanst521 Lt BT" panose="020B0402020204020304" pitchFamily="34" charset="0"/>
              </a:rPr>
              <a:t>Measure precession as function of E-Field</a:t>
            </a:r>
          </a:p>
          <a:p>
            <a:pPr marL="182563" indent="-182563" eaLnBrk="1" hangingPunct="1">
              <a:lnSpc>
                <a:spcPct val="110000"/>
              </a:lnSpc>
              <a:spcBef>
                <a:spcPct val="0"/>
              </a:spcBef>
              <a:buClr>
                <a:srgbClr val="000000"/>
              </a:buClr>
              <a:buFont typeface="Arial" panose="020B0604020202020204" pitchFamily="34" charset="0"/>
              <a:buChar char="•"/>
              <a:tabLst>
                <a:tab pos="182563" algn="l"/>
              </a:tabLst>
            </a:pPr>
            <a:r>
              <a:rPr lang="en-US" sz="1800" dirty="0">
                <a:solidFill>
                  <a:srgbClr val="000000"/>
                </a:solidFill>
                <a:latin typeface="Humanst521 Lt BT" panose="020B0402020204020304" pitchFamily="34" charset="0"/>
              </a:rPr>
              <a:t>Tune spin with spin rotator</a:t>
            </a:r>
          </a:p>
          <a:p>
            <a:pPr marL="182563" indent="-182563" eaLnBrk="1" hangingPunct="1">
              <a:lnSpc>
                <a:spcPct val="110000"/>
              </a:lnSpc>
              <a:spcBef>
                <a:spcPct val="0"/>
              </a:spcBef>
              <a:buClr>
                <a:srgbClr val="000000"/>
              </a:buClr>
              <a:buFont typeface="Arial" panose="020B0604020202020204" pitchFamily="34" charset="0"/>
              <a:buChar char="•"/>
              <a:tabLst>
                <a:tab pos="182563" algn="l"/>
              </a:tabLst>
            </a:pPr>
            <a:r>
              <a:rPr lang="en-US" sz="1800" dirty="0">
                <a:solidFill>
                  <a:srgbClr val="000000"/>
                </a:solidFill>
                <a:latin typeface="Humanst521 Lt BT" panose="020B0402020204020304" pitchFamily="34" charset="0"/>
              </a:rPr>
              <a:t>CW and CCW storage</a:t>
            </a:r>
          </a:p>
        </p:txBody>
      </p:sp>
      <p:sp>
        <p:nvSpPr>
          <p:cNvPr id="15" name="TextBox 14">
            <a:extLst>
              <a:ext uri="{FF2B5EF4-FFF2-40B4-BE49-F238E27FC236}">
                <a16:creationId xmlns:a16="http://schemas.microsoft.com/office/drawing/2014/main" id="{7B799F1D-F66B-B492-2E27-7199A2EE6A2C}"/>
              </a:ext>
            </a:extLst>
          </p:cNvPr>
          <p:cNvSpPr txBox="1"/>
          <p:nvPr/>
        </p:nvSpPr>
        <p:spPr>
          <a:xfrm>
            <a:off x="5652120" y="4277946"/>
            <a:ext cx="3600400" cy="1774283"/>
          </a:xfrm>
          <a:prstGeom prst="rect">
            <a:avLst/>
          </a:prstGeom>
          <a:noFill/>
        </p:spPr>
        <p:txBody>
          <a:bodyPr wrap="square" lIns="0" tIns="0" rIns="0" bIns="0" rtlCol="0">
            <a:noAutofit/>
          </a:bodyPr>
          <a:lstStyle/>
          <a:p>
            <a:pPr marL="182563" indent="-182563" eaLnBrk="1" hangingPunct="1">
              <a:lnSpc>
                <a:spcPct val="110000"/>
              </a:lnSpc>
              <a:spcBef>
                <a:spcPct val="0"/>
              </a:spcBef>
              <a:buClr>
                <a:srgbClr val="000000"/>
              </a:buClr>
              <a:buFont typeface="Arial" panose="020B0604020202020204" pitchFamily="34" charset="0"/>
              <a:buChar char="•"/>
              <a:tabLst>
                <a:tab pos="182563" algn="l"/>
              </a:tabLst>
            </a:pPr>
            <a:r>
              <a:rPr lang="en-US" sz="1800" dirty="0">
                <a:solidFill>
                  <a:srgbClr val="000000"/>
                </a:solidFill>
                <a:latin typeface="Humanst521 Lt BT" panose="020B0402020204020304" pitchFamily="34" charset="0"/>
              </a:rPr>
              <a:t>Measure </a:t>
            </a:r>
            <a:r>
              <a:rPr lang="en-US" sz="1800" dirty="0" err="1">
                <a:solidFill>
                  <a:srgbClr val="000000"/>
                </a:solidFill>
                <a:latin typeface="Humanst521 Lt BT" panose="020B0402020204020304" pitchFamily="34" charset="0"/>
              </a:rPr>
              <a:t>ToF</a:t>
            </a:r>
            <a:r>
              <a:rPr lang="en-US" sz="1800" dirty="0">
                <a:solidFill>
                  <a:srgbClr val="000000"/>
                </a:solidFill>
                <a:latin typeface="Humanst521 Lt BT" panose="020B0402020204020304" pitchFamily="34" charset="0"/>
              </a:rPr>
              <a:t> of each stored muon</a:t>
            </a:r>
          </a:p>
          <a:p>
            <a:pPr marL="182563" indent="-182563" eaLnBrk="1" hangingPunct="1">
              <a:lnSpc>
                <a:spcPct val="110000"/>
              </a:lnSpc>
              <a:spcBef>
                <a:spcPct val="0"/>
              </a:spcBef>
              <a:buClr>
                <a:srgbClr val="000000"/>
              </a:buClr>
              <a:buFont typeface="Arial" panose="020B0604020202020204" pitchFamily="34" charset="0"/>
              <a:buChar char="•"/>
              <a:tabLst>
                <a:tab pos="182563" algn="l"/>
              </a:tabLst>
            </a:pPr>
            <a:r>
              <a:rPr lang="en-US" sz="1800" dirty="0">
                <a:solidFill>
                  <a:srgbClr val="000000"/>
                </a:solidFill>
                <a:latin typeface="Humanst521 Lt BT" panose="020B0402020204020304" pitchFamily="34" charset="0"/>
              </a:rPr>
              <a:t>Momentum resolved measurement</a:t>
            </a:r>
          </a:p>
        </p:txBody>
      </p:sp>
    </p:spTree>
    <p:extLst>
      <p:ext uri="{BB962C8B-B14F-4D97-AF65-F5344CB8AC3E}">
        <p14:creationId xmlns:p14="http://schemas.microsoft.com/office/powerpoint/2010/main" val="158003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diagram of a complex frequency&#10;&#10;AI-generated content may be incorrect.">
            <a:extLst>
              <a:ext uri="{FF2B5EF4-FFF2-40B4-BE49-F238E27FC236}">
                <a16:creationId xmlns:a16="http://schemas.microsoft.com/office/drawing/2014/main" id="{77A7B535-5159-0B5D-F683-2413AE23E223}"/>
              </a:ext>
            </a:extLst>
          </p:cNvPr>
          <p:cNvPicPr>
            <a:picLocks noChangeAspect="1"/>
          </p:cNvPicPr>
          <p:nvPr/>
        </p:nvPicPr>
        <p:blipFill>
          <a:blip r:embed="rId2"/>
          <a:stretch>
            <a:fillRect/>
          </a:stretch>
        </p:blipFill>
        <p:spPr>
          <a:xfrm>
            <a:off x="4572000" y="1692154"/>
            <a:ext cx="4574172" cy="3416903"/>
          </a:xfrm>
          <a:prstGeom prst="rect">
            <a:avLst/>
          </a:prstGeom>
        </p:spPr>
      </p:pic>
      <p:sp>
        <p:nvSpPr>
          <p:cNvPr id="3" name="Title 2"/>
          <p:cNvSpPr>
            <a:spLocks noGrp="1"/>
          </p:cNvSpPr>
          <p:nvPr>
            <p:ph type="title"/>
          </p:nvPr>
        </p:nvSpPr>
        <p:spPr/>
        <p:txBody>
          <a:bodyPr/>
          <a:lstStyle/>
          <a:p>
            <a:r>
              <a:rPr lang="en-US" dirty="0"/>
              <a:t>Geometric phases, and non-uniformities</a:t>
            </a:r>
          </a:p>
        </p:txBody>
      </p:sp>
      <p:sp>
        <p:nvSpPr>
          <p:cNvPr id="4" name="Slide Number Placeholder 3"/>
          <p:cNvSpPr>
            <a:spLocks noGrp="1"/>
          </p:cNvSpPr>
          <p:nvPr>
            <p:ph type="sldNum" sz="quarter" idx="4294967295"/>
          </p:nvPr>
        </p:nvSpPr>
        <p:spPr>
          <a:xfrm>
            <a:off x="8497105" y="4961420"/>
            <a:ext cx="576262" cy="147637"/>
          </a:xfrm>
          <a:prstGeom prst="rect">
            <a:avLst/>
          </a:prstGeom>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23</a:t>
            </a:fld>
            <a:endParaRPr lang="de-DE" dirty="0">
              <a:latin typeface="Aptos" panose="020B0004020202020204" pitchFamily="34" charset="0"/>
            </a:endParaRPr>
          </a:p>
        </p:txBody>
      </p:sp>
      <p:sp>
        <p:nvSpPr>
          <p:cNvPr id="11" name="TextBox 10"/>
          <p:cNvSpPr txBox="1"/>
          <p:nvPr/>
        </p:nvSpPr>
        <p:spPr>
          <a:xfrm>
            <a:off x="683568" y="2139702"/>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chemeClr val="bg1"/>
                </a:solidFill>
                <a:latin typeface="Aptos" panose="020B0004020202020204" pitchFamily="34" charset="0"/>
              </a:rPr>
              <a:t>Magnetic field </a:t>
            </a:r>
          </a:p>
        </p:txBody>
      </p:sp>
      <p:sp>
        <p:nvSpPr>
          <p:cNvPr id="12" name="TextBox 11"/>
          <p:cNvSpPr txBox="1"/>
          <p:nvPr/>
        </p:nvSpPr>
        <p:spPr>
          <a:xfrm rot="5400000">
            <a:off x="8259979" y="3459408"/>
            <a:ext cx="1075576" cy="48215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Electric field </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126" y="816106"/>
            <a:ext cx="5496692" cy="543001"/>
          </a:xfrm>
          <a:prstGeom prst="rect">
            <a:avLst/>
          </a:prstGeom>
        </p:spPr>
      </p:pic>
      <p:sp>
        <p:nvSpPr>
          <p:cNvPr id="5" name="Right Arrow 4"/>
          <p:cNvSpPr/>
          <p:nvPr/>
        </p:nvSpPr>
        <p:spPr bwMode="auto">
          <a:xfrm>
            <a:off x="6168218" y="997624"/>
            <a:ext cx="360040" cy="271501"/>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32240" y="930422"/>
            <a:ext cx="1467055" cy="428685"/>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2629D4-B4CC-7177-F3E1-B6B183E13A66}"/>
                  </a:ext>
                </a:extLst>
              </p:cNvPr>
              <p:cNvSpPr txBox="1"/>
              <p:nvPr/>
            </p:nvSpPr>
            <p:spPr>
              <a:xfrm rot="16200000">
                <a:off x="2476891" y="4154846"/>
                <a:ext cx="262706" cy="204130"/>
              </a:xfrm>
              <a:prstGeom prst="rect">
                <a:avLst/>
              </a:prstGeom>
              <a:solidFill>
                <a:schemeClr val="bg1"/>
              </a:solidFill>
            </p:spPr>
            <p:txBody>
              <a:bodyPr wrap="none" lIns="0" tIns="0" rIns="0" bIns="0" rtlCol="0" anchor="ctr" anchorCtr="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400" b="0" i="1" dirty="0" smtClean="0">
                              <a:solidFill>
                                <a:srgbClr val="000000"/>
                              </a:solidFill>
                              <a:latin typeface="Cambria Math" panose="02040503050406030204" pitchFamily="18" charset="0"/>
                            </a:rPr>
                          </m:ctrlPr>
                        </m:sSubPr>
                        <m:e>
                          <m:r>
                            <a:rPr lang="en-US" sz="1400" i="1" dirty="0" smtClean="0">
                              <a:solidFill>
                                <a:srgbClr val="000000"/>
                              </a:solidFill>
                              <a:latin typeface="Cambria Math" panose="02040503050406030204" pitchFamily="18" charset="0"/>
                            </a:rPr>
                            <m:t>𝜔</m:t>
                          </m:r>
                        </m:e>
                        <m:sub>
                          <m:r>
                            <a:rPr lang="en-US" sz="1400" b="0" i="1" dirty="0" smtClean="0">
                              <a:solidFill>
                                <a:srgbClr val="000000"/>
                              </a:solidFill>
                              <a:latin typeface="Cambria Math" panose="02040503050406030204" pitchFamily="18" charset="0"/>
                            </a:rPr>
                            <m:t>𝑎</m:t>
                          </m:r>
                        </m:sub>
                      </m:sSub>
                    </m:oMath>
                  </m:oMathPara>
                </a14:m>
                <a:endParaRPr lang="de-CH" sz="1400" dirty="0">
                  <a:solidFill>
                    <a:srgbClr val="000000"/>
                  </a:solidFill>
                  <a:latin typeface="Aptos" panose="020B0004020202020204" pitchFamily="34" charset="0"/>
                </a:endParaRPr>
              </a:p>
            </p:txBody>
          </p:sp>
        </mc:Choice>
        <mc:Fallback xmlns="">
          <p:sp>
            <p:nvSpPr>
              <p:cNvPr id="13" name="TextBox 12">
                <a:extLst>
                  <a:ext uri="{FF2B5EF4-FFF2-40B4-BE49-F238E27FC236}">
                    <a16:creationId xmlns:a16="http://schemas.microsoft.com/office/drawing/2014/main" id="{782629D4-B4CC-7177-F3E1-B6B183E13A66}"/>
                  </a:ext>
                </a:extLst>
              </p:cNvPr>
              <p:cNvSpPr txBox="1">
                <a:spLocks noRot="1" noChangeAspect="1" noMove="1" noResize="1" noEditPoints="1" noAdjustHandles="1" noChangeArrowheads="1" noChangeShapeType="1" noTextEdit="1"/>
              </p:cNvSpPr>
              <p:nvPr/>
            </p:nvSpPr>
            <p:spPr>
              <a:xfrm rot="16200000">
                <a:off x="2476891" y="4154846"/>
                <a:ext cx="262706" cy="204130"/>
              </a:xfrm>
              <a:prstGeom prst="rect">
                <a:avLst/>
              </a:prstGeom>
              <a:blipFill>
                <a:blip r:embed="rId5"/>
                <a:stretch>
                  <a:fillRect r="-11765" b="-6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9FB5D92-32BC-FC58-3F16-4134FBAEDECB}"/>
                  </a:ext>
                </a:extLst>
              </p:cNvPr>
              <p:cNvSpPr txBox="1"/>
              <p:nvPr/>
            </p:nvSpPr>
            <p:spPr>
              <a:xfrm rot="16200000">
                <a:off x="3822632" y="4136210"/>
                <a:ext cx="262706" cy="204130"/>
              </a:xfrm>
              <a:prstGeom prst="rect">
                <a:avLst/>
              </a:prstGeom>
              <a:solidFill>
                <a:schemeClr val="bg1"/>
              </a:solidFill>
            </p:spPr>
            <p:txBody>
              <a:bodyPr wrap="none" lIns="0" tIns="0" rIns="0" bIns="0" rtlCol="0" anchor="ctr" anchorCtr="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400" b="0" i="1" dirty="0" smtClean="0">
                              <a:solidFill>
                                <a:srgbClr val="000000"/>
                              </a:solidFill>
                              <a:latin typeface="Cambria Math" panose="02040503050406030204" pitchFamily="18" charset="0"/>
                            </a:rPr>
                          </m:ctrlPr>
                        </m:sSubPr>
                        <m:e>
                          <m:r>
                            <a:rPr lang="en-US" sz="1400" i="1" dirty="0" smtClean="0">
                              <a:solidFill>
                                <a:srgbClr val="000000"/>
                              </a:solidFill>
                              <a:latin typeface="Cambria Math" panose="02040503050406030204" pitchFamily="18" charset="0"/>
                            </a:rPr>
                            <m:t>𝜔</m:t>
                          </m:r>
                        </m:e>
                        <m:sub>
                          <m:r>
                            <a:rPr lang="en-US" sz="1400" b="0" i="1" dirty="0" smtClean="0">
                              <a:solidFill>
                                <a:srgbClr val="000000"/>
                              </a:solidFill>
                              <a:latin typeface="Cambria Math" panose="02040503050406030204" pitchFamily="18" charset="0"/>
                            </a:rPr>
                            <m:t>𝑐</m:t>
                          </m:r>
                        </m:sub>
                      </m:sSub>
                    </m:oMath>
                  </m:oMathPara>
                </a14:m>
                <a:endParaRPr lang="de-CH" sz="1400" dirty="0">
                  <a:solidFill>
                    <a:srgbClr val="000000"/>
                  </a:solidFill>
                  <a:latin typeface="Aptos" panose="020B0004020202020204" pitchFamily="34" charset="0"/>
                </a:endParaRPr>
              </a:p>
            </p:txBody>
          </p:sp>
        </mc:Choice>
        <mc:Fallback xmlns="">
          <p:sp>
            <p:nvSpPr>
              <p:cNvPr id="14" name="TextBox 13">
                <a:extLst>
                  <a:ext uri="{FF2B5EF4-FFF2-40B4-BE49-F238E27FC236}">
                    <a16:creationId xmlns:a16="http://schemas.microsoft.com/office/drawing/2014/main" id="{59FB5D92-32BC-FC58-3F16-4134FBAEDECB}"/>
                  </a:ext>
                </a:extLst>
              </p:cNvPr>
              <p:cNvSpPr txBox="1">
                <a:spLocks noRot="1" noChangeAspect="1" noMove="1" noResize="1" noEditPoints="1" noAdjustHandles="1" noChangeArrowheads="1" noChangeShapeType="1" noTextEdit="1"/>
              </p:cNvSpPr>
              <p:nvPr/>
            </p:nvSpPr>
            <p:spPr>
              <a:xfrm rot="16200000">
                <a:off x="3822632" y="4136210"/>
                <a:ext cx="262706" cy="204130"/>
              </a:xfrm>
              <a:prstGeom prst="rect">
                <a:avLst/>
              </a:prstGeom>
              <a:blipFill>
                <a:blip r:embed="rId6"/>
                <a:stretch>
                  <a:fillRect r="-15152" b="-465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694059D-4026-AB35-922C-78F11374A98B}"/>
              </a:ext>
            </a:extLst>
          </p:cNvPr>
          <p:cNvSpPr txBox="1"/>
          <p:nvPr/>
        </p:nvSpPr>
        <p:spPr>
          <a:xfrm>
            <a:off x="28604" y="4948014"/>
            <a:ext cx="3899722" cy="169405"/>
          </a:xfrm>
          <a:prstGeom prst="rect">
            <a:avLst/>
          </a:prstGeom>
          <a:noFill/>
        </p:spPr>
        <p:txBody>
          <a:bodyPr wrap="none" lIns="0" tIns="0" rIns="0" bIns="0" rtlCol="0" anchor="t" anchorCtr="0">
            <a:spAutoFit/>
          </a:bodyPr>
          <a:lstStyle/>
          <a:p>
            <a:pPr>
              <a:lnSpc>
                <a:spcPct val="110000"/>
              </a:lnSpc>
              <a:spcBef>
                <a:spcPts val="0"/>
              </a:spcBef>
            </a:pPr>
            <a:r>
              <a:rPr lang="en-US" sz="1050" kern="1000" spc="30" dirty="0">
                <a:solidFill>
                  <a:srgbClr val="003B6E"/>
                </a:solidFill>
                <a:latin typeface="Aptos" panose="020B0004020202020204" pitchFamily="34" charset="0"/>
                <a:cs typeface="Franklin Gothic Book"/>
                <a:hlinkClick r:id="rId7">
                  <a:extLst>
                    <a:ext uri="{A12FA001-AC4F-418D-AE19-62706E023703}">
                      <ahyp:hlinkClr xmlns:ahyp="http://schemas.microsoft.com/office/drawing/2018/hyperlinkcolor" val="tx"/>
                    </a:ext>
                  </a:extLst>
                </a:hlinkClick>
              </a:rPr>
              <a:t>Cavoto G., Chakraborty R., Doinaki A., </a:t>
            </a:r>
            <a:r>
              <a:rPr lang="en-US" sz="1050" i="1" kern="1000" spc="30" dirty="0">
                <a:solidFill>
                  <a:srgbClr val="003B6E"/>
                </a:solidFill>
                <a:latin typeface="Aptos" panose="020B0004020202020204" pitchFamily="34" charset="0"/>
                <a:cs typeface="Franklin Gothic Book"/>
                <a:hlinkClick r:id="rId7">
                  <a:extLst>
                    <a:ext uri="{A12FA001-AC4F-418D-AE19-62706E023703}">
                      <ahyp:hlinkClr xmlns:ahyp="http://schemas.microsoft.com/office/drawing/2018/hyperlinkcolor" val="tx"/>
                    </a:ext>
                  </a:extLst>
                </a:hlinkClick>
              </a:rPr>
              <a:t>et al</a:t>
            </a:r>
            <a:r>
              <a:rPr lang="en-US" sz="1050" kern="1000" spc="30" dirty="0">
                <a:solidFill>
                  <a:srgbClr val="003B6E"/>
                </a:solidFill>
                <a:latin typeface="Aptos" panose="020B0004020202020204" pitchFamily="34" charset="0"/>
                <a:cs typeface="Franklin Gothic Book"/>
                <a:hlinkClick r:id="rId7">
                  <a:extLst>
                    <a:ext uri="{A12FA001-AC4F-418D-AE19-62706E023703}">
                      <ahyp:hlinkClr xmlns:ahyp="http://schemas.microsoft.com/office/drawing/2018/hyperlinkcolor" val="tx"/>
                    </a:ext>
                  </a:extLst>
                </a:hlinkClick>
              </a:rPr>
              <a:t>., EJPC 84(2024)262 </a:t>
            </a:r>
            <a:endParaRPr lang="en-US" sz="1050" kern="1000" spc="30" dirty="0">
              <a:solidFill>
                <a:srgbClr val="003B6E"/>
              </a:solidFill>
              <a:latin typeface="Aptos" panose="020B0004020202020204" pitchFamily="34" charset="0"/>
              <a:cs typeface="Franklin Gothic Book"/>
            </a:endParaRPr>
          </a:p>
        </p:txBody>
      </p:sp>
      <p:pic>
        <p:nvPicPr>
          <p:cNvPr id="26" name="Content Placeholder 25" descr="A diagram of a frequency&#10;&#10;AI-generated content may be incorrect.">
            <a:extLst>
              <a:ext uri="{FF2B5EF4-FFF2-40B4-BE49-F238E27FC236}">
                <a16:creationId xmlns:a16="http://schemas.microsoft.com/office/drawing/2014/main" id="{19D75D6D-2061-2458-41DE-4BF166092560}"/>
              </a:ext>
            </a:extLst>
          </p:cNvPr>
          <p:cNvPicPr>
            <a:picLocks noGrp="1" noChangeAspect="1"/>
          </p:cNvPicPr>
          <p:nvPr>
            <p:ph sz="quarter" idx="13"/>
          </p:nvPr>
        </p:nvPicPr>
        <p:blipFill>
          <a:blip r:embed="rId8" cstate="print">
            <a:extLst>
              <a:ext uri="{28A0092B-C50C-407E-A947-70E740481C1C}">
                <a14:useLocalDpi xmlns:a14="http://schemas.microsoft.com/office/drawing/2010/main"/>
              </a:ext>
            </a:extLst>
          </a:blip>
          <a:stretch>
            <a:fillRect/>
          </a:stretch>
        </p:blipFill>
        <p:spPr>
          <a:xfrm>
            <a:off x="146196" y="1669459"/>
            <a:ext cx="4336644" cy="3291961"/>
          </a:xfrm>
        </p:spPr>
      </p:pic>
    </p:spTree>
    <p:extLst>
      <p:ext uri="{BB962C8B-B14F-4D97-AF65-F5344CB8AC3E}">
        <p14:creationId xmlns:p14="http://schemas.microsoft.com/office/powerpoint/2010/main" val="12990947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men standing in a room with machines and wires&#10;&#10;AI-generated content may be incorrect.">
            <a:extLst>
              <a:ext uri="{FF2B5EF4-FFF2-40B4-BE49-F238E27FC236}">
                <a16:creationId xmlns:a16="http://schemas.microsoft.com/office/drawing/2014/main" id="{0BB7D90A-735D-7B37-8C6D-7A2B7C3223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889" y="0"/>
            <a:ext cx="6158061" cy="5143500"/>
          </a:xfrm>
          <a:prstGeom prst="rect">
            <a:avLst/>
          </a:prstGeom>
        </p:spPr>
      </p:pic>
      <p:pic>
        <p:nvPicPr>
          <p:cNvPr id="13" name="Picture 12">
            <a:extLst>
              <a:ext uri="{FF2B5EF4-FFF2-40B4-BE49-F238E27FC236}">
                <a16:creationId xmlns:a16="http://schemas.microsoft.com/office/drawing/2014/main" id="{F775D0AA-3842-2325-DA08-41D59E8A50B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6855" t="24908" r="12072" b="22725"/>
          <a:stretch/>
        </p:blipFill>
        <p:spPr>
          <a:xfrm>
            <a:off x="5160852" y="3495552"/>
            <a:ext cx="4009207" cy="1661629"/>
          </a:xfrm>
          <a:prstGeom prst="rect">
            <a:avLst/>
          </a:prstGeom>
        </p:spPr>
      </p:pic>
      <p:sp>
        <p:nvSpPr>
          <p:cNvPr id="2" name="Title 1">
            <a:extLst>
              <a:ext uri="{FF2B5EF4-FFF2-40B4-BE49-F238E27FC236}">
                <a16:creationId xmlns:a16="http://schemas.microsoft.com/office/drawing/2014/main" id="{3F01E71F-5BEC-2FF9-DB27-B70E5DC56B50}"/>
              </a:ext>
            </a:extLst>
          </p:cNvPr>
          <p:cNvSpPr>
            <a:spLocks noGrp="1"/>
          </p:cNvSpPr>
          <p:nvPr>
            <p:ph type="title"/>
          </p:nvPr>
        </p:nvSpPr>
        <p:spPr>
          <a:xfrm>
            <a:off x="1270517" y="137392"/>
            <a:ext cx="6723600" cy="607800"/>
          </a:xfrm>
        </p:spPr>
        <p:txBody>
          <a:bodyPr/>
          <a:lstStyle/>
          <a:p>
            <a:endParaRPr lang="en-US" dirty="0"/>
          </a:p>
        </p:txBody>
      </p:sp>
      <p:sp>
        <p:nvSpPr>
          <p:cNvPr id="3" name="Text Placeholder 2">
            <a:extLst>
              <a:ext uri="{FF2B5EF4-FFF2-40B4-BE49-F238E27FC236}">
                <a16:creationId xmlns:a16="http://schemas.microsoft.com/office/drawing/2014/main" id="{17DBC6E1-7300-E230-5D44-7AC20CB60D5B}"/>
              </a:ext>
            </a:extLst>
          </p:cNvPr>
          <p:cNvSpPr>
            <a:spLocks noGrp="1"/>
          </p:cNvSpPr>
          <p:nvPr>
            <p:ph type="body" idx="1"/>
          </p:nvPr>
        </p:nvSpPr>
        <p:spPr>
          <a:xfrm>
            <a:off x="4531376" y="969076"/>
            <a:ext cx="4091102" cy="3607692"/>
          </a:xfrm>
        </p:spPr>
        <p:txBody>
          <a:bodyPr/>
          <a:lstStyle/>
          <a:p>
            <a:endParaRPr lang="en-US" dirty="0"/>
          </a:p>
        </p:txBody>
      </p:sp>
      <p:sp>
        <p:nvSpPr>
          <p:cNvPr id="4" name="Date Placeholder 3">
            <a:extLst>
              <a:ext uri="{FF2B5EF4-FFF2-40B4-BE49-F238E27FC236}">
                <a16:creationId xmlns:a16="http://schemas.microsoft.com/office/drawing/2014/main" id="{CC9A64B6-F971-DFB8-57B7-025CC7145990}"/>
              </a:ext>
            </a:extLst>
          </p:cNvPr>
          <p:cNvSpPr>
            <a:spLocks noGrp="1"/>
          </p:cNvSpPr>
          <p:nvPr>
            <p:ph type="dt" idx="10"/>
          </p:nvPr>
        </p:nvSpPr>
        <p:spPr/>
        <p:txBody>
          <a:bodyPr/>
          <a:lstStyle/>
          <a:p>
            <a:endParaRPr lang="en-GB"/>
          </a:p>
        </p:txBody>
      </p:sp>
      <p:sp>
        <p:nvSpPr>
          <p:cNvPr id="5" name="Footer Placeholder 4">
            <a:extLst>
              <a:ext uri="{FF2B5EF4-FFF2-40B4-BE49-F238E27FC236}">
                <a16:creationId xmlns:a16="http://schemas.microsoft.com/office/drawing/2014/main" id="{A24AAD1D-9E6D-DD89-1622-4CC07716C277}"/>
              </a:ext>
            </a:extLst>
          </p:cNvPr>
          <p:cNvSpPr>
            <a:spLocks noGrp="1"/>
          </p:cNvSpPr>
          <p:nvPr>
            <p:ph type="ftr" idx="11"/>
          </p:nvPr>
        </p:nvSpPr>
        <p:spPr/>
        <p:txBody>
          <a:bodyPr/>
          <a:lstStyle/>
          <a:p>
            <a:endParaRPr lang="en-GB"/>
          </a:p>
        </p:txBody>
      </p:sp>
      <p:sp>
        <p:nvSpPr>
          <p:cNvPr id="6" name="Slide Number Placeholder 5">
            <a:extLst>
              <a:ext uri="{FF2B5EF4-FFF2-40B4-BE49-F238E27FC236}">
                <a16:creationId xmlns:a16="http://schemas.microsoft.com/office/drawing/2014/main" id="{9B1E9E28-189C-9B3B-EB65-084305F1D58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24</a:t>
            </a:fld>
            <a:endParaRPr lang="en"/>
          </a:p>
        </p:txBody>
      </p:sp>
      <p:pic>
        <p:nvPicPr>
          <p:cNvPr id="9" name="Picture Placeholder 8">
            <a:extLst>
              <a:ext uri="{FF2B5EF4-FFF2-40B4-BE49-F238E27FC236}">
                <a16:creationId xmlns:a16="http://schemas.microsoft.com/office/drawing/2014/main" id="{87A04838-532C-1C1E-52C6-2C57DD82B316}"/>
              </a:ext>
            </a:extLst>
          </p:cNvPr>
          <p:cNvPicPr>
            <a:picLocks noGrp="1" noChangeAspect="1"/>
          </p:cNvPicPr>
          <p:nvPr>
            <p:ph type="pic" idx="2"/>
          </p:nvPr>
        </p:nvPicPr>
        <p:blipFill>
          <a:blip r:embed="rId5" cstate="print">
            <a:extLst>
              <a:ext uri="{28A0092B-C50C-407E-A947-70E740481C1C}">
                <a14:useLocalDpi xmlns:a14="http://schemas.microsoft.com/office/drawing/2010/main"/>
              </a:ext>
            </a:extLst>
          </a:blip>
          <a:srcRect l="17448" r="17448"/>
          <a:stretch/>
        </p:blipFill>
        <p:spPr>
          <a:xfrm>
            <a:off x="5618154" y="0"/>
            <a:ext cx="3532952" cy="3051817"/>
          </a:xfrm>
        </p:spPr>
      </p:pic>
      <p:pic>
        <p:nvPicPr>
          <p:cNvPr id="11" name="Picture 10">
            <a:extLst>
              <a:ext uri="{FF2B5EF4-FFF2-40B4-BE49-F238E27FC236}">
                <a16:creationId xmlns:a16="http://schemas.microsoft.com/office/drawing/2014/main" id="{60AE58E9-ACF5-61FA-01D9-58EF9E840E5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23400" b="23040"/>
          <a:stretch/>
        </p:blipFill>
        <p:spPr>
          <a:xfrm>
            <a:off x="3048141" y="2781711"/>
            <a:ext cx="2499213" cy="2379666"/>
          </a:xfrm>
          <a:prstGeom prst="rect">
            <a:avLst/>
          </a:prstGeom>
        </p:spPr>
      </p:pic>
    </p:spTree>
    <p:extLst>
      <p:ext uri="{BB962C8B-B14F-4D97-AF65-F5344CB8AC3E}">
        <p14:creationId xmlns:p14="http://schemas.microsoft.com/office/powerpoint/2010/main" val="2584856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5913088" y="89500"/>
            <a:ext cx="2577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920" dirty="0"/>
              <a:t>Cryostat setup</a:t>
            </a:r>
            <a:endParaRPr sz="1920" dirty="0"/>
          </a:p>
        </p:txBody>
      </p:sp>
      <p:sp>
        <p:nvSpPr>
          <p:cNvPr id="55" name="Google Shape;55;p13"/>
          <p:cNvSpPr txBox="1">
            <a:spLocks noGrp="1"/>
          </p:cNvSpPr>
          <p:nvPr>
            <p:ph type="body" idx="1"/>
          </p:nvPr>
        </p:nvSpPr>
        <p:spPr>
          <a:xfrm>
            <a:off x="5760600" y="561516"/>
            <a:ext cx="3383400" cy="3726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sz="1200" dirty="0"/>
              <a:t>Temperature monitoring system </a:t>
            </a:r>
            <a:endParaRPr sz="1200" dirty="0"/>
          </a:p>
          <a:p>
            <a:pPr marL="603250" lvl="1" indent="0" algn="l" rtl="0">
              <a:spcBef>
                <a:spcPts val="0"/>
              </a:spcBef>
              <a:spcAft>
                <a:spcPts val="0"/>
              </a:spcAft>
              <a:buSzPts val="1300"/>
              <a:buNone/>
            </a:pPr>
            <a:r>
              <a:rPr lang="en" sz="1200" dirty="0"/>
              <a:t>4 x ROX temperature sensors</a:t>
            </a:r>
            <a:endParaRPr sz="1200" dirty="0"/>
          </a:p>
          <a:p>
            <a:pPr marL="603250" lvl="1" indent="0" algn="l" rtl="0">
              <a:spcBef>
                <a:spcPts val="0"/>
              </a:spcBef>
              <a:spcAft>
                <a:spcPts val="0"/>
              </a:spcAft>
              <a:buSzPts val="1300"/>
              <a:buNone/>
            </a:pPr>
            <a:r>
              <a:rPr lang="en" sz="1200" dirty="0"/>
              <a:t>4 x PT-1000 temperature sensors</a:t>
            </a:r>
          </a:p>
          <a:p>
            <a:pPr marL="603250" lvl="1" indent="0" algn="l" rtl="0">
              <a:spcBef>
                <a:spcPts val="0"/>
              </a:spcBef>
              <a:spcAft>
                <a:spcPts val="0"/>
              </a:spcAft>
              <a:buSzPts val="1300"/>
              <a:buNone/>
            </a:pPr>
            <a:r>
              <a:rPr lang="en-US" sz="1200" dirty="0"/>
              <a:t>1 x DT-670 sensor</a:t>
            </a:r>
            <a:endParaRPr sz="1200" dirty="0"/>
          </a:p>
          <a:p>
            <a:pPr marL="603250" lvl="1" indent="0" algn="l" rtl="0">
              <a:spcBef>
                <a:spcPts val="0"/>
              </a:spcBef>
              <a:spcAft>
                <a:spcPts val="0"/>
              </a:spcAft>
              <a:buSzPts val="1300"/>
              <a:buNone/>
            </a:pPr>
            <a:r>
              <a:rPr lang="en" sz="1200" dirty="0"/>
              <a:t>2 x Lakeshore model 340</a:t>
            </a:r>
            <a:endParaRPr sz="1200" dirty="0"/>
          </a:p>
          <a:p>
            <a:pPr marL="457200" lvl="0" indent="-311150" algn="l" rtl="0">
              <a:spcBef>
                <a:spcPts val="0"/>
              </a:spcBef>
              <a:spcAft>
                <a:spcPts val="0"/>
              </a:spcAft>
              <a:buSzPts val="1300"/>
              <a:buChar char="●"/>
            </a:pPr>
            <a:r>
              <a:rPr lang="en" sz="1200" dirty="0"/>
              <a:t>Reached p ≈1.7e-7 mBar </a:t>
            </a:r>
          </a:p>
          <a:p>
            <a:pPr marL="457200" lvl="0" indent="-311150" algn="l" rtl="0">
              <a:spcBef>
                <a:spcPts val="0"/>
              </a:spcBef>
              <a:spcAft>
                <a:spcPts val="0"/>
              </a:spcAft>
              <a:buSzPts val="1300"/>
              <a:buChar char="●"/>
            </a:pPr>
            <a:r>
              <a:rPr lang="en" sz="1200" dirty="0"/>
              <a:t>Injection channel holder T ≈ 5.8K</a:t>
            </a:r>
          </a:p>
          <a:p>
            <a:pPr marL="457200" lvl="0" indent="-311150" algn="l" rtl="0">
              <a:spcBef>
                <a:spcPts val="0"/>
              </a:spcBef>
              <a:spcAft>
                <a:spcPts val="0"/>
              </a:spcAft>
              <a:buSzPts val="1300"/>
              <a:buChar char="●"/>
            </a:pPr>
            <a:r>
              <a:rPr lang="en" sz="1200" dirty="0"/>
              <a:t>9 x THS119 used to record mag.fields</a:t>
            </a:r>
          </a:p>
          <a:p>
            <a:pPr marL="457200" lvl="0" indent="-311150" algn="l" rtl="0">
              <a:spcBef>
                <a:spcPts val="0"/>
              </a:spcBef>
              <a:spcAft>
                <a:spcPts val="0"/>
              </a:spcAft>
              <a:buSzPts val="1300"/>
              <a:buChar char="●"/>
            </a:pPr>
            <a:endParaRPr lang="en" sz="1200" dirty="0"/>
          </a:p>
        </p:txBody>
      </p:sp>
      <p:pic>
        <p:nvPicPr>
          <p:cNvPr id="1026" name="Picture 2">
            <a:extLst>
              <a:ext uri="{FF2B5EF4-FFF2-40B4-BE49-F238E27FC236}">
                <a16:creationId xmlns:a16="http://schemas.microsoft.com/office/drawing/2014/main" id="{9C616DAE-597B-A10C-CAF2-9AAB2AB91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40" y="27228"/>
            <a:ext cx="2863373" cy="50890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copper tube&#10;&#10;AI-generated content may be incorrect.">
            <a:extLst>
              <a:ext uri="{FF2B5EF4-FFF2-40B4-BE49-F238E27FC236}">
                <a16:creationId xmlns:a16="http://schemas.microsoft.com/office/drawing/2014/main" id="{0ECD0A26-146E-A0E1-89E0-9A2F9F783E72}"/>
              </a:ext>
            </a:extLst>
          </p:cNvPr>
          <p:cNvPicPr>
            <a:picLocks noChangeAspect="1"/>
          </p:cNvPicPr>
          <p:nvPr/>
        </p:nvPicPr>
        <p:blipFill>
          <a:blip r:embed="rId4"/>
          <a:stretch>
            <a:fillRect/>
          </a:stretch>
        </p:blipFill>
        <p:spPr>
          <a:xfrm>
            <a:off x="2951472" y="2544521"/>
            <a:ext cx="2822589" cy="2571750"/>
          </a:xfrm>
          <a:prstGeom prst="rect">
            <a:avLst/>
          </a:prstGeom>
        </p:spPr>
      </p:pic>
      <p:pic>
        <p:nvPicPr>
          <p:cNvPr id="6" name="Google Shape;69;p14">
            <a:extLst>
              <a:ext uri="{FF2B5EF4-FFF2-40B4-BE49-F238E27FC236}">
                <a16:creationId xmlns:a16="http://schemas.microsoft.com/office/drawing/2014/main" id="{83945454-0198-6FDD-23D9-F01F41D762B1}"/>
              </a:ext>
            </a:extLst>
          </p:cNvPr>
          <p:cNvPicPr preferRelativeResize="0"/>
          <p:nvPr/>
        </p:nvPicPr>
        <p:blipFill rotWithShape="1">
          <a:blip r:embed="rId5">
            <a:alphaModFix/>
          </a:blip>
          <a:srcRect l="5898" t="8514" r="10559" b="4422"/>
          <a:stretch/>
        </p:blipFill>
        <p:spPr>
          <a:xfrm>
            <a:off x="5950780" y="2791074"/>
            <a:ext cx="3193219" cy="2352426"/>
          </a:xfrm>
          <a:prstGeom prst="rect">
            <a:avLst/>
          </a:prstGeom>
          <a:noFill/>
          <a:ln>
            <a:noFill/>
          </a:ln>
        </p:spPr>
      </p:pic>
      <p:pic>
        <p:nvPicPr>
          <p:cNvPr id="13" name="Picture 12" descr="A metal and copper machine&#10;&#10;AI-generated content may be incorrect.">
            <a:extLst>
              <a:ext uri="{FF2B5EF4-FFF2-40B4-BE49-F238E27FC236}">
                <a16:creationId xmlns:a16="http://schemas.microsoft.com/office/drawing/2014/main" id="{61F75DDB-E00E-13E9-6F2E-D7E4893A5E27}"/>
              </a:ext>
            </a:extLst>
          </p:cNvPr>
          <p:cNvPicPr>
            <a:picLocks noChangeAspect="1"/>
          </p:cNvPicPr>
          <p:nvPr/>
        </p:nvPicPr>
        <p:blipFill>
          <a:blip r:embed="rId6"/>
          <a:stretch>
            <a:fillRect/>
          </a:stretch>
        </p:blipFill>
        <p:spPr>
          <a:xfrm>
            <a:off x="2951472" y="375850"/>
            <a:ext cx="2831721" cy="159284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5767600" y="108850"/>
            <a:ext cx="3294600" cy="88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00" b="1" dirty="0"/>
              <a:t>Superconducting injection channels test</a:t>
            </a:r>
            <a:endParaRPr sz="2000" b="1" dirty="0"/>
          </a:p>
        </p:txBody>
      </p:sp>
      <p:pic>
        <p:nvPicPr>
          <p:cNvPr id="2054" name="Picture 6">
            <a:extLst>
              <a:ext uri="{FF2B5EF4-FFF2-40B4-BE49-F238E27FC236}">
                <a16:creationId xmlns:a16="http://schemas.microsoft.com/office/drawing/2014/main" id="{1CC8600D-9243-5E95-9B88-7DD9440C19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854" r="10280" b="32387"/>
          <a:stretch/>
        </p:blipFill>
        <p:spPr bwMode="auto">
          <a:xfrm>
            <a:off x="46041" y="316718"/>
            <a:ext cx="5455750" cy="71006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82AE74F-BB71-3997-D7AB-BCA5E60020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27" r="9390" b="3541"/>
          <a:stretch/>
        </p:blipFill>
        <p:spPr bwMode="auto">
          <a:xfrm>
            <a:off x="178794" y="2815706"/>
            <a:ext cx="2784067" cy="20701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825EECEC-603F-1E82-5C01-D4EE5C1142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67" t="11223" r="9249" b="3540"/>
          <a:stretch/>
        </p:blipFill>
        <p:spPr bwMode="auto">
          <a:xfrm>
            <a:off x="3095614" y="3056566"/>
            <a:ext cx="2784067" cy="182926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094B1DB1-41B0-60F0-B9FF-81AB30972D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92" t="11332" r="8709" b="73"/>
          <a:stretch/>
        </p:blipFill>
        <p:spPr bwMode="auto">
          <a:xfrm>
            <a:off x="5971630" y="3056566"/>
            <a:ext cx="3090570" cy="1903672"/>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55;p13">
            <a:extLst>
              <a:ext uri="{FF2B5EF4-FFF2-40B4-BE49-F238E27FC236}">
                <a16:creationId xmlns:a16="http://schemas.microsoft.com/office/drawing/2014/main" id="{3A23AAD4-FCDC-D3FF-BDAC-4C3974710221}"/>
              </a:ext>
            </a:extLst>
          </p:cNvPr>
          <p:cNvSpPr txBox="1">
            <a:spLocks noGrp="1"/>
          </p:cNvSpPr>
          <p:nvPr>
            <p:ph type="body" idx="1"/>
          </p:nvPr>
        </p:nvSpPr>
        <p:spPr>
          <a:xfrm>
            <a:off x="5622825" y="842477"/>
            <a:ext cx="3383400" cy="3726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sz="1200" b="1" dirty="0"/>
              <a:t>Results are still preliminary, we need to verify Hall sensor calibration factor and positions w.r.t injection channel.</a:t>
            </a:r>
          </a:p>
          <a:p>
            <a:pPr marL="457200" lvl="0" indent="-311150" algn="l" rtl="0">
              <a:spcBef>
                <a:spcPts val="0"/>
              </a:spcBef>
              <a:spcAft>
                <a:spcPts val="0"/>
              </a:spcAft>
              <a:buSzPts val="1300"/>
              <a:buChar char="●"/>
            </a:pPr>
            <a:r>
              <a:rPr lang="en" sz="1200" dirty="0"/>
              <a:t>Succesfull shielding of transversal mag. </a:t>
            </a:r>
            <a:r>
              <a:rPr lang="de-CH" sz="1200" dirty="0"/>
              <a:t>f</a:t>
            </a:r>
            <a:r>
              <a:rPr lang="en" sz="1200" dirty="0"/>
              <a:t>ield components up to 3T.</a:t>
            </a:r>
          </a:p>
          <a:p>
            <a:pPr marL="457200" lvl="0" indent="-311150" algn="l" rtl="0">
              <a:spcBef>
                <a:spcPts val="0"/>
              </a:spcBef>
              <a:spcAft>
                <a:spcPts val="0"/>
              </a:spcAft>
              <a:buSzPts val="1300"/>
              <a:buChar char="●"/>
            </a:pPr>
            <a:r>
              <a:rPr lang="en" sz="1200" dirty="0"/>
              <a:t>Shielding currents are stable better than 1 mT/Day</a:t>
            </a:r>
          </a:p>
          <a:p>
            <a:pPr lvl="0" indent="-311150">
              <a:buSzPts val="1300"/>
            </a:pPr>
            <a:r>
              <a:rPr lang="en" sz="1200" dirty="0"/>
              <a:t>Manged to measure Tc ≈ 7 K.</a:t>
            </a:r>
          </a:p>
          <a:p>
            <a:pPr lvl="0" indent="-311150">
              <a:buSzPts val="1300"/>
            </a:pPr>
            <a:r>
              <a:rPr lang="en" sz="1200" dirty="0"/>
              <a:t>T_support 111K</a:t>
            </a:r>
          </a:p>
          <a:p>
            <a:pPr marL="457200" lvl="0" indent="-311150" algn="l" rtl="0">
              <a:spcBef>
                <a:spcPts val="0"/>
              </a:spcBef>
              <a:spcAft>
                <a:spcPts val="0"/>
              </a:spcAft>
              <a:buSzPts val="1300"/>
              <a:buChar char="●"/>
            </a:pPr>
            <a:endParaRPr lang="en" sz="1200" dirty="0"/>
          </a:p>
          <a:p>
            <a:pPr marL="457200" lvl="0" indent="-311150" algn="l" rtl="0">
              <a:spcBef>
                <a:spcPts val="0"/>
              </a:spcBef>
              <a:spcAft>
                <a:spcPts val="0"/>
              </a:spcAft>
              <a:buSzPts val="1300"/>
              <a:buChar char="●"/>
            </a:pPr>
            <a:endParaRPr lang="en" sz="1200" b="1" dirty="0"/>
          </a:p>
        </p:txBody>
      </p:sp>
      <p:pic>
        <p:nvPicPr>
          <p:cNvPr id="13" name="Picture 12">
            <a:extLst>
              <a:ext uri="{FF2B5EF4-FFF2-40B4-BE49-F238E27FC236}">
                <a16:creationId xmlns:a16="http://schemas.microsoft.com/office/drawing/2014/main" id="{D4D4FF19-6070-144F-C04F-8B1440433DFA}"/>
              </a:ext>
            </a:extLst>
          </p:cNvPr>
          <p:cNvPicPr>
            <a:picLocks noChangeAspect="1"/>
          </p:cNvPicPr>
          <p:nvPr/>
        </p:nvPicPr>
        <p:blipFill>
          <a:blip r:embed="rId7"/>
          <a:stretch>
            <a:fillRect/>
          </a:stretch>
        </p:blipFill>
        <p:spPr>
          <a:xfrm>
            <a:off x="46041" y="1026784"/>
            <a:ext cx="5538654" cy="192540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Radial magnetic field pulse to kick muons</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69577" y="1347614"/>
            <a:ext cx="5364088" cy="906327"/>
          </a:xfrm>
          <a:prstGeom prst="rect">
            <a:avLst/>
          </a:prstGeom>
        </p:spPr>
      </p:pic>
      <p:sp>
        <p:nvSpPr>
          <p:cNvPr id="10" name="Slide Number Placeholder 3"/>
          <p:cNvSpPr txBox="1">
            <a:spLocks/>
          </p:cNvSpPr>
          <p:nvPr/>
        </p:nvSpPr>
        <p:spPr>
          <a:xfrm>
            <a:off x="8409275" y="4918735"/>
            <a:ext cx="575742" cy="147638"/>
          </a:xfrm>
          <a:prstGeom prst="rect">
            <a:avLst/>
          </a:prstGeom>
        </p:spPr>
        <p:txBody>
          <a:bodyPr/>
          <a:lstStyle>
            <a:defPPr>
              <a:defRPr lang="de-CH"/>
            </a:defPPr>
            <a:lvl1pPr algn="l" rtl="0" eaLnBrk="0" fontAlgn="base" hangingPunct="0">
              <a:spcBef>
                <a:spcPct val="50000"/>
              </a:spcBef>
              <a:spcAft>
                <a:spcPct val="0"/>
              </a:spcAft>
              <a:defRPr sz="16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a:lstStyle>
          <a:p>
            <a:pPr algn="r">
              <a:defRPr/>
            </a:pPr>
            <a:r>
              <a:rPr lang="de-DE" sz="700"/>
              <a:t>Page </a:t>
            </a:r>
            <a:fld id="{EBC07571-3134-BB4B-B83F-1A9FE18D34F3}" type="slidenum">
              <a:rPr lang="de-DE" sz="700" smtClean="0"/>
              <a:pPr algn="r">
                <a:defRPr/>
              </a:pPr>
              <a:t>27</a:t>
            </a:fld>
            <a:endParaRPr lang="de-DE" sz="700" dirty="0"/>
          </a:p>
        </p:txBody>
      </p:sp>
      <p:grpSp>
        <p:nvGrpSpPr>
          <p:cNvPr id="11" name="Group 10"/>
          <p:cNvGrpSpPr/>
          <p:nvPr/>
        </p:nvGrpSpPr>
        <p:grpSpPr>
          <a:xfrm>
            <a:off x="188645" y="3164746"/>
            <a:ext cx="4406503" cy="1640332"/>
            <a:chOff x="223024" y="1167331"/>
            <a:chExt cx="8697952" cy="3209859"/>
          </a:xfrm>
        </p:grpSpPr>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024" y="1167331"/>
              <a:ext cx="8697952" cy="3209859"/>
            </a:xfrm>
            <a:prstGeom prst="rect">
              <a:avLst/>
            </a:prstGeom>
          </p:spPr>
        </p:pic>
        <p:sp>
          <p:nvSpPr>
            <p:cNvPr id="14" name="TextBox 13"/>
            <p:cNvSpPr txBox="1"/>
            <p:nvPr/>
          </p:nvSpPr>
          <p:spPr>
            <a:xfrm>
              <a:off x="4785688" y="3121414"/>
              <a:ext cx="314960" cy="274320"/>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4491836" y="3597608"/>
              <a:ext cx="517699" cy="252614"/>
            </a:xfrm>
            <a:prstGeom prst="rect">
              <a:avLst/>
            </a:prstGeom>
            <a:solidFill>
              <a:schemeClr val="bg1"/>
            </a:solidFill>
          </p:spPr>
          <p:txBody>
            <a:bodyPr wrap="square" rtlCol="0">
              <a:spAutoFit/>
            </a:bodyPr>
            <a:lstStyle/>
            <a:p>
              <a:endParaRPr lang="en-US" dirty="0"/>
            </a:p>
          </p:txBody>
        </p:sp>
      </p:grpSp>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200000">
            <a:off x="315191" y="598026"/>
            <a:ext cx="2169513" cy="2354882"/>
          </a:xfrm>
          <a:prstGeom prst="rect">
            <a:avLst/>
          </a:prstGeom>
          <a:ln>
            <a:solidFill>
              <a:schemeClr val="bg1"/>
            </a:solidFill>
          </a:ln>
        </p:spPr>
      </p:pic>
      <p:grpSp>
        <p:nvGrpSpPr>
          <p:cNvPr id="16" name="Group 15"/>
          <p:cNvGrpSpPr/>
          <p:nvPr/>
        </p:nvGrpSpPr>
        <p:grpSpPr>
          <a:xfrm rot="16200000">
            <a:off x="889604" y="620094"/>
            <a:ext cx="2410748" cy="2501028"/>
            <a:chOff x="1271588" y="1388000"/>
            <a:chExt cx="2619375" cy="2835355"/>
          </a:xfrm>
        </p:grpSpPr>
        <p:grpSp>
          <p:nvGrpSpPr>
            <p:cNvPr id="17" name="Group 16"/>
            <p:cNvGrpSpPr/>
            <p:nvPr/>
          </p:nvGrpSpPr>
          <p:grpSpPr>
            <a:xfrm>
              <a:off x="2076245" y="1410618"/>
              <a:ext cx="142875" cy="142875"/>
              <a:chOff x="4029074" y="1719262"/>
              <a:chExt cx="142875" cy="142875"/>
            </a:xfrm>
          </p:grpSpPr>
          <p:sp>
            <p:nvSpPr>
              <p:cNvPr id="49" name="Oval 48"/>
              <p:cNvSpPr/>
              <p:nvPr/>
            </p:nvSpPr>
            <p:spPr bwMode="auto">
              <a:xfrm>
                <a:off x="4029074" y="1719262"/>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0" name="Flowchart: Connector 49"/>
              <p:cNvSpPr/>
              <p:nvPr/>
            </p:nvSpPr>
            <p:spPr bwMode="auto">
              <a:xfrm>
                <a:off x="4077652" y="1767840"/>
                <a:ext cx="45719" cy="45719"/>
              </a:xfrm>
              <a:prstGeom prst="flowChartConnector">
                <a:avLst/>
              </a:prstGeom>
              <a:solidFill>
                <a:srgbClr val="C00000"/>
              </a:solid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grpSp>
          <p:nvGrpSpPr>
            <p:cNvPr id="18" name="Group 17"/>
            <p:cNvGrpSpPr/>
            <p:nvPr/>
          </p:nvGrpSpPr>
          <p:grpSpPr>
            <a:xfrm>
              <a:off x="3124986" y="2540199"/>
              <a:ext cx="142875" cy="142875"/>
              <a:chOff x="4029074" y="1719262"/>
              <a:chExt cx="142875" cy="142875"/>
            </a:xfrm>
          </p:grpSpPr>
          <p:sp>
            <p:nvSpPr>
              <p:cNvPr id="47" name="Oval 46"/>
              <p:cNvSpPr/>
              <p:nvPr/>
            </p:nvSpPr>
            <p:spPr bwMode="auto">
              <a:xfrm>
                <a:off x="4029074" y="1719262"/>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8" name="Flowchart: Connector 47"/>
              <p:cNvSpPr/>
              <p:nvPr/>
            </p:nvSpPr>
            <p:spPr bwMode="auto">
              <a:xfrm>
                <a:off x="4077652" y="1767840"/>
                <a:ext cx="45719" cy="45719"/>
              </a:xfrm>
              <a:prstGeom prst="flowChartConnector">
                <a:avLst/>
              </a:prstGeom>
              <a:solidFill>
                <a:srgbClr val="C00000"/>
              </a:solid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grpSp>
          <p:nvGrpSpPr>
            <p:cNvPr id="19" name="Group 18"/>
            <p:cNvGrpSpPr/>
            <p:nvPr/>
          </p:nvGrpSpPr>
          <p:grpSpPr>
            <a:xfrm>
              <a:off x="2061761" y="2525715"/>
              <a:ext cx="171843" cy="171843"/>
              <a:chOff x="4196156" y="1553492"/>
              <a:chExt cx="171843" cy="171843"/>
            </a:xfrm>
          </p:grpSpPr>
          <p:sp>
            <p:nvSpPr>
              <p:cNvPr id="45" name="Oval 44"/>
              <p:cNvSpPr/>
              <p:nvPr/>
            </p:nvSpPr>
            <p:spPr bwMode="auto">
              <a:xfrm>
                <a:off x="4210640" y="1567976"/>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6" name="Multiply 45"/>
              <p:cNvSpPr/>
              <p:nvPr/>
            </p:nvSpPr>
            <p:spPr bwMode="auto">
              <a:xfrm>
                <a:off x="4196156" y="1553492"/>
                <a:ext cx="171843" cy="171843"/>
              </a:xfrm>
              <a:prstGeom prst="mathMultiply">
                <a:avLst>
                  <a:gd name="adj1" fmla="val 9663"/>
                </a:avLst>
              </a:prstGeom>
              <a:solidFill>
                <a:srgbClr val="C00000"/>
              </a:solidFill>
              <a:ln w="3175"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grpSp>
          <p:nvGrpSpPr>
            <p:cNvPr id="20" name="Group 19"/>
            <p:cNvGrpSpPr/>
            <p:nvPr/>
          </p:nvGrpSpPr>
          <p:grpSpPr>
            <a:xfrm>
              <a:off x="3110502" y="1396134"/>
              <a:ext cx="171843" cy="171843"/>
              <a:chOff x="4196156" y="1553492"/>
              <a:chExt cx="171843" cy="171843"/>
            </a:xfrm>
          </p:grpSpPr>
          <p:sp>
            <p:nvSpPr>
              <p:cNvPr id="43" name="Oval 42"/>
              <p:cNvSpPr/>
              <p:nvPr/>
            </p:nvSpPr>
            <p:spPr bwMode="auto">
              <a:xfrm>
                <a:off x="4210640" y="1567976"/>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4" name="Multiply 43"/>
              <p:cNvSpPr/>
              <p:nvPr/>
            </p:nvSpPr>
            <p:spPr bwMode="auto">
              <a:xfrm>
                <a:off x="4196156" y="1553492"/>
                <a:ext cx="171843" cy="171843"/>
              </a:xfrm>
              <a:prstGeom prst="mathMultiply">
                <a:avLst>
                  <a:gd name="adj1" fmla="val 9663"/>
                </a:avLst>
              </a:prstGeom>
              <a:solidFill>
                <a:srgbClr val="C00000"/>
              </a:solidFill>
              <a:ln w="3175"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grpSp>
          <p:nvGrpSpPr>
            <p:cNvPr id="21" name="Group 20"/>
            <p:cNvGrpSpPr/>
            <p:nvPr/>
          </p:nvGrpSpPr>
          <p:grpSpPr>
            <a:xfrm>
              <a:off x="3120224" y="1553493"/>
              <a:ext cx="152400" cy="1081003"/>
              <a:chOff x="3120224" y="1553493"/>
              <a:chExt cx="152400" cy="1081003"/>
            </a:xfrm>
          </p:grpSpPr>
          <p:sp>
            <p:nvSpPr>
              <p:cNvPr id="39" name="Oval 38"/>
              <p:cNvSpPr/>
              <p:nvPr/>
            </p:nvSpPr>
            <p:spPr bwMode="auto">
              <a:xfrm>
                <a:off x="3120224" y="1676823"/>
                <a:ext cx="147637" cy="48578"/>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40" name="Oval 39"/>
              <p:cNvSpPr/>
              <p:nvPr/>
            </p:nvSpPr>
            <p:spPr bwMode="auto">
              <a:xfrm>
                <a:off x="3124987" y="2419808"/>
                <a:ext cx="147637" cy="48543"/>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cxnSp>
            <p:nvCxnSpPr>
              <p:cNvPr id="41" name="Straight Connector 40"/>
              <p:cNvCxnSpPr>
                <a:stCxn id="39" idx="6"/>
                <a:endCxn id="40" idx="6"/>
              </p:cNvCxnSpPr>
              <p:nvPr/>
            </p:nvCxnSpPr>
            <p:spPr bwMode="auto">
              <a:xfrm>
                <a:off x="3267861" y="1701112"/>
                <a:ext cx="4763" cy="742968"/>
              </a:xfrm>
              <a:prstGeom prst="line">
                <a:avLst/>
              </a:prstGeom>
              <a:ln w="12700">
                <a:solidFill>
                  <a:srgbClr val="C000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a:stCxn id="43" idx="4"/>
                <a:endCxn id="48" idx="4"/>
              </p:cNvCxnSpPr>
              <p:nvPr/>
            </p:nvCxnSpPr>
            <p:spPr bwMode="auto">
              <a:xfrm>
                <a:off x="3196424" y="1553493"/>
                <a:ext cx="0" cy="1081003"/>
              </a:xfrm>
              <a:prstGeom prst="line">
                <a:avLst/>
              </a:prstGeom>
              <a:ln w="1270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sp>
          <p:nvSpPr>
            <p:cNvPr id="22" name="Parallelogram 21"/>
            <p:cNvSpPr/>
            <p:nvPr/>
          </p:nvSpPr>
          <p:spPr bwMode="auto">
            <a:xfrm>
              <a:off x="1271588" y="1846886"/>
              <a:ext cx="2619375" cy="331046"/>
            </a:xfrm>
            <a:prstGeom prst="parallelogram">
              <a:avLst>
                <a:gd name="adj" fmla="val 156150"/>
              </a:avLst>
            </a:prstGeom>
            <a:no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nvGrpSpPr>
            <p:cNvPr id="23" name="Group 22"/>
            <p:cNvGrpSpPr/>
            <p:nvPr/>
          </p:nvGrpSpPr>
          <p:grpSpPr>
            <a:xfrm>
              <a:off x="2134558" y="1388000"/>
              <a:ext cx="1039008" cy="162394"/>
              <a:chOff x="2134474" y="1388000"/>
              <a:chExt cx="1064077" cy="162394"/>
            </a:xfrm>
          </p:grpSpPr>
          <p:sp>
            <p:nvSpPr>
              <p:cNvPr id="36" name="Arc 35"/>
              <p:cNvSpPr/>
              <p:nvPr/>
            </p:nvSpPr>
            <p:spPr bwMode="auto">
              <a:xfrm>
                <a:off x="2170542" y="1388827"/>
                <a:ext cx="1028009" cy="157424"/>
              </a:xfrm>
              <a:prstGeom prst="arc">
                <a:avLst>
                  <a:gd name="adj1" fmla="val 15848465"/>
                  <a:gd name="adj2" fmla="val 0"/>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37" name="Arc 36"/>
              <p:cNvSpPr/>
              <p:nvPr/>
            </p:nvSpPr>
            <p:spPr bwMode="auto">
              <a:xfrm>
                <a:off x="2137960" y="1392970"/>
                <a:ext cx="1028009" cy="157424"/>
              </a:xfrm>
              <a:prstGeom prst="arc">
                <a:avLst>
                  <a:gd name="adj1" fmla="val 10222449"/>
                  <a:gd name="adj2" fmla="val 14369126"/>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8" name="Arc 37"/>
              <p:cNvSpPr/>
              <p:nvPr/>
            </p:nvSpPr>
            <p:spPr bwMode="auto">
              <a:xfrm>
                <a:off x="2134474" y="1388000"/>
                <a:ext cx="1028009" cy="157424"/>
              </a:xfrm>
              <a:prstGeom prst="arc">
                <a:avLst>
                  <a:gd name="adj1" fmla="val 417912"/>
                  <a:gd name="adj2" fmla="val 9987670"/>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24" name="Group 23"/>
            <p:cNvGrpSpPr/>
            <p:nvPr/>
          </p:nvGrpSpPr>
          <p:grpSpPr>
            <a:xfrm flipV="1">
              <a:off x="2145189" y="2530852"/>
              <a:ext cx="1035604" cy="161567"/>
              <a:chOff x="2137960" y="1388827"/>
              <a:chExt cx="1060591" cy="161567"/>
            </a:xfrm>
          </p:grpSpPr>
          <p:sp>
            <p:nvSpPr>
              <p:cNvPr id="33" name="Arc 32"/>
              <p:cNvSpPr/>
              <p:nvPr/>
            </p:nvSpPr>
            <p:spPr bwMode="auto">
              <a:xfrm>
                <a:off x="2170542" y="1388827"/>
                <a:ext cx="1028009" cy="157424"/>
              </a:xfrm>
              <a:prstGeom prst="arc">
                <a:avLst>
                  <a:gd name="adj1" fmla="val 15848465"/>
                  <a:gd name="adj2" fmla="val 0"/>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34" name="Arc 33"/>
              <p:cNvSpPr/>
              <p:nvPr/>
            </p:nvSpPr>
            <p:spPr bwMode="auto">
              <a:xfrm>
                <a:off x="2137960" y="1392970"/>
                <a:ext cx="1028009" cy="157424"/>
              </a:xfrm>
              <a:prstGeom prst="arc">
                <a:avLst>
                  <a:gd name="adj1" fmla="val 10222449"/>
                  <a:gd name="adj2" fmla="val 14369126"/>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35" name="Arc 34"/>
              <p:cNvSpPr/>
              <p:nvPr/>
            </p:nvSpPr>
            <p:spPr bwMode="auto">
              <a:xfrm>
                <a:off x="2142551" y="1392970"/>
                <a:ext cx="1028009" cy="157424"/>
              </a:xfrm>
              <a:prstGeom prst="arc">
                <a:avLst>
                  <a:gd name="adj1" fmla="val 272558"/>
                  <a:gd name="adj2" fmla="val 9951232"/>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grpSp>
          <p:nvGrpSpPr>
            <p:cNvPr id="25" name="Group 24"/>
            <p:cNvGrpSpPr/>
            <p:nvPr/>
          </p:nvGrpSpPr>
          <p:grpSpPr>
            <a:xfrm>
              <a:off x="3129945" y="2701140"/>
              <a:ext cx="152400" cy="985035"/>
              <a:chOff x="3120224" y="1553493"/>
              <a:chExt cx="152400" cy="985035"/>
            </a:xfrm>
          </p:grpSpPr>
          <p:sp>
            <p:nvSpPr>
              <p:cNvPr id="29" name="Oval 28"/>
              <p:cNvSpPr/>
              <p:nvPr/>
            </p:nvSpPr>
            <p:spPr bwMode="auto">
              <a:xfrm>
                <a:off x="3120224" y="1676823"/>
                <a:ext cx="147637" cy="48578"/>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0" name="Oval 29"/>
              <p:cNvSpPr/>
              <p:nvPr/>
            </p:nvSpPr>
            <p:spPr bwMode="auto">
              <a:xfrm>
                <a:off x="3124987" y="2419808"/>
                <a:ext cx="147637" cy="48543"/>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cxnSp>
            <p:nvCxnSpPr>
              <p:cNvPr id="31" name="Straight Connector 30"/>
              <p:cNvCxnSpPr>
                <a:stCxn id="29" idx="6"/>
                <a:endCxn id="30" idx="6"/>
              </p:cNvCxnSpPr>
              <p:nvPr/>
            </p:nvCxnSpPr>
            <p:spPr bwMode="auto">
              <a:xfrm>
                <a:off x="3267861" y="1701112"/>
                <a:ext cx="4763" cy="742968"/>
              </a:xfrm>
              <a:prstGeom prst="line">
                <a:avLst/>
              </a:prstGeom>
              <a:ln w="12700">
                <a:solidFill>
                  <a:srgbClr val="C000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p:nvCxnSpPr>
            <p:spPr bwMode="auto">
              <a:xfrm>
                <a:off x="3196424" y="1553493"/>
                <a:ext cx="0" cy="985035"/>
              </a:xfrm>
              <a:prstGeom prst="line">
                <a:avLst/>
              </a:prstGeom>
              <a:ln w="1270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cxnSp>
          <p:nvCxnSpPr>
            <p:cNvPr id="26" name="Straight Connector 25"/>
            <p:cNvCxnSpPr>
              <a:cxnSpLocks/>
            </p:cNvCxnSpPr>
            <p:nvPr/>
          </p:nvCxnSpPr>
          <p:spPr bwMode="auto">
            <a:xfrm rot="5400000" flipH="1">
              <a:off x="3124124" y="3604154"/>
              <a:ext cx="13184" cy="150859"/>
            </a:xfrm>
            <a:prstGeom prst="line">
              <a:avLst/>
            </a:prstGeom>
            <a:ln w="1270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27" name="Straight Arrow Connector 26"/>
            <p:cNvCxnSpPr>
              <a:cxnSpLocks/>
            </p:cNvCxnSpPr>
            <p:nvPr/>
          </p:nvCxnSpPr>
          <p:spPr bwMode="auto">
            <a:xfrm rot="5400000" flipV="1">
              <a:off x="3090136" y="3556877"/>
              <a:ext cx="0" cy="69699"/>
            </a:xfrm>
            <a:prstGeom prst="straightConnector1">
              <a:avLst/>
            </a:prstGeom>
            <a:ln w="12700" cap="rnd">
              <a:solidFill>
                <a:srgbClr val="C00000"/>
              </a:solidFill>
              <a:headEnd type="none" w="med" len="med"/>
              <a:tailEnd type="none"/>
            </a:ln>
            <a:effectLst/>
          </p:spPr>
          <p:style>
            <a:lnRef idx="2">
              <a:schemeClr val="accent6"/>
            </a:lnRef>
            <a:fillRef idx="0">
              <a:schemeClr val="accent6"/>
            </a:fillRef>
            <a:effectRef idx="1">
              <a:schemeClr val="accent6"/>
            </a:effectRef>
            <a:fontRef idx="minor">
              <a:schemeClr val="tx1"/>
            </a:fontRef>
          </p:style>
        </p:cxnSp>
        <p:sp>
          <p:nvSpPr>
            <p:cNvPr id="28" name="Rectangle 27"/>
            <p:cNvSpPr/>
            <p:nvPr/>
          </p:nvSpPr>
          <p:spPr bwMode="auto">
            <a:xfrm rot="5400000">
              <a:off x="2439125" y="3607194"/>
              <a:ext cx="839777" cy="392546"/>
            </a:xfrm>
            <a:prstGeom prst="rect">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r>
                <a:rPr lang="en-US" sz="1050" dirty="0"/>
                <a:t>Pulse generator</a:t>
              </a:r>
            </a:p>
          </p:txBody>
        </p:sp>
      </p:grpSp>
      <p:sp>
        <p:nvSpPr>
          <p:cNvPr id="6" name="TextBox 5"/>
          <p:cNvSpPr txBox="1"/>
          <p:nvPr/>
        </p:nvSpPr>
        <p:spPr>
          <a:xfrm>
            <a:off x="123720" y="4949924"/>
            <a:ext cx="2736304" cy="206045"/>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200" dirty="0">
                <a:solidFill>
                  <a:srgbClr val="000000"/>
                </a:solidFill>
                <a:latin typeface="Aptos" panose="020B0004020202020204" pitchFamily="34" charset="0"/>
              </a:rPr>
              <a:t>courtesy A.M. Rehman</a:t>
            </a:r>
          </a:p>
        </p:txBody>
      </p:sp>
      <p:pic>
        <p:nvPicPr>
          <p:cNvPr id="52" name="Picture 51">
            <a:extLst>
              <a:ext uri="{FF2B5EF4-FFF2-40B4-BE49-F238E27FC236}">
                <a16:creationId xmlns:a16="http://schemas.microsoft.com/office/drawing/2014/main" id="{671D82C5-FB6E-FDD7-327D-7B5D6019AB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37497" y="2335414"/>
            <a:ext cx="4406503" cy="2799300"/>
          </a:xfrm>
          <a:prstGeom prst="rect">
            <a:avLst/>
          </a:prstGeom>
        </p:spPr>
      </p:pic>
      <p:pic>
        <p:nvPicPr>
          <p:cNvPr id="53" name="Picture 52" descr="A copper band with small metal parts&#10;&#10;Description automatically generated with medium confidence">
            <a:extLst>
              <a:ext uri="{FF2B5EF4-FFF2-40B4-BE49-F238E27FC236}">
                <a16:creationId xmlns:a16="http://schemas.microsoft.com/office/drawing/2014/main" id="{E51A4166-3A14-6398-694A-3FB6B1D93EB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804248" y="2995522"/>
            <a:ext cx="1771787" cy="16061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224689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8" name="Group"/>
          <p:cNvGrpSpPr/>
          <p:nvPr/>
        </p:nvGrpSpPr>
        <p:grpSpPr>
          <a:xfrm>
            <a:off x="262297" y="1464251"/>
            <a:ext cx="4101241" cy="3075931"/>
            <a:chOff x="0" y="0"/>
            <a:chExt cx="10936641" cy="8202481"/>
          </a:xfrm>
        </p:grpSpPr>
        <p:pic>
          <p:nvPicPr>
            <p:cNvPr id="710" name="coiltest_curve.pdf" descr="coiltest_curve.pd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0936641" cy="8202481"/>
            </a:xfrm>
            <a:prstGeom prst="rect">
              <a:avLst/>
            </a:prstGeom>
            <a:ln w="12700" cap="flat">
              <a:noFill/>
              <a:miter lim="400000"/>
            </a:ln>
            <a:effectLst/>
          </p:spPr>
        </p:pic>
        <p:sp>
          <p:nvSpPr>
            <p:cNvPr id="711" name="Line"/>
            <p:cNvSpPr/>
            <p:nvPr/>
          </p:nvSpPr>
          <p:spPr>
            <a:xfrm>
              <a:off x="4561858" y="2363302"/>
              <a:ext cx="2120698" cy="1"/>
            </a:xfrm>
            <a:prstGeom prst="line">
              <a:avLst/>
            </a:prstGeom>
            <a:noFill/>
            <a:ln w="76200" cap="flat">
              <a:solidFill>
                <a:srgbClr val="000000"/>
              </a:solidFill>
              <a:prstDash val="solid"/>
              <a:miter lim="400000"/>
              <a:headEnd type="stealth" w="med" len="med"/>
              <a:tailEnd type="stealth" w="med" len="med"/>
            </a:ln>
            <a:effectLst/>
          </p:spPr>
          <p:txBody>
            <a:bodyPr wrap="square" lIns="19050" tIns="19050" rIns="19050" bIns="19050" numCol="1" anchor="ctr">
              <a:noAutofit/>
            </a:bodyPr>
            <a:lstStyle/>
            <a:p>
              <a:pPr algn="ctr">
                <a:spcBef>
                  <a:spcPts val="0"/>
                </a:spcBef>
                <a:defRPr sz="2400">
                  <a:solidFill>
                    <a:srgbClr val="5E5E5E"/>
                  </a:solidFill>
                </a:defRPr>
              </a:pPr>
              <a:endParaRPr sz="900"/>
            </a:p>
          </p:txBody>
        </p:sp>
        <p:sp>
          <p:nvSpPr>
            <p:cNvPr id="712" name="0.5MeV/c"/>
            <p:cNvSpPr txBox="1"/>
            <p:nvPr/>
          </p:nvSpPr>
          <p:spPr>
            <a:xfrm>
              <a:off x="5810162" y="1759040"/>
              <a:ext cx="1402093" cy="4719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numCol="1" anchor="ctr">
              <a:spAutoFit/>
            </a:bodyPr>
            <a:lstStyle>
              <a:lvl1pPr algn="ctr">
                <a:lnSpc>
                  <a:spcPct val="100000"/>
                </a:lnSpc>
                <a:spcBef>
                  <a:spcPts val="0"/>
                </a:spcBef>
                <a:defRPr sz="2400"/>
              </a:lvl1pPr>
            </a:lstStyle>
            <a:p>
              <a:r>
                <a:rPr sz="900"/>
                <a:t>0.5MeV/c</a:t>
              </a:r>
            </a:p>
          </p:txBody>
        </p:sp>
        <p:sp>
          <p:nvSpPr>
            <p:cNvPr id="713" name="Line"/>
            <p:cNvSpPr/>
            <p:nvPr/>
          </p:nvSpPr>
          <p:spPr>
            <a:xfrm>
              <a:off x="5311158" y="2947502"/>
              <a:ext cx="622098" cy="1"/>
            </a:xfrm>
            <a:prstGeom prst="line">
              <a:avLst/>
            </a:prstGeom>
            <a:noFill/>
            <a:ln w="50800" cap="flat">
              <a:solidFill>
                <a:srgbClr val="000000"/>
              </a:solidFill>
              <a:prstDash val="solid"/>
              <a:miter lim="400000"/>
              <a:headEnd type="stealth" w="med" len="med"/>
              <a:tailEnd type="stealth" w="med" len="med"/>
            </a:ln>
            <a:effectLst/>
          </p:spPr>
          <p:txBody>
            <a:bodyPr wrap="square" lIns="19050" tIns="19050" rIns="19050" bIns="19050" numCol="1" anchor="ctr">
              <a:noAutofit/>
            </a:bodyPr>
            <a:lstStyle/>
            <a:p>
              <a:pPr algn="ctr">
                <a:spcBef>
                  <a:spcPts val="0"/>
                </a:spcBef>
                <a:defRPr sz="2400">
                  <a:solidFill>
                    <a:srgbClr val="5E5E5E"/>
                  </a:solidFill>
                </a:defRPr>
              </a:pPr>
              <a:endParaRPr sz="900"/>
            </a:p>
          </p:txBody>
        </p:sp>
        <p:sp>
          <p:nvSpPr>
            <p:cNvPr id="714" name="0.14MeV/c"/>
            <p:cNvSpPr txBox="1"/>
            <p:nvPr/>
          </p:nvSpPr>
          <p:spPr>
            <a:xfrm>
              <a:off x="4060967" y="3016341"/>
              <a:ext cx="1573082" cy="4719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numCol="1" anchor="ctr">
              <a:spAutoFit/>
            </a:bodyPr>
            <a:lstStyle>
              <a:lvl1pPr algn="ctr">
                <a:lnSpc>
                  <a:spcPct val="100000"/>
                </a:lnSpc>
                <a:spcBef>
                  <a:spcPts val="0"/>
                </a:spcBef>
                <a:defRPr sz="2400"/>
              </a:lvl1pPr>
            </a:lstStyle>
            <a:p>
              <a:r>
                <a:rPr sz="900"/>
                <a:t>0.14MeV/c</a:t>
              </a:r>
            </a:p>
          </p:txBody>
        </p:sp>
        <p:sp>
          <p:nvSpPr>
            <p:cNvPr id="715" name="Rectangle"/>
            <p:cNvSpPr/>
            <p:nvPr/>
          </p:nvSpPr>
          <p:spPr>
            <a:xfrm>
              <a:off x="3468927" y="990310"/>
              <a:ext cx="760507" cy="6298060"/>
            </a:xfrm>
            <a:prstGeom prst="rect">
              <a:avLst/>
            </a:prstGeom>
            <a:solidFill>
              <a:srgbClr val="EF8636">
                <a:alpha val="39103"/>
              </a:srgbClr>
            </a:solidFill>
            <a:ln w="12700" cap="flat">
              <a:noFill/>
              <a:miter lim="400000"/>
            </a:ln>
            <a:effectLst/>
          </p:spPr>
          <p:txBody>
            <a:bodyPr wrap="square" lIns="19050" tIns="19050" rIns="19050" bIns="19050" numCol="1" anchor="ctr">
              <a:noAutofit/>
            </a:bodyPr>
            <a:lstStyle/>
            <a:p>
              <a:pPr algn="ctr" defTabSz="309563">
                <a:spcBef>
                  <a:spcPts val="0"/>
                </a:spcBef>
                <a:defRPr sz="3200">
                  <a:solidFill>
                    <a:srgbClr val="FFFFFF"/>
                  </a:solidFill>
                  <a:latin typeface="Helvetica Neue Medium"/>
                  <a:ea typeface="Helvetica Neue Medium"/>
                  <a:cs typeface="Helvetica Neue Medium"/>
                  <a:sym typeface="Helvetica Neue Medium"/>
                </a:defRPr>
              </a:pPr>
              <a:endParaRPr sz="1200"/>
            </a:p>
          </p:txBody>
        </p:sp>
        <p:sp>
          <p:nvSpPr>
            <p:cNvPr id="716" name="Rectangle"/>
            <p:cNvSpPr/>
            <p:nvPr/>
          </p:nvSpPr>
          <p:spPr>
            <a:xfrm>
              <a:off x="6957478" y="990310"/>
              <a:ext cx="760508" cy="6298060"/>
            </a:xfrm>
            <a:prstGeom prst="rect">
              <a:avLst/>
            </a:prstGeom>
            <a:solidFill>
              <a:srgbClr val="EF8636">
                <a:alpha val="39103"/>
              </a:srgbClr>
            </a:solidFill>
            <a:ln w="12700" cap="flat">
              <a:noFill/>
              <a:miter lim="400000"/>
            </a:ln>
            <a:effectLst/>
          </p:spPr>
          <p:txBody>
            <a:bodyPr wrap="square" lIns="19050" tIns="19050" rIns="19050" bIns="19050" numCol="1" anchor="ctr">
              <a:noAutofit/>
            </a:bodyPr>
            <a:lstStyle/>
            <a:p>
              <a:pPr algn="ctr" defTabSz="309563">
                <a:spcBef>
                  <a:spcPts val="0"/>
                </a:spcBef>
                <a:defRPr sz="3200">
                  <a:solidFill>
                    <a:srgbClr val="FFFFFF"/>
                  </a:solidFill>
                  <a:latin typeface="Helvetica Neue Medium"/>
                  <a:ea typeface="Helvetica Neue Medium"/>
                  <a:cs typeface="Helvetica Neue Medium"/>
                  <a:sym typeface="Helvetica Neue Medium"/>
                </a:defRPr>
              </a:pPr>
              <a:endParaRPr sz="1200"/>
            </a:p>
          </p:txBody>
        </p:sp>
        <p:sp>
          <p:nvSpPr>
            <p:cNvPr id="717" name="Kicker Coil"/>
            <p:cNvSpPr txBox="1"/>
            <p:nvPr/>
          </p:nvSpPr>
          <p:spPr>
            <a:xfrm rot="16200000">
              <a:off x="6572564" y="6085729"/>
              <a:ext cx="1530333" cy="4719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numCol="1" anchor="ctr">
              <a:spAutoFit/>
            </a:bodyPr>
            <a:lstStyle>
              <a:lvl1pPr>
                <a:defRPr sz="2400">
                  <a:solidFill>
                    <a:srgbClr val="941100"/>
                  </a:solidFill>
                  <a:latin typeface="Avenir Next Demi Bold"/>
                  <a:ea typeface="Avenir Next Demi Bold"/>
                  <a:cs typeface="Avenir Next Demi Bold"/>
                  <a:sym typeface="Avenir Next Demi Bold"/>
                </a:defRPr>
              </a:lvl1pPr>
            </a:lstStyle>
            <a:p>
              <a:r>
                <a:rPr sz="900" dirty="0">
                  <a:latin typeface="Aptos" panose="020B0004020202020204" pitchFamily="34" charset="0"/>
                </a:rPr>
                <a:t>Kicker Coil</a:t>
              </a:r>
            </a:p>
          </p:txBody>
        </p:sp>
      </p:grpSp>
      <p:grpSp>
        <p:nvGrpSpPr>
          <p:cNvPr id="728" name="Group"/>
          <p:cNvGrpSpPr/>
          <p:nvPr/>
        </p:nvGrpSpPr>
        <p:grpSpPr>
          <a:xfrm>
            <a:off x="4652590" y="1864828"/>
            <a:ext cx="3984983" cy="2765251"/>
            <a:chOff x="0" y="0"/>
            <a:chExt cx="10626618" cy="7374000"/>
          </a:xfrm>
        </p:grpSpPr>
        <p:pic>
          <p:nvPicPr>
            <p:cNvPr id="719" name="zplots_BPI_1.00_dT_97.00_pz_1.54.png" descr="zplots_BPI_1.00_dT_97.00_pz_1.54.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06176" y="0"/>
              <a:ext cx="9440816" cy="6676724"/>
            </a:xfrm>
            <a:prstGeom prst="rect">
              <a:avLst/>
            </a:prstGeom>
            <a:ln w="12700" cap="flat">
              <a:noFill/>
              <a:miter lim="400000"/>
            </a:ln>
            <a:effectLst/>
          </p:spPr>
        </p:pic>
        <p:pic>
          <p:nvPicPr>
            <p:cNvPr id="720" name="zplots_BPI_1.00_dT_97.00_pz_1.54.png" descr="zplots_BPI_1.00_dT_97.00_pz_1.54.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574453" y="225685"/>
              <a:ext cx="1052166" cy="6422459"/>
            </a:xfrm>
            <a:prstGeom prst="rect">
              <a:avLst/>
            </a:prstGeom>
            <a:ln w="12700" cap="flat">
              <a:noFill/>
              <a:miter lim="400000"/>
            </a:ln>
            <a:effectLst/>
          </p:spPr>
        </p:pic>
        <p:pic>
          <p:nvPicPr>
            <p:cNvPr id="721" name="zplots_BPI_1.00_dT_97.00_pz_1.54.png" descr="zplots_BPI_1.00_dT_97.00_pz_1.54.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 y="221625"/>
              <a:ext cx="1118546" cy="6430745"/>
            </a:xfrm>
            <a:prstGeom prst="rect">
              <a:avLst/>
            </a:prstGeom>
            <a:ln w="12700" cap="flat">
              <a:noFill/>
              <a:miter lim="400000"/>
            </a:ln>
            <a:effectLst/>
          </p:spPr>
        </p:pic>
        <p:pic>
          <p:nvPicPr>
            <p:cNvPr id="722" name="zplots_BPI_1.00_dT_97.00_pz_1.54.png" descr="zplots_BPI_1.00_dT_97.00_pz_1.54.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948908" y="6661515"/>
              <a:ext cx="561881" cy="265099"/>
            </a:xfrm>
            <a:prstGeom prst="rect">
              <a:avLst/>
            </a:prstGeom>
            <a:ln w="12700" cap="flat">
              <a:noFill/>
              <a:miter lim="400000"/>
            </a:ln>
            <a:effectLst/>
          </p:spPr>
        </p:pic>
        <p:pic>
          <p:nvPicPr>
            <p:cNvPr id="723" name="zplots_BPI_1.00_dT_97.00_pz_1.54.png" descr="zplots_BPI_1.00_dT_97.00_pz_1.54.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3457239" y="6674016"/>
              <a:ext cx="555978" cy="240059"/>
            </a:xfrm>
            <a:prstGeom prst="rect">
              <a:avLst/>
            </a:prstGeom>
            <a:ln w="12700" cap="flat">
              <a:noFill/>
              <a:miter lim="400000"/>
            </a:ln>
            <a:effectLst/>
          </p:spPr>
        </p:pic>
        <p:pic>
          <p:nvPicPr>
            <p:cNvPr id="724" name="zplots_BPI_1.00_dT_97.00_pz_1.54.png" descr="zplots_BPI_1.00_dT_97.00_pz_1.54.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4972317" y="6674017"/>
              <a:ext cx="555978" cy="240059"/>
            </a:xfrm>
            <a:prstGeom prst="rect">
              <a:avLst/>
            </a:prstGeom>
            <a:ln w="12700" cap="flat">
              <a:noFill/>
              <a:miter lim="400000"/>
            </a:ln>
            <a:effectLst/>
          </p:spPr>
        </p:pic>
        <p:pic>
          <p:nvPicPr>
            <p:cNvPr id="725" name="zplots_BPI_1.00_dT_97.00_pz_1.54.png" descr="zplots_BPI_1.00_dT_97.00_pz_1.54.pn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6525495" y="6674017"/>
              <a:ext cx="440128" cy="240059"/>
            </a:xfrm>
            <a:prstGeom prst="rect">
              <a:avLst/>
            </a:prstGeom>
            <a:ln w="12700" cap="flat">
              <a:noFill/>
              <a:miter lim="400000"/>
            </a:ln>
            <a:effectLst/>
          </p:spPr>
        </p:pic>
        <p:pic>
          <p:nvPicPr>
            <p:cNvPr id="726" name="zplots_BPI_1.00_dT_97.00_pz_1.54.png" descr="zplots_BPI_1.00_dT_97.00_pz_1.54.png"/>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8185011" y="6674017"/>
              <a:ext cx="140797" cy="240059"/>
            </a:xfrm>
            <a:prstGeom prst="rect">
              <a:avLst/>
            </a:prstGeom>
            <a:ln w="12700" cap="flat">
              <a:noFill/>
              <a:miter lim="400000"/>
            </a:ln>
            <a:effectLst/>
          </p:spPr>
        </p:pic>
        <p:pic>
          <p:nvPicPr>
            <p:cNvPr id="727" name="zplots_BPI_1.00_dT_97.00_pz_1.54.png" descr="zplots_BPI_1.00_dT_97.00_pz_1.54.pn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4341762" y="6925468"/>
              <a:ext cx="1969589" cy="448533"/>
            </a:xfrm>
            <a:prstGeom prst="rect">
              <a:avLst/>
            </a:prstGeom>
            <a:ln w="12700" cap="flat">
              <a:noFill/>
              <a:miter lim="400000"/>
            </a:ln>
            <a:effectLst/>
          </p:spPr>
        </p:pic>
      </p:grpSp>
      <p:sp>
        <p:nvSpPr>
          <p:cNvPr id="730" name="Longitudinal confinement"/>
          <p:cNvSpPr txBox="1"/>
          <p:nvPr/>
        </p:nvSpPr>
        <p:spPr>
          <a:xfrm>
            <a:off x="2370239" y="122402"/>
            <a:ext cx="6431886" cy="538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ormAutofit/>
          </a:bodyPr>
          <a:lstStyle>
            <a:lvl1pPr defTabSz="2218888">
              <a:lnSpc>
                <a:spcPct val="80000"/>
              </a:lnSpc>
              <a:spcBef>
                <a:spcPts val="0"/>
              </a:spcBef>
              <a:defRPr sz="7735" spc="-154">
                <a:latin typeface="Avenir Next Demi Bold"/>
                <a:ea typeface="Avenir Next Demi Bold"/>
                <a:cs typeface="Avenir Next Demi Bold"/>
                <a:sym typeface="Avenir Next Demi Bold"/>
              </a:defRPr>
            </a:lvl1pPr>
          </a:lstStyle>
          <a:p>
            <a:r>
              <a:rPr sz="2901" dirty="0">
                <a:latin typeface="Aptos" panose="020B0004020202020204" pitchFamily="34" charset="0"/>
              </a:rPr>
              <a:t> Longitudinal confinement</a:t>
            </a:r>
          </a:p>
        </p:txBody>
      </p:sp>
      <p:sp>
        <p:nvSpPr>
          <p:cNvPr id="735" name="A static weakly-focusing field produced by a single circular coil will ensure confinement."/>
          <p:cNvSpPr txBox="1"/>
          <p:nvPr/>
        </p:nvSpPr>
        <p:spPr>
          <a:xfrm>
            <a:off x="390951" y="982539"/>
            <a:ext cx="3640953"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defTabSz="171450">
              <a:spcBef>
                <a:spcPts val="375"/>
              </a:spcBef>
              <a:defRPr sz="3600">
                <a:latin typeface="Avenir Next Regular"/>
                <a:ea typeface="Avenir Next Regular"/>
                <a:cs typeface="Avenir Next Regular"/>
                <a:sym typeface="Avenir Next Regular"/>
              </a:defRPr>
            </a:pPr>
            <a:r>
              <a:rPr sz="1350" dirty="0"/>
              <a:t>A </a:t>
            </a:r>
            <a:r>
              <a:rPr sz="1350" b="1" dirty="0"/>
              <a:t>static weakly-focusing field </a:t>
            </a:r>
            <a:r>
              <a:rPr sz="1350" dirty="0"/>
              <a:t>produced by a single circular coil will ensure confinement.</a:t>
            </a:r>
            <a:endParaRPr sz="1350" dirty="0">
              <a:latin typeface="Aptos" panose="020B0004020202020204" pitchFamily="34" charset="0"/>
              <a:ea typeface="Times Roman"/>
              <a:cs typeface="Times Roman"/>
              <a:sym typeface="Times Roman"/>
            </a:endParaRPr>
          </a:p>
        </p:txBody>
      </p:sp>
      <p:sp>
        <p:nvSpPr>
          <p:cNvPr id="736" name="A longitudinal betatron oscillation of ~7MHz will persist during the measurement due to the remaining longitudinal momentum."/>
          <p:cNvSpPr txBox="1"/>
          <p:nvPr/>
        </p:nvSpPr>
        <p:spPr>
          <a:xfrm>
            <a:off x="4804259" y="995346"/>
            <a:ext cx="3640953" cy="661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defTabSz="171450">
              <a:spcBef>
                <a:spcPts val="375"/>
              </a:spcBef>
              <a:defRPr sz="3600">
                <a:latin typeface="Avenir Next Regular"/>
                <a:ea typeface="Avenir Next Regular"/>
                <a:cs typeface="Avenir Next Regular"/>
                <a:sym typeface="Avenir Next Regular"/>
              </a:defRPr>
            </a:pPr>
            <a:r>
              <a:rPr sz="1350" dirty="0"/>
              <a:t>A </a:t>
            </a:r>
            <a:r>
              <a:rPr sz="1350" dirty="0">
                <a:latin typeface="Aptos" panose="020B0004020202020204" pitchFamily="34" charset="0"/>
                <a:ea typeface="Avenir Next Demi Bold"/>
                <a:cs typeface="Avenir Next Demi Bold"/>
                <a:sym typeface="Avenir Next Demi Bold"/>
              </a:rPr>
              <a:t>longitudinal </a:t>
            </a:r>
            <a:r>
              <a:rPr sz="1350" dirty="0" err="1">
                <a:latin typeface="Aptos" panose="020B0004020202020204" pitchFamily="34" charset="0"/>
                <a:ea typeface="Avenir Next Demi Bold"/>
                <a:cs typeface="Avenir Next Demi Bold"/>
                <a:sym typeface="Avenir Next Demi Bold"/>
              </a:rPr>
              <a:t>betatron</a:t>
            </a:r>
            <a:r>
              <a:rPr sz="1350" dirty="0">
                <a:latin typeface="Aptos" panose="020B0004020202020204" pitchFamily="34" charset="0"/>
                <a:ea typeface="Avenir Next Demi Bold"/>
                <a:cs typeface="Avenir Next Demi Bold"/>
                <a:sym typeface="Avenir Next Demi Bold"/>
              </a:rPr>
              <a:t> oscillation</a:t>
            </a:r>
            <a:r>
              <a:rPr sz="1350" dirty="0"/>
              <a:t> of </a:t>
            </a:r>
            <a:r>
              <a:rPr lang="en-US" sz="1350" dirty="0"/>
              <a:t>about 10</a:t>
            </a:r>
            <a:r>
              <a:rPr sz="1350" dirty="0"/>
              <a:t>MHz will persist during the measurement due to the remaining longitudinal momentum.</a:t>
            </a:r>
            <a:endParaRPr sz="1350" dirty="0">
              <a:latin typeface="Aptos" panose="020B0004020202020204" pitchFamily="34" charset="0"/>
              <a:ea typeface="Times Roman"/>
              <a:cs typeface="Times Roman"/>
              <a:sym typeface="Times Roman"/>
            </a:endParaRPr>
          </a:p>
        </p:txBody>
      </p:sp>
      <p:sp>
        <p:nvSpPr>
          <p:cNvPr id="737" name="11"/>
          <p:cNvSpPr txBox="1"/>
          <p:nvPr/>
        </p:nvSpPr>
        <p:spPr>
          <a:xfrm>
            <a:off x="4502331" y="4903503"/>
            <a:ext cx="134653" cy="1423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b">
            <a:spAutoFit/>
          </a:bodyPr>
          <a:lstStyle>
            <a:lvl1pPr algn="ctr" defTabSz="584200">
              <a:lnSpc>
                <a:spcPct val="100000"/>
              </a:lnSpc>
              <a:spcBef>
                <a:spcPts val="0"/>
              </a:spcBef>
              <a:defRPr sz="1800"/>
            </a:lvl1pPr>
          </a:lstStyle>
          <a:p>
            <a:r>
              <a:rPr sz="675"/>
              <a:t>11</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46607-1383-5AAB-484A-C131C87AD088}"/>
              </a:ext>
            </a:extLst>
          </p:cNvPr>
          <p:cNvSpPr>
            <a:spLocks noGrp="1"/>
          </p:cNvSpPr>
          <p:nvPr>
            <p:ph type="title"/>
          </p:nvPr>
        </p:nvSpPr>
        <p:spPr/>
        <p:txBody>
          <a:bodyPr/>
          <a:lstStyle/>
          <a:p>
            <a:r>
              <a:rPr lang="en-GB" dirty="0"/>
              <a:t>Trigger detector</a:t>
            </a:r>
          </a:p>
        </p:txBody>
      </p:sp>
      <p:sp>
        <p:nvSpPr>
          <p:cNvPr id="3" name="Slide Number Placeholder 2">
            <a:extLst>
              <a:ext uri="{FF2B5EF4-FFF2-40B4-BE49-F238E27FC236}">
                <a16:creationId xmlns:a16="http://schemas.microsoft.com/office/drawing/2014/main" id="{5B54BE05-A925-CEAA-68AB-92BA994B243D}"/>
              </a:ext>
            </a:extLst>
          </p:cNvPr>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29</a:t>
            </a:fld>
            <a:endParaRPr lang="de-DE" dirty="0">
              <a:solidFill>
                <a:srgbClr val="000000"/>
              </a:solidFill>
            </a:endParaRP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107B4C4D-23DF-1247-09B1-E26A345909D5}"/>
                  </a:ext>
                </a:extLst>
              </p:cNvPr>
              <p:cNvSpPr>
                <a:spLocks noGrp="1"/>
              </p:cNvSpPr>
              <p:nvPr>
                <p:ph idx="1"/>
              </p:nvPr>
            </p:nvSpPr>
            <p:spPr>
              <a:xfrm>
                <a:off x="323528" y="843558"/>
                <a:ext cx="4968552" cy="3827178"/>
              </a:xfrm>
            </p:spPr>
            <p:txBody>
              <a:bodyPr/>
              <a:lstStyle/>
              <a:p>
                <a:pPr marL="0" indent="0">
                  <a:buNone/>
                </a:pPr>
                <a:r>
                  <a:rPr lang="en-US" sz="1600" dirty="0"/>
                  <a:t>Detector requirements </a:t>
                </a:r>
                <a14:m>
                  <m:oMath xmlns:m="http://schemas.openxmlformats.org/officeDocument/2006/math">
                    <m:r>
                      <a:rPr lang="en-US" sz="1600" b="0" i="1" smtClean="0">
                        <a:latin typeface="Cambria Math" panose="02040503050406030204" pitchFamily="18" charset="0"/>
                      </a:rPr>
                      <m:t>≤</m:t>
                    </m:r>
                    <m:r>
                      <a:rPr lang="en-US" sz="1600" b="0" i="1" smtClean="0">
                        <a:latin typeface="Cambria Math" panose="02040503050406030204" pitchFamily="18" charset="0"/>
                      </a:rPr>
                      <m:t>10</m:t>
                    </m:r>
                    <m:r>
                      <a:rPr lang="en-US" sz="1600" b="0" i="1" smtClean="0">
                        <a:latin typeface="Cambria Math" panose="02040503050406030204" pitchFamily="18" charset="0"/>
                      </a:rPr>
                      <m:t> </m:t>
                    </m:r>
                    <m:r>
                      <m:rPr>
                        <m:sty m:val="p"/>
                      </m:rPr>
                      <a:rPr lang="en-US" sz="1600" b="0" i="0" smtClean="0">
                        <a:latin typeface="Cambria Math" panose="02040503050406030204" pitchFamily="18" charset="0"/>
                      </a:rPr>
                      <m:t>ns</m:t>
                    </m:r>
                  </m:oMath>
                </a14:m>
                <a:r>
                  <a:rPr lang="en-US" sz="1600" dirty="0"/>
                  <a:t> propagation delay </a:t>
                </a:r>
              </a:p>
              <a:p>
                <a:pPr marL="0" indent="0">
                  <a:buNone/>
                </a:pPr>
                <a:endParaRPr lang="en-US" sz="1600" dirty="0"/>
              </a:p>
              <a:p>
                <a:r>
                  <a:rPr lang="en-GB" sz="1600" dirty="0"/>
                  <a:t>Maximise </a:t>
                </a:r>
                <a:r>
                  <a:rPr lang="en-GB" sz="1600" dirty="0">
                    <a:solidFill>
                      <a:srgbClr val="FF0000"/>
                    </a:solidFill>
                  </a:rPr>
                  <a:t>acceptance rate</a:t>
                </a:r>
                <a:r>
                  <a:rPr lang="en-GB" sz="1600" dirty="0"/>
                  <a:t> and </a:t>
                </a:r>
                <a:r>
                  <a:rPr lang="en-GB" sz="1600" dirty="0">
                    <a:solidFill>
                      <a:srgbClr val="518A42"/>
                    </a:solidFill>
                  </a:rPr>
                  <a:t>rejection rate</a:t>
                </a:r>
              </a:p>
              <a:p>
                <a:r>
                  <a:rPr lang="en-GB" sz="1600" dirty="0">
                    <a:solidFill>
                      <a:srgbClr val="003B6E"/>
                    </a:solidFill>
                  </a:rPr>
                  <a:t>Optimise design for best compromise</a:t>
                </a:r>
              </a:p>
              <a:p>
                <a:endParaRPr lang="en-GB" sz="1600" dirty="0">
                  <a:solidFill>
                    <a:srgbClr val="518A42"/>
                  </a:solidFill>
                </a:endParaRPr>
              </a:p>
            </p:txBody>
          </p:sp>
        </mc:Choice>
        <mc:Fallback xmlns="">
          <p:sp>
            <p:nvSpPr>
              <p:cNvPr id="4" name="Content Placeholder 3">
                <a:extLst>
                  <a:ext uri="{FF2B5EF4-FFF2-40B4-BE49-F238E27FC236}">
                    <a16:creationId xmlns:a16="http://schemas.microsoft.com/office/drawing/2014/main" id="{107B4C4D-23DF-1247-09B1-E26A345909D5}"/>
                  </a:ext>
                </a:extLst>
              </p:cNvPr>
              <p:cNvSpPr>
                <a:spLocks noGrp="1" noRot="1" noChangeAspect="1" noMove="1" noResize="1" noEditPoints="1" noAdjustHandles="1" noChangeArrowheads="1" noChangeShapeType="1" noTextEdit="1"/>
              </p:cNvSpPr>
              <p:nvPr>
                <p:ph idx="1"/>
              </p:nvPr>
            </p:nvSpPr>
            <p:spPr>
              <a:xfrm>
                <a:off x="323528" y="843558"/>
                <a:ext cx="4968552" cy="3827178"/>
              </a:xfrm>
              <a:blipFill>
                <a:blip r:embed="rId2"/>
                <a:stretch>
                  <a:fillRect l="-2454" t="-1274"/>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76A43B8-9391-B532-D575-6BC099FF6A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029" y="2087761"/>
            <a:ext cx="4013504" cy="2880320"/>
          </a:xfrm>
          <a:prstGeom prst="rect">
            <a:avLst/>
          </a:prstGeom>
        </p:spPr>
      </p:pic>
      <p:sp>
        <p:nvSpPr>
          <p:cNvPr id="10" name="TextBox 9">
            <a:extLst>
              <a:ext uri="{FF2B5EF4-FFF2-40B4-BE49-F238E27FC236}">
                <a16:creationId xmlns:a16="http://schemas.microsoft.com/office/drawing/2014/main" id="{7A1F1F6D-048B-451F-044E-2D9E27DEEAC8}"/>
              </a:ext>
            </a:extLst>
          </p:cNvPr>
          <p:cNvSpPr txBox="1"/>
          <p:nvPr/>
        </p:nvSpPr>
        <p:spPr>
          <a:xfrm>
            <a:off x="1403648" y="1229184"/>
            <a:ext cx="1512168" cy="127484"/>
          </a:xfrm>
          <a:prstGeom prst="rect">
            <a:avLst/>
          </a:prstGeom>
          <a:noFill/>
        </p:spPr>
        <p:txBody>
          <a:bodyPr wrap="square" lIns="0" tIns="0" rIns="0" bIns="0" rtlCol="0">
            <a:noAutofit/>
          </a:bodyPr>
          <a:lstStyle/>
          <a:p>
            <a:pPr algn="ctr" eaLnBrk="1" hangingPunct="1">
              <a:lnSpc>
                <a:spcPct val="110000"/>
              </a:lnSpc>
              <a:spcBef>
                <a:spcPct val="0"/>
              </a:spcBef>
              <a:buClr>
                <a:srgbClr val="000000"/>
              </a:buClr>
            </a:pPr>
            <a:r>
              <a:rPr lang="en-US" sz="1200" dirty="0">
                <a:solidFill>
                  <a:srgbClr val="000000"/>
                </a:solidFill>
                <a:latin typeface="Aptos" panose="020B0004020202020204" pitchFamily="34" charset="0"/>
              </a:rPr>
              <a:t>Storable muons</a:t>
            </a:r>
            <a:endParaRPr lang="en-GB" sz="1200" dirty="0">
              <a:solidFill>
                <a:srgbClr val="000000"/>
              </a:solidFill>
              <a:latin typeface="Aptos" panose="020B0004020202020204" pitchFamily="34" charset="0"/>
            </a:endParaRPr>
          </a:p>
        </p:txBody>
      </p:sp>
      <p:sp>
        <p:nvSpPr>
          <p:cNvPr id="11" name="TextBox 10">
            <a:extLst>
              <a:ext uri="{FF2B5EF4-FFF2-40B4-BE49-F238E27FC236}">
                <a16:creationId xmlns:a16="http://schemas.microsoft.com/office/drawing/2014/main" id="{13B60B33-3099-1620-8981-24E5E77D55C6}"/>
              </a:ext>
            </a:extLst>
          </p:cNvPr>
          <p:cNvSpPr txBox="1"/>
          <p:nvPr/>
        </p:nvSpPr>
        <p:spPr>
          <a:xfrm>
            <a:off x="3079098" y="1233636"/>
            <a:ext cx="1512168" cy="127484"/>
          </a:xfrm>
          <a:prstGeom prst="rect">
            <a:avLst/>
          </a:prstGeom>
          <a:noFill/>
        </p:spPr>
        <p:txBody>
          <a:bodyPr wrap="square" lIns="0" tIns="0" rIns="0" bIns="0" rtlCol="0">
            <a:noAutofit/>
          </a:bodyPr>
          <a:lstStyle/>
          <a:p>
            <a:pPr algn="ctr" eaLnBrk="1" hangingPunct="1">
              <a:lnSpc>
                <a:spcPct val="110000"/>
              </a:lnSpc>
              <a:spcBef>
                <a:spcPct val="0"/>
              </a:spcBef>
              <a:buClr>
                <a:srgbClr val="000000"/>
              </a:buClr>
            </a:pPr>
            <a:r>
              <a:rPr lang="en-US" sz="1200" dirty="0">
                <a:solidFill>
                  <a:srgbClr val="000000"/>
                </a:solidFill>
                <a:latin typeface="Aptos" panose="020B0004020202020204" pitchFamily="34" charset="0"/>
              </a:rPr>
              <a:t>Non-storable muons</a:t>
            </a:r>
            <a:endParaRPr lang="en-GB" sz="1200" dirty="0">
              <a:solidFill>
                <a:srgbClr val="000000"/>
              </a:solidFill>
              <a:latin typeface="Aptos" panose="020B0004020202020204" pitchFamily="34" charset="0"/>
            </a:endParaRPr>
          </a:p>
        </p:txBody>
      </p:sp>
      <p:pic>
        <p:nvPicPr>
          <p:cNvPr id="8" name="Picture 7" descr="A diagram of a graph&#10;&#10;AI-generated content may be incorrect.">
            <a:extLst>
              <a:ext uri="{FF2B5EF4-FFF2-40B4-BE49-F238E27FC236}">
                <a16:creationId xmlns:a16="http://schemas.microsoft.com/office/drawing/2014/main" id="{84A7F89C-9EFE-DC75-03A7-5EB1DC89C328}"/>
              </a:ext>
            </a:extLst>
          </p:cNvPr>
          <p:cNvPicPr>
            <a:picLocks noChangeAspect="1"/>
          </p:cNvPicPr>
          <p:nvPr/>
        </p:nvPicPr>
        <p:blipFill>
          <a:blip r:embed="rId4"/>
          <a:stretch>
            <a:fillRect/>
          </a:stretch>
        </p:blipFill>
        <p:spPr>
          <a:xfrm>
            <a:off x="4778797" y="1361120"/>
            <a:ext cx="4322874" cy="3632237"/>
          </a:xfrm>
          <a:prstGeom prst="rect">
            <a:avLst/>
          </a:prstGeom>
        </p:spPr>
      </p:pic>
    </p:spTree>
    <p:extLst>
      <p:ext uri="{BB962C8B-B14F-4D97-AF65-F5344CB8AC3E}">
        <p14:creationId xmlns:p14="http://schemas.microsoft.com/office/powerpoint/2010/main" val="76364447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Muon dipole moments and frequencies</a:t>
            </a:r>
          </a:p>
        </p:txBody>
      </p:sp>
      <p:sp>
        <p:nvSpPr>
          <p:cNvPr id="4" name="Slide Number Placeholder 3"/>
          <p:cNvSpPr>
            <a:spLocks noGrp="1"/>
          </p:cNvSpPr>
          <p:nvPr>
            <p:ph type="sldNum" sz="quarter" idx="16"/>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3</a:t>
            </a:fld>
            <a:endParaRPr lang="de-DE" dirty="0">
              <a:latin typeface="Aptos" panose="020B0004020202020204" pitchFamily="34" charset="0"/>
            </a:endParaRPr>
          </a:p>
        </p:txBody>
      </p:sp>
      <p:cxnSp>
        <p:nvCxnSpPr>
          <p:cNvPr id="5" name="Straight Connector 4"/>
          <p:cNvCxnSpPr/>
          <p:nvPr/>
        </p:nvCxnSpPr>
        <p:spPr bwMode="auto">
          <a:xfrm>
            <a:off x="4696682" y="3287295"/>
            <a:ext cx="3482934" cy="943848"/>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6" name="Rectangle 5"/>
              <p:cNvSpPr/>
              <p:nvPr/>
            </p:nvSpPr>
            <p:spPr>
              <a:xfrm>
                <a:off x="1501488" y="599625"/>
                <a:ext cx="6231529" cy="74097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smtClean="0">
                                  <a:solidFill>
                                    <a:schemeClr val="bg1">
                                      <a:lumMod val="65000"/>
                                    </a:schemeClr>
                                  </a:solidFill>
                                  <a:latin typeface="Cambria Math" panose="02040503050406030204" pitchFamily="18" charset="0"/>
                                </a:rPr>
                              </m:ctrlPr>
                            </m:dPr>
                            <m:e>
                              <m:f>
                                <m:fPr>
                                  <m:ctrlPr>
                                    <a:rPr lang="en-US" i="1">
                                      <a:solidFill>
                                        <a:schemeClr val="bg1">
                                          <a:lumMod val="65000"/>
                                        </a:schemeClr>
                                      </a:solidFill>
                                      <a:latin typeface="Cambria Math" panose="02040503050406030204" pitchFamily="18" charset="0"/>
                                    </a:rPr>
                                  </m:ctrlPr>
                                </m:fPr>
                                <m:num>
                                  <m:r>
                                    <a:rPr lang="en-US" i="1">
                                      <a:solidFill>
                                        <a:schemeClr val="bg1">
                                          <a:lumMod val="65000"/>
                                        </a:schemeClr>
                                      </a:solidFill>
                                      <a:latin typeface="Cambria Math"/>
                                    </a:rPr>
                                    <m:t>1</m:t>
                                  </m:r>
                                </m:num>
                                <m:den>
                                  <m:sSup>
                                    <m:sSupPr>
                                      <m:ctrlPr>
                                        <a:rPr lang="en-US" b="0" i="1" smtClean="0">
                                          <a:solidFill>
                                            <a:schemeClr val="bg1">
                                              <a:lumMod val="65000"/>
                                            </a:schemeClr>
                                          </a:solidFill>
                                          <a:latin typeface="Cambria Math" panose="02040503050406030204" pitchFamily="18" charset="0"/>
                                        </a:rPr>
                                      </m:ctrlPr>
                                    </m:sSupPr>
                                    <m:e>
                                      <m:r>
                                        <a:rPr lang="en-US" b="0" i="1" smtClean="0">
                                          <a:solidFill>
                                            <a:schemeClr val="bg1">
                                              <a:lumMod val="65000"/>
                                            </a:schemeClr>
                                          </a:solidFill>
                                          <a:latin typeface="Cambria Math" panose="02040503050406030204" pitchFamily="18" charset="0"/>
                                        </a:rPr>
                                        <m:t>𝛾</m:t>
                                      </m:r>
                                    </m:e>
                                    <m:sup>
                                      <m:r>
                                        <a:rPr lang="en-US" b="0" i="1" smtClean="0">
                                          <a:solidFill>
                                            <a:schemeClr val="bg1">
                                              <a:lumMod val="65000"/>
                                            </a:schemeClr>
                                          </a:solidFill>
                                          <a:latin typeface="Cambria Math" panose="02040503050406030204" pitchFamily="18" charset="0"/>
                                        </a:rPr>
                                        <m:t>2</m:t>
                                      </m:r>
                                    </m:sup>
                                  </m:sSup>
                                  <m:r>
                                    <a:rPr lang="en-US" b="0" i="1" smtClean="0">
                                      <a:solidFill>
                                        <a:schemeClr val="bg1">
                                          <a:lumMod val="65000"/>
                                        </a:schemeClr>
                                      </a:solidFill>
                                      <a:latin typeface="Cambria Math" panose="02040503050406030204" pitchFamily="18" charset="0"/>
                                    </a:rPr>
                                    <m:t> −</m:t>
                                  </m:r>
                                  <m:r>
                                    <a:rPr lang="en-US" b="0" i="1" smtClean="0">
                                      <a:solidFill>
                                        <a:schemeClr val="bg1">
                                          <a:lumMod val="65000"/>
                                        </a:schemeClr>
                                      </a:solidFill>
                                      <a:latin typeface="Cambria Math" panose="02040503050406030204" pitchFamily="18" charset="0"/>
                                    </a:rPr>
                                    <m:t>1</m:t>
                                  </m:r>
                                </m:den>
                              </m:f>
                              <m:r>
                                <a:rPr lang="en-US" i="1">
                                  <a:solidFill>
                                    <a:schemeClr val="bg1">
                                      <a:lumMod val="65000"/>
                                    </a:schemeClr>
                                  </a:solidFill>
                                  <a:latin typeface="Cambria Math"/>
                                </a:rPr>
                                <m:t>−</m:t>
                              </m:r>
                              <m:r>
                                <a:rPr lang="en-US" i="1">
                                  <a:solidFill>
                                    <a:schemeClr val="bg1">
                                      <a:lumMod val="65000"/>
                                    </a:schemeClr>
                                  </a:solidFill>
                                  <a:latin typeface="Cambria Math"/>
                                </a:rPr>
                                <m:t>𝑎</m:t>
                              </m:r>
                              <m:r>
                                <a:rPr lang="en-US" i="1">
                                  <a:solidFill>
                                    <a:schemeClr val="bg1">
                                      <a:lumMod val="65000"/>
                                    </a:schemeClr>
                                  </a:solidFill>
                                  <a:latin typeface="Cambria Math"/>
                                </a:rPr>
                                <m:t> </m:t>
                              </m:r>
                            </m:e>
                          </m:d>
                          <m:f>
                            <m:fPr>
                              <m:ctrlPr>
                                <a:rPr lang="en-US" i="1">
                                  <a:solidFill>
                                    <a:schemeClr val="bg1">
                                      <a:lumMod val="65000"/>
                                    </a:schemeClr>
                                  </a:solidFill>
                                  <a:latin typeface="Cambria Math" panose="02040503050406030204" pitchFamily="18" charset="0"/>
                                </a:rPr>
                              </m:ctrlPr>
                            </m:fPr>
                            <m:num>
                              <m:acc>
                                <m:accPr>
                                  <m:chr m:val="⃗"/>
                                  <m:ctrlPr>
                                    <a:rPr lang="en-US" i="1">
                                      <a:solidFill>
                                        <a:schemeClr val="bg1">
                                          <a:lumMod val="65000"/>
                                        </a:schemeClr>
                                      </a:solidFill>
                                      <a:latin typeface="Cambria Math" panose="02040503050406030204" pitchFamily="18" charset="0"/>
                                    </a:rPr>
                                  </m:ctrlPr>
                                </m:accPr>
                                <m:e>
                                  <m:r>
                                    <a:rPr lang="en-US" i="1">
                                      <a:solidFill>
                                        <a:schemeClr val="bg1">
                                          <a:lumMod val="65000"/>
                                        </a:schemeClr>
                                      </a:solidFill>
                                      <a:latin typeface="Cambria Math"/>
                                    </a:rPr>
                                    <m:t>𝛽</m:t>
                                  </m:r>
                                </m:e>
                              </m:acc>
                              <m:r>
                                <a:rPr lang="en-US" i="1">
                                  <a:solidFill>
                                    <a:schemeClr val="bg1">
                                      <a:lumMod val="65000"/>
                                    </a:schemeClr>
                                  </a:solidFill>
                                  <a:latin typeface="Cambria Math"/>
                                </a:rPr>
                                <m:t>×</m:t>
                              </m:r>
                              <m:acc>
                                <m:accPr>
                                  <m:chr m:val="⃗"/>
                                  <m:ctrlPr>
                                    <a:rPr lang="en-US" i="1">
                                      <a:solidFill>
                                        <a:schemeClr val="bg1">
                                          <a:lumMod val="65000"/>
                                        </a:schemeClr>
                                      </a:solidFill>
                                      <a:latin typeface="Cambria Math" panose="02040503050406030204" pitchFamily="18" charset="0"/>
                                    </a:rPr>
                                  </m:ctrlPr>
                                </m:accPr>
                                <m:e>
                                  <m:r>
                                    <a:rPr lang="en-US" b="0" i="1" smtClean="0">
                                      <a:solidFill>
                                        <a:schemeClr val="bg1">
                                          <a:lumMod val="65000"/>
                                        </a:schemeClr>
                                      </a:solidFill>
                                      <a:latin typeface="Cambria Math"/>
                                    </a:rPr>
                                    <m:t>𝐸</m:t>
                                  </m:r>
                                </m:e>
                              </m:acc>
                            </m:num>
                            <m:den>
                              <m:r>
                                <a:rPr lang="en-US" i="1">
                                  <a:solidFill>
                                    <a:schemeClr val="bg1">
                                      <a:lumMod val="65000"/>
                                    </a:schemeClr>
                                  </a:solidFill>
                                  <a:latin typeface="Cambria Math"/>
                                </a:rPr>
                                <m:t>𝑐</m:t>
                              </m:r>
                            </m:den>
                          </m:f>
                          <m:r>
                            <a:rPr lang="en-US" i="1">
                              <a:latin typeface="Cambria Math"/>
                            </a:rPr>
                            <m:t>+</m:t>
                          </m:r>
                          <m:f>
                            <m:fPr>
                              <m:ctrlPr>
                                <a:rPr lang="en-US" i="1">
                                  <a:latin typeface="Cambria Math" panose="02040503050406030204" pitchFamily="18" charset="0"/>
                                </a:rPr>
                              </m:ctrlPr>
                            </m:fPr>
                            <m:num>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𝜇</m:t>
                                  </m:r>
                                </m:sub>
                              </m:sSub>
                              <m:r>
                                <a:rPr lang="en-US" i="1">
                                  <a:latin typeface="Cambria Math" panose="02040503050406030204" pitchFamily="18" charset="0"/>
                                </a:rPr>
                                <m:t>𝑚𝑐</m:t>
                              </m:r>
                            </m:num>
                            <m:den>
                              <m:r>
                                <a:rPr lang="en-US" i="1">
                                  <a:latin typeface="Cambria Math" panose="02040503050406030204" pitchFamily="18" charset="0"/>
                                </a:rPr>
                                <m:t>𝑞</m:t>
                              </m:r>
                              <m:r>
                                <a:rPr lang="en-US" i="1">
                                  <a:latin typeface="Cambria Math" panose="02040503050406030204" pitchFamily="18" charset="0"/>
                                </a:rPr>
                                <m:t>ℏ</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e>
                      </m:d>
                    </m:oMath>
                  </m:oMathPara>
                </a14:m>
                <a:endParaRPr lang="en-US" dirty="0">
                  <a:latin typeface="Aptos" panose="020B00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501488" y="599625"/>
                <a:ext cx="6231529" cy="740972"/>
              </a:xfrm>
              <a:prstGeom prst="rect">
                <a:avLst/>
              </a:prstGeom>
              <a:blipFill>
                <a:blip r:embed="rId3"/>
                <a:stretch>
                  <a:fillRect/>
                </a:stretch>
              </a:blipFill>
            </p:spPr>
            <p:txBody>
              <a:bodyPr/>
              <a:lstStyle/>
              <a:p>
                <a:r>
                  <a:rPr lang="en-US">
                    <a:noFill/>
                  </a:rPr>
                  <a:t> </a:t>
                </a:r>
              </a:p>
            </p:txBody>
          </p:sp>
        </mc:Fallback>
      </mc:AlternateContent>
      <p:grpSp>
        <p:nvGrpSpPr>
          <p:cNvPr id="7" name="Group 6"/>
          <p:cNvGrpSpPr/>
          <p:nvPr/>
        </p:nvGrpSpPr>
        <p:grpSpPr>
          <a:xfrm>
            <a:off x="6432638" y="2894525"/>
            <a:ext cx="2050394" cy="1478739"/>
            <a:chOff x="2870275" y="2915281"/>
            <a:chExt cx="2050394" cy="1478739"/>
          </a:xfrm>
        </p:grpSpPr>
        <p:sp>
          <p:nvSpPr>
            <p:cNvPr id="8" name="Oval 7"/>
            <p:cNvSpPr/>
            <p:nvPr/>
          </p:nvSpPr>
          <p:spPr bwMode="auto">
            <a:xfrm rot="670316">
              <a:off x="2870275" y="3734429"/>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ptos" panose="020B0004020202020204" pitchFamily="34" charset="0"/>
              </a:endParaRPr>
            </a:p>
          </p:txBody>
        </p:sp>
        <p:cxnSp>
          <p:nvCxnSpPr>
            <p:cNvPr id="9" name="Straight Arrow Connector 8"/>
            <p:cNvCxnSpPr/>
            <p:nvPr/>
          </p:nvCxnSpPr>
          <p:spPr bwMode="auto">
            <a:xfrm flipV="1">
              <a:off x="3894213" y="2915281"/>
              <a:ext cx="0" cy="1147761"/>
            </a:xfrm>
            <a:prstGeom prst="straightConnector1">
              <a:avLst/>
            </a:prstGeom>
            <a:ln w="1905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3575126" y="2937103"/>
                  <a:ext cx="270652"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𝑎</m:t>
                            </m:r>
                          </m:sub>
                        </m:sSub>
                      </m:oMath>
                    </m:oMathPara>
                  </a14:m>
                  <a:endParaRPr lang="en-US" sz="14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575126" y="2937103"/>
                  <a:ext cx="270652" cy="236988"/>
                </a:xfrm>
                <a:prstGeom prst="rect">
                  <a:avLst/>
                </a:prstGeom>
                <a:blipFill>
                  <a:blip r:embed="rId4"/>
                  <a:stretch>
                    <a:fillRect l="-9091" b="-5128"/>
                  </a:stretch>
                </a:blipFill>
              </p:spPr>
              <p:txBody>
                <a:bodyPr/>
                <a:lstStyle/>
                <a:p>
                  <a:r>
                    <a:rPr lang="en-US">
                      <a:noFill/>
                    </a:rPr>
                    <a:t> </a:t>
                  </a:r>
                </a:p>
              </p:txBody>
            </p:sp>
          </mc:Fallback>
        </mc:AlternateContent>
        <p:grpSp>
          <p:nvGrpSpPr>
            <p:cNvPr id="11" name="Group 10"/>
            <p:cNvGrpSpPr/>
            <p:nvPr/>
          </p:nvGrpSpPr>
          <p:grpSpPr>
            <a:xfrm>
              <a:off x="2872794" y="3736795"/>
              <a:ext cx="2047875" cy="657225"/>
              <a:chOff x="2872794" y="3736795"/>
              <a:chExt cx="2047875" cy="657225"/>
            </a:xfrm>
          </p:grpSpPr>
          <p:sp>
            <p:nvSpPr>
              <p:cNvPr id="13" name="Arc 12"/>
              <p:cNvSpPr/>
              <p:nvPr/>
            </p:nvSpPr>
            <p:spPr bwMode="auto">
              <a:xfrm rot="658433">
                <a:off x="2872794" y="3736795"/>
                <a:ext cx="2047875" cy="657225"/>
              </a:xfrm>
              <a:prstGeom prst="arc">
                <a:avLst>
                  <a:gd name="adj1" fmla="val 7755020"/>
                  <a:gd name="adj2" fmla="val 9647935"/>
                </a:avLst>
              </a:prstGeom>
              <a:noFill/>
              <a:ln w="19050">
                <a:solidFill>
                  <a:srgbClr val="686868"/>
                </a:solidFill>
                <a:headEnd type="arrow" w="med" len="med"/>
                <a:tailEnd type="non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ptos" panose="020B0004020202020204" pitchFamily="34" charset="0"/>
                </a:endParaRPr>
              </a:p>
            </p:txBody>
          </p:sp>
          <p:cxnSp>
            <p:nvCxnSpPr>
              <p:cNvPr id="14" name="Straight Arrow Connector 13"/>
              <p:cNvCxnSpPr>
                <a:stCxn id="17" idx="2"/>
              </p:cNvCxnSpPr>
              <p:nvPr/>
            </p:nvCxnSpPr>
            <p:spPr bwMode="auto">
              <a:xfrm flipH="1">
                <a:off x="3161479" y="4065407"/>
                <a:ext cx="699565" cy="97812"/>
              </a:xfrm>
              <a:prstGeom prst="straightConnector1">
                <a:avLst/>
              </a:prstGeom>
              <a:ln w="38100" cap="rnd">
                <a:solidFill>
                  <a:srgbClr val="686868"/>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mc:AlternateContent xmlns:mc="http://schemas.openxmlformats.org/markup-compatibility/2006" xmlns:a14="http://schemas.microsoft.com/office/drawing/2010/main">
          <mc:Choice Requires="a14">
            <p:sp>
              <p:nvSpPr>
                <p:cNvPr id="12" name="TextBox 11"/>
                <p:cNvSpPr txBox="1"/>
                <p:nvPr/>
              </p:nvSpPr>
              <p:spPr>
                <a:xfrm>
                  <a:off x="3435536" y="3783877"/>
                  <a:ext cx="131574"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𝑠</m:t>
                            </m:r>
                          </m:e>
                        </m:acc>
                      </m:oMath>
                    </m:oMathPara>
                  </a14:m>
                  <a:endParaRPr lang="en-US" sz="14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435536" y="3783877"/>
                  <a:ext cx="131574" cy="236988"/>
                </a:xfrm>
                <a:prstGeom prst="rect">
                  <a:avLst/>
                </a:prstGeom>
                <a:blipFill>
                  <a:blip r:embed="rId5"/>
                  <a:stretch>
                    <a:fillRect l="-40909" t="-28205" r="-86364"/>
                  </a:stretch>
                </a:blipFill>
              </p:spPr>
              <p:txBody>
                <a:bodyPr/>
                <a:lstStyle/>
                <a:p>
                  <a:r>
                    <a:rPr lang="en-US">
                      <a:noFill/>
                    </a:rPr>
                    <a:t> </a:t>
                  </a:r>
                </a:p>
              </p:txBody>
            </p:sp>
          </mc:Fallback>
        </mc:AlternateContent>
      </p:grpSp>
      <p:grpSp>
        <p:nvGrpSpPr>
          <p:cNvPr id="15" name="Group 14"/>
          <p:cNvGrpSpPr/>
          <p:nvPr/>
        </p:nvGrpSpPr>
        <p:grpSpPr>
          <a:xfrm>
            <a:off x="4662943" y="2830069"/>
            <a:ext cx="4026246" cy="1578394"/>
            <a:chOff x="2227125" y="2939825"/>
            <a:chExt cx="4026246" cy="1578394"/>
          </a:xfrm>
        </p:grpSpPr>
        <p:grpSp>
          <p:nvGrpSpPr>
            <p:cNvPr id="16" name="Group 15"/>
            <p:cNvGrpSpPr/>
            <p:nvPr/>
          </p:nvGrpSpPr>
          <p:grpSpPr>
            <a:xfrm>
              <a:off x="2227125" y="2939825"/>
              <a:ext cx="4026246" cy="1578394"/>
              <a:chOff x="1098062" y="2846225"/>
              <a:chExt cx="4026246" cy="1578394"/>
            </a:xfrm>
          </p:grpSpPr>
          <p:sp>
            <p:nvSpPr>
              <p:cNvPr id="18" name="Oval 17"/>
              <p:cNvSpPr/>
              <p:nvPr/>
            </p:nvSpPr>
            <p:spPr bwMode="auto">
              <a:xfrm rot="1608878">
                <a:off x="2927663" y="3656868"/>
                <a:ext cx="1960370" cy="767751"/>
              </a:xfrm>
              <a:prstGeom prst="ellipse">
                <a:avLst/>
              </a:prstGeom>
              <a:solidFill>
                <a:srgbClr val="7DA56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ptos" panose="020B0004020202020204" pitchFamily="34" charset="0"/>
                </a:endParaRPr>
              </a:p>
            </p:txBody>
          </p:sp>
          <p:cxnSp>
            <p:nvCxnSpPr>
              <p:cNvPr id="19" name="Straight Arrow Connector 18"/>
              <p:cNvCxnSpPr>
                <a:cxnSpLocks/>
                <a:stCxn id="34" idx="1"/>
                <a:endCxn id="18" idx="3"/>
              </p:cNvCxnSpPr>
              <p:nvPr/>
            </p:nvCxnSpPr>
            <p:spPr bwMode="auto">
              <a:xfrm flipH="1" flipV="1">
                <a:off x="3166833" y="3970337"/>
                <a:ext cx="698586" cy="58517"/>
              </a:xfrm>
              <a:prstGeom prst="straightConnector1">
                <a:avLst/>
              </a:prstGeom>
              <a:ln w="38100" cap="rnd">
                <a:solidFill>
                  <a:srgbClr val="0066AA"/>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nvGrpSpPr>
              <p:cNvPr id="20" name="Group 19"/>
              <p:cNvGrpSpPr/>
              <p:nvPr/>
            </p:nvGrpSpPr>
            <p:grpSpPr>
              <a:xfrm>
                <a:off x="1098062" y="2846225"/>
                <a:ext cx="4026246" cy="1543195"/>
                <a:chOff x="1098062" y="2846225"/>
                <a:chExt cx="4026246" cy="1543195"/>
              </a:xfrm>
            </p:grpSpPr>
            <p:cxnSp>
              <p:nvCxnSpPr>
                <p:cNvPr id="21" name="Straight Arrow Connector 20"/>
                <p:cNvCxnSpPr/>
                <p:nvPr/>
              </p:nvCxnSpPr>
              <p:spPr bwMode="auto">
                <a:xfrm>
                  <a:off x="3894214" y="4063042"/>
                  <a:ext cx="319087" cy="84904"/>
                </a:xfrm>
                <a:prstGeom prst="straightConnector1">
                  <a:avLst/>
                </a:prstGeom>
                <a:ln w="19050" cap="rnd">
                  <a:solidFill>
                    <a:srgbClr val="75A82B"/>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22" name="Straight Arrow Connector 21"/>
                <p:cNvCxnSpPr/>
                <p:nvPr/>
              </p:nvCxnSpPr>
              <p:spPr bwMode="auto">
                <a:xfrm flipV="1">
                  <a:off x="3894213" y="3045849"/>
                  <a:ext cx="315612" cy="1017194"/>
                </a:xfrm>
                <a:prstGeom prst="straightConnector1">
                  <a:avLst/>
                </a:prstGeom>
                <a:ln w="19050">
                  <a:headEnd type="none" w="med" len="med"/>
                  <a:tailEnd type="triangle"/>
                </a:ln>
              </p:spPr>
              <p:style>
                <a:lnRef idx="1">
                  <a:schemeClr val="accent6"/>
                </a:lnRef>
                <a:fillRef idx="0">
                  <a:schemeClr val="accent6"/>
                </a:fillRef>
                <a:effectRef idx="0">
                  <a:schemeClr val="accent6"/>
                </a:effectRef>
                <a:fontRef idx="minor">
                  <a:schemeClr val="tx1"/>
                </a:fontRef>
              </p:style>
            </p:cxnSp>
            <p:sp>
              <p:nvSpPr>
                <p:cNvPr id="23" name="Arc 22"/>
                <p:cNvSpPr/>
                <p:nvPr/>
              </p:nvSpPr>
              <p:spPr bwMode="auto">
                <a:xfrm rot="1618659">
                  <a:off x="2870276" y="3732195"/>
                  <a:ext cx="2047875" cy="657225"/>
                </a:xfrm>
                <a:prstGeom prst="arc">
                  <a:avLst>
                    <a:gd name="adj1" fmla="val 6988251"/>
                    <a:gd name="adj2" fmla="val 9587725"/>
                  </a:avLst>
                </a:prstGeom>
                <a:noFill/>
                <a:ln w="19050">
                  <a:solidFill>
                    <a:srgbClr val="014DB2"/>
                  </a:solidFill>
                  <a:headEnd type="arrow" w="med" len="med"/>
                  <a:tailEnd type="non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ptos" panose="020B00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4241161" y="3906622"/>
                      <a:ext cx="26019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m:oMathPara>
                      </a14:m>
                      <a:endParaRPr lang="en-US" sz="14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241161" y="3906622"/>
                      <a:ext cx="260199" cy="236988"/>
                    </a:xfrm>
                    <a:prstGeom prst="rect">
                      <a:avLst/>
                    </a:prstGeom>
                    <a:blipFill>
                      <a:blip r:embed="rId6"/>
                      <a:stretch>
                        <a:fillRect l="-9524"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4276063" y="2846225"/>
                      <a:ext cx="848245" cy="48224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ad>
                              <m:radPr>
                                <m:degHide m:val="on"/>
                                <m:ctrlPr>
                                  <a:rPr lang="en-US" sz="1400" b="0" i="1" kern="1000" spc="30" smtClean="0">
                                    <a:solidFill>
                                      <a:srgbClr val="167415"/>
                                    </a:solidFill>
                                    <a:latin typeface="Cambria Math" panose="02040503050406030204" pitchFamily="18" charset="0"/>
                                  </a:rPr>
                                </m:ctrlPr>
                              </m:radPr>
                              <m:deg/>
                              <m:e>
                                <m:sSubSup>
                                  <m:sSubSupPr>
                                    <m:ctrlPr>
                                      <a:rPr lang="en-US" sz="1400" b="0" i="1" kern="1000" spc="30" smtClean="0">
                                        <a:solidFill>
                                          <a:srgbClr val="167415"/>
                                        </a:solidFill>
                                        <a:latin typeface="Cambria Math" panose="02040503050406030204" pitchFamily="18" charset="0"/>
                                        <a:cs typeface="Franklin Gothic Book"/>
                                      </a:rPr>
                                    </m:ctrlPr>
                                  </m:sSubSupPr>
                                  <m:e>
                                    <m:acc>
                                      <m:accPr>
                                        <m:chr m:val="⃗"/>
                                        <m:ctrlPr>
                                          <a:rPr lang="en-US" sz="1400" i="1" kern="1000" spc="30" smtClean="0">
                                            <a:solidFill>
                                              <a:srgbClr val="167415"/>
                                            </a:solidFill>
                                            <a:latin typeface="Cambria Math" panose="02040503050406030204" pitchFamily="18" charset="0"/>
                                            <a:cs typeface="Franklin Gothic Book"/>
                                          </a:rPr>
                                        </m:ctrlPr>
                                      </m:accPr>
                                      <m:e>
                                        <m:r>
                                          <a:rPr lang="en-US" sz="1400" i="1" kern="1000" spc="30" smtClean="0">
                                            <a:solidFill>
                                              <a:srgbClr val="167415"/>
                                            </a:solidFill>
                                            <a:latin typeface="Cambria Math" panose="02040503050406030204" pitchFamily="18" charset="0"/>
                                            <a:cs typeface="Franklin Gothic Book"/>
                                          </a:rPr>
                                          <m:t>𝜔</m:t>
                                        </m:r>
                                      </m:e>
                                    </m:acc>
                                  </m:e>
                                  <m:sub>
                                    <m:r>
                                      <a:rPr lang="en-US" sz="1400" b="0" i="1" kern="1000" spc="30" smtClean="0">
                                        <a:solidFill>
                                          <a:srgbClr val="167415"/>
                                        </a:solidFill>
                                        <a:latin typeface="Cambria Math" panose="02040503050406030204" pitchFamily="18" charset="0"/>
                                        <a:cs typeface="Franklin Gothic Book"/>
                                      </a:rPr>
                                      <m:t>𝑎</m:t>
                                    </m:r>
                                  </m:sub>
                                  <m:sup>
                                    <m:r>
                                      <a:rPr lang="en-US" sz="1400" b="0" i="1" kern="1000" spc="30" smtClean="0">
                                        <a:solidFill>
                                          <a:srgbClr val="167415"/>
                                        </a:solidFill>
                                        <a:latin typeface="Cambria Math" panose="02040503050406030204" pitchFamily="18" charset="0"/>
                                        <a:cs typeface="Franklin Gothic Book"/>
                                      </a:rPr>
                                      <m:t>2</m:t>
                                    </m:r>
                                  </m:sup>
                                </m:sSubSup>
                                <m:r>
                                  <a:rPr lang="en-US" sz="1400" i="1" kern="1000" spc="30">
                                    <a:solidFill>
                                      <a:srgbClr val="167415"/>
                                    </a:solidFill>
                                    <a:latin typeface="Cambria Math" panose="02040503050406030204" pitchFamily="18" charset="0"/>
                                    <a:cs typeface="Franklin Gothic Book"/>
                                  </a:rPr>
                                  <m:t>+</m:t>
                                </m:r>
                                <m:sSubSup>
                                  <m:sSubSupPr>
                                    <m:ctrlPr>
                                      <a:rPr lang="en-US" sz="1400" b="0" i="1" kern="1000" spc="30" smtClean="0">
                                        <a:solidFill>
                                          <a:srgbClr val="167415"/>
                                        </a:solidFill>
                                        <a:latin typeface="Cambria Math" panose="02040503050406030204" pitchFamily="18" charset="0"/>
                                        <a:cs typeface="Franklin Gothic Book"/>
                                      </a:rPr>
                                    </m:ctrlPr>
                                  </m:sSubSupPr>
                                  <m:e>
                                    <m:acc>
                                      <m:accPr>
                                        <m:chr m:val="⃗"/>
                                        <m:ctrlPr>
                                          <a:rPr lang="en-US" sz="1400" i="1" kern="1000" spc="30" smtClean="0">
                                            <a:solidFill>
                                              <a:srgbClr val="167415"/>
                                            </a:solidFill>
                                            <a:latin typeface="Cambria Math" panose="02040503050406030204" pitchFamily="18" charset="0"/>
                                            <a:cs typeface="Franklin Gothic Book"/>
                                          </a:rPr>
                                        </m:ctrlPr>
                                      </m:accPr>
                                      <m:e>
                                        <m:r>
                                          <a:rPr lang="en-US" sz="1400" i="1" kern="1000" spc="30" smtClean="0">
                                            <a:solidFill>
                                              <a:srgbClr val="167415"/>
                                            </a:solidFill>
                                            <a:latin typeface="Cambria Math" panose="02040503050406030204" pitchFamily="18" charset="0"/>
                                            <a:cs typeface="Franklin Gothic Book"/>
                                          </a:rPr>
                                          <m:t>𝜔</m:t>
                                        </m:r>
                                      </m:e>
                                    </m:acc>
                                  </m:e>
                                  <m:sub>
                                    <m:r>
                                      <a:rPr lang="en-US" sz="1400" b="0" i="1" kern="1000" spc="30" smtClean="0">
                                        <a:solidFill>
                                          <a:srgbClr val="167415"/>
                                        </a:solidFill>
                                        <a:latin typeface="Cambria Math" panose="02040503050406030204" pitchFamily="18" charset="0"/>
                                        <a:cs typeface="Franklin Gothic Book"/>
                                      </a:rPr>
                                      <m:t>𝑒</m:t>
                                    </m:r>
                                  </m:sub>
                                  <m:sup>
                                    <m:r>
                                      <a:rPr lang="en-US" sz="1400" b="0" i="1" kern="1000" spc="30" smtClean="0">
                                        <a:solidFill>
                                          <a:srgbClr val="167415"/>
                                        </a:solidFill>
                                        <a:latin typeface="Cambria Math" panose="02040503050406030204" pitchFamily="18" charset="0"/>
                                        <a:cs typeface="Franklin Gothic Book"/>
                                      </a:rPr>
                                      <m:t>2</m:t>
                                    </m:r>
                                  </m:sup>
                                </m:sSubSup>
                              </m:e>
                            </m:rad>
                          </m:oMath>
                        </m:oMathPara>
                      </a14:m>
                      <a:endParaRPr lang="en-US" sz="1400" kern="1000" spc="30" dirty="0" err="1">
                        <a:solidFill>
                          <a:srgbClr val="167415"/>
                        </a:solidFill>
                        <a:latin typeface="Aptos" panose="020B0004020202020204" pitchFamily="34" charset="0"/>
                        <a:cs typeface="Franklin Gothic Book"/>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4276063" y="2846225"/>
                      <a:ext cx="848245" cy="482248"/>
                    </a:xfrm>
                    <a:prstGeom prst="rect">
                      <a:avLst/>
                    </a:prstGeom>
                    <a:blipFill>
                      <a:blip r:embed="rId7"/>
                      <a:stretch>
                        <a:fillRect b="-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3939657" y="3138677"/>
                      <a:ext cx="136512"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𝜁</m:t>
                            </m:r>
                          </m:oMath>
                        </m:oMathPara>
                      </a14:m>
                      <a:endParaRPr lang="en-US" sz="14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3939657" y="3138677"/>
                      <a:ext cx="136512" cy="236988"/>
                    </a:xfrm>
                    <a:prstGeom prst="rect">
                      <a:avLst/>
                    </a:prstGeom>
                    <a:blipFill>
                      <a:blip r:embed="rId8"/>
                      <a:stretch>
                        <a:fillRect l="-45455" r="-45455" b="-256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098062" y="3747216"/>
                      <a:ext cx="1632948" cy="532453"/>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rgbClr val="C00000"/>
                                </a:solidFill>
                                <a:latin typeface="Cambria Math" panose="02040503050406030204" pitchFamily="18" charset="0"/>
                                <a:cs typeface="Franklin Gothic Book"/>
                              </a:rPr>
                              <m:t>𝜁</m:t>
                            </m:r>
                            <m:r>
                              <a:rPr lang="en-US" sz="1400" b="0" i="1" kern="1000" spc="30" smtClean="0">
                                <a:solidFill>
                                  <a:srgbClr val="C00000"/>
                                </a:solidFill>
                                <a:latin typeface="Cambria Math" panose="02040503050406030204" pitchFamily="18" charset="0"/>
                                <a:cs typeface="Franklin Gothic Book"/>
                              </a:rPr>
                              <m:t>=</m:t>
                            </m:r>
                            <m:func>
                              <m:funcPr>
                                <m:ctrlPr>
                                  <a:rPr lang="en-US" sz="1400" b="0" i="1" kern="1000" spc="30" smtClean="0">
                                    <a:solidFill>
                                      <a:srgbClr val="C00000"/>
                                    </a:solidFill>
                                    <a:latin typeface="Cambria Math" panose="02040503050406030204" pitchFamily="18" charset="0"/>
                                    <a:cs typeface="Franklin Gothic Book"/>
                                  </a:rPr>
                                </m:ctrlPr>
                              </m:funcPr>
                              <m:fName>
                                <m:r>
                                  <m:rPr>
                                    <m:sty m:val="p"/>
                                  </m:rPr>
                                  <a:rPr lang="en-US" sz="1400" b="0" i="0" kern="1000" spc="30" smtClean="0">
                                    <a:solidFill>
                                      <a:srgbClr val="C00000"/>
                                    </a:solidFill>
                                    <a:latin typeface="Cambria Math" panose="02040503050406030204" pitchFamily="18" charset="0"/>
                                    <a:cs typeface="Franklin Gothic Book"/>
                                  </a:rPr>
                                  <m:t>atan</m:t>
                                </m:r>
                              </m:fName>
                              <m:e>
                                <m:d>
                                  <m:dPr>
                                    <m:ctrlPr>
                                      <a:rPr lang="en-US" sz="1400" b="0" i="1" kern="1000" spc="30" smtClean="0">
                                        <a:solidFill>
                                          <a:srgbClr val="C00000"/>
                                        </a:solidFill>
                                        <a:latin typeface="Cambria Math" panose="02040503050406030204" pitchFamily="18" charset="0"/>
                                      </a:rPr>
                                    </m:ctrlPr>
                                  </m:dPr>
                                  <m:e>
                                    <m:f>
                                      <m:fPr>
                                        <m:ctrlPr>
                                          <a:rPr lang="en-US" sz="1400" b="0" i="1" kern="1000" spc="30" smtClean="0">
                                            <a:solidFill>
                                              <a:srgbClr val="C00000"/>
                                            </a:solidFill>
                                            <a:latin typeface="Cambria Math" panose="02040503050406030204" pitchFamily="18" charset="0"/>
                                          </a:rPr>
                                        </m:ctrlPr>
                                      </m:fPr>
                                      <m:num>
                                        <m:r>
                                          <a:rPr lang="en-US" sz="1400" b="0" i="1" kern="1000" spc="30" smtClean="0">
                                            <a:solidFill>
                                              <a:srgbClr val="C00000"/>
                                            </a:solidFill>
                                            <a:latin typeface="Cambria Math" panose="02040503050406030204" pitchFamily="18" charset="0"/>
                                          </a:rPr>
                                          <m:t>2</m:t>
                                        </m:r>
                                        <m:sSub>
                                          <m:sSubPr>
                                            <m:ctrlPr>
                                              <a:rPr lang="en-US" sz="1400" b="0" i="1" kern="1000" spc="30" smtClean="0">
                                                <a:solidFill>
                                                  <a:srgbClr val="C00000"/>
                                                </a:solidFill>
                                                <a:latin typeface="Cambria Math" panose="02040503050406030204" pitchFamily="18" charset="0"/>
                                              </a:rPr>
                                            </m:ctrlPr>
                                          </m:sSubPr>
                                          <m:e>
                                            <m:r>
                                              <a:rPr lang="en-US" sz="1400" b="0" i="1" kern="1000" spc="30" smtClean="0">
                                                <a:solidFill>
                                                  <a:srgbClr val="C00000"/>
                                                </a:solidFill>
                                                <a:latin typeface="Cambria Math" panose="02040503050406030204" pitchFamily="18" charset="0"/>
                                              </a:rPr>
                                              <m:t>𝑑</m:t>
                                            </m:r>
                                          </m:e>
                                          <m:sub>
                                            <m:r>
                                              <a:rPr lang="en-US" sz="1400" b="0" i="1" kern="1000" spc="30" smtClean="0">
                                                <a:solidFill>
                                                  <a:srgbClr val="C00000"/>
                                                </a:solidFill>
                                                <a:latin typeface="Cambria Math" panose="02040503050406030204" pitchFamily="18" charset="0"/>
                                              </a:rPr>
                                              <m:t>𝜇</m:t>
                                            </m:r>
                                          </m:sub>
                                        </m:sSub>
                                        <m:r>
                                          <a:rPr lang="en-US" sz="1400" b="0" i="1" kern="1000" spc="30" smtClean="0">
                                            <a:solidFill>
                                              <a:srgbClr val="C00000"/>
                                            </a:solidFill>
                                            <a:latin typeface="Cambria Math" panose="02040503050406030204" pitchFamily="18" charset="0"/>
                                          </a:rPr>
                                          <m:t>𝛽</m:t>
                                        </m:r>
                                        <m:r>
                                          <a:rPr lang="en-US" sz="1400" b="0" i="1" kern="1000" spc="30" smtClean="0">
                                            <a:solidFill>
                                              <a:srgbClr val="C00000"/>
                                            </a:solidFill>
                                            <a:latin typeface="Cambria Math" panose="02040503050406030204" pitchFamily="18" charset="0"/>
                                          </a:rPr>
                                          <m:t>𝑐𝑚</m:t>
                                        </m:r>
                                      </m:num>
                                      <m:den>
                                        <m:r>
                                          <a:rPr lang="en-US" sz="1400" b="0" i="1" kern="1000" spc="30" smtClean="0">
                                            <a:solidFill>
                                              <a:srgbClr val="C00000"/>
                                            </a:solidFill>
                                            <a:latin typeface="Cambria Math" panose="02040503050406030204" pitchFamily="18" charset="0"/>
                                          </a:rPr>
                                          <m:t>𝑎𝑞</m:t>
                                        </m:r>
                                        <m:r>
                                          <a:rPr lang="en-US" sz="1400" b="0" i="1" kern="1000" spc="30" smtClean="0">
                                            <a:solidFill>
                                              <a:srgbClr val="C00000"/>
                                            </a:solidFill>
                                            <a:latin typeface="Cambria Math" panose="02040503050406030204" pitchFamily="18" charset="0"/>
                                          </a:rPr>
                                          <m:t>ℏ</m:t>
                                        </m:r>
                                      </m:den>
                                    </m:f>
                                  </m:e>
                                </m:d>
                              </m:e>
                            </m:func>
                          </m:oMath>
                        </m:oMathPara>
                      </a14:m>
                      <a:endParaRPr lang="en-US" sz="14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1098062" y="3747216"/>
                      <a:ext cx="1632948" cy="532453"/>
                    </a:xfrm>
                    <a:prstGeom prst="rect">
                      <a:avLst/>
                    </a:prstGeom>
                    <a:blipFill>
                      <a:blip r:embed="rId9"/>
                      <a:stretch>
                        <a:fillRect/>
                      </a:stretch>
                    </a:blipFill>
                  </p:spPr>
                  <p:txBody>
                    <a:bodyPr/>
                    <a:lstStyle/>
                    <a:p>
                      <a:r>
                        <a:rPr lang="en-US">
                          <a:noFill/>
                        </a:rPr>
                        <a:t> </a:t>
                      </a:r>
                    </a:p>
                  </p:txBody>
                </p:sp>
              </mc:Fallback>
            </mc:AlternateContent>
          </p:grpSp>
        </p:grpSp>
        <p:sp>
          <p:nvSpPr>
            <p:cNvPr id="17" name="Oval 16"/>
            <p:cNvSpPr/>
            <p:nvPr/>
          </p:nvSpPr>
          <p:spPr bwMode="auto">
            <a:xfrm>
              <a:off x="4987589" y="4111425"/>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Aptos" panose="020B0004020202020204" pitchFamily="34" charset="0"/>
              </a:endParaRPr>
            </a:p>
          </p:txBody>
        </p:sp>
      </p:grpSp>
      <p:sp>
        <p:nvSpPr>
          <p:cNvPr id="29" name="Arc 28"/>
          <p:cNvSpPr/>
          <p:nvPr/>
        </p:nvSpPr>
        <p:spPr bwMode="auto">
          <a:xfrm>
            <a:off x="2560999" y="2061388"/>
            <a:ext cx="5306187" cy="2553764"/>
          </a:xfrm>
          <a:prstGeom prst="arc">
            <a:avLst>
              <a:gd name="adj1" fmla="val 19979841"/>
              <a:gd name="adj2" fmla="val 5539216"/>
            </a:avLst>
          </a:prstGeom>
          <a:ln w="12700" cap="rnd">
            <a:solidFill>
              <a:schemeClr val="bg2">
                <a:lumMod val="75000"/>
              </a:schemeClr>
            </a:solidFill>
            <a:prstDash val="dash"/>
            <a:headEnd type="arrow"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Aptos" panose="020B0004020202020204" pitchFamily="34" charset="0"/>
            </a:endParaRPr>
          </a:p>
        </p:txBody>
      </p:sp>
      <mc:AlternateContent xmlns:mc="http://schemas.openxmlformats.org/markup-compatibility/2006" xmlns:a14="http://schemas.microsoft.com/office/drawing/2010/main">
        <mc:Choice Requires="a14">
          <p:sp>
            <p:nvSpPr>
              <p:cNvPr id="31" name="TextBox 30"/>
              <p:cNvSpPr txBox="1"/>
              <p:nvPr/>
            </p:nvSpPr>
            <p:spPr>
              <a:xfrm>
                <a:off x="3084875" y="1633185"/>
                <a:ext cx="986134" cy="225896"/>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Aptos" panose="020B0004020202020204" pitchFamily="34" charset="0"/>
                    <a:cs typeface="Franklin Gothic Book"/>
                  </a:rPr>
                  <a:t>g</a:t>
                </a:r>
                <a:r>
                  <a:rPr lang="en-US" sz="1400" b="0" kern="1000" spc="30" dirty="0">
                    <a:solidFill>
                      <a:schemeClr val="tx1">
                        <a:lumMod val="85000"/>
                        <a:lumOff val="15000"/>
                      </a:schemeClr>
                    </a:solidFill>
                    <a:latin typeface="Aptos" panose="020B0004020202020204" pitchFamily="34" charset="0"/>
                    <a:cs typeface="Franklin Gothic Book"/>
                  </a:rPr>
                  <a:t>-2 term </a:t>
                </a:r>
                <a14:m>
                  <m:oMath xmlns:m="http://schemas.openxmlformats.org/officeDocument/2006/math">
                    <m:sSub>
                      <m:sSubPr>
                        <m:ctrlPr>
                          <a:rPr lang="en-US" sz="1400" b="0" i="1" kern="1000" spc="30" dirty="0" smtClean="0">
                            <a:solidFill>
                              <a:schemeClr val="tx1">
                                <a:lumMod val="85000"/>
                                <a:lumOff val="15000"/>
                              </a:schemeClr>
                            </a:solidFill>
                            <a:latin typeface="Cambria Math" panose="02040503050406030204" pitchFamily="18" charset="0"/>
                            <a:cs typeface="Franklin Gothic Book"/>
                          </a:rPr>
                        </m:ctrlPr>
                      </m:sSubPr>
                      <m:e>
                        <m:r>
                          <a:rPr lang="en-US" sz="1400" b="0" i="1" kern="1000" spc="30" dirty="0" smtClean="0">
                            <a:solidFill>
                              <a:schemeClr val="tx1">
                                <a:lumMod val="85000"/>
                                <a:lumOff val="15000"/>
                              </a:schemeClr>
                            </a:solidFill>
                            <a:latin typeface="Cambria Math" panose="02040503050406030204" pitchFamily="18" charset="0"/>
                            <a:cs typeface="Franklin Gothic Book"/>
                          </a:rPr>
                          <m:t>𝜔</m:t>
                        </m:r>
                      </m:e>
                      <m:sub>
                        <m:r>
                          <a:rPr lang="en-US" sz="1400" b="0" i="1" kern="1000" spc="30" dirty="0" smtClean="0">
                            <a:solidFill>
                              <a:schemeClr val="tx1">
                                <a:lumMod val="85000"/>
                                <a:lumOff val="15000"/>
                              </a:schemeClr>
                            </a:solidFill>
                            <a:latin typeface="Cambria Math" panose="02040503050406030204" pitchFamily="18" charset="0"/>
                            <a:cs typeface="Franklin Gothic Book"/>
                          </a:rPr>
                          <m:t>𝑎</m:t>
                        </m:r>
                      </m:sub>
                    </m:sSub>
                  </m:oMath>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3084875" y="1633185"/>
                <a:ext cx="986134" cy="225896"/>
              </a:xfrm>
              <a:prstGeom prst="rect">
                <a:avLst/>
              </a:prstGeom>
              <a:blipFill>
                <a:blip r:embed="rId10"/>
                <a:stretch>
                  <a:fillRect l="-11111" t="-18919" b="-48649"/>
                </a:stretch>
              </a:blipFill>
            </p:spPr>
            <p:txBody>
              <a:bodyPr/>
              <a:lstStyle/>
              <a:p>
                <a:r>
                  <a:rPr lang="en-US">
                    <a:noFill/>
                  </a:rPr>
                  <a:t> </a:t>
                </a:r>
              </a:p>
            </p:txBody>
          </p:sp>
        </mc:Fallback>
      </mc:AlternateContent>
      <p:sp>
        <p:nvSpPr>
          <p:cNvPr id="32" name="Right Brace 31"/>
          <p:cNvSpPr/>
          <p:nvPr/>
        </p:nvSpPr>
        <p:spPr bwMode="auto">
          <a:xfrm rot="5400000">
            <a:off x="5682202" y="696849"/>
            <a:ext cx="417582" cy="1550473"/>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Aptos" panose="020B0004020202020204" pitchFamily="34" charset="0"/>
            </a:endParaRPr>
          </a:p>
        </p:txBody>
      </p:sp>
      <mc:AlternateContent xmlns:mc="http://schemas.openxmlformats.org/markup-compatibility/2006" xmlns:a14="http://schemas.microsoft.com/office/drawing/2010/main">
        <mc:Choice Requires="a14">
          <p:sp>
            <p:nvSpPr>
              <p:cNvPr id="33" name="TextBox 32"/>
              <p:cNvSpPr txBox="1"/>
              <p:nvPr/>
            </p:nvSpPr>
            <p:spPr>
              <a:xfrm>
                <a:off x="5406918" y="1735926"/>
                <a:ext cx="1199247" cy="225896"/>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Aptos" panose="020B0004020202020204" pitchFamily="34" charset="0"/>
                    <a:cs typeface="Franklin Gothic Book"/>
                  </a:rPr>
                  <a:t>EDM term </a:t>
                </a:r>
                <a14:m>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𝜔</m:t>
                        </m:r>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406918" y="1735926"/>
                <a:ext cx="1199247" cy="225896"/>
              </a:xfrm>
              <a:prstGeom prst="rect">
                <a:avLst/>
              </a:prstGeom>
              <a:blipFill>
                <a:blip r:embed="rId11"/>
                <a:stretch>
                  <a:fillRect l="-9137" t="-18919" b="-48649"/>
                </a:stretch>
              </a:blipFill>
            </p:spPr>
            <p:txBody>
              <a:bodyPr/>
              <a:lstStyle/>
              <a:p>
                <a:r>
                  <a:rPr lang="en-US">
                    <a:noFill/>
                  </a:rPr>
                  <a:t> </a:t>
                </a:r>
              </a:p>
            </p:txBody>
          </p:sp>
        </mc:Fallback>
      </mc:AlternateContent>
      <p:sp>
        <p:nvSpPr>
          <p:cNvPr id="39" name="TextBox 38"/>
          <p:cNvSpPr txBox="1"/>
          <p:nvPr/>
        </p:nvSpPr>
        <p:spPr>
          <a:xfrm>
            <a:off x="28604" y="4929433"/>
            <a:ext cx="3660105" cy="178703"/>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a:solidFill>
                  <a:schemeClr val="tx1">
                    <a:lumMod val="85000"/>
                    <a:lumOff val="15000"/>
                  </a:schemeClr>
                </a:solidFill>
                <a:latin typeface="Aptos" panose="020B0004020202020204" pitchFamily="34" charset="0"/>
                <a:cs typeface="Franklin Gothic Book"/>
              </a:rPr>
              <a:t>[</a:t>
            </a:r>
            <a:r>
              <a:rPr lang="en-US" sz="1100" kern="1000" spc="30" baseline="30000" dirty="0">
                <a:solidFill>
                  <a:schemeClr val="tx1">
                    <a:lumMod val="85000"/>
                    <a:lumOff val="15000"/>
                  </a:schemeClr>
                </a:solidFill>
                <a:latin typeface="Aptos" panose="020B0004020202020204" pitchFamily="34" charset="0"/>
                <a:cs typeface="Franklin Gothic Book"/>
              </a:rPr>
              <a:t>*</a:t>
            </a:r>
            <a:r>
              <a:rPr lang="en-US" sz="1100" kern="1000" spc="30" dirty="0">
                <a:solidFill>
                  <a:schemeClr val="tx1">
                    <a:lumMod val="85000"/>
                    <a:lumOff val="15000"/>
                  </a:schemeClr>
                </a:solidFill>
                <a:latin typeface="Aptos" panose="020B0004020202020204" pitchFamily="34" charset="0"/>
                <a:cs typeface="Franklin Gothic Book"/>
              </a:rPr>
              <a:t>D. </a:t>
            </a:r>
            <a:r>
              <a:rPr lang="en-US" sz="1100" kern="1000" spc="30" dirty="0" err="1">
                <a:solidFill>
                  <a:schemeClr val="tx1">
                    <a:lumMod val="85000"/>
                    <a:lumOff val="15000"/>
                  </a:schemeClr>
                </a:solidFill>
                <a:latin typeface="Aptos" panose="020B0004020202020204" pitchFamily="34" charset="0"/>
                <a:cs typeface="Franklin Gothic Book"/>
              </a:rPr>
              <a:t>Vasikova</a:t>
            </a:r>
            <a:r>
              <a:rPr lang="en-US" sz="1100" kern="1000" spc="30" dirty="0">
                <a:solidFill>
                  <a:schemeClr val="tx1">
                    <a:lumMod val="85000"/>
                    <a:lumOff val="15000"/>
                  </a:schemeClr>
                </a:solidFill>
                <a:latin typeface="Aptos" panose="020B0004020202020204" pitchFamily="34" charset="0"/>
                <a:cs typeface="Franklin Gothic Book"/>
              </a:rPr>
              <a:t> (MPI2025), </a:t>
            </a:r>
            <a:r>
              <a:rPr lang="en-US" sz="1100" kern="1000" spc="30" baseline="30000" dirty="0">
                <a:solidFill>
                  <a:schemeClr val="tx1">
                    <a:lumMod val="85000"/>
                    <a:lumOff val="15000"/>
                  </a:schemeClr>
                </a:solidFill>
                <a:latin typeface="Aptos" panose="020B0004020202020204" pitchFamily="34" charset="0"/>
                <a:cs typeface="Franklin Gothic Book"/>
              </a:rPr>
              <a:t>**</a:t>
            </a:r>
            <a:r>
              <a:rPr lang="en-US" sz="1100" kern="1000" spc="30" dirty="0">
                <a:solidFill>
                  <a:schemeClr val="tx1">
                    <a:lumMod val="85000"/>
                    <a:lumOff val="15000"/>
                  </a:schemeClr>
                </a:solidFill>
                <a:latin typeface="Aptos" panose="020B0004020202020204" pitchFamily="34" charset="0"/>
                <a:cs typeface="Franklin Gothic Book"/>
              </a:rPr>
              <a:t>Abe et al., PTEP053C02 (2019)]</a:t>
            </a:r>
          </a:p>
        </p:txBody>
      </p:sp>
      <mc:AlternateContent xmlns:mc="http://schemas.openxmlformats.org/markup-compatibility/2006" xmlns:a14="http://schemas.microsoft.com/office/drawing/2010/main">
        <mc:Choice Requires="a14">
          <p:sp>
            <p:nvSpPr>
              <p:cNvPr id="42" name="TextBox 41"/>
              <p:cNvSpPr txBox="1"/>
              <p:nvPr/>
            </p:nvSpPr>
            <p:spPr>
              <a:xfrm rot="913294">
                <a:off x="4923795" y="3251626"/>
                <a:ext cx="1060418"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m:t>
                      </m:r>
                      <m:r>
                        <a:rPr lang="en-US" sz="1400" b="0" i="1" kern="1000" spc="30" smtClean="0">
                          <a:solidFill>
                            <a:schemeClr val="tx1">
                              <a:lumMod val="85000"/>
                              <a:lumOff val="15000"/>
                            </a:schemeClr>
                          </a:solidFill>
                          <a:latin typeface="Cambria Math" panose="02040503050406030204" pitchFamily="18" charset="0"/>
                          <a:cs typeface="Franklin Gothic Book"/>
                        </a:rPr>
                        <m:t>7</m:t>
                      </m:r>
                      <m:r>
                        <a:rPr lang="en-US" sz="1400" b="0" i="1" kern="1000" spc="30" smtClean="0">
                          <a:solidFill>
                            <a:schemeClr val="tx1">
                              <a:lumMod val="85000"/>
                              <a:lumOff val="15000"/>
                            </a:schemeClr>
                          </a:solidFill>
                          <a:latin typeface="Cambria Math" panose="02040503050406030204" pitchFamily="18" charset="0"/>
                          <a:cs typeface="Franklin Gothic Book"/>
                        </a:rPr>
                        <m:t>.</m:t>
                      </m:r>
                      <m:r>
                        <a:rPr lang="en-US" sz="1400" b="0" i="1" kern="1000" spc="30" smtClean="0">
                          <a:solidFill>
                            <a:schemeClr val="tx1">
                              <a:lumMod val="85000"/>
                              <a:lumOff val="15000"/>
                            </a:schemeClr>
                          </a:solidFill>
                          <a:latin typeface="Cambria Math" panose="02040503050406030204" pitchFamily="18" charset="0"/>
                          <a:cs typeface="Franklin Gothic Book"/>
                        </a:rPr>
                        <m:t>114</m:t>
                      </m:r>
                      <m:r>
                        <a:rPr lang="en-US" sz="1400" b="0" i="1" kern="1000" spc="30" smtClean="0">
                          <a:solidFill>
                            <a:schemeClr val="tx1">
                              <a:lumMod val="85000"/>
                              <a:lumOff val="15000"/>
                            </a:schemeClr>
                          </a:solidFill>
                          <a:latin typeface="Cambria Math" panose="02040503050406030204" pitchFamily="18" charset="0"/>
                          <a:cs typeface="Franklin Gothic Book"/>
                        </a:rPr>
                        <m:t>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t>
                      </m:r>
                    </m:oMath>
                  </m:oMathPara>
                </a14:m>
                <a:endParaRPr lang="en-US" sz="14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42" name="TextBox 41"/>
              <p:cNvSpPr txBox="1">
                <a:spLocks noRot="1" noChangeAspect="1" noMove="1" noResize="1" noEditPoints="1" noAdjustHandles="1" noChangeArrowheads="1" noChangeShapeType="1" noTextEdit="1"/>
              </p:cNvSpPr>
              <p:nvPr/>
            </p:nvSpPr>
            <p:spPr>
              <a:xfrm rot="913294">
                <a:off x="4923795" y="3251626"/>
                <a:ext cx="1060418" cy="236988"/>
              </a:xfrm>
              <a:prstGeom prst="rect">
                <a:avLst/>
              </a:prstGeom>
              <a:blipFill>
                <a:blip r:embed="rId12"/>
                <a:stretch>
                  <a:fillRect l="-2235"/>
                </a:stretch>
              </a:blipFill>
            </p:spPr>
            <p:txBody>
              <a:bodyPr/>
              <a:lstStyle/>
              <a:p>
                <a:r>
                  <a:rPr lang="en-US">
                    <a:noFill/>
                  </a:rPr>
                  <a:t> </a:t>
                </a:r>
              </a:p>
            </p:txBody>
          </p:sp>
        </mc:Fallback>
      </mc:AlternateContent>
      <p:pic>
        <p:nvPicPr>
          <p:cNvPr id="44" name="Picture 43"/>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21957" y="2151429"/>
            <a:ext cx="3322011" cy="1190837"/>
          </a:xfrm>
          <a:prstGeom prst="rect">
            <a:avLst/>
          </a:prstGeom>
        </p:spPr>
      </p:pic>
      <p:grpSp>
        <p:nvGrpSpPr>
          <p:cNvPr id="45" name="Group 44"/>
          <p:cNvGrpSpPr/>
          <p:nvPr/>
        </p:nvGrpSpPr>
        <p:grpSpPr>
          <a:xfrm>
            <a:off x="732738" y="3927650"/>
            <a:ext cx="2530476" cy="579465"/>
            <a:chOff x="5084251" y="1778211"/>
            <a:chExt cx="2530476" cy="579465"/>
          </a:xfrm>
        </p:grpSpPr>
        <mc:AlternateContent xmlns:mc="http://schemas.openxmlformats.org/markup-compatibility/2006" xmlns:a14="http://schemas.microsoft.com/office/drawing/2010/main">
          <mc:Choice Requires="a14">
            <p:sp>
              <p:nvSpPr>
                <p:cNvPr id="36" name="TextBox 35"/>
                <p:cNvSpPr txBox="1"/>
                <p:nvPr/>
              </p:nvSpPr>
              <p:spPr>
                <a:xfrm>
                  <a:off x="5735051" y="2045668"/>
                  <a:ext cx="1879676" cy="312008"/>
                </a:xfrm>
                <a:prstGeom prst="rect">
                  <a:avLst/>
                </a:prstGeom>
                <a:no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right"/>
                      </m:oMathParaPr>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𝜎</m:t>
                        </m:r>
                        <m:d>
                          <m:dPr>
                            <m:ctrlPr>
                              <a:rPr lang="en-US" sz="1600" b="0" i="1" kern="1000" spc="30" smtClean="0">
                                <a:solidFill>
                                  <a:schemeClr val="tx1">
                                    <a:lumMod val="85000"/>
                                    <a:lumOff val="15000"/>
                                  </a:schemeClr>
                                </a:solidFill>
                                <a:latin typeface="Cambria Math" panose="02040503050406030204" pitchFamily="18" charset="0"/>
                                <a:cs typeface="Franklin Gothic Book"/>
                              </a:rPr>
                            </m:ctrlPr>
                          </m:dPr>
                          <m:e>
                            <m:sSub>
                              <m:sSubPr>
                                <m:ctrlPr>
                                  <a:rPr lang="en-US" sz="1600" b="0" i="1" kern="1000" spc="30" smtClean="0">
                                    <a:solidFill>
                                      <a:schemeClr val="tx1">
                                        <a:lumMod val="85000"/>
                                        <a:lumOff val="15000"/>
                                      </a:schemeClr>
                                    </a:solidFill>
                                    <a:latin typeface="Cambria Math" panose="02040503050406030204" pitchFamily="18" charset="0"/>
                                    <a:cs typeface="Franklin Gothic Book"/>
                                  </a:rPr>
                                </m:ctrlPr>
                              </m:sSubPr>
                              <m:e>
                                <m:r>
                                  <a:rPr lang="en-US" sz="1600" b="0" i="1" kern="1000" spc="30" smtClean="0">
                                    <a:solidFill>
                                      <a:schemeClr val="tx1">
                                        <a:lumMod val="85000"/>
                                        <a:lumOff val="15000"/>
                                      </a:schemeClr>
                                    </a:solidFill>
                                    <a:latin typeface="Cambria Math" panose="02040503050406030204" pitchFamily="18" charset="0"/>
                                    <a:cs typeface="Franklin Gothic Book"/>
                                  </a:rPr>
                                  <m:t>𝑑</m:t>
                                </m:r>
                              </m:e>
                              <m:sub>
                                <m:r>
                                  <a:rPr lang="en-US" sz="1600" b="0" i="1" kern="1000" spc="30" smtClean="0">
                                    <a:solidFill>
                                      <a:schemeClr val="tx1">
                                        <a:lumMod val="85000"/>
                                        <a:lumOff val="15000"/>
                                      </a:schemeClr>
                                    </a:solidFill>
                                    <a:latin typeface="Cambria Math" panose="02040503050406030204" pitchFamily="18" charset="0"/>
                                    <a:cs typeface="Franklin Gothic Book"/>
                                  </a:rPr>
                                  <m:t>𝜇</m:t>
                                </m:r>
                              </m:sub>
                            </m:sSub>
                          </m:e>
                        </m:d>
                        <m:r>
                          <a:rPr lang="en-US" sz="1600" b="0" i="1" kern="1000" spc="30" smtClean="0">
                            <a:solidFill>
                              <a:schemeClr val="tx1">
                                <a:lumMod val="85000"/>
                                <a:lumOff val="15000"/>
                              </a:schemeClr>
                            </a:solidFill>
                            <a:latin typeface="Cambria Math" panose="02040503050406030204" pitchFamily="18" charset="0"/>
                            <a:cs typeface="Franklin Gothic Book"/>
                          </a:rPr>
                          <m:t>≈</m:t>
                        </m:r>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10</m:t>
                            </m:r>
                          </m:e>
                          <m:sup>
                            <m:r>
                              <a:rPr lang="en-US" sz="1600" b="0" i="1" kern="1000" spc="30" smtClean="0">
                                <a:solidFill>
                                  <a:schemeClr val="tx1">
                                    <a:lumMod val="85000"/>
                                    <a:lumOff val="15000"/>
                                  </a:schemeClr>
                                </a:solidFill>
                                <a:latin typeface="Cambria Math" panose="02040503050406030204" pitchFamily="18" charset="0"/>
                                <a:cs typeface="Franklin Gothic Book"/>
                              </a:rPr>
                              <m:t>−</m:t>
                            </m:r>
                            <m:r>
                              <a:rPr lang="en-US" sz="1600" b="0" i="1" kern="1000" spc="30" smtClean="0">
                                <a:solidFill>
                                  <a:schemeClr val="tx1">
                                    <a:lumMod val="85000"/>
                                    <a:lumOff val="15000"/>
                                  </a:schemeClr>
                                </a:solidFill>
                                <a:latin typeface="Cambria Math" panose="02040503050406030204" pitchFamily="18" charset="0"/>
                                <a:cs typeface="Franklin Gothic Book"/>
                              </a:rPr>
                              <m:t>21</m:t>
                            </m:r>
                          </m:sup>
                        </m:sSup>
                        <m:r>
                          <a:rPr lang="en-US" sz="1600" b="0" i="1" kern="1000" spc="30" smtClean="0">
                            <a:solidFill>
                              <a:schemeClr val="tx1">
                                <a:lumMod val="85000"/>
                                <a:lumOff val="15000"/>
                              </a:schemeClr>
                            </a:solidFill>
                            <a:latin typeface="Cambria Math" panose="02040503050406030204" pitchFamily="18" charset="0"/>
                            <a:cs typeface="Franklin Gothic Book"/>
                          </a:rPr>
                          <m:t>𝑒</m:t>
                        </m:r>
                        <m:r>
                          <m:rPr>
                            <m:sty m:val="p"/>
                          </m:rPr>
                          <a:rPr lang="en-US" sz="1600" b="0" i="0" kern="1000" spc="30" smtClean="0">
                            <a:solidFill>
                              <a:schemeClr val="tx1">
                                <a:lumMod val="85000"/>
                                <a:lumOff val="15000"/>
                              </a:schemeClr>
                            </a:solidFill>
                            <a:latin typeface="Cambria Math" panose="02040503050406030204" pitchFamily="18" charset="0"/>
                            <a:cs typeface="Franklin Gothic Book"/>
                          </a:rPr>
                          <m:t>cm</m:t>
                        </m:r>
                      </m:oMath>
                    </m:oMathPara>
                  </a14:m>
                  <a:endParaRPr lang="en-US" sz="16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5735051" y="2045668"/>
                  <a:ext cx="1879676" cy="312008"/>
                </a:xfrm>
                <a:prstGeom prst="rect">
                  <a:avLst/>
                </a:prstGeom>
                <a:blipFill>
                  <a:blip r:embed="rId14"/>
                  <a:stretch>
                    <a:fillRect r="-2597" b="-15686"/>
                  </a:stretch>
                </a:blipFill>
              </p:spPr>
              <p:txBody>
                <a:bodyPr/>
                <a:lstStyle/>
                <a:p>
                  <a:r>
                    <a:rPr lang="en-US">
                      <a:noFill/>
                    </a:rPr>
                    <a:t> </a:t>
                  </a:r>
                </a:p>
              </p:txBody>
            </p:sp>
          </mc:Fallback>
        </mc:AlternateContent>
        <p:sp>
          <p:nvSpPr>
            <p:cNvPr id="35" name="TextBox 34"/>
            <p:cNvSpPr txBox="1"/>
            <p:nvPr/>
          </p:nvSpPr>
          <p:spPr>
            <a:xfrm>
              <a:off x="5084251" y="1823835"/>
              <a:ext cx="768749" cy="52899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600" kern="1000" spc="30" dirty="0">
                  <a:solidFill>
                    <a:schemeClr val="tx1">
                      <a:lumMod val="85000"/>
                      <a:lumOff val="15000"/>
                    </a:schemeClr>
                  </a:solidFill>
                  <a:latin typeface="Aptos" panose="020B0004020202020204" pitchFamily="34" charset="0"/>
                  <a:cs typeface="Franklin Gothic Book"/>
                </a:rPr>
                <a:t>FNAL*: </a:t>
              </a:r>
            </a:p>
            <a:p>
              <a:pPr>
                <a:lnSpc>
                  <a:spcPct val="110000"/>
                </a:lnSpc>
                <a:spcBef>
                  <a:spcPts val="0"/>
                </a:spcBef>
              </a:pPr>
              <a:r>
                <a:rPr lang="en-US" sz="1600" kern="1000" spc="30" dirty="0">
                  <a:solidFill>
                    <a:schemeClr val="tx1">
                      <a:lumMod val="85000"/>
                      <a:lumOff val="15000"/>
                    </a:schemeClr>
                  </a:solidFill>
                  <a:latin typeface="Aptos" panose="020B0004020202020204" pitchFamily="34" charset="0"/>
                  <a:cs typeface="Franklin Gothic Book"/>
                </a:rPr>
                <a:t>JPARC</a:t>
              </a:r>
              <a:r>
                <a:rPr lang="en-US" sz="1600" kern="1000" spc="30" baseline="30000" dirty="0">
                  <a:solidFill>
                    <a:schemeClr val="tx1">
                      <a:lumMod val="85000"/>
                      <a:lumOff val="15000"/>
                    </a:schemeClr>
                  </a:solidFill>
                  <a:latin typeface="Aptos" panose="020B0004020202020204" pitchFamily="34" charset="0"/>
                  <a:cs typeface="Franklin Gothic Book"/>
                </a:rPr>
                <a:t>**</a:t>
              </a:r>
              <a:r>
                <a:rPr lang="en-US" sz="1600" kern="1000" spc="30" dirty="0">
                  <a:solidFill>
                    <a:schemeClr val="tx1">
                      <a:lumMod val="85000"/>
                      <a:lumOff val="15000"/>
                    </a:schemeClr>
                  </a:solidFill>
                  <a:latin typeface="Aptos" panose="020B0004020202020204" pitchFamily="34" charset="0"/>
                  <a:cs typeface="Franklin Gothic Book"/>
                </a:rPr>
                <a:t>:</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5D926CE-BCAB-DA02-8269-F6448519A05F}"/>
                    </a:ext>
                  </a:extLst>
                </p:cNvPr>
                <p:cNvSpPr txBox="1"/>
                <p:nvPr/>
              </p:nvSpPr>
              <p:spPr>
                <a:xfrm>
                  <a:off x="5735051" y="1778211"/>
                  <a:ext cx="1879676" cy="312008"/>
                </a:xfrm>
                <a:prstGeom prst="rect">
                  <a:avLst/>
                </a:prstGeom>
                <a:no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right"/>
                      </m:oMathParaPr>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𝜎</m:t>
                        </m:r>
                        <m:d>
                          <m:dPr>
                            <m:ctrlPr>
                              <a:rPr lang="en-US" sz="1600" b="0" i="1" kern="1000" spc="30" smtClean="0">
                                <a:solidFill>
                                  <a:schemeClr val="tx1">
                                    <a:lumMod val="85000"/>
                                    <a:lumOff val="15000"/>
                                  </a:schemeClr>
                                </a:solidFill>
                                <a:latin typeface="Cambria Math" panose="02040503050406030204" pitchFamily="18" charset="0"/>
                                <a:cs typeface="Franklin Gothic Book"/>
                              </a:rPr>
                            </m:ctrlPr>
                          </m:dPr>
                          <m:e>
                            <m:sSub>
                              <m:sSubPr>
                                <m:ctrlPr>
                                  <a:rPr lang="en-US" sz="1600" b="0" i="1" kern="1000" spc="30" smtClean="0">
                                    <a:solidFill>
                                      <a:schemeClr val="tx1">
                                        <a:lumMod val="85000"/>
                                        <a:lumOff val="15000"/>
                                      </a:schemeClr>
                                    </a:solidFill>
                                    <a:latin typeface="Cambria Math" panose="02040503050406030204" pitchFamily="18" charset="0"/>
                                    <a:cs typeface="Franklin Gothic Book"/>
                                  </a:rPr>
                                </m:ctrlPr>
                              </m:sSubPr>
                              <m:e>
                                <m:r>
                                  <a:rPr lang="en-US" sz="1600" b="0" i="1" kern="1000" spc="30" smtClean="0">
                                    <a:solidFill>
                                      <a:schemeClr val="tx1">
                                        <a:lumMod val="85000"/>
                                        <a:lumOff val="15000"/>
                                      </a:schemeClr>
                                    </a:solidFill>
                                    <a:latin typeface="Cambria Math" panose="02040503050406030204" pitchFamily="18" charset="0"/>
                                    <a:cs typeface="Franklin Gothic Book"/>
                                  </a:rPr>
                                  <m:t>𝑑</m:t>
                                </m:r>
                              </m:e>
                              <m:sub>
                                <m:r>
                                  <a:rPr lang="en-US" sz="1600" b="0" i="1" kern="1000" spc="30" smtClean="0">
                                    <a:solidFill>
                                      <a:schemeClr val="tx1">
                                        <a:lumMod val="85000"/>
                                        <a:lumOff val="15000"/>
                                      </a:schemeClr>
                                    </a:solidFill>
                                    <a:latin typeface="Cambria Math" panose="02040503050406030204" pitchFamily="18" charset="0"/>
                                    <a:cs typeface="Franklin Gothic Book"/>
                                  </a:rPr>
                                  <m:t>𝜇</m:t>
                                </m:r>
                              </m:sub>
                            </m:sSub>
                          </m:e>
                        </m:d>
                        <m:r>
                          <a:rPr lang="en-US" sz="1600" b="0" i="1" kern="1000" spc="30" smtClean="0">
                            <a:solidFill>
                              <a:schemeClr val="tx1">
                                <a:lumMod val="85000"/>
                                <a:lumOff val="15000"/>
                              </a:schemeClr>
                            </a:solidFill>
                            <a:latin typeface="Cambria Math" panose="02040503050406030204" pitchFamily="18" charset="0"/>
                            <a:cs typeface="Franklin Gothic Book"/>
                          </a:rPr>
                          <m:t>≈</m:t>
                        </m:r>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10</m:t>
                            </m:r>
                          </m:e>
                          <m:sup>
                            <m:r>
                              <a:rPr lang="en-US" sz="1600" b="0" i="1" kern="1000" spc="30" smtClean="0">
                                <a:solidFill>
                                  <a:schemeClr val="tx1">
                                    <a:lumMod val="85000"/>
                                    <a:lumOff val="15000"/>
                                  </a:schemeClr>
                                </a:solidFill>
                                <a:latin typeface="Cambria Math" panose="02040503050406030204" pitchFamily="18" charset="0"/>
                                <a:cs typeface="Franklin Gothic Book"/>
                              </a:rPr>
                              <m:t>−</m:t>
                            </m:r>
                            <m:r>
                              <a:rPr lang="en-US" sz="1600" b="0" i="1" kern="1000" spc="30" smtClean="0">
                                <a:solidFill>
                                  <a:schemeClr val="tx1">
                                    <a:lumMod val="85000"/>
                                    <a:lumOff val="15000"/>
                                  </a:schemeClr>
                                </a:solidFill>
                                <a:latin typeface="Cambria Math" panose="02040503050406030204" pitchFamily="18" charset="0"/>
                                <a:cs typeface="Franklin Gothic Book"/>
                              </a:rPr>
                              <m:t>20</m:t>
                            </m:r>
                          </m:sup>
                        </m:sSup>
                        <m:r>
                          <a:rPr lang="en-US" sz="1600" b="0" i="1" kern="1000" spc="30" smtClean="0">
                            <a:solidFill>
                              <a:schemeClr val="tx1">
                                <a:lumMod val="85000"/>
                                <a:lumOff val="15000"/>
                              </a:schemeClr>
                            </a:solidFill>
                            <a:latin typeface="Cambria Math" panose="02040503050406030204" pitchFamily="18" charset="0"/>
                            <a:cs typeface="Franklin Gothic Book"/>
                          </a:rPr>
                          <m:t>𝑒</m:t>
                        </m:r>
                        <m:r>
                          <m:rPr>
                            <m:sty m:val="p"/>
                          </m:rPr>
                          <a:rPr lang="en-US" sz="1600" b="0" i="0" kern="1000" spc="30" smtClean="0">
                            <a:solidFill>
                              <a:schemeClr val="tx1">
                                <a:lumMod val="85000"/>
                                <a:lumOff val="15000"/>
                              </a:schemeClr>
                            </a:solidFill>
                            <a:latin typeface="Cambria Math" panose="02040503050406030204" pitchFamily="18" charset="0"/>
                            <a:cs typeface="Franklin Gothic Book"/>
                          </a:rPr>
                          <m:t>cm</m:t>
                        </m:r>
                      </m:oMath>
                    </m:oMathPara>
                  </a14:m>
                  <a:endParaRPr lang="en-US" sz="16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2" name="TextBox 1">
                  <a:extLst>
                    <a:ext uri="{FF2B5EF4-FFF2-40B4-BE49-F238E27FC236}">
                      <a16:creationId xmlns:a16="http://schemas.microsoft.com/office/drawing/2014/main" id="{35D926CE-BCAB-DA02-8269-F6448519A05F}"/>
                    </a:ext>
                  </a:extLst>
                </p:cNvPr>
                <p:cNvSpPr txBox="1">
                  <a:spLocks noRot="1" noChangeAspect="1" noMove="1" noResize="1" noEditPoints="1" noAdjustHandles="1" noChangeArrowheads="1" noChangeShapeType="1" noTextEdit="1"/>
                </p:cNvSpPr>
                <p:nvPr/>
              </p:nvSpPr>
              <p:spPr>
                <a:xfrm>
                  <a:off x="5735051" y="1778211"/>
                  <a:ext cx="1879676" cy="312008"/>
                </a:xfrm>
                <a:prstGeom prst="rect">
                  <a:avLst/>
                </a:prstGeom>
                <a:blipFill>
                  <a:blip r:embed="rId15"/>
                  <a:stretch>
                    <a:fillRect r="-2597" b="-15686"/>
                  </a:stretch>
                </a:blipFill>
              </p:spPr>
              <p:txBody>
                <a:bodyPr/>
                <a:lstStyle/>
                <a:p>
                  <a:r>
                    <a:rPr lang="en-US">
                      <a:noFill/>
                    </a:rPr>
                    <a:t> </a:t>
                  </a:r>
                </a:p>
              </p:txBody>
            </p:sp>
          </mc:Fallback>
        </mc:AlternateContent>
      </p:grpSp>
      <p:pic>
        <p:nvPicPr>
          <p:cNvPr id="46" name="Picture 45" descr="Screen Clippi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40316" y="1943788"/>
            <a:ext cx="3526439" cy="1790514"/>
          </a:xfrm>
          <a:prstGeom prst="rect">
            <a:avLst/>
          </a:prstGeom>
        </p:spPr>
      </p:pic>
      <p:sp>
        <p:nvSpPr>
          <p:cNvPr id="30" name="Right Brace 29"/>
          <p:cNvSpPr/>
          <p:nvPr/>
        </p:nvSpPr>
        <p:spPr bwMode="auto">
          <a:xfrm rot="5400000">
            <a:off x="3523070" y="459575"/>
            <a:ext cx="211540" cy="2135683"/>
          </a:xfrm>
          <a:prstGeom prst="rightBrace">
            <a:avLst>
              <a:gd name="adj1" fmla="val 8333"/>
              <a:gd name="adj2" fmla="val 49205"/>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Aptos" panose="020B00040202020202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571591" y="630352"/>
                <a:ext cx="6426308" cy="730969"/>
              </a:xfrm>
              <a:prstGeom prst="rect">
                <a:avLst/>
              </a:prstGeom>
              <a:solidFill>
                <a:schemeClr val="bg1"/>
              </a:solid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𝐿</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𝑐</m:t>
                          </m:r>
                        </m:sub>
                      </m:sSub>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smtClean="0">
                              <a:latin typeface="Cambria Math"/>
                            </a:rPr>
                            <m:t>+</m:t>
                          </m:r>
                          <m:d>
                            <m:dPr>
                              <m:ctrlPr>
                                <a:rPr lang="en-US" i="1" smtClean="0">
                                  <a:solidFill>
                                    <a:schemeClr val="bg2">
                                      <a:lumMod val="60000"/>
                                      <a:lumOff val="40000"/>
                                    </a:schemeClr>
                                  </a:solidFill>
                                  <a:latin typeface="Cambria Math" panose="02040503050406030204" pitchFamily="18" charset="0"/>
                                </a:rPr>
                              </m:ctrlPr>
                            </m:dPr>
                            <m:e>
                              <m:f>
                                <m:fPr>
                                  <m:ctrlPr>
                                    <a:rPr lang="en-US" i="1">
                                      <a:solidFill>
                                        <a:schemeClr val="bg2">
                                          <a:lumMod val="60000"/>
                                          <a:lumOff val="40000"/>
                                        </a:schemeClr>
                                      </a:solidFill>
                                      <a:latin typeface="Cambria Math" panose="02040503050406030204" pitchFamily="18" charset="0"/>
                                    </a:rPr>
                                  </m:ctrlPr>
                                </m:fPr>
                                <m:num>
                                  <m:r>
                                    <a:rPr lang="en-US" i="1">
                                      <a:solidFill>
                                        <a:schemeClr val="bg2">
                                          <a:lumMod val="60000"/>
                                          <a:lumOff val="40000"/>
                                        </a:schemeClr>
                                      </a:solidFill>
                                      <a:latin typeface="Cambria Math"/>
                                    </a:rPr>
                                    <m:t>1</m:t>
                                  </m:r>
                                </m:num>
                                <m:den>
                                  <m:sSup>
                                    <m:sSupPr>
                                      <m:ctrlPr>
                                        <a:rPr lang="en-US" b="0" i="1" smtClean="0">
                                          <a:solidFill>
                                            <a:schemeClr val="bg2">
                                              <a:lumMod val="60000"/>
                                              <a:lumOff val="40000"/>
                                            </a:schemeClr>
                                          </a:solidFill>
                                          <a:latin typeface="Cambria Math" panose="02040503050406030204" pitchFamily="18" charset="0"/>
                                        </a:rPr>
                                      </m:ctrlPr>
                                    </m:sSupPr>
                                    <m:e>
                                      <m:r>
                                        <a:rPr lang="en-US" i="1">
                                          <a:solidFill>
                                            <a:schemeClr val="bg2">
                                              <a:lumMod val="60000"/>
                                              <a:lumOff val="40000"/>
                                            </a:schemeClr>
                                          </a:solidFill>
                                          <a:latin typeface="Cambria Math"/>
                                        </a:rPr>
                                        <m:t>𝛾</m:t>
                                      </m:r>
                                    </m:e>
                                    <m:sup>
                                      <m:r>
                                        <a:rPr lang="en-US" b="0" i="1" smtClean="0">
                                          <a:solidFill>
                                            <a:schemeClr val="bg2">
                                              <a:lumMod val="60000"/>
                                              <a:lumOff val="40000"/>
                                            </a:schemeClr>
                                          </a:solidFill>
                                          <a:latin typeface="Cambria Math" panose="02040503050406030204" pitchFamily="18" charset="0"/>
                                        </a:rPr>
                                        <m:t>2</m:t>
                                      </m:r>
                                    </m:sup>
                                  </m:sSup>
                                  <m:r>
                                    <a:rPr lang="en-US" b="0" i="1" smtClean="0">
                                      <a:solidFill>
                                        <a:schemeClr val="bg2">
                                          <a:lumMod val="60000"/>
                                          <a:lumOff val="40000"/>
                                        </a:schemeClr>
                                      </a:solidFill>
                                      <a:latin typeface="Cambria Math" panose="02040503050406030204" pitchFamily="18" charset="0"/>
                                    </a:rPr>
                                    <m:t>−</m:t>
                                  </m:r>
                                  <m:r>
                                    <a:rPr lang="en-US" b="0" i="1" smtClean="0">
                                      <a:solidFill>
                                        <a:schemeClr val="bg2">
                                          <a:lumMod val="60000"/>
                                          <a:lumOff val="40000"/>
                                        </a:schemeClr>
                                      </a:solidFill>
                                      <a:latin typeface="Cambria Math" panose="02040503050406030204" pitchFamily="18" charset="0"/>
                                    </a:rPr>
                                    <m:t>1</m:t>
                                  </m:r>
                                </m:den>
                              </m:f>
                              <m:r>
                                <a:rPr lang="en-US" i="1">
                                  <a:solidFill>
                                    <a:schemeClr val="bg2">
                                      <a:lumMod val="60000"/>
                                      <a:lumOff val="40000"/>
                                    </a:schemeClr>
                                  </a:solidFill>
                                  <a:latin typeface="Cambria Math"/>
                                </a:rPr>
                                <m:t>−</m:t>
                              </m:r>
                              <m:r>
                                <a:rPr lang="en-US" i="1">
                                  <a:solidFill>
                                    <a:schemeClr val="bg2">
                                      <a:lumMod val="60000"/>
                                      <a:lumOff val="40000"/>
                                    </a:schemeClr>
                                  </a:solidFill>
                                  <a:latin typeface="Cambria Math"/>
                                </a:rPr>
                                <m:t>𝑎</m:t>
                              </m:r>
                              <m:r>
                                <a:rPr lang="en-US" i="1">
                                  <a:solidFill>
                                    <a:schemeClr val="bg2">
                                      <a:lumMod val="60000"/>
                                      <a:lumOff val="40000"/>
                                    </a:schemeClr>
                                  </a:solidFill>
                                  <a:latin typeface="Cambria Math"/>
                                </a:rPr>
                                <m:t> </m:t>
                              </m:r>
                            </m:e>
                          </m:d>
                          <m:f>
                            <m:fPr>
                              <m:ctrlPr>
                                <a:rPr lang="en-US" i="1">
                                  <a:solidFill>
                                    <a:schemeClr val="bg2">
                                      <a:lumMod val="60000"/>
                                      <a:lumOff val="40000"/>
                                    </a:schemeClr>
                                  </a:solidFill>
                                  <a:latin typeface="Cambria Math" panose="02040503050406030204" pitchFamily="18" charset="0"/>
                                </a:rPr>
                              </m:ctrlPr>
                            </m:fPr>
                            <m:num>
                              <m:acc>
                                <m:accPr>
                                  <m:chr m:val="⃗"/>
                                  <m:ctrlPr>
                                    <a:rPr lang="en-US" i="1">
                                      <a:solidFill>
                                        <a:schemeClr val="bg2">
                                          <a:lumMod val="60000"/>
                                          <a:lumOff val="40000"/>
                                        </a:schemeClr>
                                      </a:solidFill>
                                      <a:latin typeface="Cambria Math" panose="02040503050406030204" pitchFamily="18" charset="0"/>
                                    </a:rPr>
                                  </m:ctrlPr>
                                </m:accPr>
                                <m:e>
                                  <m:r>
                                    <a:rPr lang="en-US" i="1">
                                      <a:solidFill>
                                        <a:schemeClr val="bg2">
                                          <a:lumMod val="60000"/>
                                          <a:lumOff val="40000"/>
                                        </a:schemeClr>
                                      </a:solidFill>
                                      <a:latin typeface="Cambria Math"/>
                                    </a:rPr>
                                    <m:t>𝛽</m:t>
                                  </m:r>
                                </m:e>
                              </m:acc>
                              <m:r>
                                <a:rPr lang="en-US" i="1">
                                  <a:solidFill>
                                    <a:schemeClr val="bg2">
                                      <a:lumMod val="60000"/>
                                      <a:lumOff val="40000"/>
                                    </a:schemeClr>
                                  </a:solidFill>
                                  <a:latin typeface="Cambria Math"/>
                                </a:rPr>
                                <m:t>×</m:t>
                              </m:r>
                              <m:acc>
                                <m:accPr>
                                  <m:chr m:val="⃗"/>
                                  <m:ctrlPr>
                                    <a:rPr lang="en-US" i="1">
                                      <a:solidFill>
                                        <a:schemeClr val="bg2">
                                          <a:lumMod val="60000"/>
                                          <a:lumOff val="40000"/>
                                        </a:schemeClr>
                                      </a:solidFill>
                                      <a:latin typeface="Cambria Math" panose="02040503050406030204" pitchFamily="18" charset="0"/>
                                    </a:rPr>
                                  </m:ctrlPr>
                                </m:accPr>
                                <m:e>
                                  <m:r>
                                    <a:rPr lang="en-US" b="0" i="1" smtClean="0">
                                      <a:solidFill>
                                        <a:schemeClr val="bg2">
                                          <a:lumMod val="60000"/>
                                          <a:lumOff val="40000"/>
                                        </a:schemeClr>
                                      </a:solidFill>
                                      <a:latin typeface="Cambria Math"/>
                                    </a:rPr>
                                    <m:t>𝐸</m:t>
                                  </m:r>
                                </m:e>
                              </m:acc>
                            </m:num>
                            <m:den>
                              <m:r>
                                <a:rPr lang="en-US" i="1">
                                  <a:solidFill>
                                    <a:schemeClr val="bg2">
                                      <a:lumMod val="60000"/>
                                      <a:lumOff val="40000"/>
                                    </a:schemeClr>
                                  </a:solidFill>
                                  <a:latin typeface="Cambria Math"/>
                                </a:rPr>
                                <m:t>𝑐</m:t>
                              </m:r>
                            </m:den>
                          </m:f>
                        </m:e>
                      </m:d>
                    </m:oMath>
                  </m:oMathPara>
                </a14:m>
                <a:endParaRPr lang="en-US" dirty="0">
                  <a:latin typeface="Aptos" panose="020B00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571591" y="630352"/>
                <a:ext cx="6426308" cy="730969"/>
              </a:xfrm>
              <a:prstGeom prst="rect">
                <a:avLst/>
              </a:prstGeom>
              <a:blipFill>
                <a:blip r:embed="rId17"/>
                <a:stretch>
                  <a:fillRect/>
                </a:stretch>
              </a:blipFill>
            </p:spPr>
            <p:txBody>
              <a:bodyPr/>
              <a:lstStyle/>
              <a:p>
                <a:r>
                  <a:rPr lang="en-US">
                    <a:noFill/>
                  </a:rPr>
                  <a:t> </a:t>
                </a:r>
              </a:p>
            </p:txBody>
          </p:sp>
        </mc:Fallback>
      </mc:AlternateContent>
      <p:sp>
        <p:nvSpPr>
          <p:cNvPr id="47" name="TextBox 46"/>
          <p:cNvSpPr txBox="1"/>
          <p:nvPr/>
        </p:nvSpPr>
        <p:spPr>
          <a:xfrm>
            <a:off x="23970" y="4744851"/>
            <a:ext cx="2132315" cy="178703"/>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a:solidFill>
                  <a:schemeClr val="tx1">
                    <a:lumMod val="85000"/>
                    <a:lumOff val="15000"/>
                  </a:schemeClr>
                </a:solidFill>
                <a:latin typeface="Aptos" panose="020B0004020202020204" pitchFamily="34" charset="0"/>
                <a:cs typeface="Franklin Gothic Book"/>
              </a:rPr>
              <a:t>[Abi et al., PRL</a:t>
            </a:r>
            <a:r>
              <a:rPr lang="en-US" sz="1100" b="1" kern="1000" spc="30" dirty="0">
                <a:solidFill>
                  <a:schemeClr val="tx1">
                    <a:lumMod val="85000"/>
                    <a:lumOff val="15000"/>
                  </a:schemeClr>
                </a:solidFill>
                <a:latin typeface="Aptos" panose="020B0004020202020204" pitchFamily="34" charset="0"/>
                <a:cs typeface="Franklin Gothic Book"/>
              </a:rPr>
              <a:t>126 </a:t>
            </a:r>
            <a:r>
              <a:rPr lang="en-US" sz="1100" kern="1000" spc="30" dirty="0">
                <a:solidFill>
                  <a:schemeClr val="tx1">
                    <a:lumMod val="85000"/>
                    <a:lumOff val="15000"/>
                  </a:schemeClr>
                </a:solidFill>
                <a:latin typeface="Aptos" panose="020B0004020202020204" pitchFamily="34" charset="0"/>
                <a:cs typeface="Franklin Gothic Book"/>
              </a:rPr>
              <a:t>141801(2021)]</a:t>
            </a:r>
          </a:p>
        </p:txBody>
      </p:sp>
      <p:sp>
        <p:nvSpPr>
          <p:cNvPr id="34" name="Oval 33"/>
          <p:cNvSpPr/>
          <p:nvPr/>
        </p:nvSpPr>
        <p:spPr bwMode="auto">
          <a:xfrm>
            <a:off x="7417711" y="4000109"/>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8" name="Arrow: Down 37">
            <a:extLst>
              <a:ext uri="{FF2B5EF4-FFF2-40B4-BE49-F238E27FC236}">
                <a16:creationId xmlns:a16="http://schemas.microsoft.com/office/drawing/2014/main" id="{B59E68C0-B673-46A0-582B-C43798C25921}"/>
              </a:ext>
            </a:extLst>
          </p:cNvPr>
          <p:cNvSpPr/>
          <p:nvPr/>
        </p:nvSpPr>
        <p:spPr bwMode="auto">
          <a:xfrm>
            <a:off x="6152938" y="2556831"/>
            <a:ext cx="513292" cy="565689"/>
          </a:xfrm>
          <a:prstGeom prst="down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Aptos" panose="020B0004020202020204" pitchFamily="34" charset="0"/>
              </a:rPr>
              <a:t>B</a:t>
            </a:r>
          </a:p>
        </p:txBody>
      </p:sp>
      <p:sp>
        <p:nvSpPr>
          <p:cNvPr id="48" name="Rectangle 47">
            <a:extLst>
              <a:ext uri="{FF2B5EF4-FFF2-40B4-BE49-F238E27FC236}">
                <a16:creationId xmlns:a16="http://schemas.microsoft.com/office/drawing/2014/main" id="{343482E8-D3CC-8F5E-8A41-03C27B3887E7}"/>
              </a:ext>
            </a:extLst>
          </p:cNvPr>
          <p:cNvSpPr/>
          <p:nvPr/>
        </p:nvSpPr>
        <p:spPr bwMode="auto">
          <a:xfrm>
            <a:off x="5004048" y="1340597"/>
            <a:ext cx="1727666" cy="65366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ptos" panose="020B0004020202020204" pitchFamily="34" charset="0"/>
            </a:endParaRPr>
          </a:p>
        </p:txBody>
      </p:sp>
      <p:grpSp>
        <p:nvGrpSpPr>
          <p:cNvPr id="49" name="Group 48">
            <a:extLst>
              <a:ext uri="{FF2B5EF4-FFF2-40B4-BE49-F238E27FC236}">
                <a16:creationId xmlns:a16="http://schemas.microsoft.com/office/drawing/2014/main" id="{2227034F-EB1C-CA2D-E0AB-87C4D9EB9090}"/>
              </a:ext>
            </a:extLst>
          </p:cNvPr>
          <p:cNvGrpSpPr/>
          <p:nvPr/>
        </p:nvGrpSpPr>
        <p:grpSpPr>
          <a:xfrm>
            <a:off x="2837062" y="717477"/>
            <a:ext cx="2007031" cy="523672"/>
            <a:chOff x="2837062" y="717477"/>
            <a:chExt cx="2007031" cy="523672"/>
          </a:xfrm>
        </p:grpSpPr>
        <p:cxnSp>
          <p:nvCxnSpPr>
            <p:cNvPr id="40" name="Straight Connector 39"/>
            <p:cNvCxnSpPr/>
            <p:nvPr/>
          </p:nvCxnSpPr>
          <p:spPr bwMode="auto">
            <a:xfrm>
              <a:off x="2837062" y="717477"/>
              <a:ext cx="2000251" cy="517174"/>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bwMode="auto">
            <a:xfrm flipV="1">
              <a:off x="2843842" y="723975"/>
              <a:ext cx="2000251" cy="517174"/>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4661618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22" presetClass="exit" presetSubtype="2" fill="hold" grpId="0" nodeType="withEffect">
                                  <p:stCondLst>
                                    <p:cond delay="0"/>
                                  </p:stCondLst>
                                  <p:childTnLst>
                                    <p:animEffect transition="out" filter="wipe(right)">
                                      <p:cBhvr>
                                        <p:cTn id="18" dur="10"/>
                                        <p:tgtEl>
                                          <p:spTgt spid="43"/>
                                        </p:tgtEl>
                                      </p:cBhvr>
                                    </p:animEffect>
                                    <p:set>
                                      <p:cBhvr>
                                        <p:cTn id="19" dur="1" fill="hold">
                                          <p:stCondLst>
                                            <p:cond delay="9"/>
                                          </p:stCondLst>
                                        </p:cTn>
                                        <p:tgtEl>
                                          <p:spTgt spid="43"/>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par>
                                <p:cTn id="22" presetID="1" presetClass="exit"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3" grpId="0" animBg="1"/>
      <p:bldP spid="4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39012" y="95965"/>
            <a:ext cx="6993650" cy="440986"/>
          </a:xfrm>
          <a:prstGeom prst="rect">
            <a:avLst/>
          </a:prstGeom>
        </p:spPr>
        <p:txBody>
          <a:bodyPr vert="horz" wrap="square" lIns="0" tIns="10001" rIns="0" bIns="0" numCol="1" rtlCol="0" anchor="t" anchorCtr="0" compatLnSpc="1">
            <a:prstTxWarp prst="textNoShape">
              <a:avLst/>
            </a:prstTxWarp>
            <a:spAutoFit/>
          </a:bodyPr>
          <a:lstStyle/>
          <a:p>
            <a:pPr marL="28575">
              <a:spcBef>
                <a:spcPts val="79"/>
              </a:spcBef>
            </a:pPr>
            <a:r>
              <a:rPr sz="2800" dirty="0"/>
              <a:t>C1</a:t>
            </a:r>
            <a:r>
              <a:rPr sz="2800" spc="-68" dirty="0"/>
              <a:t> </a:t>
            </a:r>
            <a:r>
              <a:rPr sz="2800" spc="-8" dirty="0"/>
              <a:t>demonstrator</a:t>
            </a:r>
            <a:r>
              <a:rPr sz="2800" spc="-79" dirty="0"/>
              <a:t> </a:t>
            </a:r>
            <a:r>
              <a:rPr sz="2800" dirty="0"/>
              <a:t>prototype:</a:t>
            </a:r>
            <a:r>
              <a:rPr sz="2800" spc="-79" dirty="0"/>
              <a:t> </a:t>
            </a:r>
            <a:r>
              <a:rPr sz="2800" dirty="0"/>
              <a:t>final</a:t>
            </a:r>
            <a:r>
              <a:rPr sz="2800" spc="-64" dirty="0"/>
              <a:t> </a:t>
            </a:r>
            <a:r>
              <a:rPr sz="2800" spc="-8" dirty="0"/>
              <a:t>details</a:t>
            </a:r>
          </a:p>
        </p:txBody>
      </p:sp>
      <p:pic>
        <p:nvPicPr>
          <p:cNvPr id="3" name="object 3"/>
          <p:cNvPicPr/>
          <p:nvPr/>
        </p:nvPicPr>
        <p:blipFill>
          <a:blip r:embed="rId2" cstate="print">
            <a:extLst>
              <a:ext uri="{28A0092B-C50C-407E-A947-70E740481C1C}">
                <a14:useLocalDpi xmlns:a14="http://schemas.microsoft.com/office/drawing/2010/main"/>
              </a:ext>
            </a:extLst>
          </a:blip>
          <a:stretch>
            <a:fillRect/>
          </a:stretch>
        </p:blipFill>
        <p:spPr>
          <a:xfrm>
            <a:off x="1" y="699542"/>
            <a:ext cx="3087623" cy="3107054"/>
          </a:xfrm>
          <a:prstGeom prst="rect">
            <a:avLst/>
          </a:prstGeom>
        </p:spPr>
      </p:pic>
      <p:pic>
        <p:nvPicPr>
          <p:cNvPr id="4" name="object 4"/>
          <p:cNvPicPr/>
          <p:nvPr/>
        </p:nvPicPr>
        <p:blipFill>
          <a:blip r:embed="rId3" cstate="print">
            <a:extLst>
              <a:ext uri="{28A0092B-C50C-407E-A947-70E740481C1C}">
                <a14:useLocalDpi xmlns:a14="http://schemas.microsoft.com/office/drawing/2010/main"/>
              </a:ext>
            </a:extLst>
          </a:blip>
          <a:stretch>
            <a:fillRect/>
          </a:stretch>
        </p:blipFill>
        <p:spPr>
          <a:xfrm>
            <a:off x="3222402" y="699542"/>
            <a:ext cx="2899315" cy="3107054"/>
          </a:xfrm>
          <a:prstGeom prst="rect">
            <a:avLst/>
          </a:prstGeom>
        </p:spPr>
      </p:pic>
      <p:pic>
        <p:nvPicPr>
          <p:cNvPr id="5" name="object 5"/>
          <p:cNvPicPr/>
          <p:nvPr/>
        </p:nvPicPr>
        <p:blipFill>
          <a:blip r:embed="rId4" cstate="print">
            <a:extLst>
              <a:ext uri="{28A0092B-C50C-407E-A947-70E740481C1C}">
                <a14:useLocalDpi xmlns:a14="http://schemas.microsoft.com/office/drawing/2010/main"/>
              </a:ext>
            </a:extLst>
          </a:blip>
          <a:stretch>
            <a:fillRect/>
          </a:stretch>
        </p:blipFill>
        <p:spPr>
          <a:xfrm>
            <a:off x="6518815" y="699542"/>
            <a:ext cx="2625185" cy="4400930"/>
          </a:xfrm>
          <a:prstGeom prst="rect">
            <a:avLst/>
          </a:prstGeom>
        </p:spPr>
      </p:pic>
      <p:sp>
        <p:nvSpPr>
          <p:cNvPr id="6" name="object 6"/>
          <p:cNvSpPr txBox="1"/>
          <p:nvPr/>
        </p:nvSpPr>
        <p:spPr>
          <a:xfrm>
            <a:off x="495453" y="1797558"/>
            <a:ext cx="166211" cy="171681"/>
          </a:xfrm>
          <a:prstGeom prst="rect">
            <a:avLst/>
          </a:prstGeom>
        </p:spPr>
        <p:txBody>
          <a:bodyPr vert="horz" wrap="square" lIns="0" tIns="10001" rIns="0" bIns="0" rtlCol="0">
            <a:spAutoFit/>
          </a:bodyPr>
          <a:lstStyle/>
          <a:p>
            <a:pPr marL="9525">
              <a:spcBef>
                <a:spcPts val="79"/>
              </a:spcBef>
            </a:pPr>
            <a:r>
              <a:rPr sz="1050" spc="-19" dirty="0">
                <a:solidFill>
                  <a:srgbClr val="FF0000"/>
                </a:solidFill>
                <a:latin typeface="Calibri"/>
                <a:cs typeface="Calibri"/>
              </a:rPr>
              <a:t>US</a:t>
            </a:r>
            <a:endParaRPr sz="1050">
              <a:latin typeface="Calibri"/>
              <a:cs typeface="Calibri"/>
            </a:endParaRPr>
          </a:p>
        </p:txBody>
      </p:sp>
      <p:sp>
        <p:nvSpPr>
          <p:cNvPr id="7" name="object 7"/>
          <p:cNvSpPr txBox="1"/>
          <p:nvPr/>
        </p:nvSpPr>
        <p:spPr>
          <a:xfrm>
            <a:off x="5130355" y="2196941"/>
            <a:ext cx="162878" cy="171681"/>
          </a:xfrm>
          <a:prstGeom prst="rect">
            <a:avLst/>
          </a:prstGeom>
        </p:spPr>
        <p:txBody>
          <a:bodyPr vert="horz" wrap="square" lIns="0" tIns="10001" rIns="0" bIns="0" rtlCol="0">
            <a:spAutoFit/>
          </a:bodyPr>
          <a:lstStyle/>
          <a:p>
            <a:pPr marL="9525">
              <a:spcBef>
                <a:spcPts val="79"/>
              </a:spcBef>
            </a:pPr>
            <a:r>
              <a:rPr sz="1050" spc="-19" dirty="0">
                <a:solidFill>
                  <a:srgbClr val="FF0000"/>
                </a:solidFill>
                <a:latin typeface="Calibri"/>
                <a:cs typeface="Calibri"/>
              </a:rPr>
              <a:t>DS</a:t>
            </a:r>
            <a:endParaRPr sz="1050">
              <a:latin typeface="Calibri"/>
              <a:cs typeface="Calibri"/>
            </a:endParaRPr>
          </a:p>
        </p:txBody>
      </p:sp>
      <p:sp>
        <p:nvSpPr>
          <p:cNvPr id="14" name="object 14"/>
          <p:cNvSpPr txBox="1"/>
          <p:nvPr/>
        </p:nvSpPr>
        <p:spPr>
          <a:xfrm>
            <a:off x="3851920" y="3866770"/>
            <a:ext cx="2666895" cy="1194558"/>
          </a:xfrm>
          <a:prstGeom prst="rect">
            <a:avLst/>
          </a:prstGeom>
        </p:spPr>
        <p:txBody>
          <a:bodyPr vert="horz" wrap="square" lIns="0" tIns="9525" rIns="0" bIns="0" rtlCol="0">
            <a:spAutoFit/>
          </a:bodyPr>
          <a:lstStyle/>
          <a:p>
            <a:pPr marL="224314" indent="-214789">
              <a:buFont typeface="Wingdings"/>
              <a:buChar char=""/>
              <a:tabLst>
                <a:tab pos="224314" algn="l"/>
              </a:tabLst>
            </a:pPr>
            <a:r>
              <a:rPr sz="1400" spc="-19" dirty="0">
                <a:latin typeface="Calibri"/>
                <a:cs typeface="Calibri"/>
              </a:rPr>
              <a:t>Total </a:t>
            </a:r>
            <a:r>
              <a:rPr sz="1400" spc="-8" dirty="0">
                <a:latin typeface="Calibri"/>
                <a:cs typeface="Calibri"/>
              </a:rPr>
              <a:t>weight</a:t>
            </a:r>
            <a:r>
              <a:rPr sz="1400" spc="-11" dirty="0">
                <a:latin typeface="Calibri"/>
                <a:cs typeface="Calibri"/>
              </a:rPr>
              <a:t> </a:t>
            </a:r>
            <a:r>
              <a:rPr sz="1400" dirty="0">
                <a:latin typeface="Calibri"/>
                <a:cs typeface="Calibri"/>
              </a:rPr>
              <a:t>of</a:t>
            </a:r>
            <a:r>
              <a:rPr sz="1400" spc="-19" dirty="0">
                <a:latin typeface="Calibri"/>
                <a:cs typeface="Calibri"/>
              </a:rPr>
              <a:t> </a:t>
            </a:r>
            <a:r>
              <a:rPr sz="1400" dirty="0">
                <a:latin typeface="Calibri"/>
                <a:cs typeface="Calibri"/>
              </a:rPr>
              <a:t>the</a:t>
            </a:r>
            <a:r>
              <a:rPr sz="1400" spc="-11" dirty="0">
                <a:latin typeface="Calibri"/>
                <a:cs typeface="Calibri"/>
              </a:rPr>
              <a:t> </a:t>
            </a:r>
            <a:r>
              <a:rPr sz="1400" spc="-8" dirty="0">
                <a:latin typeface="Calibri"/>
                <a:cs typeface="Calibri"/>
              </a:rPr>
              <a:t>demonstrator</a:t>
            </a:r>
            <a:r>
              <a:rPr sz="1400" spc="-15" dirty="0">
                <a:latin typeface="Calibri"/>
                <a:cs typeface="Calibri"/>
              </a:rPr>
              <a:t> </a:t>
            </a:r>
            <a:r>
              <a:rPr sz="1400" spc="-8" dirty="0">
                <a:latin typeface="Calibri"/>
                <a:cs typeface="Calibri"/>
              </a:rPr>
              <a:t>prototype</a:t>
            </a:r>
            <a:r>
              <a:rPr sz="1400" spc="-11" dirty="0">
                <a:latin typeface="Calibri"/>
                <a:cs typeface="Calibri"/>
              </a:rPr>
              <a:t> </a:t>
            </a:r>
            <a:r>
              <a:rPr sz="1400" dirty="0">
                <a:latin typeface="Calibri"/>
                <a:cs typeface="Calibri"/>
              </a:rPr>
              <a:t>is</a:t>
            </a:r>
            <a:r>
              <a:rPr sz="1400" spc="-11" dirty="0">
                <a:latin typeface="Calibri"/>
                <a:cs typeface="Calibri"/>
              </a:rPr>
              <a:t> </a:t>
            </a:r>
            <a:r>
              <a:rPr sz="1400" dirty="0">
                <a:latin typeface="Calibri"/>
                <a:cs typeface="Calibri"/>
              </a:rPr>
              <a:t>51.3</a:t>
            </a:r>
            <a:r>
              <a:rPr sz="1400" spc="-19" dirty="0">
                <a:latin typeface="Calibri"/>
                <a:cs typeface="Calibri"/>
              </a:rPr>
              <a:t> </a:t>
            </a:r>
            <a:r>
              <a:rPr sz="1400" spc="-38" dirty="0">
                <a:latin typeface="Calibri"/>
                <a:cs typeface="Calibri"/>
              </a:rPr>
              <a:t>g</a:t>
            </a:r>
            <a:endParaRPr lang="en-US" sz="1400" spc="-38" dirty="0">
              <a:latin typeface="Calibri"/>
              <a:cs typeface="Calibri"/>
            </a:endParaRPr>
          </a:p>
          <a:p>
            <a:pPr marL="224314" indent="-214789">
              <a:buFont typeface="Wingdings"/>
              <a:buChar char=""/>
              <a:tabLst>
                <a:tab pos="224314" algn="l"/>
              </a:tabLst>
            </a:pPr>
            <a:r>
              <a:rPr lang="en-US" sz="1400" dirty="0">
                <a:latin typeface="Calibri"/>
                <a:cs typeface="Calibri"/>
              </a:rPr>
              <a:t>420 fibers are </a:t>
            </a:r>
            <a:r>
              <a:rPr sz="1400" dirty="0">
                <a:latin typeface="Calibri"/>
                <a:cs typeface="Calibri"/>
              </a:rPr>
              <a:t>27.5</a:t>
            </a:r>
            <a:r>
              <a:rPr sz="1400" spc="-30" dirty="0">
                <a:latin typeface="Calibri"/>
                <a:cs typeface="Calibri"/>
              </a:rPr>
              <a:t> </a:t>
            </a:r>
            <a:r>
              <a:rPr sz="1400" dirty="0">
                <a:latin typeface="Calibri"/>
                <a:cs typeface="Calibri"/>
              </a:rPr>
              <a:t>g</a:t>
            </a:r>
            <a:br>
              <a:rPr lang="en-US" sz="1400" dirty="0">
                <a:latin typeface="Calibri"/>
                <a:cs typeface="Calibri"/>
              </a:rPr>
            </a:br>
            <a:r>
              <a:rPr lang="en-US" sz="1400" dirty="0">
                <a:latin typeface="Calibri"/>
                <a:cs typeface="Calibri"/>
              </a:rPr>
              <a:t>carbon fiber</a:t>
            </a:r>
            <a:br>
              <a:rPr lang="en-US" sz="1400" dirty="0">
                <a:latin typeface="Calibri"/>
                <a:cs typeface="Calibri"/>
              </a:rPr>
            </a:br>
            <a:r>
              <a:rPr lang="en-US" sz="1400" dirty="0">
                <a:latin typeface="Calibri"/>
                <a:cs typeface="Calibri"/>
              </a:rPr>
              <a:t>mylar</a:t>
            </a:r>
          </a:p>
        </p:txBody>
      </p:sp>
      <p:pic>
        <p:nvPicPr>
          <p:cNvPr id="9" name="Picture 8" descr="A group of men sitting at a table&#10;&#10;AI-generated content may be incorrect.">
            <a:extLst>
              <a:ext uri="{FF2B5EF4-FFF2-40B4-BE49-F238E27FC236}">
                <a16:creationId xmlns:a16="http://schemas.microsoft.com/office/drawing/2014/main" id="{A10AD940-A505-A802-374D-0C9D4DAEAA4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 y="3348134"/>
            <a:ext cx="3744416" cy="180094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A892D-2537-8C43-86B8-A1E9423EE81F}"/>
              </a:ext>
            </a:extLst>
          </p:cNvPr>
          <p:cNvSpPr>
            <a:spLocks noGrp="1"/>
          </p:cNvSpPr>
          <p:nvPr>
            <p:ph type="title"/>
          </p:nvPr>
        </p:nvSpPr>
        <p:spPr>
          <a:xfrm>
            <a:off x="1475656" y="134700"/>
            <a:ext cx="5951173" cy="381375"/>
          </a:xfrm>
        </p:spPr>
        <p:txBody>
          <a:bodyPr>
            <a:noAutofit/>
          </a:bodyPr>
          <a:lstStyle/>
          <a:p>
            <a:r>
              <a:rPr lang="en-US" sz="2800" dirty="0"/>
              <a:t>Coating the fibers with AL</a:t>
            </a:r>
            <a:br>
              <a:rPr lang="en-US" sz="2800" dirty="0"/>
            </a:br>
            <a:r>
              <a:rPr lang="en-US" sz="2800" dirty="0"/>
              <a:t> for light transmission</a:t>
            </a:r>
          </a:p>
        </p:txBody>
      </p:sp>
      <p:sp>
        <p:nvSpPr>
          <p:cNvPr id="4" name="Footer Placeholder 3">
            <a:extLst>
              <a:ext uri="{FF2B5EF4-FFF2-40B4-BE49-F238E27FC236}">
                <a16:creationId xmlns:a16="http://schemas.microsoft.com/office/drawing/2014/main" id="{33445F9A-9E37-D1BA-7CAC-5EF6486CB936}"/>
              </a:ext>
            </a:extLst>
          </p:cNvPr>
          <p:cNvSpPr>
            <a:spLocks noGrp="1"/>
          </p:cNvSpPr>
          <p:nvPr>
            <p:ph type="ftr" sz="quarter" idx="5"/>
          </p:nvPr>
        </p:nvSpPr>
        <p:spPr/>
        <p:txBody>
          <a:bodyPr/>
          <a:lstStyle/>
          <a:p>
            <a:endParaRPr lang="en-GB"/>
          </a:p>
        </p:txBody>
      </p:sp>
      <p:sp>
        <p:nvSpPr>
          <p:cNvPr id="5" name="Date Placeholder 4">
            <a:extLst>
              <a:ext uri="{FF2B5EF4-FFF2-40B4-BE49-F238E27FC236}">
                <a16:creationId xmlns:a16="http://schemas.microsoft.com/office/drawing/2014/main" id="{9164CE24-FEEA-BD61-563F-72BC7F78C744}"/>
              </a:ext>
            </a:extLst>
          </p:cNvPr>
          <p:cNvSpPr>
            <a:spLocks noGrp="1"/>
          </p:cNvSpPr>
          <p:nvPr>
            <p:ph type="dt" sz="half" idx="6"/>
          </p:nvPr>
        </p:nvSpPr>
        <p:spPr/>
        <p:txBody>
          <a:bodyPr/>
          <a:lstStyle/>
          <a:p>
            <a:fld id="{73B8A42C-73FD-43DC-B800-2F0AD9966A48}" type="datetime1">
              <a:rPr lang="en-US" smtClean="0"/>
              <a:t>11/12/2025</a:t>
            </a:fld>
            <a:endParaRPr lang="en-US"/>
          </a:p>
        </p:txBody>
      </p:sp>
      <p:sp>
        <p:nvSpPr>
          <p:cNvPr id="6" name="Slide Number Placeholder 5">
            <a:extLst>
              <a:ext uri="{FF2B5EF4-FFF2-40B4-BE49-F238E27FC236}">
                <a16:creationId xmlns:a16="http://schemas.microsoft.com/office/drawing/2014/main" id="{D24AE92D-A285-061A-DD78-6C53CA9811EF}"/>
              </a:ext>
            </a:extLst>
          </p:cNvPr>
          <p:cNvSpPr>
            <a:spLocks noGrp="1"/>
          </p:cNvSpPr>
          <p:nvPr>
            <p:ph type="sldNum" sz="quarter" idx="7"/>
          </p:nvPr>
        </p:nvSpPr>
        <p:spPr/>
        <p:txBody>
          <a:bodyPr/>
          <a:lstStyle/>
          <a:p>
            <a:fld id="{B6F15528-21DE-4FAA-801E-634DDDAF4B2B}" type="slidenum">
              <a:rPr lang="en-GB" smtClean="0"/>
              <a:t>31</a:t>
            </a:fld>
            <a:endParaRPr lang="en-GB"/>
          </a:p>
        </p:txBody>
      </p:sp>
      <p:pic>
        <p:nvPicPr>
          <p:cNvPr id="8" name="Picture 7">
            <a:extLst>
              <a:ext uri="{FF2B5EF4-FFF2-40B4-BE49-F238E27FC236}">
                <a16:creationId xmlns:a16="http://schemas.microsoft.com/office/drawing/2014/main" id="{733EEB37-92E3-3F06-5973-466261DF3590}"/>
              </a:ext>
            </a:extLst>
          </p:cNvPr>
          <p:cNvPicPr>
            <a:picLocks noChangeAspect="1"/>
          </p:cNvPicPr>
          <p:nvPr/>
        </p:nvPicPr>
        <p:blipFill>
          <a:blip r:embed="rId2"/>
          <a:stretch>
            <a:fillRect/>
          </a:stretch>
        </p:blipFill>
        <p:spPr>
          <a:xfrm>
            <a:off x="0" y="999701"/>
            <a:ext cx="4361439" cy="2715766"/>
          </a:xfrm>
          <a:prstGeom prst="rect">
            <a:avLst/>
          </a:prstGeom>
        </p:spPr>
      </p:pic>
      <p:pic>
        <p:nvPicPr>
          <p:cNvPr id="10" name="Picture 9">
            <a:extLst>
              <a:ext uri="{FF2B5EF4-FFF2-40B4-BE49-F238E27FC236}">
                <a16:creationId xmlns:a16="http://schemas.microsoft.com/office/drawing/2014/main" id="{FD1D88B5-BE83-1D11-BE20-E762C5BA0367}"/>
              </a:ext>
            </a:extLst>
          </p:cNvPr>
          <p:cNvPicPr>
            <a:picLocks noChangeAspect="1"/>
          </p:cNvPicPr>
          <p:nvPr/>
        </p:nvPicPr>
        <p:blipFill>
          <a:blip r:embed="rId3"/>
          <a:stretch>
            <a:fillRect/>
          </a:stretch>
        </p:blipFill>
        <p:spPr>
          <a:xfrm>
            <a:off x="2885467" y="1953491"/>
            <a:ext cx="2285866" cy="3049708"/>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5C01A2F-0344-848E-1FB2-92488AF5E186}"/>
              </a:ext>
            </a:extLst>
          </p:cNvPr>
          <p:cNvPicPr>
            <a:picLocks noChangeAspect="1"/>
          </p:cNvPicPr>
          <p:nvPr/>
        </p:nvPicPr>
        <p:blipFill>
          <a:blip r:embed="rId4"/>
          <a:stretch>
            <a:fillRect/>
          </a:stretch>
        </p:blipFill>
        <p:spPr>
          <a:xfrm>
            <a:off x="5796922" y="0"/>
            <a:ext cx="3347078" cy="5143500"/>
          </a:xfrm>
          <a:prstGeom prst="rect">
            <a:avLst/>
          </a:prstGeom>
        </p:spPr>
      </p:pic>
    </p:spTree>
    <p:extLst>
      <p:ext uri="{BB962C8B-B14F-4D97-AF65-F5344CB8AC3E}">
        <p14:creationId xmlns:p14="http://schemas.microsoft.com/office/powerpoint/2010/main" val="2814141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BC842-2392-F4B8-36BC-34D6A8427842}"/>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FEFCA5D4-B7C0-0A7B-74C3-B80E6E7B1417}"/>
                  </a:ext>
                </a:extLst>
              </p:cNvPr>
              <p:cNvSpPr>
                <a:spLocks noGrp="1"/>
              </p:cNvSpPr>
              <p:nvPr>
                <p:ph sz="quarter" idx="13"/>
              </p:nvPr>
            </p:nvSpPr>
            <p:spPr>
              <a:xfrm>
                <a:off x="311764" y="771550"/>
                <a:ext cx="4260236" cy="3096345"/>
              </a:xfrm>
            </p:spPr>
            <p:txBody>
              <a:bodyPr/>
              <a:lstStyle/>
              <a:p>
                <a:r>
                  <a:rPr lang="en-US" sz="1600" dirty="0"/>
                  <a:t>High-intensity muon beam with </a:t>
                </a:r>
                <a14:m>
                  <m:oMath xmlns:m="http://schemas.openxmlformats.org/officeDocument/2006/math">
                    <m:r>
                      <a:rPr lang="en-US" sz="1600" b="0" i="1" smtClean="0">
                        <a:latin typeface="Cambria Math" panose="02040503050406030204" pitchFamily="18" charset="0"/>
                      </a:rPr>
                      <m:t>𝑝</m:t>
                    </m:r>
                    <m:r>
                      <a:rPr lang="en-US" sz="1600" b="0" i="1" smtClean="0">
                        <a:latin typeface="Cambria Math" panose="02040503050406030204" pitchFamily="18" charset="0"/>
                      </a:rPr>
                      <m:t>=</m:t>
                    </m:r>
                    <m:r>
                      <a:rPr lang="en-US" sz="1600" b="0" i="1" smtClean="0">
                        <a:latin typeface="Cambria Math" panose="02040503050406030204" pitchFamily="18" charset="0"/>
                      </a:rPr>
                      <m:t>125</m:t>
                    </m:r>
                    <m:r>
                      <m:rPr>
                        <m:sty m:val="p"/>
                      </m:rPr>
                      <a:rPr lang="en-US" sz="1600" b="0" i="0" smtClean="0">
                        <a:latin typeface="Cambria Math" panose="02040503050406030204" pitchFamily="18" charset="0"/>
                      </a:rPr>
                      <m:t>MeV</m:t>
                    </m:r>
                    <m:r>
                      <a:rPr lang="en-US" sz="1600" b="0" i="0" smtClean="0">
                        <a:latin typeface="Cambria Math" panose="02040503050406030204" pitchFamily="18" charset="0"/>
                      </a:rPr>
                      <m:t>/</m:t>
                    </m:r>
                    <m:r>
                      <m:rPr>
                        <m:sty m:val="p"/>
                      </m:rPr>
                      <a:rPr lang="en-US" sz="1600" b="0" i="0" smtClean="0">
                        <a:latin typeface="Cambria Math" panose="02040503050406030204" pitchFamily="18" charset="0"/>
                      </a:rPr>
                      <m:t>c</m:t>
                    </m:r>
                  </m:oMath>
                </a14:m>
                <a:r>
                  <a:rPr lang="en-US" sz="1600" dirty="0"/>
                  <a:t> collimated by passage through SC -shield </a:t>
                </a:r>
              </a:p>
              <a:p>
                <a:r>
                  <a:rPr lang="en-US" sz="1600" dirty="0"/>
                  <a:t>Small / no magnetic field gradient results in high injection rate</a:t>
                </a:r>
              </a:p>
              <a:p>
                <a:r>
                  <a:rPr lang="en-US" sz="1600" dirty="0"/>
                  <a:t>Simulations show, about 360k muons can be stored per second</a:t>
                </a:r>
              </a:p>
            </p:txBody>
          </p:sp>
        </mc:Choice>
        <mc:Fallback xmlns="">
          <p:sp>
            <p:nvSpPr>
              <p:cNvPr id="4" name="Content Placeholder 3">
                <a:extLst>
                  <a:ext uri="{FF2B5EF4-FFF2-40B4-BE49-F238E27FC236}">
                    <a16:creationId xmlns:a16="http://schemas.microsoft.com/office/drawing/2014/main" id="{FEFCA5D4-B7C0-0A7B-74C3-B80E6E7B1417}"/>
                  </a:ext>
                </a:extLst>
              </p:cNvPr>
              <p:cNvSpPr>
                <a:spLocks noGrp="1" noRot="1" noChangeAspect="1" noMove="1" noResize="1" noEditPoints="1" noAdjustHandles="1" noChangeArrowheads="1" noChangeShapeType="1" noTextEdit="1"/>
              </p:cNvSpPr>
              <p:nvPr>
                <p:ph sz="quarter" idx="13"/>
              </p:nvPr>
            </p:nvSpPr>
            <p:spPr>
              <a:xfrm>
                <a:off x="311764" y="771550"/>
                <a:ext cx="4260236" cy="3096345"/>
              </a:xfrm>
              <a:blipFill>
                <a:blip r:embed="rId3"/>
                <a:stretch>
                  <a:fillRect l="-2718" t="-1775" r="-1001"/>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09469C10-BACF-E590-6087-219330870004}"/>
              </a:ext>
            </a:extLst>
          </p:cNvPr>
          <p:cNvSpPr>
            <a:spLocks noGrp="1"/>
          </p:cNvSpPr>
          <p:nvPr>
            <p:ph type="title"/>
          </p:nvPr>
        </p:nvSpPr>
        <p:spPr>
          <a:xfrm>
            <a:off x="1187624" y="123008"/>
            <a:ext cx="5951173" cy="381375"/>
          </a:xfrm>
        </p:spPr>
        <p:txBody>
          <a:bodyPr/>
          <a:lstStyle/>
          <a:p>
            <a:r>
              <a:rPr lang="en-US" dirty="0"/>
              <a:t>Phase 2 statistical sensitivity</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6B81D41-5118-868D-C9FC-B610DD2279FC}"/>
                  </a:ext>
                </a:extLst>
              </p:cNvPr>
              <p:cNvSpPr txBox="1"/>
              <p:nvPr/>
            </p:nvSpPr>
            <p:spPr>
              <a:xfrm>
                <a:off x="6008390" y="-8640"/>
                <a:ext cx="3168352" cy="711157"/>
              </a:xfrm>
              <a:prstGeom prst="rect">
                <a:avLst/>
              </a:prstGeom>
              <a:solidFill>
                <a:schemeClr val="bg1"/>
              </a:solid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800" b="0" i="1" kern="1000" spc="30" smtClean="0">
                          <a:solidFill>
                            <a:schemeClr val="tx1">
                              <a:lumMod val="65000"/>
                              <a:lumOff val="35000"/>
                            </a:schemeClr>
                          </a:solidFill>
                          <a:latin typeface="Cambria Math" panose="02040503050406030204" pitchFamily="18" charset="0"/>
                        </a:rPr>
                        <m:t>𝜎</m:t>
                      </m:r>
                      <m:d>
                        <m:dPr>
                          <m:ctrlPr>
                            <a:rPr lang="en-US" sz="1800" b="0" i="1" kern="1000" spc="30" smtClean="0">
                              <a:solidFill>
                                <a:schemeClr val="tx1">
                                  <a:lumMod val="65000"/>
                                  <a:lumOff val="35000"/>
                                </a:schemeClr>
                              </a:solidFill>
                              <a:latin typeface="Cambria Math" panose="02040503050406030204" pitchFamily="18" charset="0"/>
                            </a:rPr>
                          </m:ctrlPr>
                        </m:dPr>
                        <m:e>
                          <m:sSub>
                            <m:sSubPr>
                              <m:ctrlPr>
                                <a:rPr lang="en-US" sz="1800" i="1" kern="1000" spc="30">
                                  <a:solidFill>
                                    <a:schemeClr val="tx1">
                                      <a:lumMod val="65000"/>
                                      <a:lumOff val="35000"/>
                                    </a:schemeClr>
                                  </a:solidFill>
                                  <a:latin typeface="Cambria Math" panose="02040503050406030204" pitchFamily="18" charset="0"/>
                                  <a:cs typeface="Franklin Gothic Book"/>
                                </a:rPr>
                              </m:ctrlPr>
                            </m:sSubPr>
                            <m:e>
                              <m:r>
                                <a:rPr lang="en-US" sz="1800" i="1" kern="1000" spc="30">
                                  <a:solidFill>
                                    <a:schemeClr val="tx1">
                                      <a:lumMod val="65000"/>
                                      <a:lumOff val="35000"/>
                                    </a:schemeClr>
                                  </a:solidFill>
                                  <a:latin typeface="Cambria Math" panose="02040503050406030204" pitchFamily="18" charset="0"/>
                                  <a:cs typeface="Franklin Gothic Book"/>
                                </a:rPr>
                                <m:t>𝑑</m:t>
                              </m:r>
                            </m:e>
                            <m:sub>
                              <m:r>
                                <m:rPr>
                                  <m:sty m:val="p"/>
                                </m:rPr>
                                <a:rPr lang="en-US" sz="1800" kern="1000" spc="30">
                                  <a:solidFill>
                                    <a:schemeClr val="tx1">
                                      <a:lumMod val="65000"/>
                                      <a:lumOff val="35000"/>
                                    </a:schemeClr>
                                  </a:solidFill>
                                  <a:latin typeface="Cambria Math" panose="02040503050406030204" pitchFamily="18" charset="0"/>
                                  <a:cs typeface="Franklin Gothic Book"/>
                                </a:rPr>
                                <m:t>μ</m:t>
                              </m:r>
                            </m:sub>
                          </m:sSub>
                        </m:e>
                      </m:d>
                      <m:r>
                        <a:rPr lang="en-US" sz="1800" b="0" i="1" kern="1000" spc="30" smtClean="0">
                          <a:solidFill>
                            <a:schemeClr val="tx1">
                              <a:lumMod val="65000"/>
                              <a:lumOff val="35000"/>
                            </a:schemeClr>
                          </a:solidFill>
                          <a:latin typeface="Cambria Math" panose="02040503050406030204" pitchFamily="18" charset="0"/>
                        </a:rPr>
                        <m:t>=</m:t>
                      </m:r>
                      <m:f>
                        <m:fPr>
                          <m:ctrlPr>
                            <a:rPr lang="en-US" sz="1800" b="0" i="1" kern="1000" spc="30" smtClean="0">
                              <a:solidFill>
                                <a:schemeClr val="tx1">
                                  <a:lumMod val="65000"/>
                                  <a:lumOff val="35000"/>
                                </a:schemeClr>
                              </a:solidFill>
                              <a:latin typeface="Cambria Math" panose="02040503050406030204" pitchFamily="18" charset="0"/>
                            </a:rPr>
                          </m:ctrlPr>
                        </m:fPr>
                        <m:num>
                          <m:r>
                            <a:rPr lang="en-US" sz="1800" b="0" i="1" kern="1000" spc="30" smtClean="0">
                              <a:solidFill>
                                <a:schemeClr val="tx1">
                                  <a:lumMod val="65000"/>
                                  <a:lumOff val="35000"/>
                                </a:schemeClr>
                              </a:solidFill>
                              <a:latin typeface="Cambria Math" panose="02040503050406030204" pitchFamily="18" charset="0"/>
                            </a:rPr>
                            <m:t>ℏ</m:t>
                          </m:r>
                        </m:num>
                        <m:den>
                          <m:r>
                            <a:rPr lang="en-US" sz="1800" b="0" i="1" kern="1000" spc="30" smtClean="0">
                              <a:solidFill>
                                <a:schemeClr val="tx1">
                                  <a:lumMod val="65000"/>
                                  <a:lumOff val="35000"/>
                                </a:schemeClr>
                              </a:solidFill>
                              <a:latin typeface="Cambria Math" panose="02040503050406030204" pitchFamily="18" charset="0"/>
                            </a:rPr>
                            <m:t>2</m:t>
                          </m:r>
                          <m:r>
                            <a:rPr lang="en-US" sz="1800" b="0" i="1" kern="1000" spc="30" smtClean="0">
                              <a:solidFill>
                                <a:schemeClr val="tx1">
                                  <a:lumMod val="65000"/>
                                  <a:lumOff val="35000"/>
                                </a:schemeClr>
                              </a:solidFill>
                              <a:latin typeface="Cambria Math" panose="02040503050406030204" pitchFamily="18" charset="0"/>
                            </a:rPr>
                            <m:t>𝑃𝑐</m:t>
                          </m:r>
                          <m:r>
                            <a:rPr lang="en-US" sz="1800" i="1" kern="1000" spc="30">
                              <a:solidFill>
                                <a:schemeClr val="tx1">
                                  <a:lumMod val="65000"/>
                                  <a:lumOff val="35000"/>
                                </a:schemeClr>
                              </a:solidFill>
                              <a:latin typeface="Cambria Math" panose="02040503050406030204" pitchFamily="18" charset="0"/>
                            </a:rPr>
                            <m:t>𝛽𝛾</m:t>
                          </m:r>
                          <m:r>
                            <a:rPr lang="en-US" sz="1800" i="1" kern="1000" spc="30">
                              <a:solidFill>
                                <a:schemeClr val="tx1">
                                  <a:lumMod val="65000"/>
                                  <a:lumOff val="35000"/>
                                </a:schemeClr>
                              </a:solidFill>
                              <a:latin typeface="Cambria Math" panose="02040503050406030204" pitchFamily="18" charset="0"/>
                            </a:rPr>
                            <m:t>𝐵</m:t>
                          </m:r>
                          <m:sSub>
                            <m:sSubPr>
                              <m:ctrlPr>
                                <a:rPr lang="en-US" sz="1800" b="0" i="1" kern="1000" spc="30" smtClean="0">
                                  <a:solidFill>
                                    <a:schemeClr val="tx1">
                                      <a:lumMod val="65000"/>
                                      <a:lumOff val="35000"/>
                                    </a:schemeClr>
                                  </a:solidFill>
                                  <a:latin typeface="Cambria Math" panose="02040503050406030204" pitchFamily="18" charset="0"/>
                                </a:rPr>
                              </m:ctrlPr>
                            </m:sSubPr>
                            <m:e>
                              <m:rad>
                                <m:radPr>
                                  <m:degHide m:val="on"/>
                                  <m:ctrlPr>
                                    <a:rPr lang="en-US" sz="1800" b="0" i="1" kern="1000" spc="30" smtClean="0">
                                      <a:solidFill>
                                        <a:schemeClr val="tx1">
                                          <a:lumMod val="65000"/>
                                          <a:lumOff val="35000"/>
                                        </a:schemeClr>
                                      </a:solidFill>
                                      <a:latin typeface="Cambria Math" panose="02040503050406030204" pitchFamily="18" charset="0"/>
                                    </a:rPr>
                                  </m:ctrlPr>
                                </m:radPr>
                                <m:deg/>
                                <m:e>
                                  <m:r>
                                    <a:rPr lang="en-US" sz="1800" b="0" i="1" kern="1000" spc="30" smtClean="0">
                                      <a:solidFill>
                                        <a:schemeClr val="tx1">
                                          <a:lumMod val="65000"/>
                                          <a:lumOff val="35000"/>
                                        </a:schemeClr>
                                      </a:solidFill>
                                      <a:latin typeface="Cambria Math" panose="02040503050406030204" pitchFamily="18" charset="0"/>
                                    </a:rPr>
                                    <m:t>𝑁</m:t>
                                  </m:r>
                                </m:e>
                              </m:rad>
                              <m:r>
                                <a:rPr lang="en-US" sz="1800" b="0" i="1" kern="1000" spc="30" smtClean="0">
                                  <a:solidFill>
                                    <a:schemeClr val="tx1">
                                      <a:lumMod val="65000"/>
                                      <a:lumOff val="35000"/>
                                    </a:schemeClr>
                                  </a:solidFill>
                                  <a:latin typeface="Cambria Math" panose="02040503050406030204" pitchFamily="18" charset="0"/>
                                </a:rPr>
                                <m:t> </m:t>
                              </m:r>
                              <m:r>
                                <a:rPr lang="en-US" sz="1800" b="0" i="1" kern="1000" spc="30" smtClean="0">
                                  <a:solidFill>
                                    <a:schemeClr val="tx1">
                                      <a:lumMod val="65000"/>
                                      <a:lumOff val="35000"/>
                                    </a:schemeClr>
                                  </a:solidFill>
                                  <a:latin typeface="Cambria Math" panose="02040503050406030204" pitchFamily="18" charset="0"/>
                                </a:rPr>
                                <m:t>𝜏</m:t>
                              </m:r>
                            </m:e>
                            <m:sub>
                              <m:r>
                                <a:rPr lang="en-US" sz="1800" b="0" i="1" kern="1000" spc="30" smtClean="0">
                                  <a:solidFill>
                                    <a:schemeClr val="tx1">
                                      <a:lumMod val="65000"/>
                                      <a:lumOff val="35000"/>
                                    </a:schemeClr>
                                  </a:solidFill>
                                  <a:latin typeface="Cambria Math" panose="02040503050406030204" pitchFamily="18" charset="0"/>
                                </a:rPr>
                                <m:t>𝜇</m:t>
                              </m:r>
                            </m:sub>
                          </m:sSub>
                          <m:r>
                            <a:rPr lang="en-US" sz="1800" b="0" i="1" kern="1000" spc="30" smtClean="0">
                              <a:solidFill>
                                <a:schemeClr val="tx1">
                                  <a:lumMod val="65000"/>
                                  <a:lumOff val="35000"/>
                                </a:schemeClr>
                              </a:solidFill>
                              <a:latin typeface="Cambria Math" panose="02040503050406030204" pitchFamily="18" charset="0"/>
                            </a:rPr>
                            <m:t> </m:t>
                          </m:r>
                          <m:r>
                            <a:rPr lang="en-US" sz="1800" b="0" i="1" kern="1000" spc="30" smtClean="0">
                              <a:solidFill>
                                <a:schemeClr val="tx1">
                                  <a:lumMod val="65000"/>
                                  <a:lumOff val="35000"/>
                                </a:schemeClr>
                              </a:solidFill>
                              <a:latin typeface="Cambria Math" panose="02040503050406030204" pitchFamily="18" charset="0"/>
                            </a:rPr>
                            <m:t>𝛼</m:t>
                          </m:r>
                        </m:den>
                      </m:f>
                    </m:oMath>
                  </m:oMathPara>
                </a14:m>
                <a:endParaRPr lang="en-US" sz="1800" kern="1000" spc="30" dirty="0" err="1">
                  <a:solidFill>
                    <a:schemeClr val="tx1">
                      <a:lumMod val="65000"/>
                      <a:lumOff val="35000"/>
                    </a:schemeClr>
                  </a:solidFill>
                  <a:latin typeface="Aptos" panose="020B0004020202020204" pitchFamily="34" charset="0"/>
                  <a:cs typeface="Franklin Gothic Book"/>
                </a:endParaRPr>
              </a:p>
            </p:txBody>
          </p:sp>
        </mc:Choice>
        <mc:Fallback xmlns="">
          <p:sp>
            <p:nvSpPr>
              <p:cNvPr id="9" name="TextBox 8">
                <a:extLst>
                  <a:ext uri="{FF2B5EF4-FFF2-40B4-BE49-F238E27FC236}">
                    <a16:creationId xmlns:a16="http://schemas.microsoft.com/office/drawing/2014/main" id="{66B81D41-5118-868D-C9FC-B610DD2279FC}"/>
                  </a:ext>
                </a:extLst>
              </p:cNvPr>
              <p:cNvSpPr txBox="1">
                <a:spLocks noRot="1" noChangeAspect="1" noMove="1" noResize="1" noEditPoints="1" noAdjustHandles="1" noChangeArrowheads="1" noChangeShapeType="1" noTextEdit="1"/>
              </p:cNvSpPr>
              <p:nvPr/>
            </p:nvSpPr>
            <p:spPr>
              <a:xfrm>
                <a:off x="6008390" y="-8640"/>
                <a:ext cx="3168352" cy="711157"/>
              </a:xfrm>
              <a:prstGeom prst="rect">
                <a:avLst/>
              </a:prstGeom>
              <a:blipFill>
                <a:blip r:embed="rId4"/>
                <a:stretch>
                  <a:fillRect/>
                </a:stretch>
              </a:blipFill>
            </p:spPr>
            <p:txBody>
              <a:bodyPr/>
              <a:lstStyle/>
              <a:p>
                <a:r>
                  <a:rPr lang="en-US">
                    <a:noFill/>
                  </a:rPr>
                  <a:t> </a:t>
                </a:r>
              </a:p>
            </p:txBody>
          </p:sp>
        </mc:Fallback>
      </mc:AlternateContent>
      <p:sp>
        <p:nvSpPr>
          <p:cNvPr id="8" name="Slide Number Placeholder 3">
            <a:extLst>
              <a:ext uri="{FF2B5EF4-FFF2-40B4-BE49-F238E27FC236}">
                <a16:creationId xmlns:a16="http://schemas.microsoft.com/office/drawing/2014/main" id="{A6C5B433-F658-E17B-1ECE-5813108BC38C}"/>
              </a:ext>
            </a:extLst>
          </p:cNvPr>
          <p:cNvSpPr txBox="1">
            <a:spLocks/>
          </p:cNvSpPr>
          <p:nvPr/>
        </p:nvSpPr>
        <p:spPr>
          <a:xfrm>
            <a:off x="8409275" y="4918735"/>
            <a:ext cx="575742" cy="147638"/>
          </a:xfrm>
          <a:prstGeom prst="rect">
            <a:avLst/>
          </a:prstGeom>
        </p:spPr>
        <p:txBody>
          <a:bodyPr/>
          <a:lstStyle>
            <a:defPPr>
              <a:defRPr lang="de-CH"/>
            </a:defPPr>
            <a:lvl1pPr algn="l" rtl="0" eaLnBrk="0" fontAlgn="base" hangingPunct="0">
              <a:spcBef>
                <a:spcPct val="50000"/>
              </a:spcBef>
              <a:spcAft>
                <a:spcPct val="0"/>
              </a:spcAft>
              <a:defRPr sz="16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a:lstStyle>
          <a:p>
            <a:pPr algn="r">
              <a:defRPr/>
            </a:pPr>
            <a:r>
              <a:rPr lang="de-DE" sz="700"/>
              <a:t>Page </a:t>
            </a:r>
            <a:fld id="{EBC07571-3134-BB4B-B83F-1A9FE18D34F3}" type="slidenum">
              <a:rPr lang="de-DE" sz="700" smtClean="0"/>
              <a:pPr algn="r">
                <a:defRPr/>
              </a:pPr>
              <a:t>32</a:t>
            </a:fld>
            <a:endParaRPr lang="de-DE" sz="700" dirty="0"/>
          </a:p>
        </p:txBody>
      </p:sp>
      <p:pic>
        <p:nvPicPr>
          <p:cNvPr id="7" name="Content Placeholder 6" descr="A table with numbers and symbols&#10;&#10;Description automatically generated">
            <a:extLst>
              <a:ext uri="{FF2B5EF4-FFF2-40B4-BE49-F238E27FC236}">
                <a16:creationId xmlns:a16="http://schemas.microsoft.com/office/drawing/2014/main" id="{0E43CFDB-B073-8087-E10D-946E5D3A3CAC}"/>
              </a:ext>
            </a:extLst>
          </p:cNvPr>
          <p:cNvPicPr>
            <a:picLocks noGrp="1" noChangeAspect="1"/>
          </p:cNvPicPr>
          <p:nvPr>
            <p:ph sz="quarter" idx="18"/>
          </p:nvPr>
        </p:nvPicPr>
        <p:blipFill rotWithShape="1">
          <a:blip r:embed="rId5" cstate="screen">
            <a:extLst>
              <a:ext uri="{28A0092B-C50C-407E-A947-70E740481C1C}">
                <a14:useLocalDpi xmlns:a14="http://schemas.microsoft.com/office/drawing/2010/main"/>
              </a:ext>
            </a:extLst>
          </a:blip>
          <a:srcRect r="21639"/>
          <a:stretch/>
        </p:blipFill>
        <p:spPr>
          <a:xfrm>
            <a:off x="4733899" y="1193520"/>
            <a:ext cx="4382010" cy="3454365"/>
          </a:xfrm>
        </p:spPr>
      </p:pic>
      <p:sp>
        <p:nvSpPr>
          <p:cNvPr id="2" name="TextBox 1">
            <a:extLst>
              <a:ext uri="{FF2B5EF4-FFF2-40B4-BE49-F238E27FC236}">
                <a16:creationId xmlns:a16="http://schemas.microsoft.com/office/drawing/2014/main" id="{A4FD0CEF-BC1F-BF05-AE9E-2412471EEBA1}"/>
              </a:ext>
            </a:extLst>
          </p:cNvPr>
          <p:cNvSpPr txBox="1"/>
          <p:nvPr/>
        </p:nvSpPr>
        <p:spPr>
          <a:xfrm>
            <a:off x="5569630" y="4867042"/>
            <a:ext cx="2724731" cy="25764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200" dirty="0">
                <a:solidFill>
                  <a:srgbClr val="000000"/>
                </a:solidFill>
                <a:latin typeface="Aptos" panose="020B0004020202020204" pitchFamily="34" charset="0"/>
              </a:rPr>
              <a:t>[A. Adelmann et al., EPJC85(2025)622]</a:t>
            </a:r>
          </a:p>
        </p:txBody>
      </p:sp>
      <p:pic>
        <p:nvPicPr>
          <p:cNvPr id="6" name="Content Placeholder 9" descr="A black and orange rectangle with a black background&#10;&#10;AI-generated content may be incorrect.">
            <a:extLst>
              <a:ext uri="{FF2B5EF4-FFF2-40B4-BE49-F238E27FC236}">
                <a16:creationId xmlns:a16="http://schemas.microsoft.com/office/drawing/2014/main" id="{D00E348C-C10E-CA2D-100A-2A36E3EFEA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9512" y="2283718"/>
            <a:ext cx="4777771" cy="1360266"/>
          </a:xfrm>
          <a:prstGeom prst="rect">
            <a:avLst/>
          </a:prstGeom>
        </p:spPr>
      </p:pic>
      <p:cxnSp>
        <p:nvCxnSpPr>
          <p:cNvPr id="10" name="Straight Arrow Connector 9">
            <a:extLst>
              <a:ext uri="{FF2B5EF4-FFF2-40B4-BE49-F238E27FC236}">
                <a16:creationId xmlns:a16="http://schemas.microsoft.com/office/drawing/2014/main" id="{9006435A-8DB9-B54B-E7A6-0F3A7D44CEAF}"/>
              </a:ext>
            </a:extLst>
          </p:cNvPr>
          <p:cNvCxnSpPr>
            <a:cxnSpLocks/>
          </p:cNvCxnSpPr>
          <p:nvPr/>
        </p:nvCxnSpPr>
        <p:spPr bwMode="auto">
          <a:xfrm>
            <a:off x="1403648" y="3147814"/>
            <a:ext cx="0" cy="413912"/>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11" name="TextBox 10">
            <a:extLst>
              <a:ext uri="{FF2B5EF4-FFF2-40B4-BE49-F238E27FC236}">
                <a16:creationId xmlns:a16="http://schemas.microsoft.com/office/drawing/2014/main" id="{54B0FE69-5440-7875-3045-4F01FA027FA7}"/>
              </a:ext>
            </a:extLst>
          </p:cNvPr>
          <p:cNvSpPr txBox="1"/>
          <p:nvPr/>
        </p:nvSpPr>
        <p:spPr>
          <a:xfrm rot="16200000">
            <a:off x="1151623" y="3818377"/>
            <a:ext cx="504050" cy="20392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050" dirty="0">
                <a:solidFill>
                  <a:srgbClr val="000000"/>
                </a:solidFill>
                <a:latin typeface="Aptos" panose="020B0004020202020204" pitchFamily="34" charset="0"/>
              </a:rPr>
              <a:t>500 mm</a:t>
            </a:r>
            <a:endParaRPr lang="en-US" sz="1800" dirty="0">
              <a:solidFill>
                <a:srgbClr val="000000"/>
              </a:solidFill>
              <a:latin typeface="Aptos" panose="020B0004020202020204" pitchFamily="34" charset="0"/>
            </a:endParaRPr>
          </a:p>
        </p:txBody>
      </p:sp>
      <p:cxnSp>
        <p:nvCxnSpPr>
          <p:cNvPr id="12" name="Straight Arrow Connector 11">
            <a:extLst>
              <a:ext uri="{FF2B5EF4-FFF2-40B4-BE49-F238E27FC236}">
                <a16:creationId xmlns:a16="http://schemas.microsoft.com/office/drawing/2014/main" id="{56644ADC-3D48-EB72-2DDE-6F0B5464DCFD}"/>
              </a:ext>
            </a:extLst>
          </p:cNvPr>
          <p:cNvCxnSpPr>
            <a:cxnSpLocks/>
          </p:cNvCxnSpPr>
          <p:nvPr/>
        </p:nvCxnSpPr>
        <p:spPr bwMode="auto">
          <a:xfrm>
            <a:off x="3409510" y="3807650"/>
            <a:ext cx="370257"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13" name="TextBox 12">
            <a:extLst>
              <a:ext uri="{FF2B5EF4-FFF2-40B4-BE49-F238E27FC236}">
                <a16:creationId xmlns:a16="http://schemas.microsoft.com/office/drawing/2014/main" id="{EE1FF2F0-DBB8-626F-1315-84641E3E43A6}"/>
              </a:ext>
            </a:extLst>
          </p:cNvPr>
          <p:cNvSpPr txBox="1"/>
          <p:nvPr/>
        </p:nvSpPr>
        <p:spPr>
          <a:xfrm>
            <a:off x="3779767" y="3705686"/>
            <a:ext cx="504050" cy="20392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050" dirty="0">
                <a:solidFill>
                  <a:srgbClr val="000000"/>
                </a:solidFill>
                <a:latin typeface="Aptos" panose="020B0004020202020204" pitchFamily="34" charset="0"/>
              </a:rPr>
              <a:t>100 mm</a:t>
            </a:r>
            <a:endParaRPr lang="en-US" sz="1800" dirty="0">
              <a:solidFill>
                <a:srgbClr val="000000"/>
              </a:solidFill>
              <a:latin typeface="Aptos" panose="020B0004020202020204" pitchFamily="34"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8E22BB2-8359-26A0-59B6-B7F1A2F4DCFA}"/>
                  </a:ext>
                </a:extLst>
              </p:cNvPr>
              <p:cNvSpPr txBox="1"/>
              <p:nvPr/>
            </p:nvSpPr>
            <p:spPr>
              <a:xfrm>
                <a:off x="147613" y="4471378"/>
                <a:ext cx="4809670" cy="377347"/>
              </a:xfrm>
              <a:prstGeom prst="rect">
                <a:avLst/>
              </a:prstGeom>
              <a:noFill/>
            </p:spPr>
            <p:txBody>
              <a:bodyPr wrap="square">
                <a:spAutoFit/>
              </a:bodyPr>
              <a:lstStyle/>
              <a:p>
                <a14:m>
                  <m:oMath xmlns:m="http://schemas.openxmlformats.org/officeDocument/2006/math">
                    <m:r>
                      <a:rPr lang="en-US" sz="1600" b="0" i="1" kern="1000" spc="30" smtClean="0">
                        <a:solidFill>
                          <a:schemeClr val="tx1">
                            <a:lumMod val="65000"/>
                            <a:lumOff val="35000"/>
                          </a:schemeClr>
                        </a:solidFill>
                        <a:latin typeface="Cambria Math" panose="02040503050406030204" pitchFamily="18" charset="0"/>
                      </a:rPr>
                      <m:t>𝜎</m:t>
                    </m:r>
                    <m:d>
                      <m:dPr>
                        <m:ctrlPr>
                          <a:rPr lang="en-US" sz="1600" b="0" i="1" kern="1000" spc="30" smtClean="0">
                            <a:solidFill>
                              <a:schemeClr val="tx1">
                                <a:lumMod val="65000"/>
                                <a:lumOff val="35000"/>
                              </a:schemeClr>
                            </a:solidFill>
                            <a:latin typeface="Cambria Math" panose="02040503050406030204" pitchFamily="18" charset="0"/>
                          </a:rPr>
                        </m:ctrlPr>
                      </m:dPr>
                      <m:e>
                        <m:sSub>
                          <m:sSubPr>
                            <m:ctrlPr>
                              <a:rPr lang="en-US" sz="1600" i="1" kern="1000" spc="30">
                                <a:solidFill>
                                  <a:schemeClr val="tx1">
                                    <a:lumMod val="65000"/>
                                    <a:lumOff val="35000"/>
                                  </a:schemeClr>
                                </a:solidFill>
                                <a:latin typeface="Cambria Math" panose="02040503050406030204" pitchFamily="18" charset="0"/>
                                <a:cs typeface="Franklin Gothic Book"/>
                              </a:rPr>
                            </m:ctrlPr>
                          </m:sSubPr>
                          <m:e>
                            <m:r>
                              <a:rPr lang="en-US" sz="1600" i="1" kern="1000" spc="30">
                                <a:solidFill>
                                  <a:schemeClr val="tx1">
                                    <a:lumMod val="65000"/>
                                    <a:lumOff val="35000"/>
                                  </a:schemeClr>
                                </a:solidFill>
                                <a:latin typeface="Cambria Math" panose="02040503050406030204" pitchFamily="18" charset="0"/>
                                <a:cs typeface="Franklin Gothic Book"/>
                              </a:rPr>
                              <m:t>𝑑</m:t>
                            </m:r>
                          </m:e>
                          <m:sub>
                            <m:r>
                              <m:rPr>
                                <m:sty m:val="p"/>
                              </m:rPr>
                              <a:rPr lang="en-US" sz="1600" kern="1000" spc="30">
                                <a:solidFill>
                                  <a:schemeClr val="tx1">
                                    <a:lumMod val="65000"/>
                                    <a:lumOff val="35000"/>
                                  </a:schemeClr>
                                </a:solidFill>
                                <a:latin typeface="Cambria Math" panose="02040503050406030204" pitchFamily="18" charset="0"/>
                                <a:cs typeface="Franklin Gothic Book"/>
                              </a:rPr>
                              <m:t>μ</m:t>
                            </m:r>
                          </m:sub>
                        </m:sSub>
                      </m:e>
                    </m:d>
                    <m:r>
                      <a:rPr lang="en-US" sz="1600" b="0" i="1" kern="1000" spc="30" smtClean="0">
                        <a:solidFill>
                          <a:schemeClr val="tx1">
                            <a:lumMod val="65000"/>
                            <a:lumOff val="35000"/>
                          </a:schemeClr>
                        </a:solidFill>
                        <a:latin typeface="Cambria Math" panose="02040503050406030204" pitchFamily="18" charset="0"/>
                        <a:cs typeface="Franklin Gothic Book"/>
                      </a:rPr>
                      <m:t>≤</m:t>
                    </m:r>
                    <m:r>
                      <a:rPr lang="en-US" sz="1600" b="0" i="1" kern="1000" spc="30" smtClean="0">
                        <a:solidFill>
                          <a:schemeClr val="tx1">
                            <a:lumMod val="65000"/>
                            <a:lumOff val="35000"/>
                          </a:schemeClr>
                        </a:solidFill>
                        <a:latin typeface="Cambria Math" panose="02040503050406030204" pitchFamily="18" charset="0"/>
                        <a:cs typeface="Franklin Gothic Book"/>
                      </a:rPr>
                      <m:t>6</m:t>
                    </m:r>
                    <m:r>
                      <a:rPr lang="en-US" sz="1600" b="0" i="1" kern="1000" spc="30" smtClean="0">
                        <a:solidFill>
                          <a:schemeClr val="tx1">
                            <a:lumMod val="65000"/>
                            <a:lumOff val="35000"/>
                          </a:schemeClr>
                        </a:solidFill>
                        <a:latin typeface="Cambria Math" panose="02040503050406030204" pitchFamily="18" charset="0"/>
                        <a:cs typeface="Franklin Gothic Book"/>
                      </a:rPr>
                      <m:t>×</m:t>
                    </m:r>
                    <m:sSup>
                      <m:sSupPr>
                        <m:ctrlPr>
                          <a:rPr lang="en-US" sz="1600" b="0" i="1" kern="1000" spc="30" smtClean="0">
                            <a:solidFill>
                              <a:schemeClr val="tx1">
                                <a:lumMod val="65000"/>
                                <a:lumOff val="35000"/>
                              </a:schemeClr>
                            </a:solidFill>
                            <a:latin typeface="Cambria Math" panose="02040503050406030204" pitchFamily="18" charset="0"/>
                            <a:cs typeface="Franklin Gothic Book"/>
                          </a:rPr>
                        </m:ctrlPr>
                      </m:sSupPr>
                      <m:e>
                        <m:r>
                          <a:rPr lang="en-US" sz="1600" b="0" i="1" kern="1000" spc="30" smtClean="0">
                            <a:solidFill>
                              <a:schemeClr val="tx1">
                                <a:lumMod val="65000"/>
                                <a:lumOff val="35000"/>
                              </a:schemeClr>
                            </a:solidFill>
                            <a:latin typeface="Cambria Math" panose="02040503050406030204" pitchFamily="18" charset="0"/>
                            <a:cs typeface="Franklin Gothic Book"/>
                          </a:rPr>
                          <m:t>10</m:t>
                        </m:r>
                      </m:e>
                      <m:sup>
                        <m:r>
                          <a:rPr lang="en-US" sz="1600" b="0" i="1" kern="1000" spc="30" smtClean="0">
                            <a:solidFill>
                              <a:schemeClr val="tx1">
                                <a:lumMod val="65000"/>
                                <a:lumOff val="35000"/>
                              </a:schemeClr>
                            </a:solidFill>
                            <a:latin typeface="Cambria Math" panose="02040503050406030204" pitchFamily="18" charset="0"/>
                            <a:cs typeface="Franklin Gothic Book"/>
                          </a:rPr>
                          <m:t>−</m:t>
                        </m:r>
                        <m:r>
                          <a:rPr lang="en-US" sz="1600" b="0" i="1" kern="1000" spc="30" smtClean="0">
                            <a:solidFill>
                              <a:schemeClr val="tx1">
                                <a:lumMod val="65000"/>
                                <a:lumOff val="35000"/>
                              </a:schemeClr>
                            </a:solidFill>
                            <a:latin typeface="Cambria Math" panose="02040503050406030204" pitchFamily="18" charset="0"/>
                            <a:cs typeface="Franklin Gothic Book"/>
                          </a:rPr>
                          <m:t>23</m:t>
                        </m:r>
                      </m:sup>
                    </m:sSup>
                    <m:r>
                      <m:rPr>
                        <m:sty m:val="p"/>
                      </m:rPr>
                      <a:rPr lang="en-US" sz="1600" b="0" i="0" kern="1000" spc="30" smtClean="0">
                        <a:solidFill>
                          <a:schemeClr val="tx1">
                            <a:lumMod val="65000"/>
                            <a:lumOff val="35000"/>
                          </a:schemeClr>
                        </a:solidFill>
                        <a:latin typeface="Cambria Math" panose="02040503050406030204" pitchFamily="18" charset="0"/>
                        <a:cs typeface="Franklin Gothic Book"/>
                      </a:rPr>
                      <m:t>ecm</m:t>
                    </m:r>
                  </m:oMath>
                </a14:m>
                <a:r>
                  <a:rPr lang="en-US" dirty="0"/>
                  <a:t> (one year of data-taking)</a:t>
                </a:r>
              </a:p>
            </p:txBody>
          </p:sp>
        </mc:Choice>
        <mc:Fallback xmlns="">
          <p:sp>
            <p:nvSpPr>
              <p:cNvPr id="17" name="TextBox 16">
                <a:extLst>
                  <a:ext uri="{FF2B5EF4-FFF2-40B4-BE49-F238E27FC236}">
                    <a16:creationId xmlns:a16="http://schemas.microsoft.com/office/drawing/2014/main" id="{08E22BB2-8359-26A0-59B6-B7F1A2F4DCFA}"/>
                  </a:ext>
                </a:extLst>
              </p:cNvPr>
              <p:cNvSpPr txBox="1">
                <a:spLocks noRot="1" noChangeAspect="1" noMove="1" noResize="1" noEditPoints="1" noAdjustHandles="1" noChangeArrowheads="1" noChangeShapeType="1" noTextEdit="1"/>
              </p:cNvSpPr>
              <p:nvPr/>
            </p:nvSpPr>
            <p:spPr>
              <a:xfrm>
                <a:off x="147613" y="4471378"/>
                <a:ext cx="4809670" cy="377347"/>
              </a:xfrm>
              <a:prstGeom prst="rect">
                <a:avLst/>
              </a:prstGeom>
              <a:blipFill>
                <a:blip r:embed="rId7"/>
                <a:stretch>
                  <a:fillRect b="-14516"/>
                </a:stretch>
              </a:blipFill>
            </p:spPr>
            <p:txBody>
              <a:bodyPr/>
              <a:lstStyle/>
              <a:p>
                <a:r>
                  <a:rPr lang="en-US">
                    <a:noFill/>
                  </a:rPr>
                  <a:t> </a:t>
                </a:r>
              </a:p>
            </p:txBody>
          </p:sp>
        </mc:Fallback>
      </mc:AlternateContent>
    </p:spTree>
    <p:extLst>
      <p:ext uri="{BB962C8B-B14F-4D97-AF65-F5344CB8AC3E}">
        <p14:creationId xmlns:p14="http://schemas.microsoft.com/office/powerpoint/2010/main" val="295630510"/>
      </p:ext>
    </p:extLst>
  </p:cSld>
  <p:clrMapOvr>
    <a:masterClrMapping/>
  </p:clrMapOvr>
  <p:transition spd="med" advTm="46799"/>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06E5-67F1-692E-EC02-8BFE04E6F864}"/>
              </a:ext>
            </a:extLst>
          </p:cNvPr>
          <p:cNvSpPr>
            <a:spLocks noGrp="1"/>
          </p:cNvSpPr>
          <p:nvPr>
            <p:ph type="title"/>
          </p:nvPr>
        </p:nvSpPr>
        <p:spPr/>
        <p:txBody>
          <a:bodyPr/>
          <a:lstStyle/>
          <a:p>
            <a:r>
              <a:rPr lang="en-US" dirty="0"/>
              <a:t>Phase 2 –magnet design</a:t>
            </a:r>
          </a:p>
        </p:txBody>
      </p:sp>
      <p:sp>
        <p:nvSpPr>
          <p:cNvPr id="4" name="Footer Placeholder 3">
            <a:extLst>
              <a:ext uri="{FF2B5EF4-FFF2-40B4-BE49-F238E27FC236}">
                <a16:creationId xmlns:a16="http://schemas.microsoft.com/office/drawing/2014/main" id="{23DFBAAD-0C62-FFB6-3ED7-8070B674D81A}"/>
              </a:ext>
            </a:extLst>
          </p:cNvPr>
          <p:cNvSpPr>
            <a:spLocks noGrp="1"/>
          </p:cNvSpPr>
          <p:nvPr>
            <p:ph type="ftr" sz="quarter" idx="5"/>
          </p:nvPr>
        </p:nvSpPr>
        <p:spPr/>
        <p:txBody>
          <a:bodyPr/>
          <a:lstStyle/>
          <a:p>
            <a:endParaRPr lang="en-GB"/>
          </a:p>
        </p:txBody>
      </p:sp>
      <p:sp>
        <p:nvSpPr>
          <p:cNvPr id="5" name="Date Placeholder 4">
            <a:extLst>
              <a:ext uri="{FF2B5EF4-FFF2-40B4-BE49-F238E27FC236}">
                <a16:creationId xmlns:a16="http://schemas.microsoft.com/office/drawing/2014/main" id="{AE324EBA-F4D6-8618-0C3A-78B53D48D4AC}"/>
              </a:ext>
            </a:extLst>
          </p:cNvPr>
          <p:cNvSpPr>
            <a:spLocks noGrp="1"/>
          </p:cNvSpPr>
          <p:nvPr>
            <p:ph type="dt" sz="half" idx="6"/>
          </p:nvPr>
        </p:nvSpPr>
        <p:spPr/>
        <p:txBody>
          <a:bodyPr/>
          <a:lstStyle/>
          <a:p>
            <a:fld id="{90127CD7-78FD-4501-AF65-0CDF02C072F7}" type="datetime1">
              <a:rPr lang="en-US" smtClean="0"/>
              <a:t>11/12/2025</a:t>
            </a:fld>
            <a:endParaRPr lang="en-US"/>
          </a:p>
        </p:txBody>
      </p:sp>
      <p:sp>
        <p:nvSpPr>
          <p:cNvPr id="6" name="Slide Number Placeholder 5">
            <a:extLst>
              <a:ext uri="{FF2B5EF4-FFF2-40B4-BE49-F238E27FC236}">
                <a16:creationId xmlns:a16="http://schemas.microsoft.com/office/drawing/2014/main" id="{CB23A650-FDCB-E6E5-F8B6-AC2FFB8E4849}"/>
              </a:ext>
            </a:extLst>
          </p:cNvPr>
          <p:cNvSpPr>
            <a:spLocks noGrp="1"/>
          </p:cNvSpPr>
          <p:nvPr>
            <p:ph type="sldNum" sz="quarter" idx="7"/>
          </p:nvPr>
        </p:nvSpPr>
        <p:spPr/>
        <p:txBody>
          <a:bodyPr/>
          <a:lstStyle/>
          <a:p>
            <a:fld id="{B6F15528-21DE-4FAA-801E-634DDDAF4B2B}" type="slidenum">
              <a:rPr lang="en-GB" smtClean="0"/>
              <a:t>33</a:t>
            </a:fld>
            <a:endParaRPr lang="en-GB"/>
          </a:p>
        </p:txBody>
      </p:sp>
      <p:pic>
        <p:nvPicPr>
          <p:cNvPr id="8" name="Picture 7">
            <a:extLst>
              <a:ext uri="{FF2B5EF4-FFF2-40B4-BE49-F238E27FC236}">
                <a16:creationId xmlns:a16="http://schemas.microsoft.com/office/drawing/2014/main" id="{C77CC11A-7CF2-FB19-CD76-1550B0B9BF87}"/>
              </a:ext>
            </a:extLst>
          </p:cNvPr>
          <p:cNvPicPr>
            <a:picLocks noChangeAspect="1"/>
          </p:cNvPicPr>
          <p:nvPr/>
        </p:nvPicPr>
        <p:blipFill>
          <a:blip r:embed="rId2"/>
          <a:stretch>
            <a:fillRect/>
          </a:stretch>
        </p:blipFill>
        <p:spPr>
          <a:xfrm>
            <a:off x="2773471" y="845294"/>
            <a:ext cx="6370529" cy="3814688"/>
          </a:xfrm>
          <a:prstGeom prst="rect">
            <a:avLst/>
          </a:prstGeom>
        </p:spPr>
      </p:pic>
      <p:cxnSp>
        <p:nvCxnSpPr>
          <p:cNvPr id="10" name="Straight Connector 9">
            <a:extLst>
              <a:ext uri="{FF2B5EF4-FFF2-40B4-BE49-F238E27FC236}">
                <a16:creationId xmlns:a16="http://schemas.microsoft.com/office/drawing/2014/main" id="{5FF26472-3979-4503-2FA2-8C128BC015DA}"/>
              </a:ext>
            </a:extLst>
          </p:cNvPr>
          <p:cNvCxnSpPr>
            <a:cxnSpLocks/>
          </p:cNvCxnSpPr>
          <p:nvPr/>
        </p:nvCxnSpPr>
        <p:spPr bwMode="auto">
          <a:xfrm>
            <a:off x="467544" y="845294"/>
            <a:ext cx="0" cy="3886696"/>
          </a:xfrm>
          <a:prstGeom prst="line">
            <a:avLst/>
          </a:prstGeom>
          <a:ln>
            <a:prstDash val="lgDashDot"/>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1" name="Rectangle 10">
            <a:extLst>
              <a:ext uri="{FF2B5EF4-FFF2-40B4-BE49-F238E27FC236}">
                <a16:creationId xmlns:a16="http://schemas.microsoft.com/office/drawing/2014/main" id="{26A3333B-0C46-53D2-819D-93A48953AA60}"/>
              </a:ext>
            </a:extLst>
          </p:cNvPr>
          <p:cNvSpPr/>
          <p:nvPr/>
        </p:nvSpPr>
        <p:spPr bwMode="auto">
          <a:xfrm>
            <a:off x="71503" y="1816534"/>
            <a:ext cx="792081" cy="1944216"/>
          </a:xfrm>
          <a:prstGeom prst="rect">
            <a:avLst/>
          </a:prstGeom>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2" name="Rectangle 11">
            <a:extLst>
              <a:ext uri="{FF2B5EF4-FFF2-40B4-BE49-F238E27FC236}">
                <a16:creationId xmlns:a16="http://schemas.microsoft.com/office/drawing/2014/main" id="{0EDC6A70-60A7-CE77-0D22-394C467AAE6B}"/>
              </a:ext>
            </a:extLst>
          </p:cNvPr>
          <p:cNvSpPr/>
          <p:nvPr/>
        </p:nvSpPr>
        <p:spPr bwMode="auto">
          <a:xfrm>
            <a:off x="1259632" y="1816534"/>
            <a:ext cx="144016" cy="1944216"/>
          </a:xfrm>
          <a:prstGeom prst="rect">
            <a:avLst/>
          </a:prstGeom>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3" name="Rectangle 12">
            <a:extLst>
              <a:ext uri="{FF2B5EF4-FFF2-40B4-BE49-F238E27FC236}">
                <a16:creationId xmlns:a16="http://schemas.microsoft.com/office/drawing/2014/main" id="{21B3EE70-5A55-7C10-04FA-2B165223C370}"/>
              </a:ext>
            </a:extLst>
          </p:cNvPr>
          <p:cNvSpPr/>
          <p:nvPr/>
        </p:nvSpPr>
        <p:spPr bwMode="auto">
          <a:xfrm>
            <a:off x="1259632" y="845294"/>
            <a:ext cx="144000" cy="717750"/>
          </a:xfrm>
          <a:prstGeom prst="rect">
            <a:avLst/>
          </a:prstGeom>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4" name="Rectangle 13">
            <a:extLst>
              <a:ext uri="{FF2B5EF4-FFF2-40B4-BE49-F238E27FC236}">
                <a16:creationId xmlns:a16="http://schemas.microsoft.com/office/drawing/2014/main" id="{FF13DE9F-6AC3-F349-375E-AC380F3F9811}"/>
              </a:ext>
            </a:extLst>
          </p:cNvPr>
          <p:cNvSpPr/>
          <p:nvPr/>
        </p:nvSpPr>
        <p:spPr bwMode="auto">
          <a:xfrm>
            <a:off x="1259632" y="4014240"/>
            <a:ext cx="144000" cy="717750"/>
          </a:xfrm>
          <a:prstGeom prst="rect">
            <a:avLst/>
          </a:prstGeom>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17" name="Straight Connector 16">
            <a:extLst>
              <a:ext uri="{FF2B5EF4-FFF2-40B4-BE49-F238E27FC236}">
                <a16:creationId xmlns:a16="http://schemas.microsoft.com/office/drawing/2014/main" id="{7F7A126A-E809-A297-E246-D439698B3323}"/>
              </a:ext>
            </a:extLst>
          </p:cNvPr>
          <p:cNvCxnSpPr>
            <a:stCxn id="11" idx="1"/>
          </p:cNvCxnSpPr>
          <p:nvPr/>
        </p:nvCxnSpPr>
        <p:spPr bwMode="auto">
          <a:xfrm flipV="1">
            <a:off x="71503" y="2787774"/>
            <a:ext cx="2124673" cy="868"/>
          </a:xfrm>
          <a:prstGeom prst="line">
            <a:avLst/>
          </a:prstGeom>
          <a:solidFill>
            <a:schemeClr val="accent1"/>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6A01EA8-EC17-9D1C-A293-C76E42905949}"/>
                  </a:ext>
                </a:extLst>
              </p:cNvPr>
              <p:cNvSpPr txBox="1"/>
              <p:nvPr/>
            </p:nvSpPr>
            <p:spPr>
              <a:xfrm>
                <a:off x="1738975" y="1654296"/>
                <a:ext cx="914400" cy="292045"/>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rPr>
                        <m:t>𝑧</m:t>
                      </m:r>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0</m:t>
                      </m:r>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5</m:t>
                      </m:r>
                      <m:r>
                        <m:rPr>
                          <m:sty m:val="p"/>
                        </m:rPr>
                        <a:rPr lang="en-US" sz="1800" b="0" i="0" smtClean="0">
                          <a:solidFill>
                            <a:srgbClr val="000000"/>
                          </a:solidFill>
                          <a:latin typeface="Cambria Math" panose="02040503050406030204" pitchFamily="18" charset="0"/>
                        </a:rPr>
                        <m:t>m</m:t>
                      </m:r>
                    </m:oMath>
                  </m:oMathPara>
                </a14:m>
                <a:endParaRPr lang="en-US" sz="1800" dirty="0">
                  <a:solidFill>
                    <a:srgbClr val="000000"/>
                  </a:solidFill>
                  <a:latin typeface="Humanst521 Lt BT" panose="020B0402020204020304" pitchFamily="34" charset="0"/>
                </a:endParaRPr>
              </a:p>
            </p:txBody>
          </p:sp>
        </mc:Choice>
        <mc:Fallback xmlns="">
          <p:sp>
            <p:nvSpPr>
              <p:cNvPr id="18" name="TextBox 17">
                <a:extLst>
                  <a:ext uri="{FF2B5EF4-FFF2-40B4-BE49-F238E27FC236}">
                    <a16:creationId xmlns:a16="http://schemas.microsoft.com/office/drawing/2014/main" id="{86A01EA8-EC17-9D1C-A293-C76E42905949}"/>
                  </a:ext>
                </a:extLst>
              </p:cNvPr>
              <p:cNvSpPr txBox="1">
                <a:spLocks noRot="1" noChangeAspect="1" noMove="1" noResize="1" noEditPoints="1" noAdjustHandles="1" noChangeArrowheads="1" noChangeShapeType="1" noTextEdit="1"/>
              </p:cNvSpPr>
              <p:nvPr/>
            </p:nvSpPr>
            <p:spPr>
              <a:xfrm>
                <a:off x="1738975" y="1654296"/>
                <a:ext cx="914400" cy="292045"/>
              </a:xfrm>
              <a:prstGeom prst="rect">
                <a:avLst/>
              </a:prstGeom>
              <a:blipFill>
                <a:blip r:embed="rId3"/>
                <a:stretch>
                  <a:fillRect l="-6000" r="-6667" b="-6250"/>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FDCF1A89-F8F5-CEB0-0462-2C05314EFDC7}"/>
              </a:ext>
            </a:extLst>
          </p:cNvPr>
          <p:cNvCxnSpPr/>
          <p:nvPr/>
        </p:nvCxnSpPr>
        <p:spPr bwMode="auto">
          <a:xfrm flipV="1">
            <a:off x="71502" y="1665987"/>
            <a:ext cx="2124673" cy="86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Rectangle 14">
            <a:extLst>
              <a:ext uri="{FF2B5EF4-FFF2-40B4-BE49-F238E27FC236}">
                <a16:creationId xmlns:a16="http://schemas.microsoft.com/office/drawing/2014/main" id="{F0C79823-960C-45E4-0AB8-FCAFBD3CE184}"/>
              </a:ext>
            </a:extLst>
          </p:cNvPr>
          <p:cNvSpPr/>
          <p:nvPr/>
        </p:nvSpPr>
        <p:spPr bwMode="auto">
          <a:xfrm rot="21360000">
            <a:off x="971936" y="1680684"/>
            <a:ext cx="1224136" cy="45719"/>
          </a:xfrm>
          <a:prstGeom prst="rect">
            <a:avLst/>
          </a:prstGeom>
          <a:solidFill>
            <a:schemeClr val="bg1">
              <a:lumMod val="95000"/>
            </a:schemeClr>
          </a:solidFill>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B11E98E-8DBA-F54B-0A6B-1C73936E3FA4}"/>
                  </a:ext>
                </a:extLst>
              </p:cNvPr>
              <p:cNvSpPr txBox="1"/>
              <p:nvPr/>
            </p:nvSpPr>
            <p:spPr>
              <a:xfrm>
                <a:off x="1634749" y="2752638"/>
                <a:ext cx="914400" cy="292045"/>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rPr>
                        <m:t>𝑧</m:t>
                      </m:r>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0</m:t>
                      </m:r>
                    </m:oMath>
                  </m:oMathPara>
                </a14:m>
                <a:endParaRPr lang="en-US" sz="1800" dirty="0">
                  <a:solidFill>
                    <a:srgbClr val="000000"/>
                  </a:solidFill>
                  <a:latin typeface="Humanst521 Lt BT" panose="020B0402020204020304" pitchFamily="34" charset="0"/>
                </a:endParaRPr>
              </a:p>
            </p:txBody>
          </p:sp>
        </mc:Choice>
        <mc:Fallback xmlns="">
          <p:sp>
            <p:nvSpPr>
              <p:cNvPr id="20" name="TextBox 19">
                <a:extLst>
                  <a:ext uri="{FF2B5EF4-FFF2-40B4-BE49-F238E27FC236}">
                    <a16:creationId xmlns:a16="http://schemas.microsoft.com/office/drawing/2014/main" id="{0B11E98E-8DBA-F54B-0A6B-1C73936E3FA4}"/>
                  </a:ext>
                </a:extLst>
              </p:cNvPr>
              <p:cNvSpPr txBox="1">
                <a:spLocks noRot="1" noChangeAspect="1" noMove="1" noResize="1" noEditPoints="1" noAdjustHandles="1" noChangeArrowheads="1" noChangeShapeType="1" noTextEdit="1"/>
              </p:cNvSpPr>
              <p:nvPr/>
            </p:nvSpPr>
            <p:spPr>
              <a:xfrm>
                <a:off x="1634749" y="2752638"/>
                <a:ext cx="914400" cy="292045"/>
              </a:xfrm>
              <a:prstGeom prst="rect">
                <a:avLst/>
              </a:prstGeom>
              <a:blipFill>
                <a:blip r:embed="rId4"/>
                <a:stretch>
                  <a:fillRect b="-6383"/>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5063D063-7087-0BAA-7495-32A603117387}"/>
              </a:ext>
            </a:extLst>
          </p:cNvPr>
          <p:cNvCxnSpPr/>
          <p:nvPr/>
        </p:nvCxnSpPr>
        <p:spPr bwMode="auto">
          <a:xfrm flipV="1">
            <a:off x="71503" y="846964"/>
            <a:ext cx="2124673" cy="868"/>
          </a:xfrm>
          <a:prstGeom prst="line">
            <a:avLst/>
          </a:prstGeom>
          <a:solidFill>
            <a:schemeClr val="accent1"/>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A01658B-DA63-A56D-14FC-30F1831BACEE}"/>
                  </a:ext>
                </a:extLst>
              </p:cNvPr>
              <p:cNvSpPr txBox="1"/>
              <p:nvPr/>
            </p:nvSpPr>
            <p:spPr>
              <a:xfrm>
                <a:off x="1765293" y="808255"/>
                <a:ext cx="914400" cy="292045"/>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rPr>
                        <m:t>𝑧</m:t>
                      </m:r>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1</m:t>
                      </m:r>
                      <m:r>
                        <a:rPr lang="en-US" sz="1800" b="0" i="1" smtClean="0">
                          <a:solidFill>
                            <a:srgbClr val="000000"/>
                          </a:solidFill>
                          <a:latin typeface="Cambria Math" panose="02040503050406030204" pitchFamily="18" charset="0"/>
                        </a:rPr>
                        <m:t>.</m:t>
                      </m:r>
                      <m:r>
                        <a:rPr lang="en-US" sz="1800" b="0" i="0" smtClean="0">
                          <a:solidFill>
                            <a:srgbClr val="000000"/>
                          </a:solidFill>
                          <a:latin typeface="Cambria Math" panose="02040503050406030204" pitchFamily="18" charset="0"/>
                        </a:rPr>
                        <m:t>0</m:t>
                      </m:r>
                      <m:r>
                        <m:rPr>
                          <m:sty m:val="p"/>
                        </m:rPr>
                        <a:rPr lang="en-US" sz="1800" b="0" i="0" smtClean="0">
                          <a:solidFill>
                            <a:srgbClr val="000000"/>
                          </a:solidFill>
                          <a:latin typeface="Cambria Math" panose="02040503050406030204" pitchFamily="18" charset="0"/>
                        </a:rPr>
                        <m:t>m</m:t>
                      </m:r>
                    </m:oMath>
                  </m:oMathPara>
                </a14:m>
                <a:endParaRPr lang="en-US" sz="1800" dirty="0">
                  <a:solidFill>
                    <a:srgbClr val="000000"/>
                  </a:solidFill>
                  <a:latin typeface="Humanst521 Lt BT" panose="020B0402020204020304" pitchFamily="34" charset="0"/>
                </a:endParaRPr>
              </a:p>
            </p:txBody>
          </p:sp>
        </mc:Choice>
        <mc:Fallback xmlns="">
          <p:sp>
            <p:nvSpPr>
              <p:cNvPr id="22" name="TextBox 21">
                <a:extLst>
                  <a:ext uri="{FF2B5EF4-FFF2-40B4-BE49-F238E27FC236}">
                    <a16:creationId xmlns:a16="http://schemas.microsoft.com/office/drawing/2014/main" id="{DA01658B-DA63-A56D-14FC-30F1831BACEE}"/>
                  </a:ext>
                </a:extLst>
              </p:cNvPr>
              <p:cNvSpPr txBox="1">
                <a:spLocks noRot="1" noChangeAspect="1" noMove="1" noResize="1" noEditPoints="1" noAdjustHandles="1" noChangeArrowheads="1" noChangeShapeType="1" noTextEdit="1"/>
              </p:cNvSpPr>
              <p:nvPr/>
            </p:nvSpPr>
            <p:spPr>
              <a:xfrm>
                <a:off x="1765293" y="808255"/>
                <a:ext cx="914400" cy="292045"/>
              </a:xfrm>
              <a:prstGeom prst="rect">
                <a:avLst/>
              </a:prstGeom>
              <a:blipFill>
                <a:blip r:embed="rId5"/>
                <a:stretch>
                  <a:fillRect l="-6000" r="-6667" b="-63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56AA442-F60C-56C0-E5B3-6E5A82E52B76}"/>
                  </a:ext>
                </a:extLst>
              </p:cNvPr>
              <p:cNvSpPr txBox="1"/>
              <p:nvPr/>
            </p:nvSpPr>
            <p:spPr>
              <a:xfrm rot="16200000">
                <a:off x="327308" y="4282019"/>
                <a:ext cx="914400" cy="374183"/>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800" i="1" dirty="0" smtClean="0">
                          <a:solidFill>
                            <a:srgbClr val="000000"/>
                          </a:solidFill>
                          <a:latin typeface="Cambria Math" panose="02040503050406030204" pitchFamily="18" charset="0"/>
                        </a:rPr>
                        <m:t>𝑅</m:t>
                      </m:r>
                      <m:r>
                        <a:rPr lang="en-US" sz="1800" i="1" dirty="0" smtClean="0">
                          <a:solidFill>
                            <a:srgbClr val="000000"/>
                          </a:solidFill>
                          <a:latin typeface="Cambria Math" panose="02040503050406030204" pitchFamily="18" charset="0"/>
                        </a:rPr>
                        <m:t>=</m:t>
                      </m:r>
                      <m:r>
                        <a:rPr lang="en-US" sz="1800" i="1" dirty="0" smtClean="0">
                          <a:solidFill>
                            <a:srgbClr val="000000"/>
                          </a:solidFill>
                          <a:latin typeface="Cambria Math" panose="02040503050406030204" pitchFamily="18" charset="0"/>
                        </a:rPr>
                        <m:t>0</m:t>
                      </m:r>
                      <m:r>
                        <a:rPr lang="en-US" sz="1800" i="1" dirty="0" smtClean="0">
                          <a:solidFill>
                            <a:srgbClr val="000000"/>
                          </a:solidFill>
                          <a:latin typeface="Cambria Math" panose="02040503050406030204" pitchFamily="18" charset="0"/>
                        </a:rPr>
                        <m:t>.</m:t>
                      </m:r>
                      <m:r>
                        <a:rPr lang="en-US" sz="1800" i="1" dirty="0" smtClean="0">
                          <a:solidFill>
                            <a:srgbClr val="000000"/>
                          </a:solidFill>
                          <a:latin typeface="Cambria Math" panose="02040503050406030204" pitchFamily="18" charset="0"/>
                        </a:rPr>
                        <m:t>14</m:t>
                      </m:r>
                      <m:r>
                        <m:rPr>
                          <m:sty m:val="p"/>
                        </m:rPr>
                        <a:rPr lang="en-US" sz="1800" i="0" dirty="0" smtClean="0">
                          <a:solidFill>
                            <a:srgbClr val="000000"/>
                          </a:solidFill>
                          <a:latin typeface="Cambria Math" panose="02040503050406030204" pitchFamily="18" charset="0"/>
                        </a:rPr>
                        <m:t>m</m:t>
                      </m:r>
                    </m:oMath>
                  </m:oMathPara>
                </a14:m>
                <a:endParaRPr lang="en-US" sz="1800" dirty="0">
                  <a:solidFill>
                    <a:srgbClr val="000000"/>
                  </a:solidFill>
                  <a:latin typeface="Humanst521 Lt BT" panose="020B0402020204020304" pitchFamily="34" charset="0"/>
                </a:endParaRPr>
              </a:p>
            </p:txBody>
          </p:sp>
        </mc:Choice>
        <mc:Fallback xmlns="">
          <p:sp>
            <p:nvSpPr>
              <p:cNvPr id="23" name="TextBox 22">
                <a:extLst>
                  <a:ext uri="{FF2B5EF4-FFF2-40B4-BE49-F238E27FC236}">
                    <a16:creationId xmlns:a16="http://schemas.microsoft.com/office/drawing/2014/main" id="{556AA442-F60C-56C0-E5B3-6E5A82E52B76}"/>
                  </a:ext>
                </a:extLst>
              </p:cNvPr>
              <p:cNvSpPr txBox="1">
                <a:spLocks noRot="1" noChangeAspect="1" noMove="1" noResize="1" noEditPoints="1" noAdjustHandles="1" noChangeArrowheads="1" noChangeShapeType="1" noTextEdit="1"/>
              </p:cNvSpPr>
              <p:nvPr/>
            </p:nvSpPr>
            <p:spPr>
              <a:xfrm rot="16200000">
                <a:off x="327308" y="4282019"/>
                <a:ext cx="914400" cy="374183"/>
              </a:xfrm>
              <a:prstGeom prst="rect">
                <a:avLst/>
              </a:prstGeom>
              <a:blipFill>
                <a:blip r:embed="rId6"/>
                <a:stretch>
                  <a:fillRect t="-24667" b="-9333"/>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492E0DF8-81D1-AEFF-FB40-3A4270E09CAC}"/>
              </a:ext>
            </a:extLst>
          </p:cNvPr>
          <p:cNvCxnSpPr/>
          <p:nvPr/>
        </p:nvCxnSpPr>
        <p:spPr bwMode="auto">
          <a:xfrm>
            <a:off x="863584" y="3760750"/>
            <a:ext cx="0" cy="1170441"/>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910288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DEEEB1-3718-0DB0-F6AD-D05345B88E5C}"/>
              </a:ext>
            </a:extLst>
          </p:cNvPr>
          <p:cNvSpPr>
            <a:spLocks noGrp="1"/>
          </p:cNvSpPr>
          <p:nvPr>
            <p:ph type="title"/>
          </p:nvPr>
        </p:nvSpPr>
        <p:spPr/>
        <p:txBody>
          <a:bodyPr/>
          <a:lstStyle/>
          <a:p>
            <a:endParaRPr lang="en-US"/>
          </a:p>
        </p:txBody>
      </p:sp>
      <p:sp>
        <p:nvSpPr>
          <p:cNvPr id="6" name="Slide Number Placeholder 5">
            <a:extLst>
              <a:ext uri="{FF2B5EF4-FFF2-40B4-BE49-F238E27FC236}">
                <a16:creationId xmlns:a16="http://schemas.microsoft.com/office/drawing/2014/main" id="{CD5CFAF4-DB94-A96D-3E58-10B959AF2395}"/>
              </a:ext>
            </a:extLst>
          </p:cNvPr>
          <p:cNvSpPr>
            <a:spLocks noGrp="1"/>
          </p:cNvSpPr>
          <p:nvPr>
            <p:ph type="sldNum" sz="quarter" idx="4"/>
          </p:nvPr>
        </p:nvSpPr>
        <p:spPr/>
        <p:txBody>
          <a:bodyPr/>
          <a:lstStyle/>
          <a:p>
            <a:fld id="{B6F15528-21DE-4FAA-801E-634DDDAF4B2B}" type="slidenum">
              <a:rPr lang="en-GB" smtClean="0"/>
              <a:t>34</a:t>
            </a:fld>
            <a:endParaRPr lang="en-GB"/>
          </a:p>
        </p:txBody>
      </p:sp>
      <p:pic>
        <p:nvPicPr>
          <p:cNvPr id="18" name="Content Placeholder 17">
            <a:extLst>
              <a:ext uri="{FF2B5EF4-FFF2-40B4-BE49-F238E27FC236}">
                <a16:creationId xmlns:a16="http://schemas.microsoft.com/office/drawing/2014/main" id="{70057448-3F29-645E-FCEB-989FFC613F29}"/>
              </a:ext>
            </a:extLst>
          </p:cNvPr>
          <p:cNvPicPr>
            <a:picLocks noGrp="1" noChangeAspect="1"/>
          </p:cNvPicPr>
          <p:nvPr>
            <p:ph idx="1"/>
          </p:nvPr>
        </p:nvPicPr>
        <p:blipFill>
          <a:blip r:embed="rId3"/>
          <a:stretch>
            <a:fillRect/>
          </a:stretch>
        </p:blipFill>
        <p:spPr>
          <a:xfrm>
            <a:off x="0" y="0"/>
            <a:ext cx="4030218" cy="2457450"/>
          </a:xfrm>
        </p:spPr>
      </p:pic>
      <p:grpSp>
        <p:nvGrpSpPr>
          <p:cNvPr id="19" name="Group 18">
            <a:extLst>
              <a:ext uri="{FF2B5EF4-FFF2-40B4-BE49-F238E27FC236}">
                <a16:creationId xmlns:a16="http://schemas.microsoft.com/office/drawing/2014/main" id="{F6961E0F-CC49-3F36-2811-85FBF7C3DC80}"/>
              </a:ext>
            </a:extLst>
          </p:cNvPr>
          <p:cNvGrpSpPr/>
          <p:nvPr/>
        </p:nvGrpSpPr>
        <p:grpSpPr>
          <a:xfrm>
            <a:off x="3410906" y="1277193"/>
            <a:ext cx="2241214" cy="3742829"/>
            <a:chOff x="2437164" y="1131590"/>
            <a:chExt cx="2241214" cy="3742829"/>
          </a:xfrm>
        </p:grpSpPr>
        <p:pic>
          <p:nvPicPr>
            <p:cNvPr id="15" name="Picture 14">
              <a:extLst>
                <a:ext uri="{FF2B5EF4-FFF2-40B4-BE49-F238E27FC236}">
                  <a16:creationId xmlns:a16="http://schemas.microsoft.com/office/drawing/2014/main" id="{66EE8FC2-70BD-A38C-5BE3-ECB827FA7292}"/>
                </a:ext>
              </a:extLst>
            </p:cNvPr>
            <p:cNvPicPr>
              <a:picLocks noChangeAspect="1"/>
            </p:cNvPicPr>
            <p:nvPr/>
          </p:nvPicPr>
          <p:blipFill>
            <a:blip r:embed="rId4"/>
            <a:stretch>
              <a:fillRect/>
            </a:stretch>
          </p:blipFill>
          <p:spPr>
            <a:xfrm>
              <a:off x="2437164" y="1131590"/>
              <a:ext cx="2241214" cy="3742829"/>
            </a:xfrm>
            <a:prstGeom prst="rect">
              <a:avLst/>
            </a:prstGeom>
          </p:spPr>
        </p:pic>
        <p:sp>
          <p:nvSpPr>
            <p:cNvPr id="16" name="Rectangle 15">
              <a:extLst>
                <a:ext uri="{FF2B5EF4-FFF2-40B4-BE49-F238E27FC236}">
                  <a16:creationId xmlns:a16="http://schemas.microsoft.com/office/drawing/2014/main" id="{9D45B242-4A90-521F-A456-5D4A316F3147}"/>
                </a:ext>
              </a:extLst>
            </p:cNvPr>
            <p:cNvSpPr/>
            <p:nvPr/>
          </p:nvSpPr>
          <p:spPr bwMode="auto">
            <a:xfrm>
              <a:off x="2987824" y="2715766"/>
              <a:ext cx="720080" cy="1224136"/>
            </a:xfrm>
            <a:custGeom>
              <a:avLst/>
              <a:gdLst>
                <a:gd name="connsiteX0" fmla="*/ 0 w 720080"/>
                <a:gd name="connsiteY0" fmla="*/ 0 h 1224136"/>
                <a:gd name="connsiteX1" fmla="*/ 720080 w 720080"/>
                <a:gd name="connsiteY1" fmla="*/ 0 h 1224136"/>
                <a:gd name="connsiteX2" fmla="*/ 720080 w 720080"/>
                <a:gd name="connsiteY2" fmla="*/ 1224136 h 1224136"/>
                <a:gd name="connsiteX3" fmla="*/ 0 w 720080"/>
                <a:gd name="connsiteY3" fmla="*/ 1224136 h 1224136"/>
                <a:gd name="connsiteX4" fmla="*/ 0 w 720080"/>
                <a:gd name="connsiteY4" fmla="*/ 0 h 122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0" h="1224136" extrusionOk="0">
                  <a:moveTo>
                    <a:pt x="0" y="0"/>
                  </a:moveTo>
                  <a:cubicBezTo>
                    <a:pt x="189919" y="15623"/>
                    <a:pt x="467805" y="45421"/>
                    <a:pt x="720080" y="0"/>
                  </a:cubicBezTo>
                  <a:cubicBezTo>
                    <a:pt x="784331" y="332612"/>
                    <a:pt x="668205" y="1087917"/>
                    <a:pt x="720080" y="1224136"/>
                  </a:cubicBezTo>
                  <a:cubicBezTo>
                    <a:pt x="481807" y="1189993"/>
                    <a:pt x="156557" y="1233450"/>
                    <a:pt x="0" y="1224136"/>
                  </a:cubicBezTo>
                  <a:cubicBezTo>
                    <a:pt x="3106" y="1088354"/>
                    <a:pt x="-29317" y="402368"/>
                    <a:pt x="0" y="0"/>
                  </a:cubicBezTo>
                  <a:close/>
                </a:path>
              </a:pathLst>
            </a:custGeom>
            <a:noFill/>
            <a:ln w="28575" cap="flat" cmpd="sng" algn="ctr">
              <a:solidFill>
                <a:schemeClr val="accent3"/>
              </a:solid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Curved/>
                    </ask:type>
                  </ask:lineSketchStyleProps>
                </a:ext>
              </a:extLst>
            </a:ln>
            <a:effectLst>
              <a:glow rad="63500">
                <a:schemeClr val="accent3">
                  <a:satMod val="175000"/>
                  <a:alpha val="40000"/>
                </a:schemeClr>
              </a:glow>
            </a:effectLst>
          </p:spPr>
          <p:style>
            <a:lnRef idx="0">
              <a:scrgbClr r="0" g="0" b="0"/>
            </a:lnRef>
            <a:fillRef idx="0">
              <a:scrgbClr r="0" g="0" b="0"/>
            </a:fillRef>
            <a:effectRef idx="0">
              <a:scrgbClr r="0" g="0" b="0"/>
            </a:effectRef>
            <a:fontRef idx="minor">
              <a:schemeClr val="accent3"/>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cxnSp>
        <p:nvCxnSpPr>
          <p:cNvPr id="21" name="Straight Connector 20">
            <a:extLst>
              <a:ext uri="{FF2B5EF4-FFF2-40B4-BE49-F238E27FC236}">
                <a16:creationId xmlns:a16="http://schemas.microsoft.com/office/drawing/2014/main" id="{4A00C6EC-2C2F-9DA1-E2CD-BBC93E9D47F7}"/>
              </a:ext>
            </a:extLst>
          </p:cNvPr>
          <p:cNvCxnSpPr/>
          <p:nvPr/>
        </p:nvCxnSpPr>
        <p:spPr bwMode="auto">
          <a:xfrm flipV="1">
            <a:off x="3961566" y="771550"/>
            <a:ext cx="1629854" cy="2089819"/>
          </a:xfrm>
          <a:prstGeom prst="line">
            <a:avLst/>
          </a:prstGeom>
          <a:solidFill>
            <a:schemeClr val="accent1"/>
          </a:solidFill>
          <a:ln w="38100" cap="flat" cmpd="sng" algn="ctr">
            <a:solidFill>
              <a:srgbClr val="FF0000"/>
            </a:solidFill>
            <a:prstDash val="solid"/>
            <a:round/>
            <a:headEnd type="none" w="med" len="med"/>
            <a:tailEnd type="none" w="med" len="med"/>
          </a:ln>
          <a:effectLst>
            <a:glow rad="139700">
              <a:schemeClr val="accent3">
                <a:satMod val="175000"/>
                <a:alpha val="40000"/>
              </a:schemeClr>
            </a:glow>
          </a:effectLst>
        </p:spPr>
      </p:cxnSp>
      <p:cxnSp>
        <p:nvCxnSpPr>
          <p:cNvPr id="22" name="Straight Connector 21">
            <a:extLst>
              <a:ext uri="{FF2B5EF4-FFF2-40B4-BE49-F238E27FC236}">
                <a16:creationId xmlns:a16="http://schemas.microsoft.com/office/drawing/2014/main" id="{43653EC3-4B4A-1948-E829-B03AC6734F35}"/>
              </a:ext>
            </a:extLst>
          </p:cNvPr>
          <p:cNvCxnSpPr>
            <a:cxnSpLocks/>
          </p:cNvCxnSpPr>
          <p:nvPr/>
        </p:nvCxnSpPr>
        <p:spPr bwMode="auto">
          <a:xfrm>
            <a:off x="3959117" y="4115271"/>
            <a:ext cx="1571603" cy="997025"/>
          </a:xfrm>
          <a:prstGeom prst="line">
            <a:avLst/>
          </a:prstGeom>
          <a:solidFill>
            <a:schemeClr val="accent1"/>
          </a:solidFill>
          <a:ln w="38100" cap="flat" cmpd="sng" algn="ctr">
            <a:solidFill>
              <a:srgbClr val="FF0000"/>
            </a:solidFill>
            <a:prstDash val="solid"/>
            <a:round/>
            <a:headEnd type="none" w="med" len="med"/>
            <a:tailEnd type="none" w="med" len="med"/>
          </a:ln>
          <a:effectLst>
            <a:glow rad="139700">
              <a:schemeClr val="accent3">
                <a:satMod val="175000"/>
                <a:alpha val="40000"/>
              </a:schemeClr>
            </a:glow>
          </a:effectLst>
        </p:spPr>
      </p:cxnSp>
      <p:cxnSp>
        <p:nvCxnSpPr>
          <p:cNvPr id="24" name="Straight Connector 23">
            <a:extLst>
              <a:ext uri="{FF2B5EF4-FFF2-40B4-BE49-F238E27FC236}">
                <a16:creationId xmlns:a16="http://schemas.microsoft.com/office/drawing/2014/main" id="{1912B2CD-ACD9-A3D2-1BB0-2FEE6F2F2976}"/>
              </a:ext>
            </a:extLst>
          </p:cNvPr>
          <p:cNvCxnSpPr>
            <a:cxnSpLocks/>
          </p:cNvCxnSpPr>
          <p:nvPr/>
        </p:nvCxnSpPr>
        <p:spPr bwMode="auto">
          <a:xfrm>
            <a:off x="4694721" y="4087998"/>
            <a:ext cx="4319210" cy="1024298"/>
          </a:xfrm>
          <a:prstGeom prst="line">
            <a:avLst/>
          </a:prstGeom>
          <a:solidFill>
            <a:schemeClr val="accent1"/>
          </a:solidFill>
          <a:ln w="38100" cap="flat" cmpd="sng" algn="ctr">
            <a:solidFill>
              <a:srgbClr val="FF0000"/>
            </a:solidFill>
            <a:prstDash val="solid"/>
            <a:round/>
            <a:headEnd type="none" w="med" len="med"/>
            <a:tailEnd type="none" w="med" len="med"/>
          </a:ln>
          <a:effectLst>
            <a:glow rad="139700">
              <a:schemeClr val="accent3">
                <a:satMod val="175000"/>
                <a:alpha val="40000"/>
              </a:schemeClr>
            </a:glow>
          </a:effectLst>
        </p:spPr>
      </p:cxnSp>
      <p:cxnSp>
        <p:nvCxnSpPr>
          <p:cNvPr id="26" name="Straight Connector 25">
            <a:extLst>
              <a:ext uri="{FF2B5EF4-FFF2-40B4-BE49-F238E27FC236}">
                <a16:creationId xmlns:a16="http://schemas.microsoft.com/office/drawing/2014/main" id="{3E6A5773-AF66-8CC9-6AD2-927BB245D5CD}"/>
              </a:ext>
            </a:extLst>
          </p:cNvPr>
          <p:cNvCxnSpPr>
            <a:cxnSpLocks/>
          </p:cNvCxnSpPr>
          <p:nvPr/>
        </p:nvCxnSpPr>
        <p:spPr bwMode="auto">
          <a:xfrm flipV="1">
            <a:off x="4681646" y="757756"/>
            <a:ext cx="4332285" cy="2103613"/>
          </a:xfrm>
          <a:prstGeom prst="line">
            <a:avLst/>
          </a:prstGeom>
          <a:solidFill>
            <a:schemeClr val="accent1"/>
          </a:solidFill>
          <a:ln w="38100" cap="flat" cmpd="sng" algn="ctr">
            <a:solidFill>
              <a:srgbClr val="FF0000"/>
            </a:solidFill>
            <a:prstDash val="solid"/>
            <a:round/>
            <a:headEnd type="none" w="med" len="med"/>
            <a:tailEnd type="none" w="med" len="med"/>
          </a:ln>
          <a:effectLst>
            <a:glow rad="139700">
              <a:schemeClr val="accent3">
                <a:satMod val="175000"/>
                <a:alpha val="40000"/>
              </a:schemeClr>
            </a:glow>
          </a:effectLst>
        </p:spPr>
      </p:cxnSp>
      <p:pic>
        <p:nvPicPr>
          <p:cNvPr id="11" name="Content Placeholder 10">
            <a:extLst>
              <a:ext uri="{FF2B5EF4-FFF2-40B4-BE49-F238E27FC236}">
                <a16:creationId xmlns:a16="http://schemas.microsoft.com/office/drawing/2014/main" id="{9DC97862-C263-FCA6-656F-A4D70D630666}"/>
              </a:ext>
            </a:extLst>
          </p:cNvPr>
          <p:cNvPicPr>
            <a:picLocks noGrp="1" noChangeAspect="1"/>
          </p:cNvPicPr>
          <p:nvPr>
            <p:ph idx="10"/>
          </p:nvPr>
        </p:nvPicPr>
        <p:blipFill>
          <a:blip r:embed="rId5"/>
          <a:srcRect l="26200" t="5583" r="34243" b="11664"/>
          <a:stretch/>
        </p:blipFill>
        <p:spPr>
          <a:xfrm>
            <a:off x="5591420" y="771550"/>
            <a:ext cx="3422511" cy="4340746"/>
          </a:xfrm>
          <a:ln w="38100">
            <a:solidFill>
              <a:srgbClr val="FF0000"/>
            </a:solidFill>
          </a:ln>
          <a:effectLst>
            <a:glow rad="139700">
              <a:schemeClr val="accent3">
                <a:satMod val="175000"/>
                <a:alpha val="40000"/>
              </a:schemeClr>
            </a:glow>
          </a:effectLst>
        </p:spPr>
      </p:pic>
      <p:sp>
        <p:nvSpPr>
          <p:cNvPr id="5" name="Date Placeholder 4">
            <a:extLst>
              <a:ext uri="{FF2B5EF4-FFF2-40B4-BE49-F238E27FC236}">
                <a16:creationId xmlns:a16="http://schemas.microsoft.com/office/drawing/2014/main" id="{EB282D39-D98C-FF85-795C-DD2166DF00C9}"/>
              </a:ext>
            </a:extLst>
          </p:cNvPr>
          <p:cNvSpPr>
            <a:spLocks noGrp="1"/>
          </p:cNvSpPr>
          <p:nvPr>
            <p:ph type="dt" sz="half" idx="4294967295"/>
          </p:nvPr>
        </p:nvSpPr>
        <p:spPr>
          <a:xfrm>
            <a:off x="8281988" y="4859338"/>
            <a:ext cx="862012" cy="144462"/>
          </a:xfrm>
        </p:spPr>
        <p:txBody>
          <a:bodyPr/>
          <a:lstStyle/>
          <a:p>
            <a:fld id="{55083716-AC44-4B2D-B264-9950904E6DAD}" type="datetime1">
              <a:rPr lang="en-US" smtClean="0"/>
              <a:t>11/12/2025</a:t>
            </a:fld>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96C157E-5F82-BC33-6151-F72A24B04C9D}"/>
                  </a:ext>
                </a:extLst>
              </p:cNvPr>
              <p:cNvSpPr txBox="1"/>
              <p:nvPr/>
            </p:nvSpPr>
            <p:spPr>
              <a:xfrm rot="16200000">
                <a:off x="7462569" y="2758856"/>
                <a:ext cx="2099137" cy="400110"/>
              </a:xfrm>
              <a:prstGeom prst="rect">
                <a:avLst/>
              </a:prstGeom>
              <a:noFill/>
            </p:spPr>
            <p:txBody>
              <a:bodyPr wrap="square">
                <a:spAutoFit/>
              </a:bodyPr>
              <a:lstStyle/>
              <a:p>
                <a:pPr algn="l"/>
                <a14:m>
                  <m:oMathPara xmlns:m="http://schemas.openxmlformats.org/officeDocument/2006/math">
                    <m:oMathParaPr>
                      <m:jc m:val="centerGroup"/>
                    </m:oMathParaPr>
                    <m:oMath xmlns:m="http://schemas.openxmlformats.org/officeDocument/2006/math">
                      <m:sSub>
                        <m:sSubPr>
                          <m:ctrlPr>
                            <a:rPr lang="en-US" sz="2000" b="0" i="1" u="none" strike="noStrike" baseline="0" dirty="0" smtClean="0">
                              <a:solidFill>
                                <a:srgbClr val="FFFAFA"/>
                              </a:solidFill>
                              <a:latin typeface="Cambria Math" panose="02040503050406030204" pitchFamily="18" charset="0"/>
                            </a:rPr>
                          </m:ctrlPr>
                        </m:sSubPr>
                        <m:e>
                          <m:r>
                            <a:rPr lang="en-US" sz="2000" b="0" i="1" u="none" strike="noStrike" baseline="0" dirty="0" smtClean="0">
                              <a:solidFill>
                                <a:srgbClr val="FFFAFA"/>
                              </a:solidFill>
                              <a:latin typeface="Cambria Math" panose="02040503050406030204" pitchFamily="18" charset="0"/>
                            </a:rPr>
                            <m:t>𝐵</m:t>
                          </m:r>
                        </m:e>
                        <m:sub>
                          <m:r>
                            <m:rPr>
                              <m:sty m:val="p"/>
                            </m:rPr>
                            <a:rPr lang="en-US" sz="2000" b="0" i="0" u="none" strike="noStrike" baseline="0" dirty="0" smtClean="0">
                              <a:solidFill>
                                <a:srgbClr val="FFFAFA"/>
                              </a:solidFill>
                              <a:latin typeface="Cambria Math" panose="02040503050406030204" pitchFamily="18" charset="0"/>
                            </a:rPr>
                            <m:t>max</m:t>
                          </m:r>
                        </m:sub>
                      </m:sSub>
                      <m:r>
                        <a:rPr lang="en-US" sz="2000" b="0" i="1" u="none" strike="noStrike" baseline="0" dirty="0" smtClean="0">
                          <a:solidFill>
                            <a:srgbClr val="FFFAFA"/>
                          </a:solidFill>
                          <a:latin typeface="Cambria Math" panose="02040503050406030204" pitchFamily="18" charset="0"/>
                        </a:rPr>
                        <m:t>=</m:t>
                      </m:r>
                      <m:r>
                        <a:rPr lang="en-US" sz="2000" b="0" i="1" u="none" strike="noStrike" baseline="0" dirty="0" smtClean="0">
                          <a:solidFill>
                            <a:srgbClr val="FFFAFA"/>
                          </a:solidFill>
                          <a:latin typeface="Cambria Math" panose="02040503050406030204" pitchFamily="18" charset="0"/>
                        </a:rPr>
                        <m:t>6</m:t>
                      </m:r>
                      <m:r>
                        <a:rPr lang="en-US" sz="2000" b="0" i="1" u="none" strike="noStrike" baseline="0" dirty="0" smtClean="0">
                          <a:solidFill>
                            <a:srgbClr val="FFFAFA"/>
                          </a:solidFill>
                          <a:latin typeface="Cambria Math" panose="02040503050406030204" pitchFamily="18" charset="0"/>
                        </a:rPr>
                        <m:t>.</m:t>
                      </m:r>
                      <m:r>
                        <a:rPr lang="en-US" sz="2000" b="0" i="1" u="none" strike="noStrike" baseline="0" dirty="0" smtClean="0">
                          <a:solidFill>
                            <a:srgbClr val="FFFAFA"/>
                          </a:solidFill>
                          <a:latin typeface="Cambria Math" panose="02040503050406030204" pitchFamily="18" charset="0"/>
                        </a:rPr>
                        <m:t>6</m:t>
                      </m:r>
                      <m:r>
                        <a:rPr lang="en-US" sz="2000" b="0" i="0" u="none" strike="noStrike" baseline="0" dirty="0" smtClean="0">
                          <a:solidFill>
                            <a:srgbClr val="FFFAFA"/>
                          </a:solidFill>
                          <a:latin typeface="Cambria Math" panose="02040503050406030204" pitchFamily="18" charset="0"/>
                        </a:rPr>
                        <m:t>1</m:t>
                      </m:r>
                      <m:r>
                        <m:rPr>
                          <m:sty m:val="p"/>
                        </m:rPr>
                        <a:rPr lang="en-US" sz="2000" b="0" i="0" u="none" strike="noStrike" baseline="0" dirty="0" smtClean="0">
                          <a:solidFill>
                            <a:srgbClr val="FFFAFA"/>
                          </a:solidFill>
                          <a:latin typeface="Cambria Math" panose="02040503050406030204" pitchFamily="18" charset="0"/>
                        </a:rPr>
                        <m:t>T</m:t>
                      </m:r>
                      <m:r>
                        <a:rPr lang="en-US" sz="2000" b="0" i="0" u="none" strike="noStrike" baseline="0" dirty="0" smtClean="0">
                          <a:solidFill>
                            <a:srgbClr val="FFFAFA"/>
                          </a:solidFill>
                          <a:latin typeface="Cambria Math" panose="02040503050406030204" pitchFamily="18" charset="0"/>
                        </a:rPr>
                        <m:t> </m:t>
                      </m:r>
                    </m:oMath>
                  </m:oMathPara>
                </a14:m>
                <a:endParaRPr lang="en-US" sz="2000" b="0" u="none" strike="noStrike" baseline="0" dirty="0">
                  <a:solidFill>
                    <a:srgbClr val="FFFAFA"/>
                  </a:solidFill>
                  <a:latin typeface="Liberation Serif"/>
                </a:endParaRPr>
              </a:p>
            </p:txBody>
          </p:sp>
        </mc:Choice>
        <mc:Fallback xmlns="">
          <p:sp>
            <p:nvSpPr>
              <p:cNvPr id="13" name="TextBox 12">
                <a:extLst>
                  <a:ext uri="{FF2B5EF4-FFF2-40B4-BE49-F238E27FC236}">
                    <a16:creationId xmlns:a16="http://schemas.microsoft.com/office/drawing/2014/main" id="{896C157E-5F82-BC33-6151-F72A24B04C9D}"/>
                  </a:ext>
                </a:extLst>
              </p:cNvPr>
              <p:cNvSpPr txBox="1">
                <a:spLocks noRot="1" noChangeAspect="1" noMove="1" noResize="1" noEditPoints="1" noAdjustHandles="1" noChangeArrowheads="1" noChangeShapeType="1" noTextEdit="1"/>
              </p:cNvSpPr>
              <p:nvPr/>
            </p:nvSpPr>
            <p:spPr>
              <a:xfrm rot="16200000">
                <a:off x="7462569" y="2758856"/>
                <a:ext cx="2099137" cy="400110"/>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6740450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52D1927-28EB-8FB4-E90C-9D2D7373FFF6}"/>
                  </a:ext>
                </a:extLst>
              </p:cNvPr>
              <p:cNvSpPr>
                <a:spLocks noGrp="1"/>
              </p:cNvSpPr>
              <p:nvPr>
                <p:ph type="title"/>
              </p:nvPr>
            </p:nvSpPr>
            <p:spPr/>
            <p:txBody>
              <a:bodyPr/>
              <a:lstStyle/>
              <a:p>
                <a14:m>
                  <m:oMath xmlns:m="http://schemas.openxmlformats.org/officeDocument/2006/math">
                    <m:sSub>
                      <m:sSubPr>
                        <m:ctrlPr>
                          <a:rPr lang="en-US" b="0" i="1" dirty="0" smtClean="0">
                            <a:latin typeface="Cambria Math" panose="02040503050406030204" pitchFamily="18" charset="0"/>
                          </a:rPr>
                        </m:ctrlPr>
                      </m:sSubPr>
                      <m:e>
                        <m:d>
                          <m:dPr>
                            <m:ctrlPr>
                              <a:rPr lang="de-CH" i="1" dirty="0" smtClean="0">
                                <a:latin typeface="Cambria Math" panose="02040503050406030204" pitchFamily="18" charset="0"/>
                              </a:rPr>
                            </m:ctrlPr>
                          </m:dPr>
                          <m:e>
                            <m:r>
                              <a:rPr lang="de-CH" i="1" dirty="0" smtClean="0">
                                <a:latin typeface="Cambria Math" panose="02040503050406030204" pitchFamily="18" charset="0"/>
                              </a:rPr>
                              <m:t>𝑔</m:t>
                            </m:r>
                            <m:r>
                              <a:rPr lang="de-CH" i="1" dirty="0" smtClean="0">
                                <a:latin typeface="Cambria Math" panose="02040503050406030204" pitchFamily="18" charset="0"/>
                              </a:rPr>
                              <m:t>−</m:t>
                            </m:r>
                            <m:r>
                              <a:rPr lang="de-CH" i="1" dirty="0" smtClean="0">
                                <a:latin typeface="Cambria Math" panose="02040503050406030204" pitchFamily="18" charset="0"/>
                              </a:rPr>
                              <m:t>2</m:t>
                            </m:r>
                          </m:e>
                        </m:d>
                      </m:e>
                      <m:sub>
                        <m:r>
                          <a:rPr lang="en-US" b="0" i="1" dirty="0" smtClean="0">
                            <a:latin typeface="Cambria Math" panose="02040503050406030204" pitchFamily="18" charset="0"/>
                          </a:rPr>
                          <m:t>𝜇</m:t>
                        </m:r>
                      </m:sub>
                    </m:sSub>
                  </m:oMath>
                </a14:m>
                <a:r>
                  <a:rPr lang="en-US" dirty="0"/>
                  <a:t> Prospects at PSI</a:t>
                </a:r>
              </a:p>
            </p:txBody>
          </p:sp>
        </mc:Choice>
        <mc:Fallback xmlns="">
          <p:sp>
            <p:nvSpPr>
              <p:cNvPr id="2" name="Title 1">
                <a:extLst>
                  <a:ext uri="{FF2B5EF4-FFF2-40B4-BE49-F238E27FC236}">
                    <a16:creationId xmlns:a16="http://schemas.microsoft.com/office/drawing/2014/main" id="{A52D1927-28EB-8FB4-E90C-9D2D7373FFF6}"/>
                  </a:ext>
                </a:extLst>
              </p:cNvPr>
              <p:cNvSpPr>
                <a:spLocks noGrp="1" noRot="1" noChangeAspect="1" noMove="1" noResize="1" noEditPoints="1" noAdjustHandles="1" noChangeArrowheads="1" noChangeShapeType="1" noTextEdit="1"/>
              </p:cNvSpPr>
              <p:nvPr>
                <p:ph type="title"/>
              </p:nvPr>
            </p:nvSpPr>
            <p:spPr>
              <a:blipFill>
                <a:blip r:embed="rId2"/>
                <a:stretch>
                  <a:fillRect t="-20635" b="-47619"/>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8B638E3A-9711-B49A-05A0-1FF08FB5EAFC}"/>
              </a:ext>
            </a:extLst>
          </p:cNvPr>
          <p:cNvSpPr>
            <a:spLocks noGrp="1"/>
          </p:cNvSpPr>
          <p:nvPr>
            <p:ph type="sldNum" sz="quarter" idx="4"/>
          </p:nvPr>
        </p:nvSpPr>
        <p:spPr/>
        <p:txBody>
          <a:bodyPr/>
          <a:lstStyle/>
          <a:p>
            <a:pPr>
              <a:defRPr/>
            </a:pPr>
            <a:fld id="{EBC07571-3134-BB4B-B83F-1A9FE18D34F3}" type="slidenum">
              <a:rPr lang="de-DE" smtClean="0">
                <a:solidFill>
                  <a:srgbClr val="000000"/>
                </a:solidFill>
              </a:rPr>
              <a:pPr>
                <a:defRPr/>
              </a:pPr>
              <a:t>35</a:t>
            </a:fld>
            <a:endParaRPr lang="de-DE" dirty="0">
              <a:solidFill>
                <a:srgbClr val="000000"/>
              </a:solidFill>
            </a:endParaRP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8DD67624-A895-1B2A-82DA-1BAAEB413C6F}"/>
                  </a:ext>
                </a:extLst>
              </p:cNvPr>
              <p:cNvSpPr>
                <a:spLocks noGrp="1"/>
              </p:cNvSpPr>
              <p:nvPr>
                <p:ph idx="1"/>
              </p:nvPr>
            </p:nvSpPr>
            <p:spPr>
              <a:xfrm>
                <a:off x="179512" y="915566"/>
                <a:ext cx="3706587" cy="3827178"/>
              </a:xfrm>
            </p:spPr>
            <p:txBody>
              <a:bodyPr/>
              <a:lstStyle/>
              <a:p>
                <a:r>
                  <a:rPr lang="en-US" dirty="0"/>
                  <a:t>Statistics as in </a:t>
                </a:r>
                <a:r>
                  <a:rPr lang="en-US" dirty="0" err="1"/>
                  <a:t>muEDM</a:t>
                </a:r>
                <a:r>
                  <a:rPr lang="en-US" dirty="0"/>
                  <a:t> phase 2</a:t>
                </a:r>
                <a:br>
                  <a:rPr lang="en-US" dirty="0"/>
                </a:br>
                <a:r>
                  <a:rPr lang="en-US" dirty="0"/>
                  <a:t>(one year data)</a:t>
                </a:r>
              </a:p>
              <a:p>
                <a:pPr marL="0" indent="0">
                  <a:buNone/>
                </a:pPr>
                <a:r>
                  <a:rPr lang="en-US" dirty="0"/>
                  <a:t>	- blue: single muon </a:t>
                </a:r>
              </a:p>
              <a:p>
                <a:pPr marL="0" indent="0">
                  <a:buNone/>
                </a:pPr>
                <a:r>
                  <a:rPr lang="en-US" dirty="0"/>
                  <a:t>	- red: 3 muons – how?</a:t>
                </a:r>
              </a:p>
              <a:p>
                <a:r>
                  <a:rPr lang="en-US" dirty="0"/>
                  <a:t>Same magnet, same detector, </a:t>
                </a:r>
                <a:br>
                  <a:rPr lang="en-US" dirty="0"/>
                </a:br>
                <a:r>
                  <a:rPr lang="en-US" dirty="0"/>
                  <a:t>no electric field</a:t>
                </a:r>
              </a:p>
              <a:p>
                <a:r>
                  <a:rPr lang="en-US" dirty="0"/>
                  <a:t>Prospects with new beamline solenoid to go to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140</m:t>
                    </m:r>
                    <m:r>
                      <a:rPr lang="en-US" b="0" i="1" smtClean="0">
                        <a:latin typeface="Cambria Math" panose="02040503050406030204" pitchFamily="18" charset="0"/>
                      </a:rPr>
                      <m:t> </m:t>
                    </m:r>
                    <m:r>
                      <m:rPr>
                        <m:sty m:val="p"/>
                      </m:rPr>
                      <a:rPr lang="en-US" b="0" i="0" smtClean="0">
                        <a:latin typeface="Cambria Math" panose="02040503050406030204" pitchFamily="18" charset="0"/>
                      </a:rPr>
                      <m:t>MeV</m:t>
                    </m:r>
                    <m:r>
                      <a:rPr lang="en-US" b="0" i="0" smtClean="0">
                        <a:latin typeface="Cambria Math" panose="02040503050406030204" pitchFamily="18" charset="0"/>
                      </a:rPr>
                      <m:t>/</m:t>
                    </m:r>
                    <m:r>
                      <m:rPr>
                        <m:sty m:val="p"/>
                      </m:rPr>
                      <a:rPr lang="en-US" b="0" i="0" smtClean="0">
                        <a:latin typeface="Cambria Math" panose="02040503050406030204" pitchFamily="18" charset="0"/>
                      </a:rPr>
                      <m:t>c</m:t>
                    </m:r>
                  </m:oMath>
                </a14:m>
                <a:endParaRPr lang="en-US" dirty="0"/>
              </a:p>
              <a:p>
                <a:endParaRPr lang="en-US" dirty="0"/>
              </a:p>
              <a:p>
                <a:pPr marL="0" indent="0">
                  <a:buNone/>
                </a:pPr>
                <a:r>
                  <a:rPr lang="en-US" dirty="0"/>
                  <a:t>Sensitivity: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 </m:t>
                    </m:r>
                    <m:r>
                      <m:rPr>
                        <m:sty m:val="p"/>
                      </m:rPr>
                      <a:rPr lang="en-US" b="0" i="0" smtClean="0">
                        <a:latin typeface="Cambria Math" panose="02040503050406030204" pitchFamily="18" charset="0"/>
                      </a:rPr>
                      <m:t>ppm</m:t>
                    </m:r>
                  </m:oMath>
                </a14:m>
                <a:r>
                  <a:rPr lang="en-US" dirty="0"/>
                  <a:t> statistically </a:t>
                </a:r>
                <a:br>
                  <a:rPr lang="en-US" dirty="0"/>
                </a:br>
                <a:r>
                  <a:rPr lang="en-US" dirty="0"/>
                  <a:t>		(4 years)</a:t>
                </a:r>
              </a:p>
              <a:p>
                <a:pPr marL="0" indent="0">
                  <a:buNone/>
                </a:pPr>
                <a:endParaRPr lang="en-US" dirty="0"/>
              </a:p>
              <a:p>
                <a:r>
                  <a:rPr lang="en-US" dirty="0"/>
                  <a:t>Collaboration on magnet with JPARC and transport between institutes?</a:t>
                </a:r>
              </a:p>
              <a:p>
                <a:pPr marL="0" indent="0">
                  <a:buNone/>
                </a:pPr>
                <a:endParaRPr lang="en-US" dirty="0"/>
              </a:p>
            </p:txBody>
          </p:sp>
        </mc:Choice>
        <mc:Fallback xmlns="">
          <p:sp>
            <p:nvSpPr>
              <p:cNvPr id="4" name="Content Placeholder 3">
                <a:extLst>
                  <a:ext uri="{FF2B5EF4-FFF2-40B4-BE49-F238E27FC236}">
                    <a16:creationId xmlns:a16="http://schemas.microsoft.com/office/drawing/2014/main" id="{8DD67624-A895-1B2A-82DA-1BAAEB413C6F}"/>
                  </a:ext>
                </a:extLst>
              </p:cNvPr>
              <p:cNvSpPr>
                <a:spLocks noGrp="1" noRot="1" noChangeAspect="1" noMove="1" noResize="1" noEditPoints="1" noAdjustHandles="1" noChangeArrowheads="1" noChangeShapeType="1" noTextEdit="1"/>
              </p:cNvSpPr>
              <p:nvPr>
                <p:ph idx="1"/>
              </p:nvPr>
            </p:nvSpPr>
            <p:spPr>
              <a:xfrm>
                <a:off x="179512" y="915566"/>
                <a:ext cx="3706587" cy="3827178"/>
              </a:xfrm>
              <a:blipFill>
                <a:blip r:embed="rId3"/>
                <a:stretch>
                  <a:fillRect l="-3454" t="-1274" r="-658" b="-7484"/>
                </a:stretch>
              </a:blipFill>
            </p:spPr>
            <p:txBody>
              <a:bodyPr/>
              <a:lstStyle/>
              <a:p>
                <a:r>
                  <a:rPr lang="en-US">
                    <a:noFill/>
                  </a:rPr>
                  <a:t> </a:t>
                </a:r>
              </a:p>
            </p:txBody>
          </p:sp>
        </mc:Fallback>
      </mc:AlternateContent>
      <p:pic>
        <p:nvPicPr>
          <p:cNvPr id="7" name="Content Placeholder 6">
            <a:extLst>
              <a:ext uri="{FF2B5EF4-FFF2-40B4-BE49-F238E27FC236}">
                <a16:creationId xmlns:a16="http://schemas.microsoft.com/office/drawing/2014/main" id="{2A006A1B-F351-DEEF-101F-684B25DD27FD}"/>
              </a:ext>
            </a:extLst>
          </p:cNvPr>
          <p:cNvPicPr>
            <a:picLocks noGrp="1" noChangeAspect="1"/>
          </p:cNvPicPr>
          <p:nvPr>
            <p:ph idx="10"/>
          </p:nvPr>
        </p:nvPicPr>
        <p:blipFill>
          <a:blip r:embed="rId4"/>
          <a:stretch>
            <a:fillRect/>
          </a:stretch>
        </p:blipFill>
        <p:spPr>
          <a:xfrm>
            <a:off x="3707904" y="763712"/>
            <a:ext cx="5631756" cy="4223816"/>
          </a:xfrm>
        </p:spPr>
      </p:pic>
    </p:spTree>
    <p:extLst>
      <p:ext uri="{BB962C8B-B14F-4D97-AF65-F5344CB8AC3E}">
        <p14:creationId xmlns:p14="http://schemas.microsoft.com/office/powerpoint/2010/main" val="392680172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45F04CC-4892-8E55-82B1-B637983037F8}"/>
                  </a:ext>
                </a:extLst>
              </p:cNvPr>
              <p:cNvSpPr>
                <a:spLocks noGrp="1"/>
              </p:cNvSpPr>
              <p:nvPr>
                <p:ph type="title"/>
              </p:nvPr>
            </p:nvSpPr>
            <p:spPr/>
            <p:txBody>
              <a:bodyPr/>
              <a:lstStyle/>
              <a:p>
                <a:r>
                  <a:rPr lang="en-US" dirty="0"/>
                  <a:t>Extension to </a:t>
                </a:r>
                <a14:m>
                  <m:oMath xmlns:m="http://schemas.openxmlformats.org/officeDocument/2006/math">
                    <m:r>
                      <a:rPr lang="en-US" b="0" i="1" smtClean="0">
                        <a:latin typeface="Cambria Math" panose="02040503050406030204" pitchFamily="18" charset="0"/>
                      </a:rPr>
                      <m:t>𝛽</m:t>
                    </m:r>
                    <m:r>
                      <a:rPr lang="en-US" b="0" i="1" smtClean="0">
                        <a:latin typeface="Cambria Math" panose="02040503050406030204" pitchFamily="18" charset="0"/>
                      </a:rPr>
                      <m:t>−</m:t>
                    </m:r>
                  </m:oMath>
                </a14:m>
                <a:r>
                  <a:rPr lang="en-US" dirty="0"/>
                  <a:t> decaying nuclei</a:t>
                </a:r>
              </a:p>
            </p:txBody>
          </p:sp>
        </mc:Choice>
        <mc:Fallback xmlns="">
          <p:sp>
            <p:nvSpPr>
              <p:cNvPr id="2" name="Title 1">
                <a:extLst>
                  <a:ext uri="{FF2B5EF4-FFF2-40B4-BE49-F238E27FC236}">
                    <a16:creationId xmlns:a16="http://schemas.microsoft.com/office/drawing/2014/main" id="{D45F04CC-4892-8E55-82B1-B637983037F8}"/>
                  </a:ext>
                </a:extLst>
              </p:cNvPr>
              <p:cNvSpPr>
                <a:spLocks noGrp="1" noRot="1" noChangeAspect="1" noMove="1" noResize="1" noEditPoints="1" noAdjustHandles="1" noChangeArrowheads="1" noChangeShapeType="1" noTextEdit="1"/>
              </p:cNvSpPr>
              <p:nvPr>
                <p:ph type="title"/>
              </p:nvPr>
            </p:nvSpPr>
            <p:spPr>
              <a:blipFill>
                <a:blip r:embed="rId2"/>
                <a:stretch>
                  <a:fillRect l="-4303" t="-31746" b="-100000"/>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29063BE1-BDED-044B-2155-5E622DD28890}"/>
              </a:ext>
            </a:extLst>
          </p:cNvPr>
          <p:cNvSpPr>
            <a:spLocks noGrp="1"/>
          </p:cNvSpPr>
          <p:nvPr>
            <p:ph type="ftr" sz="quarter" idx="5"/>
          </p:nvPr>
        </p:nvSpPr>
        <p:spPr/>
        <p:txBody>
          <a:bodyPr/>
          <a:lstStyle/>
          <a:p>
            <a:endParaRPr lang="en-GB"/>
          </a:p>
        </p:txBody>
      </p:sp>
      <p:sp>
        <p:nvSpPr>
          <p:cNvPr id="5" name="Date Placeholder 4">
            <a:extLst>
              <a:ext uri="{FF2B5EF4-FFF2-40B4-BE49-F238E27FC236}">
                <a16:creationId xmlns:a16="http://schemas.microsoft.com/office/drawing/2014/main" id="{7EB7763B-E709-743C-F686-4B19839C7062}"/>
              </a:ext>
            </a:extLst>
          </p:cNvPr>
          <p:cNvSpPr>
            <a:spLocks noGrp="1"/>
          </p:cNvSpPr>
          <p:nvPr>
            <p:ph type="dt" sz="half" idx="6"/>
          </p:nvPr>
        </p:nvSpPr>
        <p:spPr/>
        <p:txBody>
          <a:bodyPr/>
          <a:lstStyle/>
          <a:p>
            <a:fld id="{116C4578-242A-4603-88BB-AF451F39E348}" type="datetime1">
              <a:rPr lang="en-US" smtClean="0"/>
              <a:t>11/12/2025</a:t>
            </a:fld>
            <a:endParaRPr lang="en-US"/>
          </a:p>
        </p:txBody>
      </p:sp>
      <p:sp>
        <p:nvSpPr>
          <p:cNvPr id="6" name="Slide Number Placeholder 5">
            <a:extLst>
              <a:ext uri="{FF2B5EF4-FFF2-40B4-BE49-F238E27FC236}">
                <a16:creationId xmlns:a16="http://schemas.microsoft.com/office/drawing/2014/main" id="{332E361C-E92D-2195-5F73-8C116171F91F}"/>
              </a:ext>
            </a:extLst>
          </p:cNvPr>
          <p:cNvSpPr>
            <a:spLocks noGrp="1"/>
          </p:cNvSpPr>
          <p:nvPr>
            <p:ph type="sldNum" sz="quarter" idx="7"/>
          </p:nvPr>
        </p:nvSpPr>
        <p:spPr/>
        <p:txBody>
          <a:bodyPr/>
          <a:lstStyle/>
          <a:p>
            <a:fld id="{B6F15528-21DE-4FAA-801E-634DDDAF4B2B}" type="slidenum">
              <a:rPr lang="en-GB" smtClean="0"/>
              <a:t>36</a:t>
            </a:fld>
            <a:endParaRPr lang="en-GB"/>
          </a:p>
        </p:txBody>
      </p:sp>
      <p:pic>
        <p:nvPicPr>
          <p:cNvPr id="8" name="Picture 7" descr="A diagram of a magnet&#10;&#10;AI-generated content may be incorrect.">
            <a:extLst>
              <a:ext uri="{FF2B5EF4-FFF2-40B4-BE49-F238E27FC236}">
                <a16:creationId xmlns:a16="http://schemas.microsoft.com/office/drawing/2014/main" id="{B5C4C982-9B2A-80C4-325C-E2A70EA979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4206" y="987574"/>
            <a:ext cx="4788024" cy="2516073"/>
          </a:xfrm>
          <a:prstGeom prst="rect">
            <a:avLst/>
          </a:prstGeom>
        </p:spPr>
      </p:pic>
      <p:pic>
        <p:nvPicPr>
          <p:cNvPr id="11" name="Picture 10" descr="A black text on a white background&#10;&#10;AI-generated content may be incorrect.">
            <a:extLst>
              <a:ext uri="{FF2B5EF4-FFF2-40B4-BE49-F238E27FC236}">
                <a16:creationId xmlns:a16="http://schemas.microsoft.com/office/drawing/2014/main" id="{3391CF63-D0B2-9A9C-ABA4-D536C9EEB9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576" y="3651870"/>
            <a:ext cx="3425471" cy="860551"/>
          </a:xfrm>
          <a:prstGeom prst="rect">
            <a:avLst/>
          </a:prstGeom>
        </p:spPr>
      </p:pic>
      <p:pic>
        <p:nvPicPr>
          <p:cNvPr id="13" name="Picture 12" descr="A graph of a magnetic field strength&#10;&#10;AI-generated content may be incorrect.">
            <a:extLst>
              <a:ext uri="{FF2B5EF4-FFF2-40B4-BE49-F238E27FC236}">
                <a16:creationId xmlns:a16="http://schemas.microsoft.com/office/drawing/2014/main" id="{D55392AE-D79A-4AC0-20B5-B0606D013BBD}"/>
              </a:ext>
            </a:extLst>
          </p:cNvPr>
          <p:cNvPicPr>
            <a:picLocks noChangeAspect="1"/>
          </p:cNvPicPr>
          <p:nvPr/>
        </p:nvPicPr>
        <p:blipFill>
          <a:blip r:embed="rId5"/>
          <a:stretch>
            <a:fillRect/>
          </a:stretch>
        </p:blipFill>
        <p:spPr>
          <a:xfrm>
            <a:off x="5090031" y="1016992"/>
            <a:ext cx="3889763" cy="2516073"/>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3AAD1C2-4434-225C-7DD8-7D0CDC90A397}"/>
                  </a:ext>
                </a:extLst>
              </p:cNvPr>
              <p:cNvSpPr txBox="1"/>
              <p:nvPr/>
            </p:nvSpPr>
            <p:spPr>
              <a:xfrm>
                <a:off x="5508104" y="3944783"/>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 xmlns:m="http://schemas.openxmlformats.org/officeDocument/2006/math">
                    <m:r>
                      <a:rPr lang="en-US" sz="1800" b="0" i="1" smtClean="0">
                        <a:solidFill>
                          <a:srgbClr val="000000"/>
                        </a:solidFill>
                        <a:latin typeface="Cambria Math" panose="02040503050406030204" pitchFamily="18" charset="0"/>
                      </a:rPr>
                      <m:t>𝜎</m:t>
                    </m:r>
                    <m:d>
                      <m:dPr>
                        <m:ctrlPr>
                          <a:rPr lang="en-US" sz="1800" b="0" i="1" smtClean="0">
                            <a:solidFill>
                              <a:srgbClr val="000000"/>
                            </a:solidFill>
                            <a:latin typeface="Cambria Math" panose="02040503050406030204" pitchFamily="18" charset="0"/>
                          </a:rPr>
                        </m:ctrlPr>
                      </m:dPr>
                      <m:e>
                        <m:sSub>
                          <m:sSubPr>
                            <m:ctrlPr>
                              <a:rPr lang="en-US" sz="1800" b="0" i="1" smtClean="0">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rPr>
                              <m:t>𝑑</m:t>
                            </m:r>
                          </m:e>
                          <m:sub>
                            <m:r>
                              <m:rPr>
                                <m:sty m:val="p"/>
                              </m:rPr>
                              <a:rPr lang="en-US" sz="1800" b="0" i="0" smtClean="0">
                                <a:solidFill>
                                  <a:srgbClr val="000000"/>
                                </a:solidFill>
                                <a:latin typeface="Cambria Math" panose="02040503050406030204" pitchFamily="18" charset="0"/>
                              </a:rPr>
                              <m:t>Li</m:t>
                            </m:r>
                          </m:sub>
                        </m:sSub>
                      </m:e>
                    </m:d>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2</m:t>
                    </m:r>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4</m:t>
                    </m:r>
                    <m:r>
                      <a:rPr lang="en-US" sz="1800" b="0" i="1" smtClean="0">
                        <a:solidFill>
                          <a:srgbClr val="000000"/>
                        </a:solidFill>
                        <a:latin typeface="Cambria Math" panose="02040503050406030204" pitchFamily="18" charset="0"/>
                      </a:rPr>
                      <m:t>×</m:t>
                    </m:r>
                    <m:sSup>
                      <m:sSupPr>
                        <m:ctrlPr>
                          <a:rPr lang="en-US" sz="1800" b="0" i="1" smtClean="0">
                            <a:solidFill>
                              <a:srgbClr val="000000"/>
                            </a:solidFill>
                            <a:latin typeface="Cambria Math" panose="02040503050406030204" pitchFamily="18" charset="0"/>
                          </a:rPr>
                        </m:ctrlPr>
                      </m:sSupPr>
                      <m:e>
                        <m:r>
                          <a:rPr lang="en-US" sz="1800" b="0" i="1" smtClean="0">
                            <a:solidFill>
                              <a:srgbClr val="000000"/>
                            </a:solidFill>
                            <a:latin typeface="Cambria Math" panose="02040503050406030204" pitchFamily="18" charset="0"/>
                          </a:rPr>
                          <m:t>10</m:t>
                        </m:r>
                      </m:e>
                      <m:sup>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25</m:t>
                        </m:r>
                      </m:sup>
                    </m:sSup>
                    <m:r>
                      <a:rPr lang="en-US" sz="1800" b="0" i="1" smtClean="0">
                        <a:solidFill>
                          <a:srgbClr val="000000"/>
                        </a:solidFill>
                        <a:latin typeface="Cambria Math" panose="02040503050406030204" pitchFamily="18" charset="0"/>
                      </a:rPr>
                      <m:t>𝑒</m:t>
                    </m:r>
                    <m:r>
                      <m:rPr>
                        <m:sty m:val="p"/>
                      </m:rPr>
                      <a:rPr lang="en-US" sz="1800" b="0" i="0" smtClean="0">
                        <a:solidFill>
                          <a:srgbClr val="000000"/>
                        </a:solidFill>
                        <a:latin typeface="Cambria Math" panose="02040503050406030204" pitchFamily="18" charset="0"/>
                      </a:rPr>
                      <m:t>cm</m:t>
                    </m:r>
                  </m:oMath>
                </a14:m>
                <a:r>
                  <a:rPr lang="en-US" sz="1800" dirty="0">
                    <a:solidFill>
                      <a:srgbClr val="000000"/>
                    </a:solidFill>
                    <a:latin typeface="Aptos" panose="020B0004020202020204" pitchFamily="34" charset="0"/>
                  </a:rPr>
                  <a:t> </a:t>
                </a:r>
                <a14:m>
                  <m:oMath xmlns:m="http://schemas.openxmlformats.org/officeDocument/2006/math">
                    <m:r>
                      <a:rPr lang="en-US" sz="1800">
                        <a:solidFill>
                          <a:srgbClr val="000000"/>
                        </a:solidFill>
                        <a:latin typeface="Cambria Math" panose="02040503050406030204" pitchFamily="18" charset="0"/>
                      </a:rPr>
                      <m:t>(</m:t>
                    </m:r>
                    <m:r>
                      <a:rPr lang="en-US" sz="1800">
                        <a:solidFill>
                          <a:srgbClr val="000000"/>
                        </a:solidFill>
                        <a:latin typeface="Cambria Math" panose="02040503050406030204" pitchFamily="18" charset="0"/>
                      </a:rPr>
                      <m:t>1</m:t>
                    </m:r>
                    <m:r>
                      <a:rPr lang="en-US" sz="1800">
                        <a:solidFill>
                          <a:srgbClr val="000000"/>
                        </a:solidFill>
                        <a:latin typeface="Cambria Math" panose="02040503050406030204" pitchFamily="18" charset="0"/>
                      </a:rPr>
                      <m:t> </m:t>
                    </m:r>
                    <m:r>
                      <m:rPr>
                        <m:sty m:val="p"/>
                      </m:rPr>
                      <a:rPr lang="en-US" sz="1800">
                        <a:solidFill>
                          <a:srgbClr val="000000"/>
                        </a:solidFill>
                        <a:latin typeface="Cambria Math" panose="02040503050406030204" pitchFamily="18" charset="0"/>
                      </a:rPr>
                      <m:t>week</m:t>
                    </m:r>
                    <m:r>
                      <a:rPr lang="en-US" sz="1800">
                        <a:solidFill>
                          <a:srgbClr val="000000"/>
                        </a:solidFill>
                        <a:latin typeface="Cambria Math" panose="02040503050406030204" pitchFamily="18" charset="0"/>
                      </a:rPr>
                      <m:t>)</m:t>
                    </m:r>
                  </m:oMath>
                </a14:m>
                <a:endParaRPr lang="en-US" sz="1800" dirty="0">
                  <a:solidFill>
                    <a:srgbClr val="000000"/>
                  </a:solidFill>
                  <a:latin typeface="Aptos" panose="020B0004020202020204" pitchFamily="34" charset="0"/>
                </a:endParaRPr>
              </a:p>
            </p:txBody>
          </p:sp>
        </mc:Choice>
        <mc:Fallback xmlns="">
          <p:sp>
            <p:nvSpPr>
              <p:cNvPr id="14" name="TextBox 13">
                <a:extLst>
                  <a:ext uri="{FF2B5EF4-FFF2-40B4-BE49-F238E27FC236}">
                    <a16:creationId xmlns:a16="http://schemas.microsoft.com/office/drawing/2014/main" id="{F3AAD1C2-4434-225C-7DD8-7D0CDC90A397}"/>
                  </a:ext>
                </a:extLst>
              </p:cNvPr>
              <p:cNvSpPr txBox="1">
                <a:spLocks noRot="1" noChangeAspect="1" noMove="1" noResize="1" noEditPoints="1" noAdjustHandles="1" noChangeArrowheads="1" noChangeShapeType="1" noTextEdit="1"/>
              </p:cNvSpPr>
              <p:nvPr/>
            </p:nvSpPr>
            <p:spPr>
              <a:xfrm>
                <a:off x="5508104" y="3944783"/>
                <a:ext cx="914400" cy="914400"/>
              </a:xfrm>
              <a:prstGeom prst="rect">
                <a:avLst/>
              </a:prstGeom>
              <a:blipFill>
                <a:blip r:embed="rId6"/>
                <a:stretch>
                  <a:fillRect l="-6667" t="-6000" r="-285333"/>
                </a:stretch>
              </a:blipFill>
            </p:spPr>
            <p:txBody>
              <a:bodyPr/>
              <a:lstStyle/>
              <a:p>
                <a:r>
                  <a:rPr lang="en-US">
                    <a:noFill/>
                  </a:rPr>
                  <a:t> </a:t>
                </a:r>
              </a:p>
            </p:txBody>
          </p:sp>
        </mc:Fallback>
      </mc:AlternateContent>
    </p:spTree>
    <p:extLst>
      <p:ext uri="{BB962C8B-B14F-4D97-AF65-F5344CB8AC3E}">
        <p14:creationId xmlns:p14="http://schemas.microsoft.com/office/powerpoint/2010/main" val="1883705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45F04CC-4892-8E55-82B1-B637983037F8}"/>
                  </a:ext>
                </a:extLst>
              </p:cNvPr>
              <p:cNvSpPr>
                <a:spLocks noGrp="1"/>
              </p:cNvSpPr>
              <p:nvPr>
                <p:ph type="title"/>
              </p:nvPr>
            </p:nvSpPr>
            <p:spPr/>
            <p:txBody>
              <a:bodyPr/>
              <a:lstStyle/>
              <a:p>
                <a:r>
                  <a:rPr lang="en-US" dirty="0"/>
                  <a:t>Extension to </a:t>
                </a:r>
                <a14:m>
                  <m:oMath xmlns:m="http://schemas.openxmlformats.org/officeDocument/2006/math">
                    <m:r>
                      <a:rPr lang="en-US" b="0" i="1" smtClean="0">
                        <a:latin typeface="Cambria Math" panose="02040503050406030204" pitchFamily="18" charset="0"/>
                      </a:rPr>
                      <m:t>𝛽</m:t>
                    </m:r>
                    <m:r>
                      <a:rPr lang="en-US" b="0" i="1" smtClean="0">
                        <a:latin typeface="Cambria Math" panose="02040503050406030204" pitchFamily="18" charset="0"/>
                      </a:rPr>
                      <m:t>−</m:t>
                    </m:r>
                  </m:oMath>
                </a14:m>
                <a:r>
                  <a:rPr lang="en-US" dirty="0"/>
                  <a:t> decaying nuclei</a:t>
                </a:r>
              </a:p>
            </p:txBody>
          </p:sp>
        </mc:Choice>
        <mc:Fallback xmlns="">
          <p:sp>
            <p:nvSpPr>
              <p:cNvPr id="2" name="Title 1">
                <a:extLst>
                  <a:ext uri="{FF2B5EF4-FFF2-40B4-BE49-F238E27FC236}">
                    <a16:creationId xmlns:a16="http://schemas.microsoft.com/office/drawing/2014/main" id="{D45F04CC-4892-8E55-82B1-B637983037F8}"/>
                  </a:ext>
                </a:extLst>
              </p:cNvPr>
              <p:cNvSpPr>
                <a:spLocks noGrp="1" noRot="1" noChangeAspect="1" noMove="1" noResize="1" noEditPoints="1" noAdjustHandles="1" noChangeArrowheads="1" noChangeShapeType="1" noTextEdit="1"/>
              </p:cNvSpPr>
              <p:nvPr>
                <p:ph type="title"/>
              </p:nvPr>
            </p:nvSpPr>
            <p:spPr>
              <a:blipFill>
                <a:blip r:embed="rId2"/>
                <a:stretch>
                  <a:fillRect l="-4303" t="-31746" b="-100000"/>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29063BE1-BDED-044B-2155-5E622DD28890}"/>
              </a:ext>
            </a:extLst>
          </p:cNvPr>
          <p:cNvSpPr>
            <a:spLocks noGrp="1"/>
          </p:cNvSpPr>
          <p:nvPr>
            <p:ph type="ftr" sz="quarter" idx="5"/>
          </p:nvPr>
        </p:nvSpPr>
        <p:spPr/>
        <p:txBody>
          <a:bodyPr/>
          <a:lstStyle/>
          <a:p>
            <a:endParaRPr lang="en-GB"/>
          </a:p>
        </p:txBody>
      </p:sp>
      <p:sp>
        <p:nvSpPr>
          <p:cNvPr id="5" name="Date Placeholder 4">
            <a:extLst>
              <a:ext uri="{FF2B5EF4-FFF2-40B4-BE49-F238E27FC236}">
                <a16:creationId xmlns:a16="http://schemas.microsoft.com/office/drawing/2014/main" id="{7EB7763B-E709-743C-F686-4B19839C7062}"/>
              </a:ext>
            </a:extLst>
          </p:cNvPr>
          <p:cNvSpPr>
            <a:spLocks noGrp="1"/>
          </p:cNvSpPr>
          <p:nvPr>
            <p:ph type="dt" sz="half" idx="6"/>
          </p:nvPr>
        </p:nvSpPr>
        <p:spPr/>
        <p:txBody>
          <a:bodyPr/>
          <a:lstStyle/>
          <a:p>
            <a:fld id="{116C4578-242A-4603-88BB-AF451F39E348}" type="datetime1">
              <a:rPr lang="en-US" smtClean="0"/>
              <a:t>11/12/2025</a:t>
            </a:fld>
            <a:endParaRPr lang="en-US"/>
          </a:p>
        </p:txBody>
      </p:sp>
      <p:sp>
        <p:nvSpPr>
          <p:cNvPr id="6" name="Slide Number Placeholder 5">
            <a:extLst>
              <a:ext uri="{FF2B5EF4-FFF2-40B4-BE49-F238E27FC236}">
                <a16:creationId xmlns:a16="http://schemas.microsoft.com/office/drawing/2014/main" id="{332E361C-E92D-2195-5F73-8C116171F91F}"/>
              </a:ext>
            </a:extLst>
          </p:cNvPr>
          <p:cNvSpPr>
            <a:spLocks noGrp="1"/>
          </p:cNvSpPr>
          <p:nvPr>
            <p:ph type="sldNum" sz="quarter" idx="7"/>
          </p:nvPr>
        </p:nvSpPr>
        <p:spPr/>
        <p:txBody>
          <a:bodyPr/>
          <a:lstStyle/>
          <a:p>
            <a:fld id="{B6F15528-21DE-4FAA-801E-634DDDAF4B2B}" type="slidenum">
              <a:rPr lang="en-GB" smtClean="0"/>
              <a:t>37</a:t>
            </a:fld>
            <a:endParaRPr lang="en-GB"/>
          </a:p>
        </p:txBody>
      </p:sp>
      <p:pic>
        <p:nvPicPr>
          <p:cNvPr id="7" name="Picture 6">
            <a:extLst>
              <a:ext uri="{FF2B5EF4-FFF2-40B4-BE49-F238E27FC236}">
                <a16:creationId xmlns:a16="http://schemas.microsoft.com/office/drawing/2014/main" id="{6EE5F7AC-6F40-BA6F-3470-873761C412F9}"/>
              </a:ext>
            </a:extLst>
          </p:cNvPr>
          <p:cNvPicPr/>
          <p:nvPr/>
        </p:nvPicPr>
        <p:blipFill>
          <a:blip r:embed="rId3" cstate="print">
            <a:extLst>
              <a:ext uri="{28A0092B-C50C-407E-A947-70E740481C1C}">
                <a14:useLocalDpi xmlns:a14="http://schemas.microsoft.com/office/drawing/2010/main"/>
              </a:ext>
            </a:extLst>
          </a:blip>
          <a:srcRect/>
          <a:stretch/>
        </p:blipFill>
        <p:spPr>
          <a:xfrm>
            <a:off x="170946" y="915566"/>
            <a:ext cx="4248174" cy="2520280"/>
          </a:xfrm>
          <a:prstGeom prst="rect">
            <a:avLst/>
          </a:prstGeom>
          <a:noFill/>
          <a:ln w="0">
            <a:noFill/>
          </a:ln>
        </p:spPr>
      </p:pic>
      <p:pic>
        <p:nvPicPr>
          <p:cNvPr id="9" name="Picture 8" descr="A graph of a function&#10;&#10;AI-generated content may be incorrect.">
            <a:extLst>
              <a:ext uri="{FF2B5EF4-FFF2-40B4-BE49-F238E27FC236}">
                <a16:creationId xmlns:a16="http://schemas.microsoft.com/office/drawing/2014/main" id="{4ED29A6C-676F-BE91-68C5-BB4BF3A17F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0" y="1538506"/>
            <a:ext cx="4392333" cy="3586172"/>
          </a:xfrm>
          <a:prstGeom prst="rect">
            <a:avLst/>
          </a:prstGeom>
        </p:spPr>
      </p:pic>
      <p:pic>
        <p:nvPicPr>
          <p:cNvPr id="3" name="Picture 2" descr="A close-up of a person&#10;&#10;AI-generated content may be incorrect.">
            <a:extLst>
              <a:ext uri="{FF2B5EF4-FFF2-40B4-BE49-F238E27FC236}">
                <a16:creationId xmlns:a16="http://schemas.microsoft.com/office/drawing/2014/main" id="{86B8B219-AC6E-011C-499C-A1111BD7608A}"/>
              </a:ext>
            </a:extLst>
          </p:cNvPr>
          <p:cNvPicPr>
            <a:picLocks noChangeAspect="1"/>
          </p:cNvPicPr>
          <p:nvPr/>
        </p:nvPicPr>
        <p:blipFill>
          <a:blip r:embed="rId5"/>
          <a:stretch>
            <a:fillRect/>
          </a:stretch>
        </p:blipFill>
        <p:spPr>
          <a:xfrm>
            <a:off x="7928968" y="-26268"/>
            <a:ext cx="1215032" cy="1615734"/>
          </a:xfrm>
          <a:prstGeom prst="rect">
            <a:avLst/>
          </a:prstGeom>
        </p:spPr>
      </p:pic>
    </p:spTree>
    <p:extLst>
      <p:ext uri="{BB962C8B-B14F-4D97-AF65-F5344CB8AC3E}">
        <p14:creationId xmlns:p14="http://schemas.microsoft.com/office/powerpoint/2010/main" val="2014383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a photo&#10;&#10;AI-generated content may be incorrect.">
            <a:extLst>
              <a:ext uri="{FF2B5EF4-FFF2-40B4-BE49-F238E27FC236}">
                <a16:creationId xmlns:a16="http://schemas.microsoft.com/office/drawing/2014/main" id="{158B1627-6389-7569-365F-C7240E6EDC02}"/>
              </a:ext>
            </a:extLst>
          </p:cNvPr>
          <p:cNvPicPr>
            <a:picLocks noChangeAspect="1"/>
          </p:cNvPicPr>
          <p:nvPr/>
        </p:nvPicPr>
        <p:blipFill rotWithShape="1">
          <a:blip r:embed="rId2"/>
          <a:srcRect l="14360" t="25746" r="16653" b="2435"/>
          <a:stretch/>
        </p:blipFill>
        <p:spPr>
          <a:xfrm>
            <a:off x="4095435" y="2839246"/>
            <a:ext cx="1620988" cy="1265639"/>
          </a:xfrm>
          <a:prstGeom prst="rect">
            <a:avLst/>
          </a:prstGeom>
        </p:spPr>
      </p:pic>
      <p:pic>
        <p:nvPicPr>
          <p:cNvPr id="12" name="Content Placeholder 11" descr="Screen Clipping"/>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28972" y="1150842"/>
            <a:ext cx="3722749" cy="3941188"/>
          </a:xfrm>
          <a:ln>
            <a:solidFill>
              <a:srgbClr val="E5E5E5"/>
            </a:solidFill>
          </a:ln>
        </p:spPr>
      </p:pic>
      <p:sp>
        <p:nvSpPr>
          <p:cNvPr id="3" name="Title 2"/>
          <p:cNvSpPr>
            <a:spLocks noGrp="1"/>
          </p:cNvSpPr>
          <p:nvPr>
            <p:ph type="title"/>
          </p:nvPr>
        </p:nvSpPr>
        <p:spPr>
          <a:xfrm>
            <a:off x="1156657" y="177138"/>
            <a:ext cx="6708025" cy="381375"/>
          </a:xfrm>
        </p:spPr>
        <p:txBody>
          <a:bodyPr/>
          <a:lstStyle/>
          <a:p>
            <a:r>
              <a:rPr lang="en-US" dirty="0"/>
              <a:t> </a:t>
            </a:r>
            <a:r>
              <a:rPr lang="en-US" i="1" dirty="0">
                <a:latin typeface="Aptos" panose="020B0004020202020204" pitchFamily="34" charset="0"/>
              </a:rPr>
              <a:t>open for participation</a:t>
            </a:r>
          </a:p>
        </p:txBody>
      </p:sp>
      <p:pic>
        <p:nvPicPr>
          <p:cNvPr id="6" name="Picture 5"/>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8425996" y="1892757"/>
            <a:ext cx="719700" cy="975743"/>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4336" y="3913"/>
            <a:ext cx="720900" cy="96120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46601" y="3913"/>
            <a:ext cx="719320" cy="96120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58013" y="2857502"/>
            <a:ext cx="734252" cy="96120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986821" y="3913"/>
            <a:ext cx="717515" cy="961200"/>
          </a:xfrm>
          <a:prstGeom prst="rect">
            <a:avLst/>
          </a:prstGeom>
        </p:spPr>
      </p:pic>
      <p:pic>
        <p:nvPicPr>
          <p:cNvPr id="18" name="Picture 17"/>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550948" y="3818702"/>
            <a:ext cx="733780" cy="961200"/>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a:ext>
            </a:extLst>
          </a:blip>
          <a:srcRect/>
          <a:stretch/>
        </p:blipFill>
        <p:spPr>
          <a:xfrm>
            <a:off x="4825535" y="8113"/>
            <a:ext cx="720000" cy="956631"/>
          </a:xfrm>
          <a:prstGeom prst="rect">
            <a:avLst/>
          </a:prstGeom>
        </p:spPr>
      </p:pic>
      <p:pic>
        <p:nvPicPr>
          <p:cNvPr id="21" name="Picture 20"/>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a:ext>
            </a:extLst>
          </a:blip>
          <a:srcRect/>
          <a:stretch/>
        </p:blipFill>
        <p:spPr>
          <a:xfrm>
            <a:off x="8425236" y="953096"/>
            <a:ext cx="720460" cy="961200"/>
          </a:xfrm>
          <a:prstGeom prst="rect">
            <a:avLst/>
          </a:prstGeom>
        </p:spPr>
      </p:pic>
      <p:pic>
        <p:nvPicPr>
          <p:cNvPr id="19" name="Picture 18"/>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425236" y="0"/>
            <a:ext cx="720000" cy="960208"/>
          </a:xfrm>
          <a:prstGeom prst="rect">
            <a:avLst/>
          </a:prstGeom>
          <a:ln w="19050">
            <a:noFill/>
          </a:ln>
        </p:spPr>
      </p:pic>
      <p:cxnSp>
        <p:nvCxnSpPr>
          <p:cNvPr id="25" name="Straight Connector 24"/>
          <p:cNvCxnSpPr/>
          <p:nvPr/>
        </p:nvCxnSpPr>
        <p:spPr bwMode="auto">
          <a:xfrm>
            <a:off x="6695006" y="2722368"/>
            <a:ext cx="291815" cy="0"/>
          </a:xfrm>
          <a:prstGeom prst="line">
            <a:avLst/>
          </a:prstGeom>
          <a:solidFill>
            <a:schemeClr val="accent1"/>
          </a:solidFill>
          <a:ln w="19050" cap="flat" cmpd="sng" algn="ctr">
            <a:solidFill>
              <a:srgbClr val="92D050"/>
            </a:solidFill>
            <a:prstDash val="solid"/>
            <a:round/>
            <a:headEnd type="none" w="med" len="med"/>
            <a:tailEnd type="none" w="med" len="med"/>
          </a:ln>
          <a:effectLst/>
        </p:spPr>
      </p:cxnSp>
      <p:pic>
        <p:nvPicPr>
          <p:cNvPr id="4" name="Picture 3"/>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4095435" y="-18412"/>
            <a:ext cx="738326" cy="961200"/>
          </a:xfrm>
          <a:prstGeom prst="rect">
            <a:avLst/>
          </a:prstGeom>
        </p:spPr>
      </p:pic>
      <p:pic>
        <p:nvPicPr>
          <p:cNvPr id="8" name="Picture 7"/>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087209" y="1926314"/>
            <a:ext cx="738326" cy="934916"/>
          </a:xfrm>
          <a:prstGeom prst="rect">
            <a:avLst/>
          </a:prstGeom>
        </p:spPr>
      </p:pic>
      <p:pic>
        <p:nvPicPr>
          <p:cNvPr id="26" name="Picture 25"/>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6262958" y="0"/>
            <a:ext cx="722428" cy="961200"/>
          </a:xfrm>
          <a:prstGeom prst="rect">
            <a:avLst/>
          </a:prstGeom>
        </p:spPr>
      </p:pic>
      <p:pic>
        <p:nvPicPr>
          <p:cNvPr id="27" name="Picture 26"/>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6279587" y="3800892"/>
            <a:ext cx="720080" cy="979010"/>
          </a:xfrm>
          <a:prstGeom prst="rect">
            <a:avLst/>
          </a:prstGeom>
        </p:spPr>
      </p:pic>
      <p:pic>
        <p:nvPicPr>
          <p:cNvPr id="28" name="Picture 27"/>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4095435" y="945963"/>
            <a:ext cx="727363" cy="961200"/>
          </a:xfrm>
          <a:prstGeom prst="rect">
            <a:avLst/>
          </a:prstGeom>
        </p:spPr>
      </p:pic>
      <p:pic>
        <p:nvPicPr>
          <p:cNvPr id="29" name="Picture 28"/>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6284728" y="2853958"/>
            <a:ext cx="708934" cy="961200"/>
          </a:xfrm>
          <a:prstGeom prst="rect">
            <a:avLst/>
          </a:prstGeom>
        </p:spPr>
      </p:pic>
      <p:sp>
        <p:nvSpPr>
          <p:cNvPr id="30" name="TextBox 29"/>
          <p:cNvSpPr txBox="1"/>
          <p:nvPr/>
        </p:nvSpPr>
        <p:spPr>
          <a:xfrm>
            <a:off x="179512" y="1275606"/>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endParaRPr lang="en-US" sz="1800" dirty="0">
              <a:solidFill>
                <a:srgbClr val="000000"/>
              </a:solidFill>
              <a:latin typeface="Aptos" panose="020B0004020202020204" pitchFamily="34" charset="0"/>
            </a:endParaRPr>
          </a:p>
        </p:txBody>
      </p:sp>
      <p:sp>
        <p:nvSpPr>
          <p:cNvPr id="31" name="TextBox 30"/>
          <p:cNvSpPr txBox="1"/>
          <p:nvPr/>
        </p:nvSpPr>
        <p:spPr>
          <a:xfrm>
            <a:off x="809535" y="863030"/>
            <a:ext cx="2160240" cy="268981"/>
          </a:xfrm>
          <a:prstGeom prst="rect">
            <a:avLst/>
          </a:prstGeom>
          <a:solidFill>
            <a:schemeClr val="bg1"/>
          </a:solidFill>
        </p:spPr>
        <p:txBody>
          <a:bodyPr wrap="none" lIns="0" tIns="0" rIns="0" bIns="0" rtlCol="0">
            <a:noAutofit/>
          </a:bodyPr>
          <a:lstStyle/>
          <a:p>
            <a:pPr eaLnBrk="1" hangingPunct="1">
              <a:lnSpc>
                <a:spcPct val="110000"/>
              </a:lnSpc>
              <a:spcBef>
                <a:spcPct val="0"/>
              </a:spcBef>
              <a:buClr>
                <a:srgbClr val="000000"/>
              </a:buClr>
            </a:pPr>
            <a:r>
              <a:rPr lang="en-US" sz="1800" dirty="0">
                <a:solidFill>
                  <a:schemeClr val="bg2">
                    <a:lumMod val="75000"/>
                  </a:schemeClr>
                </a:solidFill>
                <a:latin typeface="Aptos" panose="020B0004020202020204" pitchFamily="34" charset="0"/>
              </a:rPr>
              <a:t>PSI proposal R-21-02.1</a:t>
            </a:r>
          </a:p>
        </p:txBody>
      </p:sp>
      <p:sp>
        <p:nvSpPr>
          <p:cNvPr id="32" name="TextBox 31"/>
          <p:cNvSpPr txBox="1"/>
          <p:nvPr/>
        </p:nvSpPr>
        <p:spPr>
          <a:xfrm>
            <a:off x="2267744" y="1035845"/>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endParaRPr lang="en-US" sz="1800" dirty="0">
              <a:solidFill>
                <a:srgbClr val="000000"/>
              </a:solidFill>
              <a:latin typeface="Aptos" panose="020B0004020202020204" pitchFamily="34" charset="0"/>
            </a:endParaRPr>
          </a:p>
        </p:txBody>
      </p:sp>
      <p:sp>
        <p:nvSpPr>
          <p:cNvPr id="9" name="Rectangle 2">
            <a:extLst>
              <a:ext uri="{FF2B5EF4-FFF2-40B4-BE49-F238E27FC236}">
                <a16:creationId xmlns:a16="http://schemas.microsoft.com/office/drawing/2014/main" id="{7F882F70-6AF5-783E-1E4E-7C222607D0FC}"/>
              </a:ext>
            </a:extLst>
          </p:cNvPr>
          <p:cNvSpPr>
            <a:spLocks noChangeArrowheads="1"/>
          </p:cNvSpPr>
          <p:nvPr/>
        </p:nvSpPr>
        <p:spPr bwMode="auto">
          <a:xfrm>
            <a:off x="2685432" y="2213503"/>
            <a:ext cx="151115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CH" dirty="0">
              <a:latin typeface="Aptos" panose="020B0004020202020204" pitchFamily="34" charset="0"/>
            </a:endParaRPr>
          </a:p>
        </p:txBody>
      </p:sp>
      <p:pic>
        <p:nvPicPr>
          <p:cNvPr id="24" name="Picture 4"/>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t="-2950"/>
          <a:stretch/>
        </p:blipFill>
        <p:spPr bwMode="auto">
          <a:xfrm>
            <a:off x="4786987" y="895946"/>
            <a:ext cx="3646445" cy="19652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A close-up of a person&#10;&#10;AI-generated content may be incorrect.">
            <a:extLst>
              <a:ext uri="{FF2B5EF4-FFF2-40B4-BE49-F238E27FC236}">
                <a16:creationId xmlns:a16="http://schemas.microsoft.com/office/drawing/2014/main" id="{3C7C4CE8-EB77-ECF9-76B4-D183D784CC63}"/>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4095435" y="1899159"/>
            <a:ext cx="695376" cy="924702"/>
          </a:xfrm>
          <a:prstGeom prst="rect">
            <a:avLst/>
          </a:prstGeom>
        </p:spPr>
      </p:pic>
      <p:pic>
        <p:nvPicPr>
          <p:cNvPr id="33" name="Picture 32" descr="A group of people posing for a photo&#10;&#10;AI-generated content may be incorrect.">
            <a:extLst>
              <a:ext uri="{FF2B5EF4-FFF2-40B4-BE49-F238E27FC236}">
                <a16:creationId xmlns:a16="http://schemas.microsoft.com/office/drawing/2014/main" id="{531D5006-F4E0-38DB-BA21-CF9D150E6932}"/>
              </a:ext>
            </a:extLst>
          </p:cNvPr>
          <p:cNvPicPr>
            <a:picLocks noChangeAspect="1"/>
          </p:cNvPicPr>
          <p:nvPr/>
        </p:nvPicPr>
        <p:blipFill>
          <a:blip r:embed="rId23"/>
          <a:stretch>
            <a:fillRect/>
          </a:stretch>
        </p:blipFill>
        <p:spPr>
          <a:xfrm rot="10800000">
            <a:off x="6984181" y="2861230"/>
            <a:ext cx="2157859" cy="1618394"/>
          </a:xfrm>
          <a:prstGeom prst="rect">
            <a:avLst/>
          </a:prstGeom>
        </p:spPr>
      </p:pic>
    </p:spTree>
    <p:extLst>
      <p:ext uri="{BB962C8B-B14F-4D97-AF65-F5344CB8AC3E}">
        <p14:creationId xmlns:p14="http://schemas.microsoft.com/office/powerpoint/2010/main" val="18996790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005574-A8D8-D66A-95E9-1E9CF44A5B5C}"/>
              </a:ext>
            </a:extLst>
          </p:cNvPr>
          <p:cNvSpPr>
            <a:spLocks noGrp="1"/>
          </p:cNvSpPr>
          <p:nvPr>
            <p:ph type="sldNum" sz="quarter" idx="12"/>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39</a:t>
            </a:fld>
            <a:endParaRPr lang="de-DE" dirty="0">
              <a:latin typeface="Aptos" panose="020B0004020202020204" pitchFamily="34" charset="0"/>
            </a:endParaRPr>
          </a:p>
        </p:txBody>
      </p:sp>
      <p:sp>
        <p:nvSpPr>
          <p:cNvPr id="4" name="Title 3">
            <a:extLst>
              <a:ext uri="{FF2B5EF4-FFF2-40B4-BE49-F238E27FC236}">
                <a16:creationId xmlns:a16="http://schemas.microsoft.com/office/drawing/2014/main" id="{248268FD-7B67-99D0-CB26-4784FB010A39}"/>
              </a:ext>
            </a:extLst>
          </p:cNvPr>
          <p:cNvSpPr>
            <a:spLocks noGrp="1"/>
          </p:cNvSpPr>
          <p:nvPr>
            <p:ph type="title"/>
          </p:nvPr>
        </p:nvSpPr>
        <p:spPr/>
        <p:txBody>
          <a:bodyPr/>
          <a:lstStyle/>
          <a:p>
            <a:r>
              <a:rPr lang="en-US" dirty="0"/>
              <a:t>Conclusion and outlook</a:t>
            </a:r>
            <a:endParaRPr lang="en-GB" dirty="0"/>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507D7F96-D771-91DE-9ADE-FC54F9C4E374}"/>
                  </a:ext>
                </a:extLst>
              </p:cNvPr>
              <p:cNvSpPr>
                <a:spLocks noGrp="1"/>
              </p:cNvSpPr>
              <p:nvPr>
                <p:ph type="body" sz="quarter" idx="13"/>
              </p:nvPr>
            </p:nvSpPr>
            <p:spPr>
              <a:xfrm>
                <a:off x="827584" y="784621"/>
                <a:ext cx="5185072" cy="4183379"/>
              </a:xfrm>
              <a:gradFill>
                <a:gsLst>
                  <a:gs pos="87000">
                    <a:srgbClr val="FFFFFE"/>
                  </a:gs>
                  <a:gs pos="0">
                    <a:schemeClr val="accent1">
                      <a:lumMod val="5000"/>
                      <a:lumOff val="95000"/>
                      <a:alpha val="39000"/>
                    </a:schemeClr>
                  </a:gs>
                  <a:gs pos="100000">
                    <a:schemeClr val="bg1"/>
                  </a:gs>
                </a:gsLst>
                <a:lin ang="5400000" scaled="1"/>
              </a:gradFill>
            </p:spPr>
            <p:txBody>
              <a:bodyPr tIns="36000"/>
              <a:lstStyle/>
              <a:p>
                <a:r>
                  <a:rPr lang="en-US" dirty="0"/>
                  <a:t>The frozen-spin technique in a compact trap has a unique sensitivity for cp EDMs</a:t>
                </a:r>
              </a:p>
              <a:p>
                <a:r>
                  <a:rPr lang="en-US" dirty="0"/>
                  <a:t>The PSI </a:t>
                </a:r>
                <a:r>
                  <a:rPr lang="en-US" dirty="0" err="1"/>
                  <a:t>muEDM</a:t>
                </a:r>
                <a:r>
                  <a:rPr lang="en-US" dirty="0"/>
                  <a:t> search demonstrates all essential techniques in a step-by-step approach first storage</a:t>
                </a:r>
                <a:br>
                  <a:rPr lang="en-US" dirty="0"/>
                </a:br>
                <a:r>
                  <a:rPr lang="en-US" dirty="0"/>
                  <a:t>this December</a:t>
                </a:r>
              </a:p>
              <a:p>
                <a:r>
                  <a:rPr lang="en-US" dirty="0"/>
                  <a:t>In the first phase we will demonstrate a sensitivity to a </a:t>
                </a:r>
                <a:r>
                  <a:rPr lang="en-US" dirty="0" err="1"/>
                  <a:t>muEDM</a:t>
                </a:r>
                <a:r>
                  <a:rPr lang="en-US" dirty="0"/>
                  <a:t> of better than </a:t>
                </a:r>
                <a14:m>
                  <m:oMath xmlns:m="http://schemas.openxmlformats.org/officeDocument/2006/math">
                    <m:r>
                      <a:rPr lang="en-US" i="1">
                        <a:latin typeface="Cambria Math" panose="02040503050406030204" pitchFamily="18" charset="0"/>
                        <a:ea typeface="Cambria Math" panose="02040503050406030204" pitchFamily="18" charset="0"/>
                      </a:rPr>
                      <m:t>4</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21</m:t>
                        </m:r>
                      </m:sup>
                    </m:sSup>
                    <m:r>
                      <a:rPr lang="en-US" b="0" i="1" smtClean="0">
                        <a:latin typeface="Cambria Math" panose="02040503050406030204" pitchFamily="18" charset="0"/>
                        <a:ea typeface="Cambria Math" panose="02040503050406030204" pitchFamily="18" charset="0"/>
                      </a:rPr>
                      <m:t>𝑒</m:t>
                    </m:r>
                    <m:r>
                      <m:rPr>
                        <m:sty m:val="p"/>
                      </m:rPr>
                      <a:rPr lang="en-US" b="0" i="0" smtClean="0">
                        <a:latin typeface="Cambria Math" panose="02040503050406030204" pitchFamily="18" charset="0"/>
                        <a:ea typeface="Cambria Math" panose="02040503050406030204" pitchFamily="18" charset="0"/>
                      </a:rPr>
                      <m:t>cm</m:t>
                    </m:r>
                  </m:oMath>
                </a14:m>
                <a:endParaRPr lang="en-US" b="0" dirty="0">
                  <a:ea typeface="Cambria Math" panose="02040503050406030204" pitchFamily="18" charset="0"/>
                </a:endParaRPr>
              </a:p>
              <a:p>
                <a:r>
                  <a:rPr lang="en-GB" dirty="0">
                    <a:ea typeface="Cambria Math" panose="02040503050406030204" pitchFamily="18" charset="0"/>
                    <a:cs typeface="Arial" panose="020B0604020202020204" pitchFamily="34" charset="0"/>
                  </a:rPr>
                  <a:t>Phase II welcomes collaborators and aims for</a:t>
                </a:r>
                <a:br>
                  <a:rPr lang="en-GB" dirty="0">
                    <a:ea typeface="Cambria Math" panose="02040503050406030204" pitchFamily="18" charset="0"/>
                    <a:cs typeface="Arial" panose="020B0604020202020204" pitchFamily="34" charset="0"/>
                  </a:rPr>
                </a:br>
                <a:r>
                  <a:rPr lang="en-GB" dirty="0">
                    <a:ea typeface="Cambria Math" panose="02040503050406030204" pitchFamily="18" charset="0"/>
                    <a:cs typeface="Arial" panose="020B0604020202020204" pitchFamily="34" charset="0"/>
                  </a:rPr>
                  <a:t>a sensitivity of </a:t>
                </a:r>
                <a14:m>
                  <m:oMath xmlns:m="http://schemas.openxmlformats.org/officeDocument/2006/math">
                    <m:r>
                      <a:rPr lang="en-US" b="0" i="0" smtClean="0">
                        <a:latin typeface="Cambria Math" panose="02040503050406030204" pitchFamily="18" charset="0"/>
                        <a:ea typeface="Cambria Math" panose="02040503050406030204" pitchFamily="18" charset="0"/>
                      </a:rPr>
                      <m:t>6</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23</m:t>
                        </m:r>
                      </m:sup>
                    </m:sSup>
                    <m:r>
                      <a:rPr lang="en-US" b="0" i="1" smtClean="0">
                        <a:latin typeface="Cambria Math" panose="02040503050406030204" pitchFamily="18" charset="0"/>
                        <a:ea typeface="Cambria Math" panose="02040503050406030204" pitchFamily="18" charset="0"/>
                      </a:rPr>
                      <m:t>𝑒</m:t>
                    </m:r>
                    <m:r>
                      <m:rPr>
                        <m:sty m:val="p"/>
                      </m:rPr>
                      <a:rPr lang="en-US" b="0" i="0" smtClean="0">
                        <a:latin typeface="Cambria Math" panose="02040503050406030204" pitchFamily="18" charset="0"/>
                        <a:ea typeface="Cambria Math" panose="02040503050406030204" pitchFamily="18" charset="0"/>
                      </a:rPr>
                      <m:t>cm</m:t>
                    </m:r>
                  </m:oMath>
                </a14:m>
                <a:endParaRPr lang="en-GB" dirty="0">
                  <a:ea typeface="Cambria Math" panose="02040503050406030204" pitchFamily="18" charset="0"/>
                  <a:cs typeface="Arial" panose="020B0604020202020204" pitchFamily="34" charset="0"/>
                </a:endParaRPr>
              </a:p>
              <a:p>
                <a:r>
                  <a:rPr lang="en-GB" dirty="0">
                    <a:ea typeface="Cambria Math" panose="02040503050406030204" pitchFamily="18" charset="0"/>
                    <a:cs typeface="Arial" panose="020B0604020202020204" pitchFamily="34" charset="0"/>
                  </a:rPr>
                  <a:t>Possibility to measure g-2 with a sensitivity comparable to the current result</a:t>
                </a:r>
              </a:p>
              <a:p>
                <a:r>
                  <a:rPr lang="en-GB" dirty="0">
                    <a:ea typeface="Cambria Math" panose="02040503050406030204" pitchFamily="18" charset="0"/>
                    <a:cs typeface="Arial" panose="020B0604020202020204" pitchFamily="34" charset="0"/>
                  </a:rPr>
                  <a:t>Unique opportunity to explore hadronic CPV</a:t>
                </a:r>
              </a:p>
            </p:txBody>
          </p:sp>
        </mc:Choice>
        <mc:Fallback xmlns="">
          <p:sp>
            <p:nvSpPr>
              <p:cNvPr id="6" name="Text Placeholder 5">
                <a:extLst>
                  <a:ext uri="{FF2B5EF4-FFF2-40B4-BE49-F238E27FC236}">
                    <a16:creationId xmlns:a16="http://schemas.microsoft.com/office/drawing/2014/main" id="{507D7F96-D771-91DE-9ADE-FC54F9C4E374}"/>
                  </a:ext>
                </a:extLst>
              </p:cNvPr>
              <p:cNvSpPr>
                <a:spLocks noGrp="1" noRot="1" noChangeAspect="1" noMove="1" noResize="1" noEditPoints="1" noAdjustHandles="1" noChangeArrowheads="1" noChangeShapeType="1" noTextEdit="1"/>
              </p:cNvSpPr>
              <p:nvPr>
                <p:ph type="body" sz="quarter" idx="13"/>
              </p:nvPr>
            </p:nvSpPr>
            <p:spPr>
              <a:xfrm>
                <a:off x="827584" y="784621"/>
                <a:ext cx="5185072" cy="4183379"/>
              </a:xfrm>
              <a:blipFill>
                <a:blip r:embed="rId2"/>
                <a:stretch>
                  <a:fillRect l="-941" t="-292" r="-1059"/>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17817E49-3403-0D40-AB62-12D4CDC52D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3095" y="4346316"/>
            <a:ext cx="2088232" cy="529690"/>
          </a:xfrm>
          <a:prstGeom prst="rect">
            <a:avLst/>
          </a:prstGeom>
        </p:spPr>
      </p:pic>
      <p:pic>
        <p:nvPicPr>
          <p:cNvPr id="5" name="Picture 4">
            <a:extLst>
              <a:ext uri="{FF2B5EF4-FFF2-40B4-BE49-F238E27FC236}">
                <a16:creationId xmlns:a16="http://schemas.microsoft.com/office/drawing/2014/main" id="{C583F417-BCD6-48BB-FB19-5F19C0E407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04799" y="4517973"/>
            <a:ext cx="2179873" cy="358033"/>
          </a:xfrm>
          <a:prstGeom prst="rect">
            <a:avLst/>
          </a:prstGeom>
        </p:spPr>
      </p:pic>
    </p:spTree>
    <p:extLst>
      <p:ext uri="{BB962C8B-B14F-4D97-AF65-F5344CB8AC3E}">
        <p14:creationId xmlns:p14="http://schemas.microsoft.com/office/powerpoint/2010/main" val="277800248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1" name="TextBox 30"/>
              <p:cNvSpPr txBox="1"/>
              <p:nvPr/>
            </p:nvSpPr>
            <p:spPr>
              <a:xfrm>
                <a:off x="7761174" y="4492966"/>
                <a:ext cx="1322093" cy="225446"/>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Aptos" panose="020B0004020202020204" pitchFamily="34" charset="0"/>
                    <a:cs typeface="Franklin Gothic Book"/>
                  </a:rPr>
                  <a:t>set </a:t>
                </a:r>
                <a14:m>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𝐸</m:t>
                    </m:r>
                    <m:r>
                      <a:rPr lang="en-US" sz="1400" b="0" i="1" kern="1000" spc="30" smtClean="0">
                        <a:solidFill>
                          <a:schemeClr val="tx1">
                            <a:lumMod val="85000"/>
                            <a:lumOff val="15000"/>
                          </a:schemeClr>
                        </a:solidFill>
                        <a:latin typeface="Cambria Math" panose="02040503050406030204" pitchFamily="18" charset="0"/>
                        <a:cs typeface="Franklin Gothic Book"/>
                      </a:rPr>
                      <m:t> ≅</m:t>
                    </m:r>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𝑎𝐵𝑐</m:t>
                    </m:r>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𝛽</m:t>
                    </m:r>
                    <m:sSup>
                      <m:sSupPr>
                        <m:ctrlP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𝛾</m:t>
                        </m:r>
                      </m:e>
                      <m:sup>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2</m:t>
                        </m:r>
                      </m:sup>
                    </m:sSup>
                  </m:oMath>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7761174" y="4492966"/>
                <a:ext cx="1322093" cy="225446"/>
              </a:xfrm>
              <a:prstGeom prst="rect">
                <a:avLst/>
              </a:prstGeom>
              <a:blipFill>
                <a:blip r:embed="rId3"/>
                <a:stretch>
                  <a:fillRect l="-8295" t="-18919" r="-1382" b="-48649"/>
                </a:stretch>
              </a:blipFill>
            </p:spPr>
            <p:txBody>
              <a:bodyPr/>
              <a:lstStyle/>
              <a:p>
                <a:r>
                  <a:rPr lang="en-US">
                    <a:noFill/>
                  </a:rPr>
                  <a:t> </a:t>
                </a:r>
              </a:p>
            </p:txBody>
          </p:sp>
        </mc:Fallback>
      </mc:AlternateContent>
      <p:sp>
        <p:nvSpPr>
          <p:cNvPr id="3" name="Title 2"/>
          <p:cNvSpPr>
            <a:spLocks noGrp="1"/>
          </p:cNvSpPr>
          <p:nvPr>
            <p:ph type="title"/>
          </p:nvPr>
        </p:nvSpPr>
        <p:spPr>
          <a:xfrm>
            <a:off x="1896423" y="216000"/>
            <a:ext cx="6708025" cy="381375"/>
          </a:xfrm>
        </p:spPr>
        <p:txBody>
          <a:bodyPr/>
          <a:lstStyle/>
          <a:p>
            <a:r>
              <a:rPr lang="en-US" dirty="0"/>
              <a:t>Muon dipole moments –freezing the spin at PSI</a:t>
            </a:r>
          </a:p>
        </p:txBody>
      </p:sp>
      <p:sp>
        <p:nvSpPr>
          <p:cNvPr id="4" name="Slide Number Placeholder 3"/>
          <p:cNvSpPr>
            <a:spLocks noGrp="1"/>
          </p:cNvSpPr>
          <p:nvPr>
            <p:ph type="sldNum" sz="quarter" idx="16"/>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4</a:t>
            </a:fld>
            <a:endParaRPr lang="de-DE" dirty="0">
              <a:latin typeface="Aptos" panose="020B0004020202020204" pitchFamily="34" charset="0"/>
            </a:endParaRPr>
          </a:p>
        </p:txBody>
      </p:sp>
      <p:grpSp>
        <p:nvGrpSpPr>
          <p:cNvPr id="5" name="Group 4"/>
          <p:cNvGrpSpPr/>
          <p:nvPr/>
        </p:nvGrpSpPr>
        <p:grpSpPr>
          <a:xfrm>
            <a:off x="6683252" y="3568634"/>
            <a:ext cx="2058141" cy="664562"/>
            <a:chOff x="6683252" y="3568634"/>
            <a:chExt cx="2058141" cy="664562"/>
          </a:xfrm>
        </p:grpSpPr>
        <p:sp>
          <p:nvSpPr>
            <p:cNvPr id="6" name="Oval 5"/>
            <p:cNvSpPr/>
            <p:nvPr/>
          </p:nvSpPr>
          <p:spPr bwMode="auto">
            <a:xfrm rot="670316">
              <a:off x="6683252" y="3575971"/>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ptos" panose="020B0004020202020204" pitchFamily="34" charset="0"/>
              </a:endParaRPr>
            </a:p>
          </p:txBody>
        </p:sp>
        <p:sp>
          <p:nvSpPr>
            <p:cNvPr id="7" name="Arc 6"/>
            <p:cNvSpPr/>
            <p:nvPr/>
          </p:nvSpPr>
          <p:spPr bwMode="auto">
            <a:xfrm rot="658433">
              <a:off x="6693518" y="3568634"/>
              <a:ext cx="2047875" cy="657225"/>
            </a:xfrm>
            <a:prstGeom prst="arc">
              <a:avLst>
                <a:gd name="adj1" fmla="val 2666564"/>
                <a:gd name="adj2" fmla="val 7675818"/>
              </a:avLst>
            </a:prstGeom>
            <a:noFill/>
            <a:ln w="19050">
              <a:solidFill>
                <a:srgbClr val="686868"/>
              </a:solidFill>
              <a:headEnd type="arrow" w="med" len="med"/>
              <a:tailEnd type="non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ptos" panose="020B0004020202020204" pitchFamily="34" charset="0"/>
              </a:endParaRPr>
            </a:p>
          </p:txBody>
        </p:sp>
      </p:grpSp>
      <p:grpSp>
        <p:nvGrpSpPr>
          <p:cNvPr id="8" name="Group 7"/>
          <p:cNvGrpSpPr/>
          <p:nvPr/>
        </p:nvGrpSpPr>
        <p:grpSpPr>
          <a:xfrm>
            <a:off x="7375302" y="2909866"/>
            <a:ext cx="661195" cy="2068284"/>
            <a:chOff x="7375302" y="2909866"/>
            <a:chExt cx="661195" cy="2068284"/>
          </a:xfrm>
        </p:grpSpPr>
        <p:sp>
          <p:nvSpPr>
            <p:cNvPr id="9" name="Oval 8"/>
            <p:cNvSpPr/>
            <p:nvPr/>
          </p:nvSpPr>
          <p:spPr bwMode="auto">
            <a:xfrm rot="5400000">
              <a:off x="6679977" y="3605191"/>
              <a:ext cx="2047875" cy="657225"/>
            </a:xfrm>
            <a:prstGeom prst="ellipse">
              <a:avLst/>
            </a:prstGeom>
            <a:solidFill>
              <a:srgbClr val="7DA56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ptos" panose="020B0004020202020204" pitchFamily="34" charset="0"/>
              </a:endParaRPr>
            </a:p>
          </p:txBody>
        </p:sp>
        <p:sp>
          <p:nvSpPr>
            <p:cNvPr id="10" name="Arc 9"/>
            <p:cNvSpPr/>
            <p:nvPr/>
          </p:nvSpPr>
          <p:spPr bwMode="auto">
            <a:xfrm rot="5400000">
              <a:off x="6683947" y="3625600"/>
              <a:ext cx="2047875" cy="657225"/>
            </a:xfrm>
            <a:prstGeom prst="arc">
              <a:avLst>
                <a:gd name="adj1" fmla="val 3339133"/>
                <a:gd name="adj2" fmla="val 8426388"/>
              </a:avLst>
            </a:prstGeom>
            <a:noFill/>
            <a:ln w="19050">
              <a:solidFill>
                <a:srgbClr val="F7450D"/>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ptos" panose="020B0004020202020204" pitchFamily="34" charset="0"/>
              </a:endParaRPr>
            </a:p>
          </p:txBody>
        </p:sp>
      </p:grpSp>
      <mc:AlternateContent xmlns:mc="http://schemas.openxmlformats.org/markup-compatibility/2006" xmlns:a14="http://schemas.microsoft.com/office/drawing/2010/main">
        <mc:Choice Requires="a14">
          <p:sp>
            <p:nvSpPr>
              <p:cNvPr id="11" name="Rectangle 10"/>
              <p:cNvSpPr/>
              <p:nvPr/>
            </p:nvSpPr>
            <p:spPr>
              <a:xfrm>
                <a:off x="1614496" y="675255"/>
                <a:ext cx="6042750" cy="74097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r>
                                    <a:rPr lang="en-US" i="1">
                                      <a:latin typeface="Cambria Math"/>
                                    </a:rPr>
                                    <m:t>1</m:t>
                                  </m:r>
                                  <m:r>
                                    <a:rPr lang="en-US" i="1">
                                      <a:latin typeface="Cambria Math"/>
                                    </a:rPr>
                                    <m:t>−</m:t>
                                  </m:r>
                                  <m:sSup>
                                    <m:sSupPr>
                                      <m:ctrlPr>
                                        <a:rPr lang="en-US" b="0" i="1" smtClean="0">
                                          <a:latin typeface="Cambria Math" panose="02040503050406030204" pitchFamily="18" charset="0"/>
                                        </a:rPr>
                                      </m:ctrlPr>
                                    </m:sSupPr>
                                    <m:e>
                                      <m:r>
                                        <a:rPr lang="en-US" i="1">
                                          <a:latin typeface="Cambria Math"/>
                                        </a:rPr>
                                        <m:t>𝛾</m:t>
                                      </m:r>
                                    </m:e>
                                    <m:sup>
                                      <m:r>
                                        <a:rPr lang="en-US" b="0" i="1" smtClean="0">
                                          <a:latin typeface="Cambria Math" panose="02040503050406030204" pitchFamily="18" charset="0"/>
                                        </a:rPr>
                                        <m:t>2</m:t>
                                      </m:r>
                                    </m:sup>
                                  </m:sSup>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r>
                            <a:rPr lang="en-US" i="1">
                              <a:latin typeface="Cambria Math"/>
                            </a:rPr>
                            <m:t>+</m:t>
                          </m:r>
                          <m:f>
                            <m:fPr>
                              <m:ctrlPr>
                                <a:rPr lang="en-US" i="1">
                                  <a:latin typeface="Cambria Math" panose="02040503050406030204" pitchFamily="18" charset="0"/>
                                </a:rPr>
                              </m:ctrlPr>
                            </m:fPr>
                            <m:num>
                              <m:r>
                                <a:rPr lang="en-US"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𝜇</m:t>
                                  </m:r>
                                </m:sub>
                              </m:sSub>
                              <m:r>
                                <a:rPr lang="en-US" b="0" i="1" smtClean="0">
                                  <a:latin typeface="Cambria Math" panose="02040503050406030204" pitchFamily="18" charset="0"/>
                                </a:rPr>
                                <m:t>𝑚𝑐</m:t>
                              </m:r>
                            </m:num>
                            <m:den>
                              <m:r>
                                <a:rPr lang="en-US" b="0" i="1" smtClean="0">
                                  <a:latin typeface="Cambria Math" panose="02040503050406030204" pitchFamily="18" charset="0"/>
                                </a:rPr>
                                <m:t>𝑞</m:t>
                              </m:r>
                              <m:r>
                                <a:rPr lang="en-US" b="0" i="1" smtClean="0">
                                  <a:latin typeface="Cambria Math" panose="02040503050406030204" pitchFamily="18" charset="0"/>
                                </a:rPr>
                                <m:t>ℏ</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e>
                      </m:d>
                    </m:oMath>
                  </m:oMathPara>
                </a14:m>
                <a:endParaRPr lang="en-US" dirty="0">
                  <a:latin typeface="Aptos" panose="020B00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614496" y="675255"/>
                <a:ext cx="6042750" cy="74097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614496" y="686870"/>
                <a:ext cx="3855911" cy="73096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r>
                                    <a:rPr lang="en-US" i="1">
                                      <a:latin typeface="Cambria Math"/>
                                    </a:rPr>
                                    <m:t>1</m:t>
                                  </m:r>
                                  <m:r>
                                    <a:rPr lang="en-US" i="1">
                                      <a:latin typeface="Cambria Math"/>
                                    </a:rPr>
                                    <m:t>−</m:t>
                                  </m:r>
                                  <m:sSup>
                                    <m:sSupPr>
                                      <m:ctrlPr>
                                        <a:rPr lang="en-US" b="0" i="1" smtClean="0">
                                          <a:latin typeface="Cambria Math" panose="02040503050406030204" pitchFamily="18" charset="0"/>
                                        </a:rPr>
                                      </m:ctrlPr>
                                    </m:sSupPr>
                                    <m:e>
                                      <m:r>
                                        <a:rPr lang="en-US" i="1">
                                          <a:latin typeface="Cambria Math"/>
                                        </a:rPr>
                                        <m:t>𝛾</m:t>
                                      </m:r>
                                    </m:e>
                                    <m:sup>
                                      <m:r>
                                        <a:rPr lang="en-US" b="0" i="1" smtClean="0">
                                          <a:latin typeface="Cambria Math" panose="02040503050406030204" pitchFamily="18" charset="0"/>
                                        </a:rPr>
                                        <m:t>2</m:t>
                                      </m:r>
                                    </m:sup>
                                  </m:sSup>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e>
                      </m:d>
                    </m:oMath>
                  </m:oMathPara>
                </a14:m>
                <a:endParaRPr lang="en-US" dirty="0">
                  <a:latin typeface="Aptos" panose="020B00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614496" y="686870"/>
                <a:ext cx="3855911" cy="730969"/>
              </a:xfrm>
              <a:prstGeom prst="rect">
                <a:avLst/>
              </a:prstGeom>
              <a:blipFill>
                <a:blip r:embed="rId5"/>
                <a:stretch>
                  <a:fillRect/>
                </a:stretch>
              </a:blipFill>
            </p:spPr>
            <p:txBody>
              <a:bodyPr/>
              <a:lstStyle/>
              <a:p>
                <a:r>
                  <a:rPr lang="en-US">
                    <a:noFill/>
                  </a:rPr>
                  <a:t> </a:t>
                </a:r>
              </a:p>
            </p:txBody>
          </p:sp>
        </mc:Fallback>
      </mc:AlternateContent>
      <p:cxnSp>
        <p:nvCxnSpPr>
          <p:cNvPr id="13" name="Straight Connector 12"/>
          <p:cNvCxnSpPr/>
          <p:nvPr/>
        </p:nvCxnSpPr>
        <p:spPr bwMode="auto">
          <a:xfrm>
            <a:off x="5375643" y="3291830"/>
            <a:ext cx="3230555" cy="878961"/>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4" name="Straight Arrow Connector 13"/>
          <p:cNvCxnSpPr/>
          <p:nvPr/>
        </p:nvCxnSpPr>
        <p:spPr bwMode="auto">
          <a:xfrm flipH="1">
            <a:off x="7392187" y="3937278"/>
            <a:ext cx="311730" cy="233513"/>
          </a:xfrm>
          <a:prstGeom prst="straightConnector1">
            <a:avLst/>
          </a:prstGeom>
          <a:ln w="38100" cap="rnd">
            <a:solidFill>
              <a:srgbClr val="0066AA"/>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5" name="Arc 14"/>
          <p:cNvSpPr/>
          <p:nvPr/>
        </p:nvSpPr>
        <p:spPr bwMode="auto">
          <a:xfrm>
            <a:off x="2716814" y="2059900"/>
            <a:ext cx="5306187" cy="2553764"/>
          </a:xfrm>
          <a:prstGeom prst="arc">
            <a:avLst>
              <a:gd name="adj1" fmla="val 20775147"/>
              <a:gd name="adj2" fmla="val 14639061"/>
            </a:avLst>
          </a:prstGeom>
          <a:ln w="12700" cap="rnd">
            <a:solidFill>
              <a:schemeClr val="bg2">
                <a:lumMod val="75000"/>
              </a:schemeClr>
            </a:solidFill>
            <a:prstDash val="dash"/>
            <a:headEnd type="arrow"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Aptos" panose="020B0004020202020204" pitchFamily="34" charset="0"/>
            </a:endParaRPr>
          </a:p>
        </p:txBody>
      </p:sp>
      <p:grpSp>
        <p:nvGrpSpPr>
          <p:cNvPr id="16" name="Group 15"/>
          <p:cNvGrpSpPr/>
          <p:nvPr/>
        </p:nvGrpSpPr>
        <p:grpSpPr>
          <a:xfrm>
            <a:off x="7703914" y="3792702"/>
            <a:ext cx="601387" cy="249888"/>
            <a:chOff x="7703914" y="3792702"/>
            <a:chExt cx="601387" cy="249888"/>
          </a:xfrm>
        </p:grpSpPr>
        <p:cxnSp>
          <p:nvCxnSpPr>
            <p:cNvPr id="17" name="Straight Arrow Connector 16"/>
            <p:cNvCxnSpPr/>
            <p:nvPr/>
          </p:nvCxnSpPr>
          <p:spPr bwMode="auto">
            <a:xfrm>
              <a:off x="7703914" y="3937276"/>
              <a:ext cx="376237" cy="105314"/>
            </a:xfrm>
            <a:prstGeom prst="straightConnector1">
              <a:avLst/>
            </a:prstGeom>
            <a:ln w="19050" cap="rnd">
              <a:solidFill>
                <a:srgbClr val="75A82B"/>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8045102" y="3792702"/>
                  <a:ext cx="26019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m:oMathPara>
                  </a14:m>
                  <a:endParaRPr lang="en-US" sz="14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045102" y="3792702"/>
                  <a:ext cx="260199" cy="236988"/>
                </a:xfrm>
                <a:prstGeom prst="rect">
                  <a:avLst/>
                </a:prstGeom>
                <a:blipFill>
                  <a:blip r:embed="rId6"/>
                  <a:stretch>
                    <a:fillRect l="-9524" b="-5128"/>
                  </a:stretch>
                </a:blipFill>
              </p:spPr>
              <p:txBody>
                <a:bodyPr/>
                <a:lstStyle/>
                <a:p>
                  <a:r>
                    <a:rPr lang="en-US">
                      <a:noFill/>
                    </a:rPr>
                    <a:t> </a:t>
                  </a:r>
                </a:p>
              </p:txBody>
            </p:sp>
          </mc:Fallback>
        </mc:AlternateContent>
      </p:grpSp>
      <p:sp>
        <p:nvSpPr>
          <p:cNvPr id="19" name="Oval 18"/>
          <p:cNvSpPr/>
          <p:nvPr/>
        </p:nvSpPr>
        <p:spPr bwMode="auto">
          <a:xfrm>
            <a:off x="7660933" y="3890822"/>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Aptos" panose="020B0004020202020204"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4499992" y="2101745"/>
                <a:ext cx="4571494" cy="582852"/>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Aptos" panose="020B0004020202020204" pitchFamily="34" charset="0"/>
                    <a:cs typeface="Franklin Gothic Book"/>
                  </a:rPr>
                  <a:t>Frozen-spin potential at PSI</a:t>
                </a:r>
                <a:r>
                  <a:rPr lang="en-US" sz="1600" kern="1000" spc="30" dirty="0">
                    <a:solidFill>
                      <a:schemeClr val="tx1">
                        <a:lumMod val="85000"/>
                        <a:lumOff val="15000"/>
                      </a:schemeClr>
                    </a:solidFill>
                    <a:latin typeface="Aptos" panose="020B0004020202020204" pitchFamily="34" charset="0"/>
                    <a:cs typeface="Franklin Gothic Book"/>
                  </a:rPr>
                  <a:t>:</a:t>
                </a:r>
                <a14:m>
                  <m:oMath xmlns:m="http://schemas.openxmlformats.org/officeDocument/2006/math">
                    <m:r>
                      <a:rPr lang="en-US" sz="1600" b="0" i="0" kern="1000" spc="30" smtClean="0">
                        <a:solidFill>
                          <a:schemeClr val="tx1">
                            <a:lumMod val="85000"/>
                            <a:lumOff val="15000"/>
                          </a:schemeClr>
                        </a:solidFill>
                        <a:latin typeface="Cambria Math" panose="02040503050406030204" pitchFamily="18" charset="0"/>
                        <a:cs typeface="Franklin Gothic Book"/>
                      </a:rPr>
                      <m:t>   </m:t>
                    </m:r>
                    <m:r>
                      <a:rPr lang="en-US" sz="1600" i="1" kern="1000" spc="30" smtClean="0">
                        <a:solidFill>
                          <a:schemeClr val="bg2">
                            <a:lumMod val="75000"/>
                          </a:schemeClr>
                        </a:solidFill>
                        <a:latin typeface="Cambria Math" panose="02040503050406030204" pitchFamily="18" charset="0"/>
                        <a:cs typeface="Franklin Gothic Book"/>
                      </a:rPr>
                      <m:t>𝜎</m:t>
                    </m:r>
                    <m:d>
                      <m:dPr>
                        <m:ctrlPr>
                          <a:rPr lang="en-US" sz="1600" i="1" kern="1000" spc="30">
                            <a:solidFill>
                              <a:schemeClr val="bg2">
                                <a:lumMod val="75000"/>
                              </a:schemeClr>
                            </a:solidFill>
                            <a:latin typeface="Cambria Math" panose="02040503050406030204" pitchFamily="18" charset="0"/>
                            <a:cs typeface="Franklin Gothic Book"/>
                          </a:rPr>
                        </m:ctrlPr>
                      </m:dPr>
                      <m:e>
                        <m:sSub>
                          <m:sSubPr>
                            <m:ctrlPr>
                              <a:rPr lang="en-US" sz="1600" i="1" kern="1000" spc="30">
                                <a:solidFill>
                                  <a:schemeClr val="bg2">
                                    <a:lumMod val="75000"/>
                                  </a:schemeClr>
                                </a:solidFill>
                                <a:latin typeface="Cambria Math" panose="02040503050406030204" pitchFamily="18" charset="0"/>
                                <a:cs typeface="Franklin Gothic Book"/>
                              </a:rPr>
                            </m:ctrlPr>
                          </m:sSubPr>
                          <m:e>
                            <m:r>
                              <a:rPr lang="en-US" sz="1600" i="1" kern="1000" spc="30">
                                <a:solidFill>
                                  <a:schemeClr val="bg2">
                                    <a:lumMod val="75000"/>
                                  </a:schemeClr>
                                </a:solidFill>
                                <a:latin typeface="Cambria Math" panose="02040503050406030204" pitchFamily="18" charset="0"/>
                                <a:cs typeface="Franklin Gothic Book"/>
                              </a:rPr>
                              <m:t>𝑑</m:t>
                            </m:r>
                          </m:e>
                          <m:sub>
                            <m:r>
                              <a:rPr lang="en-US" sz="1600" i="1" kern="1000" spc="30">
                                <a:solidFill>
                                  <a:schemeClr val="bg2">
                                    <a:lumMod val="75000"/>
                                  </a:schemeClr>
                                </a:solidFill>
                                <a:latin typeface="Cambria Math" panose="02040503050406030204" pitchFamily="18" charset="0"/>
                                <a:cs typeface="Franklin Gothic Book"/>
                              </a:rPr>
                              <m:t>𝜇</m:t>
                            </m:r>
                          </m:sub>
                        </m:sSub>
                      </m:e>
                    </m:d>
                    <m:r>
                      <a:rPr lang="en-US" sz="1600" i="1" kern="1000" spc="30">
                        <a:solidFill>
                          <a:schemeClr val="bg2">
                            <a:lumMod val="75000"/>
                          </a:schemeClr>
                        </a:solidFill>
                        <a:latin typeface="Cambria Math" panose="02040503050406030204" pitchFamily="18" charset="0"/>
                        <a:cs typeface="Franklin Gothic Book"/>
                      </a:rPr>
                      <m:t>&lt;</m:t>
                    </m:r>
                    <m:sSup>
                      <m:sSupPr>
                        <m:ctrlPr>
                          <a:rPr lang="en-US" sz="1600" i="1" kern="1000" spc="30">
                            <a:solidFill>
                              <a:schemeClr val="bg2">
                                <a:lumMod val="75000"/>
                              </a:schemeClr>
                            </a:solidFill>
                            <a:latin typeface="Cambria Math" panose="02040503050406030204" pitchFamily="18" charset="0"/>
                            <a:cs typeface="Franklin Gothic Book"/>
                          </a:rPr>
                        </m:ctrlPr>
                      </m:sSupPr>
                      <m:e>
                        <m:r>
                          <a:rPr lang="en-US" sz="1600" i="1" kern="1000" spc="30">
                            <a:solidFill>
                              <a:schemeClr val="bg2">
                                <a:lumMod val="75000"/>
                              </a:schemeClr>
                            </a:solidFill>
                            <a:latin typeface="Cambria Math" panose="02040503050406030204" pitchFamily="18" charset="0"/>
                            <a:cs typeface="Franklin Gothic Book"/>
                          </a:rPr>
                          <m:t>6</m:t>
                        </m:r>
                        <m:r>
                          <a:rPr lang="en-US" sz="1600" i="1" kern="1000" spc="30">
                            <a:solidFill>
                              <a:schemeClr val="bg2">
                                <a:lumMod val="75000"/>
                              </a:schemeClr>
                            </a:solidFill>
                            <a:latin typeface="Cambria Math" panose="02040503050406030204" pitchFamily="18" charset="0"/>
                            <a:cs typeface="Franklin Gothic Book"/>
                          </a:rPr>
                          <m:t>⋅</m:t>
                        </m:r>
                        <m:r>
                          <a:rPr lang="en-US" sz="1600" i="1" kern="1000" spc="30">
                            <a:solidFill>
                              <a:schemeClr val="bg2">
                                <a:lumMod val="75000"/>
                              </a:schemeClr>
                            </a:solidFill>
                            <a:latin typeface="Cambria Math" panose="02040503050406030204" pitchFamily="18" charset="0"/>
                            <a:cs typeface="Franklin Gothic Book"/>
                          </a:rPr>
                          <m:t>10</m:t>
                        </m:r>
                      </m:e>
                      <m:sup>
                        <m:r>
                          <a:rPr lang="en-US" sz="1600" i="1" kern="1000" spc="30">
                            <a:solidFill>
                              <a:schemeClr val="bg2">
                                <a:lumMod val="75000"/>
                              </a:schemeClr>
                            </a:solidFill>
                            <a:latin typeface="Cambria Math" panose="02040503050406030204" pitchFamily="18" charset="0"/>
                            <a:cs typeface="Franklin Gothic Book"/>
                          </a:rPr>
                          <m:t>−</m:t>
                        </m:r>
                        <m:r>
                          <a:rPr lang="en-US" sz="1600" i="1" kern="1000" spc="30">
                            <a:solidFill>
                              <a:schemeClr val="bg2">
                                <a:lumMod val="75000"/>
                              </a:schemeClr>
                            </a:solidFill>
                            <a:latin typeface="Cambria Math" panose="02040503050406030204" pitchFamily="18" charset="0"/>
                            <a:cs typeface="Franklin Gothic Book"/>
                          </a:rPr>
                          <m:t>23</m:t>
                        </m:r>
                      </m:sup>
                    </m:sSup>
                    <m:r>
                      <a:rPr lang="en-US" sz="1600" i="1" kern="1000" spc="30">
                        <a:solidFill>
                          <a:schemeClr val="bg2">
                            <a:lumMod val="75000"/>
                          </a:schemeClr>
                        </a:solidFill>
                        <a:latin typeface="Cambria Math" panose="02040503050406030204" pitchFamily="18" charset="0"/>
                        <a:cs typeface="Franklin Gothic Book"/>
                      </a:rPr>
                      <m:t>𝑒</m:t>
                    </m:r>
                    <m:r>
                      <m:rPr>
                        <m:sty m:val="p"/>
                      </m:rPr>
                      <a:rPr lang="en-US" sz="1600" kern="1000" spc="30">
                        <a:solidFill>
                          <a:schemeClr val="bg2">
                            <a:lumMod val="75000"/>
                          </a:schemeClr>
                        </a:solidFill>
                        <a:latin typeface="Cambria Math" panose="02040503050406030204" pitchFamily="18" charset="0"/>
                        <a:cs typeface="Franklin Gothic Book"/>
                      </a:rPr>
                      <m:t>cm</m:t>
                    </m:r>
                  </m:oMath>
                </a14:m>
                <a:endParaRPr lang="en-US" sz="1600" kern="1000" spc="30" dirty="0" err="1">
                  <a:solidFill>
                    <a:schemeClr val="bg2">
                      <a:lumMod val="75000"/>
                    </a:schemeClr>
                  </a:solidFill>
                  <a:latin typeface="Aptos" panose="020B0004020202020204" pitchFamily="34" charset="0"/>
                  <a:cs typeface="Franklin Gothic Book"/>
                </a:endParaRPr>
              </a:p>
              <a:p>
                <a:pPr>
                  <a:lnSpc>
                    <a:spcPct val="110000"/>
                  </a:lnSpc>
                  <a:spcBef>
                    <a:spcPts val="0"/>
                  </a:spcBef>
                </a:pPr>
                <a:r>
                  <a:rPr lang="en-US" sz="1600" kern="1000" spc="30" dirty="0">
                    <a:solidFill>
                      <a:schemeClr val="tx1">
                        <a:lumMod val="85000"/>
                        <a:lumOff val="15000"/>
                      </a:schemeClr>
                    </a:solidFill>
                    <a:latin typeface="Aptos" panose="020B0004020202020204" pitchFamily="34" charset="0"/>
                    <a:cs typeface="Franklin Gothic Book"/>
                  </a:rPr>
                  <a:t> </a:t>
                </a:r>
              </a:p>
            </p:txBody>
          </p:sp>
        </mc:Choice>
        <mc:Fallback xmlns="">
          <p:sp>
            <p:nvSpPr>
              <p:cNvPr id="21" name="TextBox 20"/>
              <p:cNvSpPr txBox="1">
                <a:spLocks noRot="1" noChangeAspect="1" noMove="1" noResize="1" noEditPoints="1" noAdjustHandles="1" noChangeArrowheads="1" noChangeShapeType="1" noTextEdit="1"/>
              </p:cNvSpPr>
              <p:nvPr/>
            </p:nvSpPr>
            <p:spPr>
              <a:xfrm>
                <a:off x="4499992" y="2101745"/>
                <a:ext cx="4571494" cy="582852"/>
              </a:xfrm>
              <a:prstGeom prst="rect">
                <a:avLst/>
              </a:prstGeom>
              <a:blipFill>
                <a:blip r:embed="rId7"/>
                <a:stretch>
                  <a:fillRect l="-2400" t="-4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317658" y="4728736"/>
                <a:ext cx="2709207" cy="319549"/>
              </a:xfrm>
              <a:prstGeom prst="roundRect">
                <a:avLst>
                  <a:gd name="adj" fmla="val 19319"/>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de-CH"/>
                </a:defPPr>
                <a:lvl1pPr algn="ctr">
                  <a:defRPr>
                    <a:latin typeface="Humanst521 Lt BT" panose="020B0402020204020304" pitchFamily="34" charset="0"/>
                  </a:defRPr>
                </a:lvl1pPr>
              </a:lstStyle>
              <a:p>
                <a:r>
                  <a:rPr lang="en-US" sz="1400" dirty="0">
                    <a:latin typeface="Aptos" panose="020B0004020202020204" pitchFamily="34" charset="0"/>
                  </a:rPr>
                  <a:t>Phase I: </a:t>
                </a:r>
                <a14:m>
                  <m:oMath xmlns:m="http://schemas.openxmlformats.org/officeDocument/2006/math">
                    <m:r>
                      <a:rPr lang="en-US" sz="1400">
                        <a:latin typeface="Cambria Math" panose="02040503050406030204" pitchFamily="18" charset="0"/>
                      </a:rPr>
                      <m:t>𝜎</m:t>
                    </m:r>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a:latin typeface="Cambria Math" panose="02040503050406030204" pitchFamily="18" charset="0"/>
                              </a:rPr>
                              <m:t>𝑑</m:t>
                            </m:r>
                          </m:e>
                          <m:sub>
                            <m:r>
                              <a:rPr lang="en-US" sz="1400">
                                <a:latin typeface="Cambria Math" panose="02040503050406030204" pitchFamily="18" charset="0"/>
                              </a:rPr>
                              <m:t>𝜇</m:t>
                            </m:r>
                          </m:sub>
                        </m:sSub>
                      </m:e>
                    </m:d>
                    <m:r>
                      <a:rPr lang="en-US" sz="1400">
                        <a:latin typeface="Cambria Math" panose="02040503050406030204" pitchFamily="18" charset="0"/>
                      </a:rPr>
                      <m:t>&lt;</m:t>
                    </m:r>
                    <m:sSup>
                      <m:sSupPr>
                        <m:ctrlPr>
                          <a:rPr lang="en-US" sz="1400" i="1">
                            <a:latin typeface="Cambria Math" panose="02040503050406030204" pitchFamily="18" charset="0"/>
                          </a:rPr>
                        </m:ctrlPr>
                      </m:sSupPr>
                      <m:e>
                        <m:r>
                          <a:rPr lang="en-US" sz="1400" b="0" i="0" smtClean="0">
                            <a:latin typeface="Cambria Math" panose="02040503050406030204" pitchFamily="18" charset="0"/>
                          </a:rPr>
                          <m:t>4</m:t>
                        </m:r>
                        <m:r>
                          <a:rPr lang="en-US" sz="1400">
                            <a:latin typeface="Cambria Math" panose="02040503050406030204" pitchFamily="18" charset="0"/>
                          </a:rPr>
                          <m:t>⋅</m:t>
                        </m:r>
                        <m:r>
                          <a:rPr lang="en-US" sz="1400">
                            <a:latin typeface="Cambria Math" panose="02040503050406030204" pitchFamily="18" charset="0"/>
                          </a:rPr>
                          <m:t>10</m:t>
                        </m:r>
                      </m:e>
                      <m:sup>
                        <m:r>
                          <a:rPr lang="en-US" sz="1400">
                            <a:latin typeface="Cambria Math" panose="02040503050406030204" pitchFamily="18" charset="0"/>
                          </a:rPr>
                          <m:t>−</m:t>
                        </m:r>
                        <m:r>
                          <a:rPr lang="en-US" sz="1400">
                            <a:latin typeface="Cambria Math" panose="02040503050406030204" pitchFamily="18" charset="0"/>
                          </a:rPr>
                          <m:t>21</m:t>
                        </m:r>
                      </m:sup>
                    </m:sSup>
                    <m:r>
                      <a:rPr lang="en-US" sz="1400">
                        <a:latin typeface="Cambria Math" panose="02040503050406030204" pitchFamily="18" charset="0"/>
                      </a:rPr>
                      <m:t>𝑒</m:t>
                    </m:r>
                    <m:r>
                      <m:rPr>
                        <m:sty m:val="p"/>
                      </m:rPr>
                      <a:rPr lang="en-US" sz="1400">
                        <a:latin typeface="Cambria Math" panose="02040503050406030204" pitchFamily="18" charset="0"/>
                      </a:rPr>
                      <m:t>cm</m:t>
                    </m:r>
                  </m:oMath>
                </a14:m>
                <a:endParaRPr lang="en-US" sz="1400" dirty="0">
                  <a:latin typeface="Aptos" panose="020B00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317658" y="4728736"/>
                <a:ext cx="2709207" cy="319549"/>
              </a:xfrm>
              <a:prstGeom prst="roundRect">
                <a:avLst>
                  <a:gd name="adj" fmla="val 19319"/>
                </a:avLst>
              </a:prstGeom>
              <a:blipFill>
                <a:blip r:embed="rId8"/>
                <a:stretch>
                  <a:fillRect b="-19231"/>
                </a:stretch>
              </a:blipFill>
              <a:ln>
                <a:noFill/>
              </a:ln>
            </p:spPr>
            <p:txBody>
              <a:bodyPr/>
              <a:lstStyle/>
              <a:p>
                <a:r>
                  <a:rPr lang="en-US">
                    <a:noFill/>
                  </a:rPr>
                  <a:t> </a:t>
                </a:r>
              </a:p>
            </p:txBody>
          </p:sp>
        </mc:Fallback>
      </mc:AlternateContent>
      <p:sp>
        <p:nvSpPr>
          <p:cNvPr id="23" name="Right Brace 22"/>
          <p:cNvSpPr/>
          <p:nvPr/>
        </p:nvSpPr>
        <p:spPr bwMode="auto">
          <a:xfrm rot="5400000">
            <a:off x="3566677" y="338518"/>
            <a:ext cx="345578" cy="2540988"/>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Aptos" panose="020B00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3208299" y="1753165"/>
                <a:ext cx="986134" cy="225896"/>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Aptos" panose="020B0004020202020204" pitchFamily="34" charset="0"/>
                    <a:cs typeface="Franklin Gothic Book"/>
                  </a:rPr>
                  <a:t>g</a:t>
                </a:r>
                <a:r>
                  <a:rPr lang="en-US" sz="1400" b="0" kern="1000" spc="30" dirty="0">
                    <a:solidFill>
                      <a:schemeClr val="tx1">
                        <a:lumMod val="85000"/>
                        <a:lumOff val="15000"/>
                      </a:schemeClr>
                    </a:solidFill>
                    <a:latin typeface="Aptos" panose="020B0004020202020204" pitchFamily="34" charset="0"/>
                    <a:cs typeface="Franklin Gothic Book"/>
                  </a:rPr>
                  <a:t>-2 term </a:t>
                </a:r>
                <a14:m>
                  <m:oMath xmlns:m="http://schemas.openxmlformats.org/officeDocument/2006/math">
                    <m:sSub>
                      <m:sSubPr>
                        <m:ctrlPr>
                          <a:rPr lang="en-US" sz="1400" b="0" i="1" kern="1000" spc="30" dirty="0" smtClean="0">
                            <a:solidFill>
                              <a:schemeClr val="tx1">
                                <a:lumMod val="85000"/>
                                <a:lumOff val="15000"/>
                              </a:schemeClr>
                            </a:solidFill>
                            <a:latin typeface="Cambria Math" panose="02040503050406030204" pitchFamily="18" charset="0"/>
                            <a:cs typeface="Franklin Gothic Book"/>
                          </a:rPr>
                        </m:ctrlPr>
                      </m:sSubPr>
                      <m:e>
                        <m:r>
                          <a:rPr lang="en-US" sz="1400" b="0" i="1" kern="1000" spc="30" dirty="0" smtClean="0">
                            <a:solidFill>
                              <a:schemeClr val="tx1">
                                <a:lumMod val="85000"/>
                                <a:lumOff val="15000"/>
                              </a:schemeClr>
                            </a:solidFill>
                            <a:latin typeface="Cambria Math" panose="02040503050406030204" pitchFamily="18" charset="0"/>
                            <a:cs typeface="Franklin Gothic Book"/>
                          </a:rPr>
                          <m:t>𝜔</m:t>
                        </m:r>
                      </m:e>
                      <m:sub>
                        <m:r>
                          <a:rPr lang="en-US" sz="1400" b="0" i="1" kern="1000" spc="30" dirty="0" smtClean="0">
                            <a:solidFill>
                              <a:schemeClr val="tx1">
                                <a:lumMod val="85000"/>
                                <a:lumOff val="15000"/>
                              </a:schemeClr>
                            </a:solidFill>
                            <a:latin typeface="Cambria Math" panose="02040503050406030204" pitchFamily="18" charset="0"/>
                            <a:cs typeface="Franklin Gothic Book"/>
                          </a:rPr>
                          <m:t>𝑎</m:t>
                        </m:r>
                      </m:sub>
                    </m:sSub>
                  </m:oMath>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3208299" y="1753165"/>
                <a:ext cx="986134" cy="225896"/>
              </a:xfrm>
              <a:prstGeom prst="rect">
                <a:avLst/>
              </a:prstGeom>
              <a:blipFill>
                <a:blip r:embed="rId9"/>
                <a:stretch>
                  <a:fillRect l="-11111" t="-21622" b="-48649"/>
                </a:stretch>
              </a:blipFill>
            </p:spPr>
            <p:txBody>
              <a:bodyPr/>
              <a:lstStyle/>
              <a:p>
                <a:r>
                  <a:rPr lang="en-US">
                    <a:noFill/>
                  </a:rPr>
                  <a:t> </a:t>
                </a:r>
              </a:p>
            </p:txBody>
          </p:sp>
        </mc:Fallback>
      </mc:AlternateContent>
      <p:grpSp>
        <p:nvGrpSpPr>
          <p:cNvPr id="25" name="Group 24"/>
          <p:cNvGrpSpPr/>
          <p:nvPr/>
        </p:nvGrpSpPr>
        <p:grpSpPr>
          <a:xfrm>
            <a:off x="5018420" y="1436222"/>
            <a:ext cx="1783304" cy="563298"/>
            <a:chOff x="4948936" y="1355299"/>
            <a:chExt cx="1783304" cy="623246"/>
          </a:xfrm>
        </p:grpSpPr>
        <p:sp>
          <p:nvSpPr>
            <p:cNvPr id="26" name="Right Brace 25"/>
            <p:cNvSpPr/>
            <p:nvPr/>
          </p:nvSpPr>
          <p:spPr bwMode="auto">
            <a:xfrm rot="5400000">
              <a:off x="5650963" y="653272"/>
              <a:ext cx="379249" cy="1783304"/>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Aptos" panose="020B0004020202020204" pitchFamily="34" charset="0"/>
              </a:endParaRPr>
            </a:p>
          </p:txBody>
        </p:sp>
        <mc:AlternateContent xmlns:mc="http://schemas.openxmlformats.org/markup-compatibility/2006" xmlns:a14="http://schemas.microsoft.com/office/drawing/2010/main">
          <mc:Choice Requires="a14">
            <p:sp>
              <p:nvSpPr>
                <p:cNvPr id="27" name="TextBox 26"/>
                <p:cNvSpPr txBox="1"/>
                <p:nvPr/>
              </p:nvSpPr>
              <p:spPr>
                <a:xfrm>
                  <a:off x="5367881" y="1728608"/>
                  <a:ext cx="1199247" cy="249937"/>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Aptos" panose="020B0004020202020204" pitchFamily="34" charset="0"/>
                      <a:cs typeface="Franklin Gothic Book"/>
                    </a:rPr>
                    <a:t>EDM term </a:t>
                  </a:r>
                  <a14:m>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𝜔</m:t>
                          </m:r>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5367881" y="1728608"/>
                  <a:ext cx="1199247" cy="249937"/>
                </a:xfrm>
                <a:prstGeom prst="rect">
                  <a:avLst/>
                </a:prstGeom>
                <a:blipFill>
                  <a:blip r:embed="rId10"/>
                  <a:stretch>
                    <a:fillRect l="-9137" t="-18919" b="-48649"/>
                  </a:stretch>
                </a:blipFill>
              </p:spPr>
              <p:txBody>
                <a:bodyPr/>
                <a:lstStyle/>
                <a:p>
                  <a:r>
                    <a:rPr lang="en-US">
                      <a:noFill/>
                    </a:rPr>
                    <a:t> </a:t>
                  </a:r>
                </a:p>
              </p:txBody>
            </p:sp>
          </mc:Fallback>
        </mc:AlternateContent>
      </p:grpSp>
      <p:grpSp>
        <p:nvGrpSpPr>
          <p:cNvPr id="28" name="Group 27"/>
          <p:cNvGrpSpPr/>
          <p:nvPr/>
        </p:nvGrpSpPr>
        <p:grpSpPr>
          <a:xfrm>
            <a:off x="2529687" y="787160"/>
            <a:ext cx="2480274" cy="649063"/>
            <a:chOff x="3202309" y="706237"/>
            <a:chExt cx="2055492" cy="649063"/>
          </a:xfrm>
        </p:grpSpPr>
        <p:cxnSp>
          <p:nvCxnSpPr>
            <p:cNvPr id="29" name="Straight Connector 28"/>
            <p:cNvCxnSpPr/>
            <p:nvPr/>
          </p:nvCxnSpPr>
          <p:spPr bwMode="auto">
            <a:xfrm>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p:nvCxnSpPr>
          <p:spPr bwMode="auto">
            <a:xfrm flipV="1">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grpSp>
      <p:sp>
        <p:nvSpPr>
          <p:cNvPr id="32" name="Up Arrow 31"/>
          <p:cNvSpPr/>
          <p:nvPr/>
        </p:nvSpPr>
        <p:spPr bwMode="auto">
          <a:xfrm rot="16956010">
            <a:off x="8275274" y="3836211"/>
            <a:ext cx="547102" cy="634123"/>
          </a:xfrm>
          <a:prstGeom prst="up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a:latin typeface="Aptos" panose="020B0004020202020204" pitchFamily="34" charset="0"/>
              </a:rPr>
              <a:t>E</a:t>
            </a:r>
            <a:endParaRPr lang="en-US" dirty="0">
              <a:latin typeface="Aptos" panose="020B0004020202020204" pitchFamily="34" charset="0"/>
            </a:endParaRPr>
          </a:p>
        </p:txBody>
      </p:sp>
      <p:sp>
        <p:nvSpPr>
          <p:cNvPr id="33" name="TextBox 32"/>
          <p:cNvSpPr txBox="1"/>
          <p:nvPr/>
        </p:nvSpPr>
        <p:spPr>
          <a:xfrm>
            <a:off x="87519" y="4925651"/>
            <a:ext cx="2425408" cy="178703"/>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a:solidFill>
                  <a:schemeClr val="tx1">
                    <a:lumMod val="85000"/>
                    <a:lumOff val="15000"/>
                  </a:schemeClr>
                </a:solidFill>
                <a:latin typeface="Aptos" panose="020B0004020202020204" pitchFamily="34" charset="0"/>
                <a:cs typeface="Franklin Gothic Book"/>
              </a:rPr>
              <a:t>[</a:t>
            </a:r>
            <a:r>
              <a:rPr lang="en-US" sz="1100" kern="1000" spc="30" baseline="30000" dirty="0">
                <a:solidFill>
                  <a:schemeClr val="tx1">
                    <a:lumMod val="85000"/>
                    <a:lumOff val="15000"/>
                  </a:schemeClr>
                </a:solidFill>
                <a:latin typeface="Aptos" panose="020B0004020202020204" pitchFamily="34" charset="0"/>
                <a:cs typeface="Franklin Gothic Book"/>
              </a:rPr>
              <a:t>*</a:t>
            </a:r>
            <a:r>
              <a:rPr lang="en-US" sz="1100" kern="1000" spc="30" dirty="0">
                <a:solidFill>
                  <a:schemeClr val="tx1">
                    <a:lumMod val="85000"/>
                    <a:lumOff val="15000"/>
                  </a:schemeClr>
                </a:solidFill>
                <a:latin typeface="Aptos" panose="020B0004020202020204" pitchFamily="34" charset="0"/>
                <a:cs typeface="Franklin Gothic Book"/>
              </a:rPr>
              <a:t>Farley et al,, PRL93 042001 (2004) ] ,</a:t>
            </a:r>
          </a:p>
        </p:txBody>
      </p:sp>
      <mc:AlternateContent xmlns:mc="http://schemas.openxmlformats.org/markup-compatibility/2006" xmlns:a14="http://schemas.microsoft.com/office/drawing/2010/main">
        <mc:Choice Requires="a14">
          <p:sp>
            <p:nvSpPr>
              <p:cNvPr id="55" name="TextBox 54"/>
              <p:cNvSpPr txBox="1"/>
              <p:nvPr/>
            </p:nvSpPr>
            <p:spPr>
              <a:xfrm rot="788458">
                <a:off x="5389933" y="3476724"/>
                <a:ext cx="966162"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m:t>
                      </m:r>
                      <m:r>
                        <a:rPr lang="en-US" sz="1400" b="0" i="1" kern="1000" spc="30" smtClean="0">
                          <a:solidFill>
                            <a:schemeClr val="tx1">
                              <a:lumMod val="85000"/>
                              <a:lumOff val="15000"/>
                            </a:schemeClr>
                          </a:solidFill>
                          <a:latin typeface="Cambria Math" panose="02040503050406030204" pitchFamily="18" charset="0"/>
                          <a:cs typeface="Franklin Gothic Book"/>
                        </a:rPr>
                        <m:t>31</m:t>
                      </m:r>
                      <m:r>
                        <a:rPr lang="en-US" sz="1400" b="0" i="1" kern="1000" spc="30" smtClean="0">
                          <a:solidFill>
                            <a:schemeClr val="tx1">
                              <a:lumMod val="85000"/>
                              <a:lumOff val="15000"/>
                            </a:schemeClr>
                          </a:solidFill>
                          <a:latin typeface="Cambria Math" panose="02040503050406030204" pitchFamily="18" charset="0"/>
                          <a:cs typeface="Franklin Gothic Book"/>
                        </a:rPr>
                        <m:t>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m:t>
                      </m:r>
                    </m:oMath>
                  </m:oMathPara>
                </a14:m>
                <a:endParaRPr lang="en-US" sz="14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55" name="TextBox 54"/>
              <p:cNvSpPr txBox="1">
                <a:spLocks noRot="1" noChangeAspect="1" noMove="1" noResize="1" noEditPoints="1" noAdjustHandles="1" noChangeArrowheads="1" noChangeShapeType="1" noTextEdit="1"/>
              </p:cNvSpPr>
              <p:nvPr/>
            </p:nvSpPr>
            <p:spPr>
              <a:xfrm rot="788458">
                <a:off x="5389933" y="3476724"/>
                <a:ext cx="966162" cy="236988"/>
              </a:xfrm>
              <a:prstGeom prst="rect">
                <a:avLst/>
              </a:prstGeom>
              <a:blipFill>
                <a:blip r:embed="rId11"/>
                <a:stretch>
                  <a:fillRect l="-2424"/>
                </a:stretch>
              </a:blipFill>
            </p:spPr>
            <p:txBody>
              <a:bodyPr/>
              <a:lstStyle/>
              <a:p>
                <a:r>
                  <a:rPr lang="en-US">
                    <a:noFill/>
                  </a:rPr>
                  <a:t> </a:t>
                </a:r>
              </a:p>
            </p:txBody>
          </p:sp>
        </mc:Fallback>
      </mc:AlternateContent>
      <p:grpSp>
        <p:nvGrpSpPr>
          <p:cNvPr id="56" name="Group 55"/>
          <p:cNvGrpSpPr/>
          <p:nvPr/>
        </p:nvGrpSpPr>
        <p:grpSpPr>
          <a:xfrm>
            <a:off x="88909" y="2136198"/>
            <a:ext cx="4123024" cy="2230123"/>
            <a:chOff x="4737189" y="2781665"/>
            <a:chExt cx="4123024" cy="2230123"/>
          </a:xfrm>
        </p:grpSpPr>
        <p:pic>
          <p:nvPicPr>
            <p:cNvPr id="57" name="Picture 56"/>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737189" y="3359875"/>
              <a:ext cx="4123024" cy="1651913"/>
            </a:xfrm>
            <a:prstGeom prst="rect">
              <a:avLst/>
            </a:prstGeom>
          </p:spPr>
        </p:pic>
        <mc:AlternateContent xmlns:mc="http://schemas.openxmlformats.org/markup-compatibility/2006" xmlns:a14="http://schemas.microsoft.com/office/drawing/2010/main">
          <mc:Choice Requires="a14">
            <p:sp>
              <p:nvSpPr>
                <p:cNvPr id="58" name="Rectangular Callout 57"/>
                <p:cNvSpPr/>
                <p:nvPr/>
              </p:nvSpPr>
              <p:spPr bwMode="auto">
                <a:xfrm>
                  <a:off x="7621792" y="4606105"/>
                  <a:ext cx="355003" cy="405683"/>
                </a:xfrm>
                <a:prstGeom prst="wedgeRectCallout">
                  <a:avLst>
                    <a:gd name="adj1" fmla="val -105333"/>
                    <a:gd name="adj2" fmla="val -78068"/>
                  </a:avLst>
                </a:prstGeom>
                <a:solidFill>
                  <a:schemeClr val="bg1"/>
                </a:solidFill>
                <a:ln w="19050" cap="flat" cmpd="sng" algn="ctr">
                  <a:solidFill>
                    <a:schemeClr val="accent1"/>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FDCA00"/>
                                </a:solidFill>
                                <a:effectLst/>
                                <a:latin typeface="Cambria Math" panose="02040503050406030204" pitchFamily="18" charset="0"/>
                              </a:rPr>
                            </m:ctrlPr>
                          </m:sSubPr>
                          <m:e>
                            <m:r>
                              <a:rPr kumimoji="0" lang="en-US" sz="2400" b="0" i="1" u="none" strike="noStrike" cap="none" normalizeH="0" baseline="0" smtClean="0">
                                <a:ln>
                                  <a:noFill/>
                                </a:ln>
                                <a:solidFill>
                                  <a:srgbClr val="FDCA00"/>
                                </a:solidFill>
                                <a:effectLst/>
                                <a:latin typeface="Cambria Math"/>
                              </a:rPr>
                              <m:t>𝑠</m:t>
                            </m:r>
                          </m:e>
                          <m:sub>
                            <m:r>
                              <a:rPr kumimoji="0" lang="en-US" sz="2400" b="0" i="1" u="none" strike="noStrike" cap="none" normalizeH="0" baseline="0" smtClean="0">
                                <a:ln>
                                  <a:noFill/>
                                </a:ln>
                                <a:solidFill>
                                  <a:srgbClr val="FDCA00"/>
                                </a:solidFill>
                                <a:effectLst/>
                                <a:latin typeface="Cambria Math" panose="02040503050406030204" pitchFamily="18" charset="0"/>
                              </a:rPr>
                              <m:t>𝑥</m:t>
                            </m:r>
                          </m:sub>
                        </m:sSub>
                      </m:oMath>
                    </m:oMathPara>
                  </a14:m>
                  <a:endParaRPr kumimoji="0" lang="en-US" sz="2400" b="0" i="0" u="none" strike="noStrike" cap="none" normalizeH="0" baseline="0" dirty="0">
                    <a:ln>
                      <a:noFill/>
                    </a:ln>
                    <a:solidFill>
                      <a:schemeClr val="tx1"/>
                    </a:solidFill>
                    <a:effectLst/>
                    <a:latin typeface="Aptos" panose="020B0004020202020204" pitchFamily="34" charset="0"/>
                  </a:endParaRPr>
                </a:p>
              </p:txBody>
            </p:sp>
          </mc:Choice>
          <mc:Fallback xmlns="">
            <p:sp>
              <p:nvSpPr>
                <p:cNvPr id="58" name="Rectangular Callout 57"/>
                <p:cNvSpPr>
                  <a:spLocks noRot="1" noChangeAspect="1" noMove="1" noResize="1" noEditPoints="1" noAdjustHandles="1" noChangeArrowheads="1" noChangeShapeType="1" noTextEdit="1"/>
                </p:cNvSpPr>
                <p:nvPr/>
              </p:nvSpPr>
              <p:spPr bwMode="auto">
                <a:xfrm>
                  <a:off x="7621792" y="4606105"/>
                  <a:ext cx="355003" cy="405683"/>
                </a:xfrm>
                <a:prstGeom prst="wedgeRectCallout">
                  <a:avLst>
                    <a:gd name="adj1" fmla="val -105333"/>
                    <a:gd name="adj2" fmla="val -78068"/>
                  </a:avLst>
                </a:prstGeom>
                <a:blipFill>
                  <a:blip r:embed="rId13"/>
                  <a:stretch>
                    <a:fillRect/>
                  </a:stretch>
                </a:blipFill>
                <a:ln w="19050" cap="flat" cmpd="sng" algn="ctr">
                  <a:solidFill>
                    <a:schemeClr val="accent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ular Callout 58"/>
                <p:cNvSpPr/>
                <p:nvPr/>
              </p:nvSpPr>
              <p:spPr bwMode="auto">
                <a:xfrm>
                  <a:off x="7795707" y="2781665"/>
                  <a:ext cx="355003" cy="405683"/>
                </a:xfrm>
                <a:prstGeom prst="wedgeRectCallout">
                  <a:avLst>
                    <a:gd name="adj1" fmla="val 42803"/>
                    <a:gd name="adj2" fmla="val 145980"/>
                  </a:avLst>
                </a:prstGeom>
                <a:solidFill>
                  <a:schemeClr val="bg1"/>
                </a:solidFill>
                <a:ln w="19050" cap="flat" cmpd="sng" algn="ctr">
                  <a:solidFill>
                    <a:srgbClr val="0070C0"/>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0070C0"/>
                                </a:solidFill>
                                <a:effectLst/>
                                <a:latin typeface="Cambria Math" panose="02040503050406030204" pitchFamily="18" charset="0"/>
                              </a:rPr>
                            </m:ctrlPr>
                          </m:sSubPr>
                          <m:e>
                            <m:r>
                              <a:rPr kumimoji="0" lang="en-US" sz="2400" b="0" i="1" u="none" strike="noStrike" cap="none" normalizeH="0" baseline="0" smtClean="0">
                                <a:ln>
                                  <a:noFill/>
                                </a:ln>
                                <a:solidFill>
                                  <a:srgbClr val="0070C0"/>
                                </a:solidFill>
                                <a:effectLst/>
                                <a:latin typeface="Cambria Math"/>
                              </a:rPr>
                              <m:t>𝑠</m:t>
                            </m:r>
                          </m:e>
                          <m:sub>
                            <m:r>
                              <a:rPr kumimoji="0" lang="en-US" sz="2400" b="0" i="1" u="none" strike="noStrike" cap="none" normalizeH="0" baseline="0" smtClean="0">
                                <a:ln>
                                  <a:noFill/>
                                </a:ln>
                                <a:solidFill>
                                  <a:srgbClr val="0070C0"/>
                                </a:solidFill>
                                <a:effectLst/>
                                <a:latin typeface="Cambria Math" panose="02040503050406030204" pitchFamily="18" charset="0"/>
                              </a:rPr>
                              <m:t>𝑧</m:t>
                            </m:r>
                          </m:sub>
                        </m:sSub>
                      </m:oMath>
                    </m:oMathPara>
                  </a14:m>
                  <a:endParaRPr kumimoji="0" lang="en-US" sz="2400" b="0" i="0" u="none" strike="noStrike" cap="none" normalizeH="0" baseline="0" dirty="0">
                    <a:ln>
                      <a:noFill/>
                    </a:ln>
                    <a:solidFill>
                      <a:schemeClr val="tx1"/>
                    </a:solidFill>
                    <a:effectLst/>
                    <a:latin typeface="Aptos" panose="020B0004020202020204" pitchFamily="34" charset="0"/>
                  </a:endParaRPr>
                </a:p>
              </p:txBody>
            </p:sp>
          </mc:Choice>
          <mc:Fallback xmlns="">
            <p:sp>
              <p:nvSpPr>
                <p:cNvPr id="59" name="Rectangular Callout 58"/>
                <p:cNvSpPr>
                  <a:spLocks noRot="1" noChangeAspect="1" noMove="1" noResize="1" noEditPoints="1" noAdjustHandles="1" noChangeArrowheads="1" noChangeShapeType="1" noTextEdit="1"/>
                </p:cNvSpPr>
                <p:nvPr/>
              </p:nvSpPr>
              <p:spPr bwMode="auto">
                <a:xfrm>
                  <a:off x="7795707" y="2781665"/>
                  <a:ext cx="355003" cy="405683"/>
                </a:xfrm>
                <a:prstGeom prst="wedgeRectCallout">
                  <a:avLst>
                    <a:gd name="adj1" fmla="val 42803"/>
                    <a:gd name="adj2" fmla="val 145980"/>
                  </a:avLst>
                </a:prstGeom>
                <a:blipFill>
                  <a:blip r:embed="rId14"/>
                  <a:stretch>
                    <a:fillRect l="-4839"/>
                  </a:stretch>
                </a:blipFill>
                <a:ln w="19050" cap="flat" cmpd="sng" algn="ctr">
                  <a:solidFill>
                    <a:srgbClr val="0070C0"/>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ular Callout 59"/>
                <p:cNvSpPr/>
                <p:nvPr/>
              </p:nvSpPr>
              <p:spPr bwMode="auto">
                <a:xfrm>
                  <a:off x="8044925" y="3773052"/>
                  <a:ext cx="355003" cy="434859"/>
                </a:xfrm>
                <a:prstGeom prst="wedgeRectCallout">
                  <a:avLst>
                    <a:gd name="adj1" fmla="val -114355"/>
                    <a:gd name="adj2" fmla="val 82525"/>
                  </a:avLst>
                </a:prstGeom>
                <a:solidFill>
                  <a:schemeClr val="bg1"/>
                </a:solidFill>
                <a:ln w="19050" cap="flat" cmpd="sng" algn="ctr">
                  <a:solidFill>
                    <a:srgbClr val="F7450D"/>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F7450D"/>
                                </a:solidFill>
                                <a:effectLst/>
                                <a:latin typeface="Cambria Math" panose="02040503050406030204" pitchFamily="18" charset="0"/>
                              </a:rPr>
                            </m:ctrlPr>
                          </m:sSubPr>
                          <m:e>
                            <m:r>
                              <a:rPr kumimoji="0" lang="en-US" sz="2400" b="0" i="1" u="none" strike="noStrike" cap="none" normalizeH="0" baseline="0" smtClean="0">
                                <a:ln>
                                  <a:noFill/>
                                </a:ln>
                                <a:solidFill>
                                  <a:srgbClr val="F7450D"/>
                                </a:solidFill>
                                <a:effectLst/>
                                <a:latin typeface="Cambria Math"/>
                              </a:rPr>
                              <m:t>𝑠</m:t>
                            </m:r>
                          </m:e>
                          <m:sub>
                            <m:r>
                              <a:rPr kumimoji="0" lang="en-US" sz="2400" b="0" i="1" u="none" strike="noStrike" cap="none" normalizeH="0" baseline="0" smtClean="0">
                                <a:ln>
                                  <a:noFill/>
                                </a:ln>
                                <a:solidFill>
                                  <a:srgbClr val="F7450D"/>
                                </a:solidFill>
                                <a:effectLst/>
                                <a:latin typeface="Cambria Math" panose="02040503050406030204" pitchFamily="18" charset="0"/>
                              </a:rPr>
                              <m:t>𝑦</m:t>
                            </m:r>
                          </m:sub>
                        </m:sSub>
                      </m:oMath>
                    </m:oMathPara>
                  </a14:m>
                  <a:endParaRPr kumimoji="0" lang="en-US" sz="2400" b="0" i="0" u="none" strike="noStrike" cap="none" normalizeH="0" baseline="0" dirty="0">
                    <a:ln>
                      <a:noFill/>
                    </a:ln>
                    <a:solidFill>
                      <a:srgbClr val="F7450D"/>
                    </a:solidFill>
                    <a:effectLst/>
                    <a:latin typeface="Aptos" panose="020B0004020202020204" pitchFamily="34" charset="0"/>
                  </a:endParaRPr>
                </a:p>
              </p:txBody>
            </p:sp>
          </mc:Choice>
          <mc:Fallback xmlns="">
            <p:sp>
              <p:nvSpPr>
                <p:cNvPr id="60" name="Rectangular Callout 59"/>
                <p:cNvSpPr>
                  <a:spLocks noRot="1" noChangeAspect="1" noMove="1" noResize="1" noEditPoints="1" noAdjustHandles="1" noChangeArrowheads="1" noChangeShapeType="1" noTextEdit="1"/>
                </p:cNvSpPr>
                <p:nvPr/>
              </p:nvSpPr>
              <p:spPr bwMode="auto">
                <a:xfrm>
                  <a:off x="8044925" y="3773052"/>
                  <a:ext cx="355003" cy="434859"/>
                </a:xfrm>
                <a:prstGeom prst="wedgeRectCallout">
                  <a:avLst>
                    <a:gd name="adj1" fmla="val -114355"/>
                    <a:gd name="adj2" fmla="val 82525"/>
                  </a:avLst>
                </a:prstGeom>
                <a:blipFill>
                  <a:blip r:embed="rId15"/>
                  <a:stretch>
                    <a:fillRect r="-3030"/>
                  </a:stretch>
                </a:blipFill>
                <a:ln w="19050" cap="flat" cmpd="sng" algn="ctr">
                  <a:solidFill>
                    <a:srgbClr val="F7450D"/>
                  </a:solidFill>
                  <a:prstDash val="solid"/>
                  <a:round/>
                  <a:headEnd type="none" w="med" len="med"/>
                  <a:tailEnd type="none" w="med" len="med"/>
                </a:ln>
                <a:effectLst/>
              </p:spPr>
              <p:txBody>
                <a:bodyPr/>
                <a:lstStyle/>
                <a:p>
                  <a:r>
                    <a:rPr lang="en-US">
                      <a:noFill/>
                    </a:rPr>
                    <a:t> </a:t>
                  </a:r>
                </a:p>
              </p:txBody>
            </p:sp>
          </mc:Fallback>
        </mc:AlternateContent>
      </p:grpSp>
      <p:sp>
        <p:nvSpPr>
          <p:cNvPr id="34" name="Arrow: Down 33">
            <a:extLst>
              <a:ext uri="{FF2B5EF4-FFF2-40B4-BE49-F238E27FC236}">
                <a16:creationId xmlns:a16="http://schemas.microsoft.com/office/drawing/2014/main" id="{F8FA3EC3-44CE-91C9-48B4-46041A3F2293}"/>
              </a:ext>
            </a:extLst>
          </p:cNvPr>
          <p:cNvSpPr/>
          <p:nvPr/>
        </p:nvSpPr>
        <p:spPr bwMode="auto">
          <a:xfrm>
            <a:off x="6152938" y="2556831"/>
            <a:ext cx="513292" cy="565689"/>
          </a:xfrm>
          <a:prstGeom prst="down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Aptos" panose="020B0004020202020204" pitchFamily="34" charset="0"/>
              </a:rPr>
              <a:t>B</a:t>
            </a:r>
          </a:p>
        </p:txBody>
      </p:sp>
    </p:spTree>
    <p:extLst>
      <p:ext uri="{BB962C8B-B14F-4D97-AF65-F5344CB8AC3E}">
        <p14:creationId xmlns:p14="http://schemas.microsoft.com/office/powerpoint/2010/main" val="35036198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21" presetClass="entr" presetSubtype="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700"/>
                                        <p:tgtEl>
                                          <p:spTgt spid="8"/>
                                        </p:tgtEl>
                                      </p:cBhvr>
                                    </p:animEffect>
                                  </p:childTnLst>
                                </p:cTn>
                              </p:par>
                              <p:par>
                                <p:cTn id="28" presetID="1" presetClass="entr" presetSubtype="0"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par>
                                <p:cTn id="34" presetID="1" presetClass="exit"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1" grpId="0"/>
      <p:bldP spid="12" grpId="0"/>
      <p:bldP spid="15" grpId="0" animBg="1"/>
      <p:bldP spid="21" grpId="0" animBg="1"/>
      <p:bldP spid="22" grpId="0" animBg="1"/>
      <p:bldP spid="32" grpId="0" animBg="1"/>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40</a:t>
            </a:fld>
            <a:endParaRPr lang="de-DE" dirty="0">
              <a:latin typeface="Aptos" panose="020B0004020202020204" pitchFamily="34" charset="0"/>
            </a:endParaRPr>
          </a:p>
        </p:txBody>
      </p:sp>
      <p:sp>
        <p:nvSpPr>
          <p:cNvPr id="6" name="TextBox 5"/>
          <p:cNvSpPr txBox="1"/>
          <p:nvPr/>
        </p:nvSpPr>
        <p:spPr>
          <a:xfrm>
            <a:off x="3923928" y="2931790"/>
            <a:ext cx="4392488" cy="720080"/>
          </a:xfrm>
          <a:prstGeom prst="rect">
            <a:avLst/>
          </a:prstGeom>
          <a:noFill/>
        </p:spPr>
        <p:txBody>
          <a:bodyPr wrap="none" lIns="0" tIns="0" rIns="0" bIns="0" rtlCol="0">
            <a:noAutofit/>
          </a:bodyPr>
          <a:lstStyle/>
          <a:p>
            <a:pPr algn="r" eaLnBrk="1" hangingPunct="1">
              <a:lnSpc>
                <a:spcPct val="110000"/>
              </a:lnSpc>
              <a:spcBef>
                <a:spcPct val="0"/>
              </a:spcBef>
              <a:buClr>
                <a:srgbClr val="000000"/>
              </a:buClr>
            </a:pPr>
            <a:r>
              <a:rPr lang="en-US" sz="2400" dirty="0">
                <a:solidFill>
                  <a:srgbClr val="000000"/>
                </a:solidFill>
                <a:latin typeface="Aptos" panose="020B0004020202020204" pitchFamily="34" charset="0"/>
              </a:rPr>
              <a:t>Backup</a:t>
            </a:r>
          </a:p>
        </p:txBody>
      </p:sp>
    </p:spTree>
    <p:extLst>
      <p:ext uri="{BB962C8B-B14F-4D97-AF65-F5344CB8AC3E}">
        <p14:creationId xmlns:p14="http://schemas.microsoft.com/office/powerpoint/2010/main" val="244316371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diagram of a complex frequency&#10;&#10;AI-generated content may be incorrect.">
            <a:extLst>
              <a:ext uri="{FF2B5EF4-FFF2-40B4-BE49-F238E27FC236}">
                <a16:creationId xmlns:a16="http://schemas.microsoft.com/office/drawing/2014/main" id="{77A7B535-5159-0B5D-F683-2413AE23E223}"/>
              </a:ext>
            </a:extLst>
          </p:cNvPr>
          <p:cNvPicPr>
            <a:picLocks noChangeAspect="1"/>
          </p:cNvPicPr>
          <p:nvPr/>
        </p:nvPicPr>
        <p:blipFill>
          <a:blip r:embed="rId2"/>
          <a:stretch>
            <a:fillRect/>
          </a:stretch>
        </p:blipFill>
        <p:spPr>
          <a:xfrm>
            <a:off x="4572000" y="1692154"/>
            <a:ext cx="4574172" cy="3416903"/>
          </a:xfrm>
          <a:prstGeom prst="rect">
            <a:avLst/>
          </a:prstGeom>
        </p:spPr>
      </p:pic>
      <p:sp>
        <p:nvSpPr>
          <p:cNvPr id="3" name="Title 2"/>
          <p:cNvSpPr>
            <a:spLocks noGrp="1"/>
          </p:cNvSpPr>
          <p:nvPr>
            <p:ph type="title"/>
          </p:nvPr>
        </p:nvSpPr>
        <p:spPr/>
        <p:txBody>
          <a:bodyPr/>
          <a:lstStyle/>
          <a:p>
            <a:r>
              <a:rPr lang="en-US" dirty="0"/>
              <a:t>Geometric phases, and non-uniformities</a:t>
            </a:r>
          </a:p>
        </p:txBody>
      </p:sp>
      <p:sp>
        <p:nvSpPr>
          <p:cNvPr id="4" name="Slide Number Placeholder 3"/>
          <p:cNvSpPr>
            <a:spLocks noGrp="1"/>
          </p:cNvSpPr>
          <p:nvPr>
            <p:ph type="sldNum" sz="quarter" idx="4294967295"/>
          </p:nvPr>
        </p:nvSpPr>
        <p:spPr>
          <a:xfrm>
            <a:off x="8497105" y="4961420"/>
            <a:ext cx="576262" cy="147637"/>
          </a:xfrm>
          <a:prstGeom prst="rect">
            <a:avLst/>
          </a:prstGeom>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41</a:t>
            </a:fld>
            <a:endParaRPr lang="de-DE" dirty="0">
              <a:latin typeface="Aptos" panose="020B0004020202020204" pitchFamily="34" charset="0"/>
            </a:endParaRPr>
          </a:p>
        </p:txBody>
      </p:sp>
      <p:sp>
        <p:nvSpPr>
          <p:cNvPr id="11" name="TextBox 10"/>
          <p:cNvSpPr txBox="1"/>
          <p:nvPr/>
        </p:nvSpPr>
        <p:spPr>
          <a:xfrm>
            <a:off x="683568" y="2139702"/>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chemeClr val="bg1"/>
                </a:solidFill>
                <a:latin typeface="Aptos" panose="020B0004020202020204" pitchFamily="34" charset="0"/>
              </a:rPr>
              <a:t>Magnetic field </a:t>
            </a:r>
          </a:p>
        </p:txBody>
      </p:sp>
      <p:sp>
        <p:nvSpPr>
          <p:cNvPr id="12" name="TextBox 11"/>
          <p:cNvSpPr txBox="1"/>
          <p:nvPr/>
        </p:nvSpPr>
        <p:spPr>
          <a:xfrm rot="5400000">
            <a:off x="8259979" y="3689524"/>
            <a:ext cx="1075576" cy="48215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Electric field </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126" y="816106"/>
            <a:ext cx="5496692" cy="543001"/>
          </a:xfrm>
          <a:prstGeom prst="rect">
            <a:avLst/>
          </a:prstGeom>
        </p:spPr>
      </p:pic>
      <p:sp>
        <p:nvSpPr>
          <p:cNvPr id="5" name="Right Arrow 4"/>
          <p:cNvSpPr/>
          <p:nvPr/>
        </p:nvSpPr>
        <p:spPr bwMode="auto">
          <a:xfrm>
            <a:off x="6168218" y="997624"/>
            <a:ext cx="360040" cy="271501"/>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32240" y="930422"/>
            <a:ext cx="1467055" cy="428685"/>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2629D4-B4CC-7177-F3E1-B6B183E13A66}"/>
                  </a:ext>
                </a:extLst>
              </p:cNvPr>
              <p:cNvSpPr txBox="1"/>
              <p:nvPr/>
            </p:nvSpPr>
            <p:spPr>
              <a:xfrm rot="16200000">
                <a:off x="2476891" y="4154846"/>
                <a:ext cx="262706" cy="204130"/>
              </a:xfrm>
              <a:prstGeom prst="rect">
                <a:avLst/>
              </a:prstGeom>
              <a:solidFill>
                <a:schemeClr val="bg1"/>
              </a:solidFill>
            </p:spPr>
            <p:txBody>
              <a:bodyPr wrap="none" lIns="0" tIns="0" rIns="0" bIns="0" rtlCol="0" anchor="ctr" anchorCtr="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400" b="0" i="1" dirty="0" smtClean="0">
                              <a:solidFill>
                                <a:srgbClr val="000000"/>
                              </a:solidFill>
                              <a:latin typeface="Cambria Math" panose="02040503050406030204" pitchFamily="18" charset="0"/>
                            </a:rPr>
                          </m:ctrlPr>
                        </m:sSubPr>
                        <m:e>
                          <m:r>
                            <a:rPr lang="en-US" sz="1400" i="1" dirty="0" smtClean="0">
                              <a:solidFill>
                                <a:srgbClr val="000000"/>
                              </a:solidFill>
                              <a:latin typeface="Cambria Math" panose="02040503050406030204" pitchFamily="18" charset="0"/>
                            </a:rPr>
                            <m:t>𝜔</m:t>
                          </m:r>
                        </m:e>
                        <m:sub>
                          <m:r>
                            <a:rPr lang="en-US" sz="1400" b="0" i="1" dirty="0" smtClean="0">
                              <a:solidFill>
                                <a:srgbClr val="000000"/>
                              </a:solidFill>
                              <a:latin typeface="Cambria Math" panose="02040503050406030204" pitchFamily="18" charset="0"/>
                            </a:rPr>
                            <m:t>𝑎</m:t>
                          </m:r>
                        </m:sub>
                      </m:sSub>
                    </m:oMath>
                  </m:oMathPara>
                </a14:m>
                <a:endParaRPr lang="de-CH" sz="1400" dirty="0">
                  <a:solidFill>
                    <a:srgbClr val="000000"/>
                  </a:solidFill>
                  <a:latin typeface="Aptos" panose="020B0004020202020204" pitchFamily="34" charset="0"/>
                </a:endParaRPr>
              </a:p>
            </p:txBody>
          </p:sp>
        </mc:Choice>
        <mc:Fallback xmlns="">
          <p:sp>
            <p:nvSpPr>
              <p:cNvPr id="13" name="TextBox 12">
                <a:extLst>
                  <a:ext uri="{FF2B5EF4-FFF2-40B4-BE49-F238E27FC236}">
                    <a16:creationId xmlns:a16="http://schemas.microsoft.com/office/drawing/2014/main" id="{782629D4-B4CC-7177-F3E1-B6B183E13A66}"/>
                  </a:ext>
                </a:extLst>
              </p:cNvPr>
              <p:cNvSpPr txBox="1">
                <a:spLocks noRot="1" noChangeAspect="1" noMove="1" noResize="1" noEditPoints="1" noAdjustHandles="1" noChangeArrowheads="1" noChangeShapeType="1" noTextEdit="1"/>
              </p:cNvSpPr>
              <p:nvPr/>
            </p:nvSpPr>
            <p:spPr>
              <a:xfrm rot="16200000">
                <a:off x="2476891" y="4154846"/>
                <a:ext cx="262706" cy="204130"/>
              </a:xfrm>
              <a:prstGeom prst="rect">
                <a:avLst/>
              </a:prstGeom>
              <a:blipFill>
                <a:blip r:embed="rId5"/>
                <a:stretch>
                  <a:fillRect r="-11765" b="-6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9FB5D92-32BC-FC58-3F16-4134FBAEDECB}"/>
                  </a:ext>
                </a:extLst>
              </p:cNvPr>
              <p:cNvSpPr txBox="1"/>
              <p:nvPr/>
            </p:nvSpPr>
            <p:spPr>
              <a:xfrm rot="16200000">
                <a:off x="3822632" y="4136210"/>
                <a:ext cx="262706" cy="204130"/>
              </a:xfrm>
              <a:prstGeom prst="rect">
                <a:avLst/>
              </a:prstGeom>
              <a:solidFill>
                <a:schemeClr val="bg1"/>
              </a:solidFill>
            </p:spPr>
            <p:txBody>
              <a:bodyPr wrap="none" lIns="0" tIns="0" rIns="0" bIns="0" rtlCol="0" anchor="ctr" anchorCtr="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400" b="0" i="1" dirty="0" smtClean="0">
                              <a:solidFill>
                                <a:srgbClr val="000000"/>
                              </a:solidFill>
                              <a:latin typeface="Cambria Math" panose="02040503050406030204" pitchFamily="18" charset="0"/>
                            </a:rPr>
                          </m:ctrlPr>
                        </m:sSubPr>
                        <m:e>
                          <m:r>
                            <a:rPr lang="en-US" sz="1400" i="1" dirty="0" smtClean="0">
                              <a:solidFill>
                                <a:srgbClr val="000000"/>
                              </a:solidFill>
                              <a:latin typeface="Cambria Math" panose="02040503050406030204" pitchFamily="18" charset="0"/>
                            </a:rPr>
                            <m:t>𝜔</m:t>
                          </m:r>
                        </m:e>
                        <m:sub>
                          <m:r>
                            <a:rPr lang="en-US" sz="1400" b="0" i="1" dirty="0" smtClean="0">
                              <a:solidFill>
                                <a:srgbClr val="000000"/>
                              </a:solidFill>
                              <a:latin typeface="Cambria Math" panose="02040503050406030204" pitchFamily="18" charset="0"/>
                            </a:rPr>
                            <m:t>𝑐</m:t>
                          </m:r>
                        </m:sub>
                      </m:sSub>
                    </m:oMath>
                  </m:oMathPara>
                </a14:m>
                <a:endParaRPr lang="de-CH" sz="1400" dirty="0">
                  <a:solidFill>
                    <a:srgbClr val="000000"/>
                  </a:solidFill>
                  <a:latin typeface="Aptos" panose="020B0004020202020204" pitchFamily="34" charset="0"/>
                </a:endParaRPr>
              </a:p>
            </p:txBody>
          </p:sp>
        </mc:Choice>
        <mc:Fallback xmlns="">
          <p:sp>
            <p:nvSpPr>
              <p:cNvPr id="14" name="TextBox 13">
                <a:extLst>
                  <a:ext uri="{FF2B5EF4-FFF2-40B4-BE49-F238E27FC236}">
                    <a16:creationId xmlns:a16="http://schemas.microsoft.com/office/drawing/2014/main" id="{59FB5D92-32BC-FC58-3F16-4134FBAEDECB}"/>
                  </a:ext>
                </a:extLst>
              </p:cNvPr>
              <p:cNvSpPr txBox="1">
                <a:spLocks noRot="1" noChangeAspect="1" noMove="1" noResize="1" noEditPoints="1" noAdjustHandles="1" noChangeArrowheads="1" noChangeShapeType="1" noTextEdit="1"/>
              </p:cNvSpPr>
              <p:nvPr/>
            </p:nvSpPr>
            <p:spPr>
              <a:xfrm rot="16200000">
                <a:off x="3822632" y="4136210"/>
                <a:ext cx="262706" cy="204130"/>
              </a:xfrm>
              <a:prstGeom prst="rect">
                <a:avLst/>
              </a:prstGeom>
              <a:blipFill>
                <a:blip r:embed="rId6"/>
                <a:stretch>
                  <a:fillRect r="-15152" b="-465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694059D-4026-AB35-922C-78F11374A98B}"/>
              </a:ext>
            </a:extLst>
          </p:cNvPr>
          <p:cNvSpPr txBox="1"/>
          <p:nvPr/>
        </p:nvSpPr>
        <p:spPr>
          <a:xfrm>
            <a:off x="28604" y="4948014"/>
            <a:ext cx="3899722" cy="169405"/>
          </a:xfrm>
          <a:prstGeom prst="rect">
            <a:avLst/>
          </a:prstGeom>
          <a:noFill/>
        </p:spPr>
        <p:txBody>
          <a:bodyPr wrap="none" lIns="0" tIns="0" rIns="0" bIns="0" rtlCol="0" anchor="t" anchorCtr="0">
            <a:spAutoFit/>
          </a:bodyPr>
          <a:lstStyle/>
          <a:p>
            <a:pPr>
              <a:lnSpc>
                <a:spcPct val="110000"/>
              </a:lnSpc>
              <a:spcBef>
                <a:spcPts val="0"/>
              </a:spcBef>
            </a:pPr>
            <a:r>
              <a:rPr lang="en-US" sz="1050" kern="1000" spc="30" dirty="0">
                <a:solidFill>
                  <a:srgbClr val="003B6E"/>
                </a:solidFill>
                <a:latin typeface="Aptos" panose="020B0004020202020204" pitchFamily="34" charset="0"/>
                <a:cs typeface="Franklin Gothic Book"/>
                <a:hlinkClick r:id="rId7">
                  <a:extLst>
                    <a:ext uri="{A12FA001-AC4F-418D-AE19-62706E023703}">
                      <ahyp:hlinkClr xmlns:ahyp="http://schemas.microsoft.com/office/drawing/2018/hyperlinkcolor" val="tx"/>
                    </a:ext>
                  </a:extLst>
                </a:hlinkClick>
              </a:rPr>
              <a:t>Cavoto G., Chakraborty R., Doinaki A., </a:t>
            </a:r>
            <a:r>
              <a:rPr lang="en-US" sz="1050" i="1" kern="1000" spc="30" dirty="0">
                <a:solidFill>
                  <a:srgbClr val="003B6E"/>
                </a:solidFill>
                <a:latin typeface="Aptos" panose="020B0004020202020204" pitchFamily="34" charset="0"/>
                <a:cs typeface="Franklin Gothic Book"/>
                <a:hlinkClick r:id="rId7">
                  <a:extLst>
                    <a:ext uri="{A12FA001-AC4F-418D-AE19-62706E023703}">
                      <ahyp:hlinkClr xmlns:ahyp="http://schemas.microsoft.com/office/drawing/2018/hyperlinkcolor" val="tx"/>
                    </a:ext>
                  </a:extLst>
                </a:hlinkClick>
              </a:rPr>
              <a:t>et al</a:t>
            </a:r>
            <a:r>
              <a:rPr lang="en-US" sz="1050" kern="1000" spc="30" dirty="0">
                <a:solidFill>
                  <a:srgbClr val="003B6E"/>
                </a:solidFill>
                <a:latin typeface="Aptos" panose="020B0004020202020204" pitchFamily="34" charset="0"/>
                <a:cs typeface="Franklin Gothic Book"/>
                <a:hlinkClick r:id="rId7">
                  <a:extLst>
                    <a:ext uri="{A12FA001-AC4F-418D-AE19-62706E023703}">
                      <ahyp:hlinkClr xmlns:ahyp="http://schemas.microsoft.com/office/drawing/2018/hyperlinkcolor" val="tx"/>
                    </a:ext>
                  </a:extLst>
                </a:hlinkClick>
              </a:rPr>
              <a:t>., EJPC 84(2024)262 </a:t>
            </a:r>
            <a:endParaRPr lang="en-US" sz="1050" kern="1000" spc="30" dirty="0">
              <a:solidFill>
                <a:srgbClr val="003B6E"/>
              </a:solidFill>
              <a:latin typeface="Aptos" panose="020B0004020202020204" pitchFamily="34" charset="0"/>
              <a:cs typeface="Franklin Gothic Book"/>
            </a:endParaRPr>
          </a:p>
        </p:txBody>
      </p:sp>
      <p:pic>
        <p:nvPicPr>
          <p:cNvPr id="26" name="Content Placeholder 25" descr="A diagram of a frequency&#10;&#10;AI-generated content may be incorrect.">
            <a:extLst>
              <a:ext uri="{FF2B5EF4-FFF2-40B4-BE49-F238E27FC236}">
                <a16:creationId xmlns:a16="http://schemas.microsoft.com/office/drawing/2014/main" id="{19D75D6D-2061-2458-41DE-4BF166092560}"/>
              </a:ext>
            </a:extLst>
          </p:cNvPr>
          <p:cNvPicPr>
            <a:picLocks noGrp="1" noChangeAspect="1"/>
          </p:cNvPicPr>
          <p:nvPr>
            <p:ph sz="quarter" idx="13"/>
          </p:nvPr>
        </p:nvPicPr>
        <p:blipFill>
          <a:blip r:embed="rId8" cstate="print">
            <a:extLst>
              <a:ext uri="{28A0092B-C50C-407E-A947-70E740481C1C}">
                <a14:useLocalDpi xmlns:a14="http://schemas.microsoft.com/office/drawing/2010/main"/>
              </a:ext>
            </a:extLst>
          </a:blip>
          <a:stretch>
            <a:fillRect/>
          </a:stretch>
        </p:blipFill>
        <p:spPr>
          <a:xfrm>
            <a:off x="146196" y="1669459"/>
            <a:ext cx="4336644" cy="3291961"/>
          </a:xfrm>
        </p:spPr>
      </p:pic>
    </p:spTree>
    <p:extLst>
      <p:ext uri="{BB962C8B-B14F-4D97-AF65-F5344CB8AC3E}">
        <p14:creationId xmlns:p14="http://schemas.microsoft.com/office/powerpoint/2010/main" val="19670476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PlaceHolder 1"/>
          <p:cNvSpPr>
            <a:spLocks noGrp="1"/>
          </p:cNvSpPr>
          <p:nvPr>
            <p:ph type="title" idx="4294967295"/>
          </p:nvPr>
        </p:nvSpPr>
        <p:spPr>
          <a:xfrm>
            <a:off x="2077200" y="216000"/>
            <a:ext cx="6706080" cy="37944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ea typeface="Calibri"/>
              </a:rPr>
              <a:t>Detection efficiency asymmetry</a:t>
            </a:r>
            <a:endParaRPr lang="en-GB" sz="2400" b="0" strike="noStrike" spc="-1" dirty="0">
              <a:latin typeface="Arial"/>
            </a:endParaRPr>
          </a:p>
        </p:txBody>
      </p:sp>
      <p:sp>
        <p:nvSpPr>
          <p:cNvPr id="748" name="PlaceHolder 2"/>
          <p:cNvSpPr>
            <a:spLocks noGrp="1"/>
          </p:cNvSpPr>
          <p:nvPr>
            <p:ph type="sldNum" idx="4294967295"/>
          </p:nvPr>
        </p:nvSpPr>
        <p:spPr>
          <a:xfrm>
            <a:off x="8206200" y="4968000"/>
            <a:ext cx="573840" cy="14580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Aptos" panose="020B0004020202020204" pitchFamily="34" charset="0"/>
                <a:ea typeface="Calibri"/>
              </a:rPr>
              <a:t>Page </a:t>
            </a:r>
            <a:fld id="{FD625430-7F8F-4A26-A91F-C864ED6816BB}" type="slidenum">
              <a:rPr lang="en-US" sz="800" b="0" strike="noStrike" spc="-1">
                <a:solidFill>
                  <a:srgbClr val="000000"/>
                </a:solidFill>
                <a:latin typeface="Aptos" panose="020B0004020202020204" pitchFamily="34" charset="0"/>
                <a:ea typeface="Calibri"/>
              </a:rPr>
              <a:t>42</a:t>
            </a:fld>
            <a:endParaRPr lang="en-GB" sz="800" b="0" strike="noStrike" spc="-1" dirty="0">
              <a:latin typeface="Times New Roman"/>
            </a:endParaRPr>
          </a:p>
        </p:txBody>
      </p:sp>
      <p:sp>
        <p:nvSpPr>
          <p:cNvPr id="749" name="Oval 748"/>
          <p:cNvSpPr/>
          <p:nvPr/>
        </p:nvSpPr>
        <p:spPr>
          <a:xfrm>
            <a:off x="7777080" y="155016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750" name="Oval 749"/>
          <p:cNvSpPr/>
          <p:nvPr/>
        </p:nvSpPr>
        <p:spPr>
          <a:xfrm>
            <a:off x="779616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751" name="Oval 750"/>
          <p:cNvSpPr/>
          <p:nvPr/>
        </p:nvSpPr>
        <p:spPr>
          <a:xfrm>
            <a:off x="7819560" y="155088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752" name="Oval 751"/>
          <p:cNvSpPr/>
          <p:nvPr/>
        </p:nvSpPr>
        <p:spPr>
          <a:xfrm>
            <a:off x="7849440" y="155160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753" name="Oval 752"/>
          <p:cNvSpPr/>
          <p:nvPr/>
        </p:nvSpPr>
        <p:spPr>
          <a:xfrm>
            <a:off x="7873200" y="155160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754" name="Oval 753"/>
          <p:cNvSpPr/>
          <p:nvPr/>
        </p:nvSpPr>
        <p:spPr>
          <a:xfrm>
            <a:off x="7895520" y="155088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755" name="PlaceHolder 3"/>
          <p:cNvSpPr>
            <a:spLocks noGrp="1"/>
          </p:cNvSpPr>
          <p:nvPr>
            <p:ph idx="4294967295"/>
          </p:nvPr>
        </p:nvSpPr>
        <p:spPr>
          <a:xfrm>
            <a:off x="850680" y="1005851"/>
            <a:ext cx="3833640" cy="350820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en-US" sz="1700" b="0" strike="noStrike" spc="-1" dirty="0">
                <a:solidFill>
                  <a:srgbClr val="000000"/>
                </a:solidFill>
              </a:rPr>
              <a:t>The EDM will be deduced from the accumulation of asymmetry between the upstream and downstream detectors that increases with time</a:t>
            </a:r>
            <a:endParaRPr lang="en-US" sz="1700" b="0" strike="noStrike" spc="-1" dirty="0">
              <a:latin typeface="Arial"/>
            </a:endParaRPr>
          </a:p>
          <a:p>
            <a:pPr marL="432000" indent="-324000">
              <a:lnSpc>
                <a:spcPct val="100000"/>
              </a:lnSpc>
              <a:spcBef>
                <a:spcPts val="1417"/>
              </a:spcBef>
              <a:buClr>
                <a:srgbClr val="000000"/>
              </a:buClr>
              <a:buSzPct val="45000"/>
              <a:buFont typeface="Wingdings" charset="2"/>
              <a:buChar char=""/>
            </a:pPr>
            <a:r>
              <a:rPr lang="en-US" sz="1700" b="0" strike="noStrike" spc="-1" dirty="0">
                <a:solidFill>
                  <a:srgbClr val="000000"/>
                </a:solidFill>
              </a:rPr>
              <a:t>Static differences in the detection efficiency of one detector compared to the other is not a problem</a:t>
            </a:r>
            <a:endParaRPr lang="en-US" sz="1700" b="0" strike="noStrike" spc="-1" dirty="0">
              <a:latin typeface="Arial"/>
            </a:endParaRPr>
          </a:p>
          <a:p>
            <a:pPr marL="432000" indent="-324000">
              <a:lnSpc>
                <a:spcPct val="100000"/>
              </a:lnSpc>
              <a:spcBef>
                <a:spcPts val="1417"/>
              </a:spcBef>
              <a:buClr>
                <a:srgbClr val="000000"/>
              </a:buClr>
              <a:buSzPct val="45000"/>
              <a:buFont typeface="Wingdings" charset="2"/>
              <a:buChar char=""/>
            </a:pPr>
            <a:r>
              <a:rPr lang="en-US" sz="1700" b="0" strike="noStrike" spc="-1" dirty="0">
                <a:solidFill>
                  <a:srgbClr val="000000"/>
                </a:solidFill>
              </a:rPr>
              <a:t>Change of the detection efficiency with time is a problem as it will introduce time dependent asymmetry</a:t>
            </a:r>
            <a:endParaRPr lang="en-US" sz="1700" b="0" strike="noStrike" spc="-1" dirty="0">
              <a:latin typeface="Arial"/>
            </a:endParaRPr>
          </a:p>
        </p:txBody>
      </p:sp>
      <p:grpSp>
        <p:nvGrpSpPr>
          <p:cNvPr id="756" name="Group 755"/>
          <p:cNvGrpSpPr/>
          <p:nvPr/>
        </p:nvGrpSpPr>
        <p:grpSpPr>
          <a:xfrm>
            <a:off x="6260760" y="1516680"/>
            <a:ext cx="1503720" cy="2171880"/>
            <a:chOff x="6260760" y="1516680"/>
            <a:chExt cx="1503720" cy="2171880"/>
          </a:xfrm>
        </p:grpSpPr>
        <p:sp>
          <p:nvSpPr>
            <p:cNvPr id="757" name="Oval 756"/>
            <p:cNvSpPr/>
            <p:nvPr/>
          </p:nvSpPr>
          <p:spPr>
            <a:xfrm>
              <a:off x="6260760" y="1517400"/>
              <a:ext cx="560880" cy="1668960"/>
            </a:xfrm>
            <a:prstGeom prst="ellipse">
              <a:avLst/>
            </a:prstGeom>
            <a:noFill/>
            <a:ln w="7200">
              <a:solidFill>
                <a:srgbClr val="C62828"/>
              </a:solidFill>
              <a:round/>
            </a:ln>
          </p:spPr>
          <p:style>
            <a:lnRef idx="0">
              <a:scrgbClr r="0" g="0" b="0"/>
            </a:lnRef>
            <a:fillRef idx="0">
              <a:scrgbClr r="0" g="0" b="0"/>
            </a:fillRef>
            <a:effectRef idx="0">
              <a:scrgbClr r="0" g="0" b="0"/>
            </a:effectRef>
            <a:fontRef idx="minor"/>
          </p:style>
          <p:txBody>
            <a:bodyPr/>
            <a:lstStyle/>
            <a:p>
              <a:endParaRPr lang="de-CH"/>
            </a:p>
          </p:txBody>
        </p:sp>
        <p:sp>
          <p:nvSpPr>
            <p:cNvPr id="758" name="Oval 757"/>
            <p:cNvSpPr/>
            <p:nvPr/>
          </p:nvSpPr>
          <p:spPr>
            <a:xfrm>
              <a:off x="6460200" y="1516680"/>
              <a:ext cx="560880" cy="1668600"/>
            </a:xfrm>
            <a:prstGeom prst="ellipse">
              <a:avLst/>
            </a:prstGeom>
            <a:noFill/>
            <a:ln w="0">
              <a:solidFill>
                <a:srgbClr val="C62828"/>
              </a:solidFill>
            </a:ln>
          </p:spPr>
          <p:style>
            <a:lnRef idx="0">
              <a:scrgbClr r="0" g="0" b="0"/>
            </a:lnRef>
            <a:fillRef idx="0">
              <a:scrgbClr r="0" g="0" b="0"/>
            </a:fillRef>
            <a:effectRef idx="0">
              <a:scrgbClr r="0" g="0" b="0"/>
            </a:effectRef>
            <a:fontRef idx="minor"/>
          </p:style>
          <p:txBody>
            <a:bodyPr/>
            <a:lstStyle/>
            <a:p>
              <a:endParaRPr lang="de-CH"/>
            </a:p>
          </p:txBody>
        </p:sp>
        <p:sp>
          <p:nvSpPr>
            <p:cNvPr id="759" name="Oval 758"/>
            <p:cNvSpPr/>
            <p:nvPr/>
          </p:nvSpPr>
          <p:spPr>
            <a:xfrm>
              <a:off x="6397920" y="1517760"/>
              <a:ext cx="56088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txBody>
            <a:bodyPr/>
            <a:lstStyle/>
            <a:p>
              <a:endParaRPr lang="de-CH"/>
            </a:p>
          </p:txBody>
        </p:sp>
        <p:sp>
          <p:nvSpPr>
            <p:cNvPr id="760" name="Oval 759"/>
            <p:cNvSpPr/>
            <p:nvPr/>
          </p:nvSpPr>
          <p:spPr>
            <a:xfrm>
              <a:off x="6346800" y="151812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txBody>
            <a:bodyPr/>
            <a:lstStyle/>
            <a:p>
              <a:endParaRPr lang="de-CH"/>
            </a:p>
          </p:txBody>
        </p:sp>
        <p:sp>
          <p:nvSpPr>
            <p:cNvPr id="761" name="Oval 760"/>
            <p:cNvSpPr/>
            <p:nvPr/>
          </p:nvSpPr>
          <p:spPr>
            <a:xfrm>
              <a:off x="6315840" y="1518480"/>
              <a:ext cx="560520" cy="1668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762" name="Oval 761"/>
            <p:cNvSpPr/>
            <p:nvPr/>
          </p:nvSpPr>
          <p:spPr>
            <a:xfrm>
              <a:off x="6298200" y="1519200"/>
              <a:ext cx="560520" cy="166860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txBody>
            <a:bodyPr/>
            <a:lstStyle/>
            <a:p>
              <a:endParaRPr lang="de-CH"/>
            </a:p>
          </p:txBody>
        </p:sp>
        <p:sp>
          <p:nvSpPr>
            <p:cNvPr id="763" name="Oval 762"/>
            <p:cNvSpPr/>
            <p:nvPr/>
          </p:nvSpPr>
          <p:spPr>
            <a:xfrm>
              <a:off x="6273720" y="1517040"/>
              <a:ext cx="560520" cy="166896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txBody>
            <a:bodyPr/>
            <a:lstStyle/>
            <a:p>
              <a:endParaRPr lang="de-CH"/>
            </a:p>
          </p:txBody>
        </p:sp>
        <p:sp>
          <p:nvSpPr>
            <p:cNvPr id="764" name="Oval 763"/>
            <p:cNvSpPr/>
            <p:nvPr/>
          </p:nvSpPr>
          <p:spPr>
            <a:xfrm>
              <a:off x="6494400" y="1519200"/>
              <a:ext cx="560520" cy="1668600"/>
            </a:xfrm>
            <a:prstGeom prst="ellipse">
              <a:avLst/>
            </a:prstGeom>
            <a:solidFill>
              <a:srgbClr val="FFF176">
                <a:alpha val="70000"/>
              </a:srgbClr>
            </a:solidFill>
            <a:ln w="0">
              <a:solidFill>
                <a:srgbClr val="C62828"/>
              </a:solidFill>
            </a:ln>
          </p:spPr>
          <p:style>
            <a:lnRef idx="0">
              <a:scrgbClr r="0" g="0" b="0"/>
            </a:lnRef>
            <a:fillRef idx="0">
              <a:scrgbClr r="0" g="0" b="0"/>
            </a:fillRef>
            <a:effectRef idx="0">
              <a:scrgbClr r="0" g="0" b="0"/>
            </a:effectRef>
            <a:fontRef idx="minor"/>
          </p:style>
          <p:txBody>
            <a:bodyPr/>
            <a:lstStyle/>
            <a:p>
              <a:endParaRPr lang="de-CH"/>
            </a:p>
          </p:txBody>
        </p:sp>
        <p:sp>
          <p:nvSpPr>
            <p:cNvPr id="765" name="Oval 764"/>
            <p:cNvSpPr/>
            <p:nvPr/>
          </p:nvSpPr>
          <p:spPr>
            <a:xfrm>
              <a:off x="6536520" y="151740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txBody>
            <a:bodyPr/>
            <a:lstStyle/>
            <a:p>
              <a:endParaRPr lang="de-CH"/>
            </a:p>
          </p:txBody>
        </p:sp>
        <p:sp>
          <p:nvSpPr>
            <p:cNvPr id="766" name="Oval 765"/>
            <p:cNvSpPr/>
            <p:nvPr/>
          </p:nvSpPr>
          <p:spPr>
            <a:xfrm>
              <a:off x="6578640" y="151704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txBody>
            <a:bodyPr/>
            <a:lstStyle/>
            <a:p>
              <a:endParaRPr lang="de-CH"/>
            </a:p>
          </p:txBody>
        </p:sp>
        <p:sp>
          <p:nvSpPr>
            <p:cNvPr id="767" name="Oval 766"/>
            <p:cNvSpPr/>
            <p:nvPr/>
          </p:nvSpPr>
          <p:spPr>
            <a:xfrm>
              <a:off x="6659280" y="1517760"/>
              <a:ext cx="56088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txBody>
            <a:bodyPr/>
            <a:lstStyle/>
            <a:p>
              <a:endParaRPr lang="de-CH"/>
            </a:p>
          </p:txBody>
        </p:sp>
        <p:sp>
          <p:nvSpPr>
            <p:cNvPr id="768" name="Oval 767"/>
            <p:cNvSpPr/>
            <p:nvPr/>
          </p:nvSpPr>
          <p:spPr>
            <a:xfrm>
              <a:off x="6674400" y="151776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txBody>
            <a:bodyPr/>
            <a:lstStyle/>
            <a:p>
              <a:endParaRPr lang="de-CH"/>
            </a:p>
          </p:txBody>
        </p:sp>
        <p:sp>
          <p:nvSpPr>
            <p:cNvPr id="769" name="Oval 768"/>
            <p:cNvSpPr/>
            <p:nvPr/>
          </p:nvSpPr>
          <p:spPr>
            <a:xfrm>
              <a:off x="6724440" y="1519200"/>
              <a:ext cx="560520" cy="1668600"/>
            </a:xfrm>
            <a:prstGeom prst="ellipse">
              <a:avLst/>
            </a:prstGeom>
            <a:noFill/>
            <a:ln w="10800">
              <a:solidFill>
                <a:srgbClr val="C62828"/>
              </a:solidFill>
              <a:round/>
            </a:ln>
          </p:spPr>
          <p:style>
            <a:lnRef idx="0">
              <a:scrgbClr r="0" g="0" b="0"/>
            </a:lnRef>
            <a:fillRef idx="0">
              <a:scrgbClr r="0" g="0" b="0"/>
            </a:fillRef>
            <a:effectRef idx="0">
              <a:scrgbClr r="0" g="0" b="0"/>
            </a:effectRef>
            <a:fontRef idx="minor"/>
          </p:style>
          <p:txBody>
            <a:bodyPr/>
            <a:lstStyle/>
            <a:p>
              <a:endParaRPr lang="de-CH"/>
            </a:p>
          </p:txBody>
        </p:sp>
        <p:sp>
          <p:nvSpPr>
            <p:cNvPr id="770" name="Oval 769"/>
            <p:cNvSpPr/>
            <p:nvPr/>
          </p:nvSpPr>
          <p:spPr>
            <a:xfrm>
              <a:off x="6703560" y="1517040"/>
              <a:ext cx="560880" cy="166896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txBody>
            <a:bodyPr/>
            <a:lstStyle/>
            <a:p>
              <a:endParaRPr lang="de-CH"/>
            </a:p>
          </p:txBody>
        </p:sp>
        <p:sp>
          <p:nvSpPr>
            <p:cNvPr id="771" name="Oval 770"/>
            <p:cNvSpPr/>
            <p:nvPr/>
          </p:nvSpPr>
          <p:spPr>
            <a:xfrm>
              <a:off x="6688080" y="1517400"/>
              <a:ext cx="560520" cy="166896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txBody>
            <a:bodyPr/>
            <a:lstStyle/>
            <a:p>
              <a:endParaRPr lang="de-CH"/>
            </a:p>
          </p:txBody>
        </p:sp>
        <p:sp>
          <p:nvSpPr>
            <p:cNvPr id="772" name="Straight Connector 771"/>
            <p:cNvSpPr/>
            <p:nvPr/>
          </p:nvSpPr>
          <p:spPr>
            <a:xfrm>
              <a:off x="6779160" y="2320200"/>
              <a:ext cx="985320" cy="360"/>
            </a:xfrm>
            <a:prstGeom prst="line">
              <a:avLst/>
            </a:prstGeom>
            <a:ln w="1440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de-CH"/>
            </a:p>
          </p:txBody>
        </p:sp>
        <p:sp>
          <p:nvSpPr>
            <p:cNvPr id="773" name="Rectangle 772"/>
            <p:cNvSpPr/>
            <p:nvPr/>
          </p:nvSpPr>
          <p:spPr>
            <a:xfrm>
              <a:off x="7457760" y="2285640"/>
              <a:ext cx="305640" cy="290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300" b="0" i="1" strike="noStrike" spc="-1" dirty="0">
                  <a:solidFill>
                    <a:srgbClr val="000000"/>
                  </a:solidFill>
                  <a:latin typeface="Cambria"/>
                  <a:ea typeface="Calibri"/>
                </a:rPr>
                <a:t>y</a:t>
              </a:r>
              <a:endParaRPr lang="en-GB" sz="1300" b="0" strike="noStrike" spc="-1" dirty="0">
                <a:latin typeface="Arial"/>
              </a:endParaRPr>
            </a:p>
          </p:txBody>
        </p:sp>
        <p:sp>
          <p:nvSpPr>
            <p:cNvPr id="774" name="Oval 773"/>
            <p:cNvSpPr/>
            <p:nvPr/>
          </p:nvSpPr>
          <p:spPr>
            <a:xfrm>
              <a:off x="6617160" y="1519200"/>
              <a:ext cx="560880" cy="1668600"/>
            </a:xfrm>
            <a:prstGeom prst="ellipse">
              <a:avLst/>
            </a:prstGeom>
            <a:noFill/>
            <a:ln w="0">
              <a:solidFill>
                <a:srgbClr val="C62828"/>
              </a:solidFill>
            </a:ln>
          </p:spPr>
          <p:style>
            <a:lnRef idx="0">
              <a:scrgbClr r="0" g="0" b="0"/>
            </a:lnRef>
            <a:fillRef idx="0">
              <a:scrgbClr r="0" g="0" b="0"/>
            </a:fillRef>
            <a:effectRef idx="0">
              <a:scrgbClr r="0" g="0" b="0"/>
            </a:effectRef>
            <a:fontRef idx="minor"/>
          </p:style>
          <p:txBody>
            <a:bodyPr/>
            <a:lstStyle/>
            <a:p>
              <a:endParaRPr lang="de-CH"/>
            </a:p>
          </p:txBody>
        </p:sp>
        <p:sp>
          <p:nvSpPr>
            <p:cNvPr id="775" name="Straight Connector 774"/>
            <p:cNvSpPr/>
            <p:nvPr/>
          </p:nvSpPr>
          <p:spPr>
            <a:xfrm flipH="1">
              <a:off x="6879600" y="3287520"/>
              <a:ext cx="187200" cy="2880"/>
            </a:xfrm>
            <a:prstGeom prst="line">
              <a:avLst/>
            </a:prstGeom>
            <a:ln w="18000">
              <a:solidFill>
                <a:srgbClr val="F57F17"/>
              </a:solidFill>
              <a:round/>
              <a:tailEnd type="triangle" w="med" len="med"/>
            </a:ln>
          </p:spPr>
          <p:style>
            <a:lnRef idx="0">
              <a:scrgbClr r="0" g="0" b="0"/>
            </a:lnRef>
            <a:fillRef idx="0">
              <a:scrgbClr r="0" g="0" b="0"/>
            </a:fillRef>
            <a:effectRef idx="0">
              <a:scrgbClr r="0" g="0" b="0"/>
            </a:effectRef>
            <a:fontRef idx="minor"/>
          </p:style>
          <p:txBody>
            <a:bodyPr/>
            <a:lstStyle/>
            <a:p>
              <a:endParaRPr lang="de-CH"/>
            </a:p>
          </p:txBody>
        </p:sp>
        <p:sp>
          <p:nvSpPr>
            <p:cNvPr id="776" name="Straight Connector 775"/>
            <p:cNvSpPr/>
            <p:nvPr/>
          </p:nvSpPr>
          <p:spPr>
            <a:xfrm>
              <a:off x="6476040" y="3284640"/>
              <a:ext cx="187200" cy="2880"/>
            </a:xfrm>
            <a:prstGeom prst="line">
              <a:avLst/>
            </a:prstGeom>
            <a:ln w="18000">
              <a:solidFill>
                <a:srgbClr val="F57F17"/>
              </a:solidFill>
              <a:round/>
              <a:tailEnd type="triangle" w="med" len="med"/>
            </a:ln>
          </p:spPr>
          <p:style>
            <a:lnRef idx="0">
              <a:scrgbClr r="0" g="0" b="0"/>
            </a:lnRef>
            <a:fillRef idx="0">
              <a:scrgbClr r="0" g="0" b="0"/>
            </a:fillRef>
            <a:effectRef idx="0">
              <a:scrgbClr r="0" g="0" b="0"/>
            </a:effectRef>
            <a:fontRef idx="minor"/>
          </p:style>
          <p:txBody>
            <a:bodyPr/>
            <a:lstStyle/>
            <a:p>
              <a:endParaRPr lang="de-CH"/>
            </a:p>
          </p:txBody>
        </p:sp>
        <p:sp>
          <p:nvSpPr>
            <p:cNvPr id="777" name="Rectangle 776"/>
            <p:cNvSpPr/>
            <p:nvPr/>
          </p:nvSpPr>
          <p:spPr>
            <a:xfrm>
              <a:off x="6384240" y="3260520"/>
              <a:ext cx="358560" cy="267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400" b="0" i="1" strike="noStrike" spc="-1" dirty="0" err="1">
                  <a:solidFill>
                    <a:srgbClr val="F57F17"/>
                  </a:solidFill>
                  <a:latin typeface="Cambria"/>
                  <a:ea typeface="Calibri"/>
                </a:rPr>
                <a:t>p</a:t>
              </a:r>
              <a:r>
                <a:rPr lang="en-US" sz="1400" b="0" i="1" strike="noStrike" spc="-1" baseline="-8000" dirty="0" err="1">
                  <a:solidFill>
                    <a:srgbClr val="F57F17"/>
                  </a:solidFill>
                  <a:latin typeface="Cambria"/>
                  <a:ea typeface="Calibri"/>
                </a:rPr>
                <a:t>y</a:t>
              </a:r>
              <a:endParaRPr lang="en-GB" sz="1400" b="0" strike="noStrike" spc="-1" dirty="0">
                <a:latin typeface="Arial"/>
              </a:endParaRPr>
            </a:p>
          </p:txBody>
        </p:sp>
        <p:sp>
          <p:nvSpPr>
            <p:cNvPr id="778" name="Rectangle 777"/>
            <p:cNvSpPr/>
            <p:nvPr/>
          </p:nvSpPr>
          <p:spPr>
            <a:xfrm>
              <a:off x="6780960" y="3264840"/>
              <a:ext cx="439200" cy="4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400" b="0" i="1" strike="noStrike" spc="-1" dirty="0">
                  <a:solidFill>
                    <a:srgbClr val="F57F17"/>
                  </a:solidFill>
                  <a:latin typeface="Cambria"/>
                  <a:ea typeface="Calibri"/>
                </a:rPr>
                <a:t>-</a:t>
              </a:r>
              <a:r>
                <a:rPr lang="en-US" sz="1400" b="0" i="1" strike="noStrike" spc="-1" dirty="0" err="1">
                  <a:solidFill>
                    <a:srgbClr val="F57F17"/>
                  </a:solidFill>
                  <a:latin typeface="Cambria"/>
                  <a:ea typeface="Calibri"/>
                </a:rPr>
                <a:t>p</a:t>
              </a:r>
              <a:r>
                <a:rPr lang="en-US" sz="1400" b="0" i="1" strike="noStrike" spc="-1" baseline="-8000" dirty="0" err="1">
                  <a:solidFill>
                    <a:srgbClr val="F57F17"/>
                  </a:solidFill>
                  <a:latin typeface="Cambria"/>
                  <a:ea typeface="Calibri"/>
                </a:rPr>
                <a:t>y</a:t>
              </a:r>
              <a:endParaRPr lang="en-GB" sz="1400" b="0" strike="noStrike" spc="-1" dirty="0">
                <a:latin typeface="Arial"/>
              </a:endParaRPr>
            </a:p>
          </p:txBody>
        </p:sp>
      </p:grpSp>
      <p:grpSp>
        <p:nvGrpSpPr>
          <p:cNvPr id="779" name="Group 778"/>
          <p:cNvGrpSpPr/>
          <p:nvPr/>
        </p:nvGrpSpPr>
        <p:grpSpPr>
          <a:xfrm>
            <a:off x="4984200" y="1519200"/>
            <a:ext cx="826200" cy="1653840"/>
            <a:chOff x="4984200" y="1519200"/>
            <a:chExt cx="826200" cy="1653840"/>
          </a:xfrm>
        </p:grpSpPr>
        <p:grpSp>
          <p:nvGrpSpPr>
            <p:cNvPr id="780" name="Group 779"/>
            <p:cNvGrpSpPr/>
            <p:nvPr/>
          </p:nvGrpSpPr>
          <p:grpSpPr>
            <a:xfrm>
              <a:off x="4984200" y="1519200"/>
              <a:ext cx="701640" cy="1653840"/>
              <a:chOff x="4984200" y="1519200"/>
              <a:chExt cx="701640" cy="1653840"/>
            </a:xfrm>
          </p:grpSpPr>
          <p:sp>
            <p:nvSpPr>
              <p:cNvPr id="781" name="Freeform 780"/>
              <p:cNvSpPr/>
              <p:nvPr/>
            </p:nvSpPr>
            <p:spPr>
              <a:xfrm>
                <a:off x="498420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txBody>
              <a:bodyPr/>
              <a:lstStyle/>
              <a:p>
                <a:endParaRPr lang="de-CH"/>
              </a:p>
            </p:txBody>
          </p:sp>
          <p:sp>
            <p:nvSpPr>
              <p:cNvPr id="782" name="Freeform 781"/>
              <p:cNvSpPr/>
              <p:nvPr/>
            </p:nvSpPr>
            <p:spPr>
              <a:xfrm>
                <a:off x="498420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grpSp>
        <p:grpSp>
          <p:nvGrpSpPr>
            <p:cNvPr id="783" name="Group 782"/>
            <p:cNvGrpSpPr/>
            <p:nvPr/>
          </p:nvGrpSpPr>
          <p:grpSpPr>
            <a:xfrm>
              <a:off x="5108760" y="1519200"/>
              <a:ext cx="701640" cy="1653840"/>
              <a:chOff x="5108760" y="1519200"/>
              <a:chExt cx="701640" cy="1653840"/>
            </a:xfrm>
          </p:grpSpPr>
          <p:sp>
            <p:nvSpPr>
              <p:cNvPr id="784" name="Freeform 783"/>
              <p:cNvSpPr/>
              <p:nvPr/>
            </p:nvSpPr>
            <p:spPr>
              <a:xfrm>
                <a:off x="510876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txBody>
              <a:bodyPr/>
              <a:lstStyle/>
              <a:p>
                <a:endParaRPr lang="de-CH"/>
              </a:p>
            </p:txBody>
          </p:sp>
          <p:sp>
            <p:nvSpPr>
              <p:cNvPr id="785" name="Freeform 784"/>
              <p:cNvSpPr/>
              <p:nvPr/>
            </p:nvSpPr>
            <p:spPr>
              <a:xfrm>
                <a:off x="510876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grpSp>
      </p:grpSp>
      <p:grpSp>
        <p:nvGrpSpPr>
          <p:cNvPr id="786" name="Group 785"/>
          <p:cNvGrpSpPr/>
          <p:nvPr/>
        </p:nvGrpSpPr>
        <p:grpSpPr>
          <a:xfrm>
            <a:off x="7818120" y="1519200"/>
            <a:ext cx="826200" cy="1653840"/>
            <a:chOff x="7818120" y="1519200"/>
            <a:chExt cx="826200" cy="1653840"/>
          </a:xfrm>
        </p:grpSpPr>
        <p:grpSp>
          <p:nvGrpSpPr>
            <p:cNvPr id="787" name="Group 786"/>
            <p:cNvGrpSpPr/>
            <p:nvPr/>
          </p:nvGrpSpPr>
          <p:grpSpPr>
            <a:xfrm>
              <a:off x="7818120" y="1519200"/>
              <a:ext cx="701640" cy="1653840"/>
              <a:chOff x="7818120" y="1519200"/>
              <a:chExt cx="701640" cy="1653840"/>
            </a:xfrm>
          </p:grpSpPr>
          <p:sp>
            <p:nvSpPr>
              <p:cNvPr id="788" name="Freeform 787"/>
              <p:cNvSpPr/>
              <p:nvPr/>
            </p:nvSpPr>
            <p:spPr>
              <a:xfrm>
                <a:off x="781812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txBody>
              <a:bodyPr/>
              <a:lstStyle/>
              <a:p>
                <a:endParaRPr lang="de-CH"/>
              </a:p>
            </p:txBody>
          </p:sp>
          <p:sp>
            <p:nvSpPr>
              <p:cNvPr id="789" name="Freeform 788"/>
              <p:cNvSpPr/>
              <p:nvPr/>
            </p:nvSpPr>
            <p:spPr>
              <a:xfrm>
                <a:off x="781812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grpSp>
        <p:grpSp>
          <p:nvGrpSpPr>
            <p:cNvPr id="790" name="Group 789"/>
            <p:cNvGrpSpPr/>
            <p:nvPr/>
          </p:nvGrpSpPr>
          <p:grpSpPr>
            <a:xfrm>
              <a:off x="7942680" y="1519200"/>
              <a:ext cx="701640" cy="1653840"/>
              <a:chOff x="7942680" y="1519200"/>
              <a:chExt cx="701640" cy="1653840"/>
            </a:xfrm>
          </p:grpSpPr>
          <p:sp>
            <p:nvSpPr>
              <p:cNvPr id="791" name="Freeform 790"/>
              <p:cNvSpPr/>
              <p:nvPr/>
            </p:nvSpPr>
            <p:spPr>
              <a:xfrm>
                <a:off x="794268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txBody>
              <a:bodyPr/>
              <a:lstStyle/>
              <a:p>
                <a:endParaRPr lang="de-CH"/>
              </a:p>
            </p:txBody>
          </p:sp>
          <p:sp>
            <p:nvSpPr>
              <p:cNvPr id="792" name="Freeform 791"/>
              <p:cNvSpPr/>
              <p:nvPr/>
            </p:nvSpPr>
            <p:spPr>
              <a:xfrm>
                <a:off x="794268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grpSp>
      </p:grpSp>
      <p:sp>
        <p:nvSpPr>
          <p:cNvPr id="793" name="Oval 792"/>
          <p:cNvSpPr/>
          <p:nvPr/>
        </p:nvSpPr>
        <p:spPr>
          <a:xfrm>
            <a:off x="6891480" y="154764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794" name="Oval 793"/>
          <p:cNvSpPr/>
          <p:nvPr/>
        </p:nvSpPr>
        <p:spPr>
          <a:xfrm>
            <a:off x="6908760" y="154764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795" name="Oval 794"/>
          <p:cNvSpPr/>
          <p:nvPr/>
        </p:nvSpPr>
        <p:spPr>
          <a:xfrm>
            <a:off x="6927840" y="154800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796" name="Oval 795"/>
          <p:cNvSpPr/>
          <p:nvPr/>
        </p:nvSpPr>
        <p:spPr>
          <a:xfrm>
            <a:off x="6951600" y="15483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797" name="Oval 796"/>
          <p:cNvSpPr/>
          <p:nvPr/>
        </p:nvSpPr>
        <p:spPr>
          <a:xfrm>
            <a:off x="6981120" y="154908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798" name="Oval 797"/>
          <p:cNvSpPr/>
          <p:nvPr/>
        </p:nvSpPr>
        <p:spPr>
          <a:xfrm>
            <a:off x="700524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799" name="Oval 798"/>
          <p:cNvSpPr/>
          <p:nvPr/>
        </p:nvSpPr>
        <p:spPr>
          <a:xfrm>
            <a:off x="7027560" y="15483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00" name="Oval 799"/>
          <p:cNvSpPr/>
          <p:nvPr/>
        </p:nvSpPr>
        <p:spPr>
          <a:xfrm>
            <a:off x="7050960" y="154800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01" name="Oval 800"/>
          <p:cNvSpPr/>
          <p:nvPr/>
        </p:nvSpPr>
        <p:spPr>
          <a:xfrm>
            <a:off x="7068240" y="154800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02" name="Oval 801"/>
          <p:cNvSpPr/>
          <p:nvPr/>
        </p:nvSpPr>
        <p:spPr>
          <a:xfrm>
            <a:off x="7087320" y="154836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03" name="Oval 802"/>
          <p:cNvSpPr/>
          <p:nvPr/>
        </p:nvSpPr>
        <p:spPr>
          <a:xfrm>
            <a:off x="7110720" y="154872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04" name="Oval 803"/>
          <p:cNvSpPr/>
          <p:nvPr/>
        </p:nvSpPr>
        <p:spPr>
          <a:xfrm>
            <a:off x="714060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05" name="Oval 804"/>
          <p:cNvSpPr/>
          <p:nvPr/>
        </p:nvSpPr>
        <p:spPr>
          <a:xfrm>
            <a:off x="7164720" y="154944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06" name="Oval 805"/>
          <p:cNvSpPr/>
          <p:nvPr/>
        </p:nvSpPr>
        <p:spPr>
          <a:xfrm>
            <a:off x="7187040" y="154872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07" name="Oval 806"/>
          <p:cNvSpPr/>
          <p:nvPr/>
        </p:nvSpPr>
        <p:spPr>
          <a:xfrm>
            <a:off x="7212600" y="15483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08" name="Oval 807"/>
          <p:cNvSpPr/>
          <p:nvPr/>
        </p:nvSpPr>
        <p:spPr>
          <a:xfrm>
            <a:off x="7231680" y="154872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09" name="Oval 808"/>
          <p:cNvSpPr/>
          <p:nvPr/>
        </p:nvSpPr>
        <p:spPr>
          <a:xfrm>
            <a:off x="725508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10" name="Oval 809"/>
          <p:cNvSpPr/>
          <p:nvPr/>
        </p:nvSpPr>
        <p:spPr>
          <a:xfrm>
            <a:off x="728496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11" name="Oval 810"/>
          <p:cNvSpPr/>
          <p:nvPr/>
        </p:nvSpPr>
        <p:spPr>
          <a:xfrm>
            <a:off x="730872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12" name="Oval 811"/>
          <p:cNvSpPr/>
          <p:nvPr/>
        </p:nvSpPr>
        <p:spPr>
          <a:xfrm>
            <a:off x="733104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13" name="Oval 812"/>
          <p:cNvSpPr/>
          <p:nvPr/>
        </p:nvSpPr>
        <p:spPr>
          <a:xfrm>
            <a:off x="7347960" y="154872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14" name="Oval 813"/>
          <p:cNvSpPr/>
          <p:nvPr/>
        </p:nvSpPr>
        <p:spPr>
          <a:xfrm>
            <a:off x="736704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15" name="Oval 814"/>
          <p:cNvSpPr/>
          <p:nvPr/>
        </p:nvSpPr>
        <p:spPr>
          <a:xfrm>
            <a:off x="739044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16" name="Oval 815"/>
          <p:cNvSpPr/>
          <p:nvPr/>
        </p:nvSpPr>
        <p:spPr>
          <a:xfrm>
            <a:off x="742032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17" name="Oval 816"/>
          <p:cNvSpPr/>
          <p:nvPr/>
        </p:nvSpPr>
        <p:spPr>
          <a:xfrm>
            <a:off x="7444080" y="155052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18" name="Oval 817"/>
          <p:cNvSpPr/>
          <p:nvPr/>
        </p:nvSpPr>
        <p:spPr>
          <a:xfrm>
            <a:off x="746640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19" name="Oval 818"/>
          <p:cNvSpPr/>
          <p:nvPr/>
        </p:nvSpPr>
        <p:spPr>
          <a:xfrm>
            <a:off x="748980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20" name="Oval 819"/>
          <p:cNvSpPr/>
          <p:nvPr/>
        </p:nvSpPr>
        <p:spPr>
          <a:xfrm>
            <a:off x="750852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21" name="Oval 820"/>
          <p:cNvSpPr/>
          <p:nvPr/>
        </p:nvSpPr>
        <p:spPr>
          <a:xfrm>
            <a:off x="753228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22" name="Oval 821"/>
          <p:cNvSpPr/>
          <p:nvPr/>
        </p:nvSpPr>
        <p:spPr>
          <a:xfrm>
            <a:off x="7561800" y="155088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23" name="Oval 822"/>
          <p:cNvSpPr/>
          <p:nvPr/>
        </p:nvSpPr>
        <p:spPr>
          <a:xfrm>
            <a:off x="7585920" y="155088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24" name="Oval 823"/>
          <p:cNvSpPr/>
          <p:nvPr/>
        </p:nvSpPr>
        <p:spPr>
          <a:xfrm>
            <a:off x="760824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25" name="Oval 824"/>
          <p:cNvSpPr/>
          <p:nvPr/>
        </p:nvSpPr>
        <p:spPr>
          <a:xfrm>
            <a:off x="762912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26" name="Oval 825"/>
          <p:cNvSpPr/>
          <p:nvPr/>
        </p:nvSpPr>
        <p:spPr>
          <a:xfrm>
            <a:off x="7648200" y="155016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27" name="Oval 826"/>
          <p:cNvSpPr/>
          <p:nvPr/>
        </p:nvSpPr>
        <p:spPr>
          <a:xfrm>
            <a:off x="767196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28" name="Oval 827"/>
          <p:cNvSpPr/>
          <p:nvPr/>
        </p:nvSpPr>
        <p:spPr>
          <a:xfrm>
            <a:off x="7701480" y="155124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29" name="Oval 828"/>
          <p:cNvSpPr/>
          <p:nvPr/>
        </p:nvSpPr>
        <p:spPr>
          <a:xfrm>
            <a:off x="7725600" y="155124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30" name="Oval 829"/>
          <p:cNvSpPr/>
          <p:nvPr/>
        </p:nvSpPr>
        <p:spPr>
          <a:xfrm>
            <a:off x="774792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31" name="Freeform 830"/>
          <p:cNvSpPr/>
          <p:nvPr/>
        </p:nvSpPr>
        <p:spPr>
          <a:xfrm>
            <a:off x="7988040" y="1620360"/>
            <a:ext cx="16920" cy="16560"/>
          </a:xfrm>
          <a:custGeom>
            <a:avLst/>
            <a:gdLst/>
            <a:ahLst/>
            <a:cxnLst/>
            <a:rect l="l" t="t" r="r" b="b"/>
            <a:pathLst>
              <a:path w="21600" h="21600">
                <a:moveTo>
                  <a:pt x="10800" y="0"/>
                </a:moveTo>
                <a:lnTo>
                  <a:pt x="0" y="8260"/>
                </a:lnTo>
                <a:lnTo>
                  <a:pt x="4230" y="21600"/>
                </a:lnTo>
                <a:lnTo>
                  <a:pt x="17370" y="21600"/>
                </a:lnTo>
                <a:lnTo>
                  <a:pt x="21600" y="8260"/>
                </a:lnTo>
                <a:lnTo>
                  <a:pt x="10800" y="0"/>
                </a:lnTo>
                <a:close/>
              </a:path>
            </a:pathLst>
          </a:custGeom>
          <a:solidFill>
            <a:srgbClr val="FFFF00"/>
          </a:solid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32" name="Oval 831"/>
          <p:cNvSpPr/>
          <p:nvPr/>
        </p:nvSpPr>
        <p:spPr>
          <a:xfrm>
            <a:off x="5619600" y="256896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33" name="Oval 832"/>
          <p:cNvSpPr/>
          <p:nvPr/>
        </p:nvSpPr>
        <p:spPr>
          <a:xfrm>
            <a:off x="5675040" y="2569680"/>
            <a:ext cx="24984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34" name="Oval 833"/>
          <p:cNvSpPr/>
          <p:nvPr/>
        </p:nvSpPr>
        <p:spPr>
          <a:xfrm>
            <a:off x="5746680" y="257112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35" name="Oval 834"/>
          <p:cNvSpPr/>
          <p:nvPr/>
        </p:nvSpPr>
        <p:spPr>
          <a:xfrm>
            <a:off x="5804640" y="2571120"/>
            <a:ext cx="24876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36" name="Oval 835"/>
          <p:cNvSpPr/>
          <p:nvPr/>
        </p:nvSpPr>
        <p:spPr>
          <a:xfrm>
            <a:off x="5857920" y="2569680"/>
            <a:ext cx="24876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37" name="Oval 836"/>
          <p:cNvSpPr/>
          <p:nvPr/>
        </p:nvSpPr>
        <p:spPr>
          <a:xfrm>
            <a:off x="5912640" y="2568960"/>
            <a:ext cx="24876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38" name="Oval 837"/>
          <p:cNvSpPr/>
          <p:nvPr/>
        </p:nvSpPr>
        <p:spPr>
          <a:xfrm>
            <a:off x="5957280" y="2569680"/>
            <a:ext cx="24984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39" name="Oval 838"/>
          <p:cNvSpPr/>
          <p:nvPr/>
        </p:nvSpPr>
        <p:spPr>
          <a:xfrm>
            <a:off x="6014160" y="2570040"/>
            <a:ext cx="249840" cy="4644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40" name="Oval 839"/>
          <p:cNvSpPr/>
          <p:nvPr/>
        </p:nvSpPr>
        <p:spPr>
          <a:xfrm>
            <a:off x="6085440" y="257184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41" name="Oval 840"/>
          <p:cNvSpPr/>
          <p:nvPr/>
        </p:nvSpPr>
        <p:spPr>
          <a:xfrm>
            <a:off x="6142320" y="257184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42" name="Oval 841"/>
          <p:cNvSpPr/>
          <p:nvPr/>
        </p:nvSpPr>
        <p:spPr>
          <a:xfrm>
            <a:off x="6195600" y="2570040"/>
            <a:ext cx="249120" cy="4644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43" name="Oval 842"/>
          <p:cNvSpPr/>
          <p:nvPr/>
        </p:nvSpPr>
        <p:spPr>
          <a:xfrm>
            <a:off x="6246000" y="256968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p:sp>
        <p:nvSpPr>
          <p:cNvPr id="844" name="Freeform 843"/>
          <p:cNvSpPr/>
          <p:nvPr/>
        </p:nvSpPr>
        <p:spPr>
          <a:xfrm>
            <a:off x="5721840" y="2547360"/>
            <a:ext cx="23400" cy="22320"/>
          </a:xfrm>
          <a:custGeom>
            <a:avLst/>
            <a:gdLst/>
            <a:ahLst/>
            <a:cxnLst/>
            <a:rect l="l" t="t" r="r" b="b"/>
            <a:pathLst>
              <a:path w="21600" h="21600">
                <a:moveTo>
                  <a:pt x="10800" y="0"/>
                </a:moveTo>
                <a:lnTo>
                  <a:pt x="0" y="8260"/>
                </a:lnTo>
                <a:lnTo>
                  <a:pt x="4230" y="21600"/>
                </a:lnTo>
                <a:lnTo>
                  <a:pt x="17370" y="21600"/>
                </a:lnTo>
                <a:lnTo>
                  <a:pt x="21600" y="8260"/>
                </a:lnTo>
                <a:lnTo>
                  <a:pt x="10800" y="0"/>
                </a:lnTo>
                <a:close/>
              </a:path>
            </a:pathLst>
          </a:custGeom>
          <a:solidFill>
            <a:srgbClr val="FFFF00"/>
          </a:solidFill>
          <a:ln w="0">
            <a:solidFill>
              <a:srgbClr val="3465A4"/>
            </a:solidFill>
          </a:ln>
        </p:spPr>
        <p:style>
          <a:lnRef idx="0">
            <a:scrgbClr r="0" g="0" b="0"/>
          </a:lnRef>
          <a:fillRef idx="0">
            <a:scrgbClr r="0" g="0" b="0"/>
          </a:fillRef>
          <a:effectRef idx="0">
            <a:scrgbClr r="0" g="0" b="0"/>
          </a:effectRef>
          <a:fontRef idx="minor"/>
        </p:style>
        <p:txBody>
          <a:bodyPr/>
          <a:lstStyle/>
          <a:p>
            <a:endParaRPr lang="de-CH"/>
          </a:p>
        </p:txBody>
      </p:sp>
      <mc:AlternateContent xmlns:mc="http://schemas.openxmlformats.org/markup-compatibility/2006" xmlns:a14="http://schemas.microsoft.com/office/drawing/2010/main">
        <mc:Choice Requires="a14">
          <p:sp>
            <p:nvSpPr>
              <p:cNvPr id="845" name="TextBox 844"/>
              <p:cNvSpPr txBox="1"/>
              <p:nvPr/>
            </p:nvSpPr>
            <p:spPr>
              <a:xfrm>
                <a:off x="5153760" y="3336840"/>
                <a:ext cx="630720" cy="1893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𝑛</m:t>
                          </m:r>
                        </m:e>
                        <m:sub>
                          <m:r>
                            <a:rPr>
                              <a:latin typeface="Cambria Math" panose="02040503050406030204" pitchFamily="18" charset="0"/>
                            </a:rPr>
                            <m:t>𝐿</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𝜅</m:t>
                          </m:r>
                        </m:e>
                        <m:sub>
                          <m:r>
                            <a:rPr>
                              <a:latin typeface="Cambria Math" panose="02040503050406030204" pitchFamily="18" charset="0"/>
                            </a:rPr>
                            <m:t>𝐿</m:t>
                          </m:r>
                        </m:sub>
                      </m:sSub>
                      <m:r>
                        <a:rPr>
                          <a:latin typeface="Cambria Math" panose="02040503050406030204" pitchFamily="18" charset="0"/>
                        </a:rPr>
                        <m:t>𝑁</m:t>
                      </m:r>
                    </m:oMath>
                  </m:oMathPara>
                </a14:m>
                <a:endParaRPr dirty="0">
                  <a:latin typeface="Aptos" panose="020B0004020202020204" pitchFamily="34" charset="0"/>
                </a:endParaRPr>
              </a:p>
            </p:txBody>
          </p:sp>
        </mc:Choice>
        <mc:Fallback xmlns="">
          <p:sp>
            <p:nvSpPr>
              <p:cNvPr id="845" name="TextBox 844"/>
              <p:cNvSpPr txBox="1">
                <a:spLocks noRot="1" noChangeAspect="1" noMove="1" noResize="1" noEditPoints="1" noAdjustHandles="1" noChangeArrowheads="1" noChangeShapeType="1" noTextEdit="1"/>
              </p:cNvSpPr>
              <p:nvPr/>
            </p:nvSpPr>
            <p:spPr>
              <a:xfrm>
                <a:off x="5153760" y="3336840"/>
                <a:ext cx="630720" cy="189360"/>
              </a:xfrm>
              <a:prstGeom prst="rect">
                <a:avLst/>
              </a:prstGeom>
              <a:blipFill>
                <a:blip r:embed="rId2"/>
                <a:stretch>
                  <a:fillRect r="-14423" b="-20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6" name="TextBox 845"/>
              <p:cNvSpPr txBox="1"/>
              <p:nvPr/>
            </p:nvSpPr>
            <p:spPr>
              <a:xfrm>
                <a:off x="7982280" y="3323160"/>
                <a:ext cx="645840" cy="1893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𝑛</m:t>
                          </m:r>
                        </m:e>
                        <m:sub>
                          <m:r>
                            <a:rPr>
                              <a:latin typeface="Cambria Math" panose="02040503050406030204" pitchFamily="18" charset="0"/>
                            </a:rPr>
                            <m:t>𝑅</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𝜅</m:t>
                          </m:r>
                        </m:e>
                        <m:sub>
                          <m:r>
                            <a:rPr>
                              <a:latin typeface="Cambria Math" panose="02040503050406030204" pitchFamily="18" charset="0"/>
                            </a:rPr>
                            <m:t>𝑅</m:t>
                          </m:r>
                        </m:sub>
                      </m:sSub>
                      <m:r>
                        <a:rPr>
                          <a:latin typeface="Cambria Math" panose="02040503050406030204" pitchFamily="18" charset="0"/>
                        </a:rPr>
                        <m:t>𝑁</m:t>
                      </m:r>
                    </m:oMath>
                  </m:oMathPara>
                </a14:m>
                <a:endParaRPr dirty="0">
                  <a:latin typeface="Aptos" panose="020B0004020202020204" pitchFamily="34" charset="0"/>
                </a:endParaRPr>
              </a:p>
            </p:txBody>
          </p:sp>
        </mc:Choice>
        <mc:Fallback xmlns="">
          <p:sp>
            <p:nvSpPr>
              <p:cNvPr id="846" name="TextBox 845"/>
              <p:cNvSpPr txBox="1">
                <a:spLocks noRot="1" noChangeAspect="1" noMove="1" noResize="1" noEditPoints="1" noAdjustHandles="1" noChangeArrowheads="1" noChangeShapeType="1" noTextEdit="1"/>
              </p:cNvSpPr>
              <p:nvPr/>
            </p:nvSpPr>
            <p:spPr>
              <a:xfrm>
                <a:off x="7982280" y="3323160"/>
                <a:ext cx="645840" cy="189360"/>
              </a:xfrm>
              <a:prstGeom prst="rect">
                <a:avLst/>
              </a:prstGeom>
              <a:blipFill>
                <a:blip r:embed="rId3"/>
                <a:stretch>
                  <a:fillRect r="-14151" b="-200000"/>
                </a:stretch>
              </a:blipFill>
            </p:spPr>
            <p:txBody>
              <a:bodyPr/>
              <a:lstStyle/>
              <a:p>
                <a:r>
                  <a:rPr lang="en-US">
                    <a:noFill/>
                  </a:rPr>
                  <a:t> </a:t>
                </a:r>
              </a:p>
            </p:txBody>
          </p:sp>
        </mc:Fallback>
      </mc:AlternateContent>
      <p:sp>
        <p:nvSpPr>
          <p:cNvPr id="2" name="TextBox 1"/>
          <p:cNvSpPr txBox="1"/>
          <p:nvPr/>
        </p:nvSpPr>
        <p:spPr>
          <a:xfrm>
            <a:off x="7541460" y="1005851"/>
            <a:ext cx="1241820" cy="390589"/>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dirty="0">
                <a:solidFill>
                  <a:srgbClr val="000000"/>
                </a:solidFill>
                <a:latin typeface="Aptos" panose="020B0004020202020204" pitchFamily="34" charset="0"/>
              </a:rPr>
              <a:t>Positron detectors</a:t>
            </a:r>
          </a:p>
        </p:txBody>
      </p:sp>
    </p:spTree>
    <p:extLst>
      <p:ext uri="{BB962C8B-B14F-4D97-AF65-F5344CB8AC3E}">
        <p14:creationId xmlns:p14="http://schemas.microsoft.com/office/powerpoint/2010/main" val="3913042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8" name="Picture 847"/>
          <p:cNvPicPr/>
          <p:nvPr/>
        </p:nvPicPr>
        <p:blipFill>
          <a:blip r:embed="rId2" cstate="print">
            <a:extLst>
              <a:ext uri="{28A0092B-C50C-407E-A947-70E740481C1C}">
                <a14:useLocalDpi xmlns:a14="http://schemas.microsoft.com/office/drawing/2010/main"/>
              </a:ext>
            </a:extLst>
          </a:blip>
          <a:stretch/>
        </p:blipFill>
        <p:spPr>
          <a:xfrm>
            <a:off x="1653996" y="3649483"/>
            <a:ext cx="1979640" cy="842400"/>
          </a:xfrm>
          <a:prstGeom prst="rect">
            <a:avLst/>
          </a:prstGeom>
          <a:ln w="0">
            <a:noFill/>
          </a:ln>
        </p:spPr>
      </p:pic>
      <p:pic>
        <p:nvPicPr>
          <p:cNvPr id="849" name="Picture 848"/>
          <p:cNvPicPr/>
          <p:nvPr/>
        </p:nvPicPr>
        <p:blipFill>
          <a:blip r:embed="rId3" cstate="print">
            <a:extLst>
              <a:ext uri="{28A0092B-C50C-407E-A947-70E740481C1C}">
                <a14:useLocalDpi xmlns:a14="http://schemas.microsoft.com/office/drawing/2010/main"/>
              </a:ext>
            </a:extLst>
          </a:blip>
          <a:stretch/>
        </p:blipFill>
        <p:spPr>
          <a:xfrm>
            <a:off x="4355976" y="941400"/>
            <a:ext cx="4814640" cy="3278520"/>
          </a:xfrm>
          <a:prstGeom prst="rect">
            <a:avLst/>
          </a:prstGeom>
          <a:ln w="0">
            <a:noFill/>
          </a:ln>
        </p:spPr>
      </p:pic>
      <p:sp>
        <p:nvSpPr>
          <p:cNvPr id="850" name="PlaceHolder 1"/>
          <p:cNvSpPr>
            <a:spLocks noGrp="1"/>
          </p:cNvSpPr>
          <p:nvPr>
            <p:ph idx="4294967295"/>
          </p:nvPr>
        </p:nvSpPr>
        <p:spPr>
          <a:xfrm>
            <a:off x="755576" y="958436"/>
            <a:ext cx="3776480" cy="350820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en-US" spc="-1">
                <a:solidFill>
                  <a:srgbClr val="000000"/>
                </a:solidFill>
              </a:rPr>
              <a:t>Assumption: Change of detection efficiency triggered by pulse, </a:t>
            </a:r>
            <a:br>
              <a:rPr lang="en-US" spc="-1">
                <a:solidFill>
                  <a:srgbClr val="000000"/>
                </a:solidFill>
              </a:rPr>
            </a:br>
            <a:r>
              <a:rPr lang="en-US" spc="-1">
                <a:solidFill>
                  <a:srgbClr val="000000"/>
                </a:solidFill>
              </a:rPr>
              <a:t>exponential decay</a:t>
            </a:r>
            <a:endParaRPr lang="en-US" sz="1700" b="0" strike="noStrike" spc="-1">
              <a:latin typeface="Arial"/>
            </a:endParaRPr>
          </a:p>
          <a:p>
            <a:pPr marL="432000" indent="-324000">
              <a:lnSpc>
                <a:spcPct val="100000"/>
              </a:lnSpc>
              <a:spcBef>
                <a:spcPts val="1417"/>
              </a:spcBef>
              <a:buClr>
                <a:srgbClr val="000000"/>
              </a:buClr>
              <a:buSzPct val="45000"/>
              <a:buFont typeface="Wingdings" charset="2"/>
              <a:buChar char=""/>
            </a:pPr>
            <a:r>
              <a:rPr lang="en-US" sz="1700" b="0" strike="noStrike" spc="-1" dirty="0">
                <a:solidFill>
                  <a:srgbClr val="000000"/>
                </a:solidFill>
              </a:rPr>
              <a:t>Detection efficiency of up and downstream detectors:  </a:t>
            </a:r>
            <a:endParaRPr lang="en-US" sz="1700" b="0" strike="noStrike" spc="-1" dirty="0">
              <a:latin typeface="Arial"/>
            </a:endParaRPr>
          </a:p>
          <a:p>
            <a:pPr>
              <a:lnSpc>
                <a:spcPct val="100000"/>
              </a:lnSpc>
              <a:spcBef>
                <a:spcPts val="1417"/>
              </a:spcBef>
              <a:buNone/>
            </a:pPr>
            <a:br>
              <a:rPr lang="en-US" sz="1700" dirty="0"/>
            </a:br>
            <a:endParaRPr lang="en-US" sz="1700" b="0" strike="noStrike" spc="-1" dirty="0">
              <a:latin typeface="Arial"/>
            </a:endParaRPr>
          </a:p>
          <a:p>
            <a:pPr marL="432000" indent="-324000">
              <a:lnSpc>
                <a:spcPct val="100000"/>
              </a:lnSpc>
              <a:spcBef>
                <a:spcPts val="1417"/>
              </a:spcBef>
              <a:buClr>
                <a:srgbClr val="000000"/>
              </a:buClr>
              <a:buSzPct val="45000"/>
              <a:buFont typeface="Wingdings" charset="2"/>
              <a:buChar char=""/>
            </a:pPr>
            <a:r>
              <a:rPr lang="en-US" sz="1700" b="0" strike="noStrike" spc="-1" dirty="0">
                <a:solidFill>
                  <a:srgbClr val="000000"/>
                </a:solidFill>
              </a:rPr>
              <a:t>Change in measured asymmetry with time:</a:t>
            </a:r>
            <a:endParaRPr lang="en-US" sz="1700" b="0" strike="noStrike" spc="-1" dirty="0">
              <a:latin typeface="Arial"/>
            </a:endParaRPr>
          </a:p>
          <a:p>
            <a:pPr>
              <a:lnSpc>
                <a:spcPct val="100000"/>
              </a:lnSpc>
              <a:spcBef>
                <a:spcPts val="1417"/>
              </a:spcBef>
              <a:buNone/>
            </a:pPr>
            <a:endParaRPr lang="en-US" sz="1700" b="0" strike="noStrike" spc="-1" dirty="0">
              <a:latin typeface="Arial"/>
            </a:endParaRPr>
          </a:p>
        </p:txBody>
      </p:sp>
      <p:sp>
        <p:nvSpPr>
          <p:cNvPr id="851" name="PlaceHolder 2"/>
          <p:cNvSpPr>
            <a:spLocks noGrp="1"/>
          </p:cNvSpPr>
          <p:nvPr>
            <p:ph type="title" idx="4294967295"/>
          </p:nvPr>
        </p:nvSpPr>
        <p:spPr>
          <a:xfrm>
            <a:off x="2077200" y="216000"/>
            <a:ext cx="6706080" cy="37944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ea typeface="Calibri"/>
              </a:rPr>
              <a:t>Constraints on the total detection efficiency</a:t>
            </a:r>
            <a:endParaRPr lang="en-GB" sz="2400" b="0" strike="noStrike" spc="-1" dirty="0">
              <a:latin typeface="Arial"/>
            </a:endParaRPr>
          </a:p>
        </p:txBody>
      </p:sp>
      <p:sp>
        <p:nvSpPr>
          <p:cNvPr id="852" name="PlaceHolder 3"/>
          <p:cNvSpPr>
            <a:spLocks noGrp="1"/>
          </p:cNvSpPr>
          <p:nvPr>
            <p:ph type="sldNum" idx="4294967295"/>
          </p:nvPr>
        </p:nvSpPr>
        <p:spPr>
          <a:xfrm>
            <a:off x="8206200" y="4968000"/>
            <a:ext cx="573840" cy="14580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Aptos" panose="020B0004020202020204" pitchFamily="34" charset="0"/>
                <a:ea typeface="Calibri"/>
              </a:rPr>
              <a:t>Page </a:t>
            </a:r>
            <a:fld id="{51544113-8856-4A47-8D88-E2024CD63091}" type="slidenum">
              <a:rPr lang="en-US" sz="800" b="0" strike="noStrike" spc="-1">
                <a:solidFill>
                  <a:srgbClr val="000000"/>
                </a:solidFill>
                <a:latin typeface="Aptos" panose="020B0004020202020204" pitchFamily="34" charset="0"/>
                <a:ea typeface="Calibri"/>
              </a:rPr>
              <a:t>43</a:t>
            </a:fld>
            <a:endParaRPr lang="en-GB" sz="800" b="0" strike="noStrike" spc="-1" dirty="0">
              <a:latin typeface="Times New Roman"/>
            </a:endParaRPr>
          </a:p>
        </p:txBody>
      </p:sp>
      <p:pic>
        <p:nvPicPr>
          <p:cNvPr id="853" name="Picture 852"/>
          <p:cNvPicPr/>
          <p:nvPr/>
        </p:nvPicPr>
        <p:blipFill>
          <a:blip r:embed="rId4"/>
          <a:stretch/>
        </p:blipFill>
        <p:spPr>
          <a:xfrm>
            <a:off x="1187624" y="2427734"/>
            <a:ext cx="2195280" cy="772920"/>
          </a:xfrm>
          <a:prstGeom prst="rect">
            <a:avLst/>
          </a:prstGeom>
          <a:ln w="0">
            <a:noFill/>
          </a:ln>
        </p:spPr>
      </p:pic>
    </p:spTree>
    <p:extLst>
      <p:ext uri="{BB962C8B-B14F-4D97-AF65-F5344CB8AC3E}">
        <p14:creationId xmlns:p14="http://schemas.microsoft.com/office/powerpoint/2010/main" val="26366479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Systematic study - overview</a:t>
            </a:r>
          </a:p>
        </p:txBody>
      </p:sp>
      <p:sp>
        <p:nvSpPr>
          <p:cNvPr id="4" name="Slide Number Placeholder 3"/>
          <p:cNvSpPr>
            <a:spLocks noGrp="1"/>
          </p:cNvSpPr>
          <p:nvPr>
            <p:ph type="sldNum" sz="quarter" idx="4294967295"/>
          </p:nvPr>
        </p:nvSpPr>
        <p:spPr>
          <a:xfrm>
            <a:off x="8474010" y="4967288"/>
            <a:ext cx="576262" cy="147637"/>
          </a:xfrm>
          <a:prstGeom prst="rect">
            <a:avLst/>
          </a:prstGeom>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44</a:t>
            </a:fld>
            <a:endParaRPr lang="de-DE" dirty="0">
              <a:latin typeface="Aptos" panose="020B0004020202020204" pitchFamily="34" charset="0"/>
            </a:endParaRPr>
          </a:p>
        </p:txBody>
      </p:sp>
      <p:sp>
        <p:nvSpPr>
          <p:cNvPr id="6" name="Content Placeholder 5">
            <a:extLst>
              <a:ext uri="{FF2B5EF4-FFF2-40B4-BE49-F238E27FC236}">
                <a16:creationId xmlns:a16="http://schemas.microsoft.com/office/drawing/2014/main" id="{067F9916-CA04-7F79-E8EA-95561F11552E}"/>
              </a:ext>
            </a:extLst>
          </p:cNvPr>
          <p:cNvSpPr>
            <a:spLocks noGrp="1"/>
          </p:cNvSpPr>
          <p:nvPr>
            <p:ph sz="quarter" idx="13"/>
          </p:nvPr>
        </p:nvSpPr>
        <p:spPr>
          <a:xfrm>
            <a:off x="467544" y="1167027"/>
            <a:ext cx="3781425" cy="3509963"/>
          </a:xfrm>
        </p:spPr>
        <p:txBody>
          <a:bodyPr/>
          <a:lstStyle/>
          <a:p>
            <a:endParaRPr lang="en-GB"/>
          </a:p>
        </p:txBody>
      </p:sp>
      <p:pic>
        <p:nvPicPr>
          <p:cNvPr id="11" name="Content Placeholder 10" descr="A white sheet with black text&#10;&#10;Description automatically generated">
            <a:extLst>
              <a:ext uri="{FF2B5EF4-FFF2-40B4-BE49-F238E27FC236}">
                <a16:creationId xmlns:a16="http://schemas.microsoft.com/office/drawing/2014/main" id="{780BB0FD-168A-C8D3-D8FB-5DA5A51F8132}"/>
              </a:ext>
            </a:extLst>
          </p:cNvPr>
          <p:cNvPicPr>
            <a:picLocks noGrp="1" noChangeAspect="1"/>
          </p:cNvPicPr>
          <p:nvPr>
            <p:ph sz="quarter" idx="18"/>
          </p:nvPr>
        </p:nvPicPr>
        <p:blipFill>
          <a:blip r:embed="rId2" cstate="screen">
            <a:extLst>
              <a:ext uri="{28A0092B-C50C-407E-A947-70E740481C1C}">
                <a14:useLocalDpi xmlns:a14="http://schemas.microsoft.com/office/drawing/2010/main"/>
              </a:ext>
            </a:extLst>
          </a:blip>
          <a:stretch>
            <a:fillRect/>
          </a:stretch>
        </p:blipFill>
        <p:spPr>
          <a:xfrm>
            <a:off x="4430422" y="699542"/>
            <a:ext cx="4046026" cy="4343529"/>
          </a:xfrm>
        </p:spPr>
      </p:pic>
    </p:spTree>
    <p:extLst>
      <p:ext uri="{BB962C8B-B14F-4D97-AF65-F5344CB8AC3E}">
        <p14:creationId xmlns:p14="http://schemas.microsoft.com/office/powerpoint/2010/main" val="266062443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4" name="Picture 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710688" y="1555256"/>
            <a:ext cx="4303261" cy="2572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liennummernplatzhalter 3"/>
          <p:cNvSpPr>
            <a:spLocks noGrp="1"/>
          </p:cNvSpPr>
          <p:nvPr>
            <p:ph type="sldNum" sz="quarter" idx="16"/>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45</a:t>
            </a:fld>
            <a:endParaRPr lang="de-DE" dirty="0">
              <a:latin typeface="Aptos" panose="020B0004020202020204" pitchFamily="34" charset="0"/>
            </a:endParaRPr>
          </a:p>
        </p:txBody>
      </p:sp>
      <p:sp>
        <p:nvSpPr>
          <p:cNvPr id="7" name="Inhaltsplatzhalter 1"/>
          <p:cNvSpPr>
            <a:spLocks noGrp="1"/>
          </p:cNvSpPr>
          <p:nvPr>
            <p:ph sz="quarter" idx="13"/>
          </p:nvPr>
        </p:nvSpPr>
        <p:spPr>
          <a:xfrm>
            <a:off x="1493658" y="679597"/>
            <a:ext cx="6372708" cy="4086337"/>
          </a:xfrm>
        </p:spPr>
        <p:txBody>
          <a:bodyPr/>
          <a:lstStyle/>
          <a:p>
            <a:r>
              <a:rPr lang="en-US" sz="2100" dirty="0"/>
              <a:t>At colliders one produces many (up to 10</a:t>
            </a:r>
            <a:r>
              <a:rPr lang="en-US" sz="2100" baseline="30000" dirty="0"/>
              <a:t>14</a:t>
            </a:r>
            <a:r>
              <a:rPr lang="en-US" sz="2100" dirty="0"/>
              <a:t>) heavy quarks or leptons and measures their decays into light flavors</a:t>
            </a:r>
          </a:p>
        </p:txBody>
      </p:sp>
      <p:sp>
        <p:nvSpPr>
          <p:cNvPr id="3" name="Titel 2"/>
          <p:cNvSpPr>
            <a:spLocks noGrp="1"/>
          </p:cNvSpPr>
          <p:nvPr>
            <p:ph type="title"/>
          </p:nvPr>
        </p:nvSpPr>
        <p:spPr>
          <a:xfrm>
            <a:off x="2028036" y="126772"/>
            <a:ext cx="5346594" cy="381375"/>
          </a:xfrm>
        </p:spPr>
        <p:txBody>
          <a:bodyPr/>
          <a:lstStyle/>
          <a:p>
            <a:r>
              <a:rPr lang="en-US" sz="2700" dirty="0">
                <a:solidFill>
                  <a:schemeClr val="bg2">
                    <a:lumMod val="75000"/>
                  </a:schemeClr>
                </a:solidFill>
              </a:rPr>
              <a:t>Finding New Physics with Flavor</a:t>
            </a:r>
          </a:p>
        </p:txBody>
      </p:sp>
      <p:sp>
        <p:nvSpPr>
          <p:cNvPr id="15" name="Foliennummernplatzhalter 13"/>
          <p:cNvSpPr txBox="1">
            <a:spLocks/>
          </p:cNvSpPr>
          <p:nvPr/>
        </p:nvSpPr>
        <p:spPr>
          <a:xfrm>
            <a:off x="35497" y="5013460"/>
            <a:ext cx="1416580" cy="162018"/>
          </a:xfrm>
          <a:prstGeom prst="rect">
            <a:avLst/>
          </a:prstGeom>
        </p:spPr>
        <p:txBody>
          <a:bodyPr vert="horz" wrap="square" lIns="0" tIns="0" rIns="0" bIns="0" numCol="1" anchor="t" anchorCtr="0" compatLnSpc="1">
            <a:prstTxWarp prst="textNoShape">
              <a:avLst/>
            </a:prstTxWarp>
          </a:bodyPr>
          <a:lstStyle>
            <a:defPPr>
              <a:defRPr lang="de-CH"/>
            </a:defPPr>
            <a:lvl1pPr algn="l" rtl="0" eaLnBrk="0" fontAlgn="base" hangingPunct="0">
              <a:spcBef>
                <a:spcPct val="0"/>
              </a:spcBef>
              <a:spcAft>
                <a:spcPct val="0"/>
              </a:spcAft>
              <a:defRPr sz="900" kern="1200" smtClean="0">
                <a:solidFill>
                  <a:schemeClr val="tx1"/>
                </a:solidFill>
                <a:latin typeface="+mn-lt"/>
                <a:ea typeface="Arial" charset="0"/>
                <a:cs typeface="Arial" charset="0"/>
              </a:defRPr>
            </a:lvl1pPr>
            <a:lvl2pPr marL="457200"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400"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600"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800"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6000" algn="l" defTabSz="457200" rtl="0" eaLnBrk="1" latinLnBrk="0" hangingPunct="1">
              <a:defRPr sz="1600" kern="1200">
                <a:solidFill>
                  <a:schemeClr val="tx1"/>
                </a:solidFill>
                <a:latin typeface="Arial" charset="0"/>
                <a:ea typeface="Arial" charset="0"/>
                <a:cs typeface="Arial" charset="0"/>
              </a:defRPr>
            </a:lvl6pPr>
            <a:lvl7pPr marL="2743200" algn="l" defTabSz="457200" rtl="0" eaLnBrk="1" latinLnBrk="0" hangingPunct="1">
              <a:defRPr sz="1600" kern="1200">
                <a:solidFill>
                  <a:schemeClr val="tx1"/>
                </a:solidFill>
                <a:latin typeface="Arial" charset="0"/>
                <a:ea typeface="Arial" charset="0"/>
                <a:cs typeface="Arial" charset="0"/>
              </a:defRPr>
            </a:lvl7pPr>
            <a:lvl8pPr marL="3200400" algn="l" defTabSz="457200" rtl="0" eaLnBrk="1" latinLnBrk="0" hangingPunct="1">
              <a:defRPr sz="1600" kern="1200">
                <a:solidFill>
                  <a:schemeClr val="tx1"/>
                </a:solidFill>
                <a:latin typeface="Arial" charset="0"/>
                <a:ea typeface="Arial" charset="0"/>
                <a:cs typeface="Arial" charset="0"/>
              </a:defRPr>
            </a:lvl8pPr>
            <a:lvl9pPr marL="3657600" algn="l" defTabSz="457200" rtl="0" eaLnBrk="1" latinLnBrk="0" hangingPunct="1">
              <a:defRPr sz="1600" kern="1200">
                <a:solidFill>
                  <a:schemeClr val="tx1"/>
                </a:solidFill>
                <a:latin typeface="Arial" charset="0"/>
                <a:ea typeface="Arial" charset="0"/>
                <a:cs typeface="Arial" charset="0"/>
              </a:defRPr>
            </a:lvl9pPr>
          </a:lstStyle>
          <a:p>
            <a:pPr>
              <a:defRPr/>
            </a:pPr>
            <a:r>
              <a:rPr lang="de-DE" dirty="0" err="1">
                <a:latin typeface="Aptos" panose="020B0004020202020204" pitchFamily="34" charset="0"/>
              </a:rPr>
              <a:t>Courtesy</a:t>
            </a:r>
            <a:r>
              <a:rPr lang="de-DE" dirty="0">
                <a:latin typeface="Aptos" panose="020B0004020202020204" pitchFamily="34" charset="0"/>
              </a:rPr>
              <a:t> Andreas Crivellin</a:t>
            </a:r>
          </a:p>
        </p:txBody>
      </p:sp>
      <p:grpSp>
        <p:nvGrpSpPr>
          <p:cNvPr id="18" name="Group 17"/>
          <p:cNvGrpSpPr/>
          <p:nvPr/>
        </p:nvGrpSpPr>
        <p:grpSpPr>
          <a:xfrm>
            <a:off x="1472426" y="4045102"/>
            <a:ext cx="6257114" cy="1144451"/>
            <a:chOff x="2250" y="-1597616"/>
            <a:chExt cx="6091499" cy="3600400"/>
          </a:xfrm>
        </p:grpSpPr>
        <p:sp>
          <p:nvSpPr>
            <p:cNvPr id="19" name="Rounded Rectangle 18"/>
            <p:cNvSpPr/>
            <p:nvPr/>
          </p:nvSpPr>
          <p:spPr>
            <a:xfrm>
              <a:off x="2250" y="-869755"/>
              <a:ext cx="6091499" cy="2153121"/>
            </a:xfrm>
            <a:prstGeom prst="roundRect">
              <a:avLst>
                <a:gd name="adj" fmla="val 10000"/>
              </a:avLst>
            </a:prstGeom>
            <a:solidFill>
              <a:srgbClr val="00498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de-CH"/>
            </a:p>
          </p:txBody>
        </p:sp>
        <p:sp>
          <p:nvSpPr>
            <p:cNvPr id="20" name="Rounded Rectangle 4"/>
            <p:cNvSpPr/>
            <p:nvPr/>
          </p:nvSpPr>
          <p:spPr>
            <a:xfrm>
              <a:off x="21023" y="-1597616"/>
              <a:ext cx="6053952" cy="3600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7163" tIns="157163" rIns="157163" bIns="157163" numCol="1" spcCol="1270" anchor="ctr" anchorCtr="0">
              <a:noAutofit/>
            </a:bodyPr>
            <a:lstStyle/>
            <a:p>
              <a:pPr algn="ctr" defTabSz="1833563">
                <a:lnSpc>
                  <a:spcPct val="90000"/>
                </a:lnSpc>
                <a:spcBef>
                  <a:spcPct val="0"/>
                </a:spcBef>
                <a:spcAft>
                  <a:spcPct val="35000"/>
                </a:spcAft>
              </a:pPr>
              <a:r>
                <a:rPr lang="en-US" sz="2400" dirty="0">
                  <a:latin typeface="Aptos" panose="020B0004020202020204" pitchFamily="34" charset="0"/>
                </a:rPr>
                <a:t>Flavor</a:t>
              </a:r>
              <a:r>
                <a:rPr lang="en-GB" sz="2400" dirty="0">
                  <a:latin typeface="Aptos" panose="020B0004020202020204" pitchFamily="34" charset="0"/>
                </a:rPr>
                <a:t> observables are sensitive to higher energy scales than collider searches</a:t>
              </a:r>
            </a:p>
          </p:txBody>
        </p:sp>
      </p:grpSp>
      <p:grpSp>
        <p:nvGrpSpPr>
          <p:cNvPr id="21" name="Group 20"/>
          <p:cNvGrpSpPr/>
          <p:nvPr/>
        </p:nvGrpSpPr>
        <p:grpSpPr>
          <a:xfrm>
            <a:off x="1493658" y="1469725"/>
            <a:ext cx="2214246" cy="459887"/>
            <a:chOff x="3206506" y="-12996"/>
            <a:chExt cx="1587832" cy="1587832"/>
          </a:xfrm>
        </p:grpSpPr>
        <p:sp>
          <p:nvSpPr>
            <p:cNvPr id="22" name="Oval 21"/>
            <p:cNvSpPr/>
            <p:nvPr/>
          </p:nvSpPr>
          <p:spPr>
            <a:xfrm>
              <a:off x="3206506" y="-12996"/>
              <a:ext cx="1587832" cy="1587832"/>
            </a:xfrm>
            <a:prstGeom prst="ellipse">
              <a:avLst/>
            </a:prstGeom>
            <a:solidFill>
              <a:srgbClr val="00498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de-CH"/>
            </a:p>
          </p:txBody>
        </p:sp>
        <p:sp>
          <p:nvSpPr>
            <p:cNvPr id="23" name="Oval 4"/>
            <p:cNvSpPr/>
            <p:nvPr/>
          </p:nvSpPr>
          <p:spPr>
            <a:xfrm>
              <a:off x="3394673" y="232533"/>
              <a:ext cx="1122766" cy="1122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764" tIns="14764" rIns="14764" bIns="14764" numCol="1" spcCol="1270" anchor="ctr" anchorCtr="0">
              <a:noAutofit/>
            </a:bodyPr>
            <a:lstStyle/>
            <a:p>
              <a:pPr algn="ctr" defTabSz="1033463">
                <a:lnSpc>
                  <a:spcPct val="90000"/>
                </a:lnSpc>
                <a:spcBef>
                  <a:spcPct val="0"/>
                </a:spcBef>
                <a:spcAft>
                  <a:spcPct val="35000"/>
                </a:spcAft>
              </a:pPr>
              <a:r>
                <a:rPr lang="en-GB" sz="2100" dirty="0">
                  <a:latin typeface="Aptos" panose="020B0004020202020204" pitchFamily="34" charset="0"/>
                </a:rPr>
                <a:t>Experiment</a:t>
              </a:r>
            </a:p>
          </p:txBody>
        </p:sp>
      </p:grpSp>
      <p:grpSp>
        <p:nvGrpSpPr>
          <p:cNvPr id="24" name="Group 23"/>
          <p:cNvGrpSpPr/>
          <p:nvPr/>
        </p:nvGrpSpPr>
        <p:grpSpPr>
          <a:xfrm>
            <a:off x="1493658" y="2587232"/>
            <a:ext cx="2214246" cy="440245"/>
            <a:chOff x="3206506" y="-12996"/>
            <a:chExt cx="1587832" cy="1587832"/>
          </a:xfrm>
        </p:grpSpPr>
        <p:sp>
          <p:nvSpPr>
            <p:cNvPr id="25" name="Oval 24"/>
            <p:cNvSpPr/>
            <p:nvPr/>
          </p:nvSpPr>
          <p:spPr>
            <a:xfrm>
              <a:off x="3206506" y="-12996"/>
              <a:ext cx="1587832" cy="1587832"/>
            </a:xfrm>
            <a:prstGeom prst="ellipse">
              <a:avLst/>
            </a:prstGeom>
            <a:solidFill>
              <a:srgbClr val="00498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de-CH"/>
            </a:p>
          </p:txBody>
        </p:sp>
        <p:sp>
          <p:nvSpPr>
            <p:cNvPr id="26" name="Oval 4"/>
            <p:cNvSpPr/>
            <p:nvPr/>
          </p:nvSpPr>
          <p:spPr>
            <a:xfrm>
              <a:off x="3394673" y="232533"/>
              <a:ext cx="1122766" cy="1122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764" tIns="14764" rIns="14764" bIns="14764" numCol="1" spcCol="1270" anchor="ctr" anchorCtr="0">
              <a:noAutofit/>
            </a:bodyPr>
            <a:lstStyle/>
            <a:p>
              <a:pPr algn="ctr" defTabSz="1033463">
                <a:lnSpc>
                  <a:spcPct val="90000"/>
                </a:lnSpc>
                <a:spcBef>
                  <a:spcPct val="0"/>
                </a:spcBef>
                <a:spcAft>
                  <a:spcPct val="35000"/>
                </a:spcAft>
              </a:pPr>
              <a:r>
                <a:rPr lang="en-GB" sz="2100" dirty="0">
                  <a:latin typeface="Aptos" panose="020B0004020202020204" pitchFamily="34" charset="0"/>
                </a:rPr>
                <a:t>SM</a:t>
              </a:r>
            </a:p>
          </p:txBody>
        </p:sp>
      </p:grpSp>
      <p:sp>
        <p:nvSpPr>
          <p:cNvPr id="27" name="Not Equal 26"/>
          <p:cNvSpPr/>
          <p:nvPr/>
        </p:nvSpPr>
        <p:spPr bwMode="auto">
          <a:xfrm>
            <a:off x="2227938" y="1995919"/>
            <a:ext cx="621949" cy="500210"/>
          </a:xfrm>
          <a:prstGeom prst="mathNotEqual">
            <a:avLst/>
          </a:prstGeom>
          <a:solidFill>
            <a:srgbClr val="DCE6F4"/>
          </a:solidFill>
          <a:ln w="19050" cap="flat" cmpd="sng" algn="ctr">
            <a:solidFill>
              <a:srgbClr val="004986"/>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spcBef>
                <a:spcPct val="0"/>
              </a:spcBef>
            </a:pPr>
            <a:endParaRPr lang="en-GB" sz="1800" dirty="0">
              <a:solidFill>
                <a:srgbClr val="EACBCC"/>
              </a:solidFill>
              <a:latin typeface="Times" charset="0"/>
            </a:endParaRPr>
          </a:p>
        </p:txBody>
      </p:sp>
      <p:sp>
        <p:nvSpPr>
          <p:cNvPr id="28" name="Up Arrow 27"/>
          <p:cNvSpPr/>
          <p:nvPr/>
        </p:nvSpPr>
        <p:spPr bwMode="auto">
          <a:xfrm flipV="1">
            <a:off x="2206595" y="3125757"/>
            <a:ext cx="664634" cy="377339"/>
          </a:xfrm>
          <a:prstGeom prst="upArrow">
            <a:avLst>
              <a:gd name="adj1" fmla="val 50000"/>
              <a:gd name="adj2" fmla="val 48285"/>
            </a:avLst>
          </a:prstGeom>
          <a:solidFill>
            <a:srgbClr val="DCE6F4"/>
          </a:solidFill>
          <a:ln w="19050" cap="flat" cmpd="sng" algn="ctr">
            <a:solidFill>
              <a:srgbClr val="004986"/>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spcBef>
                <a:spcPct val="0"/>
              </a:spcBef>
            </a:pPr>
            <a:endParaRPr lang="en-GB" sz="2400" dirty="0">
              <a:solidFill>
                <a:srgbClr val="C00000"/>
              </a:solidFill>
              <a:latin typeface="Aptos" panose="020B0004020202020204" pitchFamily="34" charset="0"/>
            </a:endParaRPr>
          </a:p>
        </p:txBody>
      </p:sp>
      <p:grpSp>
        <p:nvGrpSpPr>
          <p:cNvPr id="29" name="Group 28"/>
          <p:cNvGrpSpPr/>
          <p:nvPr/>
        </p:nvGrpSpPr>
        <p:grpSpPr>
          <a:xfrm>
            <a:off x="1493658" y="3546705"/>
            <a:ext cx="2214246" cy="440245"/>
            <a:chOff x="3206506" y="-12996"/>
            <a:chExt cx="1587832" cy="1587832"/>
          </a:xfrm>
        </p:grpSpPr>
        <p:sp>
          <p:nvSpPr>
            <p:cNvPr id="30" name="Oval 29"/>
            <p:cNvSpPr/>
            <p:nvPr/>
          </p:nvSpPr>
          <p:spPr>
            <a:xfrm>
              <a:off x="3206506" y="-12996"/>
              <a:ext cx="1587832" cy="1587832"/>
            </a:xfrm>
            <a:prstGeom prst="ellipse">
              <a:avLst/>
            </a:prstGeom>
            <a:solidFill>
              <a:srgbClr val="00498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de-CH"/>
            </a:p>
          </p:txBody>
        </p:sp>
        <p:sp>
          <p:nvSpPr>
            <p:cNvPr id="31" name="Oval 4"/>
            <p:cNvSpPr/>
            <p:nvPr/>
          </p:nvSpPr>
          <p:spPr>
            <a:xfrm>
              <a:off x="3394673" y="232533"/>
              <a:ext cx="1122766" cy="1122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764" tIns="14764" rIns="14764" bIns="14764" numCol="1" spcCol="1270" anchor="ctr" anchorCtr="0">
              <a:noAutofit/>
            </a:bodyPr>
            <a:lstStyle/>
            <a:p>
              <a:pPr algn="ctr" defTabSz="1033463">
                <a:lnSpc>
                  <a:spcPct val="90000"/>
                </a:lnSpc>
                <a:spcBef>
                  <a:spcPct val="0"/>
                </a:spcBef>
                <a:spcAft>
                  <a:spcPct val="35000"/>
                </a:spcAft>
              </a:pPr>
              <a:r>
                <a:rPr lang="en-GB" sz="2100" dirty="0">
                  <a:latin typeface="Aptos" panose="020B0004020202020204" pitchFamily="34" charset="0"/>
                </a:rPr>
                <a:t>New Physics</a:t>
              </a:r>
            </a:p>
          </p:txBody>
        </p:sp>
      </p:grpSp>
      <p:sp>
        <p:nvSpPr>
          <p:cNvPr id="2" name="Textfeld 1"/>
          <p:cNvSpPr txBox="1"/>
          <p:nvPr/>
        </p:nvSpPr>
        <p:spPr>
          <a:xfrm>
            <a:off x="4315293" y="3816909"/>
            <a:ext cx="829818" cy="685800"/>
          </a:xfrm>
          <a:prstGeom prst="rect">
            <a:avLst/>
          </a:prstGeom>
          <a:noFill/>
        </p:spPr>
        <p:txBody>
          <a:bodyPr wrap="none" lIns="0" tIns="0" rIns="0" bIns="0" rtlCol="0">
            <a:noAutofit/>
          </a:bodyPr>
          <a:lstStyle/>
          <a:p>
            <a:pPr>
              <a:lnSpc>
                <a:spcPct val="110000"/>
              </a:lnSpc>
              <a:spcBef>
                <a:spcPts val="0"/>
              </a:spcBef>
            </a:pPr>
            <a:r>
              <a:rPr lang="en-GB" sz="1350" kern="1000" spc="23" dirty="0">
                <a:latin typeface="Aptos" panose="020B0004020202020204" pitchFamily="34" charset="0"/>
                <a:cs typeface="Franklin Gothic Book"/>
              </a:rPr>
              <a:t>LHC</a:t>
            </a:r>
          </a:p>
        </p:txBody>
      </p:sp>
      <p:graphicFrame>
        <p:nvGraphicFramePr>
          <p:cNvPr id="5" name="Objekt 4"/>
          <p:cNvGraphicFramePr>
            <a:graphicFrameLocks noChangeAspect="1"/>
          </p:cNvGraphicFramePr>
          <p:nvPr/>
        </p:nvGraphicFramePr>
        <p:xfrm>
          <a:off x="4950042" y="3705876"/>
          <a:ext cx="221900" cy="281074"/>
        </p:xfrm>
        <a:graphic>
          <a:graphicData uri="http://schemas.openxmlformats.org/presentationml/2006/ole">
            <mc:AlternateContent xmlns:mc="http://schemas.openxmlformats.org/markup-compatibility/2006">
              <mc:Choice xmlns:v="urn:schemas-microsoft-com:vml" Requires="v">
                <p:oleObj name="Equation" r:id="rId3" imgW="190440" imgH="241200" progId="Equation.DSMT4">
                  <p:embed/>
                </p:oleObj>
              </mc:Choice>
              <mc:Fallback>
                <p:oleObj name="Equation" r:id="rId3" imgW="190440" imgH="241200" progId="Equation.DSMT4">
                  <p:embed/>
                  <p:pic>
                    <p:nvPicPr>
                      <p:cNvPr id="5" name="Objekt 4"/>
                      <p:cNvPicPr/>
                      <p:nvPr/>
                    </p:nvPicPr>
                    <p:blipFill>
                      <a:blip r:embed="rId4"/>
                      <a:stretch>
                        <a:fillRect/>
                      </a:stretch>
                    </p:blipFill>
                    <p:spPr>
                      <a:xfrm>
                        <a:off x="4950042" y="3705876"/>
                        <a:ext cx="221900" cy="281074"/>
                      </a:xfrm>
                      <a:prstGeom prst="rect">
                        <a:avLst/>
                      </a:prstGeom>
                    </p:spPr>
                  </p:pic>
                </p:oleObj>
              </mc:Fallback>
            </mc:AlternateContent>
          </a:graphicData>
        </a:graphic>
      </p:graphicFrame>
      <p:sp>
        <p:nvSpPr>
          <p:cNvPr id="42" name="Textfeld 41"/>
          <p:cNvSpPr txBox="1"/>
          <p:nvPr/>
        </p:nvSpPr>
        <p:spPr>
          <a:xfrm rot="16200000">
            <a:off x="5472099" y="3251093"/>
            <a:ext cx="829818" cy="685800"/>
          </a:xfrm>
          <a:prstGeom prst="rect">
            <a:avLst/>
          </a:prstGeom>
          <a:noFill/>
        </p:spPr>
        <p:txBody>
          <a:bodyPr wrap="none" lIns="0" tIns="0" rIns="0" bIns="0" rtlCol="0">
            <a:noAutofit/>
          </a:bodyPr>
          <a:lstStyle/>
          <a:p>
            <a:pPr>
              <a:lnSpc>
                <a:spcPct val="110000"/>
              </a:lnSpc>
              <a:spcBef>
                <a:spcPts val="0"/>
              </a:spcBef>
            </a:pPr>
            <a:r>
              <a:rPr lang="en-GB" sz="1350" kern="1000" spc="23" dirty="0" err="1">
                <a:latin typeface="Aptos" panose="020B0004020202020204" pitchFamily="34" charset="0"/>
                <a:cs typeface="Calibri"/>
              </a:rPr>
              <a:t>b→s</a:t>
            </a:r>
            <a:r>
              <a:rPr lang="en-GB" sz="1350" kern="1000" spc="23" dirty="0">
                <a:latin typeface="Aptos" panose="020B0004020202020204" pitchFamily="34" charset="0"/>
                <a:cs typeface="Calibri"/>
              </a:rPr>
              <a:t>µµ</a:t>
            </a:r>
            <a:endParaRPr lang="en-GB" sz="1350" kern="1000" spc="23" dirty="0">
              <a:latin typeface="Aptos" panose="020B0004020202020204" pitchFamily="34" charset="0"/>
              <a:cs typeface="Franklin Gothic Book"/>
            </a:endParaRPr>
          </a:p>
        </p:txBody>
      </p:sp>
      <p:sp>
        <p:nvSpPr>
          <p:cNvPr id="43" name="Textfeld 42"/>
          <p:cNvSpPr txBox="1"/>
          <p:nvPr/>
        </p:nvSpPr>
        <p:spPr>
          <a:xfrm>
            <a:off x="6060643" y="3702203"/>
            <a:ext cx="829818" cy="685800"/>
          </a:xfrm>
          <a:prstGeom prst="rect">
            <a:avLst/>
          </a:prstGeom>
          <a:noFill/>
        </p:spPr>
        <p:txBody>
          <a:bodyPr wrap="none" lIns="0" tIns="0" rIns="0" bIns="0" rtlCol="0">
            <a:noAutofit/>
          </a:bodyPr>
          <a:lstStyle/>
          <a:p>
            <a:pPr>
              <a:lnSpc>
                <a:spcPct val="110000"/>
              </a:lnSpc>
              <a:spcBef>
                <a:spcPts val="0"/>
              </a:spcBef>
            </a:pPr>
            <a:r>
              <a:rPr lang="en-GB" sz="1350" kern="1000" spc="23" dirty="0">
                <a:solidFill>
                  <a:schemeClr val="bg1"/>
                </a:solidFill>
                <a:latin typeface="Aptos" panose="020B0004020202020204" pitchFamily="34" charset="0"/>
                <a:cs typeface="Calibri"/>
              </a:rPr>
              <a:t>Mu3e</a:t>
            </a:r>
            <a:endParaRPr lang="en-GB" sz="1350" kern="1000" spc="23" dirty="0">
              <a:solidFill>
                <a:schemeClr val="bg1"/>
              </a:solidFill>
              <a:latin typeface="Aptos" panose="020B0004020202020204" pitchFamily="34" charset="0"/>
              <a:cs typeface="Franklin Gothic Book"/>
            </a:endParaRPr>
          </a:p>
        </p:txBody>
      </p:sp>
      <p:sp>
        <p:nvSpPr>
          <p:cNvPr id="45" name="Textfeld 44"/>
          <p:cNvSpPr txBox="1"/>
          <p:nvPr/>
        </p:nvSpPr>
        <p:spPr>
          <a:xfrm>
            <a:off x="6706224" y="3702203"/>
            <a:ext cx="829818" cy="685800"/>
          </a:xfrm>
          <a:prstGeom prst="rect">
            <a:avLst/>
          </a:prstGeom>
          <a:noFill/>
        </p:spPr>
        <p:txBody>
          <a:bodyPr wrap="none" lIns="0" tIns="0" rIns="0" bIns="0" rtlCol="0">
            <a:noAutofit/>
          </a:bodyPr>
          <a:lstStyle/>
          <a:p>
            <a:pPr>
              <a:lnSpc>
                <a:spcPct val="110000"/>
              </a:lnSpc>
              <a:spcBef>
                <a:spcPts val="0"/>
              </a:spcBef>
            </a:pPr>
            <a:r>
              <a:rPr lang="en-GB" sz="1350" kern="1000" spc="23" dirty="0">
                <a:solidFill>
                  <a:schemeClr val="bg1"/>
                </a:solidFill>
                <a:latin typeface="Aptos" panose="020B0004020202020204" pitchFamily="34" charset="0"/>
                <a:cs typeface="Calibri"/>
              </a:rPr>
              <a:t>MEG</a:t>
            </a:r>
            <a:endParaRPr lang="en-GB" sz="1350" kern="1000" spc="23" dirty="0">
              <a:solidFill>
                <a:schemeClr val="bg1"/>
              </a:solidFill>
              <a:latin typeface="Aptos" panose="020B0004020202020204" pitchFamily="34" charset="0"/>
              <a:cs typeface="Franklin Gothic Book"/>
            </a:endParaRPr>
          </a:p>
        </p:txBody>
      </p:sp>
      <p:sp>
        <p:nvSpPr>
          <p:cNvPr id="46" name="Textfeld 45"/>
          <p:cNvSpPr txBox="1"/>
          <p:nvPr/>
        </p:nvSpPr>
        <p:spPr>
          <a:xfrm rot="16200000">
            <a:off x="7295346" y="3220916"/>
            <a:ext cx="829818" cy="685800"/>
          </a:xfrm>
          <a:prstGeom prst="rect">
            <a:avLst/>
          </a:prstGeom>
          <a:noFill/>
        </p:spPr>
        <p:txBody>
          <a:bodyPr wrap="none" lIns="0" tIns="0" rIns="0" bIns="0" rtlCol="0">
            <a:noAutofit/>
          </a:bodyPr>
          <a:lstStyle/>
          <a:p>
            <a:pPr>
              <a:lnSpc>
                <a:spcPct val="110000"/>
              </a:lnSpc>
              <a:spcBef>
                <a:spcPts val="0"/>
              </a:spcBef>
            </a:pPr>
            <a:r>
              <a:rPr lang="en-GB" sz="1350" kern="1000" spc="23" dirty="0">
                <a:solidFill>
                  <a:schemeClr val="bg1"/>
                </a:solidFill>
                <a:latin typeface="Aptos" panose="020B0004020202020204" pitchFamily="34" charset="0"/>
                <a:cs typeface="Calibri"/>
              </a:rPr>
              <a:t>PIONEER</a:t>
            </a:r>
            <a:endParaRPr lang="en-GB" sz="1350" kern="1000" spc="23" dirty="0">
              <a:solidFill>
                <a:schemeClr val="bg1"/>
              </a:solidFill>
              <a:latin typeface="Aptos" panose="020B0004020202020204" pitchFamily="34" charset="0"/>
              <a:cs typeface="Franklin Gothic Book"/>
            </a:endParaRPr>
          </a:p>
        </p:txBody>
      </p:sp>
    </p:spTree>
    <p:extLst>
      <p:ext uri="{BB962C8B-B14F-4D97-AF65-F5344CB8AC3E}">
        <p14:creationId xmlns:p14="http://schemas.microsoft.com/office/powerpoint/2010/main" val="180445378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4" name="Slide Number Placeholder 4"/>
          <p:cNvSpPr txBox="1">
            <a:spLocks noGrp="1"/>
          </p:cNvSpPr>
          <p:nvPr/>
        </p:nvSpPr>
        <p:spPr bwMode="auto">
          <a:xfrm>
            <a:off x="6149579" y="4545806"/>
            <a:ext cx="16002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r" eaLnBrk="1" hangingPunct="1">
              <a:spcBef>
                <a:spcPct val="0"/>
              </a:spcBef>
              <a:buClrTx/>
              <a:buSzTx/>
              <a:buFontTx/>
              <a:buNone/>
            </a:pPr>
            <a:r>
              <a:rPr lang="de-DE" altLang="en-US" sz="900" dirty="0">
                <a:latin typeface="Aptos" panose="020B0004020202020204" pitchFamily="34" charset="0"/>
              </a:rPr>
              <a:t>8</a:t>
            </a:r>
          </a:p>
        </p:txBody>
      </p:sp>
      <p:sp>
        <p:nvSpPr>
          <p:cNvPr id="4" name="Title 3"/>
          <p:cNvSpPr>
            <a:spLocks noGrp="1"/>
          </p:cNvSpPr>
          <p:nvPr>
            <p:ph type="title"/>
          </p:nvPr>
        </p:nvSpPr>
        <p:spPr>
          <a:xfrm>
            <a:off x="2051720" y="121839"/>
            <a:ext cx="6010576" cy="381375"/>
          </a:xfrm>
        </p:spPr>
        <p:txBody>
          <a:bodyPr/>
          <a:lstStyle/>
          <a:p>
            <a:r>
              <a:rPr lang="en-GB" dirty="0"/>
              <a:t>Leptoquark models with large </a:t>
            </a:r>
            <a:r>
              <a:rPr lang="en-GB" dirty="0" err="1"/>
              <a:t>muEDM</a:t>
            </a:r>
            <a:endParaRPr lang="en-GB" dirty="0"/>
          </a:p>
        </p:txBody>
      </p:sp>
      <p:grpSp>
        <p:nvGrpSpPr>
          <p:cNvPr id="14" name="Group 13"/>
          <p:cNvGrpSpPr/>
          <p:nvPr/>
        </p:nvGrpSpPr>
        <p:grpSpPr>
          <a:xfrm>
            <a:off x="1493658" y="4199678"/>
            <a:ext cx="6208536" cy="857939"/>
            <a:chOff x="2249" y="-1597616"/>
            <a:chExt cx="6091500" cy="3600400"/>
          </a:xfrm>
        </p:grpSpPr>
        <p:sp>
          <p:nvSpPr>
            <p:cNvPr id="15" name="Rounded Rectangle 14"/>
            <p:cNvSpPr/>
            <p:nvPr/>
          </p:nvSpPr>
          <p:spPr>
            <a:xfrm>
              <a:off x="2249" y="-869755"/>
              <a:ext cx="6091500" cy="2153121"/>
            </a:xfrm>
            <a:prstGeom prst="roundRect">
              <a:avLst>
                <a:gd name="adj" fmla="val 10000"/>
              </a:avLst>
            </a:prstGeom>
            <a:solidFill>
              <a:srgbClr val="00498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de-CH"/>
            </a:p>
          </p:txBody>
        </p:sp>
        <p:sp>
          <p:nvSpPr>
            <p:cNvPr id="16" name="Rounded Rectangle 4"/>
            <p:cNvSpPr/>
            <p:nvPr/>
          </p:nvSpPr>
          <p:spPr>
            <a:xfrm>
              <a:off x="21023" y="-1597616"/>
              <a:ext cx="6053952" cy="3600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7163" tIns="157163" rIns="157163" bIns="157163" numCol="1" spcCol="1270" anchor="ctr" anchorCtr="0">
              <a:noAutofit/>
            </a:bodyPr>
            <a:lstStyle/>
            <a:p>
              <a:pPr algn="ctr" defTabSz="1833563">
                <a:lnSpc>
                  <a:spcPct val="90000"/>
                </a:lnSpc>
                <a:spcBef>
                  <a:spcPct val="0"/>
                </a:spcBef>
                <a:spcAft>
                  <a:spcPct val="35000"/>
                </a:spcAft>
              </a:pPr>
              <a:r>
                <a:rPr lang="de-DE" sz="2400" dirty="0" err="1">
                  <a:latin typeface="Aptos" panose="020B0004020202020204" pitchFamily="34" charset="0"/>
                </a:rPr>
                <a:t>No</a:t>
              </a:r>
              <a:r>
                <a:rPr lang="de-DE" sz="2400" dirty="0">
                  <a:latin typeface="Aptos" panose="020B0004020202020204" pitchFamily="34" charset="0"/>
                </a:rPr>
                <a:t> </a:t>
              </a:r>
              <a:r>
                <a:rPr lang="de-DE" sz="2400" dirty="0" err="1">
                  <a:latin typeface="Aptos" panose="020B0004020202020204" pitchFamily="34" charset="0"/>
                </a:rPr>
                <a:t>signifcant</a:t>
              </a:r>
              <a:r>
                <a:rPr lang="de-DE" sz="2400" dirty="0">
                  <a:latin typeface="Aptos" panose="020B0004020202020204" pitchFamily="34" charset="0"/>
                </a:rPr>
                <a:t> </a:t>
              </a:r>
              <a:r>
                <a:rPr lang="de-DE" sz="2400" dirty="0" err="1">
                  <a:latin typeface="Aptos" panose="020B0004020202020204" pitchFamily="34" charset="0"/>
                </a:rPr>
                <a:t>tuning</a:t>
              </a:r>
              <a:r>
                <a:rPr lang="de-DE" sz="2400" dirty="0">
                  <a:latin typeface="Aptos" panose="020B0004020202020204" pitchFamily="34" charset="0"/>
                </a:rPr>
                <a:t> </a:t>
              </a:r>
              <a:r>
                <a:rPr lang="de-DE" sz="2400" dirty="0" err="1">
                  <a:latin typeface="Aptos" panose="020B0004020202020204" pitchFamily="34" charset="0"/>
                </a:rPr>
                <a:t>necessary</a:t>
              </a:r>
              <a:endParaRPr lang="en-GB" sz="2400" dirty="0">
                <a:latin typeface="Aptos" panose="020B0004020202020204" pitchFamily="34" charset="0"/>
              </a:endParaRPr>
            </a:p>
          </p:txBody>
        </p:sp>
      </p:grpSp>
      <p:sp>
        <p:nvSpPr>
          <p:cNvPr id="5" name="Slide Number Placeholder 4"/>
          <p:cNvSpPr>
            <a:spLocks noGrp="1"/>
          </p:cNvSpPr>
          <p:nvPr>
            <p:ph type="sldNum" sz="quarter" idx="16"/>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46</a:t>
            </a:fld>
            <a:endParaRPr lang="de-DE" dirty="0">
              <a:latin typeface="Aptos" panose="020B0004020202020204" pitchFamily="34" charset="0"/>
            </a:endParaRPr>
          </a:p>
        </p:txBody>
      </p:sp>
      <p:sp>
        <p:nvSpPr>
          <p:cNvPr id="17" name="Rechteck 16"/>
          <p:cNvSpPr/>
          <p:nvPr/>
        </p:nvSpPr>
        <p:spPr bwMode="auto">
          <a:xfrm>
            <a:off x="6667663" y="915566"/>
            <a:ext cx="1890210" cy="48605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spcBef>
                <a:spcPct val="0"/>
              </a:spcBef>
            </a:pPr>
            <a:endParaRPr lang="en-GB" sz="1800" dirty="0">
              <a:latin typeface="Times" charset="0"/>
            </a:endParaRPr>
          </a:p>
        </p:txBody>
      </p:sp>
      <p:pic>
        <p:nvPicPr>
          <p:cNvPr id="1064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7544" y="641696"/>
            <a:ext cx="3618402" cy="3585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107504" y="4079314"/>
            <a:ext cx="2155462" cy="276999"/>
          </a:xfrm>
          <a:prstGeom prst="rect">
            <a:avLst/>
          </a:prstGeom>
        </p:spPr>
        <p:txBody>
          <a:bodyPr wrap="none">
            <a:spAutoFit/>
          </a:bodyPr>
          <a:lstStyle/>
          <a:p>
            <a:r>
              <a:rPr lang="en-GB" sz="1200" dirty="0" err="1">
                <a:solidFill>
                  <a:srgbClr val="004986"/>
                </a:solidFill>
                <a:latin typeface="Aptos" panose="020B0004020202020204" pitchFamily="34" charset="0"/>
              </a:rPr>
              <a:t>Bigaran</a:t>
            </a:r>
            <a:r>
              <a:rPr lang="en-GB" sz="1200" dirty="0">
                <a:solidFill>
                  <a:srgbClr val="004986"/>
                </a:solidFill>
                <a:latin typeface="Aptos" panose="020B0004020202020204" pitchFamily="34" charset="0"/>
              </a:rPr>
              <a:t> PRD105(2022)015002</a:t>
            </a:r>
          </a:p>
        </p:txBody>
      </p:sp>
      <p:pic>
        <p:nvPicPr>
          <p:cNvPr id="6" name="Picture 5">
            <a:extLst>
              <a:ext uri="{FF2B5EF4-FFF2-40B4-BE49-F238E27FC236}">
                <a16:creationId xmlns:a16="http://schemas.microsoft.com/office/drawing/2014/main" id="{F0BB8782-3525-CFED-2854-6494C5E44E14}"/>
              </a:ext>
            </a:extLst>
          </p:cNvPr>
          <p:cNvPicPr>
            <a:picLocks noChangeAspect="1"/>
          </p:cNvPicPr>
          <p:nvPr/>
        </p:nvPicPr>
        <p:blipFill>
          <a:blip r:embed="rId3"/>
          <a:stretch>
            <a:fillRect/>
          </a:stretch>
        </p:blipFill>
        <p:spPr>
          <a:xfrm>
            <a:off x="4572000" y="788803"/>
            <a:ext cx="4355976" cy="3300125"/>
          </a:xfrm>
          <a:prstGeom prst="rect">
            <a:avLst/>
          </a:prstGeom>
        </p:spPr>
      </p:pic>
      <p:sp>
        <p:nvSpPr>
          <p:cNvPr id="7" name="Rechteck 2">
            <a:extLst>
              <a:ext uri="{FF2B5EF4-FFF2-40B4-BE49-F238E27FC236}">
                <a16:creationId xmlns:a16="http://schemas.microsoft.com/office/drawing/2014/main" id="{181D00E7-50D5-AE63-EBD3-B1D77AA19AF0}"/>
              </a:ext>
            </a:extLst>
          </p:cNvPr>
          <p:cNvSpPr/>
          <p:nvPr/>
        </p:nvSpPr>
        <p:spPr>
          <a:xfrm>
            <a:off x="6740766" y="4088928"/>
            <a:ext cx="2295821" cy="276999"/>
          </a:xfrm>
          <a:prstGeom prst="rect">
            <a:avLst/>
          </a:prstGeom>
        </p:spPr>
        <p:txBody>
          <a:bodyPr wrap="none">
            <a:spAutoFit/>
          </a:bodyPr>
          <a:lstStyle/>
          <a:p>
            <a:r>
              <a:rPr lang="en-GB" sz="1200" dirty="0" err="1">
                <a:solidFill>
                  <a:srgbClr val="004986"/>
                </a:solidFill>
                <a:latin typeface="Aptos" panose="020B0004020202020204" pitchFamily="34" charset="0"/>
              </a:rPr>
              <a:t>Dermisek</a:t>
            </a:r>
            <a:r>
              <a:rPr lang="en-GB" sz="1200" dirty="0">
                <a:solidFill>
                  <a:srgbClr val="004986"/>
                </a:solidFill>
                <a:latin typeface="Aptos" panose="020B0004020202020204" pitchFamily="34" charset="0"/>
              </a:rPr>
              <a:t> PRD108(2023)055019</a:t>
            </a:r>
          </a:p>
        </p:txBody>
      </p:sp>
    </p:spTree>
    <p:extLst>
      <p:ext uri="{BB962C8B-B14F-4D97-AF65-F5344CB8AC3E}">
        <p14:creationId xmlns:p14="http://schemas.microsoft.com/office/powerpoint/2010/main" val="209931776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4161" y="953027"/>
            <a:ext cx="4846022" cy="3708352"/>
          </a:xfrm>
          <a:prstGeom prst="rect">
            <a:avLst/>
          </a:prstGeom>
        </p:spPr>
      </p:pic>
      <p:sp>
        <p:nvSpPr>
          <p:cNvPr id="5" name="Rectangle 12"/>
          <p:cNvSpPr txBox="1">
            <a:spLocks noChangeArrowheads="1"/>
          </p:cNvSpPr>
          <p:nvPr/>
        </p:nvSpPr>
        <p:spPr bwMode="auto">
          <a:xfrm>
            <a:off x="1115616" y="62037"/>
            <a:ext cx="6797965" cy="42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2800" kern="1000" spc="0">
                <a:solidFill>
                  <a:srgbClr val="686868"/>
                </a:solidFill>
                <a:latin typeface="Humanst521 BT" panose="020B0602020204020204" pitchFamily="34" charset="0"/>
                <a:ea typeface="+mj-ea"/>
                <a:cs typeface="+mj-cs"/>
              </a:defRPr>
            </a:lvl1pPr>
            <a:lvl2pPr eaLnBrk="1" hangingPunct="1">
              <a:defRPr sz="2500">
                <a:solidFill>
                  <a:srgbClr val="505150"/>
                </a:solidFill>
                <a:latin typeface="Georgia" charset="0"/>
                <a:ea typeface="Arial" pitchFamily="-108" charset="-128"/>
                <a:cs typeface="Arial" pitchFamily="-108" charset="-128"/>
              </a:defRPr>
            </a:lvl2pPr>
            <a:lvl3pPr eaLnBrk="1" hangingPunct="1">
              <a:defRPr sz="2500">
                <a:solidFill>
                  <a:srgbClr val="505150"/>
                </a:solidFill>
                <a:latin typeface="Georgia" charset="0"/>
                <a:ea typeface="Arial" pitchFamily="-108" charset="-128"/>
                <a:cs typeface="Arial" pitchFamily="-108" charset="-128"/>
              </a:defRPr>
            </a:lvl3pPr>
            <a:lvl4pPr eaLnBrk="1" hangingPunct="1">
              <a:defRPr sz="2500">
                <a:solidFill>
                  <a:srgbClr val="505150"/>
                </a:solidFill>
                <a:latin typeface="Georgia" charset="0"/>
                <a:ea typeface="Arial" pitchFamily="-108" charset="-128"/>
                <a:cs typeface="Arial" pitchFamily="-108" charset="-128"/>
              </a:defRPr>
            </a:lvl4pPr>
            <a:lvl5pPr eaLnBrk="1" hangingPunct="1">
              <a:defRPr sz="2500">
                <a:solidFill>
                  <a:srgbClr val="505150"/>
                </a:solidFill>
                <a:latin typeface="Georgia" charset="0"/>
                <a:ea typeface="Arial" pitchFamily="-108" charset="-128"/>
                <a:cs typeface="Arial" pitchFamily="-108" charset="-128"/>
              </a:defRPr>
            </a:lvl5pPr>
            <a:lvl6pPr marL="457200" fontAlgn="base">
              <a:spcBef>
                <a:spcPct val="0"/>
              </a:spcBef>
              <a:spcAft>
                <a:spcPct val="0"/>
              </a:spcAft>
              <a:defRPr sz="3200" b="1">
                <a:solidFill>
                  <a:schemeClr val="tx2"/>
                </a:solidFill>
                <a:latin typeface="Arial Narrow" pitchFamily="34" charset="0"/>
              </a:defRPr>
            </a:lvl6pPr>
            <a:lvl7pPr marL="914400" fontAlgn="base">
              <a:spcBef>
                <a:spcPct val="0"/>
              </a:spcBef>
              <a:spcAft>
                <a:spcPct val="0"/>
              </a:spcAft>
              <a:defRPr sz="3200" b="1">
                <a:solidFill>
                  <a:schemeClr val="tx2"/>
                </a:solidFill>
                <a:latin typeface="Arial Narrow" pitchFamily="34" charset="0"/>
              </a:defRPr>
            </a:lvl7pPr>
            <a:lvl8pPr marL="1371600" fontAlgn="base">
              <a:spcBef>
                <a:spcPct val="0"/>
              </a:spcBef>
              <a:spcAft>
                <a:spcPct val="0"/>
              </a:spcAft>
              <a:defRPr sz="3200" b="1">
                <a:solidFill>
                  <a:schemeClr val="tx2"/>
                </a:solidFill>
                <a:latin typeface="Arial Narrow" pitchFamily="34" charset="0"/>
              </a:defRPr>
            </a:lvl8pPr>
            <a:lvl9pPr marL="1828800" fontAlgn="base">
              <a:spcBef>
                <a:spcPct val="0"/>
              </a:spcBef>
              <a:spcAft>
                <a:spcPct val="0"/>
              </a:spcAft>
              <a:defRPr sz="3200" b="1">
                <a:solidFill>
                  <a:schemeClr val="tx2"/>
                </a:solidFill>
                <a:latin typeface="Arial Narrow"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000" cap="none" spc="0" normalizeH="0" baseline="0" noProof="0" dirty="0">
                <a:ln>
                  <a:noFill/>
                </a:ln>
                <a:solidFill>
                  <a:srgbClr val="686868"/>
                </a:solidFill>
                <a:effectLst/>
                <a:uLnTx/>
                <a:uFillTx/>
                <a:latin typeface="Aptos" panose="020B0004020202020204" pitchFamily="34" charset="0"/>
                <a:cs typeface="Arial"/>
              </a:rPr>
              <a:t>A</a:t>
            </a:r>
            <a:r>
              <a:rPr kumimoji="0" lang="en-US" altLang="en-US" sz="2800" b="0" i="0" u="none" strike="noStrike" kern="1000" cap="none" spc="0" normalizeH="0" noProof="0" dirty="0">
                <a:ln>
                  <a:noFill/>
                </a:ln>
                <a:solidFill>
                  <a:srgbClr val="686868"/>
                </a:solidFill>
                <a:effectLst/>
                <a:uLnTx/>
                <a:uFillTx/>
                <a:latin typeface="Aptos" panose="020B0004020202020204" pitchFamily="34" charset="0"/>
                <a:cs typeface="Arial"/>
              </a:rPr>
              <a:t> not so</a:t>
            </a:r>
            <a:r>
              <a:rPr kumimoji="0" lang="en-US" altLang="en-US" sz="2800" b="0" i="0" u="none" strike="noStrike" kern="1000" cap="none" spc="0" normalizeH="0" baseline="0" noProof="0" dirty="0">
                <a:ln>
                  <a:noFill/>
                </a:ln>
                <a:solidFill>
                  <a:srgbClr val="686868"/>
                </a:solidFill>
                <a:effectLst/>
                <a:uLnTx/>
                <a:uFillTx/>
                <a:latin typeface="Aptos" panose="020B0004020202020204" pitchFamily="34" charset="0"/>
                <a:cs typeface="Arial"/>
              </a:rPr>
              <a:t> brief history of EDM searches</a:t>
            </a:r>
          </a:p>
        </p:txBody>
      </p:sp>
      <p:grpSp>
        <p:nvGrpSpPr>
          <p:cNvPr id="48" name="Group 47"/>
          <p:cNvGrpSpPr/>
          <p:nvPr/>
        </p:nvGrpSpPr>
        <p:grpSpPr>
          <a:xfrm>
            <a:off x="7174767" y="3162763"/>
            <a:ext cx="458037" cy="1036574"/>
            <a:chOff x="6851245" y="3014696"/>
            <a:chExt cx="458037" cy="1184641"/>
          </a:xfrm>
        </p:grpSpPr>
        <p:sp>
          <p:nvSpPr>
            <p:cNvPr id="26" name="Arc 25"/>
            <p:cNvSpPr/>
            <p:nvPr/>
          </p:nvSpPr>
          <p:spPr bwMode="auto">
            <a:xfrm>
              <a:off x="6851245" y="3014696"/>
              <a:ext cx="458037" cy="1184641"/>
            </a:xfrm>
            <a:prstGeom prst="arc">
              <a:avLst>
                <a:gd name="adj1" fmla="val 16510687"/>
                <a:gd name="adj2" fmla="val 5149374"/>
              </a:avLst>
            </a:prstGeom>
            <a:ln w="19050" cap="rnd">
              <a:solidFill>
                <a:srgbClr val="5B9BD5"/>
              </a:solidFill>
              <a:headEnd type="triangl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panose="020B0004020202020204" pitchFamily="34" charset="0"/>
                <a:cs typeface="Arial"/>
              </a:endParaRPr>
            </a:p>
          </p:txBody>
        </p:sp>
        <p:sp>
          <p:nvSpPr>
            <p:cNvPr id="27" name="TextBox 26"/>
            <p:cNvSpPr txBox="1"/>
            <p:nvPr/>
          </p:nvSpPr>
          <p:spPr>
            <a:xfrm>
              <a:off x="6987876" y="3517829"/>
              <a:ext cx="266740" cy="25999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a:ln>
                    <a:noFill/>
                  </a:ln>
                  <a:solidFill>
                    <a:srgbClr val="5B9BD5"/>
                  </a:solidFill>
                  <a:effectLst/>
                  <a:uLnTx/>
                  <a:uFillTx/>
                  <a:latin typeface="Aptos" panose="020B0004020202020204" pitchFamily="34" charset="0"/>
                  <a:cs typeface="Franklin Gothic Book"/>
                </a:rPr>
                <a:t>10</a:t>
              </a:r>
              <a:r>
                <a:rPr kumimoji="0" lang="en-US" sz="1400" b="0" i="0" u="none" strike="noStrike" kern="1000" cap="none" spc="30" normalizeH="0" baseline="30000" noProof="0" dirty="0">
                  <a:ln>
                    <a:noFill/>
                  </a:ln>
                  <a:solidFill>
                    <a:srgbClr val="5B9BD5"/>
                  </a:solidFill>
                  <a:effectLst/>
                  <a:uLnTx/>
                  <a:uFillTx/>
                  <a:latin typeface="Aptos" panose="020B0004020202020204" pitchFamily="34" charset="0"/>
                  <a:cs typeface="Franklin Gothic Book"/>
                </a:rPr>
                <a:t>8</a:t>
              </a:r>
            </a:p>
          </p:txBody>
        </p:sp>
      </p:grpSp>
      <p:grpSp>
        <p:nvGrpSpPr>
          <p:cNvPr id="44" name="Group 43"/>
          <p:cNvGrpSpPr/>
          <p:nvPr/>
        </p:nvGrpSpPr>
        <p:grpSpPr>
          <a:xfrm>
            <a:off x="5775982" y="920313"/>
            <a:ext cx="820225" cy="444337"/>
            <a:chOff x="5355234" y="920313"/>
            <a:chExt cx="820225" cy="444337"/>
          </a:xfrm>
        </p:grpSpPr>
        <p:sp>
          <p:nvSpPr>
            <p:cNvPr id="17" name="TextBox 16"/>
            <p:cNvSpPr txBox="1"/>
            <p:nvPr/>
          </p:nvSpPr>
          <p:spPr>
            <a:xfrm>
              <a:off x="5355234" y="920313"/>
              <a:ext cx="820225"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panose="020B0004020202020204" pitchFamily="34" charset="0"/>
                  <a:cs typeface="Arial"/>
                </a:rPr>
                <a:t>Neutron</a:t>
              </a:r>
            </a:p>
          </p:txBody>
        </p:sp>
        <p:sp>
          <p:nvSpPr>
            <p:cNvPr id="3" name="TextBox 2"/>
            <p:cNvSpPr txBox="1"/>
            <p:nvPr/>
          </p:nvSpPr>
          <p:spPr>
            <a:xfrm>
              <a:off x="5408642" y="1187166"/>
              <a:ext cx="734817" cy="17748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de-CH" sz="11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log(d) /</a:t>
              </a:r>
              <a:r>
                <a:rPr kumimoji="0" lang="de-CH" sz="1100" b="0" i="1" u="none" strike="noStrike" kern="1000" cap="none" spc="30" normalizeH="0" baseline="0" noProof="0" dirty="0" err="1">
                  <a:ln>
                    <a:noFill/>
                  </a:ln>
                  <a:solidFill>
                    <a:srgbClr val="000000">
                      <a:lumMod val="85000"/>
                      <a:lumOff val="15000"/>
                    </a:srgbClr>
                  </a:solidFill>
                  <a:effectLst/>
                  <a:uLnTx/>
                  <a:uFillTx/>
                  <a:latin typeface="Aptos" panose="020B0004020202020204" pitchFamily="34" charset="0"/>
                  <a:cs typeface="Franklin Gothic Book"/>
                </a:rPr>
                <a:t>e</a:t>
              </a:r>
              <a:r>
                <a:rPr kumimoji="0" lang="de-CH" sz="1100" b="0" i="0" u="none" strike="noStrike" kern="1000" cap="none" spc="30" normalizeH="0" baseline="0" noProof="0" dirty="0" err="1">
                  <a:ln>
                    <a:noFill/>
                  </a:ln>
                  <a:solidFill>
                    <a:srgbClr val="000000">
                      <a:lumMod val="85000"/>
                      <a:lumOff val="15000"/>
                    </a:srgbClr>
                  </a:solidFill>
                  <a:effectLst/>
                  <a:uLnTx/>
                  <a:uFillTx/>
                  <a:latin typeface="Aptos" panose="020B0004020202020204" pitchFamily="34" charset="0"/>
                  <a:cs typeface="Franklin Gothic Book"/>
                </a:rPr>
                <a:t>cm</a:t>
              </a:r>
              <a:endParaRPr kumimoji="0" lang="en-US" sz="11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endParaRPr>
            </a:p>
          </p:txBody>
        </p:sp>
      </p:grpSp>
      <p:grpSp>
        <p:nvGrpSpPr>
          <p:cNvPr id="43" name="Group 42"/>
          <p:cNvGrpSpPr/>
          <p:nvPr/>
        </p:nvGrpSpPr>
        <p:grpSpPr>
          <a:xfrm>
            <a:off x="6841318" y="920313"/>
            <a:ext cx="833049" cy="444337"/>
            <a:chOff x="6426562" y="920313"/>
            <a:chExt cx="833049" cy="444337"/>
          </a:xfrm>
        </p:grpSpPr>
        <p:sp>
          <p:nvSpPr>
            <p:cNvPr id="18" name="TextBox 17"/>
            <p:cNvSpPr txBox="1"/>
            <p:nvPr/>
          </p:nvSpPr>
          <p:spPr>
            <a:xfrm>
              <a:off x="6426562" y="920313"/>
              <a:ext cx="83304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panose="020B0004020202020204" pitchFamily="34" charset="0"/>
                  <a:cs typeface="Arial"/>
                </a:rPr>
                <a:t>Electron</a:t>
              </a:r>
            </a:p>
          </p:txBody>
        </p:sp>
        <p:sp>
          <p:nvSpPr>
            <p:cNvPr id="28" name="TextBox 27"/>
            <p:cNvSpPr txBox="1"/>
            <p:nvPr/>
          </p:nvSpPr>
          <p:spPr>
            <a:xfrm>
              <a:off x="6440271" y="1187166"/>
              <a:ext cx="734817" cy="17748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de-CH" sz="11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log(d) /</a:t>
              </a:r>
              <a:r>
                <a:rPr kumimoji="0" lang="de-CH" sz="1100" b="0" i="1" u="none" strike="noStrike" kern="1000" cap="none" spc="30" normalizeH="0" baseline="0" noProof="0" dirty="0" err="1">
                  <a:ln>
                    <a:noFill/>
                  </a:ln>
                  <a:solidFill>
                    <a:srgbClr val="000000">
                      <a:lumMod val="85000"/>
                      <a:lumOff val="15000"/>
                    </a:srgbClr>
                  </a:solidFill>
                  <a:effectLst/>
                  <a:uLnTx/>
                  <a:uFillTx/>
                  <a:latin typeface="Aptos" panose="020B0004020202020204" pitchFamily="34" charset="0"/>
                  <a:cs typeface="Franklin Gothic Book"/>
                </a:rPr>
                <a:t>e</a:t>
              </a:r>
              <a:r>
                <a:rPr kumimoji="0" lang="de-CH" sz="1100" b="0" i="0" u="none" strike="noStrike" kern="1000" cap="none" spc="30" normalizeH="0" baseline="0" noProof="0" dirty="0" err="1">
                  <a:ln>
                    <a:noFill/>
                  </a:ln>
                  <a:solidFill>
                    <a:srgbClr val="000000">
                      <a:lumMod val="85000"/>
                      <a:lumOff val="15000"/>
                    </a:srgbClr>
                  </a:solidFill>
                  <a:effectLst/>
                  <a:uLnTx/>
                  <a:uFillTx/>
                  <a:latin typeface="Aptos" panose="020B0004020202020204" pitchFamily="34" charset="0"/>
                  <a:cs typeface="Franklin Gothic Book"/>
                </a:rPr>
                <a:t>cm</a:t>
              </a:r>
              <a:endParaRPr kumimoji="0" lang="en-US" sz="11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endParaRPr>
            </a:p>
          </p:txBody>
        </p:sp>
      </p:grpSp>
      <p:grpSp>
        <p:nvGrpSpPr>
          <p:cNvPr id="42" name="Group 41"/>
          <p:cNvGrpSpPr/>
          <p:nvPr/>
        </p:nvGrpSpPr>
        <p:grpSpPr>
          <a:xfrm>
            <a:off x="7974867" y="920313"/>
            <a:ext cx="734817" cy="444337"/>
            <a:chOff x="7612713" y="920313"/>
            <a:chExt cx="734817" cy="444337"/>
          </a:xfrm>
        </p:grpSpPr>
        <p:sp>
          <p:nvSpPr>
            <p:cNvPr id="19" name="TextBox 18"/>
            <p:cNvSpPr txBox="1"/>
            <p:nvPr/>
          </p:nvSpPr>
          <p:spPr>
            <a:xfrm>
              <a:off x="7649742" y="920313"/>
              <a:ext cx="625492"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panose="020B0004020202020204" pitchFamily="34" charset="0"/>
                  <a:cs typeface="Arial"/>
                </a:rPr>
                <a:t>Muon</a:t>
              </a:r>
            </a:p>
          </p:txBody>
        </p:sp>
        <p:sp>
          <p:nvSpPr>
            <p:cNvPr id="29" name="TextBox 28"/>
            <p:cNvSpPr txBox="1"/>
            <p:nvPr/>
          </p:nvSpPr>
          <p:spPr>
            <a:xfrm>
              <a:off x="7612713" y="1187166"/>
              <a:ext cx="734817" cy="17748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de-CH" sz="11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log(d) /</a:t>
              </a:r>
              <a:r>
                <a:rPr kumimoji="0" lang="de-CH" sz="1100" b="0" i="1" u="none" strike="noStrike" kern="1000" cap="none" spc="30" normalizeH="0" baseline="0" noProof="0" dirty="0" err="1">
                  <a:ln>
                    <a:noFill/>
                  </a:ln>
                  <a:solidFill>
                    <a:srgbClr val="000000">
                      <a:lumMod val="85000"/>
                      <a:lumOff val="15000"/>
                    </a:srgbClr>
                  </a:solidFill>
                  <a:effectLst/>
                  <a:uLnTx/>
                  <a:uFillTx/>
                  <a:latin typeface="Aptos" panose="020B0004020202020204" pitchFamily="34" charset="0"/>
                  <a:cs typeface="Franklin Gothic Book"/>
                </a:rPr>
                <a:t>e</a:t>
              </a:r>
              <a:r>
                <a:rPr kumimoji="0" lang="de-CH" sz="1100" b="0" i="0" u="none" strike="noStrike" kern="1000" cap="none" spc="30" normalizeH="0" baseline="0" noProof="0" dirty="0" err="1">
                  <a:ln>
                    <a:noFill/>
                  </a:ln>
                  <a:solidFill>
                    <a:srgbClr val="000000">
                      <a:lumMod val="85000"/>
                      <a:lumOff val="15000"/>
                    </a:srgbClr>
                  </a:solidFill>
                  <a:effectLst/>
                  <a:uLnTx/>
                  <a:uFillTx/>
                  <a:latin typeface="Aptos" panose="020B0004020202020204" pitchFamily="34" charset="0"/>
                  <a:cs typeface="Franklin Gothic Book"/>
                </a:rPr>
                <a:t>cm</a:t>
              </a:r>
              <a:endParaRPr kumimoji="0" lang="en-US" sz="11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endParaRPr>
            </a:p>
          </p:txBody>
        </p:sp>
      </p:grpSp>
      <p:grpSp>
        <p:nvGrpSpPr>
          <p:cNvPr id="30" name="Group 29"/>
          <p:cNvGrpSpPr/>
          <p:nvPr/>
        </p:nvGrpSpPr>
        <p:grpSpPr>
          <a:xfrm>
            <a:off x="5819840" y="1488143"/>
            <a:ext cx="433416" cy="3028101"/>
            <a:chOff x="6142663" y="1820007"/>
            <a:chExt cx="433416" cy="3028101"/>
          </a:xfrm>
        </p:grpSpPr>
        <p:sp>
          <p:nvSpPr>
            <p:cNvPr id="6" name="TextBox 5"/>
            <p:cNvSpPr txBox="1"/>
            <p:nvPr/>
          </p:nvSpPr>
          <p:spPr>
            <a:xfrm>
              <a:off x="6142663" y="1953819"/>
              <a:ext cx="340659" cy="2606867"/>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-18</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-20</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-22</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-24</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-26</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-28</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-30</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-32</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-34</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-36</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-38</a:t>
              </a:r>
            </a:p>
          </p:txBody>
        </p:sp>
        <p:sp>
          <p:nvSpPr>
            <p:cNvPr id="14" name="Rectangle 13"/>
            <p:cNvSpPr/>
            <p:nvPr/>
          </p:nvSpPr>
          <p:spPr bwMode="auto">
            <a:xfrm>
              <a:off x="6426562" y="1820007"/>
              <a:ext cx="149517" cy="1185104"/>
            </a:xfrm>
            <a:prstGeom prst="rect">
              <a:avLst/>
            </a:prstGeom>
            <a:gradFill>
              <a:gsLst>
                <a:gs pos="65000">
                  <a:schemeClr val="accent4">
                    <a:lumMod val="60000"/>
                    <a:lumOff val="40000"/>
                  </a:schemeClr>
                </a:gs>
                <a:gs pos="0">
                  <a:srgbClr val="D60093"/>
                </a:gs>
                <a:gs pos="88000">
                  <a:srgbClr val="D60093">
                    <a:lumMod val="29000"/>
                    <a:lumOff val="71000"/>
                  </a:srgbClr>
                </a:gs>
                <a:gs pos="100000">
                  <a:srgbClr val="D60093">
                    <a:lumMod val="8000"/>
                    <a:lumOff val="92000"/>
                  </a:srgbClr>
                </a:gs>
              </a:gsLst>
              <a:lin ang="5400000" scaled="0"/>
            </a:gra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panose="020B0004020202020204" pitchFamily="34" charset="0"/>
                <a:cs typeface="Arial"/>
              </a:endParaRPr>
            </a:p>
          </p:txBody>
        </p:sp>
        <p:cxnSp>
          <p:nvCxnSpPr>
            <p:cNvPr id="13" name="Straight Arrow Connector 12"/>
            <p:cNvCxnSpPr/>
            <p:nvPr/>
          </p:nvCxnSpPr>
          <p:spPr bwMode="auto">
            <a:xfrm flipV="1">
              <a:off x="6501320" y="1820007"/>
              <a:ext cx="0" cy="3028101"/>
            </a:xfrm>
            <a:prstGeom prst="straightConnector1">
              <a:avLst/>
            </a:prstGeom>
            <a:ln w="28575"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5" name="Rounded Rectangle 14"/>
            <p:cNvSpPr/>
            <p:nvPr/>
          </p:nvSpPr>
          <p:spPr bwMode="auto">
            <a:xfrm>
              <a:off x="6426562" y="3616645"/>
              <a:ext cx="149517" cy="322236"/>
            </a:xfrm>
            <a:prstGeom prst="roundRect">
              <a:avLst/>
            </a:prstGeom>
            <a:solidFill>
              <a:schemeClr val="accent5">
                <a:alpha val="50000"/>
              </a:schemeClr>
            </a:solidFill>
            <a:ln>
              <a:solidFill>
                <a:srgbClr val="19741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cs typeface="Arial"/>
              </a:endParaRPr>
            </a:p>
          </p:txBody>
        </p:sp>
      </p:grpSp>
      <p:sp>
        <p:nvSpPr>
          <p:cNvPr id="32" name="TextBox 31"/>
          <p:cNvSpPr txBox="1"/>
          <p:nvPr/>
        </p:nvSpPr>
        <p:spPr>
          <a:xfrm>
            <a:off x="6859675" y="1621955"/>
            <a:ext cx="340659" cy="2606867"/>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-18</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-20</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-22</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-24</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-26</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-28</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-30</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-32</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-34</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-36</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-38</a:t>
            </a:r>
          </a:p>
        </p:txBody>
      </p:sp>
      <p:sp>
        <p:nvSpPr>
          <p:cNvPr id="33" name="Rectangle 32"/>
          <p:cNvSpPr/>
          <p:nvPr/>
        </p:nvSpPr>
        <p:spPr bwMode="auto">
          <a:xfrm>
            <a:off x="7143574" y="1488142"/>
            <a:ext cx="149517" cy="1664143"/>
          </a:xfrm>
          <a:prstGeom prst="rect">
            <a:avLst/>
          </a:prstGeom>
          <a:gradFill>
            <a:gsLst>
              <a:gs pos="65000">
                <a:schemeClr val="accent4">
                  <a:lumMod val="60000"/>
                  <a:lumOff val="40000"/>
                </a:schemeClr>
              </a:gs>
              <a:gs pos="0">
                <a:srgbClr val="D60093"/>
              </a:gs>
              <a:gs pos="88000">
                <a:srgbClr val="D60093">
                  <a:lumMod val="29000"/>
                  <a:lumOff val="71000"/>
                </a:srgbClr>
              </a:gs>
              <a:gs pos="100000">
                <a:srgbClr val="D60093">
                  <a:lumMod val="8000"/>
                  <a:lumOff val="92000"/>
                </a:srgbClr>
              </a:gs>
            </a:gsLst>
            <a:lin ang="5400000" scaled="0"/>
          </a:gra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panose="020B0004020202020204" pitchFamily="34" charset="0"/>
              <a:cs typeface="Arial"/>
            </a:endParaRPr>
          </a:p>
        </p:txBody>
      </p:sp>
      <p:cxnSp>
        <p:nvCxnSpPr>
          <p:cNvPr id="34" name="Straight Arrow Connector 33"/>
          <p:cNvCxnSpPr/>
          <p:nvPr/>
        </p:nvCxnSpPr>
        <p:spPr bwMode="auto">
          <a:xfrm flipV="1">
            <a:off x="7218332" y="1488143"/>
            <a:ext cx="0" cy="3028101"/>
          </a:xfrm>
          <a:prstGeom prst="straightConnector1">
            <a:avLst/>
          </a:prstGeom>
          <a:ln w="28575"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35" name="Rounded Rectangle 34"/>
          <p:cNvSpPr/>
          <p:nvPr/>
        </p:nvSpPr>
        <p:spPr bwMode="auto">
          <a:xfrm>
            <a:off x="7143574" y="4073852"/>
            <a:ext cx="149517" cy="322236"/>
          </a:xfrm>
          <a:prstGeom prst="roundRect">
            <a:avLst/>
          </a:prstGeom>
          <a:solidFill>
            <a:schemeClr val="accent5">
              <a:alpha val="50000"/>
            </a:schemeClr>
          </a:solidFill>
          <a:ln>
            <a:solidFill>
              <a:srgbClr val="19741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cs typeface="Arial"/>
            </a:endParaRPr>
          </a:p>
        </p:txBody>
      </p:sp>
      <p:sp>
        <p:nvSpPr>
          <p:cNvPr id="37" name="TextBox 36"/>
          <p:cNvSpPr txBox="1"/>
          <p:nvPr/>
        </p:nvSpPr>
        <p:spPr>
          <a:xfrm>
            <a:off x="7948702" y="1621955"/>
            <a:ext cx="340659" cy="2606867"/>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-18</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-20</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-22</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-24</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-26</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-28</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-30</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-32</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-34</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-36</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-38</a:t>
            </a:r>
          </a:p>
        </p:txBody>
      </p:sp>
      <p:sp>
        <p:nvSpPr>
          <p:cNvPr id="38" name="Rectangle 37"/>
          <p:cNvSpPr/>
          <p:nvPr/>
        </p:nvSpPr>
        <p:spPr bwMode="auto">
          <a:xfrm>
            <a:off x="8232601" y="1488143"/>
            <a:ext cx="149517" cy="379131"/>
          </a:xfrm>
          <a:prstGeom prst="rect">
            <a:avLst/>
          </a:prstGeom>
          <a:gradFill>
            <a:gsLst>
              <a:gs pos="65000">
                <a:schemeClr val="accent4">
                  <a:lumMod val="60000"/>
                  <a:lumOff val="40000"/>
                </a:schemeClr>
              </a:gs>
              <a:gs pos="0">
                <a:srgbClr val="D60093"/>
              </a:gs>
              <a:gs pos="88000">
                <a:srgbClr val="D60093">
                  <a:lumMod val="29000"/>
                  <a:lumOff val="71000"/>
                </a:srgbClr>
              </a:gs>
              <a:gs pos="100000">
                <a:srgbClr val="D60093">
                  <a:lumMod val="8000"/>
                  <a:lumOff val="92000"/>
                </a:srgbClr>
              </a:gs>
            </a:gsLst>
            <a:lin ang="5400000" scaled="0"/>
          </a:gra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panose="020B0004020202020204" pitchFamily="34" charset="0"/>
              <a:cs typeface="Arial"/>
            </a:endParaRPr>
          </a:p>
        </p:txBody>
      </p:sp>
      <p:cxnSp>
        <p:nvCxnSpPr>
          <p:cNvPr id="39" name="Straight Arrow Connector 38"/>
          <p:cNvCxnSpPr/>
          <p:nvPr/>
        </p:nvCxnSpPr>
        <p:spPr bwMode="auto">
          <a:xfrm flipV="1">
            <a:off x="8307359" y="1488143"/>
            <a:ext cx="0" cy="3028101"/>
          </a:xfrm>
          <a:prstGeom prst="straightConnector1">
            <a:avLst/>
          </a:prstGeom>
          <a:ln w="28575"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40" name="Rounded Rectangle 39"/>
          <p:cNvSpPr/>
          <p:nvPr/>
        </p:nvSpPr>
        <p:spPr bwMode="auto">
          <a:xfrm>
            <a:off x="8232601" y="3772774"/>
            <a:ext cx="149517" cy="322236"/>
          </a:xfrm>
          <a:prstGeom prst="roundRect">
            <a:avLst/>
          </a:prstGeom>
          <a:solidFill>
            <a:schemeClr val="accent5">
              <a:alpha val="50000"/>
            </a:schemeClr>
          </a:solidFill>
          <a:ln>
            <a:solidFill>
              <a:srgbClr val="19741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cs typeface="Arial"/>
            </a:endParaRPr>
          </a:p>
        </p:txBody>
      </p:sp>
      <p:grpSp>
        <p:nvGrpSpPr>
          <p:cNvPr id="49" name="Group 48"/>
          <p:cNvGrpSpPr/>
          <p:nvPr/>
        </p:nvGrpSpPr>
        <p:grpSpPr>
          <a:xfrm>
            <a:off x="8162112" y="1889576"/>
            <a:ext cx="550922" cy="1905501"/>
            <a:chOff x="6833247" y="2293838"/>
            <a:chExt cx="476036" cy="1905500"/>
          </a:xfrm>
        </p:grpSpPr>
        <p:sp>
          <p:nvSpPr>
            <p:cNvPr id="50" name="Arc 49"/>
            <p:cNvSpPr/>
            <p:nvPr/>
          </p:nvSpPr>
          <p:spPr bwMode="auto">
            <a:xfrm>
              <a:off x="6833247" y="2293838"/>
              <a:ext cx="476036" cy="1905500"/>
            </a:xfrm>
            <a:prstGeom prst="arc">
              <a:avLst>
                <a:gd name="adj1" fmla="val 16243733"/>
                <a:gd name="adj2" fmla="val 5149374"/>
              </a:avLst>
            </a:prstGeom>
            <a:ln w="19050" cap="rnd">
              <a:solidFill>
                <a:srgbClr val="5B9BD5"/>
              </a:solidFill>
              <a:headEnd type="triangl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panose="020B0004020202020204" pitchFamily="34" charset="0"/>
                <a:cs typeface="Arial"/>
              </a:endParaRPr>
            </a:p>
          </p:txBody>
        </p:sp>
        <p:sp>
          <p:nvSpPr>
            <p:cNvPr id="51" name="TextBox 50"/>
            <p:cNvSpPr txBox="1"/>
            <p:nvPr/>
          </p:nvSpPr>
          <p:spPr>
            <a:xfrm>
              <a:off x="7005138" y="3165746"/>
              <a:ext cx="288103" cy="227498"/>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a:ln>
                    <a:noFill/>
                  </a:ln>
                  <a:solidFill>
                    <a:srgbClr val="5B9BD5"/>
                  </a:solidFill>
                  <a:effectLst/>
                  <a:uLnTx/>
                  <a:uFillTx/>
                  <a:latin typeface="Aptos" panose="020B0004020202020204" pitchFamily="34" charset="0"/>
                  <a:cs typeface="Franklin Gothic Book"/>
                </a:rPr>
                <a:t>10</a:t>
              </a:r>
              <a:r>
                <a:rPr kumimoji="0" lang="en-US" sz="1400" b="0" i="0" u="none" strike="noStrike" kern="1000" cap="none" spc="30" normalizeH="0" baseline="30000" noProof="0" dirty="0">
                  <a:ln>
                    <a:noFill/>
                  </a:ln>
                  <a:solidFill>
                    <a:srgbClr val="5B9BD5"/>
                  </a:solidFill>
                  <a:effectLst/>
                  <a:uLnTx/>
                  <a:uFillTx/>
                  <a:latin typeface="Aptos" panose="020B0004020202020204" pitchFamily="34" charset="0"/>
                  <a:cs typeface="Franklin Gothic Book"/>
                </a:rPr>
                <a:t>18</a:t>
              </a:r>
            </a:p>
          </p:txBody>
        </p:sp>
      </p:grpSp>
      <p:grpSp>
        <p:nvGrpSpPr>
          <p:cNvPr id="52" name="Group 51"/>
          <p:cNvGrpSpPr/>
          <p:nvPr/>
        </p:nvGrpSpPr>
        <p:grpSpPr>
          <a:xfrm>
            <a:off x="5998170" y="2677390"/>
            <a:ext cx="550922" cy="642164"/>
            <a:chOff x="6747103" y="2397020"/>
            <a:chExt cx="476036" cy="1905500"/>
          </a:xfrm>
        </p:grpSpPr>
        <p:sp>
          <p:nvSpPr>
            <p:cNvPr id="53" name="Arc 52"/>
            <p:cNvSpPr/>
            <p:nvPr/>
          </p:nvSpPr>
          <p:spPr bwMode="auto">
            <a:xfrm>
              <a:off x="6747103" y="2397020"/>
              <a:ext cx="476036" cy="1905500"/>
            </a:xfrm>
            <a:prstGeom prst="arc">
              <a:avLst>
                <a:gd name="adj1" fmla="val 16833493"/>
                <a:gd name="adj2" fmla="val 4534252"/>
              </a:avLst>
            </a:prstGeom>
            <a:ln w="19050" cap="rnd">
              <a:solidFill>
                <a:srgbClr val="5B9BD5"/>
              </a:solidFill>
              <a:headEnd type="triangl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panose="020B0004020202020204" pitchFamily="34" charset="0"/>
                <a:cs typeface="Arial"/>
              </a:endParaRPr>
            </a:p>
          </p:txBody>
        </p:sp>
        <p:sp>
          <p:nvSpPr>
            <p:cNvPr id="54" name="TextBox 53"/>
            <p:cNvSpPr txBox="1"/>
            <p:nvPr/>
          </p:nvSpPr>
          <p:spPr>
            <a:xfrm>
              <a:off x="6928827" y="3050810"/>
              <a:ext cx="230482" cy="675057"/>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a:ln>
                    <a:noFill/>
                  </a:ln>
                  <a:solidFill>
                    <a:srgbClr val="5B9BD5"/>
                  </a:solidFill>
                  <a:effectLst/>
                  <a:uLnTx/>
                  <a:uFillTx/>
                  <a:latin typeface="Aptos" panose="020B0004020202020204" pitchFamily="34" charset="0"/>
                  <a:cs typeface="Franklin Gothic Book"/>
                </a:rPr>
                <a:t>10</a:t>
              </a:r>
              <a:r>
                <a:rPr kumimoji="0" lang="en-US" sz="1400" b="0" i="0" u="none" strike="noStrike" kern="1000" cap="none" spc="30" normalizeH="0" baseline="30000" noProof="0" dirty="0">
                  <a:ln>
                    <a:noFill/>
                  </a:ln>
                  <a:solidFill>
                    <a:srgbClr val="5B9BD5"/>
                  </a:solidFill>
                  <a:effectLst/>
                  <a:uLnTx/>
                  <a:uFillTx/>
                  <a:latin typeface="Aptos" panose="020B0004020202020204" pitchFamily="34" charset="0"/>
                  <a:cs typeface="Franklin Gothic Book"/>
                </a:rPr>
                <a:t>6</a:t>
              </a:r>
            </a:p>
          </p:txBody>
        </p:sp>
      </p:grpSp>
      <p:sp>
        <p:nvSpPr>
          <p:cNvPr id="8" name="TextBox 7"/>
          <p:cNvSpPr txBox="1"/>
          <p:nvPr/>
        </p:nvSpPr>
        <p:spPr>
          <a:xfrm rot="16200000">
            <a:off x="-1154858" y="3375574"/>
            <a:ext cx="2860398" cy="46288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30000" noProof="0" dirty="0">
                <a:ln>
                  <a:noFill/>
                </a:ln>
                <a:solidFill>
                  <a:srgbClr val="000000">
                    <a:lumMod val="85000"/>
                    <a:lumOff val="15000"/>
                  </a:srgbClr>
                </a:solidFill>
                <a:effectLst/>
                <a:uLnTx/>
                <a:uFillTx/>
                <a:latin typeface="Aptos" panose="020B0004020202020204" pitchFamily="34" charset="0"/>
                <a:cs typeface="Franklin Gothic Book"/>
              </a:rPr>
              <a:t>*</a:t>
            </a:r>
            <a: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Bennett et al.,PRD80(2009)052008</a:t>
            </a:r>
            <a:br>
              <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en-US" sz="1400" b="0" i="0" u="none" strike="noStrike" kern="1000" cap="none" spc="30" normalizeH="0" baseline="30000" noProof="0" dirty="0">
                <a:ln>
                  <a:noFill/>
                </a:ln>
                <a:solidFill>
                  <a:srgbClr val="000000">
                    <a:lumMod val="85000"/>
                    <a:lumOff val="15000"/>
                  </a:srgbClr>
                </a:solidFill>
                <a:effectLst/>
                <a:uLnTx/>
                <a:uFillTx/>
                <a:latin typeface="Aptos" panose="020B0004020202020204" pitchFamily="34" charset="0"/>
                <a:cs typeface="Franklin Gothic Book"/>
              </a:rPr>
              <a:t>** </a:t>
            </a:r>
            <a:r>
              <a:rPr kumimoji="0" lang="en-US" sz="1400" b="0" i="0" u="none" strike="noStrike" kern="1000" cap="none" spc="30" normalizeH="0" noProof="0" dirty="0">
                <a:ln>
                  <a:noFill/>
                </a:ln>
                <a:solidFill>
                  <a:srgbClr val="000000">
                    <a:lumMod val="85000"/>
                    <a:lumOff val="15000"/>
                  </a:srgbClr>
                </a:solidFill>
                <a:effectLst/>
                <a:uLnTx/>
                <a:uFillTx/>
                <a:latin typeface="Aptos" panose="020B0004020202020204" pitchFamily="34" charset="0"/>
                <a:cs typeface="Franklin Gothic Book"/>
              </a:rPr>
              <a:t>Abel et al., PRL124(2020)081803</a:t>
            </a:r>
            <a:endPar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endParaRPr>
          </a:p>
        </p:txBody>
      </p:sp>
      <p:sp>
        <p:nvSpPr>
          <p:cNvPr id="9" name="Rectangle 8"/>
          <p:cNvSpPr/>
          <p:nvPr/>
        </p:nvSpPr>
        <p:spPr bwMode="auto">
          <a:xfrm>
            <a:off x="8232601" y="2816348"/>
            <a:ext cx="149517" cy="45719"/>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cs typeface="Arial"/>
            </a:endParaRPr>
          </a:p>
        </p:txBody>
      </p:sp>
      <p:cxnSp>
        <p:nvCxnSpPr>
          <p:cNvPr id="11" name="Straight Arrow Connector 10"/>
          <p:cNvCxnSpPr/>
          <p:nvPr/>
        </p:nvCxnSpPr>
        <p:spPr bwMode="auto">
          <a:xfrm flipV="1">
            <a:off x="7444923" y="2914180"/>
            <a:ext cx="690348" cy="191269"/>
          </a:xfrm>
          <a:prstGeom prst="straightConnector1">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7570839" y="2451078"/>
                <a:ext cx="294953" cy="452624"/>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fPr>
                        <m:num>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𝑚</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𝜇</m:t>
                              </m:r>
                            </m:sub>
                          </m:sSub>
                        </m:num>
                        <m:den>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𝑚</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𝑒</m:t>
                              </m:r>
                            </m:sub>
                          </m:sSub>
                        </m:den>
                      </m:f>
                    </m:oMath>
                  </m:oMathPara>
                </a14:m>
                <a:endParaRPr kumimoji="0" lang="en-US" sz="1400" b="0" i="0" u="none" strike="noStrike" kern="1000" cap="none" spc="30" normalizeH="0" baseline="0" noProof="0" dirty="0" err="1">
                  <a:ln>
                    <a:noFill/>
                  </a:ln>
                  <a:solidFill>
                    <a:srgbClr val="000000">
                      <a:lumMod val="85000"/>
                      <a:lumOff val="15000"/>
                    </a:srgbClr>
                  </a:solidFill>
                  <a:effectLst/>
                  <a:uLnTx/>
                  <a:uFillTx/>
                  <a:latin typeface="Aptos" panose="020B0004020202020204" pitchFamily="34" charset="0"/>
                  <a:cs typeface="Franklin Gothic Book"/>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570839" y="2451078"/>
                <a:ext cx="294953" cy="452624"/>
              </a:xfrm>
              <a:prstGeom prst="rect">
                <a:avLst/>
              </a:prstGeom>
              <a:blipFill>
                <a:blip r:embed="rId4"/>
                <a:stretch>
                  <a:fillRect l="-8333" r="-2083" b="-67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2218340" y="1572995"/>
                <a:ext cx="2036840" cy="215444"/>
              </a:xfrm>
              <a:prstGeom prst="wedgeRectCallout">
                <a:avLst>
                  <a:gd name="adj1" fmla="val 58542"/>
                  <a:gd name="adj2" fmla="val 622589"/>
                </a:avLst>
              </a:prstGeom>
              <a:solidFill>
                <a:schemeClr val="bg1"/>
              </a:solidFill>
              <a:ln>
                <a:solidFill>
                  <a:srgbClr val="405583"/>
                </a:solidFill>
              </a:ln>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dPr>
                        <m:e>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𝑑</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𝑛</m:t>
                              </m:r>
                            </m:sub>
                          </m:sSub>
                        </m:e>
                      </m:d>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&lt;</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1</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8</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sSup>
                        <m:sSup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p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10</m:t>
                          </m:r>
                        </m:e>
                        <m:sup>
                          <m:r>
                            <a:rPr kumimoji="0" lang="en-US" sz="1400" b="0" i="1" u="none" strike="noStrike" kern="1000" cap="none" spc="30" normalizeH="0" baseline="0" noProof="0">
                              <a:ln>
                                <a:noFill/>
                              </a:ln>
                              <a:solidFill>
                                <a:srgbClr val="000000">
                                  <a:lumMod val="85000"/>
                                  <a:lumOff val="15000"/>
                                </a:srgbClr>
                              </a:solidFill>
                              <a:effectLst/>
                              <a:uLnTx/>
                              <a:uFillTx/>
                              <a:latin typeface="Cambria Math" panose="02040503050406030204" pitchFamily="18" charset="0"/>
                              <a:cs typeface="Franklin Gothic Book"/>
                            </a:rPr>
                            <m:t>−</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26</m:t>
                          </m:r>
                        </m:sup>
                      </m:sSup>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𝑒</m:t>
                      </m:r>
                      <m:sSup>
                        <m:sSup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pPr>
                        <m:e>
                          <m:r>
                            <m:rPr>
                              <m:sty m:val="p"/>
                            </m:rPr>
                            <a:rPr kumimoji="0" lang="en-US" sz="1400" b="0" i="0"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cm</m:t>
                          </m:r>
                        </m:e>
                        <m:sup>
                          <m:r>
                            <a:rPr kumimoji="0" lang="en-US" sz="1400" b="0" i="0"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sup>
                      </m:sSup>
                    </m:oMath>
                  </m:oMathPara>
                </a14:m>
                <a:endPar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2218340" y="1572995"/>
                <a:ext cx="2036840" cy="215444"/>
              </a:xfrm>
              <a:prstGeom prst="wedgeRectCallout">
                <a:avLst>
                  <a:gd name="adj1" fmla="val 58542"/>
                  <a:gd name="adj2" fmla="val 622589"/>
                </a:avLst>
              </a:prstGeom>
              <a:blipFill>
                <a:blip r:embed="rId5"/>
                <a:stretch>
                  <a:fillRect/>
                </a:stretch>
              </a:blipFill>
              <a:ln>
                <a:solidFill>
                  <a:srgbClr val="405583"/>
                </a:solidFill>
              </a:ln>
            </p:spPr>
            <p:txBody>
              <a:bodyPr/>
              <a:lstStyle/>
              <a:p>
                <a:r>
                  <a:rPr lang="en-US">
                    <a:noFill/>
                  </a:rPr>
                  <a:t> </a:t>
                </a:r>
              </a:p>
            </p:txBody>
          </p:sp>
        </mc:Fallback>
      </mc:AlternateContent>
      <p:sp>
        <p:nvSpPr>
          <p:cNvPr id="10" name="Oval 9"/>
          <p:cNvSpPr/>
          <p:nvPr/>
        </p:nvSpPr>
        <p:spPr bwMode="auto">
          <a:xfrm>
            <a:off x="4826501" y="3389888"/>
            <a:ext cx="93006" cy="93006"/>
          </a:xfrm>
          <a:prstGeom prst="ellipse">
            <a:avLst/>
          </a:prstGeom>
          <a:solidFill>
            <a:schemeClr val="bg1"/>
          </a:solidFill>
          <a:ln w="12700" cap="rnd">
            <a:solidFill>
              <a:srgbClr val="698A39"/>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Aptos" panose="020B0004020202020204" pitchFamily="34" charset="0"/>
            </a:endParaRPr>
          </a:p>
        </p:txBody>
      </p:sp>
      <p:sp>
        <p:nvSpPr>
          <p:cNvPr id="4" name="Rectangle 3"/>
          <p:cNvSpPr/>
          <p:nvPr/>
        </p:nvSpPr>
        <p:spPr bwMode="auto">
          <a:xfrm>
            <a:off x="4474341" y="1067509"/>
            <a:ext cx="89787" cy="3161313"/>
          </a:xfrm>
          <a:prstGeom prst="rect">
            <a:avLst/>
          </a:prstGeom>
          <a:solidFill>
            <a:schemeClr val="bg1"/>
          </a:solidFill>
          <a:ln w="3175"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Aptos" panose="020B0004020202020204" pitchFamily="34" charset="0"/>
            </a:endParaRPr>
          </a:p>
        </p:txBody>
      </p:sp>
      <p:sp>
        <p:nvSpPr>
          <p:cNvPr id="2" name="Diamond 1"/>
          <p:cNvSpPr/>
          <p:nvPr/>
        </p:nvSpPr>
        <p:spPr bwMode="auto">
          <a:xfrm>
            <a:off x="4492339" y="4056106"/>
            <a:ext cx="100800" cy="100800"/>
          </a:xfrm>
          <a:prstGeom prst="diamond">
            <a:avLst/>
          </a:prstGeom>
          <a:ln w="19050">
            <a:solidFill>
              <a:srgbClr val="3F90C1"/>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latin typeface="Aptos" panose="020B0004020202020204"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3994422" y="683673"/>
                <a:ext cx="1929503" cy="248145"/>
              </a:xfrm>
              <a:prstGeom prst="wedgeRectCallout">
                <a:avLst>
                  <a:gd name="adj1" fmla="val -48744"/>
                  <a:gd name="adj2" fmla="val 194382"/>
                </a:avLst>
              </a:prstGeom>
              <a:solidFill>
                <a:schemeClr val="bg1"/>
              </a:solidFill>
              <a:ln>
                <a:solidFill>
                  <a:srgbClr val="405583"/>
                </a:solidFill>
              </a:ln>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dPr>
                        <m:e>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𝑑</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𝜇</m:t>
                              </m:r>
                            </m:sub>
                          </m:sSub>
                        </m:e>
                      </m:d>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&lt;</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1</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8</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sSup>
                        <m:sSup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p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10</m:t>
                          </m:r>
                        </m:e>
                        <m:sup>
                          <m:r>
                            <a:rPr kumimoji="0" lang="en-US" sz="1400" b="0" i="1" u="none" strike="noStrike" kern="1000" cap="none" spc="30" normalizeH="0" baseline="0" noProof="0">
                              <a:ln>
                                <a:noFill/>
                              </a:ln>
                              <a:solidFill>
                                <a:srgbClr val="000000">
                                  <a:lumMod val="85000"/>
                                  <a:lumOff val="15000"/>
                                </a:srgbClr>
                              </a:solidFill>
                              <a:effectLst/>
                              <a:uLnTx/>
                              <a:uFillTx/>
                              <a:latin typeface="Cambria Math" panose="02040503050406030204" pitchFamily="18" charset="0"/>
                              <a:cs typeface="Franklin Gothic Book"/>
                            </a:rPr>
                            <m:t>−</m:t>
                          </m:r>
                          <m:r>
                            <a:rPr kumimoji="0" lang="en-US" sz="1400" b="0" i="1" u="none" strike="noStrike" kern="1000" cap="none" spc="30" normalizeH="0" baseline="0" noProof="0">
                              <a:ln>
                                <a:noFill/>
                              </a:ln>
                              <a:solidFill>
                                <a:srgbClr val="000000">
                                  <a:lumMod val="85000"/>
                                  <a:lumOff val="15000"/>
                                </a:srgbClr>
                              </a:solidFill>
                              <a:effectLst/>
                              <a:uLnTx/>
                              <a:uFillTx/>
                              <a:latin typeface="Cambria Math" panose="02040503050406030204" pitchFamily="18" charset="0"/>
                              <a:cs typeface="Franklin Gothic Book"/>
                            </a:rPr>
                            <m:t>19</m:t>
                          </m:r>
                        </m:sup>
                      </m:sSup>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𝑒</m:t>
                      </m:r>
                      <m:sSup>
                        <m:sSup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pPr>
                        <m:e>
                          <m:r>
                            <m:rPr>
                              <m:sty m:val="p"/>
                            </m:rPr>
                            <a:rPr kumimoji="0" lang="en-US" sz="1400" b="0" i="0"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cm</m:t>
                          </m:r>
                        </m:e>
                        <m:sup>
                          <m:r>
                            <a:rPr kumimoji="0" lang="en-US" sz="1400" b="0" i="0"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sup>
                      </m:sSup>
                    </m:oMath>
                  </m:oMathPara>
                </a14:m>
                <a:endParaRPr kumimoji="0" lang="en-US" sz="1400" b="0" i="0"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994422" y="683673"/>
                <a:ext cx="1929503" cy="248145"/>
              </a:xfrm>
              <a:prstGeom prst="wedgeRectCallout">
                <a:avLst>
                  <a:gd name="adj1" fmla="val -48744"/>
                  <a:gd name="adj2" fmla="val 194382"/>
                </a:avLst>
              </a:prstGeom>
              <a:blipFill>
                <a:blip r:embed="rId6"/>
                <a:stretch>
                  <a:fillRect/>
                </a:stretch>
              </a:blipFill>
              <a:ln>
                <a:solidFill>
                  <a:srgbClr val="405583"/>
                </a:solidFill>
              </a:ln>
            </p:spPr>
            <p:txBody>
              <a:bodyPr/>
              <a:lstStyle/>
              <a:p>
                <a:r>
                  <a:rPr lang="en-US">
                    <a:noFill/>
                  </a:rPr>
                  <a:t> </a:t>
                </a:r>
              </a:p>
            </p:txBody>
          </p:sp>
        </mc:Fallback>
      </mc:AlternateContent>
      <p:sp>
        <p:nvSpPr>
          <p:cNvPr id="46" name="Hexagon 45"/>
          <p:cNvSpPr/>
          <p:nvPr/>
        </p:nvSpPr>
        <p:spPr bwMode="auto">
          <a:xfrm rot="5400000">
            <a:off x="1716526" y="177494"/>
            <a:ext cx="90000" cy="90000"/>
          </a:xfrm>
          <a:prstGeom prst="hexagon">
            <a:avLst/>
          </a:prstGeom>
          <a:noFill/>
          <a:ln w="19050" cap="flat" cmpd="sng" algn="ctr">
            <a:solidFill>
              <a:srgbClr val="9A2A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2" name="Rectangle 11"/>
          <p:cNvSpPr/>
          <p:nvPr/>
        </p:nvSpPr>
        <p:spPr bwMode="auto">
          <a:xfrm>
            <a:off x="4644008" y="1867274"/>
            <a:ext cx="182493" cy="344436"/>
          </a:xfrm>
          <a:prstGeom prst="rect">
            <a:avLst/>
          </a:prstGeom>
          <a:solidFill>
            <a:srgbClr val="F8F4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7" name="Hexagon 46"/>
          <p:cNvSpPr/>
          <p:nvPr/>
        </p:nvSpPr>
        <p:spPr bwMode="auto">
          <a:xfrm rot="5400000">
            <a:off x="4842040" y="1756065"/>
            <a:ext cx="90000" cy="90000"/>
          </a:xfrm>
          <a:prstGeom prst="hexagon">
            <a:avLst/>
          </a:prstGeom>
          <a:solidFill>
            <a:srgbClr val="FFFFFF"/>
          </a:solidFill>
          <a:ln w="19050" cap="flat" cmpd="sng" algn="ctr">
            <a:solidFill>
              <a:srgbClr val="9A2A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1" name="Rectangle: Rounded Corners 20">
            <a:extLst>
              <a:ext uri="{FF2B5EF4-FFF2-40B4-BE49-F238E27FC236}">
                <a16:creationId xmlns:a16="http://schemas.microsoft.com/office/drawing/2014/main" id="{58D5BE9B-313D-81EB-7E6D-FB5F4B1C313D}"/>
              </a:ext>
            </a:extLst>
          </p:cNvPr>
          <p:cNvSpPr/>
          <p:nvPr/>
        </p:nvSpPr>
        <p:spPr bwMode="auto">
          <a:xfrm>
            <a:off x="4815906" y="2080695"/>
            <a:ext cx="224005" cy="152224"/>
          </a:xfrm>
          <a:prstGeom prst="roundRect">
            <a:avLst/>
          </a:prstGeom>
          <a:solidFill>
            <a:srgbClr val="F8F4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0" name="Hexagon 19">
            <a:extLst>
              <a:ext uri="{FF2B5EF4-FFF2-40B4-BE49-F238E27FC236}">
                <a16:creationId xmlns:a16="http://schemas.microsoft.com/office/drawing/2014/main" id="{9F40BCCD-224D-EC07-B8FC-4E9B7341E2D8}"/>
              </a:ext>
            </a:extLst>
          </p:cNvPr>
          <p:cNvSpPr/>
          <p:nvPr/>
        </p:nvSpPr>
        <p:spPr bwMode="auto">
          <a:xfrm rot="5400000">
            <a:off x="5039440" y="2142919"/>
            <a:ext cx="90000" cy="90000"/>
          </a:xfrm>
          <a:prstGeom prst="hexagon">
            <a:avLst/>
          </a:prstGeom>
          <a:solidFill>
            <a:srgbClr val="FFFFFF"/>
          </a:solidFill>
          <a:ln w="19050" cap="flat" cmpd="sng" algn="ctr">
            <a:solidFill>
              <a:srgbClr val="9A2A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2" name="Slide Number Placeholder 2">
            <a:extLst>
              <a:ext uri="{FF2B5EF4-FFF2-40B4-BE49-F238E27FC236}">
                <a16:creationId xmlns:a16="http://schemas.microsoft.com/office/drawing/2014/main" id="{E37049B3-9C5D-3298-05AE-BE3BB5725CF4}"/>
              </a:ext>
            </a:extLst>
          </p:cNvPr>
          <p:cNvSpPr txBox="1">
            <a:spLocks/>
          </p:cNvSpPr>
          <p:nvPr/>
        </p:nvSpPr>
        <p:spPr>
          <a:xfrm>
            <a:off x="8209483" y="4898925"/>
            <a:ext cx="575742" cy="98177"/>
          </a:xfrm>
          <a:prstGeom prst="rect">
            <a:avLst/>
          </a:prstGeom>
        </p:spPr>
        <p:txBody>
          <a:bodyPr vert="horz" wrap="square" lIns="0" tIns="0" rIns="0" bIns="0" numCol="1" rtlCol="0" anchor="t" anchorCtr="0" compatLnSpc="1">
            <a:prstTxWarp prst="textNoShape">
              <a:avLst/>
            </a:prstTxWarp>
          </a:bodyPr>
          <a:lstStyle>
            <a:defPPr>
              <a:defRPr lang="de-CH"/>
            </a:defPPr>
            <a:lvl1pPr algn="l" rtl="0" eaLnBrk="0" fontAlgn="base" hangingPunct="0">
              <a:spcBef>
                <a:spcPct val="50000"/>
              </a:spcBef>
              <a:spcAft>
                <a:spcPct val="0"/>
              </a:spcAft>
              <a:defRPr sz="10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a:lstStyle>
          <a:p>
            <a:pPr algn="r">
              <a:spcBef>
                <a:spcPct val="0"/>
              </a:spcBef>
            </a:pPr>
            <a:r>
              <a:rPr lang="de-DE" sz="800" dirty="0">
                <a:latin typeface="Aptos" panose="020B0004020202020204" pitchFamily="34" charset="0"/>
              </a:rPr>
              <a:t>Page </a:t>
            </a:r>
            <a:fld id="{EBC07571-3134-BB4B-B83F-1A9FE18D34F3}" type="slidenum">
              <a:rPr lang="de-DE" sz="800" smtClean="0">
                <a:latin typeface="Aptos" panose="020B0004020202020204" pitchFamily="34" charset="0"/>
              </a:rPr>
              <a:pPr algn="r">
                <a:spcBef>
                  <a:spcPct val="0"/>
                </a:spcBef>
              </a:pPr>
              <a:t>5</a:t>
            </a:fld>
            <a:endParaRPr lang="de-DE" sz="800" dirty="0">
              <a:latin typeface="Aptos" panose="020B0004020202020204" pitchFamily="34" charset="0"/>
            </a:endParaRPr>
          </a:p>
        </p:txBody>
      </p:sp>
    </p:spTree>
    <p:extLst>
      <p:ext uri="{BB962C8B-B14F-4D97-AF65-F5344CB8AC3E}">
        <p14:creationId xmlns:p14="http://schemas.microsoft.com/office/powerpoint/2010/main" val="201519744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Lepton form factors and dipole moments</a:t>
            </a:r>
          </a:p>
        </p:txBody>
      </p:sp>
      <p:sp>
        <p:nvSpPr>
          <p:cNvPr id="14" name="Rounded Rectangle 13"/>
          <p:cNvSpPr/>
          <p:nvPr/>
        </p:nvSpPr>
        <p:spPr>
          <a:xfrm>
            <a:off x="4499992" y="2222752"/>
            <a:ext cx="1272223" cy="668022"/>
          </a:xfrm>
          <a:prstGeom prst="roundRect">
            <a:avLst/>
          </a:prstGeom>
          <a:solidFill>
            <a:srgbClr val="00B0F0"/>
          </a:solidFill>
          <a:ln>
            <a:solidFill>
              <a:srgbClr val="0082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ndParaRPr>
          </a:p>
        </p:txBody>
      </p:sp>
      <p:sp>
        <p:nvSpPr>
          <p:cNvPr id="16" name="Rounded Rectangle 15"/>
          <p:cNvSpPr/>
          <p:nvPr/>
        </p:nvSpPr>
        <p:spPr>
          <a:xfrm>
            <a:off x="3265509" y="2228023"/>
            <a:ext cx="1073520" cy="666648"/>
          </a:xfrm>
          <a:prstGeom prst="roundRect">
            <a:avLst/>
          </a:prstGeom>
          <a:solidFill>
            <a:srgbClr val="92D050"/>
          </a:solidFill>
          <a:ln>
            <a:solidFill>
              <a:srgbClr val="74B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ndParaRPr>
          </a:p>
        </p:txBody>
      </p:sp>
      <mc:AlternateContent xmlns:mc="http://schemas.openxmlformats.org/markup-compatibility/2006" xmlns:a14="http://schemas.microsoft.com/office/drawing/2010/main">
        <mc:Choice Requires="a14">
          <p:sp>
            <p:nvSpPr>
              <p:cNvPr id="17" name="TextBox 16"/>
              <p:cNvSpPr txBox="1"/>
              <p:nvPr/>
            </p:nvSpPr>
            <p:spPr>
              <a:xfrm>
                <a:off x="516551" y="2272399"/>
                <a:ext cx="8268674" cy="61837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dPr>
                        <m:e>
                          <m:r>
                            <a:rPr kumimoji="0" lang="en-US" sz="1800" b="0" i="1" u="none" strike="noStrike" kern="1200" cap="none" spc="0" normalizeH="0" baseline="0" noProof="0" smtClean="0">
                              <a:ln>
                                <a:noFill/>
                              </a:ln>
                              <a:solidFill>
                                <a:srgbClr val="000000"/>
                              </a:solidFill>
                              <a:effectLst/>
                              <a:uLnTx/>
                              <a:uFillTx/>
                              <a:latin typeface="Cambria Math"/>
                            </a:rPr>
                            <m:t>𝑝</m:t>
                          </m:r>
                          <m:r>
                            <a:rPr kumimoji="0" lang="en-US" sz="1800" b="0" i="1" u="none" strike="noStrike" kern="1200" cap="none" spc="0" normalizeH="0" baseline="0" noProof="0" smtClean="0">
                              <a:ln>
                                <a:noFill/>
                              </a:ln>
                              <a:solidFill>
                                <a:srgbClr val="000000"/>
                              </a:solidFill>
                              <a:effectLst/>
                              <a:uLnTx/>
                              <a:uFillTx/>
                              <a:latin typeface="Cambria Math"/>
                            </a:rPr>
                            <m:t>′</m:t>
                          </m:r>
                        </m:e>
                        <m:e>
                          <m:sSubSup>
                            <m:sSub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SupPr>
                            <m:e>
                              <m:r>
                                <a:rPr kumimoji="0" lang="en-US" sz="1800" b="0" i="1" u="none" strike="noStrike" kern="1200" cap="none" spc="0" normalizeH="0" baseline="0" noProof="0" smtClean="0">
                                  <a:ln>
                                    <a:noFill/>
                                  </a:ln>
                                  <a:solidFill>
                                    <a:srgbClr val="000000"/>
                                  </a:solidFill>
                                  <a:effectLst/>
                                  <a:uLnTx/>
                                  <a:uFillTx/>
                                  <a:latin typeface="Cambria Math"/>
                                </a:rPr>
                                <m:t>𝐽</m:t>
                              </m:r>
                            </m:e>
                            <m:sub>
                              <m:r>
                                <a:rPr kumimoji="0" lang="en-US" sz="1800" b="0" i="1" u="none" strike="noStrike" kern="1200" cap="none" spc="0" normalizeH="0" baseline="0" noProof="0" smtClean="0">
                                  <a:ln>
                                    <a:noFill/>
                                  </a:ln>
                                  <a:solidFill>
                                    <a:srgbClr val="000000"/>
                                  </a:solidFill>
                                  <a:effectLst/>
                                  <a:uLnTx/>
                                  <a:uFillTx/>
                                  <a:latin typeface="Cambria Math"/>
                                </a:rPr>
                                <m:t>𝜇</m:t>
                              </m:r>
                            </m:sub>
                            <m:sup>
                              <m:r>
                                <m:rPr>
                                  <m:sty m:val="p"/>
                                </m:rPr>
                                <a:rPr kumimoji="0" lang="en-US" sz="1800" b="0" i="0" u="none" strike="noStrike" kern="1200" cap="none" spc="0" normalizeH="0" baseline="0" noProof="0" smtClean="0">
                                  <a:ln>
                                    <a:noFill/>
                                  </a:ln>
                                  <a:solidFill>
                                    <a:srgbClr val="000000"/>
                                  </a:solidFill>
                                  <a:effectLst/>
                                  <a:uLnTx/>
                                  <a:uFillTx/>
                                  <a:latin typeface="Cambria Math"/>
                                </a:rPr>
                                <m:t>EM</m:t>
                              </m:r>
                            </m:sup>
                          </m:sSubSup>
                        </m:e>
                        <m:e>
                          <m:r>
                            <a:rPr kumimoji="0" lang="en-US" sz="1800" b="0" i="1" u="none" strike="noStrike" kern="1200" cap="none" spc="0" normalizeH="0" baseline="0" noProof="0" smtClean="0">
                              <a:ln>
                                <a:noFill/>
                              </a:ln>
                              <a:solidFill>
                                <a:srgbClr val="000000"/>
                              </a:solidFill>
                              <a:effectLst/>
                              <a:uLnTx/>
                              <a:uFillTx/>
                              <a:latin typeface="Cambria Math"/>
                            </a:rPr>
                            <m:t>𝑝</m:t>
                          </m:r>
                        </m:e>
                      </m:d>
                      <m:r>
                        <a:rPr kumimoji="0" lang="en-US" sz="1800" b="0" i="1" u="none" strike="noStrike" kern="1200" cap="none" spc="0" normalizeH="0" baseline="0" noProof="0" smtClean="0">
                          <a:ln>
                            <a:noFill/>
                          </a:ln>
                          <a:solidFill>
                            <a:srgbClr val="000000"/>
                          </a:solidFill>
                          <a:effectLst/>
                          <a:uLnTx/>
                          <a:uFillTx/>
                          <a:latin typeface="Cambria Math"/>
                        </a:rPr>
                        <m:t>=</m:t>
                      </m:r>
                      <m:acc>
                        <m:accPr>
                          <m: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accPr>
                        <m:e>
                          <m:r>
                            <m:rPr>
                              <m:sty m:val="p"/>
                            </m:rPr>
                            <a:rPr kumimoji="0" lang="en-US" sz="1800" b="0" i="0" u="none" strike="noStrike" kern="1200" cap="none" spc="0" normalizeH="0" baseline="0" noProof="0">
                              <a:ln>
                                <a:noFill/>
                              </a:ln>
                              <a:solidFill>
                                <a:srgbClr val="000000"/>
                              </a:solidFill>
                              <a:effectLst/>
                              <a:uLnTx/>
                              <a:uFillTx/>
                              <a:latin typeface="Cambria Math"/>
                            </a:rPr>
                            <m:t>Ψ</m:t>
                          </m:r>
                        </m:e>
                      </m:acc>
                      <m:d>
                        <m:d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dPr>
                        <m:e>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𝑝</m:t>
                              </m:r>
                            </m:e>
                            <m:sup>
                              <m:r>
                                <a:rPr kumimoji="0" lang="en-US" sz="1800" b="0" i="1" u="none" strike="noStrike" kern="1200" cap="none" spc="0" normalizeH="0" baseline="0" noProof="0" smtClean="0">
                                  <a:ln>
                                    <a:noFill/>
                                  </a:ln>
                                  <a:solidFill>
                                    <a:srgbClr val="000000"/>
                                  </a:solidFill>
                                  <a:effectLst/>
                                  <a:uLnTx/>
                                  <a:uFillTx/>
                                  <a:latin typeface="Cambria Math"/>
                                </a:rPr>
                                <m:t>′</m:t>
                              </m:r>
                            </m:sup>
                          </m:sSup>
                        </m:e>
                      </m:d>
                      <m:d>
                        <m:dPr>
                          <m:begChr m:val="["/>
                          <m:end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dPr>
                        <m:e>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1</m:t>
                              </m:r>
                            </m:sub>
                          </m:sSub>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𝛾</m:t>
                              </m:r>
                            </m:e>
                            <m:sub>
                              <m:r>
                                <a:rPr kumimoji="0" lang="en-US" sz="1800" b="0" i="1" u="none" strike="noStrike" kern="1200" cap="none" spc="0" normalizeH="0" baseline="0" noProof="0" smtClean="0">
                                  <a:ln>
                                    <a:noFill/>
                                  </a:ln>
                                  <a:solidFill>
                                    <a:srgbClr val="000000"/>
                                  </a:solidFill>
                                  <a:effectLst/>
                                  <a:uLnTx/>
                                  <a:uFillTx/>
                                  <a:latin typeface="Cambria Math"/>
                                </a:rPr>
                                <m:t>𝜇</m:t>
                              </m:r>
                            </m:sub>
                          </m:sSub>
                          <m:r>
                            <a:rPr kumimoji="0" lang="en-US" sz="1800" b="0" i="1" u="none" strike="noStrike" kern="1200" cap="none" spc="0" normalizeH="0" baseline="0" noProof="0" smtClean="0">
                              <a:ln>
                                <a:noFill/>
                              </a:ln>
                              <a:solidFill>
                                <a:srgbClr val="000000"/>
                              </a:solidFill>
                              <a:effectLst/>
                              <a:uLnTx/>
                              <a:uFillTx/>
                              <a:latin typeface="Cambria Math"/>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fPr>
                            <m:num>
                              <m:r>
                                <a:rPr kumimoji="0" lang="en-US" sz="1800" b="0" i="1" u="none" strike="noStrike" kern="1200" cap="none" spc="0" normalizeH="0" baseline="0" noProof="0" smtClean="0">
                                  <a:ln>
                                    <a:noFill/>
                                  </a:ln>
                                  <a:solidFill>
                                    <a:srgbClr val="000000"/>
                                  </a:solidFill>
                                  <a:effectLst/>
                                  <a:uLnTx/>
                                  <a:uFillTx/>
                                  <a:latin typeface="Cambria Math"/>
                                </a:rPr>
                                <m:t>𝑖</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2</m:t>
                                  </m:r>
                                </m:sub>
                              </m:sSub>
                            </m:num>
                            <m:den>
                              <m:r>
                                <a:rPr kumimoji="0" lang="en-US" sz="1800" b="0" i="1" u="none" strike="noStrike" kern="1200" cap="none" spc="0" normalizeH="0" baseline="0" noProof="0" smtClean="0">
                                  <a:ln>
                                    <a:noFill/>
                                  </a:ln>
                                  <a:solidFill>
                                    <a:srgbClr val="000000"/>
                                  </a:solidFill>
                                  <a:effectLst/>
                                  <a:uLnTx/>
                                  <a:uFillTx/>
                                  <a:latin typeface="Cambria Math"/>
                                </a:rPr>
                                <m:t>2</m:t>
                              </m:r>
                              <m:r>
                                <a:rPr kumimoji="0" lang="en-US" sz="1800" b="0" i="1" u="none" strike="noStrike" kern="1200" cap="none" spc="0" normalizeH="0" baseline="0" noProof="0" smtClean="0">
                                  <a:ln>
                                    <a:noFill/>
                                  </a:ln>
                                  <a:solidFill>
                                    <a:srgbClr val="000000"/>
                                  </a:solidFill>
                                  <a:effectLst/>
                                  <a:uLnTx/>
                                  <a:uFillTx/>
                                  <a:latin typeface="Cambria Math"/>
                                </a:rPr>
                                <m:t>𝑀</m:t>
                              </m:r>
                            </m:den>
                          </m:f>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𝜎</m:t>
                              </m:r>
                            </m:e>
                            <m:sub>
                              <m:r>
                                <a:rPr kumimoji="0" lang="en-US" sz="1800" b="0" i="1" u="none" strike="noStrike" kern="1200" cap="none" spc="0" normalizeH="0" baseline="0" noProof="0" smtClean="0">
                                  <a:ln>
                                    <a:noFill/>
                                  </a:ln>
                                  <a:solidFill>
                                    <a:srgbClr val="000000"/>
                                  </a:solidFill>
                                  <a:effectLst/>
                                  <a:uLnTx/>
                                  <a:uFillTx/>
                                  <a:latin typeface="Cambria Math"/>
                                </a:rPr>
                                <m:t>𝜇𝜈</m:t>
                              </m:r>
                            </m:sub>
                          </m:sSub>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𝑞</m:t>
                              </m:r>
                            </m:e>
                            <m:sup>
                              <m:r>
                                <a:rPr kumimoji="0" lang="en-US" sz="1800" b="0" i="1" u="none" strike="noStrike" kern="1200" cap="none" spc="0" normalizeH="0" baseline="0" noProof="0" smtClean="0">
                                  <a:ln>
                                    <a:noFill/>
                                  </a:ln>
                                  <a:solidFill>
                                    <a:srgbClr val="000000"/>
                                  </a:solidFill>
                                  <a:effectLst/>
                                  <a:uLnTx/>
                                  <a:uFillTx/>
                                  <a:latin typeface="Cambria Math"/>
                                </a:rPr>
                                <m:t>𝜈</m:t>
                              </m:r>
                            </m:sup>
                          </m:sSup>
                          <m:r>
                            <a:rPr kumimoji="0" lang="en-US" sz="1800" b="0" i="1" u="none" strike="noStrike" kern="1200" cap="none" spc="0" normalizeH="0" baseline="0" noProof="0" smtClean="0">
                              <a:ln>
                                <a:noFill/>
                              </a:ln>
                              <a:solidFill>
                                <a:srgbClr val="000000"/>
                              </a:solidFill>
                              <a:effectLst/>
                              <a:uLnTx/>
                              <a:uFillTx/>
                              <a:latin typeface="Cambria Math"/>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srgbClr val="000000"/>
                                  </a:solidFill>
                                  <a:effectLst/>
                                  <a:uLnTx/>
                                  <a:uFillTx/>
                                  <a:latin typeface="Cambria Math"/>
                                </a:rPr>
                                <m:t>𝑖</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3</m:t>
                                  </m:r>
                                </m:sub>
                              </m:sSub>
                            </m:num>
                            <m:den>
                              <m:r>
                                <a:rPr kumimoji="0" lang="en-US" sz="1800" b="0" i="1" u="none" strike="noStrike" kern="1200" cap="none" spc="0" normalizeH="0" baseline="0" noProof="0">
                                  <a:ln>
                                    <a:noFill/>
                                  </a:ln>
                                  <a:solidFill>
                                    <a:srgbClr val="000000"/>
                                  </a:solidFill>
                                  <a:effectLst/>
                                  <a:uLnTx/>
                                  <a:uFillTx/>
                                  <a:latin typeface="Cambria Math"/>
                                </a:rPr>
                                <m:t>2</m:t>
                              </m:r>
                              <m:r>
                                <a:rPr kumimoji="0" lang="en-US" sz="1800" b="0" i="1" u="none" strike="noStrike" kern="1200" cap="none" spc="0" normalizeH="0" baseline="0" noProof="0">
                                  <a:ln>
                                    <a:noFill/>
                                  </a:ln>
                                  <a:solidFill>
                                    <a:srgbClr val="000000"/>
                                  </a:solidFill>
                                  <a:effectLst/>
                                  <a:uLnTx/>
                                  <a:uFillTx/>
                                  <a:latin typeface="Cambria Math"/>
                                </a:rPr>
                                <m:t>𝑀</m:t>
                              </m:r>
                            </m:den>
                          </m:f>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srgbClr val="000000"/>
                                  </a:solidFill>
                                  <a:effectLst/>
                                  <a:uLnTx/>
                                  <a:uFillTx/>
                                  <a:latin typeface="Cambria Math"/>
                                </a:rPr>
                                <m:t>𝜎</m:t>
                              </m:r>
                            </m:e>
                            <m:sub>
                              <m:r>
                                <a:rPr kumimoji="0" lang="en-US" sz="1800" b="0" i="1" u="none" strike="noStrike" kern="1200" cap="none" spc="0" normalizeH="0" baseline="0" noProof="0">
                                  <a:ln>
                                    <a:noFill/>
                                  </a:ln>
                                  <a:solidFill>
                                    <a:srgbClr val="000000"/>
                                  </a:solidFill>
                                  <a:effectLst/>
                                  <a:uLnTx/>
                                  <a:uFillTx/>
                                  <a:latin typeface="Cambria Math"/>
                                </a:rPr>
                                <m:t>𝜇𝜈</m:t>
                              </m:r>
                            </m:sub>
                          </m:sSub>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𝛾</m:t>
                              </m:r>
                            </m:e>
                            <m:sub>
                              <m:r>
                                <a:rPr kumimoji="0" lang="en-US" sz="1800" b="0" i="1" u="none" strike="noStrike" kern="1200" cap="none" spc="0" normalizeH="0" baseline="0" noProof="0" smtClean="0">
                                  <a:ln>
                                    <a:noFill/>
                                  </a:ln>
                                  <a:solidFill>
                                    <a:srgbClr val="000000"/>
                                  </a:solidFill>
                                  <a:effectLst/>
                                  <a:uLnTx/>
                                  <a:uFillTx/>
                                  <a:latin typeface="Cambria Math"/>
                                </a:rPr>
                                <m:t>5</m:t>
                              </m:r>
                            </m:sub>
                          </m:sSub>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a:ln>
                                    <a:noFill/>
                                  </a:ln>
                                  <a:solidFill>
                                    <a:srgbClr val="000000"/>
                                  </a:solidFill>
                                  <a:effectLst/>
                                  <a:uLnTx/>
                                  <a:uFillTx/>
                                  <a:latin typeface="Cambria Math"/>
                                </a:rPr>
                                <m:t>𝑞</m:t>
                              </m:r>
                            </m:e>
                            <m:sup>
                              <m:r>
                                <a:rPr kumimoji="0" lang="en-US" sz="1800" b="0" i="1" u="none" strike="noStrike" kern="1200" cap="none" spc="0" normalizeH="0" baseline="0" noProof="0">
                                  <a:ln>
                                    <a:noFill/>
                                  </a:ln>
                                  <a:solidFill>
                                    <a:srgbClr val="000000"/>
                                  </a:solidFill>
                                  <a:effectLst/>
                                  <a:uLnTx/>
                                  <a:uFillTx/>
                                  <a:latin typeface="Cambria Math"/>
                                </a:rPr>
                                <m:t>𝜈</m:t>
                              </m:r>
                            </m:sup>
                          </m:sSup>
                          <m:r>
                            <a:rPr kumimoji="0" lang="en-US" sz="1800" b="0" i="1" u="none" strike="noStrike" kern="1200" cap="none" spc="0" normalizeH="0" baseline="0" noProof="0" smtClean="0">
                              <a:ln>
                                <a:noFill/>
                              </a:ln>
                              <a:solidFill>
                                <a:srgbClr val="000000"/>
                              </a:solidFill>
                              <a:effectLst/>
                              <a:uLnTx/>
                              <a:uFillTx/>
                              <a:latin typeface="Cambria Math"/>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fPr>
                            <m:num>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4</m:t>
                                  </m:r>
                                </m:sub>
                              </m:sSub>
                            </m:num>
                            <m:den>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𝑀</m:t>
                                  </m:r>
                                </m:e>
                                <m:sup>
                                  <m:r>
                                    <a:rPr kumimoji="0" lang="en-US" sz="1800" b="0" i="1" u="none" strike="noStrike" kern="1200" cap="none" spc="0" normalizeH="0" baseline="0" noProof="0" smtClean="0">
                                      <a:ln>
                                        <a:noFill/>
                                      </a:ln>
                                      <a:solidFill>
                                        <a:srgbClr val="000000"/>
                                      </a:solidFill>
                                      <a:effectLst/>
                                      <a:uLnTx/>
                                      <a:uFillTx/>
                                      <a:latin typeface="Cambria Math"/>
                                    </a:rPr>
                                    <m:t>2</m:t>
                                  </m:r>
                                </m:sup>
                              </m:sSup>
                            </m:den>
                          </m:f>
                          <m:r>
                            <a:rPr kumimoji="0" lang="en-US" sz="1800" b="0" i="1" u="none" strike="noStrike" kern="1200" cap="none" spc="0" normalizeH="0" baseline="0" noProof="0" smtClean="0">
                              <a:ln>
                                <a:noFill/>
                              </a:ln>
                              <a:solidFill>
                                <a:srgbClr val="000000"/>
                              </a:solidFill>
                              <a:effectLst/>
                              <a:uLnTx/>
                              <a:uFillTx/>
                              <a:latin typeface="Cambria Math"/>
                            </a:rPr>
                            <m:t>(</m:t>
                          </m:r>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𝑞</m:t>
                              </m:r>
                            </m:e>
                            <m:sup>
                              <m:r>
                                <a:rPr kumimoji="0" lang="en-US" sz="1800" b="0" i="1" u="none" strike="noStrike" kern="1200" cap="none" spc="0" normalizeH="0" baseline="0" noProof="0" smtClean="0">
                                  <a:ln>
                                    <a:noFill/>
                                  </a:ln>
                                  <a:solidFill>
                                    <a:srgbClr val="000000"/>
                                  </a:solidFill>
                                  <a:effectLst/>
                                  <a:uLnTx/>
                                  <a:uFillTx/>
                                  <a:latin typeface="Cambria Math"/>
                                </a:rPr>
                                <m:t>2</m:t>
                              </m:r>
                            </m:sup>
                          </m:sSup>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𝛾</m:t>
                              </m:r>
                            </m:e>
                            <m:sub>
                              <m:r>
                                <a:rPr kumimoji="0" lang="en-US" sz="1800" b="0" i="1" u="none" strike="noStrike" kern="1200" cap="none" spc="0" normalizeH="0" baseline="0" noProof="0" smtClean="0">
                                  <a:ln>
                                    <a:noFill/>
                                  </a:ln>
                                  <a:solidFill>
                                    <a:srgbClr val="000000"/>
                                  </a:solidFill>
                                  <a:effectLst/>
                                  <a:uLnTx/>
                                  <a:uFillTx/>
                                  <a:latin typeface="Cambria Math"/>
                                </a:rPr>
                                <m:t>𝜇</m:t>
                              </m:r>
                            </m:sub>
                          </m:sSub>
                          <m:r>
                            <a:rPr kumimoji="0" lang="en-US" sz="1800" b="0" i="1" u="none" strike="noStrike" kern="1200" cap="none" spc="0" normalizeH="0" baseline="0" noProof="0" smtClean="0">
                              <a:ln>
                                <a:noFill/>
                              </a:ln>
                              <a:solidFill>
                                <a:srgbClr val="000000"/>
                              </a:solidFill>
                              <a:effectLst/>
                              <a:uLnTx/>
                              <a:uFillTx/>
                              <a:latin typeface="Cambria Math"/>
                            </a:rPr>
                            <m:t>−</m:t>
                          </m:r>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𝛾</m:t>
                              </m:r>
                            </m:e>
                            <m:sup>
                              <m:r>
                                <a:rPr kumimoji="0" lang="en-US" sz="1800" b="0" i="1" u="none" strike="noStrike" kern="1200" cap="none" spc="0" normalizeH="0" baseline="0" noProof="0" smtClean="0">
                                  <a:ln>
                                    <a:noFill/>
                                  </a:ln>
                                  <a:solidFill>
                                    <a:srgbClr val="000000"/>
                                  </a:solidFill>
                                  <a:effectLst/>
                                  <a:uLnTx/>
                                  <a:uFillTx/>
                                  <a:latin typeface="Cambria Math"/>
                                </a:rPr>
                                <m:t>𝜇</m:t>
                              </m:r>
                            </m:sup>
                          </m:sSup>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𝑞</m:t>
                              </m:r>
                            </m:e>
                            <m:sub>
                              <m:r>
                                <a:rPr kumimoji="0" lang="en-US" sz="1800" b="0" i="1" u="none" strike="noStrike" kern="1200" cap="none" spc="0" normalizeH="0" baseline="0" noProof="0" smtClean="0">
                                  <a:ln>
                                    <a:noFill/>
                                  </a:ln>
                                  <a:solidFill>
                                    <a:srgbClr val="000000"/>
                                  </a:solidFill>
                                  <a:effectLst/>
                                  <a:uLnTx/>
                                  <a:uFillTx/>
                                  <a:latin typeface="Cambria Math"/>
                                </a:rPr>
                                <m:t>𝜇</m:t>
                              </m:r>
                            </m:sub>
                          </m:sSub>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srgbClr val="000000"/>
                                  </a:solidFill>
                                  <a:effectLst/>
                                  <a:uLnTx/>
                                  <a:uFillTx/>
                                  <a:latin typeface="Cambria Math"/>
                                </a:rPr>
                                <m:t>𝑞</m:t>
                              </m:r>
                            </m:e>
                            <m:sub>
                              <m:r>
                                <a:rPr kumimoji="0" lang="en-US" sz="1800" b="0" i="1" u="none" strike="noStrike" kern="1200" cap="none" spc="0" normalizeH="0" baseline="0" noProof="0">
                                  <a:ln>
                                    <a:noFill/>
                                  </a:ln>
                                  <a:solidFill>
                                    <a:srgbClr val="000000"/>
                                  </a:solidFill>
                                  <a:effectLst/>
                                  <a:uLnTx/>
                                  <a:uFillTx/>
                                  <a:latin typeface="Cambria Math"/>
                                </a:rPr>
                                <m:t>𝜇</m:t>
                              </m:r>
                            </m:sub>
                          </m:sSub>
                          <m:r>
                            <a:rPr kumimoji="0" lang="en-US" sz="1800" b="0" i="1" u="none" strike="noStrike" kern="1200" cap="none" spc="0" normalizeH="0" baseline="0" noProof="0" smtClean="0">
                              <a:ln>
                                <a:noFill/>
                              </a:ln>
                              <a:solidFill>
                                <a:srgbClr val="000000"/>
                              </a:solidFill>
                              <a:effectLst/>
                              <a:uLnTx/>
                              <a:uFillTx/>
                              <a:latin typeface="Cambria Math"/>
                            </a:rPr>
                            <m:t>)</m:t>
                          </m:r>
                        </m:e>
                      </m:d>
                      <m:r>
                        <m:rPr>
                          <m:sty m:val="p"/>
                        </m:rPr>
                        <a:rPr kumimoji="0" lang="en-US" sz="1800" b="0" i="0" u="none" strike="noStrike" kern="1200" cap="none" spc="0" normalizeH="0" baseline="0" noProof="0" smtClean="0">
                          <a:ln>
                            <a:noFill/>
                          </a:ln>
                          <a:solidFill>
                            <a:srgbClr val="000000"/>
                          </a:solidFill>
                          <a:effectLst/>
                          <a:uLnTx/>
                          <a:uFillTx/>
                          <a:latin typeface="Cambria Math"/>
                        </a:rPr>
                        <m:t>Ψ</m:t>
                      </m:r>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dPr>
                        <m:e>
                          <m:r>
                            <a:rPr kumimoji="0" lang="en-US" sz="1800" b="0" i="1" u="none" strike="noStrike" kern="1200" cap="none" spc="0" normalizeH="0" baseline="0" noProof="0" smtClean="0">
                              <a:ln>
                                <a:noFill/>
                              </a:ln>
                              <a:solidFill>
                                <a:srgbClr val="000000"/>
                              </a:solidFill>
                              <a:effectLst/>
                              <a:uLnTx/>
                              <a:uFillTx/>
                              <a:latin typeface="Cambria Math"/>
                            </a:rPr>
                            <m:t>𝑝</m:t>
                          </m:r>
                        </m:e>
                      </m:d>
                    </m:oMath>
                  </m:oMathPara>
                </a14:m>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16551" y="2272399"/>
                <a:ext cx="8268674" cy="618374"/>
              </a:xfrm>
              <a:prstGeom prst="rect">
                <a:avLst/>
              </a:prstGeom>
              <a:blipFill>
                <a:blip r:embed="rId3"/>
                <a:stretch>
                  <a:fillRect/>
                </a:stretch>
              </a:blipFill>
            </p:spPr>
            <p:txBody>
              <a:bodyPr/>
              <a:lstStyle/>
              <a:p>
                <a:r>
                  <a:rPr lang="en-US">
                    <a:noFill/>
                  </a:rPr>
                  <a:t> </a:t>
                </a:r>
              </a:p>
            </p:txBody>
          </p:sp>
        </mc:Fallback>
      </mc:AlternateContent>
      <p:sp>
        <p:nvSpPr>
          <p:cNvPr id="18" name="TextBox 17"/>
          <p:cNvSpPr txBox="1"/>
          <p:nvPr/>
        </p:nvSpPr>
        <p:spPr>
          <a:xfrm>
            <a:off x="2381926" y="2894670"/>
            <a:ext cx="81439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D60093"/>
                </a:solidFill>
                <a:effectLst/>
                <a:uLnTx/>
                <a:uFillTx/>
                <a:latin typeface="Calibri" panose="020F0502020204030204" pitchFamily="34" charset="0"/>
              </a:rPr>
              <a:t>charge</a:t>
            </a:r>
          </a:p>
        </p:txBody>
      </p:sp>
      <p:sp>
        <p:nvSpPr>
          <p:cNvPr id="19" name="TextBox 18"/>
          <p:cNvSpPr txBox="1"/>
          <p:nvPr/>
        </p:nvSpPr>
        <p:spPr>
          <a:xfrm>
            <a:off x="2873754" y="1836503"/>
            <a:ext cx="170950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Calibri" panose="020F0502020204030204" pitchFamily="34" charset="0"/>
              </a:rPr>
              <a:t>magnetic-dipole</a:t>
            </a:r>
          </a:p>
        </p:txBody>
      </p:sp>
      <p:sp>
        <p:nvSpPr>
          <p:cNvPr id="20" name="TextBox 19"/>
          <p:cNvSpPr txBox="1"/>
          <p:nvPr/>
        </p:nvSpPr>
        <p:spPr>
          <a:xfrm>
            <a:off x="4312430" y="2890773"/>
            <a:ext cx="157927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rPr>
              <a:t>electric-dipole</a:t>
            </a:r>
          </a:p>
        </p:txBody>
      </p:sp>
      <p:sp>
        <p:nvSpPr>
          <p:cNvPr id="21" name="TextBox 20"/>
          <p:cNvSpPr txBox="1"/>
          <p:nvPr/>
        </p:nvSpPr>
        <p:spPr>
          <a:xfrm>
            <a:off x="5986501" y="1946789"/>
            <a:ext cx="194104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solidFill>
                    <a:srgbClr val="D8BEEC"/>
                  </a:solidFill>
                </a:ln>
                <a:solidFill>
                  <a:srgbClr val="0070C0"/>
                </a:solidFill>
                <a:effectLst/>
                <a:uLnTx/>
                <a:uFillTx/>
                <a:latin typeface="Calibri" panose="020F0502020204030204" pitchFamily="34" charset="0"/>
              </a:rPr>
              <a:t>Anapole</a:t>
            </a:r>
            <a:r>
              <a:rPr kumimoji="0" lang="en-US" sz="1800" b="0" i="0" u="none" strike="noStrike" kern="1200" cap="none" spc="0" normalizeH="0" baseline="0" noProof="0" dirty="0">
                <a:ln>
                  <a:solidFill>
                    <a:srgbClr val="D8BEEC"/>
                  </a:solidFill>
                </a:ln>
                <a:solidFill>
                  <a:srgbClr val="0070C0"/>
                </a:solidFill>
                <a:effectLst/>
                <a:uLnTx/>
                <a:uFillTx/>
                <a:latin typeface="Calibri" panose="020F0502020204030204" pitchFamily="34" charset="0"/>
              </a:rPr>
              <a:t> - moment</a:t>
            </a:r>
          </a:p>
        </p:txBody>
      </p:sp>
      <p:sp>
        <p:nvSpPr>
          <p:cNvPr id="6" name="TextBox 5"/>
          <p:cNvSpPr txBox="1"/>
          <p:nvPr/>
        </p:nvSpPr>
        <p:spPr>
          <a:xfrm>
            <a:off x="4897867" y="2411573"/>
            <a:ext cx="65" cy="236988"/>
          </a:xfrm>
          <a:prstGeom prst="rect">
            <a:avLst/>
          </a:prstGeom>
          <a:solidFill>
            <a:schemeClr val="bg1"/>
          </a:solidFill>
        </p:spPr>
        <p:txBody>
          <a:bodyPr wrap="none" lIns="0" tIns="0" rIns="0" bIns="0" rtlCol="0" anchor="t" anchorCtr="0">
            <a:spAutoFit/>
          </a:bodyPr>
          <a:lstStyle/>
          <a:p>
            <a:pPr>
              <a:lnSpc>
                <a:spcPct val="110000"/>
              </a:lnSpc>
              <a:spcBef>
                <a:spcPts val="0"/>
              </a:spcBef>
            </a:pPr>
            <a:endParaRPr lang="en-US" sz="1400" kern="1000" spc="30" dirty="0" err="1">
              <a:solidFill>
                <a:schemeClr val="tx1">
                  <a:lumMod val="85000"/>
                  <a:lumOff val="15000"/>
                </a:schemeClr>
              </a:solidFill>
              <a:latin typeface="+mn-lt"/>
              <a:cs typeface="Franklin Gothic Book"/>
            </a:endParaRPr>
          </a:p>
        </p:txBody>
      </p:sp>
      <mc:AlternateContent xmlns:mc="http://schemas.openxmlformats.org/markup-compatibility/2006" xmlns:a14="http://schemas.microsoft.com/office/drawing/2010/main">
        <mc:Choice Requires="a14">
          <p:sp>
            <p:nvSpPr>
              <p:cNvPr id="4" name="TextBox 3"/>
              <p:cNvSpPr txBox="1"/>
              <p:nvPr/>
            </p:nvSpPr>
            <p:spPr>
              <a:xfrm>
                <a:off x="2305213" y="3566361"/>
                <a:ext cx="5593711" cy="1084592"/>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2000" i="1" kern="1000" spc="30" smtClean="0">
                              <a:solidFill>
                                <a:srgbClr val="000000">
                                  <a:lumMod val="85000"/>
                                  <a:lumOff val="15000"/>
                                </a:srgbClr>
                              </a:solidFill>
                              <a:latin typeface="Cambria Math" panose="02040503050406030204" pitchFamily="18" charset="0"/>
                              <a:cs typeface="Franklin Gothic Book"/>
                            </a:rPr>
                          </m:ctrlPr>
                        </m:sSubPr>
                        <m:e>
                          <m:r>
                            <a:rPr lang="en-US" sz="2000" i="1" kern="1000" spc="30">
                              <a:solidFill>
                                <a:srgbClr val="000000">
                                  <a:lumMod val="85000"/>
                                  <a:lumOff val="15000"/>
                                </a:srgbClr>
                              </a:solidFill>
                              <a:latin typeface="Cambria Math"/>
                              <a:cs typeface="Franklin Gothic Book"/>
                            </a:rPr>
                            <m:t>𝛿</m:t>
                          </m:r>
                          <m:r>
                            <a:rPr lang="en-US" sz="2000" i="1" kern="1000" spc="30">
                              <a:solidFill>
                                <a:srgbClr val="000000">
                                  <a:lumMod val="85000"/>
                                  <a:lumOff val="15000"/>
                                </a:srgbClr>
                              </a:solidFill>
                              <a:latin typeface="Cambria Math"/>
                              <a:cs typeface="Franklin Gothic Book"/>
                            </a:rPr>
                            <m:t>𝐹</m:t>
                          </m:r>
                        </m:e>
                        <m:sub>
                          <m:r>
                            <a:rPr lang="en-US" sz="2000" i="1" kern="1000" spc="30">
                              <a:solidFill>
                                <a:srgbClr val="000000">
                                  <a:lumMod val="85000"/>
                                  <a:lumOff val="15000"/>
                                </a:srgbClr>
                              </a:solidFill>
                              <a:latin typeface="Cambria Math"/>
                              <a:cs typeface="Franklin Gothic Book"/>
                            </a:rPr>
                            <m:t>2</m:t>
                          </m:r>
                        </m:sub>
                      </m:sSub>
                      <m:r>
                        <m:rPr>
                          <m:aln/>
                        </m:rPr>
                        <a:rPr lang="en-US" sz="2000" i="1" kern="1000" spc="30">
                          <a:solidFill>
                            <a:srgbClr val="000000">
                              <a:lumMod val="85000"/>
                              <a:lumOff val="15000"/>
                            </a:srgbClr>
                          </a:solidFill>
                          <a:latin typeface="Cambria Math" panose="02040503050406030204" pitchFamily="18" charset="0"/>
                          <a:cs typeface="Franklin Gothic Book"/>
                        </a:rPr>
                        <m:t>=</m:t>
                      </m:r>
                      <m:sSub>
                        <m:sSubPr>
                          <m:ctrlPr>
                            <a:rPr lang="en-US" sz="2000" i="1" kern="1000" spc="30">
                              <a:solidFill>
                                <a:srgbClr val="000000">
                                  <a:lumMod val="85000"/>
                                  <a:lumOff val="15000"/>
                                </a:srgbClr>
                              </a:solidFill>
                              <a:latin typeface="Cambria Math" panose="02040503050406030204" pitchFamily="18" charset="0"/>
                              <a:cs typeface="Franklin Gothic Book"/>
                            </a:rPr>
                          </m:ctrlPr>
                        </m:sSubPr>
                        <m:e>
                          <m:r>
                            <a:rPr lang="en-US" sz="2000" i="1" kern="1000" spc="30">
                              <a:solidFill>
                                <a:srgbClr val="000000">
                                  <a:lumMod val="85000"/>
                                  <a:lumOff val="15000"/>
                                </a:srgbClr>
                              </a:solidFill>
                              <a:latin typeface="Cambria Math" panose="02040503050406030204" pitchFamily="18" charset="0"/>
                              <a:cs typeface="Franklin Gothic Book"/>
                            </a:rPr>
                            <m:t>𝑎</m:t>
                          </m:r>
                        </m:e>
                        <m:sub>
                          <m:sSub>
                            <m:sSubPr>
                              <m:ctrlPr>
                                <a:rPr lang="en-US" sz="2000" i="1" kern="1000" spc="30">
                                  <a:solidFill>
                                    <a:srgbClr val="000000">
                                      <a:lumMod val="85000"/>
                                      <a:lumOff val="15000"/>
                                    </a:srgbClr>
                                  </a:solidFill>
                                  <a:latin typeface="Cambria Math" panose="02040503050406030204" pitchFamily="18" charset="0"/>
                                  <a:cs typeface="Franklin Gothic Book"/>
                                </a:rPr>
                              </m:ctrlPr>
                            </m:sSubPr>
                            <m:e>
                              <m:r>
                                <a:rPr lang="en-US" sz="2000" i="1" kern="1000" spc="30">
                                  <a:solidFill>
                                    <a:srgbClr val="000000">
                                      <a:lumMod val="85000"/>
                                      <a:lumOff val="15000"/>
                                    </a:srgbClr>
                                  </a:solidFill>
                                  <a:latin typeface="Cambria Math" panose="02040503050406030204" pitchFamily="18" charset="0"/>
                                  <a:cs typeface="Franklin Gothic Book"/>
                                </a:rPr>
                                <m:t>𝑙</m:t>
                              </m:r>
                            </m:e>
                            <m:sub>
                              <m:r>
                                <a:rPr lang="en-US" sz="2000" i="1" kern="1000" spc="30">
                                  <a:solidFill>
                                    <a:srgbClr val="000000">
                                      <a:lumMod val="85000"/>
                                      <a:lumOff val="15000"/>
                                    </a:srgbClr>
                                  </a:solidFill>
                                  <a:latin typeface="Cambria Math" panose="02040503050406030204" pitchFamily="18" charset="0"/>
                                  <a:cs typeface="Franklin Gothic Book"/>
                                </a:rPr>
                                <m:t>𝑖</m:t>
                              </m:r>
                            </m:sub>
                          </m:sSub>
                        </m:sub>
                      </m:sSub>
                      <m:r>
                        <a:rPr lang="en-US" sz="2000" i="1" kern="1000" spc="30">
                          <a:solidFill>
                            <a:srgbClr val="000000">
                              <a:lumMod val="85000"/>
                              <a:lumOff val="15000"/>
                            </a:srgbClr>
                          </a:solidFill>
                          <a:latin typeface="Cambria Math" panose="02040503050406030204" pitchFamily="18" charset="0"/>
                          <a:cs typeface="Franklin Gothic Book"/>
                        </a:rPr>
                        <m:t>=−</m:t>
                      </m:r>
                      <m:f>
                        <m:fPr>
                          <m:ctrlPr>
                            <a:rPr lang="en-US" sz="2000" i="1" kern="1000" spc="30">
                              <a:solidFill>
                                <a:srgbClr val="000000">
                                  <a:lumMod val="85000"/>
                                  <a:lumOff val="15000"/>
                                </a:srgbClr>
                              </a:solidFill>
                              <a:latin typeface="Cambria Math" panose="02040503050406030204" pitchFamily="18" charset="0"/>
                              <a:cs typeface="Franklin Gothic Book"/>
                            </a:rPr>
                          </m:ctrlPr>
                        </m:fPr>
                        <m:num>
                          <m:r>
                            <a:rPr lang="en-US" sz="2000" i="1" kern="1000" spc="30">
                              <a:solidFill>
                                <a:srgbClr val="000000">
                                  <a:lumMod val="85000"/>
                                  <a:lumOff val="15000"/>
                                </a:srgbClr>
                              </a:solidFill>
                              <a:latin typeface="Cambria Math" panose="02040503050406030204" pitchFamily="18" charset="0"/>
                              <a:cs typeface="Franklin Gothic Book"/>
                            </a:rPr>
                            <m:t>2</m:t>
                          </m:r>
                          <m:sSub>
                            <m:sSubPr>
                              <m:ctrlPr>
                                <a:rPr lang="en-US" sz="2000" i="1" kern="1000" spc="30">
                                  <a:solidFill>
                                    <a:srgbClr val="000000">
                                      <a:lumMod val="85000"/>
                                      <a:lumOff val="15000"/>
                                    </a:srgbClr>
                                  </a:solidFill>
                                  <a:latin typeface="Cambria Math" panose="02040503050406030204" pitchFamily="18" charset="0"/>
                                  <a:cs typeface="Franklin Gothic Book"/>
                                </a:rPr>
                              </m:ctrlPr>
                            </m:sSubPr>
                            <m:e>
                              <m:r>
                                <a:rPr lang="en-US" sz="2000" i="1" kern="1000" spc="30">
                                  <a:solidFill>
                                    <a:srgbClr val="000000">
                                      <a:lumMod val="85000"/>
                                      <a:lumOff val="15000"/>
                                    </a:srgbClr>
                                  </a:solidFill>
                                  <a:latin typeface="Cambria Math" panose="02040503050406030204" pitchFamily="18" charset="0"/>
                                  <a:cs typeface="Franklin Gothic Book"/>
                                </a:rPr>
                                <m:t>𝑚</m:t>
                              </m:r>
                            </m:e>
                            <m:sub>
                              <m:sSub>
                                <m:sSubPr>
                                  <m:ctrlPr>
                                    <a:rPr lang="en-US" sz="2000" i="1" kern="1000" spc="30">
                                      <a:solidFill>
                                        <a:srgbClr val="000000">
                                          <a:lumMod val="85000"/>
                                          <a:lumOff val="15000"/>
                                        </a:srgbClr>
                                      </a:solidFill>
                                      <a:latin typeface="Cambria Math" panose="02040503050406030204" pitchFamily="18" charset="0"/>
                                      <a:cs typeface="Franklin Gothic Book"/>
                                    </a:rPr>
                                  </m:ctrlPr>
                                </m:sSubPr>
                                <m:e>
                                  <m:r>
                                    <a:rPr lang="en-US" sz="2000" i="1" kern="1000" spc="30">
                                      <a:solidFill>
                                        <a:srgbClr val="000000">
                                          <a:lumMod val="85000"/>
                                          <a:lumOff val="15000"/>
                                        </a:srgbClr>
                                      </a:solidFill>
                                      <a:latin typeface="Cambria Math" panose="02040503050406030204" pitchFamily="18" charset="0"/>
                                      <a:cs typeface="Franklin Gothic Book"/>
                                    </a:rPr>
                                    <m:t>𝑙</m:t>
                                  </m:r>
                                </m:e>
                                <m:sub>
                                  <m:r>
                                    <a:rPr lang="en-US" sz="2000" i="1" kern="1000" spc="30">
                                      <a:solidFill>
                                        <a:srgbClr val="000000">
                                          <a:lumMod val="85000"/>
                                          <a:lumOff val="15000"/>
                                        </a:srgbClr>
                                      </a:solidFill>
                                      <a:latin typeface="Cambria Math" panose="02040503050406030204" pitchFamily="18" charset="0"/>
                                      <a:cs typeface="Franklin Gothic Book"/>
                                    </a:rPr>
                                    <m:t>𝑖</m:t>
                                  </m:r>
                                </m:sub>
                              </m:sSub>
                            </m:sub>
                          </m:sSub>
                        </m:num>
                        <m:den>
                          <m:r>
                            <a:rPr lang="en-US" sz="2000" i="1" kern="1000" spc="30">
                              <a:solidFill>
                                <a:srgbClr val="000000">
                                  <a:lumMod val="85000"/>
                                  <a:lumOff val="15000"/>
                                </a:srgbClr>
                              </a:solidFill>
                              <a:latin typeface="Cambria Math" panose="02040503050406030204" pitchFamily="18" charset="0"/>
                              <a:cs typeface="Franklin Gothic Book"/>
                            </a:rPr>
                            <m:t>𝑒</m:t>
                          </m:r>
                        </m:den>
                      </m:f>
                      <m:d>
                        <m:dPr>
                          <m:ctrlPr>
                            <a:rPr lang="en-US" sz="2000" i="1" kern="1000" spc="30">
                              <a:solidFill>
                                <a:srgbClr val="000000">
                                  <a:lumMod val="85000"/>
                                  <a:lumOff val="15000"/>
                                </a:srgbClr>
                              </a:solidFill>
                              <a:latin typeface="Cambria Math" panose="02040503050406030204" pitchFamily="18" charset="0"/>
                            </a:rPr>
                          </m:ctrlPr>
                        </m:dPr>
                        <m:e>
                          <m:sSubSup>
                            <m:sSubSupPr>
                              <m:ctrlPr>
                                <a:rPr lang="en-US" sz="2000" i="1" kern="1000" spc="30">
                                  <a:solidFill>
                                    <a:srgbClr val="000000">
                                      <a:lumMod val="85000"/>
                                      <a:lumOff val="15000"/>
                                    </a:srgbClr>
                                  </a:solidFill>
                                  <a:latin typeface="Cambria Math" panose="02040503050406030204" pitchFamily="18" charset="0"/>
                                </a:rPr>
                              </m:ctrlPr>
                            </m:sSubSupPr>
                            <m:e>
                              <m:r>
                                <a:rPr lang="en-US" sz="2000" i="1" kern="1000" spc="30">
                                  <a:solidFill>
                                    <a:srgbClr val="000000">
                                      <a:lumMod val="85000"/>
                                      <a:lumOff val="15000"/>
                                    </a:srgbClr>
                                  </a:solidFill>
                                  <a:latin typeface="Cambria Math" panose="02040503050406030204" pitchFamily="18" charset="0"/>
                                </a:rPr>
                                <m:t>𝑐</m:t>
                              </m:r>
                            </m:e>
                            <m:sub>
                              <m:r>
                                <a:rPr lang="en-US" sz="2000" i="1" kern="1000" spc="30">
                                  <a:solidFill>
                                    <a:srgbClr val="000000">
                                      <a:lumMod val="85000"/>
                                      <a:lumOff val="15000"/>
                                    </a:srgbClr>
                                  </a:solidFill>
                                  <a:latin typeface="Cambria Math" panose="02040503050406030204" pitchFamily="18" charset="0"/>
                                </a:rPr>
                                <m:t>𝑅</m:t>
                              </m:r>
                            </m:sub>
                            <m:sup>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up>
                          </m:sSubSup>
                          <m:r>
                            <a:rPr lang="en-US" sz="2000" i="1" kern="1000" spc="30">
                              <a:solidFill>
                                <a:srgbClr val="000000">
                                  <a:lumMod val="85000"/>
                                  <a:lumOff val="15000"/>
                                </a:srgbClr>
                              </a:solidFill>
                              <a:latin typeface="Cambria Math" panose="02040503050406030204" pitchFamily="18" charset="0"/>
                            </a:rPr>
                            <m:t>+</m:t>
                          </m:r>
                          <m:sSubSup>
                            <m:sSubSupPr>
                              <m:ctrlPr>
                                <a:rPr lang="en-US" sz="2000" i="1" kern="1000" spc="30">
                                  <a:solidFill>
                                    <a:srgbClr val="000000">
                                      <a:lumMod val="85000"/>
                                      <a:lumOff val="15000"/>
                                    </a:srgbClr>
                                  </a:solidFill>
                                  <a:latin typeface="Cambria Math" panose="02040503050406030204" pitchFamily="18" charset="0"/>
                                </a:rPr>
                              </m:ctrlPr>
                            </m:sSubSupPr>
                            <m:e>
                              <m:r>
                                <a:rPr lang="en-US" sz="2000" i="1" kern="1000" spc="30">
                                  <a:solidFill>
                                    <a:srgbClr val="000000">
                                      <a:lumMod val="85000"/>
                                      <a:lumOff val="15000"/>
                                    </a:srgbClr>
                                  </a:solidFill>
                                  <a:latin typeface="Cambria Math" panose="02040503050406030204" pitchFamily="18" charset="0"/>
                                </a:rPr>
                                <m:t>𝑐</m:t>
                              </m:r>
                            </m:e>
                            <m:sub>
                              <m:r>
                                <a:rPr lang="en-US" sz="2000" i="1" kern="1000" spc="30">
                                  <a:solidFill>
                                    <a:srgbClr val="000000">
                                      <a:lumMod val="85000"/>
                                      <a:lumOff val="15000"/>
                                    </a:srgbClr>
                                  </a:solidFill>
                                  <a:latin typeface="Cambria Math" panose="02040503050406030204" pitchFamily="18" charset="0"/>
                                </a:rPr>
                                <m:t>𝑅</m:t>
                              </m:r>
                            </m:sub>
                            <m:sup>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r>
                                <a:rPr lang="en-US" sz="2000" i="1" kern="1000" spc="30">
                                  <a:solidFill>
                                    <a:srgbClr val="000000">
                                      <a:lumMod val="85000"/>
                                      <a:lumOff val="15000"/>
                                    </a:srgbClr>
                                  </a:solidFill>
                                  <a:latin typeface="Cambria Math" panose="02040503050406030204" pitchFamily="18" charset="0"/>
                                </a:rPr>
                                <m:t>∗</m:t>
                              </m:r>
                            </m:sup>
                          </m:sSubSup>
                        </m:e>
                      </m:d>
                      <m:r>
                        <a:rPr lang="en-US" sz="2000" i="1" kern="1000" spc="30">
                          <a:solidFill>
                            <a:srgbClr val="000000">
                              <a:lumMod val="85000"/>
                              <a:lumOff val="15000"/>
                            </a:srgbClr>
                          </a:solidFill>
                          <a:latin typeface="Cambria Math" panose="02040503050406030204" pitchFamily="18" charset="0"/>
                        </a:rPr>
                        <m:t>=−</m:t>
                      </m:r>
                      <m:f>
                        <m:fPr>
                          <m:ctrlPr>
                            <a:rPr lang="en-US" sz="2000" i="1" kern="1000" spc="30">
                              <a:solidFill>
                                <a:srgbClr val="000000">
                                  <a:lumMod val="85000"/>
                                  <a:lumOff val="15000"/>
                                </a:srgbClr>
                              </a:solidFill>
                              <a:latin typeface="Cambria Math" panose="02040503050406030204" pitchFamily="18" charset="0"/>
                            </a:rPr>
                          </m:ctrlPr>
                        </m:fPr>
                        <m:num>
                          <m:r>
                            <a:rPr lang="en-US" sz="2000" i="1" kern="1000" spc="30">
                              <a:solidFill>
                                <a:srgbClr val="000000">
                                  <a:lumMod val="85000"/>
                                  <a:lumOff val="15000"/>
                                </a:srgbClr>
                              </a:solidFill>
                              <a:latin typeface="Cambria Math" panose="02040503050406030204" pitchFamily="18" charset="0"/>
                            </a:rPr>
                            <m:t>4</m:t>
                          </m:r>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𝑚</m:t>
                              </m:r>
                            </m:e>
                            <m:sub>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ub>
                          </m:sSub>
                        </m:num>
                        <m:den>
                          <m:r>
                            <a:rPr lang="en-US" sz="2000" i="1" kern="1000" spc="30">
                              <a:solidFill>
                                <a:srgbClr val="000000">
                                  <a:lumMod val="85000"/>
                                  <a:lumOff val="15000"/>
                                </a:srgbClr>
                              </a:solidFill>
                              <a:latin typeface="Cambria Math" panose="02040503050406030204" pitchFamily="18" charset="0"/>
                            </a:rPr>
                            <m:t>𝑒</m:t>
                          </m:r>
                        </m:den>
                      </m:f>
                      <m:r>
                        <m:rPr>
                          <m:sty m:val="p"/>
                        </m:rPr>
                        <a:rPr lang="en-US" sz="2000" kern="1000" spc="30">
                          <a:solidFill>
                            <a:srgbClr val="000000">
                              <a:lumMod val="85000"/>
                              <a:lumOff val="15000"/>
                            </a:srgbClr>
                          </a:solidFill>
                          <a:latin typeface="Cambria Math" panose="02040503050406030204" pitchFamily="18" charset="0"/>
                        </a:rPr>
                        <m:t>Re</m:t>
                      </m:r>
                      <m:r>
                        <a:rPr lang="en-US" sz="2000" b="0" i="1" kern="1000" spc="30" smtClean="0">
                          <a:solidFill>
                            <a:srgbClr val="000000">
                              <a:lumMod val="85000"/>
                              <a:lumOff val="15000"/>
                            </a:srgbClr>
                          </a:solidFill>
                          <a:latin typeface="Cambria Math" panose="02040503050406030204" pitchFamily="18" charset="0"/>
                        </a:rPr>
                        <m:t> </m:t>
                      </m:r>
                      <m:sSubSup>
                        <m:sSubSupPr>
                          <m:ctrlPr>
                            <a:rPr lang="en-US" sz="2000" i="1" kern="1000" spc="30">
                              <a:solidFill>
                                <a:srgbClr val="000000">
                                  <a:lumMod val="85000"/>
                                  <a:lumOff val="15000"/>
                                </a:srgbClr>
                              </a:solidFill>
                              <a:latin typeface="Cambria Math" panose="02040503050406030204" pitchFamily="18" charset="0"/>
                            </a:rPr>
                          </m:ctrlPr>
                        </m:sSubSupPr>
                        <m:e>
                          <m:r>
                            <a:rPr lang="en-US" sz="2000" i="1" kern="1000" spc="30">
                              <a:solidFill>
                                <a:srgbClr val="000000">
                                  <a:lumMod val="85000"/>
                                  <a:lumOff val="15000"/>
                                </a:srgbClr>
                              </a:solidFill>
                              <a:latin typeface="Cambria Math" panose="02040503050406030204" pitchFamily="18" charset="0"/>
                            </a:rPr>
                            <m:t>𝑐</m:t>
                          </m:r>
                        </m:e>
                        <m:sub>
                          <m:r>
                            <a:rPr lang="en-US" sz="2000" i="1" kern="1000" spc="30">
                              <a:solidFill>
                                <a:srgbClr val="000000">
                                  <a:lumMod val="85000"/>
                                  <a:lumOff val="15000"/>
                                </a:srgbClr>
                              </a:solidFill>
                              <a:latin typeface="Cambria Math" panose="02040503050406030204" pitchFamily="18" charset="0"/>
                            </a:rPr>
                            <m:t>𝑅</m:t>
                          </m:r>
                        </m:sub>
                        <m:sup>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up>
                      </m:sSubSup>
                    </m:oMath>
                    <m:oMath xmlns:m="http://schemas.openxmlformats.org/officeDocument/2006/math">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𝐹</m:t>
                          </m:r>
                        </m:e>
                        <m:sub>
                          <m:r>
                            <a:rPr lang="en-US" sz="2000" i="1" kern="1000" spc="30">
                              <a:solidFill>
                                <a:srgbClr val="000000">
                                  <a:lumMod val="85000"/>
                                  <a:lumOff val="15000"/>
                                </a:srgbClr>
                              </a:solidFill>
                              <a:latin typeface="Cambria Math" panose="02040503050406030204" pitchFamily="18" charset="0"/>
                            </a:rPr>
                            <m:t>3</m:t>
                          </m:r>
                        </m:sub>
                      </m:sSub>
                      <m:r>
                        <m:rPr>
                          <m:aln/>
                        </m:rPr>
                        <a:rPr lang="en-US" sz="2000" i="1" kern="1000" spc="30">
                          <a:solidFill>
                            <a:srgbClr val="000000">
                              <a:lumMod val="85000"/>
                              <a:lumOff val="15000"/>
                            </a:srgbClr>
                          </a:solidFill>
                          <a:latin typeface="Cambria Math" panose="02040503050406030204" pitchFamily="18" charset="0"/>
                        </a:rPr>
                        <m:t>=</m:t>
                      </m:r>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𝑑</m:t>
                          </m:r>
                        </m:e>
                        <m:sub>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ub>
                      </m:sSub>
                      <m:r>
                        <a:rPr lang="en-US" sz="2000" kern="1000" spc="30">
                          <a:solidFill>
                            <a:srgbClr val="000000">
                              <a:lumMod val="85000"/>
                              <a:lumOff val="15000"/>
                            </a:srgbClr>
                          </a:solidFill>
                          <a:latin typeface="Cambria Math" panose="02040503050406030204" pitchFamily="18" charset="0"/>
                        </a:rPr>
                        <m:t>=</m:t>
                      </m:r>
                      <m:r>
                        <a:rPr lang="en-US" sz="2000" i="1" kern="1000" spc="30">
                          <a:solidFill>
                            <a:srgbClr val="000000">
                              <a:lumMod val="85000"/>
                              <a:lumOff val="15000"/>
                            </a:srgbClr>
                          </a:solidFill>
                          <a:latin typeface="Cambria Math" panose="02040503050406030204" pitchFamily="18" charset="0"/>
                        </a:rPr>
                        <m:t>𝑖</m:t>
                      </m:r>
                      <m:d>
                        <m:dPr>
                          <m:ctrlPr>
                            <a:rPr lang="en-US" sz="2000" i="1" kern="1000" spc="30">
                              <a:solidFill>
                                <a:srgbClr val="000000">
                                  <a:lumMod val="85000"/>
                                  <a:lumOff val="15000"/>
                                </a:srgbClr>
                              </a:solidFill>
                              <a:latin typeface="Cambria Math" panose="02040503050406030204" pitchFamily="18" charset="0"/>
                            </a:rPr>
                          </m:ctrlPr>
                        </m:dPr>
                        <m:e>
                          <m:sSubSup>
                            <m:sSubSupPr>
                              <m:ctrlPr>
                                <a:rPr lang="en-US" sz="2000" i="1" kern="1000" spc="30">
                                  <a:solidFill>
                                    <a:srgbClr val="000000">
                                      <a:lumMod val="85000"/>
                                      <a:lumOff val="15000"/>
                                    </a:srgbClr>
                                  </a:solidFill>
                                  <a:latin typeface="Cambria Math" panose="02040503050406030204" pitchFamily="18" charset="0"/>
                                </a:rPr>
                              </m:ctrlPr>
                            </m:sSubSupPr>
                            <m:e>
                              <m:r>
                                <a:rPr lang="en-US" sz="2000" i="1" kern="1000" spc="30">
                                  <a:solidFill>
                                    <a:srgbClr val="000000">
                                      <a:lumMod val="85000"/>
                                      <a:lumOff val="15000"/>
                                    </a:srgbClr>
                                  </a:solidFill>
                                  <a:latin typeface="Cambria Math" panose="02040503050406030204" pitchFamily="18" charset="0"/>
                                </a:rPr>
                                <m:t>𝑐</m:t>
                              </m:r>
                            </m:e>
                            <m:sub>
                              <m:r>
                                <a:rPr lang="en-US" sz="2000" i="1" kern="1000" spc="30">
                                  <a:solidFill>
                                    <a:srgbClr val="000000">
                                      <a:lumMod val="85000"/>
                                      <a:lumOff val="15000"/>
                                    </a:srgbClr>
                                  </a:solidFill>
                                  <a:latin typeface="Cambria Math" panose="02040503050406030204" pitchFamily="18" charset="0"/>
                                </a:rPr>
                                <m:t>𝑅</m:t>
                              </m:r>
                            </m:sub>
                            <m:sup>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up>
                          </m:sSubSup>
                          <m:r>
                            <a:rPr lang="en-US" sz="2000" i="1" kern="1000" spc="30">
                              <a:solidFill>
                                <a:srgbClr val="000000">
                                  <a:lumMod val="85000"/>
                                  <a:lumOff val="15000"/>
                                </a:srgbClr>
                              </a:solidFill>
                              <a:latin typeface="Cambria Math" panose="02040503050406030204" pitchFamily="18" charset="0"/>
                            </a:rPr>
                            <m:t>−</m:t>
                          </m:r>
                          <m:sSubSup>
                            <m:sSubSupPr>
                              <m:ctrlPr>
                                <a:rPr lang="en-US" sz="2000" i="1" kern="1000" spc="30">
                                  <a:solidFill>
                                    <a:srgbClr val="000000">
                                      <a:lumMod val="85000"/>
                                      <a:lumOff val="15000"/>
                                    </a:srgbClr>
                                  </a:solidFill>
                                  <a:latin typeface="Cambria Math" panose="02040503050406030204" pitchFamily="18" charset="0"/>
                                </a:rPr>
                              </m:ctrlPr>
                            </m:sSubSupPr>
                            <m:e>
                              <m:r>
                                <a:rPr lang="en-US" sz="2000" i="1" kern="1000" spc="30">
                                  <a:solidFill>
                                    <a:srgbClr val="000000">
                                      <a:lumMod val="85000"/>
                                      <a:lumOff val="15000"/>
                                    </a:srgbClr>
                                  </a:solidFill>
                                  <a:latin typeface="Cambria Math" panose="02040503050406030204" pitchFamily="18" charset="0"/>
                                </a:rPr>
                                <m:t>𝑐</m:t>
                              </m:r>
                            </m:e>
                            <m:sub>
                              <m:r>
                                <a:rPr lang="en-US" sz="2000" i="1" kern="1000" spc="30">
                                  <a:solidFill>
                                    <a:srgbClr val="000000">
                                      <a:lumMod val="85000"/>
                                      <a:lumOff val="15000"/>
                                    </a:srgbClr>
                                  </a:solidFill>
                                  <a:latin typeface="Cambria Math" panose="02040503050406030204" pitchFamily="18" charset="0"/>
                                </a:rPr>
                                <m:t>𝑅</m:t>
                              </m:r>
                            </m:sub>
                            <m:sup>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r>
                                <a:rPr lang="en-US" sz="2000" i="1" kern="1000" spc="30">
                                  <a:solidFill>
                                    <a:srgbClr val="000000">
                                      <a:lumMod val="85000"/>
                                      <a:lumOff val="15000"/>
                                    </a:srgbClr>
                                  </a:solidFill>
                                  <a:latin typeface="Cambria Math" panose="02040503050406030204" pitchFamily="18" charset="0"/>
                                </a:rPr>
                                <m:t>∗</m:t>
                              </m:r>
                            </m:sup>
                          </m:sSubSup>
                        </m:e>
                      </m:d>
                      <m:r>
                        <a:rPr lang="en-US" sz="2000" i="1" kern="1000" spc="30">
                          <a:solidFill>
                            <a:srgbClr val="000000">
                              <a:lumMod val="85000"/>
                              <a:lumOff val="15000"/>
                            </a:srgbClr>
                          </a:solidFill>
                          <a:latin typeface="Cambria Math" panose="02040503050406030204" pitchFamily="18" charset="0"/>
                        </a:rPr>
                        <m:t>=−</m:t>
                      </m:r>
                      <m:r>
                        <a:rPr lang="en-US" sz="2000" i="1" kern="1000" spc="30">
                          <a:solidFill>
                            <a:srgbClr val="000000">
                              <a:lumMod val="85000"/>
                              <a:lumOff val="15000"/>
                            </a:srgbClr>
                          </a:solidFill>
                          <a:latin typeface="Cambria Math" panose="02040503050406030204" pitchFamily="18" charset="0"/>
                        </a:rPr>
                        <m:t>2</m:t>
                      </m:r>
                      <m:r>
                        <m:rPr>
                          <m:sty m:val="p"/>
                        </m:rPr>
                        <a:rPr lang="en-US" sz="2000" kern="1000" spc="30">
                          <a:solidFill>
                            <a:srgbClr val="000000">
                              <a:lumMod val="85000"/>
                              <a:lumOff val="15000"/>
                            </a:srgbClr>
                          </a:solidFill>
                          <a:latin typeface="Cambria Math" panose="02040503050406030204" pitchFamily="18" charset="0"/>
                        </a:rPr>
                        <m:t>Im</m:t>
                      </m:r>
                      <m:sSubSup>
                        <m:sSubSupPr>
                          <m:ctrlPr>
                            <a:rPr lang="en-US" sz="2000" i="1" kern="1000" spc="30">
                              <a:solidFill>
                                <a:srgbClr val="000000">
                                  <a:lumMod val="85000"/>
                                  <a:lumOff val="15000"/>
                                </a:srgbClr>
                              </a:solidFill>
                              <a:latin typeface="Cambria Math" panose="02040503050406030204" pitchFamily="18" charset="0"/>
                            </a:rPr>
                          </m:ctrlPr>
                        </m:sSubSupPr>
                        <m:e>
                          <m:r>
                            <a:rPr lang="en-US" sz="2000" b="0" i="1" kern="1000" spc="30" smtClean="0">
                              <a:solidFill>
                                <a:srgbClr val="000000">
                                  <a:lumMod val="85000"/>
                                  <a:lumOff val="15000"/>
                                </a:srgbClr>
                              </a:solidFill>
                              <a:latin typeface="Cambria Math" panose="02040503050406030204" pitchFamily="18" charset="0"/>
                            </a:rPr>
                            <m:t> </m:t>
                          </m:r>
                          <m:r>
                            <a:rPr lang="en-US" sz="2000" i="1" kern="1000" spc="30">
                              <a:solidFill>
                                <a:srgbClr val="000000">
                                  <a:lumMod val="85000"/>
                                  <a:lumOff val="15000"/>
                                </a:srgbClr>
                              </a:solidFill>
                              <a:latin typeface="Cambria Math" panose="02040503050406030204" pitchFamily="18" charset="0"/>
                            </a:rPr>
                            <m:t>𝑐</m:t>
                          </m:r>
                        </m:e>
                        <m:sub>
                          <m:r>
                            <a:rPr lang="en-US" sz="2000" i="1" kern="1000" spc="30">
                              <a:solidFill>
                                <a:srgbClr val="000000">
                                  <a:lumMod val="85000"/>
                                  <a:lumOff val="15000"/>
                                </a:srgbClr>
                              </a:solidFill>
                              <a:latin typeface="Cambria Math" panose="02040503050406030204" pitchFamily="18" charset="0"/>
                            </a:rPr>
                            <m:t>𝑅</m:t>
                          </m:r>
                        </m:sub>
                        <m:sup>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up>
                      </m:sSubSup>
                    </m:oMath>
                  </m:oMathPara>
                </a14:m>
                <a:endParaRPr lang="en-US" sz="2000" kern="1000" spc="30" dirty="0" err="1">
                  <a:solidFill>
                    <a:schemeClr val="tx1">
                      <a:lumMod val="85000"/>
                      <a:lumOff val="15000"/>
                    </a:schemeClr>
                  </a:solidFill>
                  <a:latin typeface="+mn-lt"/>
                  <a:cs typeface="Franklin Gothic Book"/>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305213" y="3566361"/>
                <a:ext cx="5593711" cy="1084592"/>
              </a:xfrm>
              <a:prstGeom prst="rect">
                <a:avLst/>
              </a:prstGeom>
              <a:blipFill>
                <a:blip r:embed="rId4"/>
                <a:stretch>
                  <a:fillRect/>
                </a:stretch>
              </a:blipFill>
            </p:spPr>
            <p:txBody>
              <a:bodyPr/>
              <a:lstStyle/>
              <a:p>
                <a:r>
                  <a:rPr lang="en-US">
                    <a:noFill/>
                  </a:rPr>
                  <a:t> </a:t>
                </a:r>
              </a:p>
            </p:txBody>
          </p:sp>
        </mc:Fallback>
      </mc:AlternateContent>
      <p:grpSp>
        <p:nvGrpSpPr>
          <p:cNvPr id="5" name="Group 4"/>
          <p:cNvGrpSpPr/>
          <p:nvPr/>
        </p:nvGrpSpPr>
        <p:grpSpPr>
          <a:xfrm>
            <a:off x="171861" y="715560"/>
            <a:ext cx="1548682" cy="1507192"/>
            <a:chOff x="171861" y="715560"/>
            <a:chExt cx="1548682" cy="1507192"/>
          </a:xfrm>
        </p:grpSpPr>
        <p:pic>
          <p:nvPicPr>
            <p:cNvPr id="15" name="Picture 14"/>
            <p:cNvPicPr>
              <a:picLocks noChangeAspect="1"/>
            </p:cNvPicPr>
            <p:nvPr/>
          </p:nvPicPr>
          <p:blipFill>
            <a:blip r:embed="rId5"/>
            <a:stretch>
              <a:fillRect/>
            </a:stretch>
          </p:blipFill>
          <p:spPr>
            <a:xfrm>
              <a:off x="171861" y="715560"/>
              <a:ext cx="1485964" cy="150719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16958" y="1762123"/>
                  <a:ext cx="40222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kern="1000" spc="30">
                                <a:solidFill>
                                  <a:schemeClr val="tx1">
                                    <a:lumMod val="85000"/>
                                    <a:lumOff val="15000"/>
                                  </a:schemeClr>
                                </a:solidFill>
                                <a:latin typeface="Cambria Math" panose="02040503050406030204" pitchFamily="18" charset="0"/>
                                <a:cs typeface="Franklin Gothic Book"/>
                              </a:rPr>
                            </m:ctrlPr>
                          </m:sSubPr>
                          <m:e>
                            <m:r>
                              <a:rPr lang="en-US" i="1" kern="1000" spc="30">
                                <a:solidFill>
                                  <a:schemeClr val="tx1">
                                    <a:lumMod val="85000"/>
                                    <a:lumOff val="15000"/>
                                  </a:schemeClr>
                                </a:solidFill>
                                <a:latin typeface="Cambria Math" panose="02040503050406030204" pitchFamily="18" charset="0"/>
                                <a:cs typeface="Franklin Gothic Book"/>
                              </a:rPr>
                              <m:t>𝑙</m:t>
                            </m:r>
                          </m:e>
                          <m:sub>
                            <m:r>
                              <a:rPr lang="en-US" i="1" kern="1000" spc="30">
                                <a:solidFill>
                                  <a:schemeClr val="tx1">
                                    <a:lumMod val="85000"/>
                                    <a:lumOff val="15000"/>
                                  </a:schemeClr>
                                </a:solidFill>
                                <a:latin typeface="Cambria Math" panose="02040503050406030204" pitchFamily="18" charset="0"/>
                                <a:cs typeface="Franklin Gothic Book"/>
                              </a:rPr>
                              <m:t>𝑖</m:t>
                            </m:r>
                          </m:sub>
                        </m:sSub>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416958" y="1762123"/>
                  <a:ext cx="402225"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25001" y="839371"/>
                  <a:ext cx="422039"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𝑓</m:t>
                            </m:r>
                          </m:sub>
                        </m:sSub>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425001" y="839371"/>
                  <a:ext cx="422039" cy="39158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100180" y="1099824"/>
                  <a:ext cx="6203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kern="1000" spc="30">
                                <a:solidFill>
                                  <a:schemeClr val="tx1">
                                    <a:lumMod val="85000"/>
                                    <a:lumOff val="15000"/>
                                  </a:schemeClr>
                                </a:solidFill>
                                <a:latin typeface="Cambria Math" panose="02040503050406030204" pitchFamily="18" charset="0"/>
                                <a:cs typeface="Franklin Gothic Book"/>
                              </a:rPr>
                            </m:ctrlPr>
                          </m:sSupPr>
                          <m:e>
                            <m:r>
                              <a:rPr lang="en-US" i="1" kern="1000" spc="30">
                                <a:solidFill>
                                  <a:schemeClr val="tx1">
                                    <a:lumMod val="85000"/>
                                    <a:lumOff val="15000"/>
                                  </a:schemeClr>
                                </a:solidFill>
                                <a:latin typeface="Cambria Math" panose="02040503050406030204" pitchFamily="18" charset="0"/>
                                <a:cs typeface="Franklin Gothic Book"/>
                              </a:rPr>
                              <m:t>𝐹</m:t>
                            </m:r>
                          </m:e>
                          <m:sup>
                            <m:r>
                              <a:rPr lang="en-US" i="1" kern="1000" spc="30">
                                <a:solidFill>
                                  <a:schemeClr val="tx1">
                                    <a:lumMod val="85000"/>
                                    <a:lumOff val="15000"/>
                                  </a:schemeClr>
                                </a:solidFill>
                                <a:latin typeface="Cambria Math" panose="02040503050406030204" pitchFamily="18" charset="0"/>
                                <a:cs typeface="Franklin Gothic Book"/>
                              </a:rPr>
                              <m:t>𝜇𝜈</m:t>
                            </m:r>
                          </m:sup>
                        </m:sSup>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100180" y="1099824"/>
                  <a:ext cx="620363" cy="369332"/>
                </a:xfrm>
                <a:prstGeom prst="rect">
                  <a:avLst/>
                </a:prstGeom>
                <a:blipFill>
                  <a:blip r:embed="rId9"/>
                  <a:stretch>
                    <a:fillRect/>
                  </a:stretch>
                </a:blipFill>
              </p:spPr>
              <p:txBody>
                <a:bodyPr/>
                <a:lstStyle/>
                <a:p>
                  <a:r>
                    <a:rPr lang="en-US">
                      <a:noFill/>
                    </a:rPr>
                    <a:t> </a:t>
                  </a:r>
                </a:p>
              </p:txBody>
            </p:sp>
          </mc:Fallback>
        </mc:AlternateContent>
      </p:grpSp>
      <p:sp>
        <p:nvSpPr>
          <p:cNvPr id="23" name="Slide Number Placeholder 2"/>
          <p:cNvSpPr>
            <a:spLocks noGrp="1"/>
          </p:cNvSpPr>
          <p:nvPr>
            <p:ph type="sldNum" sz="quarter" idx="4294967295"/>
          </p:nvPr>
        </p:nvSpPr>
        <p:spPr>
          <a:xfrm>
            <a:off x="8209483" y="4898925"/>
            <a:ext cx="575742" cy="98177"/>
          </a:xfrm>
          <a:prstGeom prst="rect">
            <a:avLst/>
          </a:prstGeom>
        </p:spPr>
        <p:txBody>
          <a:bodyPr vert="horz" wrap="square" lIns="0" tIns="0" rIns="0" bIns="0" numCol="1" anchor="t" anchorCtr="0" compatLnSpc="1">
            <a:prstTxWarp prst="textNoShape">
              <a:avLst/>
            </a:prstTxWarp>
          </a:bodyPr>
          <a:lstStyle/>
          <a:p>
            <a:pPr algn="r">
              <a:spcBef>
                <a:spcPct val="0"/>
              </a:spcBef>
            </a:pPr>
            <a:r>
              <a:rPr lang="de-DE" sz="800" dirty="0">
                <a:latin typeface="Aptos" panose="020B0004020202020204" pitchFamily="34" charset="0"/>
              </a:rPr>
              <a:t>Page </a:t>
            </a:r>
            <a:fld id="{EBC07571-3134-BB4B-B83F-1A9FE18D34F3}" type="slidenum">
              <a:rPr lang="de-DE" sz="800">
                <a:latin typeface="Aptos" panose="020B0004020202020204" pitchFamily="34" charset="0"/>
              </a:rPr>
              <a:pPr algn="r">
                <a:spcBef>
                  <a:spcPct val="0"/>
                </a:spcBef>
              </a:pPr>
              <a:t>6</a:t>
            </a:fld>
            <a:endParaRPr lang="de-DE" sz="800" dirty="0">
              <a:latin typeface="Aptos" panose="020B0004020202020204" pitchFamily="34" charset="0"/>
            </a:endParaRPr>
          </a:p>
        </p:txBody>
      </p:sp>
    </p:spTree>
    <p:extLst>
      <p:ext uri="{BB962C8B-B14F-4D97-AF65-F5344CB8AC3E}">
        <p14:creationId xmlns:p14="http://schemas.microsoft.com/office/powerpoint/2010/main" val="183416612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with a number of lines&#10;&#10;AI-generated content may be incorrect.">
            <a:extLst>
              <a:ext uri="{FF2B5EF4-FFF2-40B4-BE49-F238E27FC236}">
                <a16:creationId xmlns:a16="http://schemas.microsoft.com/office/drawing/2014/main" id="{FEAF102D-0488-4720-334B-FF067C1607C6}"/>
              </a:ext>
            </a:extLst>
          </p:cNvPr>
          <p:cNvPicPr>
            <a:picLocks noChangeAspect="1"/>
          </p:cNvPicPr>
          <p:nvPr/>
        </p:nvPicPr>
        <p:blipFill>
          <a:blip r:embed="rId3"/>
          <a:stretch>
            <a:fillRect/>
          </a:stretch>
        </p:blipFill>
        <p:spPr>
          <a:xfrm>
            <a:off x="72008" y="953923"/>
            <a:ext cx="5004048" cy="3634051"/>
          </a:xfrm>
          <a:prstGeom prst="rect">
            <a:avLst/>
          </a:prstGeom>
        </p:spPr>
      </p:pic>
      <mc:AlternateContent xmlns:mc="http://schemas.openxmlformats.org/markup-compatibility/2006" xmlns:a14="http://schemas.microsoft.com/office/drawing/2010/main">
        <mc:Choice Requires="a14">
          <p:sp>
            <p:nvSpPr>
              <p:cNvPr id="3" name="Title 2"/>
              <p:cNvSpPr>
                <a:spLocks noGrp="1"/>
              </p:cNvSpPr>
              <p:nvPr>
                <p:ph type="title"/>
              </p:nvPr>
            </p:nvSpPr>
            <p:spPr>
              <a:xfrm>
                <a:off x="1937939" y="224946"/>
                <a:ext cx="6877521" cy="381375"/>
              </a:xfrm>
            </p:spPr>
            <p:txBody>
              <a:bodyPr/>
              <a:lstStyle/>
              <a:p>
                <a:r>
                  <a:rPr lang="en-US" dirty="0"/>
                  <a:t>General limits on </a:t>
                </a:r>
                <a14:m>
                  <m:oMath xmlns:m="http://schemas.openxmlformats.org/officeDocument/2006/math">
                    <m:r>
                      <a:rPr lang="en-US" b="0" i="1" smtClean="0">
                        <a:latin typeface="Cambria Math"/>
                      </a:rPr>
                      <m:t>𝜇</m:t>
                    </m:r>
                  </m:oMath>
                </a14:m>
                <a:r>
                  <a:rPr lang="en-US" dirty="0"/>
                  <a:t>EDM</a:t>
                </a:r>
              </a:p>
            </p:txBody>
          </p:sp>
        </mc:Choice>
        <mc:Fallback xmlns="">
          <p:sp>
            <p:nvSpPr>
              <p:cNvPr id="3" name="Title 2"/>
              <p:cNvSpPr>
                <a:spLocks noGrp="1" noRot="1" noChangeAspect="1" noMove="1" noResize="1" noEditPoints="1" noAdjustHandles="1" noChangeArrowheads="1" noChangeShapeType="1" noTextEdit="1"/>
              </p:cNvSpPr>
              <p:nvPr>
                <p:ph type="title"/>
              </p:nvPr>
            </p:nvSpPr>
            <p:spPr>
              <a:xfrm>
                <a:off x="1937939" y="224946"/>
                <a:ext cx="6877521" cy="381375"/>
              </a:xfrm>
              <a:blipFill>
                <a:blip r:embed="rId4"/>
                <a:stretch>
                  <a:fillRect l="-2748" t="-25806" b="-45161"/>
                </a:stretch>
              </a:blipFill>
            </p:spPr>
            <p:txBody>
              <a:bodyPr/>
              <a:lstStyle/>
              <a:p>
                <a:r>
                  <a:rPr lang="en-US">
                    <a:noFill/>
                  </a:rPr>
                  <a:t> </a:t>
                </a:r>
              </a:p>
            </p:txBody>
          </p:sp>
        </mc:Fallback>
      </mc:AlternateContent>
      <p:pic>
        <p:nvPicPr>
          <p:cNvPr id="11"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009078" y="3344105"/>
            <a:ext cx="1955410" cy="167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3" name="Content Placeholder 3"/>
              <p:cNvSpPr txBox="1">
                <a:spLocks/>
              </p:cNvSpPr>
              <p:nvPr/>
            </p:nvSpPr>
            <p:spPr>
              <a:xfrm>
                <a:off x="5076055" y="1059582"/>
                <a:ext cx="3960441" cy="3608676"/>
              </a:xfrm>
              <a:prstGeom prst="rect">
                <a:avLst/>
              </a:prstGeom>
            </p:spPr>
            <p:txBody>
              <a:bodyPr vert="horz" lIns="0" tIns="0" rIns="0" bIns="0" rtlCol="0">
                <a:noAutofit/>
              </a:bodyPr>
              <a:lst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lang="en-GB" sz="1700" kern="1200" spc="0" baseline="0" noProof="0" dirty="0" smtClean="0">
                    <a:solidFill>
                      <a:schemeClr val="tx1"/>
                    </a:solidFill>
                    <a:latin typeface="+mn-lt"/>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lang="en-GB" sz="1700" kern="1200" spc="0" baseline="0" noProof="0" dirty="0" smtClean="0">
                    <a:solidFill>
                      <a:schemeClr val="tx1"/>
                    </a:solidFill>
                    <a:latin typeface="+mn-lt"/>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lang="en-GB" sz="1700" spc="0" baseline="0" noProof="0" dirty="0" smtClean="0">
                    <a:solidFill>
                      <a:schemeClr val="tx1"/>
                    </a:solidFill>
                    <a:latin typeface="+mn-lt"/>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lang="en-GB" sz="1700" kern="1200" spc="0" baseline="0" noProof="0" dirty="0" smtClean="0">
                    <a:solidFill>
                      <a:schemeClr val="tx1"/>
                    </a:solidFill>
                    <a:latin typeface="+mn-lt"/>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lang="en-GB" sz="1700" kern="1200" spc="0" baseline="0" noProof="0" dirty="0" smtClean="0">
                    <a:solidFill>
                      <a:schemeClr val="tx1"/>
                    </a:solidFill>
                    <a:latin typeface="+mn-lt"/>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lang="en-GB" sz="1700" noProof="0" dirty="0" smtClean="0">
                    <a:solidFill>
                      <a:schemeClr val="tx1"/>
                    </a:solidFill>
                    <a:latin typeface="+mn-lt"/>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lang="en-GB" sz="1700" noProof="0" dirty="0" smtClean="0">
                    <a:solidFill>
                      <a:schemeClr val="tx1"/>
                    </a:solidFill>
                    <a:latin typeface="+mn-lt"/>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lang="en-GB" sz="1700" noProof="0" dirty="0" smtClean="0">
                    <a:solidFill>
                      <a:schemeClr val="tx1"/>
                    </a:solidFill>
                    <a:latin typeface="+mn-lt"/>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lang="en-GB" sz="1700" noProof="0" dirty="0">
                    <a:solidFill>
                      <a:schemeClr val="tx1"/>
                    </a:solidFill>
                    <a:latin typeface="+mn-lt"/>
                    <a:ea typeface="+mn-ea"/>
                  </a:defRPr>
                </a:lvl9pPr>
              </a:lstStyle>
              <a:p>
                <a:r>
                  <a:rPr lang="en-US" altLang="en-US" sz="1800" dirty="0">
                    <a:latin typeface="Aptos" panose="020B0004020202020204" pitchFamily="34" charset="0"/>
                  </a:rPr>
                  <a:t>MFV:  </a:t>
                </a:r>
                <a14:m>
                  <m:oMath xmlns:m="http://schemas.openxmlformats.org/officeDocument/2006/math">
                    <m:d>
                      <m:dPr>
                        <m:begChr m:val="|"/>
                        <m:endChr m:val="|"/>
                        <m:ctrlPr>
                          <a:rPr lang="ar-AE" altLang="en-US" sz="1600" i="1">
                            <a:solidFill>
                              <a:schemeClr val="bg2">
                                <a:lumMod val="75000"/>
                              </a:schemeClr>
                            </a:solidFill>
                            <a:latin typeface="Cambria Math" panose="02040503050406030204" pitchFamily="18" charset="0"/>
                          </a:rPr>
                        </m:ctrlPr>
                      </m:dPr>
                      <m:e>
                        <m:sSubSup>
                          <m:sSubSupPr>
                            <m:ctrlPr>
                              <a:rPr lang="ar-AE" altLang="en-US" sz="1600" i="1">
                                <a:solidFill>
                                  <a:schemeClr val="bg2">
                                    <a:lumMod val="75000"/>
                                  </a:schemeClr>
                                </a:solidFill>
                                <a:latin typeface="Cambria Math" panose="02040503050406030204" pitchFamily="18" charset="0"/>
                              </a:rPr>
                            </m:ctrlPr>
                          </m:sSubSupPr>
                          <m:e>
                            <m:r>
                              <a:rPr lang="ar-AE" altLang="en-US" sz="1600" i="1">
                                <a:solidFill>
                                  <a:schemeClr val="bg2">
                                    <a:lumMod val="75000"/>
                                  </a:schemeClr>
                                </a:solidFill>
                                <a:latin typeface="Cambria Math" panose="02040503050406030204" pitchFamily="18" charset="0"/>
                              </a:rPr>
                              <m:t>𝑑</m:t>
                            </m:r>
                          </m:e>
                          <m:sub>
                            <m:r>
                              <a:rPr lang="ar-AE" altLang="en-US" sz="1600" i="1">
                                <a:solidFill>
                                  <a:schemeClr val="bg2">
                                    <a:lumMod val="75000"/>
                                  </a:schemeClr>
                                </a:solidFill>
                                <a:latin typeface="Cambria Math" panose="02040503050406030204" pitchFamily="18" charset="0"/>
                              </a:rPr>
                              <m:t>𝜇</m:t>
                            </m:r>
                            <m:r>
                              <a:rPr lang="ar-AE" altLang="en-US" sz="1600" i="1">
                                <a:solidFill>
                                  <a:schemeClr val="bg2">
                                    <a:lumMod val="75000"/>
                                  </a:schemeClr>
                                </a:solidFill>
                                <a:latin typeface="Cambria Math" panose="02040503050406030204" pitchFamily="18" charset="0"/>
                              </a:rPr>
                              <m:t>←</m:t>
                            </m:r>
                            <m:r>
                              <a:rPr lang="ar-AE" altLang="en-US" sz="1600" i="1">
                                <a:solidFill>
                                  <a:schemeClr val="bg2">
                                    <a:lumMod val="75000"/>
                                  </a:schemeClr>
                                </a:solidFill>
                                <a:latin typeface="Cambria Math" panose="02040503050406030204" pitchFamily="18" charset="0"/>
                              </a:rPr>
                              <m:t>𝑒</m:t>
                            </m:r>
                          </m:sub>
                          <m:sup>
                            <m:r>
                              <m:rPr>
                                <m:sty m:val="p"/>
                              </m:rPr>
                              <a:rPr lang="en-US" altLang="en-US" sz="1600">
                                <a:solidFill>
                                  <a:schemeClr val="bg2">
                                    <a:lumMod val="75000"/>
                                  </a:schemeClr>
                                </a:solidFill>
                                <a:latin typeface="Cambria Math" panose="02040503050406030204" pitchFamily="18" charset="0"/>
                              </a:rPr>
                              <m:t>MFV</m:t>
                            </m:r>
                          </m:sup>
                        </m:sSubSup>
                      </m:e>
                    </m:d>
                    <m:r>
                      <a:rPr lang="ar-AE" altLang="en-US" sz="1600" i="1">
                        <a:solidFill>
                          <a:schemeClr val="bg2">
                            <a:lumMod val="75000"/>
                          </a:schemeClr>
                        </a:solidFill>
                        <a:latin typeface="Cambria Math" panose="02040503050406030204" pitchFamily="18" charset="0"/>
                      </a:rPr>
                      <m:t>&lt;</m:t>
                    </m:r>
                    <m:r>
                      <a:rPr lang="ar-AE" altLang="en-US" sz="1600" i="1">
                        <a:solidFill>
                          <a:schemeClr val="bg2">
                            <a:lumMod val="75000"/>
                          </a:schemeClr>
                        </a:solidFill>
                        <a:latin typeface="Cambria Math" panose="02040503050406030204" pitchFamily="18" charset="0"/>
                      </a:rPr>
                      <m:t>8</m:t>
                    </m:r>
                    <m:r>
                      <a:rPr lang="ar-AE" altLang="en-US" sz="1600" i="1">
                        <a:solidFill>
                          <a:schemeClr val="bg2">
                            <a:lumMod val="75000"/>
                          </a:schemeClr>
                        </a:solidFill>
                        <a:latin typeface="Cambria Math" panose="02040503050406030204" pitchFamily="18" charset="0"/>
                      </a:rPr>
                      <m:t>.</m:t>
                    </m:r>
                    <m:r>
                      <a:rPr lang="ar-AE" altLang="en-US" sz="1600" i="1">
                        <a:solidFill>
                          <a:schemeClr val="bg2">
                            <a:lumMod val="75000"/>
                          </a:schemeClr>
                        </a:solidFill>
                        <a:latin typeface="Cambria Math" panose="02040503050406030204" pitchFamily="18" charset="0"/>
                      </a:rPr>
                      <m:t>5</m:t>
                    </m:r>
                    <m:r>
                      <a:rPr lang="ar-AE" altLang="en-US" sz="1600" i="1">
                        <a:solidFill>
                          <a:schemeClr val="bg2">
                            <a:lumMod val="75000"/>
                          </a:schemeClr>
                        </a:solidFill>
                        <a:latin typeface="Cambria Math" panose="02040503050406030204" pitchFamily="18" charset="0"/>
                      </a:rPr>
                      <m:t>×</m:t>
                    </m:r>
                    <m:sSup>
                      <m:sSupPr>
                        <m:ctrlPr>
                          <a:rPr lang="ar-AE" altLang="en-US" sz="1600" i="1">
                            <a:solidFill>
                              <a:schemeClr val="bg2">
                                <a:lumMod val="75000"/>
                              </a:schemeClr>
                            </a:solidFill>
                            <a:latin typeface="Cambria Math" panose="02040503050406030204" pitchFamily="18" charset="0"/>
                          </a:rPr>
                        </m:ctrlPr>
                      </m:sSupPr>
                      <m:e>
                        <m:r>
                          <a:rPr lang="ar-AE" altLang="en-US" sz="1600" i="1">
                            <a:solidFill>
                              <a:schemeClr val="bg2">
                                <a:lumMod val="75000"/>
                              </a:schemeClr>
                            </a:solidFill>
                            <a:latin typeface="Cambria Math" panose="02040503050406030204" pitchFamily="18" charset="0"/>
                          </a:rPr>
                          <m:t>10</m:t>
                        </m:r>
                      </m:e>
                      <m:sup>
                        <m:r>
                          <a:rPr lang="ar-AE" altLang="en-US" sz="1600" i="1">
                            <a:solidFill>
                              <a:schemeClr val="bg2">
                                <a:lumMod val="75000"/>
                              </a:schemeClr>
                            </a:solidFill>
                            <a:latin typeface="Cambria Math" panose="02040503050406030204" pitchFamily="18" charset="0"/>
                          </a:rPr>
                          <m:t>−</m:t>
                        </m:r>
                        <m:r>
                          <a:rPr lang="ar-AE" altLang="en-US" sz="1600" i="1">
                            <a:solidFill>
                              <a:schemeClr val="bg2">
                                <a:lumMod val="75000"/>
                              </a:schemeClr>
                            </a:solidFill>
                            <a:latin typeface="Cambria Math" panose="02040503050406030204" pitchFamily="18" charset="0"/>
                          </a:rPr>
                          <m:t>28</m:t>
                        </m:r>
                      </m:sup>
                    </m:sSup>
                    <m:r>
                      <a:rPr lang="ar-AE" altLang="en-US" sz="1600" i="1">
                        <a:solidFill>
                          <a:schemeClr val="bg2">
                            <a:lumMod val="75000"/>
                          </a:schemeClr>
                        </a:solidFill>
                        <a:latin typeface="Cambria Math" panose="02040503050406030204" pitchFamily="18" charset="0"/>
                      </a:rPr>
                      <m:t>𝑒</m:t>
                    </m:r>
                    <m:r>
                      <m:rPr>
                        <m:sty m:val="p"/>
                      </m:rPr>
                      <a:rPr lang="en-US" altLang="en-US" sz="1600" spc="-150">
                        <a:solidFill>
                          <a:schemeClr val="bg2">
                            <a:lumMod val="75000"/>
                          </a:schemeClr>
                        </a:solidFill>
                        <a:latin typeface="Cambria Math" panose="02040503050406030204" pitchFamily="18" charset="0"/>
                      </a:rPr>
                      <m:t>cm</m:t>
                    </m:r>
                  </m:oMath>
                </a14:m>
                <a:r>
                  <a:rPr lang="en-US" altLang="en-US" sz="1600" dirty="0">
                    <a:solidFill>
                      <a:schemeClr val="bg2">
                        <a:lumMod val="75000"/>
                      </a:schemeClr>
                    </a:solidFill>
                    <a:latin typeface="Aptos" panose="020B0004020202020204" pitchFamily="34" charset="0"/>
                  </a:rPr>
                  <a:t>  </a:t>
                </a:r>
                <a:endParaRPr lang="en-US" altLang="en-US" sz="1800" dirty="0">
                  <a:solidFill>
                    <a:schemeClr val="bg2">
                      <a:lumMod val="75000"/>
                    </a:schemeClr>
                  </a:solidFill>
                  <a:latin typeface="Aptos" panose="020B0004020202020204" pitchFamily="34" charset="0"/>
                </a:endParaRPr>
              </a:p>
              <a:p>
                <a:r>
                  <a:rPr lang="en-US" altLang="en-US" sz="1800" dirty="0">
                    <a:latin typeface="Aptos" panose="020B0004020202020204" pitchFamily="34" charset="0"/>
                  </a:rPr>
                  <a:t>Contribution only starts at the 3-loop level</a:t>
                </a:r>
                <a:r>
                  <a:rPr lang="en-US" altLang="en-US" sz="1800" baseline="30000" dirty="0">
                    <a:latin typeface="Aptos" panose="020B0004020202020204" pitchFamily="34" charset="0"/>
                  </a:rPr>
                  <a:t>*</a:t>
                </a:r>
                <a:r>
                  <a:rPr lang="en-US" altLang="en-US" sz="1800" dirty="0">
                    <a:latin typeface="Aptos" panose="020B0004020202020204" pitchFamily="34" charset="0"/>
                  </a:rPr>
                  <a:t> 	</a:t>
                </a:r>
                <a14:m>
                  <m:oMath xmlns:m="http://schemas.openxmlformats.org/officeDocument/2006/math">
                    <m:d>
                      <m:dPr>
                        <m:begChr m:val="|"/>
                        <m:endChr m:val="|"/>
                        <m:ctrlPr>
                          <a:rPr lang="ar-AE" altLang="en-US" sz="1600" i="1">
                            <a:solidFill>
                              <a:schemeClr val="bg2">
                                <a:lumMod val="75000"/>
                              </a:schemeClr>
                            </a:solidFill>
                            <a:latin typeface="Cambria Math" panose="02040503050406030204" pitchFamily="18" charset="0"/>
                          </a:rPr>
                        </m:ctrlPr>
                      </m:dPr>
                      <m:e>
                        <m:sSub>
                          <m:sSubPr>
                            <m:ctrlPr>
                              <a:rPr lang="ar-AE" altLang="en-US" sz="1600" i="1">
                                <a:solidFill>
                                  <a:schemeClr val="bg2">
                                    <a:lumMod val="75000"/>
                                  </a:schemeClr>
                                </a:solidFill>
                                <a:latin typeface="Cambria Math" panose="02040503050406030204" pitchFamily="18" charset="0"/>
                              </a:rPr>
                            </m:ctrlPr>
                          </m:sSubPr>
                          <m:e>
                            <m:r>
                              <a:rPr lang="ar-AE" altLang="en-US" sz="1600" i="1">
                                <a:solidFill>
                                  <a:schemeClr val="bg2">
                                    <a:lumMod val="75000"/>
                                  </a:schemeClr>
                                </a:solidFill>
                                <a:latin typeface="Cambria Math" panose="02040503050406030204" pitchFamily="18" charset="0"/>
                              </a:rPr>
                              <m:t>𝑑</m:t>
                            </m:r>
                          </m:e>
                          <m:sub>
                            <m:r>
                              <a:rPr lang="ar-AE" altLang="en-US" sz="1600" i="1">
                                <a:solidFill>
                                  <a:schemeClr val="bg2">
                                    <a:lumMod val="75000"/>
                                  </a:schemeClr>
                                </a:solidFill>
                                <a:latin typeface="Cambria Math" panose="02040503050406030204" pitchFamily="18" charset="0"/>
                              </a:rPr>
                              <m:t>𝜇</m:t>
                            </m:r>
                            <m:r>
                              <a:rPr lang="ar-AE" altLang="en-US" sz="1600" i="1">
                                <a:solidFill>
                                  <a:schemeClr val="bg2">
                                    <a:lumMod val="75000"/>
                                  </a:schemeClr>
                                </a:solidFill>
                                <a:latin typeface="Cambria Math" panose="02040503050406030204" pitchFamily="18" charset="0"/>
                              </a:rPr>
                              <m:t>←</m:t>
                            </m:r>
                            <m:r>
                              <a:rPr lang="ar-AE" altLang="en-US" sz="1600" i="1">
                                <a:solidFill>
                                  <a:schemeClr val="bg2">
                                    <a:lumMod val="75000"/>
                                  </a:schemeClr>
                                </a:solidFill>
                                <a:latin typeface="Cambria Math" panose="02040503050406030204" pitchFamily="18" charset="0"/>
                              </a:rPr>
                              <m:t>𝑒</m:t>
                            </m:r>
                          </m:sub>
                        </m:sSub>
                      </m:e>
                    </m:d>
                    <m:r>
                      <a:rPr lang="ar-AE" altLang="en-US" sz="1600" i="1">
                        <a:solidFill>
                          <a:schemeClr val="bg2">
                            <a:lumMod val="75000"/>
                          </a:schemeClr>
                        </a:solidFill>
                        <a:latin typeface="Cambria Math" panose="02040503050406030204" pitchFamily="18" charset="0"/>
                      </a:rPr>
                      <m:t>&lt;</m:t>
                    </m:r>
                    <m:r>
                      <a:rPr lang="ar-AE" altLang="en-US" sz="1600" i="1">
                        <a:solidFill>
                          <a:schemeClr val="bg2">
                            <a:lumMod val="75000"/>
                          </a:schemeClr>
                        </a:solidFill>
                        <a:latin typeface="Cambria Math" panose="02040503050406030204" pitchFamily="18" charset="0"/>
                      </a:rPr>
                      <m:t>4</m:t>
                    </m:r>
                    <m:r>
                      <a:rPr lang="ar-AE" altLang="en-US" sz="1600" i="1">
                        <a:solidFill>
                          <a:schemeClr val="bg2">
                            <a:lumMod val="75000"/>
                          </a:schemeClr>
                        </a:solidFill>
                        <a:latin typeface="Cambria Math" panose="02040503050406030204" pitchFamily="18" charset="0"/>
                      </a:rPr>
                      <m:t>×</m:t>
                    </m:r>
                    <m:sSup>
                      <m:sSupPr>
                        <m:ctrlPr>
                          <a:rPr lang="ar-AE" altLang="en-US" sz="1600" i="1">
                            <a:solidFill>
                              <a:schemeClr val="bg2">
                                <a:lumMod val="75000"/>
                              </a:schemeClr>
                            </a:solidFill>
                            <a:latin typeface="Cambria Math" panose="02040503050406030204" pitchFamily="18" charset="0"/>
                          </a:rPr>
                        </m:ctrlPr>
                      </m:sSupPr>
                      <m:e>
                        <m:r>
                          <a:rPr lang="ar-AE" altLang="en-US" sz="1600" i="1">
                            <a:solidFill>
                              <a:schemeClr val="bg2">
                                <a:lumMod val="75000"/>
                              </a:schemeClr>
                            </a:solidFill>
                            <a:latin typeface="Cambria Math" panose="02040503050406030204" pitchFamily="18" charset="0"/>
                          </a:rPr>
                          <m:t>10</m:t>
                        </m:r>
                      </m:e>
                      <m:sup>
                        <m:r>
                          <a:rPr lang="ar-AE" altLang="en-US" sz="1600" i="1">
                            <a:solidFill>
                              <a:schemeClr val="bg2">
                                <a:lumMod val="75000"/>
                              </a:schemeClr>
                            </a:solidFill>
                            <a:latin typeface="Cambria Math" panose="02040503050406030204" pitchFamily="18" charset="0"/>
                          </a:rPr>
                          <m:t>−</m:t>
                        </m:r>
                        <m:r>
                          <a:rPr lang="ar-AE" altLang="en-US" sz="1600" i="1">
                            <a:solidFill>
                              <a:schemeClr val="bg2">
                                <a:lumMod val="75000"/>
                              </a:schemeClr>
                            </a:solidFill>
                            <a:latin typeface="Cambria Math" panose="02040503050406030204" pitchFamily="18" charset="0"/>
                          </a:rPr>
                          <m:t>20</m:t>
                        </m:r>
                      </m:sup>
                    </m:sSup>
                    <m:r>
                      <a:rPr lang="ar-AE" altLang="en-US" sz="1600" i="1">
                        <a:solidFill>
                          <a:schemeClr val="bg2">
                            <a:lumMod val="75000"/>
                          </a:schemeClr>
                        </a:solidFill>
                        <a:latin typeface="Cambria Math" panose="02040503050406030204" pitchFamily="18" charset="0"/>
                      </a:rPr>
                      <m:t> </m:t>
                    </m:r>
                    <m:r>
                      <a:rPr lang="ar-AE" altLang="en-US" sz="1600" i="1">
                        <a:solidFill>
                          <a:schemeClr val="bg2">
                            <a:lumMod val="75000"/>
                          </a:schemeClr>
                        </a:solidFill>
                        <a:latin typeface="Cambria Math" panose="02040503050406030204" pitchFamily="18" charset="0"/>
                      </a:rPr>
                      <m:t>𝑒</m:t>
                    </m:r>
                    <m:r>
                      <m:rPr>
                        <m:sty m:val="p"/>
                      </m:rPr>
                      <a:rPr lang="en-US" altLang="en-US" sz="1600" i="1">
                        <a:solidFill>
                          <a:schemeClr val="bg2">
                            <a:lumMod val="75000"/>
                          </a:schemeClr>
                        </a:solidFill>
                        <a:latin typeface="Cambria Math" panose="02040503050406030204" pitchFamily="18" charset="0"/>
                      </a:rPr>
                      <m:t>cm</m:t>
                    </m:r>
                  </m:oMath>
                </a14:m>
                <a:endParaRPr lang="en-US" altLang="en-US" sz="1600" i="1" dirty="0">
                  <a:solidFill>
                    <a:schemeClr val="bg2">
                      <a:lumMod val="75000"/>
                    </a:schemeClr>
                  </a:solidFill>
                  <a:latin typeface="Cambria Math" panose="02040503050406030204" pitchFamily="18" charset="0"/>
                </a:endParaRPr>
              </a:p>
              <a:p>
                <a:pPr marL="0" indent="0">
                  <a:buFont typeface="Arial" panose="020B0604020202020204" pitchFamily="34" charset="0"/>
                  <a:buNone/>
                </a:pPr>
                <a:endParaRPr lang="en-US" altLang="en-US" sz="1600" i="1" dirty="0">
                  <a:solidFill>
                    <a:schemeClr val="bg2">
                      <a:lumMod val="75000"/>
                    </a:schemeClr>
                  </a:solidFill>
                  <a:latin typeface="Cambria Math" panose="02040503050406030204" pitchFamily="18" charset="0"/>
                </a:endParaRPr>
              </a:p>
              <a:p>
                <a:r>
                  <a:rPr lang="en-US" altLang="en-US" sz="1800" dirty="0">
                    <a:latin typeface="Aptos" panose="020B0004020202020204" pitchFamily="34" charset="0"/>
                  </a:rPr>
                  <a:t> Y. </a:t>
                </a:r>
                <a:r>
                  <a:rPr lang="en-US" altLang="en-US" sz="1800" dirty="0" err="1">
                    <a:latin typeface="Aptos" panose="020B0004020202020204" pitchFamily="34" charset="0"/>
                  </a:rPr>
                  <a:t>Ema</a:t>
                </a:r>
                <a:r>
                  <a:rPr lang="en-US" altLang="en-US" sz="1800" dirty="0">
                    <a:latin typeface="Aptos" panose="020B0004020202020204" pitchFamily="34" charset="0"/>
                  </a:rPr>
                  <a:t> et al., PRL</a:t>
                </a:r>
                <a:r>
                  <a:rPr lang="en-US" altLang="en-US" sz="1800" b="1" dirty="0">
                    <a:latin typeface="Aptos" panose="020B0004020202020204" pitchFamily="34" charset="0"/>
                  </a:rPr>
                  <a:t>128</a:t>
                </a:r>
                <a:r>
                  <a:rPr lang="en-US" altLang="en-US" sz="1800" dirty="0">
                    <a:latin typeface="Aptos" panose="020B0004020202020204" pitchFamily="34" charset="0"/>
                  </a:rPr>
                  <a:t>, 131801 (2022)</a:t>
                </a:r>
                <a:r>
                  <a:rPr lang="en-US" altLang="en-US" sz="1800" b="1" dirty="0">
                    <a:latin typeface="Aptos" panose="020B0004020202020204" pitchFamily="34" charset="0"/>
                  </a:rPr>
                  <a:t> </a:t>
                </a:r>
              </a:p>
              <a:p>
                <a:pPr marL="0" indent="0">
                  <a:buFont typeface="Arial" panose="020B0604020202020204" pitchFamily="34" charset="0"/>
                  <a:buNone/>
                </a:pPr>
                <a:r>
                  <a:rPr lang="en-US" altLang="en-US" sz="1600" dirty="0">
                    <a:solidFill>
                      <a:schemeClr val="bg2">
                        <a:lumMod val="75000"/>
                      </a:schemeClr>
                    </a:solidFill>
                    <a:latin typeface="Aptos" panose="020B0004020202020204" pitchFamily="34" charset="0"/>
                  </a:rPr>
                  <a:t>	</a:t>
                </a:r>
                <a14:m>
                  <m:oMath xmlns:m="http://schemas.openxmlformats.org/officeDocument/2006/math">
                    <m:d>
                      <m:dPr>
                        <m:begChr m:val="|"/>
                        <m:endChr m:val="|"/>
                        <m:ctrlPr>
                          <a:rPr lang="ar-AE" altLang="en-US" sz="1600" i="1">
                            <a:solidFill>
                              <a:schemeClr val="bg2">
                                <a:lumMod val="75000"/>
                              </a:schemeClr>
                            </a:solidFill>
                            <a:latin typeface="Cambria Math" panose="02040503050406030204" pitchFamily="18" charset="0"/>
                          </a:rPr>
                        </m:ctrlPr>
                      </m:dPr>
                      <m:e>
                        <m:sSub>
                          <m:sSubPr>
                            <m:ctrlPr>
                              <a:rPr lang="ar-AE" altLang="en-US" sz="1600" i="1">
                                <a:solidFill>
                                  <a:schemeClr val="bg2">
                                    <a:lumMod val="75000"/>
                                  </a:schemeClr>
                                </a:solidFill>
                                <a:latin typeface="Cambria Math" panose="02040503050406030204" pitchFamily="18" charset="0"/>
                              </a:rPr>
                            </m:ctrlPr>
                          </m:sSubPr>
                          <m:e>
                            <m:r>
                              <a:rPr lang="ar-AE" altLang="en-US" sz="1600" i="1">
                                <a:solidFill>
                                  <a:schemeClr val="bg2">
                                    <a:lumMod val="75000"/>
                                  </a:schemeClr>
                                </a:solidFill>
                                <a:latin typeface="Cambria Math" panose="02040503050406030204" pitchFamily="18" charset="0"/>
                              </a:rPr>
                              <m:t>𝑑</m:t>
                            </m:r>
                          </m:e>
                          <m:sub>
                            <m:r>
                              <a:rPr lang="ar-AE" altLang="en-US" sz="1600" i="1">
                                <a:solidFill>
                                  <a:schemeClr val="bg2">
                                    <a:lumMod val="75000"/>
                                  </a:schemeClr>
                                </a:solidFill>
                                <a:latin typeface="Cambria Math" panose="02040503050406030204" pitchFamily="18" charset="0"/>
                              </a:rPr>
                              <m:t>𝜇</m:t>
                            </m:r>
                          </m:sub>
                        </m:sSub>
                        <m:d>
                          <m:dPr>
                            <m:ctrlPr>
                              <a:rPr lang="ar-AE" altLang="en-US" sz="1600" i="1">
                                <a:solidFill>
                                  <a:schemeClr val="bg2">
                                    <a:lumMod val="75000"/>
                                  </a:schemeClr>
                                </a:solidFill>
                                <a:latin typeface="Cambria Math" panose="02040503050406030204" pitchFamily="18" charset="0"/>
                              </a:rPr>
                            </m:ctrlPr>
                          </m:dPr>
                          <m:e>
                            <m:sPre>
                              <m:sPrePr>
                                <m:ctrlPr>
                                  <a:rPr lang="ar-AE" altLang="en-US" sz="1600" i="1">
                                    <a:solidFill>
                                      <a:schemeClr val="bg2">
                                        <a:lumMod val="75000"/>
                                      </a:schemeClr>
                                    </a:solidFill>
                                    <a:latin typeface="Cambria Math" panose="02040503050406030204" pitchFamily="18" charset="0"/>
                                  </a:rPr>
                                </m:ctrlPr>
                              </m:sPrePr>
                              <m:sub/>
                              <m:sup>
                                <m:r>
                                  <a:rPr lang="ar-AE" altLang="en-US" sz="1600" i="1">
                                    <a:solidFill>
                                      <a:schemeClr val="bg2">
                                        <a:lumMod val="75000"/>
                                      </a:schemeClr>
                                    </a:solidFill>
                                    <a:latin typeface="Cambria Math" panose="02040503050406030204" pitchFamily="18" charset="0"/>
                                  </a:rPr>
                                  <m:t>199</m:t>
                                </m:r>
                              </m:sup>
                              <m:e>
                                <m:r>
                                  <m:rPr>
                                    <m:sty m:val="p"/>
                                  </m:rPr>
                                  <a:rPr lang="en-US" altLang="en-US" sz="1600" i="1">
                                    <a:solidFill>
                                      <a:schemeClr val="bg2">
                                        <a:lumMod val="75000"/>
                                      </a:schemeClr>
                                    </a:solidFill>
                                    <a:latin typeface="Cambria Math" panose="02040503050406030204" pitchFamily="18" charset="0"/>
                                  </a:rPr>
                                  <m:t>Hg</m:t>
                                </m:r>
                              </m:e>
                            </m:sPre>
                          </m:e>
                        </m:d>
                      </m:e>
                    </m:d>
                    <m:r>
                      <a:rPr lang="ar-AE" altLang="en-US" sz="1600" i="1">
                        <a:solidFill>
                          <a:schemeClr val="bg2">
                            <a:lumMod val="75000"/>
                          </a:schemeClr>
                        </a:solidFill>
                        <a:latin typeface="Cambria Math" panose="02040503050406030204" pitchFamily="18" charset="0"/>
                      </a:rPr>
                      <m:t>&lt;</m:t>
                    </m:r>
                    <m:r>
                      <a:rPr lang="ar-AE" altLang="en-US" sz="1600" i="1">
                        <a:solidFill>
                          <a:schemeClr val="bg2">
                            <a:lumMod val="75000"/>
                          </a:schemeClr>
                        </a:solidFill>
                        <a:latin typeface="Cambria Math" panose="02040503050406030204" pitchFamily="18" charset="0"/>
                      </a:rPr>
                      <m:t>6</m:t>
                    </m:r>
                    <m:r>
                      <a:rPr lang="ar-AE" altLang="en-US" sz="1600" i="1">
                        <a:solidFill>
                          <a:schemeClr val="bg2">
                            <a:lumMod val="75000"/>
                          </a:schemeClr>
                        </a:solidFill>
                        <a:latin typeface="Cambria Math" panose="02040503050406030204" pitchFamily="18" charset="0"/>
                      </a:rPr>
                      <m:t>×</m:t>
                    </m:r>
                    <m:sSup>
                      <m:sSupPr>
                        <m:ctrlPr>
                          <a:rPr lang="ar-AE" altLang="en-US" sz="1600" i="1">
                            <a:solidFill>
                              <a:schemeClr val="bg2">
                                <a:lumMod val="75000"/>
                              </a:schemeClr>
                            </a:solidFill>
                            <a:latin typeface="Cambria Math" panose="02040503050406030204" pitchFamily="18" charset="0"/>
                          </a:rPr>
                        </m:ctrlPr>
                      </m:sSupPr>
                      <m:e>
                        <m:r>
                          <a:rPr lang="ar-AE" altLang="en-US" sz="1600" i="1">
                            <a:solidFill>
                              <a:schemeClr val="bg2">
                                <a:lumMod val="75000"/>
                              </a:schemeClr>
                            </a:solidFill>
                            <a:latin typeface="Cambria Math" panose="02040503050406030204" pitchFamily="18" charset="0"/>
                          </a:rPr>
                          <m:t>10</m:t>
                        </m:r>
                      </m:e>
                      <m:sup>
                        <m:r>
                          <a:rPr lang="ar-AE" altLang="en-US" sz="1600" i="1">
                            <a:solidFill>
                              <a:schemeClr val="bg2">
                                <a:lumMod val="75000"/>
                              </a:schemeClr>
                            </a:solidFill>
                            <a:latin typeface="Cambria Math" panose="02040503050406030204" pitchFamily="18" charset="0"/>
                          </a:rPr>
                          <m:t>−</m:t>
                        </m:r>
                        <m:r>
                          <a:rPr lang="ar-AE" altLang="en-US" sz="1600" i="1">
                            <a:solidFill>
                              <a:schemeClr val="bg2">
                                <a:lumMod val="75000"/>
                              </a:schemeClr>
                            </a:solidFill>
                            <a:latin typeface="Cambria Math" panose="02040503050406030204" pitchFamily="18" charset="0"/>
                          </a:rPr>
                          <m:t>20</m:t>
                        </m:r>
                      </m:sup>
                    </m:sSup>
                    <m:r>
                      <a:rPr lang="ar-AE" altLang="en-US" sz="1600" i="1">
                        <a:solidFill>
                          <a:schemeClr val="bg2">
                            <a:lumMod val="75000"/>
                          </a:schemeClr>
                        </a:solidFill>
                        <a:latin typeface="Cambria Math" panose="02040503050406030204" pitchFamily="18" charset="0"/>
                      </a:rPr>
                      <m:t> </m:t>
                    </m:r>
                    <m:r>
                      <a:rPr lang="ar-AE" altLang="en-US" sz="1600" i="1">
                        <a:solidFill>
                          <a:schemeClr val="bg2">
                            <a:lumMod val="75000"/>
                          </a:schemeClr>
                        </a:solidFill>
                        <a:latin typeface="Cambria Math" panose="02040503050406030204" pitchFamily="18" charset="0"/>
                      </a:rPr>
                      <m:t>𝑒</m:t>
                    </m:r>
                    <m:r>
                      <m:rPr>
                        <m:sty m:val="p"/>
                      </m:rPr>
                      <a:rPr lang="en-US" altLang="en-US" sz="1600" i="1">
                        <a:solidFill>
                          <a:schemeClr val="bg2">
                            <a:lumMod val="75000"/>
                          </a:schemeClr>
                        </a:solidFill>
                        <a:latin typeface="Cambria Math" panose="02040503050406030204" pitchFamily="18" charset="0"/>
                      </a:rPr>
                      <m:t>cm</m:t>
                    </m:r>
                  </m:oMath>
                </a14:m>
                <a:br>
                  <a:rPr lang="en-US" altLang="en-US" sz="1600" i="1" dirty="0">
                    <a:solidFill>
                      <a:schemeClr val="bg2">
                        <a:lumMod val="75000"/>
                      </a:schemeClr>
                    </a:solidFill>
                    <a:latin typeface="Cambria Math" panose="02040503050406030204" pitchFamily="18" charset="0"/>
                  </a:rPr>
                </a:br>
                <a:r>
                  <a:rPr lang="en-US" altLang="en-US" sz="1600" i="1" dirty="0">
                    <a:solidFill>
                      <a:schemeClr val="bg2">
                        <a:lumMod val="75000"/>
                      </a:schemeClr>
                    </a:solidFill>
                    <a:latin typeface="Cambria Math" panose="02040503050406030204" pitchFamily="18" charset="0"/>
                  </a:rPr>
                  <a:t>	</a:t>
                </a:r>
                <a14:m>
                  <m:oMath xmlns:m="http://schemas.openxmlformats.org/officeDocument/2006/math">
                    <m:d>
                      <m:dPr>
                        <m:begChr m:val="|"/>
                        <m:endChr m:val="|"/>
                        <m:ctrlPr>
                          <a:rPr lang="ar-AE" altLang="en-US" sz="1600" i="1">
                            <a:solidFill>
                              <a:schemeClr val="bg2">
                                <a:lumMod val="75000"/>
                              </a:schemeClr>
                            </a:solidFill>
                            <a:latin typeface="Cambria Math" panose="02040503050406030204" pitchFamily="18" charset="0"/>
                          </a:rPr>
                        </m:ctrlPr>
                      </m:dPr>
                      <m:e>
                        <m:sSub>
                          <m:sSubPr>
                            <m:ctrlPr>
                              <a:rPr lang="ar-AE" altLang="en-US" sz="1600" i="1">
                                <a:solidFill>
                                  <a:schemeClr val="bg2">
                                    <a:lumMod val="75000"/>
                                  </a:schemeClr>
                                </a:solidFill>
                                <a:latin typeface="Cambria Math" panose="02040503050406030204" pitchFamily="18" charset="0"/>
                              </a:rPr>
                            </m:ctrlPr>
                          </m:sSubPr>
                          <m:e>
                            <m:r>
                              <a:rPr lang="ar-AE" altLang="en-US" sz="1600" i="1">
                                <a:solidFill>
                                  <a:schemeClr val="bg2">
                                    <a:lumMod val="75000"/>
                                  </a:schemeClr>
                                </a:solidFill>
                                <a:latin typeface="Cambria Math" panose="02040503050406030204" pitchFamily="18" charset="0"/>
                              </a:rPr>
                              <m:t>𝑑</m:t>
                            </m:r>
                          </m:e>
                          <m:sub>
                            <m:r>
                              <a:rPr lang="ar-AE" altLang="en-US" sz="1600" i="1">
                                <a:solidFill>
                                  <a:schemeClr val="bg2">
                                    <a:lumMod val="75000"/>
                                  </a:schemeClr>
                                </a:solidFill>
                                <a:latin typeface="Cambria Math" panose="02040503050406030204" pitchFamily="18" charset="0"/>
                              </a:rPr>
                              <m:t>𝜇</m:t>
                            </m:r>
                          </m:sub>
                        </m:sSub>
                        <m:d>
                          <m:dPr>
                            <m:ctrlPr>
                              <a:rPr lang="ar-AE" altLang="en-US" sz="1600" i="1">
                                <a:solidFill>
                                  <a:schemeClr val="bg2">
                                    <a:lumMod val="75000"/>
                                  </a:schemeClr>
                                </a:solidFill>
                                <a:latin typeface="Cambria Math" panose="02040503050406030204" pitchFamily="18" charset="0"/>
                              </a:rPr>
                            </m:ctrlPr>
                          </m:dPr>
                          <m:e>
                            <m:r>
                              <m:rPr>
                                <m:sty m:val="p"/>
                              </m:rPr>
                              <a:rPr lang="en-US" altLang="en-US" sz="1600" i="1">
                                <a:solidFill>
                                  <a:schemeClr val="bg2">
                                    <a:lumMod val="75000"/>
                                  </a:schemeClr>
                                </a:solidFill>
                                <a:latin typeface="Cambria Math" panose="02040503050406030204" pitchFamily="18" charset="0"/>
                              </a:rPr>
                              <m:t>ThO</m:t>
                            </m:r>
                          </m:e>
                        </m:d>
                      </m:e>
                    </m:d>
                    <m:r>
                      <a:rPr lang="ar-AE" altLang="en-US" sz="1600" i="1">
                        <a:solidFill>
                          <a:schemeClr val="bg2">
                            <a:lumMod val="75000"/>
                          </a:schemeClr>
                        </a:solidFill>
                        <a:latin typeface="Cambria Math" panose="02040503050406030204" pitchFamily="18" charset="0"/>
                      </a:rPr>
                      <m:t>&lt;</m:t>
                    </m:r>
                    <m:r>
                      <a:rPr lang="en-US" altLang="en-US" sz="1600" b="0" i="1" smtClean="0">
                        <a:solidFill>
                          <a:schemeClr val="bg2">
                            <a:lumMod val="75000"/>
                          </a:schemeClr>
                        </a:solidFill>
                        <a:latin typeface="Cambria Math" panose="02040503050406030204" pitchFamily="18" charset="0"/>
                      </a:rPr>
                      <m:t>2</m:t>
                    </m:r>
                    <m:r>
                      <a:rPr lang="ar-AE" altLang="en-US" sz="1600" i="1">
                        <a:solidFill>
                          <a:schemeClr val="bg2">
                            <a:lumMod val="75000"/>
                          </a:schemeClr>
                        </a:solidFill>
                        <a:latin typeface="Cambria Math" panose="02040503050406030204" pitchFamily="18" charset="0"/>
                      </a:rPr>
                      <m:t>×</m:t>
                    </m:r>
                    <m:sSup>
                      <m:sSupPr>
                        <m:ctrlPr>
                          <a:rPr lang="ar-AE" altLang="en-US" sz="1600" i="1">
                            <a:solidFill>
                              <a:schemeClr val="bg2">
                                <a:lumMod val="75000"/>
                              </a:schemeClr>
                            </a:solidFill>
                            <a:latin typeface="Cambria Math" panose="02040503050406030204" pitchFamily="18" charset="0"/>
                          </a:rPr>
                        </m:ctrlPr>
                      </m:sSupPr>
                      <m:e>
                        <m:r>
                          <a:rPr lang="ar-AE" altLang="en-US" sz="1600" i="1">
                            <a:solidFill>
                              <a:schemeClr val="bg2">
                                <a:lumMod val="75000"/>
                              </a:schemeClr>
                            </a:solidFill>
                            <a:latin typeface="Cambria Math" panose="02040503050406030204" pitchFamily="18" charset="0"/>
                          </a:rPr>
                          <m:t>10</m:t>
                        </m:r>
                      </m:e>
                      <m:sup>
                        <m:r>
                          <a:rPr lang="ar-AE" altLang="en-US" sz="1600" i="1">
                            <a:solidFill>
                              <a:schemeClr val="bg2">
                                <a:lumMod val="75000"/>
                              </a:schemeClr>
                            </a:solidFill>
                            <a:latin typeface="Cambria Math" panose="02040503050406030204" pitchFamily="18" charset="0"/>
                          </a:rPr>
                          <m:t>−</m:t>
                        </m:r>
                        <m:r>
                          <a:rPr lang="ar-AE" altLang="en-US" sz="1600" i="1">
                            <a:solidFill>
                              <a:schemeClr val="bg2">
                                <a:lumMod val="75000"/>
                              </a:schemeClr>
                            </a:solidFill>
                            <a:latin typeface="Cambria Math" panose="02040503050406030204" pitchFamily="18" charset="0"/>
                          </a:rPr>
                          <m:t>20</m:t>
                        </m:r>
                      </m:sup>
                    </m:sSup>
                    <m:r>
                      <a:rPr lang="ar-AE" altLang="en-US" sz="1600" i="1">
                        <a:solidFill>
                          <a:schemeClr val="bg2">
                            <a:lumMod val="75000"/>
                          </a:schemeClr>
                        </a:solidFill>
                        <a:latin typeface="Cambria Math" panose="02040503050406030204" pitchFamily="18" charset="0"/>
                      </a:rPr>
                      <m:t> </m:t>
                    </m:r>
                    <m:r>
                      <a:rPr lang="ar-AE" altLang="en-US" sz="1600" i="1">
                        <a:solidFill>
                          <a:schemeClr val="bg2">
                            <a:lumMod val="75000"/>
                          </a:schemeClr>
                        </a:solidFill>
                        <a:latin typeface="Cambria Math" panose="02040503050406030204" pitchFamily="18" charset="0"/>
                      </a:rPr>
                      <m:t>𝑒</m:t>
                    </m:r>
                    <m:r>
                      <m:rPr>
                        <m:sty m:val="p"/>
                      </m:rPr>
                      <a:rPr lang="en-US" altLang="en-US" sz="1600" i="1">
                        <a:solidFill>
                          <a:schemeClr val="bg2">
                            <a:lumMod val="75000"/>
                          </a:schemeClr>
                        </a:solidFill>
                        <a:latin typeface="Cambria Math" panose="02040503050406030204" pitchFamily="18" charset="0"/>
                      </a:rPr>
                      <m:t>cm</m:t>
                    </m:r>
                  </m:oMath>
                </a14:m>
                <a:endParaRPr lang="en-US" altLang="en-US" sz="1600" i="1" dirty="0">
                  <a:solidFill>
                    <a:schemeClr val="bg2">
                      <a:lumMod val="75000"/>
                    </a:schemeClr>
                  </a:solidFill>
                  <a:latin typeface="Cambria Math" panose="02040503050406030204" pitchFamily="18" charset="0"/>
                </a:endParaRPr>
              </a:p>
              <a:p>
                <a:pPr marL="0" indent="0">
                  <a:buFont typeface="Arial" panose="020B0604020202020204" pitchFamily="34" charset="0"/>
                  <a:buNone/>
                </a:pPr>
                <a:endParaRPr lang="en-US" altLang="en-US" sz="1000" dirty="0">
                  <a:latin typeface="Aptos" panose="020B0004020202020204" pitchFamily="34" charset="0"/>
                </a:endParaRPr>
              </a:p>
              <a:p>
                <a:pPr defTabSz="179388"/>
                <a:r>
                  <a:rPr lang="en-US" altLang="en-US" sz="1800" dirty="0">
                    <a:latin typeface="Aptos" panose="020B0004020202020204" pitchFamily="34" charset="0"/>
                  </a:rPr>
                  <a:t>Bennett et al., </a:t>
                </a:r>
                <a:br>
                  <a:rPr lang="en-US" altLang="en-US" sz="1800" dirty="0">
                    <a:latin typeface="Aptos" panose="020B0004020202020204" pitchFamily="34" charset="0"/>
                  </a:rPr>
                </a:br>
                <a:r>
                  <a:rPr lang="en-US" altLang="en-US" sz="1800" dirty="0">
                    <a:latin typeface="Aptos" panose="020B0004020202020204" pitchFamily="34" charset="0"/>
                  </a:rPr>
                  <a:t>PRD80, 052008 (2009) </a:t>
                </a:r>
                <a:br>
                  <a:rPr lang="en-US" altLang="en-US" sz="1800" dirty="0">
                    <a:latin typeface="Aptos" panose="020B0004020202020204" pitchFamily="34" charset="0"/>
                  </a:rPr>
                </a:br>
                <a:r>
                  <a:rPr lang="en-US" altLang="en-US" sz="1800" dirty="0">
                    <a:latin typeface="Aptos" panose="020B0004020202020204" pitchFamily="34" charset="0"/>
                  </a:rPr>
                  <a:t>	</a:t>
                </a:r>
                <a14:m>
                  <m:oMath xmlns:m="http://schemas.openxmlformats.org/officeDocument/2006/math">
                    <m:d>
                      <m:dPr>
                        <m:begChr m:val="|"/>
                        <m:endChr m:val="|"/>
                        <m:ctrlPr>
                          <a:rPr lang="ar-AE" altLang="en-US" sz="1600" i="1" smtClean="0">
                            <a:solidFill>
                              <a:schemeClr val="bg2">
                                <a:lumMod val="75000"/>
                              </a:schemeClr>
                            </a:solidFill>
                            <a:latin typeface="Cambria Math" panose="02040503050406030204" pitchFamily="18" charset="0"/>
                          </a:rPr>
                        </m:ctrlPr>
                      </m:dPr>
                      <m:e>
                        <m:sSub>
                          <m:sSubPr>
                            <m:ctrlPr>
                              <a:rPr lang="ar-AE" altLang="en-US" sz="1600" i="1">
                                <a:solidFill>
                                  <a:schemeClr val="bg2">
                                    <a:lumMod val="75000"/>
                                  </a:schemeClr>
                                </a:solidFill>
                                <a:latin typeface="Cambria Math" panose="02040503050406030204" pitchFamily="18" charset="0"/>
                              </a:rPr>
                            </m:ctrlPr>
                          </m:sSubPr>
                          <m:e>
                            <m:r>
                              <a:rPr lang="ar-AE" altLang="en-US" sz="1600" i="1">
                                <a:solidFill>
                                  <a:schemeClr val="bg2">
                                    <a:lumMod val="75000"/>
                                  </a:schemeClr>
                                </a:solidFill>
                                <a:latin typeface="Cambria Math" panose="02040503050406030204" pitchFamily="18" charset="0"/>
                              </a:rPr>
                              <m:t>𝑑</m:t>
                            </m:r>
                          </m:e>
                          <m:sub>
                            <m:r>
                              <a:rPr lang="ar-AE" altLang="en-US" sz="1600" i="1">
                                <a:solidFill>
                                  <a:schemeClr val="bg2">
                                    <a:lumMod val="75000"/>
                                  </a:schemeClr>
                                </a:solidFill>
                                <a:latin typeface="Cambria Math" panose="02040503050406030204" pitchFamily="18" charset="0"/>
                              </a:rPr>
                              <m:t>𝜇</m:t>
                            </m:r>
                          </m:sub>
                        </m:sSub>
                      </m:e>
                    </m:d>
                    <m:r>
                      <a:rPr lang="ar-AE" altLang="en-US" sz="1600" i="1">
                        <a:solidFill>
                          <a:schemeClr val="bg2">
                            <a:lumMod val="75000"/>
                          </a:schemeClr>
                        </a:solidFill>
                        <a:latin typeface="Cambria Math" panose="02040503050406030204" pitchFamily="18" charset="0"/>
                      </a:rPr>
                      <m:t>&lt;</m:t>
                    </m:r>
                    <m:r>
                      <a:rPr lang="en-US" altLang="en-US" sz="1600" b="0" i="1" smtClean="0">
                        <a:solidFill>
                          <a:schemeClr val="bg2">
                            <a:lumMod val="75000"/>
                          </a:schemeClr>
                        </a:solidFill>
                        <a:latin typeface="Cambria Math" panose="02040503050406030204" pitchFamily="18" charset="0"/>
                      </a:rPr>
                      <m:t>1</m:t>
                    </m:r>
                    <m:r>
                      <a:rPr lang="en-US" altLang="en-US" sz="1600" b="0" i="1" smtClean="0">
                        <a:solidFill>
                          <a:schemeClr val="bg2">
                            <a:lumMod val="75000"/>
                          </a:schemeClr>
                        </a:solidFill>
                        <a:latin typeface="Cambria Math" panose="02040503050406030204" pitchFamily="18" charset="0"/>
                      </a:rPr>
                      <m:t>.</m:t>
                    </m:r>
                    <m:r>
                      <a:rPr lang="en-US" altLang="en-US" sz="1600" b="0" i="1" smtClean="0">
                        <a:solidFill>
                          <a:schemeClr val="bg2">
                            <a:lumMod val="75000"/>
                          </a:schemeClr>
                        </a:solidFill>
                        <a:latin typeface="Cambria Math" panose="02040503050406030204" pitchFamily="18" charset="0"/>
                      </a:rPr>
                      <m:t>5</m:t>
                    </m:r>
                    <m:r>
                      <a:rPr lang="ar-AE" altLang="en-US" sz="1600" i="1">
                        <a:solidFill>
                          <a:schemeClr val="bg2">
                            <a:lumMod val="75000"/>
                          </a:schemeClr>
                        </a:solidFill>
                        <a:latin typeface="Cambria Math" panose="02040503050406030204" pitchFamily="18" charset="0"/>
                      </a:rPr>
                      <m:t>×</m:t>
                    </m:r>
                    <m:sSup>
                      <m:sSupPr>
                        <m:ctrlPr>
                          <a:rPr lang="ar-AE" altLang="en-US" sz="1600" i="1">
                            <a:solidFill>
                              <a:schemeClr val="bg2">
                                <a:lumMod val="75000"/>
                              </a:schemeClr>
                            </a:solidFill>
                            <a:latin typeface="Cambria Math" panose="02040503050406030204" pitchFamily="18" charset="0"/>
                          </a:rPr>
                        </m:ctrlPr>
                      </m:sSupPr>
                      <m:e>
                        <m:r>
                          <a:rPr lang="ar-AE" altLang="en-US" sz="1600" i="1">
                            <a:solidFill>
                              <a:schemeClr val="bg2">
                                <a:lumMod val="75000"/>
                              </a:schemeClr>
                            </a:solidFill>
                            <a:latin typeface="Cambria Math" panose="02040503050406030204" pitchFamily="18" charset="0"/>
                          </a:rPr>
                          <m:t>10</m:t>
                        </m:r>
                      </m:e>
                      <m:sup>
                        <m:r>
                          <a:rPr lang="ar-AE" altLang="en-US" sz="1600" i="1">
                            <a:solidFill>
                              <a:schemeClr val="bg2">
                                <a:lumMod val="75000"/>
                              </a:schemeClr>
                            </a:solidFill>
                            <a:latin typeface="Cambria Math" panose="02040503050406030204" pitchFamily="18" charset="0"/>
                          </a:rPr>
                          <m:t>−</m:t>
                        </m:r>
                        <m:r>
                          <a:rPr lang="en-US" altLang="en-US" sz="1600" b="0" i="1" smtClean="0">
                            <a:solidFill>
                              <a:schemeClr val="bg2">
                                <a:lumMod val="75000"/>
                              </a:schemeClr>
                            </a:solidFill>
                            <a:latin typeface="Cambria Math" panose="02040503050406030204" pitchFamily="18" charset="0"/>
                          </a:rPr>
                          <m:t>19</m:t>
                        </m:r>
                      </m:sup>
                    </m:sSup>
                    <m:r>
                      <a:rPr lang="ar-AE" altLang="en-US" sz="1600" i="1">
                        <a:solidFill>
                          <a:schemeClr val="bg2">
                            <a:lumMod val="75000"/>
                          </a:schemeClr>
                        </a:solidFill>
                        <a:latin typeface="Cambria Math" panose="02040503050406030204" pitchFamily="18" charset="0"/>
                      </a:rPr>
                      <m:t> </m:t>
                    </m:r>
                    <m:r>
                      <a:rPr lang="ar-AE" altLang="en-US" sz="1600" i="1">
                        <a:solidFill>
                          <a:schemeClr val="bg2">
                            <a:lumMod val="75000"/>
                          </a:schemeClr>
                        </a:solidFill>
                        <a:latin typeface="Cambria Math" panose="02040503050406030204" pitchFamily="18" charset="0"/>
                      </a:rPr>
                      <m:t>𝑒</m:t>
                    </m:r>
                    <m:r>
                      <m:rPr>
                        <m:sty m:val="p"/>
                      </m:rPr>
                      <a:rPr lang="en-US" altLang="en-US" sz="1600" i="1">
                        <a:solidFill>
                          <a:schemeClr val="bg2">
                            <a:lumMod val="75000"/>
                          </a:schemeClr>
                        </a:solidFill>
                        <a:latin typeface="Cambria Math" panose="02040503050406030204" pitchFamily="18" charset="0"/>
                      </a:rPr>
                      <m:t>cm</m:t>
                    </m:r>
                  </m:oMath>
                </a14:m>
                <a:br>
                  <a:rPr lang="en-US" altLang="en-US" sz="1600" i="1" dirty="0">
                    <a:solidFill>
                      <a:schemeClr val="bg2">
                        <a:lumMod val="75000"/>
                      </a:schemeClr>
                    </a:solidFill>
                    <a:latin typeface="Cambria Math" panose="02040503050406030204" pitchFamily="18" charset="0"/>
                  </a:rPr>
                </a:br>
                <a:endParaRPr lang="en-US" altLang="en-US" sz="1800" dirty="0">
                  <a:latin typeface="Aptos" panose="020B0004020202020204" pitchFamily="34" charset="0"/>
                </a:endParaRPr>
              </a:p>
            </p:txBody>
          </p:sp>
        </mc:Choice>
        <mc:Fallback xmlns="">
          <p:sp>
            <p:nvSpPr>
              <p:cNvPr id="13" name="Content Placeholder 3"/>
              <p:cNvSpPr txBox="1">
                <a:spLocks noRot="1" noChangeAspect="1" noMove="1" noResize="1" noEditPoints="1" noAdjustHandles="1" noChangeArrowheads="1" noChangeShapeType="1" noTextEdit="1"/>
              </p:cNvSpPr>
              <p:nvPr/>
            </p:nvSpPr>
            <p:spPr>
              <a:xfrm>
                <a:off x="5076055" y="1059582"/>
                <a:ext cx="3960441" cy="3608676"/>
              </a:xfrm>
              <a:prstGeom prst="rect">
                <a:avLst/>
              </a:prstGeom>
              <a:blipFill>
                <a:blip r:embed="rId6"/>
                <a:stretch>
                  <a:fillRect l="-3390" t="-1520" r="-462"/>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E9EF6BD8-3E69-D96C-18F1-E98968C40C0A}"/>
              </a:ext>
            </a:extLst>
          </p:cNvPr>
          <p:cNvSpPr/>
          <p:nvPr/>
        </p:nvSpPr>
        <p:spPr bwMode="auto">
          <a:xfrm>
            <a:off x="1" y="4371950"/>
            <a:ext cx="539551"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TextBox 5">
            <a:extLst>
              <a:ext uri="{FF2B5EF4-FFF2-40B4-BE49-F238E27FC236}">
                <a16:creationId xmlns:a16="http://schemas.microsoft.com/office/drawing/2014/main" id="{F2692D40-A1A7-ECCE-C33D-594B1900DAD3}"/>
              </a:ext>
            </a:extLst>
          </p:cNvPr>
          <p:cNvSpPr txBox="1"/>
          <p:nvPr/>
        </p:nvSpPr>
        <p:spPr>
          <a:xfrm>
            <a:off x="99768" y="4904651"/>
            <a:ext cx="4040184" cy="203133"/>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200" kern="1000" spc="30" baseline="30000" dirty="0">
                <a:solidFill>
                  <a:schemeClr val="tx1">
                    <a:lumMod val="85000"/>
                    <a:lumOff val="15000"/>
                  </a:schemeClr>
                </a:solidFill>
                <a:latin typeface="Humanst521 Lt BT" panose="020B0402020204020304" pitchFamily="34" charset="0"/>
                <a:cs typeface="Franklin Gothic Book"/>
              </a:rPr>
              <a:t>*</a:t>
            </a:r>
            <a:r>
              <a:rPr lang="en-US" sz="1200" kern="1000" spc="30" dirty="0" err="1">
                <a:solidFill>
                  <a:schemeClr val="tx1">
                    <a:lumMod val="85000"/>
                    <a:lumOff val="15000"/>
                  </a:schemeClr>
                </a:solidFill>
                <a:latin typeface="Humanst521 Lt BT" panose="020B0402020204020304" pitchFamily="34" charset="0"/>
                <a:cs typeface="Franklin Gothic Book"/>
              </a:rPr>
              <a:t>A.Crivellin</a:t>
            </a:r>
            <a:r>
              <a:rPr lang="en-US" sz="1200" kern="1000" spc="30" dirty="0">
                <a:solidFill>
                  <a:schemeClr val="tx1">
                    <a:lumMod val="85000"/>
                    <a:lumOff val="15000"/>
                  </a:schemeClr>
                </a:solidFill>
                <a:latin typeface="Humanst521 Lt BT" panose="020B0402020204020304" pitchFamily="34" charset="0"/>
                <a:cs typeface="Franklin Gothic Book"/>
              </a:rPr>
              <a:t>, M. Hoferichter, PSW PRD 98, 113002 (2018)</a:t>
            </a:r>
          </a:p>
        </p:txBody>
      </p:sp>
      <p:sp>
        <p:nvSpPr>
          <p:cNvPr id="7" name="Slide Number Placeholder 2">
            <a:extLst>
              <a:ext uri="{FF2B5EF4-FFF2-40B4-BE49-F238E27FC236}">
                <a16:creationId xmlns:a16="http://schemas.microsoft.com/office/drawing/2014/main" id="{C544A9BA-34B0-D8F3-5FEE-5C4EC365D9B9}"/>
              </a:ext>
            </a:extLst>
          </p:cNvPr>
          <p:cNvSpPr txBox="1">
            <a:spLocks/>
          </p:cNvSpPr>
          <p:nvPr/>
        </p:nvSpPr>
        <p:spPr>
          <a:xfrm>
            <a:off x="8209483" y="4898925"/>
            <a:ext cx="575742" cy="98177"/>
          </a:xfrm>
          <a:prstGeom prst="rect">
            <a:avLst/>
          </a:prstGeom>
        </p:spPr>
        <p:txBody>
          <a:bodyPr vert="horz" wrap="square" lIns="0" tIns="0" rIns="0" bIns="0" numCol="1" rtlCol="0" anchor="t" anchorCtr="0" compatLnSpc="1">
            <a:prstTxWarp prst="textNoShape">
              <a:avLst/>
            </a:prstTxWarp>
          </a:bodyPr>
          <a:lstStyle>
            <a:defPPr>
              <a:defRPr lang="de-CH"/>
            </a:defPPr>
            <a:lvl1pPr algn="l" rtl="0" eaLnBrk="0" fontAlgn="base" hangingPunct="0">
              <a:spcBef>
                <a:spcPct val="50000"/>
              </a:spcBef>
              <a:spcAft>
                <a:spcPct val="0"/>
              </a:spcAft>
              <a:defRPr sz="10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a:lstStyle>
          <a:p>
            <a:pPr algn="r">
              <a:spcBef>
                <a:spcPct val="0"/>
              </a:spcBef>
            </a:pPr>
            <a:r>
              <a:rPr lang="de-DE" sz="800" dirty="0">
                <a:latin typeface="Aptos" panose="020B0004020202020204" pitchFamily="34" charset="0"/>
              </a:rPr>
              <a:t>Page </a:t>
            </a:r>
            <a:fld id="{EBC07571-3134-BB4B-B83F-1A9FE18D34F3}" type="slidenum">
              <a:rPr lang="de-DE" sz="800" smtClean="0">
                <a:latin typeface="Aptos" panose="020B0004020202020204" pitchFamily="34" charset="0"/>
              </a:rPr>
              <a:pPr algn="r">
                <a:spcBef>
                  <a:spcPct val="0"/>
                </a:spcBef>
              </a:pPr>
              <a:t>7</a:t>
            </a:fld>
            <a:endParaRPr lang="de-DE" sz="800" dirty="0">
              <a:latin typeface="Aptos" panose="020B0004020202020204" pitchFamily="34" charset="0"/>
            </a:endParaRPr>
          </a:p>
        </p:txBody>
      </p:sp>
    </p:spTree>
    <p:extLst>
      <p:ext uri="{BB962C8B-B14F-4D97-AF65-F5344CB8AC3E}">
        <p14:creationId xmlns:p14="http://schemas.microsoft.com/office/powerpoint/2010/main" val="4043780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E24E10-6B09-EF34-FB17-9BBCE38DF42E}"/>
              </a:ext>
            </a:extLst>
          </p:cNvPr>
          <p:cNvSpPr>
            <a:spLocks noGrp="1"/>
          </p:cNvSpPr>
          <p:nvPr>
            <p:ph type="title"/>
          </p:nvPr>
        </p:nvSpPr>
        <p:spPr/>
        <p:txBody>
          <a:bodyPr anchor="ctr"/>
          <a:lstStyle/>
          <a:p>
            <a:r>
              <a:rPr lang="de-CH" dirty="0"/>
              <a:t>BSM </a:t>
            </a:r>
            <a:r>
              <a:rPr lang="de-CH" dirty="0" err="1"/>
              <a:t>example</a:t>
            </a:r>
            <a:r>
              <a:rPr lang="de-CH" dirty="0"/>
              <a:t> </a:t>
            </a:r>
            <a:r>
              <a:rPr lang="de-CH" dirty="0" err="1"/>
              <a:t>for</a:t>
            </a:r>
            <a:r>
              <a:rPr lang="de-CH" dirty="0"/>
              <a:t> </a:t>
            </a:r>
            <a:r>
              <a:rPr lang="de-CH" dirty="0" err="1"/>
              <a:t>muEDM</a:t>
            </a:r>
            <a:r>
              <a:rPr lang="de-CH" dirty="0"/>
              <a:t>   </a:t>
            </a:r>
            <a:r>
              <a:rPr lang="de-CH" sz="1400" dirty="0"/>
              <a:t> Nakai et al. PLB831(2022)137194</a:t>
            </a:r>
            <a:endParaRPr lang="de-CH" dirty="0"/>
          </a:p>
        </p:txBody>
      </p:sp>
      <p:sp>
        <p:nvSpPr>
          <p:cNvPr id="4" name="Slide Number Placeholder 3">
            <a:extLst>
              <a:ext uri="{FF2B5EF4-FFF2-40B4-BE49-F238E27FC236}">
                <a16:creationId xmlns:a16="http://schemas.microsoft.com/office/drawing/2014/main" id="{538DA582-EF32-6B4F-FA7E-6796136F7A11}"/>
              </a:ext>
            </a:extLst>
          </p:cNvPr>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8</a:t>
            </a:fld>
            <a:endParaRPr lang="de-DE" dirty="0">
              <a:solidFill>
                <a:srgbClr val="000000"/>
              </a:solidFill>
            </a:endParaRPr>
          </a:p>
        </p:txBody>
      </p:sp>
      <p:pic>
        <p:nvPicPr>
          <p:cNvPr id="17" name="Content Placeholder 16" descr="A diagram of a solar system&#10;&#10;AI-generated content may be incorrect.">
            <a:extLst>
              <a:ext uri="{FF2B5EF4-FFF2-40B4-BE49-F238E27FC236}">
                <a16:creationId xmlns:a16="http://schemas.microsoft.com/office/drawing/2014/main" id="{3DD06C27-2986-988A-3929-7350E9248DB0}"/>
              </a:ext>
            </a:extLst>
          </p:cNvPr>
          <p:cNvPicPr>
            <a:picLocks noGrp="1" noChangeAspect="1"/>
          </p:cNvPicPr>
          <p:nvPr>
            <p:ph sz="quarter" idx="18"/>
          </p:nvPr>
        </p:nvPicPr>
        <p:blipFill>
          <a:blip r:embed="rId3"/>
          <a:stretch>
            <a:fillRect/>
          </a:stretch>
        </p:blipFill>
        <p:spPr>
          <a:xfrm>
            <a:off x="4644008" y="915566"/>
            <a:ext cx="3419116" cy="3509963"/>
          </a:xfrm>
        </p:spPr>
      </p:pic>
      <p:pic>
        <p:nvPicPr>
          <p:cNvPr id="15" name="Content Placeholder 9">
            <a:extLst>
              <a:ext uri="{FF2B5EF4-FFF2-40B4-BE49-F238E27FC236}">
                <a16:creationId xmlns:a16="http://schemas.microsoft.com/office/drawing/2014/main" id="{6576645F-9CA2-BF35-1B73-FE1975B4ECCD}"/>
              </a:ext>
            </a:extLst>
          </p:cNvPr>
          <p:cNvPicPr>
            <a:picLocks noGrp="1" noChangeAspect="1"/>
          </p:cNvPicPr>
          <p:nvPr>
            <p:ph sz="quarter" idx="13"/>
          </p:nvPr>
        </p:nvPicPr>
        <p:blipFill>
          <a:blip r:embed="rId4"/>
          <a:stretch>
            <a:fillRect/>
          </a:stretch>
        </p:blipFill>
        <p:spPr>
          <a:xfrm>
            <a:off x="755576" y="816768"/>
            <a:ext cx="3400539" cy="3509963"/>
          </a:xfrm>
        </p:spPr>
      </p:pic>
      <p:sp>
        <p:nvSpPr>
          <p:cNvPr id="18" name="TextBox 17">
            <a:extLst>
              <a:ext uri="{FF2B5EF4-FFF2-40B4-BE49-F238E27FC236}">
                <a16:creationId xmlns:a16="http://schemas.microsoft.com/office/drawing/2014/main" id="{26C7AB54-C3BC-03C0-0ECB-2AC44C8D42C4}"/>
              </a:ext>
            </a:extLst>
          </p:cNvPr>
          <p:cNvSpPr txBox="1"/>
          <p:nvPr/>
        </p:nvSpPr>
        <p:spPr>
          <a:xfrm>
            <a:off x="467544" y="4515966"/>
            <a:ext cx="8208912" cy="599753"/>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de-CH" sz="1250" dirty="0">
                <a:solidFill>
                  <a:srgbClr val="000000"/>
                </a:solidFill>
                <a:latin typeface="Aptos" panose="020B0004020202020204" pitchFamily="34" charset="0"/>
              </a:rPr>
              <a:t>Other explicit </a:t>
            </a:r>
            <a:r>
              <a:rPr lang="de-CH" sz="1250" dirty="0" err="1">
                <a:solidFill>
                  <a:srgbClr val="000000"/>
                </a:solidFill>
                <a:latin typeface="Aptos" panose="020B0004020202020204" pitchFamily="34" charset="0"/>
              </a:rPr>
              <a:t>models</a:t>
            </a:r>
            <a:r>
              <a:rPr lang="de-CH" sz="1250" dirty="0">
                <a:solidFill>
                  <a:srgbClr val="000000"/>
                </a:solidFill>
                <a:latin typeface="Aptos" panose="020B0004020202020204" pitchFamily="34" charset="0"/>
              </a:rPr>
              <a:t>: Hiller et al. PRD 82(2010)093015, Hiller et al. PRD102(2020)095023, </a:t>
            </a:r>
            <a:r>
              <a:rPr lang="de-CH" sz="1250" dirty="0" err="1">
                <a:solidFill>
                  <a:srgbClr val="000000"/>
                </a:solidFill>
                <a:latin typeface="Aptos" panose="020B0004020202020204" pitchFamily="34" charset="0"/>
              </a:rPr>
              <a:t>Bigaran</a:t>
            </a:r>
            <a:r>
              <a:rPr lang="de-CH" sz="1250" dirty="0">
                <a:solidFill>
                  <a:srgbClr val="000000"/>
                </a:solidFill>
                <a:latin typeface="Aptos" panose="020B0004020202020204" pitchFamily="34" charset="0"/>
              </a:rPr>
              <a:t> I. et al. PRD105(2021)015002, </a:t>
            </a:r>
            <a:r>
              <a:rPr lang="de-CH" sz="1250" dirty="0" err="1">
                <a:solidFill>
                  <a:srgbClr val="000000"/>
                </a:solidFill>
                <a:latin typeface="Aptos" panose="020B0004020202020204" pitchFamily="34" charset="0"/>
              </a:rPr>
              <a:t>Dermisek</a:t>
            </a:r>
            <a:r>
              <a:rPr lang="de-CH" sz="1250" dirty="0">
                <a:solidFill>
                  <a:srgbClr val="000000"/>
                </a:solidFill>
                <a:latin typeface="Aptos" panose="020B0004020202020204" pitchFamily="34" charset="0"/>
              </a:rPr>
              <a:t> R. et al PRL129(2022)221801, </a:t>
            </a:r>
            <a:r>
              <a:rPr lang="de-CH" sz="1250" dirty="0" err="1">
                <a:solidFill>
                  <a:srgbClr val="000000"/>
                </a:solidFill>
                <a:latin typeface="Aptos" panose="020B0004020202020204" pitchFamily="34" charset="0"/>
              </a:rPr>
              <a:t>Dermisek</a:t>
            </a:r>
            <a:r>
              <a:rPr lang="de-CH" sz="1250" dirty="0">
                <a:solidFill>
                  <a:srgbClr val="000000"/>
                </a:solidFill>
                <a:latin typeface="Aptos" panose="020B0004020202020204" pitchFamily="34" charset="0"/>
              </a:rPr>
              <a:t>. R et al. PRD108(2023)055019</a:t>
            </a:r>
          </a:p>
        </p:txBody>
      </p:sp>
      <p:sp>
        <p:nvSpPr>
          <p:cNvPr id="2" name="Slide Number Placeholder 2">
            <a:extLst>
              <a:ext uri="{FF2B5EF4-FFF2-40B4-BE49-F238E27FC236}">
                <a16:creationId xmlns:a16="http://schemas.microsoft.com/office/drawing/2014/main" id="{E57391BE-3F84-F146-BE10-C44B904F2298}"/>
              </a:ext>
            </a:extLst>
          </p:cNvPr>
          <p:cNvSpPr txBox="1">
            <a:spLocks/>
          </p:cNvSpPr>
          <p:nvPr/>
        </p:nvSpPr>
        <p:spPr>
          <a:xfrm>
            <a:off x="8209483" y="4898925"/>
            <a:ext cx="575742" cy="98177"/>
          </a:xfrm>
          <a:prstGeom prst="rect">
            <a:avLst/>
          </a:prstGeom>
        </p:spPr>
        <p:txBody>
          <a:bodyPr vert="horz" wrap="square" lIns="0" tIns="0" rIns="0" bIns="0" numCol="1" rtlCol="0" anchor="t" anchorCtr="0" compatLnSpc="1">
            <a:prstTxWarp prst="textNoShape">
              <a:avLst/>
            </a:prstTxWarp>
          </a:bodyPr>
          <a:lstStyle>
            <a:defPPr>
              <a:defRPr lang="de-CH"/>
            </a:defPPr>
            <a:lvl1pPr algn="l" rtl="0" eaLnBrk="0" fontAlgn="base" hangingPunct="0">
              <a:spcBef>
                <a:spcPct val="50000"/>
              </a:spcBef>
              <a:spcAft>
                <a:spcPct val="0"/>
              </a:spcAft>
              <a:defRPr sz="10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a:lstStyle>
          <a:p>
            <a:pPr algn="r">
              <a:spcBef>
                <a:spcPct val="0"/>
              </a:spcBef>
            </a:pPr>
            <a:r>
              <a:rPr lang="de-DE" sz="800" dirty="0">
                <a:latin typeface="Aptos" panose="020B0004020202020204" pitchFamily="34" charset="0"/>
              </a:rPr>
              <a:t>Page </a:t>
            </a:r>
            <a:fld id="{EBC07571-3134-BB4B-B83F-1A9FE18D34F3}" type="slidenum">
              <a:rPr lang="de-DE" sz="800" smtClean="0">
                <a:latin typeface="Aptos" panose="020B0004020202020204" pitchFamily="34" charset="0"/>
              </a:rPr>
              <a:pPr algn="r">
                <a:spcBef>
                  <a:spcPct val="0"/>
                </a:spcBef>
              </a:pPr>
              <a:t>8</a:t>
            </a:fld>
            <a:endParaRPr lang="de-DE" sz="800" dirty="0">
              <a:latin typeface="Aptos" panose="020B0004020202020204" pitchFamily="34" charset="0"/>
            </a:endParaRPr>
          </a:p>
        </p:txBody>
      </p:sp>
    </p:spTree>
    <p:extLst>
      <p:ext uri="{BB962C8B-B14F-4D97-AF65-F5344CB8AC3E}">
        <p14:creationId xmlns:p14="http://schemas.microsoft.com/office/powerpoint/2010/main" val="533896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Picture 465"/>
          <p:cNvPicPr/>
          <p:nvPr/>
        </p:nvPicPr>
        <p:blipFill>
          <a:blip r:embed="rId2" cstate="screen">
            <a:extLst>
              <a:ext uri="{28A0092B-C50C-407E-A947-70E740481C1C}">
                <a14:useLocalDpi xmlns:a14="http://schemas.microsoft.com/office/drawing/2010/main"/>
              </a:ext>
            </a:extLst>
          </a:blip>
          <a:stretch/>
        </p:blipFill>
        <p:spPr>
          <a:xfrm>
            <a:off x="4415760" y="2822040"/>
            <a:ext cx="4686480" cy="2254320"/>
          </a:xfrm>
          <a:prstGeom prst="rect">
            <a:avLst/>
          </a:prstGeom>
          <a:ln w="0">
            <a:noFill/>
          </a:ln>
        </p:spPr>
      </p:pic>
      <p:sp>
        <p:nvSpPr>
          <p:cNvPr id="467" name="PlaceHolder 1"/>
          <p:cNvSpPr>
            <a:spLocks noGrp="1"/>
          </p:cNvSpPr>
          <p:nvPr>
            <p:ph idx="4294967295"/>
          </p:nvPr>
        </p:nvSpPr>
        <p:spPr>
          <a:xfrm>
            <a:off x="755576" y="948600"/>
            <a:ext cx="4469824" cy="3508560"/>
          </a:xfrm>
          <a:prstGeom prst="rect">
            <a:avLst/>
          </a:prstGeom>
          <a:noFill/>
          <a:ln w="0">
            <a:noFill/>
          </a:ln>
        </p:spPr>
        <p:txBody>
          <a:bodyPr lIns="0" tIns="0" rIns="0" bIns="0" anchor="t">
            <a:noAutofit/>
          </a:bodyPr>
          <a:lstStyle/>
          <a:p>
            <a:pPr marL="216000" indent="-216000">
              <a:lnSpc>
                <a:spcPct val="110000"/>
              </a:lnSpc>
              <a:buClr>
                <a:srgbClr val="000000"/>
              </a:buClr>
              <a:buSzPct val="45000"/>
              <a:buFont typeface="Wingdings" charset="2"/>
              <a:buChar char=""/>
              <a:tabLst>
                <a:tab pos="0" algn="l"/>
              </a:tabLst>
            </a:pPr>
            <a:r>
              <a:rPr lang="en-US" sz="1700" b="0" strike="noStrike" spc="-1" dirty="0">
                <a:solidFill>
                  <a:srgbClr val="000000"/>
                </a:solidFill>
                <a:ea typeface="Calibri"/>
              </a:rPr>
              <a:t>EDM ≠ 0 </a:t>
            </a:r>
            <a:r>
              <a:rPr lang="en-US" spc="-1" dirty="0">
                <a:solidFill>
                  <a:srgbClr val="000000"/>
                </a:solidFill>
                <a:ea typeface="Calibri"/>
              </a:rPr>
              <a:t>induces a </a:t>
            </a:r>
            <a:r>
              <a:rPr lang="en-US" sz="1700" b="0" strike="noStrike" spc="-1" dirty="0">
                <a:solidFill>
                  <a:srgbClr val="000000"/>
                </a:solidFill>
                <a:ea typeface="Calibri"/>
              </a:rPr>
              <a:t>vertical spin-precession out of the plane of the orbit.</a:t>
            </a:r>
          </a:p>
          <a:p>
            <a:pPr marL="216000" indent="-216000">
              <a:lnSpc>
                <a:spcPct val="110000"/>
              </a:lnSpc>
              <a:buClr>
                <a:srgbClr val="000000"/>
              </a:buClr>
              <a:buSzPct val="45000"/>
              <a:buFont typeface="Wingdings" charset="2"/>
              <a:buChar char=""/>
              <a:tabLst>
                <a:tab pos="0" algn="l"/>
              </a:tabLst>
            </a:pPr>
            <a:r>
              <a:rPr lang="en-US" spc="-1" dirty="0">
                <a:solidFill>
                  <a:srgbClr val="000000"/>
                </a:solidFill>
                <a:ea typeface="Calibri"/>
              </a:rPr>
              <a:t>Build-up of longitudinal</a:t>
            </a:r>
            <a:r>
              <a:rPr lang="en-US" sz="1700" b="0" strike="noStrike" spc="-1" dirty="0">
                <a:solidFill>
                  <a:srgbClr val="000000"/>
                </a:solidFill>
                <a:ea typeface="Calibri"/>
              </a:rPr>
              <a:t> asymmetry with time, observed by recording decay positrons.</a:t>
            </a:r>
          </a:p>
          <a:p>
            <a:pPr marL="432000" lvl="1" indent="-216000">
              <a:lnSpc>
                <a:spcPct val="100000"/>
              </a:lnSpc>
              <a:spcBef>
                <a:spcPts val="1134"/>
              </a:spcBef>
              <a:buClr>
                <a:srgbClr val="000000"/>
              </a:buClr>
              <a:buSzPct val="45000"/>
              <a:buFont typeface="Wingdings" charset="2"/>
              <a:buChar char=""/>
              <a:tabLst>
                <a:tab pos="0" algn="l"/>
              </a:tabLst>
            </a:pPr>
            <a:endParaRPr lang="en-US" sz="1700" b="0" strike="noStrike" spc="-1" dirty="0">
              <a:latin typeface="Arial"/>
            </a:endParaRPr>
          </a:p>
          <a:p>
            <a:pPr marL="216000" indent="-216000">
              <a:lnSpc>
                <a:spcPct val="110000"/>
              </a:lnSpc>
              <a:buClr>
                <a:srgbClr val="000000"/>
              </a:buClr>
              <a:buSzPct val="45000"/>
              <a:buFont typeface="Wingdings" charset="2"/>
              <a:buChar char=""/>
              <a:tabLst>
                <a:tab pos="0" algn="l"/>
              </a:tabLst>
            </a:pPr>
            <a:r>
              <a:rPr lang="en-US" sz="1700" b="0" strike="noStrike" spc="-1" dirty="0">
                <a:solidFill>
                  <a:srgbClr val="000000"/>
                </a:solidFill>
                <a:ea typeface="Calibri"/>
              </a:rPr>
              <a:t>If EDM = 0, spin “frozen” to the momentum </a:t>
            </a:r>
            <a:br>
              <a:rPr lang="en-US" sz="1700" b="0" strike="noStrike" spc="-1" dirty="0">
                <a:solidFill>
                  <a:srgbClr val="000000"/>
                </a:solidFill>
                <a:ea typeface="Calibri"/>
              </a:rPr>
            </a:br>
            <a:r>
              <a:rPr lang="en-US" sz="1700" b="0" strike="noStrike" spc="-1" dirty="0">
                <a:solidFill>
                  <a:srgbClr val="000000"/>
                </a:solidFill>
                <a:ea typeface="Calibri"/>
              </a:rPr>
              <a:t>change in asymmetry should be zero</a:t>
            </a:r>
            <a:endParaRPr lang="en-US" sz="1700" b="1" strike="noStrike" spc="-1" dirty="0">
              <a:solidFill>
                <a:srgbClr val="000000"/>
              </a:solidFill>
              <a:ea typeface="Calibri"/>
            </a:endParaRPr>
          </a:p>
          <a:p>
            <a:pPr marL="216000" indent="-216000">
              <a:lnSpc>
                <a:spcPct val="100000"/>
              </a:lnSpc>
              <a:spcBef>
                <a:spcPts val="1417"/>
              </a:spcBef>
              <a:buClr>
                <a:srgbClr val="000000"/>
              </a:buClr>
              <a:buSzPct val="45000"/>
              <a:buFont typeface="Wingdings" charset="2"/>
              <a:buChar char=""/>
              <a:tabLst>
                <a:tab pos="0" algn="l"/>
              </a:tabLst>
            </a:pPr>
            <a:r>
              <a:rPr lang="en-US" sz="1700" strike="noStrike" spc="-1" dirty="0">
                <a:solidFill>
                  <a:srgbClr val="000000"/>
                </a:solidFill>
                <a:ea typeface="Calibri"/>
              </a:rPr>
              <a:t>Some change in asymmetry could </a:t>
            </a:r>
            <a:br>
              <a:rPr lang="en-US" sz="1700" strike="noStrike" spc="-1" dirty="0">
                <a:solidFill>
                  <a:srgbClr val="000000"/>
                </a:solidFill>
                <a:ea typeface="Calibri"/>
              </a:rPr>
            </a:br>
            <a:r>
              <a:rPr lang="en-US" sz="1700" strike="noStrike" spc="-1" dirty="0">
                <a:solidFill>
                  <a:srgbClr val="000000"/>
                </a:solidFill>
                <a:ea typeface="Calibri"/>
              </a:rPr>
              <a:t>still be observed due to </a:t>
            </a:r>
            <a:br>
              <a:rPr lang="en-US" sz="1700" strike="noStrike" spc="-1" dirty="0">
                <a:solidFill>
                  <a:srgbClr val="000000"/>
                </a:solidFill>
                <a:ea typeface="Calibri"/>
              </a:rPr>
            </a:br>
            <a:r>
              <a:rPr lang="en-US" sz="1700" strike="noStrike" spc="-1" dirty="0">
                <a:solidFill>
                  <a:srgbClr val="000000"/>
                </a:solidFill>
                <a:ea typeface="Calibri"/>
              </a:rPr>
              <a:t>systematic effects</a:t>
            </a:r>
            <a:endParaRPr lang="en-US" sz="1700" strike="noStrike" spc="-1" dirty="0">
              <a:latin typeface="Arial"/>
            </a:endParaRPr>
          </a:p>
        </p:txBody>
      </p:sp>
      <p:sp>
        <p:nvSpPr>
          <p:cNvPr id="468" name="PlaceHolder 2"/>
          <p:cNvSpPr>
            <a:spLocks noGrp="1"/>
          </p:cNvSpPr>
          <p:nvPr>
            <p:ph type="title" idx="4294967295"/>
          </p:nvPr>
        </p:nvSpPr>
        <p:spPr>
          <a:xfrm>
            <a:off x="2077200" y="216000"/>
            <a:ext cx="6706440" cy="37980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ea typeface="Calibri"/>
              </a:rPr>
              <a:t>The general experimental idea</a:t>
            </a:r>
            <a:endParaRPr lang="en-GB" sz="2400" b="0" strike="noStrike" spc="-1" dirty="0">
              <a:latin typeface="Arial"/>
            </a:endParaRPr>
          </a:p>
        </p:txBody>
      </p:sp>
      <p:sp>
        <p:nvSpPr>
          <p:cNvPr id="469" name="PlaceHolder 3"/>
          <p:cNvSpPr>
            <a:spLocks noGrp="1"/>
          </p:cNvSpPr>
          <p:nvPr>
            <p:ph type="sldNum" idx="4294967295"/>
          </p:nvPr>
        </p:nvSpPr>
        <p:spPr>
          <a:xfrm>
            <a:off x="8206200" y="4968000"/>
            <a:ext cx="574200" cy="14616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Aptos" panose="020B0004020202020204" pitchFamily="34" charset="0"/>
              </a:rPr>
              <a:t>Page </a:t>
            </a:r>
            <a:fld id="{6DFFB360-D563-449A-8B9A-D46177E55C47}" type="slidenum">
              <a:rPr lang="en-US" sz="800" b="0" strike="noStrike" spc="-1">
                <a:solidFill>
                  <a:srgbClr val="000000"/>
                </a:solidFill>
                <a:latin typeface="Aptos" panose="020B0004020202020204" pitchFamily="34" charset="0"/>
              </a:rPr>
              <a:t>9</a:t>
            </a:fld>
            <a:endParaRPr lang="en-GB" sz="800" b="0" strike="noStrike" spc="-1" dirty="0">
              <a:latin typeface="Times New Roman"/>
            </a:endParaRPr>
          </a:p>
        </p:txBody>
      </p:sp>
      <p:grpSp>
        <p:nvGrpSpPr>
          <p:cNvPr id="470" name="Group 469"/>
          <p:cNvGrpSpPr/>
          <p:nvPr/>
        </p:nvGrpSpPr>
        <p:grpSpPr>
          <a:xfrm>
            <a:off x="2819880" y="144360"/>
            <a:ext cx="6147180" cy="2917800"/>
            <a:chOff x="2819880" y="144360"/>
            <a:chExt cx="6147180" cy="2917800"/>
          </a:xfrm>
        </p:grpSpPr>
        <p:sp>
          <p:nvSpPr>
            <p:cNvPr id="471" name="Straight Arrow Connector 22"/>
            <p:cNvSpPr/>
            <p:nvPr/>
          </p:nvSpPr>
          <p:spPr>
            <a:xfrm flipH="1">
              <a:off x="7491600" y="2021760"/>
              <a:ext cx="311040" cy="232920"/>
            </a:xfrm>
            <a:custGeom>
              <a:avLst/>
              <a:gdLst/>
              <a:ahLst/>
              <a:cxnLst/>
              <a:rect l="l" t="t" r="r" b="b"/>
              <a:pathLst>
                <a:path w="21600" h="21600">
                  <a:moveTo>
                    <a:pt x="0" y="0"/>
                  </a:moveTo>
                  <a:lnTo>
                    <a:pt x="21600" y="21600"/>
                  </a:lnTo>
                </a:path>
              </a:pathLst>
            </a:custGeom>
            <a:noFill/>
            <a:ln w="38160" cap="rnd">
              <a:solidFill>
                <a:srgbClr val="0066AA"/>
              </a:solidFill>
              <a:round/>
              <a:tailEnd type="triangle"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a:lstStyle/>
            <a:p>
              <a:endParaRPr lang="de-CH"/>
            </a:p>
          </p:txBody>
        </p:sp>
        <p:sp>
          <p:nvSpPr>
            <p:cNvPr id="472" name="Straight Arrow Connector 23"/>
            <p:cNvSpPr/>
            <p:nvPr/>
          </p:nvSpPr>
          <p:spPr>
            <a:xfrm>
              <a:off x="7806960" y="2021760"/>
              <a:ext cx="375480" cy="104760"/>
            </a:xfrm>
            <a:custGeom>
              <a:avLst/>
              <a:gdLst/>
              <a:ahLst/>
              <a:cxnLst/>
              <a:rect l="l" t="t" r="r" b="b"/>
              <a:pathLst>
                <a:path w="21600" h="21600">
                  <a:moveTo>
                    <a:pt x="0" y="0"/>
                  </a:moveTo>
                  <a:lnTo>
                    <a:pt x="21600" y="21600"/>
                  </a:lnTo>
                </a:path>
              </a:pathLst>
            </a:custGeom>
            <a:noFill/>
            <a:ln w="19080" cap="rnd">
              <a:solidFill>
                <a:srgbClr val="75A82B"/>
              </a:solidFill>
              <a:round/>
              <a:tailEnd type="triangle"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a:lstStyle/>
            <a:p>
              <a:endParaRPr lang="de-CH"/>
            </a:p>
          </p:txBody>
        </p:sp>
        <p:grpSp>
          <p:nvGrpSpPr>
            <p:cNvPr id="473" name="Group 472"/>
            <p:cNvGrpSpPr/>
            <p:nvPr/>
          </p:nvGrpSpPr>
          <p:grpSpPr>
            <a:xfrm>
              <a:off x="2819880" y="144360"/>
              <a:ext cx="6147180" cy="2917800"/>
              <a:chOff x="2819880" y="144360"/>
              <a:chExt cx="6147180" cy="2917800"/>
            </a:xfrm>
          </p:grpSpPr>
          <p:sp>
            <p:nvSpPr>
              <p:cNvPr id="474" name="Straight Connector 19"/>
              <p:cNvSpPr/>
              <p:nvPr/>
            </p:nvSpPr>
            <p:spPr>
              <a:xfrm>
                <a:off x="5180040" y="1301040"/>
                <a:ext cx="3529080" cy="954000"/>
              </a:xfrm>
              <a:prstGeom prst="line">
                <a:avLst/>
              </a:prstGeom>
              <a:ln w="12600" cap="rnd">
                <a:solidFill>
                  <a:srgbClr val="A4A4A4"/>
                </a:solidFill>
                <a:prstDash val="sysDash"/>
                <a:round/>
              </a:ln>
            </p:spPr>
            <p:style>
              <a:lnRef idx="0">
                <a:scrgbClr r="0" g="0" b="0"/>
              </a:lnRef>
              <a:fillRef idx="0">
                <a:scrgbClr r="0" g="0" b="0"/>
              </a:fillRef>
              <a:effectRef idx="0">
                <a:scrgbClr r="0" g="0" b="0"/>
              </a:effectRef>
              <a:fontRef idx="minor"/>
            </p:style>
            <p:txBody>
              <a:bodyPr/>
              <a:lstStyle/>
              <a:p>
                <a:endParaRPr lang="de-CH"/>
              </a:p>
            </p:txBody>
          </p:sp>
          <p:grpSp>
            <p:nvGrpSpPr>
              <p:cNvPr id="475" name="Group 17"/>
              <p:cNvGrpSpPr/>
              <p:nvPr/>
            </p:nvGrpSpPr>
            <p:grpSpPr>
              <a:xfrm>
                <a:off x="7479000" y="994320"/>
                <a:ext cx="660600" cy="2067840"/>
                <a:chOff x="7479000" y="994320"/>
                <a:chExt cx="660600" cy="2067840"/>
              </a:xfrm>
            </p:grpSpPr>
            <p:sp>
              <p:nvSpPr>
                <p:cNvPr id="476" name="Oval 31"/>
                <p:cNvSpPr/>
                <p:nvPr/>
              </p:nvSpPr>
              <p:spPr>
                <a:xfrm rot="5400000">
                  <a:off x="6783480" y="1689480"/>
                  <a:ext cx="2047320" cy="656640"/>
                </a:xfrm>
                <a:prstGeom prst="ellipse">
                  <a:avLst/>
                </a:prstGeom>
                <a:solidFill>
                  <a:srgbClr val="7DA569">
                    <a:alpha val="50000"/>
                  </a:srgbClr>
                </a:solidFill>
                <a:ln w="0">
                  <a:noFill/>
                </a:ln>
              </p:spPr>
              <p:style>
                <a:lnRef idx="0">
                  <a:scrgbClr r="0" g="0" b="0"/>
                </a:lnRef>
                <a:fillRef idx="0">
                  <a:scrgbClr r="0" g="0" b="0"/>
                </a:fillRef>
                <a:effectRef idx="0">
                  <a:scrgbClr r="0" g="0" b="0"/>
                </a:effectRef>
                <a:fontRef idx="minor"/>
              </p:style>
              <p:txBody>
                <a:bodyPr/>
                <a:lstStyle/>
                <a:p>
                  <a:endParaRPr lang="de-CH"/>
                </a:p>
              </p:txBody>
            </p:sp>
            <p:sp>
              <p:nvSpPr>
                <p:cNvPr id="477" name="Arc 45"/>
                <p:cNvSpPr/>
                <p:nvPr/>
              </p:nvSpPr>
              <p:spPr>
                <a:xfrm rot="5400000">
                  <a:off x="6787440" y="1710000"/>
                  <a:ext cx="2047320" cy="656640"/>
                </a:xfrm>
                <a:prstGeom prst="arc">
                  <a:avLst>
                    <a:gd name="adj1" fmla="val 3339133"/>
                    <a:gd name="adj2" fmla="val 8426388"/>
                  </a:avLst>
                </a:prstGeom>
                <a:noFill/>
                <a:ln w="19080">
                  <a:solidFill>
                    <a:srgbClr val="014DB2"/>
                  </a:solidFill>
                  <a:round/>
                  <a:tailEnd type="triangle" w="med" len="med"/>
                </a:ln>
              </p:spPr>
              <p:style>
                <a:lnRef idx="0">
                  <a:scrgbClr r="0" g="0" b="0"/>
                </a:lnRef>
                <a:fillRef idx="0">
                  <a:scrgbClr r="0" g="0" b="0"/>
                </a:fillRef>
                <a:effectRef idx="0">
                  <a:scrgbClr r="0" g="0" b="0"/>
                </a:effectRef>
                <a:fontRef idx="minor"/>
              </p:style>
              <p:txBody>
                <a:bodyPr/>
                <a:lstStyle/>
                <a:p>
                  <a:endParaRPr lang="de-CH"/>
                </a:p>
              </p:txBody>
            </p:sp>
          </p:grpSp>
          <p:sp>
            <p:nvSpPr>
              <p:cNvPr id="478" name="Arc 29"/>
              <p:cNvSpPr/>
              <p:nvPr/>
            </p:nvSpPr>
            <p:spPr>
              <a:xfrm>
                <a:off x="2819880" y="144360"/>
                <a:ext cx="5305320" cy="2553120"/>
              </a:xfrm>
              <a:prstGeom prst="arc">
                <a:avLst>
                  <a:gd name="adj1" fmla="val 19979841"/>
                  <a:gd name="adj2" fmla="val 2387684"/>
                </a:avLst>
              </a:prstGeom>
              <a:noFill/>
              <a:ln w="12600" cap="rnd">
                <a:solidFill>
                  <a:srgbClr val="4E4E4E"/>
                </a:solidFill>
                <a:prstDash val="dash"/>
                <a:round/>
                <a:headEnd type="arrow"/>
                <a:tailEnd type="none"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a:lstStyle/>
              <a:p>
                <a:endParaRPr lang="de-CH"/>
              </a:p>
            </p:txBody>
          </p:sp>
          <p:sp>
            <p:nvSpPr>
              <p:cNvPr id="479" name="Oval 30"/>
              <p:cNvSpPr/>
              <p:nvPr/>
            </p:nvSpPr>
            <p:spPr>
              <a:xfrm>
                <a:off x="7763760" y="1975320"/>
                <a:ext cx="85320" cy="85320"/>
              </a:xfrm>
              <a:prstGeom prst="ellipse">
                <a:avLst/>
              </a:prstGeom>
              <a:gradFill rotWithShape="0">
                <a:gsLst>
                  <a:gs pos="0">
                    <a:srgbClr val="FCC900"/>
                  </a:gs>
                  <a:gs pos="100000">
                    <a:srgbClr val="FFE6BB"/>
                  </a:gs>
                </a:gsLst>
                <a:lin ang="16200000"/>
              </a:gradFill>
              <a:ln w="0">
                <a:noFill/>
              </a:ln>
              <a:effectLst>
                <a:outerShdw blurRad="39960" dist="2304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de-CH"/>
              </a:p>
            </p:txBody>
          </p:sp>
          <p:sp>
            <p:nvSpPr>
              <p:cNvPr id="481" name="Up Arrow 41"/>
              <p:cNvSpPr/>
              <p:nvPr/>
            </p:nvSpPr>
            <p:spPr>
              <a:xfrm rot="16956000">
                <a:off x="8377200" y="1920600"/>
                <a:ext cx="546480" cy="633240"/>
              </a:xfrm>
              <a:prstGeom prst="upArrow">
                <a:avLst>
                  <a:gd name="adj1" fmla="val 50000"/>
                  <a:gd name="adj2" fmla="val 50000"/>
                </a:avLst>
              </a:prstGeom>
              <a:solidFill>
                <a:srgbClr val="003B6E">
                  <a:alpha val="5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de-CH" sz="1800" b="0" strike="noStrike" spc="-1" dirty="0">
                    <a:solidFill>
                      <a:srgbClr val="FFFFFF"/>
                    </a:solidFill>
                    <a:latin typeface="Aptos" panose="020B0004020202020204" pitchFamily="34" charset="0"/>
                    <a:ea typeface="Calibri"/>
                  </a:rPr>
                  <a:t>E</a:t>
                </a:r>
                <a:endParaRPr lang="en-GB" sz="1800" b="0" strike="noStrike" spc="-1" dirty="0">
                  <a:latin typeface="Arial"/>
                </a:endParaRPr>
              </a:p>
            </p:txBody>
          </p:sp>
          <mc:AlternateContent xmlns:mc="http://schemas.openxmlformats.org/markup-compatibility/2006" xmlns:a14="http://schemas.microsoft.com/office/drawing/2010/main">
            <mc:Choice Requires="a14">
              <p:sp>
                <p:nvSpPr>
                  <p:cNvPr id="482" name="TextBox 64"/>
                  <p:cNvSpPr txBox="1"/>
                  <p:nvPr/>
                </p:nvSpPr>
                <p:spPr>
                  <a:xfrm rot="913200">
                    <a:off x="5479353" y="1570521"/>
                    <a:ext cx="1280875" cy="236160"/>
                  </a:xfrm>
                  <a:prstGeom prst="rect">
                    <a:avLst/>
                  </a:prstGeom>
                </p:spPr>
                <p:txBody>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𝑅</m:t>
                          </m:r>
                          <m:r>
                            <a:rPr lang="en-US" smtClean="0">
                              <a:latin typeface="Cambria Math" panose="02040503050406030204" pitchFamily="18" charset="0"/>
                            </a:rPr>
                            <m:t>=</m:t>
                          </m:r>
                          <m:r>
                            <a:rPr lang="en-US" smtClean="0">
                              <a:latin typeface="Cambria Math" panose="02040503050406030204" pitchFamily="18" charset="0"/>
                            </a:rPr>
                            <m:t>31</m:t>
                          </m:r>
                          <m:r>
                            <a:rPr lang="en-US" smtClean="0">
                              <a:latin typeface="Cambria Math" panose="02040503050406030204" pitchFamily="18" charset="0"/>
                            </a:rPr>
                            <m:t> </m:t>
                          </m:r>
                          <m:r>
                            <m:rPr>
                              <m:sty m:val="p"/>
                            </m:rPr>
                            <a:rPr lang="en-US" b="0" i="0" smtClean="0">
                              <a:latin typeface="Cambria Math" panose="02040503050406030204" pitchFamily="18" charset="0"/>
                            </a:rPr>
                            <m:t>mm</m:t>
                          </m:r>
                        </m:oMath>
                      </m:oMathPara>
                    </a14:m>
                    <a:endParaRPr i="1" dirty="0">
                      <a:latin typeface="Aptos" panose="020B0004020202020204" pitchFamily="34" charset="0"/>
                    </a:endParaRPr>
                  </a:p>
                </p:txBody>
              </p:sp>
            </mc:Choice>
            <mc:Fallback xmlns="">
              <p:sp>
                <p:nvSpPr>
                  <p:cNvPr id="482" name="TextBox 64"/>
                  <p:cNvSpPr txBox="1">
                    <a:spLocks noRot="1" noChangeAspect="1" noMove="1" noResize="1" noEditPoints="1" noAdjustHandles="1" noChangeArrowheads="1" noChangeShapeType="1" noTextEdit="1"/>
                  </p:cNvSpPr>
                  <p:nvPr/>
                </p:nvSpPr>
                <p:spPr>
                  <a:xfrm rot="913200">
                    <a:off x="5479353" y="1570521"/>
                    <a:ext cx="1280875" cy="236160"/>
                  </a:xfrm>
                  <a:prstGeom prst="rect">
                    <a:avLst/>
                  </a:prstGeom>
                  <a:blipFill>
                    <a:blip r:embed="rId3"/>
                    <a:stretch>
                      <a:fillRect b="-319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83" name="TextBox 32"/>
                <p:cNvSpPr txBox="1"/>
                <p:nvPr/>
              </p:nvSpPr>
              <p:spPr>
                <a:xfrm>
                  <a:off x="8148240" y="1877040"/>
                  <a:ext cx="259560" cy="2361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acc>
                              <m:accPr>
                                <m:chr m:val="⃗"/>
                                <m:ctrlPr>
                                  <a:rPr i="1">
                                    <a:latin typeface="Cambria Math" panose="02040503050406030204" pitchFamily="18" charset="0"/>
                                  </a:rPr>
                                </m:ctrlPr>
                              </m:accPr>
                              <m:e>
                                <m:r>
                                  <a:rPr>
                                    <a:latin typeface="Cambria Math" panose="02040503050406030204" pitchFamily="18" charset="0"/>
                                  </a:rPr>
                                  <m:t>𝜔</m:t>
                                </m:r>
                              </m:e>
                            </m:acc>
                          </m:e>
                          <m:sub>
                            <m:r>
                              <a:rPr>
                                <a:latin typeface="Cambria Math" panose="02040503050406030204" pitchFamily="18" charset="0"/>
                              </a:rPr>
                              <m:t>𝑒</m:t>
                            </m:r>
                          </m:sub>
                        </m:sSub>
                      </m:oMath>
                    </m:oMathPara>
                  </a14:m>
                  <a:endParaRPr dirty="0">
                    <a:latin typeface="Aptos" panose="020B0004020202020204" pitchFamily="34" charset="0"/>
                  </a:endParaRPr>
                </a:p>
              </p:txBody>
            </p:sp>
          </mc:Choice>
          <mc:Fallback xmlns="">
            <p:sp>
              <p:nvSpPr>
                <p:cNvPr id="483" name="TextBox 32"/>
                <p:cNvSpPr txBox="1">
                  <a:spLocks noRot="1" noChangeAspect="1" noMove="1" noResize="1" noEditPoints="1" noAdjustHandles="1" noChangeArrowheads="1" noChangeShapeType="1" noTextEdit="1"/>
                </p:cNvSpPr>
                <p:nvPr/>
              </p:nvSpPr>
              <p:spPr>
                <a:xfrm>
                  <a:off x="8148240" y="1877040"/>
                  <a:ext cx="259560" cy="236160"/>
                </a:xfrm>
                <a:prstGeom prst="rect">
                  <a:avLst/>
                </a:prstGeom>
                <a:blipFill>
                  <a:blip r:embed="rId4"/>
                  <a:stretch>
                    <a:fillRect r="-35714" b="-33333"/>
                  </a:stretch>
                </a:blipFill>
              </p:spPr>
              <p:txBody>
                <a:bodyPr/>
                <a:lstStyle/>
                <a:p>
                  <a:r>
                    <a:rPr lang="en-US">
                      <a:noFill/>
                    </a:rPr>
                    <a:t> </a:t>
                  </a:r>
                </a:p>
              </p:txBody>
            </p:sp>
          </mc:Fallback>
        </mc:AlternateContent>
      </p:grpSp>
      <p:sp>
        <p:nvSpPr>
          <p:cNvPr id="2" name="Arrow: Up 1">
            <a:extLst>
              <a:ext uri="{FF2B5EF4-FFF2-40B4-BE49-F238E27FC236}">
                <a16:creationId xmlns:a16="http://schemas.microsoft.com/office/drawing/2014/main" id="{F5D2F56B-85A1-AAE6-9047-8E2FA4535B46}"/>
              </a:ext>
            </a:extLst>
          </p:cNvPr>
          <p:cNvSpPr/>
          <p:nvPr/>
        </p:nvSpPr>
        <p:spPr bwMode="auto">
          <a:xfrm>
            <a:off x="6566046" y="882180"/>
            <a:ext cx="508667" cy="564140"/>
          </a:xfrm>
          <a:prstGeom prst="upArrow">
            <a:avLst/>
          </a:prstGeom>
          <a:solidFill>
            <a:srgbClr val="F29E62"/>
          </a:solidFill>
          <a:ln w="9525" cap="flat" cmpd="sng" algn="ctr">
            <a:solidFill>
              <a:srgbClr val="D047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ptos" panose="020B0004020202020204" pitchFamily="34" charset="0"/>
              </a:rPr>
              <a:t>B</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D950CD2-BB2E-ACCF-F5DB-2EEAC296531D}"/>
                  </a:ext>
                </a:extLst>
              </p:cNvPr>
              <p:cNvSpPr txBox="1"/>
              <p:nvPr/>
            </p:nvSpPr>
            <p:spPr>
              <a:xfrm>
                <a:off x="827584" y="4273035"/>
                <a:ext cx="3168352" cy="711157"/>
              </a:xfrm>
              <a:prstGeom prst="rect">
                <a:avLst/>
              </a:prstGeom>
              <a:solidFill>
                <a:schemeClr val="bg1"/>
              </a:solid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800" b="0" i="1" kern="1000" spc="30" smtClean="0">
                          <a:solidFill>
                            <a:schemeClr val="tx1">
                              <a:lumMod val="65000"/>
                              <a:lumOff val="35000"/>
                            </a:schemeClr>
                          </a:solidFill>
                          <a:latin typeface="Cambria Math" panose="02040503050406030204" pitchFamily="18" charset="0"/>
                        </a:rPr>
                        <m:t>𝜎</m:t>
                      </m:r>
                      <m:d>
                        <m:dPr>
                          <m:ctrlPr>
                            <a:rPr lang="en-US" sz="1800" b="0" i="1" kern="1000" spc="30" smtClean="0">
                              <a:solidFill>
                                <a:schemeClr val="tx1">
                                  <a:lumMod val="65000"/>
                                  <a:lumOff val="35000"/>
                                </a:schemeClr>
                              </a:solidFill>
                              <a:latin typeface="Cambria Math" panose="02040503050406030204" pitchFamily="18" charset="0"/>
                            </a:rPr>
                          </m:ctrlPr>
                        </m:dPr>
                        <m:e>
                          <m:sSub>
                            <m:sSubPr>
                              <m:ctrlPr>
                                <a:rPr lang="en-US" sz="1800" i="1" kern="1000" spc="30">
                                  <a:solidFill>
                                    <a:schemeClr val="tx1">
                                      <a:lumMod val="65000"/>
                                      <a:lumOff val="35000"/>
                                    </a:schemeClr>
                                  </a:solidFill>
                                  <a:latin typeface="Cambria Math" panose="02040503050406030204" pitchFamily="18" charset="0"/>
                                  <a:cs typeface="Franklin Gothic Book"/>
                                </a:rPr>
                              </m:ctrlPr>
                            </m:sSubPr>
                            <m:e>
                              <m:r>
                                <a:rPr lang="en-US" sz="1800" i="1" kern="1000" spc="30">
                                  <a:solidFill>
                                    <a:schemeClr val="tx1">
                                      <a:lumMod val="65000"/>
                                      <a:lumOff val="35000"/>
                                    </a:schemeClr>
                                  </a:solidFill>
                                  <a:latin typeface="Cambria Math" panose="02040503050406030204" pitchFamily="18" charset="0"/>
                                  <a:cs typeface="Franklin Gothic Book"/>
                                </a:rPr>
                                <m:t>𝑑</m:t>
                              </m:r>
                            </m:e>
                            <m:sub>
                              <m:r>
                                <m:rPr>
                                  <m:sty m:val="p"/>
                                </m:rPr>
                                <a:rPr lang="en-US" sz="1800" kern="1000" spc="30">
                                  <a:solidFill>
                                    <a:schemeClr val="tx1">
                                      <a:lumMod val="65000"/>
                                      <a:lumOff val="35000"/>
                                    </a:schemeClr>
                                  </a:solidFill>
                                  <a:latin typeface="Cambria Math" panose="02040503050406030204" pitchFamily="18" charset="0"/>
                                  <a:cs typeface="Franklin Gothic Book"/>
                                </a:rPr>
                                <m:t>μ</m:t>
                              </m:r>
                            </m:sub>
                          </m:sSub>
                        </m:e>
                      </m:d>
                      <m:r>
                        <a:rPr lang="en-US" sz="1800" b="0" i="1" kern="1000" spc="30" smtClean="0">
                          <a:solidFill>
                            <a:schemeClr val="tx1">
                              <a:lumMod val="65000"/>
                              <a:lumOff val="35000"/>
                            </a:schemeClr>
                          </a:solidFill>
                          <a:latin typeface="Cambria Math" panose="02040503050406030204" pitchFamily="18" charset="0"/>
                        </a:rPr>
                        <m:t>=</m:t>
                      </m:r>
                      <m:f>
                        <m:fPr>
                          <m:ctrlPr>
                            <a:rPr lang="en-US" sz="1800" b="0" i="1" kern="1000" spc="30" smtClean="0">
                              <a:solidFill>
                                <a:schemeClr val="tx1">
                                  <a:lumMod val="65000"/>
                                  <a:lumOff val="35000"/>
                                </a:schemeClr>
                              </a:solidFill>
                              <a:latin typeface="Cambria Math" panose="02040503050406030204" pitchFamily="18" charset="0"/>
                            </a:rPr>
                          </m:ctrlPr>
                        </m:fPr>
                        <m:num>
                          <m:r>
                            <a:rPr lang="en-US" sz="1800" b="0" i="1" kern="1000" spc="30" smtClean="0">
                              <a:solidFill>
                                <a:schemeClr val="tx1">
                                  <a:lumMod val="65000"/>
                                  <a:lumOff val="35000"/>
                                </a:schemeClr>
                              </a:solidFill>
                              <a:latin typeface="Cambria Math" panose="02040503050406030204" pitchFamily="18" charset="0"/>
                            </a:rPr>
                            <m:t>ℏ</m:t>
                          </m:r>
                        </m:num>
                        <m:den>
                          <m:r>
                            <a:rPr lang="en-US" sz="1800" b="0" i="1" kern="1000" spc="30" smtClean="0">
                              <a:solidFill>
                                <a:schemeClr val="tx1">
                                  <a:lumMod val="65000"/>
                                  <a:lumOff val="35000"/>
                                </a:schemeClr>
                              </a:solidFill>
                              <a:latin typeface="Cambria Math" panose="02040503050406030204" pitchFamily="18" charset="0"/>
                            </a:rPr>
                            <m:t>2</m:t>
                          </m:r>
                          <m:r>
                            <a:rPr lang="en-US" sz="1800" b="0" i="1" kern="1000" spc="30" smtClean="0">
                              <a:solidFill>
                                <a:schemeClr val="tx1">
                                  <a:lumMod val="65000"/>
                                  <a:lumOff val="35000"/>
                                </a:schemeClr>
                              </a:solidFill>
                              <a:latin typeface="Cambria Math" panose="02040503050406030204" pitchFamily="18" charset="0"/>
                            </a:rPr>
                            <m:t>𝑃𝑐</m:t>
                          </m:r>
                          <m:r>
                            <a:rPr lang="en-US" sz="1800" i="1" kern="1000" spc="30">
                              <a:solidFill>
                                <a:schemeClr val="tx1">
                                  <a:lumMod val="65000"/>
                                  <a:lumOff val="35000"/>
                                </a:schemeClr>
                              </a:solidFill>
                              <a:latin typeface="Cambria Math" panose="02040503050406030204" pitchFamily="18" charset="0"/>
                            </a:rPr>
                            <m:t>𝛽𝛾</m:t>
                          </m:r>
                          <m:r>
                            <a:rPr lang="en-US" sz="1800" i="1" kern="1000" spc="30">
                              <a:solidFill>
                                <a:schemeClr val="tx1">
                                  <a:lumMod val="65000"/>
                                  <a:lumOff val="35000"/>
                                </a:schemeClr>
                              </a:solidFill>
                              <a:latin typeface="Cambria Math" panose="02040503050406030204" pitchFamily="18" charset="0"/>
                            </a:rPr>
                            <m:t>𝐵</m:t>
                          </m:r>
                          <m:sSub>
                            <m:sSubPr>
                              <m:ctrlPr>
                                <a:rPr lang="en-US" sz="1800" b="0" i="1" kern="1000" spc="30" smtClean="0">
                                  <a:solidFill>
                                    <a:schemeClr val="tx1">
                                      <a:lumMod val="65000"/>
                                      <a:lumOff val="35000"/>
                                    </a:schemeClr>
                                  </a:solidFill>
                                  <a:latin typeface="Cambria Math" panose="02040503050406030204" pitchFamily="18" charset="0"/>
                                </a:rPr>
                              </m:ctrlPr>
                            </m:sSubPr>
                            <m:e>
                              <m:rad>
                                <m:radPr>
                                  <m:degHide m:val="on"/>
                                  <m:ctrlPr>
                                    <a:rPr lang="en-US" sz="1800" b="0" i="1" kern="1000" spc="30" smtClean="0">
                                      <a:solidFill>
                                        <a:schemeClr val="tx1">
                                          <a:lumMod val="65000"/>
                                          <a:lumOff val="35000"/>
                                        </a:schemeClr>
                                      </a:solidFill>
                                      <a:latin typeface="Cambria Math" panose="02040503050406030204" pitchFamily="18" charset="0"/>
                                    </a:rPr>
                                  </m:ctrlPr>
                                </m:radPr>
                                <m:deg/>
                                <m:e>
                                  <m:r>
                                    <a:rPr lang="en-US" sz="1800" b="0" i="1" kern="1000" spc="30" smtClean="0">
                                      <a:solidFill>
                                        <a:schemeClr val="tx1">
                                          <a:lumMod val="65000"/>
                                          <a:lumOff val="35000"/>
                                        </a:schemeClr>
                                      </a:solidFill>
                                      <a:latin typeface="Cambria Math" panose="02040503050406030204" pitchFamily="18" charset="0"/>
                                    </a:rPr>
                                    <m:t>𝑁</m:t>
                                  </m:r>
                                </m:e>
                              </m:rad>
                              <m:r>
                                <a:rPr lang="en-US" sz="1800" b="0" i="1" kern="1000" spc="30" smtClean="0">
                                  <a:solidFill>
                                    <a:schemeClr val="tx1">
                                      <a:lumMod val="65000"/>
                                      <a:lumOff val="35000"/>
                                    </a:schemeClr>
                                  </a:solidFill>
                                  <a:latin typeface="Cambria Math" panose="02040503050406030204" pitchFamily="18" charset="0"/>
                                </a:rPr>
                                <m:t> </m:t>
                              </m:r>
                              <m:r>
                                <a:rPr lang="en-US" sz="1800" b="0" i="1" kern="1000" spc="30" smtClean="0">
                                  <a:solidFill>
                                    <a:schemeClr val="tx1">
                                      <a:lumMod val="65000"/>
                                      <a:lumOff val="35000"/>
                                    </a:schemeClr>
                                  </a:solidFill>
                                  <a:latin typeface="Cambria Math" panose="02040503050406030204" pitchFamily="18" charset="0"/>
                                </a:rPr>
                                <m:t>𝜏</m:t>
                              </m:r>
                            </m:e>
                            <m:sub>
                              <m:r>
                                <a:rPr lang="en-US" sz="1800" b="0" i="1" kern="1000" spc="30" smtClean="0">
                                  <a:solidFill>
                                    <a:schemeClr val="tx1">
                                      <a:lumMod val="65000"/>
                                      <a:lumOff val="35000"/>
                                    </a:schemeClr>
                                  </a:solidFill>
                                  <a:latin typeface="Cambria Math" panose="02040503050406030204" pitchFamily="18" charset="0"/>
                                </a:rPr>
                                <m:t>𝜇</m:t>
                              </m:r>
                            </m:sub>
                          </m:sSub>
                          <m:r>
                            <a:rPr lang="en-US" sz="1800" b="0" i="1" kern="1000" spc="30" smtClean="0">
                              <a:solidFill>
                                <a:schemeClr val="tx1">
                                  <a:lumMod val="65000"/>
                                  <a:lumOff val="35000"/>
                                </a:schemeClr>
                              </a:solidFill>
                              <a:latin typeface="Cambria Math" panose="02040503050406030204" pitchFamily="18" charset="0"/>
                            </a:rPr>
                            <m:t> </m:t>
                          </m:r>
                          <m:r>
                            <a:rPr lang="en-US" sz="1800" b="0" i="1" kern="1000" spc="30" smtClean="0">
                              <a:solidFill>
                                <a:schemeClr val="tx1">
                                  <a:lumMod val="65000"/>
                                  <a:lumOff val="35000"/>
                                </a:schemeClr>
                              </a:solidFill>
                              <a:latin typeface="Cambria Math" panose="02040503050406030204" pitchFamily="18" charset="0"/>
                            </a:rPr>
                            <m:t>𝛼</m:t>
                          </m:r>
                        </m:den>
                      </m:f>
                    </m:oMath>
                  </m:oMathPara>
                </a14:m>
                <a:endParaRPr lang="en-US" sz="1800" kern="1000" spc="30" dirty="0" err="1">
                  <a:solidFill>
                    <a:schemeClr val="tx1">
                      <a:lumMod val="65000"/>
                      <a:lumOff val="35000"/>
                    </a:schemeClr>
                  </a:solidFill>
                  <a:latin typeface="Aptos" panose="020B0004020202020204" pitchFamily="34" charset="0"/>
                  <a:cs typeface="Franklin Gothic Book"/>
                </a:endParaRPr>
              </a:p>
            </p:txBody>
          </p:sp>
        </mc:Choice>
        <mc:Fallback xmlns="">
          <p:sp>
            <p:nvSpPr>
              <p:cNvPr id="3" name="TextBox 2">
                <a:extLst>
                  <a:ext uri="{FF2B5EF4-FFF2-40B4-BE49-F238E27FC236}">
                    <a16:creationId xmlns:a16="http://schemas.microsoft.com/office/drawing/2014/main" id="{9D950CD2-BB2E-ACCF-F5DB-2EEAC296531D}"/>
                  </a:ext>
                </a:extLst>
              </p:cNvPr>
              <p:cNvSpPr txBox="1">
                <a:spLocks noRot="1" noChangeAspect="1" noMove="1" noResize="1" noEditPoints="1" noAdjustHandles="1" noChangeArrowheads="1" noChangeShapeType="1" noTextEdit="1"/>
              </p:cNvSpPr>
              <p:nvPr/>
            </p:nvSpPr>
            <p:spPr>
              <a:xfrm>
                <a:off x="827584" y="4273035"/>
                <a:ext cx="3168352" cy="711157"/>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54106502"/>
      </p:ext>
    </p:extLst>
  </p:cSld>
  <p:clrMapOvr>
    <a:masterClrMapping/>
  </p:clrMapOvr>
</p:sld>
</file>

<file path=ppt/theme/theme1.xml><?xml version="1.0" encoding="utf-8"?>
<a:theme xmlns:a="http://schemas.openxmlformats.org/drawingml/2006/main" name="PSI-Powerpoint-Master Calibri V2">
  <a:themeElements>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fontScheme name="Georgia/Calibri">
      <a:majorFont>
        <a:latin typeface="Georgia"/>
        <a:ea typeface="Arial"/>
        <a:cs typeface="Arial"/>
      </a:majorFont>
      <a:minorFont>
        <a:latin typeface="Calibri"/>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imes" charset="0"/>
          </a:defRPr>
        </a:defPPr>
      </a:lstStyle>
      <a:style>
        <a:lnRef idx="1">
          <a:schemeClr val="accent3"/>
        </a:lnRef>
        <a:fillRef idx="0">
          <a:schemeClr val="accent3"/>
        </a:fillRef>
        <a:effectRef idx="0">
          <a:schemeClr val="accent3"/>
        </a:effectRef>
        <a:fontRef idx="minor">
          <a:schemeClr val="tx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Times" charset="0"/>
          </a:defRPr>
        </a:defPPr>
      </a:lstStyle>
    </a:lnDef>
    <a:txDef>
      <a:spPr>
        <a:noFill/>
      </a:spPr>
      <a:bodyPr wrap="none" lIns="0" tIns="0" rIns="0" bIns="0" rtlCol="0">
        <a:noAutofit/>
      </a:bodyPr>
      <a:lstStyle>
        <a:defPPr eaLnBrk="1" hangingPunct="1">
          <a:lnSpc>
            <a:spcPct val="110000"/>
          </a:lnSpc>
          <a:spcBef>
            <a:spcPct val="0"/>
          </a:spcBef>
          <a:buClr>
            <a:srgbClr val="000000"/>
          </a:buClr>
          <a:defRPr sz="1800" dirty="0" smtClean="0">
            <a:solidFill>
              <a:srgbClr val="000000"/>
            </a:solidFill>
            <a:latin typeface="Humanst521 Lt BT" panose="020B0402020204020304" pitchFamily="34" charset="0"/>
          </a:defRPr>
        </a:defPPr>
      </a:lstStyle>
    </a:txDef>
  </a:objectDefaults>
  <a:extraClrSchemeLst>
    <a:extraClrScheme>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clrMap bg1="lt1" tx1="dk1" bg2="lt2" tx2="dk2" accent1="accent1" accent2="accent2" accent3="accent3" accent4="accent4" accent5="accent5" accent6="accent6" hlink="hlink" folHlink="folHlink"/>
    </a:extraClrScheme>
  </a:extraClrSchemeLst>
  <a:custClrLst>
    <a:custClr name="Grau 100%">
      <a:srgbClr val="505050"/>
    </a:custClr>
    <a:custClr name="Gelb 100%">
      <a:srgbClr val="FDCA00"/>
    </a:custClr>
    <a:custClr name="Orange 100%">
      <a:srgbClr val="EB5B00"/>
    </a:custClr>
    <a:custClr name="Rot 100%">
      <a:srgbClr val="C50006"/>
    </a:custClr>
    <a:custClr name="Braun 100%">
      <a:srgbClr val="85543A"/>
    </a:custClr>
    <a:custClr name="Olivgrün 100%">
      <a:srgbClr val="8F7111"/>
    </a:custClr>
    <a:custClr name="Hellgrün 100%">
      <a:srgbClr val="82911A"/>
    </a:custClr>
    <a:custClr name="Grün 100%">
      <a:srgbClr val="197418"/>
    </a:custClr>
    <a:custClr name="Violet 100%">
      <a:srgbClr val="7C204E"/>
    </a:custClr>
    <a:custClr name="Blau 100%">
      <a:srgbClr val="003B6E"/>
    </a:custClr>
    <a:custClr name="Grau 80%">
      <a:srgbClr val="686868"/>
    </a:custClr>
    <a:custClr name="Gelb 80%">
      <a:srgbClr val="FED43E"/>
    </a:custClr>
    <a:custClr name="Orange 80%">
      <a:srgbClr val="EE7B34"/>
    </a:custClr>
    <a:custClr name="Rot 80%">
      <a:srgbClr val="D04729"/>
    </a:custClr>
    <a:custClr name="Braun 80%">
      <a:srgbClr val="9A7059"/>
    </a:custClr>
    <a:custClr name="Olivgrün 80%">
      <a:srgbClr val="A48841"/>
    </a:custClr>
    <a:custClr name="Hellgrün 80%">
      <a:srgbClr val="9BA34C"/>
    </a:custClr>
    <a:custClr name="Grün 80%">
      <a:srgbClr val="518A42"/>
    </a:custClr>
    <a:custClr name="Violet 80%">
      <a:srgbClr val="914967"/>
    </a:custClr>
    <a:custClr name="Blau 80%">
      <a:srgbClr val="405583"/>
    </a:custClr>
    <a:custClr name="Grau 60%">
      <a:srgbClr val="969696"/>
    </a:custClr>
    <a:custClr name="Gelb 60%">
      <a:srgbClr val="FEDE74"/>
    </a:custClr>
    <a:custClr name="Orange 60%">
      <a:srgbClr val="F29E62"/>
    </a:custClr>
    <a:custClr name="Rot 60%">
      <a:srgbClr val="DA7252"/>
    </a:custClr>
    <a:custClr name="Braun 60%">
      <a:srgbClr val="B2917D"/>
    </a:custClr>
    <a:custClr name="Olivgrün 60%">
      <a:srgbClr val="BAA46A"/>
    </a:custClr>
    <a:custClr name="Hellgrün 60%">
      <a:srgbClr val="B5B874"/>
    </a:custClr>
    <a:custClr name="Grün 60%">
      <a:srgbClr val="7DA569"/>
    </a:custClr>
    <a:custClr name="Violet 60%">
      <a:srgbClr val="AA7084"/>
    </a:custClr>
    <a:custClr name="Blau 60%">
      <a:srgbClr val="69769E"/>
    </a:custClr>
    <a:custClr name="Grau 40%">
      <a:srgbClr val="B9B9B9"/>
    </a:custClr>
    <a:custClr name="Gelb 40%">
      <a:srgbClr val="FFEAA8"/>
    </a:custClr>
    <a:custClr name="Orange 40%">
      <a:srgbClr val="F6C096"/>
    </a:custClr>
    <a:custClr name="Rot 40%">
      <a:srgbClr val="E7A287"/>
    </a:custClr>
    <a:custClr name="Braun 40%">
      <a:srgbClr val="CAB5A6"/>
    </a:custClr>
    <a:custClr name="Olivgrün 40%">
      <a:srgbClr val="D0C19B"/>
    </a:custClr>
    <a:custClr name="Hellgrün 40%">
      <a:srgbClr val="CED0A4"/>
    </a:custClr>
    <a:custClr name="Grün 40%">
      <a:srgbClr val="A8C39A"/>
    </a:custClr>
    <a:custClr name="Violet 40%">
      <a:srgbClr val="C49FAA"/>
    </a:custClr>
    <a:custClr name="Blau 40%">
      <a:srgbClr val="989FBD"/>
    </a:custClr>
    <a:custClr name="Grau 20%">
      <a:srgbClr val="E5E5E5"/>
    </a:custClr>
    <a:custClr name="Gelb 20%">
      <a:srgbClr val="FFF5D6"/>
    </a:custClr>
    <a:custClr name="Orange 20%">
      <a:srgbClr val="FBE1CC"/>
    </a:custClr>
    <a:custClr name="Rot 20%">
      <a:srgbClr val="F3D2C2"/>
    </a:custClr>
    <a:custClr name="Braun 20%">
      <a:srgbClr val="E4D9D2"/>
    </a:custClr>
    <a:custClr name="Olivgrün 20%">
      <a:srgbClr val="E8E1CE"/>
    </a:custClr>
    <a:custClr name="Hellgrün 20%">
      <a:srgbClr val="E7E8D3"/>
    </a:custClr>
    <a:custClr name="Grün 20%">
      <a:srgbClr val="D4E2CE"/>
    </a:custClr>
    <a:custClr name="Violet 20%">
      <a:srgbClr val="E1D0D5"/>
    </a:custClr>
    <a:custClr name="Blau 20%">
      <a:srgbClr val="CBCFDF"/>
    </a:custClr>
  </a:custClrLst>
  <a:extLst>
    <a:ext uri="{05A4C25C-085E-4340-85A3-A5531E510DB2}">
      <thm15:themeFamily xmlns:thm15="http://schemas.microsoft.com/office/thememl/2012/main" name="Presentation2" id="{4F0D116D-BA67-4379-923D-094A3B13A4E4}" vid="{CE61E6D3-71A7-4AD4-80AC-F619466C1625}"/>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themeOverride>
</file>

<file path=ppt/theme/themeOverride2.xml><?xml version="1.0" encoding="utf-8"?>
<a:themeOverride xmlns:a="http://schemas.openxmlformats.org/drawingml/2006/main">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EC58CCFA7EFE458A632ED1C9753C33" ma:contentTypeVersion="13" ma:contentTypeDescription="Create a new document." ma:contentTypeScope="" ma:versionID="d90cb39d21f440911ac83f6e5e7e61b2">
  <xsd:schema xmlns:xsd="http://www.w3.org/2001/XMLSchema" xmlns:xs="http://www.w3.org/2001/XMLSchema" xmlns:p="http://schemas.microsoft.com/office/2006/metadata/properties" xmlns:ns2="a25eda3f-6db8-4065-b0cd-a7793c3b073b" xmlns:ns3="d2817319-c27b-44ee-8a3d-ff8304f35d70" targetNamespace="http://schemas.microsoft.com/office/2006/metadata/properties" ma:root="true" ma:fieldsID="a92f598fed3489195af3d6e27dca12f3" ns2:_="" ns3:_="">
    <xsd:import namespace="a25eda3f-6db8-4065-b0cd-a7793c3b073b"/>
    <xsd:import namespace="d2817319-c27b-44ee-8a3d-ff8304f35d7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BillingMetadata" minOccurs="0"/>
                <xsd:element ref="ns2:Conference_x002f_Workshop_x002f_Invitation" minOccurs="0"/>
                <xsd:element ref="ns2:Speak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5eda3f-6db8-4065-b0cd-a7793c3b07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a11b504-4a56-4162-b481-2d74ed24a85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Conference_x002f_Workshop_x002f_Invitation" ma:index="19" nillable="true" ma:displayName="Conference / Workshop / Invitation" ma:format="Dropdown" ma:internalName="Conference_x002f_Workshop_x002f_Invitation">
      <xsd:simpleType>
        <xsd:restriction base="dms:Text">
          <xsd:maxLength value="255"/>
        </xsd:restriction>
      </xsd:simpleType>
    </xsd:element>
    <xsd:element name="Speaker" ma:index="20" nillable="true" ma:displayName="Speaker" ma:format="Dropdown" ma:internalName="Speak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817319-c27b-44ee-8a3d-ff8304f35d7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c526668-33c2-404d-bffa-29e1c7cbc165}" ma:internalName="TaxCatchAll" ma:showField="CatchAllData" ma:web="d2817319-c27b-44ee-8a3d-ff8304f35d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2817319-c27b-44ee-8a3d-ff8304f35d70" xsi:nil="true"/>
    <lcf76f155ced4ddcb4097134ff3c332f xmlns="a25eda3f-6db8-4065-b0cd-a7793c3b073b">
      <Terms xmlns="http://schemas.microsoft.com/office/infopath/2007/PartnerControls"/>
    </lcf76f155ced4ddcb4097134ff3c332f>
    <Conference_x002f_Workshop_x002f_Invitation xmlns="a25eda3f-6db8-4065-b0cd-a7793c3b073b">Indico.cern.ch/event/1258933/overview</Conference_x002f_Workshop_x002f_Invitation>
    <Speaker xmlns="a25eda3f-6db8-4065-b0cd-a7793c3b073b">PSW</Speaker>
  </documentManagement>
</p:properties>
</file>

<file path=customXml/itemProps1.xml><?xml version="1.0" encoding="utf-8"?>
<ds:datastoreItem xmlns:ds="http://schemas.openxmlformats.org/officeDocument/2006/customXml" ds:itemID="{F23D0C7A-EFCE-4344-A0B3-601D763793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5eda3f-6db8-4065-b0cd-a7793c3b073b"/>
    <ds:schemaRef ds:uri="d2817319-c27b-44ee-8a3d-ff8304f35d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0684C9-6205-4B9B-AC11-BCE9EC670BB6}">
  <ds:schemaRefs>
    <ds:schemaRef ds:uri="http://schemas.microsoft.com/sharepoint/v3/contenttype/forms"/>
  </ds:schemaRefs>
</ds:datastoreItem>
</file>

<file path=customXml/itemProps3.xml><?xml version="1.0" encoding="utf-8"?>
<ds:datastoreItem xmlns:ds="http://schemas.openxmlformats.org/officeDocument/2006/customXml" ds:itemID="{EA54C861-1FCE-47BB-8420-575F5E851ADE}">
  <ds:schemaRefs>
    <ds:schemaRef ds:uri="http://schemas.openxmlformats.org/package/2006/metadata/core-properties"/>
    <ds:schemaRef ds:uri="http://purl.org/dc/dcmitype/"/>
    <ds:schemaRef ds:uri="http://purl.org/dc/elements/1.1/"/>
    <ds:schemaRef ds:uri="http://schemas.microsoft.com/office/2006/metadata/properties"/>
    <ds:schemaRef ds:uri="http://purl.org/dc/terms/"/>
    <ds:schemaRef ds:uri="http://www.w3.org/XML/1998/namespace"/>
    <ds:schemaRef ds:uri="http://schemas.microsoft.com/office/2006/documentManagement/types"/>
    <ds:schemaRef ds:uri="http://schemas.microsoft.com/office/infopath/2007/PartnerControls"/>
    <ds:schemaRef ds:uri="d2817319-c27b-44ee-8a3d-ff8304f35d70"/>
    <ds:schemaRef ds:uri="a25eda3f-6db8-4065-b0cd-a7793c3b073b"/>
  </ds:schemaRefs>
</ds:datastoreItem>
</file>

<file path=docProps/app.xml><?xml version="1.0" encoding="utf-8"?>
<Properties xmlns="http://schemas.openxmlformats.org/officeDocument/2006/extended-properties" xmlns:vt="http://schemas.openxmlformats.org/officeDocument/2006/docPropsVTypes">
  <Template>CNM_template</Template>
  <TotalTime>0</TotalTime>
  <Words>3401</Words>
  <Application>Microsoft Office PowerPoint</Application>
  <PresentationFormat>On-screen Show (16:9)</PresentationFormat>
  <Paragraphs>506</Paragraphs>
  <Slides>46</Slides>
  <Notes>22</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65" baseType="lpstr">
      <vt:lpstr>Wingdings</vt:lpstr>
      <vt:lpstr>Humanst521 Lt BT</vt:lpstr>
      <vt:lpstr>Symbol</vt:lpstr>
      <vt:lpstr>Calibri</vt:lpstr>
      <vt:lpstr>Times</vt:lpstr>
      <vt:lpstr>Times New Roman</vt:lpstr>
      <vt:lpstr>Calibri Light</vt:lpstr>
      <vt:lpstr>Cambria Math</vt:lpstr>
      <vt:lpstr>Aptos</vt:lpstr>
      <vt:lpstr>Courier New</vt:lpstr>
      <vt:lpstr>Arial</vt:lpstr>
      <vt:lpstr>Rockwell</vt:lpstr>
      <vt:lpstr>Tahoma</vt:lpstr>
      <vt:lpstr>Arial Narrow</vt:lpstr>
      <vt:lpstr>Liberation Serif</vt:lpstr>
      <vt:lpstr>Cambria</vt:lpstr>
      <vt:lpstr>Georgia</vt:lpstr>
      <vt:lpstr>PSI-Powerpoint-Master Calibri V2</vt:lpstr>
      <vt:lpstr>Equation</vt:lpstr>
      <vt:lpstr>Measurement of the EDM of the muon  using the frozen-spin technique  in a compact storage trap</vt:lpstr>
      <vt:lpstr>CP violation &amp; edm</vt:lpstr>
      <vt:lpstr>Muon dipole moments and frequencies</vt:lpstr>
      <vt:lpstr>Muon dipole moments –freezing the spin at PSI</vt:lpstr>
      <vt:lpstr>PowerPoint Presentation</vt:lpstr>
      <vt:lpstr>Lepton form factors and dipole moments</vt:lpstr>
      <vt:lpstr>General limits on μEDM</vt:lpstr>
      <vt:lpstr>BSM example for muEDM    Nakai et al. PLB831(2022)137194</vt:lpstr>
      <vt:lpstr>The general experimental idea</vt:lpstr>
      <vt:lpstr>PowerPoint Presentation</vt:lpstr>
      <vt:lpstr>PowerPoint Presentation</vt:lpstr>
      <vt:lpstr>PowerPoint Presentation</vt:lpstr>
      <vt:lpstr>PowerPoint Presentation</vt:lpstr>
      <vt:lpstr>PowerPoint Presentation</vt:lpstr>
      <vt:lpstr>A phased approached </vt:lpstr>
      <vt:lpstr>PowerPoint Presentation</vt:lpstr>
      <vt:lpstr>HIPA – high intensity proton accelerator</vt:lpstr>
      <vt:lpstr>PowerPoint Presentation</vt:lpstr>
      <vt:lpstr>Injection and statistical sensitivity</vt:lpstr>
      <vt:lpstr>The Experiment - Technical overview </vt:lpstr>
      <vt:lpstr>Geant4 Implementation</vt:lpstr>
      <vt:lpstr>Adjusting the E-Field to freeze the spin</vt:lpstr>
      <vt:lpstr>Geometric phases, and non-uniformities</vt:lpstr>
      <vt:lpstr>PowerPoint Presentation</vt:lpstr>
      <vt:lpstr>Cryostat setup</vt:lpstr>
      <vt:lpstr>Superconducting injection channels test</vt:lpstr>
      <vt:lpstr>Radial magnetic field pulse to kick muons</vt:lpstr>
      <vt:lpstr>PowerPoint Presentation</vt:lpstr>
      <vt:lpstr>Trigger detector</vt:lpstr>
      <vt:lpstr>C1 demonstrator prototype: final details</vt:lpstr>
      <vt:lpstr>Coating the fibers with AL  for light transmission</vt:lpstr>
      <vt:lpstr>Phase 2 statistical sensitivity</vt:lpstr>
      <vt:lpstr>Phase 2 –magnet design</vt:lpstr>
      <vt:lpstr>PowerPoint Presentation</vt:lpstr>
      <vt:lpstr>(g-2)_μ Prospects at PSI</vt:lpstr>
      <vt:lpstr>Extension to β- decaying nuclei</vt:lpstr>
      <vt:lpstr>Extension to β- decaying nuclei</vt:lpstr>
      <vt:lpstr> open for participation</vt:lpstr>
      <vt:lpstr>Conclusion and outlook</vt:lpstr>
      <vt:lpstr>PowerPoint Presentation</vt:lpstr>
      <vt:lpstr>Geometric phases, and non-uniformities</vt:lpstr>
      <vt:lpstr>Detection efficiency asymmetry</vt:lpstr>
      <vt:lpstr>Constraints on the total detection efficiency</vt:lpstr>
      <vt:lpstr>Systematic study - overview</vt:lpstr>
      <vt:lpstr>Finding New Physics with Flavor</vt:lpstr>
      <vt:lpstr>Leptoquark models with large muEDM</vt:lpstr>
    </vt:vector>
  </TitlesOfParts>
  <Company>PSI - Paul Scherrer Institut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 for a muon EDM</dc:title>
  <dc:creator>Schmidt-Wellenburg Philipp</dc:creator>
  <cp:lastModifiedBy>Schmidt-Wellenburg, Philipp</cp:lastModifiedBy>
  <cp:revision>161</cp:revision>
  <cp:lastPrinted>2015-09-30T13:23:15Z</cp:lastPrinted>
  <dcterms:created xsi:type="dcterms:W3CDTF">2023-01-18T08:01:43Z</dcterms:created>
  <dcterms:modified xsi:type="dcterms:W3CDTF">2025-11-13T07:25:09Z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0x01010062EC58CCFA7EFE458A632ED1C9753C33</vt:lpwstr>
  </property>
  <property fmtid="{D5CDD505-2E9C-101B-9397-08002B2CF9AE}" pid="3" name="MediaServiceImageTags">
    <vt:lpwstr/>
  </property>
</Properties>
</file>