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0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1"/>
  </p:notesMasterIdLst>
  <p:sldIdLst>
    <p:sldId id="4211" r:id="rId2"/>
    <p:sldId id="929" r:id="rId3"/>
    <p:sldId id="4179" r:id="rId4"/>
    <p:sldId id="4181" r:id="rId5"/>
    <p:sldId id="4182" r:id="rId6"/>
    <p:sldId id="4183" r:id="rId7"/>
    <p:sldId id="4184" r:id="rId8"/>
    <p:sldId id="1031" r:id="rId9"/>
    <p:sldId id="4171" r:id="rId10"/>
    <p:sldId id="4177" r:id="rId11"/>
    <p:sldId id="4178" r:id="rId12"/>
    <p:sldId id="4185" r:id="rId13"/>
    <p:sldId id="4194" r:id="rId14"/>
    <p:sldId id="1032" r:id="rId15"/>
    <p:sldId id="4213" r:id="rId16"/>
    <p:sldId id="4187" r:id="rId17"/>
    <p:sldId id="4188" r:id="rId18"/>
    <p:sldId id="4195" r:id="rId19"/>
    <p:sldId id="4189" r:id="rId20"/>
    <p:sldId id="4190" r:id="rId21"/>
    <p:sldId id="4214" r:id="rId22"/>
    <p:sldId id="4200" r:id="rId23"/>
    <p:sldId id="4198" r:id="rId24"/>
    <p:sldId id="4196" r:id="rId25"/>
    <p:sldId id="1034" r:id="rId26"/>
    <p:sldId id="4215" r:id="rId27"/>
    <p:sldId id="4197" r:id="rId28"/>
    <p:sldId id="4191" r:id="rId29"/>
    <p:sldId id="4192" r:id="rId30"/>
    <p:sldId id="4193" r:id="rId31"/>
    <p:sldId id="1033" r:id="rId32"/>
    <p:sldId id="4199" r:id="rId33"/>
    <p:sldId id="4216" r:id="rId34"/>
    <p:sldId id="4217" r:id="rId35"/>
    <p:sldId id="4202" r:id="rId36"/>
    <p:sldId id="4204" r:id="rId37"/>
    <p:sldId id="4207" r:id="rId38"/>
    <p:sldId id="4209" r:id="rId39"/>
    <p:sldId id="4208" r:id="rId40"/>
    <p:sldId id="4203" r:id="rId41"/>
    <p:sldId id="4210" r:id="rId42"/>
    <p:sldId id="1039" r:id="rId43"/>
    <p:sldId id="1023" r:id="rId44"/>
    <p:sldId id="713" r:id="rId45"/>
    <p:sldId id="851" r:id="rId46"/>
    <p:sldId id="4212" r:id="rId47"/>
    <p:sldId id="4186" r:id="rId48"/>
    <p:sldId id="4180" r:id="rId49"/>
    <p:sldId id="1020" r:id="rId5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A12E"/>
    <a:srgbClr val="4570C4"/>
    <a:srgbClr val="E39EEB"/>
    <a:srgbClr val="FF7F0F"/>
    <a:srgbClr val="5B9BD5"/>
    <a:srgbClr val="D392DA"/>
    <a:srgbClr val="D8B3E1"/>
    <a:srgbClr val="D4C5E0"/>
    <a:srgbClr val="DDCDEB"/>
    <a:srgbClr val="D72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959"/>
    <p:restoredTop sz="94928"/>
  </p:normalViewPr>
  <p:slideViewPr>
    <p:cSldViewPr snapToGrid="0" snapToObjects="1">
      <p:cViewPr>
        <p:scale>
          <a:sx n="100" d="100"/>
          <a:sy n="100" d="100"/>
        </p:scale>
        <p:origin x="560" y="7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1T10:06:04.438"/>
    </inkml:context>
    <inkml:brush xml:id="br0">
      <inkml:brushProperty name="width" value="0.2" units="cm"/>
      <inkml:brushProperty name="height" value="1.2" units="cm"/>
      <inkml:brushProperty name="color" value="#849398"/>
      <inkml:brushProperty name="inkEffects" value="pencil"/>
    </inkml:brush>
  </inkml:definitions>
  <inkml:trace contextRef="#ctx0" brushRef="#br0">1 1 16383,'0'0'0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1T10:06:07.503"/>
    </inkml:context>
    <inkml:brush xml:id="br0">
      <inkml:brushProperty name="width" value="0.2" units="cm"/>
      <inkml:brushProperty name="height" value="1.2" units="cm"/>
      <inkml:brushProperty name="color" value="#849398"/>
      <inkml:brushProperty name="inkEffects" value="pencil"/>
    </inkml:brush>
  </inkml:definitions>
  <inkml:trace contextRef="#ctx0" brushRef="#br0">1 0 16383,'0'0'0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1T10:06:04.438"/>
    </inkml:context>
    <inkml:brush xml:id="br0">
      <inkml:brushProperty name="width" value="0.2" units="cm"/>
      <inkml:brushProperty name="height" value="1.2" units="cm"/>
      <inkml:brushProperty name="color" value="#849398"/>
      <inkml:brushProperty name="inkEffects" value="pencil"/>
    </inkml:brush>
  </inkml:definitions>
  <inkml:trace contextRef="#ctx0" brushRef="#br0">1 1 16383,'0'0'0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1T10:06:07.503"/>
    </inkml:context>
    <inkml:brush xml:id="br0">
      <inkml:brushProperty name="width" value="0.2" units="cm"/>
      <inkml:brushProperty name="height" value="1.2" units="cm"/>
      <inkml:brushProperty name="color" value="#849398"/>
      <inkml:brushProperty name="inkEffects" value="pencil"/>
    </inkml:brush>
  </inkml:definitions>
  <inkml:trace contextRef="#ctx0" brushRef="#br0">1 0 16383,'0'0'0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0T20:19:39.27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ransparency" value="173"/>
      <inkml:brushProperty name="tip" value="rectangle"/>
      <inkml:brushProperty name="rasterOp" value="maskPen"/>
    </inkml:brush>
  </inkml:definitions>
  <inkml:trace contextRef="#ctx0" brushRef="#br0">0 1,'57'0,"-3"0,-24 0,9 0,2 0,-1 0,-1 0,-1 0,-4 0,2 0,0 0,-3 0,4 0,-2 0,5 0,1 0,0 0,4 0,1 4,-2 1,1 1,0 1,-3-2,9 0,-4-1,-3-3,2 0,-3-1,-1 0,-3 3,-5 2,-1-1,1-1,5-3,3 3,5 1,0 1,1-2,-1-2,2-1,-2 0,-5 0,3 0,-5 0,1 0,4 0,-3 0,5 0,4 0,4 0,5 0,-5 0,0 0,-2 0,2 0,-3 0,-6 0,-2 0,2 0,8 0,5 0,2 0,0 0,-5 0,-1 0,-1 0,0 0,5 0,-6 0,-2 0,0 0,2 0,7 0,-5 0,0 0,-6 0,0 0,-2 0,-5 0,-3 0,-10 0,0 0,4 0,2 0,5 0,4 0,-2 0,0-3,-1-2,-10 1,-3-3,0 2,-2 0,2 2,-3 3,0 0,3 0,1-4,0 0,0 0,0 0,1 3,-1 1,-2 0,-2 0,-4 0,-1 0,-4 0,3 0,0 0,0 0,-1 0,-3 0,-1 0,4 0,1 0,-1 0,-2 0,2 0,-5 0,5 0,-3 2,1 1,0 2,1 6,-4-6,1 7,3-10,-6 6,9-3,-10 0,9 4,-7-3,4 2,-3 0,2-2,-1 5,-2-51,-7 33,-3-37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0T20:19:41.69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ransparency" value="173"/>
      <inkml:brushProperty name="tip" value="rectangle"/>
      <inkml:brushProperty name="rasterOp" value="maskPen"/>
    </inkml:brush>
  </inkml:definitions>
  <inkml:trace contextRef="#ctx0" brushRef="#br0">0 1,'54'6,"-6"-1,12-5,5 0,18 0,-31 0,4 0,15 0,2 0,4 0,0 0,1 0,-1 0,-10 0,-5 0,29 0,4 0,-1 0,4 0,-44 0,1 0,5 0,1 0,1 0,1 0,3 0,1 0,5 0,1 0,0 0,2 0,4 0,0 0,-1 0,0 0,0 0,-1 0,-6 0,-2 0,-6-1,-1 2,0 1,-1 0,-6 1,0 0,6 3,0 0,-3 0,0 0,-6 0,-1 0,46 10,-15-3,-9-2,-4-1,-8-5,-8 1,-6-2,-7-4,0 0,-2 0,-1 0,-2 0,-7 0,-3 0,-6 0,-5 0,3 0,-3 0,8 0,-5 0,16 0,7 0,13 0,6 0,1 0,-1 0,-6 0,-6 0,-2 0,1 0,3 0,-1 0,-11 0,-9 0,-8 3,-5 0,-1 1,1 1,-1-2,2 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0T20:19:47.909"/>
    </inkml:context>
    <inkml:brush xml:id="br0">
      <inkml:brushProperty name="width" value="0.3" units="cm"/>
      <inkml:brushProperty name="height" value="0.6" units="cm"/>
      <inkml:brushProperty name="color" value="#EF0C4D"/>
      <inkml:brushProperty name="transparency" value="173"/>
      <inkml:brushProperty name="tip" value="rectangle"/>
      <inkml:brushProperty name="rasterOp" value="maskPen"/>
    </inkml:brush>
  </inkml:definitions>
  <inkml:trace contextRef="#ctx0" brushRef="#br0">1 137,'63'0,"-6"0,-12 0,7 0,6 0,2 0,6 0,0 0,11 0,0 0,0 0,5 0,4 0,6 0,7 0,-41 0,2 0,5 0,1 0,5 0,1 0,0 0,1 0,0 0,1 0,1 0,-1 0,1 0,-1 0,-6 0,-1 0,-5 0,-3 0,-4 0,-3 0,47 0,-2 0,-5 0,4 0,-1 0,-5-4,-10-2,-9 1,-8 1,-2-1,-2-1,-9 1,-4 0,-2 5,2 0,11 0,8 0,5 0,-1-4,0-1,-6 0,-2 0,-1 5,-6-3,-3-1,-5-1,-4 0,-1 3,-5 1,-1-2,0-2,-1 1,-3-3,-3 3,1 0,-1 1,-1 1,-6-1,-5 0,-4 0,7 1,-4 2,5-3,-6-1,-1 0,4 1,1 3,-1 0,0 0,0 0,-4 0,8 0,-8 0,3 0,-5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0T20:19:51.034"/>
    </inkml:context>
    <inkml:brush xml:id="br0">
      <inkml:brushProperty name="width" value="0.3" units="cm"/>
      <inkml:brushProperty name="height" value="0.6" units="cm"/>
      <inkml:brushProperty name="color" value="#EF0C4D"/>
      <inkml:brushProperty name="transparency" value="173"/>
      <inkml:brushProperty name="tip" value="rectangle"/>
      <inkml:brushProperty name="rasterOp" value="maskPen"/>
    </inkml:brush>
  </inkml:definitions>
  <inkml:trace contextRef="#ctx0" brushRef="#br0">0 170,'78'0,"10"0,-2 0,5 0,-4 0,2 0,-38 0,1 0,0 0,1 0,4 0,-1 0,-3 0,-2 0,33 0,-5 0,-6 0,16 0,6 0,-43 0,0 0,0 0,0 0,-2 0,0 0,2 0,0 0,44 0,-8 0,-11 0,-17 0,-9 0,0 0,2 0,6 0,1 0,1 0,1 0,-1 0,8 0,1 0,6 0,-1 0,-9 0,5 0,2 0,10 0,17 0,-49 0,1 0,1 0,-1 0,1 0,-2 0,47 0,-3 0,-2 0,-8 0,-12 0,-8 0,-5 0,1 0,7 0,2 0,1 0,-2 0,1 0,0 0,-1 0,-2 0,-14 0,-2 0,0 0,3 0,5 0,1 0,1 0,1 0,-6 0,-2 0,-6 0,-2-9,-3-1,-8-1,-1 2,-4 9,3 0,0 0,1 0,0 0,1 0,-1 0,0 0,-1-3,0-2,-4 1,0 0,4 1,3-2,4 0,0 0,-5 4,0 1,0-1,-1 1,5 0,1-4,0 0,4-4,2 0,8 3,5-4,2 3,0-4,-5 1,-1 2,-7 3,-1-1,-1-1,-6 1,0 0,-5 5,-3 0,-5 0,-6 0,-5 0,-1 0,4 0,-4 0,3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C0D7B-0B59-3947-BD9E-B738BB30B7AB}" type="datetimeFigureOut">
              <a:rPr lang="it-IT" smtClean="0"/>
              <a:t>10/11/25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63A35-D1CE-D84A-A790-6F9C04875E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2870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8A6CA-4173-F70A-FC00-3B04FA87B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13D69A3-4493-3CDE-419F-AA1DDE05D1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81B0F78-2F64-73F5-5396-A396CBCCC5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FD4199C-9C24-67CB-9DED-B87F7B5D62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2137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82C53-08A1-42DC-E043-F11AB701F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8341ED9-3A10-72F5-2AFB-981E5B3DCA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4A7CB27-1EEF-05F7-6D63-EEDFA80F4A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BA611A5-0392-1973-04A9-080ED70A0E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4120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9374C-DD65-F608-CCB3-3185CA002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D3A2522-4A07-B075-EF50-66FCFC586D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67F7B92-47DE-1C79-8D7B-88BE471021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64ED4BC-3B2B-F5F4-E6D5-CB0C838E75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50051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DF7B1-9F51-0DD1-3E6A-2D8DDD029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316425F-E596-DAEB-284B-E63A48364E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AB6543B-B383-D3E1-7DC4-29010A030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93CAF16-0506-4A9C-965F-E1469B5EE0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00425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CC071-EE7A-C239-5213-34F808898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033EE7D-4701-2301-38A6-055531BF85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1FD47A8-1BD9-5C09-6EE0-3F63B9C0CC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E214057-A79D-7703-B535-DAF7D2E40A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8654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AB4DD-B899-FD00-C461-243DFB3B5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9DACAB0-BF93-6CA6-76D7-BBB7C9F524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FDD08F1-8699-ED85-2FBE-75C428C242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C18988E-48D0-69FA-E7D7-E28FBAE4D6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79017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63F0B-0C61-9D6E-C8CC-63E552DF1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A0D5661-4957-44BC-43A8-4FACDA08F1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3F98956-0C99-3F8B-4F95-DDBCE87750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B4B7ABE-D4CE-16E1-04F4-0E9E2C48EA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1901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41FE5-27D9-47BA-74A7-DA8EF3CAC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0DD4CFB-2D27-BA4B-339A-C7929C8907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A261562-FFF2-232D-2EFD-5893B9BE4B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F21228B-AFB3-F4E5-1DE9-5AC7DC973F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02435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254AC-647B-BA31-7E49-CF9C184BE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3076DDD-E22F-FFAD-5143-29F85B1775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493443C-B5B6-A5B2-CE67-83A2F319F2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34ABC44-B14E-F633-9C09-73C29B8023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81521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0F28C-C3F5-A4EC-19C3-66000FB83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F2A3F49-0F12-D34B-DFB2-20B7979D11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705A176-08D4-D3E6-97F6-EF27284B1E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D948A2-BC9D-951C-19E8-5FCFF31018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82298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8D271-26ED-19E1-963A-00963DC39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E49E5BD-3056-4FFD-FA7C-2B0145B6A3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FA0D77E-8B89-D14B-D064-1C530D4F1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4D389E-F6CF-842F-0F7B-309CBE885B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841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4F9C4-1D80-328A-706E-A329F21E5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00AEF54-6607-79F9-C621-0D15E1CAD9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EAC130A-F064-7975-58E7-12D9AAC575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31BF492-9309-F4D3-3D71-50E92B949A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39625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01522-D48F-DC46-55F8-3DEF14546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EB5EA03-0C2F-CCC8-35A8-C7087BB833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4FBE5C6-E971-D590-3EAA-2D42AA6E99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12EF6A1-CC38-0F4C-158C-1458DE495C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91138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D6BD7-29FD-A75C-948F-D4E568EA5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E835797-3E53-4E7B-5E64-823A64289E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F1E888C-71BA-0917-CEF6-20438F42F7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EE4C878-6119-4916-CB60-204C49D34C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65894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63196-AC26-594B-E149-A4FDB5B08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C3C7397-E3D8-0EBC-D66E-32583DBB8B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69BEE23-16E9-71D0-15DB-4F8A4822EA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78F4A52-3F81-DD62-92C7-58BEB529D2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90093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E674E-EC15-F7C2-BDC5-55C077B06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03472A2-B698-0694-8301-D6C0496BDD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6BA88FA-D65E-87A5-51AD-39DC2EAA55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655E32D-A668-80D2-8810-F52C8C26C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24958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E2790-4BD0-5C7C-15FF-A2BBEC447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0537318-9D3B-6693-6F14-F25290B125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BEA7B03-BEBC-8F0A-DD94-CAFA342D81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20B9059-39D7-B0BF-47C1-193CC0073B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55507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4B99D-62EF-DB3E-09CF-DF8A71842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5EBAAED-BAE7-F713-5F9A-60AEA03A33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15DE345-D60A-7332-E105-1DAE2439FF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28413B6-36DC-C738-5F1B-C4247683F5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32254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1459D-10B4-9F9C-5E76-F0A569D82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73FEE8E-7500-35C9-CF28-E4458A29A0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397814F-44ED-EACC-7925-F10BE8E5DC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2B36B69-6E50-AEAE-985A-A9443874E2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17455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0C9C0-47A9-4B86-F78E-19A70F6F2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3221069-E766-4A3F-64E1-A7F234237B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9C6A347-F31C-D464-276C-9397EEE8BF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F6AE87-DF22-DBB4-150C-FE274014FB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10015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D4489-81AE-CB0A-89B4-7BA1B92A4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1941A68-07C6-01D3-4D44-529B7A5145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2993ACE-5FF2-DC8E-AC93-0E377CBFB3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F362EEE-5F0D-ADE7-08E6-281B1A207D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84798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5DC6F-F0EC-F9E2-DAB4-C17131020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B26D4B5-F905-9C37-F632-CCD556615E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9F99A52-19EE-62FD-4F0C-62B915F45C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596B8CA-5383-943D-A5BF-E96C8656E2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4729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26D0D-3D0E-1FFB-BD54-E30CA2CE6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8B8002C-5F6C-D723-3E98-2C0A66963F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586A0D0-3450-6866-30E7-D4A05862D5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02EB688-FF2A-FD0A-F6DF-D8626D8344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35624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802F4-94CF-B265-4752-56FEC2857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81BF7DF-F849-F6E6-5429-83404D74DF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17659C9-8AB8-D2CD-AEF9-08B29453CA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DD90266-2D73-8CD6-01B6-8F01AB8F5D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30513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8856E-F1AC-061B-6CCC-F6328380D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37C01EB-9A0B-2337-A532-9048B2E89A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4CD04ED-CD2F-763D-BC52-6A1B62939B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54F4C73-0F7E-9250-851A-F338E0FDBD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29311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62C84-E3D6-2BA7-2916-1DBC75D0B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DD22AE9-AEAB-8C91-EF9C-136CD1EBBF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5E939B7-95F1-8CF8-B2E1-C5F8FF9E0C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FC488A1-56AF-E632-C0BC-F9F5803BFE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03864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941A7-69CA-6FAB-1648-3116C8108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84CC5C9-A03D-649D-D913-88ACBD06D5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C27A687-3799-344C-52E5-979D441CB3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C04B5A5-CB81-A035-F4D7-E3A7C408D1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3104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DFE3F-0110-FA61-8F98-185EAFB81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66EDD02-8BB9-BFB0-9935-DDA217B50A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780DE0E-3CC9-D9F8-C808-F9DE36CA0B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94FE53A-97B9-90D0-20B9-89B951D6CF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61296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50B94-722A-FEC8-F0A2-2A4D7E045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94380CA-2F87-58DA-81EB-AF6EDD1960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EA9A80D-828D-8ACF-E096-A60695DD4C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D507924-75DB-8510-A752-C832189218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88307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8A93A-5A79-5A98-8419-95BC78923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901FE0B-D261-2F8E-FF94-628685C968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FCF29EF-DE55-8FED-8D94-984783987A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514E2C-7D7A-A40C-936D-E53C2B607D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81121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F9D33-606E-7847-6CBF-CDCC8C1BD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563B0B4-46D3-A306-2232-77761924CF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FF62FC7-B6F1-F3A5-9EDB-430D91AE68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ED53972-4B97-2A9F-F431-52FB493E6C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54005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C3202-D5A6-06E4-6DCD-3F4932590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353D473-5D4F-3340-954A-28FFE260F3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8532519-2983-8536-E503-26BC54CA46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ED413C0-4F7C-4E4E-983E-FA14673588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49534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3153B-AFF7-4C9C-14BA-A263DB374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FB732B3-9AE0-6112-6C59-0F63545634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DA95BD3-9977-4558-FB4D-B417E932B1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9563062-3DB0-8EB3-576D-9707F0C920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9229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A6DDF-77AC-8A0C-0E24-EBA53BAEF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26F67CB-0807-65C9-4E05-A16B63B58B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091FB3C-4D7F-25B4-E516-772F189B68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18346F7-746E-5B23-59AD-9B64CD0921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40181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8EFB1-9FCC-7828-9C23-7DB1D06E5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59F7FA1-EE68-C087-AFA0-CAE8F654EE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7D652CA-0EF3-E1E8-68DA-AAC3E78B32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3A11861-E817-0F93-18EC-81D1C354C5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17550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41035-DCD4-9F17-FBC9-1BA513D60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E6A818A-8607-B085-3FD8-0B38B932F9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1B143E1-C8A4-7434-DE9B-465199FB89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BE0EDE9-969C-F4D1-DE49-CFEA87DBAA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96796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2EADA-57BF-9C5C-CFF2-B7B6C52DD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94A104F-095E-84CA-1703-FEF677CA41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1D01585-39BF-6888-C72B-F505F9E7B5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8D5AAE1-A8D3-6B5F-E39F-ED7E5FE781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93214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C035F-C80E-24B2-567E-B33CFC864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2C92F94-212D-9B73-3CAD-07191D3DDF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6C0B10D-9EA2-B56B-3A12-B03EA81501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CDB4459-8CA4-E8C7-5556-25C72294FD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35935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2171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71497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E5EE7-DDEF-28AF-E57F-CB234F426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84202FD-BB45-2E6A-2B10-B4430157A9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7C5B030-A7EE-8C68-65A8-D4C590E460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52612A4-96C1-C191-1C61-73C33D909F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52154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3B485-6D60-05AC-7EF3-033895120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9352F85-66A6-E0CC-7CC2-FA5A756BD4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04BC157-F4A7-E845-15F5-80C6BF2C2B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D60D217-A3E0-65AD-8959-C6468AC111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86632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6E15C-C9EF-F240-17F2-DBD2133C9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837BECD-74AF-2FB2-FCB9-739D645B22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594788E-EAF4-4770-D7D9-9540390BE7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09C200C-EC8B-DE63-6B38-A7DD5BCA8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09266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A9F9C-6B20-3DBB-0FE9-38A173A08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0831639-A138-7555-92D4-5792E565E1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92C1683-67C9-500E-4B6E-52DBCC470F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76D9CDF-AE35-B58F-33DB-DACA97E8A5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7775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C2D72-C0EC-5FAA-3DC9-6FE7A6DB6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7E40D8F-E84B-4D82-D1B0-B5095A7385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29BC610-4C17-4CD2-D7B7-1D3E2EDF74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CF80A5A-CB5F-F9A4-108D-5496018C05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7321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AC310-0732-5EFF-E27B-DCE85A9BF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E9DE42B-0453-B02B-2B9C-2AB62E97F2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F77D5E5-9126-A386-7DC6-87399C43EC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4D9225A-8A8A-36B2-6567-7C04A19902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1920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369AC-7337-2283-932C-F62D3C3C6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516CD5D-39F0-121D-2A1F-9CE2ADA24D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BCFA04E-682A-E7AA-88F6-DEC6C2102C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2B41987-E504-2848-E013-917EB17686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7915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8D8B1-10C8-0F6A-147A-6DD139105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401892D-1EE1-0BB7-7155-4CFA2D29EE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8DF0569-8764-E7DE-42B1-E237E3AA01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5528507-2933-C913-44E5-A74B306102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3489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CEA4E-1D61-D1AB-6CD0-BE6ACA9FA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1CF7E14-7210-A2C8-995F-B5263F8305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0047340-DD5F-4DCC-B991-4700C35C78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AA991A2-FDCB-4916-5E5B-0587CC0D8B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658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EE77CD-7BF0-094E-8BA5-364FEA142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05B2F8E-D945-5F42-90E2-FE58E667BE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398DD93-4E86-8F47-B46B-2C424955F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C08469-F66B-0D4D-8C93-A4502D57A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E.Bottalico - (MPPW 2025)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55B9477-0D90-A94C-A065-A758C84F4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6704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1579A5-736D-1E46-816D-446B06508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BAFA5DB-5803-1C47-83C8-4FF4E4BE2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D00ED9B-1B55-594C-8A30-C9DFAE2F0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C47646F-566B-C144-8A4E-D3EF037DF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E.Bottalico - (MPPW 2025)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8C5F99-0300-094E-AF2F-755DD2CBA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6897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3A34261-7258-AA4C-9C6A-6916B47AAB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DA90277-FF13-F541-8F94-2275131F5D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6C4877B-03E3-9741-A8F4-392472715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5B94168-D105-EA40-AA6B-EB13EEE6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E.Bottalico - (MPPW 2025)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DAAA413-F57B-3C42-B3F2-53F3946CB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1340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F6C105-8D14-DE4D-9F1D-3F7C6B24F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76338B-3A29-A540-9094-74117A44B5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5ED7B9-B828-5644-9EBE-85DD1718D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D2DC6A8-5651-7F49-BF42-8311395C7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E.Bottalico - (MPPW 2025)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67DE478-2471-FF45-8FAB-4111536D4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8795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AF7571-EAE6-D540-B874-0799F2CA6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2867072-3BE6-2A40-8D34-E7B3C5C9C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5ACE726-95E0-A349-BE23-129E3E77C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02B3281-77CC-F84C-904F-361C6EB35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E.Bottalico - (MPPW 2025)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49061AC-CB73-BC47-9112-41636584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3503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31350F-42D0-D643-AE31-EDD6DF97A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BEC178-C1DD-3D41-B905-ED4216DDDD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459F203-FA7B-C04E-A38B-C2400308C1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32264DE-5985-8A4F-B6F2-D232C8F3B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11/11/25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42D4EA2-8583-0542-B0CD-3117C1AED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E.Bottalico - (MPPW 2025)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AD80D56-BE79-7B43-BAB2-704F58B22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0331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7FC601-FF33-784A-906C-4032E2ABE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BE9068B-EE3F-CE47-AE9F-75B7E72E8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40C94AF-FFEA-054E-8240-F224B23E0A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D71CEBA-B2D8-074C-856D-300163B403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387C74D-E97D-3243-B80D-A02826216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BFD62CA-CD9D-AC45-BAC2-E3DD6BC2C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11/11/25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9C5ED5B-DB34-2548-AA4B-F2A76CBBC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E.Bottalico - (MPPW 2025)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ABEA430-213B-0C4F-901A-2AD34EC7F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2262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88C3B2-7AAD-2245-B4AA-45DD10CCC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41BE7E0-8925-9449-A381-5E64BB6B4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16E9C42-7068-854A-BE79-A8F9F51C4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E.Bottalico - (MPPW 2025)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0E22B66-2090-E149-86F2-B429D6B8E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2225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29054A9-F212-FC42-B4A1-96E1E51FF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11/11/25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048B099-DD8C-314C-88B6-3E80160B8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E.Bottalico - (MPPW 2025)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DD8F547-CB32-E948-9416-E5276DCCC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4573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1965C5-9049-9F42-BFF7-24070ACD8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7994D1-144D-A049-BBCB-156339F3E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AA1CF8D-270B-094E-AFA6-3A9AB1600E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465C840-C4E0-6F41-86D7-E7AAF2A50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11/11/25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D806DA0-66EC-5B4A-BD99-6D4C83485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E.Bottalico - (MPPW 2025)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7BD3285-D85B-C543-8C40-E181595C5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0433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B90F43-D992-6348-A16E-89D7AA12F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35C99F8-7E31-2147-B752-EB8111B3B7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5F66E8C-48B1-EA4D-B111-2DB9A6810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A10CAD4-5A1A-B545-B81A-591CC32DC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11/11/25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2BACB6F-2434-E34E-BBC8-B33ED9FA1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E.Bottalico - (MPPW 2025)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9E18231-4D9B-4A46-A143-3B395428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7774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793CD41-6812-D842-9261-1D43AD2AF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12BFF38-9769-054F-B0B0-977097C44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09490A-FEDF-D84A-B2C2-5582FD5AEE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11/11/25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C31D7F8-67FF-8C47-9019-8CFF421821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E.Bottalico - (MPPW 2025)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FEDAB5-9B29-354A-803D-0EDB8CA0EB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0D9D0-DDD2-544A-B92F-5E1B37251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7918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image" Target="../media/image45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11" Type="http://schemas.openxmlformats.org/officeDocument/2006/relationships/image" Target="../media/image20.png"/><Relationship Id="rId5" Type="http://schemas.openxmlformats.org/officeDocument/2006/relationships/image" Target="../media/image44.png"/><Relationship Id="rId10" Type="http://schemas.openxmlformats.org/officeDocument/2006/relationships/image" Target="../media/image19.png"/><Relationship Id="rId4" Type="http://schemas.openxmlformats.org/officeDocument/2006/relationships/customXml" Target="../ink/ink3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ijclab.in2p3.fr/event/11652/contributions/39049/attachments/26132/38648/g_2_workshop_AP.pdf" TargetMode="External"/><Relationship Id="rId5" Type="http://schemas.openxmlformats.org/officeDocument/2006/relationships/hyperlink" Target="https://muon-gm2-theory.illinois.edu/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50.png"/><Relationship Id="rId4" Type="http://schemas.openxmlformats.org/officeDocument/2006/relationships/image" Target="../media/image36.pn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7.png"/><Relationship Id="rId4" Type="http://schemas.openxmlformats.org/officeDocument/2006/relationships/image" Target="../media/image36.pn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ournals.aps.org/prl/abstract/10.1103/PhysRevLett.134.245001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journals.aps.org/prl/abstract/10.1103/PhysRevLett.134.245001" TargetMode="External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4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5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arxiv.org/pdf/2507.11268" TargetMode="Externa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590.png"/><Relationship Id="rId9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0.png"/><Relationship Id="rId5" Type="http://schemas.openxmlformats.org/officeDocument/2006/relationships/image" Target="../media/image71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2.pn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customXml" Target="../ink/ink8.xml"/><Relationship Id="rId3" Type="http://schemas.openxmlformats.org/officeDocument/2006/relationships/image" Target="../media/image4.png"/><Relationship Id="rId7" Type="http://schemas.openxmlformats.org/officeDocument/2006/relationships/customXml" Target="../ink/ink5.xml"/><Relationship Id="rId12" Type="http://schemas.openxmlformats.org/officeDocument/2006/relationships/image" Target="../media/image79.png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customXml" Target="../ink/ink7.xml"/><Relationship Id="rId5" Type="http://schemas.openxmlformats.org/officeDocument/2006/relationships/image" Target="../media/image72.png"/><Relationship Id="rId15" Type="http://schemas.openxmlformats.org/officeDocument/2006/relationships/image" Target="../media/image76.png"/><Relationship Id="rId10" Type="http://schemas.openxmlformats.org/officeDocument/2006/relationships/image" Target="../media/image78.png"/><Relationship Id="rId4" Type="http://schemas.openxmlformats.org/officeDocument/2006/relationships/image" Target="../media/image74.png"/><Relationship Id="rId9" Type="http://schemas.openxmlformats.org/officeDocument/2006/relationships/customXml" Target="../ink/ink6.xml"/><Relationship Id="rId1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0.png"/><Relationship Id="rId4" Type="http://schemas.openxmlformats.org/officeDocument/2006/relationships/image" Target="../media/image70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0.png"/><Relationship Id="rId4" Type="http://schemas.openxmlformats.org/officeDocument/2006/relationships/image" Target="../media/image70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0.png"/><Relationship Id="rId4" Type="http://schemas.openxmlformats.org/officeDocument/2006/relationships/image" Target="../media/image70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0.png"/><Relationship Id="rId5" Type="http://schemas.openxmlformats.org/officeDocument/2006/relationships/image" Target="../media/image730.png"/><Relationship Id="rId4" Type="http://schemas.openxmlformats.org/officeDocument/2006/relationships/image" Target="../media/image7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0.png"/><Relationship Id="rId5" Type="http://schemas.openxmlformats.org/officeDocument/2006/relationships/image" Target="../media/image750.png"/><Relationship Id="rId4" Type="http://schemas.openxmlformats.org/officeDocument/2006/relationships/image" Target="../media/image70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4" Type="http://schemas.openxmlformats.org/officeDocument/2006/relationships/image" Target="../media/image8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0.png"/><Relationship Id="rId4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7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2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tif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4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10" Type="http://schemas.openxmlformats.org/officeDocument/2006/relationships/image" Target="../media/image97.jpg"/><Relationship Id="rId4" Type="http://schemas.openxmlformats.org/officeDocument/2006/relationships/image" Target="../media/image26.jpeg"/><Relationship Id="rId9" Type="http://schemas.openxmlformats.org/officeDocument/2006/relationships/image" Target="../media/image9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4" Type="http://schemas.openxmlformats.org/officeDocument/2006/relationships/image" Target="../media/image8.gif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41.png"/><Relationship Id="rId4" Type="http://schemas.openxmlformats.org/officeDocument/2006/relationships/customXml" Target="../ink/ink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14120-4D17-11E2-885C-30E5D0260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9" descr="建物, 屋内, トラック, いっぱい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E01335E4-08C3-B327-250B-AD581EDD72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03" b="30473"/>
          <a:stretch>
            <a:fillRect/>
          </a:stretch>
        </p:blipFill>
        <p:spPr>
          <a:xfrm>
            <a:off x="-28130" y="3764602"/>
            <a:ext cx="12340215" cy="3093397"/>
          </a:xfrm>
          <a:prstGeom prst="rect">
            <a:avLst/>
          </a:prstGeom>
          <a:effectLst>
            <a:softEdge rad="208638"/>
          </a:effectLst>
        </p:spPr>
      </p:pic>
      <p:pic>
        <p:nvPicPr>
          <p:cNvPr id="2" name="Immagine 1" descr="Immagine che contiene cielo, aria aperta, nuvola, luogo di interesse&#10;&#10;Il contenuto generato dall'IA potrebbe non essere corretto.">
            <a:extLst>
              <a:ext uri="{FF2B5EF4-FFF2-40B4-BE49-F238E27FC236}">
                <a16:creationId xmlns:a16="http://schemas.microsoft.com/office/drawing/2014/main" id="{3C86B5A2-91B2-95B7-53B2-874D89F8C94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3000"/>
          </a:blip>
          <a:srcRect t="36278" b="38650"/>
          <a:stretch>
            <a:fillRect/>
          </a:stretch>
        </p:blipFill>
        <p:spPr>
          <a:xfrm>
            <a:off x="0" y="-42162"/>
            <a:ext cx="12243388" cy="4092954"/>
          </a:xfrm>
          <a:prstGeom prst="rect">
            <a:avLst/>
          </a:prstGeom>
          <a:effectLst>
            <a:softEdge rad="131161"/>
          </a:effectLst>
        </p:spPr>
      </p:pic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EAE397C3-CF6D-A859-810E-505FD06CA1E4}"/>
              </a:ext>
            </a:extLst>
          </p:cNvPr>
          <p:cNvSpPr/>
          <p:nvPr/>
        </p:nvSpPr>
        <p:spPr>
          <a:xfrm>
            <a:off x="2766606" y="4348481"/>
            <a:ext cx="6710175" cy="1872529"/>
          </a:xfrm>
          <a:prstGeom prst="roundRect">
            <a:avLst/>
          </a:prstGeom>
          <a:solidFill>
            <a:schemeClr val="bg1">
              <a:alpha val="69479"/>
            </a:schemeClr>
          </a:solidFill>
          <a:ln>
            <a:noFill/>
          </a:ln>
          <a:effectLst>
            <a:softEdge rad="112946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noProof="0" dirty="0">
                <a:solidFill>
                  <a:srgbClr val="002060"/>
                </a:solidFill>
                <a:latin typeface="+mj-lt"/>
              </a:rPr>
              <a:t>E. Bottalico on behalf of g-2 collaboration </a:t>
            </a:r>
          </a:p>
          <a:p>
            <a:pPr algn="ctr"/>
            <a:r>
              <a:rPr lang="it-IT" sz="2800" b="1" dirty="0">
                <a:solidFill>
                  <a:srgbClr val="002060"/>
                </a:solidFill>
                <a:latin typeface="+mj-lt"/>
              </a:rPr>
              <a:t>MPPW 2025</a:t>
            </a:r>
          </a:p>
          <a:p>
            <a:pPr algn="ctr"/>
            <a:r>
              <a:rPr lang="it-IT" sz="2800" b="1" dirty="0">
                <a:solidFill>
                  <a:srgbClr val="002060"/>
                </a:solidFill>
                <a:latin typeface="+mj-lt"/>
              </a:rPr>
              <a:t>11</a:t>
            </a:r>
            <a:r>
              <a:rPr lang="it-IT" sz="2800" b="1" baseline="30000" dirty="0">
                <a:solidFill>
                  <a:srgbClr val="002060"/>
                </a:solidFill>
                <a:latin typeface="+mj-lt"/>
              </a:rPr>
              <a:t>th</a:t>
            </a:r>
            <a:r>
              <a:rPr lang="it-IT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+mj-lt"/>
              </a:rPr>
              <a:t>November</a:t>
            </a:r>
            <a:r>
              <a:rPr lang="it-IT" sz="2800" b="1" dirty="0">
                <a:solidFill>
                  <a:srgbClr val="002060"/>
                </a:solidFill>
                <a:latin typeface="+mj-lt"/>
              </a:rPr>
              <a:t> 2025</a:t>
            </a:r>
          </a:p>
        </p:txBody>
      </p:sp>
      <p:pic>
        <p:nvPicPr>
          <p:cNvPr id="14" name="Immagine 13" descr="Immagine che contiene Carattere, bianco, testo, linea&#10;&#10;Descrizione generata automaticamente">
            <a:extLst>
              <a:ext uri="{FF2B5EF4-FFF2-40B4-BE49-F238E27FC236}">
                <a16:creationId xmlns:a16="http://schemas.microsoft.com/office/drawing/2014/main" id="{3760DDD0-1FC7-317D-AFCF-D5CAEB44F19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>
            <a:off x="-8172" y="1"/>
            <a:ext cx="2697799" cy="899266"/>
          </a:xfrm>
          <a:prstGeom prst="rect">
            <a:avLst/>
          </a:prstGeom>
        </p:spPr>
      </p:pic>
      <p:pic>
        <p:nvPicPr>
          <p:cNvPr id="15" name="Immagine 1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504AA5A0-CD37-C184-37C3-7EB44B1F7E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383" b="33601"/>
          <a:stretch/>
        </p:blipFill>
        <p:spPr>
          <a:xfrm>
            <a:off x="8591364" y="0"/>
            <a:ext cx="3652024" cy="899266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BA89DB81-8728-707E-DE95-E2196AE28C01}"/>
              </a:ext>
            </a:extLst>
          </p:cNvPr>
          <p:cNvSpPr/>
          <p:nvPr/>
        </p:nvSpPr>
        <p:spPr>
          <a:xfrm flipV="1">
            <a:off x="4328511" y="4231850"/>
            <a:ext cx="3514228" cy="45719"/>
          </a:xfrm>
          <a:prstGeom prst="rect">
            <a:avLst/>
          </a:prstGeom>
          <a:solidFill>
            <a:srgbClr val="A07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F848DBEF-C5E5-B616-7125-415F2E3FBA5B}"/>
              </a:ext>
            </a:extLst>
          </p:cNvPr>
          <p:cNvSpPr/>
          <p:nvPr/>
        </p:nvSpPr>
        <p:spPr>
          <a:xfrm>
            <a:off x="49360" y="2487958"/>
            <a:ext cx="12090223" cy="1872530"/>
          </a:xfrm>
          <a:prstGeom prst="roundRect">
            <a:avLst>
              <a:gd name="adj" fmla="val 21212"/>
            </a:avLst>
          </a:prstGeom>
          <a:solidFill>
            <a:schemeClr val="bg1">
              <a:alpha val="47106"/>
            </a:schemeClr>
          </a:solidFill>
          <a:ln>
            <a:solidFill>
              <a:srgbClr val="A07011"/>
            </a:solidFill>
          </a:ln>
          <a:effectLst>
            <a:softEdge rad="10340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002060"/>
                </a:solidFill>
                <a:latin typeface="+mj-lt"/>
              </a:rPr>
              <a:t>Status of J-PARC muon g-2/EDM experiment</a:t>
            </a:r>
          </a:p>
        </p:txBody>
      </p:sp>
    </p:spTree>
    <p:extLst>
      <p:ext uri="{BB962C8B-B14F-4D97-AF65-F5344CB8AC3E}">
        <p14:creationId xmlns:p14="http://schemas.microsoft.com/office/powerpoint/2010/main" val="770693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BB2D4-2189-ED9A-89A2-5A3B17603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D337A105-07C5-D8B5-D9ED-D5393A5A5B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95B9209A-3C54-9A7C-F4B3-3037FE1EF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10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578154B-323D-553D-9D43-68DE2F013168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7B1CA436-0CDD-2807-CC2E-C21F1B510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850B6427-4EED-8BA5-143E-9535E137AD96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B02F4F7-01F4-D93D-28B9-722487A55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738" y="-1"/>
            <a:ext cx="12479338" cy="6965445"/>
          </a:xfrm>
          <a:prstGeom prst="rect">
            <a:avLst/>
          </a:prstGeom>
          <a:scene3d>
            <a:camera prst="orthographicFront">
              <a:rot lat="0" lon="0" rev="21552000"/>
            </a:camera>
            <a:lightRig rig="threePt" dir="t"/>
          </a:scene3d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1F0B1492-26F2-E102-4216-B91E2FFB0D28}"/>
                  </a:ext>
                </a:extLst>
              </p14:cNvPr>
              <p14:cNvContentPartPr/>
              <p14:nvPr/>
            </p14:nvContentPartPr>
            <p14:xfrm>
              <a:off x="1556662" y="-1435410"/>
              <a:ext cx="360" cy="36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1F0B1492-26F2-E102-4216-B91E2FFB0D2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20662" y="-1651410"/>
                <a:ext cx="7200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36A1636C-2321-C637-9A2A-6199A73CCA56}"/>
                  </a:ext>
                </a:extLst>
              </p14:cNvPr>
              <p14:cNvContentPartPr/>
              <p14:nvPr/>
            </p14:nvContentPartPr>
            <p14:xfrm>
              <a:off x="886702" y="-356490"/>
              <a:ext cx="360" cy="360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36A1636C-2321-C637-9A2A-6199A73CCA5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0702" y="-572490"/>
                <a:ext cx="72000" cy="432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magine 1">
            <a:extLst>
              <a:ext uri="{FF2B5EF4-FFF2-40B4-BE49-F238E27FC236}">
                <a16:creationId xmlns:a16="http://schemas.microsoft.com/office/drawing/2014/main" id="{21DB4802-13C8-BCE5-E4DF-09CABBA0EA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2670" y="3123684"/>
            <a:ext cx="6512447" cy="239408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DB69EE6-77C5-FAC8-EAD4-CB0F193552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7802" y="3990458"/>
            <a:ext cx="3030797" cy="97718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BD32B3C-08FE-F20C-0E0D-718D25D569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4050" y="1987841"/>
            <a:ext cx="3314700" cy="10922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8610584-2397-11E6-D328-7489C22B26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39099" y="2348017"/>
            <a:ext cx="3314701" cy="119520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4630C5A-14F4-F3C9-41E0-C13F90C25E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6000" y="5566800"/>
            <a:ext cx="1358900" cy="69215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DB9C4156-7C88-0BA5-8E8D-9DA5F6BC4F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978215">
            <a:off x="11207971" y="1247916"/>
            <a:ext cx="1085629" cy="119769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C4BA3426-E3A1-9782-C723-C10239BD5B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87082" y="4707719"/>
            <a:ext cx="3318753" cy="104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5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1EA13-C419-0B17-A9B1-AEC746477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63F4DB8C-7825-7222-22C4-EBD3E57794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05B53AD9-C7E7-B49D-3075-8821257DB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11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A6C6475-FC69-02F7-2F84-AC43F852064F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CB2F3D80-D289-BA0A-BA0F-56D1938D0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2885" y="0"/>
            <a:ext cx="842986" cy="842986"/>
          </a:xfrm>
          <a:prstGeom prst="rect">
            <a:avLst/>
          </a:prstGeom>
        </p:spPr>
      </p:pic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072CE72D-6455-087B-A805-92752255C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EB769B7-D42D-20C9-A218-8A10B73F8F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F275EAC5-8C94-EEE4-0C8D-1D11663033E3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A91A215-8C07-B71B-1F9B-B2E9121A22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9688"/>
            <a:ext cx="12185871" cy="687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42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7B3A6-1801-51BE-C78E-9531681E8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EB11D1A6-5686-9EA1-F320-DF89F0587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34CDF218-73B5-2EB4-6AF8-0C37064B0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12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FBD5795-EB96-FAEF-6381-87F5A49000DF}"/>
              </a:ext>
            </a:extLst>
          </p:cNvPr>
          <p:cNvSpPr/>
          <p:nvPr/>
        </p:nvSpPr>
        <p:spPr>
          <a:xfrm>
            <a:off x="838200" y="6367805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2CFECE23-4FC0-FB96-F97F-014B102D1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8A98948F-2548-7A2C-C4D4-C17299F911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A1798283-A172-8C85-A84F-2165C7B0434F}"/>
              </a:ext>
            </a:extLst>
          </p:cNvPr>
          <p:cNvSpPr/>
          <p:nvPr/>
        </p:nvSpPr>
        <p:spPr>
          <a:xfrm flipV="1">
            <a:off x="836456" y="6320611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1996B3DB-66CA-89CA-F6C1-CDEC4900EEF7}"/>
              </a:ext>
            </a:extLst>
          </p:cNvPr>
          <p:cNvSpPr txBox="1">
            <a:spLocks/>
          </p:cNvSpPr>
          <p:nvPr/>
        </p:nvSpPr>
        <p:spPr>
          <a:xfrm>
            <a:off x="1552052" y="-151626"/>
            <a:ext cx="9555045" cy="910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noProof="0" dirty="0">
                <a:solidFill>
                  <a:srgbClr val="060179"/>
                </a:solidFill>
              </a:rPr>
              <a:t>Muon g-2 at J-PARC (E34) 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D2FF5981-8556-E6FB-7FA9-B469197483FD}"/>
              </a:ext>
            </a:extLst>
          </p:cNvPr>
          <p:cNvCxnSpPr>
            <a:cxnSpLocks/>
          </p:cNvCxnSpPr>
          <p:nvPr/>
        </p:nvCxnSpPr>
        <p:spPr>
          <a:xfrm>
            <a:off x="3149397" y="547964"/>
            <a:ext cx="6164011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44" name="テキスト ボックス 16">
            <a:extLst>
              <a:ext uri="{FF2B5EF4-FFF2-40B4-BE49-F238E27FC236}">
                <a16:creationId xmlns:a16="http://schemas.microsoft.com/office/drawing/2014/main" id="{0C74AE34-5E95-E3BE-EA69-6BE574D09183}"/>
              </a:ext>
            </a:extLst>
          </p:cNvPr>
          <p:cNvSpPr txBox="1"/>
          <p:nvPr/>
        </p:nvSpPr>
        <p:spPr>
          <a:xfrm>
            <a:off x="1755669" y="6313080"/>
            <a:ext cx="17556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1" lang="en-US" altLang="ja-JP" sz="11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Shields, area control (2022)</a:t>
            </a:r>
            <a:endParaRPr kumimoji="1" lang="ja-JP" altLang="en-US" sz="1100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5168" name="テキスト ボックス 20">
            <a:extLst>
              <a:ext uri="{FF2B5EF4-FFF2-40B4-BE49-F238E27FC236}">
                <a16:creationId xmlns:a16="http://schemas.microsoft.com/office/drawing/2014/main" id="{4E690563-F0C8-A496-3B03-EDA87F2AF6F1}"/>
              </a:ext>
            </a:extLst>
          </p:cNvPr>
          <p:cNvSpPr txBox="1"/>
          <p:nvPr/>
        </p:nvSpPr>
        <p:spPr>
          <a:xfrm>
            <a:off x="7718393" y="6458818"/>
            <a:ext cx="1775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>
              <a:defRPr/>
            </a:pPr>
            <a:r>
              <a:rPr kumimoji="1" lang="en-US" altLang="ja-JP" sz="1400" dirty="0">
                <a:solidFill>
                  <a:prstClr val="white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Muon storage ring</a:t>
            </a:r>
            <a:endParaRPr kumimoji="1" lang="ja-JP" altLang="en-US" sz="1400">
              <a:solidFill>
                <a:prstClr val="white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cxnSp>
        <p:nvCxnSpPr>
          <p:cNvPr id="5200" name="直線矢印コネクタ 18">
            <a:extLst>
              <a:ext uri="{FF2B5EF4-FFF2-40B4-BE49-F238E27FC236}">
                <a16:creationId xmlns:a16="http://schemas.microsoft.com/office/drawing/2014/main" id="{7B3AF507-23E6-2054-CCE8-9C265968772E}"/>
              </a:ext>
            </a:extLst>
          </p:cNvPr>
          <p:cNvCxnSpPr>
            <a:cxnSpLocks/>
          </p:cNvCxnSpPr>
          <p:nvPr/>
        </p:nvCxnSpPr>
        <p:spPr>
          <a:xfrm>
            <a:off x="8168411" y="5786551"/>
            <a:ext cx="418589" cy="3405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01" name="テキスト ボックス 19">
            <a:extLst>
              <a:ext uri="{FF2B5EF4-FFF2-40B4-BE49-F238E27FC236}">
                <a16:creationId xmlns:a16="http://schemas.microsoft.com/office/drawing/2014/main" id="{AE53A0C2-D2D2-112F-EA47-1800EF594B58}"/>
              </a:ext>
            </a:extLst>
          </p:cNvPr>
          <p:cNvSpPr txBox="1"/>
          <p:nvPr/>
        </p:nvSpPr>
        <p:spPr>
          <a:xfrm>
            <a:off x="7982835" y="5414343"/>
            <a:ext cx="920445" cy="32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>
              <a:defRPr/>
            </a:pPr>
            <a:r>
              <a:rPr kumimoji="1" lang="en-US" altLang="ja-JP" sz="1534" b="1" dirty="0">
                <a:solidFill>
                  <a:prstClr val="white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0.66 m</a:t>
            </a:r>
            <a:endParaRPr kumimoji="1" lang="ja-JP" altLang="en-US" sz="1534" b="1">
              <a:solidFill>
                <a:prstClr val="white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202" name="テキスト ボックス 20">
            <a:extLst>
              <a:ext uri="{FF2B5EF4-FFF2-40B4-BE49-F238E27FC236}">
                <a16:creationId xmlns:a16="http://schemas.microsoft.com/office/drawing/2014/main" id="{AE85E86E-0DBD-2DEB-02F8-C6F0BA51B764}"/>
              </a:ext>
            </a:extLst>
          </p:cNvPr>
          <p:cNvSpPr txBox="1"/>
          <p:nvPr/>
        </p:nvSpPr>
        <p:spPr>
          <a:xfrm>
            <a:off x="7537922" y="6432711"/>
            <a:ext cx="1775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>
              <a:defRPr/>
            </a:pPr>
            <a:r>
              <a:rPr kumimoji="1" lang="en-US" altLang="ja-JP" sz="1400" dirty="0">
                <a:solidFill>
                  <a:prstClr val="white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Muon storage ring</a:t>
            </a:r>
            <a:endParaRPr kumimoji="1" lang="ja-JP" altLang="en-US" sz="1400">
              <a:solidFill>
                <a:prstClr val="white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5542DBD9-F1DF-2EB4-B3C6-40C92067BA5A}"/>
              </a:ext>
            </a:extLst>
          </p:cNvPr>
          <p:cNvGrpSpPr/>
          <p:nvPr/>
        </p:nvGrpSpPr>
        <p:grpSpPr>
          <a:xfrm>
            <a:off x="706036" y="689443"/>
            <a:ext cx="10779928" cy="5578517"/>
            <a:chOff x="1294805" y="689442"/>
            <a:chExt cx="9144000" cy="4731939"/>
          </a:xfrm>
        </p:grpSpPr>
        <p:pic>
          <p:nvPicPr>
            <p:cNvPr id="5173" name="図 72">
              <a:extLst>
                <a:ext uri="{FF2B5EF4-FFF2-40B4-BE49-F238E27FC236}">
                  <a16:creationId xmlns:a16="http://schemas.microsoft.com/office/drawing/2014/main" id="{8FAC7F18-7780-036D-990E-200141292F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4805" y="689442"/>
              <a:ext cx="9144000" cy="4731939"/>
            </a:xfrm>
            <a:prstGeom prst="rect">
              <a:avLst/>
            </a:prstGeom>
          </p:spPr>
        </p:pic>
        <p:sp>
          <p:nvSpPr>
            <p:cNvPr id="5180" name="テキスト ボックス 73">
              <a:extLst>
                <a:ext uri="{FF2B5EF4-FFF2-40B4-BE49-F238E27FC236}">
                  <a16:creationId xmlns:a16="http://schemas.microsoft.com/office/drawing/2014/main" id="{02021D63-07AA-A93C-64DC-33CB89AD6A6D}"/>
                </a:ext>
              </a:extLst>
            </p:cNvPr>
            <p:cNvSpPr txBox="1"/>
            <p:nvPr/>
          </p:nvSpPr>
          <p:spPr>
            <a:xfrm rot="763288">
              <a:off x="7248192" y="3992299"/>
              <a:ext cx="604333" cy="1988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212 MeV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1" name="テキスト ボックス 74">
              <a:extLst>
                <a:ext uri="{FF2B5EF4-FFF2-40B4-BE49-F238E27FC236}">
                  <a16:creationId xmlns:a16="http://schemas.microsoft.com/office/drawing/2014/main" id="{D5D03C4A-26B5-55E4-5214-EA170689D302}"/>
                </a:ext>
              </a:extLst>
            </p:cNvPr>
            <p:cNvSpPr txBox="1"/>
            <p:nvPr/>
          </p:nvSpPr>
          <p:spPr>
            <a:xfrm rot="907228">
              <a:off x="3165290" y="3240960"/>
              <a:ext cx="580072" cy="198837"/>
            </a:xfrm>
            <a:prstGeom prst="rect">
              <a:avLst/>
            </a:prstGeom>
            <a:noFill/>
          </p:spPr>
          <p:txBody>
            <a:bodyPr wrap="square" lIns="33231" tIns="0" rIns="33231" bIns="0" rtlCol="0">
              <a:spAutoFit/>
            </a:bodyPr>
            <a:lstStyle/>
            <a:p>
              <a:pPr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25 </a:t>
              </a:r>
              <a:r>
                <a:rPr kumimoji="1" lang="en-US" altLang="ja-JP" sz="1292" dirty="0" err="1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meV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2" name="テキスト ボックス 75">
              <a:extLst>
                <a:ext uri="{FF2B5EF4-FFF2-40B4-BE49-F238E27FC236}">
                  <a16:creationId xmlns:a16="http://schemas.microsoft.com/office/drawing/2014/main" id="{0927524B-FAF4-BCD2-EE6B-183170CDA2A6}"/>
                </a:ext>
              </a:extLst>
            </p:cNvPr>
            <p:cNvSpPr txBox="1"/>
            <p:nvPr/>
          </p:nvSpPr>
          <p:spPr>
            <a:xfrm rot="859156">
              <a:off x="1307181" y="2911890"/>
              <a:ext cx="1151782" cy="198837"/>
            </a:xfrm>
            <a:prstGeom prst="rect">
              <a:avLst/>
            </a:prstGeom>
            <a:noFill/>
          </p:spPr>
          <p:txBody>
            <a:bodyPr wrap="square" lIns="33231" tIns="0" rIns="33231" bIns="0" rtlCol="0">
              <a:spAutoFit/>
            </a:bodyPr>
            <a:lstStyle/>
            <a:p>
              <a:pPr algn="ctr"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Symbol" pitchFamily="2" charset="2"/>
                  <a:ea typeface="ＭＳ Ｐゴシック" panose="020B0600070205080204" pitchFamily="34" charset="-128"/>
                </a:rPr>
                <a:t>m</a:t>
              </a: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+(4 MeV)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3" name="正方形/長方形 78">
              <a:extLst>
                <a:ext uri="{FF2B5EF4-FFF2-40B4-BE49-F238E27FC236}">
                  <a16:creationId xmlns:a16="http://schemas.microsoft.com/office/drawing/2014/main" id="{4D5631ED-060C-9FC5-EBD3-8D9EC72378DC}"/>
                </a:ext>
              </a:extLst>
            </p:cNvPr>
            <p:cNvSpPr/>
            <p:nvPr/>
          </p:nvSpPr>
          <p:spPr>
            <a:xfrm>
              <a:off x="2356094" y="1347822"/>
              <a:ext cx="1091391" cy="482901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1292" kern="0" dirty="0">
                  <a:solidFill>
                    <a:prstClr val="white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graphite</a:t>
              </a:r>
            </a:p>
            <a:p>
              <a:pPr hangingPunct="0">
                <a:defRPr/>
              </a:pPr>
              <a:r>
                <a:rPr kumimoji="1" lang="en-US" altLang="ja-JP" sz="1292" kern="0" dirty="0">
                  <a:solidFill>
                    <a:prstClr val="white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target</a:t>
              </a:r>
            </a:p>
          </p:txBody>
        </p:sp>
        <p:sp>
          <p:nvSpPr>
            <p:cNvPr id="5184" name="フリーフォーム 79">
              <a:extLst>
                <a:ext uri="{FF2B5EF4-FFF2-40B4-BE49-F238E27FC236}">
                  <a16:creationId xmlns:a16="http://schemas.microsoft.com/office/drawing/2014/main" id="{450A1B74-2EA5-DB3E-8C8C-A2060400F075}"/>
                </a:ext>
              </a:extLst>
            </p:cNvPr>
            <p:cNvSpPr/>
            <p:nvPr/>
          </p:nvSpPr>
          <p:spPr>
            <a:xfrm>
              <a:off x="1307596" y="1836092"/>
              <a:ext cx="2327563" cy="1087049"/>
            </a:xfrm>
            <a:custGeom>
              <a:avLst/>
              <a:gdLst>
                <a:gd name="connsiteX0" fmla="*/ 13854 w 2521527"/>
                <a:gd name="connsiteY0" fmla="*/ 110836 h 1177636"/>
                <a:gd name="connsiteX1" fmla="*/ 0 w 2521527"/>
                <a:gd name="connsiteY1" fmla="*/ 983673 h 1177636"/>
                <a:gd name="connsiteX2" fmla="*/ 1108363 w 2521527"/>
                <a:gd name="connsiteY2" fmla="*/ 1177636 h 1177636"/>
                <a:gd name="connsiteX3" fmla="*/ 2521527 w 2521527"/>
                <a:gd name="connsiteY3" fmla="*/ 1011382 h 1177636"/>
                <a:gd name="connsiteX4" fmla="*/ 2521527 w 2521527"/>
                <a:gd name="connsiteY4" fmla="*/ 498764 h 1177636"/>
                <a:gd name="connsiteX5" fmla="*/ 2355272 w 2521527"/>
                <a:gd name="connsiteY5" fmla="*/ 304800 h 1177636"/>
                <a:gd name="connsiteX6" fmla="*/ 942109 w 2521527"/>
                <a:gd name="connsiteY6" fmla="*/ 318655 h 1177636"/>
                <a:gd name="connsiteX7" fmla="*/ 637309 w 2521527"/>
                <a:gd name="connsiteY7" fmla="*/ 83127 h 1177636"/>
                <a:gd name="connsiteX8" fmla="*/ 387927 w 2521527"/>
                <a:gd name="connsiteY8" fmla="*/ 0 h 1177636"/>
                <a:gd name="connsiteX9" fmla="*/ 13854 w 2521527"/>
                <a:gd name="connsiteY9" fmla="*/ 110836 h 117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1527" h="1177636">
                  <a:moveTo>
                    <a:pt x="13854" y="110836"/>
                  </a:moveTo>
                  <a:lnTo>
                    <a:pt x="0" y="983673"/>
                  </a:lnTo>
                  <a:lnTo>
                    <a:pt x="1108363" y="1177636"/>
                  </a:lnTo>
                  <a:lnTo>
                    <a:pt x="2521527" y="1011382"/>
                  </a:lnTo>
                  <a:lnTo>
                    <a:pt x="2521527" y="498764"/>
                  </a:lnTo>
                  <a:lnTo>
                    <a:pt x="2355272" y="304800"/>
                  </a:lnTo>
                  <a:lnTo>
                    <a:pt x="942109" y="318655"/>
                  </a:lnTo>
                  <a:lnTo>
                    <a:pt x="637309" y="83127"/>
                  </a:lnTo>
                  <a:lnTo>
                    <a:pt x="387927" y="0"/>
                  </a:lnTo>
                  <a:lnTo>
                    <a:pt x="13854" y="110836"/>
                  </a:lnTo>
                  <a:close/>
                </a:path>
              </a:pathLst>
            </a:custGeom>
            <a:solidFill>
              <a:srgbClr val="F79646">
                <a:lumMod val="75000"/>
                <a:alpha val="22000"/>
              </a:srgbClr>
            </a:solidFill>
            <a:ln w="4445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1" lang="ja-JP" altLang="en-US" sz="1662" kern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endParaRPr>
            </a:p>
          </p:txBody>
        </p:sp>
        <p:sp>
          <p:nvSpPr>
            <p:cNvPr id="5185" name="テキスト ボックス 80">
              <a:extLst>
                <a:ext uri="{FF2B5EF4-FFF2-40B4-BE49-F238E27FC236}">
                  <a16:creationId xmlns:a16="http://schemas.microsoft.com/office/drawing/2014/main" id="{AF1CD8BC-ED86-CC58-5B7D-56EE548DC17C}"/>
                </a:ext>
              </a:extLst>
            </p:cNvPr>
            <p:cNvSpPr txBox="1"/>
            <p:nvPr/>
          </p:nvSpPr>
          <p:spPr>
            <a:xfrm>
              <a:off x="2171127" y="1729970"/>
              <a:ext cx="2093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b="1" dirty="0">
                  <a:solidFill>
                    <a:srgbClr val="F79646">
                      <a:lumMod val="75000"/>
                    </a:srgbClr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Constructed in 2021</a:t>
              </a:r>
            </a:p>
          </p:txBody>
        </p:sp>
        <p:sp>
          <p:nvSpPr>
            <p:cNvPr id="5186" name="テキスト ボックス 83">
              <a:extLst>
                <a:ext uri="{FF2B5EF4-FFF2-40B4-BE49-F238E27FC236}">
                  <a16:creationId xmlns:a16="http://schemas.microsoft.com/office/drawing/2014/main" id="{88546971-C2B1-34A1-B8EA-BB92C14531D1}"/>
                </a:ext>
              </a:extLst>
            </p:cNvPr>
            <p:cNvSpPr txBox="1"/>
            <p:nvPr/>
          </p:nvSpPr>
          <p:spPr>
            <a:xfrm rot="907228">
              <a:off x="3939787" y="3408662"/>
              <a:ext cx="504731" cy="198837"/>
            </a:xfrm>
            <a:prstGeom prst="rect">
              <a:avLst/>
            </a:prstGeom>
            <a:noFill/>
          </p:spPr>
          <p:txBody>
            <a:bodyPr wrap="square" lIns="33231" tIns="0" rIns="33231" bIns="0" rtlCol="0">
              <a:spAutoFit/>
            </a:bodyPr>
            <a:lstStyle/>
            <a:p>
              <a:pPr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4 MeV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7" name="テキスト ボックス 84">
              <a:extLst>
                <a:ext uri="{FF2B5EF4-FFF2-40B4-BE49-F238E27FC236}">
                  <a16:creationId xmlns:a16="http://schemas.microsoft.com/office/drawing/2014/main" id="{A31FDB51-0E06-0A85-62DF-24F179A7803E}"/>
                </a:ext>
              </a:extLst>
            </p:cNvPr>
            <p:cNvSpPr txBox="1"/>
            <p:nvPr/>
          </p:nvSpPr>
          <p:spPr>
            <a:xfrm rot="584827">
              <a:off x="6042074" y="1981105"/>
              <a:ext cx="3344185" cy="461665"/>
            </a:xfrm>
            <a:prstGeom prst="rect">
              <a:avLst/>
            </a:prstGeom>
            <a:solidFill>
              <a:sysClr val="window" lastClr="FFFFFF">
                <a:alpha val="65715"/>
              </a:sysClr>
            </a:solidFill>
            <a:scene3d>
              <a:camera prst="isometricLeftDown">
                <a:rot lat="1212048" lon="1298350" rev="51207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2400" kern="0" dirty="0">
                  <a:solidFill>
                    <a:srgbClr val="FF0000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H-line experimental bldg.</a:t>
              </a:r>
              <a:endParaRPr kumimoji="1" lang="ja-JP" altLang="en-US" sz="2400" kern="0">
                <a:solidFill>
                  <a:srgbClr val="FF0000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8" name="テキスト ボックス 85">
              <a:extLst>
                <a:ext uri="{FF2B5EF4-FFF2-40B4-BE49-F238E27FC236}">
                  <a16:creationId xmlns:a16="http://schemas.microsoft.com/office/drawing/2014/main" id="{24A3EBEB-82A4-0B03-712D-9F236D778AAE}"/>
                </a:ext>
              </a:extLst>
            </p:cNvPr>
            <p:cNvSpPr txBox="1"/>
            <p:nvPr/>
          </p:nvSpPr>
          <p:spPr>
            <a:xfrm rot="584827">
              <a:off x="5274475" y="2617166"/>
              <a:ext cx="2818400" cy="338554"/>
            </a:xfrm>
            <a:prstGeom prst="rect">
              <a:avLst/>
            </a:prstGeom>
            <a:solidFill>
              <a:sysClr val="window" lastClr="FFFFFF">
                <a:alpha val="65715"/>
              </a:sysClr>
            </a:solidFill>
            <a:scene3d>
              <a:camera prst="isometricLeftDown">
                <a:rot lat="1212048" lon="1298350" rev="51207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1600" kern="0" dirty="0">
                  <a:solidFill>
                    <a:srgbClr val="7030A0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Transmission muon microscope</a:t>
              </a:r>
              <a:endParaRPr kumimoji="1" lang="ja-JP" altLang="en-US" sz="1600" kern="0">
                <a:solidFill>
                  <a:srgbClr val="7030A0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9" name="テキスト ボックス 86">
              <a:extLst>
                <a:ext uri="{FF2B5EF4-FFF2-40B4-BE49-F238E27FC236}">
                  <a16:creationId xmlns:a16="http://schemas.microsoft.com/office/drawing/2014/main" id="{6A5C266A-9507-B01F-A7EA-8A38CE5FEBD9}"/>
                </a:ext>
              </a:extLst>
            </p:cNvPr>
            <p:cNvSpPr txBox="1"/>
            <p:nvPr/>
          </p:nvSpPr>
          <p:spPr>
            <a:xfrm rot="584827">
              <a:off x="8943009" y="3808192"/>
              <a:ext cx="928459" cy="338554"/>
            </a:xfrm>
            <a:prstGeom prst="rect">
              <a:avLst/>
            </a:prstGeom>
            <a:solidFill>
              <a:sysClr val="window" lastClr="FFFFFF">
                <a:alpha val="65715"/>
              </a:sysClr>
            </a:solidFill>
            <a:scene3d>
              <a:camera prst="isometricLeftDown">
                <a:rot lat="1212048" lon="1298350" rev="51207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1600" kern="0" dirty="0">
                  <a:solidFill>
                    <a:srgbClr val="7030A0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g-2/EDM</a:t>
              </a:r>
              <a:endParaRPr kumimoji="1" lang="ja-JP" altLang="en-US" sz="1600" kern="0">
                <a:solidFill>
                  <a:srgbClr val="7030A0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90" name="テキスト ボックス 89">
              <a:extLst>
                <a:ext uri="{FF2B5EF4-FFF2-40B4-BE49-F238E27FC236}">
                  <a16:creationId xmlns:a16="http://schemas.microsoft.com/office/drawing/2014/main" id="{63347B9D-D989-8ECB-A6AC-627EE6E9BA98}"/>
                </a:ext>
              </a:extLst>
            </p:cNvPr>
            <p:cNvSpPr txBox="1"/>
            <p:nvPr/>
          </p:nvSpPr>
          <p:spPr>
            <a:xfrm rot="823208">
              <a:off x="1359307" y="2220229"/>
              <a:ext cx="9476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1200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Muon beam</a:t>
              </a:r>
              <a:endParaRPr kumimoji="1" lang="ja-JP" altLang="en-US" sz="120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cxnSp>
          <p:nvCxnSpPr>
            <p:cNvPr id="5191" name="直線矢印コネクタ 90">
              <a:extLst>
                <a:ext uri="{FF2B5EF4-FFF2-40B4-BE49-F238E27FC236}">
                  <a16:creationId xmlns:a16="http://schemas.microsoft.com/office/drawing/2014/main" id="{650370F4-EC7D-40DB-D9E1-AD272CBB3D00}"/>
                </a:ext>
              </a:extLst>
            </p:cNvPr>
            <p:cNvCxnSpPr>
              <a:cxnSpLocks/>
            </p:cNvCxnSpPr>
            <p:nvPr/>
          </p:nvCxnSpPr>
          <p:spPr>
            <a:xfrm>
              <a:off x="1371781" y="2356343"/>
              <a:ext cx="1110649" cy="26985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5196" name="正方形/長方形 12">
              <a:extLst>
                <a:ext uri="{FF2B5EF4-FFF2-40B4-BE49-F238E27FC236}">
                  <a16:creationId xmlns:a16="http://schemas.microsoft.com/office/drawing/2014/main" id="{C0736AFA-3AD3-547D-D2C7-F89304A48BB9}"/>
                </a:ext>
              </a:extLst>
            </p:cNvPr>
            <p:cNvSpPr/>
            <p:nvPr/>
          </p:nvSpPr>
          <p:spPr>
            <a:xfrm rot="652335">
              <a:off x="8531311" y="4879868"/>
              <a:ext cx="1190769" cy="409726"/>
            </a:xfrm>
            <a:prstGeom prst="rect">
              <a:avLst/>
            </a:prstGeom>
            <a:solidFill>
              <a:schemeClr val="bg1">
                <a:alpha val="57707"/>
              </a:schemeClr>
            </a:solidFill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585" dirty="0">
                  <a:solidFill>
                    <a:srgbClr val="00B050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storage</a:t>
              </a:r>
            </a:p>
          </p:txBody>
        </p:sp>
        <p:sp>
          <p:nvSpPr>
            <p:cNvPr id="5197" name="正方形/長方形 13">
              <a:extLst>
                <a:ext uri="{FF2B5EF4-FFF2-40B4-BE49-F238E27FC236}">
                  <a16:creationId xmlns:a16="http://schemas.microsoft.com/office/drawing/2014/main" id="{810B30B1-6629-D397-7AA5-A3C744C06FB2}"/>
                </a:ext>
              </a:extLst>
            </p:cNvPr>
            <p:cNvSpPr/>
            <p:nvPr/>
          </p:nvSpPr>
          <p:spPr>
            <a:xfrm rot="652335">
              <a:off x="4681616" y="3537639"/>
              <a:ext cx="2209587" cy="454560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400" b="1" dirty="0">
                  <a:solidFill>
                    <a:srgbClr val="FF0000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acceleration</a:t>
              </a:r>
            </a:p>
          </p:txBody>
        </p:sp>
        <p:sp>
          <p:nvSpPr>
            <p:cNvPr id="5198" name="正方形/長方形 14">
              <a:extLst>
                <a:ext uri="{FF2B5EF4-FFF2-40B4-BE49-F238E27FC236}">
                  <a16:creationId xmlns:a16="http://schemas.microsoft.com/office/drawing/2014/main" id="{292FDD10-E4DC-5936-25A4-23FD7C576B8E}"/>
                </a:ext>
              </a:extLst>
            </p:cNvPr>
            <p:cNvSpPr/>
            <p:nvPr/>
          </p:nvSpPr>
          <p:spPr>
            <a:xfrm rot="1020717">
              <a:off x="2197087" y="2983113"/>
              <a:ext cx="1152458" cy="393005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000" b="1" dirty="0">
                  <a:solidFill>
                    <a:srgbClr val="071CFF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cooling</a:t>
              </a:r>
            </a:p>
          </p:txBody>
        </p:sp>
        <p:sp>
          <p:nvSpPr>
            <p:cNvPr id="11" name="正方形/長方形 13">
              <a:extLst>
                <a:ext uri="{FF2B5EF4-FFF2-40B4-BE49-F238E27FC236}">
                  <a16:creationId xmlns:a16="http://schemas.microsoft.com/office/drawing/2014/main" id="{945BD700-7660-55D9-B595-97A564042BAE}"/>
                </a:ext>
              </a:extLst>
            </p:cNvPr>
            <p:cNvSpPr/>
            <p:nvPr/>
          </p:nvSpPr>
          <p:spPr>
            <a:xfrm rot="2292443">
              <a:off x="7904668" y="3436673"/>
              <a:ext cx="1011696" cy="333364"/>
            </a:xfrm>
            <a:prstGeom prst="rect">
              <a:avLst/>
            </a:prstGeom>
            <a:solidFill>
              <a:schemeClr val="bg2">
                <a:lumMod val="90000"/>
                <a:alpha val="61161"/>
              </a:schemeClr>
            </a:solidFill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000" b="1" dirty="0"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injection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3575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72CE1-5ABD-CF31-3D4A-611B76F8A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B3CAB07B-E4A8-43E6-CE65-BBE40799B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361CA041-62AF-7EFB-668F-D2FC3415D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13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5133B2A-E733-2FA7-E651-B16DD9218E64}"/>
              </a:ext>
            </a:extLst>
          </p:cNvPr>
          <p:cNvSpPr/>
          <p:nvPr/>
        </p:nvSpPr>
        <p:spPr>
          <a:xfrm>
            <a:off x="838200" y="6367805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736DB64F-23C0-56F8-29AD-6720D27D6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09906B5F-C418-6F77-BF24-64EDFD0396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C351168C-942A-86C3-4928-991EECE2C0BE}"/>
              </a:ext>
            </a:extLst>
          </p:cNvPr>
          <p:cNvSpPr/>
          <p:nvPr/>
        </p:nvSpPr>
        <p:spPr>
          <a:xfrm flipV="1">
            <a:off x="836456" y="6320611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5144" name="テキスト ボックス 16">
            <a:extLst>
              <a:ext uri="{FF2B5EF4-FFF2-40B4-BE49-F238E27FC236}">
                <a16:creationId xmlns:a16="http://schemas.microsoft.com/office/drawing/2014/main" id="{84B4CC6A-CA6C-B8FF-C422-784A4CEA9B81}"/>
              </a:ext>
            </a:extLst>
          </p:cNvPr>
          <p:cNvSpPr txBox="1"/>
          <p:nvPr/>
        </p:nvSpPr>
        <p:spPr>
          <a:xfrm>
            <a:off x="1755669" y="6313080"/>
            <a:ext cx="17556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1" lang="en-US" altLang="ja-JP" sz="11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Shields, area control (2022)</a:t>
            </a:r>
            <a:endParaRPr kumimoji="1" lang="ja-JP" altLang="en-US" sz="1100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5168" name="テキスト ボックス 20">
            <a:extLst>
              <a:ext uri="{FF2B5EF4-FFF2-40B4-BE49-F238E27FC236}">
                <a16:creationId xmlns:a16="http://schemas.microsoft.com/office/drawing/2014/main" id="{6D1FA45B-0205-B707-2294-AE79C0DADCA1}"/>
              </a:ext>
            </a:extLst>
          </p:cNvPr>
          <p:cNvSpPr txBox="1"/>
          <p:nvPr/>
        </p:nvSpPr>
        <p:spPr>
          <a:xfrm>
            <a:off x="7718393" y="6458818"/>
            <a:ext cx="1775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>
              <a:defRPr/>
            </a:pPr>
            <a:r>
              <a:rPr kumimoji="1" lang="en-US" altLang="ja-JP" sz="1400" dirty="0">
                <a:solidFill>
                  <a:prstClr val="white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Muon storage ring</a:t>
            </a:r>
            <a:endParaRPr kumimoji="1" lang="ja-JP" altLang="en-US" sz="1400">
              <a:solidFill>
                <a:prstClr val="white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cxnSp>
        <p:nvCxnSpPr>
          <p:cNvPr id="5200" name="直線矢印コネクタ 18">
            <a:extLst>
              <a:ext uri="{FF2B5EF4-FFF2-40B4-BE49-F238E27FC236}">
                <a16:creationId xmlns:a16="http://schemas.microsoft.com/office/drawing/2014/main" id="{1B5E75A5-CC53-5FC5-E84A-C0C252B65665}"/>
              </a:ext>
            </a:extLst>
          </p:cNvPr>
          <p:cNvCxnSpPr>
            <a:cxnSpLocks/>
          </p:cNvCxnSpPr>
          <p:nvPr/>
        </p:nvCxnSpPr>
        <p:spPr>
          <a:xfrm>
            <a:off x="8168411" y="5786551"/>
            <a:ext cx="418589" cy="3405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01" name="テキスト ボックス 19">
            <a:extLst>
              <a:ext uri="{FF2B5EF4-FFF2-40B4-BE49-F238E27FC236}">
                <a16:creationId xmlns:a16="http://schemas.microsoft.com/office/drawing/2014/main" id="{304584E6-3246-484B-6104-4CC418C8BC99}"/>
              </a:ext>
            </a:extLst>
          </p:cNvPr>
          <p:cNvSpPr txBox="1"/>
          <p:nvPr/>
        </p:nvSpPr>
        <p:spPr>
          <a:xfrm>
            <a:off x="7982835" y="5414343"/>
            <a:ext cx="920445" cy="32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>
              <a:defRPr/>
            </a:pPr>
            <a:r>
              <a:rPr kumimoji="1" lang="en-US" altLang="ja-JP" sz="1534" b="1" dirty="0">
                <a:solidFill>
                  <a:prstClr val="white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0.66 m</a:t>
            </a:r>
            <a:endParaRPr kumimoji="1" lang="ja-JP" altLang="en-US" sz="1534" b="1">
              <a:solidFill>
                <a:prstClr val="white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202" name="テキスト ボックス 20">
            <a:extLst>
              <a:ext uri="{FF2B5EF4-FFF2-40B4-BE49-F238E27FC236}">
                <a16:creationId xmlns:a16="http://schemas.microsoft.com/office/drawing/2014/main" id="{6BAB589D-3A81-C34C-D664-1B367EDCA7FC}"/>
              </a:ext>
            </a:extLst>
          </p:cNvPr>
          <p:cNvSpPr txBox="1"/>
          <p:nvPr/>
        </p:nvSpPr>
        <p:spPr>
          <a:xfrm>
            <a:off x="7537922" y="6432711"/>
            <a:ext cx="1775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>
              <a:defRPr/>
            </a:pPr>
            <a:r>
              <a:rPr kumimoji="1" lang="en-US" altLang="ja-JP" sz="1400" dirty="0">
                <a:solidFill>
                  <a:prstClr val="white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Muon storage ring</a:t>
            </a:r>
            <a:endParaRPr kumimoji="1" lang="ja-JP" altLang="en-US" sz="1400">
              <a:solidFill>
                <a:prstClr val="white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6B4C5048-C48C-90EC-4F0C-453009251B1C}"/>
              </a:ext>
            </a:extLst>
          </p:cNvPr>
          <p:cNvGrpSpPr/>
          <p:nvPr/>
        </p:nvGrpSpPr>
        <p:grpSpPr>
          <a:xfrm>
            <a:off x="706036" y="689443"/>
            <a:ext cx="10779928" cy="5578517"/>
            <a:chOff x="1294805" y="689442"/>
            <a:chExt cx="9144000" cy="4731939"/>
          </a:xfrm>
        </p:grpSpPr>
        <p:pic>
          <p:nvPicPr>
            <p:cNvPr id="5173" name="図 72">
              <a:extLst>
                <a:ext uri="{FF2B5EF4-FFF2-40B4-BE49-F238E27FC236}">
                  <a16:creationId xmlns:a16="http://schemas.microsoft.com/office/drawing/2014/main" id="{6069A3D0-390D-3C41-1E00-9423A6304E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4805" y="689442"/>
              <a:ext cx="9144000" cy="4731939"/>
            </a:xfrm>
            <a:prstGeom prst="rect">
              <a:avLst/>
            </a:prstGeom>
          </p:spPr>
        </p:pic>
        <p:sp>
          <p:nvSpPr>
            <p:cNvPr id="5180" name="テキスト ボックス 73">
              <a:extLst>
                <a:ext uri="{FF2B5EF4-FFF2-40B4-BE49-F238E27FC236}">
                  <a16:creationId xmlns:a16="http://schemas.microsoft.com/office/drawing/2014/main" id="{42C9363F-D6A4-22BE-FDE7-46D73FF3E456}"/>
                </a:ext>
              </a:extLst>
            </p:cNvPr>
            <p:cNvSpPr txBox="1"/>
            <p:nvPr/>
          </p:nvSpPr>
          <p:spPr>
            <a:xfrm rot="763288">
              <a:off x="7248192" y="3992299"/>
              <a:ext cx="604333" cy="1988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212 MeV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1" name="テキスト ボックス 74">
              <a:extLst>
                <a:ext uri="{FF2B5EF4-FFF2-40B4-BE49-F238E27FC236}">
                  <a16:creationId xmlns:a16="http://schemas.microsoft.com/office/drawing/2014/main" id="{367AFE14-2045-7A73-8629-EFFACD649477}"/>
                </a:ext>
              </a:extLst>
            </p:cNvPr>
            <p:cNvSpPr txBox="1"/>
            <p:nvPr/>
          </p:nvSpPr>
          <p:spPr>
            <a:xfrm rot="907228">
              <a:off x="3165290" y="3240960"/>
              <a:ext cx="580072" cy="198837"/>
            </a:xfrm>
            <a:prstGeom prst="rect">
              <a:avLst/>
            </a:prstGeom>
            <a:noFill/>
          </p:spPr>
          <p:txBody>
            <a:bodyPr wrap="square" lIns="33231" tIns="0" rIns="33231" bIns="0" rtlCol="0">
              <a:spAutoFit/>
            </a:bodyPr>
            <a:lstStyle/>
            <a:p>
              <a:pPr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25 </a:t>
              </a:r>
              <a:r>
                <a:rPr kumimoji="1" lang="en-US" altLang="ja-JP" sz="1292" dirty="0" err="1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meV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2" name="テキスト ボックス 75">
              <a:extLst>
                <a:ext uri="{FF2B5EF4-FFF2-40B4-BE49-F238E27FC236}">
                  <a16:creationId xmlns:a16="http://schemas.microsoft.com/office/drawing/2014/main" id="{B286BF69-0EB3-562A-F299-C30CC142B372}"/>
                </a:ext>
              </a:extLst>
            </p:cNvPr>
            <p:cNvSpPr txBox="1"/>
            <p:nvPr/>
          </p:nvSpPr>
          <p:spPr>
            <a:xfrm rot="859156">
              <a:off x="1307181" y="2911890"/>
              <a:ext cx="1151782" cy="198837"/>
            </a:xfrm>
            <a:prstGeom prst="rect">
              <a:avLst/>
            </a:prstGeom>
            <a:noFill/>
          </p:spPr>
          <p:txBody>
            <a:bodyPr wrap="square" lIns="33231" tIns="0" rIns="33231" bIns="0" rtlCol="0">
              <a:spAutoFit/>
            </a:bodyPr>
            <a:lstStyle/>
            <a:p>
              <a:pPr algn="ctr"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Symbol" pitchFamily="2" charset="2"/>
                  <a:ea typeface="ＭＳ Ｐゴシック" panose="020B0600070205080204" pitchFamily="34" charset="-128"/>
                </a:rPr>
                <a:t>m</a:t>
              </a: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+(4 MeV)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3" name="正方形/長方形 78">
              <a:extLst>
                <a:ext uri="{FF2B5EF4-FFF2-40B4-BE49-F238E27FC236}">
                  <a16:creationId xmlns:a16="http://schemas.microsoft.com/office/drawing/2014/main" id="{BBB64F21-6471-14B4-2C63-466ABEA41FA4}"/>
                </a:ext>
              </a:extLst>
            </p:cNvPr>
            <p:cNvSpPr/>
            <p:nvPr/>
          </p:nvSpPr>
          <p:spPr>
            <a:xfrm>
              <a:off x="2356094" y="1347822"/>
              <a:ext cx="1091391" cy="482901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1292" kern="0" dirty="0">
                  <a:solidFill>
                    <a:prstClr val="white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graphite</a:t>
              </a:r>
            </a:p>
            <a:p>
              <a:pPr hangingPunct="0">
                <a:defRPr/>
              </a:pPr>
              <a:r>
                <a:rPr kumimoji="1" lang="en-US" altLang="ja-JP" sz="1292" kern="0" dirty="0">
                  <a:solidFill>
                    <a:prstClr val="white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target</a:t>
              </a:r>
            </a:p>
          </p:txBody>
        </p:sp>
        <p:sp>
          <p:nvSpPr>
            <p:cNvPr id="5184" name="フリーフォーム 79">
              <a:extLst>
                <a:ext uri="{FF2B5EF4-FFF2-40B4-BE49-F238E27FC236}">
                  <a16:creationId xmlns:a16="http://schemas.microsoft.com/office/drawing/2014/main" id="{AE31A349-ECC4-8506-5D66-7D3596629F63}"/>
                </a:ext>
              </a:extLst>
            </p:cNvPr>
            <p:cNvSpPr/>
            <p:nvPr/>
          </p:nvSpPr>
          <p:spPr>
            <a:xfrm>
              <a:off x="1307596" y="1836092"/>
              <a:ext cx="2327563" cy="1087049"/>
            </a:xfrm>
            <a:custGeom>
              <a:avLst/>
              <a:gdLst>
                <a:gd name="connsiteX0" fmla="*/ 13854 w 2521527"/>
                <a:gd name="connsiteY0" fmla="*/ 110836 h 1177636"/>
                <a:gd name="connsiteX1" fmla="*/ 0 w 2521527"/>
                <a:gd name="connsiteY1" fmla="*/ 983673 h 1177636"/>
                <a:gd name="connsiteX2" fmla="*/ 1108363 w 2521527"/>
                <a:gd name="connsiteY2" fmla="*/ 1177636 h 1177636"/>
                <a:gd name="connsiteX3" fmla="*/ 2521527 w 2521527"/>
                <a:gd name="connsiteY3" fmla="*/ 1011382 h 1177636"/>
                <a:gd name="connsiteX4" fmla="*/ 2521527 w 2521527"/>
                <a:gd name="connsiteY4" fmla="*/ 498764 h 1177636"/>
                <a:gd name="connsiteX5" fmla="*/ 2355272 w 2521527"/>
                <a:gd name="connsiteY5" fmla="*/ 304800 h 1177636"/>
                <a:gd name="connsiteX6" fmla="*/ 942109 w 2521527"/>
                <a:gd name="connsiteY6" fmla="*/ 318655 h 1177636"/>
                <a:gd name="connsiteX7" fmla="*/ 637309 w 2521527"/>
                <a:gd name="connsiteY7" fmla="*/ 83127 h 1177636"/>
                <a:gd name="connsiteX8" fmla="*/ 387927 w 2521527"/>
                <a:gd name="connsiteY8" fmla="*/ 0 h 1177636"/>
                <a:gd name="connsiteX9" fmla="*/ 13854 w 2521527"/>
                <a:gd name="connsiteY9" fmla="*/ 110836 h 117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1527" h="1177636">
                  <a:moveTo>
                    <a:pt x="13854" y="110836"/>
                  </a:moveTo>
                  <a:lnTo>
                    <a:pt x="0" y="983673"/>
                  </a:lnTo>
                  <a:lnTo>
                    <a:pt x="1108363" y="1177636"/>
                  </a:lnTo>
                  <a:lnTo>
                    <a:pt x="2521527" y="1011382"/>
                  </a:lnTo>
                  <a:lnTo>
                    <a:pt x="2521527" y="498764"/>
                  </a:lnTo>
                  <a:lnTo>
                    <a:pt x="2355272" y="304800"/>
                  </a:lnTo>
                  <a:lnTo>
                    <a:pt x="942109" y="318655"/>
                  </a:lnTo>
                  <a:lnTo>
                    <a:pt x="637309" y="83127"/>
                  </a:lnTo>
                  <a:lnTo>
                    <a:pt x="387927" y="0"/>
                  </a:lnTo>
                  <a:lnTo>
                    <a:pt x="13854" y="110836"/>
                  </a:lnTo>
                  <a:close/>
                </a:path>
              </a:pathLst>
            </a:custGeom>
            <a:solidFill>
              <a:srgbClr val="F79646">
                <a:lumMod val="75000"/>
                <a:alpha val="22000"/>
              </a:srgbClr>
            </a:solidFill>
            <a:ln w="4445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1" lang="ja-JP" altLang="en-US" sz="1662" kern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endParaRPr>
            </a:p>
          </p:txBody>
        </p:sp>
        <p:sp>
          <p:nvSpPr>
            <p:cNvPr id="5185" name="テキスト ボックス 80">
              <a:extLst>
                <a:ext uri="{FF2B5EF4-FFF2-40B4-BE49-F238E27FC236}">
                  <a16:creationId xmlns:a16="http://schemas.microsoft.com/office/drawing/2014/main" id="{4CD17ED9-239B-A0B5-5971-4F493F4FD812}"/>
                </a:ext>
              </a:extLst>
            </p:cNvPr>
            <p:cNvSpPr txBox="1"/>
            <p:nvPr/>
          </p:nvSpPr>
          <p:spPr>
            <a:xfrm>
              <a:off x="2171127" y="1729970"/>
              <a:ext cx="2093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b="1" dirty="0">
                  <a:solidFill>
                    <a:srgbClr val="F79646">
                      <a:lumMod val="75000"/>
                    </a:srgbClr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Constructed in 2021</a:t>
              </a:r>
            </a:p>
          </p:txBody>
        </p:sp>
        <p:sp>
          <p:nvSpPr>
            <p:cNvPr id="5186" name="テキスト ボックス 83">
              <a:extLst>
                <a:ext uri="{FF2B5EF4-FFF2-40B4-BE49-F238E27FC236}">
                  <a16:creationId xmlns:a16="http://schemas.microsoft.com/office/drawing/2014/main" id="{06AEB2F4-B8BC-AAA1-93D2-E808846DF331}"/>
                </a:ext>
              </a:extLst>
            </p:cNvPr>
            <p:cNvSpPr txBox="1"/>
            <p:nvPr/>
          </p:nvSpPr>
          <p:spPr>
            <a:xfrm rot="907228">
              <a:off x="3939787" y="3408662"/>
              <a:ext cx="504731" cy="198837"/>
            </a:xfrm>
            <a:prstGeom prst="rect">
              <a:avLst/>
            </a:prstGeom>
            <a:noFill/>
          </p:spPr>
          <p:txBody>
            <a:bodyPr wrap="square" lIns="33231" tIns="0" rIns="33231" bIns="0" rtlCol="0">
              <a:spAutoFit/>
            </a:bodyPr>
            <a:lstStyle/>
            <a:p>
              <a:pPr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4 MeV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7" name="テキスト ボックス 84">
              <a:extLst>
                <a:ext uri="{FF2B5EF4-FFF2-40B4-BE49-F238E27FC236}">
                  <a16:creationId xmlns:a16="http://schemas.microsoft.com/office/drawing/2014/main" id="{BFAC23A6-4F0B-9861-5AD3-7455FC2864CD}"/>
                </a:ext>
              </a:extLst>
            </p:cNvPr>
            <p:cNvSpPr txBox="1"/>
            <p:nvPr/>
          </p:nvSpPr>
          <p:spPr>
            <a:xfrm rot="584827">
              <a:off x="6042074" y="1981105"/>
              <a:ext cx="3344185" cy="461665"/>
            </a:xfrm>
            <a:prstGeom prst="rect">
              <a:avLst/>
            </a:prstGeom>
            <a:solidFill>
              <a:sysClr val="window" lastClr="FFFFFF">
                <a:alpha val="65715"/>
              </a:sysClr>
            </a:solidFill>
            <a:scene3d>
              <a:camera prst="isometricLeftDown">
                <a:rot lat="1212048" lon="1298350" rev="51207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2400" kern="0" dirty="0">
                  <a:solidFill>
                    <a:srgbClr val="FF0000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H-line experimental bldg.</a:t>
              </a:r>
              <a:endParaRPr kumimoji="1" lang="ja-JP" altLang="en-US" sz="2400" kern="0">
                <a:solidFill>
                  <a:srgbClr val="FF0000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8" name="テキスト ボックス 85">
              <a:extLst>
                <a:ext uri="{FF2B5EF4-FFF2-40B4-BE49-F238E27FC236}">
                  <a16:creationId xmlns:a16="http://schemas.microsoft.com/office/drawing/2014/main" id="{C8A6AAAF-5041-0BA5-96F2-C44FB2C211E9}"/>
                </a:ext>
              </a:extLst>
            </p:cNvPr>
            <p:cNvSpPr txBox="1"/>
            <p:nvPr/>
          </p:nvSpPr>
          <p:spPr>
            <a:xfrm rot="584827">
              <a:off x="5274475" y="2617166"/>
              <a:ext cx="2818400" cy="338554"/>
            </a:xfrm>
            <a:prstGeom prst="rect">
              <a:avLst/>
            </a:prstGeom>
            <a:solidFill>
              <a:sysClr val="window" lastClr="FFFFFF">
                <a:alpha val="65715"/>
              </a:sysClr>
            </a:solidFill>
            <a:scene3d>
              <a:camera prst="isometricLeftDown">
                <a:rot lat="1212048" lon="1298350" rev="51207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1600" kern="0" dirty="0">
                  <a:solidFill>
                    <a:srgbClr val="7030A0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Transmission muon microscope</a:t>
              </a:r>
              <a:endParaRPr kumimoji="1" lang="ja-JP" altLang="en-US" sz="1600" kern="0">
                <a:solidFill>
                  <a:srgbClr val="7030A0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9" name="テキスト ボックス 86">
              <a:extLst>
                <a:ext uri="{FF2B5EF4-FFF2-40B4-BE49-F238E27FC236}">
                  <a16:creationId xmlns:a16="http://schemas.microsoft.com/office/drawing/2014/main" id="{E71E5983-9200-7B47-026A-3255B91D7754}"/>
                </a:ext>
              </a:extLst>
            </p:cNvPr>
            <p:cNvSpPr txBox="1"/>
            <p:nvPr/>
          </p:nvSpPr>
          <p:spPr>
            <a:xfrm rot="584827">
              <a:off x="8943009" y="3808192"/>
              <a:ext cx="928459" cy="338554"/>
            </a:xfrm>
            <a:prstGeom prst="rect">
              <a:avLst/>
            </a:prstGeom>
            <a:solidFill>
              <a:sysClr val="window" lastClr="FFFFFF">
                <a:alpha val="65715"/>
              </a:sysClr>
            </a:solidFill>
            <a:scene3d>
              <a:camera prst="isometricLeftDown">
                <a:rot lat="1212048" lon="1298350" rev="51207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1600" kern="0" dirty="0">
                  <a:solidFill>
                    <a:srgbClr val="7030A0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g-2/EDM</a:t>
              </a:r>
              <a:endParaRPr kumimoji="1" lang="ja-JP" altLang="en-US" sz="1600" kern="0">
                <a:solidFill>
                  <a:srgbClr val="7030A0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90" name="テキスト ボックス 89">
              <a:extLst>
                <a:ext uri="{FF2B5EF4-FFF2-40B4-BE49-F238E27FC236}">
                  <a16:creationId xmlns:a16="http://schemas.microsoft.com/office/drawing/2014/main" id="{11F9254E-5505-39AF-D1B5-854D4481B19D}"/>
                </a:ext>
              </a:extLst>
            </p:cNvPr>
            <p:cNvSpPr txBox="1"/>
            <p:nvPr/>
          </p:nvSpPr>
          <p:spPr>
            <a:xfrm rot="823208">
              <a:off x="1359307" y="2220229"/>
              <a:ext cx="9476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1200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Muon beam</a:t>
              </a:r>
              <a:endParaRPr kumimoji="1" lang="ja-JP" altLang="en-US" sz="120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cxnSp>
          <p:nvCxnSpPr>
            <p:cNvPr id="5191" name="直線矢印コネクタ 90">
              <a:extLst>
                <a:ext uri="{FF2B5EF4-FFF2-40B4-BE49-F238E27FC236}">
                  <a16:creationId xmlns:a16="http://schemas.microsoft.com/office/drawing/2014/main" id="{D5BF0DB6-B0E5-7DE8-2AE6-9D26A5B28F6B}"/>
                </a:ext>
              </a:extLst>
            </p:cNvPr>
            <p:cNvCxnSpPr>
              <a:cxnSpLocks/>
            </p:cNvCxnSpPr>
            <p:nvPr/>
          </p:nvCxnSpPr>
          <p:spPr>
            <a:xfrm>
              <a:off x="1371781" y="2356343"/>
              <a:ext cx="1110649" cy="26985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5196" name="正方形/長方形 12">
              <a:extLst>
                <a:ext uri="{FF2B5EF4-FFF2-40B4-BE49-F238E27FC236}">
                  <a16:creationId xmlns:a16="http://schemas.microsoft.com/office/drawing/2014/main" id="{69CE5634-C539-EE26-809D-947B876F4F27}"/>
                </a:ext>
              </a:extLst>
            </p:cNvPr>
            <p:cNvSpPr/>
            <p:nvPr/>
          </p:nvSpPr>
          <p:spPr>
            <a:xfrm rot="652335">
              <a:off x="8531311" y="4879868"/>
              <a:ext cx="1190769" cy="409726"/>
            </a:xfrm>
            <a:prstGeom prst="rect">
              <a:avLst/>
            </a:prstGeom>
            <a:solidFill>
              <a:schemeClr val="bg1">
                <a:alpha val="57707"/>
              </a:schemeClr>
            </a:solidFill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585" dirty="0">
                  <a:solidFill>
                    <a:srgbClr val="00B050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storage</a:t>
              </a:r>
            </a:p>
          </p:txBody>
        </p:sp>
        <p:sp>
          <p:nvSpPr>
            <p:cNvPr id="5197" name="正方形/長方形 13">
              <a:extLst>
                <a:ext uri="{FF2B5EF4-FFF2-40B4-BE49-F238E27FC236}">
                  <a16:creationId xmlns:a16="http://schemas.microsoft.com/office/drawing/2014/main" id="{A2B0F35D-41B0-AC14-2E5E-C97D17139AE7}"/>
                </a:ext>
              </a:extLst>
            </p:cNvPr>
            <p:cNvSpPr/>
            <p:nvPr/>
          </p:nvSpPr>
          <p:spPr>
            <a:xfrm rot="652335">
              <a:off x="4681616" y="3537639"/>
              <a:ext cx="2209587" cy="454560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400" b="1" dirty="0">
                  <a:solidFill>
                    <a:srgbClr val="FF0000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acceleration</a:t>
              </a:r>
            </a:p>
          </p:txBody>
        </p:sp>
        <p:sp>
          <p:nvSpPr>
            <p:cNvPr id="5198" name="正方形/長方形 14">
              <a:extLst>
                <a:ext uri="{FF2B5EF4-FFF2-40B4-BE49-F238E27FC236}">
                  <a16:creationId xmlns:a16="http://schemas.microsoft.com/office/drawing/2014/main" id="{D9619439-FDA3-F641-A50C-DA4CB7068213}"/>
                </a:ext>
              </a:extLst>
            </p:cNvPr>
            <p:cNvSpPr/>
            <p:nvPr/>
          </p:nvSpPr>
          <p:spPr>
            <a:xfrm rot="1020717">
              <a:off x="2197087" y="2983113"/>
              <a:ext cx="1152458" cy="393005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000" b="1" dirty="0">
                  <a:solidFill>
                    <a:srgbClr val="071CFF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cooling</a:t>
              </a:r>
            </a:p>
          </p:txBody>
        </p:sp>
        <p:sp>
          <p:nvSpPr>
            <p:cNvPr id="11" name="正方形/長方形 13">
              <a:extLst>
                <a:ext uri="{FF2B5EF4-FFF2-40B4-BE49-F238E27FC236}">
                  <a16:creationId xmlns:a16="http://schemas.microsoft.com/office/drawing/2014/main" id="{F5307067-7BC1-1CC4-2930-7023F83E9C54}"/>
                </a:ext>
              </a:extLst>
            </p:cNvPr>
            <p:cNvSpPr/>
            <p:nvPr/>
          </p:nvSpPr>
          <p:spPr>
            <a:xfrm rot="2292443">
              <a:off x="7904668" y="3436673"/>
              <a:ext cx="1011696" cy="333364"/>
            </a:xfrm>
            <a:prstGeom prst="rect">
              <a:avLst/>
            </a:prstGeom>
            <a:solidFill>
              <a:schemeClr val="bg2">
                <a:lumMod val="90000"/>
                <a:alpha val="61161"/>
              </a:schemeClr>
            </a:solidFill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000" b="1" dirty="0"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injection</a:t>
              </a:r>
            </a:p>
          </p:txBody>
        </p:sp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001137AA-DAF6-9C32-3557-69E30F57F73F}"/>
              </a:ext>
            </a:extLst>
          </p:cNvPr>
          <p:cNvSpPr/>
          <p:nvPr/>
        </p:nvSpPr>
        <p:spPr>
          <a:xfrm>
            <a:off x="3465096" y="0"/>
            <a:ext cx="8307804" cy="6240653"/>
          </a:xfrm>
          <a:prstGeom prst="rect">
            <a:avLst/>
          </a:prstGeom>
          <a:solidFill>
            <a:schemeClr val="bg2">
              <a:alpha val="8728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0" name="Connettore 1 58">
            <a:extLst>
              <a:ext uri="{FF2B5EF4-FFF2-40B4-BE49-F238E27FC236}">
                <a16:creationId xmlns:a16="http://schemas.microsoft.com/office/drawing/2014/main" id="{674E2186-CCEA-4C68-B446-55F3493E3372}"/>
              </a:ext>
            </a:extLst>
          </p:cNvPr>
          <p:cNvCxnSpPr>
            <a:cxnSpLocks/>
          </p:cNvCxnSpPr>
          <p:nvPr/>
        </p:nvCxnSpPr>
        <p:spPr>
          <a:xfrm>
            <a:off x="4608576" y="461976"/>
            <a:ext cx="3182112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olo 11">
            <a:extLst>
              <a:ext uri="{FF2B5EF4-FFF2-40B4-BE49-F238E27FC236}">
                <a16:creationId xmlns:a16="http://schemas.microsoft.com/office/drawing/2014/main" id="{3677226F-E71F-1F14-A56E-7C90BE922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Muon cooling</a:t>
            </a:r>
          </a:p>
        </p:txBody>
      </p:sp>
    </p:spTree>
    <p:extLst>
      <p:ext uri="{BB962C8B-B14F-4D97-AF65-F5344CB8AC3E}">
        <p14:creationId xmlns:p14="http://schemas.microsoft.com/office/powerpoint/2010/main" val="3716847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5E6FB-F813-6F46-B000-A478FF954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50EF33F9-8D93-CFB8-D7E8-B32556DB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Muon cooling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F1DEBDE9-DDAA-88B9-CA89-39013EC002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84A472D0-1BD9-2416-95EC-0D5D1C9A3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14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16F9BF9-7EEC-C009-2CEC-01917A252915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D823BFF1-F7C8-9BCD-383F-152C763CF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DC1AFC23-5591-1954-53B0-76C4C2843A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185A984F-6D0A-22ED-BA37-A3C6CF168FCB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F91C63B6-871B-E748-EBAF-D47D16C72967}"/>
              </a:ext>
            </a:extLst>
          </p:cNvPr>
          <p:cNvCxnSpPr>
            <a:cxnSpLocks/>
          </p:cNvCxnSpPr>
          <p:nvPr/>
        </p:nvCxnSpPr>
        <p:spPr>
          <a:xfrm>
            <a:off x="4608576" y="461976"/>
            <a:ext cx="3182112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id="{47EC8B8D-01CB-8B60-C3B8-9F9DF2DC2B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25" t="1" r="1802" b="1416"/>
          <a:stretch>
            <a:fillRect/>
          </a:stretch>
        </p:blipFill>
        <p:spPr>
          <a:xfrm>
            <a:off x="579671" y="779213"/>
            <a:ext cx="7358381" cy="161089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B56301D-B86B-30ED-9FBC-EF4F99FDB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3566" y="241839"/>
            <a:ext cx="3064925" cy="287441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1F542C0-F8DF-2601-CB80-00664FE9AAFF}"/>
              </a:ext>
            </a:extLst>
          </p:cNvPr>
          <p:cNvSpPr txBox="1"/>
          <p:nvPr/>
        </p:nvSpPr>
        <p:spPr>
          <a:xfrm>
            <a:off x="225982" y="2454373"/>
            <a:ext cx="7188200" cy="1754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3375"/>
              </a:spcAft>
            </a:pPr>
            <a:endParaRPr lang="en-GB" sz="2800" noProof="0" dirty="0">
              <a:solidFill>
                <a:srgbClr val="4570C4"/>
              </a:solidFill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3375"/>
              </a:spcAft>
            </a:pPr>
            <a:r>
              <a:rPr lang="en-GB" sz="2800" noProof="0" dirty="0">
                <a:solidFill>
                  <a:srgbClr val="4570C4"/>
                </a:solidFill>
                <a:cs typeface="Calibri" panose="020F0502020204030204" pitchFamily="34" charset="0"/>
              </a:rPr>
              <a:t> </a:t>
            </a:r>
            <a:endParaRPr lang="en-GB" sz="2800" noProof="0" dirty="0">
              <a:solidFill>
                <a:srgbClr val="4570C4"/>
              </a:solidFill>
              <a:effectLst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0F0CC2E5-0F98-BE7E-BC7D-D900D85F7677}"/>
                  </a:ext>
                </a:extLst>
              </p:cNvPr>
              <p:cNvSpPr txBox="1"/>
              <p:nvPr/>
            </p:nvSpPr>
            <p:spPr>
              <a:xfrm>
                <a:off x="225982" y="2390111"/>
                <a:ext cx="11660345" cy="4549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800" b="1" dirty="0">
                    <a:solidFill>
                      <a:srgbClr val="4570C4"/>
                    </a:solidFill>
                    <a:cs typeface="Calibri" panose="020F0502020204030204" pitchFamily="34" charset="0"/>
                  </a:rPr>
                  <a:t>A conventional muon beam: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800" dirty="0">
                    <a:solidFill>
                      <a:srgbClr val="4570C4"/>
                    </a:solidFill>
                    <a:cs typeface="Calibri" panose="020F0502020204030204" pitchFamily="34" charset="0"/>
                  </a:rPr>
                  <a:t>can not be injected without a strong focusing → electric field;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800" dirty="0">
                    <a:solidFill>
                      <a:srgbClr val="4570C4"/>
                    </a:solidFill>
                    <a:cs typeface="Calibri" panose="020F0502020204030204" pitchFamily="34" charset="0"/>
                  </a:rPr>
                  <a:t>This leads to muon losses and background contamination from </a:t>
                </a:r>
                <a14:m>
                  <m:oMath xmlns:m="http://schemas.openxmlformats.org/officeDocument/2006/math">
                    <m:r>
                      <a:rPr lang="it-IT" sz="2800" b="0" i="1" smtClean="0">
                        <a:solidFill>
                          <a:srgbClr val="4570C4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𝜋</m:t>
                    </m:r>
                  </m:oMath>
                </a14:m>
                <a:r>
                  <a:rPr lang="en-GB" sz="2800" dirty="0">
                    <a:solidFill>
                      <a:srgbClr val="4570C4"/>
                    </a:solidFill>
                    <a:cs typeface="Calibri" panose="020F0502020204030204" pitchFamily="34" charset="0"/>
                  </a:rPr>
                  <a:t>. 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800" b="1" dirty="0">
                    <a:solidFill>
                      <a:srgbClr val="4570C4"/>
                    </a:solidFill>
                    <a:cs typeface="Calibri" panose="020F0502020204030204" pitchFamily="34" charset="0"/>
                  </a:rPr>
                  <a:t>Desired beam: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800" dirty="0">
                    <a:solidFill>
                      <a:srgbClr val="4570C4"/>
                    </a:solidFill>
                    <a:cs typeface="Calibri" panose="020F0502020204030204" pitchFamily="34" charset="0"/>
                  </a:rPr>
                  <a:t>The muon must be compact and non-divergent; 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800" dirty="0">
                    <a:solidFill>
                      <a:srgbClr val="4570C4"/>
                    </a:solidFill>
                    <a:cs typeface="Calibri" panose="020F0502020204030204" pitchFamily="34" charset="0"/>
                  </a:rPr>
                  <a:t>Typically with a RMS of </a:t>
                </a:r>
                <a14:m>
                  <m:oMath xmlns:m="http://schemas.openxmlformats.org/officeDocument/2006/math">
                    <m:r>
                      <a:rPr lang="it-IT" sz="2800" b="0" i="1" smtClean="0">
                        <a:solidFill>
                          <a:srgbClr val="4570C4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∼</m:t>
                    </m:r>
                  </m:oMath>
                </a14:m>
                <a:r>
                  <a:rPr lang="en-GB" sz="2800" dirty="0">
                    <a:solidFill>
                      <a:srgbClr val="4570C4"/>
                    </a:solidFill>
                    <a:cs typeface="Calibri" panose="020F0502020204030204" pitchFamily="34" charset="0"/>
                  </a:rPr>
                  <a:t>mm → never achieved before.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GB" sz="2800" dirty="0">
                  <a:solidFill>
                    <a:srgbClr val="4570C4"/>
                  </a:solidFill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0F0CC2E5-0F98-BE7E-BC7D-D900D85F76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82" y="2390111"/>
                <a:ext cx="11660345" cy="4549835"/>
              </a:xfrm>
              <a:prstGeom prst="rect">
                <a:avLst/>
              </a:prstGeom>
              <a:blipFill>
                <a:blip r:embed="rId7"/>
                <a:stretch>
                  <a:fillRect l="-8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4083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9D70E-A10B-1215-F9FE-6C7A86528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896B58A0-4555-93F0-6F75-3290EE987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Muon cooling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1C7047D8-96C7-EA80-E893-9A9916B428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B698BCB6-BBC3-9C88-E4CC-3ED732627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15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5D3BDC6-8C7B-8613-91C2-F5CDCFD56D00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FF136A6C-2BBD-76BE-E966-5C752C603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B18287DE-D019-FEDE-CFE9-3D0112D698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17E0946A-BDA8-2DB0-9B36-9D2F84CF0E2E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374E5FBB-0E96-CAA7-117C-B00A815947A9}"/>
              </a:ext>
            </a:extLst>
          </p:cNvPr>
          <p:cNvCxnSpPr>
            <a:cxnSpLocks/>
          </p:cNvCxnSpPr>
          <p:nvPr/>
        </p:nvCxnSpPr>
        <p:spPr>
          <a:xfrm>
            <a:off x="4608576" y="461976"/>
            <a:ext cx="3182112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53AFDA5A-1340-DA49-ED90-91FBE686D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8491074" y="1096367"/>
            <a:ext cx="2982251" cy="2235105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D27D373-31DD-D341-F92B-D699210269C7}"/>
              </a:ext>
            </a:extLst>
          </p:cNvPr>
          <p:cNvSpPr txBox="1"/>
          <p:nvPr/>
        </p:nvSpPr>
        <p:spPr>
          <a:xfrm>
            <a:off x="8491074" y="2705511"/>
            <a:ext cx="1571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Flashlight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C8F406D-825D-CF56-5931-B3F4859120BA}"/>
              </a:ext>
            </a:extLst>
          </p:cNvPr>
          <p:cNvSpPr txBox="1"/>
          <p:nvPr/>
        </p:nvSpPr>
        <p:spPr>
          <a:xfrm>
            <a:off x="8491074" y="4158994"/>
            <a:ext cx="1670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Laser light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06E718E-0D22-9C41-557A-073137F3DCF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25" t="1" r="1802" b="1416"/>
          <a:stretch>
            <a:fillRect/>
          </a:stretch>
        </p:blipFill>
        <p:spPr>
          <a:xfrm>
            <a:off x="579671" y="779213"/>
            <a:ext cx="7358381" cy="161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23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E7250-EFE8-7E70-449A-2507C134C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47A39D4E-0084-2581-6F78-0A175E3A8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Muon cooling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CC6AD0E1-79C7-443D-CDFC-0EE0A4B6C2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44EF39FB-D799-3623-0FF2-B8A53B7A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16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08B28FEE-F52F-F1E5-2FDE-B043452ED52F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993D9D96-C91A-0CAB-A869-794F7B432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DFF03638-246F-4847-B426-6CBAA97D9F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17F35923-9280-6D8F-31FF-CAFF5A466DA0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28E3BAC6-43A0-1DE0-D194-CB88579E90D9}"/>
              </a:ext>
            </a:extLst>
          </p:cNvPr>
          <p:cNvCxnSpPr>
            <a:cxnSpLocks/>
          </p:cNvCxnSpPr>
          <p:nvPr/>
        </p:nvCxnSpPr>
        <p:spPr>
          <a:xfrm>
            <a:off x="4608576" y="461976"/>
            <a:ext cx="3182112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A42D0F4-E9AE-326D-AFF2-163B0F01CD2E}"/>
              </a:ext>
            </a:extLst>
          </p:cNvPr>
          <p:cNvSpPr txBox="1"/>
          <p:nvPr/>
        </p:nvSpPr>
        <p:spPr>
          <a:xfrm>
            <a:off x="225982" y="2454373"/>
            <a:ext cx="7188200" cy="1754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3375"/>
              </a:spcAft>
            </a:pPr>
            <a:endParaRPr lang="en-GB" sz="2800" noProof="0" dirty="0">
              <a:solidFill>
                <a:srgbClr val="4570C4"/>
              </a:solidFill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3375"/>
              </a:spcAft>
            </a:pPr>
            <a:r>
              <a:rPr lang="en-GB" sz="2800" noProof="0" dirty="0">
                <a:solidFill>
                  <a:srgbClr val="4570C4"/>
                </a:solidFill>
                <a:cs typeface="Calibri" panose="020F0502020204030204" pitchFamily="34" charset="0"/>
              </a:rPr>
              <a:t> </a:t>
            </a:r>
            <a:endParaRPr lang="en-GB" sz="2800" noProof="0" dirty="0">
              <a:solidFill>
                <a:srgbClr val="4570C4"/>
              </a:solidFill>
              <a:effectLst/>
              <a:cs typeface="Calibri" panose="020F050202020403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44B2484-C6F1-7270-3922-8CA49D60E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0198" y="3060436"/>
            <a:ext cx="4478867" cy="309858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5D9767A-1EB6-2F1D-6875-DDA99A8137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8491074" y="1096367"/>
            <a:ext cx="2982251" cy="223510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8CC028B-5328-D67E-13BC-B629F8BB64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9066" y="4235919"/>
            <a:ext cx="3228002" cy="174079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CF56518-3D76-6410-50B6-26DFD9B6ED31}"/>
              </a:ext>
            </a:extLst>
          </p:cNvPr>
          <p:cNvSpPr txBox="1"/>
          <p:nvPr/>
        </p:nvSpPr>
        <p:spPr>
          <a:xfrm>
            <a:off x="8491074" y="2705511"/>
            <a:ext cx="1571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Flashlight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7F415C0-7BFF-43FA-4006-CEADFA2095C0}"/>
              </a:ext>
            </a:extLst>
          </p:cNvPr>
          <p:cNvSpPr txBox="1"/>
          <p:nvPr/>
        </p:nvSpPr>
        <p:spPr>
          <a:xfrm>
            <a:off x="8491074" y="4158994"/>
            <a:ext cx="1670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Laser light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6975FE6-B59E-CEAC-3661-B9BD388EC45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525" t="1" r="1802" b="1416"/>
          <a:stretch>
            <a:fillRect/>
          </a:stretch>
        </p:blipFill>
        <p:spPr>
          <a:xfrm>
            <a:off x="579671" y="779213"/>
            <a:ext cx="7358381" cy="161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73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201EA-21E1-D4AC-0B15-389BA1386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FF9C3B71-6EC9-85B8-528C-CAA188069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Ultra-cold muons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7025621-932C-756B-E52B-DC42863041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50383773-A6A8-9824-912A-EAA248008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17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A19CA08-D3EA-0B14-87E2-CDFA5F6E109A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2BCD9A2E-3A22-A20D-3766-BF422FDE2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EFAE41DA-5E9E-3089-4A96-5F2B024874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D86D831C-05EF-10D8-056E-9993B8DC73B8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4C71CF77-00FD-F5BA-87B5-42FD0E91753E}"/>
              </a:ext>
            </a:extLst>
          </p:cNvPr>
          <p:cNvCxnSpPr>
            <a:cxnSpLocks/>
          </p:cNvCxnSpPr>
          <p:nvPr/>
        </p:nvCxnSpPr>
        <p:spPr>
          <a:xfrm>
            <a:off x="4233333" y="485892"/>
            <a:ext cx="3920067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magine 28">
            <a:extLst>
              <a:ext uri="{FF2B5EF4-FFF2-40B4-BE49-F238E27FC236}">
                <a16:creationId xmlns:a16="http://schemas.microsoft.com/office/drawing/2014/main" id="{E7203BF5-B672-18E2-6C22-E09161C5B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432" y="854810"/>
            <a:ext cx="7743568" cy="460013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E9326D08-20DC-9A83-5850-04BF0677399E}"/>
                  </a:ext>
                </a:extLst>
              </p:cNvPr>
              <p:cNvSpPr txBox="1"/>
              <p:nvPr/>
            </p:nvSpPr>
            <p:spPr>
              <a:xfrm>
                <a:off x="0" y="1136480"/>
                <a:ext cx="4609070" cy="45850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ts val="3200"/>
                  </a:lnSpc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4570C4"/>
                    </a:solidFill>
                  </a:rPr>
                  <a:t>Surface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it-IT" sz="2400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GB" sz="2400" dirty="0">
                  <a:solidFill>
                    <a:srgbClr val="4570C4"/>
                  </a:solidFill>
                </a:endParaRPr>
              </a:p>
              <a:p>
                <a:pPr marL="285750" indent="-285750">
                  <a:lnSpc>
                    <a:spcPts val="3200"/>
                  </a:lnSpc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4570C4"/>
                    </a:solidFill>
                  </a:rPr>
                  <a:t>Stop in (laser ablated surface) Aerogel</a:t>
                </a:r>
              </a:p>
              <a:p>
                <a:pPr marL="285750" indent="-285750">
                  <a:lnSpc>
                    <a:spcPts val="3200"/>
                  </a:lnSpc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4570C4"/>
                    </a:solidFill>
                  </a:rPr>
                  <a:t>Diffuse Muonium </a:t>
                </a:r>
                <a:r>
                  <a:rPr lang="en-US" sz="2400" dirty="0">
                    <a:solidFill>
                      <a:srgbClr val="4570C4"/>
                    </a:solidFill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it-IT" sz="2400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2400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400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4570C4"/>
                    </a:solidFill>
                  </a:rPr>
                  <a:t>)</a:t>
                </a:r>
                <a:r>
                  <a:rPr lang="en-GB" sz="2400" dirty="0">
                    <a:solidFill>
                      <a:srgbClr val="4570C4"/>
                    </a:solidFill>
                  </a:rPr>
                  <a:t> atoms into vacuum</a:t>
                </a:r>
              </a:p>
              <a:p>
                <a:pPr marL="285750" indent="-285750">
                  <a:lnSpc>
                    <a:spcPts val="3200"/>
                  </a:lnSpc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4570C4"/>
                    </a:solidFill>
                  </a:rPr>
                  <a:t>Ionize:</a:t>
                </a:r>
              </a:p>
              <a:p>
                <a:pPr marL="742950" lvl="1" indent="-285750">
                  <a:lnSpc>
                    <a:spcPts val="32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4570C4"/>
                    </a:solidFill>
                  </a:rPr>
                  <a:t>1S </a:t>
                </a:r>
                <a:r>
                  <a:rPr lang="en-US" sz="2400" dirty="0">
                    <a:solidFill>
                      <a:srgbClr val="4570C4"/>
                    </a:solidFill>
                    <a:sym typeface="Wingdings" panose="05000000000000000000" pitchFamily="2" charset="2"/>
                  </a:rPr>
                  <a:t> 2Punbound</a:t>
                </a:r>
                <a:endParaRPr lang="en-GB" sz="2400" dirty="0">
                  <a:solidFill>
                    <a:srgbClr val="4570C4"/>
                  </a:solidFill>
                </a:endParaRPr>
              </a:p>
              <a:p>
                <a:pPr marL="742950" lvl="1" indent="-285750">
                  <a:lnSpc>
                    <a:spcPts val="3200"/>
                  </a:lnSpc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FF0000"/>
                    </a:solidFill>
                  </a:rPr>
                  <a:t>Max Polarization 50%</a:t>
                </a:r>
              </a:p>
              <a:p>
                <a:pPr marL="285750" indent="-285750">
                  <a:lnSpc>
                    <a:spcPts val="3200"/>
                  </a:lnSpc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4570C4"/>
                    </a:solidFill>
                  </a:rPr>
                  <a:t>Accelerate:</a:t>
                </a:r>
              </a:p>
              <a:p>
                <a:pPr marL="742950" lvl="1" indent="-285750">
                  <a:lnSpc>
                    <a:spcPts val="3200"/>
                  </a:lnSpc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4570C4"/>
                    </a:solidFill>
                  </a:rPr>
                  <a:t>E field, RFQ, linear structures</a:t>
                </a:r>
              </a:p>
              <a:p>
                <a:pPr marL="742950" lvl="1" indent="-285750">
                  <a:lnSpc>
                    <a:spcPts val="3200"/>
                  </a:lnSpc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4570C4"/>
                    </a:solidFill>
                  </a:rPr>
                  <a:t>E= 212 MeV (p= 300 MeV/c)</a:t>
                </a:r>
              </a:p>
            </p:txBody>
          </p:sp>
        </mc:Choice>
        <mc:Fallback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E9326D08-20DC-9A83-5850-04BF06773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36480"/>
                <a:ext cx="4609070" cy="4585038"/>
              </a:xfrm>
              <a:prstGeom prst="rect">
                <a:avLst/>
              </a:prstGeom>
              <a:blipFill>
                <a:blip r:embed="rId5"/>
                <a:stretch>
                  <a:fillRect l="-1928" t="-552" r="-275" b="-19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4325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C7E03-175F-A106-DB25-F96556BD8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C58126F5-BBE7-F611-5424-1F8B6AB77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83F25423-BAD2-3991-329F-097566BE4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18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BD404C4-6788-AD61-8200-6232E7432A40}"/>
              </a:ext>
            </a:extLst>
          </p:cNvPr>
          <p:cNvSpPr/>
          <p:nvPr/>
        </p:nvSpPr>
        <p:spPr>
          <a:xfrm>
            <a:off x="838200" y="6367805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1579F7-D966-05BF-86FA-01634D535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8AE8C498-08CC-2DE4-BBB9-C3F02610F5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41FC2058-8D40-8517-63BC-3EB9E05B52D7}"/>
              </a:ext>
            </a:extLst>
          </p:cNvPr>
          <p:cNvSpPr/>
          <p:nvPr/>
        </p:nvSpPr>
        <p:spPr>
          <a:xfrm flipV="1">
            <a:off x="836456" y="6320611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5144" name="テキスト ボックス 16">
            <a:extLst>
              <a:ext uri="{FF2B5EF4-FFF2-40B4-BE49-F238E27FC236}">
                <a16:creationId xmlns:a16="http://schemas.microsoft.com/office/drawing/2014/main" id="{125F9739-749F-6CF6-838C-F784FF1A4AE8}"/>
              </a:ext>
            </a:extLst>
          </p:cNvPr>
          <p:cNvSpPr txBox="1"/>
          <p:nvPr/>
        </p:nvSpPr>
        <p:spPr>
          <a:xfrm>
            <a:off x="1755669" y="6313080"/>
            <a:ext cx="17556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1" lang="en-US" altLang="ja-JP" sz="11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Shields, area control (2022)</a:t>
            </a:r>
            <a:endParaRPr kumimoji="1" lang="ja-JP" altLang="en-US" sz="1100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5168" name="テキスト ボックス 20">
            <a:extLst>
              <a:ext uri="{FF2B5EF4-FFF2-40B4-BE49-F238E27FC236}">
                <a16:creationId xmlns:a16="http://schemas.microsoft.com/office/drawing/2014/main" id="{1ECE19AF-0D4E-3014-A10E-E77A955949EE}"/>
              </a:ext>
            </a:extLst>
          </p:cNvPr>
          <p:cNvSpPr txBox="1"/>
          <p:nvPr/>
        </p:nvSpPr>
        <p:spPr>
          <a:xfrm>
            <a:off x="7718393" y="6458818"/>
            <a:ext cx="1775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>
              <a:defRPr/>
            </a:pPr>
            <a:r>
              <a:rPr kumimoji="1" lang="en-US" altLang="ja-JP" sz="1400" dirty="0">
                <a:solidFill>
                  <a:prstClr val="white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Muon storage ring</a:t>
            </a:r>
            <a:endParaRPr kumimoji="1" lang="ja-JP" altLang="en-US" sz="1400">
              <a:solidFill>
                <a:prstClr val="white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cxnSp>
        <p:nvCxnSpPr>
          <p:cNvPr id="5200" name="直線矢印コネクタ 18">
            <a:extLst>
              <a:ext uri="{FF2B5EF4-FFF2-40B4-BE49-F238E27FC236}">
                <a16:creationId xmlns:a16="http://schemas.microsoft.com/office/drawing/2014/main" id="{635D9BAD-2E14-D1A1-38BE-B690BEF07D13}"/>
              </a:ext>
            </a:extLst>
          </p:cNvPr>
          <p:cNvCxnSpPr>
            <a:cxnSpLocks/>
          </p:cNvCxnSpPr>
          <p:nvPr/>
        </p:nvCxnSpPr>
        <p:spPr>
          <a:xfrm>
            <a:off x="8168411" y="5786551"/>
            <a:ext cx="418589" cy="3405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01" name="テキスト ボックス 19">
            <a:extLst>
              <a:ext uri="{FF2B5EF4-FFF2-40B4-BE49-F238E27FC236}">
                <a16:creationId xmlns:a16="http://schemas.microsoft.com/office/drawing/2014/main" id="{9285EC3B-48A9-212B-B590-5F045213379C}"/>
              </a:ext>
            </a:extLst>
          </p:cNvPr>
          <p:cNvSpPr txBox="1"/>
          <p:nvPr/>
        </p:nvSpPr>
        <p:spPr>
          <a:xfrm>
            <a:off x="7982835" y="5414343"/>
            <a:ext cx="920445" cy="32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>
              <a:defRPr/>
            </a:pPr>
            <a:r>
              <a:rPr kumimoji="1" lang="en-US" altLang="ja-JP" sz="1534" b="1" dirty="0">
                <a:solidFill>
                  <a:prstClr val="white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0.66 m</a:t>
            </a:r>
            <a:endParaRPr kumimoji="1" lang="ja-JP" altLang="en-US" sz="1534" b="1">
              <a:solidFill>
                <a:prstClr val="white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202" name="テキスト ボックス 20">
            <a:extLst>
              <a:ext uri="{FF2B5EF4-FFF2-40B4-BE49-F238E27FC236}">
                <a16:creationId xmlns:a16="http://schemas.microsoft.com/office/drawing/2014/main" id="{1A9DBD03-3F96-1034-4E96-A02735202BBB}"/>
              </a:ext>
            </a:extLst>
          </p:cNvPr>
          <p:cNvSpPr txBox="1"/>
          <p:nvPr/>
        </p:nvSpPr>
        <p:spPr>
          <a:xfrm>
            <a:off x="7537922" y="6432711"/>
            <a:ext cx="1775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>
              <a:defRPr/>
            </a:pPr>
            <a:r>
              <a:rPr kumimoji="1" lang="en-US" altLang="ja-JP" sz="1400" dirty="0">
                <a:solidFill>
                  <a:prstClr val="white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Muon storage ring</a:t>
            </a:r>
            <a:endParaRPr kumimoji="1" lang="ja-JP" altLang="en-US" sz="1400">
              <a:solidFill>
                <a:prstClr val="white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59C1F19D-43AE-1CDA-4885-4A26AE5D623E}"/>
              </a:ext>
            </a:extLst>
          </p:cNvPr>
          <p:cNvGrpSpPr/>
          <p:nvPr/>
        </p:nvGrpSpPr>
        <p:grpSpPr>
          <a:xfrm>
            <a:off x="706036" y="689443"/>
            <a:ext cx="10779928" cy="5578517"/>
            <a:chOff x="1294805" y="689442"/>
            <a:chExt cx="9144000" cy="4731939"/>
          </a:xfrm>
        </p:grpSpPr>
        <p:pic>
          <p:nvPicPr>
            <p:cNvPr id="5173" name="図 72">
              <a:extLst>
                <a:ext uri="{FF2B5EF4-FFF2-40B4-BE49-F238E27FC236}">
                  <a16:creationId xmlns:a16="http://schemas.microsoft.com/office/drawing/2014/main" id="{618397C7-D291-4A76-8B64-A81F1BEBC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4805" y="689442"/>
              <a:ext cx="9144000" cy="4731939"/>
            </a:xfrm>
            <a:prstGeom prst="rect">
              <a:avLst/>
            </a:prstGeom>
          </p:spPr>
        </p:pic>
        <p:sp>
          <p:nvSpPr>
            <p:cNvPr id="5180" name="テキスト ボックス 73">
              <a:extLst>
                <a:ext uri="{FF2B5EF4-FFF2-40B4-BE49-F238E27FC236}">
                  <a16:creationId xmlns:a16="http://schemas.microsoft.com/office/drawing/2014/main" id="{7D8DD5C7-C7B3-D86D-711C-24936EC10C6C}"/>
                </a:ext>
              </a:extLst>
            </p:cNvPr>
            <p:cNvSpPr txBox="1"/>
            <p:nvPr/>
          </p:nvSpPr>
          <p:spPr>
            <a:xfrm rot="763288">
              <a:off x="7248192" y="3992299"/>
              <a:ext cx="604333" cy="1988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212 MeV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1" name="テキスト ボックス 74">
              <a:extLst>
                <a:ext uri="{FF2B5EF4-FFF2-40B4-BE49-F238E27FC236}">
                  <a16:creationId xmlns:a16="http://schemas.microsoft.com/office/drawing/2014/main" id="{FA92A782-DA21-924A-6ED8-995144C85FAB}"/>
                </a:ext>
              </a:extLst>
            </p:cNvPr>
            <p:cNvSpPr txBox="1"/>
            <p:nvPr/>
          </p:nvSpPr>
          <p:spPr>
            <a:xfrm rot="907228">
              <a:off x="3165290" y="3240960"/>
              <a:ext cx="580072" cy="198837"/>
            </a:xfrm>
            <a:prstGeom prst="rect">
              <a:avLst/>
            </a:prstGeom>
            <a:noFill/>
          </p:spPr>
          <p:txBody>
            <a:bodyPr wrap="square" lIns="33231" tIns="0" rIns="33231" bIns="0" rtlCol="0">
              <a:spAutoFit/>
            </a:bodyPr>
            <a:lstStyle/>
            <a:p>
              <a:pPr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25 </a:t>
              </a:r>
              <a:r>
                <a:rPr kumimoji="1" lang="en-US" altLang="ja-JP" sz="1292" dirty="0" err="1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meV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2" name="テキスト ボックス 75">
              <a:extLst>
                <a:ext uri="{FF2B5EF4-FFF2-40B4-BE49-F238E27FC236}">
                  <a16:creationId xmlns:a16="http://schemas.microsoft.com/office/drawing/2014/main" id="{325ADC7D-90ED-36D8-4CC9-B1840BF80F34}"/>
                </a:ext>
              </a:extLst>
            </p:cNvPr>
            <p:cNvSpPr txBox="1"/>
            <p:nvPr/>
          </p:nvSpPr>
          <p:spPr>
            <a:xfrm rot="859156">
              <a:off x="1307181" y="2911890"/>
              <a:ext cx="1151782" cy="198837"/>
            </a:xfrm>
            <a:prstGeom prst="rect">
              <a:avLst/>
            </a:prstGeom>
            <a:noFill/>
          </p:spPr>
          <p:txBody>
            <a:bodyPr wrap="square" lIns="33231" tIns="0" rIns="33231" bIns="0" rtlCol="0">
              <a:spAutoFit/>
            </a:bodyPr>
            <a:lstStyle/>
            <a:p>
              <a:pPr algn="ctr"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Symbol" pitchFamily="2" charset="2"/>
                  <a:ea typeface="ＭＳ Ｐゴシック" panose="020B0600070205080204" pitchFamily="34" charset="-128"/>
                </a:rPr>
                <a:t>m</a:t>
              </a: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+(4 MeV)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3" name="正方形/長方形 78">
              <a:extLst>
                <a:ext uri="{FF2B5EF4-FFF2-40B4-BE49-F238E27FC236}">
                  <a16:creationId xmlns:a16="http://schemas.microsoft.com/office/drawing/2014/main" id="{2F2DDF3A-106B-83CF-E24E-02ACE221D1BE}"/>
                </a:ext>
              </a:extLst>
            </p:cNvPr>
            <p:cNvSpPr/>
            <p:nvPr/>
          </p:nvSpPr>
          <p:spPr>
            <a:xfrm>
              <a:off x="2356094" y="1347822"/>
              <a:ext cx="1091391" cy="482901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1292" kern="0" dirty="0">
                  <a:solidFill>
                    <a:prstClr val="white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graphite</a:t>
              </a:r>
            </a:p>
            <a:p>
              <a:pPr hangingPunct="0">
                <a:defRPr/>
              </a:pPr>
              <a:r>
                <a:rPr kumimoji="1" lang="en-US" altLang="ja-JP" sz="1292" kern="0" dirty="0">
                  <a:solidFill>
                    <a:prstClr val="white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target</a:t>
              </a:r>
            </a:p>
          </p:txBody>
        </p:sp>
        <p:sp>
          <p:nvSpPr>
            <p:cNvPr id="5184" name="フリーフォーム 79">
              <a:extLst>
                <a:ext uri="{FF2B5EF4-FFF2-40B4-BE49-F238E27FC236}">
                  <a16:creationId xmlns:a16="http://schemas.microsoft.com/office/drawing/2014/main" id="{F0604779-D04B-6925-01F0-ED2E66A35160}"/>
                </a:ext>
              </a:extLst>
            </p:cNvPr>
            <p:cNvSpPr/>
            <p:nvPr/>
          </p:nvSpPr>
          <p:spPr>
            <a:xfrm>
              <a:off x="1307596" y="1836092"/>
              <a:ext cx="2327563" cy="1087049"/>
            </a:xfrm>
            <a:custGeom>
              <a:avLst/>
              <a:gdLst>
                <a:gd name="connsiteX0" fmla="*/ 13854 w 2521527"/>
                <a:gd name="connsiteY0" fmla="*/ 110836 h 1177636"/>
                <a:gd name="connsiteX1" fmla="*/ 0 w 2521527"/>
                <a:gd name="connsiteY1" fmla="*/ 983673 h 1177636"/>
                <a:gd name="connsiteX2" fmla="*/ 1108363 w 2521527"/>
                <a:gd name="connsiteY2" fmla="*/ 1177636 h 1177636"/>
                <a:gd name="connsiteX3" fmla="*/ 2521527 w 2521527"/>
                <a:gd name="connsiteY3" fmla="*/ 1011382 h 1177636"/>
                <a:gd name="connsiteX4" fmla="*/ 2521527 w 2521527"/>
                <a:gd name="connsiteY4" fmla="*/ 498764 h 1177636"/>
                <a:gd name="connsiteX5" fmla="*/ 2355272 w 2521527"/>
                <a:gd name="connsiteY5" fmla="*/ 304800 h 1177636"/>
                <a:gd name="connsiteX6" fmla="*/ 942109 w 2521527"/>
                <a:gd name="connsiteY6" fmla="*/ 318655 h 1177636"/>
                <a:gd name="connsiteX7" fmla="*/ 637309 w 2521527"/>
                <a:gd name="connsiteY7" fmla="*/ 83127 h 1177636"/>
                <a:gd name="connsiteX8" fmla="*/ 387927 w 2521527"/>
                <a:gd name="connsiteY8" fmla="*/ 0 h 1177636"/>
                <a:gd name="connsiteX9" fmla="*/ 13854 w 2521527"/>
                <a:gd name="connsiteY9" fmla="*/ 110836 h 117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1527" h="1177636">
                  <a:moveTo>
                    <a:pt x="13854" y="110836"/>
                  </a:moveTo>
                  <a:lnTo>
                    <a:pt x="0" y="983673"/>
                  </a:lnTo>
                  <a:lnTo>
                    <a:pt x="1108363" y="1177636"/>
                  </a:lnTo>
                  <a:lnTo>
                    <a:pt x="2521527" y="1011382"/>
                  </a:lnTo>
                  <a:lnTo>
                    <a:pt x="2521527" y="498764"/>
                  </a:lnTo>
                  <a:lnTo>
                    <a:pt x="2355272" y="304800"/>
                  </a:lnTo>
                  <a:lnTo>
                    <a:pt x="942109" y="318655"/>
                  </a:lnTo>
                  <a:lnTo>
                    <a:pt x="637309" y="83127"/>
                  </a:lnTo>
                  <a:lnTo>
                    <a:pt x="387927" y="0"/>
                  </a:lnTo>
                  <a:lnTo>
                    <a:pt x="13854" y="110836"/>
                  </a:lnTo>
                  <a:close/>
                </a:path>
              </a:pathLst>
            </a:custGeom>
            <a:solidFill>
              <a:srgbClr val="F79646">
                <a:lumMod val="75000"/>
                <a:alpha val="22000"/>
              </a:srgbClr>
            </a:solidFill>
            <a:ln w="4445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1" lang="ja-JP" altLang="en-US" sz="1662" kern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endParaRPr>
            </a:p>
          </p:txBody>
        </p:sp>
        <p:sp>
          <p:nvSpPr>
            <p:cNvPr id="5185" name="テキスト ボックス 80">
              <a:extLst>
                <a:ext uri="{FF2B5EF4-FFF2-40B4-BE49-F238E27FC236}">
                  <a16:creationId xmlns:a16="http://schemas.microsoft.com/office/drawing/2014/main" id="{0B79AEFC-CA6E-690E-F7F6-9B7E5E44251A}"/>
                </a:ext>
              </a:extLst>
            </p:cNvPr>
            <p:cNvSpPr txBox="1"/>
            <p:nvPr/>
          </p:nvSpPr>
          <p:spPr>
            <a:xfrm>
              <a:off x="2171127" y="1729970"/>
              <a:ext cx="2093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b="1" dirty="0">
                  <a:solidFill>
                    <a:srgbClr val="F79646">
                      <a:lumMod val="75000"/>
                    </a:srgbClr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Constructed in 2021</a:t>
              </a:r>
            </a:p>
          </p:txBody>
        </p:sp>
        <p:sp>
          <p:nvSpPr>
            <p:cNvPr id="5186" name="テキスト ボックス 83">
              <a:extLst>
                <a:ext uri="{FF2B5EF4-FFF2-40B4-BE49-F238E27FC236}">
                  <a16:creationId xmlns:a16="http://schemas.microsoft.com/office/drawing/2014/main" id="{72B2F731-1E66-35BA-EEEC-A48D9A4A1A05}"/>
                </a:ext>
              </a:extLst>
            </p:cNvPr>
            <p:cNvSpPr txBox="1"/>
            <p:nvPr/>
          </p:nvSpPr>
          <p:spPr>
            <a:xfrm rot="907228">
              <a:off x="3939787" y="3408662"/>
              <a:ext cx="504731" cy="198837"/>
            </a:xfrm>
            <a:prstGeom prst="rect">
              <a:avLst/>
            </a:prstGeom>
            <a:noFill/>
          </p:spPr>
          <p:txBody>
            <a:bodyPr wrap="square" lIns="33231" tIns="0" rIns="33231" bIns="0" rtlCol="0">
              <a:spAutoFit/>
            </a:bodyPr>
            <a:lstStyle/>
            <a:p>
              <a:pPr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4 MeV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7" name="テキスト ボックス 84">
              <a:extLst>
                <a:ext uri="{FF2B5EF4-FFF2-40B4-BE49-F238E27FC236}">
                  <a16:creationId xmlns:a16="http://schemas.microsoft.com/office/drawing/2014/main" id="{8BEB737D-EEFE-9D36-9FC2-7856D93CF075}"/>
                </a:ext>
              </a:extLst>
            </p:cNvPr>
            <p:cNvSpPr txBox="1"/>
            <p:nvPr/>
          </p:nvSpPr>
          <p:spPr>
            <a:xfrm rot="584827">
              <a:off x="6042074" y="1981105"/>
              <a:ext cx="3344185" cy="461665"/>
            </a:xfrm>
            <a:prstGeom prst="rect">
              <a:avLst/>
            </a:prstGeom>
            <a:solidFill>
              <a:sysClr val="window" lastClr="FFFFFF">
                <a:alpha val="65715"/>
              </a:sysClr>
            </a:solidFill>
            <a:scene3d>
              <a:camera prst="isometricLeftDown">
                <a:rot lat="1212048" lon="1298350" rev="51207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2400" kern="0" dirty="0">
                  <a:solidFill>
                    <a:srgbClr val="FF0000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H-line experimental bldg.</a:t>
              </a:r>
              <a:endParaRPr kumimoji="1" lang="ja-JP" altLang="en-US" sz="2400" kern="0">
                <a:solidFill>
                  <a:srgbClr val="FF0000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8" name="テキスト ボックス 85">
              <a:extLst>
                <a:ext uri="{FF2B5EF4-FFF2-40B4-BE49-F238E27FC236}">
                  <a16:creationId xmlns:a16="http://schemas.microsoft.com/office/drawing/2014/main" id="{EA35B9A4-A75E-0F2C-7D96-DC0D4B0E8FD1}"/>
                </a:ext>
              </a:extLst>
            </p:cNvPr>
            <p:cNvSpPr txBox="1"/>
            <p:nvPr/>
          </p:nvSpPr>
          <p:spPr>
            <a:xfrm rot="584827">
              <a:off x="5274475" y="2617166"/>
              <a:ext cx="2818400" cy="338554"/>
            </a:xfrm>
            <a:prstGeom prst="rect">
              <a:avLst/>
            </a:prstGeom>
            <a:solidFill>
              <a:sysClr val="window" lastClr="FFFFFF">
                <a:alpha val="65715"/>
              </a:sysClr>
            </a:solidFill>
            <a:scene3d>
              <a:camera prst="isometricLeftDown">
                <a:rot lat="1212048" lon="1298350" rev="51207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1600" kern="0" dirty="0">
                  <a:solidFill>
                    <a:srgbClr val="7030A0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Transmission muon microscope</a:t>
              </a:r>
              <a:endParaRPr kumimoji="1" lang="ja-JP" altLang="en-US" sz="1600" kern="0">
                <a:solidFill>
                  <a:srgbClr val="7030A0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9" name="テキスト ボックス 86">
              <a:extLst>
                <a:ext uri="{FF2B5EF4-FFF2-40B4-BE49-F238E27FC236}">
                  <a16:creationId xmlns:a16="http://schemas.microsoft.com/office/drawing/2014/main" id="{591831EC-8B93-9F4A-CA39-B3E7E78FAA13}"/>
                </a:ext>
              </a:extLst>
            </p:cNvPr>
            <p:cNvSpPr txBox="1"/>
            <p:nvPr/>
          </p:nvSpPr>
          <p:spPr>
            <a:xfrm rot="584827">
              <a:off x="8943009" y="3808192"/>
              <a:ext cx="928459" cy="338554"/>
            </a:xfrm>
            <a:prstGeom prst="rect">
              <a:avLst/>
            </a:prstGeom>
            <a:solidFill>
              <a:sysClr val="window" lastClr="FFFFFF">
                <a:alpha val="65715"/>
              </a:sysClr>
            </a:solidFill>
            <a:scene3d>
              <a:camera prst="isometricLeftDown">
                <a:rot lat="1212048" lon="1298350" rev="51207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1600" kern="0" dirty="0">
                  <a:solidFill>
                    <a:srgbClr val="7030A0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g-2/EDM</a:t>
              </a:r>
              <a:endParaRPr kumimoji="1" lang="ja-JP" altLang="en-US" sz="1600" kern="0">
                <a:solidFill>
                  <a:srgbClr val="7030A0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90" name="テキスト ボックス 89">
              <a:extLst>
                <a:ext uri="{FF2B5EF4-FFF2-40B4-BE49-F238E27FC236}">
                  <a16:creationId xmlns:a16="http://schemas.microsoft.com/office/drawing/2014/main" id="{6CA760AE-77EF-60C0-5ACF-63DAD0E2D760}"/>
                </a:ext>
              </a:extLst>
            </p:cNvPr>
            <p:cNvSpPr txBox="1"/>
            <p:nvPr/>
          </p:nvSpPr>
          <p:spPr>
            <a:xfrm rot="823208">
              <a:off x="1359307" y="2220229"/>
              <a:ext cx="9476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1200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Muon beam</a:t>
              </a:r>
              <a:endParaRPr kumimoji="1" lang="ja-JP" altLang="en-US" sz="120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cxnSp>
          <p:nvCxnSpPr>
            <p:cNvPr id="5191" name="直線矢印コネクタ 90">
              <a:extLst>
                <a:ext uri="{FF2B5EF4-FFF2-40B4-BE49-F238E27FC236}">
                  <a16:creationId xmlns:a16="http://schemas.microsoft.com/office/drawing/2014/main" id="{19ED45AD-CC02-67AA-7B82-083AB94F3151}"/>
                </a:ext>
              </a:extLst>
            </p:cNvPr>
            <p:cNvCxnSpPr>
              <a:cxnSpLocks/>
            </p:cNvCxnSpPr>
            <p:nvPr/>
          </p:nvCxnSpPr>
          <p:spPr>
            <a:xfrm>
              <a:off x="1371781" y="2356343"/>
              <a:ext cx="1110649" cy="26985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5196" name="正方形/長方形 12">
              <a:extLst>
                <a:ext uri="{FF2B5EF4-FFF2-40B4-BE49-F238E27FC236}">
                  <a16:creationId xmlns:a16="http://schemas.microsoft.com/office/drawing/2014/main" id="{2284D5F0-18EF-A426-A6E5-A33E8C253EE5}"/>
                </a:ext>
              </a:extLst>
            </p:cNvPr>
            <p:cNvSpPr/>
            <p:nvPr/>
          </p:nvSpPr>
          <p:spPr>
            <a:xfrm rot="652335">
              <a:off x="8531311" y="4879868"/>
              <a:ext cx="1190769" cy="409726"/>
            </a:xfrm>
            <a:prstGeom prst="rect">
              <a:avLst/>
            </a:prstGeom>
            <a:solidFill>
              <a:schemeClr val="bg1">
                <a:alpha val="57707"/>
              </a:schemeClr>
            </a:solidFill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585" dirty="0">
                  <a:solidFill>
                    <a:srgbClr val="00B050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storage</a:t>
              </a:r>
            </a:p>
          </p:txBody>
        </p:sp>
        <p:sp>
          <p:nvSpPr>
            <p:cNvPr id="5197" name="正方形/長方形 13">
              <a:extLst>
                <a:ext uri="{FF2B5EF4-FFF2-40B4-BE49-F238E27FC236}">
                  <a16:creationId xmlns:a16="http://schemas.microsoft.com/office/drawing/2014/main" id="{A72CAE83-2825-3C57-2FBA-E90D9A40F523}"/>
                </a:ext>
              </a:extLst>
            </p:cNvPr>
            <p:cNvSpPr/>
            <p:nvPr/>
          </p:nvSpPr>
          <p:spPr>
            <a:xfrm rot="652335">
              <a:off x="4681616" y="3537639"/>
              <a:ext cx="2209587" cy="454560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400" b="1" dirty="0">
                  <a:solidFill>
                    <a:srgbClr val="FF0000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acceleration</a:t>
              </a:r>
            </a:p>
          </p:txBody>
        </p:sp>
        <p:sp>
          <p:nvSpPr>
            <p:cNvPr id="5198" name="正方形/長方形 14">
              <a:extLst>
                <a:ext uri="{FF2B5EF4-FFF2-40B4-BE49-F238E27FC236}">
                  <a16:creationId xmlns:a16="http://schemas.microsoft.com/office/drawing/2014/main" id="{377CD0C6-35E9-DF03-98E2-99AB9949184A}"/>
                </a:ext>
              </a:extLst>
            </p:cNvPr>
            <p:cNvSpPr/>
            <p:nvPr/>
          </p:nvSpPr>
          <p:spPr>
            <a:xfrm rot="1020717">
              <a:off x="2197087" y="2983113"/>
              <a:ext cx="1152458" cy="393005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000" b="1" dirty="0">
                  <a:solidFill>
                    <a:srgbClr val="071CFF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cooling</a:t>
              </a:r>
            </a:p>
          </p:txBody>
        </p:sp>
        <p:sp>
          <p:nvSpPr>
            <p:cNvPr id="11" name="正方形/長方形 13">
              <a:extLst>
                <a:ext uri="{FF2B5EF4-FFF2-40B4-BE49-F238E27FC236}">
                  <a16:creationId xmlns:a16="http://schemas.microsoft.com/office/drawing/2014/main" id="{F3FF8C64-4333-C2F9-DB1D-9F69A8CABCF5}"/>
                </a:ext>
              </a:extLst>
            </p:cNvPr>
            <p:cNvSpPr/>
            <p:nvPr/>
          </p:nvSpPr>
          <p:spPr>
            <a:xfrm rot="2292443">
              <a:off x="7904668" y="3436673"/>
              <a:ext cx="1011696" cy="333364"/>
            </a:xfrm>
            <a:prstGeom prst="rect">
              <a:avLst/>
            </a:prstGeom>
            <a:solidFill>
              <a:schemeClr val="bg2">
                <a:lumMod val="90000"/>
                <a:alpha val="61161"/>
              </a:schemeClr>
            </a:solidFill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000" b="1" dirty="0"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injection</a:t>
              </a:r>
            </a:p>
          </p:txBody>
        </p:sp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BE186BB7-C99C-38A9-D1E1-135AD7D1DE4A}"/>
              </a:ext>
            </a:extLst>
          </p:cNvPr>
          <p:cNvSpPr/>
          <p:nvPr/>
        </p:nvSpPr>
        <p:spPr>
          <a:xfrm>
            <a:off x="8400075" y="49049"/>
            <a:ext cx="5117985" cy="6240653"/>
          </a:xfrm>
          <a:prstGeom prst="rect">
            <a:avLst/>
          </a:prstGeom>
          <a:solidFill>
            <a:schemeClr val="bg2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B08ABB20-AC62-04CE-1D1F-125C96336792}"/>
              </a:ext>
            </a:extLst>
          </p:cNvPr>
          <p:cNvSpPr/>
          <p:nvPr/>
        </p:nvSpPr>
        <p:spPr>
          <a:xfrm>
            <a:off x="591410" y="76541"/>
            <a:ext cx="3615494" cy="6240653"/>
          </a:xfrm>
          <a:prstGeom prst="rect">
            <a:avLst/>
          </a:prstGeom>
          <a:solidFill>
            <a:schemeClr val="bg2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olo 11">
            <a:extLst>
              <a:ext uri="{FF2B5EF4-FFF2-40B4-BE49-F238E27FC236}">
                <a16:creationId xmlns:a16="http://schemas.microsoft.com/office/drawing/2014/main" id="{EADF0CB5-1C9C-865F-0361-958EB3539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354" y="57099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Re-accelerated thermal muon</a:t>
            </a:r>
            <a:endParaRPr lang="en-GB" b="1" noProof="0" dirty="0">
              <a:solidFill>
                <a:srgbClr val="002060"/>
              </a:solidFill>
            </a:endParaRPr>
          </a:p>
        </p:txBody>
      </p:sp>
      <p:cxnSp>
        <p:nvCxnSpPr>
          <p:cNvPr id="10" name="Connettore 1 58">
            <a:extLst>
              <a:ext uri="{FF2B5EF4-FFF2-40B4-BE49-F238E27FC236}">
                <a16:creationId xmlns:a16="http://schemas.microsoft.com/office/drawing/2014/main" id="{4A63EA27-83FA-F6D8-F38A-2046B65169B6}"/>
              </a:ext>
            </a:extLst>
          </p:cNvPr>
          <p:cNvCxnSpPr>
            <a:cxnSpLocks/>
          </p:cNvCxnSpPr>
          <p:nvPr/>
        </p:nvCxnSpPr>
        <p:spPr>
          <a:xfrm>
            <a:off x="3080555" y="485892"/>
            <a:ext cx="6232853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146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A7CF0-B5F8-8944-DC30-494FA184B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64B98B1E-25F9-4882-2B67-48E014C4D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Re-accelerated thermal muon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DEA02A7D-A481-7C57-B4A3-C3C4DD06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2FEBE16F-E380-5C5E-299B-64EC4F32D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19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535F2608-CFEF-4FD0-0D1E-47091167009B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C0C78834-FC73-3893-F87C-A28D8440D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45DE69B7-71BE-E3A3-8B22-B5B3D7442D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C58B8057-4E41-7818-D4E0-F3530B24B7E3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8645F480-B672-7AB8-3AF2-E946011105E2}"/>
              </a:ext>
            </a:extLst>
          </p:cNvPr>
          <p:cNvCxnSpPr>
            <a:cxnSpLocks/>
          </p:cNvCxnSpPr>
          <p:nvPr/>
        </p:nvCxnSpPr>
        <p:spPr>
          <a:xfrm>
            <a:off x="3014133" y="485892"/>
            <a:ext cx="6350000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F750975-EA80-42EC-0ACA-00576CB5C515}"/>
              </a:ext>
            </a:extLst>
          </p:cNvPr>
          <p:cNvSpPr txBox="1"/>
          <p:nvPr/>
        </p:nvSpPr>
        <p:spPr>
          <a:xfrm>
            <a:off x="225982" y="2454373"/>
            <a:ext cx="7188200" cy="1754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3375"/>
              </a:spcAft>
            </a:pPr>
            <a:endParaRPr lang="en-GB" sz="2800" noProof="0" dirty="0">
              <a:solidFill>
                <a:srgbClr val="4570C4"/>
              </a:solidFill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3375"/>
              </a:spcAft>
            </a:pPr>
            <a:r>
              <a:rPr lang="en-GB" sz="2800" noProof="0" dirty="0">
                <a:solidFill>
                  <a:srgbClr val="4570C4"/>
                </a:solidFill>
                <a:cs typeface="Calibri" panose="020F0502020204030204" pitchFamily="34" charset="0"/>
              </a:rPr>
              <a:t> </a:t>
            </a:r>
            <a:endParaRPr lang="en-GB" sz="2800" noProof="0" dirty="0">
              <a:solidFill>
                <a:srgbClr val="4570C4"/>
              </a:solidFill>
              <a:effectLst/>
              <a:cs typeface="Calibri" panose="020F0502020204030204" pitchFamily="34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20D66CF3-6EDB-ABFA-060A-4FD090C064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71"/>
          <a:stretch>
            <a:fillRect/>
          </a:stretch>
        </p:blipFill>
        <p:spPr>
          <a:xfrm>
            <a:off x="1335115" y="2248169"/>
            <a:ext cx="10018685" cy="3664254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46D218C-23B1-8FD3-AEC6-3FE9E119C06B}"/>
              </a:ext>
            </a:extLst>
          </p:cNvPr>
          <p:cNvSpPr txBox="1"/>
          <p:nvPr/>
        </p:nvSpPr>
        <p:spPr>
          <a:xfrm>
            <a:off x="167483" y="3075303"/>
            <a:ext cx="1209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Surface Muon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1FDA16C-56D0-8F4B-20AE-D91A3C4BE5BB}"/>
              </a:ext>
            </a:extLst>
          </p:cNvPr>
          <p:cNvSpPr txBox="1"/>
          <p:nvPr/>
        </p:nvSpPr>
        <p:spPr>
          <a:xfrm>
            <a:off x="2583023" y="5250123"/>
            <a:ext cx="2474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From silica aerogel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7575CD1-C543-3B04-7B77-F59B483F8E2A}"/>
              </a:ext>
            </a:extLst>
          </p:cNvPr>
          <p:cNvSpPr txBox="1"/>
          <p:nvPr/>
        </p:nvSpPr>
        <p:spPr>
          <a:xfrm>
            <a:off x="10363949" y="3145459"/>
            <a:ext cx="193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Re-accelerated muon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Tabella 23">
                <a:extLst>
                  <a:ext uri="{FF2B5EF4-FFF2-40B4-BE49-F238E27FC236}">
                    <a16:creationId xmlns:a16="http://schemas.microsoft.com/office/drawing/2014/main" id="{621681AC-09A2-C5F2-A99B-F8539E745A6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149469" y="693540"/>
              <a:ext cx="10018684" cy="146304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372424">
                      <a:extLst>
                        <a:ext uri="{9D8B030D-6E8A-4147-A177-3AD203B41FA5}">
                          <a16:colId xmlns:a16="http://schemas.microsoft.com/office/drawing/2014/main" val="99074655"/>
                        </a:ext>
                      </a:extLst>
                    </a:gridCol>
                    <a:gridCol w="2693574">
                      <a:extLst>
                        <a:ext uri="{9D8B030D-6E8A-4147-A177-3AD203B41FA5}">
                          <a16:colId xmlns:a16="http://schemas.microsoft.com/office/drawing/2014/main" val="2700673384"/>
                        </a:ext>
                      </a:extLst>
                    </a:gridCol>
                    <a:gridCol w="3149600">
                      <a:extLst>
                        <a:ext uri="{9D8B030D-6E8A-4147-A177-3AD203B41FA5}">
                          <a16:colId xmlns:a16="http://schemas.microsoft.com/office/drawing/2014/main" val="1299600935"/>
                        </a:ext>
                      </a:extLst>
                    </a:gridCol>
                    <a:gridCol w="2803086">
                      <a:extLst>
                        <a:ext uri="{9D8B030D-6E8A-4147-A177-3AD203B41FA5}">
                          <a16:colId xmlns:a16="http://schemas.microsoft.com/office/drawing/2014/main" val="2692711270"/>
                        </a:ext>
                      </a:extLst>
                    </a:gridCol>
                  </a:tblGrid>
                  <a:tr h="273595">
                    <a:tc>
                      <a:txBody>
                        <a:bodyPr/>
                        <a:lstStyle/>
                        <a:p>
                          <a:endParaRPr lang="en-GB" b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b="1" dirty="0"/>
                            <a:t>Surface muon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b="1" dirty="0">
                              <a:solidFill>
                                <a:schemeClr val="accent2"/>
                              </a:solidFill>
                            </a:rPr>
                            <a:t>Thermal muon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b="1" dirty="0">
                              <a:solidFill>
                                <a:srgbClr val="002060"/>
                              </a:solidFill>
                            </a:rPr>
                            <a:t>Accelerated Muon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750442520"/>
                      </a:ext>
                    </a:extLst>
                  </a:tr>
                  <a:tr h="273595">
                    <a:tc>
                      <a:txBody>
                        <a:bodyPr/>
                        <a:lstStyle/>
                        <a:p>
                          <a:r>
                            <a:rPr lang="en-GB" b="1" dirty="0"/>
                            <a:t>E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3.4 MeV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solidFill>
                                <a:schemeClr val="accent2"/>
                              </a:solidFill>
                            </a:rPr>
                            <a:t>30 </a:t>
                          </a:r>
                          <a:r>
                            <a:rPr lang="en-GB" dirty="0" err="1">
                              <a:solidFill>
                                <a:schemeClr val="accent2"/>
                              </a:solidFill>
                            </a:rPr>
                            <a:t>meV</a:t>
                          </a:r>
                          <a:endParaRPr lang="en-GB" dirty="0">
                            <a:solidFill>
                              <a:schemeClr val="accent2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solidFill>
                                <a:srgbClr val="002060"/>
                              </a:solidFill>
                            </a:rPr>
                            <a:t>212 MeV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16989594"/>
                      </a:ext>
                    </a:extLst>
                  </a:tr>
                  <a:tr h="273595">
                    <a:tc>
                      <a:txBody>
                        <a:bodyPr/>
                        <a:lstStyle/>
                        <a:p>
                          <a:r>
                            <a:rPr lang="en-GB" b="1" dirty="0"/>
                            <a:t>p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27 MeV/c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solidFill>
                                <a:schemeClr val="accent2"/>
                              </a:solidFill>
                            </a:rPr>
                            <a:t>2.3 keV/c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solidFill>
                                <a:srgbClr val="002060"/>
                              </a:solidFill>
                            </a:rPr>
                            <a:t>300 MeV/c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95810818"/>
                      </a:ext>
                    </a:extLst>
                  </a:tr>
                  <a:tr h="273595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it-IT" b="1" i="0" smtClean="0"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</m:oMath>
                          </a14:m>
                          <a:r>
                            <a:rPr lang="en-GB" b="1" dirty="0"/>
                            <a:t>p/p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0.05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solidFill>
                                <a:schemeClr val="accent2"/>
                              </a:solidFill>
                            </a:rPr>
                            <a:t>0.4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solidFill>
                                <a:srgbClr val="002060"/>
                              </a:solidFill>
                            </a:rPr>
                            <a:t>4x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it-IT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sup>
                              </m:sSup>
                            </m:oMath>
                          </a14:m>
                          <a:endParaRPr lang="en-GB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6540060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Tabella 23">
                <a:extLst>
                  <a:ext uri="{FF2B5EF4-FFF2-40B4-BE49-F238E27FC236}">
                    <a16:creationId xmlns:a16="http://schemas.microsoft.com/office/drawing/2014/main" id="{621681AC-09A2-C5F2-A99B-F8539E745A6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149469" y="693540"/>
              <a:ext cx="10018684" cy="146304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372424">
                      <a:extLst>
                        <a:ext uri="{9D8B030D-6E8A-4147-A177-3AD203B41FA5}">
                          <a16:colId xmlns:a16="http://schemas.microsoft.com/office/drawing/2014/main" val="99074655"/>
                        </a:ext>
                      </a:extLst>
                    </a:gridCol>
                    <a:gridCol w="2693574">
                      <a:extLst>
                        <a:ext uri="{9D8B030D-6E8A-4147-A177-3AD203B41FA5}">
                          <a16:colId xmlns:a16="http://schemas.microsoft.com/office/drawing/2014/main" val="2700673384"/>
                        </a:ext>
                      </a:extLst>
                    </a:gridCol>
                    <a:gridCol w="3149600">
                      <a:extLst>
                        <a:ext uri="{9D8B030D-6E8A-4147-A177-3AD203B41FA5}">
                          <a16:colId xmlns:a16="http://schemas.microsoft.com/office/drawing/2014/main" val="1299600935"/>
                        </a:ext>
                      </a:extLst>
                    </a:gridCol>
                    <a:gridCol w="2803086">
                      <a:extLst>
                        <a:ext uri="{9D8B030D-6E8A-4147-A177-3AD203B41FA5}">
                          <a16:colId xmlns:a16="http://schemas.microsoft.com/office/drawing/2014/main" val="2692711270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GB" b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b="1" dirty="0"/>
                            <a:t>Surface muon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b="1" dirty="0">
                              <a:solidFill>
                                <a:schemeClr val="accent2"/>
                              </a:solidFill>
                            </a:rPr>
                            <a:t>Thermal muon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b="1" dirty="0">
                              <a:solidFill>
                                <a:srgbClr val="002060"/>
                              </a:solidFill>
                            </a:rPr>
                            <a:t>Accelerated Muon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75044252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GB" b="1" dirty="0"/>
                            <a:t>E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3.4 MeV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solidFill>
                                <a:schemeClr val="accent2"/>
                              </a:solidFill>
                            </a:rPr>
                            <a:t>30 </a:t>
                          </a:r>
                          <a:r>
                            <a:rPr lang="en-GB" dirty="0" err="1">
                              <a:solidFill>
                                <a:schemeClr val="accent2"/>
                              </a:solidFill>
                            </a:rPr>
                            <a:t>meV</a:t>
                          </a:r>
                          <a:endParaRPr lang="en-GB" dirty="0">
                            <a:solidFill>
                              <a:schemeClr val="accent2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solidFill>
                                <a:srgbClr val="002060"/>
                              </a:solidFill>
                            </a:rPr>
                            <a:t>212 MeV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1698959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GB" b="1" dirty="0"/>
                            <a:t>p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27 MeV/c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solidFill>
                                <a:schemeClr val="accent2"/>
                              </a:solidFill>
                            </a:rPr>
                            <a:t>2.3 keV/c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solidFill>
                                <a:srgbClr val="002060"/>
                              </a:solidFill>
                            </a:rPr>
                            <a:t>300 MeV/c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9581081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t="-306897" r="-631481" b="-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0.05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solidFill>
                                <a:schemeClr val="accent2"/>
                              </a:solidFill>
                            </a:rPr>
                            <a:t>0.4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257466" t="-306897" b="-310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400603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933927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587D8-5275-EEB8-C18C-2A26AE829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olo 11">
            <a:extLst>
              <a:ext uri="{FF2B5EF4-FFF2-40B4-BE49-F238E27FC236}">
                <a16:creationId xmlns:a16="http://schemas.microsoft.com/office/drawing/2014/main" id="{303F26BD-1320-2DE3-0723-26C78EA4B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6686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Current status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8354EA2B-56CD-26A7-E651-9F0571B66F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F3AE71E4-05A1-1EF6-200E-3F2E9AC00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2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837E5D8-3E6B-3EBD-545F-EEE0AC73C7BF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96EF05E6-13B1-3BF1-9D16-72B3C0325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202AC25D-A766-A4A5-C252-E362F55B36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2B90A34F-02BE-A705-E520-8695566B9895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065AF2D1-7C52-4E8E-58B3-34382841203F}"/>
              </a:ext>
            </a:extLst>
          </p:cNvPr>
          <p:cNvCxnSpPr>
            <a:cxnSpLocks/>
          </p:cNvCxnSpPr>
          <p:nvPr/>
        </p:nvCxnSpPr>
        <p:spPr>
          <a:xfrm>
            <a:off x="4664990" y="425330"/>
            <a:ext cx="2991173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4">
            <a:extLst>
              <a:ext uri="{FF2B5EF4-FFF2-40B4-BE49-F238E27FC236}">
                <a16:creationId xmlns:a16="http://schemas.microsoft.com/office/drawing/2014/main" id="{1ECEB207-7968-5CBD-2EBB-D5A78D88C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020" y="776562"/>
            <a:ext cx="4773833" cy="562997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32B92FDF-7AB5-F697-596F-BD6D281A34E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2879" y="310616"/>
                <a:ext cx="7014736" cy="638536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6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pPr>
                  <a:lnSpc>
                    <a:spcPct val="160000"/>
                  </a:lnSpc>
                </a:pPr>
                <a:r>
                  <a:rPr lang="en-US" sz="3800" dirty="0">
                    <a:solidFill>
                      <a:srgbClr val="4570C4"/>
                    </a:solidFill>
                  </a:rPr>
                  <a:t>The theory situation still puzzling!</a:t>
                </a:r>
              </a:p>
              <a:p>
                <a:pPr>
                  <a:lnSpc>
                    <a:spcPct val="160000"/>
                  </a:lnSpc>
                </a:pPr>
                <a:r>
                  <a:rPr lang="en-US" sz="3200" dirty="0"/>
                  <a:t>The</a:t>
                </a:r>
                <a:r>
                  <a:rPr lang="en-US" sz="32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3200" dirty="0">
                    <a:solidFill>
                      <a:schemeClr val="accent1"/>
                    </a:solidFill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Muon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hlinkClick r:id="rId5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rPr>
                      <m:t>𝑔</m:t>
                    </m:r>
                    <m:r>
                      <a:rPr lang="en-US" sz="32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hlinkClick r:id="rId5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rPr>
                      <m:t>−2</m:t>
                    </m:r>
                  </m:oMath>
                </a14:m>
                <a:r>
                  <a:rPr lang="en-US" sz="3200" dirty="0">
                    <a:solidFill>
                      <a:schemeClr val="accent1"/>
                    </a:solidFill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 Theory Initiative</a:t>
                </a:r>
                <a:r>
                  <a:rPr lang="en-US" sz="32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3200" dirty="0"/>
                  <a:t>latest compilation White Paper 2025: </a:t>
                </a:r>
                <a:r>
                  <a:rPr lang="en-US" sz="3200" u="sng" dirty="0" err="1">
                    <a:solidFill>
                      <a:schemeClr val="accent1"/>
                    </a:solidFill>
                  </a:rPr>
                  <a:t>Phys.Rept</a:t>
                </a:r>
                <a:r>
                  <a:rPr lang="en-US" sz="3200" u="sng" dirty="0">
                    <a:solidFill>
                      <a:schemeClr val="accent1"/>
                    </a:solidFill>
                  </a:rPr>
                  <a:t>. 1143 (2025) 1-158</a:t>
                </a:r>
              </a:p>
              <a:p>
                <a:pPr>
                  <a:lnSpc>
                    <a:spcPct val="160000"/>
                  </a:lnSpc>
                </a:pPr>
                <a:r>
                  <a:rPr lang="en-US" sz="3400" dirty="0">
                    <a:solidFill>
                      <a:srgbClr val="FF7F0F"/>
                    </a:solidFill>
                  </a:rPr>
                  <a:t>WP25 (based on lattice QCD) </a:t>
                </a:r>
                <a:r>
                  <a:rPr lang="en-US" sz="3400" dirty="0"/>
                  <a:t>agrees with the experiment</a:t>
                </a:r>
                <a:endParaRPr lang="en-US" sz="3400" dirty="0">
                  <a:solidFill>
                    <a:srgbClr val="4570C4"/>
                  </a:solidFill>
                </a:endParaRPr>
              </a:p>
              <a:p>
                <a:pPr>
                  <a:lnSpc>
                    <a:spcPct val="160000"/>
                  </a:lnSpc>
                </a:pPr>
                <a:r>
                  <a:rPr lang="en-US" sz="3200" dirty="0">
                    <a:solidFill>
                      <a:srgbClr val="2AA02B"/>
                    </a:solidFill>
                  </a:rPr>
                  <a:t>HVP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2AA02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rgbClr val="2AA02B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i="1" smtClean="0">
                            <a:solidFill>
                              <a:srgbClr val="2AA02B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3200" i="1" smtClean="0">
                            <a:solidFill>
                              <a:srgbClr val="2AA02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rgbClr val="2AA02B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i="1" smtClean="0">
                            <a:solidFill>
                              <a:srgbClr val="2AA02B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2AA02B"/>
                    </a:solidFill>
                  </a:rPr>
                  <a:t> (data-driven approach) </a:t>
                </a:r>
                <a:r>
                  <a:rPr lang="en-US" sz="3200" dirty="0"/>
                  <a:t>was not included for the WP25</a:t>
                </a:r>
              </a:p>
              <a:p>
                <a:pPr lvl="1">
                  <a:lnSpc>
                    <a:spcPct val="160000"/>
                  </a:lnSpc>
                </a:pPr>
                <a:r>
                  <a:rPr lang="en-US" sz="2900" dirty="0">
                    <a:sym typeface="Wingdings" pitchFamily="2" charset="2"/>
                  </a:rPr>
                  <a:t>tensions still to be understood</a:t>
                </a:r>
              </a:p>
              <a:p>
                <a:pPr lvl="1">
                  <a:lnSpc>
                    <a:spcPct val="160000"/>
                  </a:lnSpc>
                </a:pPr>
                <a:r>
                  <a:rPr lang="en-US" sz="2900" dirty="0">
                    <a:sym typeface="Wingdings" pitchFamily="2" charset="2"/>
                  </a:rPr>
                  <a:t>New result from </a:t>
                </a:r>
                <a:r>
                  <a:rPr lang="en-US" sz="2900" dirty="0" err="1">
                    <a:sym typeface="Wingdings" pitchFamily="2" charset="2"/>
                  </a:rPr>
                  <a:t>BaBar</a:t>
                </a:r>
                <a:r>
                  <a:rPr lang="en-US" sz="2900" dirty="0">
                    <a:sym typeface="Wingdings" pitchFamily="2" charset="2"/>
                  </a:rPr>
                  <a:t> experiment confirming previous result! - </a:t>
                </a:r>
                <a:r>
                  <a:rPr lang="en-US" sz="2900" dirty="0">
                    <a:sym typeface="Wingdings" pitchFamily="2" charset="2"/>
                    <a:hlinkClick r:id="rId6"/>
                  </a:rPr>
                  <a:t>TI Workshop 2025</a:t>
                </a:r>
                <a:endParaRPr lang="en-US" sz="2900" dirty="0">
                  <a:sym typeface="Wingdings" pitchFamily="2" charset="2"/>
                </a:endParaRPr>
              </a:p>
              <a:p>
                <a:pPr marL="285750" indent="-285750">
                  <a:lnSpc>
                    <a:spcPct val="160000"/>
                  </a:lnSpc>
                </a:pPr>
                <a:r>
                  <a:rPr lang="en-US" sz="3200" dirty="0">
                    <a:solidFill>
                      <a:srgbClr val="2AA02B"/>
                    </a:solidFill>
                  </a:rPr>
                  <a:t>CMD3 </a:t>
                </a:r>
                <a:r>
                  <a:rPr lang="en-US" sz="3200" dirty="0"/>
                  <a:t>result with </a:t>
                </a:r>
                <a:r>
                  <a:rPr lang="en-US" sz="3200" dirty="0">
                    <a:solidFill>
                      <a:srgbClr val="2AA02B"/>
                    </a:solidFill>
                  </a:rPr>
                  <a:t>data-driven approach </a:t>
                </a:r>
                <a:r>
                  <a:rPr lang="en-US" sz="3200" dirty="0"/>
                  <a:t> agrees with </a:t>
                </a:r>
                <a:r>
                  <a:rPr lang="en-US" sz="3200" dirty="0">
                    <a:solidFill>
                      <a:srgbClr val="FF7F0F"/>
                    </a:solidFill>
                  </a:rPr>
                  <a:t>WP25</a:t>
                </a:r>
                <a:r>
                  <a:rPr lang="en-US" sz="3200" dirty="0"/>
                  <a:t> and disagrees with other </a:t>
                </a:r>
                <a:r>
                  <a:rPr lang="en-US" sz="3200" dirty="0">
                    <a:solidFill>
                      <a:srgbClr val="2AA02B"/>
                    </a:solidFill>
                  </a:rPr>
                  <a:t>HVP</a:t>
                </a:r>
                <a:endParaRPr lang="en-US" sz="3200" dirty="0"/>
              </a:p>
            </p:txBody>
          </p:sp>
        </mc:Choice>
        <mc:Fallback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32B92FDF-7AB5-F697-596F-BD6D281A3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79" y="310616"/>
                <a:ext cx="7014736" cy="6385366"/>
              </a:xfrm>
              <a:prstGeom prst="rect">
                <a:avLst/>
              </a:prstGeom>
              <a:blipFill>
                <a:blip r:embed="rId7"/>
                <a:stretch>
                  <a:fillRect l="-1264" r="-10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2364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6AD24-451D-6F25-941A-9EADAB2E6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A364B129-6F93-1E5E-43BC-D23FA61E0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Re-accelerated thermal muon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DAAE85BD-9B91-2651-0347-3E1EAA213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6C8962DF-D2A7-DEDF-274C-78570A3B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20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DAEC61C-0C13-DCC3-E840-0EBF1A189C19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571DA423-4BE5-59CF-8470-749A02735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86688690-4AE1-7DBE-6CF0-925E0B089B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DEC68D86-6399-5CB1-4573-9176A1538E36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C864C9DB-0188-03AD-11C5-574879D9172B}"/>
              </a:ext>
            </a:extLst>
          </p:cNvPr>
          <p:cNvCxnSpPr>
            <a:cxnSpLocks/>
          </p:cNvCxnSpPr>
          <p:nvPr/>
        </p:nvCxnSpPr>
        <p:spPr>
          <a:xfrm>
            <a:off x="3014133" y="485892"/>
            <a:ext cx="6350000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37E9F1B4-E8A9-F1CA-340B-CB2A9D0C6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367" y="1001386"/>
            <a:ext cx="8236211" cy="203172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D583AF8-5A1E-B341-DE05-62DAF4225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9071" y="1066935"/>
            <a:ext cx="3488562" cy="2031728"/>
          </a:xfrm>
          <a:prstGeom prst="rect">
            <a:avLst/>
          </a:prstGeom>
        </p:spPr>
      </p:pic>
      <p:cxnSp>
        <p:nvCxnSpPr>
          <p:cNvPr id="15" name="Connettore diritto a freccia 14">
            <a:extLst>
              <a:ext uri="{FF2B5EF4-FFF2-40B4-BE49-F238E27FC236}">
                <a16:creationId xmlns:a16="http://schemas.microsoft.com/office/drawing/2014/main" id="{6EB4B612-DFA5-0C64-D8A7-BC5E4343D890}"/>
              </a:ext>
            </a:extLst>
          </p:cNvPr>
          <p:cNvCxnSpPr/>
          <p:nvPr/>
        </p:nvCxnSpPr>
        <p:spPr>
          <a:xfrm>
            <a:off x="1536700" y="1001386"/>
            <a:ext cx="2501900" cy="0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a freccia 15">
            <a:extLst>
              <a:ext uri="{FF2B5EF4-FFF2-40B4-BE49-F238E27FC236}">
                <a16:creationId xmlns:a16="http://schemas.microsoft.com/office/drawing/2014/main" id="{87491BB4-2135-E431-B17D-3E12AB6D0A5C}"/>
              </a:ext>
            </a:extLst>
          </p:cNvPr>
          <p:cNvCxnSpPr>
            <a:cxnSpLocks/>
          </p:cNvCxnSpPr>
          <p:nvPr/>
        </p:nvCxnSpPr>
        <p:spPr>
          <a:xfrm>
            <a:off x="4064000" y="1001386"/>
            <a:ext cx="1752600" cy="0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a freccia 18">
            <a:extLst>
              <a:ext uri="{FF2B5EF4-FFF2-40B4-BE49-F238E27FC236}">
                <a16:creationId xmlns:a16="http://schemas.microsoft.com/office/drawing/2014/main" id="{8627238A-F959-D9A9-8DD9-A67B19DF73E6}"/>
              </a:ext>
            </a:extLst>
          </p:cNvPr>
          <p:cNvCxnSpPr>
            <a:cxnSpLocks/>
          </p:cNvCxnSpPr>
          <p:nvPr/>
        </p:nvCxnSpPr>
        <p:spPr>
          <a:xfrm>
            <a:off x="5905500" y="1001386"/>
            <a:ext cx="1574800" cy="0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AD03B4D8-3BC0-57F7-7999-D568C3F85791}"/>
                  </a:ext>
                </a:extLst>
              </p:cNvPr>
              <p:cNvSpPr txBox="1"/>
              <p:nvPr/>
            </p:nvSpPr>
            <p:spPr>
              <a:xfrm>
                <a:off x="2006057" y="714303"/>
                <a:ext cx="158697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solidFill>
                      <a:srgbClr val="FF0000"/>
                    </a:solidFill>
                  </a:rPr>
                  <a:t>Low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GB" sz="1400" b="1" dirty="0">
                    <a:solidFill>
                      <a:srgbClr val="FF0000"/>
                    </a:solidFill>
                  </a:rPr>
                  <a:t> (0.01</a:t>
                </a:r>
                <a:r>
                  <a:rPr lang="it-IT" sz="1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1400" b="1" dirty="0">
                    <a:solidFill>
                      <a:srgbClr val="FF0000"/>
                    </a:solidFill>
                  </a:rPr>
                  <a:t> 0.3)</a:t>
                </a: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AD03B4D8-3BC0-57F7-7999-D568C3F857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057" y="714303"/>
                <a:ext cx="1586973" cy="307777"/>
              </a:xfrm>
              <a:prstGeom prst="rect">
                <a:avLst/>
              </a:prstGeom>
              <a:blipFill>
                <a:blip r:embed="rId8"/>
                <a:stretch>
                  <a:fillRect l="-794" t="-4000" r="-794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236A8FFE-34C6-F4F9-D198-B2C9A169C007}"/>
                  </a:ext>
                </a:extLst>
              </p:cNvPr>
              <p:cNvSpPr txBox="1"/>
              <p:nvPr/>
            </p:nvSpPr>
            <p:spPr>
              <a:xfrm>
                <a:off x="4126073" y="675739"/>
                <a:ext cx="172034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solidFill>
                      <a:srgbClr val="FF0000"/>
                    </a:solidFill>
                  </a:rPr>
                  <a:t>Middle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GB" sz="1400" b="1" dirty="0">
                    <a:solidFill>
                      <a:srgbClr val="FF0000"/>
                    </a:solidFill>
                  </a:rPr>
                  <a:t> (0.3</a:t>
                </a:r>
                <a:r>
                  <a:rPr lang="it-IT" sz="1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1400" b="1" dirty="0">
                    <a:solidFill>
                      <a:srgbClr val="FF0000"/>
                    </a:solidFill>
                  </a:rPr>
                  <a:t> 0.7)</a:t>
                </a:r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236A8FFE-34C6-F4F9-D198-B2C9A169C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6073" y="675739"/>
                <a:ext cx="1720343" cy="307777"/>
              </a:xfrm>
              <a:prstGeom prst="rect">
                <a:avLst/>
              </a:prstGeom>
              <a:blipFill>
                <a:blip r:embed="rId9"/>
                <a:stretch>
                  <a:fillRect l="-730" t="-4000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AC8F2C39-FFCD-8BAF-8440-00FF454B9750}"/>
                  </a:ext>
                </a:extLst>
              </p:cNvPr>
              <p:cNvSpPr txBox="1"/>
              <p:nvPr/>
            </p:nvSpPr>
            <p:spPr>
              <a:xfrm>
                <a:off x="5918722" y="681095"/>
                <a:ext cx="16225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solidFill>
                      <a:srgbClr val="FF0000"/>
                    </a:solidFill>
                  </a:rPr>
                  <a:t>High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GB" sz="1400" b="1" dirty="0">
                    <a:solidFill>
                      <a:srgbClr val="FF0000"/>
                    </a:solidFill>
                  </a:rPr>
                  <a:t> (0.7</a:t>
                </a:r>
                <a:r>
                  <a:rPr lang="it-IT" sz="1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1400" b="1" dirty="0">
                    <a:solidFill>
                      <a:srgbClr val="FF0000"/>
                    </a:solidFill>
                  </a:rPr>
                  <a:t> 0.94)</a:t>
                </a:r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AC8F2C39-FFCD-8BAF-8440-00FF454B97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722" y="681095"/>
                <a:ext cx="1622560" cy="307777"/>
              </a:xfrm>
              <a:prstGeom prst="rect">
                <a:avLst/>
              </a:prstGeom>
              <a:blipFill>
                <a:blip r:embed="rId10"/>
                <a:stretch>
                  <a:fillRect l="-1563" t="-4000" r="-781" b="-2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Immagine 24">
            <a:extLst>
              <a:ext uri="{FF2B5EF4-FFF2-40B4-BE49-F238E27FC236}">
                <a16:creationId xmlns:a16="http://schemas.microsoft.com/office/drawing/2014/main" id="{07CA92F8-F755-B58F-7D56-4D36EB01A9F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624"/>
          <a:stretch>
            <a:fillRect/>
          </a:stretch>
        </p:blipFill>
        <p:spPr>
          <a:xfrm>
            <a:off x="6807200" y="3649236"/>
            <a:ext cx="5384800" cy="263814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F5D1E134-5DD0-2346-3E2C-73B8E203DD4C}"/>
                  </a:ext>
                </a:extLst>
              </p:cNvPr>
              <p:cNvSpPr txBox="1"/>
              <p:nvPr/>
            </p:nvSpPr>
            <p:spPr>
              <a:xfrm>
                <a:off x="-120650" y="4082371"/>
                <a:ext cx="9188450" cy="14288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4570C4"/>
                    </a:solidFill>
                    <a:cs typeface="Calibri" panose="020F0502020204030204" pitchFamily="34" charset="0"/>
                  </a:rPr>
                  <a:t>The first muon-dedicated linac in the world!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4570C4"/>
                    </a:solidFill>
                    <a:cs typeface="Calibri" panose="020F0502020204030204" pitchFamily="34" charset="0"/>
                  </a:rPr>
                  <a:t>Muon Acceleration to 212 MeV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4570C4"/>
                    </a:solidFill>
                    <a:cs typeface="Calibri" panose="020F0502020204030204" pitchFamily="34" charset="0"/>
                  </a:rPr>
                  <a:t>4 steps acceleration depending on </a:t>
                </a:r>
                <a14:m>
                  <m:oMath xmlns:m="http://schemas.openxmlformats.org/officeDocument/2006/math">
                    <m:r>
                      <a:rPr lang="it-IT" sz="2000" b="1" i="1" smtClean="0">
                        <a:solidFill>
                          <a:srgbClr val="4570C4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𝜷</m:t>
                    </m:r>
                  </m:oMath>
                </a14:m>
                <a:r>
                  <a:rPr lang="en-GB" sz="2000" b="1" dirty="0">
                    <a:solidFill>
                      <a:srgbClr val="4570C4"/>
                    </a:solidFill>
                    <a:cs typeface="Calibri" panose="020F0502020204030204" pitchFamily="34" charset="0"/>
                  </a:rPr>
                  <a:t> -&gt; total length 40 m</a:t>
                </a:r>
              </a:p>
            </p:txBody>
          </p:sp>
        </mc:Choice>
        <mc:Fallback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F5D1E134-5DD0-2346-3E2C-73B8E203DD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0650" y="4082371"/>
                <a:ext cx="9188450" cy="1428853"/>
              </a:xfrm>
              <a:prstGeom prst="rect">
                <a:avLst/>
              </a:prstGeom>
              <a:blipFill>
                <a:blip r:embed="rId12"/>
                <a:stretch>
                  <a:fillRect b="-70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224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E145D-533B-1F11-914A-7B1274567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5EA71E1B-1149-18D1-DA11-A0110D24B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Re-accelerated thermal muon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5EAA8C17-89F1-655B-4EF0-AAC439F4F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14DD7F43-C02A-89A9-0E1A-CCB8EAE4C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21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30E9EFFF-6BE0-7C48-CBF6-6DD99D2444C0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55C5B845-BC94-6F4F-4AED-54B2750CE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5CF856A9-4DDF-5DAD-F1E6-05F982B8FF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E44E8F71-B736-65ED-4FBF-2BC5C24FB8E5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324645A6-1752-A7CB-27B9-82D56FC2E575}"/>
              </a:ext>
            </a:extLst>
          </p:cNvPr>
          <p:cNvCxnSpPr>
            <a:cxnSpLocks/>
          </p:cNvCxnSpPr>
          <p:nvPr/>
        </p:nvCxnSpPr>
        <p:spPr>
          <a:xfrm>
            <a:off x="3014133" y="485892"/>
            <a:ext cx="6350000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81249F3D-2984-FA4F-2089-F3F22A92F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367" y="1001386"/>
            <a:ext cx="8236211" cy="203172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FF37D8C-F818-8F78-9783-2EA6B8FA20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9071" y="1066935"/>
            <a:ext cx="3488562" cy="203172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343F577-F564-7D76-FD23-9005BD5286C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24"/>
          <a:stretch>
            <a:fillRect/>
          </a:stretch>
        </p:blipFill>
        <p:spPr>
          <a:xfrm>
            <a:off x="6807200" y="3649236"/>
            <a:ext cx="5384800" cy="263814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591DB0C8-ADC9-403F-A31C-58DABDF0E2B4}"/>
                  </a:ext>
                </a:extLst>
              </p:cNvPr>
              <p:cNvSpPr txBox="1"/>
              <p:nvPr/>
            </p:nvSpPr>
            <p:spPr>
              <a:xfrm>
                <a:off x="-120650" y="4082371"/>
                <a:ext cx="9188450" cy="14288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4570C4"/>
                    </a:solidFill>
                    <a:cs typeface="Calibri" panose="020F0502020204030204" pitchFamily="34" charset="0"/>
                  </a:rPr>
                  <a:t>The first muon-dedicated linac in the world!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4570C4"/>
                    </a:solidFill>
                    <a:cs typeface="Calibri" panose="020F0502020204030204" pitchFamily="34" charset="0"/>
                  </a:rPr>
                  <a:t>Muon Acceleration to 212 MeV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4570C4"/>
                    </a:solidFill>
                    <a:cs typeface="Calibri" panose="020F0502020204030204" pitchFamily="34" charset="0"/>
                  </a:rPr>
                  <a:t>4 steps acceleration depending on </a:t>
                </a:r>
                <a14:m>
                  <m:oMath xmlns:m="http://schemas.openxmlformats.org/officeDocument/2006/math">
                    <m:r>
                      <a:rPr lang="it-IT" sz="2000" b="1" i="1" smtClean="0">
                        <a:solidFill>
                          <a:srgbClr val="4570C4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𝜷</m:t>
                    </m:r>
                  </m:oMath>
                </a14:m>
                <a:r>
                  <a:rPr lang="en-GB" sz="2000" b="1" dirty="0">
                    <a:solidFill>
                      <a:srgbClr val="4570C4"/>
                    </a:solidFill>
                    <a:cs typeface="Calibri" panose="020F0502020204030204" pitchFamily="34" charset="0"/>
                  </a:rPr>
                  <a:t> -&gt; total length 40 m</a:t>
                </a:r>
              </a:p>
            </p:txBody>
          </p:sp>
        </mc:Choice>
        <mc:Fallback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591DB0C8-ADC9-403F-A31C-58DABDF0E2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0650" y="4082371"/>
                <a:ext cx="9188450" cy="1428853"/>
              </a:xfrm>
              <a:prstGeom prst="rect">
                <a:avLst/>
              </a:prstGeom>
              <a:blipFill>
                <a:blip r:embed="rId7"/>
                <a:stretch>
                  <a:fillRect b="-70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Connettore diritto a freccia 14">
            <a:extLst>
              <a:ext uri="{FF2B5EF4-FFF2-40B4-BE49-F238E27FC236}">
                <a16:creationId xmlns:a16="http://schemas.microsoft.com/office/drawing/2014/main" id="{BDE8013B-C6CE-6AE5-1416-D0D2D03A2977}"/>
              </a:ext>
            </a:extLst>
          </p:cNvPr>
          <p:cNvCxnSpPr/>
          <p:nvPr/>
        </p:nvCxnSpPr>
        <p:spPr>
          <a:xfrm>
            <a:off x="1536700" y="1001386"/>
            <a:ext cx="2501900" cy="0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a freccia 15">
            <a:extLst>
              <a:ext uri="{FF2B5EF4-FFF2-40B4-BE49-F238E27FC236}">
                <a16:creationId xmlns:a16="http://schemas.microsoft.com/office/drawing/2014/main" id="{4AFF8FAC-D291-5BCF-9B95-6EB254B5ADF1}"/>
              </a:ext>
            </a:extLst>
          </p:cNvPr>
          <p:cNvCxnSpPr>
            <a:cxnSpLocks/>
          </p:cNvCxnSpPr>
          <p:nvPr/>
        </p:nvCxnSpPr>
        <p:spPr>
          <a:xfrm>
            <a:off x="4064000" y="1001386"/>
            <a:ext cx="1752600" cy="0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a freccia 18">
            <a:extLst>
              <a:ext uri="{FF2B5EF4-FFF2-40B4-BE49-F238E27FC236}">
                <a16:creationId xmlns:a16="http://schemas.microsoft.com/office/drawing/2014/main" id="{FE2602EB-EA29-1092-39AF-8D20B61BDD72}"/>
              </a:ext>
            </a:extLst>
          </p:cNvPr>
          <p:cNvCxnSpPr>
            <a:cxnSpLocks/>
          </p:cNvCxnSpPr>
          <p:nvPr/>
        </p:nvCxnSpPr>
        <p:spPr>
          <a:xfrm>
            <a:off x="5905500" y="1001386"/>
            <a:ext cx="1574800" cy="0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E36C8E7A-8BC2-F9EF-9F71-09DAB847888B}"/>
                  </a:ext>
                </a:extLst>
              </p:cNvPr>
              <p:cNvSpPr txBox="1"/>
              <p:nvPr/>
            </p:nvSpPr>
            <p:spPr>
              <a:xfrm>
                <a:off x="2006057" y="714303"/>
                <a:ext cx="158697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solidFill>
                      <a:srgbClr val="FF0000"/>
                    </a:solidFill>
                  </a:rPr>
                  <a:t>Low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GB" sz="1400" b="1" dirty="0">
                    <a:solidFill>
                      <a:srgbClr val="FF0000"/>
                    </a:solidFill>
                  </a:rPr>
                  <a:t> (0.01</a:t>
                </a:r>
                <a:r>
                  <a:rPr lang="it-IT" sz="1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1400" b="1" dirty="0">
                    <a:solidFill>
                      <a:srgbClr val="FF0000"/>
                    </a:solidFill>
                  </a:rPr>
                  <a:t> 0.3)</a:t>
                </a:r>
              </a:p>
            </p:txBody>
          </p:sp>
        </mc:Choice>
        <mc:Fallback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E36C8E7A-8BC2-F9EF-9F71-09DAB84788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057" y="714303"/>
                <a:ext cx="1586973" cy="307777"/>
              </a:xfrm>
              <a:prstGeom prst="rect">
                <a:avLst/>
              </a:prstGeom>
              <a:blipFill>
                <a:blip r:embed="rId8"/>
                <a:stretch>
                  <a:fillRect l="-794" t="-4000" r="-794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7D906D3F-3BA6-B99E-2878-3537ED27D006}"/>
                  </a:ext>
                </a:extLst>
              </p:cNvPr>
              <p:cNvSpPr txBox="1"/>
              <p:nvPr/>
            </p:nvSpPr>
            <p:spPr>
              <a:xfrm>
                <a:off x="4126073" y="675739"/>
                <a:ext cx="172034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solidFill>
                      <a:srgbClr val="FF0000"/>
                    </a:solidFill>
                  </a:rPr>
                  <a:t>Middle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GB" sz="1400" b="1" dirty="0">
                    <a:solidFill>
                      <a:srgbClr val="FF0000"/>
                    </a:solidFill>
                  </a:rPr>
                  <a:t> (0.3</a:t>
                </a:r>
                <a:r>
                  <a:rPr lang="it-IT" sz="1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1400" b="1" dirty="0">
                    <a:solidFill>
                      <a:srgbClr val="FF0000"/>
                    </a:solidFill>
                  </a:rPr>
                  <a:t> 0.7)</a:t>
                </a:r>
              </a:p>
            </p:txBody>
          </p:sp>
        </mc:Choice>
        <mc:Fallback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7D906D3F-3BA6-B99E-2878-3537ED27D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6073" y="675739"/>
                <a:ext cx="1720343" cy="307777"/>
              </a:xfrm>
              <a:prstGeom prst="rect">
                <a:avLst/>
              </a:prstGeom>
              <a:blipFill>
                <a:blip r:embed="rId9"/>
                <a:stretch>
                  <a:fillRect l="-730" t="-4000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7C177563-6294-CE53-45FA-7103564EE48C}"/>
                  </a:ext>
                </a:extLst>
              </p:cNvPr>
              <p:cNvSpPr txBox="1"/>
              <p:nvPr/>
            </p:nvSpPr>
            <p:spPr>
              <a:xfrm>
                <a:off x="5918722" y="681095"/>
                <a:ext cx="16225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solidFill>
                      <a:srgbClr val="FF0000"/>
                    </a:solidFill>
                  </a:rPr>
                  <a:t>High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GB" sz="1400" b="1" dirty="0">
                    <a:solidFill>
                      <a:srgbClr val="FF0000"/>
                    </a:solidFill>
                  </a:rPr>
                  <a:t> (0.7</a:t>
                </a:r>
                <a:r>
                  <a:rPr lang="it-IT" sz="1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1400" b="1" dirty="0">
                    <a:solidFill>
                      <a:srgbClr val="FF0000"/>
                    </a:solidFill>
                  </a:rPr>
                  <a:t> 0.94)</a:t>
                </a:r>
              </a:p>
            </p:txBody>
          </p:sp>
        </mc:Choice>
        <mc:Fallback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7C177563-6294-CE53-45FA-7103564EE4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722" y="681095"/>
                <a:ext cx="1622560" cy="307777"/>
              </a:xfrm>
              <a:prstGeom prst="rect">
                <a:avLst/>
              </a:prstGeom>
              <a:blipFill>
                <a:blip r:embed="rId10"/>
                <a:stretch>
                  <a:fillRect l="-1563" t="-4000" r="-781" b="-2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3B70882-2C2E-8058-DAC7-B082839DC2B2}"/>
              </a:ext>
            </a:extLst>
          </p:cNvPr>
          <p:cNvSpPr txBox="1"/>
          <p:nvPr/>
        </p:nvSpPr>
        <p:spPr>
          <a:xfrm>
            <a:off x="461806" y="2953935"/>
            <a:ext cx="2744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Acceleration test</a:t>
            </a:r>
          </a:p>
          <a:p>
            <a:pPr algn="ctr">
              <a:buNone/>
            </a:pPr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with </a:t>
            </a:r>
            <a:r>
              <a:rPr lang="it-IT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thermal</a:t>
            </a:r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l-GR" sz="1400" dirty="0">
                <a:solidFill>
                  <a:srgbClr val="000000"/>
                </a:solidFill>
                <a:effectLst/>
                <a:latin typeface="Helvetica" pitchFamily="2" charset="0"/>
              </a:rPr>
              <a:t>μ </a:t>
            </a:r>
            <a:r>
              <a:rPr lang="it-IT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planned</a:t>
            </a:r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8823603-C7EA-0AAA-4A73-C8B7157F0766}"/>
              </a:ext>
            </a:extLst>
          </p:cNvPr>
          <p:cNvSpPr txBox="1"/>
          <p:nvPr/>
        </p:nvSpPr>
        <p:spPr>
          <a:xfrm>
            <a:off x="2852123" y="2960996"/>
            <a:ext cx="13309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Fabrication</a:t>
            </a:r>
            <a:endParaRPr lang="it-IT" sz="140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ctr">
              <a:buNone/>
            </a:pPr>
            <a:r>
              <a:rPr lang="it-IT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completed</a:t>
            </a:r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</a:p>
          <a:p>
            <a:pPr algn="ctr">
              <a:buNone/>
            </a:pPr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High power</a:t>
            </a:r>
          </a:p>
          <a:p>
            <a:pPr algn="ctr">
              <a:buNone/>
            </a:pPr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test on </a:t>
            </a:r>
            <a:r>
              <a:rPr lang="it-IT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going</a:t>
            </a:r>
            <a:endParaRPr lang="it-IT" sz="1400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187190C-4026-46BF-AAC5-090E3E38B839}"/>
              </a:ext>
            </a:extLst>
          </p:cNvPr>
          <p:cNvSpPr txBox="1"/>
          <p:nvPr/>
        </p:nvSpPr>
        <p:spPr>
          <a:xfrm>
            <a:off x="4000765" y="2950864"/>
            <a:ext cx="17526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Prototype</a:t>
            </a:r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fabricated</a:t>
            </a:r>
            <a:endParaRPr lang="it-IT" sz="140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ctr">
              <a:buNone/>
            </a:pPr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and </a:t>
            </a:r>
            <a:r>
              <a:rPr lang="it-IT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tested</a:t>
            </a:r>
            <a:endParaRPr lang="it-IT" sz="1400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AF48B94-9B6A-25F1-73CF-CC4AAD228872}"/>
              </a:ext>
            </a:extLst>
          </p:cNvPr>
          <p:cNvSpPr txBox="1"/>
          <p:nvPr/>
        </p:nvSpPr>
        <p:spPr>
          <a:xfrm>
            <a:off x="6123688" y="2996238"/>
            <a:ext cx="11384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Prototype</a:t>
            </a:r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fabricated</a:t>
            </a:r>
            <a:endParaRPr lang="it-IT" sz="140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ctr">
              <a:buNone/>
            </a:pPr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and </a:t>
            </a:r>
            <a:r>
              <a:rPr lang="it-IT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tested</a:t>
            </a:r>
            <a:endParaRPr lang="it-IT" sz="1400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687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D9C98-D67A-E216-4747-1152C531F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id="{3C7E7163-E6DF-0E9E-EF20-0C8D0E7DA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29" r="5206"/>
          <a:stretch/>
        </p:blipFill>
        <p:spPr>
          <a:xfrm>
            <a:off x="0" y="2383082"/>
            <a:ext cx="3929448" cy="4090265"/>
          </a:xfrm>
          <a:prstGeom prst="rect">
            <a:avLst/>
          </a:prstGeom>
        </p:spPr>
      </p:pic>
      <p:sp>
        <p:nvSpPr>
          <p:cNvPr id="11" name="Titolo 11">
            <a:extLst>
              <a:ext uri="{FF2B5EF4-FFF2-40B4-BE49-F238E27FC236}">
                <a16:creationId xmlns:a16="http://schemas.microsoft.com/office/drawing/2014/main" id="{0D28C8E8-2D4D-B2F2-8099-002478EFC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Re-accelerated thermal muon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C1F8963A-C3AA-21F9-1879-29E3A3A99C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25B04396-C305-F813-038E-7205C9BE7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22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1D040C1-93E5-4F5C-FEA3-62516AA7367C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DF8D9F86-5394-489B-2A6F-E854381B1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D6D90F2C-CCDF-2B4D-F93A-198F39B30B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F92D03A2-154B-C218-20F8-472B1BE4F2B1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8E542965-45E5-6AF6-F099-D55EAD6A2DDF}"/>
              </a:ext>
            </a:extLst>
          </p:cNvPr>
          <p:cNvCxnSpPr>
            <a:cxnSpLocks/>
          </p:cNvCxnSpPr>
          <p:nvPr/>
        </p:nvCxnSpPr>
        <p:spPr>
          <a:xfrm>
            <a:off x="3125585" y="485892"/>
            <a:ext cx="6134793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1">
            <a:extLst>
              <a:ext uri="{FF2B5EF4-FFF2-40B4-BE49-F238E27FC236}">
                <a16:creationId xmlns:a16="http://schemas.microsoft.com/office/drawing/2014/main" id="{CECD5387-6088-39DB-034A-364689014B2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748"/>
          <a:stretch>
            <a:fillRect/>
          </a:stretch>
        </p:blipFill>
        <p:spPr>
          <a:xfrm>
            <a:off x="3929448" y="754128"/>
            <a:ext cx="8262551" cy="5468857"/>
          </a:xfrm>
          <a:prstGeom prst="rect">
            <a:avLst/>
          </a:prstGeom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4ED0DABA-A05D-8875-8490-C25F160AD059}"/>
              </a:ext>
            </a:extLst>
          </p:cNvPr>
          <p:cNvSpPr txBox="1"/>
          <p:nvPr/>
        </p:nvSpPr>
        <p:spPr>
          <a:xfrm>
            <a:off x="90352" y="836463"/>
            <a:ext cx="68709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Noto Sans" panose="020B0502040504020204" pitchFamily="34" charset="0"/>
                <a:hlinkClick r:id="rId6"/>
              </a:rPr>
              <a:t>Phys. Rev. Lett. </a:t>
            </a:r>
            <a:r>
              <a:rPr lang="en-GB" b="1" i="0" dirty="0">
                <a:solidFill>
                  <a:srgbClr val="000000"/>
                </a:solidFill>
                <a:effectLst/>
                <a:latin typeface="Noto Sans" panose="020B0502040504020204" pitchFamily="34" charset="0"/>
                <a:hlinkClick r:id="rId6"/>
              </a:rPr>
              <a:t>134</a:t>
            </a:r>
            <a:r>
              <a:rPr lang="en-GB" b="0" i="0" dirty="0">
                <a:solidFill>
                  <a:srgbClr val="000000"/>
                </a:solidFill>
                <a:effectLst/>
                <a:latin typeface="Noto Sans" panose="020B0502040504020204" pitchFamily="34" charset="0"/>
                <a:hlinkClick r:id="rId6"/>
              </a:rPr>
              <a:t>, 245001</a:t>
            </a:r>
            <a:r>
              <a:rPr lang="en-IT">
                <a:hlinkClick r:id="rId6"/>
              </a:rPr>
              <a:t> </a:t>
            </a:r>
            <a:endParaRPr lang="en-IT" dirty="0"/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77946663-EB50-A0EF-E407-304D2B10668D}"/>
              </a:ext>
            </a:extLst>
          </p:cNvPr>
          <p:cNvSpPr txBox="1"/>
          <p:nvPr/>
        </p:nvSpPr>
        <p:spPr>
          <a:xfrm>
            <a:off x="90352" y="1192170"/>
            <a:ext cx="3667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b="1" dirty="0">
                <a:solidFill>
                  <a:srgbClr val="4570C4"/>
                </a:solidFill>
              </a:rPr>
              <a:t>Acceleration from termal  energy to 100 keV by </a:t>
            </a:r>
            <a:r>
              <a:rPr lang="en-IT" sz="2400" b="1">
                <a:solidFill>
                  <a:srgbClr val="4570C4"/>
                </a:solidFill>
              </a:rPr>
              <a:t>RF system</a:t>
            </a:r>
            <a:endParaRPr lang="en-IT" sz="2400" b="1" dirty="0">
              <a:solidFill>
                <a:srgbClr val="4570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829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2FB40-B847-6F8C-496F-C1F7590E8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D09ADE3-EE3F-6DD6-A112-EA87B2B46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4540" y="510437"/>
            <a:ext cx="5224581" cy="362754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5338F083-EE8D-64F8-0625-D35B792FA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54" y="3653192"/>
            <a:ext cx="6905118" cy="2456266"/>
          </a:xfrm>
          <a:prstGeom prst="rect">
            <a:avLst/>
          </a:prstGeom>
        </p:spPr>
      </p:pic>
      <p:sp>
        <p:nvSpPr>
          <p:cNvPr id="6" name="Segnaposto data 5">
            <a:extLst>
              <a:ext uri="{FF2B5EF4-FFF2-40B4-BE49-F238E27FC236}">
                <a16:creationId xmlns:a16="http://schemas.microsoft.com/office/drawing/2014/main" id="{5F80A096-ABC1-53C3-C0B0-78122A1CBD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8B3907C1-8890-FF73-41C8-892873DD0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23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1CA44F5-E653-C867-0328-408BD069D04E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5918DA2C-3F48-0729-E185-B6FFC3ACD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606F423E-0C03-0128-AFBF-6EE5A71ABA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50788006-E161-67E5-8C4D-24D82CB28263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4CDF7E9-53DF-9173-50B8-932A90E3E84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2571" b="49465"/>
          <a:stretch>
            <a:fillRect/>
          </a:stretch>
        </p:blipFill>
        <p:spPr>
          <a:xfrm>
            <a:off x="149333" y="1312993"/>
            <a:ext cx="6579616" cy="187341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BC502EB-C4BD-57E6-5D35-5873FF94798B}"/>
              </a:ext>
            </a:extLst>
          </p:cNvPr>
          <p:cNvSpPr txBox="1"/>
          <p:nvPr/>
        </p:nvSpPr>
        <p:spPr>
          <a:xfrm>
            <a:off x="239253" y="521631"/>
            <a:ext cx="8595827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570C4"/>
                </a:solidFill>
                <a:cs typeface="Calibri" panose="020F0502020204030204" pitchFamily="34" charset="0"/>
              </a:rPr>
              <a:t>Muon Cooling demonstration:</a:t>
            </a:r>
          </a:p>
        </p:txBody>
      </p:sp>
      <p:sp>
        <p:nvSpPr>
          <p:cNvPr id="12" name="Arco 11">
            <a:extLst>
              <a:ext uri="{FF2B5EF4-FFF2-40B4-BE49-F238E27FC236}">
                <a16:creationId xmlns:a16="http://schemas.microsoft.com/office/drawing/2014/main" id="{BABFAF32-144A-E828-82F8-4F3CFFDC14B8}"/>
              </a:ext>
            </a:extLst>
          </p:cNvPr>
          <p:cNvSpPr/>
          <p:nvPr/>
        </p:nvSpPr>
        <p:spPr>
          <a:xfrm rot="769830">
            <a:off x="6032850" y="1131723"/>
            <a:ext cx="1392195" cy="1420241"/>
          </a:xfrm>
          <a:prstGeom prst="arc">
            <a:avLst>
              <a:gd name="adj1" fmla="val 11627345"/>
              <a:gd name="adj2" fmla="val 16102854"/>
            </a:avLst>
          </a:prstGeom>
          <a:ln w="254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itolo 11">
            <a:extLst>
              <a:ext uri="{FF2B5EF4-FFF2-40B4-BE49-F238E27FC236}">
                <a16:creationId xmlns:a16="http://schemas.microsoft.com/office/drawing/2014/main" id="{994AFC5D-59A6-9922-01F1-39EB3CC43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Re-accelerated thermal muon</a:t>
            </a:r>
          </a:p>
        </p:txBody>
      </p:sp>
      <p:cxnSp>
        <p:nvCxnSpPr>
          <p:cNvPr id="15" name="Connettore 1 58">
            <a:extLst>
              <a:ext uri="{FF2B5EF4-FFF2-40B4-BE49-F238E27FC236}">
                <a16:creationId xmlns:a16="http://schemas.microsoft.com/office/drawing/2014/main" id="{47F001BA-168C-5328-3BE7-DBE04B9E2663}"/>
              </a:ext>
            </a:extLst>
          </p:cNvPr>
          <p:cNvCxnSpPr>
            <a:cxnSpLocks/>
          </p:cNvCxnSpPr>
          <p:nvPr/>
        </p:nvCxnSpPr>
        <p:spPr>
          <a:xfrm>
            <a:off x="3125585" y="485892"/>
            <a:ext cx="6134793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magine 15">
            <a:extLst>
              <a:ext uri="{FF2B5EF4-FFF2-40B4-BE49-F238E27FC236}">
                <a16:creationId xmlns:a16="http://schemas.microsoft.com/office/drawing/2014/main" id="{0A1B551A-1373-FE4D-DF2A-A0ADF22AFEF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2463"/>
          <a:stretch>
            <a:fillRect/>
          </a:stretch>
        </p:blipFill>
        <p:spPr>
          <a:xfrm>
            <a:off x="7014681" y="4198376"/>
            <a:ext cx="5044440" cy="2456266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954DCAE-446C-3096-818C-D75D057E9054}"/>
              </a:ext>
            </a:extLst>
          </p:cNvPr>
          <p:cNvSpPr txBox="1"/>
          <p:nvPr/>
        </p:nvSpPr>
        <p:spPr>
          <a:xfrm rot="16200000">
            <a:off x="-1376337" y="4445288"/>
            <a:ext cx="30513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200" dirty="0">
                <a:solidFill>
                  <a:srgbClr val="1A1718"/>
                </a:solidFill>
                <a:effectLst/>
                <a:latin typeface="Helvetica" pitchFamily="2" charset="0"/>
              </a:rPr>
              <a:t>A single-</a:t>
            </a:r>
            <a:r>
              <a:rPr lang="it-IT" sz="1200" dirty="0" err="1">
                <a:solidFill>
                  <a:srgbClr val="1A1718"/>
                </a:solidFill>
                <a:effectLst/>
                <a:latin typeface="Helvetica" pitchFamily="2" charset="0"/>
              </a:rPr>
              <a:t>anode</a:t>
            </a:r>
            <a:r>
              <a:rPr lang="it-IT" sz="1200" dirty="0">
                <a:solidFill>
                  <a:srgbClr val="1A1718"/>
                </a:solidFill>
                <a:effectLst/>
                <a:latin typeface="Helvetica" pitchFamily="2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effectLst/>
                <a:latin typeface="Helvetica" pitchFamily="2" charset="0"/>
              </a:rPr>
              <a:t>microchannel</a:t>
            </a:r>
            <a:r>
              <a:rPr lang="it-IT" sz="1200" dirty="0">
                <a:solidFill>
                  <a:srgbClr val="1A1718"/>
                </a:solidFill>
                <a:effectLst/>
                <a:latin typeface="Helvetica" pitchFamily="2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effectLst/>
                <a:latin typeface="Helvetica" pitchFamily="2" charset="0"/>
              </a:rPr>
              <a:t>plate</a:t>
            </a:r>
            <a:endParaRPr lang="it-IT" sz="1200" dirty="0">
              <a:solidFill>
                <a:srgbClr val="1A1718"/>
              </a:solidFill>
              <a:effectLst/>
              <a:latin typeface="Helvetica" pitchFamily="2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EBBAB121-3FBF-4379-9462-E621537276A8}"/>
              </a:ext>
            </a:extLst>
          </p:cNvPr>
          <p:cNvSpPr txBox="1"/>
          <p:nvPr/>
        </p:nvSpPr>
        <p:spPr>
          <a:xfrm>
            <a:off x="603138" y="6036387"/>
            <a:ext cx="68709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dirty="0">
                <a:solidFill>
                  <a:srgbClr val="000000"/>
                </a:solidFill>
                <a:effectLst/>
                <a:latin typeface="Noto Sans" panose="020B0502040504020204" pitchFamily="34" charset="0"/>
                <a:hlinkClick r:id="rId8"/>
              </a:rPr>
              <a:t>Phys. Rev. Lett. </a:t>
            </a:r>
            <a:r>
              <a:rPr lang="en-GB" sz="1400" b="1" i="0" dirty="0">
                <a:solidFill>
                  <a:srgbClr val="000000"/>
                </a:solidFill>
                <a:effectLst/>
                <a:latin typeface="Noto Sans" panose="020B0502040504020204" pitchFamily="34" charset="0"/>
                <a:hlinkClick r:id="rId8"/>
              </a:rPr>
              <a:t>134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Noto Sans" panose="020B0502040504020204" pitchFamily="34" charset="0"/>
                <a:hlinkClick r:id="rId8"/>
              </a:rPr>
              <a:t>, 245001</a:t>
            </a:r>
            <a:r>
              <a:rPr lang="en-IT" sz="1400">
                <a:hlinkClick r:id="rId8"/>
              </a:rPr>
              <a:t> </a:t>
            </a:r>
            <a:endParaRPr lang="en-IT" sz="1400" dirty="0"/>
          </a:p>
        </p:txBody>
      </p:sp>
    </p:spTree>
    <p:extLst>
      <p:ext uri="{BB962C8B-B14F-4D97-AF65-F5344CB8AC3E}">
        <p14:creationId xmlns:p14="http://schemas.microsoft.com/office/powerpoint/2010/main" val="2250399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2B52D-2D7C-17A0-5BF8-8C1F82121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45968113-5F87-7C33-2F8F-7467653E7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2A60CF2C-EFD9-4C86-DDF9-3B43CECC2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24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F52ACDA6-94C7-4E97-0281-83B08D8849F6}"/>
              </a:ext>
            </a:extLst>
          </p:cNvPr>
          <p:cNvSpPr/>
          <p:nvPr/>
        </p:nvSpPr>
        <p:spPr>
          <a:xfrm>
            <a:off x="838200" y="6367805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C7465072-B1E3-63F8-EF25-BB7FE99AD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09244181-622E-A12A-4F57-18BB406169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A6D28DEC-9B17-282D-147D-85D82A92C5C0}"/>
              </a:ext>
            </a:extLst>
          </p:cNvPr>
          <p:cNvSpPr/>
          <p:nvPr/>
        </p:nvSpPr>
        <p:spPr>
          <a:xfrm flipV="1">
            <a:off x="836456" y="6320611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5144" name="テキスト ボックス 16">
            <a:extLst>
              <a:ext uri="{FF2B5EF4-FFF2-40B4-BE49-F238E27FC236}">
                <a16:creationId xmlns:a16="http://schemas.microsoft.com/office/drawing/2014/main" id="{CC719D81-88B2-2C45-B44E-0000F6D6793C}"/>
              </a:ext>
            </a:extLst>
          </p:cNvPr>
          <p:cNvSpPr txBox="1"/>
          <p:nvPr/>
        </p:nvSpPr>
        <p:spPr>
          <a:xfrm>
            <a:off x="1755669" y="6313080"/>
            <a:ext cx="17556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1" lang="en-US" altLang="ja-JP" sz="11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Shields, area control (2022)</a:t>
            </a:r>
            <a:endParaRPr kumimoji="1" lang="ja-JP" altLang="en-US" sz="1100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5168" name="テキスト ボックス 20">
            <a:extLst>
              <a:ext uri="{FF2B5EF4-FFF2-40B4-BE49-F238E27FC236}">
                <a16:creationId xmlns:a16="http://schemas.microsoft.com/office/drawing/2014/main" id="{A4D05B49-6376-1979-904A-81ACA58FD2F0}"/>
              </a:ext>
            </a:extLst>
          </p:cNvPr>
          <p:cNvSpPr txBox="1"/>
          <p:nvPr/>
        </p:nvSpPr>
        <p:spPr>
          <a:xfrm>
            <a:off x="7718393" y="6458818"/>
            <a:ext cx="1775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>
              <a:defRPr/>
            </a:pPr>
            <a:r>
              <a:rPr kumimoji="1" lang="en-US" altLang="ja-JP" sz="1400" dirty="0">
                <a:solidFill>
                  <a:prstClr val="white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Muon storage ring</a:t>
            </a:r>
            <a:endParaRPr kumimoji="1" lang="ja-JP" altLang="en-US" sz="1400">
              <a:solidFill>
                <a:prstClr val="white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cxnSp>
        <p:nvCxnSpPr>
          <p:cNvPr id="5200" name="直線矢印コネクタ 18">
            <a:extLst>
              <a:ext uri="{FF2B5EF4-FFF2-40B4-BE49-F238E27FC236}">
                <a16:creationId xmlns:a16="http://schemas.microsoft.com/office/drawing/2014/main" id="{BB681E13-FF10-46C8-44BC-C5497C8E9C31}"/>
              </a:ext>
            </a:extLst>
          </p:cNvPr>
          <p:cNvCxnSpPr>
            <a:cxnSpLocks/>
          </p:cNvCxnSpPr>
          <p:nvPr/>
        </p:nvCxnSpPr>
        <p:spPr>
          <a:xfrm>
            <a:off x="8168411" y="5786551"/>
            <a:ext cx="418589" cy="3405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01" name="テキスト ボックス 19">
            <a:extLst>
              <a:ext uri="{FF2B5EF4-FFF2-40B4-BE49-F238E27FC236}">
                <a16:creationId xmlns:a16="http://schemas.microsoft.com/office/drawing/2014/main" id="{8ECC5302-45AA-832C-1C9D-DE83C481B8C7}"/>
              </a:ext>
            </a:extLst>
          </p:cNvPr>
          <p:cNvSpPr txBox="1"/>
          <p:nvPr/>
        </p:nvSpPr>
        <p:spPr>
          <a:xfrm>
            <a:off x="7982835" y="5414343"/>
            <a:ext cx="920445" cy="32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>
              <a:defRPr/>
            </a:pPr>
            <a:r>
              <a:rPr kumimoji="1" lang="en-US" altLang="ja-JP" sz="1534" b="1" dirty="0">
                <a:solidFill>
                  <a:prstClr val="white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0.66 m</a:t>
            </a:r>
            <a:endParaRPr kumimoji="1" lang="ja-JP" altLang="en-US" sz="1534" b="1">
              <a:solidFill>
                <a:prstClr val="white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202" name="テキスト ボックス 20">
            <a:extLst>
              <a:ext uri="{FF2B5EF4-FFF2-40B4-BE49-F238E27FC236}">
                <a16:creationId xmlns:a16="http://schemas.microsoft.com/office/drawing/2014/main" id="{61410144-5D5B-5497-427D-8C52BE23ECD2}"/>
              </a:ext>
            </a:extLst>
          </p:cNvPr>
          <p:cNvSpPr txBox="1"/>
          <p:nvPr/>
        </p:nvSpPr>
        <p:spPr>
          <a:xfrm>
            <a:off x="7537922" y="6432711"/>
            <a:ext cx="1775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>
              <a:defRPr/>
            </a:pPr>
            <a:r>
              <a:rPr kumimoji="1" lang="en-US" altLang="ja-JP" sz="1400" dirty="0">
                <a:solidFill>
                  <a:prstClr val="white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Muon storage ring</a:t>
            </a:r>
            <a:endParaRPr kumimoji="1" lang="ja-JP" altLang="en-US" sz="1400">
              <a:solidFill>
                <a:prstClr val="white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8AEE9784-6D44-C710-433D-BA805F47EEE9}"/>
              </a:ext>
            </a:extLst>
          </p:cNvPr>
          <p:cNvGrpSpPr/>
          <p:nvPr/>
        </p:nvGrpSpPr>
        <p:grpSpPr>
          <a:xfrm>
            <a:off x="706036" y="689443"/>
            <a:ext cx="10779928" cy="5578517"/>
            <a:chOff x="1294805" y="689442"/>
            <a:chExt cx="9144000" cy="4731939"/>
          </a:xfrm>
        </p:grpSpPr>
        <p:pic>
          <p:nvPicPr>
            <p:cNvPr id="5173" name="図 72">
              <a:extLst>
                <a:ext uri="{FF2B5EF4-FFF2-40B4-BE49-F238E27FC236}">
                  <a16:creationId xmlns:a16="http://schemas.microsoft.com/office/drawing/2014/main" id="{F130A438-A79C-3C9D-1174-98E389A75A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4805" y="689442"/>
              <a:ext cx="9144000" cy="4731939"/>
            </a:xfrm>
            <a:prstGeom prst="rect">
              <a:avLst/>
            </a:prstGeom>
          </p:spPr>
        </p:pic>
        <p:sp>
          <p:nvSpPr>
            <p:cNvPr id="5180" name="テキスト ボックス 73">
              <a:extLst>
                <a:ext uri="{FF2B5EF4-FFF2-40B4-BE49-F238E27FC236}">
                  <a16:creationId xmlns:a16="http://schemas.microsoft.com/office/drawing/2014/main" id="{ACB5FB51-BB4A-3DF2-F695-563BA7B0628D}"/>
                </a:ext>
              </a:extLst>
            </p:cNvPr>
            <p:cNvSpPr txBox="1"/>
            <p:nvPr/>
          </p:nvSpPr>
          <p:spPr>
            <a:xfrm rot="763288">
              <a:off x="7248192" y="3992299"/>
              <a:ext cx="604333" cy="1988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212 MeV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1" name="テキスト ボックス 74">
              <a:extLst>
                <a:ext uri="{FF2B5EF4-FFF2-40B4-BE49-F238E27FC236}">
                  <a16:creationId xmlns:a16="http://schemas.microsoft.com/office/drawing/2014/main" id="{A561438E-58A6-51C9-4CE9-4B20E68603A6}"/>
                </a:ext>
              </a:extLst>
            </p:cNvPr>
            <p:cNvSpPr txBox="1"/>
            <p:nvPr/>
          </p:nvSpPr>
          <p:spPr>
            <a:xfrm rot="907228">
              <a:off x="3165290" y="3240960"/>
              <a:ext cx="580072" cy="198837"/>
            </a:xfrm>
            <a:prstGeom prst="rect">
              <a:avLst/>
            </a:prstGeom>
            <a:noFill/>
          </p:spPr>
          <p:txBody>
            <a:bodyPr wrap="square" lIns="33231" tIns="0" rIns="33231" bIns="0" rtlCol="0">
              <a:spAutoFit/>
            </a:bodyPr>
            <a:lstStyle/>
            <a:p>
              <a:pPr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25 </a:t>
              </a:r>
              <a:r>
                <a:rPr kumimoji="1" lang="en-US" altLang="ja-JP" sz="1292" dirty="0" err="1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meV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2" name="テキスト ボックス 75">
              <a:extLst>
                <a:ext uri="{FF2B5EF4-FFF2-40B4-BE49-F238E27FC236}">
                  <a16:creationId xmlns:a16="http://schemas.microsoft.com/office/drawing/2014/main" id="{94A36039-A6A9-B220-ECF4-EAE8D205C01A}"/>
                </a:ext>
              </a:extLst>
            </p:cNvPr>
            <p:cNvSpPr txBox="1"/>
            <p:nvPr/>
          </p:nvSpPr>
          <p:spPr>
            <a:xfrm rot="859156">
              <a:off x="1307181" y="2911890"/>
              <a:ext cx="1151782" cy="198837"/>
            </a:xfrm>
            <a:prstGeom prst="rect">
              <a:avLst/>
            </a:prstGeom>
            <a:noFill/>
          </p:spPr>
          <p:txBody>
            <a:bodyPr wrap="square" lIns="33231" tIns="0" rIns="33231" bIns="0" rtlCol="0">
              <a:spAutoFit/>
            </a:bodyPr>
            <a:lstStyle/>
            <a:p>
              <a:pPr algn="ctr"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Symbol" pitchFamily="2" charset="2"/>
                  <a:ea typeface="ＭＳ Ｐゴシック" panose="020B0600070205080204" pitchFamily="34" charset="-128"/>
                </a:rPr>
                <a:t>m</a:t>
              </a: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+(4 MeV)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3" name="正方形/長方形 78">
              <a:extLst>
                <a:ext uri="{FF2B5EF4-FFF2-40B4-BE49-F238E27FC236}">
                  <a16:creationId xmlns:a16="http://schemas.microsoft.com/office/drawing/2014/main" id="{0C15830F-092B-E01E-63ED-A55D09A415B3}"/>
                </a:ext>
              </a:extLst>
            </p:cNvPr>
            <p:cNvSpPr/>
            <p:nvPr/>
          </p:nvSpPr>
          <p:spPr>
            <a:xfrm>
              <a:off x="2356094" y="1347822"/>
              <a:ext cx="1091391" cy="482901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1292" kern="0" dirty="0">
                  <a:solidFill>
                    <a:prstClr val="white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graphite</a:t>
              </a:r>
            </a:p>
            <a:p>
              <a:pPr hangingPunct="0">
                <a:defRPr/>
              </a:pPr>
              <a:r>
                <a:rPr kumimoji="1" lang="en-US" altLang="ja-JP" sz="1292" kern="0" dirty="0">
                  <a:solidFill>
                    <a:prstClr val="white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target</a:t>
              </a:r>
            </a:p>
          </p:txBody>
        </p:sp>
        <p:sp>
          <p:nvSpPr>
            <p:cNvPr id="5184" name="フリーフォーム 79">
              <a:extLst>
                <a:ext uri="{FF2B5EF4-FFF2-40B4-BE49-F238E27FC236}">
                  <a16:creationId xmlns:a16="http://schemas.microsoft.com/office/drawing/2014/main" id="{D75C2E9C-DB0D-DDA3-A5B6-F5FD70AB10ED}"/>
                </a:ext>
              </a:extLst>
            </p:cNvPr>
            <p:cNvSpPr/>
            <p:nvPr/>
          </p:nvSpPr>
          <p:spPr>
            <a:xfrm>
              <a:off x="1307596" y="1836092"/>
              <a:ext cx="2327563" cy="1087049"/>
            </a:xfrm>
            <a:custGeom>
              <a:avLst/>
              <a:gdLst>
                <a:gd name="connsiteX0" fmla="*/ 13854 w 2521527"/>
                <a:gd name="connsiteY0" fmla="*/ 110836 h 1177636"/>
                <a:gd name="connsiteX1" fmla="*/ 0 w 2521527"/>
                <a:gd name="connsiteY1" fmla="*/ 983673 h 1177636"/>
                <a:gd name="connsiteX2" fmla="*/ 1108363 w 2521527"/>
                <a:gd name="connsiteY2" fmla="*/ 1177636 h 1177636"/>
                <a:gd name="connsiteX3" fmla="*/ 2521527 w 2521527"/>
                <a:gd name="connsiteY3" fmla="*/ 1011382 h 1177636"/>
                <a:gd name="connsiteX4" fmla="*/ 2521527 w 2521527"/>
                <a:gd name="connsiteY4" fmla="*/ 498764 h 1177636"/>
                <a:gd name="connsiteX5" fmla="*/ 2355272 w 2521527"/>
                <a:gd name="connsiteY5" fmla="*/ 304800 h 1177636"/>
                <a:gd name="connsiteX6" fmla="*/ 942109 w 2521527"/>
                <a:gd name="connsiteY6" fmla="*/ 318655 h 1177636"/>
                <a:gd name="connsiteX7" fmla="*/ 637309 w 2521527"/>
                <a:gd name="connsiteY7" fmla="*/ 83127 h 1177636"/>
                <a:gd name="connsiteX8" fmla="*/ 387927 w 2521527"/>
                <a:gd name="connsiteY8" fmla="*/ 0 h 1177636"/>
                <a:gd name="connsiteX9" fmla="*/ 13854 w 2521527"/>
                <a:gd name="connsiteY9" fmla="*/ 110836 h 117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1527" h="1177636">
                  <a:moveTo>
                    <a:pt x="13854" y="110836"/>
                  </a:moveTo>
                  <a:lnTo>
                    <a:pt x="0" y="983673"/>
                  </a:lnTo>
                  <a:lnTo>
                    <a:pt x="1108363" y="1177636"/>
                  </a:lnTo>
                  <a:lnTo>
                    <a:pt x="2521527" y="1011382"/>
                  </a:lnTo>
                  <a:lnTo>
                    <a:pt x="2521527" y="498764"/>
                  </a:lnTo>
                  <a:lnTo>
                    <a:pt x="2355272" y="304800"/>
                  </a:lnTo>
                  <a:lnTo>
                    <a:pt x="942109" y="318655"/>
                  </a:lnTo>
                  <a:lnTo>
                    <a:pt x="637309" y="83127"/>
                  </a:lnTo>
                  <a:lnTo>
                    <a:pt x="387927" y="0"/>
                  </a:lnTo>
                  <a:lnTo>
                    <a:pt x="13854" y="110836"/>
                  </a:lnTo>
                  <a:close/>
                </a:path>
              </a:pathLst>
            </a:custGeom>
            <a:solidFill>
              <a:srgbClr val="F79646">
                <a:lumMod val="75000"/>
                <a:alpha val="22000"/>
              </a:srgbClr>
            </a:solidFill>
            <a:ln w="4445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1" lang="ja-JP" altLang="en-US" sz="1662" kern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endParaRPr>
            </a:p>
          </p:txBody>
        </p:sp>
        <p:sp>
          <p:nvSpPr>
            <p:cNvPr id="5185" name="テキスト ボックス 80">
              <a:extLst>
                <a:ext uri="{FF2B5EF4-FFF2-40B4-BE49-F238E27FC236}">
                  <a16:creationId xmlns:a16="http://schemas.microsoft.com/office/drawing/2014/main" id="{70364AB1-2943-FD49-C56C-C78E42989F1B}"/>
                </a:ext>
              </a:extLst>
            </p:cNvPr>
            <p:cNvSpPr txBox="1"/>
            <p:nvPr/>
          </p:nvSpPr>
          <p:spPr>
            <a:xfrm>
              <a:off x="2171127" y="1729970"/>
              <a:ext cx="2093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b="1" dirty="0">
                  <a:solidFill>
                    <a:srgbClr val="F79646">
                      <a:lumMod val="75000"/>
                    </a:srgbClr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Constructed in 2021</a:t>
              </a:r>
            </a:p>
          </p:txBody>
        </p:sp>
        <p:sp>
          <p:nvSpPr>
            <p:cNvPr id="5186" name="テキスト ボックス 83">
              <a:extLst>
                <a:ext uri="{FF2B5EF4-FFF2-40B4-BE49-F238E27FC236}">
                  <a16:creationId xmlns:a16="http://schemas.microsoft.com/office/drawing/2014/main" id="{59114FD4-ADA1-41EE-771B-F7F87FE67E3A}"/>
                </a:ext>
              </a:extLst>
            </p:cNvPr>
            <p:cNvSpPr txBox="1"/>
            <p:nvPr/>
          </p:nvSpPr>
          <p:spPr>
            <a:xfrm rot="907228">
              <a:off x="3939787" y="3408662"/>
              <a:ext cx="504731" cy="198837"/>
            </a:xfrm>
            <a:prstGeom prst="rect">
              <a:avLst/>
            </a:prstGeom>
            <a:noFill/>
          </p:spPr>
          <p:txBody>
            <a:bodyPr wrap="square" lIns="33231" tIns="0" rIns="33231" bIns="0" rtlCol="0">
              <a:spAutoFit/>
            </a:bodyPr>
            <a:lstStyle/>
            <a:p>
              <a:pPr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4 MeV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7" name="テキスト ボックス 84">
              <a:extLst>
                <a:ext uri="{FF2B5EF4-FFF2-40B4-BE49-F238E27FC236}">
                  <a16:creationId xmlns:a16="http://schemas.microsoft.com/office/drawing/2014/main" id="{F0C9243E-440E-F103-43E4-0525EE162C60}"/>
                </a:ext>
              </a:extLst>
            </p:cNvPr>
            <p:cNvSpPr txBox="1"/>
            <p:nvPr/>
          </p:nvSpPr>
          <p:spPr>
            <a:xfrm rot="584827">
              <a:off x="6042074" y="1981105"/>
              <a:ext cx="3344185" cy="461665"/>
            </a:xfrm>
            <a:prstGeom prst="rect">
              <a:avLst/>
            </a:prstGeom>
            <a:solidFill>
              <a:sysClr val="window" lastClr="FFFFFF">
                <a:alpha val="65715"/>
              </a:sysClr>
            </a:solidFill>
            <a:scene3d>
              <a:camera prst="isometricLeftDown">
                <a:rot lat="1212048" lon="1298350" rev="51207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2400" kern="0" dirty="0">
                  <a:solidFill>
                    <a:srgbClr val="FF0000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H-line experimental bldg.</a:t>
              </a:r>
              <a:endParaRPr kumimoji="1" lang="ja-JP" altLang="en-US" sz="2400" kern="0">
                <a:solidFill>
                  <a:srgbClr val="FF0000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8" name="テキスト ボックス 85">
              <a:extLst>
                <a:ext uri="{FF2B5EF4-FFF2-40B4-BE49-F238E27FC236}">
                  <a16:creationId xmlns:a16="http://schemas.microsoft.com/office/drawing/2014/main" id="{B97C7F61-750A-FEB8-140F-9DC55BA70E75}"/>
                </a:ext>
              </a:extLst>
            </p:cNvPr>
            <p:cNvSpPr txBox="1"/>
            <p:nvPr/>
          </p:nvSpPr>
          <p:spPr>
            <a:xfrm rot="584827">
              <a:off x="5274475" y="2617166"/>
              <a:ext cx="2818400" cy="338554"/>
            </a:xfrm>
            <a:prstGeom prst="rect">
              <a:avLst/>
            </a:prstGeom>
            <a:solidFill>
              <a:sysClr val="window" lastClr="FFFFFF">
                <a:alpha val="65715"/>
              </a:sysClr>
            </a:solidFill>
            <a:scene3d>
              <a:camera prst="isometricLeftDown">
                <a:rot lat="1212048" lon="1298350" rev="51207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1600" kern="0" dirty="0">
                  <a:solidFill>
                    <a:srgbClr val="7030A0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Transmission muon microscope</a:t>
              </a:r>
              <a:endParaRPr kumimoji="1" lang="ja-JP" altLang="en-US" sz="1600" kern="0">
                <a:solidFill>
                  <a:srgbClr val="7030A0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9" name="テキスト ボックス 86">
              <a:extLst>
                <a:ext uri="{FF2B5EF4-FFF2-40B4-BE49-F238E27FC236}">
                  <a16:creationId xmlns:a16="http://schemas.microsoft.com/office/drawing/2014/main" id="{C8F6211B-31A7-195F-08D3-64718373450C}"/>
                </a:ext>
              </a:extLst>
            </p:cNvPr>
            <p:cNvSpPr txBox="1"/>
            <p:nvPr/>
          </p:nvSpPr>
          <p:spPr>
            <a:xfrm rot="584827">
              <a:off x="8943009" y="3808192"/>
              <a:ext cx="928459" cy="338554"/>
            </a:xfrm>
            <a:prstGeom prst="rect">
              <a:avLst/>
            </a:prstGeom>
            <a:solidFill>
              <a:sysClr val="window" lastClr="FFFFFF">
                <a:alpha val="65715"/>
              </a:sysClr>
            </a:solidFill>
            <a:scene3d>
              <a:camera prst="isometricLeftDown">
                <a:rot lat="1212048" lon="1298350" rev="51207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1600" kern="0" dirty="0">
                  <a:solidFill>
                    <a:srgbClr val="7030A0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g-2/EDM</a:t>
              </a:r>
              <a:endParaRPr kumimoji="1" lang="ja-JP" altLang="en-US" sz="1600" kern="0">
                <a:solidFill>
                  <a:srgbClr val="7030A0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90" name="テキスト ボックス 89">
              <a:extLst>
                <a:ext uri="{FF2B5EF4-FFF2-40B4-BE49-F238E27FC236}">
                  <a16:creationId xmlns:a16="http://schemas.microsoft.com/office/drawing/2014/main" id="{A566E627-D26E-8D7C-7449-3CC3E66F4CDA}"/>
                </a:ext>
              </a:extLst>
            </p:cNvPr>
            <p:cNvSpPr txBox="1"/>
            <p:nvPr/>
          </p:nvSpPr>
          <p:spPr>
            <a:xfrm rot="823208">
              <a:off x="1359307" y="2220229"/>
              <a:ext cx="9476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1200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Muon beam</a:t>
              </a:r>
              <a:endParaRPr kumimoji="1" lang="ja-JP" altLang="en-US" sz="120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cxnSp>
          <p:nvCxnSpPr>
            <p:cNvPr id="5191" name="直線矢印コネクタ 90">
              <a:extLst>
                <a:ext uri="{FF2B5EF4-FFF2-40B4-BE49-F238E27FC236}">
                  <a16:creationId xmlns:a16="http://schemas.microsoft.com/office/drawing/2014/main" id="{9FCE93BC-3A4A-9617-8115-662A6C915F74}"/>
                </a:ext>
              </a:extLst>
            </p:cNvPr>
            <p:cNvCxnSpPr>
              <a:cxnSpLocks/>
            </p:cNvCxnSpPr>
            <p:nvPr/>
          </p:nvCxnSpPr>
          <p:spPr>
            <a:xfrm>
              <a:off x="1371781" y="2356343"/>
              <a:ext cx="1110649" cy="26985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5196" name="正方形/長方形 12">
              <a:extLst>
                <a:ext uri="{FF2B5EF4-FFF2-40B4-BE49-F238E27FC236}">
                  <a16:creationId xmlns:a16="http://schemas.microsoft.com/office/drawing/2014/main" id="{CB64F8C9-853D-D2DF-A216-ACF8907770AB}"/>
                </a:ext>
              </a:extLst>
            </p:cNvPr>
            <p:cNvSpPr/>
            <p:nvPr/>
          </p:nvSpPr>
          <p:spPr>
            <a:xfrm rot="652335">
              <a:off x="8531311" y="4879868"/>
              <a:ext cx="1190769" cy="409726"/>
            </a:xfrm>
            <a:prstGeom prst="rect">
              <a:avLst/>
            </a:prstGeom>
            <a:solidFill>
              <a:schemeClr val="bg1">
                <a:alpha val="57707"/>
              </a:schemeClr>
            </a:solidFill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585" dirty="0">
                  <a:solidFill>
                    <a:srgbClr val="00B050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storage</a:t>
              </a:r>
            </a:p>
          </p:txBody>
        </p:sp>
        <p:sp>
          <p:nvSpPr>
            <p:cNvPr id="5197" name="正方形/長方形 13">
              <a:extLst>
                <a:ext uri="{FF2B5EF4-FFF2-40B4-BE49-F238E27FC236}">
                  <a16:creationId xmlns:a16="http://schemas.microsoft.com/office/drawing/2014/main" id="{C4589274-8B80-2BF5-144C-5EE36B26FB70}"/>
                </a:ext>
              </a:extLst>
            </p:cNvPr>
            <p:cNvSpPr/>
            <p:nvPr/>
          </p:nvSpPr>
          <p:spPr>
            <a:xfrm rot="652335">
              <a:off x="4681616" y="3537639"/>
              <a:ext cx="2209587" cy="454560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400" b="1" dirty="0">
                  <a:solidFill>
                    <a:srgbClr val="FF0000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acceleration</a:t>
              </a:r>
            </a:p>
          </p:txBody>
        </p:sp>
        <p:sp>
          <p:nvSpPr>
            <p:cNvPr id="5198" name="正方形/長方形 14">
              <a:extLst>
                <a:ext uri="{FF2B5EF4-FFF2-40B4-BE49-F238E27FC236}">
                  <a16:creationId xmlns:a16="http://schemas.microsoft.com/office/drawing/2014/main" id="{ACC4545E-AB03-1F28-D05A-6B25AE47C9BC}"/>
                </a:ext>
              </a:extLst>
            </p:cNvPr>
            <p:cNvSpPr/>
            <p:nvPr/>
          </p:nvSpPr>
          <p:spPr>
            <a:xfrm rot="1020717">
              <a:off x="2197087" y="2983113"/>
              <a:ext cx="1152458" cy="393005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000" b="1" dirty="0">
                  <a:solidFill>
                    <a:srgbClr val="071CFF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cooling</a:t>
              </a:r>
            </a:p>
          </p:txBody>
        </p:sp>
        <p:sp>
          <p:nvSpPr>
            <p:cNvPr id="11" name="正方形/長方形 13">
              <a:extLst>
                <a:ext uri="{FF2B5EF4-FFF2-40B4-BE49-F238E27FC236}">
                  <a16:creationId xmlns:a16="http://schemas.microsoft.com/office/drawing/2014/main" id="{E2A827B6-6B0A-DAAE-B849-2B600C8B4F95}"/>
                </a:ext>
              </a:extLst>
            </p:cNvPr>
            <p:cNvSpPr/>
            <p:nvPr/>
          </p:nvSpPr>
          <p:spPr>
            <a:xfrm rot="2292443">
              <a:off x="7904668" y="3436673"/>
              <a:ext cx="1011696" cy="333364"/>
            </a:xfrm>
            <a:prstGeom prst="rect">
              <a:avLst/>
            </a:prstGeom>
            <a:solidFill>
              <a:schemeClr val="bg2">
                <a:lumMod val="90000"/>
                <a:alpha val="61161"/>
              </a:schemeClr>
            </a:solidFill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000" b="1" dirty="0"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injection</a:t>
              </a:r>
            </a:p>
          </p:txBody>
        </p:sp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943B87FC-0DE9-73F8-92CF-DC6DCAF1EA9A}"/>
              </a:ext>
            </a:extLst>
          </p:cNvPr>
          <p:cNvSpPr/>
          <p:nvPr/>
        </p:nvSpPr>
        <p:spPr>
          <a:xfrm>
            <a:off x="9696673" y="49049"/>
            <a:ext cx="3821387" cy="6240653"/>
          </a:xfrm>
          <a:prstGeom prst="rect">
            <a:avLst/>
          </a:prstGeom>
          <a:solidFill>
            <a:schemeClr val="bg2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3CAD119-ECA4-A598-CA35-9E4A02C3208F}"/>
              </a:ext>
            </a:extLst>
          </p:cNvPr>
          <p:cNvSpPr/>
          <p:nvPr/>
        </p:nvSpPr>
        <p:spPr>
          <a:xfrm>
            <a:off x="591410" y="76541"/>
            <a:ext cx="7758048" cy="6240653"/>
          </a:xfrm>
          <a:prstGeom prst="rect">
            <a:avLst/>
          </a:prstGeom>
          <a:solidFill>
            <a:schemeClr val="bg2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olo 11">
            <a:extLst>
              <a:ext uri="{FF2B5EF4-FFF2-40B4-BE49-F238E27FC236}">
                <a16:creationId xmlns:a16="http://schemas.microsoft.com/office/drawing/2014/main" id="{127F5B63-2FE0-39C8-F298-1C22B1932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354" y="57099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3D spiral injection</a:t>
            </a:r>
            <a:endParaRPr lang="en-GB" b="1" noProof="0" dirty="0">
              <a:solidFill>
                <a:srgbClr val="002060"/>
              </a:solidFill>
            </a:endParaRPr>
          </a:p>
        </p:txBody>
      </p:sp>
      <p:cxnSp>
        <p:nvCxnSpPr>
          <p:cNvPr id="10" name="Connettore 1 58">
            <a:extLst>
              <a:ext uri="{FF2B5EF4-FFF2-40B4-BE49-F238E27FC236}">
                <a16:creationId xmlns:a16="http://schemas.microsoft.com/office/drawing/2014/main" id="{7D8213C2-2649-69CD-8A7E-991954EDE1E4}"/>
              </a:ext>
            </a:extLst>
          </p:cNvPr>
          <p:cNvCxnSpPr>
            <a:cxnSpLocks/>
          </p:cNvCxnSpPr>
          <p:nvPr/>
        </p:nvCxnSpPr>
        <p:spPr>
          <a:xfrm>
            <a:off x="4287794" y="522963"/>
            <a:ext cx="3868260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2521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E6CC4-A0E6-519F-C1A7-241EAD61D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41CF631A-2DB6-A19A-B5BC-BF34AB621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3D spiral injection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603EF027-4C15-0C6F-9DDF-E8F0EE52C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31CC744B-840C-3EC2-BBE3-19184EB62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25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57DD274-3CBA-F410-BFD2-216C6CDBF8E8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0FAA125D-3B51-FAC8-6847-A0C6B08C2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20173798-6F1F-F64D-1BD8-81F3E62026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72B59A45-3F52-047F-E14E-918D218281FB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9EE24FBE-4BE4-9B76-4E79-978B813E7FA4}"/>
              </a:ext>
            </a:extLst>
          </p:cNvPr>
          <p:cNvCxnSpPr>
            <a:cxnSpLocks/>
          </p:cNvCxnSpPr>
          <p:nvPr/>
        </p:nvCxnSpPr>
        <p:spPr>
          <a:xfrm>
            <a:off x="4211451" y="485892"/>
            <a:ext cx="3853049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id="{7247820C-136B-0664-4710-BCC1D24BC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581" y="820806"/>
            <a:ext cx="4114800" cy="401779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09F8FE0-5AB5-CE3D-C51A-E31FDE60F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6175" y="627998"/>
            <a:ext cx="4768850" cy="352944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F4683F1-FAF3-2E7E-563A-A4BDBD34BD61}"/>
              </a:ext>
            </a:extLst>
          </p:cNvPr>
          <p:cNvSpPr txBox="1"/>
          <p:nvPr/>
        </p:nvSpPr>
        <p:spPr>
          <a:xfrm>
            <a:off x="3348189" y="4517127"/>
            <a:ext cx="2657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[PRD73, 072003, 2006 ]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FD030A2-EDE2-6721-9772-E21EAD39279A}"/>
              </a:ext>
            </a:extLst>
          </p:cNvPr>
          <p:cNvSpPr txBox="1"/>
          <p:nvPr/>
        </p:nvSpPr>
        <p:spPr>
          <a:xfrm>
            <a:off x="8294763" y="4193178"/>
            <a:ext cx="6254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[H. Iinuma et al., NIMA 832, 51, 2016]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D3E1F7D-506E-7210-63E9-A1488EFAE588}"/>
              </a:ext>
            </a:extLst>
          </p:cNvPr>
          <p:cNvSpPr txBox="1"/>
          <p:nvPr/>
        </p:nvSpPr>
        <p:spPr>
          <a:xfrm>
            <a:off x="753905" y="4849791"/>
            <a:ext cx="7435850" cy="1220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  <a:buNone/>
            </a:pPr>
            <a:r>
              <a:rPr lang="it-IT" sz="2000" b="1" dirty="0" err="1">
                <a:solidFill>
                  <a:srgbClr val="000000"/>
                </a:solidFill>
                <a:effectLst/>
              </a:rPr>
              <a:t>Conventional</a:t>
            </a:r>
            <a:r>
              <a:rPr lang="it-IT" sz="2000" b="1" dirty="0">
                <a:solidFill>
                  <a:srgbClr val="000000"/>
                </a:solidFill>
                <a:effectLst/>
              </a:rPr>
              <a:t> 2D injection @BNL and FNAL</a:t>
            </a:r>
            <a:endParaRPr lang="it-IT" sz="2000" dirty="0">
              <a:solidFill>
                <a:srgbClr val="000000"/>
              </a:solidFill>
              <a:effectLst/>
            </a:endParaRPr>
          </a:p>
          <a:p>
            <a:pPr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rgbClr val="000000"/>
                </a:solidFill>
                <a:effectLst/>
              </a:rPr>
              <a:t>Inflector</a:t>
            </a:r>
            <a:r>
              <a:rPr lang="it-IT" sz="2000" dirty="0">
                <a:solidFill>
                  <a:srgbClr val="000000"/>
                </a:solidFill>
                <a:effectLst/>
              </a:rPr>
              <a:t> + 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horizontal</a:t>
            </a:r>
            <a:r>
              <a:rPr lang="it-IT" sz="2000" dirty="0">
                <a:solidFill>
                  <a:srgbClr val="000000"/>
                </a:solidFill>
                <a:effectLst/>
              </a:rPr>
              <a:t> kicker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rgbClr val="000000"/>
                </a:solidFill>
                <a:effectLst/>
              </a:rPr>
              <a:t>Efficiency</a:t>
            </a:r>
            <a:r>
              <a:rPr lang="it-IT" sz="2000" dirty="0">
                <a:solidFill>
                  <a:srgbClr val="000000"/>
                </a:solidFill>
                <a:effectLst/>
              </a:rPr>
              <a:t> ~3-5%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0E1229F-7BBD-CAD0-F9E4-B7E89C7EFE24}"/>
              </a:ext>
            </a:extLst>
          </p:cNvPr>
          <p:cNvSpPr txBox="1"/>
          <p:nvPr/>
        </p:nvSpPr>
        <p:spPr>
          <a:xfrm>
            <a:off x="6664325" y="4674154"/>
            <a:ext cx="74358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  <a:buNone/>
            </a:pPr>
            <a:r>
              <a:rPr lang="it-IT" sz="2000" b="1" dirty="0" err="1">
                <a:solidFill>
                  <a:srgbClr val="000000"/>
                </a:solidFill>
                <a:effectLst/>
              </a:rPr>
              <a:t>Novel</a:t>
            </a:r>
            <a:r>
              <a:rPr lang="it-IT" sz="2000" b="1" dirty="0">
                <a:solidFill>
                  <a:srgbClr val="000000"/>
                </a:solidFill>
                <a:effectLst/>
              </a:rPr>
              <a:t> injection @J-PARC </a:t>
            </a:r>
            <a:endParaRPr lang="it-IT" sz="2000" dirty="0">
              <a:solidFill>
                <a:srgbClr val="000000"/>
              </a:solidFill>
              <a:effectLst/>
            </a:endParaRPr>
          </a:p>
          <a:p>
            <a:pPr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00"/>
                </a:solidFill>
                <a:effectLst/>
              </a:rPr>
              <a:t>3D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spiral</a:t>
            </a:r>
            <a:r>
              <a:rPr lang="it-IT" sz="2000" dirty="0">
                <a:solidFill>
                  <a:srgbClr val="000000"/>
                </a:solidFill>
                <a:effectLst/>
              </a:rPr>
              <a:t> injection +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vertical</a:t>
            </a:r>
            <a:r>
              <a:rPr lang="it-IT" sz="2000" dirty="0">
                <a:solidFill>
                  <a:srgbClr val="000000"/>
                </a:solidFill>
                <a:effectLst/>
              </a:rPr>
              <a:t> kicker </a:t>
            </a:r>
          </a:p>
          <a:p>
            <a:pPr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rgbClr val="000000"/>
                </a:solidFill>
                <a:effectLst/>
              </a:rPr>
              <a:t>Efficiency</a:t>
            </a:r>
            <a:r>
              <a:rPr lang="it-IT" sz="2000" dirty="0">
                <a:solidFill>
                  <a:srgbClr val="000000"/>
                </a:solidFill>
                <a:effectLst/>
              </a:rPr>
              <a:t> </a:t>
            </a:r>
            <a:r>
              <a:rPr lang="it-IT" sz="2000" dirty="0">
                <a:solidFill>
                  <a:srgbClr val="E7020E"/>
                </a:solidFill>
                <a:effectLst/>
              </a:rPr>
              <a:t>&gt; 80%</a:t>
            </a:r>
            <a:endParaRPr lang="it-IT" sz="2000" dirty="0">
              <a:solidFill>
                <a:srgbClr val="000000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00"/>
                </a:solidFill>
                <a:effectLst/>
              </a:rPr>
              <a:t>to be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adopted</a:t>
            </a:r>
            <a:r>
              <a:rPr lang="it-IT" sz="2000" dirty="0">
                <a:solidFill>
                  <a:srgbClr val="000000"/>
                </a:solidFill>
                <a:effectLst/>
              </a:rPr>
              <a:t> for the EDM @ PSI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too</a:t>
            </a:r>
            <a:endParaRPr lang="it-IT" sz="2000" dirty="0">
              <a:solidFill>
                <a:srgbClr val="000000"/>
              </a:solidFill>
              <a:effectLst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054C61A-389C-975A-285A-5A61C38F56D3}"/>
              </a:ext>
            </a:extLst>
          </p:cNvPr>
          <p:cNvSpPr txBox="1"/>
          <p:nvPr/>
        </p:nvSpPr>
        <p:spPr>
          <a:xfrm>
            <a:off x="958846" y="531913"/>
            <a:ext cx="91376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4570C4"/>
                </a:solidFill>
                <a:effectLst/>
              </a:rPr>
              <a:t>The 3D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spiral</a:t>
            </a:r>
            <a:r>
              <a:rPr lang="it-IT" sz="2400" dirty="0">
                <a:solidFill>
                  <a:srgbClr val="4570C4"/>
                </a:solidFill>
                <a:effectLst/>
              </a:rPr>
              <a:t> injection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scheme</a:t>
            </a:r>
            <a:r>
              <a:rPr lang="it-IT" sz="2400" dirty="0">
                <a:solidFill>
                  <a:srgbClr val="4570C4"/>
                </a:solidFill>
                <a:effectLst/>
              </a:rPr>
              <a:t>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has</a:t>
            </a:r>
            <a:r>
              <a:rPr lang="it-IT" sz="2400" dirty="0">
                <a:solidFill>
                  <a:srgbClr val="4570C4"/>
                </a:solidFill>
                <a:effectLst/>
              </a:rPr>
              <a:t>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been</a:t>
            </a:r>
            <a:r>
              <a:rPr lang="it-IT" sz="2400" dirty="0">
                <a:solidFill>
                  <a:srgbClr val="4570C4"/>
                </a:solidFill>
                <a:effectLst/>
              </a:rPr>
              <a:t>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invented</a:t>
            </a:r>
            <a:r>
              <a:rPr lang="it-IT" sz="2400" dirty="0">
                <a:solidFill>
                  <a:srgbClr val="4570C4"/>
                </a:solidFill>
                <a:effectLst/>
              </a:rPr>
              <a:t> for </a:t>
            </a:r>
            <a:r>
              <a:rPr lang="it-IT" sz="2400" b="1" dirty="0">
                <a:solidFill>
                  <a:srgbClr val="4570C4"/>
                </a:solidFill>
                <a:effectLst/>
              </a:rPr>
              <a:t>small </a:t>
            </a:r>
            <a:r>
              <a:rPr lang="it-IT" sz="2400" b="1" dirty="0" err="1">
                <a:solidFill>
                  <a:srgbClr val="4570C4"/>
                </a:solidFill>
                <a:effectLst/>
              </a:rPr>
              <a:t>muon</a:t>
            </a:r>
            <a:r>
              <a:rPr lang="it-IT" sz="2400" b="1" dirty="0">
                <a:solidFill>
                  <a:srgbClr val="4570C4"/>
                </a:solidFill>
                <a:effectLst/>
              </a:rPr>
              <a:t> </a:t>
            </a:r>
            <a:r>
              <a:rPr lang="it-IT" sz="2400" b="1" dirty="0" err="1">
                <a:solidFill>
                  <a:srgbClr val="4570C4"/>
                </a:solidFill>
                <a:effectLst/>
              </a:rPr>
              <a:t>orbit</a:t>
            </a:r>
            <a:endParaRPr lang="it-IT" sz="2400" dirty="0">
              <a:solidFill>
                <a:srgbClr val="4570C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672552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E2611-AE68-D205-FAED-76D942CCC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8389EBB4-0F7E-2308-1233-5E07919EB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3D spiral injection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0EF6A27B-F9F9-971F-F9AE-02C9C2049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828D75F9-48E6-6DDA-E852-7287DA278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26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977B56DD-2F80-2D73-9223-FC70E27B6CE9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2FB8198-A699-56DE-4238-615ACAFC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7AA79D30-BF3A-FE06-8B98-99C27174D6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CC72E7A8-4687-E2DE-EF81-812A54E320F3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CA6ADB20-511D-C76D-6205-E59345A220F8}"/>
              </a:ext>
            </a:extLst>
          </p:cNvPr>
          <p:cNvCxnSpPr>
            <a:cxnSpLocks/>
          </p:cNvCxnSpPr>
          <p:nvPr/>
        </p:nvCxnSpPr>
        <p:spPr>
          <a:xfrm>
            <a:off x="4211451" y="485892"/>
            <a:ext cx="3853049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1AC5339-9769-E7F9-08FE-014DBC28156C}"/>
              </a:ext>
            </a:extLst>
          </p:cNvPr>
          <p:cNvSpPr txBox="1"/>
          <p:nvPr/>
        </p:nvSpPr>
        <p:spPr>
          <a:xfrm>
            <a:off x="836456" y="548470"/>
            <a:ext cx="11080754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002060"/>
                </a:solidFill>
                <a:effectLst/>
              </a:rPr>
              <a:t>Low </a:t>
            </a:r>
            <a:r>
              <a:rPr lang="it-IT" sz="2400" b="1" dirty="0" err="1">
                <a:solidFill>
                  <a:srgbClr val="002060"/>
                </a:solidFill>
                <a:effectLst/>
              </a:rPr>
              <a:t>emittance</a:t>
            </a:r>
            <a:r>
              <a:rPr lang="it-IT" sz="2400" b="1" dirty="0">
                <a:solidFill>
                  <a:srgbClr val="002060"/>
                </a:solidFill>
                <a:effectLst/>
              </a:rPr>
              <a:t> </a:t>
            </a:r>
            <a:r>
              <a:rPr lang="it-IT" sz="2400" b="1" dirty="0" err="1">
                <a:solidFill>
                  <a:srgbClr val="002060"/>
                </a:solidFill>
                <a:effectLst/>
              </a:rPr>
              <a:t>muon</a:t>
            </a:r>
            <a:r>
              <a:rPr lang="it-IT" sz="2400" b="1" dirty="0">
                <a:solidFill>
                  <a:srgbClr val="002060"/>
                </a:solidFill>
                <a:effectLst/>
              </a:rPr>
              <a:t> </a:t>
            </a:r>
            <a:r>
              <a:rPr lang="it-IT" sz="2400" b="1" dirty="0" err="1">
                <a:solidFill>
                  <a:srgbClr val="002060"/>
                </a:solidFill>
                <a:effectLst/>
              </a:rPr>
              <a:t>beam</a:t>
            </a:r>
            <a:r>
              <a:rPr lang="it-IT" sz="2400" b="1" dirty="0">
                <a:solidFill>
                  <a:srgbClr val="002060"/>
                </a:solidFill>
                <a:effectLst/>
              </a:rPr>
              <a:t> </a:t>
            </a:r>
            <a:r>
              <a:rPr lang="it-IT" sz="2400" dirty="0">
                <a:solidFill>
                  <a:srgbClr val="4570C4"/>
                </a:solidFill>
                <a:effectLst/>
              </a:rPr>
              <a:t>(300MeV, 0.3</a:t>
            </a:r>
            <a:r>
              <a:rPr lang="el-GR" sz="2400" dirty="0">
                <a:solidFill>
                  <a:srgbClr val="4570C4"/>
                </a:solidFill>
                <a:effectLst/>
              </a:rPr>
              <a:t>π </a:t>
            </a:r>
            <a:r>
              <a:rPr lang="it-IT" sz="2400" dirty="0">
                <a:solidFill>
                  <a:srgbClr val="4570C4"/>
                </a:solidFill>
                <a:effectLst/>
              </a:rPr>
              <a:t>mm-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mrad</a:t>
            </a:r>
            <a:r>
              <a:rPr lang="it-IT" sz="2400" dirty="0">
                <a:solidFill>
                  <a:srgbClr val="4570C4"/>
                </a:solidFill>
                <a:effectLst/>
              </a:rPr>
              <a:t>)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will</a:t>
            </a:r>
            <a:r>
              <a:rPr lang="it-IT" sz="2400" dirty="0">
                <a:solidFill>
                  <a:srgbClr val="4570C4"/>
                </a:solidFill>
                <a:effectLst/>
              </a:rPr>
              <a:t> be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injected</a:t>
            </a:r>
            <a:r>
              <a:rPr lang="it-IT" sz="2400" dirty="0">
                <a:solidFill>
                  <a:srgbClr val="4570C4"/>
                </a:solidFill>
                <a:effectLst/>
              </a:rPr>
              <a:t>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into</a:t>
            </a:r>
            <a:r>
              <a:rPr lang="it-IT" sz="2400" dirty="0">
                <a:solidFill>
                  <a:srgbClr val="4570C4"/>
                </a:solidFill>
              </a:rPr>
              <a:t> </a:t>
            </a:r>
            <a:r>
              <a:rPr lang="it-IT" sz="2400" dirty="0">
                <a:solidFill>
                  <a:srgbClr val="4570C4"/>
                </a:solidFill>
                <a:effectLst/>
              </a:rPr>
              <a:t>the storage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orbit</a:t>
            </a:r>
            <a:r>
              <a:rPr lang="it-IT" sz="2400" dirty="0">
                <a:solidFill>
                  <a:srgbClr val="4570C4"/>
                </a:solidFill>
                <a:effectLst/>
              </a:rPr>
              <a:t> and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stored</a:t>
            </a:r>
            <a:r>
              <a:rPr lang="it-IT" sz="2400" dirty="0">
                <a:solidFill>
                  <a:srgbClr val="4570C4"/>
                </a:solidFill>
                <a:effectLst/>
              </a:rPr>
              <a:t> </a:t>
            </a:r>
            <a:r>
              <a:rPr lang="it-IT" sz="2400" u="sng" dirty="0" err="1">
                <a:solidFill>
                  <a:srgbClr val="4570C4"/>
                </a:solidFill>
                <a:effectLst/>
              </a:rPr>
              <a:t>without</a:t>
            </a:r>
            <a:r>
              <a:rPr lang="it-IT" sz="2400" u="sng" dirty="0">
                <a:solidFill>
                  <a:srgbClr val="4570C4"/>
                </a:solidFill>
                <a:effectLst/>
              </a:rPr>
              <a:t> </a:t>
            </a:r>
            <a:r>
              <a:rPr lang="it-IT" sz="2400" u="sng" dirty="0" err="1">
                <a:solidFill>
                  <a:srgbClr val="4570C4"/>
                </a:solidFill>
                <a:effectLst/>
              </a:rPr>
              <a:t>electric</a:t>
            </a:r>
            <a:r>
              <a:rPr lang="it-IT" sz="2400" u="sng" dirty="0">
                <a:solidFill>
                  <a:srgbClr val="4570C4"/>
                </a:solidFill>
                <a:effectLst/>
              </a:rPr>
              <a:t> </a:t>
            </a:r>
            <a:r>
              <a:rPr lang="it-IT" sz="2400" u="sng" dirty="0" err="1">
                <a:solidFill>
                  <a:srgbClr val="4570C4"/>
                </a:solidFill>
                <a:effectLst/>
              </a:rPr>
              <a:t>focusing</a:t>
            </a:r>
            <a:r>
              <a:rPr lang="it-IT" sz="2400" dirty="0">
                <a:solidFill>
                  <a:srgbClr val="4570C4"/>
                </a:solidFill>
                <a:effectLst/>
              </a:rPr>
              <a:t> with good injection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efficiency</a:t>
            </a:r>
            <a:r>
              <a:rPr lang="it-IT" sz="2400" dirty="0">
                <a:solidFill>
                  <a:srgbClr val="4570C4"/>
                </a:solidFill>
                <a:effectLst/>
              </a:rPr>
              <a:t>.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4599FBBB-D318-0C63-8544-968C6EA5597D}"/>
              </a:ext>
            </a:extLst>
          </p:cNvPr>
          <p:cNvGrpSpPr/>
          <p:nvPr/>
        </p:nvGrpSpPr>
        <p:grpSpPr>
          <a:xfrm>
            <a:off x="5669323" y="1754119"/>
            <a:ext cx="6370276" cy="4369808"/>
            <a:chOff x="5669323" y="1754119"/>
            <a:chExt cx="6370276" cy="4369808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C391C4CA-9F3A-26AB-6DB9-3F6592CA7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0873"/>
            <a:stretch>
              <a:fillRect/>
            </a:stretch>
          </p:blipFill>
          <p:spPr>
            <a:xfrm>
              <a:off x="6666806" y="1754119"/>
              <a:ext cx="5372793" cy="4287999"/>
            </a:xfrm>
            <a:prstGeom prst="rect">
              <a:avLst/>
            </a:prstGeom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6242567A-3521-703B-7057-234CF9EAF761}"/>
                </a:ext>
              </a:extLst>
            </p:cNvPr>
            <p:cNvSpPr/>
            <p:nvPr/>
          </p:nvSpPr>
          <p:spPr>
            <a:xfrm>
              <a:off x="5669323" y="2492271"/>
              <a:ext cx="1994965" cy="36316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91890083-E85A-6922-7120-95EC570714FC}"/>
                </a:ext>
              </a:extLst>
            </p:cNvPr>
            <p:cNvSpPr/>
            <p:nvPr/>
          </p:nvSpPr>
          <p:spPr>
            <a:xfrm>
              <a:off x="6196535" y="3000469"/>
              <a:ext cx="1994965" cy="30416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F55C2A5-5547-4511-8470-D1575CF6C3F2}"/>
              </a:ext>
            </a:extLst>
          </p:cNvPr>
          <p:cNvSpPr txBox="1"/>
          <p:nvPr/>
        </p:nvSpPr>
        <p:spPr>
          <a:xfrm>
            <a:off x="169069" y="2152092"/>
            <a:ext cx="7694814" cy="410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it-IT" sz="2400" u="sng" dirty="0">
                <a:solidFill>
                  <a:srgbClr val="4570C4"/>
                </a:solidFill>
                <a:effectLst/>
              </a:rPr>
              <a:t>Key points</a:t>
            </a:r>
          </a:p>
          <a:p>
            <a:pPr marL="457200" indent="-457200">
              <a:lnSpc>
                <a:spcPts val="3500"/>
              </a:lnSpc>
              <a:buFont typeface="+mj-lt"/>
              <a:buAutoNum type="arabicPeriod"/>
            </a:pPr>
            <a:r>
              <a:rPr lang="it-IT" sz="2400" dirty="0" err="1">
                <a:solidFill>
                  <a:srgbClr val="4570C4"/>
                </a:solidFill>
                <a:effectLst/>
              </a:rPr>
              <a:t>Inject</a:t>
            </a:r>
            <a:r>
              <a:rPr lang="it-IT" sz="2400" dirty="0">
                <a:solidFill>
                  <a:srgbClr val="4570C4"/>
                </a:solidFill>
                <a:effectLst/>
              </a:rPr>
              <a:t> low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emittance</a:t>
            </a:r>
            <a:r>
              <a:rPr lang="it-IT" sz="2400" dirty="0">
                <a:solidFill>
                  <a:srgbClr val="4570C4"/>
                </a:solidFill>
                <a:effectLst/>
              </a:rPr>
              <a:t>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beam</a:t>
            </a:r>
            <a:r>
              <a:rPr lang="it-IT" sz="2400" dirty="0">
                <a:solidFill>
                  <a:srgbClr val="4570C4"/>
                </a:solidFill>
              </a:rPr>
              <a:t> </a:t>
            </a:r>
            <a:r>
              <a:rPr lang="it-IT" sz="2400" dirty="0">
                <a:solidFill>
                  <a:srgbClr val="4570C4"/>
                </a:solidFill>
                <a:effectLst/>
              </a:rPr>
              <a:t>with appropriate X-Y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coupling</a:t>
            </a:r>
            <a:r>
              <a:rPr lang="it-IT" sz="2400" dirty="0">
                <a:solidFill>
                  <a:srgbClr val="4570C4"/>
                </a:solidFill>
              </a:rPr>
              <a:t>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into</a:t>
            </a:r>
            <a:r>
              <a:rPr lang="it-IT" sz="2400" dirty="0">
                <a:solidFill>
                  <a:srgbClr val="4570C4"/>
                </a:solidFill>
                <a:effectLst/>
              </a:rPr>
              <a:t>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solenoid</a:t>
            </a:r>
            <a:r>
              <a:rPr lang="it-IT" sz="2400" dirty="0">
                <a:solidFill>
                  <a:srgbClr val="4570C4"/>
                </a:solidFill>
                <a:effectLst/>
              </a:rPr>
              <a:t>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magnet</a:t>
            </a:r>
            <a:r>
              <a:rPr lang="it-IT" sz="2400" dirty="0">
                <a:solidFill>
                  <a:srgbClr val="4570C4"/>
                </a:solidFill>
              </a:rPr>
              <a:t> </a:t>
            </a:r>
            <a:r>
              <a:rPr lang="it-IT" sz="2400" dirty="0">
                <a:solidFill>
                  <a:srgbClr val="4570C4"/>
                </a:solidFill>
                <a:effectLst/>
              </a:rPr>
              <a:t>– to </a:t>
            </a:r>
            <a:r>
              <a:rPr lang="it-IT" sz="2400" u="sng" dirty="0">
                <a:solidFill>
                  <a:srgbClr val="4570C4"/>
                </a:solidFill>
                <a:effectLst/>
              </a:rPr>
              <a:t>compensate fringe field</a:t>
            </a:r>
            <a:r>
              <a:rPr lang="it-IT" sz="2400" dirty="0">
                <a:solidFill>
                  <a:srgbClr val="4570C4"/>
                </a:solidFill>
                <a:effectLst/>
              </a:rPr>
              <a:t>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felt</a:t>
            </a:r>
            <a:r>
              <a:rPr lang="it-IT" sz="2400" dirty="0">
                <a:solidFill>
                  <a:srgbClr val="4570C4"/>
                </a:solidFill>
              </a:rPr>
              <a:t> </a:t>
            </a:r>
            <a:r>
              <a:rPr lang="it-IT" sz="2400" dirty="0">
                <a:solidFill>
                  <a:srgbClr val="4570C4"/>
                </a:solidFill>
                <a:effectLst/>
              </a:rPr>
              <a:t>by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each</a:t>
            </a:r>
            <a:r>
              <a:rPr lang="it-IT" sz="2400" dirty="0">
                <a:solidFill>
                  <a:srgbClr val="4570C4"/>
                </a:solidFill>
                <a:effectLst/>
              </a:rPr>
              <a:t>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muon</a:t>
            </a:r>
            <a:endParaRPr lang="it-IT" sz="2400" dirty="0">
              <a:solidFill>
                <a:srgbClr val="4570C4"/>
              </a:solidFill>
            </a:endParaRPr>
          </a:p>
          <a:p>
            <a:pPr marL="457200" indent="-457200">
              <a:lnSpc>
                <a:spcPts val="3500"/>
              </a:lnSpc>
              <a:buFont typeface="+mj-lt"/>
              <a:buAutoNum type="arabicPeriod"/>
            </a:pPr>
            <a:r>
              <a:rPr lang="it-IT" sz="2400" dirty="0" err="1">
                <a:solidFill>
                  <a:srgbClr val="4570C4"/>
                </a:solidFill>
                <a:effectLst/>
              </a:rPr>
              <a:t>Apply</a:t>
            </a:r>
            <a:r>
              <a:rPr lang="it-IT" sz="2400" dirty="0">
                <a:solidFill>
                  <a:srgbClr val="4570C4"/>
                </a:solidFill>
                <a:effectLst/>
              </a:rPr>
              <a:t> appropriate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radial</a:t>
            </a:r>
            <a:r>
              <a:rPr lang="it-IT" sz="2400" dirty="0">
                <a:solidFill>
                  <a:srgbClr val="4570C4"/>
                </a:solidFill>
                <a:effectLst/>
              </a:rPr>
              <a:t> Br-field (Fringe Br-field + kicker coil Br-field).</a:t>
            </a:r>
          </a:p>
          <a:p>
            <a:pPr marL="914400" lvl="1" indent="-457200">
              <a:lnSpc>
                <a:spcPts val="3500"/>
              </a:lnSpc>
              <a:buFont typeface="Wingdings" pitchFamily="2" charset="2"/>
              <a:buChar char="§"/>
            </a:pPr>
            <a:r>
              <a:rPr lang="it-IT" sz="2400" dirty="0">
                <a:solidFill>
                  <a:srgbClr val="4570C4"/>
                </a:solidFill>
                <a:effectLst/>
              </a:rPr>
              <a:t>to </a:t>
            </a:r>
            <a:r>
              <a:rPr lang="it-IT" sz="2400" u="sng" dirty="0">
                <a:solidFill>
                  <a:srgbClr val="4570C4"/>
                </a:solidFill>
                <a:effectLst/>
              </a:rPr>
              <a:t>guide </a:t>
            </a:r>
            <a:r>
              <a:rPr lang="it-IT" sz="2400" u="sng" dirty="0" err="1">
                <a:solidFill>
                  <a:srgbClr val="4570C4"/>
                </a:solidFill>
                <a:effectLst/>
              </a:rPr>
              <a:t>muons</a:t>
            </a:r>
            <a:r>
              <a:rPr lang="it-IT" sz="2400" dirty="0">
                <a:solidFill>
                  <a:srgbClr val="4570C4"/>
                </a:solidFill>
                <a:effectLst/>
              </a:rPr>
              <a:t> to the </a:t>
            </a:r>
            <a:r>
              <a:rPr lang="it-IT" sz="2400" b="1" u="sng" dirty="0" err="1">
                <a:solidFill>
                  <a:srgbClr val="4570C4"/>
                </a:solidFill>
                <a:effectLst/>
              </a:rPr>
              <a:t>uniform</a:t>
            </a:r>
            <a:r>
              <a:rPr lang="it-IT" sz="2400" b="1" u="sng" dirty="0">
                <a:solidFill>
                  <a:srgbClr val="4570C4"/>
                </a:solidFill>
                <a:effectLst/>
              </a:rPr>
              <a:t> </a:t>
            </a:r>
            <a:r>
              <a:rPr lang="it-IT" sz="2400" b="1" u="sng" dirty="0" err="1">
                <a:solidFill>
                  <a:srgbClr val="4570C4"/>
                </a:solidFill>
                <a:effectLst/>
              </a:rPr>
              <a:t>magnetic</a:t>
            </a:r>
            <a:r>
              <a:rPr lang="it-IT" sz="2400" b="1" u="sng" dirty="0">
                <a:solidFill>
                  <a:srgbClr val="4570C4"/>
                </a:solidFill>
                <a:effectLst/>
              </a:rPr>
              <a:t> field </a:t>
            </a:r>
            <a:r>
              <a:rPr lang="it-IT" sz="2400" b="1" u="sng" dirty="0" err="1">
                <a:solidFill>
                  <a:srgbClr val="4570C4"/>
                </a:solidFill>
              </a:rPr>
              <a:t>region</a:t>
            </a:r>
            <a:r>
              <a:rPr lang="it-IT" sz="2400" dirty="0">
                <a:solidFill>
                  <a:srgbClr val="4570C4"/>
                </a:solidFill>
              </a:rPr>
              <a:t>.</a:t>
            </a:r>
            <a:endParaRPr lang="it-IT" sz="2400" dirty="0">
              <a:solidFill>
                <a:srgbClr val="4570C4"/>
              </a:solidFill>
              <a:effectLst/>
            </a:endParaRPr>
          </a:p>
          <a:p>
            <a:pPr>
              <a:lnSpc>
                <a:spcPts val="3500"/>
              </a:lnSpc>
            </a:pPr>
            <a:r>
              <a:rPr lang="it-IT" sz="2400" dirty="0">
                <a:solidFill>
                  <a:srgbClr val="4570C4"/>
                </a:solidFill>
                <a:effectLst/>
              </a:rPr>
              <a:t>3. </a:t>
            </a:r>
            <a:r>
              <a:rPr lang="it-IT" sz="2400" b="1" dirty="0">
                <a:solidFill>
                  <a:srgbClr val="4570C4"/>
                </a:solidFill>
                <a:effectLst/>
              </a:rPr>
              <a:t>Store </a:t>
            </a:r>
            <a:r>
              <a:rPr lang="it-IT" sz="2400" b="1" dirty="0" err="1">
                <a:solidFill>
                  <a:srgbClr val="4570C4"/>
                </a:solidFill>
                <a:effectLst/>
              </a:rPr>
              <a:t>muon</a:t>
            </a:r>
            <a:r>
              <a:rPr lang="it-IT" sz="2400" dirty="0">
                <a:solidFill>
                  <a:srgbClr val="4570C4"/>
                </a:solidFill>
                <a:effectLst/>
              </a:rPr>
              <a:t>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beam</a:t>
            </a:r>
            <a:r>
              <a:rPr lang="it-IT" sz="2400" dirty="0">
                <a:solidFill>
                  <a:srgbClr val="4570C4"/>
                </a:solidFill>
                <a:effectLst/>
              </a:rPr>
              <a:t> by </a:t>
            </a:r>
            <a:r>
              <a:rPr lang="it-IT" sz="2400" b="1" dirty="0" err="1">
                <a:solidFill>
                  <a:srgbClr val="4570C4"/>
                </a:solidFill>
                <a:effectLst/>
              </a:rPr>
              <a:t>weak</a:t>
            </a:r>
            <a:r>
              <a:rPr lang="it-IT" sz="2400" b="1" dirty="0">
                <a:solidFill>
                  <a:srgbClr val="4570C4"/>
                </a:solidFill>
                <a:effectLst/>
              </a:rPr>
              <a:t> </a:t>
            </a:r>
            <a:r>
              <a:rPr lang="it-IT" sz="2400" b="1" dirty="0" err="1">
                <a:solidFill>
                  <a:srgbClr val="4570C4"/>
                </a:solidFill>
                <a:effectLst/>
              </a:rPr>
              <a:t>focusing</a:t>
            </a:r>
            <a:r>
              <a:rPr lang="it-IT" sz="2400" dirty="0">
                <a:solidFill>
                  <a:srgbClr val="4570C4"/>
                </a:solidFill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30763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80CA7-3902-CAEC-3629-62A0A2A6A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BAAD1089-3903-53AE-16E4-13D3B19E4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F60FA59E-7EC7-3669-FD98-CB8BE9EAC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27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F1BF1A3-ABE5-E3C0-1DEA-C8DAB59728F6}"/>
              </a:ext>
            </a:extLst>
          </p:cNvPr>
          <p:cNvSpPr/>
          <p:nvPr/>
        </p:nvSpPr>
        <p:spPr>
          <a:xfrm>
            <a:off x="838200" y="6367805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35926922-29AB-3E0E-8FDD-B44679C13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112DB191-7947-FAFB-64B4-E6F9F31FC0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AE4FA624-6608-1559-0781-3A105BE3FA02}"/>
              </a:ext>
            </a:extLst>
          </p:cNvPr>
          <p:cNvSpPr/>
          <p:nvPr/>
        </p:nvSpPr>
        <p:spPr>
          <a:xfrm flipV="1">
            <a:off x="836456" y="6320611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5144" name="テキスト ボックス 16">
            <a:extLst>
              <a:ext uri="{FF2B5EF4-FFF2-40B4-BE49-F238E27FC236}">
                <a16:creationId xmlns:a16="http://schemas.microsoft.com/office/drawing/2014/main" id="{24618551-C797-BC62-FA5A-E788EC0B6456}"/>
              </a:ext>
            </a:extLst>
          </p:cNvPr>
          <p:cNvSpPr txBox="1"/>
          <p:nvPr/>
        </p:nvSpPr>
        <p:spPr>
          <a:xfrm>
            <a:off x="1755669" y="6313080"/>
            <a:ext cx="17556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1" lang="en-US" altLang="ja-JP" sz="11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Shields, area control (2022)</a:t>
            </a:r>
            <a:endParaRPr kumimoji="1" lang="ja-JP" altLang="en-US" sz="1100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5168" name="テキスト ボックス 20">
            <a:extLst>
              <a:ext uri="{FF2B5EF4-FFF2-40B4-BE49-F238E27FC236}">
                <a16:creationId xmlns:a16="http://schemas.microsoft.com/office/drawing/2014/main" id="{14BE5604-45ED-D4AE-F479-18E202FADB3A}"/>
              </a:ext>
            </a:extLst>
          </p:cNvPr>
          <p:cNvSpPr txBox="1"/>
          <p:nvPr/>
        </p:nvSpPr>
        <p:spPr>
          <a:xfrm>
            <a:off x="7718393" y="6458818"/>
            <a:ext cx="1775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>
              <a:defRPr/>
            </a:pPr>
            <a:r>
              <a:rPr kumimoji="1" lang="en-US" altLang="ja-JP" sz="1400" dirty="0">
                <a:solidFill>
                  <a:prstClr val="white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Muon storage ring</a:t>
            </a:r>
            <a:endParaRPr kumimoji="1" lang="ja-JP" altLang="en-US" sz="1400">
              <a:solidFill>
                <a:prstClr val="white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cxnSp>
        <p:nvCxnSpPr>
          <p:cNvPr id="5200" name="直線矢印コネクタ 18">
            <a:extLst>
              <a:ext uri="{FF2B5EF4-FFF2-40B4-BE49-F238E27FC236}">
                <a16:creationId xmlns:a16="http://schemas.microsoft.com/office/drawing/2014/main" id="{375BAFDB-412B-F9F7-69A9-01697B976B47}"/>
              </a:ext>
            </a:extLst>
          </p:cNvPr>
          <p:cNvCxnSpPr>
            <a:cxnSpLocks/>
          </p:cNvCxnSpPr>
          <p:nvPr/>
        </p:nvCxnSpPr>
        <p:spPr>
          <a:xfrm>
            <a:off x="8168411" y="5786551"/>
            <a:ext cx="418589" cy="3405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01" name="テキスト ボックス 19">
            <a:extLst>
              <a:ext uri="{FF2B5EF4-FFF2-40B4-BE49-F238E27FC236}">
                <a16:creationId xmlns:a16="http://schemas.microsoft.com/office/drawing/2014/main" id="{7EB96A4F-00A4-B53A-F647-68A9E86C61C0}"/>
              </a:ext>
            </a:extLst>
          </p:cNvPr>
          <p:cNvSpPr txBox="1"/>
          <p:nvPr/>
        </p:nvSpPr>
        <p:spPr>
          <a:xfrm>
            <a:off x="7982835" y="5414343"/>
            <a:ext cx="920445" cy="32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>
              <a:defRPr/>
            </a:pPr>
            <a:r>
              <a:rPr kumimoji="1" lang="en-US" altLang="ja-JP" sz="1534" b="1" dirty="0">
                <a:solidFill>
                  <a:prstClr val="white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0.66 m</a:t>
            </a:r>
            <a:endParaRPr kumimoji="1" lang="ja-JP" altLang="en-US" sz="1534" b="1">
              <a:solidFill>
                <a:prstClr val="white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202" name="テキスト ボックス 20">
            <a:extLst>
              <a:ext uri="{FF2B5EF4-FFF2-40B4-BE49-F238E27FC236}">
                <a16:creationId xmlns:a16="http://schemas.microsoft.com/office/drawing/2014/main" id="{CA12E283-25BD-F25A-0EB3-547048861062}"/>
              </a:ext>
            </a:extLst>
          </p:cNvPr>
          <p:cNvSpPr txBox="1"/>
          <p:nvPr/>
        </p:nvSpPr>
        <p:spPr>
          <a:xfrm>
            <a:off x="7537922" y="6432711"/>
            <a:ext cx="1775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>
              <a:defRPr/>
            </a:pPr>
            <a:r>
              <a:rPr kumimoji="1" lang="en-US" altLang="ja-JP" sz="1400" dirty="0">
                <a:solidFill>
                  <a:prstClr val="white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Muon storage ring</a:t>
            </a:r>
            <a:endParaRPr kumimoji="1" lang="ja-JP" altLang="en-US" sz="1400">
              <a:solidFill>
                <a:prstClr val="white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BF24AE5F-D568-E11E-E7DE-C88EA4E85918}"/>
              </a:ext>
            </a:extLst>
          </p:cNvPr>
          <p:cNvGrpSpPr/>
          <p:nvPr/>
        </p:nvGrpSpPr>
        <p:grpSpPr>
          <a:xfrm>
            <a:off x="706036" y="689443"/>
            <a:ext cx="10779928" cy="5578517"/>
            <a:chOff x="1294805" y="689442"/>
            <a:chExt cx="9144000" cy="4731939"/>
          </a:xfrm>
        </p:grpSpPr>
        <p:pic>
          <p:nvPicPr>
            <p:cNvPr id="5173" name="図 72">
              <a:extLst>
                <a:ext uri="{FF2B5EF4-FFF2-40B4-BE49-F238E27FC236}">
                  <a16:creationId xmlns:a16="http://schemas.microsoft.com/office/drawing/2014/main" id="{32AEA60B-EC6B-25E2-A009-ADF24D918B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4805" y="689442"/>
              <a:ext cx="9144000" cy="4731939"/>
            </a:xfrm>
            <a:prstGeom prst="rect">
              <a:avLst/>
            </a:prstGeom>
          </p:spPr>
        </p:pic>
        <p:sp>
          <p:nvSpPr>
            <p:cNvPr id="5180" name="テキスト ボックス 73">
              <a:extLst>
                <a:ext uri="{FF2B5EF4-FFF2-40B4-BE49-F238E27FC236}">
                  <a16:creationId xmlns:a16="http://schemas.microsoft.com/office/drawing/2014/main" id="{821B70E4-16D0-37F1-93F5-48B92470CEC4}"/>
                </a:ext>
              </a:extLst>
            </p:cNvPr>
            <p:cNvSpPr txBox="1"/>
            <p:nvPr/>
          </p:nvSpPr>
          <p:spPr>
            <a:xfrm rot="763288">
              <a:off x="7248192" y="3992299"/>
              <a:ext cx="604333" cy="1988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212 MeV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1" name="テキスト ボックス 74">
              <a:extLst>
                <a:ext uri="{FF2B5EF4-FFF2-40B4-BE49-F238E27FC236}">
                  <a16:creationId xmlns:a16="http://schemas.microsoft.com/office/drawing/2014/main" id="{1F5FE9B2-0840-E86B-319A-F8F5A82E6187}"/>
                </a:ext>
              </a:extLst>
            </p:cNvPr>
            <p:cNvSpPr txBox="1"/>
            <p:nvPr/>
          </p:nvSpPr>
          <p:spPr>
            <a:xfrm rot="907228">
              <a:off x="3165290" y="3240960"/>
              <a:ext cx="580072" cy="198837"/>
            </a:xfrm>
            <a:prstGeom prst="rect">
              <a:avLst/>
            </a:prstGeom>
            <a:noFill/>
          </p:spPr>
          <p:txBody>
            <a:bodyPr wrap="square" lIns="33231" tIns="0" rIns="33231" bIns="0" rtlCol="0">
              <a:spAutoFit/>
            </a:bodyPr>
            <a:lstStyle/>
            <a:p>
              <a:pPr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25 </a:t>
              </a:r>
              <a:r>
                <a:rPr kumimoji="1" lang="en-US" altLang="ja-JP" sz="1292" dirty="0" err="1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meV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2" name="テキスト ボックス 75">
              <a:extLst>
                <a:ext uri="{FF2B5EF4-FFF2-40B4-BE49-F238E27FC236}">
                  <a16:creationId xmlns:a16="http://schemas.microsoft.com/office/drawing/2014/main" id="{C6E1352C-89E9-EE7A-ED93-913E3EC27743}"/>
                </a:ext>
              </a:extLst>
            </p:cNvPr>
            <p:cNvSpPr txBox="1"/>
            <p:nvPr/>
          </p:nvSpPr>
          <p:spPr>
            <a:xfrm rot="859156">
              <a:off x="1307181" y="2911890"/>
              <a:ext cx="1151782" cy="198837"/>
            </a:xfrm>
            <a:prstGeom prst="rect">
              <a:avLst/>
            </a:prstGeom>
            <a:noFill/>
          </p:spPr>
          <p:txBody>
            <a:bodyPr wrap="square" lIns="33231" tIns="0" rIns="33231" bIns="0" rtlCol="0">
              <a:spAutoFit/>
            </a:bodyPr>
            <a:lstStyle/>
            <a:p>
              <a:pPr algn="ctr"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Symbol" pitchFamily="2" charset="2"/>
                  <a:ea typeface="ＭＳ Ｐゴシック" panose="020B0600070205080204" pitchFamily="34" charset="-128"/>
                </a:rPr>
                <a:t>m</a:t>
              </a: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+(4 MeV)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3" name="正方形/長方形 78">
              <a:extLst>
                <a:ext uri="{FF2B5EF4-FFF2-40B4-BE49-F238E27FC236}">
                  <a16:creationId xmlns:a16="http://schemas.microsoft.com/office/drawing/2014/main" id="{CBC65CC1-1B7F-BB30-53C6-90F2FD45FD94}"/>
                </a:ext>
              </a:extLst>
            </p:cNvPr>
            <p:cNvSpPr/>
            <p:nvPr/>
          </p:nvSpPr>
          <p:spPr>
            <a:xfrm>
              <a:off x="2356094" y="1347822"/>
              <a:ext cx="1091391" cy="482901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1292" kern="0" dirty="0">
                  <a:solidFill>
                    <a:prstClr val="white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graphite</a:t>
              </a:r>
            </a:p>
            <a:p>
              <a:pPr hangingPunct="0">
                <a:defRPr/>
              </a:pPr>
              <a:r>
                <a:rPr kumimoji="1" lang="en-US" altLang="ja-JP" sz="1292" kern="0" dirty="0">
                  <a:solidFill>
                    <a:prstClr val="white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target</a:t>
              </a:r>
            </a:p>
          </p:txBody>
        </p:sp>
        <p:sp>
          <p:nvSpPr>
            <p:cNvPr id="5184" name="フリーフォーム 79">
              <a:extLst>
                <a:ext uri="{FF2B5EF4-FFF2-40B4-BE49-F238E27FC236}">
                  <a16:creationId xmlns:a16="http://schemas.microsoft.com/office/drawing/2014/main" id="{33F74965-BFCB-65CA-442E-C115AF64EC7C}"/>
                </a:ext>
              </a:extLst>
            </p:cNvPr>
            <p:cNvSpPr/>
            <p:nvPr/>
          </p:nvSpPr>
          <p:spPr>
            <a:xfrm>
              <a:off x="1307596" y="1836092"/>
              <a:ext cx="2327563" cy="1087049"/>
            </a:xfrm>
            <a:custGeom>
              <a:avLst/>
              <a:gdLst>
                <a:gd name="connsiteX0" fmla="*/ 13854 w 2521527"/>
                <a:gd name="connsiteY0" fmla="*/ 110836 h 1177636"/>
                <a:gd name="connsiteX1" fmla="*/ 0 w 2521527"/>
                <a:gd name="connsiteY1" fmla="*/ 983673 h 1177636"/>
                <a:gd name="connsiteX2" fmla="*/ 1108363 w 2521527"/>
                <a:gd name="connsiteY2" fmla="*/ 1177636 h 1177636"/>
                <a:gd name="connsiteX3" fmla="*/ 2521527 w 2521527"/>
                <a:gd name="connsiteY3" fmla="*/ 1011382 h 1177636"/>
                <a:gd name="connsiteX4" fmla="*/ 2521527 w 2521527"/>
                <a:gd name="connsiteY4" fmla="*/ 498764 h 1177636"/>
                <a:gd name="connsiteX5" fmla="*/ 2355272 w 2521527"/>
                <a:gd name="connsiteY5" fmla="*/ 304800 h 1177636"/>
                <a:gd name="connsiteX6" fmla="*/ 942109 w 2521527"/>
                <a:gd name="connsiteY6" fmla="*/ 318655 h 1177636"/>
                <a:gd name="connsiteX7" fmla="*/ 637309 w 2521527"/>
                <a:gd name="connsiteY7" fmla="*/ 83127 h 1177636"/>
                <a:gd name="connsiteX8" fmla="*/ 387927 w 2521527"/>
                <a:gd name="connsiteY8" fmla="*/ 0 h 1177636"/>
                <a:gd name="connsiteX9" fmla="*/ 13854 w 2521527"/>
                <a:gd name="connsiteY9" fmla="*/ 110836 h 117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1527" h="1177636">
                  <a:moveTo>
                    <a:pt x="13854" y="110836"/>
                  </a:moveTo>
                  <a:lnTo>
                    <a:pt x="0" y="983673"/>
                  </a:lnTo>
                  <a:lnTo>
                    <a:pt x="1108363" y="1177636"/>
                  </a:lnTo>
                  <a:lnTo>
                    <a:pt x="2521527" y="1011382"/>
                  </a:lnTo>
                  <a:lnTo>
                    <a:pt x="2521527" y="498764"/>
                  </a:lnTo>
                  <a:lnTo>
                    <a:pt x="2355272" y="304800"/>
                  </a:lnTo>
                  <a:lnTo>
                    <a:pt x="942109" y="318655"/>
                  </a:lnTo>
                  <a:lnTo>
                    <a:pt x="637309" y="83127"/>
                  </a:lnTo>
                  <a:lnTo>
                    <a:pt x="387927" y="0"/>
                  </a:lnTo>
                  <a:lnTo>
                    <a:pt x="13854" y="110836"/>
                  </a:lnTo>
                  <a:close/>
                </a:path>
              </a:pathLst>
            </a:custGeom>
            <a:solidFill>
              <a:srgbClr val="F79646">
                <a:lumMod val="75000"/>
                <a:alpha val="22000"/>
              </a:srgbClr>
            </a:solidFill>
            <a:ln w="4445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1" lang="ja-JP" altLang="en-US" sz="1662" kern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endParaRPr>
            </a:p>
          </p:txBody>
        </p:sp>
        <p:sp>
          <p:nvSpPr>
            <p:cNvPr id="5185" name="テキスト ボックス 80">
              <a:extLst>
                <a:ext uri="{FF2B5EF4-FFF2-40B4-BE49-F238E27FC236}">
                  <a16:creationId xmlns:a16="http://schemas.microsoft.com/office/drawing/2014/main" id="{D110856D-1F80-E928-FE85-A440CA0C77F3}"/>
                </a:ext>
              </a:extLst>
            </p:cNvPr>
            <p:cNvSpPr txBox="1"/>
            <p:nvPr/>
          </p:nvSpPr>
          <p:spPr>
            <a:xfrm>
              <a:off x="2171127" y="1729970"/>
              <a:ext cx="2093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b="1" dirty="0">
                  <a:solidFill>
                    <a:srgbClr val="F79646">
                      <a:lumMod val="75000"/>
                    </a:srgbClr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Constructed in 2021</a:t>
              </a:r>
            </a:p>
          </p:txBody>
        </p:sp>
        <p:sp>
          <p:nvSpPr>
            <p:cNvPr id="5186" name="テキスト ボックス 83">
              <a:extLst>
                <a:ext uri="{FF2B5EF4-FFF2-40B4-BE49-F238E27FC236}">
                  <a16:creationId xmlns:a16="http://schemas.microsoft.com/office/drawing/2014/main" id="{1CF0AB15-CF5E-6C90-16C0-2166FC07F74E}"/>
                </a:ext>
              </a:extLst>
            </p:cNvPr>
            <p:cNvSpPr txBox="1"/>
            <p:nvPr/>
          </p:nvSpPr>
          <p:spPr>
            <a:xfrm rot="907228">
              <a:off x="3939787" y="3408662"/>
              <a:ext cx="504731" cy="198837"/>
            </a:xfrm>
            <a:prstGeom prst="rect">
              <a:avLst/>
            </a:prstGeom>
            <a:noFill/>
          </p:spPr>
          <p:txBody>
            <a:bodyPr wrap="square" lIns="33231" tIns="0" rIns="33231" bIns="0" rtlCol="0">
              <a:spAutoFit/>
            </a:bodyPr>
            <a:lstStyle/>
            <a:p>
              <a:pPr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4 MeV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7" name="テキスト ボックス 84">
              <a:extLst>
                <a:ext uri="{FF2B5EF4-FFF2-40B4-BE49-F238E27FC236}">
                  <a16:creationId xmlns:a16="http://schemas.microsoft.com/office/drawing/2014/main" id="{A13A55B1-9F6C-048D-DF32-7750E8AC956B}"/>
                </a:ext>
              </a:extLst>
            </p:cNvPr>
            <p:cNvSpPr txBox="1"/>
            <p:nvPr/>
          </p:nvSpPr>
          <p:spPr>
            <a:xfrm rot="584827">
              <a:off x="6042074" y="1981105"/>
              <a:ext cx="3344185" cy="461665"/>
            </a:xfrm>
            <a:prstGeom prst="rect">
              <a:avLst/>
            </a:prstGeom>
            <a:solidFill>
              <a:sysClr val="window" lastClr="FFFFFF">
                <a:alpha val="65715"/>
              </a:sysClr>
            </a:solidFill>
            <a:scene3d>
              <a:camera prst="isometricLeftDown">
                <a:rot lat="1212048" lon="1298350" rev="51207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2400" kern="0" dirty="0">
                  <a:solidFill>
                    <a:srgbClr val="FF0000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H-line experimental bldg.</a:t>
              </a:r>
              <a:endParaRPr kumimoji="1" lang="ja-JP" altLang="en-US" sz="2400" kern="0">
                <a:solidFill>
                  <a:srgbClr val="FF0000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8" name="テキスト ボックス 85">
              <a:extLst>
                <a:ext uri="{FF2B5EF4-FFF2-40B4-BE49-F238E27FC236}">
                  <a16:creationId xmlns:a16="http://schemas.microsoft.com/office/drawing/2014/main" id="{D01A09F0-C243-7CFD-CC99-5F5A85458603}"/>
                </a:ext>
              </a:extLst>
            </p:cNvPr>
            <p:cNvSpPr txBox="1"/>
            <p:nvPr/>
          </p:nvSpPr>
          <p:spPr>
            <a:xfrm rot="584827">
              <a:off x="5274475" y="2617166"/>
              <a:ext cx="2818400" cy="338554"/>
            </a:xfrm>
            <a:prstGeom prst="rect">
              <a:avLst/>
            </a:prstGeom>
            <a:solidFill>
              <a:sysClr val="window" lastClr="FFFFFF">
                <a:alpha val="65715"/>
              </a:sysClr>
            </a:solidFill>
            <a:scene3d>
              <a:camera prst="isometricLeftDown">
                <a:rot lat="1212048" lon="1298350" rev="51207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1600" kern="0" dirty="0">
                  <a:solidFill>
                    <a:srgbClr val="7030A0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Transmission muon microscope</a:t>
              </a:r>
              <a:endParaRPr kumimoji="1" lang="ja-JP" altLang="en-US" sz="1600" kern="0">
                <a:solidFill>
                  <a:srgbClr val="7030A0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9" name="テキスト ボックス 86">
              <a:extLst>
                <a:ext uri="{FF2B5EF4-FFF2-40B4-BE49-F238E27FC236}">
                  <a16:creationId xmlns:a16="http://schemas.microsoft.com/office/drawing/2014/main" id="{C1D2692D-B9F3-144C-ED21-3205E4D321FF}"/>
                </a:ext>
              </a:extLst>
            </p:cNvPr>
            <p:cNvSpPr txBox="1"/>
            <p:nvPr/>
          </p:nvSpPr>
          <p:spPr>
            <a:xfrm rot="584827">
              <a:off x="8943009" y="3808192"/>
              <a:ext cx="928459" cy="338554"/>
            </a:xfrm>
            <a:prstGeom prst="rect">
              <a:avLst/>
            </a:prstGeom>
            <a:solidFill>
              <a:sysClr val="window" lastClr="FFFFFF">
                <a:alpha val="65715"/>
              </a:sysClr>
            </a:solidFill>
            <a:scene3d>
              <a:camera prst="isometricLeftDown">
                <a:rot lat="1212048" lon="1298350" rev="51207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1600" kern="0" dirty="0">
                  <a:solidFill>
                    <a:srgbClr val="7030A0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g-2/EDM</a:t>
              </a:r>
              <a:endParaRPr kumimoji="1" lang="ja-JP" altLang="en-US" sz="1600" kern="0">
                <a:solidFill>
                  <a:srgbClr val="7030A0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90" name="テキスト ボックス 89">
              <a:extLst>
                <a:ext uri="{FF2B5EF4-FFF2-40B4-BE49-F238E27FC236}">
                  <a16:creationId xmlns:a16="http://schemas.microsoft.com/office/drawing/2014/main" id="{7CB3FA37-2C5A-C3AB-B955-9C1CD37ED145}"/>
                </a:ext>
              </a:extLst>
            </p:cNvPr>
            <p:cNvSpPr txBox="1"/>
            <p:nvPr/>
          </p:nvSpPr>
          <p:spPr>
            <a:xfrm rot="823208">
              <a:off x="1359307" y="2220229"/>
              <a:ext cx="9476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1200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Muon beam</a:t>
              </a:r>
              <a:endParaRPr kumimoji="1" lang="ja-JP" altLang="en-US" sz="120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cxnSp>
          <p:nvCxnSpPr>
            <p:cNvPr id="5191" name="直線矢印コネクタ 90">
              <a:extLst>
                <a:ext uri="{FF2B5EF4-FFF2-40B4-BE49-F238E27FC236}">
                  <a16:creationId xmlns:a16="http://schemas.microsoft.com/office/drawing/2014/main" id="{67375600-FC0C-78E0-0BC1-483AB13D1EAD}"/>
                </a:ext>
              </a:extLst>
            </p:cNvPr>
            <p:cNvCxnSpPr>
              <a:cxnSpLocks/>
            </p:cNvCxnSpPr>
            <p:nvPr/>
          </p:nvCxnSpPr>
          <p:spPr>
            <a:xfrm>
              <a:off x="1371781" y="2356343"/>
              <a:ext cx="1110649" cy="26985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5196" name="正方形/長方形 12">
              <a:extLst>
                <a:ext uri="{FF2B5EF4-FFF2-40B4-BE49-F238E27FC236}">
                  <a16:creationId xmlns:a16="http://schemas.microsoft.com/office/drawing/2014/main" id="{BDA68605-25E5-DCC2-9035-FC083C41047F}"/>
                </a:ext>
              </a:extLst>
            </p:cNvPr>
            <p:cNvSpPr/>
            <p:nvPr/>
          </p:nvSpPr>
          <p:spPr>
            <a:xfrm rot="652335">
              <a:off x="8531311" y="4879868"/>
              <a:ext cx="1190769" cy="409726"/>
            </a:xfrm>
            <a:prstGeom prst="rect">
              <a:avLst/>
            </a:prstGeom>
            <a:solidFill>
              <a:schemeClr val="bg1">
                <a:alpha val="57707"/>
              </a:schemeClr>
            </a:solidFill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585" dirty="0">
                  <a:solidFill>
                    <a:srgbClr val="00B050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storage</a:t>
              </a:r>
            </a:p>
          </p:txBody>
        </p:sp>
        <p:sp>
          <p:nvSpPr>
            <p:cNvPr id="5197" name="正方形/長方形 13">
              <a:extLst>
                <a:ext uri="{FF2B5EF4-FFF2-40B4-BE49-F238E27FC236}">
                  <a16:creationId xmlns:a16="http://schemas.microsoft.com/office/drawing/2014/main" id="{BEE1402E-432D-2331-5E6F-04A592CA747A}"/>
                </a:ext>
              </a:extLst>
            </p:cNvPr>
            <p:cNvSpPr/>
            <p:nvPr/>
          </p:nvSpPr>
          <p:spPr>
            <a:xfrm rot="652335">
              <a:off x="4681616" y="3537639"/>
              <a:ext cx="2209587" cy="454560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400" b="1" dirty="0">
                  <a:solidFill>
                    <a:srgbClr val="FF0000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acceleration</a:t>
              </a:r>
            </a:p>
          </p:txBody>
        </p:sp>
        <p:sp>
          <p:nvSpPr>
            <p:cNvPr id="5198" name="正方形/長方形 14">
              <a:extLst>
                <a:ext uri="{FF2B5EF4-FFF2-40B4-BE49-F238E27FC236}">
                  <a16:creationId xmlns:a16="http://schemas.microsoft.com/office/drawing/2014/main" id="{1C7BD831-E3F2-7C04-932A-17145F422A92}"/>
                </a:ext>
              </a:extLst>
            </p:cNvPr>
            <p:cNvSpPr/>
            <p:nvPr/>
          </p:nvSpPr>
          <p:spPr>
            <a:xfrm rot="1020717">
              <a:off x="2197087" y="2983113"/>
              <a:ext cx="1152458" cy="393005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000" b="1" dirty="0">
                  <a:solidFill>
                    <a:srgbClr val="071CFF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cooling</a:t>
              </a:r>
            </a:p>
          </p:txBody>
        </p:sp>
        <p:sp>
          <p:nvSpPr>
            <p:cNvPr id="11" name="正方形/長方形 13">
              <a:extLst>
                <a:ext uri="{FF2B5EF4-FFF2-40B4-BE49-F238E27FC236}">
                  <a16:creationId xmlns:a16="http://schemas.microsoft.com/office/drawing/2014/main" id="{C1487A6B-0BDC-371D-A494-73F48E4A75C6}"/>
                </a:ext>
              </a:extLst>
            </p:cNvPr>
            <p:cNvSpPr/>
            <p:nvPr/>
          </p:nvSpPr>
          <p:spPr>
            <a:xfrm rot="2292443">
              <a:off x="7904668" y="3436673"/>
              <a:ext cx="1011696" cy="333364"/>
            </a:xfrm>
            <a:prstGeom prst="rect">
              <a:avLst/>
            </a:prstGeom>
            <a:solidFill>
              <a:schemeClr val="bg2">
                <a:lumMod val="90000"/>
                <a:alpha val="61161"/>
              </a:schemeClr>
            </a:solidFill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000" b="1" dirty="0"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injection</a:t>
              </a:r>
            </a:p>
          </p:txBody>
        </p:sp>
      </p:grpSp>
      <p:sp>
        <p:nvSpPr>
          <p:cNvPr id="13" name="Rettangolo 12">
            <a:extLst>
              <a:ext uri="{FF2B5EF4-FFF2-40B4-BE49-F238E27FC236}">
                <a16:creationId xmlns:a16="http://schemas.microsoft.com/office/drawing/2014/main" id="{392446D6-2D63-DD38-D038-267F9533DF9A}"/>
              </a:ext>
            </a:extLst>
          </p:cNvPr>
          <p:cNvSpPr/>
          <p:nvPr/>
        </p:nvSpPr>
        <p:spPr>
          <a:xfrm>
            <a:off x="591409" y="76541"/>
            <a:ext cx="8612839" cy="6240653"/>
          </a:xfrm>
          <a:prstGeom prst="rect">
            <a:avLst/>
          </a:prstGeom>
          <a:solidFill>
            <a:schemeClr val="bg2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olo 11">
            <a:extLst>
              <a:ext uri="{FF2B5EF4-FFF2-40B4-BE49-F238E27FC236}">
                <a16:creationId xmlns:a16="http://schemas.microsoft.com/office/drawing/2014/main" id="{A444B87E-6F68-37C5-CF2B-019CBC8E1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354" y="57099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Storage Ring</a:t>
            </a:r>
            <a:endParaRPr lang="en-GB" b="1" noProof="0" dirty="0">
              <a:solidFill>
                <a:srgbClr val="002060"/>
              </a:solidFill>
            </a:endParaRPr>
          </a:p>
        </p:txBody>
      </p:sp>
      <p:cxnSp>
        <p:nvCxnSpPr>
          <p:cNvPr id="10" name="Connettore 1 58">
            <a:extLst>
              <a:ext uri="{FF2B5EF4-FFF2-40B4-BE49-F238E27FC236}">
                <a16:creationId xmlns:a16="http://schemas.microsoft.com/office/drawing/2014/main" id="{C2CAC8FC-332F-58D3-0276-9CD72A489770}"/>
              </a:ext>
            </a:extLst>
          </p:cNvPr>
          <p:cNvCxnSpPr>
            <a:cxnSpLocks/>
          </p:cNvCxnSpPr>
          <p:nvPr/>
        </p:nvCxnSpPr>
        <p:spPr>
          <a:xfrm>
            <a:off x="4287794" y="522963"/>
            <a:ext cx="3868260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3861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59290-CCCD-048D-1052-FD6171FFD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F8AC6EEE-E734-82FB-F155-9413143BD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Storage Magnet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D1F5ECAB-6525-1E41-96B8-2435CFF9F0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2A2637D4-C2D5-85A6-39F9-B8E9F70D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28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DE8B3F8-5D20-CE29-B66F-1B7B2B856D81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0C3F8F93-CEFF-FB82-4266-5397330B7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C188A5DD-5375-82EE-CF50-DD5AD3D601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A65AA982-2811-DD90-B3E9-4D363F637D2C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87C5B332-49D4-114A-A15C-3A1248879C65}"/>
              </a:ext>
            </a:extLst>
          </p:cNvPr>
          <p:cNvCxnSpPr>
            <a:cxnSpLocks/>
          </p:cNvCxnSpPr>
          <p:nvPr/>
        </p:nvCxnSpPr>
        <p:spPr>
          <a:xfrm>
            <a:off x="4211451" y="485892"/>
            <a:ext cx="3853049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9B1DC05-E42F-1B51-799C-30C7DA00E162}"/>
              </a:ext>
            </a:extLst>
          </p:cNvPr>
          <p:cNvSpPr txBox="1"/>
          <p:nvPr/>
        </p:nvSpPr>
        <p:spPr>
          <a:xfrm>
            <a:off x="958846" y="531913"/>
            <a:ext cx="91376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effectLst/>
              </a:rPr>
              <a:t>3 Tesla</a:t>
            </a:r>
            <a:r>
              <a:rPr lang="it-IT" sz="2400" dirty="0">
                <a:solidFill>
                  <a:srgbClr val="4570C4"/>
                </a:solidFill>
                <a:effectLst/>
              </a:rPr>
              <a:t> MRI-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type</a:t>
            </a:r>
            <a:r>
              <a:rPr lang="it-IT" sz="2400" dirty="0">
                <a:solidFill>
                  <a:srgbClr val="4570C4"/>
                </a:solidFill>
                <a:effectLst/>
              </a:rPr>
              <a:t>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superconducting</a:t>
            </a:r>
            <a:r>
              <a:rPr lang="it-IT" sz="2400" dirty="0">
                <a:solidFill>
                  <a:srgbClr val="4570C4"/>
                </a:solidFill>
                <a:effectLst/>
              </a:rPr>
              <a:t>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solenoid</a:t>
            </a:r>
            <a:r>
              <a:rPr lang="it-IT" sz="2400" dirty="0">
                <a:solidFill>
                  <a:srgbClr val="4570C4"/>
                </a:solidFill>
                <a:effectLst/>
              </a:rPr>
              <a:t>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magnet</a:t>
            </a:r>
            <a:r>
              <a:rPr lang="it-IT" sz="2400" dirty="0">
                <a:solidFill>
                  <a:srgbClr val="4570C4"/>
                </a:solidFill>
                <a:effectLst/>
              </a:rPr>
              <a:t>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is</a:t>
            </a:r>
            <a:r>
              <a:rPr lang="it-IT" sz="2400" dirty="0">
                <a:solidFill>
                  <a:srgbClr val="4570C4"/>
                </a:solidFill>
                <a:effectLst/>
              </a:rPr>
              <a:t> under design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AA42D325-D0D6-D0F6-6E6D-FB7A56CE9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218" y="950698"/>
            <a:ext cx="5132294" cy="4954089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891EDE6-CFF4-8A60-5CC9-71D2027A2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488" y="1003917"/>
            <a:ext cx="4997824" cy="433634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73994D5-1ED6-D74B-37FA-761141DC9F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7902" y="1458384"/>
            <a:ext cx="2390838" cy="2973916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5C1EAA0-A56B-9264-D6EC-6E10E0FAF59E}"/>
              </a:ext>
            </a:extLst>
          </p:cNvPr>
          <p:cNvSpPr txBox="1"/>
          <p:nvPr/>
        </p:nvSpPr>
        <p:spPr>
          <a:xfrm>
            <a:off x="5738393" y="5576675"/>
            <a:ext cx="6453607" cy="851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575"/>
              </a:spcAft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4570C4"/>
                </a:solidFill>
                <a:effectLst/>
                <a:latin typeface="Helvetica Neue" panose="02000503000000020004" pitchFamily="2" charset="0"/>
              </a:rPr>
              <a:t>Average</a:t>
            </a:r>
            <a:r>
              <a:rPr lang="it-IT" dirty="0">
                <a:solidFill>
                  <a:srgbClr val="4570C4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solidFill>
                  <a:srgbClr val="4570C4"/>
                </a:solidFill>
                <a:effectLst/>
                <a:latin typeface="Helvetica Neue" panose="02000503000000020004" pitchFamily="2" charset="0"/>
              </a:rPr>
              <a:t>magnetic</a:t>
            </a:r>
            <a:r>
              <a:rPr lang="it-IT" dirty="0">
                <a:solidFill>
                  <a:srgbClr val="4570C4"/>
                </a:solidFill>
                <a:effectLst/>
                <a:latin typeface="Helvetica Neue" panose="02000503000000020004" pitchFamily="2" charset="0"/>
              </a:rPr>
              <a:t> field </a:t>
            </a:r>
            <a:r>
              <a:rPr lang="it-IT" b="1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uniformity</a:t>
            </a:r>
            <a:r>
              <a:rPr lang="it-IT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solidFill>
                  <a:srgbClr val="4570C4"/>
                </a:solidFill>
                <a:effectLst/>
                <a:latin typeface="Helvetica Neue" panose="02000503000000020004" pitchFamily="2" charset="0"/>
              </a:rPr>
              <a:t>is</a:t>
            </a:r>
            <a:r>
              <a:rPr lang="it-IT" dirty="0">
                <a:solidFill>
                  <a:srgbClr val="4570C4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solidFill>
                  <a:srgbClr val="4570C4"/>
                </a:solidFill>
                <a:effectLst/>
                <a:latin typeface="Helvetica Neue" panose="02000503000000020004" pitchFamily="2" charset="0"/>
              </a:rPr>
              <a:t>better</a:t>
            </a:r>
            <a:r>
              <a:rPr lang="it-IT" dirty="0">
                <a:solidFill>
                  <a:srgbClr val="4570C4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solidFill>
                  <a:srgbClr val="4570C4"/>
                </a:solidFill>
                <a:effectLst/>
                <a:latin typeface="Helvetica Neue" panose="02000503000000020004" pitchFamily="2" charset="0"/>
              </a:rPr>
              <a:t>than</a:t>
            </a:r>
            <a:r>
              <a:rPr lang="it-IT" dirty="0">
                <a:solidFill>
                  <a:srgbClr val="4570C4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it-IT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0.1 ppm</a:t>
            </a:r>
          </a:p>
          <a:p>
            <a:pPr marL="285750" indent="-285750">
              <a:spcAft>
                <a:spcPts val="1575"/>
              </a:spcAft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4570C4"/>
                </a:solidFill>
                <a:effectLst/>
                <a:latin typeface="Helvetica Neue" panose="02000503000000020004" pitchFamily="2" charset="0"/>
              </a:rPr>
              <a:t>25 ppb/line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8A5AEB03-8E9A-5C24-8A88-7A76A4E398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8263" y="5376003"/>
            <a:ext cx="3901888" cy="131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08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17D77-AB74-81F7-0DB5-DB3F29CFA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BE9F87E4-D88D-C7E8-3D4F-03A7534DB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Storage Magnet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2123C360-0BDB-57C9-301A-418183C6D6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0EE86932-D1BA-4348-6583-BEEF1266E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29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33DBE0E-2AFD-DF83-6876-059055346F76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FFE87984-6FE9-CFDC-DB27-8C960E334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E3723A36-C121-F6CF-D641-0D113A01A4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118751DB-FA5C-3D5A-00E5-12ABF373971A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3DE3D6CD-B770-EEE2-A82C-7590F9AEB93D}"/>
              </a:ext>
            </a:extLst>
          </p:cNvPr>
          <p:cNvCxnSpPr>
            <a:cxnSpLocks/>
          </p:cNvCxnSpPr>
          <p:nvPr/>
        </p:nvCxnSpPr>
        <p:spPr>
          <a:xfrm>
            <a:off x="4211451" y="485892"/>
            <a:ext cx="3853049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0D560553-FEED-04E2-95FD-29E2D58D16B0}"/>
                  </a:ext>
                </a:extLst>
              </p:cNvPr>
              <p:cNvSpPr txBox="1"/>
              <p:nvPr/>
            </p:nvSpPr>
            <p:spPr>
              <a:xfrm>
                <a:off x="330200" y="609783"/>
                <a:ext cx="11955538" cy="22510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2400" u="sng" dirty="0">
                    <a:solidFill>
                      <a:srgbClr val="4570C4"/>
                    </a:solidFill>
                  </a:rPr>
                  <a:t>Local </a:t>
                </a:r>
                <a:r>
                  <a:rPr lang="it-IT" sz="2400" u="sng" dirty="0" err="1">
                    <a:solidFill>
                      <a:srgbClr val="4570C4"/>
                    </a:solidFill>
                  </a:rPr>
                  <a:t>uniformity</a:t>
                </a:r>
                <a:r>
                  <a:rPr lang="it-IT" sz="2400" dirty="0">
                    <a:solidFill>
                      <a:srgbClr val="4570C4"/>
                    </a:solidFill>
                  </a:rPr>
                  <a:t> of </a:t>
                </a:r>
                <a:r>
                  <a:rPr lang="it-IT" sz="2400" b="1" dirty="0"/>
                  <a:t>1 ppm </a:t>
                </a:r>
                <a:r>
                  <a:rPr lang="it-IT" sz="2400" dirty="0" err="1">
                    <a:solidFill>
                      <a:srgbClr val="4570C4"/>
                    </a:solidFill>
                  </a:rPr>
                  <a:t>was</a:t>
                </a:r>
                <a:r>
                  <a:rPr lang="it-IT" sz="2400" dirty="0">
                    <a:solidFill>
                      <a:srgbClr val="4570C4"/>
                    </a:solidFill>
                  </a:rPr>
                  <a:t> </a:t>
                </a:r>
                <a:r>
                  <a:rPr lang="it-IT" sz="2400" dirty="0" err="1">
                    <a:solidFill>
                      <a:srgbClr val="4570C4"/>
                    </a:solidFill>
                  </a:rPr>
                  <a:t>demonstrated</a:t>
                </a:r>
                <a:r>
                  <a:rPr lang="it-IT" sz="2400" dirty="0">
                    <a:solidFill>
                      <a:srgbClr val="4570C4"/>
                    </a:solidFill>
                  </a:rPr>
                  <a:t> by the MUSEUM </a:t>
                </a:r>
                <a:r>
                  <a:rPr lang="it-IT" sz="2400" dirty="0" err="1">
                    <a:solidFill>
                      <a:srgbClr val="4570C4"/>
                    </a:solidFill>
                  </a:rPr>
                  <a:t>experiment</a:t>
                </a:r>
                <a:r>
                  <a:rPr lang="it-IT" sz="2400" dirty="0">
                    <a:solidFill>
                      <a:srgbClr val="4570C4"/>
                    </a:solidFill>
                  </a:rPr>
                  <a:t> </a:t>
                </a:r>
                <a:r>
                  <a:rPr lang="it-IT" sz="2400" dirty="0" err="1">
                    <a:solidFill>
                      <a:srgbClr val="4570C4"/>
                    </a:solidFill>
                  </a:rPr>
                  <a:t>magnet</a:t>
                </a:r>
                <a:r>
                  <a:rPr lang="it-IT" sz="2400" dirty="0">
                    <a:solidFill>
                      <a:srgbClr val="4570C4"/>
                    </a:solidFill>
                  </a:rPr>
                  <a:t> </a:t>
                </a:r>
                <a:r>
                  <a:rPr lang="it-IT" sz="2400" dirty="0" err="1">
                    <a:solidFill>
                      <a:srgbClr val="4570C4"/>
                    </a:solidFill>
                  </a:rPr>
                  <a:t>at</a:t>
                </a:r>
                <a:r>
                  <a:rPr lang="it-IT" sz="2400" dirty="0">
                    <a:solidFill>
                      <a:srgbClr val="4570C4"/>
                    </a:solidFill>
                  </a:rPr>
                  <a:t> </a:t>
                </a:r>
                <a:r>
                  <a:rPr lang="it-IT" sz="2400" b="1" dirty="0"/>
                  <a:t>1.2 T</a:t>
                </a:r>
                <a:r>
                  <a:rPr lang="it-IT" sz="2400" dirty="0">
                    <a:solidFill>
                      <a:srgbClr val="4570C4"/>
                    </a:solidFill>
                  </a:rPr>
                  <a:t>; 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2400" dirty="0" err="1">
                    <a:solidFill>
                      <a:srgbClr val="4570C4"/>
                    </a:solidFill>
                  </a:rPr>
                  <a:t>Further</a:t>
                </a:r>
                <a:r>
                  <a:rPr lang="it-IT" sz="2400" dirty="0">
                    <a:solidFill>
                      <a:srgbClr val="4570C4"/>
                    </a:solidFill>
                  </a:rPr>
                  <a:t> </a:t>
                </a:r>
                <a:r>
                  <a:rPr lang="it-IT" sz="2400" dirty="0" err="1">
                    <a:solidFill>
                      <a:srgbClr val="4570C4"/>
                    </a:solidFill>
                  </a:rPr>
                  <a:t>tests</a:t>
                </a:r>
                <a:r>
                  <a:rPr lang="it-IT" sz="2400" dirty="0">
                    <a:solidFill>
                      <a:srgbClr val="4570C4"/>
                    </a:solidFill>
                  </a:rPr>
                  <a:t> </a:t>
                </a:r>
                <a:r>
                  <a:rPr lang="it-IT" sz="2400" dirty="0" err="1">
                    <a:solidFill>
                      <a:srgbClr val="4570C4"/>
                    </a:solidFill>
                  </a:rPr>
                  <a:t>will</a:t>
                </a:r>
                <a:r>
                  <a:rPr lang="it-IT" sz="2400" dirty="0">
                    <a:solidFill>
                      <a:srgbClr val="4570C4"/>
                    </a:solidFill>
                  </a:rPr>
                  <a:t> be </a:t>
                </a:r>
                <a:r>
                  <a:rPr lang="it-IT" sz="2400" dirty="0" err="1">
                    <a:solidFill>
                      <a:srgbClr val="4570C4"/>
                    </a:solidFill>
                  </a:rPr>
                  <a:t>carried</a:t>
                </a:r>
                <a:r>
                  <a:rPr lang="it-IT" sz="2400" dirty="0">
                    <a:solidFill>
                      <a:srgbClr val="4570C4"/>
                    </a:solidFill>
                  </a:rPr>
                  <a:t> out </a:t>
                </a:r>
                <a:r>
                  <a:rPr lang="it-IT" sz="2400" dirty="0" err="1">
                    <a:solidFill>
                      <a:srgbClr val="4570C4"/>
                    </a:solidFill>
                  </a:rPr>
                  <a:t>at</a:t>
                </a:r>
                <a:r>
                  <a:rPr lang="it-IT" sz="2400" dirty="0">
                    <a:solidFill>
                      <a:srgbClr val="4570C4"/>
                    </a:solidFill>
                  </a:rPr>
                  <a:t> </a:t>
                </a:r>
                <a:r>
                  <a:rPr lang="it-IT" sz="2400" b="1" dirty="0"/>
                  <a:t>3 T</a:t>
                </a:r>
                <a:r>
                  <a:rPr lang="it-IT" sz="2400" b="1" dirty="0">
                    <a:solidFill>
                      <a:srgbClr val="4570C4"/>
                    </a:solidFill>
                  </a:rPr>
                  <a:t>.</a:t>
                </a:r>
                <a:endParaRPr lang="it-IT" sz="2400" dirty="0">
                  <a:solidFill>
                    <a:srgbClr val="4570C4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2400" dirty="0">
                    <a:solidFill>
                      <a:srgbClr val="4570C4"/>
                    </a:solidFill>
                  </a:rPr>
                  <a:t>In the cross-</a:t>
                </a:r>
                <a:r>
                  <a:rPr lang="it-IT" sz="2400" dirty="0" err="1">
                    <a:solidFill>
                      <a:srgbClr val="4570C4"/>
                    </a:solidFill>
                  </a:rPr>
                  <a:t>calibration</a:t>
                </a:r>
                <a:r>
                  <a:rPr lang="it-IT" sz="2400" dirty="0">
                    <a:solidFill>
                      <a:srgbClr val="4570C4"/>
                    </a:solidFill>
                  </a:rPr>
                  <a:t> of FNAL and J-PARC field probes </a:t>
                </a:r>
                <a:r>
                  <a:rPr lang="it-IT" sz="2400" dirty="0" err="1">
                    <a:solidFill>
                      <a:srgbClr val="4570C4"/>
                    </a:solidFill>
                  </a:rPr>
                  <a:t>at</a:t>
                </a:r>
                <a:r>
                  <a:rPr lang="it-IT" sz="2400" dirty="0">
                    <a:solidFill>
                      <a:srgbClr val="4570C4"/>
                    </a:solidFill>
                  </a:rPr>
                  <a:t> ANL,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rgbClr val="4570C4"/>
                        </a:solidFill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it-IT" sz="2400" b="1" dirty="0"/>
                  <a:t>7 ppb </a:t>
                </a:r>
                <a:r>
                  <a:rPr lang="it-IT" sz="2400" dirty="0">
                    <a:solidFill>
                      <a:srgbClr val="4570C4"/>
                    </a:solidFill>
                  </a:rPr>
                  <a:t>agreement </a:t>
                </a:r>
                <a:r>
                  <a:rPr lang="it-IT" sz="2400" dirty="0" err="1">
                    <a:solidFill>
                      <a:srgbClr val="4570C4"/>
                    </a:solidFill>
                  </a:rPr>
                  <a:t>was</a:t>
                </a:r>
                <a:r>
                  <a:rPr lang="it-IT" sz="2400" dirty="0">
                    <a:solidFill>
                      <a:srgbClr val="4570C4"/>
                    </a:solidFill>
                  </a:rPr>
                  <a:t> </a:t>
                </a:r>
                <a:r>
                  <a:rPr lang="it-IT" sz="2400" dirty="0" err="1">
                    <a:solidFill>
                      <a:srgbClr val="4570C4"/>
                    </a:solidFill>
                  </a:rPr>
                  <a:t>obtained</a:t>
                </a:r>
                <a:r>
                  <a:rPr lang="it-IT" sz="2400" dirty="0">
                    <a:solidFill>
                      <a:srgbClr val="4570C4"/>
                    </a:solidFill>
                  </a:rPr>
                  <a:t> with </a:t>
                </a:r>
                <a:r>
                  <a:rPr lang="it-IT" sz="2400" b="1" dirty="0"/>
                  <a:t>15 ppb</a:t>
                </a:r>
                <a:r>
                  <a:rPr lang="it-IT" sz="2400" dirty="0"/>
                  <a:t> </a:t>
                </a:r>
                <a:r>
                  <a:rPr lang="it-IT" sz="2400" dirty="0" err="1">
                    <a:solidFill>
                      <a:srgbClr val="4570C4"/>
                    </a:solidFill>
                  </a:rPr>
                  <a:t>uncertainties</a:t>
                </a:r>
                <a:r>
                  <a:rPr lang="it-IT" sz="2400" dirty="0">
                    <a:solidFill>
                      <a:srgbClr val="4570C4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0D560553-FEED-04E2-95FD-29E2D58D16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" y="609783"/>
                <a:ext cx="11955538" cy="2251065"/>
              </a:xfrm>
              <a:prstGeom prst="rect">
                <a:avLst/>
              </a:prstGeom>
              <a:blipFill>
                <a:blip r:embed="rId4"/>
                <a:stretch>
                  <a:fillRect l="-636" b="-50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magine 10">
            <a:extLst>
              <a:ext uri="{FF2B5EF4-FFF2-40B4-BE49-F238E27FC236}">
                <a16:creationId xmlns:a16="http://schemas.microsoft.com/office/drawing/2014/main" id="{0F406993-DBB9-462D-CA5A-D0C164758C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723" y="2959558"/>
            <a:ext cx="11426503" cy="313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6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8EC21-D1C8-62D1-8B09-BF2B5F386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30A1F5DD-AEC6-1507-35D8-A83A0960D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C8919AF6-64E8-7DB5-7FFF-233908C3F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3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C0957E3-F391-FCB6-B681-8CA3D7F010C6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56E167FE-3286-3DF8-C31C-2DC97061A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613B891C-2DDA-A39E-5325-B31134F802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D6C36CB4-E4F8-861C-05E1-A2D970633AC9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D25DD2BA-ACCD-0E56-5FFA-669C0B6F738F}"/>
              </a:ext>
            </a:extLst>
          </p:cNvPr>
          <p:cNvCxnSpPr>
            <a:cxnSpLocks/>
          </p:cNvCxnSpPr>
          <p:nvPr/>
        </p:nvCxnSpPr>
        <p:spPr>
          <a:xfrm>
            <a:off x="4695986" y="413996"/>
            <a:ext cx="3006672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po 9">
            <a:extLst>
              <a:ext uri="{FF2B5EF4-FFF2-40B4-BE49-F238E27FC236}">
                <a16:creationId xmlns:a16="http://schemas.microsoft.com/office/drawing/2014/main" id="{A9EECF6C-BB43-9950-EB49-F78B1F0C7BA4}"/>
              </a:ext>
            </a:extLst>
          </p:cNvPr>
          <p:cNvGrpSpPr/>
          <p:nvPr/>
        </p:nvGrpSpPr>
        <p:grpSpPr>
          <a:xfrm>
            <a:off x="6279336" y="1300805"/>
            <a:ext cx="5762578" cy="4347773"/>
            <a:chOff x="6056155" y="1271710"/>
            <a:chExt cx="5762578" cy="4347773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C59F7E56-FEE5-EBE9-C139-5730605BE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56155" y="1271710"/>
              <a:ext cx="5762578" cy="4165342"/>
            </a:xfrm>
            <a:prstGeom prst="rect">
              <a:avLst/>
            </a:prstGeom>
          </p:spPr>
        </p:pic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8801B051-5641-FE4A-7A24-05CBDA911F33}"/>
                </a:ext>
              </a:extLst>
            </p:cNvPr>
            <p:cNvSpPr txBox="1"/>
            <p:nvPr/>
          </p:nvSpPr>
          <p:spPr>
            <a:xfrm>
              <a:off x="7298575" y="5342484"/>
              <a:ext cx="42820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hlinkClick r:id="rId5"/>
                </a:rPr>
                <a:t>Measured Lepton Magnetic Moment – G. Gabrielse, G. </a:t>
              </a:r>
              <a:r>
                <a:rPr lang="en-GB" sz="1200" dirty="0" err="1">
                  <a:hlinkClick r:id="rId5"/>
                </a:rPr>
                <a:t>Venanzoni</a:t>
              </a:r>
              <a:endParaRPr lang="en-GB" sz="12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A797136-5690-757F-B1F5-F14B81590EC2}"/>
                  </a:ext>
                </a:extLst>
              </p:cNvPr>
              <p:cNvSpPr txBox="1"/>
              <p:nvPr/>
            </p:nvSpPr>
            <p:spPr>
              <a:xfrm>
                <a:off x="230923" y="985999"/>
                <a:ext cx="6397162" cy="49280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600" dirty="0">
                    <a:solidFill>
                      <a:srgbClr val="4570C4"/>
                    </a:solidFill>
                  </a:rPr>
                  <a:t>The </a:t>
                </a:r>
                <a:r>
                  <a:rPr lang="en-US" sz="2600" b="1" u="sng" dirty="0">
                    <a:solidFill>
                      <a:srgbClr val="4570C4"/>
                    </a:solidFill>
                  </a:rPr>
                  <a:t>HVP contribution</a:t>
                </a:r>
                <a:r>
                  <a:rPr lang="en-US" sz="2600" dirty="0">
                    <a:solidFill>
                      <a:srgbClr val="4570C4"/>
                    </a:solidFill>
                  </a:rPr>
                  <a:t> is still </a:t>
                </a:r>
                <a:r>
                  <a:rPr lang="en-US" sz="2600" b="1" dirty="0">
                    <a:solidFill>
                      <a:srgbClr val="4570C4"/>
                    </a:solidFill>
                  </a:rPr>
                  <a:t>leading</a:t>
                </a:r>
                <a:r>
                  <a:rPr lang="en-US" sz="2600" dirty="0">
                    <a:solidFill>
                      <a:srgbClr val="4570C4"/>
                    </a:solidFill>
                  </a:rPr>
                  <a:t> the total </a:t>
                </a:r>
                <a:r>
                  <a:rPr lang="en-US" sz="2600" b="1" dirty="0">
                    <a:solidFill>
                      <a:srgbClr val="4570C4"/>
                    </a:solidFill>
                  </a:rPr>
                  <a:t>uncertainty</a:t>
                </a:r>
                <a:r>
                  <a:rPr lang="en-US" sz="2600" dirty="0">
                    <a:solidFill>
                      <a:srgbClr val="4570C4"/>
                    </a:solidFill>
                  </a:rPr>
                  <a:t>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600" b="1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600" b="1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it-IT" sz="2600" b="1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4570C4"/>
                    </a:solidFill>
                  </a:rPr>
                  <a:t>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600" dirty="0">
                    <a:solidFill>
                      <a:srgbClr val="4570C4"/>
                    </a:solidFill>
                  </a:rPr>
                  <a:t>The Fermilab precision is beyond the HVP contribution, but on a near future this error can be further reduced.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600" dirty="0">
                    <a:solidFill>
                      <a:srgbClr val="4570C4"/>
                    </a:solidFill>
                  </a:rPr>
                  <a:t>In a new scenario where the theory puzzle is resolved, an </a:t>
                </a:r>
                <a:r>
                  <a:rPr lang="en-US" sz="2600" b="1" u="sng" dirty="0">
                    <a:solidFill>
                      <a:srgbClr val="002060"/>
                    </a:solidFill>
                  </a:rPr>
                  <a:t>independent measurement </a:t>
                </a:r>
                <a:r>
                  <a:rPr lang="en-US" sz="2600" dirty="0">
                    <a:solidFill>
                      <a:srgbClr val="4570C4"/>
                    </a:solidFill>
                  </a:rPr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600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600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600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4570C4"/>
                    </a:solidFill>
                  </a:rPr>
                  <a:t> would be important. </a:t>
                </a: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A797136-5690-757F-B1F5-F14B81590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923" y="985999"/>
                <a:ext cx="6397162" cy="4928016"/>
              </a:xfrm>
              <a:prstGeom prst="rect">
                <a:avLst/>
              </a:prstGeom>
              <a:blipFill>
                <a:blip r:embed="rId6"/>
                <a:stretch>
                  <a:fillRect l="-1587" r="-1587" b="-17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itolo 11">
            <a:extLst>
              <a:ext uri="{FF2B5EF4-FFF2-40B4-BE49-F238E27FC236}">
                <a16:creationId xmlns:a16="http://schemas.microsoft.com/office/drawing/2014/main" id="{409479BB-D57B-F662-082C-1C0C78D79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6686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Current status</a:t>
            </a:r>
          </a:p>
        </p:txBody>
      </p:sp>
    </p:spTree>
    <p:extLst>
      <p:ext uri="{BB962C8B-B14F-4D97-AF65-F5344CB8AC3E}">
        <p14:creationId xmlns:p14="http://schemas.microsoft.com/office/powerpoint/2010/main" val="29394458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E8F87-63FE-6AD4-2CCE-748B161C3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05C455C0-1084-4246-C8ED-88B2BC3E1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Positron Tracking Detector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138C6865-D90D-67CA-F750-9B94C2CE5C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5491079A-67CD-9ECF-29E1-97EFBBEDA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30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59B27120-0259-0345-25B2-7FB4561C2FDE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88021CD0-F13C-5CCE-873C-1578BFEC4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E34A3C6C-7F6B-5A85-5CAD-47BB4B66C8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68B9C762-BD0C-8A8A-61BC-E373060730F3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55800A13-F815-2C02-B1D2-4B66BD1003CB}"/>
              </a:ext>
            </a:extLst>
          </p:cNvPr>
          <p:cNvCxnSpPr>
            <a:cxnSpLocks/>
          </p:cNvCxnSpPr>
          <p:nvPr/>
        </p:nvCxnSpPr>
        <p:spPr>
          <a:xfrm>
            <a:off x="3360551" y="485892"/>
            <a:ext cx="5631049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EB2C5030-CE54-D686-CBD4-EE66EB59623F}"/>
                  </a:ext>
                </a:extLst>
              </p:cNvPr>
              <p:cNvSpPr txBox="1"/>
              <p:nvPr/>
            </p:nvSpPr>
            <p:spPr>
              <a:xfrm>
                <a:off x="0" y="1164414"/>
                <a:ext cx="4223221" cy="46612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b="1" dirty="0"/>
                  <a:t>40 modules </a:t>
                </a:r>
                <a:r>
                  <a:rPr lang="en-GB" sz="2000" dirty="0">
                    <a:solidFill>
                      <a:srgbClr val="4570C4"/>
                    </a:solidFill>
                  </a:rPr>
                  <a:t>(vanes) each 200mm (radial) x 400mm (axial)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4570C4"/>
                    </a:solidFill>
                  </a:rPr>
                  <a:t>Each vane consists of </a:t>
                </a:r>
                <a:r>
                  <a:rPr lang="en-GB" sz="2000" b="1" dirty="0"/>
                  <a:t>16 Si sensors </a:t>
                </a:r>
                <a:r>
                  <a:rPr lang="en-GB" sz="2000" dirty="0">
                    <a:solidFill>
                      <a:srgbClr val="4570C4"/>
                    </a:solidFill>
                  </a:rPr>
                  <a:t>(10x10 cm</a:t>
                </a:r>
                <a:r>
                  <a:rPr lang="en-GB" sz="2000" baseline="30000" dirty="0">
                    <a:solidFill>
                      <a:srgbClr val="4570C4"/>
                    </a:solidFill>
                  </a:rPr>
                  <a:t>2</a:t>
                </a:r>
                <a:r>
                  <a:rPr lang="en-GB" sz="2000" dirty="0">
                    <a:solidFill>
                      <a:srgbClr val="4570C4"/>
                    </a:solidFill>
                  </a:rPr>
                  <a:t>, 320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solidFill>
                          <a:srgbClr val="4570C4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sz="2000" dirty="0">
                    <a:solidFill>
                      <a:srgbClr val="4570C4"/>
                    </a:solidFill>
                  </a:rPr>
                  <a:t>m thickness).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4570C4"/>
                    </a:solidFill>
                  </a:rPr>
                  <a:t>Two-dimensional hit position is reconstructed from orthogonally arranged silicon strip sensor (</a:t>
                </a:r>
                <a:r>
                  <a:rPr lang="en-GB" sz="2000" b="1" dirty="0"/>
                  <a:t>512 strips</a:t>
                </a:r>
                <a:r>
                  <a:rPr lang="en-GB" sz="2000" dirty="0">
                    <a:solidFill>
                      <a:srgbClr val="4570C4"/>
                    </a:solidFill>
                  </a:rPr>
                  <a:t> with </a:t>
                </a:r>
                <a:r>
                  <a:rPr lang="en-GB" sz="2000" b="1" dirty="0"/>
                  <a:t>190 </a:t>
                </a:r>
                <a:r>
                  <a:rPr lang="el-GR" sz="2000" b="1" dirty="0"/>
                  <a:t>μ</a:t>
                </a:r>
                <a:r>
                  <a:rPr lang="en-GB" sz="2000" b="1" dirty="0"/>
                  <a:t>m pitch</a:t>
                </a:r>
                <a:r>
                  <a:rPr lang="en-GB" sz="2000" dirty="0">
                    <a:solidFill>
                      <a:srgbClr val="4570C4"/>
                    </a:solidFill>
                  </a:rPr>
                  <a:t>)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4570C4"/>
                    </a:solidFill>
                  </a:rPr>
                  <a:t>32 Readout ASIC w/ 5nsec sampling rate.</a:t>
                </a:r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EB2C5030-CE54-D686-CBD4-EE66EB5962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64414"/>
                <a:ext cx="4223221" cy="4661276"/>
              </a:xfrm>
              <a:prstGeom prst="rect">
                <a:avLst/>
              </a:prstGeom>
              <a:blipFill>
                <a:blip r:embed="rId4"/>
                <a:stretch>
                  <a:fillRect l="-1201" r="-2402" b="-13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BD8C606C-308B-A286-8DB7-E59C6ACD4C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7762" y="951030"/>
            <a:ext cx="4060713" cy="535367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890E4B6-1C6D-FEF3-FD38-79E90C19C0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3016" y="3830171"/>
            <a:ext cx="3479800" cy="144482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92DDA39-646F-2073-1B73-7F9E03D0CF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2827" y="2589279"/>
            <a:ext cx="765973" cy="274694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94625CF-EF76-2C99-033F-8289F771CB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2600" y="4351306"/>
            <a:ext cx="950641" cy="4191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C4ACB5A5-6589-268B-E8B0-782D8BB2F2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089816">
            <a:off x="9500895" y="3164333"/>
            <a:ext cx="950641" cy="41910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268779A-CE4B-31EF-939D-CA07E5C86B2A}"/>
              </a:ext>
            </a:extLst>
          </p:cNvPr>
          <p:cNvSpPr txBox="1"/>
          <p:nvPr/>
        </p:nvSpPr>
        <p:spPr>
          <a:xfrm>
            <a:off x="9664546" y="647013"/>
            <a:ext cx="2576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“</a:t>
            </a:r>
            <a:r>
              <a:rPr lang="en-GB" noProof="0" dirty="0"/>
              <a:t>Prototype</a:t>
            </a:r>
            <a:r>
              <a:rPr lang="it-IT" dirty="0"/>
              <a:t> quarter-vane”</a:t>
            </a:r>
          </a:p>
        </p:txBody>
      </p:sp>
      <p:pic>
        <p:nvPicPr>
          <p:cNvPr id="18" name="Immagine 17" descr="Immagine che contiene elettronica, Ingegneria elettronica, Componente elettrico, Componente di circuito&#10;&#10;Il contenuto generato dall'IA potrebbe non essere corretto.">
            <a:extLst>
              <a:ext uri="{FF2B5EF4-FFF2-40B4-BE49-F238E27FC236}">
                <a16:creationId xmlns:a16="http://schemas.microsoft.com/office/drawing/2014/main" id="{9E1DBDA9-4B16-D93F-F6D3-CAF3C649A9C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0732" r="2922" b="19573"/>
          <a:stretch>
            <a:fillRect/>
          </a:stretch>
        </p:blipFill>
        <p:spPr>
          <a:xfrm rot="16200000">
            <a:off x="9741881" y="1774725"/>
            <a:ext cx="2547587" cy="11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153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9001D-0D18-B249-940F-1CD0DB2CF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4AC23C58-48E5-5D05-7252-429C5A86E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Expected sensitivity - Statistics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CE3D42F-82AA-6851-4F75-205C38D93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592" y="3550846"/>
            <a:ext cx="6720016" cy="2746125"/>
          </a:xfrm>
          <a:prstGeom prst="rect">
            <a:avLst/>
          </a:prstGeom>
        </p:spPr>
      </p:pic>
      <p:sp>
        <p:nvSpPr>
          <p:cNvPr id="6" name="Segnaposto data 5">
            <a:extLst>
              <a:ext uri="{FF2B5EF4-FFF2-40B4-BE49-F238E27FC236}">
                <a16:creationId xmlns:a16="http://schemas.microsoft.com/office/drawing/2014/main" id="{FBF55224-ABA5-A733-D0AF-4535E64171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7F7E8EFB-B76A-2DA9-474E-8FDB79C04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31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3D16100F-0292-FAD6-1ED6-73DA81469621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792EA09E-2400-FE70-0ADC-3E8062ECA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A7A9FEA7-55D3-3EAC-9CBA-97904A53C1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81560E78-4D5E-A50A-DD4E-5B9A86A248A4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CA134996-C0F1-7013-9F09-DE2B742DA8F4}"/>
              </a:ext>
            </a:extLst>
          </p:cNvPr>
          <p:cNvCxnSpPr>
            <a:cxnSpLocks/>
          </p:cNvCxnSpPr>
          <p:nvPr/>
        </p:nvCxnSpPr>
        <p:spPr>
          <a:xfrm>
            <a:off x="2907950" y="497094"/>
            <a:ext cx="6421402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6962298A-F065-C11C-55AF-5B0E3CC52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1630" y="3078994"/>
            <a:ext cx="4367354" cy="34683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29459C86-C105-8916-11A7-CE2DF62A521D}"/>
                  </a:ext>
                </a:extLst>
              </p:cNvPr>
              <p:cNvSpPr txBox="1"/>
              <p:nvPr/>
            </p:nvSpPr>
            <p:spPr>
              <a:xfrm>
                <a:off x="132879" y="521631"/>
                <a:ext cx="11816105" cy="31904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spcAft>
                    <a:spcPts val="1275"/>
                  </a:spcAft>
                  <a:buFont typeface="Arial" panose="020B0604020202020204" pitchFamily="34" charset="0"/>
                  <a:buChar char="•"/>
                </a:pP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A TDR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muon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 rate </a:t>
                </a:r>
                <a:r>
                  <a:rPr lang="it-IT" sz="2400" b="1" dirty="0">
                    <a:solidFill>
                      <a:srgbClr val="000000"/>
                    </a:solidFill>
                    <a:effectLst/>
                  </a:rPr>
                  <a:t>3.2×10</a:t>
                </a:r>
                <a:r>
                  <a:rPr lang="it-IT" sz="2400" b="1" baseline="30000" dirty="0">
                    <a:solidFill>
                      <a:srgbClr val="000000"/>
                    </a:solidFill>
                    <a:effectLst/>
                  </a:rPr>
                  <a:t>8</a:t>
                </a:r>
                <a:r>
                  <a:rPr lang="el-GR" sz="2400" b="1" dirty="0">
                    <a:solidFill>
                      <a:srgbClr val="000000"/>
                    </a:solidFill>
                    <a:effectLst/>
                  </a:rPr>
                  <a:t>μ/</a:t>
                </a:r>
                <a:r>
                  <a:rPr lang="it-IT" sz="2400" b="1" dirty="0">
                    <a:solidFill>
                      <a:srgbClr val="000000"/>
                    </a:solidFill>
                    <a:effectLst/>
                  </a:rPr>
                  <a:t>sec</a:t>
                </a:r>
                <a:r>
                  <a:rPr lang="it-IT" sz="2400" b="1" dirty="0">
                    <a:solidFill>
                      <a:srgbClr val="E6010E"/>
                    </a:solidFill>
                    <a:effectLst/>
                  </a:rPr>
                  <a:t>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at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 the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entrance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at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 1 MW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proton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 power.</a:t>
                </a:r>
              </a:p>
              <a:p>
                <a:pPr marL="342900" indent="-342900">
                  <a:lnSpc>
                    <a:spcPct val="150000"/>
                  </a:lnSpc>
                  <a:spcAft>
                    <a:spcPts val="1275"/>
                  </a:spcAft>
                  <a:buFont typeface="Arial" panose="020B0604020202020204" pitchFamily="34" charset="0"/>
                  <a:buChar char="•"/>
                </a:pP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The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expected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intensity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 of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stored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muon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is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 </a:t>
                </a:r>
                <a:r>
                  <a:rPr lang="it-IT" sz="2400" b="1" dirty="0">
                    <a:solidFill>
                      <a:srgbClr val="000000"/>
                    </a:solidFill>
                    <a:effectLst/>
                  </a:rPr>
                  <a:t>1.3×10</a:t>
                </a:r>
                <a:r>
                  <a:rPr lang="it-IT" sz="2400" b="1" baseline="30000" dirty="0">
                    <a:solidFill>
                      <a:srgbClr val="000000"/>
                    </a:solidFill>
                    <a:effectLst/>
                  </a:rPr>
                  <a:t>5</a:t>
                </a:r>
                <a:r>
                  <a:rPr lang="it-IT" sz="2400" b="1" dirty="0">
                    <a:solidFill>
                      <a:srgbClr val="000000"/>
                    </a:solidFill>
                    <a:effectLst/>
                  </a:rPr>
                  <a:t> </a:t>
                </a:r>
                <a:r>
                  <a:rPr lang="el-GR" sz="2400" b="1" dirty="0">
                    <a:solidFill>
                      <a:srgbClr val="000000"/>
                    </a:solidFill>
                    <a:effectLst/>
                  </a:rPr>
                  <a:t>μ/</a:t>
                </a:r>
                <a:r>
                  <a:rPr lang="it-IT" sz="2400" b="1" dirty="0">
                    <a:solidFill>
                      <a:srgbClr val="000000"/>
                    </a:solidFill>
                    <a:effectLst/>
                  </a:rPr>
                  <a:t>sec.</a:t>
                </a:r>
                <a:r>
                  <a:rPr lang="it-IT" sz="2400" b="1" dirty="0">
                    <a:solidFill>
                      <a:srgbClr val="E6010E"/>
                    </a:solidFill>
                    <a:effectLst/>
                  </a:rPr>
                  <a:t> 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Cumulative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efficiency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 from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thermal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muon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 generation to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reconstructed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positron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is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 4.0×10</a:t>
                </a:r>
                <a:r>
                  <a:rPr lang="it-IT" sz="2400" baseline="30000" dirty="0">
                    <a:solidFill>
                      <a:srgbClr val="000000"/>
                    </a:solidFill>
                    <a:effectLst/>
                  </a:rPr>
                  <a:t>-4</a:t>
                </a:r>
                <a:endParaRPr lang="it-IT" sz="2400" dirty="0">
                  <a:solidFill>
                    <a:srgbClr val="000000"/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spcAft>
                    <a:spcPts val="1275"/>
                  </a:spcAft>
                  <a:buFont typeface="Arial" panose="020B0604020202020204" pitchFamily="34" charset="0"/>
                  <a:buChar char="•"/>
                </a:pPr>
                <a:r>
                  <a:rPr lang="it-IT" sz="2400" b="1" dirty="0">
                    <a:solidFill>
                      <a:srgbClr val="000000"/>
                    </a:solidFill>
                    <a:effectLst/>
                  </a:rPr>
                  <a:t>2-years data </a:t>
                </a:r>
                <a:r>
                  <a:rPr lang="it-IT" sz="2400" b="1" dirty="0" err="1">
                    <a:solidFill>
                      <a:srgbClr val="000000"/>
                    </a:solidFill>
                    <a:effectLst/>
                  </a:rPr>
                  <a:t>taking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 ( 2×10</a:t>
                </a:r>
                <a:r>
                  <a:rPr lang="it-IT" sz="2400" baseline="30000" dirty="0">
                    <a:solidFill>
                      <a:srgbClr val="000000"/>
                    </a:solidFill>
                    <a:effectLst/>
                  </a:rPr>
                  <a:t>7 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seconds,</a:t>
                </a:r>
                <a:r>
                  <a:rPr lang="it-IT" sz="2400" baseline="30000" dirty="0">
                    <a:solidFill>
                      <a:srgbClr val="00000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230 days)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will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give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 a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total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positron</a:t>
                </a:r>
                <a:r>
                  <a:rPr lang="it-IT" sz="2400" b="1" dirty="0">
                    <a:solidFill>
                      <a:srgbClr val="000000"/>
                    </a:solidFill>
                    <a:effectLst/>
                  </a:rPr>
                  <a:t> 5.7×10</a:t>
                </a:r>
                <a:r>
                  <a:rPr lang="it-IT" sz="2400" b="1" baseline="30000" dirty="0">
                    <a:solidFill>
                      <a:srgbClr val="000000"/>
                    </a:solidFill>
                    <a:effectLst/>
                  </a:rPr>
                  <a:t>11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,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achieving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 the BNL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precision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 of </a:t>
                </a:r>
                <a:r>
                  <a:rPr lang="it-IT" sz="2400" b="1" dirty="0">
                    <a:solidFill>
                      <a:srgbClr val="E7020E"/>
                    </a:solidFill>
                    <a:effectLst/>
                  </a:rPr>
                  <a:t>0.45 ppm 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4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.</a:t>
                </a: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29459C86-C105-8916-11A7-CE2DF62A5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79" y="521631"/>
                <a:ext cx="11816105" cy="3190489"/>
              </a:xfrm>
              <a:prstGeom prst="rect">
                <a:avLst/>
              </a:prstGeom>
              <a:blipFill>
                <a:blip r:embed="rId6"/>
                <a:stretch>
                  <a:fillRect l="-752" b="-23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1174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2913B-1FCF-D7A2-4E76-8029D3F41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99138772-F600-B796-A457-0E3119ACF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Expected sensitivity - Systematic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2D54D9-FC8B-4C04-CE8E-AE30007C82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8816956E-1278-B7DB-6157-DCDE602AD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32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F5DAFFE6-11BF-A32F-173D-5BA0A9BEF2C9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3D39A9C0-6B5A-E0CC-904D-DD5E238B4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64D9AA5A-D5B9-ED0D-3E56-7EF939B158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30AEEFA5-BCCD-8702-4311-8A8719B53615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2C73267B-F715-630D-3B1F-B50750F16F6F}"/>
              </a:ext>
            </a:extLst>
          </p:cNvPr>
          <p:cNvCxnSpPr>
            <a:cxnSpLocks/>
          </p:cNvCxnSpPr>
          <p:nvPr/>
        </p:nvCxnSpPr>
        <p:spPr>
          <a:xfrm>
            <a:off x="2833810" y="501072"/>
            <a:ext cx="6730320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1E262BC-738E-3AA0-55F7-FCB51D626F18}"/>
              </a:ext>
            </a:extLst>
          </p:cNvPr>
          <p:cNvSpPr txBox="1"/>
          <p:nvPr/>
        </p:nvSpPr>
        <p:spPr>
          <a:xfrm>
            <a:off x="132879" y="521631"/>
            <a:ext cx="11816105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275"/>
              </a:spcAft>
              <a:buFont typeface="Arial" panose="020B0604020202020204" pitchFamily="34" charset="0"/>
              <a:buChar char="•"/>
            </a:pPr>
            <a:r>
              <a:rPr lang="en-GB" sz="2400" noProof="0" dirty="0">
                <a:solidFill>
                  <a:srgbClr val="4570C4"/>
                </a:solidFill>
                <a:effectLst/>
              </a:rPr>
              <a:t>The systematic uncertaintie</a:t>
            </a:r>
            <a:r>
              <a:rPr lang="en-GB" sz="2400" noProof="0" dirty="0">
                <a:solidFill>
                  <a:srgbClr val="4570C4"/>
                </a:solidFill>
              </a:rPr>
              <a:t>s are estimated to be less than 70 ppb – smaller than the statistical one:</a:t>
            </a:r>
            <a:endParaRPr lang="en-GB" sz="2400" noProof="0" dirty="0">
              <a:solidFill>
                <a:srgbClr val="4570C4"/>
              </a:solidFill>
              <a:effectLst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AE81397-739A-3A60-21C0-1511F47D5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41" y="1632334"/>
            <a:ext cx="10474253" cy="3827555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FFE68B05-F599-CC85-AECA-8B7D0CE326DF}"/>
              </a:ext>
            </a:extLst>
          </p:cNvPr>
          <p:cNvSpPr/>
          <p:nvPr/>
        </p:nvSpPr>
        <p:spPr>
          <a:xfrm>
            <a:off x="629099" y="4819135"/>
            <a:ext cx="3001729" cy="3707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D64539C0-C77F-53EA-70AB-1688ECD84A3E}"/>
              </a:ext>
            </a:extLst>
          </p:cNvPr>
          <p:cNvSpPr/>
          <p:nvPr/>
        </p:nvSpPr>
        <p:spPr>
          <a:xfrm>
            <a:off x="5201099" y="4819135"/>
            <a:ext cx="4054112" cy="3707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Connettore diritto a freccia 15">
            <a:extLst>
              <a:ext uri="{FF2B5EF4-FFF2-40B4-BE49-F238E27FC236}">
                <a16:creationId xmlns:a16="http://schemas.microsoft.com/office/drawing/2014/main" id="{CE657124-03DA-7214-AAE3-836F8205ABB7}"/>
              </a:ext>
            </a:extLst>
          </p:cNvPr>
          <p:cNvCxnSpPr/>
          <p:nvPr/>
        </p:nvCxnSpPr>
        <p:spPr>
          <a:xfrm>
            <a:off x="2833810" y="5189837"/>
            <a:ext cx="947358" cy="49427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a freccia 16">
            <a:extLst>
              <a:ext uri="{FF2B5EF4-FFF2-40B4-BE49-F238E27FC236}">
                <a16:creationId xmlns:a16="http://schemas.microsoft.com/office/drawing/2014/main" id="{71D16C9F-7FBF-C8F9-5A80-1E9BC9F74C7F}"/>
              </a:ext>
            </a:extLst>
          </p:cNvPr>
          <p:cNvCxnSpPr>
            <a:cxnSpLocks/>
          </p:cNvCxnSpPr>
          <p:nvPr/>
        </p:nvCxnSpPr>
        <p:spPr>
          <a:xfrm flipH="1">
            <a:off x="4646141" y="5189837"/>
            <a:ext cx="704335" cy="49427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0A0D24E5-B3EA-C74F-4514-B8F924A74B4A}"/>
                  </a:ext>
                </a:extLst>
              </p:cNvPr>
              <p:cNvSpPr txBox="1"/>
              <p:nvPr/>
            </p:nvSpPr>
            <p:spPr>
              <a:xfrm>
                <a:off x="672444" y="5774302"/>
                <a:ext cx="9123010" cy="4296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𝜹</m:t>
                    </m:r>
                    <m:sSub>
                      <m:sSubPr>
                        <m:ctrlPr>
                          <a:rPr lang="it-IT" sz="2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it-IT" sz="2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  <m:r>
                          <a:rPr lang="it-IT" sz="2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2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𝒔𝒚𝒔𝒕</m:t>
                        </m:r>
                        <m:r>
                          <a:rPr lang="it-IT" sz="2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it-IT" sz="20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sz="20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𝟕𝟎</m:t>
                    </m:r>
                  </m:oMath>
                </a14:m>
                <a:r>
                  <a:rPr lang="en-GB" sz="2000" b="1" dirty="0">
                    <a:solidFill>
                      <a:srgbClr val="4570C4"/>
                    </a:solidFill>
                  </a:rPr>
                  <a:t> </a:t>
                </a:r>
                <a:r>
                  <a:rPr lang="en-GB" sz="2000" b="1" dirty="0"/>
                  <a:t>ppb</a:t>
                </a:r>
                <a:r>
                  <a:rPr lang="en-GB" sz="2000" b="1" dirty="0">
                    <a:solidFill>
                      <a:srgbClr val="4570C4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2000" b="0" i="1" dirty="0" smtClean="0">
                        <a:solidFill>
                          <a:srgbClr val="4570C4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000" dirty="0">
                    <a:solidFill>
                      <a:srgbClr val="4570C4"/>
                    </a:solidFill>
                  </a:rPr>
                  <a:t> this experiment is expected to be strongly </a:t>
                </a:r>
                <a:r>
                  <a:rPr lang="en-GB" sz="2000" b="1" u="sng" dirty="0"/>
                  <a:t>statistically limited</a:t>
                </a:r>
                <a:r>
                  <a:rPr lang="en-GB" sz="2000" dirty="0">
                    <a:solidFill>
                      <a:srgbClr val="4570C4"/>
                    </a:solidFill>
                  </a:rPr>
                  <a:t>. </a:t>
                </a:r>
                <a:endParaRPr lang="it-IT" sz="2000" dirty="0">
                  <a:solidFill>
                    <a:srgbClr val="4570C4"/>
                  </a:solidFill>
                </a:endParaRPr>
              </a:p>
            </p:txBody>
          </p:sp>
        </mc:Choice>
        <mc:Fallback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0A0D24E5-B3EA-C74F-4514-B8F924A74B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444" y="5774302"/>
                <a:ext cx="9123010" cy="429669"/>
              </a:xfrm>
              <a:prstGeom prst="rect">
                <a:avLst/>
              </a:prstGeom>
              <a:blipFill>
                <a:blip r:embed="rId5"/>
                <a:stretch>
                  <a:fillRect t="-5714" b="-1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44171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E31D4-91B1-1679-5063-61FCE99A8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88C59F91-2609-4635-E81C-C269CD802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Expected sensitivity </a:t>
            </a:r>
            <a:r>
              <a:rPr lang="en-GB" b="1" dirty="0">
                <a:solidFill>
                  <a:srgbClr val="002060"/>
                </a:solidFill>
              </a:rPr>
              <a:t>comparison with FNAL</a:t>
            </a:r>
            <a:endParaRPr lang="en-GB" b="1" noProof="0" dirty="0">
              <a:solidFill>
                <a:srgbClr val="002060"/>
              </a:solidFill>
            </a:endParaRP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BBCAE6E5-C8C4-CCFF-BADC-835FA5ED77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FB0F50B1-2D6B-0ED1-EA14-666E90E9D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33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9968FCD-55B8-1A60-AC67-CA77BDAE0A7D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F1908522-8550-DE63-22DC-B4CF729D2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04113A17-4177-57E4-4A48-80CC09E5AD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71BC08E8-E7C1-A941-E2E9-C68BF009F62A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EC188B9B-A750-77DA-65FA-D98E02C67F40}"/>
              </a:ext>
            </a:extLst>
          </p:cNvPr>
          <p:cNvCxnSpPr>
            <a:cxnSpLocks/>
          </p:cNvCxnSpPr>
          <p:nvPr/>
        </p:nvCxnSpPr>
        <p:spPr>
          <a:xfrm>
            <a:off x="1423080" y="488200"/>
            <a:ext cx="9350215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BD799D4-47E3-AE52-D06F-C0571DA24872}"/>
              </a:ext>
            </a:extLst>
          </p:cNvPr>
          <p:cNvSpPr txBox="1"/>
          <p:nvPr/>
        </p:nvSpPr>
        <p:spPr>
          <a:xfrm>
            <a:off x="132879" y="521631"/>
            <a:ext cx="11816105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275"/>
              </a:spcAft>
              <a:buFont typeface="Arial" panose="020B0604020202020204" pitchFamily="34" charset="0"/>
              <a:buChar char="•"/>
            </a:pPr>
            <a:r>
              <a:rPr lang="en-GB" sz="2400" noProof="0" dirty="0">
                <a:solidFill>
                  <a:srgbClr val="4570C4"/>
                </a:solidFill>
                <a:effectLst/>
              </a:rPr>
              <a:t>Here is the comparison between the Run-456 FNAL result and the project error for J-PARC experiment: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5E6FCB7-BF33-0792-1AA3-4817E3A890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4781"/>
          <a:stretch>
            <a:fillRect/>
          </a:stretch>
        </p:blipFill>
        <p:spPr>
          <a:xfrm>
            <a:off x="197704" y="1884709"/>
            <a:ext cx="5351895" cy="362723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3EFABF1-E682-5798-7BF4-E7BBAD9849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9599" y="2657216"/>
            <a:ext cx="6612127" cy="241623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EF8E5E87-3B36-F86B-8F09-C2AD39729BC6}"/>
                  </a:ext>
                </a:extLst>
              </p:cNvPr>
              <p:cNvSpPr txBox="1"/>
              <p:nvPr/>
            </p:nvSpPr>
            <p:spPr>
              <a:xfrm>
                <a:off x="197704" y="5482999"/>
                <a:ext cx="2169376" cy="4659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b="0" i="1" smtClean="0">
                        <a:solidFill>
                          <a:srgbClr val="4570C4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it-IT" sz="20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it-IT" sz="2000" b="0" i="1" smtClean="0">
                                <a:solidFill>
                                  <a:srgbClr val="4570C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solidFill>
                                  <a:srgbClr val="4570C4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it-IT" sz="2000" b="0" i="1" smtClean="0">
                                <a:solidFill>
                                  <a:srgbClr val="4570C4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e>
                      <m:sub>
                        <m:r>
                          <a:rPr lang="it-IT" sz="20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𝑠𝑦𝑠𝑡</m:t>
                        </m:r>
                      </m:sub>
                    </m:sSub>
                    <m:r>
                      <a:rPr lang="it-IT" sz="2000" b="0" i="1" smtClean="0">
                        <a:solidFill>
                          <a:srgbClr val="4570C4"/>
                        </a:solidFill>
                        <a:latin typeface="Cambria Math" panose="02040503050406030204" pitchFamily="18" charset="0"/>
                      </a:rPr>
                      <m:t>∼52</m:t>
                    </m:r>
                  </m:oMath>
                </a14:m>
                <a:r>
                  <a:rPr lang="en-GB" sz="2000" dirty="0">
                    <a:solidFill>
                      <a:srgbClr val="4570C4"/>
                    </a:solidFill>
                  </a:rPr>
                  <a:t> ppb </a:t>
                </a:r>
              </a:p>
            </p:txBody>
          </p:sp>
        </mc:Choice>
        <mc:Fallback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EF8E5E87-3B36-F86B-8F09-C2AD39729B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704" y="5482999"/>
                <a:ext cx="2169376" cy="465961"/>
              </a:xfrm>
              <a:prstGeom prst="rect">
                <a:avLst/>
              </a:prstGeom>
              <a:blipFill>
                <a:blip r:embed="rId6"/>
                <a:stretch>
                  <a:fillRect t="-5263" r="-1744" b="-7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F82D2072-1690-59AF-A752-D2CB066E8E0D}"/>
                  </a:ext>
                </a:extLst>
              </p:cNvPr>
              <p:cNvSpPr txBox="1"/>
              <p:nvPr/>
            </p:nvSpPr>
            <p:spPr>
              <a:xfrm>
                <a:off x="3139118" y="5449143"/>
                <a:ext cx="2168735" cy="499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b="0" i="1" smtClean="0">
                        <a:solidFill>
                          <a:srgbClr val="4570C4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it-IT" sz="20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it-IT" sz="2000" b="0" i="1" smtClean="0">
                                <a:solidFill>
                                  <a:srgbClr val="4570C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solidFill>
                                  <a:srgbClr val="4570C4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it-IT" sz="2000" b="0" i="1" smtClean="0">
                                <a:solidFill>
                                  <a:srgbClr val="4570C4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  <m:sub>
                        <m:r>
                          <a:rPr lang="it-IT" sz="20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𝑠𝑦𝑠𝑡</m:t>
                        </m:r>
                      </m:sub>
                    </m:sSub>
                    <m:r>
                      <a:rPr lang="it-IT" sz="2000" b="0" i="1" smtClean="0">
                        <a:solidFill>
                          <a:srgbClr val="4570C4"/>
                        </a:solidFill>
                        <a:latin typeface="Cambria Math" panose="02040503050406030204" pitchFamily="18" charset="0"/>
                      </a:rPr>
                      <m:t>∼57</m:t>
                    </m:r>
                  </m:oMath>
                </a14:m>
                <a:r>
                  <a:rPr lang="en-GB" sz="2000" dirty="0">
                    <a:solidFill>
                      <a:srgbClr val="4570C4"/>
                    </a:solidFill>
                  </a:rPr>
                  <a:t> ppb </a:t>
                </a:r>
              </a:p>
            </p:txBody>
          </p:sp>
        </mc:Choice>
        <mc:Fallback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F82D2072-1690-59AF-A752-D2CB066E8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118" y="5449143"/>
                <a:ext cx="2168735" cy="499817"/>
              </a:xfrm>
              <a:prstGeom prst="rect">
                <a:avLst/>
              </a:prstGeom>
              <a:blipFill>
                <a:blip r:embed="rId7"/>
                <a:stretch>
                  <a:fillRect t="-7500" r="-1744" b="-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36B3F1E2-1B31-26AC-6298-845ACDBC2251}"/>
              </a:ext>
            </a:extLst>
          </p:cNvPr>
          <p:cNvSpPr txBox="1"/>
          <p:nvPr/>
        </p:nvSpPr>
        <p:spPr>
          <a:xfrm>
            <a:off x="7549323" y="1245995"/>
            <a:ext cx="2793281" cy="837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75"/>
              </a:spcAft>
            </a:pPr>
            <a:r>
              <a:rPr lang="en-GB" sz="3600" b="1" dirty="0">
                <a:solidFill>
                  <a:srgbClr val="002060"/>
                </a:solidFill>
              </a:rPr>
              <a:t>J-PARC – TDR </a:t>
            </a:r>
            <a:endParaRPr lang="en-GB" sz="3600" b="1" noProof="0" dirty="0">
              <a:solidFill>
                <a:srgbClr val="002060"/>
              </a:solidFill>
              <a:effectLst/>
            </a:endParaRP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729BEAD5-988E-D156-F074-D006ED8C64B3}"/>
              </a:ext>
            </a:extLst>
          </p:cNvPr>
          <p:cNvSpPr txBox="1"/>
          <p:nvPr/>
        </p:nvSpPr>
        <p:spPr>
          <a:xfrm>
            <a:off x="1371834" y="1245996"/>
            <a:ext cx="3386740" cy="837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75"/>
              </a:spcAft>
            </a:pPr>
            <a:r>
              <a:rPr lang="en-GB" sz="3600" b="1" noProof="0" dirty="0">
                <a:solidFill>
                  <a:srgbClr val="002060"/>
                </a:solidFill>
                <a:effectLst/>
              </a:rPr>
              <a:t>FNAL – Run456</a:t>
            </a:r>
          </a:p>
        </p:txBody>
      </p:sp>
    </p:spTree>
    <p:extLst>
      <p:ext uri="{BB962C8B-B14F-4D97-AF65-F5344CB8AC3E}">
        <p14:creationId xmlns:p14="http://schemas.microsoft.com/office/powerpoint/2010/main" val="35122113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51173-D914-1937-E8E5-19F9D5B7F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9B388EAD-863A-3502-5AE6-23D50A3E8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Expected sensitivity </a:t>
            </a:r>
            <a:r>
              <a:rPr lang="en-GB" b="1" dirty="0">
                <a:solidFill>
                  <a:srgbClr val="002060"/>
                </a:solidFill>
              </a:rPr>
              <a:t>comparison with FNAL</a:t>
            </a:r>
            <a:endParaRPr lang="en-GB" b="1" noProof="0" dirty="0">
              <a:solidFill>
                <a:srgbClr val="002060"/>
              </a:solidFill>
            </a:endParaRP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B3939A2C-DC16-1175-8548-5831712027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0AB342D8-BB47-12D2-F6DA-9A0063B67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34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F44ECDBA-9485-58BE-2B7D-BB73D9B294F6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AFF33D9-308A-CA27-7D0F-EB0E6F803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71C3331A-6FDD-C923-495E-E119D44E2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13BE428A-9D46-BB6D-D629-5357FC55E4DA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D833A387-059E-678B-7342-576D11AFA5F9}"/>
              </a:ext>
            </a:extLst>
          </p:cNvPr>
          <p:cNvCxnSpPr>
            <a:cxnSpLocks/>
          </p:cNvCxnSpPr>
          <p:nvPr/>
        </p:nvCxnSpPr>
        <p:spPr>
          <a:xfrm>
            <a:off x="1423080" y="488200"/>
            <a:ext cx="9350215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6C86C1D-C657-91FD-6AF8-CEF7EE8BB93C}"/>
              </a:ext>
            </a:extLst>
          </p:cNvPr>
          <p:cNvSpPr txBox="1"/>
          <p:nvPr/>
        </p:nvSpPr>
        <p:spPr>
          <a:xfrm>
            <a:off x="132879" y="521631"/>
            <a:ext cx="11816105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275"/>
              </a:spcAft>
              <a:buFont typeface="Arial" panose="020B0604020202020204" pitchFamily="34" charset="0"/>
              <a:buChar char="•"/>
            </a:pPr>
            <a:r>
              <a:rPr lang="en-GB" sz="2400" noProof="0" dirty="0">
                <a:solidFill>
                  <a:srgbClr val="4570C4"/>
                </a:solidFill>
                <a:effectLst/>
              </a:rPr>
              <a:t>Here is the comparison between the Run-456 FNAL result and the project error for J-PARC experiment: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FA4695A-7C62-88F2-2F97-2D5125FA11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4781"/>
          <a:stretch>
            <a:fillRect/>
          </a:stretch>
        </p:blipFill>
        <p:spPr>
          <a:xfrm>
            <a:off x="197704" y="1884709"/>
            <a:ext cx="5351895" cy="362723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F05B2B1-5E57-C480-CD04-3CA0AF8AD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9599" y="2657216"/>
            <a:ext cx="6612127" cy="2416237"/>
          </a:xfrm>
          <a:prstGeom prst="rect">
            <a:avLst/>
          </a:prstGeom>
        </p:spPr>
      </p:pic>
      <p:cxnSp>
        <p:nvCxnSpPr>
          <p:cNvPr id="18" name="Connettore dritto 17">
            <a:extLst>
              <a:ext uri="{FF2B5EF4-FFF2-40B4-BE49-F238E27FC236}">
                <a16:creationId xmlns:a16="http://schemas.microsoft.com/office/drawing/2014/main" id="{724F809E-9E16-4E20-434D-6467E055BFD5}"/>
              </a:ext>
            </a:extLst>
          </p:cNvPr>
          <p:cNvCxnSpPr>
            <a:cxnSpLocks/>
          </p:cNvCxnSpPr>
          <p:nvPr/>
        </p:nvCxnSpPr>
        <p:spPr>
          <a:xfrm>
            <a:off x="4788133" y="3092335"/>
            <a:ext cx="3158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ritto 21">
            <a:extLst>
              <a:ext uri="{FF2B5EF4-FFF2-40B4-BE49-F238E27FC236}">
                <a16:creationId xmlns:a16="http://schemas.microsoft.com/office/drawing/2014/main" id="{594E92CB-9184-725A-C48C-2479C6CD12EE}"/>
              </a:ext>
            </a:extLst>
          </p:cNvPr>
          <p:cNvCxnSpPr>
            <a:cxnSpLocks/>
          </p:cNvCxnSpPr>
          <p:nvPr/>
        </p:nvCxnSpPr>
        <p:spPr>
          <a:xfrm>
            <a:off x="4801988" y="3423375"/>
            <a:ext cx="315883" cy="0"/>
          </a:xfrm>
          <a:prstGeom prst="line">
            <a:avLst/>
          </a:prstGeom>
          <a:ln w="38100">
            <a:solidFill>
              <a:srgbClr val="2EA1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ritto 23">
            <a:extLst>
              <a:ext uri="{FF2B5EF4-FFF2-40B4-BE49-F238E27FC236}">
                <a16:creationId xmlns:a16="http://schemas.microsoft.com/office/drawing/2014/main" id="{8F79EED9-AE63-4F3F-719B-F9CB7AAB3FB2}"/>
              </a:ext>
            </a:extLst>
          </p:cNvPr>
          <p:cNvCxnSpPr>
            <a:cxnSpLocks/>
          </p:cNvCxnSpPr>
          <p:nvPr/>
        </p:nvCxnSpPr>
        <p:spPr>
          <a:xfrm>
            <a:off x="4804762" y="3642275"/>
            <a:ext cx="315883" cy="0"/>
          </a:xfrm>
          <a:prstGeom prst="line">
            <a:avLst/>
          </a:prstGeom>
          <a:ln w="38100">
            <a:solidFill>
              <a:srgbClr val="2EA1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ritto 24">
            <a:extLst>
              <a:ext uri="{FF2B5EF4-FFF2-40B4-BE49-F238E27FC236}">
                <a16:creationId xmlns:a16="http://schemas.microsoft.com/office/drawing/2014/main" id="{BD2EA007-D73C-21F9-A79D-A4D806282C30}"/>
              </a:ext>
            </a:extLst>
          </p:cNvPr>
          <p:cNvCxnSpPr>
            <a:cxnSpLocks/>
          </p:cNvCxnSpPr>
          <p:nvPr/>
        </p:nvCxnSpPr>
        <p:spPr>
          <a:xfrm>
            <a:off x="4807535" y="4160431"/>
            <a:ext cx="315883" cy="0"/>
          </a:xfrm>
          <a:prstGeom prst="line">
            <a:avLst/>
          </a:prstGeom>
          <a:ln w="38100">
            <a:solidFill>
              <a:srgbClr val="2EA1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ritto 26">
            <a:extLst>
              <a:ext uri="{FF2B5EF4-FFF2-40B4-BE49-F238E27FC236}">
                <a16:creationId xmlns:a16="http://schemas.microsoft.com/office/drawing/2014/main" id="{B3CA6C43-C1E8-7599-4CA4-9DDE7D10CC31}"/>
              </a:ext>
            </a:extLst>
          </p:cNvPr>
          <p:cNvCxnSpPr/>
          <p:nvPr/>
        </p:nvCxnSpPr>
        <p:spPr>
          <a:xfrm flipV="1">
            <a:off x="4785363" y="3714951"/>
            <a:ext cx="315883" cy="1670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ritto 27">
            <a:extLst>
              <a:ext uri="{FF2B5EF4-FFF2-40B4-BE49-F238E27FC236}">
                <a16:creationId xmlns:a16="http://schemas.microsoft.com/office/drawing/2014/main" id="{0A947619-10DC-2462-7537-50A59009EF0C}"/>
              </a:ext>
            </a:extLst>
          </p:cNvPr>
          <p:cNvCxnSpPr/>
          <p:nvPr/>
        </p:nvCxnSpPr>
        <p:spPr>
          <a:xfrm flipV="1">
            <a:off x="4804760" y="4199859"/>
            <a:ext cx="315883" cy="1670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ritto 28">
            <a:extLst>
              <a:ext uri="{FF2B5EF4-FFF2-40B4-BE49-F238E27FC236}">
                <a16:creationId xmlns:a16="http://schemas.microsoft.com/office/drawing/2014/main" id="{CD9459DA-165C-F3A8-BB7F-076C022E3419}"/>
              </a:ext>
            </a:extLst>
          </p:cNvPr>
          <p:cNvCxnSpPr>
            <a:cxnSpLocks/>
          </p:cNvCxnSpPr>
          <p:nvPr/>
        </p:nvCxnSpPr>
        <p:spPr>
          <a:xfrm>
            <a:off x="7132323" y="4024663"/>
            <a:ext cx="315883" cy="0"/>
          </a:xfrm>
          <a:prstGeom prst="line">
            <a:avLst/>
          </a:prstGeom>
          <a:ln w="38100">
            <a:solidFill>
              <a:srgbClr val="2EA1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ritto 29">
            <a:extLst>
              <a:ext uri="{FF2B5EF4-FFF2-40B4-BE49-F238E27FC236}">
                <a16:creationId xmlns:a16="http://schemas.microsoft.com/office/drawing/2014/main" id="{1EFDAF18-8558-BBAB-4CA3-7EC1EE1C230A}"/>
              </a:ext>
            </a:extLst>
          </p:cNvPr>
          <p:cNvCxnSpPr>
            <a:cxnSpLocks/>
          </p:cNvCxnSpPr>
          <p:nvPr/>
        </p:nvCxnSpPr>
        <p:spPr>
          <a:xfrm>
            <a:off x="7135098" y="4210313"/>
            <a:ext cx="315883" cy="0"/>
          </a:xfrm>
          <a:prstGeom prst="line">
            <a:avLst/>
          </a:prstGeom>
          <a:ln w="38100">
            <a:solidFill>
              <a:srgbClr val="2EA1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dritto 30">
            <a:extLst>
              <a:ext uri="{FF2B5EF4-FFF2-40B4-BE49-F238E27FC236}">
                <a16:creationId xmlns:a16="http://schemas.microsoft.com/office/drawing/2014/main" id="{183FEDFF-205B-3575-4346-651E14FC34A7}"/>
              </a:ext>
            </a:extLst>
          </p:cNvPr>
          <p:cNvCxnSpPr>
            <a:cxnSpLocks/>
          </p:cNvCxnSpPr>
          <p:nvPr/>
        </p:nvCxnSpPr>
        <p:spPr>
          <a:xfrm>
            <a:off x="7234841" y="3793372"/>
            <a:ext cx="3158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ritto 31">
            <a:extLst>
              <a:ext uri="{FF2B5EF4-FFF2-40B4-BE49-F238E27FC236}">
                <a16:creationId xmlns:a16="http://schemas.microsoft.com/office/drawing/2014/main" id="{81041237-E856-8D49-1C7A-5A50AE5196F2}"/>
              </a:ext>
            </a:extLst>
          </p:cNvPr>
          <p:cNvCxnSpPr>
            <a:cxnSpLocks/>
          </p:cNvCxnSpPr>
          <p:nvPr/>
        </p:nvCxnSpPr>
        <p:spPr>
          <a:xfrm>
            <a:off x="4810298" y="4710543"/>
            <a:ext cx="315883" cy="0"/>
          </a:xfrm>
          <a:prstGeom prst="line">
            <a:avLst/>
          </a:prstGeom>
          <a:ln w="38100">
            <a:solidFill>
              <a:srgbClr val="E39E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dritto 32">
            <a:extLst>
              <a:ext uri="{FF2B5EF4-FFF2-40B4-BE49-F238E27FC236}">
                <a16:creationId xmlns:a16="http://schemas.microsoft.com/office/drawing/2014/main" id="{253788B1-7B7F-155E-C427-5E3A6D74A920}"/>
              </a:ext>
            </a:extLst>
          </p:cNvPr>
          <p:cNvCxnSpPr>
            <a:cxnSpLocks/>
          </p:cNvCxnSpPr>
          <p:nvPr/>
        </p:nvCxnSpPr>
        <p:spPr>
          <a:xfrm>
            <a:off x="4796443" y="4962696"/>
            <a:ext cx="315883" cy="0"/>
          </a:xfrm>
          <a:prstGeom prst="line">
            <a:avLst/>
          </a:prstGeom>
          <a:ln w="38100">
            <a:solidFill>
              <a:srgbClr val="E39E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dritto 33">
            <a:extLst>
              <a:ext uri="{FF2B5EF4-FFF2-40B4-BE49-F238E27FC236}">
                <a16:creationId xmlns:a16="http://schemas.microsoft.com/office/drawing/2014/main" id="{C2904926-EFA9-5585-12A9-ED0FAE7B1657}"/>
              </a:ext>
            </a:extLst>
          </p:cNvPr>
          <p:cNvCxnSpPr>
            <a:cxnSpLocks/>
          </p:cNvCxnSpPr>
          <p:nvPr/>
        </p:nvCxnSpPr>
        <p:spPr>
          <a:xfrm>
            <a:off x="4815841" y="5214848"/>
            <a:ext cx="315883" cy="0"/>
          </a:xfrm>
          <a:prstGeom prst="line">
            <a:avLst/>
          </a:prstGeom>
          <a:ln w="38100">
            <a:solidFill>
              <a:srgbClr val="E39E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ritto 34">
            <a:extLst>
              <a:ext uri="{FF2B5EF4-FFF2-40B4-BE49-F238E27FC236}">
                <a16:creationId xmlns:a16="http://schemas.microsoft.com/office/drawing/2014/main" id="{796C736D-2F7C-E898-802B-EF22525D27F9}"/>
              </a:ext>
            </a:extLst>
          </p:cNvPr>
          <p:cNvCxnSpPr>
            <a:cxnSpLocks/>
          </p:cNvCxnSpPr>
          <p:nvPr/>
        </p:nvCxnSpPr>
        <p:spPr>
          <a:xfrm>
            <a:off x="10806545" y="3793372"/>
            <a:ext cx="315883" cy="0"/>
          </a:xfrm>
          <a:prstGeom prst="line">
            <a:avLst/>
          </a:prstGeom>
          <a:ln w="38100">
            <a:solidFill>
              <a:srgbClr val="E39E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dritto 35">
            <a:extLst>
              <a:ext uri="{FF2B5EF4-FFF2-40B4-BE49-F238E27FC236}">
                <a16:creationId xmlns:a16="http://schemas.microsoft.com/office/drawing/2014/main" id="{6DD2B8BE-2E7D-EF38-9DEA-276F46CF0BB7}"/>
              </a:ext>
            </a:extLst>
          </p:cNvPr>
          <p:cNvCxnSpPr>
            <a:cxnSpLocks/>
          </p:cNvCxnSpPr>
          <p:nvPr/>
        </p:nvCxnSpPr>
        <p:spPr>
          <a:xfrm>
            <a:off x="10825945" y="3995647"/>
            <a:ext cx="315883" cy="0"/>
          </a:xfrm>
          <a:prstGeom prst="line">
            <a:avLst/>
          </a:prstGeom>
          <a:ln w="38100">
            <a:solidFill>
              <a:srgbClr val="E39E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dritto 36">
            <a:extLst>
              <a:ext uri="{FF2B5EF4-FFF2-40B4-BE49-F238E27FC236}">
                <a16:creationId xmlns:a16="http://schemas.microsoft.com/office/drawing/2014/main" id="{C3971E43-52C1-20FB-C854-063BED0DD541}"/>
              </a:ext>
            </a:extLst>
          </p:cNvPr>
          <p:cNvCxnSpPr>
            <a:cxnSpLocks/>
          </p:cNvCxnSpPr>
          <p:nvPr/>
        </p:nvCxnSpPr>
        <p:spPr>
          <a:xfrm>
            <a:off x="10828719" y="4231172"/>
            <a:ext cx="315883" cy="0"/>
          </a:xfrm>
          <a:prstGeom prst="line">
            <a:avLst/>
          </a:prstGeom>
          <a:ln w="38100">
            <a:solidFill>
              <a:srgbClr val="E39E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dritto 37">
            <a:extLst>
              <a:ext uri="{FF2B5EF4-FFF2-40B4-BE49-F238E27FC236}">
                <a16:creationId xmlns:a16="http://schemas.microsoft.com/office/drawing/2014/main" id="{DD7A34F1-823B-5F7B-FEC1-D2BB2344AF35}"/>
              </a:ext>
            </a:extLst>
          </p:cNvPr>
          <p:cNvCxnSpPr>
            <a:cxnSpLocks/>
          </p:cNvCxnSpPr>
          <p:nvPr/>
        </p:nvCxnSpPr>
        <p:spPr>
          <a:xfrm>
            <a:off x="10814862" y="4649578"/>
            <a:ext cx="315883" cy="0"/>
          </a:xfrm>
          <a:prstGeom prst="line">
            <a:avLst/>
          </a:prstGeom>
          <a:ln w="38100">
            <a:solidFill>
              <a:srgbClr val="E39E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dritto 38">
            <a:extLst>
              <a:ext uri="{FF2B5EF4-FFF2-40B4-BE49-F238E27FC236}">
                <a16:creationId xmlns:a16="http://schemas.microsoft.com/office/drawing/2014/main" id="{7A5BA11D-7EA7-EE2C-90A5-BB53BC6AFBDF}"/>
              </a:ext>
            </a:extLst>
          </p:cNvPr>
          <p:cNvCxnSpPr/>
          <p:nvPr/>
        </p:nvCxnSpPr>
        <p:spPr>
          <a:xfrm flipV="1">
            <a:off x="4796442" y="5266740"/>
            <a:ext cx="315883" cy="1670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5394E20D-A80A-1DA3-3C6C-24350583F794}"/>
                  </a:ext>
                </a:extLst>
              </p:cNvPr>
              <p:cNvSpPr txBox="1"/>
              <p:nvPr/>
            </p:nvSpPr>
            <p:spPr>
              <a:xfrm>
                <a:off x="197704" y="5482999"/>
                <a:ext cx="2169376" cy="4659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b="0" i="1" smtClean="0">
                        <a:solidFill>
                          <a:srgbClr val="4570C4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it-IT" sz="20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it-IT" sz="2000" b="0" i="1" smtClean="0">
                                <a:solidFill>
                                  <a:srgbClr val="4570C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solidFill>
                                  <a:srgbClr val="4570C4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it-IT" sz="2000" b="0" i="1" smtClean="0">
                                <a:solidFill>
                                  <a:srgbClr val="4570C4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e>
                      <m:sub>
                        <m:r>
                          <a:rPr lang="it-IT" sz="20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𝑠𝑦𝑠𝑡</m:t>
                        </m:r>
                      </m:sub>
                    </m:sSub>
                    <m:r>
                      <a:rPr lang="it-IT" sz="2000" b="0" i="1" smtClean="0">
                        <a:solidFill>
                          <a:srgbClr val="4570C4"/>
                        </a:solidFill>
                        <a:latin typeface="Cambria Math" panose="02040503050406030204" pitchFamily="18" charset="0"/>
                      </a:rPr>
                      <m:t>∼52</m:t>
                    </m:r>
                  </m:oMath>
                </a14:m>
                <a:r>
                  <a:rPr lang="en-GB" sz="2000" dirty="0">
                    <a:solidFill>
                      <a:srgbClr val="4570C4"/>
                    </a:solidFill>
                  </a:rPr>
                  <a:t> ppb </a:t>
                </a:r>
              </a:p>
            </p:txBody>
          </p:sp>
        </mc:Choice>
        <mc:Fallback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5394E20D-A80A-1DA3-3C6C-24350583F7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704" y="5482999"/>
                <a:ext cx="2169376" cy="465961"/>
              </a:xfrm>
              <a:prstGeom prst="rect">
                <a:avLst/>
              </a:prstGeom>
              <a:blipFill>
                <a:blip r:embed="rId6"/>
                <a:stretch>
                  <a:fillRect t="-5263" r="-1744" b="-7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3" name="Input penna 42">
                <a:extLst>
                  <a:ext uri="{FF2B5EF4-FFF2-40B4-BE49-F238E27FC236}">
                    <a16:creationId xmlns:a16="http://schemas.microsoft.com/office/drawing/2014/main" id="{E3E9521A-5FDB-5737-BB59-784CA758985F}"/>
                  </a:ext>
                </a:extLst>
              </p14:cNvPr>
              <p14:cNvContentPartPr/>
              <p14:nvPr/>
            </p14:nvContentPartPr>
            <p14:xfrm>
              <a:off x="348578" y="5685709"/>
              <a:ext cx="1810080" cy="45720"/>
            </p14:xfrm>
          </p:contentPart>
        </mc:Choice>
        <mc:Fallback>
          <p:pic>
            <p:nvPicPr>
              <p:cNvPr id="43" name="Input penna 42">
                <a:extLst>
                  <a:ext uri="{FF2B5EF4-FFF2-40B4-BE49-F238E27FC236}">
                    <a16:creationId xmlns:a16="http://schemas.microsoft.com/office/drawing/2014/main" id="{E3E9521A-5FDB-5737-BB59-784CA758985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4578" y="5577709"/>
                <a:ext cx="1917720" cy="26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44" name="Input penna 43">
                <a:extLst>
                  <a:ext uri="{FF2B5EF4-FFF2-40B4-BE49-F238E27FC236}">
                    <a16:creationId xmlns:a16="http://schemas.microsoft.com/office/drawing/2014/main" id="{9273F049-E41A-FFB6-957A-5F57F7AC0C60}"/>
                  </a:ext>
                </a:extLst>
              </p14:cNvPr>
              <p14:cNvContentPartPr/>
              <p14:nvPr/>
            </p14:nvContentPartPr>
            <p14:xfrm>
              <a:off x="5731658" y="4787869"/>
              <a:ext cx="1816920" cy="52560"/>
            </p14:xfrm>
          </p:contentPart>
        </mc:Choice>
        <mc:Fallback>
          <p:pic>
            <p:nvPicPr>
              <p:cNvPr id="44" name="Input penna 43">
                <a:extLst>
                  <a:ext uri="{FF2B5EF4-FFF2-40B4-BE49-F238E27FC236}">
                    <a16:creationId xmlns:a16="http://schemas.microsoft.com/office/drawing/2014/main" id="{9273F049-E41A-FFB6-957A-5F57F7AC0C6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77658" y="4679869"/>
                <a:ext cx="1924560" cy="26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45" name="Input penna 44">
                <a:extLst>
                  <a:ext uri="{FF2B5EF4-FFF2-40B4-BE49-F238E27FC236}">
                    <a16:creationId xmlns:a16="http://schemas.microsoft.com/office/drawing/2014/main" id="{AFB514D6-0405-0AB0-7025-6E99ACCBACD2}"/>
                  </a:ext>
                </a:extLst>
              </p14:cNvPr>
              <p14:cNvContentPartPr/>
              <p14:nvPr/>
            </p14:nvContentPartPr>
            <p14:xfrm>
              <a:off x="3356965" y="5636389"/>
              <a:ext cx="1733040" cy="49320"/>
            </p14:xfrm>
          </p:contentPart>
        </mc:Choice>
        <mc:Fallback>
          <p:pic>
            <p:nvPicPr>
              <p:cNvPr id="45" name="Input penna 44">
                <a:extLst>
                  <a:ext uri="{FF2B5EF4-FFF2-40B4-BE49-F238E27FC236}">
                    <a16:creationId xmlns:a16="http://schemas.microsoft.com/office/drawing/2014/main" id="{AFB514D6-0405-0AB0-7025-6E99ACCBACD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302954" y="5528389"/>
                <a:ext cx="1840702" cy="2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6" name="Input penna 45">
                <a:extLst>
                  <a:ext uri="{FF2B5EF4-FFF2-40B4-BE49-F238E27FC236}">
                    <a16:creationId xmlns:a16="http://schemas.microsoft.com/office/drawing/2014/main" id="{76B80E89-B430-750F-8A08-8D04A02BABE0}"/>
                  </a:ext>
                </a:extLst>
              </p14:cNvPr>
              <p14:cNvContentPartPr/>
              <p14:nvPr/>
            </p14:nvContentPartPr>
            <p14:xfrm>
              <a:off x="8603378" y="4747909"/>
              <a:ext cx="2575440" cy="61560"/>
            </p14:xfrm>
          </p:contentPart>
        </mc:Choice>
        <mc:Fallback>
          <p:pic>
            <p:nvPicPr>
              <p:cNvPr id="46" name="Input penna 45">
                <a:extLst>
                  <a:ext uri="{FF2B5EF4-FFF2-40B4-BE49-F238E27FC236}">
                    <a16:creationId xmlns:a16="http://schemas.microsoft.com/office/drawing/2014/main" id="{76B80E89-B430-750F-8A08-8D04A02BABE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549386" y="4639909"/>
                <a:ext cx="2683065" cy="277200"/>
              </a:xfrm>
              <a:prstGeom prst="rect">
                <a:avLst/>
              </a:prstGeom>
            </p:spPr>
          </p:pic>
        </mc:Fallback>
      </mc:AlternateContent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BBECBB9F-5600-A4CF-0AF7-82266CEC5EAA}"/>
              </a:ext>
            </a:extLst>
          </p:cNvPr>
          <p:cNvSpPr txBox="1"/>
          <p:nvPr/>
        </p:nvSpPr>
        <p:spPr>
          <a:xfrm>
            <a:off x="1371834" y="1245996"/>
            <a:ext cx="3386740" cy="837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75"/>
              </a:spcAft>
            </a:pPr>
            <a:r>
              <a:rPr lang="en-GB" sz="3600" b="1" noProof="0" dirty="0">
                <a:solidFill>
                  <a:srgbClr val="002060"/>
                </a:solidFill>
                <a:effectLst/>
              </a:rPr>
              <a:t>FNAL – Run456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453CB3C9-2E54-DBCA-BA06-7272A40C06EB}"/>
                  </a:ext>
                </a:extLst>
              </p:cNvPr>
              <p:cNvSpPr txBox="1"/>
              <p:nvPr/>
            </p:nvSpPr>
            <p:spPr>
              <a:xfrm>
                <a:off x="3139118" y="5449143"/>
                <a:ext cx="2168735" cy="499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b="0" i="1" smtClean="0">
                        <a:solidFill>
                          <a:srgbClr val="4570C4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it-IT" sz="20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it-IT" sz="2000" b="0" i="1" smtClean="0">
                                <a:solidFill>
                                  <a:srgbClr val="4570C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solidFill>
                                  <a:srgbClr val="4570C4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it-IT" sz="2000" b="0" i="1" smtClean="0">
                                <a:solidFill>
                                  <a:srgbClr val="4570C4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  <m:sub>
                        <m:r>
                          <a:rPr lang="it-IT" sz="20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𝑠𝑦𝑠𝑡</m:t>
                        </m:r>
                      </m:sub>
                    </m:sSub>
                    <m:r>
                      <a:rPr lang="it-IT" sz="2000" b="0" i="1" smtClean="0">
                        <a:solidFill>
                          <a:srgbClr val="4570C4"/>
                        </a:solidFill>
                        <a:latin typeface="Cambria Math" panose="02040503050406030204" pitchFamily="18" charset="0"/>
                      </a:rPr>
                      <m:t>∼57</m:t>
                    </m:r>
                  </m:oMath>
                </a14:m>
                <a:r>
                  <a:rPr lang="en-GB" sz="2000" dirty="0">
                    <a:solidFill>
                      <a:srgbClr val="4570C4"/>
                    </a:solidFill>
                  </a:rPr>
                  <a:t> ppb </a:t>
                </a:r>
              </a:p>
            </p:txBody>
          </p:sp>
        </mc:Choice>
        <mc:Fallback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453CB3C9-2E54-DBCA-BA06-7272A40C0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118" y="5449143"/>
                <a:ext cx="2168735" cy="499817"/>
              </a:xfrm>
              <a:prstGeom prst="rect">
                <a:avLst/>
              </a:prstGeom>
              <a:blipFill>
                <a:blip r:embed="rId15"/>
                <a:stretch>
                  <a:fillRect t="-7500" r="-1744" b="-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onnettore dritto 11">
            <a:extLst>
              <a:ext uri="{FF2B5EF4-FFF2-40B4-BE49-F238E27FC236}">
                <a16:creationId xmlns:a16="http://schemas.microsoft.com/office/drawing/2014/main" id="{AD42D077-5750-235A-B0AC-DDF4ECC7D842}"/>
              </a:ext>
            </a:extLst>
          </p:cNvPr>
          <p:cNvCxnSpPr>
            <a:cxnSpLocks/>
          </p:cNvCxnSpPr>
          <p:nvPr/>
        </p:nvCxnSpPr>
        <p:spPr>
          <a:xfrm>
            <a:off x="7132323" y="4639791"/>
            <a:ext cx="315883" cy="0"/>
          </a:xfrm>
          <a:prstGeom prst="line">
            <a:avLst/>
          </a:prstGeom>
          <a:ln w="38100">
            <a:solidFill>
              <a:srgbClr val="2EA1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740EE41-A70E-114C-978F-DE99E424E1E1}"/>
              </a:ext>
            </a:extLst>
          </p:cNvPr>
          <p:cNvSpPr txBox="1"/>
          <p:nvPr/>
        </p:nvSpPr>
        <p:spPr>
          <a:xfrm>
            <a:off x="7549323" y="1245995"/>
            <a:ext cx="2793281" cy="837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75"/>
              </a:spcAft>
            </a:pPr>
            <a:r>
              <a:rPr lang="en-GB" sz="3600" b="1" dirty="0">
                <a:solidFill>
                  <a:srgbClr val="002060"/>
                </a:solidFill>
              </a:rPr>
              <a:t>J-PARC – TDR </a:t>
            </a:r>
            <a:endParaRPr lang="en-GB" sz="3600" b="1" noProof="0" dirty="0">
              <a:solidFill>
                <a:srgbClr val="002060"/>
              </a:solidFill>
              <a:effectLst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912F175C-5CF4-19A9-1F79-197F4DF0DA3B}"/>
                  </a:ext>
                </a:extLst>
              </p:cNvPr>
              <p:cNvSpPr txBox="1"/>
              <p:nvPr/>
            </p:nvSpPr>
            <p:spPr>
              <a:xfrm>
                <a:off x="1537252" y="5997711"/>
                <a:ext cx="6255026" cy="3960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𝜹</m:t>
                    </m:r>
                    <m:sSub>
                      <m:sSubPr>
                        <m:ctrlPr>
                          <a:rPr lang="it-IT" sz="1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it-IT" sz="1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  <m:r>
                          <a:rPr lang="it-IT" sz="1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1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𝒔𝒚𝒔𝒕</m:t>
                        </m:r>
                        <m:r>
                          <a:rPr lang="it-IT" sz="1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it-IT" sz="18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sz="18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𝟕𝟖</m:t>
                    </m:r>
                  </m:oMath>
                </a14:m>
                <a:r>
                  <a:rPr lang="en-GB" sz="1800" b="1" dirty="0">
                    <a:solidFill>
                      <a:srgbClr val="4570C4"/>
                    </a:solidFill>
                  </a:rPr>
                  <a:t> </a:t>
                </a:r>
                <a:r>
                  <a:rPr lang="en-GB" sz="1800" b="1" dirty="0"/>
                  <a:t>ppb</a:t>
                </a:r>
                <a:r>
                  <a:rPr lang="en-GB" sz="1800" b="1" dirty="0">
                    <a:solidFill>
                      <a:srgbClr val="4570C4"/>
                    </a:solidFill>
                  </a:rPr>
                  <a:t> </a:t>
                </a:r>
                <a:endParaRPr lang="en-GB" dirty="0"/>
              </a:p>
            </p:txBody>
          </p:sp>
        </mc:Choice>
        <mc:Fallback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912F175C-5CF4-19A9-1F79-197F4DF0DA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7252" y="5997711"/>
                <a:ext cx="6255026" cy="396006"/>
              </a:xfrm>
              <a:prstGeom prst="rect">
                <a:avLst/>
              </a:prstGeom>
              <a:blipFill>
                <a:blip r:embed="rId16"/>
                <a:stretch>
                  <a:fillRect t="-9375" b="-187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BF0F8C70-FB94-EB17-EE34-6B4FC763A327}"/>
                  </a:ext>
                </a:extLst>
              </p:cNvPr>
              <p:cNvSpPr txBox="1"/>
              <p:nvPr/>
            </p:nvSpPr>
            <p:spPr>
              <a:xfrm>
                <a:off x="8148342" y="5925860"/>
                <a:ext cx="6255026" cy="3960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𝜹</m:t>
                    </m:r>
                    <m:sSub>
                      <m:sSubPr>
                        <m:ctrlPr>
                          <a:rPr lang="it-IT" sz="1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it-IT" sz="1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  <m:r>
                          <a:rPr lang="it-IT" sz="1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1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𝒔𝒚𝒔𝒕</m:t>
                        </m:r>
                        <m:r>
                          <a:rPr lang="it-IT" sz="1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it-IT" sz="18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sz="18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𝟕𝟎</m:t>
                    </m:r>
                  </m:oMath>
                </a14:m>
                <a:r>
                  <a:rPr lang="en-GB" sz="1800" b="1" dirty="0">
                    <a:solidFill>
                      <a:srgbClr val="4570C4"/>
                    </a:solidFill>
                  </a:rPr>
                  <a:t> </a:t>
                </a:r>
                <a:r>
                  <a:rPr lang="en-GB" sz="1800" b="1" dirty="0"/>
                  <a:t>ppb</a:t>
                </a:r>
                <a:r>
                  <a:rPr lang="en-GB" sz="1800" b="1" dirty="0">
                    <a:solidFill>
                      <a:srgbClr val="4570C4"/>
                    </a:solidFill>
                  </a:rPr>
                  <a:t> </a:t>
                </a:r>
                <a:endParaRPr lang="en-GB" dirty="0"/>
              </a:p>
            </p:txBody>
          </p:sp>
        </mc:Choice>
        <mc:Fallback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BF0F8C70-FB94-EB17-EE34-6B4FC763A3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8342" y="5925860"/>
                <a:ext cx="6255026" cy="396006"/>
              </a:xfrm>
              <a:prstGeom prst="rect">
                <a:avLst/>
              </a:prstGeom>
              <a:blipFill>
                <a:blip r:embed="rId17"/>
                <a:stretch>
                  <a:fillRect t="-6250" b="-187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07867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EFB13-F7FB-B178-7FF0-FC94EB67B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32116868-A1C3-5E30-E1D0-D3E3CBD2E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Towards high sensitivity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F94220C5-CE7D-62F4-27CF-E647573AB5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4A488B8D-218C-0067-E57E-C891C83A9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35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22F9234-DF82-9001-C553-FC9447B6A6F9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5D4E843-E9E3-33E2-58E2-344EAD065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B69C8AB-E363-14C0-8A14-6047ADE5F0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BDD4E441-6278-2A8C-B049-96FFADD26C45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3899370F-6BED-9C1E-5F55-012DEB53D1C1}"/>
              </a:ext>
            </a:extLst>
          </p:cNvPr>
          <p:cNvCxnSpPr>
            <a:cxnSpLocks/>
          </p:cNvCxnSpPr>
          <p:nvPr/>
        </p:nvCxnSpPr>
        <p:spPr>
          <a:xfrm>
            <a:off x="3632885" y="485892"/>
            <a:ext cx="5090984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F1E85D29-03A0-12D9-7BB6-4AD7251E5231}"/>
                  </a:ext>
                </a:extLst>
              </p:cNvPr>
              <p:cNvSpPr txBox="1"/>
              <p:nvPr/>
            </p:nvSpPr>
            <p:spPr>
              <a:xfrm>
                <a:off x="251323" y="533169"/>
                <a:ext cx="10662534" cy="9671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4570C4"/>
                    </a:solidFill>
                  </a:rPr>
                  <a:t>Given the strong </a:t>
                </a:r>
                <a:r>
                  <a:rPr lang="en-GB" sz="2000" b="1" dirty="0"/>
                  <a:t>limitation</a:t>
                </a:r>
                <a:r>
                  <a:rPr lang="en-GB" sz="2000" dirty="0">
                    <a:solidFill>
                      <a:srgbClr val="4570C4"/>
                    </a:solidFill>
                  </a:rPr>
                  <a:t> on </a:t>
                </a:r>
                <a:r>
                  <a:rPr lang="en-GB" sz="2000" b="1" dirty="0"/>
                  <a:t>statistics</a:t>
                </a:r>
                <a:r>
                  <a:rPr lang="en-GB" sz="2000" dirty="0">
                    <a:solidFill>
                      <a:srgbClr val="4570C4"/>
                    </a:solidFill>
                  </a:rPr>
                  <a:t> we can tweak the current set-up to increase the statistics.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4570C4"/>
                    </a:solidFill>
                  </a:rPr>
                  <a:t>The statistical precision on the anomalous precession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rgbClr val="4570C4"/>
                    </a:solidFill>
                  </a:rPr>
                  <a:t> is:</a:t>
                </a: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F1E85D29-03A0-12D9-7BB6-4AD7251E52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23" y="533169"/>
                <a:ext cx="10662534" cy="967188"/>
              </a:xfrm>
              <a:prstGeom prst="rect">
                <a:avLst/>
              </a:prstGeom>
              <a:blipFill>
                <a:blip r:embed="rId4"/>
                <a:stretch>
                  <a:fillRect l="-476" r="-119" b="-89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DD26BDA0-F045-1133-3282-D37D08D5D514}"/>
                  </a:ext>
                </a:extLst>
              </p:cNvPr>
              <p:cNvSpPr txBox="1"/>
              <p:nvPr/>
            </p:nvSpPr>
            <p:spPr>
              <a:xfrm>
                <a:off x="5000586" y="1561590"/>
                <a:ext cx="2327503" cy="910699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it-IT" sz="1800" b="0" i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it-IT" sz="1800" b="0" i="1" smtClean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𝛾𝜏</m:t>
                          </m:r>
                          <m: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p>
                                <m:sSupPr>
                                  <m:ctrlPr>
                                    <a:rPr lang="it-IT" sz="1800" b="0" i="1" smtClean="0">
                                      <a:solidFill>
                                        <a:srgbClr val="4570C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800" b="0" i="1" smtClean="0">
                                      <a:solidFill>
                                        <a:srgbClr val="4570C4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it-IT" sz="1800" b="0" i="1" smtClean="0">
                                      <a:solidFill>
                                        <a:srgbClr val="4570C4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DD26BDA0-F045-1133-3282-D37D08D5D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0586" y="1561590"/>
                <a:ext cx="2327503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42016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4E2C2-4F69-AAD6-CFF3-A98D7998B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2A44F5B8-CBE0-CD85-30BB-90AA098BF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Towards high sensitivity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C190406F-A113-40F2-C133-CB0C9E2290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56AF60F6-3FE1-81C3-A73F-0450A2D88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36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2CD357C-D91F-45D5-A104-48B06223171D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82EA922A-1B8D-3D08-D636-448D3900C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82E93E1B-108F-2FA1-9D51-7FD03557ED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96BB51E7-8004-913B-F575-C693A324410A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550DD8F8-6C31-FFD7-6B21-CE4E57C8C636}"/>
              </a:ext>
            </a:extLst>
          </p:cNvPr>
          <p:cNvCxnSpPr>
            <a:cxnSpLocks/>
          </p:cNvCxnSpPr>
          <p:nvPr/>
        </p:nvCxnSpPr>
        <p:spPr>
          <a:xfrm>
            <a:off x="3632885" y="485892"/>
            <a:ext cx="5090984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B46F23B7-4CBD-34D3-08BE-AF01C16F0F30}"/>
                  </a:ext>
                </a:extLst>
              </p:cNvPr>
              <p:cNvSpPr txBox="1"/>
              <p:nvPr/>
            </p:nvSpPr>
            <p:spPr>
              <a:xfrm>
                <a:off x="251323" y="533169"/>
                <a:ext cx="10662534" cy="9671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4570C4"/>
                    </a:solidFill>
                  </a:rPr>
                  <a:t>Given the strong </a:t>
                </a:r>
                <a:r>
                  <a:rPr lang="en-GB" sz="2000" b="1" dirty="0"/>
                  <a:t>limitation</a:t>
                </a:r>
                <a:r>
                  <a:rPr lang="en-GB" sz="2000" dirty="0">
                    <a:solidFill>
                      <a:srgbClr val="4570C4"/>
                    </a:solidFill>
                  </a:rPr>
                  <a:t> on </a:t>
                </a:r>
                <a:r>
                  <a:rPr lang="en-GB" sz="2000" b="1" dirty="0"/>
                  <a:t>statistics</a:t>
                </a:r>
                <a:r>
                  <a:rPr lang="en-GB" sz="2000" dirty="0">
                    <a:solidFill>
                      <a:srgbClr val="4570C4"/>
                    </a:solidFill>
                  </a:rPr>
                  <a:t> we can tweak the current set-up to increase the statistics.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4570C4"/>
                    </a:solidFill>
                  </a:rPr>
                  <a:t>The statistical precision on the anomalous precession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rgbClr val="4570C4"/>
                    </a:solidFill>
                  </a:rPr>
                  <a:t> is:</a:t>
                </a: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B46F23B7-4CBD-34D3-08BE-AF01C16F0F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23" y="533169"/>
                <a:ext cx="10662534" cy="967188"/>
              </a:xfrm>
              <a:prstGeom prst="rect">
                <a:avLst/>
              </a:prstGeom>
              <a:blipFill>
                <a:blip r:embed="rId4"/>
                <a:stretch>
                  <a:fillRect l="-476" r="-119" b="-89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229A437-F72D-8527-F3C7-5561B87004E8}"/>
              </a:ext>
            </a:extLst>
          </p:cNvPr>
          <p:cNvSpPr txBox="1"/>
          <p:nvPr/>
        </p:nvSpPr>
        <p:spPr>
          <a:xfrm>
            <a:off x="132879" y="2322331"/>
            <a:ext cx="8239862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 sz="2000"/>
            </a:pPr>
            <a:r>
              <a:rPr lang="en-US" b="1" noProof="0" dirty="0">
                <a:solidFill>
                  <a:srgbClr val="FF0000"/>
                </a:solidFill>
              </a:rPr>
              <a:t>Increasing</a:t>
            </a:r>
            <a:r>
              <a:rPr lang="en-US" noProof="0" dirty="0">
                <a:solidFill>
                  <a:srgbClr val="4570C4"/>
                </a:solidFill>
              </a:rPr>
              <a:t> the </a:t>
            </a:r>
            <a:r>
              <a:rPr lang="en-US" b="1" noProof="0" dirty="0">
                <a:solidFill>
                  <a:srgbClr val="FF0000"/>
                </a:solidFill>
              </a:rPr>
              <a:t>momentum</a:t>
            </a:r>
            <a:r>
              <a:rPr lang="en-US" noProof="0" dirty="0">
                <a:solidFill>
                  <a:srgbClr val="4570C4"/>
                </a:solidFill>
              </a:rPr>
              <a:t> improves measurement precision linearly.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CA9E3E18-9595-CD9C-A10B-1F68EB59CDCE}"/>
                  </a:ext>
                </a:extLst>
              </p:cNvPr>
              <p:cNvSpPr txBox="1"/>
              <p:nvPr/>
            </p:nvSpPr>
            <p:spPr>
              <a:xfrm>
                <a:off x="5000586" y="1561590"/>
                <a:ext cx="2327503" cy="910699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it-IT" sz="1800" b="0" i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it-IT" sz="1800" b="0" i="1" smtClean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it-IT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𝛾𝜏</m:t>
                          </m:r>
                          <m: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p>
                                <m:sSupPr>
                                  <m:ctrlPr>
                                    <a:rPr lang="it-IT" sz="1800" b="0" i="1" smtClean="0">
                                      <a:solidFill>
                                        <a:srgbClr val="4570C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800" b="0" i="1" smtClean="0">
                                      <a:solidFill>
                                        <a:srgbClr val="4570C4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it-IT" sz="1800" b="0" i="1" smtClean="0">
                                      <a:solidFill>
                                        <a:srgbClr val="4570C4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CA9E3E18-9595-CD9C-A10B-1F68EB59C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0586" y="1561590"/>
                <a:ext cx="2327503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30142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8D025-A562-F427-6A66-BCF9BF3F8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80566D5E-6EC8-B07A-6538-4CFC5C65E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Towards high sensitivity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D5677221-7D2D-CA0C-3241-E47A5CC042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1000601F-4B33-5B81-5E5C-9A147FB08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37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3B411E69-9596-C567-F171-CC7D337A4D67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D0181A44-BB85-FB98-9992-B921CAC1B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1B8F07B1-4229-70FE-BB38-F14DCDED1B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83C65B10-5E35-9916-A748-30330AB81918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F22FA3E4-7443-1554-A88E-497AF0BE5D52}"/>
              </a:ext>
            </a:extLst>
          </p:cNvPr>
          <p:cNvCxnSpPr>
            <a:cxnSpLocks/>
          </p:cNvCxnSpPr>
          <p:nvPr/>
        </p:nvCxnSpPr>
        <p:spPr>
          <a:xfrm>
            <a:off x="3632885" y="485892"/>
            <a:ext cx="5090984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6843EF45-DC75-82AD-1036-6790B479455D}"/>
                  </a:ext>
                </a:extLst>
              </p:cNvPr>
              <p:cNvSpPr txBox="1"/>
              <p:nvPr/>
            </p:nvSpPr>
            <p:spPr>
              <a:xfrm>
                <a:off x="251323" y="533169"/>
                <a:ext cx="10662534" cy="9671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4570C4"/>
                    </a:solidFill>
                  </a:rPr>
                  <a:t>Given the strong </a:t>
                </a:r>
                <a:r>
                  <a:rPr lang="en-GB" sz="2000" b="1" dirty="0"/>
                  <a:t>limitation</a:t>
                </a:r>
                <a:r>
                  <a:rPr lang="en-GB" sz="2000" dirty="0">
                    <a:solidFill>
                      <a:srgbClr val="4570C4"/>
                    </a:solidFill>
                  </a:rPr>
                  <a:t> on </a:t>
                </a:r>
                <a:r>
                  <a:rPr lang="en-GB" sz="2000" b="1" dirty="0"/>
                  <a:t>statistics</a:t>
                </a:r>
                <a:r>
                  <a:rPr lang="en-GB" sz="2000" dirty="0">
                    <a:solidFill>
                      <a:srgbClr val="4570C4"/>
                    </a:solidFill>
                  </a:rPr>
                  <a:t> we can tweak the current set-up to increase the statistics.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4570C4"/>
                    </a:solidFill>
                  </a:rPr>
                  <a:t>The statistical precision on the anomalous precession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rgbClr val="4570C4"/>
                    </a:solidFill>
                  </a:rPr>
                  <a:t> is:</a:t>
                </a: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6843EF45-DC75-82AD-1036-6790B47945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23" y="533169"/>
                <a:ext cx="10662534" cy="967188"/>
              </a:xfrm>
              <a:prstGeom prst="rect">
                <a:avLst/>
              </a:prstGeom>
              <a:blipFill>
                <a:blip r:embed="rId4"/>
                <a:stretch>
                  <a:fillRect l="-476" r="-119" b="-89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D41E0B7-66DB-91A2-48C8-29891026638F}"/>
              </a:ext>
            </a:extLst>
          </p:cNvPr>
          <p:cNvSpPr txBox="1"/>
          <p:nvPr/>
        </p:nvSpPr>
        <p:spPr>
          <a:xfrm>
            <a:off x="132879" y="2322331"/>
            <a:ext cx="8239862" cy="2352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 sz="2000"/>
            </a:pPr>
            <a:r>
              <a:rPr lang="en-US" b="1" noProof="0" dirty="0">
                <a:solidFill>
                  <a:srgbClr val="FF0000"/>
                </a:solidFill>
              </a:rPr>
              <a:t>Increasing</a:t>
            </a:r>
            <a:r>
              <a:rPr lang="en-US" noProof="0" dirty="0">
                <a:solidFill>
                  <a:srgbClr val="4570C4"/>
                </a:solidFill>
              </a:rPr>
              <a:t> the </a:t>
            </a:r>
            <a:r>
              <a:rPr lang="en-US" b="1" noProof="0" dirty="0">
                <a:solidFill>
                  <a:srgbClr val="FF0000"/>
                </a:solidFill>
              </a:rPr>
              <a:t>momentum</a:t>
            </a:r>
            <a:r>
              <a:rPr lang="en-US" noProof="0" dirty="0">
                <a:solidFill>
                  <a:srgbClr val="4570C4"/>
                </a:solidFill>
              </a:rPr>
              <a:t> improves measurement precision linearly.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/>
            </a:pPr>
            <a:r>
              <a:rPr lang="en-US" b="1" dirty="0"/>
              <a:t>Magnetic Field Adjustment: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/>
            </a:pPr>
            <a:r>
              <a:rPr lang="en-US" dirty="0">
                <a:solidFill>
                  <a:srgbClr val="4570C4"/>
                </a:solidFill>
              </a:rPr>
              <a:t>Higher momentum requires a proportional increase in the magnetic field to maintain experiment size.</a:t>
            </a:r>
          </a:p>
          <a:p>
            <a:pPr>
              <a:lnSpc>
                <a:spcPct val="150000"/>
              </a:lnSpc>
              <a:defRPr sz="2000"/>
            </a:pPr>
            <a:endParaRPr lang="en-US" noProof="0" dirty="0">
              <a:solidFill>
                <a:srgbClr val="4570C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7532ED55-06B4-31AB-4B31-170257E53355}"/>
                  </a:ext>
                </a:extLst>
              </p:cNvPr>
              <p:cNvSpPr txBox="1"/>
              <p:nvPr/>
            </p:nvSpPr>
            <p:spPr>
              <a:xfrm>
                <a:off x="5000586" y="1561590"/>
                <a:ext cx="2327503" cy="910699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it-IT" sz="1800" b="0" i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it-IT" sz="1800" b="0" i="1" smtClean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it-IT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𝛾𝜏</m:t>
                          </m:r>
                          <m: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p>
                                <m:sSupPr>
                                  <m:ctrlPr>
                                    <a:rPr lang="it-IT" sz="1800" b="0" i="1" smtClean="0">
                                      <a:solidFill>
                                        <a:srgbClr val="4570C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800" b="0" i="1" smtClean="0">
                                      <a:solidFill>
                                        <a:srgbClr val="4570C4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it-IT" sz="1800" b="0" i="1" smtClean="0">
                                      <a:solidFill>
                                        <a:srgbClr val="4570C4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7532ED55-06B4-31AB-4B31-170257E533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0586" y="1561590"/>
                <a:ext cx="2327503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17630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80FEA-5F12-695A-0D4F-78944E34C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2E7965E4-CA9D-3A1A-C292-B73131504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Towards high sensitivity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9878C1BE-44B2-126B-33D4-ADFA5DCDC6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CF4F2548-C387-29E3-67D6-50D1EF8EC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38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5AC243D-EC98-7B70-BA3B-D54549177B3B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A6DC93F9-758B-58DB-9A8C-C0832EC90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8A8791A1-CA7E-C993-16F0-7E929607ED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60A26752-5124-22AE-54CE-C8C53014F854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FB390E44-B3B4-F565-00DF-04D815B238F5}"/>
              </a:ext>
            </a:extLst>
          </p:cNvPr>
          <p:cNvCxnSpPr>
            <a:cxnSpLocks/>
          </p:cNvCxnSpPr>
          <p:nvPr/>
        </p:nvCxnSpPr>
        <p:spPr>
          <a:xfrm>
            <a:off x="3632885" y="485892"/>
            <a:ext cx="5090984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87C358F2-A133-EE91-C2AC-3DB20BE62CF9}"/>
                  </a:ext>
                </a:extLst>
              </p:cNvPr>
              <p:cNvSpPr txBox="1"/>
              <p:nvPr/>
            </p:nvSpPr>
            <p:spPr>
              <a:xfrm>
                <a:off x="251323" y="533169"/>
                <a:ext cx="10662534" cy="9671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4570C4"/>
                    </a:solidFill>
                  </a:rPr>
                  <a:t>Given the strong </a:t>
                </a:r>
                <a:r>
                  <a:rPr lang="en-GB" sz="2000" b="1" dirty="0"/>
                  <a:t>limitation</a:t>
                </a:r>
                <a:r>
                  <a:rPr lang="en-GB" sz="2000" dirty="0">
                    <a:solidFill>
                      <a:srgbClr val="4570C4"/>
                    </a:solidFill>
                  </a:rPr>
                  <a:t> on </a:t>
                </a:r>
                <a:r>
                  <a:rPr lang="en-GB" sz="2000" b="1" dirty="0"/>
                  <a:t>statistics</a:t>
                </a:r>
                <a:r>
                  <a:rPr lang="en-GB" sz="2000" dirty="0">
                    <a:solidFill>
                      <a:srgbClr val="4570C4"/>
                    </a:solidFill>
                  </a:rPr>
                  <a:t> we can tweak the current set-up to increase the statistics.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4570C4"/>
                    </a:solidFill>
                  </a:rPr>
                  <a:t>The statistical precision on the anomalous precession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rgbClr val="4570C4"/>
                    </a:solidFill>
                  </a:rPr>
                  <a:t> is:</a:t>
                </a: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87C358F2-A133-EE91-C2AC-3DB20BE62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23" y="533169"/>
                <a:ext cx="10662534" cy="967188"/>
              </a:xfrm>
              <a:prstGeom prst="rect">
                <a:avLst/>
              </a:prstGeom>
              <a:blipFill>
                <a:blip r:embed="rId4"/>
                <a:stretch>
                  <a:fillRect l="-476" r="-119" b="-89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2F1F6A9C-B370-7E7C-26B8-ED5E30B794F5}"/>
                  </a:ext>
                </a:extLst>
              </p:cNvPr>
              <p:cNvSpPr txBox="1"/>
              <p:nvPr/>
            </p:nvSpPr>
            <p:spPr>
              <a:xfrm>
                <a:off x="132879" y="2322331"/>
                <a:ext cx="8239862" cy="4199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defRPr sz="2000"/>
                </a:pPr>
                <a:r>
                  <a:rPr lang="en-US" b="1" noProof="0" dirty="0">
                    <a:solidFill>
                      <a:srgbClr val="FF0000"/>
                    </a:solidFill>
                  </a:rPr>
                  <a:t>Increasing</a:t>
                </a:r>
                <a:r>
                  <a:rPr lang="en-US" noProof="0" dirty="0">
                    <a:solidFill>
                      <a:srgbClr val="4570C4"/>
                    </a:solidFill>
                  </a:rPr>
                  <a:t> the </a:t>
                </a:r>
                <a:r>
                  <a:rPr lang="en-US" b="1" noProof="0" dirty="0">
                    <a:solidFill>
                      <a:srgbClr val="FF0000"/>
                    </a:solidFill>
                  </a:rPr>
                  <a:t>momentum</a:t>
                </a:r>
                <a:r>
                  <a:rPr lang="en-US" noProof="0" dirty="0">
                    <a:solidFill>
                      <a:srgbClr val="4570C4"/>
                    </a:solidFill>
                  </a:rPr>
                  <a:t> improves measurement precision linearly.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 sz="2000"/>
                </a:pPr>
                <a:r>
                  <a:rPr lang="en-US" b="1" dirty="0"/>
                  <a:t>Magnetic Field Adjustment: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 sz="2000"/>
                </a:pPr>
                <a:r>
                  <a:rPr lang="en-US" dirty="0">
                    <a:solidFill>
                      <a:srgbClr val="4570C4"/>
                    </a:solidFill>
                  </a:rPr>
                  <a:t>Higher momentum requires a proportional increase in the magnetic field to maintain experiment size.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 sz="2000"/>
                </a:pPr>
                <a:r>
                  <a:rPr lang="en-US" b="1" dirty="0"/>
                  <a:t>Effect on Anomalous Precession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b="1" dirty="0"/>
                  <a:t>):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 sz="2000"/>
                </a:pPr>
                <a:r>
                  <a:rPr lang="en-US" dirty="0">
                    <a:solidFill>
                      <a:srgbClr val="4570C4"/>
                    </a:solidFill>
                  </a:rPr>
                  <a:t>A </a:t>
                </a:r>
                <a:r>
                  <a:rPr lang="en-US" b="1" u="sng" dirty="0">
                    <a:solidFill>
                      <a:srgbClr val="4570C4"/>
                    </a:solidFill>
                  </a:rPr>
                  <a:t>stronger magnetic</a:t>
                </a:r>
                <a:r>
                  <a:rPr lang="en-US" b="1" dirty="0">
                    <a:solidFill>
                      <a:srgbClr val="4570C4"/>
                    </a:solidFill>
                  </a:rPr>
                  <a:t> </a:t>
                </a:r>
                <a:r>
                  <a:rPr lang="en-US" dirty="0">
                    <a:solidFill>
                      <a:srgbClr val="4570C4"/>
                    </a:solidFill>
                  </a:rPr>
                  <a:t>field </a:t>
                </a:r>
                <a:r>
                  <a:rPr lang="en-US" b="1" dirty="0">
                    <a:solidFill>
                      <a:schemeClr val="accent2"/>
                    </a:solidFill>
                  </a:rPr>
                  <a:t>increases</a:t>
                </a:r>
                <a:r>
                  <a:rPr lang="en-US" dirty="0">
                    <a:solidFill>
                      <a:srgbClr val="4570C4"/>
                    </a:solidFill>
                  </a:rPr>
                  <a:t> the </a:t>
                </a:r>
                <a:r>
                  <a:rPr lang="en-US" b="1" dirty="0">
                    <a:solidFill>
                      <a:schemeClr val="accent2"/>
                    </a:solidFill>
                  </a:rPr>
                  <a:t>anomalous precession frequency</a:t>
                </a:r>
                <a:r>
                  <a:rPr lang="en-US" dirty="0">
                    <a:solidFill>
                      <a:srgbClr val="4570C4"/>
                    </a:solidFill>
                  </a:rPr>
                  <a:t>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 sz="2000"/>
                </a:pPr>
                <a:endParaRPr lang="en-US" dirty="0">
                  <a:solidFill>
                    <a:srgbClr val="4570C4"/>
                  </a:solidFill>
                </a:endParaRPr>
              </a:p>
              <a:p>
                <a:pPr>
                  <a:lnSpc>
                    <a:spcPct val="150000"/>
                  </a:lnSpc>
                  <a:defRPr sz="2000"/>
                </a:pPr>
                <a:endParaRPr lang="en-US" noProof="0" dirty="0">
                  <a:solidFill>
                    <a:srgbClr val="4570C4"/>
                  </a:solidFill>
                </a:endParaRPr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2F1F6A9C-B370-7E7C-26B8-ED5E30B79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79" y="2322331"/>
                <a:ext cx="8239862" cy="4199611"/>
              </a:xfrm>
              <a:prstGeom prst="rect">
                <a:avLst/>
              </a:prstGeom>
              <a:blipFill>
                <a:blip r:embed="rId5"/>
                <a:stretch>
                  <a:fillRect l="-7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A515866A-4F90-552E-57F0-A8BBC1DDFC26}"/>
                  </a:ext>
                </a:extLst>
              </p:cNvPr>
              <p:cNvSpPr txBox="1"/>
              <p:nvPr/>
            </p:nvSpPr>
            <p:spPr>
              <a:xfrm>
                <a:off x="5000586" y="1561590"/>
                <a:ext cx="2327503" cy="910699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it-IT" sz="1800" b="0" i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it-IT" sz="1800" b="0" i="1" smtClean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it-IT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𝛾𝜏</m:t>
                          </m:r>
                          <m: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p>
                                <m:sSupPr>
                                  <m:ctrlPr>
                                    <a:rPr lang="it-IT" sz="1800" b="0" i="1" smtClean="0">
                                      <a:solidFill>
                                        <a:srgbClr val="4570C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800" b="0" i="1" smtClean="0">
                                      <a:solidFill>
                                        <a:srgbClr val="4570C4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it-IT" sz="1800" b="0" i="1" smtClean="0">
                                      <a:solidFill>
                                        <a:srgbClr val="4570C4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A515866A-4F90-552E-57F0-A8BBC1DDF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0586" y="1561590"/>
                <a:ext cx="2327503" cy="9106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68879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A9562-A788-C7EA-75EB-82D2C328E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374A24B4-74D7-5477-E761-971388E44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Towards high sensitivity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BFF797D0-DF26-8BB4-E925-313F1DC5A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0842E964-F713-FCDD-C9E2-442615296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39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24D67F6-5ADD-80EF-E23F-C3573814DD71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4B7A346-F10A-B9E1-6084-27BC5636B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154288FE-5CED-5914-4081-69689CB9C4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F4A4EAD6-830F-5C91-6CAC-DDD4D779C8C6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78FDD2C2-C455-5F0F-B4C5-8A32D048AC54}"/>
              </a:ext>
            </a:extLst>
          </p:cNvPr>
          <p:cNvCxnSpPr>
            <a:cxnSpLocks/>
          </p:cNvCxnSpPr>
          <p:nvPr/>
        </p:nvCxnSpPr>
        <p:spPr>
          <a:xfrm>
            <a:off x="3632885" y="485892"/>
            <a:ext cx="5090984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FE84CEBA-2869-4F62-C7F6-4101205A693D}"/>
                  </a:ext>
                </a:extLst>
              </p:cNvPr>
              <p:cNvSpPr txBox="1"/>
              <p:nvPr/>
            </p:nvSpPr>
            <p:spPr>
              <a:xfrm>
                <a:off x="251323" y="533169"/>
                <a:ext cx="10662534" cy="9671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4570C4"/>
                    </a:solidFill>
                  </a:rPr>
                  <a:t>Given the strong </a:t>
                </a:r>
                <a:r>
                  <a:rPr lang="en-GB" sz="2000" b="1" dirty="0"/>
                  <a:t>limitation</a:t>
                </a:r>
                <a:r>
                  <a:rPr lang="en-GB" sz="2000" dirty="0">
                    <a:solidFill>
                      <a:srgbClr val="4570C4"/>
                    </a:solidFill>
                  </a:rPr>
                  <a:t> on </a:t>
                </a:r>
                <a:r>
                  <a:rPr lang="en-GB" sz="2000" b="1" dirty="0"/>
                  <a:t>statistics</a:t>
                </a:r>
                <a:r>
                  <a:rPr lang="en-GB" sz="2000" dirty="0">
                    <a:solidFill>
                      <a:srgbClr val="4570C4"/>
                    </a:solidFill>
                  </a:rPr>
                  <a:t> we can tweak the current set-up to increase the statistics.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4570C4"/>
                    </a:solidFill>
                  </a:rPr>
                  <a:t>The statistical precision on the anomalous precession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rgbClr val="4570C4"/>
                    </a:solidFill>
                  </a:rPr>
                  <a:t> is:</a:t>
                </a: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FE84CEBA-2869-4F62-C7F6-4101205A69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23" y="533169"/>
                <a:ext cx="10662534" cy="967188"/>
              </a:xfrm>
              <a:prstGeom prst="rect">
                <a:avLst/>
              </a:prstGeom>
              <a:blipFill>
                <a:blip r:embed="rId4"/>
                <a:stretch>
                  <a:fillRect l="-476" r="-119" b="-89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6F037047-818D-855C-1AF8-B5F8DC1B8D2A}"/>
                  </a:ext>
                </a:extLst>
              </p:cNvPr>
              <p:cNvSpPr txBox="1"/>
              <p:nvPr/>
            </p:nvSpPr>
            <p:spPr>
              <a:xfrm>
                <a:off x="132879" y="2322331"/>
                <a:ext cx="8239862" cy="51229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defRPr sz="2000"/>
                </a:pPr>
                <a:r>
                  <a:rPr lang="en-US" b="1" noProof="0" dirty="0">
                    <a:solidFill>
                      <a:srgbClr val="FF0000"/>
                    </a:solidFill>
                  </a:rPr>
                  <a:t>Increasing</a:t>
                </a:r>
                <a:r>
                  <a:rPr lang="en-US" noProof="0" dirty="0">
                    <a:solidFill>
                      <a:srgbClr val="4570C4"/>
                    </a:solidFill>
                  </a:rPr>
                  <a:t> the </a:t>
                </a:r>
                <a:r>
                  <a:rPr lang="en-US" b="1" noProof="0" dirty="0">
                    <a:solidFill>
                      <a:srgbClr val="FF0000"/>
                    </a:solidFill>
                  </a:rPr>
                  <a:t>momentum</a:t>
                </a:r>
                <a:r>
                  <a:rPr lang="en-US" noProof="0" dirty="0">
                    <a:solidFill>
                      <a:srgbClr val="4570C4"/>
                    </a:solidFill>
                  </a:rPr>
                  <a:t> improves measurement precision linearly.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 sz="2000"/>
                </a:pPr>
                <a:r>
                  <a:rPr lang="en-US" b="1" dirty="0"/>
                  <a:t>Magnetic Field Adjustment: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 sz="2000"/>
                </a:pPr>
                <a:r>
                  <a:rPr lang="en-US" dirty="0">
                    <a:solidFill>
                      <a:srgbClr val="4570C4"/>
                    </a:solidFill>
                  </a:rPr>
                  <a:t>Higher momentum requires a proportional increase in the magnetic field to maintain experiment size.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 sz="2000"/>
                </a:pPr>
                <a:r>
                  <a:rPr lang="en-US" b="1" dirty="0"/>
                  <a:t>Effect on Anomalous Precession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b="1" dirty="0"/>
                  <a:t>):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 sz="2000"/>
                </a:pPr>
                <a:r>
                  <a:rPr lang="en-US" dirty="0">
                    <a:solidFill>
                      <a:srgbClr val="4570C4"/>
                    </a:solidFill>
                  </a:rPr>
                  <a:t>A </a:t>
                </a:r>
                <a:r>
                  <a:rPr lang="en-US" b="1" u="sng" dirty="0">
                    <a:solidFill>
                      <a:srgbClr val="4570C4"/>
                    </a:solidFill>
                  </a:rPr>
                  <a:t>stronger magnetic</a:t>
                </a:r>
                <a:r>
                  <a:rPr lang="en-US" b="1" dirty="0">
                    <a:solidFill>
                      <a:srgbClr val="4570C4"/>
                    </a:solidFill>
                  </a:rPr>
                  <a:t> </a:t>
                </a:r>
                <a:r>
                  <a:rPr lang="en-US" dirty="0">
                    <a:solidFill>
                      <a:srgbClr val="4570C4"/>
                    </a:solidFill>
                  </a:rPr>
                  <a:t>field </a:t>
                </a:r>
                <a:r>
                  <a:rPr lang="en-US" b="1" dirty="0">
                    <a:solidFill>
                      <a:schemeClr val="accent2"/>
                    </a:solidFill>
                  </a:rPr>
                  <a:t>increases</a:t>
                </a:r>
                <a:r>
                  <a:rPr lang="en-US" dirty="0">
                    <a:solidFill>
                      <a:srgbClr val="4570C4"/>
                    </a:solidFill>
                  </a:rPr>
                  <a:t> the </a:t>
                </a:r>
                <a:r>
                  <a:rPr lang="en-US" b="1" dirty="0">
                    <a:solidFill>
                      <a:schemeClr val="accent2"/>
                    </a:solidFill>
                  </a:rPr>
                  <a:t>anomalous precession frequency</a:t>
                </a:r>
                <a:r>
                  <a:rPr lang="en-US" dirty="0">
                    <a:solidFill>
                      <a:srgbClr val="4570C4"/>
                    </a:solidFill>
                  </a:rPr>
                  <a:t>.</a:t>
                </a:r>
              </a:p>
              <a:p>
                <a:pPr lvl="1">
                  <a:lnSpc>
                    <a:spcPct val="150000"/>
                  </a:lnSpc>
                  <a:defRPr sz="2000"/>
                </a:pPr>
                <a:r>
                  <a:rPr lang="en-US" dirty="0">
                    <a:solidFill>
                      <a:srgbClr val="4570C4"/>
                    </a:solidFill>
                  </a:rPr>
                  <a:t>→ Doubling both momentum and field ⇒ </a:t>
                </a:r>
                <a:r>
                  <a:rPr lang="en-US" b="1" dirty="0"/>
                  <a:t>x4</a:t>
                </a:r>
                <a:r>
                  <a:rPr lang="en-US" dirty="0">
                    <a:solidFill>
                      <a:srgbClr val="4570C4"/>
                    </a:solidFill>
                  </a:rPr>
                  <a:t> improvement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000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4570C4"/>
                    </a:solidFill>
                  </a:rPr>
                  <a:t> precision.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 sz="2000"/>
                </a:pPr>
                <a:endParaRPr lang="en-US" dirty="0">
                  <a:solidFill>
                    <a:srgbClr val="4570C4"/>
                  </a:solidFill>
                </a:endParaRPr>
              </a:p>
              <a:p>
                <a:pPr>
                  <a:lnSpc>
                    <a:spcPct val="150000"/>
                  </a:lnSpc>
                  <a:defRPr sz="2000"/>
                </a:pPr>
                <a:endParaRPr lang="en-US" noProof="0" dirty="0">
                  <a:solidFill>
                    <a:srgbClr val="4570C4"/>
                  </a:solidFill>
                </a:endParaRPr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6F037047-818D-855C-1AF8-B5F8DC1B8D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79" y="2322331"/>
                <a:ext cx="8239862" cy="5122941"/>
              </a:xfrm>
              <a:prstGeom prst="rect">
                <a:avLst/>
              </a:prstGeom>
              <a:blipFill>
                <a:blip r:embed="rId5"/>
                <a:stretch>
                  <a:fillRect l="-7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BFCED1C7-1E56-3366-1627-3D25E6F79B5B}"/>
                  </a:ext>
                </a:extLst>
              </p:cNvPr>
              <p:cNvSpPr txBox="1"/>
              <p:nvPr/>
            </p:nvSpPr>
            <p:spPr>
              <a:xfrm>
                <a:off x="5000586" y="1561590"/>
                <a:ext cx="2327503" cy="910699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it-IT" sz="1800" b="0" i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it-IT" sz="1800" b="0" i="1" smtClean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it-IT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𝛾𝜏</m:t>
                          </m:r>
                          <m: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p>
                                <m:sSupPr>
                                  <m:ctrlPr>
                                    <a:rPr lang="it-IT" sz="1800" b="0" i="1" smtClean="0">
                                      <a:solidFill>
                                        <a:srgbClr val="4570C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800" b="0" i="1" smtClean="0">
                                      <a:solidFill>
                                        <a:srgbClr val="4570C4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it-IT" sz="1800" b="0" i="1" smtClean="0">
                                      <a:solidFill>
                                        <a:srgbClr val="4570C4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BFCED1C7-1E56-3366-1627-3D25E6F79B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0586" y="1561590"/>
                <a:ext cx="2327503" cy="9106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8221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2DF96-84D3-6330-EB5D-502EE026D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olo 11">
            <a:extLst>
              <a:ext uri="{FF2B5EF4-FFF2-40B4-BE49-F238E27FC236}">
                <a16:creationId xmlns:a16="http://schemas.microsoft.com/office/drawing/2014/main" id="{8029ECDB-80DC-AD4B-DE5A-204968414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6686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Measurement principle - Fermilab</a:t>
            </a:r>
            <a:endParaRPr lang="en-GB" b="1" noProof="0" dirty="0">
              <a:solidFill>
                <a:srgbClr val="002060"/>
              </a:solidFill>
            </a:endParaRP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CC4DC220-D198-A484-C6AF-7B88E0392F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487473FA-744B-81AD-C5C6-D5B2BBBA1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4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7B2401-024A-67D6-1A94-8F06E3AFCF73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66F0533E-CE6F-1B4C-A46A-4FEB82095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9589C57E-6F64-BA2A-5C94-0E63A8B71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2EBEB78C-9D56-5598-F93D-85566691FEB4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F9AAB3EC-E9A0-C0D8-C2E8-39FC29021F1F}"/>
              </a:ext>
            </a:extLst>
          </p:cNvPr>
          <p:cNvCxnSpPr>
            <a:cxnSpLocks/>
          </p:cNvCxnSpPr>
          <p:nvPr/>
        </p:nvCxnSpPr>
        <p:spPr>
          <a:xfrm>
            <a:off x="2505590" y="511386"/>
            <a:ext cx="7236926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4">
            <a:extLst>
              <a:ext uri="{FF2B5EF4-FFF2-40B4-BE49-F238E27FC236}">
                <a16:creationId xmlns:a16="http://schemas.microsoft.com/office/drawing/2014/main" id="{3DBCA82F-FF7B-9DFF-8AA8-40B7DD349A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50" t="3661" r="11951" b="6495"/>
          <a:stretch/>
        </p:blipFill>
        <p:spPr>
          <a:xfrm>
            <a:off x="-221509" y="743970"/>
            <a:ext cx="4413927" cy="44087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ttangolo 27">
                <a:extLst>
                  <a:ext uri="{FF2B5EF4-FFF2-40B4-BE49-F238E27FC236}">
                    <a16:creationId xmlns:a16="http://schemas.microsoft.com/office/drawing/2014/main" id="{16901607-D572-2361-2D53-CB2B7037D6AB}"/>
                  </a:ext>
                </a:extLst>
              </p:cNvPr>
              <p:cNvSpPr/>
              <p:nvPr/>
            </p:nvSpPr>
            <p:spPr>
              <a:xfrm>
                <a:off x="99806" y="4531708"/>
                <a:ext cx="4412555" cy="16665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200" b="1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3200" b="1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it-IT" sz="3200" b="1" i="1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𝝎</m:t>
                              </m:r>
                            </m:e>
                          </m:acc>
                        </m:e>
                        <m:sub>
                          <m:r>
                            <a:rPr lang="it-IT" sz="3200" b="1" i="1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𝒂</m:t>
                          </m:r>
                        </m:sub>
                      </m:sSub>
                      <m:r>
                        <a:rPr lang="it-IT" sz="3200" b="1" i="1" dirty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it-IT" sz="3200" b="1" i="1" dirty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3200" b="1" i="1" dirty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it-IT" sz="3200" b="1" i="1" dirty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𝝎</m:t>
                              </m:r>
                            </m:e>
                          </m:acc>
                        </m:e>
                        <m:sub>
                          <m:r>
                            <a:rPr lang="it-IT" sz="3200" b="1" i="1" dirty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𝒔</m:t>
                          </m:r>
                        </m:sub>
                      </m:sSub>
                      <m:r>
                        <a:rPr lang="it-IT" sz="3200" b="1" i="1" dirty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it-IT" sz="3200" b="1" i="1" dirty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3200" b="1" i="1" dirty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it-IT" sz="3200" b="1" i="1" dirty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𝝎</m:t>
                              </m:r>
                            </m:e>
                          </m:acc>
                        </m:e>
                        <m:sub>
                          <m:r>
                            <a:rPr lang="it-IT" sz="3200" b="1" i="1" dirty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𝒄</m:t>
                          </m:r>
                        </m:sub>
                      </m:sSub>
                      <m:r>
                        <a:rPr lang="it-IT" sz="3200" b="1" i="1" dirty="0" smtClean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it-IT" sz="3200" b="1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it-IT" sz="3200" b="1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𝒂</m:t>
                          </m:r>
                        </m:e>
                        <m:sub>
                          <m:r>
                            <a:rPr lang="it-IT" sz="3200" b="1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𝝁</m:t>
                          </m:r>
                        </m:sub>
                      </m:sSub>
                      <m:f>
                        <m:fPr>
                          <m:ctrlPr>
                            <a:rPr lang="it-IT" sz="3200" b="1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it-IT" sz="3200" b="1" i="1" dirty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𝒆</m:t>
                          </m:r>
                          <m:acc>
                            <m:accPr>
                              <m:chr m:val="⃗"/>
                              <m:ctrlPr>
                                <a:rPr lang="it-IT" sz="3200" b="1" i="1" dirty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it-IT" sz="3200" b="1" i="1" dirty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𝑩</m:t>
                              </m:r>
                            </m:e>
                          </m:acc>
                        </m:num>
                        <m:den>
                          <m:r>
                            <a:rPr lang="it-IT" sz="3200" b="1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𝒎</m:t>
                          </m:r>
                        </m:den>
                      </m:f>
                    </m:oMath>
                  </m:oMathPara>
                </a14:m>
                <a:endParaRPr lang="it-IT" sz="3200" b="1" dirty="0">
                  <a:solidFill>
                    <a:srgbClr val="4570C4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8" name="Rettangolo 27">
                <a:extLst>
                  <a:ext uri="{FF2B5EF4-FFF2-40B4-BE49-F238E27FC236}">
                    <a16:creationId xmlns:a16="http://schemas.microsoft.com/office/drawing/2014/main" id="{16901607-D572-2361-2D53-CB2B7037D6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06" y="4531708"/>
                <a:ext cx="4412555" cy="16665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6">
            <a:extLst>
              <a:ext uri="{FF2B5EF4-FFF2-40B4-BE49-F238E27FC236}">
                <a16:creationId xmlns:a16="http://schemas.microsoft.com/office/drawing/2014/main" id="{DAEFC5BE-0929-18EF-D390-0119811605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7265917" y="3174884"/>
            <a:ext cx="2689365" cy="3805791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00A47A4E-990A-EE0F-41EC-496A00926728}"/>
              </a:ext>
            </a:extLst>
          </p:cNvPr>
          <p:cNvSpPr txBox="1"/>
          <p:nvPr/>
        </p:nvSpPr>
        <p:spPr>
          <a:xfrm>
            <a:off x="4284821" y="2099790"/>
            <a:ext cx="6259484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570C4"/>
                </a:solidFill>
              </a:rPr>
              <a:t>Electric focusing (vertical confinement)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570C4"/>
                </a:solidFill>
              </a:rPr>
              <a:t>14 m ring diameter (B= 1. 45T)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ttangolo 31">
                <a:extLst>
                  <a:ext uri="{FF2B5EF4-FFF2-40B4-BE49-F238E27FC236}">
                    <a16:creationId xmlns:a16="http://schemas.microsoft.com/office/drawing/2014/main" id="{668B18E7-D5C1-1D85-0B75-A387A1E8A64C}"/>
                  </a:ext>
                </a:extLst>
              </p:cNvPr>
              <p:cNvSpPr/>
              <p:nvPr/>
            </p:nvSpPr>
            <p:spPr>
              <a:xfrm>
                <a:off x="4192418" y="856679"/>
                <a:ext cx="6974923" cy="10946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b="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GB" sz="3200" b="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𝜔</m:t>
                              </m:r>
                            </m:e>
                          </m:acc>
                        </m:e>
                        <m:sub>
                          <m:r>
                            <a:rPr lang="en-GB" sz="3200" b="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sub>
                      </m:sSub>
                      <m:r>
                        <a:rPr lang="en-GB" sz="3200" i="1" noProof="0" smtClean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GB" sz="320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GB" sz="320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𝑒</m:t>
                          </m:r>
                        </m:num>
                        <m:den>
                          <m:r>
                            <a:rPr lang="en-GB" sz="320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GB" sz="320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𝜇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GB" sz="320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GB" sz="3200" i="1" noProof="0" smtClean="0">
                                  <a:solidFill>
                                    <a:srgbClr val="FF7F0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en-GB" sz="3200" i="1" noProof="0" smtClean="0">
                                  <a:solidFill>
                                    <a:srgbClr val="FF7F0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GB" sz="3200" i="1" noProof="0" smtClean="0">
                                          <a:solidFill>
                                            <a:srgbClr val="FF7F0F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3200" i="1" noProof="0" smtClean="0">
                                          <a:solidFill>
                                            <a:srgbClr val="FF7F0F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GB" sz="3200" i="1" noProof="0" smtClean="0">
                                          <a:solidFill>
                                            <a:srgbClr val="FF7F0F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−1</m:t>
                                  </m:r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en-GB" sz="3200" i="1" noProof="0" smtClean="0">
                                  <a:solidFill>
                                    <a:srgbClr val="FF7F0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GB" sz="3200" i="1" noProof="0" smtClean="0">
                                  <a:solidFill>
                                    <a:srgbClr val="FF7F0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endParaRPr lang="en-GB" sz="3200" noProof="0" dirty="0">
                  <a:solidFill>
                    <a:srgbClr val="4570C4"/>
                  </a:solidFill>
                </a:endParaRPr>
              </a:p>
            </p:txBody>
          </p:sp>
        </mc:Choice>
        <mc:Fallback xmlns="">
          <p:sp>
            <p:nvSpPr>
              <p:cNvPr id="32" name="Rettangolo 31">
                <a:extLst>
                  <a:ext uri="{FF2B5EF4-FFF2-40B4-BE49-F238E27FC236}">
                    <a16:creationId xmlns:a16="http://schemas.microsoft.com/office/drawing/2014/main" id="{668B18E7-D5C1-1D85-0B75-A387A1E8A6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2418" y="856679"/>
                <a:ext cx="6974923" cy="1094659"/>
              </a:xfrm>
              <a:prstGeom prst="rect">
                <a:avLst/>
              </a:prstGeom>
              <a:blipFill>
                <a:blip r:embed="rId8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93825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F66EE-78EC-4FA9-2129-71296532C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C28B4ACF-D048-6144-FA67-4F6B247AE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Towards high sensitivity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1EE78002-A4A8-7B53-CCE4-2723F7D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FED05FB3-809F-FC69-CD42-5B3F9434C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40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786CE67-0700-4BE4-0D26-EA92AB0564C5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340C95F6-AEB0-11BF-9DAF-543147637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E0320D30-71B9-9C73-865E-D4D3ADCA57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D676A157-85E0-1AFA-8E3D-32AA883C0CBF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F3AFFC71-9AED-F60A-C51B-FE69F3E5080A}"/>
              </a:ext>
            </a:extLst>
          </p:cNvPr>
          <p:cNvCxnSpPr>
            <a:cxnSpLocks/>
          </p:cNvCxnSpPr>
          <p:nvPr/>
        </p:nvCxnSpPr>
        <p:spPr>
          <a:xfrm>
            <a:off x="3632885" y="485892"/>
            <a:ext cx="5090984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graph of a graph showing a number of pulse&#10;&#10;Description automatically generated with medium confidence">
            <a:extLst>
              <a:ext uri="{FF2B5EF4-FFF2-40B4-BE49-F238E27FC236}">
                <a16:creationId xmlns:a16="http://schemas.microsoft.com/office/drawing/2014/main" id="{AC2826C9-D118-EF9F-3CF3-B803D9F93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7188" y="653506"/>
            <a:ext cx="4832237" cy="2242749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42AE055B-DC73-4E80-AF01-BB6F46DCB1B4}"/>
              </a:ext>
            </a:extLst>
          </p:cNvPr>
          <p:cNvSpPr txBox="1"/>
          <p:nvPr/>
        </p:nvSpPr>
        <p:spPr>
          <a:xfrm>
            <a:off x="8039070" y="2767671"/>
            <a:ext cx="41529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</a:rPr>
              <a:t>Optical pumping with train of laser pulse </a:t>
            </a:r>
            <a:endParaRPr lang="en-GB" dirty="0">
              <a:effectLst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162A600-8FDE-35BA-D538-A1856D0861A1}"/>
              </a:ext>
            </a:extLst>
          </p:cNvPr>
          <p:cNvSpPr txBox="1"/>
          <p:nvPr/>
        </p:nvSpPr>
        <p:spPr>
          <a:xfrm>
            <a:off x="251284" y="88839"/>
            <a:ext cx="6495466" cy="419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/>
            </a:pPr>
            <a:endParaRPr lang="en-US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/>
            </a:pPr>
            <a:endParaRPr lang="en-US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/>
            </a:pPr>
            <a:r>
              <a:rPr lang="en-US" b="1" dirty="0"/>
              <a:t>Polarization Contribution (</a:t>
            </a:r>
            <a:r>
              <a:rPr lang="en-US" b="1" i="1" dirty="0"/>
              <a:t>P</a:t>
            </a:r>
            <a:r>
              <a:rPr lang="en-US" b="1" dirty="0"/>
              <a:t>):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/>
            </a:pPr>
            <a:r>
              <a:rPr lang="en-US" dirty="0">
                <a:solidFill>
                  <a:srgbClr val="4570C4"/>
                </a:solidFill>
              </a:rPr>
              <a:t>Current </a:t>
            </a:r>
            <a:r>
              <a:rPr lang="en-US" dirty="0">
                <a:solidFill>
                  <a:srgbClr val="2EA12E"/>
                </a:solidFill>
              </a:rPr>
              <a:t>polarization</a:t>
            </a:r>
            <a:r>
              <a:rPr lang="en-US" dirty="0">
                <a:solidFill>
                  <a:srgbClr val="4570C4"/>
                </a:solidFill>
              </a:rPr>
              <a:t>: 50% Possible improvement: → </a:t>
            </a:r>
            <a:r>
              <a:rPr lang="en-US" b="1" dirty="0">
                <a:solidFill>
                  <a:srgbClr val="2EA12E"/>
                </a:solidFill>
              </a:rPr>
              <a:t>75%</a:t>
            </a:r>
            <a:r>
              <a:rPr lang="en-US" dirty="0">
                <a:solidFill>
                  <a:srgbClr val="2EA12E"/>
                </a:solidFill>
              </a:rPr>
              <a:t> (realistically) </a:t>
            </a:r>
            <a:r>
              <a:rPr lang="en-US" dirty="0">
                <a:solidFill>
                  <a:srgbClr val="4570C4"/>
                </a:solidFill>
              </a:rPr>
              <a:t>→ Adds an additional </a:t>
            </a:r>
            <a:r>
              <a:rPr lang="en-US" b="1" dirty="0"/>
              <a:t>x1.5 </a:t>
            </a:r>
            <a:r>
              <a:rPr lang="en-US" dirty="0">
                <a:solidFill>
                  <a:srgbClr val="4570C4"/>
                </a:solidFill>
              </a:rPr>
              <a:t>gain in total precision.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/>
            </a:pPr>
            <a:endParaRPr lang="en-US" dirty="0">
              <a:solidFill>
                <a:srgbClr val="4570C4"/>
              </a:solidFill>
            </a:endParaRPr>
          </a:p>
          <a:p>
            <a:pPr>
              <a:lnSpc>
                <a:spcPct val="150000"/>
              </a:lnSpc>
              <a:defRPr sz="2000"/>
            </a:pPr>
            <a:endParaRPr lang="en-US" dirty="0">
              <a:solidFill>
                <a:srgbClr val="4570C4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4570C4"/>
              </a:solidFill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A75CFA64-4552-10BE-D7E7-06D431ABA497}"/>
              </a:ext>
            </a:extLst>
          </p:cNvPr>
          <p:cNvSpPr txBox="1"/>
          <p:nvPr/>
        </p:nvSpPr>
        <p:spPr>
          <a:xfrm>
            <a:off x="7613888" y="521631"/>
            <a:ext cx="5003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IT" dirty="0"/>
              <a:t>igher momentum beam (needs higher B-field)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2E97DFB2-3D37-C0F5-C4A6-3A4E44702BA9}"/>
                  </a:ext>
                </a:extLst>
              </p:cNvPr>
              <p:cNvSpPr txBox="1"/>
              <p:nvPr/>
            </p:nvSpPr>
            <p:spPr>
              <a:xfrm>
                <a:off x="4892403" y="653506"/>
                <a:ext cx="2327503" cy="910699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it-IT" sz="1800" b="0" i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it-IT" sz="1800" b="0" i="1" smtClean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it-IT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𝛾𝜏</m:t>
                          </m:r>
                          <m:r>
                            <a:rPr lang="it-IT" sz="1800" b="0" i="1" smtClean="0">
                              <a:solidFill>
                                <a:srgbClr val="2EA12E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p>
                                <m:sSupPr>
                                  <m:ctrlPr>
                                    <a:rPr lang="it-IT" sz="1800" b="0" i="1" smtClean="0">
                                      <a:solidFill>
                                        <a:srgbClr val="4570C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800" b="0" i="1" smtClean="0">
                                      <a:solidFill>
                                        <a:srgbClr val="4570C4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it-IT" sz="1800" b="0" i="1" smtClean="0">
                                      <a:solidFill>
                                        <a:srgbClr val="4570C4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2E97DFB2-3D37-C0F5-C4A6-3A4E44702B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2403" y="653506"/>
                <a:ext cx="2327503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79021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7FE8A-BE28-989D-14EC-D2007CE7B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C947AAAA-847F-BE34-50DE-5F553B57F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Towards high sensitivity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6AD4F3DB-202C-E83F-D43C-6A0CF83ED7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7BFAF157-7051-87F3-BCF2-B1C043BE3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41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69DF4C8-DB13-01D7-3E9C-BBDF41DC65A5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3E424522-3E34-7A21-EA47-494DE96AA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947ED38C-FF2A-45F4-0463-29C1C1D104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1E17A4B2-142F-1869-CBCA-AD55C220C709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1B2F6EBA-1BFC-0F76-92C4-EC030F16EB62}"/>
              </a:ext>
            </a:extLst>
          </p:cNvPr>
          <p:cNvCxnSpPr>
            <a:cxnSpLocks/>
          </p:cNvCxnSpPr>
          <p:nvPr/>
        </p:nvCxnSpPr>
        <p:spPr>
          <a:xfrm>
            <a:off x="3632885" y="485892"/>
            <a:ext cx="5090984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graph of a graph showing a number of pulse&#10;&#10;Description automatically generated with medium confidence">
            <a:extLst>
              <a:ext uri="{FF2B5EF4-FFF2-40B4-BE49-F238E27FC236}">
                <a16:creationId xmlns:a16="http://schemas.microsoft.com/office/drawing/2014/main" id="{6A2817F7-A62C-ECFD-8072-0ED0D22F9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7188" y="653506"/>
            <a:ext cx="4832237" cy="2242749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9D080723-649E-DAAA-3BB6-D097DD96A30C}"/>
              </a:ext>
            </a:extLst>
          </p:cNvPr>
          <p:cNvSpPr txBox="1"/>
          <p:nvPr/>
        </p:nvSpPr>
        <p:spPr>
          <a:xfrm>
            <a:off x="8039070" y="2767671"/>
            <a:ext cx="41529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</a:rPr>
              <a:t>Optical pumping with train of laser pulse </a:t>
            </a:r>
            <a:endParaRPr lang="en-GB" dirty="0">
              <a:effectLst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603CAEC9-8193-B4CA-572E-A4C5157015A9}"/>
                  </a:ext>
                </a:extLst>
              </p:cNvPr>
              <p:cNvSpPr txBox="1"/>
              <p:nvPr/>
            </p:nvSpPr>
            <p:spPr>
              <a:xfrm>
                <a:off x="251284" y="88839"/>
                <a:ext cx="6495466" cy="7230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 sz="2000"/>
                </a:pPr>
                <a:endParaRPr lang="en-GB" b="1" noProof="0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 sz="2000"/>
                </a:pPr>
                <a:endParaRPr lang="en-GB" b="1" noProof="0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 sz="2000"/>
                </a:pPr>
                <a:r>
                  <a:rPr lang="en-GB" b="1" noProof="0" dirty="0"/>
                  <a:t>Polarization Contribution (</a:t>
                </a:r>
                <a:r>
                  <a:rPr lang="en-GB" b="1" i="1" noProof="0" dirty="0"/>
                  <a:t>P</a:t>
                </a:r>
                <a:r>
                  <a:rPr lang="en-GB" b="1" noProof="0" dirty="0"/>
                  <a:t>):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 sz="2000"/>
                </a:pPr>
                <a:r>
                  <a:rPr lang="en-GB" noProof="0" dirty="0">
                    <a:solidFill>
                      <a:srgbClr val="4570C4"/>
                    </a:solidFill>
                  </a:rPr>
                  <a:t>Current </a:t>
                </a:r>
                <a:r>
                  <a:rPr lang="en-GB" noProof="0" dirty="0">
                    <a:solidFill>
                      <a:srgbClr val="2EA12E"/>
                    </a:solidFill>
                  </a:rPr>
                  <a:t>polarization</a:t>
                </a:r>
                <a:r>
                  <a:rPr lang="en-GB" noProof="0" dirty="0">
                    <a:solidFill>
                      <a:srgbClr val="4570C4"/>
                    </a:solidFill>
                  </a:rPr>
                  <a:t>: 50% Possible improvement: → </a:t>
                </a:r>
                <a:r>
                  <a:rPr lang="en-GB" b="1" noProof="0" dirty="0">
                    <a:solidFill>
                      <a:srgbClr val="2EA12E"/>
                    </a:solidFill>
                  </a:rPr>
                  <a:t>75%</a:t>
                </a:r>
                <a:r>
                  <a:rPr lang="en-GB" noProof="0" dirty="0">
                    <a:solidFill>
                      <a:srgbClr val="2EA12E"/>
                    </a:solidFill>
                  </a:rPr>
                  <a:t> (realistically) </a:t>
                </a:r>
                <a:r>
                  <a:rPr lang="en-GB" noProof="0" dirty="0">
                    <a:solidFill>
                      <a:srgbClr val="4570C4"/>
                    </a:solidFill>
                  </a:rPr>
                  <a:t>→ Adds an additional </a:t>
                </a:r>
                <a:r>
                  <a:rPr lang="en-GB" b="1" noProof="0" dirty="0"/>
                  <a:t>x1.5 </a:t>
                </a:r>
                <a:r>
                  <a:rPr lang="en-GB" noProof="0" dirty="0">
                    <a:solidFill>
                      <a:srgbClr val="4570C4"/>
                    </a:solidFill>
                  </a:rPr>
                  <a:t>gain in total precision.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 sz="2000"/>
                </a:pPr>
                <a:endParaRPr lang="en-GB" noProof="0" dirty="0">
                  <a:solidFill>
                    <a:srgbClr val="4570C4"/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noProof="0" dirty="0">
                    <a:solidFill>
                      <a:srgbClr val="4570C4"/>
                    </a:solidFill>
                  </a:rPr>
                  <a:t>Here is projected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000" b="1" i="1" noProof="0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1" i="1" noProof="0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𝚫</m:t>
                        </m:r>
                        <m:sSub>
                          <m:sSubPr>
                            <m:ctrlPr>
                              <a:rPr lang="en-GB" sz="2000" b="1" i="1" noProof="0" smtClean="0">
                                <a:solidFill>
                                  <a:srgbClr val="4570C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1" i="1" noProof="0" smtClean="0">
                                <a:solidFill>
                                  <a:srgbClr val="4570C4"/>
                                </a:solidFill>
                                <a:latin typeface="Cambria Math" panose="02040503050406030204" pitchFamily="18" charset="0"/>
                              </a:rPr>
                              <m:t>𝝎</m:t>
                            </m:r>
                          </m:e>
                          <m:sub>
                            <m:r>
                              <a:rPr lang="en-GB" sz="2000" b="1" i="1" noProof="0" smtClean="0">
                                <a:solidFill>
                                  <a:srgbClr val="4570C4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2000" b="1" i="1" noProof="0" smtClean="0">
                                <a:solidFill>
                                  <a:srgbClr val="4570C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1" i="1" noProof="0" smtClean="0">
                                <a:solidFill>
                                  <a:srgbClr val="4570C4"/>
                                </a:solidFill>
                                <a:latin typeface="Cambria Math" panose="02040503050406030204" pitchFamily="18" charset="0"/>
                              </a:rPr>
                              <m:t>𝝎</m:t>
                            </m:r>
                          </m:e>
                          <m:sub>
                            <m:r>
                              <a:rPr lang="en-GB" sz="2000" b="1" i="1" noProof="0" smtClean="0">
                                <a:solidFill>
                                  <a:srgbClr val="4570C4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sz="2000" noProof="0" dirty="0">
                    <a:solidFill>
                      <a:srgbClr val="4570C4"/>
                    </a:solidFill>
                  </a:rPr>
                  <a:t>  as function of the momentum.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noProof="0" dirty="0">
                    <a:solidFill>
                      <a:srgbClr val="4570C4"/>
                    </a:solidFill>
                  </a:rPr>
                  <a:t>A task force has been built to check the feasibility: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noProof="0" dirty="0">
                    <a:solidFill>
                      <a:schemeClr val="accent2"/>
                    </a:solidFill>
                  </a:rPr>
                  <a:t>Magnetic field</a:t>
                </a:r>
                <a:r>
                  <a:rPr lang="en-GB" sz="2000" noProof="0" dirty="0">
                    <a:solidFill>
                      <a:srgbClr val="4570C4"/>
                    </a:solidFill>
                  </a:rPr>
                  <a:t>;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noProof="0" dirty="0">
                    <a:solidFill>
                      <a:srgbClr val="FF0000"/>
                    </a:solidFill>
                  </a:rPr>
                  <a:t>Linac</a:t>
                </a:r>
                <a:r>
                  <a:rPr lang="en-GB" sz="2000" noProof="0" dirty="0">
                    <a:solidFill>
                      <a:srgbClr val="4570C4"/>
                    </a:solidFill>
                  </a:rPr>
                  <a:t>;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noProof="0" dirty="0">
                    <a:solidFill>
                      <a:srgbClr val="2EA12E"/>
                    </a:solidFill>
                  </a:rPr>
                  <a:t>Polarization</a:t>
                </a:r>
                <a:r>
                  <a:rPr lang="en-GB" sz="2000" noProof="0" dirty="0">
                    <a:solidFill>
                      <a:srgbClr val="4570C4"/>
                    </a:solidFill>
                  </a:rPr>
                  <a:t>;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noProof="0" dirty="0">
                    <a:solidFill>
                      <a:srgbClr val="4570C4"/>
                    </a:solidFill>
                  </a:rPr>
                  <a:t>Other possible improvements.</a:t>
                </a:r>
              </a:p>
              <a:p>
                <a:pPr>
                  <a:lnSpc>
                    <a:spcPct val="150000"/>
                  </a:lnSpc>
                  <a:defRPr sz="2000"/>
                </a:pPr>
                <a:endParaRPr lang="en-GB" noProof="0" dirty="0">
                  <a:solidFill>
                    <a:srgbClr val="4570C4"/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GB" sz="2000" noProof="0" dirty="0">
                  <a:solidFill>
                    <a:srgbClr val="4570C4"/>
                  </a:solidFill>
                </a:endParaRPr>
              </a:p>
            </p:txBody>
          </p:sp>
        </mc:Choice>
        <mc:Fallback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603CAEC9-8193-B4CA-572E-A4C5157015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84" y="88839"/>
                <a:ext cx="6495466" cy="7230826"/>
              </a:xfrm>
              <a:prstGeom prst="rect">
                <a:avLst/>
              </a:prstGeom>
              <a:blipFill>
                <a:blip r:embed="rId5"/>
                <a:stretch>
                  <a:fillRect l="-7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4">
            <a:extLst>
              <a:ext uri="{FF2B5EF4-FFF2-40B4-BE49-F238E27FC236}">
                <a16:creationId xmlns:a16="http://schemas.microsoft.com/office/drawing/2014/main" id="{F1AFDD8D-2457-19C9-1EA2-4CCD3ED8EB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0183" y="3077373"/>
            <a:ext cx="5219242" cy="3294735"/>
          </a:xfrm>
          <a:prstGeom prst="rect">
            <a:avLst/>
          </a:prstGeom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id="{28450BF4-58BB-FA76-70B2-033120D837C8}"/>
              </a:ext>
            </a:extLst>
          </p:cNvPr>
          <p:cNvSpPr txBox="1"/>
          <p:nvPr/>
        </p:nvSpPr>
        <p:spPr>
          <a:xfrm>
            <a:off x="7613888" y="521631"/>
            <a:ext cx="5003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IT" dirty="0"/>
              <a:t>igher momentum beam (needs higher B-field)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046C4280-2660-AC4D-6FA2-2CB0F20628F8}"/>
                  </a:ext>
                </a:extLst>
              </p:cNvPr>
              <p:cNvSpPr txBox="1"/>
              <p:nvPr/>
            </p:nvSpPr>
            <p:spPr>
              <a:xfrm>
                <a:off x="4892403" y="653506"/>
                <a:ext cx="2327503" cy="910699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it-IT" sz="1800" b="0" i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it-IT" sz="1800" b="0" i="1" smtClean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it-IT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𝛾𝜏</m:t>
                          </m:r>
                          <m:r>
                            <a:rPr lang="it-IT" sz="1800" b="0" i="1" smtClean="0">
                              <a:solidFill>
                                <a:srgbClr val="2EA12E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p>
                                <m:sSupPr>
                                  <m:ctrlPr>
                                    <a:rPr lang="it-IT" sz="1800" b="0" i="1" smtClean="0">
                                      <a:solidFill>
                                        <a:srgbClr val="4570C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800" b="0" i="1" smtClean="0">
                                      <a:solidFill>
                                        <a:srgbClr val="4570C4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it-IT" sz="1800" b="0" i="1" smtClean="0">
                                      <a:solidFill>
                                        <a:srgbClr val="4570C4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046C4280-2660-AC4D-6FA2-2CB0F2062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2403" y="653506"/>
                <a:ext cx="2327503" cy="9106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76007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A3B3A-9E9E-8CFA-E61B-7E831949F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491A2607-9C54-071F-C704-EF36FE1FD9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AA3A8939-5577-0677-8C99-7B3DD9B82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42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6CA55FD-55CC-174C-6863-68B5D6930EE3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91D4D6DD-A3C8-7627-8F0C-5A0F8D67D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82BC1269-9EBA-6DA9-E541-FD3F6FC671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9BB24A32-0452-10C7-561F-0F221F89EF4E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0A741151-87CF-9825-E377-52785A28AE0D}"/>
              </a:ext>
            </a:extLst>
          </p:cNvPr>
          <p:cNvCxnSpPr>
            <a:cxnSpLocks/>
          </p:cNvCxnSpPr>
          <p:nvPr/>
        </p:nvCxnSpPr>
        <p:spPr>
          <a:xfrm>
            <a:off x="3376246" y="674629"/>
            <a:ext cx="5451231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図 25">
            <a:extLst>
              <a:ext uri="{FF2B5EF4-FFF2-40B4-BE49-F238E27FC236}">
                <a16:creationId xmlns:a16="http://schemas.microsoft.com/office/drawing/2014/main" id="{5220E047-1C7F-F4AA-F1FC-DB20E9CD31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12"/>
          <a:stretch/>
        </p:blipFill>
        <p:spPr>
          <a:xfrm>
            <a:off x="3376246" y="1786624"/>
            <a:ext cx="7133226" cy="2963691"/>
          </a:xfrm>
          <a:prstGeom prst="rect">
            <a:avLst/>
          </a:prstGeom>
        </p:spPr>
      </p:pic>
      <p:sp>
        <p:nvSpPr>
          <p:cNvPr id="31" name="タイトル 3">
            <a:extLst>
              <a:ext uri="{FF2B5EF4-FFF2-40B4-BE49-F238E27FC236}">
                <a16:creationId xmlns:a16="http://schemas.microsoft.com/office/drawing/2014/main" id="{E256C8CE-B6DB-3E2D-1098-463F4E69A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9510" y="39582"/>
            <a:ext cx="9144001" cy="629775"/>
          </a:xfrm>
        </p:spPr>
        <p:txBody>
          <a:bodyPr>
            <a:normAutofit fontScale="90000"/>
          </a:bodyPr>
          <a:lstStyle/>
          <a:p>
            <a:r>
              <a:rPr lang="en-US" altLang="ja-JP" sz="4000" b="1" dirty="0">
                <a:solidFill>
                  <a:srgbClr val="002060"/>
                </a:solidFill>
                <a:ea typeface="+mn-ea"/>
              </a:rPr>
              <a:t>Running test experiments </a:t>
            </a:r>
            <a:endParaRPr lang="ja-JP" altLang="en-US" sz="4000" b="1" dirty="0">
              <a:solidFill>
                <a:srgbClr val="002060"/>
              </a:solidFill>
              <a:ea typeface="+mn-ea"/>
            </a:endParaRPr>
          </a:p>
        </p:txBody>
      </p:sp>
      <p:sp>
        <p:nvSpPr>
          <p:cNvPr id="32" name="テキスト ボックス 10">
            <a:extLst>
              <a:ext uri="{FF2B5EF4-FFF2-40B4-BE49-F238E27FC236}">
                <a16:creationId xmlns:a16="http://schemas.microsoft.com/office/drawing/2014/main" id="{633E2DC8-2E08-9C05-A8BF-9B2E4B65AB61}"/>
              </a:ext>
            </a:extLst>
          </p:cNvPr>
          <p:cNvSpPr txBox="1"/>
          <p:nvPr/>
        </p:nvSpPr>
        <p:spPr>
          <a:xfrm flipH="1">
            <a:off x="4914242" y="3738786"/>
            <a:ext cx="3257548" cy="707886"/>
          </a:xfrm>
          <a:prstGeom prst="rect">
            <a:avLst/>
          </a:prstGeom>
          <a:noFill/>
        </p:spPr>
        <p:txBody>
          <a:bodyPr wrap="square" rIns="36000" rtlCol="0">
            <a:spAutoFit/>
          </a:bodyPr>
          <a:lstStyle/>
          <a:p>
            <a:r>
              <a:rPr lang="en-US" altLang="ja-JP" sz="2400" b="1" dirty="0"/>
              <a:t>② </a:t>
            </a:r>
            <a:r>
              <a:rPr lang="en-US" altLang="ja-JP" b="1" dirty="0"/>
              <a:t>cold muon source</a:t>
            </a:r>
            <a:endParaRPr lang="en-US" altLang="ja-JP" sz="1600" b="1" dirty="0"/>
          </a:p>
          <a:p>
            <a:r>
              <a:rPr lang="en-US" altLang="ja-JP" sz="1600" b="1" dirty="0"/>
              <a:t>(S2 area &amp; H2 area)</a:t>
            </a:r>
          </a:p>
        </p:txBody>
      </p:sp>
      <p:pic>
        <p:nvPicPr>
          <p:cNvPr id="33" name="図 18" descr="屋内, レゴ, おもちゃ, テーブル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1B21A68E-7C98-185F-D535-C382851D03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1" t="4363" r="15724"/>
          <a:stretch>
            <a:fillRect/>
          </a:stretch>
        </p:blipFill>
        <p:spPr>
          <a:xfrm>
            <a:off x="5129207" y="4397603"/>
            <a:ext cx="2311283" cy="2455677"/>
          </a:xfrm>
          <a:prstGeom prst="rect">
            <a:avLst/>
          </a:prstGeom>
        </p:spPr>
      </p:pic>
      <p:pic>
        <p:nvPicPr>
          <p:cNvPr id="34" name="図 2" descr="ステージでギターを弾いている男性&#10;&#10;AI 生成コンテンツは誤りを含む可能性があります。">
            <a:extLst>
              <a:ext uri="{FF2B5EF4-FFF2-40B4-BE49-F238E27FC236}">
                <a16:creationId xmlns:a16="http://schemas.microsoft.com/office/drawing/2014/main" id="{8C10FE4A-F938-A921-F74E-46398C1150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480" y="4780362"/>
            <a:ext cx="2736061" cy="2052046"/>
          </a:xfrm>
          <a:prstGeom prst="rect">
            <a:avLst/>
          </a:prstGeom>
        </p:spPr>
      </p:pic>
      <p:sp>
        <p:nvSpPr>
          <p:cNvPr id="35" name="テキスト ボックス 4">
            <a:extLst>
              <a:ext uri="{FF2B5EF4-FFF2-40B4-BE49-F238E27FC236}">
                <a16:creationId xmlns:a16="http://schemas.microsoft.com/office/drawing/2014/main" id="{134C12BA-AED3-1731-777D-20E125EA2E8D}"/>
              </a:ext>
            </a:extLst>
          </p:cNvPr>
          <p:cNvSpPr txBox="1"/>
          <p:nvPr/>
        </p:nvSpPr>
        <p:spPr>
          <a:xfrm flipH="1">
            <a:off x="2211480" y="3675441"/>
            <a:ext cx="2814871" cy="707886"/>
          </a:xfrm>
          <a:prstGeom prst="rect">
            <a:avLst/>
          </a:prstGeom>
          <a:noFill/>
        </p:spPr>
        <p:txBody>
          <a:bodyPr wrap="square" rIns="36000" rtlCol="0">
            <a:spAutoFit/>
          </a:bodyPr>
          <a:lstStyle/>
          <a:p>
            <a:r>
              <a:rPr lang="en-US" altLang="ja-JP" sz="2400" b="1" dirty="0"/>
              <a:t>①</a:t>
            </a:r>
            <a:r>
              <a:rPr lang="en-US" altLang="ja-JP" sz="1600" b="1" dirty="0"/>
              <a:t> Surface muon beam commissioning (H2 area)</a:t>
            </a:r>
          </a:p>
        </p:txBody>
      </p:sp>
      <p:sp>
        <p:nvSpPr>
          <p:cNvPr id="36" name="テキスト ボックス 5">
            <a:extLst>
              <a:ext uri="{FF2B5EF4-FFF2-40B4-BE49-F238E27FC236}">
                <a16:creationId xmlns:a16="http://schemas.microsoft.com/office/drawing/2014/main" id="{B64434D2-4499-6624-5E0B-DB553A56AC88}"/>
              </a:ext>
            </a:extLst>
          </p:cNvPr>
          <p:cNvSpPr txBox="1"/>
          <p:nvPr/>
        </p:nvSpPr>
        <p:spPr>
          <a:xfrm flipH="1">
            <a:off x="7551225" y="4134700"/>
            <a:ext cx="2373526" cy="646331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 rIns="36000" rtlCol="0">
            <a:spAutoFit/>
          </a:bodyPr>
          <a:lstStyle/>
          <a:p>
            <a:r>
              <a:rPr lang="en-US" altLang="ja-JP" sz="2400" b="1" dirty="0"/>
              <a:t>③</a:t>
            </a:r>
            <a:r>
              <a:rPr lang="en-US" altLang="ja-JP" sz="1600" b="1" dirty="0"/>
              <a:t> </a:t>
            </a:r>
            <a:r>
              <a:rPr lang="en-US" altLang="ja-JP" sz="1600" b="1" dirty="0" err="1"/>
              <a:t>MuSEUM</a:t>
            </a:r>
            <a:r>
              <a:rPr lang="en-US" altLang="ja-JP" sz="1600" b="1" dirty="0"/>
              <a:t> (H1 area)</a:t>
            </a:r>
          </a:p>
          <a:p>
            <a:r>
              <a:rPr lang="en-US" altLang="ja-JP" sz="1200" b="1" dirty="0"/>
              <a:t>Positron tracking detector</a:t>
            </a:r>
          </a:p>
        </p:txBody>
      </p:sp>
      <p:pic>
        <p:nvPicPr>
          <p:cNvPr id="37" name="図 8" descr="屋内, ブルー, エンジン, 座る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6CBE693F-2DC5-726B-6FFC-BA4A9DD7F8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98"/>
          <a:stretch>
            <a:fillRect/>
          </a:stretch>
        </p:blipFill>
        <p:spPr>
          <a:xfrm>
            <a:off x="7659665" y="4888960"/>
            <a:ext cx="2156645" cy="1888451"/>
          </a:xfrm>
          <a:prstGeom prst="rect">
            <a:avLst/>
          </a:prstGeom>
        </p:spPr>
      </p:pic>
      <p:sp>
        <p:nvSpPr>
          <p:cNvPr id="38" name="テキスト ボックス 14">
            <a:extLst>
              <a:ext uri="{FF2B5EF4-FFF2-40B4-BE49-F238E27FC236}">
                <a16:creationId xmlns:a16="http://schemas.microsoft.com/office/drawing/2014/main" id="{DF0D2265-089F-725A-56F7-39BFBF6ED226}"/>
              </a:ext>
            </a:extLst>
          </p:cNvPr>
          <p:cNvSpPr txBox="1"/>
          <p:nvPr/>
        </p:nvSpPr>
        <p:spPr>
          <a:xfrm flipH="1">
            <a:off x="2327439" y="658719"/>
            <a:ext cx="5685233" cy="830997"/>
          </a:xfrm>
          <a:prstGeom prst="rect">
            <a:avLst/>
          </a:prstGeom>
          <a:noFill/>
        </p:spPr>
        <p:txBody>
          <a:bodyPr wrap="square" rIns="36000" rtlCol="0">
            <a:spAutoFit/>
          </a:bodyPr>
          <a:lstStyle/>
          <a:p>
            <a:r>
              <a:rPr lang="en-US" altLang="ja-JP" sz="2400" b="1" dirty="0"/>
              <a:t>Three experiments are currently running at J-PARC MLF since October 29.</a:t>
            </a:r>
          </a:p>
        </p:txBody>
      </p:sp>
      <p:cxnSp>
        <p:nvCxnSpPr>
          <p:cNvPr id="39" name="直線コネクタ 17">
            <a:extLst>
              <a:ext uri="{FF2B5EF4-FFF2-40B4-BE49-F238E27FC236}">
                <a16:creationId xmlns:a16="http://schemas.microsoft.com/office/drawing/2014/main" id="{BCB9CAF9-7ADB-9B5E-51B0-A4390402926F}"/>
              </a:ext>
            </a:extLst>
          </p:cNvPr>
          <p:cNvCxnSpPr>
            <a:cxnSpLocks/>
          </p:cNvCxnSpPr>
          <p:nvPr/>
        </p:nvCxnSpPr>
        <p:spPr>
          <a:xfrm flipH="1">
            <a:off x="2559212" y="2878494"/>
            <a:ext cx="1889536" cy="860293"/>
          </a:xfrm>
          <a:prstGeom prst="line">
            <a:avLst/>
          </a:prstGeom>
          <a:ln w="38100">
            <a:headEnd type="stealth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直線コネクタ 20">
            <a:extLst>
              <a:ext uri="{FF2B5EF4-FFF2-40B4-BE49-F238E27FC236}">
                <a16:creationId xmlns:a16="http://schemas.microsoft.com/office/drawing/2014/main" id="{A706CA63-B28D-B056-4580-E608D54A0BEC}"/>
              </a:ext>
            </a:extLst>
          </p:cNvPr>
          <p:cNvCxnSpPr>
            <a:cxnSpLocks/>
          </p:cNvCxnSpPr>
          <p:nvPr/>
        </p:nvCxnSpPr>
        <p:spPr>
          <a:xfrm>
            <a:off x="4694554" y="2822252"/>
            <a:ext cx="434652" cy="916535"/>
          </a:xfrm>
          <a:prstGeom prst="line">
            <a:avLst/>
          </a:prstGeom>
          <a:ln w="38100">
            <a:headEnd type="stealth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直線コネクタ 26">
            <a:extLst>
              <a:ext uri="{FF2B5EF4-FFF2-40B4-BE49-F238E27FC236}">
                <a16:creationId xmlns:a16="http://schemas.microsoft.com/office/drawing/2014/main" id="{26675215-60C3-FC40-5D60-5944EAAB459C}"/>
              </a:ext>
            </a:extLst>
          </p:cNvPr>
          <p:cNvCxnSpPr>
            <a:cxnSpLocks/>
          </p:cNvCxnSpPr>
          <p:nvPr/>
        </p:nvCxnSpPr>
        <p:spPr>
          <a:xfrm>
            <a:off x="4958733" y="2395124"/>
            <a:ext cx="2704601" cy="1662838"/>
          </a:xfrm>
          <a:prstGeom prst="line">
            <a:avLst/>
          </a:prstGeom>
          <a:ln w="38100">
            <a:headEnd type="stealth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2" name="図 9" descr="建物, 屋内, トラック, いっぱい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407C14AA-792C-9F36-6B0D-BDC5871FE7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864" y="80589"/>
            <a:ext cx="3267709" cy="2450782"/>
          </a:xfrm>
          <a:prstGeom prst="rect">
            <a:avLst/>
          </a:prstGeom>
        </p:spPr>
      </p:pic>
      <p:sp>
        <p:nvSpPr>
          <p:cNvPr id="43" name="テキスト ボックス 12">
            <a:extLst>
              <a:ext uri="{FF2B5EF4-FFF2-40B4-BE49-F238E27FC236}">
                <a16:creationId xmlns:a16="http://schemas.microsoft.com/office/drawing/2014/main" id="{7075F173-0A94-80BC-88BD-3833E214ABA2}"/>
              </a:ext>
            </a:extLst>
          </p:cNvPr>
          <p:cNvSpPr txBox="1"/>
          <p:nvPr/>
        </p:nvSpPr>
        <p:spPr>
          <a:xfrm>
            <a:off x="9347327" y="1392062"/>
            <a:ext cx="307777" cy="369332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400" b="1" dirty="0"/>
              <a:t>①</a:t>
            </a:r>
            <a:endParaRPr kumimoji="1" lang="ja-JP" altLang="en-US" sz="2400" b="1"/>
          </a:p>
        </p:txBody>
      </p:sp>
      <p:sp>
        <p:nvSpPr>
          <p:cNvPr id="44" name="テキスト ボックス 13">
            <a:extLst>
              <a:ext uri="{FF2B5EF4-FFF2-40B4-BE49-F238E27FC236}">
                <a16:creationId xmlns:a16="http://schemas.microsoft.com/office/drawing/2014/main" id="{DDC9446B-7937-0B6F-7852-065FF82CD57D}"/>
              </a:ext>
            </a:extLst>
          </p:cNvPr>
          <p:cNvSpPr txBox="1"/>
          <p:nvPr/>
        </p:nvSpPr>
        <p:spPr>
          <a:xfrm>
            <a:off x="10246540" y="1156002"/>
            <a:ext cx="307777" cy="369332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400" b="1" dirty="0"/>
              <a:t>③</a:t>
            </a:r>
            <a:endParaRPr kumimoji="1" lang="ja-JP" altLang="en-US" sz="2400" b="1"/>
          </a:p>
        </p:txBody>
      </p:sp>
      <p:sp>
        <p:nvSpPr>
          <p:cNvPr id="45" name="テキスト ボックス 15">
            <a:extLst>
              <a:ext uri="{FF2B5EF4-FFF2-40B4-BE49-F238E27FC236}">
                <a16:creationId xmlns:a16="http://schemas.microsoft.com/office/drawing/2014/main" id="{4F2A9BC0-9FCE-C15E-8475-92A3D4E2769E}"/>
              </a:ext>
            </a:extLst>
          </p:cNvPr>
          <p:cNvSpPr txBox="1"/>
          <p:nvPr/>
        </p:nvSpPr>
        <p:spPr>
          <a:xfrm>
            <a:off x="11356368" y="1580530"/>
            <a:ext cx="314189" cy="369332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400" b="1" dirty="0"/>
              <a:t>②</a:t>
            </a:r>
            <a:endParaRPr kumimoji="1" lang="ja-JP" altLang="en-US" sz="2400" b="1"/>
          </a:p>
        </p:txBody>
      </p:sp>
      <p:sp>
        <p:nvSpPr>
          <p:cNvPr id="46" name="テキスト ボックス 16">
            <a:extLst>
              <a:ext uri="{FF2B5EF4-FFF2-40B4-BE49-F238E27FC236}">
                <a16:creationId xmlns:a16="http://schemas.microsoft.com/office/drawing/2014/main" id="{0737B865-7AF5-65F7-7B77-467B49F21153}"/>
              </a:ext>
            </a:extLst>
          </p:cNvPr>
          <p:cNvSpPr txBox="1"/>
          <p:nvPr/>
        </p:nvSpPr>
        <p:spPr>
          <a:xfrm>
            <a:off x="8986311" y="1602802"/>
            <a:ext cx="314189" cy="369332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400" b="1" dirty="0"/>
              <a:t>②</a:t>
            </a:r>
            <a:endParaRPr kumimoji="1" lang="ja-JP" altLang="en-US" sz="2400" b="1"/>
          </a:p>
        </p:txBody>
      </p:sp>
    </p:spTree>
    <p:extLst>
      <p:ext uri="{BB962C8B-B14F-4D97-AF65-F5344CB8AC3E}">
        <p14:creationId xmlns:p14="http://schemas.microsoft.com/office/powerpoint/2010/main" val="33773076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E6B25-99A3-FEE9-0634-E43D4799B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498A888B-F646-1040-F5EC-6FAF731ECD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1D0C6C4F-25B3-0DCC-E6C1-93C337CC1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43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D6B2EB2-B29D-4C6F-31EB-538E87E277D1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226DC37C-EFB8-BC41-EC29-A23FBE77D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531AA721-D2B4-FD15-BFB5-966BAC795F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C5F4383E-B1AB-6C64-DDE4-9C5E17626B63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58" name="Titolo 11">
            <a:extLst>
              <a:ext uri="{FF2B5EF4-FFF2-40B4-BE49-F238E27FC236}">
                <a16:creationId xmlns:a16="http://schemas.microsoft.com/office/drawing/2014/main" id="{77DEAC63-6213-5FE5-995D-67EE7FD3E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983"/>
            <a:ext cx="10515600" cy="465138"/>
          </a:xfrm>
        </p:spPr>
        <p:txBody>
          <a:bodyPr>
            <a:noAutofit/>
          </a:bodyPr>
          <a:lstStyle/>
          <a:p>
            <a:pPr algn="ctr"/>
            <a:r>
              <a:rPr lang="en-GB" sz="4800" b="1" noProof="0" dirty="0">
                <a:solidFill>
                  <a:srgbClr val="002060"/>
                </a:solidFill>
              </a:rPr>
              <a:t>Conclusion</a:t>
            </a: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96A2F823-4EFE-566F-0F3B-17B2B783FA6B}"/>
              </a:ext>
            </a:extLst>
          </p:cNvPr>
          <p:cNvCxnSpPr>
            <a:cxnSpLocks/>
          </p:cNvCxnSpPr>
          <p:nvPr/>
        </p:nvCxnSpPr>
        <p:spPr>
          <a:xfrm>
            <a:off x="4600832" y="599485"/>
            <a:ext cx="2990335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C9999C6A-9DB8-C2DB-8B8D-B93A1CE8BF62}"/>
                  </a:ext>
                </a:extLst>
              </p:cNvPr>
              <p:cNvSpPr txBox="1"/>
              <p:nvPr/>
            </p:nvSpPr>
            <p:spPr>
              <a:xfrm>
                <a:off x="836456" y="740499"/>
                <a:ext cx="10515599" cy="55750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4570C4"/>
                    </a:solidFill>
                  </a:rPr>
                  <a:t>J-PARC’s </a:t>
                </a:r>
                <a:r>
                  <a:rPr lang="en-GB" sz="2400" b="1" dirty="0">
                    <a:solidFill>
                      <a:srgbClr val="4570C4"/>
                    </a:solidFill>
                  </a:rPr>
                  <a:t>independent approach</a:t>
                </a:r>
                <a:r>
                  <a:rPr lang="en-GB" sz="2400" dirty="0">
                    <a:solidFill>
                      <a:srgbClr val="4570C4"/>
                    </a:solidFill>
                  </a:rPr>
                  <a:t> can provide an </a:t>
                </a:r>
                <a:r>
                  <a:rPr lang="en-GB" sz="2400" b="1" u="sng" dirty="0"/>
                  <a:t>excellent cross check</a:t>
                </a:r>
                <a:r>
                  <a:rPr lang="en-GB" sz="2400" dirty="0">
                    <a:solidFill>
                      <a:srgbClr val="4570C4"/>
                    </a:solidFill>
                  </a:rPr>
                  <a:t> of Fermilab’s measurement</a:t>
                </a:r>
                <a:r>
                  <a:rPr lang="en-GB" sz="2400" noProof="0" dirty="0">
                    <a:solidFill>
                      <a:srgbClr val="4570C4"/>
                    </a:solidFill>
                  </a:rPr>
                  <a:t>;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400" noProof="0" dirty="0">
                    <a:solidFill>
                      <a:srgbClr val="4570C4"/>
                    </a:solidFill>
                  </a:rPr>
                  <a:t>J-PARC has achieved </a:t>
                </a:r>
                <a:r>
                  <a:rPr lang="en-GB" sz="2400" b="1" noProof="0" dirty="0">
                    <a:solidFill>
                      <a:srgbClr val="4570C4"/>
                    </a:solidFill>
                  </a:rPr>
                  <a:t>great progress recently</a:t>
                </a:r>
                <a:r>
                  <a:rPr lang="en-GB" sz="2400" b="1" dirty="0">
                    <a:solidFill>
                      <a:srgbClr val="4570C4"/>
                    </a:solidFill>
                  </a:rPr>
                  <a:t> -&gt; First cold muon beam acceleration was an historical achievement. </a:t>
                </a:r>
                <a:endParaRPr lang="en-GB" sz="2400" noProof="0" dirty="0">
                  <a:solidFill>
                    <a:srgbClr val="4570C4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400" noProof="0" dirty="0">
                    <a:solidFill>
                      <a:srgbClr val="4570C4"/>
                    </a:solidFill>
                  </a:rPr>
                  <a:t>It aims for 0.45 ppm precision (</a:t>
                </a:r>
                <a14:m>
                  <m:oMath xmlns:m="http://schemas.openxmlformats.org/officeDocument/2006/math">
                    <m:r>
                      <a:rPr lang="en-GB" sz="2400" b="0" i="1" noProof="0" smtClean="0">
                        <a:solidFill>
                          <a:srgbClr val="4570C4"/>
                        </a:solidFill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GB" sz="2400" noProof="0" dirty="0">
                    <a:solidFill>
                      <a:srgbClr val="4570C4"/>
                    </a:solidFill>
                  </a:rPr>
                  <a:t>BNL level with data expected 2030+)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400" noProof="0" dirty="0">
                    <a:solidFill>
                      <a:srgbClr val="4570C4"/>
                    </a:solidFill>
                  </a:rPr>
                  <a:t>The high sensitivity study could bring to a turning point towards Fermilab precision.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4570C4"/>
                    </a:solidFill>
                  </a:rPr>
                  <a:t>This will be another fundamental step towards our final goal</a:t>
                </a:r>
                <a:r>
                  <a:rPr lang="en-GB" sz="2400" b="1" noProof="0" dirty="0">
                    <a:solidFill>
                      <a:srgbClr val="4570C4"/>
                    </a:solidFill>
                  </a:rPr>
                  <a:t>:</a:t>
                </a:r>
                <a:r>
                  <a:rPr lang="en-GB" sz="2400" noProof="0" dirty="0">
                    <a:solidFill>
                      <a:srgbClr val="4570C4"/>
                    </a:solidFill>
                  </a:rPr>
                  <a:t> </a:t>
                </a:r>
                <a:br>
                  <a:rPr lang="en-GB" sz="2400" noProof="0" dirty="0">
                    <a:solidFill>
                      <a:srgbClr val="4570C4"/>
                    </a:solidFill>
                  </a:rPr>
                </a:br>
                <a:r>
                  <a:rPr lang="en-GB" sz="2400" noProof="0" dirty="0">
                    <a:solidFill>
                      <a:srgbClr val="4570C4"/>
                    </a:solidFill>
                  </a:rPr>
                  <a:t>Measuring muon g-2 with ever-increasing precision – testing the SM and probing new physics.</a:t>
                </a:r>
                <a:endParaRPr lang="en-GB" sz="2400" noProof="0" dirty="0"/>
              </a:p>
            </p:txBody>
          </p:sp>
        </mc:Choice>
        <mc:Fallback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C9999C6A-9DB8-C2DB-8B8D-B93A1CE8B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456" y="740499"/>
                <a:ext cx="10515599" cy="5575052"/>
              </a:xfrm>
              <a:prstGeom prst="rect">
                <a:avLst/>
              </a:prstGeom>
              <a:blipFill>
                <a:blip r:embed="rId4"/>
                <a:stretch>
                  <a:fillRect l="-724" r="-844" b="-1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08452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 descr="Immagine che contiene aria aperta, nuvola, cielo, statua&#10;&#10;Il contenuto generato dall'IA potrebbe non essere corretto.">
            <a:extLst>
              <a:ext uri="{FF2B5EF4-FFF2-40B4-BE49-F238E27FC236}">
                <a16:creationId xmlns:a16="http://schemas.microsoft.com/office/drawing/2014/main" id="{CF173CC0-F878-F81F-BA79-B3F259092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799" y="-337867"/>
            <a:ext cx="12471400" cy="8314266"/>
          </a:xfrm>
          <a:prstGeom prst="rect">
            <a:avLst/>
          </a:prstGeom>
          <a:scene3d>
            <a:camera prst="orthographicFront">
              <a:rot lat="0" lon="0" rev="21510000"/>
            </a:camera>
            <a:lightRig rig="threePt" dir="t"/>
          </a:scene3d>
        </p:spPr>
      </p:pic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24C6A303-965C-F8BD-11D7-46F26D877B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B8709C9-04A4-F3A4-4464-8B6D74E662F7}"/>
              </a:ext>
            </a:extLst>
          </p:cNvPr>
          <p:cNvSpPr txBox="1"/>
          <p:nvPr/>
        </p:nvSpPr>
        <p:spPr>
          <a:xfrm>
            <a:off x="773327" y="117533"/>
            <a:ext cx="1121547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i="1" dirty="0">
                <a:solidFill>
                  <a:srgbClr val="002060"/>
                </a:solidFill>
                <a:latin typeface="+mj-lt"/>
                <a:cs typeface="Corsiva Hebrew" pitchFamily="2" charset="-79"/>
              </a:rPr>
              <a:t>“The closer you look the more there is to see”</a:t>
            </a:r>
          </a:p>
          <a:p>
            <a:pPr algn="r"/>
            <a:r>
              <a:rPr lang="en-GB" sz="2400" b="1" i="1" dirty="0">
                <a:latin typeface="+mj-lt"/>
                <a:cs typeface="Corsiva Hebrew" pitchFamily="2" charset="-79"/>
              </a:rPr>
              <a:t>F. </a:t>
            </a:r>
            <a:r>
              <a:rPr lang="en-GB" sz="2400" b="1" i="1" dirty="0" err="1">
                <a:latin typeface="+mj-lt"/>
                <a:cs typeface="Corsiva Hebrew" pitchFamily="2" charset="-79"/>
              </a:rPr>
              <a:t>Jegerlehner</a:t>
            </a:r>
            <a:endParaRPr lang="en-GB" sz="2400" b="1" i="1" dirty="0">
              <a:latin typeface="+mj-lt"/>
              <a:cs typeface="Corsiva Hebrew" pitchFamily="2" charset="-79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CB0C5D3-7A0F-DEBC-C04E-343FD2D7D8AC}"/>
              </a:ext>
            </a:extLst>
          </p:cNvPr>
          <p:cNvSpPr txBox="1"/>
          <p:nvPr/>
        </p:nvSpPr>
        <p:spPr>
          <a:xfrm>
            <a:off x="13199165" y="-12059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09C1F7F-4AD0-4E3C-824C-BEA2E72A5B54}"/>
              </a:ext>
            </a:extLst>
          </p:cNvPr>
          <p:cNvSpPr txBox="1"/>
          <p:nvPr/>
        </p:nvSpPr>
        <p:spPr>
          <a:xfrm>
            <a:off x="1796364" y="3940672"/>
            <a:ext cx="452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cs typeface="Corsiva Hebrew" pitchFamily="2" charset="-79"/>
              </a:rPr>
              <a:t>THANK YOU!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659E4E2-D465-AE4C-E370-877DA571FDA4}"/>
              </a:ext>
            </a:extLst>
          </p:cNvPr>
          <p:cNvSpPr txBox="1"/>
          <p:nvPr/>
        </p:nvSpPr>
        <p:spPr>
          <a:xfrm>
            <a:off x="10448514" y="6530401"/>
            <a:ext cx="204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cs typeface="Corsiva Hebrew" pitchFamily="2" charset="-79"/>
              </a:rPr>
              <a:t>Ph. Stella Critelli</a:t>
            </a:r>
          </a:p>
        </p:txBody>
      </p:sp>
    </p:spTree>
    <p:extLst>
      <p:ext uri="{BB962C8B-B14F-4D97-AF65-F5344CB8AC3E}">
        <p14:creationId xmlns:p14="http://schemas.microsoft.com/office/powerpoint/2010/main" val="35623939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5F0600B6-55F8-4EA0-F8E2-6FE2113F2A6C}"/>
              </a:ext>
            </a:extLst>
          </p:cNvPr>
          <p:cNvSpPr txBox="1">
            <a:spLocks/>
          </p:cNvSpPr>
          <p:nvPr/>
        </p:nvSpPr>
        <p:spPr>
          <a:xfrm>
            <a:off x="1318477" y="2181143"/>
            <a:ext cx="9555045" cy="1888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8800" b="1" noProof="0" dirty="0">
                <a:solidFill>
                  <a:srgbClr val="060179"/>
                </a:solidFill>
              </a:rPr>
              <a:t>BACK-UP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033C19D5-A9FD-674F-9B35-DA4D8735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B8D6B80B-20CB-2340-9FB1-09155214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45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47C056-829E-0C43-BEAC-2164602789BD}"/>
              </a:ext>
            </a:extLst>
          </p:cNvPr>
          <p:cNvSpPr/>
          <p:nvPr/>
        </p:nvSpPr>
        <p:spPr>
          <a:xfrm>
            <a:off x="838200" y="6367805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F7B75E2-8BED-8245-998C-692BCE0B6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24C6A303-965C-F8BD-11D7-46F26D877B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63ECE753-4C3D-CD0B-4970-EBC9DB2997FE}"/>
              </a:ext>
            </a:extLst>
          </p:cNvPr>
          <p:cNvSpPr/>
          <p:nvPr/>
        </p:nvSpPr>
        <p:spPr>
          <a:xfrm flipV="1">
            <a:off x="836456" y="6320611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B87720C9-AA45-E305-BED3-36099EB3A076}"/>
              </a:ext>
            </a:extLst>
          </p:cNvPr>
          <p:cNvCxnSpPr>
            <a:cxnSpLocks/>
          </p:cNvCxnSpPr>
          <p:nvPr/>
        </p:nvCxnSpPr>
        <p:spPr>
          <a:xfrm>
            <a:off x="4038600" y="3604824"/>
            <a:ext cx="4114800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18834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C9B14-33A0-6AD1-DBE5-A9D6B5842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EB3A31A6-9837-69CA-14D9-EA8A56DF9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Comparison with Fermilab</a:t>
            </a:r>
            <a:endParaRPr lang="en-GB" b="1" noProof="0" dirty="0">
              <a:solidFill>
                <a:srgbClr val="002060"/>
              </a:solidFill>
            </a:endParaRP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29DD158A-71C9-5E41-6BEB-E1EDB40EA2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4F1E61E8-AE70-38D9-9DA3-8CF9C5643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46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870D8A5-673C-BF8D-F354-8E7E43ACDBF5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5B568E26-0557-C637-4925-67B69608F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220E5BA8-4D4E-18A6-3938-AF137D705E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0385E91B-B0EB-9FC6-0710-626E7ACEDC4C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CD87664B-98D8-B370-CE4A-3434247CFFB3}"/>
              </a:ext>
            </a:extLst>
          </p:cNvPr>
          <p:cNvCxnSpPr>
            <a:cxnSpLocks/>
          </p:cNvCxnSpPr>
          <p:nvPr/>
        </p:nvCxnSpPr>
        <p:spPr>
          <a:xfrm>
            <a:off x="2833810" y="501072"/>
            <a:ext cx="6730320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37D2F62-776E-D82D-D9FD-A62BD198D0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564"/>
          <a:stretch>
            <a:fillRect/>
          </a:stretch>
        </p:blipFill>
        <p:spPr>
          <a:xfrm>
            <a:off x="1484155" y="775955"/>
            <a:ext cx="9144000" cy="5580973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A5F637FD-B9E4-C78B-FC73-940E62F762CA}"/>
              </a:ext>
            </a:extLst>
          </p:cNvPr>
          <p:cNvSpPr txBox="1"/>
          <p:nvPr/>
        </p:nvSpPr>
        <p:spPr>
          <a:xfrm>
            <a:off x="9870523" y="1691823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</a:t>
            </a:r>
            <a:r>
              <a:rPr lang="it-IT" baseline="-25000" dirty="0">
                <a:latin typeface="Symbol" pitchFamily="2" charset="2"/>
              </a:rPr>
              <a:t>m</a:t>
            </a:r>
            <a:r>
              <a:rPr lang="en-IT" dirty="0"/>
              <a:t>= 6.6 us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2DBF06B5-061C-E0FF-0C3C-E3C55403F175}"/>
              </a:ext>
            </a:extLst>
          </p:cNvPr>
          <p:cNvSpPr txBox="1"/>
          <p:nvPr/>
        </p:nvSpPr>
        <p:spPr>
          <a:xfrm>
            <a:off x="6499793" y="1732164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imes" pitchFamily="2" charset="0"/>
              </a:rPr>
              <a:t>t</a:t>
            </a:r>
            <a:r>
              <a:rPr lang="it-IT" baseline="-25000" dirty="0">
                <a:latin typeface="Symbol" pitchFamily="2" charset="2"/>
              </a:rPr>
              <a:t>m</a:t>
            </a:r>
            <a:r>
              <a:rPr lang="en-IT" dirty="0">
                <a:latin typeface="Symbol" pitchFamily="2" charset="2"/>
              </a:rPr>
              <a:t>~</a:t>
            </a:r>
            <a:r>
              <a:rPr lang="en-IT" dirty="0"/>
              <a:t> 64.4 us</a:t>
            </a:r>
          </a:p>
        </p:txBody>
      </p:sp>
      <p:cxnSp>
        <p:nvCxnSpPr>
          <p:cNvPr id="18" name="Straight Connector 11">
            <a:extLst>
              <a:ext uri="{FF2B5EF4-FFF2-40B4-BE49-F238E27FC236}">
                <a16:creationId xmlns:a16="http://schemas.microsoft.com/office/drawing/2014/main" id="{ACEFBCEB-2AA5-5CC0-4BF9-CED45C4D77B3}"/>
              </a:ext>
            </a:extLst>
          </p:cNvPr>
          <p:cNvCxnSpPr/>
          <p:nvPr/>
        </p:nvCxnSpPr>
        <p:spPr>
          <a:xfrm flipV="1">
            <a:off x="6882558" y="4362557"/>
            <a:ext cx="431800" cy="2159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2">
            <a:extLst>
              <a:ext uri="{FF2B5EF4-FFF2-40B4-BE49-F238E27FC236}">
                <a16:creationId xmlns:a16="http://schemas.microsoft.com/office/drawing/2014/main" id="{1665C7B2-3569-3D60-FC47-E334F8899EE8}"/>
              </a:ext>
            </a:extLst>
          </p:cNvPr>
          <p:cNvSpPr txBox="1"/>
          <p:nvPr/>
        </p:nvSpPr>
        <p:spPr>
          <a:xfrm>
            <a:off x="6530583" y="4285841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80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853E6E8C-19CA-A013-2A1F-82E50020120C}"/>
              </a:ext>
            </a:extLst>
          </p:cNvPr>
          <p:cNvSpPr/>
          <p:nvPr/>
        </p:nvSpPr>
        <p:spPr>
          <a:xfrm>
            <a:off x="6699853" y="5455404"/>
            <a:ext cx="1235280" cy="325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5F57A9FD-1029-521D-F1B5-C0062D7D06F0}"/>
              </a:ext>
            </a:extLst>
          </p:cNvPr>
          <p:cNvSpPr txBox="1"/>
          <p:nvPr/>
        </p:nvSpPr>
        <p:spPr>
          <a:xfrm>
            <a:off x="6544041" y="5403185"/>
            <a:ext cx="16228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200" b="1" dirty="0">
                <a:solidFill>
                  <a:srgbClr val="0070C0"/>
                </a:solidFill>
              </a:rPr>
              <a:t>Completed</a:t>
            </a:r>
          </a:p>
        </p:txBody>
      </p:sp>
    </p:spTree>
    <p:extLst>
      <p:ext uri="{BB962C8B-B14F-4D97-AF65-F5344CB8AC3E}">
        <p14:creationId xmlns:p14="http://schemas.microsoft.com/office/powerpoint/2010/main" val="36569795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51BE6-EDEA-7F18-A84C-64FCF3929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5C275B61-D1BD-107E-9F8C-5BB644350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C79EE49F-04B7-18A8-78AA-A25416F9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47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694A0A4-06FA-6659-3FB8-D1108AA7CD90}"/>
              </a:ext>
            </a:extLst>
          </p:cNvPr>
          <p:cNvSpPr/>
          <p:nvPr/>
        </p:nvSpPr>
        <p:spPr>
          <a:xfrm>
            <a:off x="838200" y="6367805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6AE90C8-9314-8BE4-062C-31C8D223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7B53EC5F-E46E-29D5-8FC0-1E3497AEC7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4DBCD649-07C3-F23D-271C-ADDE95B40741}"/>
              </a:ext>
            </a:extLst>
          </p:cNvPr>
          <p:cNvSpPr/>
          <p:nvPr/>
        </p:nvSpPr>
        <p:spPr>
          <a:xfrm flipV="1">
            <a:off x="836456" y="6320611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71943CEB-1852-A2E8-618A-061B87F1E396}"/>
              </a:ext>
            </a:extLst>
          </p:cNvPr>
          <p:cNvSpPr txBox="1">
            <a:spLocks/>
          </p:cNvSpPr>
          <p:nvPr/>
        </p:nvSpPr>
        <p:spPr>
          <a:xfrm>
            <a:off x="1552052" y="-151626"/>
            <a:ext cx="9555045" cy="910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noProof="0" dirty="0">
                <a:solidFill>
                  <a:srgbClr val="060179"/>
                </a:solidFill>
              </a:rPr>
              <a:t>Muon g-2 at J-PARC (E34) 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95F037BA-83D0-1C1B-72A9-966168054BB2}"/>
              </a:ext>
            </a:extLst>
          </p:cNvPr>
          <p:cNvCxnSpPr>
            <a:cxnSpLocks/>
          </p:cNvCxnSpPr>
          <p:nvPr/>
        </p:nvCxnSpPr>
        <p:spPr>
          <a:xfrm>
            <a:off x="3149397" y="547964"/>
            <a:ext cx="6164011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44" name="テキスト ボックス 16">
            <a:extLst>
              <a:ext uri="{FF2B5EF4-FFF2-40B4-BE49-F238E27FC236}">
                <a16:creationId xmlns:a16="http://schemas.microsoft.com/office/drawing/2014/main" id="{EB9C23C3-2B26-3FEE-BC02-D0305A822079}"/>
              </a:ext>
            </a:extLst>
          </p:cNvPr>
          <p:cNvSpPr txBox="1"/>
          <p:nvPr/>
        </p:nvSpPr>
        <p:spPr>
          <a:xfrm>
            <a:off x="1755669" y="6313080"/>
            <a:ext cx="17556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1" lang="en-US" altLang="ja-JP" sz="11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Shields, area control (2022)</a:t>
            </a:r>
            <a:endParaRPr kumimoji="1" lang="ja-JP" altLang="en-US" sz="1100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5168" name="テキスト ボックス 20">
            <a:extLst>
              <a:ext uri="{FF2B5EF4-FFF2-40B4-BE49-F238E27FC236}">
                <a16:creationId xmlns:a16="http://schemas.microsoft.com/office/drawing/2014/main" id="{B7990C1C-FC28-6143-12EB-9A4365AB2046}"/>
              </a:ext>
            </a:extLst>
          </p:cNvPr>
          <p:cNvSpPr txBox="1"/>
          <p:nvPr/>
        </p:nvSpPr>
        <p:spPr>
          <a:xfrm>
            <a:off x="7718393" y="6458818"/>
            <a:ext cx="1775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>
              <a:defRPr/>
            </a:pPr>
            <a:r>
              <a:rPr kumimoji="1" lang="en-US" altLang="ja-JP" sz="1400" dirty="0">
                <a:solidFill>
                  <a:prstClr val="white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Muon storage ring</a:t>
            </a:r>
            <a:endParaRPr kumimoji="1" lang="ja-JP" altLang="en-US" sz="1400">
              <a:solidFill>
                <a:prstClr val="white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cxnSp>
        <p:nvCxnSpPr>
          <p:cNvPr id="5200" name="直線矢印コネクタ 18">
            <a:extLst>
              <a:ext uri="{FF2B5EF4-FFF2-40B4-BE49-F238E27FC236}">
                <a16:creationId xmlns:a16="http://schemas.microsoft.com/office/drawing/2014/main" id="{0E9F06B2-781A-E560-94CB-880E97717068}"/>
              </a:ext>
            </a:extLst>
          </p:cNvPr>
          <p:cNvCxnSpPr>
            <a:cxnSpLocks/>
          </p:cNvCxnSpPr>
          <p:nvPr/>
        </p:nvCxnSpPr>
        <p:spPr>
          <a:xfrm>
            <a:off x="8168411" y="5786551"/>
            <a:ext cx="418589" cy="3405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01" name="テキスト ボックス 19">
            <a:extLst>
              <a:ext uri="{FF2B5EF4-FFF2-40B4-BE49-F238E27FC236}">
                <a16:creationId xmlns:a16="http://schemas.microsoft.com/office/drawing/2014/main" id="{61CD0BCB-FB77-4CBF-4AF9-F7D3C6E077BB}"/>
              </a:ext>
            </a:extLst>
          </p:cNvPr>
          <p:cNvSpPr txBox="1"/>
          <p:nvPr/>
        </p:nvSpPr>
        <p:spPr>
          <a:xfrm>
            <a:off x="7982835" y="5414343"/>
            <a:ext cx="920445" cy="32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>
              <a:defRPr/>
            </a:pPr>
            <a:r>
              <a:rPr kumimoji="1" lang="en-US" altLang="ja-JP" sz="1534" b="1" dirty="0">
                <a:solidFill>
                  <a:prstClr val="white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0.66 m</a:t>
            </a:r>
            <a:endParaRPr kumimoji="1" lang="ja-JP" altLang="en-US" sz="1534" b="1">
              <a:solidFill>
                <a:prstClr val="white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202" name="テキスト ボックス 20">
            <a:extLst>
              <a:ext uri="{FF2B5EF4-FFF2-40B4-BE49-F238E27FC236}">
                <a16:creationId xmlns:a16="http://schemas.microsoft.com/office/drawing/2014/main" id="{074E1056-2BF3-24BE-8B97-6F1B98943750}"/>
              </a:ext>
            </a:extLst>
          </p:cNvPr>
          <p:cNvSpPr txBox="1"/>
          <p:nvPr/>
        </p:nvSpPr>
        <p:spPr>
          <a:xfrm>
            <a:off x="7537922" y="6432711"/>
            <a:ext cx="1775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>
              <a:defRPr/>
            </a:pPr>
            <a:r>
              <a:rPr kumimoji="1" lang="en-US" altLang="ja-JP" sz="1400" dirty="0">
                <a:solidFill>
                  <a:prstClr val="white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Muon storage ring</a:t>
            </a:r>
            <a:endParaRPr kumimoji="1" lang="ja-JP" altLang="en-US" sz="1400">
              <a:solidFill>
                <a:prstClr val="white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C8293FC3-ABF0-0FC1-F1AC-21A2F50C8793}"/>
              </a:ext>
            </a:extLst>
          </p:cNvPr>
          <p:cNvGrpSpPr/>
          <p:nvPr/>
        </p:nvGrpSpPr>
        <p:grpSpPr>
          <a:xfrm>
            <a:off x="706036" y="-6590"/>
            <a:ext cx="10779928" cy="5578517"/>
            <a:chOff x="1294805" y="689442"/>
            <a:chExt cx="9144000" cy="4731939"/>
          </a:xfrm>
        </p:grpSpPr>
        <p:pic>
          <p:nvPicPr>
            <p:cNvPr id="5173" name="図 72">
              <a:extLst>
                <a:ext uri="{FF2B5EF4-FFF2-40B4-BE49-F238E27FC236}">
                  <a16:creationId xmlns:a16="http://schemas.microsoft.com/office/drawing/2014/main" id="{1F2E8C84-B9A3-4F98-2B2C-675027BF53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4805" y="689442"/>
              <a:ext cx="9144000" cy="4731939"/>
            </a:xfrm>
            <a:prstGeom prst="rect">
              <a:avLst/>
            </a:prstGeom>
          </p:spPr>
        </p:pic>
        <p:sp>
          <p:nvSpPr>
            <p:cNvPr id="5180" name="テキスト ボックス 73">
              <a:extLst>
                <a:ext uri="{FF2B5EF4-FFF2-40B4-BE49-F238E27FC236}">
                  <a16:creationId xmlns:a16="http://schemas.microsoft.com/office/drawing/2014/main" id="{0F89BF7B-23EC-D327-088A-92DCEC1FE062}"/>
                </a:ext>
              </a:extLst>
            </p:cNvPr>
            <p:cNvSpPr txBox="1"/>
            <p:nvPr/>
          </p:nvSpPr>
          <p:spPr>
            <a:xfrm rot="763288">
              <a:off x="7248192" y="3992299"/>
              <a:ext cx="604333" cy="1988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212 MeV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1" name="テキスト ボックス 74">
              <a:extLst>
                <a:ext uri="{FF2B5EF4-FFF2-40B4-BE49-F238E27FC236}">
                  <a16:creationId xmlns:a16="http://schemas.microsoft.com/office/drawing/2014/main" id="{9613D04A-948F-884D-7924-9E3C7DC6367A}"/>
                </a:ext>
              </a:extLst>
            </p:cNvPr>
            <p:cNvSpPr txBox="1"/>
            <p:nvPr/>
          </p:nvSpPr>
          <p:spPr>
            <a:xfrm rot="907228">
              <a:off x="3165290" y="3240960"/>
              <a:ext cx="580072" cy="198837"/>
            </a:xfrm>
            <a:prstGeom prst="rect">
              <a:avLst/>
            </a:prstGeom>
            <a:noFill/>
          </p:spPr>
          <p:txBody>
            <a:bodyPr wrap="square" lIns="33231" tIns="0" rIns="33231" bIns="0" rtlCol="0">
              <a:spAutoFit/>
            </a:bodyPr>
            <a:lstStyle/>
            <a:p>
              <a:pPr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25 </a:t>
              </a:r>
              <a:r>
                <a:rPr kumimoji="1" lang="en-US" altLang="ja-JP" sz="1292" dirty="0" err="1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meV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2" name="テキスト ボックス 75">
              <a:extLst>
                <a:ext uri="{FF2B5EF4-FFF2-40B4-BE49-F238E27FC236}">
                  <a16:creationId xmlns:a16="http://schemas.microsoft.com/office/drawing/2014/main" id="{1C2E7994-7343-F023-5E62-357384D67B90}"/>
                </a:ext>
              </a:extLst>
            </p:cNvPr>
            <p:cNvSpPr txBox="1"/>
            <p:nvPr/>
          </p:nvSpPr>
          <p:spPr>
            <a:xfrm rot="859156">
              <a:off x="1307181" y="2911890"/>
              <a:ext cx="1151782" cy="198837"/>
            </a:xfrm>
            <a:prstGeom prst="rect">
              <a:avLst/>
            </a:prstGeom>
            <a:noFill/>
          </p:spPr>
          <p:txBody>
            <a:bodyPr wrap="square" lIns="33231" tIns="0" rIns="33231" bIns="0" rtlCol="0">
              <a:spAutoFit/>
            </a:bodyPr>
            <a:lstStyle/>
            <a:p>
              <a:pPr algn="ctr"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Symbol" pitchFamily="2" charset="2"/>
                  <a:ea typeface="ＭＳ Ｐゴシック" panose="020B0600070205080204" pitchFamily="34" charset="-128"/>
                </a:rPr>
                <a:t>m</a:t>
              </a: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+(4 MeV)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3" name="正方形/長方形 78">
              <a:extLst>
                <a:ext uri="{FF2B5EF4-FFF2-40B4-BE49-F238E27FC236}">
                  <a16:creationId xmlns:a16="http://schemas.microsoft.com/office/drawing/2014/main" id="{A4FF6069-2CF0-D927-1044-177710AA6194}"/>
                </a:ext>
              </a:extLst>
            </p:cNvPr>
            <p:cNvSpPr/>
            <p:nvPr/>
          </p:nvSpPr>
          <p:spPr>
            <a:xfrm>
              <a:off x="2356094" y="1347822"/>
              <a:ext cx="1091391" cy="482901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1292" kern="0" dirty="0">
                  <a:solidFill>
                    <a:prstClr val="white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graphite</a:t>
              </a:r>
            </a:p>
            <a:p>
              <a:pPr hangingPunct="0">
                <a:defRPr/>
              </a:pPr>
              <a:r>
                <a:rPr kumimoji="1" lang="en-US" altLang="ja-JP" sz="1292" kern="0" dirty="0">
                  <a:solidFill>
                    <a:prstClr val="white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target</a:t>
              </a:r>
            </a:p>
          </p:txBody>
        </p:sp>
        <p:sp>
          <p:nvSpPr>
            <p:cNvPr id="5184" name="フリーフォーム 79">
              <a:extLst>
                <a:ext uri="{FF2B5EF4-FFF2-40B4-BE49-F238E27FC236}">
                  <a16:creationId xmlns:a16="http://schemas.microsoft.com/office/drawing/2014/main" id="{BC95C7CD-5198-D068-9187-4EB5E3A4A52E}"/>
                </a:ext>
              </a:extLst>
            </p:cNvPr>
            <p:cNvSpPr/>
            <p:nvPr/>
          </p:nvSpPr>
          <p:spPr>
            <a:xfrm>
              <a:off x="1307596" y="1836092"/>
              <a:ext cx="2327563" cy="1087049"/>
            </a:xfrm>
            <a:custGeom>
              <a:avLst/>
              <a:gdLst>
                <a:gd name="connsiteX0" fmla="*/ 13854 w 2521527"/>
                <a:gd name="connsiteY0" fmla="*/ 110836 h 1177636"/>
                <a:gd name="connsiteX1" fmla="*/ 0 w 2521527"/>
                <a:gd name="connsiteY1" fmla="*/ 983673 h 1177636"/>
                <a:gd name="connsiteX2" fmla="*/ 1108363 w 2521527"/>
                <a:gd name="connsiteY2" fmla="*/ 1177636 h 1177636"/>
                <a:gd name="connsiteX3" fmla="*/ 2521527 w 2521527"/>
                <a:gd name="connsiteY3" fmla="*/ 1011382 h 1177636"/>
                <a:gd name="connsiteX4" fmla="*/ 2521527 w 2521527"/>
                <a:gd name="connsiteY4" fmla="*/ 498764 h 1177636"/>
                <a:gd name="connsiteX5" fmla="*/ 2355272 w 2521527"/>
                <a:gd name="connsiteY5" fmla="*/ 304800 h 1177636"/>
                <a:gd name="connsiteX6" fmla="*/ 942109 w 2521527"/>
                <a:gd name="connsiteY6" fmla="*/ 318655 h 1177636"/>
                <a:gd name="connsiteX7" fmla="*/ 637309 w 2521527"/>
                <a:gd name="connsiteY7" fmla="*/ 83127 h 1177636"/>
                <a:gd name="connsiteX8" fmla="*/ 387927 w 2521527"/>
                <a:gd name="connsiteY8" fmla="*/ 0 h 1177636"/>
                <a:gd name="connsiteX9" fmla="*/ 13854 w 2521527"/>
                <a:gd name="connsiteY9" fmla="*/ 110836 h 117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1527" h="1177636">
                  <a:moveTo>
                    <a:pt x="13854" y="110836"/>
                  </a:moveTo>
                  <a:lnTo>
                    <a:pt x="0" y="983673"/>
                  </a:lnTo>
                  <a:lnTo>
                    <a:pt x="1108363" y="1177636"/>
                  </a:lnTo>
                  <a:lnTo>
                    <a:pt x="2521527" y="1011382"/>
                  </a:lnTo>
                  <a:lnTo>
                    <a:pt x="2521527" y="498764"/>
                  </a:lnTo>
                  <a:lnTo>
                    <a:pt x="2355272" y="304800"/>
                  </a:lnTo>
                  <a:lnTo>
                    <a:pt x="942109" y="318655"/>
                  </a:lnTo>
                  <a:lnTo>
                    <a:pt x="637309" y="83127"/>
                  </a:lnTo>
                  <a:lnTo>
                    <a:pt x="387927" y="0"/>
                  </a:lnTo>
                  <a:lnTo>
                    <a:pt x="13854" y="110836"/>
                  </a:lnTo>
                  <a:close/>
                </a:path>
              </a:pathLst>
            </a:custGeom>
            <a:solidFill>
              <a:srgbClr val="F79646">
                <a:lumMod val="75000"/>
                <a:alpha val="22000"/>
              </a:srgbClr>
            </a:solidFill>
            <a:ln w="4445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1" lang="ja-JP" altLang="en-US" sz="1662" kern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endParaRPr>
            </a:p>
          </p:txBody>
        </p:sp>
        <p:sp>
          <p:nvSpPr>
            <p:cNvPr id="5185" name="テキスト ボックス 80">
              <a:extLst>
                <a:ext uri="{FF2B5EF4-FFF2-40B4-BE49-F238E27FC236}">
                  <a16:creationId xmlns:a16="http://schemas.microsoft.com/office/drawing/2014/main" id="{2D8CE271-FD7C-C674-4131-77C5B7012201}"/>
                </a:ext>
              </a:extLst>
            </p:cNvPr>
            <p:cNvSpPr txBox="1"/>
            <p:nvPr/>
          </p:nvSpPr>
          <p:spPr>
            <a:xfrm>
              <a:off x="2171127" y="1729970"/>
              <a:ext cx="2093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b="1" dirty="0">
                  <a:solidFill>
                    <a:srgbClr val="F79646">
                      <a:lumMod val="75000"/>
                    </a:srgbClr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Constructed in 2021</a:t>
              </a:r>
            </a:p>
          </p:txBody>
        </p:sp>
        <p:sp>
          <p:nvSpPr>
            <p:cNvPr id="5186" name="テキスト ボックス 83">
              <a:extLst>
                <a:ext uri="{FF2B5EF4-FFF2-40B4-BE49-F238E27FC236}">
                  <a16:creationId xmlns:a16="http://schemas.microsoft.com/office/drawing/2014/main" id="{6B3626A1-4F97-E2E8-05B2-36992A463245}"/>
                </a:ext>
              </a:extLst>
            </p:cNvPr>
            <p:cNvSpPr txBox="1"/>
            <p:nvPr/>
          </p:nvSpPr>
          <p:spPr>
            <a:xfrm rot="907228">
              <a:off x="3939787" y="3408662"/>
              <a:ext cx="504731" cy="198837"/>
            </a:xfrm>
            <a:prstGeom prst="rect">
              <a:avLst/>
            </a:prstGeom>
            <a:noFill/>
          </p:spPr>
          <p:txBody>
            <a:bodyPr wrap="square" lIns="33231" tIns="0" rIns="33231" bIns="0" rtlCol="0">
              <a:spAutoFit/>
            </a:bodyPr>
            <a:lstStyle/>
            <a:p>
              <a:pPr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4 MeV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7" name="テキスト ボックス 84">
              <a:extLst>
                <a:ext uri="{FF2B5EF4-FFF2-40B4-BE49-F238E27FC236}">
                  <a16:creationId xmlns:a16="http://schemas.microsoft.com/office/drawing/2014/main" id="{EB5425CB-D3E6-76BA-5C97-6947786E6A95}"/>
                </a:ext>
              </a:extLst>
            </p:cNvPr>
            <p:cNvSpPr txBox="1"/>
            <p:nvPr/>
          </p:nvSpPr>
          <p:spPr>
            <a:xfrm rot="584827">
              <a:off x="6042074" y="1981105"/>
              <a:ext cx="3344185" cy="461665"/>
            </a:xfrm>
            <a:prstGeom prst="rect">
              <a:avLst/>
            </a:prstGeom>
            <a:solidFill>
              <a:sysClr val="window" lastClr="FFFFFF">
                <a:alpha val="65715"/>
              </a:sysClr>
            </a:solidFill>
            <a:scene3d>
              <a:camera prst="isometricLeftDown">
                <a:rot lat="1212048" lon="1298350" rev="51207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2400" kern="0" dirty="0">
                  <a:solidFill>
                    <a:srgbClr val="FF0000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H-line experimental bldg.</a:t>
              </a:r>
              <a:endParaRPr kumimoji="1" lang="ja-JP" altLang="en-US" sz="2400" kern="0">
                <a:solidFill>
                  <a:srgbClr val="FF0000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8" name="テキスト ボックス 85">
              <a:extLst>
                <a:ext uri="{FF2B5EF4-FFF2-40B4-BE49-F238E27FC236}">
                  <a16:creationId xmlns:a16="http://schemas.microsoft.com/office/drawing/2014/main" id="{34F06C97-EC9F-FFD5-A3FA-A0E09489BE0D}"/>
                </a:ext>
              </a:extLst>
            </p:cNvPr>
            <p:cNvSpPr txBox="1"/>
            <p:nvPr/>
          </p:nvSpPr>
          <p:spPr>
            <a:xfrm rot="584827">
              <a:off x="5274475" y="2617166"/>
              <a:ext cx="2818400" cy="338554"/>
            </a:xfrm>
            <a:prstGeom prst="rect">
              <a:avLst/>
            </a:prstGeom>
            <a:solidFill>
              <a:sysClr val="window" lastClr="FFFFFF">
                <a:alpha val="65715"/>
              </a:sysClr>
            </a:solidFill>
            <a:scene3d>
              <a:camera prst="isometricLeftDown">
                <a:rot lat="1212048" lon="1298350" rev="51207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1600" kern="0" dirty="0">
                  <a:solidFill>
                    <a:srgbClr val="7030A0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Transmission muon microscope</a:t>
              </a:r>
              <a:endParaRPr kumimoji="1" lang="ja-JP" altLang="en-US" sz="1600" kern="0">
                <a:solidFill>
                  <a:srgbClr val="7030A0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9" name="テキスト ボックス 86">
              <a:extLst>
                <a:ext uri="{FF2B5EF4-FFF2-40B4-BE49-F238E27FC236}">
                  <a16:creationId xmlns:a16="http://schemas.microsoft.com/office/drawing/2014/main" id="{BC2BE7AA-6FD3-44AD-0B34-4DB8ED9CD263}"/>
                </a:ext>
              </a:extLst>
            </p:cNvPr>
            <p:cNvSpPr txBox="1"/>
            <p:nvPr/>
          </p:nvSpPr>
          <p:spPr>
            <a:xfrm rot="584827">
              <a:off x="8943009" y="3808192"/>
              <a:ext cx="928459" cy="338554"/>
            </a:xfrm>
            <a:prstGeom prst="rect">
              <a:avLst/>
            </a:prstGeom>
            <a:solidFill>
              <a:sysClr val="window" lastClr="FFFFFF">
                <a:alpha val="65715"/>
              </a:sysClr>
            </a:solidFill>
            <a:scene3d>
              <a:camera prst="isometricLeftDown">
                <a:rot lat="1212048" lon="1298350" rev="51207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1600" kern="0" dirty="0">
                  <a:solidFill>
                    <a:srgbClr val="7030A0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g-2/EDM</a:t>
              </a:r>
              <a:endParaRPr kumimoji="1" lang="ja-JP" altLang="en-US" sz="1600" kern="0">
                <a:solidFill>
                  <a:srgbClr val="7030A0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90" name="テキスト ボックス 89">
              <a:extLst>
                <a:ext uri="{FF2B5EF4-FFF2-40B4-BE49-F238E27FC236}">
                  <a16:creationId xmlns:a16="http://schemas.microsoft.com/office/drawing/2014/main" id="{5916613D-2BE9-A312-EFB8-987C9D250D01}"/>
                </a:ext>
              </a:extLst>
            </p:cNvPr>
            <p:cNvSpPr txBox="1"/>
            <p:nvPr/>
          </p:nvSpPr>
          <p:spPr>
            <a:xfrm rot="823208">
              <a:off x="1359307" y="2220229"/>
              <a:ext cx="9476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1200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Muon beam</a:t>
              </a:r>
              <a:endParaRPr kumimoji="1" lang="ja-JP" altLang="en-US" sz="120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cxnSp>
          <p:nvCxnSpPr>
            <p:cNvPr id="5191" name="直線矢印コネクタ 90">
              <a:extLst>
                <a:ext uri="{FF2B5EF4-FFF2-40B4-BE49-F238E27FC236}">
                  <a16:creationId xmlns:a16="http://schemas.microsoft.com/office/drawing/2014/main" id="{27F6C1DD-7464-BA1B-FD08-840524EC4678}"/>
                </a:ext>
              </a:extLst>
            </p:cNvPr>
            <p:cNvCxnSpPr>
              <a:cxnSpLocks/>
            </p:cNvCxnSpPr>
            <p:nvPr/>
          </p:nvCxnSpPr>
          <p:spPr>
            <a:xfrm>
              <a:off x="1371781" y="2356343"/>
              <a:ext cx="1110649" cy="26985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5196" name="正方形/長方形 12">
              <a:extLst>
                <a:ext uri="{FF2B5EF4-FFF2-40B4-BE49-F238E27FC236}">
                  <a16:creationId xmlns:a16="http://schemas.microsoft.com/office/drawing/2014/main" id="{2291590E-CA51-0125-0231-635BEC51F5E5}"/>
                </a:ext>
              </a:extLst>
            </p:cNvPr>
            <p:cNvSpPr/>
            <p:nvPr/>
          </p:nvSpPr>
          <p:spPr>
            <a:xfrm rot="652335">
              <a:off x="8531311" y="4879868"/>
              <a:ext cx="1190769" cy="409726"/>
            </a:xfrm>
            <a:prstGeom prst="rect">
              <a:avLst/>
            </a:prstGeom>
            <a:solidFill>
              <a:schemeClr val="bg1">
                <a:alpha val="57707"/>
              </a:schemeClr>
            </a:solidFill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585" dirty="0">
                  <a:solidFill>
                    <a:srgbClr val="00B050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storage</a:t>
              </a:r>
            </a:p>
          </p:txBody>
        </p:sp>
        <p:sp>
          <p:nvSpPr>
            <p:cNvPr id="5197" name="正方形/長方形 13">
              <a:extLst>
                <a:ext uri="{FF2B5EF4-FFF2-40B4-BE49-F238E27FC236}">
                  <a16:creationId xmlns:a16="http://schemas.microsoft.com/office/drawing/2014/main" id="{D99872F3-A36A-0225-B21D-26A392D26558}"/>
                </a:ext>
              </a:extLst>
            </p:cNvPr>
            <p:cNvSpPr/>
            <p:nvPr/>
          </p:nvSpPr>
          <p:spPr>
            <a:xfrm rot="652335">
              <a:off x="4681616" y="3537639"/>
              <a:ext cx="2209587" cy="454560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400" b="1" dirty="0">
                  <a:solidFill>
                    <a:srgbClr val="FF0000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acceleration</a:t>
              </a:r>
            </a:p>
          </p:txBody>
        </p:sp>
        <p:sp>
          <p:nvSpPr>
            <p:cNvPr id="5198" name="正方形/長方形 14">
              <a:extLst>
                <a:ext uri="{FF2B5EF4-FFF2-40B4-BE49-F238E27FC236}">
                  <a16:creationId xmlns:a16="http://schemas.microsoft.com/office/drawing/2014/main" id="{780E9BFC-C6B5-10FC-FD90-A56118192096}"/>
                </a:ext>
              </a:extLst>
            </p:cNvPr>
            <p:cNvSpPr/>
            <p:nvPr/>
          </p:nvSpPr>
          <p:spPr>
            <a:xfrm rot="1020717">
              <a:off x="2197087" y="2983113"/>
              <a:ext cx="1152458" cy="393005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000" b="1" dirty="0">
                  <a:solidFill>
                    <a:srgbClr val="071CFF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cooling</a:t>
              </a:r>
            </a:p>
          </p:txBody>
        </p:sp>
        <p:sp>
          <p:nvSpPr>
            <p:cNvPr id="11" name="正方形/長方形 13">
              <a:extLst>
                <a:ext uri="{FF2B5EF4-FFF2-40B4-BE49-F238E27FC236}">
                  <a16:creationId xmlns:a16="http://schemas.microsoft.com/office/drawing/2014/main" id="{E03BFBB0-B6C8-F2A0-304A-25CADC1EABCA}"/>
                </a:ext>
              </a:extLst>
            </p:cNvPr>
            <p:cNvSpPr/>
            <p:nvPr/>
          </p:nvSpPr>
          <p:spPr>
            <a:xfrm rot="2292443">
              <a:off x="7904668" y="3436673"/>
              <a:ext cx="1011696" cy="333364"/>
            </a:xfrm>
            <a:prstGeom prst="rect">
              <a:avLst/>
            </a:prstGeom>
            <a:solidFill>
              <a:schemeClr val="bg2">
                <a:lumMod val="90000"/>
                <a:alpha val="61161"/>
              </a:schemeClr>
            </a:solidFill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000" b="1" dirty="0"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injection</a:t>
              </a:r>
            </a:p>
          </p:txBody>
        </p:sp>
      </p:grpSp>
      <p:pic>
        <p:nvPicPr>
          <p:cNvPr id="2" name="図 4">
            <a:extLst>
              <a:ext uri="{FF2B5EF4-FFF2-40B4-BE49-F238E27FC236}">
                <a16:creationId xmlns:a16="http://schemas.microsoft.com/office/drawing/2014/main" id="{DF3B4668-4B4F-9EA5-CA72-0DBF3C8503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2066" y="4578794"/>
            <a:ext cx="3018941" cy="2264206"/>
          </a:xfrm>
          <a:prstGeom prst="rect">
            <a:avLst/>
          </a:prstGeom>
        </p:spPr>
      </p:pic>
      <p:pic>
        <p:nvPicPr>
          <p:cNvPr id="3" name="図 7">
            <a:extLst>
              <a:ext uri="{FF2B5EF4-FFF2-40B4-BE49-F238E27FC236}">
                <a16:creationId xmlns:a16="http://schemas.microsoft.com/office/drawing/2014/main" id="{CCEDEFA9-C5BF-E0F0-F419-25048ADDBC4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8240" y="4533773"/>
            <a:ext cx="2778244" cy="2295362"/>
          </a:xfrm>
          <a:prstGeom prst="rect">
            <a:avLst/>
          </a:prstGeom>
        </p:spPr>
      </p:pic>
      <p:sp>
        <p:nvSpPr>
          <p:cNvPr id="10" name="右中かっこ 9">
            <a:extLst>
              <a:ext uri="{FF2B5EF4-FFF2-40B4-BE49-F238E27FC236}">
                <a16:creationId xmlns:a16="http://schemas.microsoft.com/office/drawing/2014/main" id="{2BC79417-5801-B6B7-FE34-6015F58C746C}"/>
              </a:ext>
            </a:extLst>
          </p:cNvPr>
          <p:cNvSpPr/>
          <p:nvPr/>
        </p:nvSpPr>
        <p:spPr>
          <a:xfrm rot="16200000">
            <a:off x="5906173" y="2964217"/>
            <a:ext cx="282383" cy="2778245"/>
          </a:xfrm>
          <a:prstGeom prst="rightBrace">
            <a:avLst>
              <a:gd name="adj1" fmla="val 47823"/>
              <a:gd name="adj2" fmla="val 9007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kumimoji="1" lang="ja-JP" altLang="en-US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cxnSp>
        <p:nvCxnSpPr>
          <p:cNvPr id="13" name="直線矢印コネクタ 11">
            <a:extLst>
              <a:ext uri="{FF2B5EF4-FFF2-40B4-BE49-F238E27FC236}">
                <a16:creationId xmlns:a16="http://schemas.microsoft.com/office/drawing/2014/main" id="{2A2E0DFB-0A85-E8E4-C8AC-C6DD9F2601CA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4164982" y="3480745"/>
            <a:ext cx="743496" cy="7314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6">
            <a:extLst>
              <a:ext uri="{FF2B5EF4-FFF2-40B4-BE49-F238E27FC236}">
                <a16:creationId xmlns:a16="http://schemas.microsoft.com/office/drawing/2014/main" id="{AFCB4037-5B1F-1D88-811C-E1CF39E4669F}"/>
              </a:ext>
            </a:extLst>
          </p:cNvPr>
          <p:cNvSpPr txBox="1"/>
          <p:nvPr/>
        </p:nvSpPr>
        <p:spPr>
          <a:xfrm>
            <a:off x="2157768" y="4369761"/>
            <a:ext cx="17556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en-US" altLang="ja-JP" sz="11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Shields, area control (2022)</a:t>
            </a:r>
            <a:endParaRPr kumimoji="1" lang="ja-JP" altLang="en-US" sz="1100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16" name="テキスト ボックス 17">
            <a:extLst>
              <a:ext uri="{FF2B5EF4-FFF2-40B4-BE49-F238E27FC236}">
                <a16:creationId xmlns:a16="http://schemas.microsoft.com/office/drawing/2014/main" id="{F867B3F6-BD09-E088-D6B2-AD605E6FCADE}"/>
              </a:ext>
            </a:extLst>
          </p:cNvPr>
          <p:cNvSpPr txBox="1"/>
          <p:nvPr/>
        </p:nvSpPr>
        <p:spPr>
          <a:xfrm>
            <a:off x="4908478" y="4312257"/>
            <a:ext cx="21900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en-US" altLang="ja-JP" sz="11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RF Acc. Test at S2 area (May 2023)</a:t>
            </a:r>
            <a:endParaRPr kumimoji="1" lang="ja-JP" altLang="en-US" sz="1100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pic>
        <p:nvPicPr>
          <p:cNvPr id="17" name="図 5">
            <a:extLst>
              <a:ext uri="{FF2B5EF4-FFF2-40B4-BE49-F238E27FC236}">
                <a16:creationId xmlns:a16="http://schemas.microsoft.com/office/drawing/2014/main" id="{978A4338-F301-2D05-3970-BDC151C45D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47113">
            <a:off x="3295850" y="3349918"/>
            <a:ext cx="444500" cy="368300"/>
          </a:xfrm>
          <a:prstGeom prst="rect">
            <a:avLst/>
          </a:prstGeom>
        </p:spPr>
      </p:pic>
      <p:pic>
        <p:nvPicPr>
          <p:cNvPr id="19" name="図 6" descr="野球の試合&#10;&#10;中程度の精度で自動的に生成された説明">
            <a:extLst>
              <a:ext uri="{FF2B5EF4-FFF2-40B4-BE49-F238E27FC236}">
                <a16:creationId xmlns:a16="http://schemas.microsoft.com/office/drawing/2014/main" id="{1CDED1DD-0746-1C97-883D-1F21A2A8B8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449" t="6042"/>
          <a:stretch/>
        </p:blipFill>
        <p:spPr>
          <a:xfrm rot="661133">
            <a:off x="1456607" y="3018782"/>
            <a:ext cx="1204694" cy="1014744"/>
          </a:xfrm>
          <a:prstGeom prst="rect">
            <a:avLst/>
          </a:prstGeom>
        </p:spPr>
      </p:pic>
      <p:pic>
        <p:nvPicPr>
          <p:cNvPr id="20" name="図 10">
            <a:extLst>
              <a:ext uri="{FF2B5EF4-FFF2-40B4-BE49-F238E27FC236}">
                <a16:creationId xmlns:a16="http://schemas.microsoft.com/office/drawing/2014/main" id="{FE77D5F6-AFCB-13F2-55D8-D4CAA26926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62272">
            <a:off x="5410985" y="3777482"/>
            <a:ext cx="931765" cy="360000"/>
          </a:xfrm>
          <a:prstGeom prst="rect">
            <a:avLst/>
          </a:prstGeom>
        </p:spPr>
      </p:pic>
      <p:sp>
        <p:nvSpPr>
          <p:cNvPr id="22" name="右中かっこ 8">
            <a:extLst>
              <a:ext uri="{FF2B5EF4-FFF2-40B4-BE49-F238E27FC236}">
                <a16:creationId xmlns:a16="http://schemas.microsoft.com/office/drawing/2014/main" id="{85E5B87B-FCD1-244E-8655-C72604DDBEFA}"/>
              </a:ext>
            </a:extLst>
          </p:cNvPr>
          <p:cNvSpPr/>
          <p:nvPr/>
        </p:nvSpPr>
        <p:spPr>
          <a:xfrm rot="16200000">
            <a:off x="2860956" y="2816320"/>
            <a:ext cx="302226" cy="2997879"/>
          </a:xfrm>
          <a:prstGeom prst="rightBrace">
            <a:avLst>
              <a:gd name="adj1" fmla="val 47823"/>
              <a:gd name="adj2" fmla="val 6162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kumimoji="1" lang="ja-JP" altLang="en-US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pic>
        <p:nvPicPr>
          <p:cNvPr id="23" name="図 15">
            <a:extLst>
              <a:ext uri="{FF2B5EF4-FFF2-40B4-BE49-F238E27FC236}">
                <a16:creationId xmlns:a16="http://schemas.microsoft.com/office/drawing/2014/main" id="{D81F8B1B-B7C9-8F30-26B5-73697E11143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4238" t="37875" r="38630" b="33707"/>
          <a:stretch/>
        </p:blipFill>
        <p:spPr>
          <a:xfrm>
            <a:off x="8392252" y="5358773"/>
            <a:ext cx="1700103" cy="1586242"/>
          </a:xfrm>
          <a:prstGeom prst="rect">
            <a:avLst/>
          </a:prstGeom>
        </p:spPr>
      </p:pic>
      <p:cxnSp>
        <p:nvCxnSpPr>
          <p:cNvPr id="24" name="直線矢印コネクタ 18">
            <a:extLst>
              <a:ext uri="{FF2B5EF4-FFF2-40B4-BE49-F238E27FC236}">
                <a16:creationId xmlns:a16="http://schemas.microsoft.com/office/drawing/2014/main" id="{1B3FEDE3-2187-05A5-A807-1CCCC05A185D}"/>
              </a:ext>
            </a:extLst>
          </p:cNvPr>
          <p:cNvCxnSpPr>
            <a:cxnSpLocks/>
          </p:cNvCxnSpPr>
          <p:nvPr/>
        </p:nvCxnSpPr>
        <p:spPr>
          <a:xfrm>
            <a:off x="9071465" y="5851419"/>
            <a:ext cx="418589" cy="3405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テキスト ボックス 19">
            <a:extLst>
              <a:ext uri="{FF2B5EF4-FFF2-40B4-BE49-F238E27FC236}">
                <a16:creationId xmlns:a16="http://schemas.microsoft.com/office/drawing/2014/main" id="{8D4C9AA5-B3A0-73C6-F077-8E544D980540}"/>
              </a:ext>
            </a:extLst>
          </p:cNvPr>
          <p:cNvSpPr txBox="1"/>
          <p:nvPr/>
        </p:nvSpPr>
        <p:spPr>
          <a:xfrm>
            <a:off x="8885889" y="5479211"/>
            <a:ext cx="920445" cy="32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>
              <a:defRPr/>
            </a:pPr>
            <a:r>
              <a:rPr kumimoji="1" lang="en-US" altLang="ja-JP" sz="1534" b="1" dirty="0">
                <a:solidFill>
                  <a:prstClr val="white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0.66 m</a:t>
            </a:r>
            <a:endParaRPr kumimoji="1" lang="ja-JP" altLang="en-US" sz="1534" b="1">
              <a:solidFill>
                <a:prstClr val="white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6" name="テキスト ボックス 20">
            <a:extLst>
              <a:ext uri="{FF2B5EF4-FFF2-40B4-BE49-F238E27FC236}">
                <a16:creationId xmlns:a16="http://schemas.microsoft.com/office/drawing/2014/main" id="{498926B5-0257-D0A7-693C-D173EAF8FF0C}"/>
              </a:ext>
            </a:extLst>
          </p:cNvPr>
          <p:cNvSpPr txBox="1"/>
          <p:nvPr/>
        </p:nvSpPr>
        <p:spPr>
          <a:xfrm>
            <a:off x="8440976" y="6497579"/>
            <a:ext cx="1775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>
              <a:defRPr/>
            </a:pPr>
            <a:r>
              <a:rPr kumimoji="1" lang="en-US" altLang="ja-JP" sz="1400" dirty="0">
                <a:solidFill>
                  <a:prstClr val="white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Muon storage ring</a:t>
            </a:r>
            <a:endParaRPr kumimoji="1" lang="ja-JP" altLang="en-US" sz="1400">
              <a:solidFill>
                <a:prstClr val="white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78640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BFA6EDF-0144-75A7-8355-B0B6F9D62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olo 11">
            <a:extLst>
              <a:ext uri="{FF2B5EF4-FFF2-40B4-BE49-F238E27FC236}">
                <a16:creationId xmlns:a16="http://schemas.microsoft.com/office/drawing/2014/main" id="{8081FCF2-ECCA-6EC3-E58E-C81B29851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6686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err="1">
                <a:solidFill>
                  <a:srgbClr val="002060"/>
                </a:solidFill>
              </a:rPr>
              <a:t>Why</a:t>
            </a:r>
            <a:r>
              <a:rPr lang="it-IT" b="1" dirty="0">
                <a:solidFill>
                  <a:srgbClr val="002060"/>
                </a:solidFill>
              </a:rPr>
              <a:t> a new g-2 </a:t>
            </a:r>
            <a:r>
              <a:rPr lang="it-IT" b="1" dirty="0" err="1">
                <a:solidFill>
                  <a:srgbClr val="002060"/>
                </a:solidFill>
              </a:rPr>
              <a:t>experiment</a:t>
            </a:r>
            <a:r>
              <a:rPr lang="it-IT" b="1" dirty="0">
                <a:solidFill>
                  <a:srgbClr val="002060"/>
                </a:solidFill>
              </a:rPr>
              <a:t>? – Precision</a:t>
            </a:r>
            <a:endParaRPr lang="en-GB" b="1" noProof="0" dirty="0">
              <a:solidFill>
                <a:srgbClr val="002060"/>
              </a:solidFill>
            </a:endParaRP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AA1C113D-EDBA-4483-0319-6D5AD8BD2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0585F6C0-F536-26EA-D661-3FC6ACF07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48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97E6FD69-9AC5-33FD-5EA6-8F0CBF44396F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FB8D6DA5-C3B2-17D9-36AA-5BFC728B8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FBB441AA-24A3-FB71-A1B2-79428CD8F1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509CC6FC-73CD-BE3A-1B59-2081A34313CC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F8D1F650-E189-4445-F6E6-7D271B5DCCEB}"/>
              </a:ext>
            </a:extLst>
          </p:cNvPr>
          <p:cNvCxnSpPr>
            <a:cxnSpLocks/>
          </p:cNvCxnSpPr>
          <p:nvPr/>
        </p:nvCxnSpPr>
        <p:spPr>
          <a:xfrm flipV="1">
            <a:off x="1999735" y="471824"/>
            <a:ext cx="8256373" cy="7305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Placeholder 4">
                <a:extLst>
                  <a:ext uri="{FF2B5EF4-FFF2-40B4-BE49-F238E27FC236}">
                    <a16:creationId xmlns:a16="http://schemas.microsoft.com/office/drawing/2014/main" id="{9D3D8913-9D02-FEBA-76FB-6995A8A186E5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851653" y="3825390"/>
              <a:ext cx="10502147" cy="2309318"/>
            </p:xfrm>
            <a:graphic>
              <a:graphicData uri="http://schemas.openxmlformats.org/drawingml/2006/table">
                <a:tbl>
                  <a:tblPr firstRow="1" firstCol="1" bandRow="1">
                    <a:tableStyleId>{073A0DAA-6AF3-43AB-8588-CEC1D06C72B9}</a:tableStyleId>
                  </a:tblPr>
                  <a:tblGrid>
                    <a:gridCol w="1237107">
                      <a:extLst>
                        <a:ext uri="{9D8B030D-6E8A-4147-A177-3AD203B41FA5}">
                          <a16:colId xmlns:a16="http://schemas.microsoft.com/office/drawing/2014/main" val="50639562"/>
                        </a:ext>
                      </a:extLst>
                    </a:gridCol>
                    <a:gridCol w="3283965">
                      <a:extLst>
                        <a:ext uri="{9D8B030D-6E8A-4147-A177-3AD203B41FA5}">
                          <a16:colId xmlns:a16="http://schemas.microsoft.com/office/drawing/2014/main" val="3682552290"/>
                        </a:ext>
                      </a:extLst>
                    </a:gridCol>
                    <a:gridCol w="2923082">
                      <a:extLst>
                        <a:ext uri="{9D8B030D-6E8A-4147-A177-3AD203B41FA5}">
                          <a16:colId xmlns:a16="http://schemas.microsoft.com/office/drawing/2014/main" val="116228716"/>
                        </a:ext>
                      </a:extLst>
                    </a:gridCol>
                    <a:gridCol w="3057993">
                      <a:extLst>
                        <a:ext uri="{9D8B030D-6E8A-4147-A177-3AD203B41FA5}">
                          <a16:colId xmlns:a16="http://schemas.microsoft.com/office/drawing/2014/main" val="595897341"/>
                        </a:ext>
                      </a:extLst>
                    </a:gridCol>
                  </a:tblGrid>
                  <a:tr h="72435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20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GB" sz="20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20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lang="en-GB" sz="20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sub>
                                    </m:sSub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en-GB" sz="20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acc>
                                          <m:accPr>
                                            <m:chr m:val="̃"/>
                                            <m:ctrlPr>
                                              <a:rPr lang="en-GB" sz="2000" b="0" i="1" dirty="0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GB" sz="2000" b="0" i="1" dirty="0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𝜔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GB" sz="20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  <m:sup>
                                        <m:r>
                                          <a:rPr lang="en-GB" sz="20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den>
                                </m:f>
                              </m:oMath>
                            </m:oMathPara>
                          </a14:m>
                          <a:endParaRPr lang="en-US" sz="2000" b="0" i="0" dirty="0">
                            <a:solidFill>
                              <a:schemeClr val="bg1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85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bg1"/>
                              </a:solidFill>
                              <a:latin typeface="Bahnschrift Light" panose="020B0502040204020203" pitchFamily="34" charset="0"/>
                            </a:rPr>
                            <a:t>Stat. Uncertainty (ppb)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85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bg1"/>
                              </a:solidFill>
                              <a:latin typeface="Bahnschrift Light" panose="020B0502040204020203" pitchFamily="34" charset="0"/>
                            </a:rPr>
                            <a:t>Syst. Uncertainty (ppb)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85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bg1"/>
                              </a:solidFill>
                              <a:latin typeface="Bahnschrift Light" panose="020B0502040204020203" pitchFamily="34" charset="0"/>
                            </a:rPr>
                            <a:t>Total Uncertainty (ppb)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85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7014726"/>
                      </a:ext>
                    </a:extLst>
                  </a:tr>
                  <a:tr h="31929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dirty="0">
                              <a:solidFill>
                                <a:srgbClr val="1E77B4"/>
                              </a:solidFill>
                              <a:latin typeface="Bahnschrift Light" panose="020B0502040204020203" pitchFamily="34" charset="0"/>
                            </a:rPr>
                            <a:t>Run-1</a:t>
                          </a:r>
                        </a:p>
                      </a:txBody>
                      <a:tcPr marL="0" marR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kern="1200" dirty="0">
                              <a:solidFill>
                                <a:srgbClr val="1E77B4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434</a:t>
                          </a:r>
                          <a:endParaRPr lang="en-US" sz="2000" b="1" i="0" dirty="0">
                            <a:solidFill>
                              <a:srgbClr val="1E77B4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i="0" dirty="0">
                              <a:solidFill>
                                <a:srgbClr val="1E77B4"/>
                              </a:solidFill>
                              <a:latin typeface="Bahnschrift Light" panose="020B0502040204020203" pitchFamily="34" charset="0"/>
                            </a:rPr>
                            <a:t>159*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kern="1200" dirty="0">
                              <a:solidFill>
                                <a:srgbClr val="1E77B4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462</a:t>
                          </a:r>
                          <a:endParaRPr lang="en-US" sz="2000" b="1" i="0" dirty="0">
                            <a:solidFill>
                              <a:srgbClr val="1E77B4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0720292"/>
                      </a:ext>
                    </a:extLst>
                  </a:tr>
                  <a:tr h="31929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dirty="0">
                              <a:solidFill>
                                <a:srgbClr val="92D050"/>
                              </a:solidFill>
                              <a:latin typeface="Bahnschrift Light" panose="020B0502040204020203" pitchFamily="34" charset="0"/>
                            </a:rPr>
                            <a:t>Run-2/3</a:t>
                          </a:r>
                        </a:p>
                      </a:txBody>
                      <a:tcPr marL="0" marR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kern="1200" dirty="0">
                              <a:solidFill>
                                <a:srgbClr val="92D050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201</a:t>
                          </a:r>
                          <a:endParaRPr lang="en-US" sz="2000" b="1" i="0" dirty="0">
                            <a:solidFill>
                              <a:srgbClr val="92D050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dirty="0">
                              <a:solidFill>
                                <a:srgbClr val="92D050"/>
                              </a:solidFill>
                              <a:latin typeface="Bahnschrift Light" panose="020B0502040204020203" pitchFamily="34" charset="0"/>
                            </a:rPr>
                            <a:t>78*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kern="1200" dirty="0">
                              <a:solidFill>
                                <a:srgbClr val="92D050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216</a:t>
                          </a:r>
                          <a:endParaRPr lang="en-US" sz="2000" b="1" i="0" dirty="0">
                            <a:solidFill>
                              <a:srgbClr val="92D050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52715827"/>
                      </a:ext>
                    </a:extLst>
                  </a:tr>
                  <a:tr h="31929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dirty="0">
                              <a:solidFill>
                                <a:srgbClr val="8A5349"/>
                              </a:solidFill>
                              <a:latin typeface="Bahnschrift Light" panose="020B0502040204020203" pitchFamily="34" charset="0"/>
                            </a:rPr>
                            <a:t>Run-4/5/6</a:t>
                          </a:r>
                        </a:p>
                      </a:txBody>
                      <a:tcPr marL="0" marR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kern="1200" dirty="0">
                              <a:solidFill>
                                <a:srgbClr val="8A5349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114</a:t>
                          </a:r>
                          <a:endParaRPr lang="en-US" sz="2000" b="1" i="0" dirty="0">
                            <a:solidFill>
                              <a:srgbClr val="8A5349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dirty="0">
                              <a:solidFill>
                                <a:srgbClr val="8A5349"/>
                              </a:solidFill>
                              <a:latin typeface="Bahnschrift Light" panose="020B0502040204020203" pitchFamily="34" charset="0"/>
                            </a:rPr>
                            <a:t>76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kern="1200" dirty="0">
                              <a:solidFill>
                                <a:srgbClr val="8A5349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137</a:t>
                          </a:r>
                          <a:endParaRPr lang="en-US" sz="2000" b="1" i="0" dirty="0">
                            <a:solidFill>
                              <a:srgbClr val="8A5349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78308793"/>
                      </a:ext>
                    </a:extLst>
                  </a:tr>
                  <a:tr h="31929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dirty="0">
                              <a:solidFill>
                                <a:srgbClr val="FF0000"/>
                              </a:solidFill>
                              <a:latin typeface="Bahnschrift Light" panose="020B0502040204020203" pitchFamily="34" charset="0"/>
                            </a:rPr>
                            <a:t>Run-1-6</a:t>
                          </a:r>
                        </a:p>
                      </a:txBody>
                      <a:tcPr marL="0" marR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kern="1200" dirty="0">
                              <a:solidFill>
                                <a:srgbClr val="FF0000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98</a:t>
                          </a:r>
                          <a:endParaRPr lang="en-US" sz="2000" b="1" i="0" dirty="0">
                            <a:solidFill>
                              <a:srgbClr val="FF0000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dirty="0">
                              <a:solidFill>
                                <a:srgbClr val="FF0000"/>
                              </a:solidFill>
                              <a:latin typeface="Bahnschrift Light" panose="020B0502040204020203" pitchFamily="34" charset="0"/>
                            </a:rPr>
                            <a:t>78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kern="1200" dirty="0">
                              <a:solidFill>
                                <a:srgbClr val="FF0000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125</a:t>
                          </a:r>
                          <a:endParaRPr lang="en-US" sz="2000" b="1" i="0" dirty="0">
                            <a:solidFill>
                              <a:srgbClr val="FF0000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179787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Placeholder 4">
                <a:extLst>
                  <a:ext uri="{FF2B5EF4-FFF2-40B4-BE49-F238E27FC236}">
                    <a16:creationId xmlns:a16="http://schemas.microsoft.com/office/drawing/2014/main" id="{9D3D8913-9D02-FEBA-76FB-6995A8A186E5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480397373"/>
                  </p:ext>
                </p:extLst>
              </p:nvPr>
            </p:nvGraphicFramePr>
            <p:xfrm>
              <a:off x="851653" y="3825390"/>
              <a:ext cx="10502147" cy="2309318"/>
            </p:xfrm>
            <a:graphic>
              <a:graphicData uri="http://schemas.openxmlformats.org/drawingml/2006/table">
                <a:tbl>
                  <a:tblPr firstRow="1" firstCol="1" bandRow="1">
                    <a:tableStyleId>{073A0DAA-6AF3-43AB-8588-CEC1D06C72B9}</a:tableStyleId>
                  </a:tblPr>
                  <a:tblGrid>
                    <a:gridCol w="1237107">
                      <a:extLst>
                        <a:ext uri="{9D8B030D-6E8A-4147-A177-3AD203B41FA5}">
                          <a16:colId xmlns:a16="http://schemas.microsoft.com/office/drawing/2014/main" val="50639562"/>
                        </a:ext>
                      </a:extLst>
                    </a:gridCol>
                    <a:gridCol w="3283965">
                      <a:extLst>
                        <a:ext uri="{9D8B030D-6E8A-4147-A177-3AD203B41FA5}">
                          <a16:colId xmlns:a16="http://schemas.microsoft.com/office/drawing/2014/main" val="3682552290"/>
                        </a:ext>
                      </a:extLst>
                    </a:gridCol>
                    <a:gridCol w="2923082">
                      <a:extLst>
                        <a:ext uri="{9D8B030D-6E8A-4147-A177-3AD203B41FA5}">
                          <a16:colId xmlns:a16="http://schemas.microsoft.com/office/drawing/2014/main" val="116228716"/>
                        </a:ext>
                      </a:extLst>
                    </a:gridCol>
                    <a:gridCol w="3057993">
                      <a:extLst>
                        <a:ext uri="{9D8B030D-6E8A-4147-A177-3AD203B41FA5}">
                          <a16:colId xmlns:a16="http://schemas.microsoft.com/office/drawing/2014/main" val="595897341"/>
                        </a:ext>
                      </a:extLst>
                    </a:gridCol>
                  </a:tblGrid>
                  <a:tr h="724358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031" t="-1754" r="-754639" b="-2350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bg1"/>
                              </a:solidFill>
                              <a:latin typeface="Bahnschrift Light" panose="020B0502040204020203" pitchFamily="34" charset="0"/>
                            </a:rPr>
                            <a:t>Stat. Uncertainty (ppb)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85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bg1"/>
                              </a:solidFill>
                              <a:latin typeface="Bahnschrift Light" panose="020B0502040204020203" pitchFamily="34" charset="0"/>
                            </a:rPr>
                            <a:t>Syst. Uncertainty (ppb)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85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bg1"/>
                              </a:solidFill>
                              <a:latin typeface="Bahnschrift Light" panose="020B0502040204020203" pitchFamily="34" charset="0"/>
                            </a:rPr>
                            <a:t>Total Uncertainty (ppb)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85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7014726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dirty="0">
                              <a:solidFill>
                                <a:srgbClr val="1E77B4"/>
                              </a:solidFill>
                              <a:latin typeface="Bahnschrift Light" panose="020B0502040204020203" pitchFamily="34" charset="0"/>
                            </a:rPr>
                            <a:t>Run-1</a:t>
                          </a:r>
                        </a:p>
                      </a:txBody>
                      <a:tcPr marL="0" marR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kern="1200" dirty="0">
                              <a:solidFill>
                                <a:srgbClr val="1E77B4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434</a:t>
                          </a:r>
                          <a:endParaRPr lang="en-US" sz="2000" b="1" i="0" dirty="0">
                            <a:solidFill>
                              <a:srgbClr val="1E77B4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i="0" dirty="0">
                              <a:solidFill>
                                <a:srgbClr val="1E77B4"/>
                              </a:solidFill>
                              <a:latin typeface="Bahnschrift Light" panose="020B0502040204020203" pitchFamily="34" charset="0"/>
                            </a:rPr>
                            <a:t>159*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kern="1200" dirty="0">
                              <a:solidFill>
                                <a:srgbClr val="1E77B4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462</a:t>
                          </a:r>
                          <a:endParaRPr lang="en-US" sz="2000" b="1" i="0" dirty="0">
                            <a:solidFill>
                              <a:srgbClr val="1E77B4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0720292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dirty="0">
                              <a:solidFill>
                                <a:srgbClr val="92D050"/>
                              </a:solidFill>
                              <a:latin typeface="Bahnschrift Light" panose="020B0502040204020203" pitchFamily="34" charset="0"/>
                            </a:rPr>
                            <a:t>Run-2/3</a:t>
                          </a:r>
                        </a:p>
                      </a:txBody>
                      <a:tcPr marL="0" marR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kern="1200" dirty="0">
                              <a:solidFill>
                                <a:srgbClr val="92D050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201</a:t>
                          </a:r>
                          <a:endParaRPr lang="en-US" sz="2000" b="1" i="0" dirty="0">
                            <a:solidFill>
                              <a:srgbClr val="92D050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dirty="0">
                              <a:solidFill>
                                <a:srgbClr val="92D050"/>
                              </a:solidFill>
                              <a:latin typeface="Bahnschrift Light" panose="020B0502040204020203" pitchFamily="34" charset="0"/>
                            </a:rPr>
                            <a:t>78*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kern="1200" dirty="0">
                              <a:solidFill>
                                <a:srgbClr val="92D050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216</a:t>
                          </a:r>
                          <a:endParaRPr lang="en-US" sz="2000" b="1" i="0" dirty="0">
                            <a:solidFill>
                              <a:srgbClr val="92D050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52715827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dirty="0">
                              <a:solidFill>
                                <a:srgbClr val="8A5349"/>
                              </a:solidFill>
                              <a:latin typeface="Bahnschrift Light" panose="020B0502040204020203" pitchFamily="34" charset="0"/>
                            </a:rPr>
                            <a:t>Run-4/5/6</a:t>
                          </a:r>
                        </a:p>
                      </a:txBody>
                      <a:tcPr marL="0" marR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kern="1200" dirty="0">
                              <a:solidFill>
                                <a:srgbClr val="8A5349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114</a:t>
                          </a:r>
                          <a:endParaRPr lang="en-US" sz="2000" b="1" i="0" dirty="0">
                            <a:solidFill>
                              <a:srgbClr val="8A5349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dirty="0">
                              <a:solidFill>
                                <a:srgbClr val="8A5349"/>
                              </a:solidFill>
                              <a:latin typeface="Bahnschrift Light" panose="020B0502040204020203" pitchFamily="34" charset="0"/>
                            </a:rPr>
                            <a:t>76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kern="1200" dirty="0">
                              <a:solidFill>
                                <a:srgbClr val="8A5349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137</a:t>
                          </a:r>
                          <a:endParaRPr lang="en-US" sz="2000" b="1" i="0" dirty="0">
                            <a:solidFill>
                              <a:srgbClr val="8A5349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7830879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dirty="0">
                              <a:solidFill>
                                <a:srgbClr val="FF0000"/>
                              </a:solidFill>
                              <a:latin typeface="Bahnschrift Light" panose="020B0502040204020203" pitchFamily="34" charset="0"/>
                            </a:rPr>
                            <a:t>Run-1-6</a:t>
                          </a:r>
                        </a:p>
                      </a:txBody>
                      <a:tcPr marL="0" marR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kern="1200" dirty="0">
                              <a:solidFill>
                                <a:srgbClr val="FF0000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98</a:t>
                          </a:r>
                          <a:endParaRPr lang="en-US" sz="2000" b="1" i="0" dirty="0">
                            <a:solidFill>
                              <a:srgbClr val="FF0000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dirty="0">
                              <a:solidFill>
                                <a:srgbClr val="FF0000"/>
                              </a:solidFill>
                              <a:latin typeface="Bahnschrift Light" panose="020B0502040204020203" pitchFamily="34" charset="0"/>
                            </a:rPr>
                            <a:t>78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kern="1200" dirty="0">
                              <a:solidFill>
                                <a:srgbClr val="FF0000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125</a:t>
                          </a:r>
                          <a:endParaRPr lang="en-US" sz="2000" b="1" i="0" dirty="0">
                            <a:solidFill>
                              <a:srgbClr val="FF0000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179787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TextBox 19">
            <a:extLst>
              <a:ext uri="{FF2B5EF4-FFF2-40B4-BE49-F238E27FC236}">
                <a16:creationId xmlns:a16="http://schemas.microsoft.com/office/drawing/2014/main" id="{D988D714-4CB5-199F-31D3-A7CFD27C01E0}"/>
              </a:ext>
            </a:extLst>
          </p:cNvPr>
          <p:cNvSpPr txBox="1"/>
          <p:nvPr/>
        </p:nvSpPr>
        <p:spPr>
          <a:xfrm>
            <a:off x="10666810" y="5710019"/>
            <a:ext cx="1155700" cy="646331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Bahnschrift Light" panose="020B0502040204020203" pitchFamily="34" charset="0"/>
              </a:rPr>
              <a:t>TDR goal: 140ppb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13EEF31-865B-56A8-F4DE-DB39591D95ED}"/>
              </a:ext>
            </a:extLst>
          </p:cNvPr>
          <p:cNvSpPr txBox="1"/>
          <p:nvPr/>
        </p:nvSpPr>
        <p:spPr>
          <a:xfrm>
            <a:off x="-27376" y="878725"/>
            <a:ext cx="11977309" cy="2430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4570C4"/>
                </a:solidFill>
              </a:rPr>
              <a:t>Fermilab’s result has reached and </a:t>
            </a:r>
            <a:r>
              <a:rPr lang="en-US" sz="2600" b="1" dirty="0"/>
              <a:t>surpassed</a:t>
            </a:r>
            <a:r>
              <a:rPr lang="en-US" sz="2600" dirty="0">
                <a:solidFill>
                  <a:srgbClr val="4570C4"/>
                </a:solidFill>
              </a:rPr>
              <a:t> the </a:t>
            </a:r>
            <a:r>
              <a:rPr lang="en-US" sz="2600" b="1" dirty="0"/>
              <a:t>100 ppb </a:t>
            </a:r>
            <a:r>
              <a:rPr lang="en-US" sz="2600" dirty="0">
                <a:solidFill>
                  <a:srgbClr val="4570C4"/>
                </a:solidFill>
              </a:rPr>
              <a:t>level in both statistical and systematic uncertainties.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4570C4"/>
                </a:solidFill>
              </a:rPr>
              <a:t>When systematics match statistics, new methods are required, not just more data!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4570C4"/>
                </a:solidFill>
              </a:rPr>
              <a:t>Further gains using the same approach would be extremely difficult.</a:t>
            </a:r>
          </a:p>
        </p:txBody>
      </p:sp>
    </p:spTree>
    <p:extLst>
      <p:ext uri="{BB962C8B-B14F-4D97-AF65-F5344CB8AC3E}">
        <p14:creationId xmlns:p14="http://schemas.microsoft.com/office/powerpoint/2010/main" val="20262152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748CE9B-19F1-E435-31D5-5E3571F8C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72">
            <a:extLst>
              <a:ext uri="{FF2B5EF4-FFF2-40B4-BE49-F238E27FC236}">
                <a16:creationId xmlns:a16="http://schemas.microsoft.com/office/drawing/2014/main" id="{739C2971-178D-343A-1808-9176B1E35D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60" y="3429000"/>
            <a:ext cx="12194028" cy="6310301"/>
          </a:xfrm>
          <a:prstGeom prst="rect">
            <a:avLst/>
          </a:prstGeom>
        </p:spPr>
      </p:pic>
      <p:pic>
        <p:nvPicPr>
          <p:cNvPr id="2" name="Immagine 1" descr="Immagine che contiene cielo, aria aperta, nuvola, luogo di interesse&#10;&#10;Il contenuto generato dall'IA potrebbe non essere corretto.">
            <a:extLst>
              <a:ext uri="{FF2B5EF4-FFF2-40B4-BE49-F238E27FC236}">
                <a16:creationId xmlns:a16="http://schemas.microsoft.com/office/drawing/2014/main" id="{FC7C5A6A-4DE2-2772-96B7-B7D833B3650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3000"/>
          </a:blip>
          <a:srcRect t="36278" b="38650"/>
          <a:stretch>
            <a:fillRect/>
          </a:stretch>
        </p:blipFill>
        <p:spPr>
          <a:xfrm>
            <a:off x="0" y="-42162"/>
            <a:ext cx="12243388" cy="4092954"/>
          </a:xfrm>
          <a:prstGeom prst="rect">
            <a:avLst/>
          </a:prstGeom>
        </p:spPr>
      </p:pic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EA93589E-E267-20FC-02F7-9B76B22E4517}"/>
              </a:ext>
            </a:extLst>
          </p:cNvPr>
          <p:cNvSpPr/>
          <p:nvPr/>
        </p:nvSpPr>
        <p:spPr>
          <a:xfrm>
            <a:off x="2766606" y="4348481"/>
            <a:ext cx="6710175" cy="1872529"/>
          </a:xfrm>
          <a:prstGeom prst="roundRect">
            <a:avLst/>
          </a:prstGeom>
          <a:solidFill>
            <a:schemeClr val="bg1">
              <a:alpha val="69479"/>
            </a:schemeClr>
          </a:solidFill>
          <a:ln>
            <a:noFill/>
          </a:ln>
          <a:effectLst>
            <a:softEdge rad="112946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noProof="0" dirty="0">
                <a:solidFill>
                  <a:srgbClr val="002060"/>
                </a:solidFill>
                <a:latin typeface="+mj-lt"/>
              </a:rPr>
              <a:t>E. Bottalico on behalf of g-2 collaboration </a:t>
            </a:r>
          </a:p>
          <a:p>
            <a:pPr algn="ctr"/>
            <a:r>
              <a:rPr lang="it-IT" sz="2800" b="1" dirty="0">
                <a:solidFill>
                  <a:srgbClr val="002060"/>
                </a:solidFill>
                <a:latin typeface="+mj-lt"/>
              </a:rPr>
              <a:t>MPP2025</a:t>
            </a:r>
          </a:p>
          <a:p>
            <a:pPr algn="ctr"/>
            <a:r>
              <a:rPr lang="it-IT" sz="2800" b="1" dirty="0">
                <a:solidFill>
                  <a:srgbClr val="002060"/>
                </a:solidFill>
                <a:latin typeface="+mj-lt"/>
              </a:rPr>
              <a:t>11</a:t>
            </a:r>
            <a:r>
              <a:rPr lang="it-IT" sz="2800" b="1" baseline="30000" dirty="0">
                <a:solidFill>
                  <a:srgbClr val="002060"/>
                </a:solidFill>
                <a:latin typeface="+mj-lt"/>
              </a:rPr>
              <a:t>th</a:t>
            </a:r>
            <a:r>
              <a:rPr lang="it-IT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+mj-lt"/>
              </a:rPr>
              <a:t>November</a:t>
            </a:r>
            <a:r>
              <a:rPr lang="it-IT" sz="2800" b="1" dirty="0">
                <a:solidFill>
                  <a:srgbClr val="002060"/>
                </a:solidFill>
                <a:latin typeface="+mj-lt"/>
              </a:rPr>
              <a:t> 2025</a:t>
            </a:r>
          </a:p>
        </p:txBody>
      </p:sp>
      <p:pic>
        <p:nvPicPr>
          <p:cNvPr id="14" name="Immagine 13" descr="Immagine che contiene Carattere, bianco, testo, linea&#10;&#10;Descrizione generata automaticamente">
            <a:extLst>
              <a:ext uri="{FF2B5EF4-FFF2-40B4-BE49-F238E27FC236}">
                <a16:creationId xmlns:a16="http://schemas.microsoft.com/office/drawing/2014/main" id="{3F1889B5-5C87-E06F-88E3-9C3903304E6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>
            <a:off x="-8172" y="1"/>
            <a:ext cx="2697799" cy="899266"/>
          </a:xfrm>
          <a:prstGeom prst="rect">
            <a:avLst/>
          </a:prstGeom>
        </p:spPr>
      </p:pic>
      <p:pic>
        <p:nvPicPr>
          <p:cNvPr id="15" name="Immagine 1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CA9D24B8-67EA-C29F-5F3C-B94EA52D45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383" b="33601"/>
          <a:stretch/>
        </p:blipFill>
        <p:spPr>
          <a:xfrm>
            <a:off x="8591364" y="0"/>
            <a:ext cx="3652024" cy="899266"/>
          </a:xfrm>
          <a:prstGeom prst="rect">
            <a:avLst/>
          </a:prstGeom>
        </p:spPr>
      </p:pic>
      <p:sp>
        <p:nvSpPr>
          <p:cNvPr id="23" name="Segnaposto numero diapositiva 22">
            <a:extLst>
              <a:ext uri="{FF2B5EF4-FFF2-40B4-BE49-F238E27FC236}">
                <a16:creationId xmlns:a16="http://schemas.microsoft.com/office/drawing/2014/main" id="{B4FB4056-980B-40EF-33FA-331540A4D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smtClean="0"/>
              <a:t>49</a:t>
            </a:fld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07E3E635-F10B-399C-CE4B-5D607A63059D}"/>
              </a:ext>
            </a:extLst>
          </p:cNvPr>
          <p:cNvSpPr/>
          <p:nvPr/>
        </p:nvSpPr>
        <p:spPr>
          <a:xfrm flipV="1">
            <a:off x="4328511" y="4231850"/>
            <a:ext cx="3514228" cy="45719"/>
          </a:xfrm>
          <a:prstGeom prst="rect">
            <a:avLst/>
          </a:prstGeom>
          <a:solidFill>
            <a:srgbClr val="A07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4987D8AB-8C77-286D-CCE2-43824700E68C}"/>
              </a:ext>
            </a:extLst>
          </p:cNvPr>
          <p:cNvSpPr/>
          <p:nvPr/>
        </p:nvSpPr>
        <p:spPr>
          <a:xfrm>
            <a:off x="49360" y="2487958"/>
            <a:ext cx="12090223" cy="1872530"/>
          </a:xfrm>
          <a:prstGeom prst="roundRect">
            <a:avLst>
              <a:gd name="adj" fmla="val 21212"/>
            </a:avLst>
          </a:prstGeom>
          <a:solidFill>
            <a:schemeClr val="bg1">
              <a:alpha val="47106"/>
            </a:schemeClr>
          </a:solidFill>
          <a:ln>
            <a:solidFill>
              <a:srgbClr val="A07011"/>
            </a:solidFill>
          </a:ln>
          <a:effectLst>
            <a:softEdge rad="10340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002060"/>
                </a:solidFill>
                <a:latin typeface="+mj-lt"/>
              </a:rPr>
              <a:t>Status of J-PARC muon g-2/EDM experiment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5E2C652-B4B2-FDA5-8AFE-E04D99E44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0277D5D-0373-44C4-64B1-F35FCFC05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E.Bottalico - (MPPW 2025)</a:t>
            </a:r>
          </a:p>
        </p:txBody>
      </p:sp>
    </p:spTree>
    <p:extLst>
      <p:ext uri="{BB962C8B-B14F-4D97-AF65-F5344CB8AC3E}">
        <p14:creationId xmlns:p14="http://schemas.microsoft.com/office/powerpoint/2010/main" val="3027823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31784-76BD-FF23-C53F-6190D8D0E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olo 11">
            <a:extLst>
              <a:ext uri="{FF2B5EF4-FFF2-40B4-BE49-F238E27FC236}">
                <a16:creationId xmlns:a16="http://schemas.microsoft.com/office/drawing/2014/main" id="{6BB4FCCE-36E2-88B2-FD7F-A5C8EE2C1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6686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Measurement principle - Fermilab</a:t>
            </a:r>
            <a:endParaRPr lang="en-GB" b="1" noProof="0" dirty="0">
              <a:solidFill>
                <a:srgbClr val="002060"/>
              </a:solidFill>
            </a:endParaRP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934B411B-405D-9D42-AD86-A390C3F13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3603621F-11FC-E00E-F71A-5FB65AFD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5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EC4CCCD-6239-2F7A-7EAA-0FD011D1A31A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5DAA268E-AB31-805C-E534-82EAC9B67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64A21A69-1CCC-1BD0-EEA5-514BCC961A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65CBD98D-5CB0-7296-25CD-12BA0592305D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ABFC87EE-4CE6-DA4F-410E-BDDADF6B5081}"/>
              </a:ext>
            </a:extLst>
          </p:cNvPr>
          <p:cNvCxnSpPr>
            <a:cxnSpLocks/>
          </p:cNvCxnSpPr>
          <p:nvPr/>
        </p:nvCxnSpPr>
        <p:spPr>
          <a:xfrm>
            <a:off x="2505590" y="511386"/>
            <a:ext cx="7236926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id="{CF12206D-83EE-611B-F3BC-D502D25E15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50" t="3661" r="11951" b="6495"/>
          <a:stretch/>
        </p:blipFill>
        <p:spPr>
          <a:xfrm>
            <a:off x="-221509" y="743970"/>
            <a:ext cx="4413927" cy="44087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67DA7AA2-BAE9-0DA2-4233-ED67D98D689F}"/>
                  </a:ext>
                </a:extLst>
              </p:cNvPr>
              <p:cNvSpPr/>
              <p:nvPr/>
            </p:nvSpPr>
            <p:spPr>
              <a:xfrm>
                <a:off x="99806" y="4531708"/>
                <a:ext cx="4412555" cy="16665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200" b="1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3200" b="1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it-IT" sz="3200" b="1" i="1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𝝎</m:t>
                              </m:r>
                            </m:e>
                          </m:acc>
                        </m:e>
                        <m:sub>
                          <m:r>
                            <a:rPr lang="it-IT" sz="3200" b="1" i="1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𝒂</m:t>
                          </m:r>
                        </m:sub>
                      </m:sSub>
                      <m:r>
                        <a:rPr lang="it-IT" sz="3200" b="1" i="1" dirty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it-IT" sz="3200" b="1" i="1" dirty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3200" b="1" i="1" dirty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it-IT" sz="3200" b="1" i="1" dirty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𝝎</m:t>
                              </m:r>
                            </m:e>
                          </m:acc>
                        </m:e>
                        <m:sub>
                          <m:r>
                            <a:rPr lang="it-IT" sz="3200" b="1" i="1" dirty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𝒔</m:t>
                          </m:r>
                        </m:sub>
                      </m:sSub>
                      <m:r>
                        <a:rPr lang="it-IT" sz="3200" b="1" i="1" dirty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it-IT" sz="3200" b="1" i="1" dirty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3200" b="1" i="1" dirty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it-IT" sz="3200" b="1" i="1" dirty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𝝎</m:t>
                              </m:r>
                            </m:e>
                          </m:acc>
                        </m:e>
                        <m:sub>
                          <m:r>
                            <a:rPr lang="it-IT" sz="3200" b="1" i="1" dirty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𝒄</m:t>
                          </m:r>
                        </m:sub>
                      </m:sSub>
                      <m:r>
                        <a:rPr lang="it-IT" sz="3200" b="1" i="1" dirty="0" smtClean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it-IT" sz="3200" b="1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it-IT" sz="3200" b="1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𝒂</m:t>
                          </m:r>
                        </m:e>
                        <m:sub>
                          <m:r>
                            <a:rPr lang="it-IT" sz="3200" b="1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𝝁</m:t>
                          </m:r>
                        </m:sub>
                      </m:sSub>
                      <m:f>
                        <m:fPr>
                          <m:ctrlPr>
                            <a:rPr lang="it-IT" sz="3200" b="1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it-IT" sz="3200" b="1" i="1" dirty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𝒆</m:t>
                          </m:r>
                          <m:acc>
                            <m:accPr>
                              <m:chr m:val="⃗"/>
                              <m:ctrlPr>
                                <a:rPr lang="it-IT" sz="3200" b="1" i="1" dirty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it-IT" sz="3200" b="1" i="1" dirty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𝑩</m:t>
                              </m:r>
                            </m:e>
                          </m:acc>
                        </m:num>
                        <m:den>
                          <m:r>
                            <a:rPr lang="it-IT" sz="3200" b="1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𝒎</m:t>
                          </m:r>
                        </m:den>
                      </m:f>
                    </m:oMath>
                  </m:oMathPara>
                </a14:m>
                <a:endParaRPr lang="it-IT" sz="3200" b="1" dirty="0">
                  <a:solidFill>
                    <a:srgbClr val="4570C4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67DA7AA2-BAE9-0DA2-4233-ED67D98D68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06" y="4531708"/>
                <a:ext cx="4412555" cy="16665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52E4AE30-FAE3-F555-7E92-57CB0CB10E61}"/>
                  </a:ext>
                </a:extLst>
              </p:cNvPr>
              <p:cNvSpPr txBox="1"/>
              <p:nvPr/>
            </p:nvSpPr>
            <p:spPr>
              <a:xfrm>
                <a:off x="9742516" y="1868601"/>
                <a:ext cx="2440092" cy="1001684"/>
              </a:xfrm>
              <a:prstGeom prst="rect">
                <a:avLst/>
              </a:prstGeom>
              <a:noFill/>
              <a:ln w="3175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∼29.3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52E4AE30-FAE3-F555-7E92-57CB0CB10E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2516" y="1868601"/>
                <a:ext cx="2440092" cy="100168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17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FA609497-3484-CA73-FFC3-957FD9851F54}"/>
                  </a:ext>
                </a:extLst>
              </p:cNvPr>
              <p:cNvSpPr/>
              <p:nvPr/>
            </p:nvSpPr>
            <p:spPr>
              <a:xfrm>
                <a:off x="4192418" y="856679"/>
                <a:ext cx="6974923" cy="10946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b="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GB" sz="3200" b="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𝜔</m:t>
                              </m:r>
                            </m:e>
                          </m:acc>
                        </m:e>
                        <m:sub>
                          <m:r>
                            <a:rPr lang="en-GB" sz="3200" b="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sub>
                      </m:sSub>
                      <m:r>
                        <a:rPr lang="en-GB" sz="3200" i="1" noProof="0" smtClean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GB" sz="320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GB" sz="320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𝑒</m:t>
                          </m:r>
                        </m:num>
                        <m:den>
                          <m:r>
                            <a:rPr lang="en-GB" sz="320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GB" sz="320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𝜇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GB" sz="320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GB" sz="3200" i="1" noProof="0" smtClean="0">
                                  <a:solidFill>
                                    <a:srgbClr val="FF7F0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en-GB" sz="3200" i="1" noProof="0" smtClean="0">
                                  <a:solidFill>
                                    <a:srgbClr val="FF7F0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GB" sz="3200" i="1" noProof="0" smtClean="0">
                                          <a:solidFill>
                                            <a:srgbClr val="FF7F0F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3200" i="1" noProof="0" smtClean="0">
                                          <a:solidFill>
                                            <a:srgbClr val="FF7F0F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GB" sz="3200" i="1" noProof="0" smtClean="0">
                                          <a:solidFill>
                                            <a:srgbClr val="FF7F0F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−1</m:t>
                                  </m:r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en-GB" sz="3200" i="1" noProof="0" smtClean="0">
                                  <a:solidFill>
                                    <a:srgbClr val="FF7F0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GB" sz="3200" i="1" noProof="0" smtClean="0">
                                  <a:solidFill>
                                    <a:srgbClr val="FF7F0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endParaRPr lang="en-GB" sz="3200" noProof="0" dirty="0">
                  <a:solidFill>
                    <a:srgbClr val="4570C4"/>
                  </a:solidFill>
                </a:endParaRPr>
              </a:p>
            </p:txBody>
          </p:sp>
        </mc:Choice>
        <mc:Fallback xmlns=""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FA609497-3484-CA73-FFC3-957FD9851F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2418" y="856679"/>
                <a:ext cx="6974923" cy="1094659"/>
              </a:xfrm>
              <a:prstGeom prst="rect">
                <a:avLst/>
              </a:prstGeom>
              <a:blipFill>
                <a:blip r:embed="rId8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Connettore 1 2">
            <a:extLst>
              <a:ext uri="{FF2B5EF4-FFF2-40B4-BE49-F238E27FC236}">
                <a16:creationId xmlns:a16="http://schemas.microsoft.com/office/drawing/2014/main" id="{990F29D2-610F-54E9-C958-90C559FD513B}"/>
              </a:ext>
            </a:extLst>
          </p:cNvPr>
          <p:cNvCxnSpPr>
            <a:cxnSpLocks/>
          </p:cNvCxnSpPr>
          <p:nvPr/>
        </p:nvCxnSpPr>
        <p:spPr>
          <a:xfrm>
            <a:off x="7978832" y="938045"/>
            <a:ext cx="1712422" cy="1008803"/>
          </a:xfrm>
          <a:prstGeom prst="line">
            <a:avLst/>
          </a:prstGeom>
          <a:ln w="4127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64064AEF-823A-A5B6-5858-011F9DA082D9}"/>
              </a:ext>
            </a:extLst>
          </p:cNvPr>
          <p:cNvSpPr txBox="1"/>
          <p:nvPr/>
        </p:nvSpPr>
        <p:spPr>
          <a:xfrm>
            <a:off x="4284821" y="2099790"/>
            <a:ext cx="6259484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570C4"/>
                </a:solidFill>
              </a:rPr>
              <a:t>Electric focusing (vertical confinement)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570C4"/>
                </a:solidFill>
              </a:rPr>
              <a:t>14 m ring diameter (B= 1. 45T)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570C4"/>
                </a:solidFill>
              </a:rPr>
              <a:t>Magic momentum </a:t>
            </a:r>
            <a:r>
              <a:rPr lang="el-GR" sz="2400" dirty="0">
                <a:solidFill>
                  <a:srgbClr val="4570C4"/>
                </a:solidFill>
              </a:rPr>
              <a:t>γ= 29.3 (</a:t>
            </a:r>
            <a:r>
              <a:rPr lang="en-GB" sz="2400" dirty="0">
                <a:solidFill>
                  <a:srgbClr val="4570C4"/>
                </a:solidFill>
              </a:rPr>
              <a:t>p = 3.1 GeV/c)</a:t>
            </a:r>
          </a:p>
        </p:txBody>
      </p:sp>
      <p:pic>
        <p:nvPicPr>
          <p:cNvPr id="31" name="Picture 6">
            <a:extLst>
              <a:ext uri="{FF2B5EF4-FFF2-40B4-BE49-F238E27FC236}">
                <a16:creationId xmlns:a16="http://schemas.microsoft.com/office/drawing/2014/main" id="{2A4E9296-AB05-4C54-E27F-FD08583B02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7265917" y="3174884"/>
            <a:ext cx="2689365" cy="380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3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878C2-2AB0-399A-05CF-61599C827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olo 11">
            <a:extLst>
              <a:ext uri="{FF2B5EF4-FFF2-40B4-BE49-F238E27FC236}">
                <a16:creationId xmlns:a16="http://schemas.microsoft.com/office/drawing/2014/main" id="{DDE338BB-2709-952D-E5FA-C5BAF2156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6686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Measurement principle – J-PARC</a:t>
            </a:r>
            <a:endParaRPr lang="en-GB" b="1" noProof="0" dirty="0">
              <a:solidFill>
                <a:srgbClr val="002060"/>
              </a:solidFill>
            </a:endParaRP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5B8918D1-FF6A-D15D-314A-EA478198A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5AE2A28D-8657-7E79-9C44-0AD498883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6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D17010CC-6E11-787A-9560-23ED1B986177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63315E96-1990-435B-A4D4-F80CA94EC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BA01E2E8-FBA3-F06B-7ECD-885FC67E9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C613F3E3-3B8A-6273-D038-A801394E538D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6DE145D2-651C-0A0B-AE0C-1AEC3DA2FECF}"/>
              </a:ext>
            </a:extLst>
          </p:cNvPr>
          <p:cNvCxnSpPr>
            <a:cxnSpLocks/>
          </p:cNvCxnSpPr>
          <p:nvPr/>
        </p:nvCxnSpPr>
        <p:spPr>
          <a:xfrm>
            <a:off x="2505590" y="511386"/>
            <a:ext cx="7236926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EC8F3D07-7E79-8D61-D660-376922B83498}"/>
                  </a:ext>
                </a:extLst>
              </p:cNvPr>
              <p:cNvSpPr/>
              <p:nvPr/>
            </p:nvSpPr>
            <p:spPr>
              <a:xfrm>
                <a:off x="99806" y="4531708"/>
                <a:ext cx="4412555" cy="16665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200" b="1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3200" b="1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it-IT" sz="3200" b="1" i="1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𝝎</m:t>
                              </m:r>
                            </m:e>
                          </m:acc>
                        </m:e>
                        <m:sub>
                          <m:r>
                            <a:rPr lang="it-IT" sz="3200" b="1" i="1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𝒂</m:t>
                          </m:r>
                        </m:sub>
                      </m:sSub>
                      <m:r>
                        <a:rPr lang="it-IT" sz="3200" b="1" i="1" dirty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it-IT" sz="3200" b="1" i="1" dirty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3200" b="1" i="1" dirty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it-IT" sz="3200" b="1" i="1" dirty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𝝎</m:t>
                              </m:r>
                            </m:e>
                          </m:acc>
                        </m:e>
                        <m:sub>
                          <m:r>
                            <a:rPr lang="it-IT" sz="3200" b="1" i="1" dirty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𝒔</m:t>
                          </m:r>
                        </m:sub>
                      </m:sSub>
                      <m:r>
                        <a:rPr lang="it-IT" sz="3200" b="1" i="1" dirty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it-IT" sz="3200" b="1" i="1" dirty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3200" b="1" i="1" dirty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it-IT" sz="3200" b="1" i="1" dirty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𝝎</m:t>
                              </m:r>
                            </m:e>
                          </m:acc>
                        </m:e>
                        <m:sub>
                          <m:r>
                            <a:rPr lang="it-IT" sz="3200" b="1" i="1" dirty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𝒄</m:t>
                          </m:r>
                        </m:sub>
                      </m:sSub>
                      <m:r>
                        <a:rPr lang="it-IT" sz="3200" b="1" i="1" dirty="0" smtClean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it-IT" sz="3200" b="1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it-IT" sz="3200" b="1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𝒂</m:t>
                          </m:r>
                        </m:e>
                        <m:sub>
                          <m:r>
                            <a:rPr lang="it-IT" sz="3200" b="1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𝝁</m:t>
                          </m:r>
                        </m:sub>
                      </m:sSub>
                      <m:f>
                        <m:fPr>
                          <m:ctrlPr>
                            <a:rPr lang="it-IT" sz="3200" b="1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it-IT" sz="3200" b="1" i="1" dirty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𝒆</m:t>
                          </m:r>
                          <m:acc>
                            <m:accPr>
                              <m:chr m:val="⃗"/>
                              <m:ctrlPr>
                                <a:rPr lang="it-IT" sz="3200" b="1" i="1" dirty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it-IT" sz="3200" b="1" i="1" dirty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𝑩</m:t>
                              </m:r>
                            </m:e>
                          </m:acc>
                        </m:num>
                        <m:den>
                          <m:r>
                            <a:rPr lang="it-IT" sz="3200" b="1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𝒎</m:t>
                          </m:r>
                        </m:den>
                      </m:f>
                    </m:oMath>
                  </m:oMathPara>
                </a14:m>
                <a:endParaRPr lang="it-IT" sz="3200" b="1" dirty="0">
                  <a:solidFill>
                    <a:srgbClr val="4570C4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EC8F3D07-7E79-8D61-D660-376922B834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06" y="4531708"/>
                <a:ext cx="4412555" cy="16665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F7D9A03F-B7BE-659E-741F-10F96D756DD4}"/>
                  </a:ext>
                </a:extLst>
              </p:cNvPr>
              <p:cNvSpPr/>
              <p:nvPr/>
            </p:nvSpPr>
            <p:spPr>
              <a:xfrm>
                <a:off x="4192418" y="856679"/>
                <a:ext cx="6974923" cy="10946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b="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GB" sz="3200" b="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𝜔</m:t>
                              </m:r>
                            </m:e>
                          </m:acc>
                        </m:e>
                        <m:sub>
                          <m:r>
                            <a:rPr lang="en-GB" sz="3200" b="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sub>
                      </m:sSub>
                      <m:r>
                        <a:rPr lang="en-GB" sz="3200" i="1" noProof="0" smtClean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GB" sz="320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GB" sz="320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𝑒</m:t>
                          </m:r>
                        </m:num>
                        <m:den>
                          <m:r>
                            <a:rPr lang="en-GB" sz="320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GB" sz="320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𝜇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GB" sz="320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GB" sz="3200" i="1" noProof="0" smtClean="0">
                                  <a:solidFill>
                                    <a:srgbClr val="FF7F0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en-GB" sz="3200" i="1" noProof="0" smtClean="0">
                                  <a:solidFill>
                                    <a:srgbClr val="FF7F0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GB" sz="3200" i="1" noProof="0" smtClean="0">
                                          <a:solidFill>
                                            <a:srgbClr val="FF7F0F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3200" i="1" noProof="0" smtClean="0">
                                          <a:solidFill>
                                            <a:srgbClr val="FF7F0F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GB" sz="3200" i="1" noProof="0" smtClean="0">
                                          <a:solidFill>
                                            <a:srgbClr val="FF7F0F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−1</m:t>
                                  </m:r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en-GB" sz="3200" i="1" noProof="0" smtClean="0">
                                  <a:solidFill>
                                    <a:srgbClr val="FF7F0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GB" sz="3200" i="1" noProof="0" smtClean="0">
                                  <a:solidFill>
                                    <a:srgbClr val="FF7F0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endParaRPr lang="en-GB" sz="3200" noProof="0" dirty="0">
                  <a:solidFill>
                    <a:srgbClr val="4570C4"/>
                  </a:solidFill>
                </a:endParaRPr>
              </a:p>
            </p:txBody>
          </p:sp>
        </mc:Choice>
        <mc:Fallback xmlns=""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F7D9A03F-B7BE-659E-741F-10F96D756D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2418" y="856679"/>
                <a:ext cx="6974923" cy="1094659"/>
              </a:xfrm>
              <a:prstGeom prst="rect">
                <a:avLst/>
              </a:prstGeom>
              <a:blipFill>
                <a:blip r:embed="rId6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393641F6-7D79-7BCA-9210-718AA61F82AB}"/>
              </a:ext>
            </a:extLst>
          </p:cNvPr>
          <p:cNvSpPr txBox="1"/>
          <p:nvPr/>
        </p:nvSpPr>
        <p:spPr>
          <a:xfrm>
            <a:off x="4192418" y="2165675"/>
            <a:ext cx="6259484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570C4"/>
                </a:solidFill>
              </a:rPr>
              <a:t>300 MeV/c momentum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570C4"/>
                </a:solidFill>
              </a:rPr>
              <a:t>0.66 m ring diameter (B = 3 T)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4570C4"/>
              </a:solidFill>
            </a:endParaRP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id="{CDF98173-EC8A-7B89-9655-8A82BB4F6B6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9594" b="14360"/>
          <a:stretch/>
        </p:blipFill>
        <p:spPr>
          <a:xfrm>
            <a:off x="73304" y="1206674"/>
            <a:ext cx="3965296" cy="358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50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BC4A7-E8FE-5110-4186-45B53B222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olo 11">
            <a:extLst>
              <a:ext uri="{FF2B5EF4-FFF2-40B4-BE49-F238E27FC236}">
                <a16:creationId xmlns:a16="http://schemas.microsoft.com/office/drawing/2014/main" id="{84932A89-B8B9-6BDB-0EFE-B093ADD1D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6686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Measurement principle – J-PARC</a:t>
            </a:r>
            <a:endParaRPr lang="en-GB" b="1" noProof="0" dirty="0">
              <a:solidFill>
                <a:srgbClr val="002060"/>
              </a:solidFill>
            </a:endParaRP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B17C1CE5-F737-48E9-1608-6BA8B1D4E2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0D12FCAF-24B5-D691-952F-D9D3FE4B2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7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FCB83F66-0A99-5513-A46D-2E0A08AC975A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3D589F21-9DD1-B4A7-E264-E2429ECDE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C64708C3-CAAA-360E-86EE-4A984C9708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3ED21A64-0304-48E4-3FA6-91E71A132DA8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972625F4-A100-F4B1-1518-6888843E51EA}"/>
              </a:ext>
            </a:extLst>
          </p:cNvPr>
          <p:cNvCxnSpPr>
            <a:cxnSpLocks/>
          </p:cNvCxnSpPr>
          <p:nvPr/>
        </p:nvCxnSpPr>
        <p:spPr>
          <a:xfrm>
            <a:off x="2505590" y="511386"/>
            <a:ext cx="7236926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D599DE30-D4AD-35EB-F723-4A806E212FD4}"/>
                  </a:ext>
                </a:extLst>
              </p:cNvPr>
              <p:cNvSpPr/>
              <p:nvPr/>
            </p:nvSpPr>
            <p:spPr>
              <a:xfrm>
                <a:off x="99806" y="4531708"/>
                <a:ext cx="4412555" cy="16665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200" b="1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3200" b="1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it-IT" sz="3200" b="1" i="1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𝝎</m:t>
                              </m:r>
                            </m:e>
                          </m:acc>
                        </m:e>
                        <m:sub>
                          <m:r>
                            <a:rPr lang="it-IT" sz="3200" b="1" i="1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𝒂</m:t>
                          </m:r>
                        </m:sub>
                      </m:sSub>
                      <m:r>
                        <a:rPr lang="it-IT" sz="3200" b="1" i="1" dirty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it-IT" sz="3200" b="1" i="1" dirty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3200" b="1" i="1" dirty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it-IT" sz="3200" b="1" i="1" dirty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𝝎</m:t>
                              </m:r>
                            </m:e>
                          </m:acc>
                        </m:e>
                        <m:sub>
                          <m:r>
                            <a:rPr lang="it-IT" sz="3200" b="1" i="1" dirty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𝒔</m:t>
                          </m:r>
                        </m:sub>
                      </m:sSub>
                      <m:r>
                        <a:rPr lang="it-IT" sz="3200" b="1" i="1" dirty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it-IT" sz="3200" b="1" i="1" dirty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3200" b="1" i="1" dirty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it-IT" sz="3200" b="1" i="1" dirty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𝝎</m:t>
                              </m:r>
                            </m:e>
                          </m:acc>
                        </m:e>
                        <m:sub>
                          <m:r>
                            <a:rPr lang="it-IT" sz="3200" b="1" i="1" dirty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𝒄</m:t>
                          </m:r>
                        </m:sub>
                      </m:sSub>
                      <m:r>
                        <a:rPr lang="it-IT" sz="3200" b="1" i="1" dirty="0" smtClean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it-IT" sz="3200" b="1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it-IT" sz="3200" b="1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𝒂</m:t>
                          </m:r>
                        </m:e>
                        <m:sub>
                          <m:r>
                            <a:rPr lang="it-IT" sz="3200" b="1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𝝁</m:t>
                          </m:r>
                        </m:sub>
                      </m:sSub>
                      <m:f>
                        <m:fPr>
                          <m:ctrlPr>
                            <a:rPr lang="it-IT" sz="3200" b="1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it-IT" sz="3200" b="1" i="1" dirty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𝒆</m:t>
                          </m:r>
                          <m:acc>
                            <m:accPr>
                              <m:chr m:val="⃗"/>
                              <m:ctrlPr>
                                <a:rPr lang="it-IT" sz="3200" b="1" i="1" dirty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it-IT" sz="3200" b="1" i="1" dirty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𝑩</m:t>
                              </m:r>
                            </m:e>
                          </m:acc>
                        </m:num>
                        <m:den>
                          <m:r>
                            <a:rPr lang="it-IT" sz="3200" b="1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𝒎</m:t>
                          </m:r>
                        </m:den>
                      </m:f>
                    </m:oMath>
                  </m:oMathPara>
                </a14:m>
                <a:endParaRPr lang="it-IT" sz="3200" b="1" dirty="0">
                  <a:solidFill>
                    <a:srgbClr val="4570C4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D599DE30-D4AD-35EB-F723-4A806E212F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06" y="4531708"/>
                <a:ext cx="4412555" cy="16665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43C3C26A-94CC-77CE-53EF-9F38C9C42853}"/>
                  </a:ext>
                </a:extLst>
              </p:cNvPr>
              <p:cNvSpPr/>
              <p:nvPr/>
            </p:nvSpPr>
            <p:spPr>
              <a:xfrm>
                <a:off x="4192418" y="856679"/>
                <a:ext cx="6974923" cy="10946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b="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GB" sz="3200" b="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𝜔</m:t>
                              </m:r>
                            </m:e>
                          </m:acc>
                        </m:e>
                        <m:sub>
                          <m:r>
                            <a:rPr lang="en-GB" sz="3200" b="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sub>
                      </m:sSub>
                      <m:r>
                        <a:rPr lang="en-GB" sz="3200" i="1" noProof="0" smtClean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GB" sz="320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GB" sz="320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𝑒</m:t>
                          </m:r>
                        </m:num>
                        <m:den>
                          <m:r>
                            <a:rPr lang="en-GB" sz="320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GB" sz="320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𝜇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GB" sz="320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GB" sz="3200" i="1" noProof="0" smtClean="0">
                                  <a:solidFill>
                                    <a:srgbClr val="FF7F0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en-GB" sz="3200" i="1" noProof="0" smtClean="0">
                                  <a:solidFill>
                                    <a:srgbClr val="FF7F0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GB" sz="3200" i="1" noProof="0" smtClean="0">
                                          <a:solidFill>
                                            <a:srgbClr val="FF7F0F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3200" i="1" noProof="0" smtClean="0">
                                          <a:solidFill>
                                            <a:srgbClr val="FF7F0F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GB" sz="3200" i="1" noProof="0" smtClean="0">
                                          <a:solidFill>
                                            <a:srgbClr val="FF7F0F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−1</m:t>
                                  </m:r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en-GB" sz="3200" i="1" noProof="0" smtClean="0">
                                  <a:solidFill>
                                    <a:srgbClr val="FF7F0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GB" sz="3200" i="1" noProof="0" smtClean="0">
                                  <a:solidFill>
                                    <a:srgbClr val="FF7F0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endParaRPr lang="en-GB" sz="3200" noProof="0" dirty="0">
                  <a:solidFill>
                    <a:srgbClr val="4570C4"/>
                  </a:solidFill>
                </a:endParaRPr>
              </a:p>
            </p:txBody>
          </p:sp>
        </mc:Choice>
        <mc:Fallback xmlns=""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43C3C26A-94CC-77CE-53EF-9F38C9C428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2418" y="856679"/>
                <a:ext cx="6974923" cy="1094659"/>
              </a:xfrm>
              <a:prstGeom prst="rect">
                <a:avLst/>
              </a:prstGeom>
              <a:blipFill>
                <a:blip r:embed="rId6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6CDB42F2-AF3A-2531-A744-EE1CB103B7C5}"/>
              </a:ext>
            </a:extLst>
          </p:cNvPr>
          <p:cNvSpPr txBox="1"/>
          <p:nvPr/>
        </p:nvSpPr>
        <p:spPr>
          <a:xfrm>
            <a:off x="4192418" y="2165675"/>
            <a:ext cx="6259484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570C4"/>
                </a:solidFill>
              </a:rPr>
              <a:t>300 MeV/c momentum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570C4"/>
                </a:solidFill>
              </a:rPr>
              <a:t>0.66 m ring diameter (B = 3 T)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570C4"/>
                </a:solidFill>
              </a:rPr>
              <a:t>No electric field (E=0)</a:t>
            </a:r>
          </a:p>
          <a:p>
            <a:pPr>
              <a:lnSpc>
                <a:spcPct val="150000"/>
              </a:lnSpc>
            </a:pPr>
            <a:endParaRPr lang="en-GB" sz="2400" dirty="0">
              <a:solidFill>
                <a:srgbClr val="4570C4"/>
              </a:solidFill>
            </a:endParaRP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id="{AABC44E8-2AB8-97EF-FBE6-0A1D2019D8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9594" b="14360"/>
          <a:stretch/>
        </p:blipFill>
        <p:spPr>
          <a:xfrm>
            <a:off x="73304" y="1206674"/>
            <a:ext cx="3965296" cy="3588317"/>
          </a:xfrm>
          <a:prstGeom prst="rect">
            <a:avLst/>
          </a:prstGeom>
        </p:spPr>
      </p:pic>
      <p:cxnSp>
        <p:nvCxnSpPr>
          <p:cNvPr id="4" name="Connettore dritto 3">
            <a:extLst>
              <a:ext uri="{FF2B5EF4-FFF2-40B4-BE49-F238E27FC236}">
                <a16:creationId xmlns:a16="http://schemas.microsoft.com/office/drawing/2014/main" id="{5953FE7D-0B8E-B6DD-40E2-0E63DC9E1620}"/>
              </a:ext>
            </a:extLst>
          </p:cNvPr>
          <p:cNvCxnSpPr>
            <a:cxnSpLocks/>
          </p:cNvCxnSpPr>
          <p:nvPr/>
        </p:nvCxnSpPr>
        <p:spPr>
          <a:xfrm flipV="1">
            <a:off x="10324407" y="1014153"/>
            <a:ext cx="332509" cy="79989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a freccia 11">
            <a:extLst>
              <a:ext uri="{FF2B5EF4-FFF2-40B4-BE49-F238E27FC236}">
                <a16:creationId xmlns:a16="http://schemas.microsoft.com/office/drawing/2014/main" id="{B3DA0B65-986E-8B92-D777-5E32F4378FEC}"/>
              </a:ext>
            </a:extLst>
          </p:cNvPr>
          <p:cNvCxnSpPr>
            <a:cxnSpLocks/>
          </p:cNvCxnSpPr>
          <p:nvPr/>
        </p:nvCxnSpPr>
        <p:spPr>
          <a:xfrm flipH="1">
            <a:off x="7500551" y="1814051"/>
            <a:ext cx="2657602" cy="180647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C393BC24-2618-392F-6BB4-12354F2C6FA3}"/>
                  </a:ext>
                </a:extLst>
              </p:cNvPr>
              <p:cNvSpPr txBox="1"/>
              <p:nvPr/>
            </p:nvSpPr>
            <p:spPr>
              <a:xfrm>
                <a:off x="5480858" y="4417623"/>
                <a:ext cx="6259484" cy="1426224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txBody>
              <a:bodyPr wrap="square" anchor="ctr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GB" sz="2800" b="1" dirty="0">
                    <a:solidFill>
                      <a:srgbClr val="4570C4"/>
                    </a:solidFill>
                  </a:rPr>
                  <a:t>Both the experiment can extract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it-IT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sub>
                    </m:sSub>
                  </m:oMath>
                </a14:m>
                <a:r>
                  <a:rPr lang="en-GB" sz="2800" b="1" dirty="0">
                    <a:solidFill>
                      <a:srgbClr val="4570C4"/>
                    </a:solidFill>
                  </a:rPr>
                  <a:t> very precisely measuring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sz="2800" b="1" i="1" dirty="0" smtClean="0">
                            <a:solidFill>
                              <a:srgbClr val="FF7F0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it-IT" sz="2800" b="1" i="1" dirty="0" smtClean="0">
                            <a:solidFill>
                              <a:srgbClr val="FF7F0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en-GB" sz="2800" b="1" dirty="0">
                    <a:solidFill>
                      <a:srgbClr val="4570C4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1" i="1" dirty="0" smtClean="0">
                            <a:solidFill>
                              <a:srgbClr val="FF7F0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it-IT" sz="2800" b="1" i="1" dirty="0" smtClean="0">
                                <a:solidFill>
                                  <a:srgbClr val="FF7F0F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it-IT" sz="2800" b="1" i="1" dirty="0" smtClean="0">
                                <a:solidFill>
                                  <a:srgbClr val="FF7F0F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𝝎</m:t>
                            </m:r>
                          </m:e>
                        </m:acc>
                      </m:e>
                      <m:sub>
                        <m:r>
                          <a:rPr lang="it-IT" sz="2800" b="1" i="1" dirty="0" smtClean="0">
                            <a:solidFill>
                              <a:srgbClr val="FF7F0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endParaRPr lang="en-GB" sz="2800" b="1" dirty="0">
                  <a:solidFill>
                    <a:srgbClr val="4570C4"/>
                  </a:solidFill>
                </a:endParaRP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C393BC24-2618-392F-6BB4-12354F2C6F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0858" y="4417623"/>
                <a:ext cx="6259484" cy="1426224"/>
              </a:xfrm>
              <a:prstGeom prst="rect">
                <a:avLst/>
              </a:prstGeom>
              <a:blipFill>
                <a:blip r:embed="rId8"/>
                <a:stretch>
                  <a:fillRect l="-1008" r="-2218" b="-10435"/>
                </a:stretch>
              </a:blipFill>
              <a:ln w="317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9167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F0702-19CD-DC5A-883F-A9805C2C7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0C1444B-5E09-E162-4962-0247C23CC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248" y="1310564"/>
            <a:ext cx="6428149" cy="423687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067F262-4B2D-52BD-5238-B5F6B0A90E0A}"/>
              </a:ext>
            </a:extLst>
          </p:cNvPr>
          <p:cNvSpPr txBox="1"/>
          <p:nvPr/>
        </p:nvSpPr>
        <p:spPr>
          <a:xfrm>
            <a:off x="0" y="571815"/>
            <a:ext cx="12508992" cy="584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570C4"/>
                </a:solidFill>
              </a:rPr>
              <a:t>Low emittance muon beam (</a:t>
            </a:r>
            <a:r>
              <a:rPr lang="en-GB" sz="2800" b="1" dirty="0">
                <a:solidFill>
                  <a:srgbClr val="002060"/>
                </a:solidFill>
              </a:rPr>
              <a:t>1/1000</a:t>
            </a:r>
            <a:r>
              <a:rPr lang="en-GB" sz="2800" dirty="0">
                <a:solidFill>
                  <a:srgbClr val="4570C4"/>
                </a:solidFill>
              </a:rPr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570C4"/>
                </a:solidFill>
              </a:rPr>
              <a:t>Muon acceleration -&gt; </a:t>
            </a:r>
            <a:r>
              <a:rPr lang="en-GB" sz="2800" b="1" dirty="0">
                <a:solidFill>
                  <a:srgbClr val="002060"/>
                </a:solidFill>
              </a:rPr>
              <a:t>212 MeV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2060"/>
                </a:solidFill>
              </a:rPr>
              <a:t>No strong </a:t>
            </a:r>
            <a:r>
              <a:rPr lang="en-GB" sz="2800" dirty="0">
                <a:solidFill>
                  <a:srgbClr val="4570C4"/>
                </a:solidFill>
              </a:rPr>
              <a:t>focusing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570C4"/>
                </a:solidFill>
              </a:rPr>
              <a:t>3D spiral injection: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570C4"/>
                </a:solidFill>
              </a:rPr>
              <a:t>Large kick in few ns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570C4"/>
                </a:solidFill>
              </a:rPr>
              <a:t>Good injection efficiency (</a:t>
            </a:r>
            <a:r>
              <a:rPr lang="en-GB" sz="2800" b="1" dirty="0">
                <a:solidFill>
                  <a:srgbClr val="002060"/>
                </a:solidFill>
              </a:rPr>
              <a:t>x10</a:t>
            </a:r>
            <a:r>
              <a:rPr lang="en-GB" sz="2800" dirty="0">
                <a:solidFill>
                  <a:srgbClr val="4570C4"/>
                </a:solidFill>
              </a:rPr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570C4"/>
                </a:solidFill>
              </a:rPr>
              <a:t>Compact storage ring (</a:t>
            </a:r>
            <a:r>
              <a:rPr lang="en-GB" sz="2800" b="1" dirty="0">
                <a:solidFill>
                  <a:srgbClr val="002060"/>
                </a:solidFill>
              </a:rPr>
              <a:t>1/20</a:t>
            </a:r>
            <a:r>
              <a:rPr lang="en-GB" sz="2800" dirty="0">
                <a:solidFill>
                  <a:srgbClr val="4570C4"/>
                </a:solidFill>
              </a:rPr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570C4"/>
                </a:solidFill>
              </a:rPr>
              <a:t>Tracking detector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570C4"/>
                </a:solidFill>
              </a:rPr>
              <a:t>Excellent sensitivity to </a:t>
            </a:r>
            <a:r>
              <a:rPr lang="en-GB" sz="2800" b="1" dirty="0">
                <a:solidFill>
                  <a:srgbClr val="002060"/>
                </a:solidFill>
              </a:rPr>
              <a:t>muon EDM</a:t>
            </a:r>
            <a:r>
              <a:rPr lang="en-GB" sz="2800" dirty="0">
                <a:solidFill>
                  <a:srgbClr val="4570C4"/>
                </a:solidFill>
              </a:rPr>
              <a:t> about </a:t>
            </a:r>
            <a:r>
              <a:rPr lang="en-GB" sz="2800" b="1" dirty="0">
                <a:solidFill>
                  <a:srgbClr val="002060"/>
                </a:solidFill>
              </a:rPr>
              <a:t>100 times</a:t>
            </a:r>
            <a:r>
              <a:rPr lang="en-GB" sz="2800" dirty="0">
                <a:solidFill>
                  <a:srgbClr val="4570C4"/>
                </a:solidFill>
              </a:rPr>
              <a:t> better than the previous limit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B4AB8A2C-7BC4-DF0A-87D9-8D714D57E7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3B734301-4AAF-50A0-294C-41E4BA75C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8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EFCAA04-5426-D434-C0A8-9F16F7E9367F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76A223BA-DBB2-CE8F-82B6-3444B6160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B031FC2D-14D7-F93F-7471-C259CB390F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CEC8AC29-F3FA-13A6-8130-1F83CAD7BDB1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31295B27-B71E-B9D4-57A3-0BDF082A7622}"/>
              </a:ext>
            </a:extLst>
          </p:cNvPr>
          <p:cNvCxnSpPr>
            <a:cxnSpLocks/>
          </p:cNvCxnSpPr>
          <p:nvPr/>
        </p:nvCxnSpPr>
        <p:spPr>
          <a:xfrm>
            <a:off x="3893951" y="443688"/>
            <a:ext cx="4515372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olo 11">
            <a:extLst>
              <a:ext uri="{FF2B5EF4-FFF2-40B4-BE49-F238E27FC236}">
                <a16:creationId xmlns:a16="http://schemas.microsoft.com/office/drawing/2014/main" id="{136EF7C8-9E1B-D15D-376F-36FD1604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New features of E34</a:t>
            </a:r>
          </a:p>
        </p:txBody>
      </p:sp>
    </p:spTree>
    <p:extLst>
      <p:ext uri="{BB962C8B-B14F-4D97-AF65-F5344CB8AC3E}">
        <p14:creationId xmlns:p14="http://schemas.microsoft.com/office/powerpoint/2010/main" val="885924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3FA24-B618-2856-DC86-8B914CCEB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80EC4D33-7E68-50A3-AD85-BC6437D01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11/11/25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BC6A122C-5A57-4F30-B22B-9F4F7AE88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9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DDE8856-3C11-6382-042C-57C834490135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2430E62C-8793-43F2-96F2-181D99571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(MPPW 2025)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849F8DC4-3549-46F6-DA33-4B85EED36B5F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AB0B1AD-AED2-031A-83F9-967915141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738" y="-1"/>
            <a:ext cx="12479338" cy="6965445"/>
          </a:xfrm>
          <a:prstGeom prst="rect">
            <a:avLst/>
          </a:prstGeom>
          <a:scene3d>
            <a:camera prst="orthographicFront">
              <a:rot lat="0" lon="0" rev="21552000"/>
            </a:camera>
            <a:lightRig rig="threePt" dir="t"/>
          </a:scene3d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5E0E9638-D9CF-FE79-0E98-70FBC0E6063C}"/>
                  </a:ext>
                </a:extLst>
              </p14:cNvPr>
              <p14:cNvContentPartPr/>
              <p14:nvPr/>
            </p14:nvContentPartPr>
            <p14:xfrm>
              <a:off x="1556662" y="-1435410"/>
              <a:ext cx="360" cy="36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5E0E9638-D9CF-FE79-0E98-70FBC0E6063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21022" y="-1651050"/>
                <a:ext cx="7200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7484C101-70F7-39FF-0914-87BF6C6D5614}"/>
                  </a:ext>
                </a:extLst>
              </p14:cNvPr>
              <p14:cNvContentPartPr/>
              <p14:nvPr/>
            </p14:nvContentPartPr>
            <p14:xfrm>
              <a:off x="886702" y="-356490"/>
              <a:ext cx="360" cy="360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7484C101-70F7-39FF-0914-87BF6C6D561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1062" y="-572490"/>
                <a:ext cx="72000" cy="43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49283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M_meeting_ltdp" id="{12912EAD-E8BA-154F-8442-12EE50C00F87}" vid="{CAE8578A-3AD8-6841-B663-535375FC33F0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54585</TotalTime>
  <Words>2792</Words>
  <Application>Microsoft Macintosh PowerPoint</Application>
  <PresentationFormat>Widescreen</PresentationFormat>
  <Paragraphs>613</Paragraphs>
  <Slides>49</Slides>
  <Notes>49</Notes>
  <HiddenSlides>2</HiddenSlides>
  <MMClips>0</MMClips>
  <ScaleCrop>false</ScaleCrop>
  <HeadingPairs>
    <vt:vector size="6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49</vt:i4>
      </vt:variant>
    </vt:vector>
  </HeadingPairs>
  <TitlesOfParts>
    <vt:vector size="64" baseType="lpstr">
      <vt:lpstr>Hiragino Kaku Gothic Pro W3</vt:lpstr>
      <vt:lpstr>Meiryo</vt:lpstr>
      <vt:lpstr>Arial</vt:lpstr>
      <vt:lpstr>Bahnschrift Light</vt:lpstr>
      <vt:lpstr>Calibri</vt:lpstr>
      <vt:lpstr>Calibri Light</vt:lpstr>
      <vt:lpstr>Cambria Math</vt:lpstr>
      <vt:lpstr>Corsiva Hebrew</vt:lpstr>
      <vt:lpstr>Helvetica</vt:lpstr>
      <vt:lpstr>Helvetica Neue</vt:lpstr>
      <vt:lpstr>Noto Sans</vt:lpstr>
      <vt:lpstr>Symbol</vt:lpstr>
      <vt:lpstr>Times</vt:lpstr>
      <vt:lpstr>Wingdings</vt:lpstr>
      <vt:lpstr>Tema di Office</vt:lpstr>
      <vt:lpstr>Presentazione standard di PowerPoint</vt:lpstr>
      <vt:lpstr>Current status</vt:lpstr>
      <vt:lpstr>Current status</vt:lpstr>
      <vt:lpstr>Measurement principle - Fermilab</vt:lpstr>
      <vt:lpstr>Measurement principle - Fermilab</vt:lpstr>
      <vt:lpstr>Measurement principle – J-PARC</vt:lpstr>
      <vt:lpstr>Measurement principle – J-PARC</vt:lpstr>
      <vt:lpstr>New features of E34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Muon cooling</vt:lpstr>
      <vt:lpstr>Muon cooling</vt:lpstr>
      <vt:lpstr>Muon cooling</vt:lpstr>
      <vt:lpstr>Muon cooling</vt:lpstr>
      <vt:lpstr>Ultra-cold muons</vt:lpstr>
      <vt:lpstr>Re-accelerated thermal muon</vt:lpstr>
      <vt:lpstr>Re-accelerated thermal muon</vt:lpstr>
      <vt:lpstr>Re-accelerated thermal muon</vt:lpstr>
      <vt:lpstr>Re-accelerated thermal muon</vt:lpstr>
      <vt:lpstr>Re-accelerated thermal muon</vt:lpstr>
      <vt:lpstr>Re-accelerated thermal muon</vt:lpstr>
      <vt:lpstr>3D spiral injection</vt:lpstr>
      <vt:lpstr>3D spiral injection</vt:lpstr>
      <vt:lpstr>3D spiral injection</vt:lpstr>
      <vt:lpstr>Storage Ring</vt:lpstr>
      <vt:lpstr>Storage Magnet</vt:lpstr>
      <vt:lpstr>Storage Magnet</vt:lpstr>
      <vt:lpstr>Positron Tracking Detector</vt:lpstr>
      <vt:lpstr>Expected sensitivity - Statistics</vt:lpstr>
      <vt:lpstr>Expected sensitivity - Systematic</vt:lpstr>
      <vt:lpstr>Expected sensitivity comparison with FNAL</vt:lpstr>
      <vt:lpstr>Expected sensitivity comparison with FNAL</vt:lpstr>
      <vt:lpstr>Towards high sensitivity</vt:lpstr>
      <vt:lpstr>Towards high sensitivity</vt:lpstr>
      <vt:lpstr>Towards high sensitivity</vt:lpstr>
      <vt:lpstr>Towards high sensitivity</vt:lpstr>
      <vt:lpstr>Towards high sensitivity</vt:lpstr>
      <vt:lpstr>Towards high sensitivity</vt:lpstr>
      <vt:lpstr>Towards high sensitivity</vt:lpstr>
      <vt:lpstr>Running test experiments </vt:lpstr>
      <vt:lpstr>Conclusion</vt:lpstr>
      <vt:lpstr>Presentazione standard di PowerPoint</vt:lpstr>
      <vt:lpstr>Presentazione standard di PowerPoint</vt:lpstr>
      <vt:lpstr>Comparison with Fermilab</vt:lpstr>
      <vt:lpstr>Presentazione standard di PowerPoint</vt:lpstr>
      <vt:lpstr>Why a new g-2 experiment? – Precision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Asymmetry Weighted Maps</dc:title>
  <dc:creator>Elia Bottalico</dc:creator>
  <cp:lastModifiedBy>Bottalico, Elia</cp:lastModifiedBy>
  <cp:revision>933</cp:revision>
  <cp:lastPrinted>2019-06-12T15:53:20Z</cp:lastPrinted>
  <dcterms:created xsi:type="dcterms:W3CDTF">2020-08-04T13:39:25Z</dcterms:created>
  <dcterms:modified xsi:type="dcterms:W3CDTF">2025-11-11T11:23:55Z</dcterms:modified>
</cp:coreProperties>
</file>