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2" r:id="rId1"/>
  </p:sldMasterIdLst>
  <p:notesMasterIdLst>
    <p:notesMasterId r:id="rId32"/>
  </p:notesMasterIdLst>
  <p:sldIdLst>
    <p:sldId id="354" r:id="rId2"/>
    <p:sldId id="531" r:id="rId3"/>
    <p:sldId id="537" r:id="rId4"/>
    <p:sldId id="538" r:id="rId5"/>
    <p:sldId id="550" r:id="rId6"/>
    <p:sldId id="541" r:id="rId7"/>
    <p:sldId id="424" r:id="rId8"/>
    <p:sldId id="552" r:id="rId9"/>
    <p:sldId id="528" r:id="rId10"/>
    <p:sldId id="555" r:id="rId11"/>
    <p:sldId id="335" r:id="rId12"/>
    <p:sldId id="352" r:id="rId13"/>
    <p:sldId id="542" r:id="rId14"/>
    <p:sldId id="544" r:id="rId15"/>
    <p:sldId id="395" r:id="rId16"/>
    <p:sldId id="419" r:id="rId17"/>
    <p:sldId id="547" r:id="rId18"/>
    <p:sldId id="557" r:id="rId19"/>
    <p:sldId id="553" r:id="rId20"/>
    <p:sldId id="558" r:id="rId21"/>
    <p:sldId id="546" r:id="rId22"/>
    <p:sldId id="556" r:id="rId23"/>
    <p:sldId id="539" r:id="rId24"/>
    <p:sldId id="548" r:id="rId25"/>
    <p:sldId id="526" r:id="rId26"/>
    <p:sldId id="527" r:id="rId27"/>
    <p:sldId id="543" r:id="rId28"/>
    <p:sldId id="373" r:id="rId29"/>
    <p:sldId id="530" r:id="rId30"/>
    <p:sldId id="361" r:id="rId31"/>
  </p:sldIdLst>
  <p:sldSz cx="9144000" cy="5143500" type="screen16x9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FFF"/>
    <a:srgbClr val="3366FF"/>
    <a:srgbClr val="0D4B00"/>
    <a:srgbClr val="CD9B11"/>
    <a:srgbClr val="7030A0"/>
    <a:srgbClr val="FFC000"/>
    <a:srgbClr val="30E41A"/>
    <a:srgbClr val="2934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68"/>
    <p:restoredTop sz="94658"/>
  </p:normalViewPr>
  <p:slideViewPr>
    <p:cSldViewPr snapToGrid="0" snapToObjects="1">
      <p:cViewPr>
        <p:scale>
          <a:sx n="133" d="100"/>
          <a:sy n="133" d="100"/>
        </p:scale>
        <p:origin x="144" y="62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126E7B-39D6-CA4E-847A-E8F2439B4F04}" type="datetimeFigureOut">
              <a:rPr lang="en-US" smtClean="0"/>
              <a:t>10/14/25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B69674-A0B4-CD40-A505-D92CE12C7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305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69674-A0B4-CD40-A505-D92CE12C72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102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524E5-6C95-614E-8429-EA647220441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356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6000F-4E70-07A5-FA75-05BC057B3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B2D720-3EE0-9669-188F-E1760A7105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EBE7F3-49F6-C79D-8E82-0F1EE5F8DD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are we doing to address this?</a:t>
            </a:r>
          </a:p>
          <a:p>
            <a:r>
              <a:rPr lang="en-US" dirty="0"/>
              <a:t>Measurements of the </a:t>
            </a:r>
            <a:r>
              <a:rPr lang="en-US" dirty="0" err="1"/>
              <a:t>octupole</a:t>
            </a:r>
            <a:r>
              <a:rPr lang="en-US" dirty="0"/>
              <a:t> moment, the</a:t>
            </a:r>
            <a:r>
              <a:rPr lang="en-US" baseline="0" dirty="0"/>
              <a:t> key indicator of the nuclear shape are severely lacking exactly in the region where it is expected to be strongest</a:t>
            </a:r>
          </a:p>
          <a:p>
            <a:r>
              <a:rPr lang="en-US" baseline="0" dirty="0"/>
              <a:t>Experimental breakthroughs in radioactive ion beams have allowed the </a:t>
            </a:r>
            <a:r>
              <a:rPr lang="en-US" baseline="0" dirty="0" err="1"/>
              <a:t>octupole</a:t>
            </a:r>
            <a:r>
              <a:rPr lang="en-US" baseline="0" dirty="0"/>
              <a:t> deformation to be determined in short-lived nuclei for the first time.</a:t>
            </a:r>
          </a:p>
          <a:p>
            <a:r>
              <a:rPr lang="en-US" baseline="0" dirty="0"/>
              <a:t>Work that I led on 220Rn and 224Ra showed that while the former tends to behave similarly to vibrational-like nuclei in the region, 224Ra has an enhanced </a:t>
            </a:r>
            <a:r>
              <a:rPr lang="en-US" baseline="0" dirty="0" err="1"/>
              <a:t>octupole</a:t>
            </a:r>
            <a:r>
              <a:rPr lang="en-US" baseline="0" dirty="0"/>
              <a:t> moment, indicating a static deformation just like 226Ra.</a:t>
            </a:r>
          </a:p>
          <a:p>
            <a:r>
              <a:rPr lang="en-US" baseline="0" dirty="0"/>
              <a:t>Quantifying this in the odd-mass nuclei is a huge challenge going forward, but is in reach with new experimental techniques that I am proposing as part of this fellowship.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7B43A7-DCCA-7509-484B-9789469604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524E5-6C95-614E-8429-EA647220441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814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Spectroscopy, production, cooling, transport, trapping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69674-A0B4-CD40-A505-D92CE12C727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133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2F24CD-D3B7-A212-5F41-2D980B2D5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AD26D9-15E1-6E3A-9560-7BB8C89A63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70D461-1865-75BC-B8F9-02B0E5B9FF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Spectroscopy, production, cooling, transport, trapping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B87F47-4A9B-B424-BDF9-8C91FC5F5C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69674-A0B4-CD40-A505-D92CE12C727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006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69674-A0B4-CD40-A505-D92CE12C727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939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01218"/>
            <a:ext cx="5669280" cy="2925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8940" y="201216"/>
            <a:ext cx="182880" cy="29151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716532"/>
            <a:ext cx="5458968" cy="2399827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450" kern="1200">
                <a:solidFill>
                  <a:schemeClr val="bg1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292894"/>
            <a:ext cx="5504688" cy="273844"/>
          </a:xfrm>
        </p:spPr>
        <p:txBody>
          <a:bodyPr vert="horz" lIns="91440" tIns="45720" rIns="91440" bIns="45720" rtlCol="0" anchor="ctr"/>
          <a:lstStyle>
            <a:lvl1pPr marL="0" algn="r" defTabSz="685800" rtl="0" eaLnBrk="1" latinLnBrk="0" hangingPunct="1">
              <a:defRPr sz="165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A07B2C7-9E9E-4C90-BC60-982782515F33}" type="datetime1">
              <a:rPr lang="nl-NL" smtClean="0"/>
              <a:pPr/>
              <a:t>14-10-2025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8688" y="4767264"/>
            <a:ext cx="4736592" cy="273844"/>
          </a:xfrm>
        </p:spPr>
        <p:txBody>
          <a:bodyPr vert="horz" lIns="91440" tIns="45720" rIns="91440" bIns="45720" rtlCol="0" anchor="ctr"/>
          <a:lstStyle>
            <a:lvl1pPr marL="0" algn="l" defTabSz="685800" rtl="0" eaLnBrk="1" latinLnBrk="0" hangingPunct="1">
              <a:defRPr sz="825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</a:lstStyle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6494" y="4767264"/>
            <a:ext cx="685800" cy="273844"/>
          </a:xfrm>
        </p:spPr>
        <p:txBody>
          <a:bodyPr vert="horz" lIns="91440" tIns="45720" rIns="91440" bIns="45720" rtlCol="0" anchor="ctr"/>
          <a:lstStyle>
            <a:lvl1pPr marL="0" algn="r" defTabSz="685800" rtl="0" eaLnBrk="1" latinLnBrk="0" hangingPunct="1">
              <a:defRPr sz="825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</a:lstStyle>
          <a:p>
            <a:fld id="{DCE4B40A-67BA-4787-801A-16EE65008C2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8BDF327-CC60-C141-A4BA-4C8D2F359F9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19450" y="3257550"/>
            <a:ext cx="5439918" cy="1314450"/>
          </a:xfrm>
        </p:spPr>
        <p:txBody>
          <a:bodyPr/>
          <a:lstStyle>
            <a:lvl1pPr>
              <a:defRPr>
                <a:latin typeface="Poppins" pitchFamily="2" charset="77"/>
                <a:cs typeface="Poppins" pitchFamily="2" charset="77"/>
              </a:defRPr>
            </a:lvl1pPr>
            <a:lvl2pPr>
              <a:defRPr>
                <a:latin typeface="Poppins" pitchFamily="2" charset="77"/>
                <a:cs typeface="Poppins" pitchFamily="2" charset="77"/>
              </a:defRPr>
            </a:lvl2pPr>
            <a:lvl3pPr>
              <a:defRPr>
                <a:latin typeface="Poppins" pitchFamily="2" charset="77"/>
                <a:cs typeface="Poppins" pitchFamily="2" charset="77"/>
              </a:defRPr>
            </a:lvl3pPr>
            <a:lvl4pPr>
              <a:defRPr>
                <a:latin typeface="Poppins" pitchFamily="2" charset="77"/>
                <a:cs typeface="Poppins" pitchFamily="2" charset="77"/>
              </a:defRPr>
            </a:lvl4pPr>
            <a:lvl5pP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534893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716532"/>
            <a:ext cx="5458968" cy="2399827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45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Click to edit Master 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292894"/>
            <a:ext cx="5504688" cy="273844"/>
          </a:xfrm>
        </p:spPr>
        <p:txBody>
          <a:bodyPr vert="horz" lIns="91440" tIns="45720" rIns="91440" bIns="45720" rtlCol="0" anchor="ctr"/>
          <a:lstStyle>
            <a:lvl1pPr marL="0" algn="r" defTabSz="685800" rtl="0" eaLnBrk="1" latinLnBrk="0" hangingPunct="1">
              <a:defRPr sz="165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A07B2C7-9E9E-4C90-BC60-982782515F33}" type="datetime1">
              <a:rPr lang="nl-NL" smtClean="0"/>
              <a:pPr/>
              <a:t>14-10-2025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8688" y="4767264"/>
            <a:ext cx="4736592" cy="273844"/>
          </a:xfrm>
        </p:spPr>
        <p:txBody>
          <a:bodyPr vert="horz" lIns="91440" tIns="45720" rIns="91440" bIns="45720" rtlCol="0" anchor="ctr"/>
          <a:lstStyle>
            <a:lvl1pPr marL="0" algn="l" defTabSz="685800" rtl="0" eaLnBrk="1" latinLnBrk="0" hangingPunct="1">
              <a:defRPr sz="825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6494" y="4767264"/>
            <a:ext cx="685800" cy="273844"/>
          </a:xfrm>
        </p:spPr>
        <p:txBody>
          <a:bodyPr vert="horz" lIns="91440" tIns="45720" rIns="91440" bIns="45720" rtlCol="0" anchor="ctr"/>
          <a:lstStyle>
            <a:lvl1pPr marL="0" algn="r" defTabSz="685800" rtl="0" eaLnBrk="1" latinLnBrk="0" hangingPunct="1">
              <a:defRPr sz="825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DCE4B40A-67BA-4787-801A-16EE65008C2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8BDF327-CC60-C141-A4BA-4C8D2F359F9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19450" y="3257550"/>
            <a:ext cx="5439918" cy="1314450"/>
          </a:xfrm>
        </p:spPr>
        <p:txBody>
          <a:bodyPr/>
          <a:lstStyle>
            <a:lvl1pPr>
              <a:defRPr>
                <a:latin typeface="Poppins" pitchFamily="2" charset="77"/>
                <a:cs typeface="Poppins" pitchFamily="2" charset="77"/>
              </a:defRPr>
            </a:lvl1pPr>
            <a:lvl2pPr>
              <a:defRPr>
                <a:latin typeface="Poppins" pitchFamily="2" charset="77"/>
                <a:cs typeface="Poppins" pitchFamily="2" charset="77"/>
              </a:defRPr>
            </a:lvl2pPr>
            <a:lvl3pPr>
              <a:defRPr>
                <a:latin typeface="Poppins" pitchFamily="2" charset="77"/>
                <a:cs typeface="Poppins" pitchFamily="2" charset="77"/>
              </a:defRPr>
            </a:lvl3pPr>
            <a:lvl4pPr>
              <a:defRPr>
                <a:latin typeface="Poppins" pitchFamily="2" charset="77"/>
                <a:cs typeface="Poppins" pitchFamily="2" charset="77"/>
              </a:defRPr>
            </a:lvl4pPr>
            <a:lvl5pP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189702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Poppins" pitchFamily="2" charset="77"/>
                <a:cs typeface="Poppins" pitchFamily="2" charset="77"/>
              </a:defRPr>
            </a:lvl1pPr>
            <a:lvl2pPr>
              <a:defRPr>
                <a:latin typeface="Poppins" pitchFamily="2" charset="77"/>
                <a:cs typeface="Poppins" pitchFamily="2" charset="77"/>
              </a:defRPr>
            </a:lvl2pPr>
            <a:lvl3pPr>
              <a:defRPr>
                <a:latin typeface="Poppins" pitchFamily="2" charset="77"/>
                <a:cs typeface="Poppins" pitchFamily="2" charset="77"/>
              </a:defRPr>
            </a:lvl3pPr>
            <a:lvl4pPr>
              <a:defRPr>
                <a:latin typeface="Poppins" pitchFamily="2" charset="77"/>
                <a:cs typeface="Poppins" pitchFamily="2" charset="77"/>
              </a:defRPr>
            </a:lvl4pPr>
            <a:lvl5pP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4812" y="4845909"/>
            <a:ext cx="3283496" cy="273844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18747" y="4845906"/>
            <a:ext cx="506506" cy="273844"/>
          </a:xfrm>
        </p:spPr>
        <p:txBody>
          <a:bodyPr/>
          <a:lstStyle>
            <a:lvl1pPr algn="ctr">
              <a:defRPr/>
            </a:lvl1pPr>
          </a:lstStyle>
          <a:p>
            <a:fld id="{DCE4B40A-67BA-4787-801A-16EE65008C2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23F582-BC42-7144-B573-9F1139F1AC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9885" y="4691160"/>
            <a:ext cx="1614114" cy="42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08039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199" y="183503"/>
            <a:ext cx="6508377" cy="48059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952463"/>
            <a:ext cx="6508377" cy="3642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98659" y="4845909"/>
            <a:ext cx="1752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A07B2C7-9E9E-4C90-BC60-982782515F33}" type="datetime1">
              <a:rPr lang="nl-NL" smtClean="0"/>
              <a:pPr/>
              <a:t>14-10-2025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812" y="4845909"/>
            <a:ext cx="6007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9070" y="4853712"/>
            <a:ext cx="50650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 b="1">
                <a:solidFill>
                  <a:srgbClr val="727272"/>
                </a:solidFill>
              </a:defRPr>
            </a:lvl1pPr>
          </a:lstStyle>
          <a:p>
            <a:fld id="{DCE4B40A-67BA-4787-801A-16EE65008C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14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5" r:id="rId2"/>
    <p:sldLayoutId id="2147483664" r:id="rId3"/>
  </p:sldLayoutIdLst>
  <p:hf hdr="0" ftr="0" dt="0"/>
  <p:txStyles>
    <p:titleStyle>
      <a:lvl1pPr algn="l" defTabSz="6858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10000"/>
        </a:lnSpc>
        <a:spcBef>
          <a:spcPts val="1350"/>
        </a:spcBef>
        <a:buClr>
          <a:schemeClr val="accent1"/>
        </a:buClr>
        <a:buSzPct val="100000"/>
        <a:buFont typeface="Wingdings 2" pitchFamily="18" charset="2"/>
        <a:buChar char="¡"/>
        <a:defRPr sz="1500" kern="1200">
          <a:solidFill>
            <a:schemeClr val="tx2"/>
          </a:solidFill>
          <a:latin typeface="+mn-lt"/>
          <a:ea typeface="+mn-ea"/>
          <a:cs typeface="+mn-cs"/>
        </a:defRPr>
      </a:lvl1pPr>
      <a:lvl2pPr marL="342900" indent="-171450" algn="l" defTabSz="685800" rtl="0" eaLnBrk="1" latinLnBrk="0" hangingPunct="1">
        <a:lnSpc>
          <a:spcPct val="110000"/>
        </a:lnSpc>
        <a:spcBef>
          <a:spcPts val="45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350" kern="1200">
          <a:solidFill>
            <a:schemeClr val="tx2"/>
          </a:solidFill>
          <a:latin typeface="+mn-lt"/>
          <a:ea typeface="+mn-ea"/>
          <a:cs typeface="+mn-cs"/>
        </a:defRPr>
      </a:lvl2pPr>
      <a:lvl3pPr marL="514350" indent="-171450" algn="l" defTabSz="685800" rtl="0" eaLnBrk="1" latinLnBrk="0" hangingPunct="1">
        <a:lnSpc>
          <a:spcPct val="110000"/>
        </a:lnSpc>
        <a:spcBef>
          <a:spcPts val="450"/>
        </a:spcBef>
        <a:buClr>
          <a:schemeClr val="accent1"/>
        </a:buClr>
        <a:buSzPct val="100000"/>
        <a:buFont typeface="Wingdings 2" pitchFamily="18" charset="2"/>
        <a:buChar char="¡"/>
        <a:defRPr sz="1350" kern="1200">
          <a:solidFill>
            <a:schemeClr val="tx2"/>
          </a:solidFill>
          <a:latin typeface="+mn-lt"/>
          <a:ea typeface="+mn-ea"/>
          <a:cs typeface="+mn-cs"/>
        </a:defRPr>
      </a:lvl3pPr>
      <a:lvl4pPr marL="685800" indent="-171450" algn="l" defTabSz="685800" rtl="0" eaLnBrk="1" latinLnBrk="0" hangingPunct="1">
        <a:lnSpc>
          <a:spcPct val="110000"/>
        </a:lnSpc>
        <a:spcBef>
          <a:spcPts val="45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350" kern="1200">
          <a:solidFill>
            <a:schemeClr val="tx2"/>
          </a:solidFill>
          <a:latin typeface="+mn-lt"/>
          <a:ea typeface="+mn-ea"/>
          <a:cs typeface="+mn-cs"/>
        </a:defRPr>
      </a:lvl4pPr>
      <a:lvl5pPr marL="857250" indent="-171450" algn="l" defTabSz="685800" rtl="0" eaLnBrk="1" latinLnBrk="0" hangingPunct="1">
        <a:lnSpc>
          <a:spcPct val="110000"/>
        </a:lnSpc>
        <a:spcBef>
          <a:spcPts val="450"/>
        </a:spcBef>
        <a:buClr>
          <a:schemeClr val="accent1"/>
        </a:buClr>
        <a:buSzPct val="100000"/>
        <a:buFont typeface="Wingdings 2" pitchFamily="18" charset="2"/>
        <a:buChar char="¡"/>
        <a:defRPr sz="1350" kern="1200">
          <a:solidFill>
            <a:schemeClr val="tx2"/>
          </a:solidFill>
          <a:latin typeface="+mn-lt"/>
          <a:ea typeface="+mn-ea"/>
          <a:cs typeface="+mn-cs"/>
        </a:defRPr>
      </a:lvl5pPr>
      <a:lvl6pPr marL="1033463" indent="-171450" algn="l" defTabSz="6858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350" kern="1200" dirty="0" smtClean="0">
          <a:solidFill>
            <a:schemeClr val="tx2"/>
          </a:solidFill>
          <a:latin typeface="+mn-lt"/>
          <a:ea typeface="+mn-ea"/>
          <a:cs typeface="+mn-cs"/>
        </a:defRPr>
      </a:lvl6pPr>
      <a:lvl7pPr marL="1202531" indent="-171450" algn="l" defTabSz="6858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350" kern="1200" dirty="0" smtClean="0">
          <a:solidFill>
            <a:schemeClr val="tx2"/>
          </a:solidFill>
          <a:latin typeface="+mn-lt"/>
          <a:ea typeface="+mn-ea"/>
          <a:cs typeface="+mn-cs"/>
        </a:defRPr>
      </a:lvl7pPr>
      <a:lvl8pPr marL="1372791" indent="-171450" algn="l" defTabSz="6858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350" kern="1200" dirty="0" smtClean="0">
          <a:solidFill>
            <a:schemeClr val="tx2"/>
          </a:solidFill>
          <a:latin typeface="+mn-lt"/>
          <a:ea typeface="+mn-ea"/>
          <a:cs typeface="+mn-cs"/>
        </a:defRPr>
      </a:lvl8pPr>
      <a:lvl9pPr marL="1543050" indent="-171450" algn="l" defTabSz="6858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350" kern="1200" dirty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9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jpeg"/><Relationship Id="rId5" Type="http://schemas.microsoft.com/office/2007/relationships/hdphoto" Target="../media/hdphoto2.wdp"/><Relationship Id="rId4" Type="http://schemas.openxmlformats.org/officeDocument/2006/relationships/image" Target="../media/image63.png"/><Relationship Id="rId9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18" Type="http://schemas.openxmlformats.org/officeDocument/2006/relationships/image" Target="../media/image82.png"/><Relationship Id="rId3" Type="http://schemas.openxmlformats.org/officeDocument/2006/relationships/image" Target="../media/image31.png"/><Relationship Id="rId21" Type="http://schemas.openxmlformats.org/officeDocument/2006/relationships/image" Target="../media/image85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17" Type="http://schemas.openxmlformats.org/officeDocument/2006/relationships/image" Target="../media/image81.png"/><Relationship Id="rId25" Type="http://schemas.openxmlformats.org/officeDocument/2006/relationships/image" Target="../media/image89.png"/><Relationship Id="rId2" Type="http://schemas.openxmlformats.org/officeDocument/2006/relationships/image" Target="../media/image30.png"/><Relationship Id="rId16" Type="http://schemas.openxmlformats.org/officeDocument/2006/relationships/image" Target="../media/image80.png"/><Relationship Id="rId20" Type="http://schemas.openxmlformats.org/officeDocument/2006/relationships/image" Target="../media/image8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24" Type="http://schemas.openxmlformats.org/officeDocument/2006/relationships/image" Target="../media/image88.png"/><Relationship Id="rId5" Type="http://schemas.openxmlformats.org/officeDocument/2006/relationships/image" Target="../media/image69.png"/><Relationship Id="rId15" Type="http://schemas.openxmlformats.org/officeDocument/2006/relationships/image" Target="../media/image79.png"/><Relationship Id="rId23" Type="http://schemas.openxmlformats.org/officeDocument/2006/relationships/image" Target="../media/image87.png"/><Relationship Id="rId10" Type="http://schemas.openxmlformats.org/officeDocument/2006/relationships/image" Target="../media/image74.png"/><Relationship Id="rId19" Type="http://schemas.openxmlformats.org/officeDocument/2006/relationships/image" Target="../media/image83.png"/><Relationship Id="rId4" Type="http://schemas.openxmlformats.org/officeDocument/2006/relationships/image" Target="../media/image32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Relationship Id="rId22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9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19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tiff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tiff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314955"/>
            <a:ext cx="4463341" cy="1619415"/>
          </a:xfrm>
          <a:solidFill>
            <a:schemeClr val="bg1">
              <a:alpha val="30000"/>
            </a:schemeClr>
          </a:solidFill>
          <a:effectLst>
            <a:softEdge rad="76200"/>
          </a:effectLst>
        </p:spPr>
        <p:txBody>
          <a:bodyPr>
            <a:normAutofit fontScale="90000"/>
          </a:bodyPr>
          <a:lstStyle/>
          <a:p>
            <a:pPr algn="r"/>
            <a:r>
              <a:rPr lang="en-GB" sz="28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The impact of nuclear physics on electric dipole moment (EDM) searches</a:t>
            </a:r>
          </a:p>
        </p:txBody>
      </p:sp>
      <p:sp>
        <p:nvSpPr>
          <p:cNvPr id="3" name="Subtitle 2"/>
          <p:cNvSpPr>
            <a:spLocks noGrp="1"/>
          </p:cNvSpPr>
          <p:nvPr>
            <p:ph sz="quarter" idx="13"/>
          </p:nvPr>
        </p:nvSpPr>
        <p:spPr>
          <a:xfrm>
            <a:off x="5756744" y="3186913"/>
            <a:ext cx="3278597" cy="1663697"/>
          </a:xfrm>
          <a:solidFill>
            <a:schemeClr val="bg1">
              <a:alpha val="3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1800" b="1" dirty="0">
                <a:latin typeface="Poppins" pitchFamily="2" charset="77"/>
                <a:cs typeface="Poppins" pitchFamily="2" charset="77"/>
              </a:rPr>
              <a:t>Liam Gaffney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dirty="0">
                <a:latin typeface="Poppins" pitchFamily="2" charset="77"/>
                <a:cs typeface="Poppins" pitchFamily="2" charset="77"/>
              </a:rPr>
              <a:t>University of Liverpool</a:t>
            </a:r>
          </a:p>
          <a:p>
            <a:pPr marL="0" indent="0">
              <a:buNone/>
            </a:pPr>
            <a:r>
              <a:rPr lang="en-GB" i="1" dirty="0">
                <a:latin typeface="Poppins" pitchFamily="2" charset="77"/>
                <a:cs typeface="Poppins" pitchFamily="2" charset="77"/>
              </a:rPr>
              <a:t>4th Liverpool Workshop on Muon Precision Physics 2025</a:t>
            </a:r>
          </a:p>
          <a:p>
            <a:pPr marL="0" indent="0">
              <a:buNone/>
            </a:pPr>
            <a:r>
              <a:rPr lang="en-GB" i="1" dirty="0">
                <a:latin typeface="Poppins" pitchFamily="2" charset="77"/>
                <a:cs typeface="Poppins" pitchFamily="2" charset="77"/>
              </a:rPr>
              <a:t>13</a:t>
            </a:r>
            <a:r>
              <a:rPr lang="en-GB" i="1" baseline="30000" dirty="0">
                <a:latin typeface="Poppins" pitchFamily="2" charset="77"/>
                <a:cs typeface="Poppins" pitchFamily="2" charset="77"/>
              </a:rPr>
              <a:t>th</a:t>
            </a:r>
            <a:r>
              <a:rPr lang="en-GB" i="1" dirty="0">
                <a:latin typeface="Poppins" pitchFamily="2" charset="77"/>
                <a:cs typeface="Poppins" pitchFamily="2" charset="77"/>
              </a:rPr>
              <a:t> November 2025 – Liverpool</a:t>
            </a:r>
          </a:p>
        </p:txBody>
      </p:sp>
      <p:pic>
        <p:nvPicPr>
          <p:cNvPr id="5" name="Picture 4" descr="miniball_logo_alpha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567" y="1533922"/>
            <a:ext cx="644128" cy="786434"/>
          </a:xfrm>
          <a:prstGeom prst="rect">
            <a:avLst/>
          </a:prstGeom>
        </p:spPr>
      </p:pic>
      <p:pic>
        <p:nvPicPr>
          <p:cNvPr id="7" name="Picture 6" descr="HIE-ISOLDE-logo-alpha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247" y="807218"/>
            <a:ext cx="1555569" cy="5077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F0AD59-5BCD-484C-B126-99A8D3BEBA7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6644" y="-208696"/>
            <a:ext cx="2481887" cy="1133897"/>
          </a:xfrm>
          <a:prstGeom prst="rect">
            <a:avLst/>
          </a:prstGeom>
        </p:spPr>
      </p:pic>
      <p:pic>
        <p:nvPicPr>
          <p:cNvPr id="10" name="Picture 9" descr="A picture containing window&#10;&#10;Description automatically generated">
            <a:extLst>
              <a:ext uri="{FF2B5EF4-FFF2-40B4-BE49-F238E27FC236}">
                <a16:creationId xmlns:a16="http://schemas.microsoft.com/office/drawing/2014/main" id="{6B8E932C-FA20-0844-8554-FC6D7CBAA1A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339" y="1389247"/>
            <a:ext cx="860385" cy="860385"/>
          </a:xfrm>
          <a:prstGeom prst="rect">
            <a:avLst/>
          </a:prstGeom>
        </p:spPr>
      </p:pic>
      <p:pic>
        <p:nvPicPr>
          <p:cNvPr id="12" name="Picture 11" descr="A picture containing cat, ball&#10;&#10;Description automatically generated">
            <a:extLst>
              <a:ext uri="{FF2B5EF4-FFF2-40B4-BE49-F238E27FC236}">
                <a16:creationId xmlns:a16="http://schemas.microsoft.com/office/drawing/2014/main" id="{8333DB53-5F8A-1F46-931E-D8A51A81606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0" t="21290" r="21124" b="25288"/>
          <a:stretch/>
        </p:blipFill>
        <p:spPr>
          <a:xfrm>
            <a:off x="173320" y="2335805"/>
            <a:ext cx="1737144" cy="16194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B2FCF9-159F-0641-B286-22B1AEED1C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47" y="99990"/>
            <a:ext cx="2007998" cy="516527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C3757F13-2CD3-BE97-2C2F-93FF6B9A37E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855" y="4134678"/>
            <a:ext cx="908832" cy="908832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63440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C39F82-5F49-931A-84E7-EE7CC5DBB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712DD-3326-2322-A7B2-8B6CC8236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83503"/>
            <a:ext cx="7223761" cy="480598"/>
          </a:xfrm>
        </p:spPr>
        <p:txBody>
          <a:bodyPr/>
          <a:lstStyle/>
          <a:p>
            <a:r>
              <a:rPr lang="en-GB" dirty="0"/>
              <a:t>EDM measurements in atomic systems</a:t>
            </a:r>
          </a:p>
        </p:txBody>
      </p:sp>
      <p:pic>
        <p:nvPicPr>
          <p:cNvPr id="7" name="Content Placeholder 6" descr="A group of graphs showing different types of data&#10;&#10;AI-generated content may be incorrect.">
            <a:extLst>
              <a:ext uri="{FF2B5EF4-FFF2-40B4-BE49-F238E27FC236}">
                <a16:creationId xmlns:a16="http://schemas.microsoft.com/office/drawing/2014/main" id="{9801275C-C6A8-62D4-A456-C9DF6CF039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2" t="47085"/>
          <a:stretch>
            <a:fillRect/>
          </a:stretch>
        </p:blipFill>
        <p:spPr>
          <a:xfrm>
            <a:off x="365132" y="930374"/>
            <a:ext cx="4460121" cy="205767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73B1ED-5909-5276-AE31-90FD3302B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4B40A-67BA-4787-801A-16EE65008C21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085C48-DC1B-F590-6CE3-7D182E2C9AB9}"/>
              </a:ext>
            </a:extLst>
          </p:cNvPr>
          <p:cNvSpPr/>
          <p:nvPr/>
        </p:nvSpPr>
        <p:spPr>
          <a:xfrm>
            <a:off x="64426" y="4529119"/>
            <a:ext cx="425432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Poppins" pitchFamily="2" charset="77"/>
                <a:cs typeface="Poppins" pitchFamily="2" charset="77"/>
              </a:rPr>
              <a:t>M. </a:t>
            </a:r>
            <a:r>
              <a:rPr lang="en-GB" sz="1100" dirty="0" err="1">
                <a:latin typeface="Poppins" pitchFamily="2" charset="77"/>
                <a:cs typeface="Poppins" pitchFamily="2" charset="77"/>
              </a:rPr>
              <a:t>Bishof</a:t>
            </a:r>
            <a:r>
              <a:rPr lang="en-GB" sz="1100" dirty="0">
                <a:latin typeface="Poppins" pitchFamily="2" charset="77"/>
                <a:cs typeface="Poppins" pitchFamily="2" charset="77"/>
              </a:rPr>
              <a:t> et al., </a:t>
            </a:r>
            <a:r>
              <a:rPr lang="en-GB" sz="1100" i="1" dirty="0">
                <a:latin typeface="Poppins" pitchFamily="2" charset="77"/>
                <a:cs typeface="Poppins" pitchFamily="2" charset="77"/>
              </a:rPr>
              <a:t>Phys. Rev. C </a:t>
            </a:r>
            <a:r>
              <a:rPr lang="en-GB" sz="1100" b="1" dirty="0">
                <a:latin typeface="Poppins" pitchFamily="2" charset="77"/>
                <a:cs typeface="Poppins" pitchFamily="2" charset="77"/>
              </a:rPr>
              <a:t>94</a:t>
            </a:r>
            <a:r>
              <a:rPr lang="en-GB" sz="1100" dirty="0">
                <a:latin typeface="Poppins" pitchFamily="2" charset="77"/>
                <a:cs typeface="Poppins" pitchFamily="2" charset="77"/>
              </a:rPr>
              <a:t>, 025501 (2016).</a:t>
            </a:r>
          </a:p>
          <a:p>
            <a:r>
              <a:rPr lang="en-GB" sz="1100" dirty="0">
                <a:latin typeface="Poppins" pitchFamily="2" charset="77"/>
                <a:cs typeface="Poppins" pitchFamily="2" charset="77"/>
              </a:rPr>
              <a:t>R.H. Parker et al., </a:t>
            </a:r>
            <a:r>
              <a:rPr lang="en-GB" sz="1100" i="1" dirty="0">
                <a:latin typeface="Poppins" pitchFamily="2" charset="77"/>
                <a:cs typeface="Poppins" pitchFamily="2" charset="77"/>
              </a:rPr>
              <a:t>Phys. Rev. Lett</a:t>
            </a:r>
            <a:r>
              <a:rPr lang="en-GB" sz="1100" dirty="0">
                <a:latin typeface="Poppins" pitchFamily="2" charset="77"/>
                <a:cs typeface="Poppins" pitchFamily="2" charset="77"/>
              </a:rPr>
              <a:t>. </a:t>
            </a:r>
            <a:r>
              <a:rPr lang="en-GB" sz="1100" b="1" dirty="0">
                <a:latin typeface="Poppins" pitchFamily="2" charset="77"/>
                <a:cs typeface="Poppins" pitchFamily="2" charset="77"/>
              </a:rPr>
              <a:t>114</a:t>
            </a:r>
            <a:r>
              <a:rPr lang="en-GB" sz="1100" dirty="0">
                <a:latin typeface="Poppins" pitchFamily="2" charset="77"/>
                <a:cs typeface="Poppins" pitchFamily="2" charset="77"/>
              </a:rPr>
              <a:t>, 233002 (2015).</a:t>
            </a:r>
          </a:p>
          <a:p>
            <a:r>
              <a:rPr lang="en-US" sz="1100" dirty="0">
                <a:latin typeface="Poppins" pitchFamily="2" charset="77"/>
                <a:cs typeface="Poppins" pitchFamily="2" charset="77"/>
              </a:rPr>
              <a:t>B. Graner et al., </a:t>
            </a:r>
            <a:r>
              <a:rPr lang="en-US" sz="1100" i="1" dirty="0">
                <a:latin typeface="Poppins" pitchFamily="2" charset="77"/>
                <a:cs typeface="Poppins" pitchFamily="2" charset="77"/>
              </a:rPr>
              <a:t>Phys. Rev. Lett </a:t>
            </a:r>
            <a:r>
              <a:rPr lang="en-US" sz="1100" b="1" dirty="0">
                <a:latin typeface="Poppins" pitchFamily="2" charset="77"/>
                <a:cs typeface="Poppins" pitchFamily="2" charset="77"/>
              </a:rPr>
              <a:t>116</a:t>
            </a:r>
            <a:r>
              <a:rPr lang="en-US" sz="1100" dirty="0">
                <a:latin typeface="Poppins" pitchFamily="2" charset="77"/>
                <a:cs typeface="Poppins" pitchFamily="2" charset="77"/>
              </a:rPr>
              <a:t>, 161601 (2016).</a:t>
            </a:r>
          </a:p>
        </p:txBody>
      </p:sp>
      <p:pic>
        <p:nvPicPr>
          <p:cNvPr id="9" name="Picture 8" descr="Diagram of a machine with text and words&#10;&#10;AI-generated content may be incorrect.">
            <a:extLst>
              <a:ext uri="{FF2B5EF4-FFF2-40B4-BE49-F238E27FC236}">
                <a16:creationId xmlns:a16="http://schemas.microsoft.com/office/drawing/2014/main" id="{BF11AAAA-B68F-DDEF-02B4-9AA7C2FE4EE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087" y="1959210"/>
            <a:ext cx="3798914" cy="26542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6EC7E0-C730-438F-F74D-F19BA00EF996}"/>
              </a:ext>
            </a:extLst>
          </p:cNvPr>
          <p:cNvSpPr txBox="1"/>
          <p:nvPr/>
        </p:nvSpPr>
        <p:spPr>
          <a:xfrm>
            <a:off x="5883965" y="849990"/>
            <a:ext cx="28425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The Argonne National Laboratory </a:t>
            </a:r>
            <a:r>
              <a:rPr lang="en-GB" b="1" baseline="30000" dirty="0"/>
              <a:t>225</a:t>
            </a:r>
            <a:r>
              <a:rPr lang="en-GB" b="1" dirty="0"/>
              <a:t>Ra measurement </a:t>
            </a:r>
          </a:p>
        </p:txBody>
      </p:sp>
      <p:pic>
        <p:nvPicPr>
          <p:cNvPr id="12" name="Picture 11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6CA0C5CF-5A17-15DD-119A-7A3EAB901DC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473" y="1333857"/>
            <a:ext cx="1112708" cy="4394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475E962-F2C0-2B27-6A5D-5DB77F894C0B}"/>
              </a:ext>
            </a:extLst>
          </p:cNvPr>
          <p:cNvSpPr txBox="1"/>
          <p:nvPr/>
        </p:nvSpPr>
        <p:spPr>
          <a:xfrm>
            <a:off x="146989" y="3062255"/>
            <a:ext cx="5198098" cy="124649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r>
              <a:rPr lang="en-GB" sz="1200" dirty="0">
                <a:latin typeface="Poppins" pitchFamily="2" charset="77"/>
                <a:cs typeface="Poppins" pitchFamily="2" charset="77"/>
              </a:rPr>
              <a:t>Proof-of-principle with 500 </a:t>
            </a:r>
            <a:r>
              <a:rPr lang="en-GB" sz="1200" baseline="30000" dirty="0">
                <a:latin typeface="Poppins" pitchFamily="2" charset="77"/>
                <a:cs typeface="Poppins" pitchFamily="2" charset="77"/>
              </a:rPr>
              <a:t>225</a:t>
            </a:r>
            <a:r>
              <a:rPr lang="en-GB" sz="1200" dirty="0">
                <a:latin typeface="Poppins" pitchFamily="2" charset="77"/>
                <a:cs typeface="Poppins" pitchFamily="2" charset="77"/>
              </a:rPr>
              <a:t>Ra atoms trapped in optical lattice</a:t>
            </a:r>
          </a:p>
          <a:p>
            <a:pPr>
              <a:spcBef>
                <a:spcPts val="600"/>
              </a:spcBef>
            </a:pPr>
            <a:r>
              <a:rPr lang="en-GB" sz="1200" dirty="0">
                <a:latin typeface="Poppins" pitchFamily="2" charset="77"/>
                <a:cs typeface="Poppins" pitchFamily="2" charset="77"/>
              </a:rPr>
              <a:t>Plans to increase E field, number of ions, spin coherence time, etc, to rival or surpass </a:t>
            </a:r>
            <a:r>
              <a:rPr lang="en-GB" sz="1200" baseline="30000" dirty="0">
                <a:latin typeface="Poppins" pitchFamily="2" charset="77"/>
                <a:cs typeface="Poppins" pitchFamily="2" charset="77"/>
              </a:rPr>
              <a:t>199</a:t>
            </a:r>
            <a:r>
              <a:rPr lang="en-GB" sz="1200" dirty="0">
                <a:latin typeface="Poppins" pitchFamily="2" charset="77"/>
                <a:cs typeface="Poppins" pitchFamily="2" charset="77"/>
              </a:rPr>
              <a:t>Hg experiment.</a:t>
            </a:r>
          </a:p>
          <a:p>
            <a:pPr>
              <a:spcBef>
                <a:spcPts val="600"/>
              </a:spcBef>
            </a:pPr>
            <a:r>
              <a:rPr lang="en-GB" sz="1200" dirty="0">
                <a:latin typeface="Poppins" pitchFamily="2" charset="77"/>
                <a:cs typeface="Poppins" pitchFamily="2" charset="77"/>
              </a:rPr>
              <a:t>First EDM measurement with an octupole-deformed isotope.</a:t>
            </a:r>
          </a:p>
          <a:p>
            <a:pPr>
              <a:spcBef>
                <a:spcPts val="600"/>
              </a:spcBef>
            </a:pPr>
            <a:r>
              <a:rPr lang="en-GB" sz="1200" dirty="0">
                <a:latin typeface="Poppins" pitchFamily="2" charset="77"/>
                <a:cs typeface="Poppins" pitchFamily="2" charset="77"/>
              </a:rPr>
              <a:t>Compared to “gold standard”: |</a:t>
            </a:r>
            <a:r>
              <a:rPr lang="en-GB" sz="1200" i="1" dirty="0">
                <a:latin typeface="Poppins" pitchFamily="2" charset="77"/>
                <a:cs typeface="Poppins" pitchFamily="2" charset="77"/>
              </a:rPr>
              <a:t>d</a:t>
            </a:r>
            <a:r>
              <a:rPr lang="en-GB" sz="1200" dirty="0">
                <a:latin typeface="Poppins" pitchFamily="2" charset="77"/>
                <a:cs typeface="Poppins" pitchFamily="2" charset="77"/>
              </a:rPr>
              <a:t>(</a:t>
            </a:r>
            <a:r>
              <a:rPr lang="en-GB" sz="1200" baseline="30000" dirty="0">
                <a:latin typeface="Poppins" pitchFamily="2" charset="77"/>
                <a:cs typeface="Poppins" pitchFamily="2" charset="77"/>
              </a:rPr>
              <a:t>199</a:t>
            </a:r>
            <a:r>
              <a:rPr lang="en-GB" sz="1200" dirty="0">
                <a:latin typeface="Poppins" pitchFamily="2" charset="77"/>
                <a:cs typeface="Poppins" pitchFamily="2" charset="77"/>
              </a:rPr>
              <a:t>Hg)| &lt; 7.4 × 10</a:t>
            </a:r>
            <a:r>
              <a:rPr lang="en-GB" sz="1200" baseline="30000" dirty="0">
                <a:latin typeface="Poppins" pitchFamily="2" charset="77"/>
                <a:cs typeface="Poppins" pitchFamily="2" charset="77"/>
              </a:rPr>
              <a:t>−30</a:t>
            </a:r>
            <a:r>
              <a:rPr lang="en-GB" sz="12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1200" i="1" dirty="0">
                <a:latin typeface="Poppins" pitchFamily="2" charset="77"/>
                <a:cs typeface="Poppins" pitchFamily="2" charset="77"/>
              </a:rPr>
              <a:t>e</a:t>
            </a:r>
            <a:r>
              <a:rPr lang="en-GB" sz="1200" dirty="0">
                <a:latin typeface="Poppins" pitchFamily="2" charset="77"/>
                <a:cs typeface="Poppins" pitchFamily="2" charset="77"/>
              </a:rPr>
              <a:t> cm </a:t>
            </a:r>
            <a:r>
              <a:rPr lang="en-GB" sz="1050" dirty="0">
                <a:latin typeface="Poppins" pitchFamily="2" charset="77"/>
                <a:cs typeface="Poppins" pitchFamily="2" charset="77"/>
              </a:rPr>
              <a:t>(95% CL)</a:t>
            </a:r>
            <a:endParaRPr lang="en-GB" sz="12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CA901F-A4FD-C257-E61F-31B4D2DCFAF4}"/>
              </a:ext>
            </a:extLst>
          </p:cNvPr>
          <p:cNvSpPr txBox="1"/>
          <p:nvPr/>
        </p:nvSpPr>
        <p:spPr>
          <a:xfrm>
            <a:off x="5501388" y="4703181"/>
            <a:ext cx="1875834" cy="30777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GB" sz="1400" dirty="0"/>
              <a:t>T</a:t>
            </a:r>
            <a:r>
              <a:rPr lang="en-GB" sz="1400" baseline="-25000" dirty="0"/>
              <a:t>1/2</a:t>
            </a:r>
            <a:r>
              <a:rPr lang="en-GB" sz="1400" dirty="0"/>
              <a:t>(</a:t>
            </a:r>
            <a:r>
              <a:rPr lang="en-GB" sz="1400" baseline="30000" dirty="0"/>
              <a:t>225</a:t>
            </a:r>
            <a:r>
              <a:rPr lang="en-GB" sz="1400" dirty="0"/>
              <a:t>Ra) = 14 days</a:t>
            </a:r>
          </a:p>
        </p:txBody>
      </p:sp>
      <p:pic>
        <p:nvPicPr>
          <p:cNvPr id="6" name="Content Placeholder 6" descr="A group of graphs showing different types of data&#10;&#10;AI-generated content may be incorrect.">
            <a:extLst>
              <a:ext uri="{FF2B5EF4-FFF2-40B4-BE49-F238E27FC236}">
                <a16:creationId xmlns:a16="http://schemas.microsoft.com/office/drawing/2014/main" id="{745EE505-3AC5-5471-D674-1310878C7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" t="46427" r="95074"/>
          <a:stretch>
            <a:fillRect/>
          </a:stretch>
        </p:blipFill>
        <p:spPr>
          <a:xfrm>
            <a:off x="216117" y="930374"/>
            <a:ext cx="279068" cy="20832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A43EF58-1430-08D1-C13E-2795B222F475}"/>
              </a:ext>
            </a:extLst>
          </p:cNvPr>
          <p:cNvSpPr txBox="1"/>
          <p:nvPr/>
        </p:nvSpPr>
        <p:spPr>
          <a:xfrm>
            <a:off x="2897451" y="1794395"/>
            <a:ext cx="284259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b="1" dirty="0">
                <a:latin typeface="Poppins" pitchFamily="2" charset="77"/>
                <a:cs typeface="Poppins" pitchFamily="2" charset="77"/>
              </a:rPr>
              <a:t>|</a:t>
            </a:r>
            <a:r>
              <a:rPr lang="en-GB" sz="1200" b="1" i="1" dirty="0">
                <a:latin typeface="Poppins" pitchFamily="2" charset="77"/>
                <a:cs typeface="Poppins" pitchFamily="2" charset="77"/>
              </a:rPr>
              <a:t>d</a:t>
            </a:r>
            <a:r>
              <a:rPr lang="en-GB" sz="1200" b="1" dirty="0">
                <a:latin typeface="Poppins" pitchFamily="2" charset="77"/>
                <a:cs typeface="Poppins" pitchFamily="2" charset="77"/>
              </a:rPr>
              <a:t>(</a:t>
            </a:r>
            <a:r>
              <a:rPr lang="en-GB" sz="1200" b="1" baseline="30000" dirty="0">
                <a:latin typeface="Poppins" pitchFamily="2" charset="77"/>
                <a:cs typeface="Poppins" pitchFamily="2" charset="77"/>
              </a:rPr>
              <a:t>225</a:t>
            </a:r>
            <a:r>
              <a:rPr lang="en-GB" sz="1200" b="1" dirty="0">
                <a:latin typeface="Poppins" pitchFamily="2" charset="77"/>
                <a:cs typeface="Poppins" pitchFamily="2" charset="77"/>
              </a:rPr>
              <a:t>Ra)| &lt; 1.4 × 10</a:t>
            </a:r>
            <a:r>
              <a:rPr lang="en-GB" sz="1200" b="1" baseline="30000" dirty="0">
                <a:latin typeface="Poppins" pitchFamily="2" charset="77"/>
                <a:cs typeface="Poppins" pitchFamily="2" charset="77"/>
              </a:rPr>
              <a:t>−23</a:t>
            </a:r>
            <a:r>
              <a:rPr lang="en-GB" sz="1200" b="1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1200" b="1" i="1" dirty="0">
                <a:latin typeface="Poppins" pitchFamily="2" charset="77"/>
                <a:cs typeface="Poppins" pitchFamily="2" charset="77"/>
              </a:rPr>
              <a:t>e</a:t>
            </a:r>
            <a:r>
              <a:rPr lang="en-GB" sz="1200" b="1" dirty="0">
                <a:latin typeface="Poppins" pitchFamily="2" charset="77"/>
                <a:cs typeface="Poppins" pitchFamily="2" charset="77"/>
              </a:rPr>
              <a:t> cm </a:t>
            </a:r>
            <a:r>
              <a:rPr lang="en-GB" sz="1050" dirty="0">
                <a:latin typeface="Poppins" pitchFamily="2" charset="77"/>
                <a:cs typeface="Poppins" pitchFamily="2" charset="77"/>
              </a:rPr>
              <a:t>(95% CL)</a:t>
            </a:r>
            <a:endParaRPr lang="en-GB" sz="1200" dirty="0"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45275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38729AFE-0EA0-3579-74F8-4C8CD0180005}"/>
              </a:ext>
            </a:extLst>
          </p:cNvPr>
          <p:cNvGrpSpPr/>
          <p:nvPr/>
        </p:nvGrpSpPr>
        <p:grpSpPr>
          <a:xfrm>
            <a:off x="5238811" y="-1"/>
            <a:ext cx="3770016" cy="2910178"/>
            <a:chOff x="5677229" y="-1"/>
            <a:chExt cx="3331598" cy="2571751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AE2F7D0E-80BC-36C1-5F63-B3DB023826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73" t="13460" r="17088" b="27823"/>
            <a:stretch>
              <a:fillRect/>
            </a:stretch>
          </p:blipFill>
          <p:spPr bwMode="auto">
            <a:xfrm>
              <a:off x="5677230" y="-1"/>
              <a:ext cx="3331597" cy="2571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719F017-89A5-B48A-03F5-C8BFD443404B}"/>
                </a:ext>
              </a:extLst>
            </p:cNvPr>
            <p:cNvSpPr/>
            <p:nvPr/>
          </p:nvSpPr>
          <p:spPr>
            <a:xfrm>
              <a:off x="5677229" y="2035534"/>
              <a:ext cx="1144989" cy="5362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CERN accelerator complex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4B40A-67BA-4787-801A-16EE65008C21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Picture 6" descr="CERN-Accelerator-Complex.png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5" t="6645" r="7721" b="28292"/>
          <a:stretch>
            <a:fillRect/>
          </a:stretch>
        </p:blipFill>
        <p:spPr>
          <a:xfrm>
            <a:off x="119501" y="1050117"/>
            <a:ext cx="6631153" cy="402497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F28608A-C882-22DE-A977-70A175D38D98}"/>
              </a:ext>
            </a:extLst>
          </p:cNvPr>
          <p:cNvSpPr/>
          <p:nvPr/>
        </p:nvSpPr>
        <p:spPr>
          <a:xfrm>
            <a:off x="2870419" y="3266447"/>
            <a:ext cx="2512612" cy="82693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D5347A-A833-5D88-AFF4-7B680EF01532}"/>
              </a:ext>
            </a:extLst>
          </p:cNvPr>
          <p:cNvSpPr txBox="1"/>
          <p:nvPr/>
        </p:nvSpPr>
        <p:spPr>
          <a:xfrm>
            <a:off x="6750654" y="3016165"/>
            <a:ext cx="2258173" cy="73866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What about the production and study of short-lived nuclei?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D84B13-F102-B9B0-23A4-A3AC11E3FE58}"/>
              </a:ext>
            </a:extLst>
          </p:cNvPr>
          <p:cNvSpPr txBox="1"/>
          <p:nvPr/>
        </p:nvSpPr>
        <p:spPr>
          <a:xfrm>
            <a:off x="6750653" y="3754829"/>
            <a:ext cx="2258173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Isotope Separation Online </a:t>
            </a:r>
            <a:r>
              <a:rPr lang="en-GB" sz="1400" dirty="0"/>
              <a:t>technique</a:t>
            </a:r>
          </a:p>
        </p:txBody>
      </p:sp>
    </p:spTree>
    <p:extLst>
      <p:ext uri="{BB962C8B-B14F-4D97-AF65-F5344CB8AC3E}">
        <p14:creationId xmlns:p14="http://schemas.microsoft.com/office/powerpoint/2010/main" val="202581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2771" y="183503"/>
            <a:ext cx="6394720" cy="480598"/>
          </a:xfrm>
        </p:spPr>
        <p:txBody>
          <a:bodyPr/>
          <a:lstStyle/>
          <a:p>
            <a:r>
              <a:rPr lang="en-US" dirty="0"/>
              <a:t>Radioactive ion beam production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155050" y="4778734"/>
            <a:ext cx="6508377" cy="2901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200" dirty="0"/>
              <a:t>© CERN </a:t>
            </a:r>
            <a:r>
              <a:rPr lang="de-DE" sz="1200" dirty="0" err="1"/>
              <a:t>doi</a:t>
            </a:r>
            <a:r>
              <a:rPr lang="de-DE" sz="1200" dirty="0"/>
              <a:t>:</a:t>
            </a:r>
            <a:r>
              <a:rPr lang="en-US" sz="1200" dirty="0"/>
              <a:t>10.17181/cds.2289929</a:t>
            </a:r>
          </a:p>
        </p:txBody>
      </p:sp>
      <p:pic>
        <p:nvPicPr>
          <p:cNvPr id="3" name="ISOLDE_Target_Animation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838770"/>
            <a:ext cx="6858000" cy="3857625"/>
          </a:xfrm>
          <a:prstGeom prst="rect">
            <a:avLst/>
          </a:prstGeom>
        </p:spPr>
      </p:pic>
      <p:pic>
        <p:nvPicPr>
          <p:cNvPr id="6" name="Picture 5" descr="A blue circle and a green stripe&#10;&#10;AI-generated content may be incorrect.">
            <a:extLst>
              <a:ext uri="{FF2B5EF4-FFF2-40B4-BE49-F238E27FC236}">
                <a16:creationId xmlns:a16="http://schemas.microsoft.com/office/drawing/2014/main" id="{DF978FA4-89CE-040F-154E-BBF2E5153D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50" y="183503"/>
            <a:ext cx="2247721" cy="480598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D2B9C1F8-3904-EFA8-1D52-A7394399403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1389" y="3869356"/>
            <a:ext cx="812392" cy="8123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915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9100"/>
    </mc:Choice>
    <mc:Fallback xmlns="">
      <p:transition xmlns:p14="http://schemas.microsoft.com/office/powerpoint/2010/main" advTm="29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Radium (Z=88) @ ISOLDE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184B0BA-F950-9248-D4BA-E12D8E68F3BC}"/>
              </a:ext>
            </a:extLst>
          </p:cNvPr>
          <p:cNvGrpSpPr/>
          <p:nvPr/>
        </p:nvGrpSpPr>
        <p:grpSpPr>
          <a:xfrm>
            <a:off x="265490" y="707785"/>
            <a:ext cx="3810117" cy="2301678"/>
            <a:chOff x="-39375" y="921206"/>
            <a:chExt cx="5080156" cy="3068904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D0A4097-F8A1-1F35-16D1-553AE6325F93}"/>
                </a:ext>
              </a:extLst>
            </p:cNvPr>
            <p:cNvGrpSpPr/>
            <p:nvPr/>
          </p:nvGrpSpPr>
          <p:grpSpPr>
            <a:xfrm>
              <a:off x="-39375" y="921206"/>
              <a:ext cx="5080156" cy="3068904"/>
              <a:chOff x="29205" y="921206"/>
              <a:chExt cx="5080156" cy="3068904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205" y="921206"/>
                <a:ext cx="5080156" cy="3068904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2E6F638-B7CC-1949-B0A9-EABE3421466E}"/>
                  </a:ext>
                </a:extLst>
              </p:cNvPr>
              <p:cNvSpPr txBox="1"/>
              <p:nvPr/>
            </p:nvSpPr>
            <p:spPr>
              <a:xfrm>
                <a:off x="3831102" y="1038422"/>
                <a:ext cx="1204051" cy="615553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b="1" baseline="30000" dirty="0"/>
                  <a:t>222</a:t>
                </a:r>
                <a:r>
                  <a:rPr lang="en-US" sz="1350" b="1" dirty="0"/>
                  <a:t>Ra</a:t>
                </a:r>
              </a:p>
              <a:p>
                <a:pPr algn="ctr"/>
                <a:r>
                  <a:rPr lang="en-US" sz="1050" b="1" dirty="0"/>
                  <a:t>4.3 MeV/</a:t>
                </a:r>
                <a:r>
                  <a:rPr lang="en-US" sz="1050" b="1" i="1" dirty="0"/>
                  <a:t>u</a:t>
                </a: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3657B53-5CFC-714A-90D2-8176D284152F}"/>
                </a:ext>
              </a:extLst>
            </p:cNvPr>
            <p:cNvSpPr txBox="1"/>
            <p:nvPr/>
          </p:nvSpPr>
          <p:spPr>
            <a:xfrm>
              <a:off x="3588872" y="2525317"/>
              <a:ext cx="1377701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b="1" baseline="30000" dirty="0">
                  <a:solidFill>
                    <a:schemeClr val="bg2">
                      <a:lumMod val="50000"/>
                    </a:schemeClr>
                  </a:solidFill>
                </a:rPr>
                <a:t>120</a:t>
              </a:r>
              <a:r>
                <a:rPr lang="en-GB" sz="1050" b="1" dirty="0">
                  <a:solidFill>
                    <a:schemeClr val="bg2">
                      <a:lumMod val="50000"/>
                    </a:schemeClr>
                  </a:solidFill>
                </a:rPr>
                <a:t>Sn target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AB1A5FE-A675-D54E-BF91-B6528FFE0BE2}"/>
                </a:ext>
              </a:extLst>
            </p:cNvPr>
            <p:cNvSpPr txBox="1"/>
            <p:nvPr/>
          </p:nvSpPr>
          <p:spPr>
            <a:xfrm>
              <a:off x="1982337" y="3018493"/>
              <a:ext cx="1226935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b="1" baseline="30000" dirty="0">
                  <a:solidFill>
                    <a:srgbClr val="C00000"/>
                  </a:solidFill>
                </a:rPr>
                <a:t>58</a:t>
              </a:r>
              <a:r>
                <a:rPr lang="en-GB" sz="1050" b="1" dirty="0">
                  <a:solidFill>
                    <a:srgbClr val="C00000"/>
                  </a:solidFill>
                </a:rPr>
                <a:t>Ni target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1316C9A-61B1-FC6B-BF60-42108ABC7DF4}"/>
              </a:ext>
            </a:extLst>
          </p:cNvPr>
          <p:cNvSpPr txBox="1"/>
          <p:nvPr/>
        </p:nvSpPr>
        <p:spPr>
          <a:xfrm>
            <a:off x="5154056" y="736123"/>
            <a:ext cx="2086331" cy="89511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04800" indent="-304800" algn="ctr"/>
            <a:r>
              <a:rPr lang="en-GB" sz="1200" dirty="0">
                <a:latin typeface="Poppins" pitchFamily="2" charset="77"/>
                <a:cs typeface="Poppins" pitchFamily="2" charset="77"/>
              </a:rPr>
              <a:t>L. P. Gaffney, </a:t>
            </a:r>
            <a:r>
              <a:rPr lang="en-GB" sz="1200" i="1" dirty="0">
                <a:latin typeface="Poppins" pitchFamily="2" charset="77"/>
                <a:cs typeface="Poppins" pitchFamily="2" charset="77"/>
              </a:rPr>
              <a:t>et al</a:t>
            </a:r>
            <a:r>
              <a:rPr lang="en-GB" sz="1200" dirty="0">
                <a:latin typeface="Poppins" pitchFamily="2" charset="77"/>
                <a:cs typeface="Poppins" pitchFamily="2" charset="77"/>
              </a:rPr>
              <a:t>.</a:t>
            </a:r>
          </a:p>
          <a:p>
            <a:pPr marL="304800" indent="-304800" algn="ctr">
              <a:spcAft>
                <a:spcPts val="450"/>
              </a:spcAft>
            </a:pPr>
            <a:r>
              <a:rPr lang="en-GB" sz="12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1200" i="1" dirty="0">
                <a:latin typeface="Poppins" pitchFamily="2" charset="77"/>
                <a:cs typeface="Poppins" pitchFamily="2" charset="77"/>
              </a:rPr>
              <a:t>Nature</a:t>
            </a:r>
            <a:r>
              <a:rPr lang="en-GB" sz="12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1200" b="1" dirty="0">
                <a:latin typeface="Poppins" pitchFamily="2" charset="77"/>
                <a:cs typeface="Poppins" pitchFamily="2" charset="77"/>
              </a:rPr>
              <a:t>497</a:t>
            </a:r>
            <a:r>
              <a:rPr lang="en-GB" sz="1200" dirty="0">
                <a:latin typeface="Poppins" pitchFamily="2" charset="77"/>
                <a:cs typeface="Poppins" pitchFamily="2" charset="77"/>
              </a:rPr>
              <a:t>, 199 (2013)</a:t>
            </a:r>
          </a:p>
          <a:p>
            <a:pPr marL="304800" indent="-304800" algn="ctr"/>
            <a:r>
              <a:rPr lang="en-GB" sz="1200" dirty="0">
                <a:latin typeface="Poppins" pitchFamily="2" charset="77"/>
                <a:cs typeface="Poppins" pitchFamily="2" charset="77"/>
              </a:rPr>
              <a:t>P. A. Butler, LPG, </a:t>
            </a:r>
            <a:r>
              <a:rPr lang="en-GB" sz="1200" i="1" dirty="0">
                <a:latin typeface="Poppins" pitchFamily="2" charset="77"/>
                <a:cs typeface="Poppins" pitchFamily="2" charset="77"/>
              </a:rPr>
              <a:t>et al.</a:t>
            </a:r>
            <a:r>
              <a:rPr lang="en-GB" sz="1200" dirty="0">
                <a:latin typeface="Poppins" pitchFamily="2" charset="77"/>
                <a:cs typeface="Poppins" pitchFamily="2" charset="77"/>
              </a:rPr>
              <a:t>,</a:t>
            </a:r>
          </a:p>
          <a:p>
            <a:pPr marL="304800" indent="-304800" algn="ctr"/>
            <a:r>
              <a:rPr lang="en-GB" sz="1200" i="1" dirty="0">
                <a:latin typeface="Poppins" pitchFamily="2" charset="77"/>
                <a:cs typeface="Poppins" pitchFamily="2" charset="77"/>
              </a:rPr>
              <a:t>PRL</a:t>
            </a:r>
            <a:r>
              <a:rPr lang="en-GB" sz="12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1200" b="1" dirty="0">
                <a:latin typeface="Poppins" pitchFamily="2" charset="77"/>
                <a:cs typeface="Poppins" pitchFamily="2" charset="77"/>
              </a:rPr>
              <a:t>124</a:t>
            </a:r>
            <a:r>
              <a:rPr lang="en-GB" sz="1200" dirty="0">
                <a:latin typeface="Poppins" pitchFamily="2" charset="77"/>
                <a:cs typeface="Poppins" pitchFamily="2" charset="77"/>
              </a:rPr>
              <a:t>, 042503 (2020)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8679A6-3836-8A8A-BB85-EF751A8B071F}"/>
              </a:ext>
            </a:extLst>
          </p:cNvPr>
          <p:cNvGrpSpPr/>
          <p:nvPr/>
        </p:nvGrpSpPr>
        <p:grpSpPr>
          <a:xfrm>
            <a:off x="276810" y="2665679"/>
            <a:ext cx="3810116" cy="2460593"/>
            <a:chOff x="-24282" y="3531731"/>
            <a:chExt cx="5080155" cy="328079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863ACCA-BB25-862A-36F9-312A60085840}"/>
                </a:ext>
              </a:extLst>
            </p:cNvPr>
            <p:cNvGrpSpPr/>
            <p:nvPr/>
          </p:nvGrpSpPr>
          <p:grpSpPr>
            <a:xfrm>
              <a:off x="-24282" y="3531731"/>
              <a:ext cx="5080155" cy="3280791"/>
              <a:chOff x="55728" y="3531731"/>
              <a:chExt cx="5080155" cy="3280791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EA0747F6-E610-CB10-0C72-6CB0198309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5728" y="3531731"/>
                <a:ext cx="5080155" cy="3280791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0E2649B-ADC1-122E-7953-FB4B7FEC3C6F}"/>
                  </a:ext>
                </a:extLst>
              </p:cNvPr>
              <p:cNvSpPr txBox="1"/>
              <p:nvPr/>
            </p:nvSpPr>
            <p:spPr>
              <a:xfrm>
                <a:off x="3353334" y="3741888"/>
                <a:ext cx="1143904" cy="6155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350" b="1" baseline="30000" dirty="0"/>
                  <a:t>228</a:t>
                </a:r>
                <a:r>
                  <a:rPr lang="en-US" sz="1350" b="1" dirty="0"/>
                  <a:t>Ra</a:t>
                </a:r>
              </a:p>
              <a:p>
                <a:pPr algn="ctr"/>
                <a:r>
                  <a:rPr lang="en-US" sz="1050" b="1" dirty="0"/>
                  <a:t>4.3 MeV/</a:t>
                </a:r>
                <a:r>
                  <a:rPr lang="en-US" sz="1050" b="1" i="1" dirty="0"/>
                  <a:t>u</a:t>
                </a: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BE1E508-EF31-0CCC-713F-AABFEDAB8AF2}"/>
                </a:ext>
              </a:extLst>
            </p:cNvPr>
            <p:cNvSpPr txBox="1"/>
            <p:nvPr/>
          </p:nvSpPr>
          <p:spPr>
            <a:xfrm>
              <a:off x="3194296" y="4628572"/>
              <a:ext cx="1377701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b="1" baseline="30000" dirty="0">
                  <a:solidFill>
                    <a:schemeClr val="bg2">
                      <a:lumMod val="50000"/>
                    </a:schemeClr>
                  </a:solidFill>
                </a:rPr>
                <a:t>120</a:t>
              </a:r>
              <a:r>
                <a:rPr lang="en-GB" sz="1050" b="1" dirty="0">
                  <a:solidFill>
                    <a:schemeClr val="bg2">
                      <a:lumMod val="50000"/>
                    </a:schemeClr>
                  </a:solidFill>
                </a:rPr>
                <a:t>Sn target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B562578-8227-840E-31A2-970D5A284B17}"/>
                </a:ext>
              </a:extLst>
            </p:cNvPr>
            <p:cNvSpPr txBox="1"/>
            <p:nvPr/>
          </p:nvSpPr>
          <p:spPr>
            <a:xfrm>
              <a:off x="3480265" y="6114801"/>
              <a:ext cx="1226935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b="1" baseline="30000" dirty="0">
                  <a:solidFill>
                    <a:srgbClr val="C00000"/>
                  </a:solidFill>
                </a:rPr>
                <a:t>58</a:t>
              </a:r>
              <a:r>
                <a:rPr lang="en-GB" sz="1050" b="1" dirty="0">
                  <a:solidFill>
                    <a:srgbClr val="C00000"/>
                  </a:solidFill>
                </a:rPr>
                <a:t>Ni target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76650A6-2E9C-7254-5065-05C13B3EB990}"/>
              </a:ext>
            </a:extLst>
          </p:cNvPr>
          <p:cNvGrpSpPr/>
          <p:nvPr/>
        </p:nvGrpSpPr>
        <p:grpSpPr>
          <a:xfrm>
            <a:off x="4155138" y="1900193"/>
            <a:ext cx="4084169" cy="2460592"/>
            <a:chOff x="4384848" y="2139009"/>
            <a:chExt cx="5080155" cy="306064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FE053EE-8898-7B3A-DD08-02A8DE05ABF1}"/>
                </a:ext>
              </a:extLst>
            </p:cNvPr>
            <p:cNvGrpSpPr/>
            <p:nvPr/>
          </p:nvGrpSpPr>
          <p:grpSpPr>
            <a:xfrm>
              <a:off x="4384848" y="2139009"/>
              <a:ext cx="5080155" cy="3060644"/>
              <a:chOff x="795858" y="1138227"/>
              <a:chExt cx="5172246" cy="2737074"/>
            </a:xfrm>
            <a:solidFill>
              <a:srgbClr val="FFFFFF"/>
            </a:solidFill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6F4D2F91-07CE-4F50-9271-5D5627C37B78}"/>
                  </a:ext>
                </a:extLst>
              </p:cNvPr>
              <p:cNvGrpSpPr/>
              <p:nvPr/>
            </p:nvGrpSpPr>
            <p:grpSpPr>
              <a:xfrm>
                <a:off x="795858" y="1138227"/>
                <a:ext cx="5172246" cy="2737074"/>
                <a:chOff x="3885004" y="728922"/>
                <a:chExt cx="5172246" cy="2737074"/>
              </a:xfrm>
              <a:grpFill/>
            </p:grpSpPr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68452B74-2741-18B5-9CBE-AF5E9D4FFD3D}"/>
                    </a:ext>
                  </a:extLst>
                </p:cNvPr>
                <p:cNvSpPr/>
                <p:nvPr/>
              </p:nvSpPr>
              <p:spPr>
                <a:xfrm>
                  <a:off x="5907805" y="3232045"/>
                  <a:ext cx="960631" cy="233951"/>
                </a:xfrm>
                <a:prstGeom prst="rect">
                  <a:avLst/>
                </a:prstGeom>
                <a:grpFill/>
                <a:ln w="25400" cap="flat">
                  <a:noFill/>
                  <a:prstDash val="solid"/>
                  <a:bevel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34289" tIns="34289" rIns="34289" bIns="34289" numCol="1" spcCol="38100" rtlCol="0" anchor="ctr">
                  <a:spAutoFit/>
                </a:bodyPr>
                <a:lstStyle/>
                <a:p>
                  <a:pPr algn="ctr" defTabSz="685800" latinLnBrk="1" hangingPunct="0"/>
                  <a:r>
                    <a:rPr lang="en-US" sz="825" dirty="0">
                      <a:solidFill>
                        <a:srgbClr val="00407A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Energy (keV)</a:t>
                  </a:r>
                </a:p>
              </p:txBody>
            </p:sp>
            <p:pic>
              <p:nvPicPr>
                <p:cNvPr id="16" name="Picture 15" descr="gammaspec-224Ra.png">
                  <a:extLst>
                    <a:ext uri="{FF2B5EF4-FFF2-40B4-BE49-F238E27FC236}">
                      <a16:creationId xmlns:a16="http://schemas.microsoft.com/office/drawing/2014/main" id="{682D1BB6-9A3A-2CA1-7E0F-466D4C792C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3402" b="5129"/>
                <a:stretch/>
              </p:blipFill>
              <p:spPr>
                <a:xfrm>
                  <a:off x="3885004" y="728922"/>
                  <a:ext cx="5172246" cy="2550044"/>
                </a:xfrm>
                <a:prstGeom prst="rect">
                  <a:avLst/>
                </a:prstGeom>
                <a:grpFill/>
              </p:spPr>
            </p:pic>
          </p:grpSp>
          <p:sp>
            <p:nvSpPr>
              <p:cNvPr id="12" name="Shape 535">
                <a:extLst>
                  <a:ext uri="{FF2B5EF4-FFF2-40B4-BE49-F238E27FC236}">
                    <a16:creationId xmlns:a16="http://schemas.microsoft.com/office/drawing/2014/main" id="{5BB0AD41-429D-D6A9-9498-5857AA8B66A3}"/>
                  </a:ext>
                </a:extLst>
              </p:cNvPr>
              <p:cNvSpPr/>
              <p:nvPr/>
            </p:nvSpPr>
            <p:spPr>
              <a:xfrm>
                <a:off x="1518918" y="2857113"/>
                <a:ext cx="1011626" cy="490680"/>
              </a:xfrm>
              <a:prstGeom prst="rect">
                <a:avLst/>
              </a:prstGeom>
              <a:grp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4289" tIns="34289" rIns="34289" bIns="34289" numCol="1" anchor="t">
                <a:noAutofit/>
              </a:bodyPr>
              <a:lstStyle/>
              <a:p>
                <a:pPr lvl="0" algn="ctr">
                  <a:defRPr>
                    <a:solidFill>
                      <a:srgbClr val="000000"/>
                    </a:solidFill>
                  </a:defRPr>
                </a:pPr>
                <a:r>
                  <a:rPr sz="900" b="1" baseline="31999" dirty="0">
                    <a:solidFill>
                      <a:srgbClr val="0061FF"/>
                    </a:solidFill>
                  </a:rPr>
                  <a:t>60</a:t>
                </a:r>
                <a:r>
                  <a:rPr sz="900" b="1" dirty="0">
                    <a:solidFill>
                      <a:srgbClr val="0061FF"/>
                    </a:solidFill>
                  </a:rPr>
                  <a:t>Ni targe</a:t>
                </a:r>
                <a:r>
                  <a:rPr lang="en-GB" sz="900" b="1" dirty="0">
                    <a:solidFill>
                      <a:srgbClr val="0061FF"/>
                    </a:solidFill>
                  </a:rPr>
                  <a:t>t</a:t>
                </a:r>
                <a:endParaRPr sz="900" b="1" dirty="0">
                  <a:solidFill>
                    <a:srgbClr val="0061FF"/>
                  </a:solidFill>
                </a:endParaRPr>
              </a:p>
              <a:p>
                <a:pPr lvl="0" algn="ctr">
                  <a:defRPr>
                    <a:solidFill>
                      <a:srgbClr val="000000"/>
                    </a:solidFill>
                  </a:defRPr>
                </a:pPr>
                <a:r>
                  <a:rPr sz="900" b="1" baseline="31999" dirty="0">
                    <a:solidFill>
                      <a:srgbClr val="E32400"/>
                    </a:solidFill>
                  </a:rPr>
                  <a:t>120</a:t>
                </a:r>
                <a:r>
                  <a:rPr sz="900" b="1" dirty="0">
                    <a:solidFill>
                      <a:srgbClr val="E32400"/>
                    </a:solidFill>
                  </a:rPr>
                  <a:t>Sn target</a:t>
                </a: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7F5BB84-3413-4FA4-3FB0-18584BCABD36}"/>
                </a:ext>
              </a:extLst>
            </p:cNvPr>
            <p:cNvSpPr txBox="1"/>
            <p:nvPr/>
          </p:nvSpPr>
          <p:spPr>
            <a:xfrm>
              <a:off x="7753355" y="2185196"/>
              <a:ext cx="1143904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50" b="1" baseline="30000" dirty="0"/>
                <a:t>224</a:t>
              </a:r>
              <a:r>
                <a:rPr lang="en-US" sz="1350" b="1" dirty="0"/>
                <a:t>Ra</a:t>
              </a:r>
            </a:p>
            <a:p>
              <a:pPr algn="ctr"/>
              <a:r>
                <a:rPr lang="en-US" sz="1050" b="1" dirty="0"/>
                <a:t>2.8 MeV/</a:t>
              </a:r>
              <a:r>
                <a:rPr lang="en-US" sz="1050" b="1" i="1" dirty="0"/>
                <a:t>u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D7D9BDF7-6C1B-A348-6E1A-21C509630285}"/>
              </a:ext>
            </a:extLst>
          </p:cNvPr>
          <p:cNvSpPr txBox="1"/>
          <p:nvPr/>
        </p:nvSpPr>
        <p:spPr>
          <a:xfrm>
            <a:off x="4098246" y="4482435"/>
            <a:ext cx="3366053" cy="495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GB" sz="1100" baseline="30000" dirty="0">
                <a:latin typeface="Poppins" pitchFamily="2" charset="77"/>
                <a:cs typeface="Poppins" pitchFamily="2" charset="77"/>
              </a:rPr>
              <a:t>222,224,226</a:t>
            </a:r>
            <a:r>
              <a:rPr lang="en-GB" sz="1100" dirty="0">
                <a:latin typeface="Poppins" pitchFamily="2" charset="77"/>
                <a:cs typeface="Poppins" pitchFamily="2" charset="77"/>
              </a:rPr>
              <a:t>Ra: Consistent with rigid deformation</a:t>
            </a:r>
          </a:p>
          <a:p>
            <a:pPr algn="ctr">
              <a:spcAft>
                <a:spcPts val="450"/>
              </a:spcAft>
            </a:pPr>
            <a:r>
              <a:rPr lang="en-GB" sz="1100" baseline="30000" dirty="0">
                <a:latin typeface="Poppins" pitchFamily="2" charset="77"/>
                <a:cs typeface="Poppins" pitchFamily="2" charset="77"/>
              </a:rPr>
              <a:t>228</a:t>
            </a:r>
            <a:r>
              <a:rPr lang="en-GB" sz="1100" dirty="0">
                <a:latin typeface="Poppins" pitchFamily="2" charset="77"/>
                <a:cs typeface="Poppins" pitchFamily="2" charset="77"/>
              </a:rPr>
              <a:t>Ra: Consistent with vibrational mode</a:t>
            </a:r>
          </a:p>
        </p:txBody>
      </p:sp>
      <p:pic>
        <p:nvPicPr>
          <p:cNvPr id="4" name="NatureCover_09052013.pdf">
            <a:extLst>
              <a:ext uri="{FF2B5EF4-FFF2-40B4-BE49-F238E27FC236}">
                <a16:creationId xmlns:a16="http://schemas.microsoft.com/office/drawing/2014/main" id="{451F1E1C-E2A9-2D5B-2FE1-6F880B3F4561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4695" y="97740"/>
            <a:ext cx="1225003" cy="160935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35123622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98ECE-40A8-0378-F9D2-112736120A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pear.gif">
            <a:extLst>
              <a:ext uri="{FF2B5EF4-FFF2-40B4-BE49-F238E27FC236}">
                <a16:creationId xmlns:a16="http://schemas.microsoft.com/office/drawing/2014/main" id="{19F0FD1C-3916-9C22-4135-F9C581C39B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6000" y="3195011"/>
            <a:ext cx="1588813" cy="14194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D403D1-C3CA-4130-4964-53DB628EC77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19" y="852455"/>
            <a:ext cx="4857239" cy="4168394"/>
          </a:xfrm>
          <a:prstGeom prst="rect">
            <a:avLst/>
          </a:prstGeom>
        </p:spPr>
      </p:pic>
      <p:sp>
        <p:nvSpPr>
          <p:cNvPr id="580" name="Shape 580">
            <a:extLst>
              <a:ext uri="{FF2B5EF4-FFF2-40B4-BE49-F238E27FC236}">
                <a16:creationId xmlns:a16="http://schemas.microsoft.com/office/drawing/2014/main" id="{2D87151B-AD32-0A61-AEBF-D3484D6E5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84150"/>
            <a:ext cx="7974531" cy="479425"/>
          </a:xfrm>
        </p:spPr>
        <p:txBody>
          <a:bodyPr>
            <a:noAutofit/>
          </a:bodyPr>
          <a:lstStyle>
            <a:lvl1pPr>
              <a:defRPr sz="4200"/>
            </a:lvl1pPr>
          </a:lstStyle>
          <a:p>
            <a:pPr lvl="0"/>
            <a:r>
              <a:rPr lang="en-GB" sz="2700" dirty="0"/>
              <a:t>Experimental octuple moments in actinides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A5650496-26AC-3B85-853B-CA11676846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9032" y="855336"/>
            <a:ext cx="4941938" cy="1526837"/>
          </a:xfrm>
        </p:spPr>
        <p:txBody>
          <a:bodyPr/>
          <a:lstStyle/>
          <a:p>
            <a:pPr algn="r"/>
            <a:r>
              <a:rPr lang="en-GB" dirty="0"/>
              <a:t>Only three isotopes identified with enhanced octupole deformation by direct measurement.</a:t>
            </a:r>
          </a:p>
          <a:p>
            <a:pPr algn="r"/>
            <a:r>
              <a:rPr lang="en-GB" dirty="0"/>
              <a:t>Experimental reach for short-lived isotopes challenging above Ra (Z=88) due to production.</a:t>
            </a:r>
          </a:p>
        </p:txBody>
      </p:sp>
      <p:sp>
        <p:nvSpPr>
          <p:cNvPr id="581" name="Shape 581">
            <a:extLst>
              <a:ext uri="{FF2B5EF4-FFF2-40B4-BE49-F238E27FC236}">
                <a16:creationId xmlns:a16="http://schemas.microsoft.com/office/drawing/2014/main" id="{6AE889EB-BDE5-6D07-C6D9-C9D2FE638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18747" y="4845906"/>
            <a:ext cx="506506" cy="273844"/>
          </a:xfr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>
              <a:rPr lang="en-GB"/>
              <a:pPr lvl="0"/>
              <a:t>14</a:t>
            </a:fld>
            <a:endParaRPr lang="en-GB" dirty="0"/>
          </a:p>
        </p:txBody>
      </p:sp>
      <p:sp>
        <p:nvSpPr>
          <p:cNvPr id="583" name="Shape 583">
            <a:extLst>
              <a:ext uri="{FF2B5EF4-FFF2-40B4-BE49-F238E27FC236}">
                <a16:creationId xmlns:a16="http://schemas.microsoft.com/office/drawing/2014/main" id="{C32D2B51-0FC1-21C4-CCDA-4BAA3C5CBAFC}"/>
              </a:ext>
            </a:extLst>
          </p:cNvPr>
          <p:cNvSpPr/>
          <p:nvPr/>
        </p:nvSpPr>
        <p:spPr>
          <a:xfrm>
            <a:off x="1327083" y="3322532"/>
            <a:ext cx="1813315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tIns="34289" rIns="34289" bIns="34289" numCol="1" anchor="t">
            <a:spAutoFit/>
          </a:bodyPr>
          <a:lstStyle>
            <a:lvl1pPr>
              <a:defRPr sz="1600">
                <a:solidFill>
                  <a:srgbClr val="E32400"/>
                </a:solidFill>
                <a:latin typeface="+mj-lt"/>
                <a:ea typeface="+mj-ea"/>
                <a:cs typeface="+mj-cs"/>
                <a:sym typeface="Avenir Roman"/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1350" dirty="0">
                <a:solidFill>
                  <a:srgbClr val="008000"/>
                </a:solidFill>
              </a:rPr>
              <a:t>Octupole vibrational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FE64A9-8EBE-4173-19F1-9D353DE6245B}"/>
              </a:ext>
            </a:extLst>
          </p:cNvPr>
          <p:cNvSpPr txBox="1"/>
          <p:nvPr/>
        </p:nvSpPr>
        <p:spPr>
          <a:xfrm rot="16200000">
            <a:off x="-291042" y="2351720"/>
            <a:ext cx="1612942" cy="32316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r"/>
            <a:r>
              <a:rPr lang="en-US" sz="1500" dirty="0" err="1">
                <a:latin typeface="Times"/>
                <a:cs typeface="Times"/>
              </a:rPr>
              <a:t>Octupole</a:t>
            </a:r>
            <a:r>
              <a:rPr lang="en-US" sz="1500" dirty="0">
                <a:latin typeface="Times"/>
                <a:cs typeface="Times"/>
              </a:rPr>
              <a:t> moment,</a:t>
            </a:r>
          </a:p>
        </p:txBody>
      </p:sp>
      <p:pic>
        <p:nvPicPr>
          <p:cNvPr id="2" name="Picture 1" descr="cover_224Ra.png">
            <a:extLst>
              <a:ext uri="{FF2B5EF4-FFF2-40B4-BE49-F238E27FC236}">
                <a16:creationId xmlns:a16="http://schemas.microsoft.com/office/drawing/2014/main" id="{B4548953-C8BC-07AB-664C-0EC2B95C83D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4280" y="753616"/>
            <a:ext cx="1415841" cy="1192651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8D4508B6-8CEC-46C5-AC7F-6DF56A37532A}"/>
              </a:ext>
            </a:extLst>
          </p:cNvPr>
          <p:cNvGrpSpPr/>
          <p:nvPr/>
        </p:nvGrpSpPr>
        <p:grpSpPr>
          <a:xfrm>
            <a:off x="2881390" y="1096115"/>
            <a:ext cx="178757" cy="938992"/>
            <a:chOff x="3780887" y="1482684"/>
            <a:chExt cx="238343" cy="1251989"/>
          </a:xfrm>
          <a:solidFill>
            <a:srgbClr val="FF0000"/>
          </a:solidFill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A281FE1-3F24-433A-2731-925FC1B976AC}"/>
                </a:ext>
              </a:extLst>
            </p:cNvPr>
            <p:cNvSpPr/>
            <p:nvPr/>
          </p:nvSpPr>
          <p:spPr>
            <a:xfrm>
              <a:off x="3853255" y="2026564"/>
              <a:ext cx="96000" cy="96000"/>
            </a:xfrm>
            <a:prstGeom prst="ellips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350" dirty="0">
                <a:solidFill>
                  <a:srgbClr val="C00000"/>
                </a:solidFill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32213BC-DD99-D74E-4042-069B1D8F6B5D}"/>
                </a:ext>
              </a:extLst>
            </p:cNvPr>
            <p:cNvGrpSpPr/>
            <p:nvPr/>
          </p:nvGrpSpPr>
          <p:grpSpPr>
            <a:xfrm>
              <a:off x="3780887" y="1482684"/>
              <a:ext cx="238343" cy="1251989"/>
              <a:chOff x="3780887" y="1436384"/>
              <a:chExt cx="238343" cy="1251989"/>
            </a:xfrm>
            <a:grpFill/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A62065D8-62BF-B33C-8087-1762CE23DF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00058" y="1436384"/>
                <a:ext cx="2395" cy="1248940"/>
              </a:xfrm>
              <a:prstGeom prst="line">
                <a:avLst/>
              </a:prstGeom>
              <a:grp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F28CB491-DCC4-47D3-3855-11CA09E7BE9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80887" y="1436384"/>
                <a:ext cx="223056" cy="0"/>
              </a:xfrm>
              <a:prstGeom prst="line">
                <a:avLst/>
              </a:prstGeom>
              <a:grp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CED6E2B9-8991-B251-69BD-4C6466E07FC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96174" y="2688373"/>
                <a:ext cx="223056" cy="0"/>
              </a:xfrm>
              <a:prstGeom prst="line">
                <a:avLst/>
              </a:prstGeom>
              <a:grp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24490F9-F5F3-4FA5-B75C-80A5661F32CA}"/>
              </a:ext>
            </a:extLst>
          </p:cNvPr>
          <p:cNvGrpSpPr/>
          <p:nvPr/>
        </p:nvGrpSpPr>
        <p:grpSpPr>
          <a:xfrm>
            <a:off x="3576420" y="2353600"/>
            <a:ext cx="178757" cy="1266002"/>
            <a:chOff x="3784574" y="1205277"/>
            <a:chExt cx="238343" cy="1688003"/>
          </a:xfrm>
          <a:solidFill>
            <a:srgbClr val="FF0000"/>
          </a:solidFill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3000C97-A1D8-C50A-6CDE-357EBD8286A6}"/>
                </a:ext>
              </a:extLst>
            </p:cNvPr>
            <p:cNvSpPr/>
            <p:nvPr/>
          </p:nvSpPr>
          <p:spPr>
            <a:xfrm>
              <a:off x="3847787" y="1971561"/>
              <a:ext cx="96000" cy="96000"/>
            </a:xfrm>
            <a:prstGeom prst="ellips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6A4F546-91B8-EAFF-2871-46E253E8E233}"/>
                </a:ext>
              </a:extLst>
            </p:cNvPr>
            <p:cNvGrpSpPr/>
            <p:nvPr/>
          </p:nvGrpSpPr>
          <p:grpSpPr>
            <a:xfrm>
              <a:off x="3784574" y="1205277"/>
              <a:ext cx="238343" cy="1688003"/>
              <a:chOff x="3784574" y="1205277"/>
              <a:chExt cx="238343" cy="1688003"/>
            </a:xfrm>
            <a:grpFill/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F0DC1042-7CAC-37C9-7258-F8C32BDEF8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00059" y="1205277"/>
                <a:ext cx="0" cy="1688003"/>
              </a:xfrm>
              <a:prstGeom prst="line">
                <a:avLst/>
              </a:prstGeom>
              <a:grp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89D6563D-9EAF-1A75-1500-10E099A81B8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84574" y="1205277"/>
                <a:ext cx="223056" cy="0"/>
              </a:xfrm>
              <a:prstGeom prst="line">
                <a:avLst/>
              </a:prstGeom>
              <a:grp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740C8BB5-8DA7-98EA-333C-1D7541BC901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99861" y="2893280"/>
                <a:ext cx="223056" cy="0"/>
              </a:xfrm>
              <a:prstGeom prst="line">
                <a:avLst/>
              </a:prstGeom>
              <a:grp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E0CD16A7-C536-224B-2101-923DE23702AA}"/>
              </a:ext>
            </a:extLst>
          </p:cNvPr>
          <p:cNvSpPr txBox="1"/>
          <p:nvPr/>
        </p:nvSpPr>
        <p:spPr>
          <a:xfrm>
            <a:off x="2965031" y="910393"/>
            <a:ext cx="5100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222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58FC7C2-86A4-6D18-0E5D-0845794F458F}"/>
              </a:ext>
            </a:extLst>
          </p:cNvPr>
          <p:cNvSpPr txBox="1"/>
          <p:nvPr/>
        </p:nvSpPr>
        <p:spPr>
          <a:xfrm>
            <a:off x="3578955" y="2109493"/>
            <a:ext cx="5100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228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AE50BD0-57F0-2073-CDE8-D8DC6C7DC76B}"/>
              </a:ext>
            </a:extLst>
          </p:cNvPr>
          <p:cNvGrpSpPr/>
          <p:nvPr/>
        </p:nvGrpSpPr>
        <p:grpSpPr>
          <a:xfrm>
            <a:off x="2912012" y="2197484"/>
            <a:ext cx="584309" cy="1006968"/>
            <a:chOff x="3821724" y="2951182"/>
            <a:chExt cx="779078" cy="134262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7C35199-1129-D98A-88A8-7395A0D27236}"/>
                </a:ext>
              </a:extLst>
            </p:cNvPr>
            <p:cNvGrpSpPr/>
            <p:nvPr/>
          </p:nvGrpSpPr>
          <p:grpSpPr>
            <a:xfrm>
              <a:off x="3821724" y="2951182"/>
              <a:ext cx="223056" cy="1342624"/>
              <a:chOff x="3784439" y="1281468"/>
              <a:chExt cx="223056" cy="1342624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F32FEF81-E5AD-9763-F594-990CFF149094}"/>
                  </a:ext>
                </a:extLst>
              </p:cNvPr>
              <p:cNvSpPr/>
              <p:nvPr/>
            </p:nvSpPr>
            <p:spPr>
              <a:xfrm>
                <a:off x="3845120" y="1971625"/>
                <a:ext cx="96000" cy="96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 sz="1350" dirty="0"/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99401D7C-C30C-6FE0-21F2-3D2AF4A2224E}"/>
                  </a:ext>
                </a:extLst>
              </p:cNvPr>
              <p:cNvGrpSpPr/>
              <p:nvPr/>
            </p:nvGrpSpPr>
            <p:grpSpPr>
              <a:xfrm>
                <a:off x="3784439" y="1281468"/>
                <a:ext cx="223056" cy="1342624"/>
                <a:chOff x="3784439" y="1235168"/>
                <a:chExt cx="223056" cy="1342624"/>
              </a:xfrm>
            </p:grpSpPr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C3A2CABA-994C-5C02-7578-571968BCA9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00058" y="1235168"/>
                  <a:ext cx="0" cy="1342624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B978CDCB-99CB-E2D4-F137-9C19B31B00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784439" y="1235168"/>
                  <a:ext cx="223056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F06D907D-AA8C-7B9B-DBF3-84BE806131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784439" y="2565204"/>
                  <a:ext cx="223056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D2F6964-3088-3520-A0AE-BA7AA744384B}"/>
                </a:ext>
              </a:extLst>
            </p:cNvPr>
            <p:cNvSpPr txBox="1"/>
            <p:nvPr/>
          </p:nvSpPr>
          <p:spPr>
            <a:xfrm>
              <a:off x="3910015" y="3776613"/>
              <a:ext cx="6907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222</a:t>
              </a:r>
              <a:r>
                <a:rPr lang="en-GB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Rn</a:t>
              </a:r>
            </a:p>
          </p:txBody>
        </p:sp>
      </p:grpSp>
      <p:sp>
        <p:nvSpPr>
          <p:cNvPr id="17" name="Shape 583">
            <a:extLst>
              <a:ext uri="{FF2B5EF4-FFF2-40B4-BE49-F238E27FC236}">
                <a16:creationId xmlns:a16="http://schemas.microsoft.com/office/drawing/2014/main" id="{71235072-F7F5-DE0D-589E-8839C4595E44}"/>
              </a:ext>
            </a:extLst>
          </p:cNvPr>
          <p:cNvSpPr/>
          <p:nvPr/>
        </p:nvSpPr>
        <p:spPr>
          <a:xfrm>
            <a:off x="1081067" y="1968318"/>
            <a:ext cx="1768431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tIns="34289" rIns="34289" bIns="34289" numCol="1" anchor="t">
            <a:spAutoFit/>
          </a:bodyPr>
          <a:lstStyle>
            <a:lvl1pPr>
              <a:defRPr sz="1600">
                <a:solidFill>
                  <a:srgbClr val="E32400"/>
                </a:solidFill>
                <a:latin typeface="+mj-lt"/>
                <a:ea typeface="+mj-ea"/>
                <a:cs typeface="+mj-cs"/>
                <a:sym typeface="Avenir Roman"/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1350" dirty="0">
                <a:solidFill>
                  <a:srgbClr val="008000"/>
                </a:solidFill>
              </a:rPr>
              <a:t>Octupole </a:t>
            </a:r>
            <a:r>
              <a:rPr lang="en-GB" sz="1350" dirty="0">
                <a:solidFill>
                  <a:srgbClr val="008000"/>
                </a:solidFill>
              </a:rPr>
              <a:t>deformed</a:t>
            </a:r>
            <a:endParaRPr sz="1350" dirty="0">
              <a:solidFill>
                <a:srgbClr val="008000"/>
              </a:solidFill>
            </a:endParaRPr>
          </a:p>
        </p:txBody>
      </p:sp>
      <p:sp>
        <p:nvSpPr>
          <p:cNvPr id="32" name="Content Placeholder 23">
            <a:extLst>
              <a:ext uri="{FF2B5EF4-FFF2-40B4-BE49-F238E27FC236}">
                <a16:creationId xmlns:a16="http://schemas.microsoft.com/office/drawing/2014/main" id="{C473F0E1-B52B-01D4-95CA-CB41F69CC0A5}"/>
              </a:ext>
            </a:extLst>
          </p:cNvPr>
          <p:cNvSpPr txBox="1">
            <a:spLocks/>
          </p:cNvSpPr>
          <p:nvPr/>
        </p:nvSpPr>
        <p:spPr>
          <a:xfrm>
            <a:off x="5252240" y="2275542"/>
            <a:ext cx="3778730" cy="1170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110000"/>
              </a:lnSpc>
              <a:spcBef>
                <a:spcPts val="135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50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342900" indent="-171450" algn="l" defTabSz="685800" rtl="0" eaLnBrk="1" latinLnBrk="0" hangingPunct="1">
              <a:lnSpc>
                <a:spcPct val="110000"/>
              </a:lnSpc>
              <a:spcBef>
                <a:spcPts val="45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35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514350" indent="-171450" algn="l" defTabSz="685800" rtl="0" eaLnBrk="1" latinLnBrk="0" hangingPunct="1">
              <a:lnSpc>
                <a:spcPct val="11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35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685800" indent="-171450" algn="l" defTabSz="685800" rtl="0" eaLnBrk="1" latinLnBrk="0" hangingPunct="1">
              <a:lnSpc>
                <a:spcPct val="110000"/>
              </a:lnSpc>
              <a:spcBef>
                <a:spcPts val="45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35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857250" indent="-171450" algn="l" defTabSz="685800" rtl="0" eaLnBrk="1" latinLnBrk="0" hangingPunct="1">
              <a:lnSpc>
                <a:spcPct val="11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35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1033463" indent="-171450" algn="l" defTabSz="6858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35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02531" indent="-17145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35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372791" indent="-171450" algn="l" defTabSz="6858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35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543050" indent="-17145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35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/>
              <a:t>Focus on even-</a:t>
            </a:r>
            <a:r>
              <a:rPr lang="en-GB" i="1" dirty="0"/>
              <a:t>Z</a:t>
            </a:r>
            <a:r>
              <a:rPr lang="en-GB" dirty="0"/>
              <a:t>, even-</a:t>
            </a:r>
            <a:r>
              <a:rPr lang="en-GB" i="1" dirty="0"/>
              <a:t>N</a:t>
            </a:r>
            <a:r>
              <a:rPr lang="en-GB" dirty="0"/>
              <a:t> isotopes due to experimental challenges direct measurements of odd-</a:t>
            </a:r>
            <a:r>
              <a:rPr lang="en-GB" i="1" dirty="0"/>
              <a:t>A</a:t>
            </a:r>
            <a:r>
              <a:rPr lang="en-GB" dirty="0"/>
              <a:t> nuclei relevant for EDM.</a:t>
            </a:r>
          </a:p>
        </p:txBody>
      </p:sp>
    </p:spTree>
    <p:extLst>
      <p:ext uri="{BB962C8B-B14F-4D97-AF65-F5344CB8AC3E}">
        <p14:creationId xmlns:p14="http://schemas.microsoft.com/office/powerpoint/2010/main" val="3404252282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theory predictions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884180"/>
            <a:ext cx="3861549" cy="3518353"/>
          </a:xfrm>
        </p:spPr>
        <p:txBody>
          <a:bodyPr>
            <a:normAutofit/>
          </a:bodyPr>
          <a:lstStyle/>
          <a:p>
            <a:r>
              <a:rPr lang="en-US" sz="1350" dirty="0"/>
              <a:t>Beyond mean-field theory can give global systematics.</a:t>
            </a:r>
          </a:p>
          <a:p>
            <a:r>
              <a:rPr lang="en-US" sz="1350" dirty="0"/>
              <a:t>“World-record” octupole deformation is expected in Th, U and Pu, as well as the odd-</a:t>
            </a:r>
            <a:r>
              <a:rPr lang="en-US" sz="1350" i="1" dirty="0"/>
              <a:t>Z</a:t>
            </a:r>
            <a:r>
              <a:rPr lang="en-US" sz="1350" dirty="0"/>
              <a:t> chains of Pa and Np.</a:t>
            </a:r>
          </a:p>
          <a:p>
            <a:r>
              <a:rPr lang="en-US" sz="1350" dirty="0">
                <a:sym typeface="Wingdings"/>
              </a:rPr>
              <a:t>Nuclear data on these isotopes is almost non-existent;</a:t>
            </a:r>
          </a:p>
          <a:p>
            <a:pPr lvl="1"/>
            <a:r>
              <a:rPr lang="en-US" sz="1200" dirty="0">
                <a:sym typeface="Wingdings"/>
              </a:rPr>
              <a:t>Missing </a:t>
            </a:r>
            <a:r>
              <a:rPr lang="en-US" sz="1250" dirty="0">
                <a:sym typeface="Wingdings"/>
              </a:rPr>
              <a:t>parity-doublet states</a:t>
            </a:r>
          </a:p>
          <a:p>
            <a:pPr lvl="1"/>
            <a:r>
              <a:rPr lang="en-US" sz="1250" dirty="0">
                <a:sym typeface="Wingdings"/>
              </a:rPr>
              <a:t>No deformation measurements</a:t>
            </a:r>
          </a:p>
          <a:p>
            <a:pPr lvl="1"/>
            <a:r>
              <a:rPr lang="en-US" sz="1250" dirty="0">
                <a:sym typeface="Wingdings"/>
              </a:rPr>
              <a:t>Ground-state spins are ambiguous</a:t>
            </a:r>
            <a:endParaRPr lang="en-US" sz="1200" dirty="0">
              <a:sym typeface="Wingdings"/>
            </a:endParaRPr>
          </a:p>
          <a:p>
            <a:r>
              <a:rPr lang="en-US" sz="1350" dirty="0">
                <a:sym typeface="Wingdings"/>
              </a:rPr>
              <a:t>Production + data is current challenge for nuclear community in this area…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881282" y="4845906"/>
            <a:ext cx="506506" cy="273844"/>
          </a:xfrm>
        </p:spPr>
        <p:txBody>
          <a:bodyPr/>
          <a:lstStyle/>
          <a:p>
            <a:fld id="{DCE4B40A-67BA-4787-801A-16EE65008C21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0" y="4595729"/>
            <a:ext cx="4881282" cy="524021"/>
          </a:xfrm>
        </p:spPr>
        <p:txBody>
          <a:bodyPr anchor="b"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dirty="0"/>
              <a:t>﻿P.A. Butler</a:t>
            </a:r>
            <a:r>
              <a:rPr lang="en-US" sz="1200" i="1" dirty="0"/>
              <a:t>, J. Phys. G </a:t>
            </a:r>
            <a:r>
              <a:rPr lang="en-US" sz="1200" i="1" dirty="0" err="1"/>
              <a:t>Nucl</a:t>
            </a:r>
            <a:r>
              <a:rPr lang="en-US" sz="1200" i="1" dirty="0"/>
              <a:t>. Part. Phys</a:t>
            </a:r>
            <a:r>
              <a:rPr lang="en-US" sz="1200" dirty="0"/>
              <a:t>. </a:t>
            </a:r>
            <a:r>
              <a:rPr lang="en-US" sz="1200" b="1" dirty="0"/>
              <a:t>43</a:t>
            </a:r>
            <a:r>
              <a:rPr lang="en-US" sz="1200" dirty="0"/>
              <a:t>, 073002 (2016).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1200" dirty="0"/>
              <a:t>﻿L.M. Robledo </a:t>
            </a:r>
            <a:r>
              <a:rPr lang="de-DE" sz="1200" dirty="0" err="1"/>
              <a:t>and</a:t>
            </a:r>
            <a:r>
              <a:rPr lang="de-DE" sz="1200" dirty="0"/>
              <a:t> G.F. Bertsch, </a:t>
            </a:r>
            <a:r>
              <a:rPr lang="de-DE" sz="1200" i="1" dirty="0"/>
              <a:t>Phys. </a:t>
            </a:r>
            <a:r>
              <a:rPr lang="de-DE" sz="1200" i="1" dirty="0" err="1"/>
              <a:t>Rev</a:t>
            </a:r>
            <a:r>
              <a:rPr lang="de-DE" sz="1200" i="1" dirty="0"/>
              <a:t>. C </a:t>
            </a:r>
            <a:r>
              <a:rPr lang="de-DE" sz="1200" b="1" dirty="0"/>
              <a:t>84</a:t>
            </a:r>
            <a:r>
              <a:rPr lang="de-DE" sz="1200" dirty="0"/>
              <a:t>, 54302 (2011).</a:t>
            </a:r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C5C5C5"/>
              </a:clrFrom>
              <a:clrTo>
                <a:srgbClr val="C5C5C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3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8509" y="857297"/>
            <a:ext cx="4497800" cy="37384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662AD2-1DD6-6B9E-3061-5EDB0CC1BB60}"/>
              </a:ext>
            </a:extLst>
          </p:cNvPr>
          <p:cNvSpPr txBox="1"/>
          <p:nvPr/>
        </p:nvSpPr>
        <p:spPr>
          <a:xfrm>
            <a:off x="5789598" y="257133"/>
            <a:ext cx="316671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latin typeface="Poppins" pitchFamily="2" charset="77"/>
                <a:cs typeface="Poppins" pitchFamily="2" charset="77"/>
              </a:rPr>
              <a:t>Transition strength, </a:t>
            </a:r>
            <a:r>
              <a:rPr lang="en-GB" sz="1100" i="1" dirty="0">
                <a:latin typeface="Poppins" pitchFamily="2" charset="77"/>
                <a:cs typeface="Poppins" pitchFamily="2" charset="77"/>
              </a:rPr>
              <a:t>B</a:t>
            </a:r>
            <a:r>
              <a:rPr lang="en-GB" sz="1100" dirty="0">
                <a:latin typeface="Poppins" pitchFamily="2" charset="77"/>
                <a:cs typeface="Poppins" pitchFamily="2" charset="77"/>
              </a:rPr>
              <a:t>(</a:t>
            </a:r>
            <a:r>
              <a:rPr lang="en-GB" sz="1100" i="1" dirty="0">
                <a:latin typeface="Poppins" pitchFamily="2" charset="77"/>
                <a:cs typeface="Poppins" pitchFamily="2" charset="77"/>
              </a:rPr>
              <a:t>E</a:t>
            </a:r>
            <a:r>
              <a:rPr lang="en-GB" sz="1100" dirty="0">
                <a:latin typeface="Poppins" pitchFamily="2" charset="77"/>
                <a:cs typeface="Poppins" pitchFamily="2" charset="77"/>
              </a:rPr>
              <a:t>3), proportional to octupole deformation parameter, </a:t>
            </a:r>
            <a:r>
              <a:rPr lang="en-GB" sz="1100" i="1" dirty="0">
                <a:latin typeface="Poppins" pitchFamily="2" charset="77"/>
                <a:cs typeface="Poppins" pitchFamily="2" charset="77"/>
              </a:rPr>
              <a:t>β</a:t>
            </a:r>
            <a:r>
              <a:rPr lang="en-GB" sz="1100" baseline="-25000" dirty="0">
                <a:latin typeface="Poppins" pitchFamily="2" charset="77"/>
                <a:cs typeface="Poppins" pitchFamily="2" charset="77"/>
              </a:rPr>
              <a:t>3</a:t>
            </a:r>
            <a:r>
              <a:rPr lang="en-GB" sz="1100" dirty="0">
                <a:latin typeface="Poppins" pitchFamily="2" charset="77"/>
                <a:cs typeface="Poppins" pitchFamily="2" charset="77"/>
              </a:rPr>
              <a:t>, or square of intrinsic octupole moment, </a:t>
            </a:r>
            <a:r>
              <a:rPr lang="en-GB" sz="1100" i="1" dirty="0">
                <a:latin typeface="Poppins" pitchFamily="2" charset="77"/>
                <a:cs typeface="Poppins" pitchFamily="2" charset="77"/>
              </a:rPr>
              <a:t>Q</a:t>
            </a:r>
            <a:r>
              <a:rPr lang="en-GB" sz="1100" baseline="-25000" dirty="0">
                <a:latin typeface="Poppins" pitchFamily="2" charset="77"/>
                <a:cs typeface="Poppins" pitchFamily="2" charset="77"/>
              </a:rPr>
              <a:t>3</a:t>
            </a:r>
            <a:r>
              <a:rPr lang="en-GB" sz="1100" baseline="30000" dirty="0">
                <a:latin typeface="Poppins" pitchFamily="2" charset="77"/>
                <a:cs typeface="Poppins" pitchFamily="2" charset="77"/>
              </a:rPr>
              <a:t>2</a:t>
            </a:r>
            <a:endParaRPr lang="en-GB" sz="1100" dirty="0"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457401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03CAE-2A55-9842-ABFA-59437AF3A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83503"/>
            <a:ext cx="6508377" cy="480598"/>
          </a:xfrm>
        </p:spPr>
        <p:txBody>
          <a:bodyPr/>
          <a:lstStyle/>
          <a:p>
            <a:r>
              <a:rPr lang="en-US" sz="2400" dirty="0"/>
              <a:t>Experimental measurements in the actinides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0C76D6-4EA0-6B4C-A026-009E91E32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18747" y="4845906"/>
            <a:ext cx="506506" cy="273844"/>
          </a:xfrm>
        </p:spPr>
        <p:txBody>
          <a:bodyPr/>
          <a:lstStyle/>
          <a:p>
            <a:fld id="{DCE4B40A-67BA-4787-801A-16EE65008C21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45D297-DB57-9F4D-84CE-D37C2B71181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389722"/>
            <a:ext cx="6858000" cy="475377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02165CD-7F6E-B241-83F2-684698A81C32}"/>
              </a:ext>
            </a:extLst>
          </p:cNvPr>
          <p:cNvSpPr/>
          <p:nvPr/>
        </p:nvSpPr>
        <p:spPr>
          <a:xfrm>
            <a:off x="79513" y="4542669"/>
            <a:ext cx="2129730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u="sng" dirty="0">
                <a:solidFill>
                  <a:schemeClr val="bg2">
                    <a:lumMod val="50000"/>
                  </a:schemeClr>
                </a:solidFill>
              </a:rPr>
              <a:t>https://people.physics.anu.edu.au/~ecs103/chart3d/</a:t>
            </a:r>
          </a:p>
          <a:p>
            <a:r>
              <a:rPr lang="en-GB" sz="1050" dirty="0"/>
              <a:t>Ed Simpson’s Nuclear Chart</a:t>
            </a:r>
            <a:endParaRPr lang="en-US" sz="105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12C5E6-C38B-334A-AD09-48C9C090F293}"/>
              </a:ext>
            </a:extLst>
          </p:cNvPr>
          <p:cNvSpPr txBox="1"/>
          <p:nvPr/>
        </p:nvSpPr>
        <p:spPr>
          <a:xfrm>
            <a:off x="4556465" y="2643494"/>
            <a:ext cx="291633" cy="23083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5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A32932-9480-7B47-8CBE-F85783B34441}"/>
              </a:ext>
            </a:extLst>
          </p:cNvPr>
          <p:cNvSpPr txBox="1"/>
          <p:nvPr/>
        </p:nvSpPr>
        <p:spPr>
          <a:xfrm>
            <a:off x="5377861" y="1911995"/>
            <a:ext cx="291633" cy="23083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5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EE78DC-4F14-C046-86A7-F60A9D3F3458}"/>
              </a:ext>
            </a:extLst>
          </p:cNvPr>
          <p:cNvSpPr txBox="1"/>
          <p:nvPr/>
        </p:nvSpPr>
        <p:spPr>
          <a:xfrm>
            <a:off x="6182291" y="1665099"/>
            <a:ext cx="291633" cy="23083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5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3B2995-05BD-4F44-AE9F-2DA983806B80}"/>
              </a:ext>
            </a:extLst>
          </p:cNvPr>
          <p:cNvSpPr txBox="1"/>
          <p:nvPr/>
        </p:nvSpPr>
        <p:spPr>
          <a:xfrm>
            <a:off x="6838670" y="1226639"/>
            <a:ext cx="291633" cy="23083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5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437DEC-5ECC-3348-9248-F94FD86D25D4}"/>
              </a:ext>
            </a:extLst>
          </p:cNvPr>
          <p:cNvSpPr txBox="1"/>
          <p:nvPr/>
        </p:nvSpPr>
        <p:spPr>
          <a:xfrm>
            <a:off x="7620172" y="1127485"/>
            <a:ext cx="291633" cy="23083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5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382D64-916C-B745-BB0D-D4A2BDDCC90A}"/>
              </a:ext>
            </a:extLst>
          </p:cNvPr>
          <p:cNvSpPr txBox="1"/>
          <p:nvPr/>
        </p:nvSpPr>
        <p:spPr>
          <a:xfrm>
            <a:off x="3928289" y="2795641"/>
            <a:ext cx="291633" cy="23083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500" b="1" dirty="0">
                <a:solidFill>
                  <a:srgbClr val="008000"/>
                </a:solidFill>
              </a:rPr>
              <a:t>X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B46407-623A-7D4E-A0E6-C48A4F576606}"/>
              </a:ext>
            </a:extLst>
          </p:cNvPr>
          <p:cNvSpPr txBox="1"/>
          <p:nvPr/>
        </p:nvSpPr>
        <p:spPr>
          <a:xfrm>
            <a:off x="3106432" y="3599991"/>
            <a:ext cx="291633" cy="23083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500" b="1" dirty="0">
                <a:solidFill>
                  <a:srgbClr val="008000"/>
                </a:solidFill>
              </a:rPr>
              <a:t>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3500BF-64E4-204C-9976-91A27C4AAF8D}"/>
              </a:ext>
            </a:extLst>
          </p:cNvPr>
          <p:cNvSpPr txBox="1"/>
          <p:nvPr/>
        </p:nvSpPr>
        <p:spPr>
          <a:xfrm>
            <a:off x="3782473" y="3551868"/>
            <a:ext cx="291633" cy="23083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500" b="1" dirty="0">
                <a:solidFill>
                  <a:srgbClr val="008000"/>
                </a:solidFill>
              </a:rPr>
              <a:t>X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EEF9C63-E3BD-4E41-A2A8-2206F08ADE83}"/>
              </a:ext>
            </a:extLst>
          </p:cNvPr>
          <p:cNvSpPr txBox="1"/>
          <p:nvPr/>
        </p:nvSpPr>
        <p:spPr>
          <a:xfrm>
            <a:off x="4604205" y="3608856"/>
            <a:ext cx="291633" cy="23083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500" b="1" dirty="0">
                <a:solidFill>
                  <a:srgbClr val="008000"/>
                </a:solidFill>
              </a:rPr>
              <a:t>X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87FCB2-62E8-934B-8E7B-3C547AE4EE9A}"/>
              </a:ext>
            </a:extLst>
          </p:cNvPr>
          <p:cNvSpPr txBox="1"/>
          <p:nvPr/>
        </p:nvSpPr>
        <p:spPr>
          <a:xfrm>
            <a:off x="5373022" y="3608857"/>
            <a:ext cx="291633" cy="23083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500" b="1" dirty="0">
                <a:solidFill>
                  <a:srgbClr val="008000"/>
                </a:solidFill>
              </a:rPr>
              <a:t>X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2E4B1BB-EF74-B445-ACC2-22BC58EA1D30}"/>
              </a:ext>
            </a:extLst>
          </p:cNvPr>
          <p:cNvSpPr txBox="1"/>
          <p:nvPr/>
        </p:nvSpPr>
        <p:spPr>
          <a:xfrm>
            <a:off x="5377861" y="2731944"/>
            <a:ext cx="291633" cy="23083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500" b="1" dirty="0">
                <a:solidFill>
                  <a:srgbClr val="008000"/>
                </a:solidFill>
              </a:rPr>
              <a:t>X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BFA3BC9-CAF2-7E4D-BF5C-2144E2AD7781}"/>
              </a:ext>
            </a:extLst>
          </p:cNvPr>
          <p:cNvSpPr txBox="1"/>
          <p:nvPr/>
        </p:nvSpPr>
        <p:spPr>
          <a:xfrm>
            <a:off x="6818509" y="3574304"/>
            <a:ext cx="2206209" cy="984885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600" b="1" dirty="0">
                <a:solidFill>
                  <a:srgbClr val="008000"/>
                </a:solidFill>
              </a:rPr>
              <a:t>X – Short-lived radioactive beams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X – Long-lived radioactive targets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E5E0FAE-5576-E443-957E-B81B088D2376}"/>
              </a:ext>
            </a:extLst>
          </p:cNvPr>
          <p:cNvSpPr txBox="1"/>
          <p:nvPr/>
        </p:nvSpPr>
        <p:spPr>
          <a:xfrm>
            <a:off x="3300114" y="2899516"/>
            <a:ext cx="291633" cy="23083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500" b="1" dirty="0">
                <a:solidFill>
                  <a:srgbClr val="008000"/>
                </a:solidFill>
              </a:rPr>
              <a:t>X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3C603A-03E5-6F98-ECBA-53B68948B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733" y="1075528"/>
            <a:ext cx="2733969" cy="2967083"/>
          </a:xfrm>
          <a:solidFill>
            <a:srgbClr val="FFFFFF">
              <a:alpha val="72941"/>
            </a:srgbClr>
          </a:solidFill>
        </p:spPr>
        <p:txBody>
          <a:bodyPr>
            <a:normAutofit/>
          </a:bodyPr>
          <a:lstStyle/>
          <a:p>
            <a:r>
              <a:rPr lang="en-GB" sz="1400" dirty="0"/>
              <a:t>Candidates such as </a:t>
            </a:r>
            <a:r>
              <a:rPr lang="en-GB" sz="1400" baseline="30000" dirty="0"/>
              <a:t>229</a:t>
            </a:r>
            <a:r>
              <a:rPr lang="en-GB" sz="1400" dirty="0"/>
              <a:t>Pa identified as case for EDM search.</a:t>
            </a:r>
          </a:p>
          <a:p>
            <a:pPr lvl="1"/>
            <a:r>
              <a:rPr lang="en-GB" sz="1250" dirty="0"/>
              <a:t>Parity doublet proposed with ∆</a:t>
            </a:r>
            <a:r>
              <a:rPr lang="en-GB" sz="1250" i="1" dirty="0"/>
              <a:t>E</a:t>
            </a:r>
            <a:r>
              <a:rPr lang="en-GB" sz="1250" baseline="-25000" dirty="0"/>
              <a:t>±</a:t>
            </a:r>
            <a:r>
              <a:rPr lang="en-GB" sz="1250" dirty="0"/>
              <a:t> = 0.15(10) keV [1]</a:t>
            </a:r>
          </a:p>
          <a:p>
            <a:pPr lvl="1"/>
            <a:r>
              <a:rPr lang="en-GB" sz="1250" dirty="0"/>
              <a:t>T</a:t>
            </a:r>
            <a:r>
              <a:rPr lang="en-GB" sz="1250" baseline="-25000" dirty="0"/>
              <a:t>1/2</a:t>
            </a:r>
            <a:r>
              <a:rPr lang="en-GB" sz="1250" dirty="0"/>
              <a:t> = 1.5 days</a:t>
            </a:r>
          </a:p>
          <a:p>
            <a:pPr lvl="1"/>
            <a:r>
              <a:rPr lang="en-GB" sz="1250" dirty="0"/>
              <a:t>J</a:t>
            </a:r>
            <a:r>
              <a:rPr lang="en-GB" sz="1250" baseline="30000" dirty="0"/>
              <a:t>π</a:t>
            </a:r>
            <a:r>
              <a:rPr lang="en-GB" sz="1250" dirty="0"/>
              <a:t> = 5/2</a:t>
            </a:r>
            <a:r>
              <a:rPr lang="en-GB" sz="1250" baseline="30000" dirty="0"/>
              <a:t>+</a:t>
            </a:r>
            <a:endParaRPr lang="en-GB" sz="1250" dirty="0"/>
          </a:p>
          <a:p>
            <a:r>
              <a:rPr lang="en-GB" sz="1400" dirty="0"/>
              <a:t>Limited information available, all short-lived actinide isotopes so far by our ISOLDE collaboration.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73C9F5-CB6E-6D5C-070D-470E63F10736}"/>
              </a:ext>
            </a:extLst>
          </p:cNvPr>
          <p:cNvSpPr/>
          <p:nvPr/>
        </p:nvSpPr>
        <p:spPr>
          <a:xfrm>
            <a:off x="3658191" y="1534642"/>
            <a:ext cx="1750800" cy="1197301"/>
          </a:xfrm>
          <a:prstGeom prst="rect">
            <a:avLst/>
          </a:prstGeom>
          <a:noFill/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A3D77F-11A0-166C-DBD7-5BA94308BE55}"/>
              </a:ext>
            </a:extLst>
          </p:cNvPr>
          <p:cNvSpPr txBox="1"/>
          <p:nvPr/>
        </p:nvSpPr>
        <p:spPr>
          <a:xfrm>
            <a:off x="3802974" y="1195016"/>
            <a:ext cx="1495923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GB" sz="1400" dirty="0">
                <a:latin typeface="Poppins" pitchFamily="2" charset="77"/>
                <a:cs typeface="Poppins" pitchFamily="2" charset="77"/>
              </a:rPr>
              <a:t>Octupole hole!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4B49699-7290-BE49-CFA8-8F30A004B0A0}"/>
              </a:ext>
            </a:extLst>
          </p:cNvPr>
          <p:cNvSpPr txBox="1"/>
          <p:nvPr/>
        </p:nvSpPr>
        <p:spPr>
          <a:xfrm>
            <a:off x="84441" y="4162168"/>
            <a:ext cx="224105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>
                <a:latin typeface="Poppins" pitchFamily="2" charset="77"/>
                <a:cs typeface="Poppins" pitchFamily="2" charset="77"/>
              </a:rPr>
              <a:t>[1] I. Ahmad, </a:t>
            </a:r>
            <a:r>
              <a:rPr lang="en-GB" sz="1050" i="1" dirty="0">
                <a:latin typeface="Poppins" pitchFamily="2" charset="77"/>
                <a:cs typeface="Poppins" pitchFamily="2" charset="77"/>
              </a:rPr>
              <a:t>Phys. Rev. C </a:t>
            </a:r>
            <a:r>
              <a:rPr lang="en-GB" sz="1050" b="1" dirty="0"/>
              <a:t>92</a:t>
            </a:r>
            <a:r>
              <a:rPr lang="en-GB" sz="1050" dirty="0"/>
              <a:t>, 024313 (2015)</a:t>
            </a:r>
            <a:endParaRPr lang="en-GB" sz="1050" dirty="0"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9791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042B2-BF8E-86B5-9138-95AA8E6EA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Next steps for nuclear EDMs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DB4FE-1078-F099-7174-2F70F6E94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49" y="856210"/>
            <a:ext cx="7464391" cy="2646481"/>
          </a:xfrm>
        </p:spPr>
        <p:txBody>
          <a:bodyPr>
            <a:normAutofit/>
          </a:bodyPr>
          <a:lstStyle/>
          <a:p>
            <a:r>
              <a:rPr lang="en-GB" sz="1400" dirty="0"/>
              <a:t>Production and study of candidate isotopes in the “octupole hole”.</a:t>
            </a:r>
          </a:p>
          <a:p>
            <a:r>
              <a:rPr lang="en-GB" sz="1400" dirty="0"/>
              <a:t>Direct measurements of octupole deformation in odd-</a:t>
            </a:r>
            <a:r>
              <a:rPr lang="en-GB" sz="1400" i="1" dirty="0"/>
              <a:t>A</a:t>
            </a:r>
            <a:r>
              <a:rPr lang="en-GB" sz="1400" dirty="0"/>
              <a:t> systems is required to constrain correlations to intrinsic Schiff moment in theory.</a:t>
            </a:r>
          </a:p>
          <a:p>
            <a:r>
              <a:rPr lang="en-GB" sz="1400" dirty="0"/>
              <a:t>Identification of parity doublets (∆</a:t>
            </a:r>
            <a:r>
              <a:rPr lang="en-GB" sz="1400" i="1" dirty="0"/>
              <a:t>E</a:t>
            </a:r>
            <a:r>
              <a:rPr lang="en-GB" sz="1400" baseline="-25000" dirty="0"/>
              <a:t>±</a:t>
            </a:r>
            <a:r>
              <a:rPr lang="en-GB" sz="1400" dirty="0"/>
              <a:t> term) in candidate isotopes.</a:t>
            </a:r>
          </a:p>
          <a:p>
            <a:r>
              <a:rPr lang="en-GB" sz="1400" dirty="0"/>
              <a:t>Recent developments on </a:t>
            </a:r>
            <a:r>
              <a:rPr lang="en-GB" sz="1400" baseline="30000" dirty="0"/>
              <a:t>229</a:t>
            </a:r>
            <a:r>
              <a:rPr lang="en-GB" sz="1400" dirty="0"/>
              <a:t>Th nuclear clock [1-5] demonstrates path towards determining very low-energy (few eV) nuclear transitions.</a:t>
            </a:r>
          </a:p>
          <a:p>
            <a:r>
              <a:rPr lang="en-GB" sz="1400" dirty="0"/>
              <a:t>New facilities with dedicated production for next generation </a:t>
            </a:r>
            <a:r>
              <a:rPr lang="en-GB" sz="1400" i="1" dirty="0"/>
              <a:t>CPV</a:t>
            </a:r>
            <a:r>
              <a:rPr lang="en-GB" sz="1400" dirty="0"/>
              <a:t> searches.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6FB33A-3221-2FD9-6637-E94DABDD5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4B40A-67BA-4787-801A-16EE65008C21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99AB6B-685E-335E-36EE-6C5D1A9B6376}"/>
              </a:ext>
            </a:extLst>
          </p:cNvPr>
          <p:cNvSpPr txBox="1"/>
          <p:nvPr/>
        </p:nvSpPr>
        <p:spPr>
          <a:xfrm>
            <a:off x="72189" y="4243213"/>
            <a:ext cx="3797168" cy="861774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n-GB" sz="1000" dirty="0">
                <a:latin typeface="Poppins" pitchFamily="2" charset="77"/>
                <a:cs typeface="Poppins" pitchFamily="2" charset="77"/>
              </a:rPr>
              <a:t>[1] B. </a:t>
            </a:r>
            <a:r>
              <a:rPr lang="en-GB" sz="1000" dirty="0" err="1">
                <a:latin typeface="Poppins" pitchFamily="2" charset="77"/>
                <a:cs typeface="Poppins" pitchFamily="2" charset="77"/>
              </a:rPr>
              <a:t>Seiferle</a:t>
            </a:r>
            <a:r>
              <a:rPr lang="en-GB" sz="1000" dirty="0">
                <a:latin typeface="Poppins" pitchFamily="2" charset="77"/>
                <a:cs typeface="Poppins" pitchFamily="2" charset="77"/>
              </a:rPr>
              <a:t> et al., </a:t>
            </a:r>
            <a:r>
              <a:rPr lang="en-GB" sz="1000" i="1" dirty="0">
                <a:latin typeface="Poppins" pitchFamily="2" charset="77"/>
                <a:cs typeface="Poppins" pitchFamily="2" charset="77"/>
              </a:rPr>
              <a:t>Nature</a:t>
            </a:r>
            <a:r>
              <a:rPr lang="en-GB" sz="10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b="1" dirty="0">
                <a:latin typeface="Poppins" pitchFamily="2" charset="77"/>
                <a:cs typeface="Poppins" pitchFamily="2" charset="77"/>
              </a:rPr>
              <a:t>573</a:t>
            </a:r>
            <a:r>
              <a:rPr lang="en-GB" sz="1000" dirty="0">
                <a:latin typeface="Poppins" pitchFamily="2" charset="77"/>
                <a:cs typeface="Poppins" pitchFamily="2" charset="77"/>
              </a:rPr>
              <a:t>, 243 (2019)</a:t>
            </a:r>
          </a:p>
          <a:p>
            <a:r>
              <a:rPr lang="en-GB" sz="1000" dirty="0">
                <a:latin typeface="Poppins" pitchFamily="2" charset="77"/>
                <a:cs typeface="Poppins" pitchFamily="2" charset="77"/>
              </a:rPr>
              <a:t>[2] S. Kraemer et al., </a:t>
            </a:r>
            <a:r>
              <a:rPr lang="en-GB" sz="1000" i="1" dirty="0">
                <a:latin typeface="Poppins" pitchFamily="2" charset="77"/>
                <a:cs typeface="Poppins" pitchFamily="2" charset="77"/>
              </a:rPr>
              <a:t>Nature</a:t>
            </a:r>
            <a:r>
              <a:rPr lang="en-GB" sz="10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b="1" dirty="0">
                <a:latin typeface="Poppins" pitchFamily="2" charset="77"/>
                <a:cs typeface="Poppins" pitchFamily="2" charset="77"/>
              </a:rPr>
              <a:t>617</a:t>
            </a:r>
            <a:r>
              <a:rPr lang="en-GB" sz="1000" dirty="0">
                <a:latin typeface="Poppins" pitchFamily="2" charset="77"/>
                <a:cs typeface="Poppins" pitchFamily="2" charset="77"/>
              </a:rPr>
              <a:t>, 706 (2023)</a:t>
            </a:r>
          </a:p>
          <a:p>
            <a:r>
              <a:rPr lang="en-GB" sz="1000" dirty="0">
                <a:latin typeface="Poppins" pitchFamily="2" charset="77"/>
                <a:cs typeface="Poppins" pitchFamily="2" charset="77"/>
              </a:rPr>
              <a:t>[3] J. </a:t>
            </a:r>
            <a:r>
              <a:rPr lang="en-GB" sz="1000" dirty="0" err="1">
                <a:latin typeface="Poppins" pitchFamily="2" charset="77"/>
                <a:cs typeface="Poppins" pitchFamily="2" charset="77"/>
              </a:rPr>
              <a:t>Tiedau</a:t>
            </a:r>
            <a:r>
              <a:rPr lang="en-GB" sz="1000" dirty="0">
                <a:latin typeface="Poppins" pitchFamily="2" charset="77"/>
                <a:cs typeface="Poppins" pitchFamily="2" charset="77"/>
              </a:rPr>
              <a:t> et al., </a:t>
            </a:r>
            <a:r>
              <a:rPr lang="en-GB" sz="1000" i="1" dirty="0">
                <a:latin typeface="Poppins" pitchFamily="2" charset="77"/>
                <a:cs typeface="Poppins" pitchFamily="2" charset="77"/>
              </a:rPr>
              <a:t>Phys. Rev Lett. </a:t>
            </a:r>
            <a:r>
              <a:rPr lang="en-GB" sz="1000" b="1" dirty="0">
                <a:latin typeface="Poppins" pitchFamily="2" charset="77"/>
                <a:cs typeface="Poppins" pitchFamily="2" charset="77"/>
              </a:rPr>
              <a:t>132</a:t>
            </a:r>
            <a:r>
              <a:rPr lang="en-GB" sz="1000" dirty="0">
                <a:latin typeface="Poppins" pitchFamily="2" charset="77"/>
                <a:cs typeface="Poppins" pitchFamily="2" charset="77"/>
              </a:rPr>
              <a:t>, 192501 (2024)</a:t>
            </a:r>
          </a:p>
          <a:p>
            <a:r>
              <a:rPr lang="en-GB" sz="1000" dirty="0">
                <a:latin typeface="Poppins" pitchFamily="2" charset="77"/>
                <a:cs typeface="Poppins" pitchFamily="2" charset="77"/>
              </a:rPr>
              <a:t>[4] R. Elwell et al., </a:t>
            </a:r>
            <a:r>
              <a:rPr lang="en-GB" sz="1000" i="1" dirty="0">
                <a:latin typeface="Poppins" pitchFamily="2" charset="77"/>
                <a:cs typeface="Poppins" pitchFamily="2" charset="77"/>
              </a:rPr>
              <a:t>Phys. Rev Lett. </a:t>
            </a:r>
            <a:r>
              <a:rPr lang="en-GB" sz="1000" b="1" dirty="0">
                <a:latin typeface="Poppins" pitchFamily="2" charset="77"/>
                <a:cs typeface="Poppins" pitchFamily="2" charset="77"/>
              </a:rPr>
              <a:t>133</a:t>
            </a:r>
            <a:r>
              <a:rPr lang="en-GB" sz="1000" dirty="0">
                <a:latin typeface="Poppins" pitchFamily="2" charset="77"/>
                <a:cs typeface="Poppins" pitchFamily="2" charset="77"/>
              </a:rPr>
              <a:t>, 013201 (2024)</a:t>
            </a:r>
          </a:p>
          <a:p>
            <a:r>
              <a:rPr lang="en-GB" sz="1000" dirty="0">
                <a:latin typeface="Poppins" pitchFamily="2" charset="77"/>
                <a:cs typeface="Poppins" pitchFamily="2" charset="77"/>
              </a:rPr>
              <a:t>[5] C. Zhang,. et al.. </a:t>
            </a:r>
            <a:r>
              <a:rPr lang="en-GB" sz="1000" i="1" dirty="0">
                <a:latin typeface="Poppins" pitchFamily="2" charset="77"/>
                <a:cs typeface="Poppins" pitchFamily="2" charset="77"/>
              </a:rPr>
              <a:t>Nature</a:t>
            </a:r>
            <a:r>
              <a:rPr lang="en-GB" sz="10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b="1" dirty="0">
                <a:latin typeface="Poppins" pitchFamily="2" charset="77"/>
                <a:cs typeface="Poppins" pitchFamily="2" charset="77"/>
              </a:rPr>
              <a:t>633</a:t>
            </a:r>
            <a:r>
              <a:rPr lang="en-GB" sz="1000" dirty="0">
                <a:latin typeface="Poppins" pitchFamily="2" charset="77"/>
                <a:cs typeface="Poppins" pitchFamily="2" charset="77"/>
              </a:rPr>
              <a:t>, 63 (2024)</a:t>
            </a:r>
          </a:p>
        </p:txBody>
      </p:sp>
      <p:pic>
        <p:nvPicPr>
          <p:cNvPr id="9" name="Picture 8" descr="A magazine cover with a sphere and lines&#10;&#10;AI-generated content may be incorrect.">
            <a:extLst>
              <a:ext uri="{FF2B5EF4-FFF2-40B4-BE49-F238E27FC236}">
                <a16:creationId xmlns:a16="http://schemas.microsoft.com/office/drawing/2014/main" id="{56EDAA00-8571-1337-610F-41A95C7A06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080" y="83974"/>
            <a:ext cx="1559293" cy="20565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3EBDDC7-4D5B-E2EC-5C85-6A3613C0322B}"/>
              </a:ext>
            </a:extLst>
          </p:cNvPr>
          <p:cNvSpPr txBox="1"/>
          <p:nvPr/>
        </p:nvSpPr>
        <p:spPr>
          <a:xfrm>
            <a:off x="6761937" y="93889"/>
            <a:ext cx="678391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baseline="30000" dirty="0"/>
              <a:t>229</a:t>
            </a:r>
            <a:r>
              <a:rPr lang="en-GB" dirty="0"/>
              <a:t>Th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038928F-B54D-4A3C-5A03-F1CBCDA0874F}"/>
              </a:ext>
            </a:extLst>
          </p:cNvPr>
          <p:cNvSpPr txBox="1">
            <a:spLocks/>
          </p:cNvSpPr>
          <p:nvPr/>
        </p:nvSpPr>
        <p:spPr>
          <a:xfrm>
            <a:off x="437949" y="3370725"/>
            <a:ext cx="8523170" cy="648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110000"/>
              </a:lnSpc>
              <a:spcBef>
                <a:spcPts val="135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50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342900" indent="-171450" algn="l" defTabSz="685800" rtl="0" eaLnBrk="1" latinLnBrk="0" hangingPunct="1">
              <a:lnSpc>
                <a:spcPct val="110000"/>
              </a:lnSpc>
              <a:spcBef>
                <a:spcPts val="45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35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514350" indent="-171450" algn="l" defTabSz="685800" rtl="0" eaLnBrk="1" latinLnBrk="0" hangingPunct="1">
              <a:lnSpc>
                <a:spcPct val="11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35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685800" indent="-171450" algn="l" defTabSz="685800" rtl="0" eaLnBrk="1" latinLnBrk="0" hangingPunct="1">
              <a:lnSpc>
                <a:spcPct val="110000"/>
              </a:lnSpc>
              <a:spcBef>
                <a:spcPts val="45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35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857250" indent="-171450" algn="l" defTabSz="685800" rtl="0" eaLnBrk="1" latinLnBrk="0" hangingPunct="1">
              <a:lnSpc>
                <a:spcPct val="11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35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1033463" indent="-171450" algn="l" defTabSz="6858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35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02531" indent="-17145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35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372791" indent="-171450" algn="l" defTabSz="6858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35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543050" indent="-17145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35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/>
              <a:t>Facility for Rare Isotope Beams (FRIB) at MSU, USA building new collaboration to identify, characterise, build and measure atomic EDM in short-lived actinides (</a:t>
            </a:r>
            <a:r>
              <a:rPr lang="en-GB" sz="1400" baseline="30000" dirty="0"/>
              <a:t>229</a:t>
            </a:r>
            <a:r>
              <a:rPr lang="en-GB" sz="1400" dirty="0"/>
              <a:t>Pa?).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569277B-3539-FA80-C541-D7DF1E985B74}"/>
              </a:ext>
            </a:extLst>
          </p:cNvPr>
          <p:cNvSpPr txBox="1">
            <a:spLocks/>
          </p:cNvSpPr>
          <p:nvPr/>
        </p:nvSpPr>
        <p:spPr>
          <a:xfrm>
            <a:off x="3711387" y="4025951"/>
            <a:ext cx="5034013" cy="648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110000"/>
              </a:lnSpc>
              <a:spcBef>
                <a:spcPts val="135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50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342900" indent="-171450" algn="l" defTabSz="685800" rtl="0" eaLnBrk="1" latinLnBrk="0" hangingPunct="1">
              <a:lnSpc>
                <a:spcPct val="110000"/>
              </a:lnSpc>
              <a:spcBef>
                <a:spcPts val="45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35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514350" indent="-171450" algn="l" defTabSz="685800" rtl="0" eaLnBrk="1" latinLnBrk="0" hangingPunct="1">
              <a:lnSpc>
                <a:spcPct val="11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35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685800" indent="-171450" algn="l" defTabSz="685800" rtl="0" eaLnBrk="1" latinLnBrk="0" hangingPunct="1">
              <a:lnSpc>
                <a:spcPct val="110000"/>
              </a:lnSpc>
              <a:spcBef>
                <a:spcPts val="45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35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857250" indent="-171450" algn="l" defTabSz="685800" rtl="0" eaLnBrk="1" latinLnBrk="0" hangingPunct="1">
              <a:lnSpc>
                <a:spcPct val="11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35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1033463" indent="-171450" algn="l" defTabSz="6858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35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02531" indent="-17145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35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372791" indent="-171450" algn="l" defTabSz="6858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35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543050" indent="-17145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35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 err="1"/>
              <a:t>FunSy</a:t>
            </a:r>
            <a:r>
              <a:rPr lang="en-GB" sz="1400" dirty="0"/>
              <a:t> collaboration at CERN initiated this year, bringing together nuclear and AMO physicists.</a:t>
            </a:r>
          </a:p>
        </p:txBody>
      </p:sp>
    </p:spTree>
    <p:extLst>
      <p:ext uri="{BB962C8B-B14F-4D97-AF65-F5344CB8AC3E}">
        <p14:creationId xmlns:p14="http://schemas.microsoft.com/office/powerpoint/2010/main" val="229877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6CB36-BEE5-B589-BFAC-51EB16277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A2094-5429-2938-78C7-806934D5E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83503"/>
            <a:ext cx="7351987" cy="480598"/>
          </a:xfrm>
        </p:spPr>
        <p:txBody>
          <a:bodyPr/>
          <a:lstStyle/>
          <a:p>
            <a:r>
              <a:rPr lang="en-GB" dirty="0"/>
              <a:t>Facility for Rare Isotope Beams (FRIB)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E1970D-1593-B0BF-175A-ED50CA14F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43252"/>
            <a:ext cx="5385336" cy="2506339"/>
          </a:xfrm>
        </p:spPr>
        <p:txBody>
          <a:bodyPr>
            <a:normAutofit/>
          </a:bodyPr>
          <a:lstStyle/>
          <a:p>
            <a:r>
              <a:rPr lang="en-GB" sz="1400" dirty="0"/>
              <a:t>Linear acceleration of </a:t>
            </a:r>
            <a:r>
              <a:rPr lang="en-GB" sz="1400" baseline="30000" dirty="0"/>
              <a:t>238</a:t>
            </a:r>
            <a:r>
              <a:rPr lang="en-GB" sz="1400" dirty="0"/>
              <a:t>U beams to 200 MeV/</a:t>
            </a:r>
            <a:r>
              <a:rPr lang="en-GB" sz="1400" i="1" dirty="0"/>
              <a:t>u</a:t>
            </a:r>
            <a:r>
              <a:rPr lang="en-GB" sz="1400" dirty="0"/>
              <a:t> with 324 SC cavities in 46 cryomodules. Commissioned in 2022.</a:t>
            </a:r>
          </a:p>
          <a:p>
            <a:r>
              <a:rPr lang="en-GB" sz="1400" dirty="0"/>
              <a:t>Fragmentation on </a:t>
            </a:r>
            <a:r>
              <a:rPr lang="en-GB" sz="1400" baseline="30000" dirty="0"/>
              <a:t>12</a:t>
            </a:r>
            <a:r>
              <a:rPr lang="en-GB" sz="1400" dirty="0"/>
              <a:t>C production target and separation and identification of reaction products in-flight, delivered to end-user stations for secondary reactions or spectroscopy.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CD3E1C-9232-18A9-9F65-A7E8608A4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4B40A-67BA-4787-801A-16EE65008C21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166CB716-CE96-16A6-6AB2-D3FF9A3D7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870" y="48084"/>
            <a:ext cx="879130" cy="879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long shot of a hallway&#10;&#10;AI-generated content may be incorrect.">
            <a:extLst>
              <a:ext uri="{FF2B5EF4-FFF2-40B4-BE49-F238E27FC236}">
                <a16:creationId xmlns:a16="http://schemas.microsoft.com/office/drawing/2014/main" id="{08CD8CE7-6743-5576-8FFD-DE31F1B2B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035" y="985702"/>
            <a:ext cx="2896965" cy="1586048"/>
          </a:xfrm>
          <a:prstGeom prst="rect">
            <a:avLst/>
          </a:prstGeom>
        </p:spPr>
      </p:pic>
      <p:pic>
        <p:nvPicPr>
          <p:cNvPr id="7" name="Picture 6" descr="A diagram of a product development process&#10;&#10;AI-generated content may be incorrect.">
            <a:extLst>
              <a:ext uri="{FF2B5EF4-FFF2-40B4-BE49-F238E27FC236}">
                <a16:creationId xmlns:a16="http://schemas.microsoft.com/office/drawing/2014/main" id="{92CCE5C1-49ED-548C-3B30-5D8E5CB1491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67123"/>
            <a:ext cx="4825253" cy="2676377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B6DBD16-40BF-4501-13DF-0324A4FAFFB8}"/>
              </a:ext>
            </a:extLst>
          </p:cNvPr>
          <p:cNvSpPr txBox="1">
            <a:spLocks/>
          </p:cNvSpPr>
          <p:nvPr/>
        </p:nvSpPr>
        <p:spPr>
          <a:xfrm>
            <a:off x="4825252" y="2730237"/>
            <a:ext cx="4318748" cy="197651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171450" indent="-171450" algn="l" defTabSz="685800" rtl="0" eaLnBrk="1" latinLnBrk="0" hangingPunct="1">
              <a:lnSpc>
                <a:spcPct val="110000"/>
              </a:lnSpc>
              <a:spcBef>
                <a:spcPts val="135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50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342900" indent="-171450" algn="l" defTabSz="685800" rtl="0" eaLnBrk="1" latinLnBrk="0" hangingPunct="1">
              <a:lnSpc>
                <a:spcPct val="110000"/>
              </a:lnSpc>
              <a:spcBef>
                <a:spcPts val="45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35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514350" indent="-171450" algn="l" defTabSz="685800" rtl="0" eaLnBrk="1" latinLnBrk="0" hangingPunct="1">
              <a:lnSpc>
                <a:spcPct val="11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35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685800" indent="-171450" algn="l" defTabSz="685800" rtl="0" eaLnBrk="1" latinLnBrk="0" hangingPunct="1">
              <a:lnSpc>
                <a:spcPct val="110000"/>
              </a:lnSpc>
              <a:spcBef>
                <a:spcPts val="45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35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857250" indent="-171450" algn="l" defTabSz="685800" rtl="0" eaLnBrk="1" latinLnBrk="0" hangingPunct="1">
              <a:lnSpc>
                <a:spcPct val="11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35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1033463" indent="-171450" algn="l" defTabSz="6858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35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02531" indent="-17145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35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372791" indent="-171450" algn="l" defTabSz="6858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35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543050" indent="-17145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35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/>
              <a:t>Currently operating at 10-20 kW on target, design goal of 400 kW at full power.</a:t>
            </a:r>
          </a:p>
          <a:p>
            <a:r>
              <a:rPr lang="en-GB" sz="1400" dirty="0"/>
              <a:t>Advantage over ISOLDE for refractory elements, such as U, Th and Pa… No chemistry needed!</a:t>
            </a:r>
          </a:p>
          <a:p>
            <a:r>
              <a:rPr lang="en-GB" sz="1400" dirty="0"/>
              <a:t>New isotope discoveries already…</a:t>
            </a:r>
          </a:p>
          <a:p>
            <a:pPr marL="0" indent="0" algn="ctr">
              <a:buNone/>
            </a:pPr>
            <a:r>
              <a:rPr lang="en-GB" sz="1300" dirty="0"/>
              <a:t>O. B. Tarasov et al., </a:t>
            </a:r>
            <a:r>
              <a:rPr lang="en-GB" sz="1300" i="1" dirty="0"/>
              <a:t>Phys. Rev. Lett</a:t>
            </a:r>
            <a:r>
              <a:rPr lang="en-GB" sz="1300" dirty="0"/>
              <a:t>. </a:t>
            </a:r>
            <a:r>
              <a:rPr lang="en-GB" sz="1300" b="1" dirty="0"/>
              <a:t>132</a:t>
            </a:r>
            <a:r>
              <a:rPr lang="en-GB" sz="1300" dirty="0"/>
              <a:t>, 072501 (2024)</a:t>
            </a:r>
          </a:p>
        </p:txBody>
      </p:sp>
    </p:spTree>
    <p:extLst>
      <p:ext uri="{BB962C8B-B14F-4D97-AF65-F5344CB8AC3E}">
        <p14:creationId xmlns:p14="http://schemas.microsoft.com/office/powerpoint/2010/main" val="19745092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691DC-B2AC-AA63-4C5B-F2625EE79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83503"/>
            <a:ext cx="7351987" cy="480598"/>
          </a:xfrm>
        </p:spPr>
        <p:txBody>
          <a:bodyPr/>
          <a:lstStyle/>
          <a:p>
            <a:r>
              <a:rPr lang="en-GB" dirty="0"/>
              <a:t>Facility for Rare Isotope Beams (FRIB)</a:t>
            </a:r>
          </a:p>
        </p:txBody>
      </p:sp>
      <p:pic>
        <p:nvPicPr>
          <p:cNvPr id="5" name="Picture 4" descr="Diagram of a diagram of a water system&#10;&#10;AI-generated content may be incorrect.">
            <a:extLst>
              <a:ext uri="{FF2B5EF4-FFF2-40B4-BE49-F238E27FC236}">
                <a16:creationId xmlns:a16="http://schemas.microsoft.com/office/drawing/2014/main" id="{14996511-896E-307C-E44A-D1021A734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386" y="698538"/>
            <a:ext cx="4473614" cy="2123994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D33B5081-4EA7-9456-415F-445DA8E3E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870" y="48084"/>
            <a:ext cx="879130" cy="879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3405CAF0-42B8-FC1D-B9FE-2D621606D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377" y="799478"/>
            <a:ext cx="4615315" cy="2057491"/>
          </a:xfrm>
        </p:spPr>
        <p:txBody>
          <a:bodyPr>
            <a:normAutofit/>
          </a:bodyPr>
          <a:lstStyle/>
          <a:p>
            <a:r>
              <a:rPr lang="en-GB" sz="1400" dirty="0"/>
              <a:t>Isotope harvesting at beam dump (water target) is key to future EDM programme.</a:t>
            </a:r>
          </a:p>
          <a:p>
            <a:pPr lvl="1"/>
            <a:r>
              <a:rPr lang="en-GB" sz="1250" dirty="0"/>
              <a:t>“The Nuclear Pear Factory”</a:t>
            </a:r>
          </a:p>
          <a:p>
            <a:r>
              <a:rPr lang="en-GB" sz="1400" dirty="0"/>
              <a:t>EDMs, actinides and octupoles highlighted in theory WP motivating first experiments.</a:t>
            </a:r>
          </a:p>
          <a:p>
            <a:pPr marL="0" indent="0">
              <a:buNone/>
            </a:pPr>
            <a:r>
              <a:rPr lang="en-GB" sz="1200" dirty="0"/>
              <a:t>B. A. Brown et al. arXiv:2410.06144v1 [</a:t>
            </a:r>
            <a:r>
              <a:rPr lang="en-GB" sz="1200" dirty="0" err="1"/>
              <a:t>nucl-th</a:t>
            </a:r>
            <a:r>
              <a:rPr lang="en-GB" sz="1200" dirty="0"/>
              <a:t>]</a:t>
            </a:r>
          </a:p>
          <a:p>
            <a:pPr marL="0" indent="0">
              <a:buNone/>
            </a:pPr>
            <a:endParaRPr lang="en-GB" sz="1400" dirty="0"/>
          </a:p>
        </p:txBody>
      </p:sp>
      <p:pic>
        <p:nvPicPr>
          <p:cNvPr id="18" name="Picture 17" descr="Diagram of a diagram of a device&#10;&#10;AI-generated content may be incorrect.">
            <a:extLst>
              <a:ext uri="{FF2B5EF4-FFF2-40B4-BE49-F238E27FC236}">
                <a16:creationId xmlns:a16="http://schemas.microsoft.com/office/drawing/2014/main" id="{1F39ABB0-5B7B-C891-EF55-95F1401AD3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06" y="2773069"/>
            <a:ext cx="4439379" cy="220975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0D9C6C2-FDE5-2A3A-84FF-F4B488E2B6F0}"/>
              </a:ext>
            </a:extLst>
          </p:cNvPr>
          <p:cNvSpPr txBox="1"/>
          <p:nvPr/>
        </p:nvSpPr>
        <p:spPr>
          <a:xfrm>
            <a:off x="1017712" y="4782829"/>
            <a:ext cx="3087893" cy="27699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GB" sz="1200" dirty="0">
                <a:latin typeface="Poppins" pitchFamily="2" charset="77"/>
                <a:cs typeface="Poppins" pitchFamily="2" charset="77"/>
              </a:rPr>
              <a:t>J. </a:t>
            </a:r>
            <a:r>
              <a:rPr lang="en-GB" sz="1200" dirty="0" err="1">
                <a:latin typeface="Poppins" pitchFamily="2" charset="77"/>
                <a:cs typeface="Poppins" pitchFamily="2" charset="77"/>
              </a:rPr>
              <a:t>Ballof</a:t>
            </a:r>
            <a:r>
              <a:rPr lang="en-GB" sz="1200" dirty="0">
                <a:latin typeface="Poppins" pitchFamily="2" charset="77"/>
                <a:cs typeface="Poppins" pitchFamily="2" charset="77"/>
              </a:rPr>
              <a:t> et al., </a:t>
            </a:r>
            <a:r>
              <a:rPr lang="en-GB" sz="1200" i="1" dirty="0">
                <a:latin typeface="Poppins" pitchFamily="2" charset="77"/>
                <a:cs typeface="Poppins" pitchFamily="2" charset="77"/>
              </a:rPr>
              <a:t>NIMB</a:t>
            </a:r>
            <a:r>
              <a:rPr lang="en-GB" sz="12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1200" b="1" dirty="0">
                <a:latin typeface="Poppins" pitchFamily="2" charset="77"/>
                <a:cs typeface="Poppins" pitchFamily="2" charset="77"/>
              </a:rPr>
              <a:t>541</a:t>
            </a:r>
            <a:r>
              <a:rPr lang="en-GB" sz="1200" dirty="0">
                <a:latin typeface="Poppins" pitchFamily="2" charset="77"/>
                <a:cs typeface="Poppins" pitchFamily="2" charset="77"/>
              </a:rPr>
              <a:t>, 224 (2023)</a:t>
            </a:r>
          </a:p>
        </p:txBody>
      </p:sp>
      <p:sp>
        <p:nvSpPr>
          <p:cNvPr id="20" name="Content Placeholder 15">
            <a:extLst>
              <a:ext uri="{FF2B5EF4-FFF2-40B4-BE49-F238E27FC236}">
                <a16:creationId xmlns:a16="http://schemas.microsoft.com/office/drawing/2014/main" id="{2FE0F0EA-0C1B-FC12-76DA-173908D0B41B}"/>
              </a:ext>
            </a:extLst>
          </p:cNvPr>
          <p:cNvSpPr txBox="1">
            <a:spLocks/>
          </p:cNvSpPr>
          <p:nvPr/>
        </p:nvSpPr>
        <p:spPr>
          <a:xfrm>
            <a:off x="4801940" y="3019142"/>
            <a:ext cx="4265058" cy="1828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110000"/>
              </a:lnSpc>
              <a:spcBef>
                <a:spcPts val="135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50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342900" indent="-171450" algn="l" defTabSz="685800" rtl="0" eaLnBrk="1" latinLnBrk="0" hangingPunct="1">
              <a:lnSpc>
                <a:spcPct val="110000"/>
              </a:lnSpc>
              <a:spcBef>
                <a:spcPts val="45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35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514350" indent="-171450" algn="l" defTabSz="685800" rtl="0" eaLnBrk="1" latinLnBrk="0" hangingPunct="1">
              <a:lnSpc>
                <a:spcPct val="11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35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685800" indent="-171450" algn="l" defTabSz="685800" rtl="0" eaLnBrk="1" latinLnBrk="0" hangingPunct="1">
              <a:lnSpc>
                <a:spcPct val="110000"/>
              </a:lnSpc>
              <a:spcBef>
                <a:spcPts val="45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35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857250" indent="-171450" algn="l" defTabSz="685800" rtl="0" eaLnBrk="1" latinLnBrk="0" hangingPunct="1">
              <a:lnSpc>
                <a:spcPct val="11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35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1033463" indent="-171450" algn="l" defTabSz="6858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35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02531" indent="-17145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35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372791" indent="-171450" algn="l" defTabSz="6858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35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543050" indent="-17145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35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/>
              <a:t>Dedicated FRIB-EDM front-end for extracting actinides from solution and transporting as a beam to high vacuum.</a:t>
            </a:r>
          </a:p>
          <a:p>
            <a:r>
              <a:rPr lang="en-GB" sz="1400" dirty="0"/>
              <a:t>Collaboration with ISOLDE target and ion-source team with aim of delivering atomic and molecular beams for </a:t>
            </a:r>
            <a:r>
              <a:rPr lang="en-GB" sz="1400" i="1" dirty="0"/>
              <a:t>CPV</a:t>
            </a:r>
            <a:r>
              <a:rPr lang="en-GB" sz="1400" dirty="0"/>
              <a:t> studies.</a:t>
            </a:r>
          </a:p>
        </p:txBody>
      </p:sp>
    </p:spTree>
    <p:extLst>
      <p:ext uri="{BB962C8B-B14F-4D97-AF65-F5344CB8AC3E}">
        <p14:creationId xmlns:p14="http://schemas.microsoft.com/office/powerpoint/2010/main" val="1965578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F0D78B4-AD2E-656F-8251-18E6452C4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83503"/>
            <a:ext cx="6508377" cy="480598"/>
          </a:xfrm>
        </p:spPr>
        <p:txBody>
          <a:bodyPr/>
          <a:lstStyle/>
          <a:p>
            <a:r>
              <a:rPr lang="en-GB" dirty="0">
                <a:latin typeface="Poppins" pitchFamily="2" charset="77"/>
                <a:cs typeface="Poppins" pitchFamily="2" charset="77"/>
              </a:rPr>
              <a:t>Talk outline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749159-1FA8-9123-77A6-8B2A948F7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52500"/>
            <a:ext cx="8138160" cy="3641725"/>
          </a:xfrm>
        </p:spPr>
        <p:txBody>
          <a:bodyPr>
            <a:normAutofit/>
          </a:bodyPr>
          <a:lstStyle/>
          <a:p>
            <a:r>
              <a:rPr lang="en-GB" sz="1800" dirty="0">
                <a:latin typeface="Poppins" pitchFamily="2" charset="77"/>
                <a:cs typeface="Poppins" pitchFamily="2" charset="77"/>
              </a:rPr>
              <a:t>Content warning – this talk may contain NP (Nuclear Physics!!)</a:t>
            </a:r>
          </a:p>
          <a:p>
            <a:r>
              <a:rPr lang="en-GB" sz="1800" b="1" dirty="0">
                <a:latin typeface="Poppins" pitchFamily="2" charset="77"/>
                <a:cs typeface="Poppins" pitchFamily="2" charset="77"/>
              </a:rPr>
              <a:t>EDMs</a:t>
            </a:r>
            <a:r>
              <a:rPr lang="en-GB" sz="1800" dirty="0">
                <a:latin typeface="Poppins" pitchFamily="2" charset="77"/>
                <a:cs typeface="Poppins" pitchFamily="2" charset="77"/>
              </a:rPr>
              <a:t> in nuclear, atomic and molecular systems</a:t>
            </a:r>
          </a:p>
          <a:p>
            <a:r>
              <a:rPr lang="en-GB" sz="1800" dirty="0">
                <a:latin typeface="Poppins" pitchFamily="2" charset="77"/>
                <a:cs typeface="Poppins" pitchFamily="2" charset="77"/>
              </a:rPr>
              <a:t>A focus on the </a:t>
            </a:r>
            <a:r>
              <a:rPr lang="en-GB" sz="1800" b="1" dirty="0">
                <a:latin typeface="Poppins" pitchFamily="2" charset="77"/>
                <a:cs typeface="Poppins" pitchFamily="2" charset="77"/>
              </a:rPr>
              <a:t>Schiff moment </a:t>
            </a:r>
            <a:r>
              <a:rPr lang="en-GB" sz="1800" dirty="0">
                <a:latin typeface="Poppins" pitchFamily="2" charset="77"/>
                <a:cs typeface="Poppins" pitchFamily="2" charset="77"/>
              </a:rPr>
              <a:t>and heavy, deformed nuclei</a:t>
            </a:r>
          </a:p>
          <a:p>
            <a:r>
              <a:rPr lang="en-GB" sz="1800" b="1" dirty="0">
                <a:latin typeface="Poppins" pitchFamily="2" charset="77"/>
                <a:cs typeface="Poppins" pitchFamily="2" charset="77"/>
              </a:rPr>
              <a:t>Radioactive nuclear systems </a:t>
            </a:r>
            <a:r>
              <a:rPr lang="en-GB" sz="1800" dirty="0">
                <a:latin typeface="Poppins" pitchFamily="2" charset="77"/>
                <a:cs typeface="Poppins" pitchFamily="2" charset="77"/>
              </a:rPr>
              <a:t>and the latest atomic </a:t>
            </a:r>
            <a:r>
              <a:rPr lang="en-GB" sz="1800" dirty="0"/>
              <a:t>EDM </a:t>
            </a:r>
            <a:r>
              <a:rPr lang="en-GB" sz="1800" dirty="0">
                <a:latin typeface="Poppins" pitchFamily="2" charset="77"/>
                <a:cs typeface="Poppins" pitchFamily="2" charset="77"/>
              </a:rPr>
              <a:t>pursuits</a:t>
            </a:r>
          </a:p>
          <a:p>
            <a:r>
              <a:rPr lang="en-GB" sz="1800" dirty="0"/>
              <a:t>What are </a:t>
            </a:r>
            <a:r>
              <a:rPr lang="en-GB" sz="1800" b="1" dirty="0"/>
              <a:t>nuclear theory + experiment</a:t>
            </a:r>
            <a:r>
              <a:rPr lang="en-GB" sz="1800" dirty="0"/>
              <a:t> doing in this direction?</a:t>
            </a:r>
            <a:endParaRPr lang="en-GB" sz="1800" dirty="0">
              <a:latin typeface="Poppins" pitchFamily="2" charset="77"/>
              <a:cs typeface="Poppins" pitchFamily="2" charset="77"/>
            </a:endParaRPr>
          </a:p>
          <a:p>
            <a:r>
              <a:rPr lang="en-GB" sz="1800" dirty="0">
                <a:latin typeface="Poppins" pitchFamily="2" charset="77"/>
                <a:cs typeface="Poppins" pitchFamily="2" charset="77"/>
              </a:rPr>
              <a:t>Aside on </a:t>
            </a:r>
            <a:r>
              <a:rPr lang="en-GB" sz="1800" dirty="0"/>
              <a:t>opportunities utilising</a:t>
            </a:r>
            <a:r>
              <a:rPr lang="en-GB" sz="18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1800" b="1" dirty="0">
                <a:latin typeface="Poppins" pitchFamily="2" charset="77"/>
                <a:cs typeface="Poppins" pitchFamily="2" charset="77"/>
              </a:rPr>
              <a:t>radioactive molecules</a:t>
            </a:r>
            <a:endParaRPr lang="en-GB" sz="1800" dirty="0">
              <a:latin typeface="Poppins" pitchFamily="2" charset="77"/>
              <a:cs typeface="Poppins" pitchFamily="2" charset="77"/>
            </a:endParaRPr>
          </a:p>
          <a:p>
            <a:r>
              <a:rPr lang="en-GB" sz="1800" dirty="0">
                <a:latin typeface="Poppins" pitchFamily="2" charset="77"/>
                <a:cs typeface="Poppins" pitchFamily="2" charset="77"/>
              </a:rPr>
              <a:t>Conclusions…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3CD19D-17D4-27AD-3B03-5D8E36BAC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18747" y="4845906"/>
            <a:ext cx="506506" cy="273844"/>
          </a:xfrm>
        </p:spPr>
        <p:txBody>
          <a:bodyPr/>
          <a:lstStyle/>
          <a:p>
            <a:fld id="{DCE4B40A-67BA-4787-801A-16EE65008C2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5270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2E746-00AC-755B-5B79-1CE7823D2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Nuclear theory for EDMs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DED02-8B22-7273-951C-C4591156E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622" y="933922"/>
            <a:ext cx="4276378" cy="3642163"/>
          </a:xfrm>
        </p:spPr>
        <p:txBody>
          <a:bodyPr>
            <a:normAutofit/>
          </a:bodyPr>
          <a:lstStyle/>
          <a:p>
            <a:r>
              <a:rPr lang="en-GB" sz="1400" dirty="0"/>
              <a:t>Modern nuclear density functional theory yields a spread of Schiff moment predictions.</a:t>
            </a:r>
          </a:p>
          <a:p>
            <a:r>
              <a:rPr lang="en-GB" sz="1400" dirty="0"/>
              <a:t>However, correlation with the intrinsic nuclear octupole moment is demonstrated, reduced systematics.</a:t>
            </a:r>
          </a:p>
          <a:p>
            <a:r>
              <a:rPr lang="en-GB" sz="1400" dirty="0"/>
              <a:t>Requires better nuclear data, and direct measurements in isotopes of interest.</a:t>
            </a:r>
          </a:p>
          <a:p>
            <a:r>
              <a:rPr lang="en-GB" sz="1400" dirty="0"/>
              <a:t>Also interest in MQM and anapole moments</a:t>
            </a:r>
          </a:p>
          <a:p>
            <a:r>
              <a:rPr lang="en-GB" sz="1400" dirty="0"/>
              <a:t>New review on </a:t>
            </a:r>
            <a:r>
              <a:rPr lang="en-GB" sz="1400" dirty="0" err="1"/>
              <a:t>arXiv</a:t>
            </a:r>
            <a:r>
              <a:rPr lang="en-GB" sz="1400" dirty="0"/>
              <a:t>::2511.04632v1 [</a:t>
            </a:r>
            <a:r>
              <a:rPr lang="en-GB" sz="1400" dirty="0" err="1"/>
              <a:t>nucl-th</a:t>
            </a:r>
            <a:r>
              <a:rPr lang="en-GB" sz="1400" dirty="0"/>
              <a:t>] by Jacek </a:t>
            </a:r>
            <a:r>
              <a:rPr lang="en-GB" sz="1400" dirty="0" err="1"/>
              <a:t>Dobaczewski</a:t>
            </a:r>
            <a:r>
              <a:rPr lang="en-GB" sz="1400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7D801C-3A47-0025-E475-0148E3958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73779" y="4805857"/>
            <a:ext cx="506506" cy="273844"/>
          </a:xfrm>
        </p:spPr>
        <p:txBody>
          <a:bodyPr/>
          <a:lstStyle/>
          <a:p>
            <a:fld id="{DCE4B40A-67BA-4787-801A-16EE65008C21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EC3393-3D49-A2EB-CE67-39F65A247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1"/>
          <a:stretch>
            <a:fillRect/>
          </a:stretch>
        </p:blipFill>
        <p:spPr>
          <a:xfrm>
            <a:off x="4668253" y="183502"/>
            <a:ext cx="4475747" cy="43271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4E064C-A943-D299-48E0-C5B9ECD57409}"/>
              </a:ext>
            </a:extLst>
          </p:cNvPr>
          <p:cNvSpPr txBox="1"/>
          <p:nvPr/>
        </p:nvSpPr>
        <p:spPr>
          <a:xfrm>
            <a:off x="138185" y="4833039"/>
            <a:ext cx="494395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6400" indent="-406400">
              <a:buNone/>
            </a:pPr>
            <a:r>
              <a:rPr lang="en-GB" sz="1050" dirty="0">
                <a:effectLst/>
              </a:rPr>
              <a:t>F. Dalton, V. V. </a:t>
            </a:r>
            <a:r>
              <a:rPr lang="en-GB" sz="1050" dirty="0" err="1">
                <a:effectLst/>
              </a:rPr>
              <a:t>Flambaum</a:t>
            </a:r>
            <a:r>
              <a:rPr lang="en-GB" sz="1050" dirty="0">
                <a:effectLst/>
              </a:rPr>
              <a:t>, and A. J. Mansour, Phys. Rev. C </a:t>
            </a:r>
            <a:r>
              <a:rPr lang="en-GB" sz="1050" b="1" dirty="0">
                <a:effectLst/>
              </a:rPr>
              <a:t>107</a:t>
            </a:r>
            <a:r>
              <a:rPr lang="en-GB" sz="1050" dirty="0">
                <a:effectLst/>
              </a:rPr>
              <a:t>, (2023).</a:t>
            </a:r>
          </a:p>
        </p:txBody>
      </p:sp>
    </p:spTree>
    <p:extLst>
      <p:ext uri="{BB962C8B-B14F-4D97-AF65-F5344CB8AC3E}">
        <p14:creationId xmlns:p14="http://schemas.microsoft.com/office/powerpoint/2010/main" val="38232442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EB778-7E16-3A61-9109-779D583D8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EDMs in molecules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B536ED-3F4E-B0F2-6B39-951DEFAAB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1387" y="4849392"/>
            <a:ext cx="506506" cy="273844"/>
          </a:xfrm>
        </p:spPr>
        <p:txBody>
          <a:bodyPr/>
          <a:lstStyle/>
          <a:p>
            <a:fld id="{DCE4B40A-67BA-4787-801A-16EE65008C21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C351C06-0E67-25BE-EF5A-2546121B6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952463"/>
            <a:ext cx="5461060" cy="3896929"/>
          </a:xfrm>
        </p:spPr>
        <p:txBody>
          <a:bodyPr>
            <a:normAutofit/>
          </a:bodyPr>
          <a:lstStyle/>
          <a:p>
            <a:r>
              <a:rPr lang="en-GB" dirty="0"/>
              <a:t>Strong electric field in molecule enhances sensitivity to the </a:t>
            </a:r>
            <a:r>
              <a:rPr lang="en-GB" i="1" dirty="0" err="1"/>
              <a:t>e</a:t>
            </a:r>
            <a:r>
              <a:rPr lang="en-GB" dirty="0" err="1"/>
              <a:t>EDM</a:t>
            </a:r>
            <a:r>
              <a:rPr lang="en-GB" dirty="0"/>
              <a:t>… splitting proportional to 2</a:t>
            </a:r>
            <a:r>
              <a:rPr lang="en-GB" i="1" dirty="0"/>
              <a:t>d</a:t>
            </a:r>
            <a:r>
              <a:rPr lang="en-GB" i="1" baseline="-25000" dirty="0"/>
              <a:t>e</a:t>
            </a:r>
            <a:r>
              <a:rPr lang="en-GB" dirty="0"/>
              <a:t> </a:t>
            </a:r>
            <a:r>
              <a:rPr lang="en-GB" sz="1600" dirty="0" err="1"/>
              <a:t>ε</a:t>
            </a:r>
            <a:r>
              <a:rPr lang="en-GB" baseline="-25000" dirty="0" err="1"/>
              <a:t>eff</a:t>
            </a:r>
            <a:r>
              <a:rPr lang="en-GB" baseline="-25000" dirty="0"/>
              <a:t> </a:t>
            </a:r>
            <a:r>
              <a:rPr lang="en-GB" dirty="0"/>
              <a:t>.</a:t>
            </a:r>
            <a:endParaRPr lang="en-GB" baseline="-25000" dirty="0"/>
          </a:p>
          <a:p>
            <a:r>
              <a:rPr lang="en-GB" dirty="0"/>
              <a:t>ACME experiment pursuing </a:t>
            </a:r>
            <a:r>
              <a:rPr lang="en-GB" dirty="0" err="1"/>
              <a:t>ThO</a:t>
            </a:r>
            <a:r>
              <a:rPr lang="en-GB" dirty="0"/>
              <a:t> and set the current molecule limit of |</a:t>
            </a:r>
            <a:r>
              <a:rPr lang="en-GB" i="1" dirty="0"/>
              <a:t>d</a:t>
            </a:r>
            <a:r>
              <a:rPr lang="en-GB" i="1" baseline="-25000" dirty="0"/>
              <a:t>e</a:t>
            </a:r>
            <a:r>
              <a:rPr lang="en-GB" dirty="0"/>
              <a:t>| &lt; 1.1 × 10</a:t>
            </a:r>
            <a:r>
              <a:rPr lang="en-GB" baseline="30000" dirty="0"/>
              <a:t>−29</a:t>
            </a:r>
            <a:r>
              <a:rPr lang="en-GB" dirty="0"/>
              <a:t> </a:t>
            </a:r>
            <a:r>
              <a:rPr lang="en-GB" i="1" dirty="0"/>
              <a:t>e</a:t>
            </a:r>
            <a:r>
              <a:rPr lang="en-GB" dirty="0"/>
              <a:t> cm (90% CL).</a:t>
            </a:r>
          </a:p>
          <a:p>
            <a:r>
              <a:rPr lang="en-GB" dirty="0" err="1"/>
              <a:t>CeNTREX</a:t>
            </a:r>
            <a:r>
              <a:rPr lang="en-GB" dirty="0"/>
              <a:t> experiment using ultracold </a:t>
            </a:r>
            <a:r>
              <a:rPr lang="en-GB" dirty="0" err="1"/>
              <a:t>TlF</a:t>
            </a:r>
            <a:r>
              <a:rPr lang="en-GB" dirty="0"/>
              <a:t> for Schiff moment study to constrain (model-dependent) </a:t>
            </a:r>
            <a:r>
              <a:rPr lang="en-GB" i="1" dirty="0" err="1"/>
              <a:t>d</a:t>
            </a:r>
            <a:r>
              <a:rPr lang="en-GB" i="1" baseline="-25000" dirty="0" err="1"/>
              <a:t>p</a:t>
            </a:r>
            <a:r>
              <a:rPr lang="en-GB" dirty="0"/>
              <a:t> and </a:t>
            </a:r>
            <a:r>
              <a:rPr lang="en-GB" i="1" dirty="0" err="1"/>
              <a:t>θ</a:t>
            </a:r>
            <a:r>
              <a:rPr lang="en-GB" i="1" baseline="-25000" dirty="0" err="1"/>
              <a:t>QCD</a:t>
            </a:r>
            <a:r>
              <a:rPr lang="en-GB" dirty="0"/>
              <a:t>.</a:t>
            </a:r>
          </a:p>
          <a:p>
            <a:r>
              <a:rPr lang="en-GB" dirty="0"/>
              <a:t>Both current experiments use stable/long-lived isotopes. Well studied electronic, rotational, vibrational and hyperfine levels.</a:t>
            </a:r>
          </a:p>
          <a:p>
            <a:r>
              <a:rPr lang="en-GB" dirty="0"/>
              <a:t>“Bench-top” university experiments, no requirement for accelerators, just </a:t>
            </a:r>
            <a:r>
              <a:rPr lang="en-GB" i="1" dirty="0"/>
              <a:t>E</a:t>
            </a:r>
            <a:r>
              <a:rPr lang="en-GB" dirty="0"/>
              <a:t> and </a:t>
            </a:r>
            <a:r>
              <a:rPr lang="en-GB" i="1" dirty="0"/>
              <a:t>B</a:t>
            </a:r>
            <a:r>
              <a:rPr lang="en-GB" dirty="0"/>
              <a:t> fields! </a:t>
            </a:r>
            <a:r>
              <a:rPr lang="en-GB" dirty="0">
                <a:sym typeface="Wingdings" pitchFamily="2" charset="2"/>
              </a:rPr>
              <a:t> </a:t>
            </a:r>
            <a:r>
              <a:rPr lang="en-GB" b="1" dirty="0">
                <a:sym typeface="Wingdings" pitchFamily="2" charset="2"/>
              </a:rPr>
              <a:t>Precision</a:t>
            </a:r>
            <a:r>
              <a:rPr lang="en-GB" dirty="0">
                <a:sym typeface="Wingdings" pitchFamily="2" charset="2"/>
              </a:rPr>
              <a:t>!!</a:t>
            </a:r>
            <a:endParaRPr lang="en-GB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A2D7CE9-8162-BD67-74A2-7E96E3018C5B}"/>
              </a:ext>
            </a:extLst>
          </p:cNvPr>
          <p:cNvGrpSpPr/>
          <p:nvPr/>
        </p:nvGrpSpPr>
        <p:grpSpPr>
          <a:xfrm>
            <a:off x="6002700" y="167288"/>
            <a:ext cx="2952499" cy="1632598"/>
            <a:chOff x="5966384" y="75910"/>
            <a:chExt cx="2952499" cy="1632598"/>
          </a:xfrm>
        </p:grpSpPr>
        <p:pic>
          <p:nvPicPr>
            <p:cNvPr id="10" name="Content Placeholder 6">
              <a:extLst>
                <a:ext uri="{FF2B5EF4-FFF2-40B4-BE49-F238E27FC236}">
                  <a16:creationId xmlns:a16="http://schemas.microsoft.com/office/drawing/2014/main" id="{01B7C171-959D-E0B4-B91D-563C9C057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384" y="75910"/>
              <a:ext cx="2941254" cy="148841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9ACFA05-D9C9-D72D-3416-5558ABC0C0C4}"/>
                </a:ext>
              </a:extLst>
            </p:cNvPr>
            <p:cNvSpPr txBox="1"/>
            <p:nvPr/>
          </p:nvSpPr>
          <p:spPr>
            <a:xfrm>
              <a:off x="6002700" y="1454592"/>
              <a:ext cx="291618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50" dirty="0">
                  <a:latin typeface="Poppins" pitchFamily="2" charset="77"/>
                  <a:cs typeface="Poppins" pitchFamily="2" charset="77"/>
                </a:rPr>
                <a:t>NL-EDM Collaboration, </a:t>
              </a:r>
              <a:r>
                <a:rPr lang="en-GB" sz="1050" i="1" dirty="0">
                  <a:latin typeface="Poppins" pitchFamily="2" charset="77"/>
                  <a:cs typeface="Poppins" pitchFamily="2" charset="77"/>
                </a:rPr>
                <a:t>EPJD</a:t>
              </a:r>
              <a:r>
                <a:rPr lang="en-GB" sz="1050" b="1" dirty="0">
                  <a:latin typeface="Poppins" pitchFamily="2" charset="77"/>
                  <a:cs typeface="Poppins" pitchFamily="2" charset="77"/>
                </a:rPr>
                <a:t> 72</a:t>
              </a:r>
              <a:r>
                <a:rPr lang="en-GB" sz="1050" dirty="0">
                  <a:latin typeface="Poppins" pitchFamily="2" charset="77"/>
                  <a:cs typeface="Poppins" pitchFamily="2" charset="77"/>
                </a:rPr>
                <a:t>, 197 (2018)</a:t>
              </a:r>
            </a:p>
          </p:txBody>
        </p:sp>
      </p:grpSp>
      <p:pic>
        <p:nvPicPr>
          <p:cNvPr id="2054" name="Picture 6" descr="A depiction of the Schiff moment in TlF molecule">
            <a:extLst>
              <a:ext uri="{FF2B5EF4-FFF2-40B4-BE49-F238E27FC236}">
                <a16:creationId xmlns:a16="http://schemas.microsoft.com/office/drawing/2014/main" id="{AFF3139E-5DDE-7F72-2530-7EE65C1D8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700" y="2034402"/>
            <a:ext cx="3063623" cy="2125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4D42892-A46E-E2CC-625A-E412B88FA078}"/>
              </a:ext>
            </a:extLst>
          </p:cNvPr>
          <p:cNvSpPr txBox="1"/>
          <p:nvPr/>
        </p:nvSpPr>
        <p:spPr>
          <a:xfrm>
            <a:off x="6002700" y="4159913"/>
            <a:ext cx="306362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dirty="0">
                <a:latin typeface="Poppins" pitchFamily="2" charset="77"/>
                <a:cs typeface="Poppins" pitchFamily="2" charset="77"/>
              </a:rPr>
              <a:t>[</a:t>
            </a:r>
            <a:r>
              <a:rPr lang="en-GB" sz="1050" dirty="0" err="1">
                <a:latin typeface="Poppins" pitchFamily="2" charset="77"/>
                <a:cs typeface="Poppins" pitchFamily="2" charset="77"/>
              </a:rPr>
              <a:t>CeNTREX</a:t>
            </a:r>
            <a:r>
              <a:rPr lang="en-GB" sz="1050" dirty="0">
                <a:latin typeface="Poppins" pitchFamily="2" charset="77"/>
                <a:cs typeface="Poppins" pitchFamily="2" charset="77"/>
              </a:rPr>
              <a:t> Collaboration] O </a:t>
            </a:r>
            <a:r>
              <a:rPr lang="en-GB" sz="1050" dirty="0" err="1">
                <a:latin typeface="Poppins" pitchFamily="2" charset="77"/>
                <a:cs typeface="Poppins" pitchFamily="2" charset="77"/>
              </a:rPr>
              <a:t>Grasdijk</a:t>
            </a:r>
            <a:r>
              <a:rPr lang="en-GB" sz="1050" dirty="0">
                <a:latin typeface="Poppins" pitchFamily="2" charset="77"/>
                <a:cs typeface="Poppins" pitchFamily="2" charset="77"/>
              </a:rPr>
              <a:t> et al, </a:t>
            </a:r>
            <a:r>
              <a:rPr lang="en-GB" sz="1050" i="1" dirty="0">
                <a:latin typeface="Poppins" pitchFamily="2" charset="77"/>
                <a:cs typeface="Poppins" pitchFamily="2" charset="77"/>
              </a:rPr>
              <a:t>Quantum Sci. Technol. </a:t>
            </a:r>
            <a:r>
              <a:rPr lang="en-GB" sz="1050" b="1" dirty="0">
                <a:latin typeface="Poppins" pitchFamily="2" charset="77"/>
                <a:cs typeface="Poppins" pitchFamily="2" charset="77"/>
              </a:rPr>
              <a:t>6</a:t>
            </a:r>
            <a:r>
              <a:rPr lang="en-GB" sz="1050" dirty="0">
                <a:latin typeface="Poppins" pitchFamily="2" charset="77"/>
                <a:cs typeface="Poppins" pitchFamily="2" charset="77"/>
              </a:rPr>
              <a:t> 044007 (2021)</a:t>
            </a:r>
          </a:p>
        </p:txBody>
      </p:sp>
    </p:spTree>
    <p:extLst>
      <p:ext uri="{BB962C8B-B14F-4D97-AF65-F5344CB8AC3E}">
        <p14:creationId xmlns:p14="http://schemas.microsoft.com/office/powerpoint/2010/main" val="35340538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843955-3413-6862-30FB-8BC94E661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7D625-76A3-8919-1687-A14F6B07C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Radioactive molecules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4921665-66F9-56ED-C40E-96C8B497D8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8" y="834798"/>
            <a:ext cx="5500839" cy="1798232"/>
          </a:xfrm>
        </p:spPr>
        <p:txBody>
          <a:bodyPr>
            <a:normAutofit/>
          </a:bodyPr>
          <a:lstStyle/>
          <a:p>
            <a:r>
              <a:rPr lang="en-GB" sz="1400" dirty="0"/>
              <a:t>Using species with octupole deformed nuclei at their centre </a:t>
            </a:r>
            <a:r>
              <a:rPr lang="en-GB" sz="1400" dirty="0" err="1"/>
              <a:t>enchances</a:t>
            </a:r>
            <a:r>
              <a:rPr lang="en-GB" sz="1400" dirty="0"/>
              <a:t> </a:t>
            </a:r>
            <a:r>
              <a:rPr lang="en-GB" sz="1400" b="1" dirty="0"/>
              <a:t>sensitivity</a:t>
            </a:r>
            <a:r>
              <a:rPr lang="en-GB" sz="1400" dirty="0"/>
              <a:t>, e.g. </a:t>
            </a:r>
            <a:r>
              <a:rPr lang="en-GB" sz="1400" dirty="0" err="1"/>
              <a:t>RaF</a:t>
            </a:r>
            <a:r>
              <a:rPr lang="en-GB" sz="1400" dirty="0"/>
              <a:t>, </a:t>
            </a:r>
            <a:r>
              <a:rPr lang="en-GB" sz="1400" dirty="0" err="1"/>
              <a:t>ThF</a:t>
            </a:r>
            <a:r>
              <a:rPr lang="en-GB" sz="1400" dirty="0"/>
              <a:t>, </a:t>
            </a:r>
            <a:r>
              <a:rPr lang="en-GB" sz="1400" dirty="0" err="1"/>
              <a:t>FrAg</a:t>
            </a:r>
            <a:r>
              <a:rPr lang="en-GB" sz="1400" dirty="0"/>
              <a:t>.</a:t>
            </a:r>
          </a:p>
          <a:p>
            <a:r>
              <a:rPr lang="en-GB" sz="1400" dirty="0"/>
              <a:t>But they are short-lived, which brings challenges!</a:t>
            </a:r>
          </a:p>
          <a:p>
            <a:r>
              <a:rPr lang="en-GB" sz="1400" dirty="0"/>
              <a:t>First spectroscopy needs to be performed “online” with radioactive molecules produced in hot source.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E78709A-7388-6BA0-A233-B2ED18F5790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812" y="959963"/>
            <a:ext cx="3088187" cy="367243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F38157B-84ED-2B3B-6C17-A2ACB56E907B}"/>
              </a:ext>
            </a:extLst>
          </p:cNvPr>
          <p:cNvSpPr txBox="1"/>
          <p:nvPr/>
        </p:nvSpPr>
        <p:spPr>
          <a:xfrm>
            <a:off x="7195929" y="4340710"/>
            <a:ext cx="1884459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050" dirty="0" err="1"/>
              <a:t>RaF</a:t>
            </a:r>
            <a:r>
              <a:rPr lang="en-GB" sz="1050" dirty="0"/>
              <a:t> laser cooling scheme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ED3EAD-C81A-B93C-E55C-F82EBED43B5B}"/>
              </a:ext>
            </a:extLst>
          </p:cNvPr>
          <p:cNvSpPr txBox="1"/>
          <p:nvPr/>
        </p:nvSpPr>
        <p:spPr>
          <a:xfrm>
            <a:off x="4209564" y="4723126"/>
            <a:ext cx="3324949" cy="40011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ctr"/>
            <a:r>
              <a:rPr lang="en-GB" sz="1000" dirty="0">
                <a:latin typeface="Poppins" pitchFamily="2" charset="77"/>
                <a:cs typeface="Poppins" pitchFamily="2" charset="77"/>
              </a:rPr>
              <a:t>R. F. Garcia Ruiz, et al., </a:t>
            </a:r>
            <a:r>
              <a:rPr lang="en-GB" sz="1000" i="1" dirty="0">
                <a:latin typeface="Poppins" pitchFamily="2" charset="77"/>
                <a:cs typeface="Poppins" pitchFamily="2" charset="77"/>
              </a:rPr>
              <a:t>Nature</a:t>
            </a:r>
            <a:r>
              <a:rPr lang="en-GB" sz="10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1000" b="1" dirty="0">
                <a:latin typeface="Poppins" pitchFamily="2" charset="77"/>
                <a:cs typeface="Poppins" pitchFamily="2" charset="77"/>
              </a:rPr>
              <a:t>581</a:t>
            </a:r>
            <a:r>
              <a:rPr lang="en-GB" sz="1000" dirty="0">
                <a:latin typeface="Poppins" pitchFamily="2" charset="77"/>
                <a:cs typeface="Poppins" pitchFamily="2" charset="77"/>
              </a:rPr>
              <a:t>, 396 (2020)</a:t>
            </a:r>
          </a:p>
          <a:p>
            <a:pPr algn="ctr"/>
            <a:r>
              <a:rPr lang="en-GB" sz="1000" dirty="0">
                <a:latin typeface="Poppins" pitchFamily="2" charset="77"/>
                <a:cs typeface="Poppins" pitchFamily="2" charset="77"/>
              </a:rPr>
              <a:t>S. M. </a:t>
            </a:r>
            <a:r>
              <a:rPr lang="en-GB" sz="1000" dirty="0" err="1">
                <a:latin typeface="Poppins" pitchFamily="2" charset="77"/>
                <a:cs typeface="Poppins" pitchFamily="2" charset="77"/>
              </a:rPr>
              <a:t>Udrescu</a:t>
            </a:r>
            <a:r>
              <a:rPr lang="en-GB" sz="1000" dirty="0">
                <a:latin typeface="Poppins" pitchFamily="2" charset="77"/>
                <a:cs typeface="Poppins" pitchFamily="2" charset="77"/>
              </a:rPr>
              <a:t>, et al., </a:t>
            </a:r>
            <a:r>
              <a:rPr lang="en-GB" sz="1000" i="1" dirty="0">
                <a:latin typeface="Poppins" pitchFamily="2" charset="77"/>
                <a:cs typeface="Poppins" pitchFamily="2" charset="77"/>
              </a:rPr>
              <a:t>Nature Physics </a:t>
            </a:r>
            <a:r>
              <a:rPr lang="en-GB" sz="1000" b="1" dirty="0">
                <a:latin typeface="Poppins" pitchFamily="2" charset="77"/>
                <a:cs typeface="Poppins" pitchFamily="2" charset="77"/>
              </a:rPr>
              <a:t>20</a:t>
            </a:r>
            <a:r>
              <a:rPr lang="en-GB" sz="1000" dirty="0">
                <a:latin typeface="Poppins" pitchFamily="2" charset="77"/>
                <a:cs typeface="Poppins" pitchFamily="2" charset="77"/>
              </a:rPr>
              <a:t>, 202 (2023)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826619D-D431-C68C-A7E8-5DE0D84E4F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43" b="92619" l="6044" r="92857">
                        <a14:foregroundMark x1="35714" y1="9286" x2="36630" y2="7143"/>
                        <a14:foregroundMark x1="6777" y1="39524" x2="6410" y2="56905"/>
                        <a14:foregroundMark x1="49817" y1="39524" x2="50366" y2="54524"/>
                        <a14:foregroundMark x1="52930" y1="51190" x2="76190" y2="48095"/>
                        <a14:foregroundMark x1="76190" y1="48095" x2="90842" y2="49524"/>
                        <a14:foregroundMark x1="93040" y1="49762" x2="93040" y2="52857"/>
                        <a14:foregroundMark x1="37912" y1="92619" x2="43956" y2="91190"/>
                        <a14:foregroundMark x1="62271" y1="32143" x2="64652" y2="32381"/>
                        <a14:foregroundMark x1="71612" y1="32143" x2="71612" y2="32143"/>
                        <a14:foregroundMark x1="74908" y1="30952" x2="74908" y2="30952"/>
                        <a14:foregroundMark x1="82234" y1="22619" x2="82234" y2="22619"/>
                        <a14:backgroundMark x1="19780" y1="1667" x2="0" y2="26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038" y="1033581"/>
            <a:ext cx="1296554" cy="997349"/>
          </a:xfrm>
          <a:prstGeom prst="rect">
            <a:avLst/>
          </a:prstGeom>
        </p:spPr>
      </p:pic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656E51BC-54CE-BA1D-A77C-5EA97646AEC2}"/>
              </a:ext>
            </a:extLst>
          </p:cNvPr>
          <p:cNvSpPr txBox="1">
            <a:spLocks/>
          </p:cNvSpPr>
          <p:nvPr/>
        </p:nvSpPr>
        <p:spPr>
          <a:xfrm>
            <a:off x="457198" y="2571750"/>
            <a:ext cx="5741471" cy="1502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110000"/>
              </a:lnSpc>
              <a:spcBef>
                <a:spcPts val="135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50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342900" indent="-171450" algn="l" defTabSz="685800" rtl="0" eaLnBrk="1" latinLnBrk="0" hangingPunct="1">
              <a:lnSpc>
                <a:spcPct val="110000"/>
              </a:lnSpc>
              <a:spcBef>
                <a:spcPts val="45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35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514350" indent="-171450" algn="l" defTabSz="685800" rtl="0" eaLnBrk="1" latinLnBrk="0" hangingPunct="1">
              <a:lnSpc>
                <a:spcPct val="11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35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685800" indent="-171450" algn="l" defTabSz="685800" rtl="0" eaLnBrk="1" latinLnBrk="0" hangingPunct="1">
              <a:lnSpc>
                <a:spcPct val="110000"/>
              </a:lnSpc>
              <a:spcBef>
                <a:spcPts val="45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35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857250" indent="-171450" algn="l" defTabSz="685800" rtl="0" eaLnBrk="1" latinLnBrk="0" hangingPunct="1">
              <a:lnSpc>
                <a:spcPct val="11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35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1033463" indent="-171450" algn="l" defTabSz="6858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35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02531" indent="-17145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35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372791" indent="-171450" algn="l" defTabSz="6858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35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543050" indent="-17145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35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/>
              <a:t>Progress with </a:t>
            </a:r>
            <a:r>
              <a:rPr lang="en-GB" sz="1400" dirty="0" err="1"/>
              <a:t>RaF</a:t>
            </a:r>
            <a:r>
              <a:rPr lang="en-GB" sz="1400" dirty="0"/>
              <a:t> at ISOLDE, e.g. hyperfine spectroscopy demonstration of laser cooling, efficient trapping</a:t>
            </a:r>
          </a:p>
          <a:p>
            <a:r>
              <a:rPr lang="en-GB" sz="1400" dirty="0"/>
              <a:t>New experiments under construction at FRIB, taking advantage of isotope harvesting, e.g. </a:t>
            </a:r>
            <a:r>
              <a:rPr lang="en-GB" sz="1400" dirty="0" err="1"/>
              <a:t>RaX</a:t>
            </a:r>
            <a:r>
              <a:rPr lang="en-GB" sz="1400" dirty="0"/>
              <a:t> collaboration.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7548AA6-03C2-25EE-55CA-244257CDF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113" y="73334"/>
            <a:ext cx="879130" cy="879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04AAED-985A-B835-D818-C90901A10EDF}"/>
              </a:ext>
            </a:extLst>
          </p:cNvPr>
          <p:cNvSpPr txBox="1"/>
          <p:nvPr/>
        </p:nvSpPr>
        <p:spPr>
          <a:xfrm>
            <a:off x="6597717" y="595697"/>
            <a:ext cx="1741182" cy="307777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GB" sz="1400" dirty="0" err="1"/>
              <a:t>RaX</a:t>
            </a:r>
            <a:r>
              <a:rPr lang="en-GB" sz="1400" dirty="0"/>
              <a:t> collaboration</a:t>
            </a:r>
          </a:p>
        </p:txBody>
      </p:sp>
      <p:pic>
        <p:nvPicPr>
          <p:cNvPr id="4100" name="Picture 4" descr="Massachusetts Institute of Technology Logo, PNG, Symbol, History, Meaning">
            <a:extLst>
              <a:ext uri="{FF2B5EF4-FFF2-40B4-BE49-F238E27FC236}">
                <a16:creationId xmlns:a16="http://schemas.microsoft.com/office/drawing/2014/main" id="{BCD5A698-B0A0-CC25-A591-6813CD38D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382" y="167629"/>
            <a:ext cx="552061" cy="31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CA5B825D-FFE8-EE98-8108-13E79DEE5A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4" t="28431" r="11057" b="27981"/>
          <a:stretch>
            <a:fillRect/>
          </a:stretch>
        </p:blipFill>
        <p:spPr bwMode="auto">
          <a:xfrm>
            <a:off x="6597717" y="218281"/>
            <a:ext cx="1078058" cy="259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diagram of a graphing of a graphing model&#10;&#10;AI-generated content may be incorrect.">
            <a:extLst>
              <a:ext uri="{FF2B5EF4-FFF2-40B4-BE49-F238E27FC236}">
                <a16:creationId xmlns:a16="http://schemas.microsoft.com/office/drawing/2014/main" id="{D060BB4E-2B1B-86EC-956F-6798C2AF12DD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98" y="3913905"/>
            <a:ext cx="4387302" cy="110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5027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F60E5-4276-9DE2-2A43-4EF8A401D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 and 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1DD8C-4453-904B-6C93-B34EA44F95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955" y="847647"/>
            <a:ext cx="6241984" cy="2588573"/>
          </a:xfrm>
        </p:spPr>
        <p:txBody>
          <a:bodyPr/>
          <a:lstStyle/>
          <a:p>
            <a:r>
              <a:rPr lang="en-GB" dirty="0"/>
              <a:t>Heavy, </a:t>
            </a:r>
            <a:r>
              <a:rPr lang="en-GB" b="1" dirty="0"/>
              <a:t>octupole-deformed nuclei </a:t>
            </a:r>
            <a:r>
              <a:rPr lang="en-GB" dirty="0"/>
              <a:t>offer powerful laboratory for atomic and molecular </a:t>
            </a:r>
            <a:r>
              <a:rPr lang="en-GB" b="1" dirty="0"/>
              <a:t>EDM measurements</a:t>
            </a:r>
            <a:r>
              <a:rPr lang="en-GB" dirty="0"/>
              <a:t>… but they are </a:t>
            </a:r>
            <a:r>
              <a:rPr lang="en-GB" i="1" dirty="0"/>
              <a:t>hard to produce, short-lived and have missing nuclear data</a:t>
            </a:r>
            <a:r>
              <a:rPr lang="en-GB" dirty="0"/>
              <a:t>.</a:t>
            </a:r>
          </a:p>
          <a:p>
            <a:r>
              <a:rPr lang="en-GB" dirty="0"/>
              <a:t>Interest rising in more </a:t>
            </a:r>
            <a:r>
              <a:rPr lang="en-GB" b="1" dirty="0"/>
              <a:t>exotic species </a:t>
            </a:r>
            <a:r>
              <a:rPr lang="en-GB" dirty="0"/>
              <a:t>than </a:t>
            </a:r>
            <a:r>
              <a:rPr lang="en-GB" baseline="30000" dirty="0"/>
              <a:t>225</a:t>
            </a:r>
            <a:r>
              <a:rPr lang="en-GB" dirty="0"/>
              <a:t>Ra, e.g. </a:t>
            </a:r>
            <a:r>
              <a:rPr lang="en-GB" baseline="30000" dirty="0"/>
              <a:t>227</a:t>
            </a:r>
            <a:r>
              <a:rPr lang="en-GB" dirty="0"/>
              <a:t>Th and </a:t>
            </a:r>
            <a:r>
              <a:rPr lang="en-GB" baseline="30000" dirty="0"/>
              <a:t>229</a:t>
            </a:r>
            <a:r>
              <a:rPr lang="en-GB" dirty="0"/>
              <a:t>Pa, with parity doublets in the eV range, versus 55 keV for </a:t>
            </a:r>
            <a:r>
              <a:rPr lang="en-GB" baseline="30000" dirty="0"/>
              <a:t>225</a:t>
            </a:r>
            <a:r>
              <a:rPr lang="en-GB" dirty="0"/>
              <a:t>Ra </a:t>
            </a:r>
            <a:r>
              <a:rPr lang="en-GB" dirty="0">
                <a:sym typeface="Wingdings" pitchFamily="2" charset="2"/>
              </a:rPr>
              <a:t> </a:t>
            </a:r>
            <a:r>
              <a:rPr lang="en-GB" i="1" dirty="0">
                <a:sym typeface="Wingdings" pitchFamily="2" charset="2"/>
              </a:rPr>
              <a:t>enhancements in Schiff moment of 10</a:t>
            </a:r>
            <a:r>
              <a:rPr lang="en-GB" i="1" baseline="30000" dirty="0">
                <a:sym typeface="Wingdings" pitchFamily="2" charset="2"/>
              </a:rPr>
              <a:t>3</a:t>
            </a:r>
            <a:r>
              <a:rPr lang="en-GB" dirty="0">
                <a:sym typeface="Wingdings" pitchFamily="2" charset="2"/>
              </a:rPr>
              <a:t>!!</a:t>
            </a:r>
          </a:p>
          <a:p>
            <a:r>
              <a:rPr lang="en-GB" b="1" dirty="0">
                <a:sym typeface="Wingdings" pitchFamily="2" charset="2"/>
              </a:rPr>
              <a:t>Radioactive molecules </a:t>
            </a:r>
            <a:r>
              <a:rPr lang="en-GB" dirty="0">
                <a:sym typeface="Wingdings" pitchFamily="2" charset="2"/>
              </a:rPr>
              <a:t>offer a variety of new opportunities for </a:t>
            </a:r>
            <a:r>
              <a:rPr lang="en-GB" i="1" dirty="0">
                <a:sym typeface="Wingdings" pitchFamily="2" charset="2"/>
              </a:rPr>
              <a:t>CPV</a:t>
            </a:r>
            <a:r>
              <a:rPr lang="en-GB" dirty="0">
                <a:sym typeface="Wingdings" pitchFamily="2" charset="2"/>
              </a:rPr>
              <a:t> searches using novel methods.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D69B65-F1B5-5370-CF90-451C06809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4B40A-67BA-4787-801A-16EE65008C21}" type="slidenum">
              <a:rPr lang="en-US" smtClean="0"/>
              <a:pPr/>
              <a:t>23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1A9CCD9-7AE9-F782-735F-2477C6DCA6F5}"/>
              </a:ext>
            </a:extLst>
          </p:cNvPr>
          <p:cNvGrpSpPr/>
          <p:nvPr/>
        </p:nvGrpSpPr>
        <p:grpSpPr>
          <a:xfrm>
            <a:off x="6433801" y="183503"/>
            <a:ext cx="2504869" cy="2588573"/>
            <a:chOff x="225565" y="2992224"/>
            <a:chExt cx="3356811" cy="3468984"/>
          </a:xfrm>
        </p:grpSpPr>
        <p:pic>
          <p:nvPicPr>
            <p:cNvPr id="6" name="Picture 5" descr="A two spheres with lines and numbers&#10;&#10;AI-generated content may be incorrect.">
              <a:extLst>
                <a:ext uri="{FF2B5EF4-FFF2-40B4-BE49-F238E27FC236}">
                  <a16:creationId xmlns:a16="http://schemas.microsoft.com/office/drawing/2014/main" id="{94F70D4B-15BE-ABA9-F775-E498F7F46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CCFFFF"/>
                </a:clrFrom>
                <a:clrTo>
                  <a:srgbClr val="CC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644" y="2992224"/>
              <a:ext cx="3018732" cy="346898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88BBAF5-12BB-2E41-F257-E11ABD01EDF0}"/>
                </a:ext>
              </a:extLst>
            </p:cNvPr>
            <p:cNvSpPr txBox="1"/>
            <p:nvPr/>
          </p:nvSpPr>
          <p:spPr>
            <a:xfrm>
              <a:off x="225565" y="3035366"/>
              <a:ext cx="931271" cy="470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baseline="30000" dirty="0"/>
                <a:t>225</a:t>
              </a:r>
              <a:r>
                <a:rPr lang="en-GB" b="1" dirty="0"/>
                <a:t>Ra</a:t>
              </a:r>
            </a:p>
          </p:txBody>
        </p:sp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06DEC63-37D2-6177-F7D9-D5ABD7FBC155}"/>
              </a:ext>
            </a:extLst>
          </p:cNvPr>
          <p:cNvSpPr txBox="1">
            <a:spLocks/>
          </p:cNvSpPr>
          <p:nvPr/>
        </p:nvSpPr>
        <p:spPr>
          <a:xfrm>
            <a:off x="317955" y="3436220"/>
            <a:ext cx="8141643" cy="13282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110000"/>
              </a:lnSpc>
              <a:spcBef>
                <a:spcPts val="135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50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342900" indent="-171450" algn="l" defTabSz="685800" rtl="0" eaLnBrk="1" latinLnBrk="0" hangingPunct="1">
              <a:lnSpc>
                <a:spcPct val="110000"/>
              </a:lnSpc>
              <a:spcBef>
                <a:spcPts val="45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35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514350" indent="-171450" algn="l" defTabSz="685800" rtl="0" eaLnBrk="1" latinLnBrk="0" hangingPunct="1">
              <a:lnSpc>
                <a:spcPct val="11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35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685800" indent="-171450" algn="l" defTabSz="685800" rtl="0" eaLnBrk="1" latinLnBrk="0" hangingPunct="1">
              <a:lnSpc>
                <a:spcPct val="110000"/>
              </a:lnSpc>
              <a:spcBef>
                <a:spcPts val="45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35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857250" indent="-171450" algn="l" defTabSz="685800" rtl="0" eaLnBrk="1" latinLnBrk="0" hangingPunct="1">
              <a:lnSpc>
                <a:spcPct val="11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35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1033463" indent="-171450" algn="l" defTabSz="6858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35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02531" indent="-17145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35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372791" indent="-171450" algn="l" defTabSz="6858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35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543050" indent="-17145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35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ym typeface="Wingdings" pitchFamily="2" charset="2"/>
              </a:rPr>
              <a:t>A </a:t>
            </a:r>
            <a:r>
              <a:rPr lang="en-GB" b="1" dirty="0">
                <a:sym typeface="Wingdings" pitchFamily="2" charset="2"/>
              </a:rPr>
              <a:t>coordinated effort </a:t>
            </a:r>
            <a:r>
              <a:rPr lang="en-GB" dirty="0">
                <a:sym typeface="Wingdings" pitchFamily="2" charset="2"/>
              </a:rPr>
              <a:t>between AMO theory/experiment alongside nuclear theory/experiment is required to build next generation Schiff moment experiment.</a:t>
            </a:r>
          </a:p>
          <a:p>
            <a:r>
              <a:rPr lang="en-GB" dirty="0"/>
              <a:t>Discovery potential a long time away, so particle theory can relax a little, but the possible </a:t>
            </a:r>
            <a:r>
              <a:rPr lang="en-GB" i="1" dirty="0"/>
              <a:t>gains in sensitivity span many orders of magnitude </a:t>
            </a:r>
            <a:r>
              <a:rPr lang="en-GB" dirty="0"/>
              <a:t>over the </a:t>
            </a:r>
            <a:r>
              <a:rPr lang="en-GB" baseline="30000" dirty="0"/>
              <a:t>199</a:t>
            </a:r>
            <a:r>
              <a:rPr lang="en-GB" dirty="0"/>
              <a:t>Hg limit.</a:t>
            </a:r>
          </a:p>
        </p:txBody>
      </p:sp>
    </p:spTree>
    <p:extLst>
      <p:ext uri="{BB962C8B-B14F-4D97-AF65-F5344CB8AC3E}">
        <p14:creationId xmlns:p14="http://schemas.microsoft.com/office/powerpoint/2010/main" val="26647928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B7E88-0DA5-2E12-026D-1207ABAF7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Backup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44966-89E1-CE48-9B77-16A9D34F8B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2E952E-9581-D3F6-6351-94060E43B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4B40A-67BA-4787-801A-16EE65008C21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7289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C3F62258-61D3-D8A4-6D4A-B3F6AD55D48E}"/>
              </a:ext>
            </a:extLst>
          </p:cNvPr>
          <p:cNvSpPr txBox="1">
            <a:spLocks/>
          </p:cNvSpPr>
          <p:nvPr/>
        </p:nvSpPr>
        <p:spPr>
          <a:xfrm>
            <a:off x="454641" y="3132814"/>
            <a:ext cx="3739945" cy="17110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110000"/>
              </a:lnSpc>
              <a:spcBef>
                <a:spcPts val="135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50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342900" indent="-171450" algn="l" defTabSz="685800" rtl="0" eaLnBrk="1" latinLnBrk="0" hangingPunct="1">
              <a:lnSpc>
                <a:spcPct val="110000"/>
              </a:lnSpc>
              <a:spcBef>
                <a:spcPts val="45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35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514350" indent="-171450" algn="l" defTabSz="685800" rtl="0" eaLnBrk="1" latinLnBrk="0" hangingPunct="1">
              <a:lnSpc>
                <a:spcPct val="11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35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685800" indent="-171450" algn="l" defTabSz="685800" rtl="0" eaLnBrk="1" latinLnBrk="0" hangingPunct="1">
              <a:lnSpc>
                <a:spcPct val="110000"/>
              </a:lnSpc>
              <a:spcBef>
                <a:spcPts val="45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35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857250" indent="-171450" algn="l" defTabSz="685800" rtl="0" eaLnBrk="1" latinLnBrk="0" hangingPunct="1">
              <a:lnSpc>
                <a:spcPct val="11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35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1033463" indent="-171450" algn="l" defTabSz="6858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35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02531" indent="-17145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35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372791" indent="-171450" algn="l" defTabSz="6858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35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543050" indent="-17145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35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Signatures...</a:t>
            </a:r>
          </a:p>
          <a:p>
            <a:pPr lvl="1"/>
            <a:r>
              <a:rPr lang="en-US" dirty="0"/>
              <a:t>Odd-even staggering, -</a:t>
            </a:r>
            <a:r>
              <a:rPr lang="en-US" dirty="0" err="1"/>
              <a:t>ive</a:t>
            </a:r>
            <a:r>
              <a:rPr lang="en-US" dirty="0"/>
              <a:t> parity</a:t>
            </a:r>
          </a:p>
          <a:p>
            <a:pPr lvl="1"/>
            <a:r>
              <a:rPr lang="en-US" dirty="0"/>
              <a:t>Parity doublets in odd-A nuclei</a:t>
            </a:r>
          </a:p>
          <a:p>
            <a:pPr lvl="1"/>
            <a:r>
              <a:rPr lang="en-US" dirty="0"/>
              <a:t>Collective B(E3) transitions</a:t>
            </a:r>
          </a:p>
          <a:p>
            <a:endParaRPr lang="en-US" dirty="0"/>
          </a:p>
        </p:txBody>
      </p:sp>
      <p:sp>
        <p:nvSpPr>
          <p:cNvPr id="394" name="Shape 394"/>
          <p:cNvSpPr>
            <a:spLocks noGrp="1"/>
          </p:cNvSpPr>
          <p:nvPr>
            <p:ph type="title"/>
          </p:nvPr>
        </p:nvSpPr>
        <p:spPr>
          <a:xfrm>
            <a:off x="457199" y="183503"/>
            <a:ext cx="6508377" cy="480598"/>
          </a:xfrm>
        </p:spPr>
        <p:txBody>
          <a:bodyPr/>
          <a:lstStyle>
            <a:lvl1pPr>
              <a:defRPr sz="4200"/>
            </a:lvl1pPr>
          </a:lstStyle>
          <a:p>
            <a:pPr lvl="0"/>
            <a:r>
              <a:rPr lang="en-GB" sz="2700" dirty="0"/>
              <a:t>Octupole collectivity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52501"/>
            <a:ext cx="3737386" cy="2267778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Macroscopically, nuclei take on a “pear” shape.</a:t>
            </a:r>
          </a:p>
          <a:p>
            <a:pPr lvl="0"/>
            <a:r>
              <a:rPr lang="en-US" dirty="0"/>
              <a:t>Reflection asymmetric</a:t>
            </a:r>
          </a:p>
          <a:p>
            <a:pPr lvl="1"/>
            <a:r>
              <a:rPr lang="en-US" dirty="0"/>
              <a:t>β3-vibration</a:t>
            </a:r>
          </a:p>
          <a:p>
            <a:pPr lvl="1"/>
            <a:r>
              <a:rPr lang="en-US" dirty="0"/>
              <a:t>β3-deformation</a:t>
            </a:r>
          </a:p>
          <a:p>
            <a:pPr lvl="1"/>
            <a:r>
              <a:rPr lang="en-US" dirty="0"/>
              <a:t>Rigid β3-deformation</a:t>
            </a:r>
            <a:r>
              <a:rPr lang="is-IS" dirty="0"/>
              <a:t>…</a:t>
            </a:r>
            <a:endParaRPr lang="en-US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AB83C9B-0820-8105-5490-FF4C3E649425}"/>
              </a:ext>
            </a:extLst>
          </p:cNvPr>
          <p:cNvGrpSpPr/>
          <p:nvPr/>
        </p:nvGrpSpPr>
        <p:grpSpPr>
          <a:xfrm>
            <a:off x="4801660" y="184150"/>
            <a:ext cx="3624520" cy="3304171"/>
            <a:chOff x="4189099" y="1039443"/>
            <a:chExt cx="4832693" cy="4405561"/>
          </a:xfrm>
        </p:grpSpPr>
        <p:pic>
          <p:nvPicPr>
            <p:cNvPr id="2" name="Picture 1" descr="schematic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9099" y="1039443"/>
              <a:ext cx="4832693" cy="4405561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F195593-EB16-3E9E-F5E6-E65B4B799666}"/>
                </a:ext>
              </a:extLst>
            </p:cNvPr>
            <p:cNvCxnSpPr/>
            <p:nvPr/>
          </p:nvCxnSpPr>
          <p:spPr>
            <a:xfrm>
              <a:off x="4372934" y="5289724"/>
              <a:ext cx="41282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BB6837A-4C97-073E-EC18-F8367D145FCF}"/>
                </a:ext>
              </a:extLst>
            </p:cNvPr>
            <p:cNvCxnSpPr/>
            <p:nvPr/>
          </p:nvCxnSpPr>
          <p:spPr>
            <a:xfrm>
              <a:off x="4368888" y="5077982"/>
              <a:ext cx="41282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9D6B7C6-D567-6FE3-D767-A21F587D0975}"/>
                </a:ext>
              </a:extLst>
            </p:cNvPr>
            <p:cNvCxnSpPr/>
            <p:nvPr/>
          </p:nvCxnSpPr>
          <p:spPr>
            <a:xfrm>
              <a:off x="4388156" y="4574927"/>
              <a:ext cx="41282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ACDF203-AAAF-E002-77E7-8426CAC5F7E5}"/>
                </a:ext>
              </a:extLst>
            </p:cNvPr>
            <p:cNvCxnSpPr/>
            <p:nvPr/>
          </p:nvCxnSpPr>
          <p:spPr>
            <a:xfrm>
              <a:off x="6010223" y="5289724"/>
              <a:ext cx="41282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EB879E0-3FB6-6FF3-77BA-B1792DED4AFD}"/>
                </a:ext>
              </a:extLst>
            </p:cNvPr>
            <p:cNvCxnSpPr/>
            <p:nvPr/>
          </p:nvCxnSpPr>
          <p:spPr>
            <a:xfrm>
              <a:off x="6010223" y="5005154"/>
              <a:ext cx="41282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ACF21DD-1444-BD20-CE29-E6F2A90371F9}"/>
                </a:ext>
              </a:extLst>
            </p:cNvPr>
            <p:cNvCxnSpPr/>
            <p:nvPr/>
          </p:nvCxnSpPr>
          <p:spPr>
            <a:xfrm>
              <a:off x="6025445" y="4574927"/>
              <a:ext cx="41282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969FBF9-1B7C-D740-7AB6-DD0C18CD914B}"/>
                </a:ext>
              </a:extLst>
            </p:cNvPr>
            <p:cNvCxnSpPr/>
            <p:nvPr/>
          </p:nvCxnSpPr>
          <p:spPr>
            <a:xfrm>
              <a:off x="7829583" y="5289724"/>
              <a:ext cx="41282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5EBA199-B8A9-0A69-D8E9-5AA4F8D1668D}"/>
                </a:ext>
              </a:extLst>
            </p:cNvPr>
            <p:cNvCxnSpPr/>
            <p:nvPr/>
          </p:nvCxnSpPr>
          <p:spPr>
            <a:xfrm>
              <a:off x="7829583" y="4968740"/>
              <a:ext cx="41282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8048787-B8CB-1355-2BE5-ED99D180A789}"/>
                </a:ext>
              </a:extLst>
            </p:cNvPr>
            <p:cNvCxnSpPr/>
            <p:nvPr/>
          </p:nvCxnSpPr>
          <p:spPr>
            <a:xfrm>
              <a:off x="7844805" y="4574927"/>
              <a:ext cx="41282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44F3A4C-3E17-4CBE-897D-4FFD86CEC3F5}"/>
                </a:ext>
              </a:extLst>
            </p:cNvPr>
            <p:cNvCxnSpPr/>
            <p:nvPr/>
          </p:nvCxnSpPr>
          <p:spPr>
            <a:xfrm>
              <a:off x="4992136" y="4476474"/>
              <a:ext cx="412821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5685E48-7C5C-A902-F348-8313D9E1BA3A}"/>
                </a:ext>
              </a:extLst>
            </p:cNvPr>
            <p:cNvCxnSpPr/>
            <p:nvPr/>
          </p:nvCxnSpPr>
          <p:spPr>
            <a:xfrm>
              <a:off x="4992136" y="4612690"/>
              <a:ext cx="412821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1FE15F6-52EE-08F5-FDA4-9C4D6C2A6976}"/>
                </a:ext>
              </a:extLst>
            </p:cNvPr>
            <p:cNvCxnSpPr/>
            <p:nvPr/>
          </p:nvCxnSpPr>
          <p:spPr>
            <a:xfrm>
              <a:off x="6625378" y="4665288"/>
              <a:ext cx="412821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0203DA2-5B81-EC29-1096-D668F1264837}"/>
                </a:ext>
              </a:extLst>
            </p:cNvPr>
            <p:cNvCxnSpPr/>
            <p:nvPr/>
          </p:nvCxnSpPr>
          <p:spPr>
            <a:xfrm>
              <a:off x="6625378" y="4878378"/>
              <a:ext cx="412821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1ABC3F5-1DA4-C784-6129-A51C3F502BF3}"/>
                </a:ext>
              </a:extLst>
            </p:cNvPr>
            <p:cNvCxnSpPr/>
            <p:nvPr/>
          </p:nvCxnSpPr>
          <p:spPr>
            <a:xfrm>
              <a:off x="8161516" y="4771833"/>
              <a:ext cx="412821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7F2E0E6-973C-CF1C-8816-AC0D81E19F1A}"/>
                </a:ext>
              </a:extLst>
            </p:cNvPr>
            <p:cNvCxnSpPr/>
            <p:nvPr/>
          </p:nvCxnSpPr>
          <p:spPr>
            <a:xfrm>
              <a:off x="8157470" y="5130579"/>
              <a:ext cx="412821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3" name="Group 412">
            <a:extLst>
              <a:ext uri="{FF2B5EF4-FFF2-40B4-BE49-F238E27FC236}">
                <a16:creationId xmlns:a16="http://schemas.microsoft.com/office/drawing/2014/main" id="{3D837D8E-FF1D-7D17-C8EA-630E796FC494}"/>
              </a:ext>
            </a:extLst>
          </p:cNvPr>
          <p:cNvGrpSpPr/>
          <p:nvPr/>
        </p:nvGrpSpPr>
        <p:grpSpPr>
          <a:xfrm>
            <a:off x="4918593" y="3550521"/>
            <a:ext cx="1072687" cy="931517"/>
            <a:chOff x="4387506" y="5450493"/>
            <a:chExt cx="1430250" cy="124202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D6D235B8-0C17-9ED9-8941-C980168435A0}"/>
                </a:ext>
              </a:extLst>
            </p:cNvPr>
            <p:cNvGrpSpPr/>
            <p:nvPr/>
          </p:nvGrpSpPr>
          <p:grpSpPr>
            <a:xfrm>
              <a:off x="4387506" y="6400127"/>
              <a:ext cx="766739" cy="292388"/>
              <a:chOff x="4450619" y="6116155"/>
              <a:chExt cx="766739" cy="292388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A7A368D4-D5D2-02F6-3444-2C41535921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50619" y="6238088"/>
                <a:ext cx="33109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FE1BE3E-B95F-9F29-8A8F-FA497D4CA9E1}"/>
                  </a:ext>
                </a:extLst>
              </p:cNvPr>
              <p:cNvSpPr txBox="1"/>
              <p:nvPr/>
            </p:nvSpPr>
            <p:spPr>
              <a:xfrm>
                <a:off x="4738166" y="6116155"/>
                <a:ext cx="47919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82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5/2</a:t>
                </a:r>
                <a:r>
                  <a:rPr lang="en-GB" sz="825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6159D11B-141D-B5E5-A4D5-3D971B4B7DA5}"/>
                </a:ext>
              </a:extLst>
            </p:cNvPr>
            <p:cNvGrpSpPr/>
            <p:nvPr/>
          </p:nvGrpSpPr>
          <p:grpSpPr>
            <a:xfrm>
              <a:off x="4387506" y="6146100"/>
              <a:ext cx="766739" cy="292388"/>
              <a:chOff x="4450619" y="5862128"/>
              <a:chExt cx="766739" cy="292388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7E73646F-FB2F-B537-9118-1946415122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50619" y="5984061"/>
                <a:ext cx="33109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0302C71-D3FB-770D-2549-E6EA268F9497}"/>
                  </a:ext>
                </a:extLst>
              </p:cNvPr>
              <p:cNvSpPr txBox="1"/>
              <p:nvPr/>
            </p:nvSpPr>
            <p:spPr>
              <a:xfrm>
                <a:off x="4738166" y="5862128"/>
                <a:ext cx="47919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82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7/2</a:t>
                </a:r>
                <a:r>
                  <a:rPr lang="en-GB" sz="825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55F393C0-D89C-1A27-319A-00EA8BC7A8D7}"/>
                </a:ext>
              </a:extLst>
            </p:cNvPr>
            <p:cNvGrpSpPr/>
            <p:nvPr/>
          </p:nvGrpSpPr>
          <p:grpSpPr>
            <a:xfrm>
              <a:off x="4387506" y="5817253"/>
              <a:ext cx="766739" cy="292388"/>
              <a:chOff x="4450619" y="5533281"/>
              <a:chExt cx="766739" cy="292388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9F9568ED-73F2-AA88-730B-AA53488C35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50619" y="5655214"/>
                <a:ext cx="33109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CD75021-5593-FB8C-C0B7-AFD90535E7C6}"/>
                  </a:ext>
                </a:extLst>
              </p:cNvPr>
              <p:cNvSpPr txBox="1"/>
              <p:nvPr/>
            </p:nvSpPr>
            <p:spPr>
              <a:xfrm>
                <a:off x="4738166" y="5533281"/>
                <a:ext cx="47919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82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9/2</a:t>
                </a:r>
                <a:r>
                  <a:rPr lang="en-GB" sz="825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2481118-4C0E-F933-462B-E5900B97E787}"/>
                </a:ext>
              </a:extLst>
            </p:cNvPr>
            <p:cNvGrpSpPr/>
            <p:nvPr/>
          </p:nvGrpSpPr>
          <p:grpSpPr>
            <a:xfrm>
              <a:off x="5058810" y="5835325"/>
              <a:ext cx="758946" cy="292388"/>
              <a:chOff x="4451998" y="6116155"/>
              <a:chExt cx="758946" cy="292388"/>
            </a:xfrm>
          </p:grpSpPr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6CB46819-8CE7-D80B-865F-645CCBD282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51998" y="6238088"/>
                <a:ext cx="329711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D2333F8-0F1D-10CE-C81A-FF0BC424515D}"/>
                  </a:ext>
                </a:extLst>
              </p:cNvPr>
              <p:cNvSpPr txBox="1"/>
              <p:nvPr/>
            </p:nvSpPr>
            <p:spPr>
              <a:xfrm>
                <a:off x="4738165" y="6116155"/>
                <a:ext cx="47277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82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5/2</a:t>
                </a:r>
                <a:r>
                  <a:rPr lang="en-GB" sz="825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</a:t>
                </a: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EA0A1BF-4C12-64AE-77C7-D2A26AB9E198}"/>
                </a:ext>
              </a:extLst>
            </p:cNvPr>
            <p:cNvGrpSpPr/>
            <p:nvPr/>
          </p:nvGrpSpPr>
          <p:grpSpPr>
            <a:xfrm>
              <a:off x="5058810" y="5687639"/>
              <a:ext cx="758946" cy="292388"/>
              <a:chOff x="4451998" y="5862128"/>
              <a:chExt cx="758946" cy="292388"/>
            </a:xfrm>
          </p:grpSpPr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D33CFD7D-1DBD-2948-8F41-0AEDE6AD7B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51998" y="5984061"/>
                <a:ext cx="329711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75D26A8-8682-4EBD-10CF-903EB0C8AA00}"/>
                  </a:ext>
                </a:extLst>
              </p:cNvPr>
              <p:cNvSpPr txBox="1"/>
              <p:nvPr/>
            </p:nvSpPr>
            <p:spPr>
              <a:xfrm>
                <a:off x="4738165" y="5862128"/>
                <a:ext cx="47277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82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7/2</a:t>
                </a:r>
                <a:r>
                  <a:rPr lang="en-GB" sz="825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</a:t>
                </a: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F454AED-FC76-A742-182C-D6161BE1E4A2}"/>
                </a:ext>
              </a:extLst>
            </p:cNvPr>
            <p:cNvGrpSpPr/>
            <p:nvPr/>
          </p:nvGrpSpPr>
          <p:grpSpPr>
            <a:xfrm>
              <a:off x="5058810" y="5450493"/>
              <a:ext cx="758946" cy="292388"/>
              <a:chOff x="4451998" y="5533281"/>
              <a:chExt cx="758946" cy="292388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4BCDE010-EF00-B81C-8917-CBD360D15D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51998" y="5655214"/>
                <a:ext cx="329711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0AD3788-6B17-3AF5-3497-F35E5D819F91}"/>
                  </a:ext>
                </a:extLst>
              </p:cNvPr>
              <p:cNvSpPr txBox="1"/>
              <p:nvPr/>
            </p:nvSpPr>
            <p:spPr>
              <a:xfrm>
                <a:off x="4738165" y="5533281"/>
                <a:ext cx="47277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82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9/2</a:t>
                </a:r>
                <a:r>
                  <a:rPr lang="en-GB" sz="825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</a:t>
                </a:r>
              </a:p>
            </p:txBody>
          </p:sp>
        </p:grpSp>
      </p:grpSp>
      <p:grpSp>
        <p:nvGrpSpPr>
          <p:cNvPr id="414" name="Group 413">
            <a:extLst>
              <a:ext uri="{FF2B5EF4-FFF2-40B4-BE49-F238E27FC236}">
                <a16:creationId xmlns:a16="http://schemas.microsoft.com/office/drawing/2014/main" id="{38FB229F-AAB5-92A0-E28E-550F2C9D3D32}"/>
              </a:ext>
            </a:extLst>
          </p:cNvPr>
          <p:cNvGrpSpPr/>
          <p:nvPr/>
        </p:nvGrpSpPr>
        <p:grpSpPr>
          <a:xfrm>
            <a:off x="6123222" y="3735462"/>
            <a:ext cx="1072687" cy="753888"/>
            <a:chOff x="6018466" y="5742028"/>
            <a:chExt cx="1430250" cy="1005183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FAA881F5-2846-1E9F-A4DD-1119DAC84943}"/>
                </a:ext>
              </a:extLst>
            </p:cNvPr>
            <p:cNvGrpSpPr/>
            <p:nvPr/>
          </p:nvGrpSpPr>
          <p:grpSpPr>
            <a:xfrm>
              <a:off x="6018466" y="6454823"/>
              <a:ext cx="766739" cy="292388"/>
              <a:chOff x="4450619" y="6116155"/>
              <a:chExt cx="766739" cy="292388"/>
            </a:xfrm>
          </p:grpSpPr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19061DBA-B076-8B48-4688-B91A037C62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50619" y="6238088"/>
                <a:ext cx="33109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F8F65FD-78C0-8C8A-3C6D-D0176E4FBF21}"/>
                  </a:ext>
                </a:extLst>
              </p:cNvPr>
              <p:cNvSpPr txBox="1"/>
              <p:nvPr/>
            </p:nvSpPr>
            <p:spPr>
              <a:xfrm>
                <a:off x="4738166" y="6116155"/>
                <a:ext cx="47919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82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5/2</a:t>
                </a:r>
                <a:r>
                  <a:rPr lang="en-GB" sz="825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695217BB-491E-6DBA-AC15-AF4C8E5ACF8A}"/>
                </a:ext>
              </a:extLst>
            </p:cNvPr>
            <p:cNvGrpSpPr/>
            <p:nvPr/>
          </p:nvGrpSpPr>
          <p:grpSpPr>
            <a:xfrm>
              <a:off x="6018466" y="6200796"/>
              <a:ext cx="766739" cy="292388"/>
              <a:chOff x="4450619" y="5862128"/>
              <a:chExt cx="766739" cy="292388"/>
            </a:xfrm>
          </p:grpSpPr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5BEC7517-5D10-2D60-AD56-5F35399F05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50619" y="5984061"/>
                <a:ext cx="33109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766F2769-470B-5537-E776-C64D9E23974B}"/>
                  </a:ext>
                </a:extLst>
              </p:cNvPr>
              <p:cNvSpPr txBox="1"/>
              <p:nvPr/>
            </p:nvSpPr>
            <p:spPr>
              <a:xfrm>
                <a:off x="4738166" y="5862128"/>
                <a:ext cx="47919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82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7/2</a:t>
                </a:r>
                <a:r>
                  <a:rPr lang="en-GB" sz="825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8C74FE7-85C2-2628-E423-BCCD4FB8652B}"/>
                </a:ext>
              </a:extLst>
            </p:cNvPr>
            <p:cNvGrpSpPr/>
            <p:nvPr/>
          </p:nvGrpSpPr>
          <p:grpSpPr>
            <a:xfrm>
              <a:off x="6018466" y="5871949"/>
              <a:ext cx="766739" cy="292388"/>
              <a:chOff x="4450619" y="5533281"/>
              <a:chExt cx="766739" cy="292388"/>
            </a:xfrm>
          </p:grpSpPr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F115F3AB-3A82-3A25-0204-ADE9378306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50619" y="5655214"/>
                <a:ext cx="33109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79273D4F-66CC-9BF5-6DFD-8B191B55D95A}"/>
                  </a:ext>
                </a:extLst>
              </p:cNvPr>
              <p:cNvSpPr txBox="1"/>
              <p:nvPr/>
            </p:nvSpPr>
            <p:spPr>
              <a:xfrm>
                <a:off x="4738166" y="5533281"/>
                <a:ext cx="47919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82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9/2</a:t>
                </a:r>
                <a:r>
                  <a:rPr lang="en-GB" sz="825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0B09318D-6986-5166-6124-4815D9DD4E00}"/>
                </a:ext>
              </a:extLst>
            </p:cNvPr>
            <p:cNvGrpSpPr/>
            <p:nvPr/>
          </p:nvGrpSpPr>
          <p:grpSpPr>
            <a:xfrm>
              <a:off x="6689770" y="6253002"/>
              <a:ext cx="758946" cy="292388"/>
              <a:chOff x="4451998" y="6116155"/>
              <a:chExt cx="758946" cy="292388"/>
            </a:xfrm>
          </p:grpSpPr>
          <p:cxnSp>
            <p:nvCxnSpPr>
              <p:cNvPr id="384" name="Straight Connector 383">
                <a:extLst>
                  <a:ext uri="{FF2B5EF4-FFF2-40B4-BE49-F238E27FC236}">
                    <a16:creationId xmlns:a16="http://schemas.microsoft.com/office/drawing/2014/main" id="{BA2999BE-AF93-2770-D03F-982EDAF729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51998" y="6238088"/>
                <a:ext cx="329711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5" name="TextBox 384">
                <a:extLst>
                  <a:ext uri="{FF2B5EF4-FFF2-40B4-BE49-F238E27FC236}">
                    <a16:creationId xmlns:a16="http://schemas.microsoft.com/office/drawing/2014/main" id="{2F16FEFC-0B56-EA0C-B6CE-39CBE496AAE2}"/>
                  </a:ext>
                </a:extLst>
              </p:cNvPr>
              <p:cNvSpPr txBox="1"/>
              <p:nvPr/>
            </p:nvSpPr>
            <p:spPr>
              <a:xfrm>
                <a:off x="4738165" y="6116155"/>
                <a:ext cx="47277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82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5/2</a:t>
                </a:r>
                <a:r>
                  <a:rPr lang="en-GB" sz="825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</a:t>
                </a:r>
              </a:p>
            </p:txBody>
          </p:sp>
        </p:grpSp>
        <p:grpSp>
          <p:nvGrpSpPr>
            <p:cNvPr id="386" name="Group 385">
              <a:extLst>
                <a:ext uri="{FF2B5EF4-FFF2-40B4-BE49-F238E27FC236}">
                  <a16:creationId xmlns:a16="http://schemas.microsoft.com/office/drawing/2014/main" id="{CC3DD730-AFE7-A611-8C6D-81FC50D180CB}"/>
                </a:ext>
              </a:extLst>
            </p:cNvPr>
            <p:cNvGrpSpPr/>
            <p:nvPr/>
          </p:nvGrpSpPr>
          <p:grpSpPr>
            <a:xfrm>
              <a:off x="6689770" y="6022465"/>
              <a:ext cx="758946" cy="292388"/>
              <a:chOff x="4451998" y="5862128"/>
              <a:chExt cx="758946" cy="292388"/>
            </a:xfrm>
          </p:grpSpPr>
          <p:cxnSp>
            <p:nvCxnSpPr>
              <p:cNvPr id="387" name="Straight Connector 386">
                <a:extLst>
                  <a:ext uri="{FF2B5EF4-FFF2-40B4-BE49-F238E27FC236}">
                    <a16:creationId xmlns:a16="http://schemas.microsoft.com/office/drawing/2014/main" id="{EE708FF5-1D95-A194-1DA0-75CFFDCD14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51998" y="5984061"/>
                <a:ext cx="329711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8" name="TextBox 387">
                <a:extLst>
                  <a:ext uri="{FF2B5EF4-FFF2-40B4-BE49-F238E27FC236}">
                    <a16:creationId xmlns:a16="http://schemas.microsoft.com/office/drawing/2014/main" id="{DD0D5AD2-39D0-CF42-CF25-E4136F9A6F3A}"/>
                  </a:ext>
                </a:extLst>
              </p:cNvPr>
              <p:cNvSpPr txBox="1"/>
              <p:nvPr/>
            </p:nvSpPr>
            <p:spPr>
              <a:xfrm>
                <a:off x="4738165" y="5862128"/>
                <a:ext cx="47277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82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7/2</a:t>
                </a:r>
                <a:r>
                  <a:rPr lang="en-GB" sz="825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</a:t>
                </a:r>
              </a:p>
            </p:txBody>
          </p:sp>
        </p:grpSp>
        <p:grpSp>
          <p:nvGrpSpPr>
            <p:cNvPr id="389" name="Group 388">
              <a:extLst>
                <a:ext uri="{FF2B5EF4-FFF2-40B4-BE49-F238E27FC236}">
                  <a16:creationId xmlns:a16="http://schemas.microsoft.com/office/drawing/2014/main" id="{CAFF4158-A00C-B43C-7CA0-701B638AACF2}"/>
                </a:ext>
              </a:extLst>
            </p:cNvPr>
            <p:cNvGrpSpPr/>
            <p:nvPr/>
          </p:nvGrpSpPr>
          <p:grpSpPr>
            <a:xfrm>
              <a:off x="6689770" y="5742028"/>
              <a:ext cx="758946" cy="292388"/>
              <a:chOff x="4451998" y="5533281"/>
              <a:chExt cx="758946" cy="292388"/>
            </a:xfrm>
          </p:grpSpPr>
          <p:cxnSp>
            <p:nvCxnSpPr>
              <p:cNvPr id="390" name="Straight Connector 389">
                <a:extLst>
                  <a:ext uri="{FF2B5EF4-FFF2-40B4-BE49-F238E27FC236}">
                    <a16:creationId xmlns:a16="http://schemas.microsoft.com/office/drawing/2014/main" id="{8C83155F-D0B9-BBEE-44EC-B597182192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51998" y="5655214"/>
                <a:ext cx="329711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1" name="TextBox 390">
                <a:extLst>
                  <a:ext uri="{FF2B5EF4-FFF2-40B4-BE49-F238E27FC236}">
                    <a16:creationId xmlns:a16="http://schemas.microsoft.com/office/drawing/2014/main" id="{3FE41D4A-3865-E7B5-E6EB-0D203277B9A3}"/>
                  </a:ext>
                </a:extLst>
              </p:cNvPr>
              <p:cNvSpPr txBox="1"/>
              <p:nvPr/>
            </p:nvSpPr>
            <p:spPr>
              <a:xfrm>
                <a:off x="4738165" y="5533281"/>
                <a:ext cx="47277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82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9/2</a:t>
                </a:r>
                <a:r>
                  <a:rPr lang="en-GB" sz="825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</a:t>
                </a:r>
              </a:p>
            </p:txBody>
          </p:sp>
        </p:grpSp>
      </p:grpSp>
      <p:grpSp>
        <p:nvGrpSpPr>
          <p:cNvPr id="415" name="Group 414">
            <a:extLst>
              <a:ext uri="{FF2B5EF4-FFF2-40B4-BE49-F238E27FC236}">
                <a16:creationId xmlns:a16="http://schemas.microsoft.com/office/drawing/2014/main" id="{88FF83BC-F943-A9A8-9CD6-5DD5B928273F}"/>
              </a:ext>
            </a:extLst>
          </p:cNvPr>
          <p:cNvGrpSpPr/>
          <p:nvPr/>
        </p:nvGrpSpPr>
        <p:grpSpPr>
          <a:xfrm>
            <a:off x="7435441" y="3809194"/>
            <a:ext cx="1082301" cy="656447"/>
            <a:chOff x="7700809" y="5872833"/>
            <a:chExt cx="1443068" cy="875262"/>
          </a:xfrm>
        </p:grpSpPr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20B08C30-5832-135D-0822-20E07460E9B3}"/>
                </a:ext>
              </a:extLst>
            </p:cNvPr>
            <p:cNvGrpSpPr/>
            <p:nvPr/>
          </p:nvGrpSpPr>
          <p:grpSpPr>
            <a:xfrm>
              <a:off x="7700809" y="6455707"/>
              <a:ext cx="766739" cy="292388"/>
              <a:chOff x="4450619" y="6116155"/>
              <a:chExt cx="766739" cy="292388"/>
            </a:xfrm>
          </p:grpSpPr>
          <p:cxnSp>
            <p:nvCxnSpPr>
              <p:cNvPr id="396" name="Straight Connector 395">
                <a:extLst>
                  <a:ext uri="{FF2B5EF4-FFF2-40B4-BE49-F238E27FC236}">
                    <a16:creationId xmlns:a16="http://schemas.microsoft.com/office/drawing/2014/main" id="{60D8A349-921E-0C49-748D-C56A37C450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50619" y="6238088"/>
                <a:ext cx="33109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7" name="TextBox 396">
                <a:extLst>
                  <a:ext uri="{FF2B5EF4-FFF2-40B4-BE49-F238E27FC236}">
                    <a16:creationId xmlns:a16="http://schemas.microsoft.com/office/drawing/2014/main" id="{392D6206-281E-7DA2-B1A9-189C789F2D4D}"/>
                  </a:ext>
                </a:extLst>
              </p:cNvPr>
              <p:cNvSpPr txBox="1"/>
              <p:nvPr/>
            </p:nvSpPr>
            <p:spPr>
              <a:xfrm>
                <a:off x="4738166" y="6116155"/>
                <a:ext cx="47919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82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5/2</a:t>
                </a:r>
                <a:r>
                  <a:rPr lang="en-GB" sz="825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</a:p>
            </p:txBody>
          </p:sp>
        </p:grpSp>
        <p:grpSp>
          <p:nvGrpSpPr>
            <p:cNvPr id="398" name="Group 397">
              <a:extLst>
                <a:ext uri="{FF2B5EF4-FFF2-40B4-BE49-F238E27FC236}">
                  <a16:creationId xmlns:a16="http://schemas.microsoft.com/office/drawing/2014/main" id="{564DDE98-4EFE-9A0C-8DD4-2610774A5B38}"/>
                </a:ext>
              </a:extLst>
            </p:cNvPr>
            <p:cNvGrpSpPr/>
            <p:nvPr/>
          </p:nvGrpSpPr>
          <p:grpSpPr>
            <a:xfrm>
              <a:off x="7700809" y="6201680"/>
              <a:ext cx="766739" cy="292388"/>
              <a:chOff x="4450619" y="5862128"/>
              <a:chExt cx="766739" cy="292388"/>
            </a:xfrm>
          </p:grpSpPr>
          <p:cxnSp>
            <p:nvCxnSpPr>
              <p:cNvPr id="399" name="Straight Connector 398">
                <a:extLst>
                  <a:ext uri="{FF2B5EF4-FFF2-40B4-BE49-F238E27FC236}">
                    <a16:creationId xmlns:a16="http://schemas.microsoft.com/office/drawing/2014/main" id="{A15D6C99-E8CD-F3FD-08FC-F2CB609E54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50619" y="5984061"/>
                <a:ext cx="33109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0" name="TextBox 399">
                <a:extLst>
                  <a:ext uri="{FF2B5EF4-FFF2-40B4-BE49-F238E27FC236}">
                    <a16:creationId xmlns:a16="http://schemas.microsoft.com/office/drawing/2014/main" id="{E3403F15-D3C7-1342-526D-ECC3F62C6CF9}"/>
                  </a:ext>
                </a:extLst>
              </p:cNvPr>
              <p:cNvSpPr txBox="1"/>
              <p:nvPr/>
            </p:nvSpPr>
            <p:spPr>
              <a:xfrm>
                <a:off x="4738166" y="5862128"/>
                <a:ext cx="47919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82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7/2</a:t>
                </a:r>
                <a:r>
                  <a:rPr lang="en-GB" sz="825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</a:p>
            </p:txBody>
          </p:sp>
        </p:grpSp>
        <p:grpSp>
          <p:nvGrpSpPr>
            <p:cNvPr id="401" name="Group 400">
              <a:extLst>
                <a:ext uri="{FF2B5EF4-FFF2-40B4-BE49-F238E27FC236}">
                  <a16:creationId xmlns:a16="http://schemas.microsoft.com/office/drawing/2014/main" id="{B56392A2-66FE-25AD-9918-1227FE440BDD}"/>
                </a:ext>
              </a:extLst>
            </p:cNvPr>
            <p:cNvGrpSpPr/>
            <p:nvPr/>
          </p:nvGrpSpPr>
          <p:grpSpPr>
            <a:xfrm>
              <a:off x="7700809" y="5872833"/>
              <a:ext cx="766739" cy="292388"/>
              <a:chOff x="4450619" y="5533281"/>
              <a:chExt cx="766739" cy="292388"/>
            </a:xfrm>
          </p:grpSpPr>
          <p:cxnSp>
            <p:nvCxnSpPr>
              <p:cNvPr id="402" name="Straight Connector 401">
                <a:extLst>
                  <a:ext uri="{FF2B5EF4-FFF2-40B4-BE49-F238E27FC236}">
                    <a16:creationId xmlns:a16="http://schemas.microsoft.com/office/drawing/2014/main" id="{3DD19F03-4726-AC2D-7E68-DEE6779B57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50619" y="5655214"/>
                <a:ext cx="33109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3" name="TextBox 402">
                <a:extLst>
                  <a:ext uri="{FF2B5EF4-FFF2-40B4-BE49-F238E27FC236}">
                    <a16:creationId xmlns:a16="http://schemas.microsoft.com/office/drawing/2014/main" id="{73A01884-0CB7-2AA5-A942-EBA9E3529F56}"/>
                  </a:ext>
                </a:extLst>
              </p:cNvPr>
              <p:cNvSpPr txBox="1"/>
              <p:nvPr/>
            </p:nvSpPr>
            <p:spPr>
              <a:xfrm>
                <a:off x="4738166" y="5533281"/>
                <a:ext cx="47919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82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9/2</a:t>
                </a:r>
                <a:r>
                  <a:rPr lang="en-GB" sz="825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</a:p>
            </p:txBody>
          </p:sp>
        </p:grpSp>
        <p:grpSp>
          <p:nvGrpSpPr>
            <p:cNvPr id="404" name="Group 403">
              <a:extLst>
                <a:ext uri="{FF2B5EF4-FFF2-40B4-BE49-F238E27FC236}">
                  <a16:creationId xmlns:a16="http://schemas.microsoft.com/office/drawing/2014/main" id="{713FC4DF-89AE-0106-0630-E6F41F32C32B}"/>
                </a:ext>
              </a:extLst>
            </p:cNvPr>
            <p:cNvGrpSpPr/>
            <p:nvPr/>
          </p:nvGrpSpPr>
          <p:grpSpPr>
            <a:xfrm>
              <a:off x="8376569" y="6450685"/>
              <a:ext cx="758946" cy="292388"/>
              <a:chOff x="4451998" y="6116155"/>
              <a:chExt cx="758946" cy="292388"/>
            </a:xfrm>
          </p:grpSpPr>
          <p:cxnSp>
            <p:nvCxnSpPr>
              <p:cNvPr id="405" name="Straight Connector 404">
                <a:extLst>
                  <a:ext uri="{FF2B5EF4-FFF2-40B4-BE49-F238E27FC236}">
                    <a16:creationId xmlns:a16="http://schemas.microsoft.com/office/drawing/2014/main" id="{4086615C-ECD3-D601-CCD9-8F827796F2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51998" y="6238088"/>
                <a:ext cx="329711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6" name="TextBox 405">
                <a:extLst>
                  <a:ext uri="{FF2B5EF4-FFF2-40B4-BE49-F238E27FC236}">
                    <a16:creationId xmlns:a16="http://schemas.microsoft.com/office/drawing/2014/main" id="{BA76AFBD-C09F-EF2D-D986-5795EE16B68A}"/>
                  </a:ext>
                </a:extLst>
              </p:cNvPr>
              <p:cNvSpPr txBox="1"/>
              <p:nvPr/>
            </p:nvSpPr>
            <p:spPr>
              <a:xfrm>
                <a:off x="4738165" y="6116155"/>
                <a:ext cx="47277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82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5/2</a:t>
                </a:r>
                <a:r>
                  <a:rPr lang="en-GB" sz="825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</a:t>
                </a:r>
              </a:p>
            </p:txBody>
          </p:sp>
        </p:grpSp>
        <p:grpSp>
          <p:nvGrpSpPr>
            <p:cNvPr id="407" name="Group 406">
              <a:extLst>
                <a:ext uri="{FF2B5EF4-FFF2-40B4-BE49-F238E27FC236}">
                  <a16:creationId xmlns:a16="http://schemas.microsoft.com/office/drawing/2014/main" id="{E99392B8-CAB8-B0E5-CB16-80E154C3816D}"/>
                </a:ext>
              </a:extLst>
            </p:cNvPr>
            <p:cNvGrpSpPr/>
            <p:nvPr/>
          </p:nvGrpSpPr>
          <p:grpSpPr>
            <a:xfrm>
              <a:off x="8377380" y="6200796"/>
              <a:ext cx="758946" cy="292388"/>
              <a:chOff x="4451998" y="5862128"/>
              <a:chExt cx="758946" cy="292388"/>
            </a:xfrm>
          </p:grpSpPr>
          <p:cxnSp>
            <p:nvCxnSpPr>
              <p:cNvPr id="408" name="Straight Connector 407">
                <a:extLst>
                  <a:ext uri="{FF2B5EF4-FFF2-40B4-BE49-F238E27FC236}">
                    <a16:creationId xmlns:a16="http://schemas.microsoft.com/office/drawing/2014/main" id="{9EBB5F5B-D362-6240-B916-193AA9B253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51998" y="5984061"/>
                <a:ext cx="329711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9" name="TextBox 408">
                <a:extLst>
                  <a:ext uri="{FF2B5EF4-FFF2-40B4-BE49-F238E27FC236}">
                    <a16:creationId xmlns:a16="http://schemas.microsoft.com/office/drawing/2014/main" id="{129925B5-80BA-B75C-4FA6-5FBD064FFFFC}"/>
                  </a:ext>
                </a:extLst>
              </p:cNvPr>
              <p:cNvSpPr txBox="1"/>
              <p:nvPr/>
            </p:nvSpPr>
            <p:spPr>
              <a:xfrm>
                <a:off x="4738165" y="5862128"/>
                <a:ext cx="47277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82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7/2</a:t>
                </a:r>
                <a:r>
                  <a:rPr lang="en-GB" sz="825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</a:t>
                </a:r>
              </a:p>
            </p:txBody>
          </p:sp>
        </p:grpSp>
        <p:grpSp>
          <p:nvGrpSpPr>
            <p:cNvPr id="410" name="Group 409">
              <a:extLst>
                <a:ext uri="{FF2B5EF4-FFF2-40B4-BE49-F238E27FC236}">
                  <a16:creationId xmlns:a16="http://schemas.microsoft.com/office/drawing/2014/main" id="{1DD00582-365E-9B1C-E9E7-44A1D2AA74A0}"/>
                </a:ext>
              </a:extLst>
            </p:cNvPr>
            <p:cNvGrpSpPr/>
            <p:nvPr/>
          </p:nvGrpSpPr>
          <p:grpSpPr>
            <a:xfrm>
              <a:off x="8384931" y="5875903"/>
              <a:ext cx="758946" cy="292388"/>
              <a:chOff x="4451998" y="5533281"/>
              <a:chExt cx="758946" cy="292388"/>
            </a:xfrm>
          </p:grpSpPr>
          <p:cxnSp>
            <p:nvCxnSpPr>
              <p:cNvPr id="411" name="Straight Connector 410">
                <a:extLst>
                  <a:ext uri="{FF2B5EF4-FFF2-40B4-BE49-F238E27FC236}">
                    <a16:creationId xmlns:a16="http://schemas.microsoft.com/office/drawing/2014/main" id="{EFF4A29A-6AFB-486F-BB1B-A394D98883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51998" y="5655214"/>
                <a:ext cx="329711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2" name="TextBox 411">
                <a:extLst>
                  <a:ext uri="{FF2B5EF4-FFF2-40B4-BE49-F238E27FC236}">
                    <a16:creationId xmlns:a16="http://schemas.microsoft.com/office/drawing/2014/main" id="{3655FA4C-C87C-04F8-919E-A8F3886F0F73}"/>
                  </a:ext>
                </a:extLst>
              </p:cNvPr>
              <p:cNvSpPr txBox="1"/>
              <p:nvPr/>
            </p:nvSpPr>
            <p:spPr>
              <a:xfrm>
                <a:off x="4738165" y="5533281"/>
                <a:ext cx="47277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82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9/2</a:t>
                </a:r>
                <a:r>
                  <a:rPr lang="en-GB" sz="825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26677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GB" sz="3000">
                <a:solidFill>
                  <a:srgbClr val="1F2279"/>
                </a:solidFill>
              </a:rPr>
              <a:t>Octupole Collectivity</a:t>
            </a:r>
            <a:endParaRPr lang="en-GB" sz="3000" dirty="0">
              <a:solidFill>
                <a:srgbClr val="1F2279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FEC2607-6142-1045-B5A4-037377682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051" y="1009116"/>
            <a:ext cx="3313458" cy="95341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1350" b="1" dirty="0">
                <a:solidFill>
                  <a:srgbClr val="00407A"/>
                </a:solidFill>
              </a:rPr>
              <a:t>Microscopically driven</a:t>
            </a:r>
          </a:p>
          <a:p>
            <a:pPr lvl="1"/>
            <a:r>
              <a:rPr lang="en-GB" sz="1200" dirty="0">
                <a:solidFill>
                  <a:srgbClr val="00407A"/>
                </a:solidFill>
              </a:rPr>
              <a:t>Intruder orbitals of opposite parity and ∆𝑗, ∆ℓ = 3 close to the Fermi level.</a:t>
            </a:r>
          </a:p>
          <a:p>
            <a:endParaRPr lang="en-GB" sz="1350" dirty="0"/>
          </a:p>
        </p:txBody>
      </p:sp>
      <p:grpSp>
        <p:nvGrpSpPr>
          <p:cNvPr id="318" name="Group 318"/>
          <p:cNvGrpSpPr/>
          <p:nvPr/>
        </p:nvGrpSpPr>
        <p:grpSpPr>
          <a:xfrm>
            <a:off x="1231879" y="2176067"/>
            <a:ext cx="2816721" cy="1560466"/>
            <a:chOff x="0" y="0"/>
            <a:chExt cx="3755627" cy="2080619"/>
          </a:xfrm>
        </p:grpSpPr>
        <p:pic>
          <p:nvPicPr>
            <p:cNvPr id="314" name="microscopic.png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3331" y="0"/>
              <a:ext cx="3092296" cy="20806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5" name="Shape 315"/>
            <p:cNvSpPr/>
            <p:nvPr/>
          </p:nvSpPr>
          <p:spPr>
            <a:xfrm>
              <a:off x="140988" y="1333396"/>
              <a:ext cx="446766" cy="3609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noAutofit/>
            </a:bodyPr>
            <a:lstStyle/>
            <a:p>
              <a:pPr lvl="0" algn="r">
                <a:defRPr>
                  <a:solidFill>
                    <a:srgbClr val="000000"/>
                  </a:solidFill>
                </a:defRPr>
              </a:pPr>
              <a:r>
                <a:rPr sz="1200" dirty="0">
                  <a:solidFill>
                    <a:srgbClr val="FF4013"/>
                  </a:solidFill>
                </a:rPr>
                <a:t>ε</a:t>
              </a:r>
              <a:r>
                <a:rPr sz="1200" baseline="-25000" dirty="0">
                  <a:solidFill>
                    <a:srgbClr val="FF4013"/>
                  </a:solidFill>
                </a:rPr>
                <a:t>F</a:t>
              </a:r>
            </a:p>
          </p:txBody>
        </p:sp>
        <p:pic>
          <p:nvPicPr>
            <p:cNvPr id="316" name="droppedImage.pdf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07253"/>
              <a:ext cx="1190096" cy="3316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7" name="droppedImage.pdf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0930" y="1765631"/>
              <a:ext cx="195098" cy="2926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75" name="Group 375"/>
          <p:cNvGrpSpPr/>
          <p:nvPr/>
        </p:nvGrpSpPr>
        <p:grpSpPr>
          <a:xfrm>
            <a:off x="6156084" y="300834"/>
            <a:ext cx="1690039" cy="4286251"/>
            <a:chOff x="0" y="0"/>
            <a:chExt cx="2253383" cy="5715000"/>
          </a:xfrm>
        </p:grpSpPr>
        <p:grpSp>
          <p:nvGrpSpPr>
            <p:cNvPr id="365" name="Group 365"/>
            <p:cNvGrpSpPr/>
            <p:nvPr/>
          </p:nvGrpSpPr>
          <p:grpSpPr>
            <a:xfrm>
              <a:off x="-1" y="-1"/>
              <a:ext cx="1762237" cy="5715001"/>
              <a:chOff x="0" y="0"/>
              <a:chExt cx="1762235" cy="5715000"/>
            </a:xfrm>
          </p:grpSpPr>
          <p:grpSp>
            <p:nvGrpSpPr>
              <p:cNvPr id="349" name="Group 349"/>
              <p:cNvGrpSpPr/>
              <p:nvPr/>
            </p:nvGrpSpPr>
            <p:grpSpPr>
              <a:xfrm>
                <a:off x="-1" y="0"/>
                <a:ext cx="1446611" cy="5715000"/>
                <a:chOff x="0" y="0"/>
                <a:chExt cx="1446609" cy="5714999"/>
              </a:xfrm>
            </p:grpSpPr>
            <p:grpSp>
              <p:nvGrpSpPr>
                <p:cNvPr id="342" name="Group 342"/>
                <p:cNvGrpSpPr/>
                <p:nvPr/>
              </p:nvGrpSpPr>
              <p:grpSpPr>
                <a:xfrm>
                  <a:off x="-1" y="361009"/>
                  <a:ext cx="1446611" cy="4997665"/>
                  <a:chOff x="0" y="0"/>
                  <a:chExt cx="1446609" cy="4997664"/>
                </a:xfrm>
              </p:grpSpPr>
              <p:sp>
                <p:nvSpPr>
                  <p:cNvPr id="319" name="Shape 319"/>
                  <p:cNvSpPr/>
                  <p:nvPr/>
                </p:nvSpPr>
                <p:spPr>
                  <a:xfrm>
                    <a:off x="0" y="4997664"/>
                    <a:ext cx="1446610" cy="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1D8DB0"/>
                    </a:solidFill>
                    <a:prstDash val="solid"/>
                    <a:bevel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34289" tIns="34289" rIns="34289" bIns="34289" numCol="1" anchor="t">
                    <a:noAutofit/>
                  </a:bodyPr>
                  <a:lstStyle/>
                  <a:p>
                    <a:pPr defTabSz="342900">
                      <a:defRPr sz="8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pPr>
                    <a:endParaRPr sz="600"/>
                  </a:p>
                </p:txBody>
              </p:sp>
              <p:sp>
                <p:nvSpPr>
                  <p:cNvPr id="320" name="Shape 320"/>
                  <p:cNvSpPr/>
                  <p:nvPr/>
                </p:nvSpPr>
                <p:spPr>
                  <a:xfrm>
                    <a:off x="0" y="4479714"/>
                    <a:ext cx="1446610" cy="2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1D8DB0"/>
                    </a:solidFill>
                    <a:prstDash val="solid"/>
                    <a:bevel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34289" tIns="34289" rIns="34289" bIns="34289" numCol="1" anchor="t">
                    <a:noAutofit/>
                  </a:bodyPr>
                  <a:lstStyle/>
                  <a:p>
                    <a:pPr defTabSz="342900">
                      <a:defRPr sz="8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pPr>
                    <a:endParaRPr sz="600"/>
                  </a:p>
                </p:txBody>
              </p:sp>
              <p:sp>
                <p:nvSpPr>
                  <p:cNvPr id="321" name="Shape 321"/>
                  <p:cNvSpPr/>
                  <p:nvPr/>
                </p:nvSpPr>
                <p:spPr>
                  <a:xfrm>
                    <a:off x="0" y="4181067"/>
                    <a:ext cx="1446610" cy="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1D8DB0"/>
                    </a:solidFill>
                    <a:prstDash val="solid"/>
                    <a:bevel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34289" tIns="34289" rIns="34289" bIns="34289" numCol="1" anchor="t">
                    <a:noAutofit/>
                  </a:bodyPr>
                  <a:lstStyle/>
                  <a:p>
                    <a:pPr defTabSz="342900">
                      <a:defRPr sz="8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pPr>
                    <a:endParaRPr sz="600"/>
                  </a:p>
                </p:txBody>
              </p:sp>
              <p:sp>
                <p:nvSpPr>
                  <p:cNvPr id="322" name="Shape 322"/>
                  <p:cNvSpPr/>
                  <p:nvPr/>
                </p:nvSpPr>
                <p:spPr>
                  <a:xfrm>
                    <a:off x="0" y="4093229"/>
                    <a:ext cx="1446610" cy="2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1D8DB0"/>
                    </a:solidFill>
                    <a:prstDash val="solid"/>
                    <a:bevel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34289" tIns="34289" rIns="34289" bIns="34289" numCol="1" anchor="t">
                    <a:noAutofit/>
                  </a:bodyPr>
                  <a:lstStyle/>
                  <a:p>
                    <a:pPr defTabSz="342900">
                      <a:defRPr sz="8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pPr>
                    <a:endParaRPr sz="600"/>
                  </a:p>
                </p:txBody>
              </p:sp>
              <p:sp>
                <p:nvSpPr>
                  <p:cNvPr id="323" name="Shape 323"/>
                  <p:cNvSpPr/>
                  <p:nvPr/>
                </p:nvSpPr>
                <p:spPr>
                  <a:xfrm>
                    <a:off x="0" y="3794582"/>
                    <a:ext cx="1446610" cy="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1D8DB0"/>
                    </a:solidFill>
                    <a:prstDash val="solid"/>
                    <a:bevel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34289" tIns="34289" rIns="34289" bIns="34289" numCol="1" anchor="t">
                    <a:noAutofit/>
                  </a:bodyPr>
                  <a:lstStyle/>
                  <a:p>
                    <a:pPr defTabSz="342900">
                      <a:defRPr sz="8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pPr>
                    <a:endParaRPr sz="600"/>
                  </a:p>
                </p:txBody>
              </p:sp>
              <p:sp>
                <p:nvSpPr>
                  <p:cNvPr id="324" name="Shape 324"/>
                  <p:cNvSpPr/>
                  <p:nvPr/>
                </p:nvSpPr>
                <p:spPr>
                  <a:xfrm>
                    <a:off x="0" y="3170935"/>
                    <a:ext cx="1446610" cy="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1D8DB0"/>
                    </a:solidFill>
                    <a:prstDash val="solid"/>
                    <a:bevel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34289" tIns="34289" rIns="34289" bIns="34289" numCol="1" anchor="t">
                    <a:noAutofit/>
                  </a:bodyPr>
                  <a:lstStyle/>
                  <a:p>
                    <a:pPr defTabSz="342900">
                      <a:defRPr sz="8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pPr>
                    <a:endParaRPr sz="600"/>
                  </a:p>
                </p:txBody>
              </p:sp>
              <p:sp>
                <p:nvSpPr>
                  <p:cNvPr id="325" name="Shape 325"/>
                  <p:cNvSpPr/>
                  <p:nvPr/>
                </p:nvSpPr>
                <p:spPr>
                  <a:xfrm>
                    <a:off x="0" y="3021611"/>
                    <a:ext cx="1446610" cy="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1D8DB0"/>
                    </a:solidFill>
                    <a:prstDash val="solid"/>
                    <a:bevel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34289" tIns="34289" rIns="34289" bIns="34289" numCol="1" anchor="t">
                    <a:noAutofit/>
                  </a:bodyPr>
                  <a:lstStyle/>
                  <a:p>
                    <a:pPr defTabSz="342900">
                      <a:defRPr sz="8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pPr>
                    <a:endParaRPr sz="600"/>
                  </a:p>
                </p:txBody>
              </p:sp>
              <p:sp>
                <p:nvSpPr>
                  <p:cNvPr id="326" name="Shape 326"/>
                  <p:cNvSpPr/>
                  <p:nvPr/>
                </p:nvSpPr>
                <p:spPr>
                  <a:xfrm>
                    <a:off x="0" y="2784450"/>
                    <a:ext cx="1446610" cy="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1D8DB0"/>
                    </a:solidFill>
                    <a:prstDash val="solid"/>
                    <a:bevel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34289" tIns="34289" rIns="34289" bIns="34289" numCol="1" anchor="t">
                    <a:noAutofit/>
                  </a:bodyPr>
                  <a:lstStyle/>
                  <a:p>
                    <a:pPr defTabSz="342900">
                      <a:defRPr sz="8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pPr>
                    <a:endParaRPr sz="600"/>
                  </a:p>
                </p:txBody>
              </p:sp>
              <p:sp>
                <p:nvSpPr>
                  <p:cNvPr id="327" name="Shape 327"/>
                  <p:cNvSpPr/>
                  <p:nvPr/>
                </p:nvSpPr>
                <p:spPr>
                  <a:xfrm>
                    <a:off x="0" y="2722963"/>
                    <a:ext cx="1446610" cy="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1D8DB0"/>
                    </a:solidFill>
                    <a:prstDash val="solid"/>
                    <a:bevel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34289" tIns="34289" rIns="34289" bIns="34289" numCol="1" anchor="t">
                    <a:noAutofit/>
                  </a:bodyPr>
                  <a:lstStyle/>
                  <a:p>
                    <a:pPr defTabSz="342900">
                      <a:defRPr sz="8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pPr>
                    <a:endParaRPr sz="600"/>
                  </a:p>
                </p:txBody>
              </p:sp>
              <p:sp>
                <p:nvSpPr>
                  <p:cNvPr id="328" name="Shape 328"/>
                  <p:cNvSpPr/>
                  <p:nvPr/>
                </p:nvSpPr>
                <p:spPr>
                  <a:xfrm>
                    <a:off x="0" y="2670261"/>
                    <a:ext cx="1446610" cy="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1D8DB0"/>
                    </a:solidFill>
                    <a:prstDash val="solid"/>
                    <a:bevel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34289" tIns="34289" rIns="34289" bIns="34289" numCol="1" anchor="t">
                    <a:noAutofit/>
                  </a:bodyPr>
                  <a:lstStyle/>
                  <a:p>
                    <a:pPr defTabSz="342900">
                      <a:defRPr sz="8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pPr>
                    <a:endParaRPr sz="600"/>
                  </a:p>
                </p:txBody>
              </p:sp>
              <p:sp>
                <p:nvSpPr>
                  <p:cNvPr id="329" name="Shape 329"/>
                  <p:cNvSpPr/>
                  <p:nvPr/>
                </p:nvSpPr>
                <p:spPr>
                  <a:xfrm>
                    <a:off x="0" y="2099317"/>
                    <a:ext cx="1446610" cy="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1D8DB0"/>
                    </a:solidFill>
                    <a:prstDash val="solid"/>
                    <a:bevel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34289" tIns="34289" rIns="34289" bIns="34289" numCol="1" anchor="t">
                    <a:noAutofit/>
                  </a:bodyPr>
                  <a:lstStyle/>
                  <a:p>
                    <a:pPr defTabSz="342900">
                      <a:defRPr sz="8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pPr>
                    <a:endParaRPr sz="600"/>
                  </a:p>
                </p:txBody>
              </p:sp>
              <p:sp>
                <p:nvSpPr>
                  <p:cNvPr id="330" name="Shape 330"/>
                  <p:cNvSpPr/>
                  <p:nvPr/>
                </p:nvSpPr>
                <p:spPr>
                  <a:xfrm>
                    <a:off x="0" y="1985128"/>
                    <a:ext cx="1446610" cy="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1D8DB0"/>
                    </a:solidFill>
                    <a:prstDash val="solid"/>
                    <a:bevel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34289" tIns="34289" rIns="34289" bIns="34289" numCol="1" anchor="t">
                    <a:noAutofit/>
                  </a:bodyPr>
                  <a:lstStyle/>
                  <a:p>
                    <a:pPr defTabSz="342900">
                      <a:defRPr sz="8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pPr>
                    <a:endParaRPr sz="600"/>
                  </a:p>
                </p:txBody>
              </p:sp>
              <p:sp>
                <p:nvSpPr>
                  <p:cNvPr id="331" name="Shape 331"/>
                  <p:cNvSpPr/>
                  <p:nvPr/>
                </p:nvSpPr>
                <p:spPr>
                  <a:xfrm>
                    <a:off x="0" y="1686481"/>
                    <a:ext cx="1446610" cy="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1D8DB0"/>
                    </a:solidFill>
                    <a:prstDash val="solid"/>
                    <a:bevel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34289" tIns="34289" rIns="34289" bIns="34289" numCol="1" anchor="t">
                    <a:noAutofit/>
                  </a:bodyPr>
                  <a:lstStyle/>
                  <a:p>
                    <a:pPr defTabSz="342900">
                      <a:defRPr sz="8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pPr>
                    <a:endParaRPr sz="600"/>
                  </a:p>
                </p:txBody>
              </p:sp>
              <p:sp>
                <p:nvSpPr>
                  <p:cNvPr id="332" name="Shape 332"/>
                  <p:cNvSpPr/>
                  <p:nvPr/>
                </p:nvSpPr>
                <p:spPr>
                  <a:xfrm>
                    <a:off x="0" y="1545940"/>
                    <a:ext cx="1446610" cy="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1D8DB0"/>
                    </a:solidFill>
                    <a:prstDash val="solid"/>
                    <a:bevel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34289" tIns="34289" rIns="34289" bIns="34289" numCol="1" anchor="t">
                    <a:noAutofit/>
                  </a:bodyPr>
                  <a:lstStyle/>
                  <a:p>
                    <a:pPr defTabSz="342900">
                      <a:defRPr sz="8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pPr>
                    <a:endParaRPr sz="600"/>
                  </a:p>
                </p:txBody>
              </p:sp>
              <p:sp>
                <p:nvSpPr>
                  <p:cNvPr id="333" name="Shape 333"/>
                  <p:cNvSpPr/>
                  <p:nvPr/>
                </p:nvSpPr>
                <p:spPr>
                  <a:xfrm>
                    <a:off x="0" y="1458103"/>
                    <a:ext cx="1446610" cy="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1D8DB0"/>
                    </a:solidFill>
                    <a:prstDash val="solid"/>
                    <a:bevel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34289" tIns="34289" rIns="34289" bIns="34289" numCol="1" anchor="t">
                    <a:noAutofit/>
                  </a:bodyPr>
                  <a:lstStyle/>
                  <a:p>
                    <a:pPr defTabSz="342900">
                      <a:defRPr sz="8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pPr>
                    <a:endParaRPr sz="600"/>
                  </a:p>
                </p:txBody>
              </p:sp>
              <p:sp>
                <p:nvSpPr>
                  <p:cNvPr id="334" name="Shape 334"/>
                  <p:cNvSpPr/>
                  <p:nvPr/>
                </p:nvSpPr>
                <p:spPr>
                  <a:xfrm>
                    <a:off x="0" y="1247293"/>
                    <a:ext cx="1446610" cy="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1D8DB0"/>
                    </a:solidFill>
                    <a:prstDash val="solid"/>
                    <a:bevel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34289" tIns="34289" rIns="34289" bIns="34289" numCol="1" anchor="t">
                    <a:noAutofit/>
                  </a:bodyPr>
                  <a:lstStyle/>
                  <a:p>
                    <a:pPr defTabSz="342900">
                      <a:defRPr sz="8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pPr>
                    <a:endParaRPr sz="600"/>
                  </a:p>
                </p:txBody>
              </p:sp>
              <p:sp>
                <p:nvSpPr>
                  <p:cNvPr id="335" name="Shape 335"/>
                  <p:cNvSpPr/>
                  <p:nvPr/>
                </p:nvSpPr>
                <p:spPr>
                  <a:xfrm>
                    <a:off x="0" y="878229"/>
                    <a:ext cx="1446610" cy="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1D8DB0"/>
                    </a:solidFill>
                    <a:prstDash val="solid"/>
                    <a:bevel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34289" tIns="34289" rIns="34289" bIns="34289" numCol="1" anchor="t">
                    <a:noAutofit/>
                  </a:bodyPr>
                  <a:lstStyle/>
                  <a:p>
                    <a:pPr defTabSz="342900">
                      <a:defRPr sz="8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pPr>
                    <a:endParaRPr sz="600"/>
                  </a:p>
                </p:txBody>
              </p:sp>
              <p:sp>
                <p:nvSpPr>
                  <p:cNvPr id="336" name="Shape 336"/>
                  <p:cNvSpPr/>
                  <p:nvPr/>
                </p:nvSpPr>
                <p:spPr>
                  <a:xfrm>
                    <a:off x="0" y="614862"/>
                    <a:ext cx="1446610" cy="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1D8DB0"/>
                    </a:solidFill>
                    <a:prstDash val="solid"/>
                    <a:bevel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34289" tIns="34289" rIns="34289" bIns="34289" numCol="1" anchor="t">
                    <a:noAutofit/>
                  </a:bodyPr>
                  <a:lstStyle/>
                  <a:p>
                    <a:pPr defTabSz="342900">
                      <a:defRPr sz="8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pPr>
                    <a:endParaRPr sz="600"/>
                  </a:p>
                </p:txBody>
              </p:sp>
              <p:sp>
                <p:nvSpPr>
                  <p:cNvPr id="337" name="Shape 337"/>
                  <p:cNvSpPr/>
                  <p:nvPr/>
                </p:nvSpPr>
                <p:spPr>
                  <a:xfrm>
                    <a:off x="0" y="509457"/>
                    <a:ext cx="1446610" cy="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1D8DB0"/>
                    </a:solidFill>
                    <a:prstDash val="solid"/>
                    <a:bevel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34289" tIns="34289" rIns="34289" bIns="34289" numCol="1" anchor="t">
                    <a:noAutofit/>
                  </a:bodyPr>
                  <a:lstStyle/>
                  <a:p>
                    <a:pPr defTabSz="342900">
                      <a:defRPr sz="8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pPr>
                    <a:endParaRPr sz="600"/>
                  </a:p>
                </p:txBody>
              </p:sp>
              <p:sp>
                <p:nvSpPr>
                  <p:cNvPr id="338" name="Shape 338"/>
                  <p:cNvSpPr/>
                  <p:nvPr/>
                </p:nvSpPr>
                <p:spPr>
                  <a:xfrm>
                    <a:off x="0" y="412836"/>
                    <a:ext cx="1446610" cy="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1D8DB0"/>
                    </a:solidFill>
                    <a:prstDash val="solid"/>
                    <a:bevel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34289" tIns="34289" rIns="34289" bIns="34289" numCol="1" anchor="t">
                    <a:noAutofit/>
                  </a:bodyPr>
                  <a:lstStyle/>
                  <a:p>
                    <a:pPr defTabSz="342900">
                      <a:defRPr sz="8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pPr>
                    <a:endParaRPr sz="600"/>
                  </a:p>
                </p:txBody>
              </p:sp>
              <p:sp>
                <p:nvSpPr>
                  <p:cNvPr id="339" name="Shape 339"/>
                  <p:cNvSpPr/>
                  <p:nvPr/>
                </p:nvSpPr>
                <p:spPr>
                  <a:xfrm>
                    <a:off x="0" y="202026"/>
                    <a:ext cx="1446610" cy="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1D8DB0"/>
                    </a:solidFill>
                    <a:prstDash val="solid"/>
                    <a:bevel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34289" tIns="34289" rIns="34289" bIns="34289" numCol="1" anchor="t">
                    <a:noAutofit/>
                  </a:bodyPr>
                  <a:lstStyle/>
                  <a:p>
                    <a:pPr defTabSz="342900">
                      <a:defRPr sz="8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pPr>
                    <a:endParaRPr sz="600"/>
                  </a:p>
                </p:txBody>
              </p:sp>
              <p:sp>
                <p:nvSpPr>
                  <p:cNvPr id="340" name="Shape 340"/>
                  <p:cNvSpPr/>
                  <p:nvPr/>
                </p:nvSpPr>
                <p:spPr>
                  <a:xfrm>
                    <a:off x="0" y="70270"/>
                    <a:ext cx="1446610" cy="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1D8DB0"/>
                    </a:solidFill>
                    <a:prstDash val="solid"/>
                    <a:bevel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34289" tIns="34289" rIns="34289" bIns="34289" numCol="1" anchor="t">
                    <a:noAutofit/>
                  </a:bodyPr>
                  <a:lstStyle/>
                  <a:p>
                    <a:pPr defTabSz="342900">
                      <a:defRPr sz="8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pPr>
                    <a:endParaRPr sz="600"/>
                  </a:p>
                </p:txBody>
              </p:sp>
              <p:sp>
                <p:nvSpPr>
                  <p:cNvPr id="341" name="Shape 341"/>
                  <p:cNvSpPr/>
                  <p:nvPr/>
                </p:nvSpPr>
                <p:spPr>
                  <a:xfrm>
                    <a:off x="0" y="0"/>
                    <a:ext cx="1446610" cy="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1D8DB0"/>
                    </a:solidFill>
                    <a:prstDash val="solid"/>
                    <a:bevel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34289" tIns="34289" rIns="34289" bIns="34289" numCol="1" anchor="t">
                    <a:noAutofit/>
                  </a:bodyPr>
                  <a:lstStyle/>
                  <a:p>
                    <a:pPr defTabSz="342900">
                      <a:defRPr sz="8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pPr>
                    <a:endParaRPr sz="600"/>
                  </a:p>
                </p:txBody>
              </p:sp>
            </p:grpSp>
            <p:sp>
              <p:nvSpPr>
                <p:cNvPr id="343" name="Shape 343"/>
                <p:cNvSpPr/>
                <p:nvPr/>
              </p:nvSpPr>
              <p:spPr>
                <a:xfrm>
                  <a:off x="516747" y="5398784"/>
                  <a:ext cx="415026" cy="316216"/>
                </a:xfrm>
                <a:prstGeom prst="rect">
                  <a:avLst/>
                </a:prstGeom>
                <a:noFill/>
                <a:ln w="3175" cap="flat">
                  <a:solidFill>
                    <a:srgbClr val="0061FF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0" tIns="0" rIns="0" bIns="0" numCol="1" anchor="ctr">
                  <a:noAutofit/>
                </a:bodyPr>
                <a:lstStyle>
                  <a:lvl1pPr>
                    <a:defRPr sz="1600"/>
                  </a:lvl1pPr>
                </a:lstStyle>
                <a:p>
                  <a:pPr lvl="0" algn="ctr">
                    <a:defRPr sz="1800">
                      <a:solidFill>
                        <a:srgbClr val="000000"/>
                      </a:solidFill>
                    </a:defRPr>
                  </a:pPr>
                  <a:r>
                    <a:rPr sz="1200">
                      <a:solidFill>
                        <a:srgbClr val="00407A"/>
                      </a:solidFill>
                    </a:rPr>
                    <a:t>20</a:t>
                  </a:r>
                </a:p>
              </p:txBody>
            </p:sp>
            <p:sp>
              <p:nvSpPr>
                <p:cNvPr id="344" name="Shape 344"/>
                <p:cNvSpPr/>
                <p:nvPr/>
              </p:nvSpPr>
              <p:spPr>
                <a:xfrm>
                  <a:off x="515636" y="4937492"/>
                  <a:ext cx="415025" cy="316216"/>
                </a:xfrm>
                <a:prstGeom prst="rect">
                  <a:avLst/>
                </a:prstGeom>
                <a:noFill/>
                <a:ln w="3175" cap="flat">
                  <a:solidFill>
                    <a:srgbClr val="0061FF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0" tIns="0" rIns="0" bIns="0" numCol="1" anchor="ctr">
                  <a:noAutofit/>
                </a:bodyPr>
                <a:lstStyle>
                  <a:lvl1pPr>
                    <a:defRPr sz="1600"/>
                  </a:lvl1pPr>
                </a:lstStyle>
                <a:p>
                  <a:pPr lvl="0" algn="ctr">
                    <a:defRPr sz="1800">
                      <a:solidFill>
                        <a:srgbClr val="000000"/>
                      </a:solidFill>
                    </a:defRPr>
                  </a:pPr>
                  <a:r>
                    <a:rPr sz="1200">
                      <a:solidFill>
                        <a:srgbClr val="00407A"/>
                      </a:solidFill>
                    </a:rPr>
                    <a:t>28</a:t>
                  </a:r>
                </a:p>
              </p:txBody>
            </p:sp>
            <p:sp>
              <p:nvSpPr>
                <p:cNvPr id="345" name="Shape 345"/>
                <p:cNvSpPr/>
                <p:nvPr/>
              </p:nvSpPr>
              <p:spPr>
                <a:xfrm>
                  <a:off x="515636" y="3681122"/>
                  <a:ext cx="415025" cy="316217"/>
                </a:xfrm>
                <a:prstGeom prst="rect">
                  <a:avLst/>
                </a:prstGeom>
                <a:noFill/>
                <a:ln w="3175" cap="flat">
                  <a:solidFill>
                    <a:srgbClr val="0061FF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0" tIns="0" rIns="0" bIns="0" numCol="1" anchor="ctr">
                  <a:noAutofit/>
                </a:bodyPr>
                <a:lstStyle>
                  <a:lvl1pPr>
                    <a:defRPr sz="1600"/>
                  </a:lvl1pPr>
                </a:lstStyle>
                <a:p>
                  <a:pPr lvl="0" algn="ctr">
                    <a:defRPr sz="1800">
                      <a:solidFill>
                        <a:srgbClr val="000000"/>
                      </a:solidFill>
                    </a:defRPr>
                  </a:pPr>
                  <a:r>
                    <a:rPr sz="1200">
                      <a:solidFill>
                        <a:srgbClr val="00407A"/>
                      </a:solidFill>
                    </a:rPr>
                    <a:t>50</a:t>
                  </a:r>
                </a:p>
              </p:txBody>
            </p:sp>
            <p:sp>
              <p:nvSpPr>
                <p:cNvPr id="346" name="Shape 346"/>
                <p:cNvSpPr/>
                <p:nvPr/>
              </p:nvSpPr>
              <p:spPr>
                <a:xfrm>
                  <a:off x="515636" y="2583445"/>
                  <a:ext cx="415025" cy="316216"/>
                </a:xfrm>
                <a:prstGeom prst="rect">
                  <a:avLst/>
                </a:prstGeom>
                <a:noFill/>
                <a:ln w="3175" cap="flat">
                  <a:solidFill>
                    <a:srgbClr val="0061FF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0" tIns="0" rIns="0" bIns="0" numCol="1" anchor="ctr">
                  <a:noAutofit/>
                </a:bodyPr>
                <a:lstStyle>
                  <a:lvl1pPr>
                    <a:defRPr sz="1600"/>
                  </a:lvl1pPr>
                </a:lstStyle>
                <a:p>
                  <a:pPr lvl="0" algn="ctr">
                    <a:defRPr sz="1800">
                      <a:solidFill>
                        <a:srgbClr val="000000"/>
                      </a:solidFill>
                    </a:defRPr>
                  </a:pPr>
                  <a:r>
                    <a:rPr sz="1200">
                      <a:solidFill>
                        <a:srgbClr val="00407A"/>
                      </a:solidFill>
                    </a:rPr>
                    <a:t>82</a:t>
                  </a:r>
                </a:p>
              </p:txBody>
            </p:sp>
            <p:sp>
              <p:nvSpPr>
                <p:cNvPr id="347" name="Shape 347"/>
                <p:cNvSpPr/>
                <p:nvPr/>
              </p:nvSpPr>
              <p:spPr>
                <a:xfrm>
                  <a:off x="440177" y="1265736"/>
                  <a:ext cx="565943" cy="316216"/>
                </a:xfrm>
                <a:prstGeom prst="rect">
                  <a:avLst/>
                </a:prstGeom>
                <a:noFill/>
                <a:ln w="3175" cap="flat">
                  <a:solidFill>
                    <a:srgbClr val="0061FF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0" tIns="0" rIns="0" bIns="0" numCol="1" anchor="ctr">
                  <a:noAutofit/>
                </a:bodyPr>
                <a:lstStyle>
                  <a:lvl1pPr>
                    <a:defRPr sz="1600"/>
                  </a:lvl1pPr>
                </a:lstStyle>
                <a:p>
                  <a:pPr lvl="0" algn="ctr">
                    <a:defRPr sz="1800">
                      <a:solidFill>
                        <a:srgbClr val="000000"/>
                      </a:solidFill>
                    </a:defRPr>
                  </a:pPr>
                  <a:r>
                    <a:rPr sz="1200">
                      <a:solidFill>
                        <a:srgbClr val="00407A"/>
                      </a:solidFill>
                    </a:rPr>
                    <a:t>126</a:t>
                  </a:r>
                </a:p>
              </p:txBody>
            </p:sp>
            <p:sp>
              <p:nvSpPr>
                <p:cNvPr id="348" name="Shape 348"/>
                <p:cNvSpPr/>
                <p:nvPr/>
              </p:nvSpPr>
              <p:spPr>
                <a:xfrm>
                  <a:off x="440177" y="0"/>
                  <a:ext cx="565943" cy="316216"/>
                </a:xfrm>
                <a:prstGeom prst="rect">
                  <a:avLst/>
                </a:prstGeom>
                <a:solidFill>
                  <a:srgbClr val="FFFFFF"/>
                </a:solidFill>
                <a:ln w="3175" cap="flat">
                  <a:solidFill>
                    <a:srgbClr val="0061FF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0" tIns="0" rIns="0" bIns="0" numCol="1" anchor="ctr">
                  <a:noAutofit/>
                </a:bodyPr>
                <a:lstStyle>
                  <a:lvl1pPr>
                    <a:defRPr sz="1600"/>
                  </a:lvl1pPr>
                </a:lstStyle>
                <a:p>
                  <a:pPr lvl="0" algn="ctr">
                    <a:defRPr sz="1800">
                      <a:solidFill>
                        <a:srgbClr val="000000"/>
                      </a:solidFill>
                    </a:defRPr>
                  </a:pPr>
                  <a:r>
                    <a:rPr sz="1200" dirty="0">
                      <a:solidFill>
                        <a:srgbClr val="00407A"/>
                      </a:solidFill>
                    </a:rPr>
                    <a:t>184</a:t>
                  </a:r>
                </a:p>
              </p:txBody>
            </p:sp>
          </p:grpSp>
          <p:pic>
            <p:nvPicPr>
              <p:cNvPr id="350" name="droppedImage.pdf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500076" y="5299769"/>
                <a:ext cx="160735" cy="22324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51" name="droppedImage.pdf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500076" y="4505026"/>
                <a:ext cx="160735" cy="22324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52" name="droppedImage.pdf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517935" y="4353222"/>
                <a:ext cx="187525" cy="1785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53" name="droppedImage.pdf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517935" y="1647526"/>
                <a:ext cx="160736" cy="22324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54" name="droppedImage.pdf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509005" y="3362026"/>
                <a:ext cx="169666" cy="1785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55" name="droppedImage.pdf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509005" y="531315"/>
                <a:ext cx="169666" cy="1785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56" name="droppedImage.pdf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517935" y="1504651"/>
                <a:ext cx="187525" cy="1785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57" name="droppedImage.pdf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 rot="21500334">
                <a:off x="1580443" y="183058"/>
                <a:ext cx="178595" cy="22324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58" name="droppedImage.pdf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500076" y="2799456"/>
                <a:ext cx="178595" cy="22324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59" name="droppedImage.pdf"/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509005" y="2227956"/>
                <a:ext cx="178595" cy="22324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0" name="droppedImage.pdf"/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482216" y="1879698"/>
                <a:ext cx="187525" cy="1785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1" name="droppedImage.pdf"/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482216" y="3147714"/>
                <a:ext cx="160736" cy="1785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2" name="droppedImage.pdf"/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1500076" y="933151"/>
                <a:ext cx="205384" cy="21431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3" name="droppedImage.pdf"/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 rot="21500334">
                <a:off x="1517935" y="343792"/>
                <a:ext cx="160736" cy="1785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4" name="droppedImage.pdf"/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1509005" y="683120"/>
                <a:ext cx="178595" cy="22324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74" name="Group 374"/>
            <p:cNvGrpSpPr/>
            <p:nvPr/>
          </p:nvGrpSpPr>
          <p:grpSpPr>
            <a:xfrm>
              <a:off x="1892716" y="731361"/>
              <a:ext cx="360668" cy="4243407"/>
              <a:chOff x="0" y="0"/>
              <a:chExt cx="360667" cy="4243405"/>
            </a:xfrm>
          </p:grpSpPr>
          <p:pic>
            <p:nvPicPr>
              <p:cNvPr id="366" name="droppedImage.pdf"/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0" y="3994669"/>
                <a:ext cx="261174" cy="24873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7" name="droppedImage.pdf"/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16449" y="1582531"/>
                <a:ext cx="199312" cy="2768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8" name="droppedImage.pdf"/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12436" y="3297914"/>
                <a:ext cx="236301" cy="24873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9" name="droppedImage.pdf"/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12436" y="380793"/>
                <a:ext cx="236301" cy="24873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0" name="droppedImage.pdf"/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12436" y="2627303"/>
                <a:ext cx="248738" cy="31092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1" name="droppedImage.pdf"/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12436" y="2198414"/>
                <a:ext cx="348232" cy="31092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2" name="droppedImage.pdf"/>
              <p:cNvPicPr/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37310" y="1159179"/>
                <a:ext cx="286048" cy="2984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3" name="droppedImage.pdf"/>
              <p:cNvPicPr/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11346" y="0"/>
                <a:ext cx="269752" cy="25896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388" name="Group 388"/>
          <p:cNvGrpSpPr/>
          <p:nvPr/>
        </p:nvGrpSpPr>
        <p:grpSpPr>
          <a:xfrm>
            <a:off x="5190636" y="863537"/>
            <a:ext cx="910747" cy="3164927"/>
            <a:chOff x="81425" y="-120341"/>
            <a:chExt cx="1214328" cy="4219901"/>
          </a:xfrm>
        </p:grpSpPr>
        <p:pic>
          <p:nvPicPr>
            <p:cNvPr id="376" name="Picture 37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35569" y="-120341"/>
              <a:ext cx="756246" cy="621205"/>
            </a:xfrm>
            <a:prstGeom prst="rect">
              <a:avLst/>
            </a:prstGeom>
            <a:effectLst/>
          </p:spPr>
        </p:pic>
        <p:pic>
          <p:nvPicPr>
            <p:cNvPr id="378" name="Picture 37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39507" y="1049730"/>
              <a:ext cx="756246" cy="674533"/>
            </a:xfrm>
            <a:prstGeom prst="rect">
              <a:avLst/>
            </a:prstGeom>
            <a:effectLst/>
          </p:spPr>
        </p:pic>
        <p:pic>
          <p:nvPicPr>
            <p:cNvPr id="380" name="Picture 37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39507" y="2094587"/>
              <a:ext cx="756246" cy="692308"/>
            </a:xfrm>
            <a:prstGeom prst="rect">
              <a:avLst/>
            </a:prstGeom>
            <a:effectLst/>
          </p:spPr>
        </p:pic>
        <p:pic>
          <p:nvPicPr>
            <p:cNvPr id="382" name="Picture 38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39507" y="3158398"/>
              <a:ext cx="756246" cy="941162"/>
            </a:xfrm>
            <a:prstGeom prst="rect">
              <a:avLst/>
            </a:prstGeom>
            <a:effectLst/>
          </p:spPr>
        </p:pic>
        <p:sp>
          <p:nvSpPr>
            <p:cNvPr id="384" name="Shape 384"/>
            <p:cNvSpPr/>
            <p:nvPr/>
          </p:nvSpPr>
          <p:spPr>
            <a:xfrm>
              <a:off x="195725" y="3469314"/>
              <a:ext cx="318888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4289" tIns="34289" rIns="34289" bIns="34289" numCol="1" anchor="t">
              <a:spAutoFit/>
            </a:bodyPr>
            <a:lstStyle>
              <a:lvl1pPr>
                <a:defRPr sz="1600"/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1200">
                  <a:solidFill>
                    <a:srgbClr val="00407A"/>
                  </a:solidFill>
                </a:rPr>
                <a:t>34</a:t>
              </a:r>
            </a:p>
          </p:txBody>
        </p:sp>
        <p:sp>
          <p:nvSpPr>
            <p:cNvPr id="385" name="Shape 385"/>
            <p:cNvSpPr/>
            <p:nvPr/>
          </p:nvSpPr>
          <p:spPr>
            <a:xfrm>
              <a:off x="195725" y="2281665"/>
              <a:ext cx="318888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4289" tIns="34289" rIns="34289" bIns="34289" numCol="1" anchor="t">
              <a:spAutoFit/>
            </a:bodyPr>
            <a:lstStyle>
              <a:lvl1pPr>
                <a:defRPr sz="1600"/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1200">
                  <a:solidFill>
                    <a:srgbClr val="00407A"/>
                  </a:solidFill>
                </a:rPr>
                <a:t>56</a:t>
              </a:r>
            </a:p>
          </p:txBody>
        </p:sp>
        <p:sp>
          <p:nvSpPr>
            <p:cNvPr id="386" name="Shape 386"/>
            <p:cNvSpPr/>
            <p:nvPr/>
          </p:nvSpPr>
          <p:spPr>
            <a:xfrm>
              <a:off x="195725" y="1227962"/>
              <a:ext cx="318888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4289" tIns="34289" rIns="34289" bIns="34289" numCol="1" anchor="t">
              <a:spAutoFit/>
            </a:bodyPr>
            <a:lstStyle>
              <a:lvl1pPr>
                <a:defRPr sz="1600"/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1200">
                  <a:solidFill>
                    <a:srgbClr val="00407A"/>
                  </a:solidFill>
                </a:rPr>
                <a:t>88</a:t>
              </a:r>
            </a:p>
          </p:txBody>
        </p:sp>
        <p:sp>
          <p:nvSpPr>
            <p:cNvPr id="387" name="Shape 387"/>
            <p:cNvSpPr/>
            <p:nvPr/>
          </p:nvSpPr>
          <p:spPr>
            <a:xfrm>
              <a:off x="81425" y="13526"/>
              <a:ext cx="432168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4289" tIns="34289" rIns="34289" bIns="34289" numCol="1" anchor="t">
              <a:spAutoFit/>
            </a:bodyPr>
            <a:lstStyle>
              <a:lvl1pPr>
                <a:defRPr sz="1600"/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1200">
                  <a:solidFill>
                    <a:srgbClr val="00407A"/>
                  </a:solidFill>
                </a:rPr>
                <a:t>134</a:t>
              </a:r>
            </a:p>
          </p:txBody>
        </p:sp>
      </p:grpSp>
      <p:sp>
        <p:nvSpPr>
          <p:cNvPr id="389" name="Shape 389"/>
          <p:cNvSpPr/>
          <p:nvPr/>
        </p:nvSpPr>
        <p:spPr>
          <a:xfrm>
            <a:off x="1337620" y="4316913"/>
            <a:ext cx="1791700" cy="438580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34289" tIns="34289" rIns="34289" bIns="34289" numCol="1" anchor="t">
            <a:spAutoFit/>
          </a:bodyPr>
          <a:lstStyle/>
          <a:p>
            <a:pPr lvl="0" algn="ctr">
              <a:defRPr>
                <a:solidFill>
                  <a:srgbClr val="000000"/>
                </a:solidFill>
              </a:defRPr>
            </a:pPr>
            <a:r>
              <a:rPr lang="en-GB" sz="1200" b="1" baseline="30000" dirty="0">
                <a:solidFill>
                  <a:schemeClr val="bg1"/>
                </a:solidFill>
              </a:rPr>
              <a:t>144</a:t>
            </a:r>
            <a:r>
              <a:rPr lang="en-GB" sz="1200" b="1" dirty="0">
                <a:solidFill>
                  <a:schemeClr val="bg1"/>
                </a:solidFill>
              </a:rPr>
              <a:t>Ba</a:t>
            </a:r>
            <a:r>
              <a:rPr lang="en-GB" sz="1200" dirty="0">
                <a:solidFill>
                  <a:schemeClr val="bg1"/>
                </a:solidFill>
              </a:rPr>
              <a:t> (lanthanides)</a:t>
            </a:r>
          </a:p>
          <a:p>
            <a:pPr lvl="0" algn="ctr">
              <a:defRPr>
                <a:solidFill>
                  <a:srgbClr val="000000"/>
                </a:solidFill>
              </a:defRPr>
            </a:pPr>
            <a:r>
              <a:rPr lang="en-GB" sz="1200" i="1" dirty="0">
                <a:solidFill>
                  <a:schemeClr val="bg1"/>
                </a:solidFill>
              </a:rPr>
              <a:t>Z</a:t>
            </a:r>
            <a:r>
              <a:rPr lang="en-GB" sz="1200" dirty="0">
                <a:solidFill>
                  <a:schemeClr val="bg1"/>
                </a:solidFill>
              </a:rPr>
              <a:t> = 56, </a:t>
            </a:r>
            <a:r>
              <a:rPr lang="en-GB" sz="1200" i="1" dirty="0">
                <a:solidFill>
                  <a:schemeClr val="bg1"/>
                </a:solidFill>
              </a:rPr>
              <a:t>N</a:t>
            </a:r>
            <a:r>
              <a:rPr lang="en-GB" sz="1200" dirty="0">
                <a:solidFill>
                  <a:schemeClr val="bg1"/>
                </a:solidFill>
              </a:rPr>
              <a:t> = 88 region</a:t>
            </a:r>
            <a:endParaRPr sz="1200" dirty="0">
              <a:solidFill>
                <a:schemeClr val="bg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5234330" y="1874764"/>
            <a:ext cx="299867" cy="271316"/>
          </a:xfrm>
          <a:prstGeom prst="ellipse">
            <a:avLst/>
          </a:prstGeom>
          <a:noFill/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2" name="Oval 81"/>
          <p:cNvSpPr/>
          <p:nvPr/>
        </p:nvSpPr>
        <p:spPr>
          <a:xfrm>
            <a:off x="5248557" y="2665042"/>
            <a:ext cx="299867" cy="271316"/>
          </a:xfrm>
          <a:prstGeom prst="ellipse">
            <a:avLst/>
          </a:prstGeom>
          <a:noFill/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0" name="Shape 389">
            <a:extLst>
              <a:ext uri="{FF2B5EF4-FFF2-40B4-BE49-F238E27FC236}">
                <a16:creationId xmlns:a16="http://schemas.microsoft.com/office/drawing/2014/main" id="{854602EE-56C7-114F-966D-D9808CA8A8E5}"/>
              </a:ext>
            </a:extLst>
          </p:cNvPr>
          <p:cNvSpPr/>
          <p:nvPr/>
        </p:nvSpPr>
        <p:spPr>
          <a:xfrm>
            <a:off x="3036659" y="3845359"/>
            <a:ext cx="1791700" cy="438580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34289" tIns="34289" rIns="34289" bIns="34289" numCol="1" anchor="t">
            <a:spAutoFit/>
          </a:bodyPr>
          <a:lstStyle/>
          <a:p>
            <a:pPr lvl="0" algn="ctr">
              <a:defRPr>
                <a:solidFill>
                  <a:srgbClr val="000000"/>
                </a:solidFill>
              </a:defRPr>
            </a:pPr>
            <a:r>
              <a:rPr lang="en-GB" sz="1200" b="1" baseline="30000" dirty="0">
                <a:solidFill>
                  <a:schemeClr val="bg1"/>
                </a:solidFill>
              </a:rPr>
              <a:t>224</a:t>
            </a:r>
            <a:r>
              <a:rPr lang="en-GB" sz="1200" b="1" dirty="0">
                <a:solidFill>
                  <a:schemeClr val="bg1"/>
                </a:solidFill>
              </a:rPr>
              <a:t>Ra</a:t>
            </a:r>
            <a:r>
              <a:rPr lang="en-GB" sz="1200" dirty="0">
                <a:solidFill>
                  <a:schemeClr val="bg1"/>
                </a:solidFill>
              </a:rPr>
              <a:t> (actinides)</a:t>
            </a:r>
          </a:p>
          <a:p>
            <a:pPr lvl="0" algn="ctr">
              <a:defRPr>
                <a:solidFill>
                  <a:srgbClr val="000000"/>
                </a:solidFill>
              </a:defRPr>
            </a:pPr>
            <a:r>
              <a:rPr lang="en-GB" sz="1200" i="1" dirty="0">
                <a:solidFill>
                  <a:schemeClr val="bg1"/>
                </a:solidFill>
              </a:rPr>
              <a:t>Z</a:t>
            </a:r>
            <a:r>
              <a:rPr lang="en-GB" sz="1200" dirty="0">
                <a:solidFill>
                  <a:schemeClr val="bg1"/>
                </a:solidFill>
              </a:rPr>
              <a:t> = 88, </a:t>
            </a:r>
            <a:r>
              <a:rPr lang="en-GB" sz="1200" i="1" dirty="0">
                <a:solidFill>
                  <a:schemeClr val="bg1"/>
                </a:solidFill>
              </a:rPr>
              <a:t>N</a:t>
            </a:r>
            <a:r>
              <a:rPr lang="en-GB" sz="1200" dirty="0">
                <a:solidFill>
                  <a:schemeClr val="bg1"/>
                </a:solidFill>
              </a:rPr>
              <a:t> = 134 region</a:t>
            </a:r>
            <a:endParaRPr sz="1200" dirty="0">
              <a:solidFill>
                <a:schemeClr val="bg1"/>
              </a:solidFill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D4DA8324-53BB-A741-A078-669BF441B77A}"/>
              </a:ext>
            </a:extLst>
          </p:cNvPr>
          <p:cNvSpPr/>
          <p:nvPr/>
        </p:nvSpPr>
        <p:spPr>
          <a:xfrm>
            <a:off x="5206187" y="956482"/>
            <a:ext cx="299867" cy="271316"/>
          </a:xfrm>
          <a:prstGeom prst="ellipse">
            <a:avLst/>
          </a:prstGeom>
          <a:noFill/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D4CA5-AB45-534D-AB5A-2ED410460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A3FA5-BD1F-E849-AF5C-91443094F201}" type="slidenum">
              <a:rPr lang="en-GB" smtClean="0"/>
              <a:pPr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3507693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" grpId="0" animBg="1"/>
      <p:bldP spid="4" grpId="0" animBg="1"/>
      <p:bldP spid="82" grpId="0" animBg="1"/>
      <p:bldP spid="80" grpId="0" animBg="1"/>
      <p:bldP spid="8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B8F92-1397-DE27-F462-EAEDA38A6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Radon </a:t>
            </a:r>
            <a:r>
              <a:rPr lang="en-US" dirty="0"/>
              <a:t>(Z=86) </a:t>
            </a:r>
            <a:r>
              <a:rPr lang="en-GB" dirty="0"/>
              <a:t>@ ISOLDE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E34C7E-5E24-503F-0018-AEB3E073E471}"/>
              </a:ext>
            </a:extLst>
          </p:cNvPr>
          <p:cNvSpPr txBox="1"/>
          <p:nvPr/>
        </p:nvSpPr>
        <p:spPr>
          <a:xfrm>
            <a:off x="4286411" y="834596"/>
            <a:ext cx="2508581" cy="132856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04800" indent="-304800" algn="ctr"/>
            <a:r>
              <a:rPr lang="en-GB" sz="1200" dirty="0"/>
              <a:t>L. P. Gaffney, </a:t>
            </a:r>
            <a:r>
              <a:rPr lang="en-GB" sz="1200" i="1" dirty="0"/>
              <a:t>et al</a:t>
            </a:r>
            <a:r>
              <a:rPr lang="en-GB" sz="1200" dirty="0"/>
              <a:t>.</a:t>
            </a:r>
          </a:p>
          <a:p>
            <a:pPr marL="304800" indent="-304800" algn="ctr">
              <a:spcAft>
                <a:spcPts val="450"/>
              </a:spcAft>
            </a:pPr>
            <a:r>
              <a:rPr lang="en-GB" sz="1200" dirty="0"/>
              <a:t> </a:t>
            </a:r>
            <a:r>
              <a:rPr lang="en-GB" sz="1200" i="1" dirty="0"/>
              <a:t>Nature</a:t>
            </a:r>
            <a:r>
              <a:rPr lang="en-GB" sz="1200" dirty="0"/>
              <a:t> </a:t>
            </a:r>
            <a:r>
              <a:rPr lang="en-GB" sz="1200" b="1" dirty="0"/>
              <a:t>497</a:t>
            </a:r>
            <a:r>
              <a:rPr lang="en-GB" sz="1200" dirty="0"/>
              <a:t>, 199 (2013)</a:t>
            </a:r>
          </a:p>
          <a:p>
            <a:pPr marL="304800" indent="-304800" algn="ctr"/>
            <a:r>
              <a:rPr lang="en-GB" sz="1200" dirty="0"/>
              <a:t>P. A. Butler, LPG, et al.,</a:t>
            </a:r>
          </a:p>
          <a:p>
            <a:pPr marL="304800" indent="-304800" algn="ctr">
              <a:spcAft>
                <a:spcPts val="450"/>
              </a:spcAft>
            </a:pPr>
            <a:r>
              <a:rPr lang="en-GB" sz="1200" i="1" dirty="0"/>
              <a:t>Nature Comms </a:t>
            </a:r>
            <a:r>
              <a:rPr lang="en-GB" sz="1200" b="1" dirty="0"/>
              <a:t>10</a:t>
            </a:r>
            <a:r>
              <a:rPr lang="en-GB" sz="1200" dirty="0"/>
              <a:t>, 2473 (2019).</a:t>
            </a:r>
          </a:p>
          <a:p>
            <a:pPr marL="304800" indent="-304800" algn="ctr"/>
            <a:r>
              <a:rPr lang="en-GB" sz="1200" dirty="0"/>
              <a:t>P. Spagnoletti, LPG </a:t>
            </a:r>
            <a:r>
              <a:rPr lang="en-GB" sz="1200" i="1" dirty="0"/>
              <a:t>et al</a:t>
            </a:r>
            <a:r>
              <a:rPr lang="en-GB" sz="1200" dirty="0"/>
              <a:t>.,</a:t>
            </a:r>
          </a:p>
          <a:p>
            <a:pPr marL="304800" indent="-304800" algn="ctr"/>
            <a:r>
              <a:rPr lang="en-GB" sz="1200" i="1" dirty="0"/>
              <a:t>PRC</a:t>
            </a:r>
            <a:r>
              <a:rPr lang="en-GB" sz="1200" dirty="0"/>
              <a:t> </a:t>
            </a:r>
            <a:r>
              <a:rPr lang="en-GB" sz="1200" b="1" dirty="0"/>
              <a:t>105</a:t>
            </a:r>
            <a:r>
              <a:rPr lang="en-GB" sz="1200" dirty="0"/>
              <a:t>, 024323 (2022)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F78D6B4-DBB8-D954-EA6E-04848DE10B18}"/>
              </a:ext>
            </a:extLst>
          </p:cNvPr>
          <p:cNvGrpSpPr/>
          <p:nvPr/>
        </p:nvGrpSpPr>
        <p:grpSpPr>
          <a:xfrm>
            <a:off x="143763" y="729896"/>
            <a:ext cx="4142647" cy="2404032"/>
            <a:chOff x="174097" y="943714"/>
            <a:chExt cx="5056824" cy="3205376"/>
          </a:xfrm>
        </p:grpSpPr>
        <p:pic>
          <p:nvPicPr>
            <p:cNvPr id="8" name="Picture 7" descr="gammaspec-220Rn.png">
              <a:extLst>
                <a:ext uri="{FF2B5EF4-FFF2-40B4-BE49-F238E27FC236}">
                  <a16:creationId xmlns:a16="http://schemas.microsoft.com/office/drawing/2014/main" id="{62462FA7-C754-F1E7-3D88-25297F6567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912"/>
            <a:stretch/>
          </p:blipFill>
          <p:spPr>
            <a:xfrm>
              <a:off x="174097" y="943714"/>
              <a:ext cx="5056824" cy="3205376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7232BE0-F8C4-998A-9EF5-9DC586CD9225}"/>
                </a:ext>
              </a:extLst>
            </p:cNvPr>
            <p:cNvSpPr txBox="1"/>
            <p:nvPr/>
          </p:nvSpPr>
          <p:spPr>
            <a:xfrm>
              <a:off x="3460477" y="1039830"/>
              <a:ext cx="1143904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50" b="1" baseline="30000" dirty="0"/>
                <a:t>220</a:t>
              </a:r>
              <a:r>
                <a:rPr lang="en-US" sz="1350" b="1" dirty="0"/>
                <a:t>Rn</a:t>
              </a:r>
            </a:p>
            <a:p>
              <a:pPr algn="ctr"/>
              <a:r>
                <a:rPr lang="en-US" sz="1050" b="1" dirty="0"/>
                <a:t>2.8 MeV/</a:t>
              </a:r>
              <a:r>
                <a:rPr lang="en-US" sz="1050" b="1" i="1" dirty="0"/>
                <a:t>u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B886CF2-808D-390F-FF02-FEDA54C57794}"/>
              </a:ext>
            </a:extLst>
          </p:cNvPr>
          <p:cNvGrpSpPr/>
          <p:nvPr/>
        </p:nvGrpSpPr>
        <p:grpSpPr>
          <a:xfrm>
            <a:off x="2743894" y="2333660"/>
            <a:ext cx="4730332" cy="2811397"/>
            <a:chOff x="3154681" y="2903220"/>
            <a:chExt cx="6557390" cy="395478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42BC3DD-6121-1E13-716E-1AF2A24AD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54681" y="2903220"/>
              <a:ext cx="6557390" cy="395478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379CC0D-6AEB-5C14-C484-7642F9889DD0}"/>
                </a:ext>
              </a:extLst>
            </p:cNvPr>
            <p:cNvSpPr txBox="1"/>
            <p:nvPr/>
          </p:nvSpPr>
          <p:spPr>
            <a:xfrm>
              <a:off x="7190631" y="2960371"/>
              <a:ext cx="1189297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/>
                <a:t>5.1 MeV/</a:t>
              </a:r>
              <a:r>
                <a:rPr lang="en-US" sz="1050" b="1" i="1" dirty="0"/>
                <a:t>u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2F159CC-6C39-3CC8-DBDF-2911902AB25D}"/>
              </a:ext>
            </a:extLst>
          </p:cNvPr>
          <p:cNvGrpSpPr/>
          <p:nvPr/>
        </p:nvGrpSpPr>
        <p:grpSpPr>
          <a:xfrm>
            <a:off x="119216" y="3289163"/>
            <a:ext cx="2443163" cy="1670834"/>
            <a:chOff x="45720" y="4333376"/>
            <a:chExt cx="3257550" cy="222777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7D68923-2DDC-BD51-CCA9-06C4C7AB8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" y="4333376"/>
              <a:ext cx="3257550" cy="222777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4B3D67E-4990-672E-10D1-E9A7E2EBDEA1}"/>
                </a:ext>
              </a:extLst>
            </p:cNvPr>
            <p:cNvSpPr txBox="1"/>
            <p:nvPr/>
          </p:nvSpPr>
          <p:spPr>
            <a:xfrm>
              <a:off x="744753" y="5447266"/>
              <a:ext cx="1859484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 dirty="0"/>
                <a:t>Consistent with vibrational mode</a:t>
              </a:r>
            </a:p>
          </p:txBody>
        </p:sp>
      </p:grpSp>
      <p:pic>
        <p:nvPicPr>
          <p:cNvPr id="7" name="Picture 6" descr="A diagram of a sphere with lines and symbols&#10;&#10;AI-generated content may be incorrect.">
            <a:extLst>
              <a:ext uri="{FF2B5EF4-FFF2-40B4-BE49-F238E27FC236}">
                <a16:creationId xmlns:a16="http://schemas.microsoft.com/office/drawing/2014/main" id="{DDCE8BA5-5C94-E444-BD0D-5C14C99A83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894" y="155612"/>
            <a:ext cx="2261544" cy="20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35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hape 449"/>
          <p:cNvSpPr>
            <a:spLocks noGrp="1"/>
          </p:cNvSpPr>
          <p:nvPr>
            <p:ph type="title"/>
          </p:nvPr>
        </p:nvSpPr>
        <p:spPr>
          <a:xfrm>
            <a:off x="1485900" y="183504"/>
            <a:ext cx="4881283" cy="480598"/>
          </a:xfrm>
        </p:spPr>
        <p:txBody>
          <a:bodyPr>
            <a:normAutofit fontScale="90000"/>
          </a:bodyPr>
          <a:lstStyle/>
          <a:p>
            <a:pPr lvl="0"/>
            <a:r>
              <a:rPr lang="en-GB" dirty="0"/>
              <a:t>Coulomb Excitation</a:t>
            </a:r>
          </a:p>
        </p:txBody>
      </p:sp>
      <p:grpSp>
        <p:nvGrpSpPr>
          <p:cNvPr id="464" name="Group 464"/>
          <p:cNvGrpSpPr/>
          <p:nvPr/>
        </p:nvGrpSpPr>
        <p:grpSpPr>
          <a:xfrm>
            <a:off x="2748850" y="781243"/>
            <a:ext cx="5115821" cy="3125366"/>
            <a:chOff x="-160663" y="154590"/>
            <a:chExt cx="6821092" cy="4167153"/>
          </a:xfrm>
        </p:grpSpPr>
        <p:pic>
          <p:nvPicPr>
            <p:cNvPr id="451" name="Nucleus.png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2365" y="888673"/>
              <a:ext cx="946548" cy="9129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2" name="Shape 452"/>
            <p:cNvSpPr/>
            <p:nvPr/>
          </p:nvSpPr>
          <p:spPr>
            <a:xfrm>
              <a:off x="-160663" y="443441"/>
              <a:ext cx="1870594" cy="369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4289" tIns="34289" rIns="34289" bIns="34289" numCol="1" anchor="t">
              <a:spAutoFit/>
            </a:bodyPr>
            <a:lstStyle/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 sz="1350" dirty="0">
                  <a:solidFill>
                    <a:srgbClr val="00407A"/>
                  </a:solidFill>
                </a:rPr>
                <a:t>Projectile (Z</a:t>
              </a:r>
              <a:r>
                <a:rPr sz="1350" baseline="-5999" dirty="0">
                  <a:solidFill>
                    <a:srgbClr val="00407A"/>
                  </a:solidFill>
                </a:rPr>
                <a:t>1</a:t>
              </a:r>
              <a:r>
                <a:rPr sz="1350" dirty="0">
                  <a:solidFill>
                    <a:srgbClr val="00407A"/>
                  </a:solidFill>
                </a:rPr>
                <a:t>,A</a:t>
              </a:r>
              <a:r>
                <a:rPr sz="1350" baseline="-5999" dirty="0">
                  <a:solidFill>
                    <a:srgbClr val="00407A"/>
                  </a:solidFill>
                </a:rPr>
                <a:t>1</a:t>
              </a:r>
              <a:r>
                <a:rPr sz="1350" dirty="0">
                  <a:solidFill>
                    <a:srgbClr val="00407A"/>
                  </a:solidFill>
                </a:rPr>
                <a:t>)</a:t>
              </a:r>
            </a:p>
          </p:txBody>
        </p:sp>
        <p:sp>
          <p:nvSpPr>
            <p:cNvPr id="453" name="Shape 453"/>
            <p:cNvSpPr/>
            <p:nvPr/>
          </p:nvSpPr>
          <p:spPr>
            <a:xfrm flipH="1">
              <a:off x="1253724" y="1446382"/>
              <a:ext cx="2000271" cy="1"/>
            </a:xfrm>
            <a:prstGeom prst="line">
              <a:avLst/>
            </a:prstGeom>
            <a:noFill/>
            <a:ln w="25400" cap="flat">
              <a:solidFill>
                <a:srgbClr val="1D8DB0"/>
              </a:solidFill>
              <a:prstDash val="solid"/>
              <a:bevel/>
              <a:headEnd type="arrow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342900">
                <a:defRPr sz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sz="900"/>
            </a:p>
          </p:txBody>
        </p:sp>
        <p:pic>
          <p:nvPicPr>
            <p:cNvPr id="454" name="Nucleus.png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 rot="7001177">
              <a:off x="4468431" y="171392"/>
              <a:ext cx="946548" cy="9129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5" name="Shape 455"/>
            <p:cNvSpPr/>
            <p:nvPr/>
          </p:nvSpPr>
          <p:spPr>
            <a:xfrm>
              <a:off x="4787018" y="1221156"/>
              <a:ext cx="1554269" cy="369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4289" tIns="34289" rIns="34289" bIns="34289" numCol="1" anchor="t">
              <a:spAutoFit/>
            </a:bodyPr>
            <a:lstStyle/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 sz="1350">
                  <a:solidFill>
                    <a:srgbClr val="00407A"/>
                  </a:solidFill>
                </a:rPr>
                <a:t>Target (Z</a:t>
              </a:r>
              <a:r>
                <a:rPr sz="1350" baseline="-5999">
                  <a:solidFill>
                    <a:srgbClr val="00407A"/>
                  </a:solidFill>
                </a:rPr>
                <a:t>2</a:t>
              </a:r>
              <a:r>
                <a:rPr sz="1350">
                  <a:solidFill>
                    <a:srgbClr val="00407A"/>
                  </a:solidFill>
                </a:rPr>
                <a:t>,A</a:t>
              </a:r>
              <a:r>
                <a:rPr sz="1350" baseline="-5999">
                  <a:solidFill>
                    <a:srgbClr val="00407A"/>
                  </a:solidFill>
                </a:rPr>
                <a:t>2</a:t>
              </a:r>
              <a:r>
                <a:rPr sz="1350">
                  <a:solidFill>
                    <a:srgbClr val="00407A"/>
                  </a:solidFill>
                </a:rPr>
                <a:t>)</a:t>
              </a:r>
            </a:p>
          </p:txBody>
        </p:sp>
        <p:sp>
          <p:nvSpPr>
            <p:cNvPr id="456" name="Shape 456"/>
            <p:cNvSpPr/>
            <p:nvPr/>
          </p:nvSpPr>
          <p:spPr>
            <a:xfrm>
              <a:off x="1624568" y="633781"/>
              <a:ext cx="2754626" cy="4"/>
            </a:xfrm>
            <a:prstGeom prst="line">
              <a:avLst/>
            </a:prstGeom>
            <a:noFill/>
            <a:ln w="25400" cap="flat">
              <a:solidFill>
                <a:srgbClr val="1D8DB0"/>
              </a:solidFill>
              <a:prstDash val="dash"/>
              <a:bevel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342900">
                <a:defRPr sz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sz="900"/>
            </a:p>
          </p:txBody>
        </p:sp>
        <p:sp>
          <p:nvSpPr>
            <p:cNvPr id="457" name="Shape 457"/>
            <p:cNvSpPr/>
            <p:nvPr/>
          </p:nvSpPr>
          <p:spPr>
            <a:xfrm>
              <a:off x="2387815" y="624214"/>
              <a:ext cx="1" cy="822169"/>
            </a:xfrm>
            <a:prstGeom prst="line">
              <a:avLst/>
            </a:prstGeom>
            <a:noFill/>
            <a:ln w="25400" cap="flat">
              <a:solidFill>
                <a:srgbClr val="1D8DB0"/>
              </a:solidFill>
              <a:prstDash val="solid"/>
              <a:bevel/>
              <a:headEnd type="stealth" w="med" len="med"/>
              <a:tailEnd type="stealth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342900">
                <a:defRPr sz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sz="900"/>
            </a:p>
          </p:txBody>
        </p:sp>
        <p:sp>
          <p:nvSpPr>
            <p:cNvPr id="458" name="Shape 458"/>
            <p:cNvSpPr/>
            <p:nvPr/>
          </p:nvSpPr>
          <p:spPr>
            <a:xfrm>
              <a:off x="2514315" y="904152"/>
              <a:ext cx="250493" cy="369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4289" tIns="34289" rIns="34289" bIns="34289" numCol="1" anchor="t">
              <a:spAutoFit/>
            </a:bodyPr>
            <a:lstStyle/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 sz="1350">
                  <a:solidFill>
                    <a:srgbClr val="00407A"/>
                  </a:solidFill>
                </a:rPr>
                <a:t>b</a:t>
              </a:r>
            </a:p>
          </p:txBody>
        </p:sp>
        <p:sp>
          <p:nvSpPr>
            <p:cNvPr id="459" name="Shape 459"/>
            <p:cNvSpPr/>
            <p:nvPr/>
          </p:nvSpPr>
          <p:spPr>
            <a:xfrm>
              <a:off x="3218276" y="1455277"/>
              <a:ext cx="3429001" cy="2866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3" extrusionOk="0">
                  <a:moveTo>
                    <a:pt x="0" y="0"/>
                  </a:moveTo>
                  <a:cubicBezTo>
                    <a:pt x="0" y="0"/>
                    <a:pt x="3206" y="-67"/>
                    <a:pt x="5962" y="1945"/>
                  </a:cubicBezTo>
                  <a:cubicBezTo>
                    <a:pt x="8719" y="3958"/>
                    <a:pt x="10688" y="6037"/>
                    <a:pt x="13950" y="10532"/>
                  </a:cubicBezTo>
                  <a:cubicBezTo>
                    <a:pt x="17212" y="15026"/>
                    <a:pt x="21600" y="21533"/>
                    <a:pt x="21600" y="21533"/>
                  </a:cubicBezTo>
                </a:path>
              </a:pathLst>
            </a:custGeom>
            <a:solidFill>
              <a:srgbClr val="FFFFFF"/>
            </a:solidFill>
            <a:ln w="25400" cap="flat">
              <a:solidFill>
                <a:srgbClr val="1D8DB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lvl="0"/>
              <a:endParaRPr sz="1350"/>
            </a:p>
          </p:txBody>
        </p:sp>
        <p:sp>
          <p:nvSpPr>
            <p:cNvPr id="460" name="Shape 460"/>
            <p:cNvSpPr/>
            <p:nvPr/>
          </p:nvSpPr>
          <p:spPr>
            <a:xfrm>
              <a:off x="3718338" y="633781"/>
              <a:ext cx="2942091" cy="3580807"/>
            </a:xfrm>
            <a:prstGeom prst="line">
              <a:avLst/>
            </a:prstGeom>
            <a:noFill/>
            <a:ln w="25400" cap="flat">
              <a:solidFill>
                <a:srgbClr val="1D8DB0"/>
              </a:solidFill>
              <a:prstDash val="dash"/>
              <a:bevel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342900">
                <a:defRPr sz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sz="900"/>
            </a:p>
          </p:txBody>
        </p:sp>
        <p:sp>
          <p:nvSpPr>
            <p:cNvPr id="461" name="Shape 461"/>
            <p:cNvSpPr/>
            <p:nvPr/>
          </p:nvSpPr>
          <p:spPr>
            <a:xfrm>
              <a:off x="4013018" y="633781"/>
              <a:ext cx="175784" cy="357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17" h="21600" extrusionOk="0">
                  <a:moveTo>
                    <a:pt x="0" y="21600"/>
                  </a:moveTo>
                  <a:cubicBezTo>
                    <a:pt x="0" y="21600"/>
                    <a:pt x="21600" y="16200"/>
                    <a:pt x="17100" y="0"/>
                  </a:cubicBezTo>
                </a:path>
              </a:pathLst>
            </a:custGeom>
            <a:solidFill>
              <a:srgbClr val="FFFFFF"/>
            </a:solidFill>
            <a:ln w="25400" cap="flat">
              <a:solidFill>
                <a:srgbClr val="1D8DB0"/>
              </a:solidFill>
              <a:prstDash val="dash"/>
              <a:bevel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lvl="0"/>
              <a:endParaRPr sz="1350"/>
            </a:p>
          </p:txBody>
        </p:sp>
        <p:sp>
          <p:nvSpPr>
            <p:cNvPr id="462" name="Shape 462"/>
            <p:cNvSpPr/>
            <p:nvPr/>
          </p:nvSpPr>
          <p:spPr>
            <a:xfrm>
              <a:off x="3902802" y="582635"/>
              <a:ext cx="244081" cy="369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4289" tIns="34289" rIns="34289" bIns="34289" numCol="1" anchor="t">
              <a:spAutoFit/>
            </a:bodyPr>
            <a:lstStyle>
              <a:lvl1pPr>
                <a:defRPr i="1"/>
              </a:lvl1pPr>
            </a:lstStyle>
            <a:p>
              <a:pPr lvl="0">
                <a:defRPr i="0">
                  <a:solidFill>
                    <a:srgbClr val="000000"/>
                  </a:solidFill>
                </a:defRPr>
              </a:pPr>
              <a:r>
                <a:rPr sz="1350" dirty="0">
                  <a:solidFill>
                    <a:srgbClr val="00407A"/>
                  </a:solidFill>
                </a:rPr>
                <a:t>θ</a:t>
              </a:r>
            </a:p>
          </p:txBody>
        </p:sp>
        <p:sp>
          <p:nvSpPr>
            <p:cNvPr id="463" name="Shape 463"/>
            <p:cNvSpPr/>
            <p:nvPr/>
          </p:nvSpPr>
          <p:spPr>
            <a:xfrm>
              <a:off x="3178881" y="1118464"/>
              <a:ext cx="220571" cy="369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4289" tIns="34289" rIns="34289" bIns="34289" numCol="1" anchor="t">
              <a:spAutoFit/>
            </a:bodyPr>
            <a:lstStyle/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 sz="1350">
                  <a:solidFill>
                    <a:srgbClr val="00407A"/>
                  </a:solidFill>
                </a:rPr>
                <a:t>v</a:t>
              </a:r>
            </a:p>
          </p:txBody>
        </p:sp>
      </p:grpSp>
      <p:grpSp>
        <p:nvGrpSpPr>
          <p:cNvPr id="467" name="Group 467"/>
          <p:cNvGrpSpPr/>
          <p:nvPr/>
        </p:nvGrpSpPr>
        <p:grpSpPr>
          <a:xfrm>
            <a:off x="4256309" y="2450611"/>
            <a:ext cx="2077811" cy="823766"/>
            <a:chOff x="201175" y="-1177074"/>
            <a:chExt cx="2770411" cy="1098353"/>
          </a:xfrm>
        </p:grpSpPr>
        <p:sp>
          <p:nvSpPr>
            <p:cNvPr id="465" name="Shape 465"/>
            <p:cNvSpPr/>
            <p:nvPr/>
          </p:nvSpPr>
          <p:spPr>
            <a:xfrm>
              <a:off x="201175" y="-1177074"/>
              <a:ext cx="2770411" cy="369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4289" tIns="34289" rIns="34289" bIns="34289" numCol="1" anchor="t">
              <a:spAutoFit/>
            </a:bodyPr>
            <a:lstStyle/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 sz="1350" dirty="0">
                  <a:solidFill>
                    <a:srgbClr val="00407A"/>
                  </a:solidFill>
                </a:rPr>
                <a:t>Sommerfeld parameter:</a:t>
              </a:r>
            </a:p>
          </p:txBody>
        </p:sp>
        <p:pic>
          <p:nvPicPr>
            <p:cNvPr id="466" name="droppedImage.png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6243" y="-677011"/>
              <a:ext cx="1384103" cy="5982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71" name="224Ra_excitation.pd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154" y="2277797"/>
            <a:ext cx="2217157" cy="2502627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84"/>
          <a:stretch/>
        </p:blipFill>
        <p:spPr>
          <a:xfrm>
            <a:off x="1541153" y="2266324"/>
            <a:ext cx="2234451" cy="2569661"/>
          </a:xfrm>
          <a:prstGeom prst="rect">
            <a:avLst/>
          </a:prstGeom>
        </p:spPr>
      </p:pic>
      <p:grpSp>
        <p:nvGrpSpPr>
          <p:cNvPr id="470" name="Group 470"/>
          <p:cNvGrpSpPr/>
          <p:nvPr/>
        </p:nvGrpSpPr>
        <p:grpSpPr>
          <a:xfrm>
            <a:off x="5438599" y="3450035"/>
            <a:ext cx="1298751" cy="537290"/>
            <a:chOff x="46889" y="24780"/>
            <a:chExt cx="1731667" cy="716385"/>
          </a:xfrm>
        </p:grpSpPr>
        <p:pic>
          <p:nvPicPr>
            <p:cNvPr id="468" name="droppedImage.pdf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4655" y="500062"/>
              <a:ext cx="669728" cy="2411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9" name="Shape 469"/>
            <p:cNvSpPr/>
            <p:nvPr/>
          </p:nvSpPr>
          <p:spPr>
            <a:xfrm>
              <a:off x="46889" y="24780"/>
              <a:ext cx="1731667" cy="369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4289" tIns="34289" rIns="34289" bIns="34289" numCol="1" anchor="t">
              <a:spAutoFit/>
            </a:bodyPr>
            <a:lstStyle/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 sz="1350" dirty="0">
                  <a:solidFill>
                    <a:srgbClr val="00407A"/>
                  </a:solidFill>
                </a:rPr>
                <a:t>“Safe” Coulex:</a:t>
              </a:r>
            </a:p>
          </p:txBody>
        </p:sp>
      </p:grpSp>
      <p:sp>
        <p:nvSpPr>
          <p:cNvPr id="27" name="Slide Number Placeholder 4"/>
          <p:cNvSpPr txBox="1">
            <a:spLocks/>
          </p:cNvSpPr>
          <p:nvPr/>
        </p:nvSpPr>
        <p:spPr>
          <a:xfrm>
            <a:off x="3870000" y="4914341"/>
            <a:ext cx="7020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5D8031-C8E5-48F8-A3B6-81643B27A3AF}" type="slidenum">
              <a:rPr lang="nl-BE" sz="900" b="1">
                <a:solidFill>
                  <a:schemeClr val="accent1"/>
                </a:solidFill>
              </a:rPr>
              <a:pPr/>
              <a:t>28</a:t>
            </a:fld>
            <a:endParaRPr lang="nl-BE" sz="900" b="1" dirty="0">
              <a:solidFill>
                <a:schemeClr val="accent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85C1E2-E9B9-094C-B8E9-9B3F7CE600E8}"/>
              </a:ext>
            </a:extLst>
          </p:cNvPr>
          <p:cNvSpPr txBox="1"/>
          <p:nvPr/>
        </p:nvSpPr>
        <p:spPr>
          <a:xfrm>
            <a:off x="3309756" y="4369623"/>
            <a:ext cx="2787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Dominated by </a:t>
            </a:r>
            <a:r>
              <a:rPr lang="en-GB" sz="1200" i="1" dirty="0"/>
              <a:t>E2</a:t>
            </a:r>
            <a:r>
              <a:rPr lang="en-GB" sz="1200" dirty="0"/>
              <a:t> and </a:t>
            </a:r>
            <a:r>
              <a:rPr lang="en-GB" sz="1200" i="1" dirty="0"/>
              <a:t>E3</a:t>
            </a:r>
            <a:r>
              <a:rPr lang="en-GB" sz="1200" dirty="0"/>
              <a:t> excitation near the Coulomb barrier</a:t>
            </a:r>
          </a:p>
        </p:txBody>
      </p:sp>
    </p:spTree>
    <p:extLst>
      <p:ext uri="{BB962C8B-B14F-4D97-AF65-F5344CB8AC3E}">
        <p14:creationId xmlns:p14="http://schemas.microsoft.com/office/powerpoint/2010/main" val="191514245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" grpId="0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>
            <a:spLocks noGrp="1"/>
          </p:cNvSpPr>
          <p:nvPr>
            <p:ph type="title"/>
          </p:nvPr>
        </p:nvSpPr>
        <p:spPr>
          <a:xfrm>
            <a:off x="457200" y="184150"/>
            <a:ext cx="7565666" cy="479425"/>
          </a:xfrm>
        </p:spPr>
        <p:txBody>
          <a:bodyPr>
            <a:noAutofit/>
          </a:bodyPr>
          <a:lstStyle>
            <a:lvl1pPr>
              <a:defRPr sz="4200"/>
            </a:lvl1pPr>
          </a:lstStyle>
          <a:p>
            <a:pPr lvl="0"/>
            <a:r>
              <a:rPr lang="en-GB" sz="2700" dirty="0"/>
              <a:t>Quantifying octupole collectivity, B(E3)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A23CAB1-75F9-EB4B-9F6A-CAE8369C6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72986"/>
            <a:ext cx="6508750" cy="3641725"/>
          </a:xfrm>
        </p:spPr>
        <p:txBody>
          <a:bodyPr>
            <a:normAutofit/>
          </a:bodyPr>
          <a:lstStyle/>
          <a:p>
            <a:pPr marL="0" indent="0">
              <a:spcBef>
                <a:spcPts val="750"/>
              </a:spcBef>
              <a:buNone/>
            </a:pPr>
            <a:r>
              <a:rPr lang="en-GB" b="1" u="sng" dirty="0">
                <a:sym typeface="Gill Sans"/>
              </a:rPr>
              <a:t>Pros:</a:t>
            </a:r>
          </a:p>
          <a:p>
            <a:pPr>
              <a:spcBef>
                <a:spcPts val="750"/>
              </a:spcBef>
            </a:pPr>
            <a:r>
              <a:rPr lang="en-GB" dirty="0">
                <a:sym typeface="Gill Sans"/>
              </a:rPr>
              <a:t>Insensitive to single-particle effects</a:t>
            </a:r>
          </a:p>
          <a:p>
            <a:pPr>
              <a:spcBef>
                <a:spcPts val="750"/>
              </a:spcBef>
            </a:pPr>
            <a:r>
              <a:rPr lang="en-GB" dirty="0">
                <a:sym typeface="Gill Sans"/>
              </a:rPr>
              <a:t>Direct measure of octupole collectivity</a:t>
            </a:r>
          </a:p>
          <a:p>
            <a:pPr>
              <a:spcBef>
                <a:spcPts val="750"/>
              </a:spcBef>
            </a:pPr>
            <a:r>
              <a:rPr lang="en-GB" dirty="0">
                <a:sym typeface="Gill Sans"/>
              </a:rPr>
              <a:t>Linked to deformation via </a:t>
            </a:r>
            <a:r>
              <a:rPr lang="el-GR" dirty="0">
                <a:sym typeface="Gill Sans"/>
              </a:rPr>
              <a:t>β3 </a:t>
            </a:r>
            <a:r>
              <a:rPr lang="en-GB" dirty="0">
                <a:sym typeface="Gill Sans"/>
              </a:rPr>
              <a:t>parameter</a:t>
            </a:r>
          </a:p>
          <a:p>
            <a:pPr>
              <a:spcBef>
                <a:spcPts val="750"/>
              </a:spcBef>
            </a:pPr>
            <a:endParaRPr lang="en-GB" dirty="0">
              <a:sym typeface="Gill Sans"/>
            </a:endParaRPr>
          </a:p>
          <a:p>
            <a:pPr marL="0" indent="0">
              <a:spcBef>
                <a:spcPts val="750"/>
              </a:spcBef>
              <a:buNone/>
            </a:pPr>
            <a:r>
              <a:rPr lang="en-GB" b="1" u="sng" dirty="0">
                <a:sym typeface="Gill Sans"/>
              </a:rPr>
              <a:t>Cons:</a:t>
            </a:r>
          </a:p>
          <a:p>
            <a:pPr>
              <a:spcBef>
                <a:spcPts val="750"/>
              </a:spcBef>
            </a:pPr>
            <a:r>
              <a:rPr lang="en-GB" dirty="0">
                <a:sym typeface="Gill Sans"/>
              </a:rPr>
              <a:t>Difficult to access E3 transitions</a:t>
            </a:r>
          </a:p>
          <a:p>
            <a:pPr>
              <a:spcBef>
                <a:spcPts val="750"/>
              </a:spcBef>
            </a:pPr>
            <a:r>
              <a:rPr lang="en-GB" dirty="0">
                <a:sym typeface="Gill Sans"/>
              </a:rPr>
              <a:t>Excited state decay dominated by E1/E2</a:t>
            </a:r>
          </a:p>
          <a:p>
            <a:pPr>
              <a:spcBef>
                <a:spcPts val="750"/>
              </a:spcBef>
            </a:pPr>
            <a:endParaRPr lang="en-GB" dirty="0">
              <a:sym typeface="Gill Sans"/>
            </a:endParaRPr>
          </a:p>
          <a:p>
            <a:pPr>
              <a:spcBef>
                <a:spcPts val="750"/>
              </a:spcBef>
            </a:pPr>
            <a:r>
              <a:rPr lang="en-GB" dirty="0">
                <a:sym typeface="Gill Sans"/>
              </a:rPr>
              <a:t>Solved! Use Coulomb excitation from the ground state!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C81D38-AE8C-0D4D-A63A-744B2C11A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18747" y="4845906"/>
            <a:ext cx="506506" cy="273844"/>
          </a:xfrm>
        </p:spPr>
        <p:txBody>
          <a:bodyPr/>
          <a:lstStyle/>
          <a:p>
            <a:fld id="{B92A3FA5-BD1F-E849-AF5C-91443094F201}" type="slidenum">
              <a:rPr lang="en-GB" smtClean="0"/>
              <a:pPr/>
              <a:t>29</a:t>
            </a:fld>
            <a:endParaRPr lang="en-GB" dirty="0"/>
          </a:p>
        </p:txBody>
      </p:sp>
      <p:pic>
        <p:nvPicPr>
          <p:cNvPr id="444" name="droppedImage.pdf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96610" y="3604551"/>
            <a:ext cx="1640832" cy="462112"/>
          </a:xfrm>
          <a:prstGeom prst="rect">
            <a:avLst/>
          </a:prstGeom>
          <a:ln w="3175" cap="flat">
            <a:noFill/>
            <a:miter lim="400000"/>
          </a:ln>
          <a:effectLst/>
        </p:spPr>
      </p:pic>
      <p:pic>
        <p:nvPicPr>
          <p:cNvPr id="447" name="droppedImage.pdf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08205" y="4426745"/>
            <a:ext cx="2953735" cy="396234"/>
          </a:xfrm>
          <a:prstGeom prst="rect">
            <a:avLst/>
          </a:prstGeom>
          <a:ln w="3175">
            <a:miter lim="400000"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FE5444-A63D-114B-9234-83918B4C3A9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1348" y="549275"/>
            <a:ext cx="3206892" cy="320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274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8953B-70A9-36E8-144E-28230EDEA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8B70E0-2180-D22F-EED3-348517E80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83503"/>
            <a:ext cx="6508377" cy="480598"/>
          </a:xfrm>
        </p:spPr>
        <p:txBody>
          <a:bodyPr/>
          <a:lstStyle/>
          <a:p>
            <a:r>
              <a:rPr lang="en-GB" dirty="0"/>
              <a:t>EDMs in nuclei, atoms and molecules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A3AFD5-9B7C-2A67-4E98-F984557CD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18747" y="4845906"/>
            <a:ext cx="506506" cy="273844"/>
          </a:xfrm>
        </p:spPr>
        <p:txBody>
          <a:bodyPr/>
          <a:lstStyle/>
          <a:p>
            <a:fld id="{DCE4B40A-67BA-4787-801A-16EE65008C21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6" name="Picture 15" descr="A diagram of a model&#10;&#10;AI-generated content may be incorrect.">
            <a:extLst>
              <a:ext uri="{FF2B5EF4-FFF2-40B4-BE49-F238E27FC236}">
                <a16:creationId xmlns:a16="http://schemas.microsoft.com/office/drawing/2014/main" id="{5F9E0AB7-812F-449B-97D7-2CBEC73AC4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25" y="663575"/>
            <a:ext cx="5627941" cy="433607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56012A9-0B5A-840A-8C8F-7FBD6398C246}"/>
              </a:ext>
            </a:extLst>
          </p:cNvPr>
          <p:cNvSpPr/>
          <p:nvPr/>
        </p:nvSpPr>
        <p:spPr>
          <a:xfrm>
            <a:off x="165082" y="4661113"/>
            <a:ext cx="415291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50" dirty="0"/>
              <a:t>T. E. </a:t>
            </a:r>
            <a:r>
              <a:rPr lang="en-GB" sz="1050" dirty="0" err="1"/>
              <a:t>Chupp</a:t>
            </a:r>
            <a:r>
              <a:rPr lang="en-GB" sz="1050" dirty="0"/>
              <a:t>, P. </a:t>
            </a:r>
            <a:r>
              <a:rPr lang="en-GB" sz="1050" dirty="0" err="1"/>
              <a:t>Fierlinger</a:t>
            </a:r>
            <a:r>
              <a:rPr lang="en-GB" sz="1050" dirty="0"/>
              <a:t>, M. J. Ramsey-</a:t>
            </a:r>
            <a:r>
              <a:rPr lang="en-GB" sz="1050" dirty="0" err="1"/>
              <a:t>Musolf</a:t>
            </a:r>
            <a:r>
              <a:rPr lang="en-GB" sz="1050" dirty="0"/>
              <a:t>, and J. T. Singh, Rev. Mod. Phys. </a:t>
            </a:r>
            <a:r>
              <a:rPr lang="en-GB" sz="1050" b="1" dirty="0"/>
              <a:t>91</a:t>
            </a:r>
            <a:r>
              <a:rPr lang="en-GB" sz="1050" dirty="0"/>
              <a:t>, 015001 (2019).</a:t>
            </a:r>
            <a:endParaRPr lang="en-US" sz="105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77DF793-2116-DBDA-E28E-463BC43B2D79}"/>
              </a:ext>
            </a:extLst>
          </p:cNvPr>
          <p:cNvSpPr/>
          <p:nvPr/>
        </p:nvSpPr>
        <p:spPr>
          <a:xfrm>
            <a:off x="955818" y="3044934"/>
            <a:ext cx="3870182" cy="715616"/>
          </a:xfrm>
          <a:prstGeom prst="rect">
            <a:avLst/>
          </a:prstGeom>
          <a:noFill/>
          <a:ln w="38100">
            <a:solidFill>
              <a:srgbClr val="CD9B1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35F619F-D9D0-6416-9636-D2FB893BFE5B}"/>
              </a:ext>
            </a:extLst>
          </p:cNvPr>
          <p:cNvSpPr txBox="1"/>
          <p:nvPr/>
        </p:nvSpPr>
        <p:spPr>
          <a:xfrm>
            <a:off x="6176588" y="725051"/>
            <a:ext cx="2815716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400" b="1" dirty="0">
                <a:solidFill>
                  <a:srgbClr val="C00000"/>
                </a:solidFill>
                <a:latin typeface="Poppins" pitchFamily="2" charset="77"/>
                <a:cs typeface="Poppins" pitchFamily="2" charset="77"/>
              </a:rPr>
              <a:t>Sources of CP-violation </a:t>
            </a:r>
          </a:p>
          <a:p>
            <a:pPr algn="ctr">
              <a:spcAft>
                <a:spcPts val="1200"/>
              </a:spcAft>
            </a:pPr>
            <a:r>
              <a:rPr lang="en-GB" sz="1400" b="1" dirty="0">
                <a:solidFill>
                  <a:srgbClr val="C00000"/>
                </a:solidFill>
                <a:latin typeface="Poppins" pitchFamily="2" charset="77"/>
                <a:cs typeface="Poppins" pitchFamily="2" charset="77"/>
              </a:rPr>
              <a:t>Particle Physics Theory</a:t>
            </a:r>
          </a:p>
          <a:p>
            <a:pPr algn="ctr">
              <a:spcAft>
                <a:spcPts val="1200"/>
              </a:spcAft>
            </a:pPr>
            <a:r>
              <a:rPr lang="en-GB" sz="1400" b="1" dirty="0">
                <a:solidFill>
                  <a:schemeClr val="bg2">
                    <a:lumMod val="50000"/>
                  </a:schemeClr>
                </a:solidFill>
                <a:latin typeface="Poppins" pitchFamily="2" charset="77"/>
                <a:cs typeface="Poppins" pitchFamily="2" charset="77"/>
              </a:rPr>
              <a:t>Effective Field Theory</a:t>
            </a:r>
          </a:p>
          <a:p>
            <a:pPr algn="ctr">
              <a:spcAft>
                <a:spcPts val="1200"/>
              </a:spcAft>
            </a:pPr>
            <a:r>
              <a:rPr lang="en-GB" sz="1400" b="1" dirty="0">
                <a:solidFill>
                  <a:schemeClr val="bg2">
                    <a:lumMod val="50000"/>
                  </a:schemeClr>
                </a:solidFill>
                <a:latin typeface="Poppins" pitchFamily="2" charset="77"/>
                <a:cs typeface="Poppins" pitchFamily="2" charset="77"/>
              </a:rPr>
              <a:t>Lattice QCD Theory</a:t>
            </a:r>
          </a:p>
          <a:p>
            <a:pPr algn="ctr"/>
            <a:r>
              <a:rPr lang="en-GB" sz="1400" b="1" dirty="0">
                <a:solidFill>
                  <a:srgbClr val="00B050"/>
                </a:solidFill>
                <a:latin typeface="Poppins" pitchFamily="2" charset="77"/>
                <a:cs typeface="Poppins" pitchFamily="2" charset="77"/>
              </a:rPr>
              <a:t>Nuclear Theory</a:t>
            </a:r>
          </a:p>
          <a:p>
            <a:pPr algn="ctr"/>
            <a:r>
              <a:rPr lang="en-GB" sz="1400" b="1" dirty="0">
                <a:solidFill>
                  <a:srgbClr val="CD9B11"/>
                </a:solidFill>
                <a:latin typeface="Poppins" pitchFamily="2" charset="77"/>
                <a:cs typeface="Poppins" pitchFamily="2" charset="77"/>
              </a:rPr>
              <a:t>+</a:t>
            </a:r>
          </a:p>
          <a:p>
            <a:pPr algn="ctr">
              <a:spcAft>
                <a:spcPts val="1200"/>
              </a:spcAft>
            </a:pPr>
            <a:r>
              <a:rPr lang="en-GB" sz="1400" b="1" dirty="0">
                <a:solidFill>
                  <a:srgbClr val="CD9B11"/>
                </a:solidFill>
                <a:latin typeface="Poppins" pitchFamily="2" charset="77"/>
                <a:cs typeface="Poppins" pitchFamily="2" charset="77"/>
                <a:sym typeface="Wingdings" pitchFamily="2" charset="2"/>
              </a:rPr>
              <a:t> </a:t>
            </a:r>
            <a:r>
              <a:rPr lang="en-GB" sz="1400" b="1" dirty="0">
                <a:solidFill>
                  <a:srgbClr val="CD9B11"/>
                </a:solidFill>
                <a:latin typeface="Poppins" pitchFamily="2" charset="77"/>
                <a:cs typeface="Poppins" pitchFamily="2" charset="77"/>
              </a:rPr>
              <a:t>Nuclear Experiment </a:t>
            </a:r>
            <a:r>
              <a:rPr lang="en-GB" sz="1400" b="1" dirty="0">
                <a:solidFill>
                  <a:srgbClr val="CD9B11"/>
                </a:solidFill>
                <a:latin typeface="Poppins" pitchFamily="2" charset="77"/>
                <a:cs typeface="Poppins" pitchFamily="2" charset="77"/>
                <a:sym typeface="Wingdings" pitchFamily="2" charset="2"/>
              </a:rPr>
              <a:t></a:t>
            </a:r>
            <a:endParaRPr lang="en-GB" sz="1400" b="1" dirty="0">
              <a:solidFill>
                <a:srgbClr val="CD9B11"/>
              </a:solidFill>
              <a:latin typeface="Poppins" pitchFamily="2" charset="77"/>
              <a:cs typeface="Poppins" pitchFamily="2" charset="77"/>
            </a:endParaRPr>
          </a:p>
          <a:p>
            <a:pPr algn="ctr"/>
            <a:r>
              <a:rPr lang="en-GB" sz="1400" b="1" dirty="0">
                <a:solidFill>
                  <a:srgbClr val="CD9B11"/>
                </a:solidFill>
                <a:latin typeface="Poppins" pitchFamily="2" charset="77"/>
                <a:cs typeface="Poppins" pitchFamily="2" charset="77"/>
              </a:rPr>
              <a:t>Atomic Theory</a:t>
            </a:r>
          </a:p>
          <a:p>
            <a:pPr algn="ctr"/>
            <a:r>
              <a:rPr lang="en-GB" sz="1400" b="1" dirty="0">
                <a:latin typeface="Poppins" pitchFamily="2" charset="77"/>
                <a:cs typeface="Poppins" pitchFamily="2" charset="77"/>
              </a:rPr>
              <a:t>+</a:t>
            </a:r>
          </a:p>
          <a:p>
            <a:pPr algn="ctr">
              <a:spcAft>
                <a:spcPts val="1200"/>
              </a:spcAft>
            </a:pPr>
            <a:r>
              <a:rPr lang="en-GB" sz="1400" b="1" dirty="0">
                <a:latin typeface="Poppins" pitchFamily="2" charset="77"/>
                <a:cs typeface="Poppins" pitchFamily="2" charset="77"/>
              </a:rPr>
              <a:t>Atomic Experiment </a:t>
            </a:r>
          </a:p>
          <a:p>
            <a:pPr algn="ctr"/>
            <a:r>
              <a:rPr lang="en-GB" sz="1400" b="1" dirty="0">
                <a:latin typeface="Poppins" pitchFamily="2" charset="77"/>
                <a:cs typeface="Poppins" pitchFamily="2" charset="77"/>
              </a:rPr>
              <a:t>Molecular Theory</a:t>
            </a:r>
          </a:p>
          <a:p>
            <a:pPr algn="ctr"/>
            <a:r>
              <a:rPr lang="en-GB" sz="1400" b="1" dirty="0">
                <a:latin typeface="Poppins" pitchFamily="2" charset="77"/>
                <a:cs typeface="Poppins" pitchFamily="2" charset="77"/>
              </a:rPr>
              <a:t>+</a:t>
            </a:r>
          </a:p>
          <a:p>
            <a:pPr algn="ctr">
              <a:spcAft>
                <a:spcPts val="1200"/>
              </a:spcAft>
            </a:pPr>
            <a:r>
              <a:rPr lang="en-GB" sz="1400" b="1" dirty="0">
                <a:latin typeface="Poppins" pitchFamily="2" charset="77"/>
                <a:cs typeface="Poppins" pitchFamily="2" charset="77"/>
              </a:rPr>
              <a:t>Molecular Experiment</a:t>
            </a:r>
          </a:p>
        </p:txBody>
      </p:sp>
    </p:spTree>
    <p:extLst>
      <p:ext uri="{BB962C8B-B14F-4D97-AF65-F5344CB8AC3E}">
        <p14:creationId xmlns:p14="http://schemas.microsoft.com/office/powerpoint/2010/main" val="16806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8">
            <a:extLst>
              <a:ext uri="{FF2B5EF4-FFF2-40B4-BE49-F238E27FC236}">
                <a16:creationId xmlns:a16="http://schemas.microsoft.com/office/drawing/2014/main" id="{798D2380-AF7C-11B7-3AFF-5BDC3CDC0C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93" r="2555" b="2340"/>
          <a:stretch/>
        </p:blipFill>
        <p:spPr>
          <a:xfrm>
            <a:off x="4448239" y="928979"/>
            <a:ext cx="4549874" cy="3591601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25F94C-DEB4-254B-BDFA-10CA1DDD1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83504"/>
            <a:ext cx="7904285" cy="480598"/>
          </a:xfrm>
        </p:spPr>
        <p:txBody>
          <a:bodyPr/>
          <a:lstStyle/>
          <a:p>
            <a:r>
              <a:rPr lang="en-GB" dirty="0"/>
              <a:t>Direct reactions around the Coulomb barrier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6FAF5044-5EBA-E54E-A199-2784D8FEAEC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7730" y="972948"/>
                <a:ext cx="4264269" cy="3642163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latin typeface="Century Gothic" panose="020B0502020202020204" pitchFamily="34" charset="0"/>
                    <a:cs typeface="Helvetica"/>
                  </a:rPr>
                  <a:t>Access to variety of nuclear structure information</a:t>
                </a:r>
              </a:p>
              <a:p>
                <a:r>
                  <a:rPr lang="en-US" b="1" dirty="0">
                    <a:solidFill>
                      <a:srgbClr val="0070C0"/>
                    </a:solidFill>
                    <a:latin typeface="Century Gothic" panose="020B0502020202020204" pitchFamily="34" charset="0"/>
                    <a:cs typeface="Helvetica"/>
                  </a:rPr>
                  <a:t>Single-particle states</a:t>
                </a:r>
                <a:r>
                  <a:rPr lang="en-US" dirty="0">
                    <a:latin typeface="Century Gothic" panose="020B0502020202020204" pitchFamily="34" charset="0"/>
                    <a:cs typeface="Helvetica"/>
                  </a:rPr>
                  <a:t>, E</a:t>
                </a:r>
                <a:r>
                  <a:rPr lang="en-US" baseline="-25000" dirty="0">
                    <a:latin typeface="Century Gothic" panose="020B0502020202020204" pitchFamily="34" charset="0"/>
                    <a:cs typeface="Helvetica"/>
                  </a:rPr>
                  <a:t>(</a:t>
                </a:r>
                <a:r>
                  <a:rPr lang="en-US" baseline="-25000" dirty="0" err="1">
                    <a:latin typeface="Century Gothic" panose="020B0502020202020204" pitchFamily="34" charset="0"/>
                    <a:cs typeface="Helvetica"/>
                  </a:rPr>
                  <a:t>Ex,SP</a:t>
                </a:r>
                <a:r>
                  <a:rPr lang="en-US" baseline="-25000" dirty="0">
                    <a:latin typeface="Century Gothic" panose="020B0502020202020204" pitchFamily="34" charset="0"/>
                    <a:cs typeface="Helvetica"/>
                  </a:rPr>
                  <a:t>)</a:t>
                </a:r>
                <a:r>
                  <a:rPr lang="en-US" dirty="0">
                    <a:latin typeface="Century Gothic" panose="020B0502020202020204" pitchFamily="34" charset="0"/>
                    <a:cs typeface="Helvetica"/>
                  </a:rPr>
                  <a:t>, </a:t>
                </a:r>
                <a:r>
                  <a:rPr lang="en-US" i="1" dirty="0">
                    <a:latin typeface="Century Gothic" panose="020B0502020202020204" pitchFamily="34" charset="0"/>
                    <a:cs typeface="Helvetica"/>
                  </a:rPr>
                  <a:t>ℓ</a:t>
                </a:r>
                <a:r>
                  <a:rPr lang="en-US" dirty="0">
                    <a:latin typeface="Century Gothic" panose="020B0502020202020204" pitchFamily="34" charset="0"/>
                    <a:cs typeface="Helvetica"/>
                  </a:rPr>
                  <a:t>, spectroscopic factors, e.g. (</a:t>
                </a:r>
                <a:r>
                  <a:rPr lang="en-US" i="1" dirty="0" err="1">
                    <a:latin typeface="Century Gothic" panose="020B0502020202020204" pitchFamily="34" charset="0"/>
                    <a:cs typeface="Helvetica"/>
                  </a:rPr>
                  <a:t>d</a:t>
                </a:r>
                <a:r>
                  <a:rPr lang="en-US" dirty="0" err="1">
                    <a:latin typeface="Century Gothic" panose="020B0502020202020204" pitchFamily="34" charset="0"/>
                    <a:cs typeface="Helvetica"/>
                  </a:rPr>
                  <a:t>,</a:t>
                </a:r>
                <a:r>
                  <a:rPr lang="en-US" i="1" dirty="0" err="1">
                    <a:latin typeface="Century Gothic" panose="020B0502020202020204" pitchFamily="34" charset="0"/>
                    <a:cs typeface="Helvetica"/>
                  </a:rPr>
                  <a:t>p</a:t>
                </a:r>
                <a:r>
                  <a:rPr lang="en-US" dirty="0">
                    <a:latin typeface="Century Gothic" panose="020B0502020202020204" pitchFamily="34" charset="0"/>
                    <a:cs typeface="Helvetica"/>
                  </a:rPr>
                  <a:t>), (</a:t>
                </a:r>
                <a:r>
                  <a:rPr lang="en-US" i="1" dirty="0" err="1">
                    <a:latin typeface="Century Gothic" panose="020B0502020202020204" pitchFamily="34" charset="0"/>
                    <a:cs typeface="Helvetica"/>
                  </a:rPr>
                  <a:t>p</a:t>
                </a:r>
                <a:r>
                  <a:rPr lang="en-US" dirty="0" err="1">
                    <a:latin typeface="Century Gothic" panose="020B0502020202020204" pitchFamily="34" charset="0"/>
                    <a:cs typeface="Helvetica"/>
                  </a:rPr>
                  <a:t>,</a:t>
                </a:r>
                <a:r>
                  <a:rPr lang="en-US" i="1" dirty="0" err="1">
                    <a:latin typeface="Century Gothic" panose="020B0502020202020204" pitchFamily="34" charset="0"/>
                    <a:cs typeface="Helvetica"/>
                  </a:rPr>
                  <a:t>d</a:t>
                </a:r>
                <a:r>
                  <a:rPr lang="en-US" dirty="0">
                    <a:latin typeface="Century Gothic" panose="020B0502020202020204" pitchFamily="34" charset="0"/>
                    <a:cs typeface="Helvetica"/>
                  </a:rPr>
                  <a:t>)…</a:t>
                </a:r>
              </a:p>
              <a:p>
                <a:r>
                  <a:rPr lang="en-US" b="1" dirty="0">
                    <a:latin typeface="Century Gothic" panose="020B0502020202020204" pitchFamily="34" charset="0"/>
                    <a:cs typeface="Helvetica"/>
                  </a:rPr>
                  <a:t>Pair-correlations</a:t>
                </a:r>
                <a:r>
                  <a:rPr lang="en-US" dirty="0">
                    <a:latin typeface="Century Gothic" panose="020B0502020202020204" pitchFamily="34" charset="0"/>
                    <a:cs typeface="Helvetica"/>
                  </a:rPr>
                  <a:t>, E</a:t>
                </a:r>
                <a:r>
                  <a:rPr lang="en-US" baseline="-25000" dirty="0">
                    <a:latin typeface="Century Gothic" panose="020B0502020202020204" pitchFamily="34" charset="0"/>
                    <a:cs typeface="Helvetica"/>
                  </a:rPr>
                  <a:t>(Ex)</a:t>
                </a:r>
                <a:r>
                  <a:rPr lang="en-US" dirty="0">
                    <a:latin typeface="Century Gothic" panose="020B0502020202020204" pitchFamily="34" charset="0"/>
                    <a:cs typeface="Helvetica"/>
                  </a:rPr>
                  <a:t>, </a:t>
                </a:r>
                <a:r>
                  <a:rPr lang="en-US" i="1" dirty="0">
                    <a:latin typeface="Century Gothic" panose="020B0502020202020204" pitchFamily="34" charset="0"/>
                    <a:cs typeface="Helvetica"/>
                  </a:rPr>
                  <a:t>ℓ</a:t>
                </a:r>
                <a:r>
                  <a:rPr lang="en-US" dirty="0">
                    <a:latin typeface="Century Gothic" panose="020B0502020202020204" pitchFamily="34" charset="0"/>
                    <a:cs typeface="Helvetica"/>
                  </a:rPr>
                  <a:t>, e.g. (</a:t>
                </a:r>
                <a:r>
                  <a:rPr lang="en-US" i="1" dirty="0" err="1">
                    <a:latin typeface="Century Gothic" panose="020B0502020202020204" pitchFamily="34" charset="0"/>
                    <a:cs typeface="Helvetica"/>
                  </a:rPr>
                  <a:t>p</a:t>
                </a:r>
                <a:r>
                  <a:rPr lang="en-US" dirty="0" err="1">
                    <a:latin typeface="Century Gothic" panose="020B0502020202020204" pitchFamily="34" charset="0"/>
                    <a:cs typeface="Helvetica"/>
                  </a:rPr>
                  <a:t>,</a:t>
                </a:r>
                <a:r>
                  <a:rPr lang="en-US" i="1" dirty="0" err="1">
                    <a:latin typeface="Century Gothic" panose="020B0502020202020204" pitchFamily="34" charset="0"/>
                    <a:cs typeface="Helvetica"/>
                  </a:rPr>
                  <a:t>t</a:t>
                </a:r>
                <a:r>
                  <a:rPr lang="en-US" dirty="0">
                    <a:latin typeface="Century Gothic" panose="020B0502020202020204" pitchFamily="34" charset="0"/>
                    <a:cs typeface="Helvetica"/>
                  </a:rPr>
                  <a:t>), (</a:t>
                </a:r>
                <a:r>
                  <a:rPr lang="en-US" i="1" dirty="0" err="1">
                    <a:latin typeface="Century Gothic" panose="020B0502020202020204" pitchFamily="34" charset="0"/>
                    <a:cs typeface="Helvetica"/>
                  </a:rPr>
                  <a:t>t</a:t>
                </a:r>
                <a:r>
                  <a:rPr lang="en-US" dirty="0" err="1">
                    <a:latin typeface="Century Gothic" panose="020B0502020202020204" pitchFamily="34" charset="0"/>
                    <a:cs typeface="Helvetica"/>
                  </a:rPr>
                  <a:t>,</a:t>
                </a:r>
                <a:r>
                  <a:rPr lang="en-US" i="1" dirty="0" err="1">
                    <a:latin typeface="Century Gothic" panose="020B0502020202020204" pitchFamily="34" charset="0"/>
                    <a:cs typeface="Helvetica"/>
                  </a:rPr>
                  <a:t>p</a:t>
                </a:r>
                <a:r>
                  <a:rPr lang="en-US" dirty="0">
                    <a:latin typeface="Century Gothic" panose="020B0502020202020204" pitchFamily="34" charset="0"/>
                    <a:cs typeface="Helvetica"/>
                  </a:rPr>
                  <a:t>)…</a:t>
                </a:r>
              </a:p>
              <a:p>
                <a:r>
                  <a:rPr lang="en-US" b="1" dirty="0">
                    <a:solidFill>
                      <a:srgbClr val="FF0000"/>
                    </a:solidFill>
                    <a:latin typeface="Century Gothic" panose="020B0502020202020204" pitchFamily="34" charset="0"/>
                    <a:cs typeface="Helvetica"/>
                  </a:rPr>
                  <a:t>Collective properties </a:t>
                </a:r>
                <a:r>
                  <a:rPr lang="en-US" dirty="0">
                    <a:latin typeface="Century Gothic" panose="020B0502020202020204" pitchFamily="34" charset="0"/>
                    <a:cs typeface="Helvetica"/>
                  </a:rPr>
                  <a:t>via e.g. (</a:t>
                </a:r>
                <a:r>
                  <a:rPr lang="en-US" i="1" dirty="0" err="1">
                    <a:latin typeface="Century Gothic" panose="020B0502020202020204" pitchFamily="34" charset="0"/>
                    <a:cs typeface="Helvetica"/>
                  </a:rPr>
                  <a:t>p</a:t>
                </a:r>
                <a:r>
                  <a:rPr lang="en-US" dirty="0" err="1">
                    <a:latin typeface="Century Gothic" panose="020B0502020202020204" pitchFamily="34" charset="0"/>
                    <a:cs typeface="Helvetica"/>
                  </a:rPr>
                  <a:t>,</a:t>
                </a:r>
                <a:r>
                  <a:rPr lang="en-US" i="1" dirty="0" err="1">
                    <a:latin typeface="Century Gothic" panose="020B0502020202020204" pitchFamily="34" charset="0"/>
                    <a:cs typeface="Helvetica"/>
                  </a:rPr>
                  <a:t>p</a:t>
                </a:r>
                <a14:m>
                  <m:oMath xmlns:m="http://schemas.openxmlformats.org/officeDocument/2006/math">
                    <m:r>
                      <a:rPr lang="en-GB">
                        <a:latin typeface="Cambria Math" panose="02040503050406030204" pitchFamily="18" charset="0"/>
                        <a:cs typeface="Helvetica"/>
                      </a:rPr>
                      <m:t>′</m:t>
                    </m:r>
                  </m:oMath>
                </a14:m>
                <a:r>
                  <a:rPr lang="en-US" dirty="0">
                    <a:latin typeface="Century Gothic" panose="020B0502020202020204" pitchFamily="34" charset="0"/>
                    <a:cs typeface="Helvetica"/>
                  </a:rPr>
                  <a:t>), (</a:t>
                </a:r>
                <a:r>
                  <a:rPr lang="en-US" i="1" dirty="0" err="1">
                    <a:latin typeface="Century Gothic" panose="020B0502020202020204" pitchFamily="34" charset="0"/>
                    <a:cs typeface="Helvetica"/>
                  </a:rPr>
                  <a:t>d</a:t>
                </a:r>
                <a:r>
                  <a:rPr lang="en-US" dirty="0" err="1">
                    <a:latin typeface="Century Gothic" panose="020B0502020202020204" pitchFamily="34" charset="0"/>
                    <a:cs typeface="Helvetica"/>
                  </a:rPr>
                  <a:t>,</a:t>
                </a:r>
                <a:r>
                  <a:rPr lang="en-US" i="1" dirty="0" err="1">
                    <a:latin typeface="Century Gothic" panose="020B0502020202020204" pitchFamily="34" charset="0"/>
                    <a:cs typeface="Helvetica"/>
                  </a:rPr>
                  <a:t>d</a:t>
                </a:r>
                <a14:m>
                  <m:oMath xmlns:m="http://schemas.openxmlformats.org/officeDocument/2006/math">
                    <m:r>
                      <a:rPr lang="en-GB">
                        <a:latin typeface="Cambria Math" panose="02040503050406030204" pitchFamily="18" charset="0"/>
                        <a:cs typeface="Helvetica"/>
                      </a:rPr>
                      <m:t>′</m:t>
                    </m:r>
                  </m:oMath>
                </a14:m>
                <a:r>
                  <a:rPr lang="en-US" dirty="0">
                    <a:latin typeface="Century Gothic" panose="020B0502020202020204" pitchFamily="34" charset="0"/>
                    <a:cs typeface="Helvetica"/>
                  </a:rPr>
                  <a:t>),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/>
                      </a:rPr>
                      <m:t>α</m:t>
                    </m:r>
                  </m:oMath>
                </a14:m>
                <a:r>
                  <a:rPr lang="en-US" dirty="0">
                    <a:latin typeface="Century Gothic" panose="020B0502020202020204" pitchFamily="34" charset="0"/>
                    <a:cs typeface="Helvetica"/>
                  </a:rPr>
                  <a:t>,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/>
                      </a:rPr>
                      <m:t>α</m:t>
                    </m:r>
                    <m:r>
                      <a:rPr lang="en-GB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/>
                      </a:rPr>
                      <m:t>′</m:t>
                    </m:r>
                  </m:oMath>
                </a14:m>
                <a:r>
                  <a:rPr lang="en-US" dirty="0">
                    <a:latin typeface="Century Gothic" panose="020B0502020202020204" pitchFamily="34" charset="0"/>
                    <a:cs typeface="Helvetica"/>
                  </a:rPr>
                  <a:t>), Coulomb excitation…</a:t>
                </a:r>
              </a:p>
              <a:p>
                <a:r>
                  <a:rPr lang="en-US" dirty="0">
                    <a:latin typeface="Century Gothic" panose="020B0502020202020204" pitchFamily="34" charset="0"/>
                    <a:cs typeface="Helvetica"/>
                  </a:rPr>
                  <a:t>Reactions performed ~</a:t>
                </a:r>
                <a:r>
                  <a:rPr lang="en-US" b="1" dirty="0">
                    <a:solidFill>
                      <a:srgbClr val="0070C0"/>
                    </a:solidFill>
                    <a:latin typeface="Century Gothic" panose="020B0502020202020204" pitchFamily="34" charset="0"/>
                    <a:cs typeface="Helvetica"/>
                  </a:rPr>
                  <a:t>10 MeV/</a:t>
                </a:r>
                <a:r>
                  <a:rPr lang="en-US" b="1" i="1" dirty="0">
                    <a:solidFill>
                      <a:srgbClr val="0070C0"/>
                    </a:solidFill>
                    <a:latin typeface="Century Gothic" panose="020B0502020202020204" pitchFamily="34" charset="0"/>
                    <a:cs typeface="Helvetica"/>
                  </a:rPr>
                  <a:t>u</a:t>
                </a:r>
                <a:r>
                  <a:rPr lang="en-US" b="1" dirty="0">
                    <a:solidFill>
                      <a:srgbClr val="0070C0"/>
                    </a:solidFill>
                    <a:latin typeface="Century Gothic" panose="020B0502020202020204" pitchFamily="34" charset="0"/>
                    <a:cs typeface="Helvetica"/>
                  </a:rPr>
                  <a:t> </a:t>
                </a:r>
                <a:r>
                  <a:rPr lang="en-US" dirty="0">
                    <a:latin typeface="Century Gothic" panose="020B0502020202020204" pitchFamily="34" charset="0"/>
                    <a:cs typeface="Helvetica"/>
                  </a:rPr>
                  <a:t>(</a:t>
                </a:r>
                <a:r>
                  <a:rPr lang="en-US" b="1" dirty="0">
                    <a:latin typeface="Century Gothic" panose="020B0502020202020204" pitchFamily="34" charset="0"/>
                    <a:cs typeface="Helvetica"/>
                  </a:rPr>
                  <a:t>few to 10s MeV/</a:t>
                </a:r>
                <a:r>
                  <a:rPr lang="en-US" b="1" i="1" dirty="0">
                    <a:latin typeface="Century Gothic" panose="020B0502020202020204" pitchFamily="34" charset="0"/>
                    <a:cs typeface="Helvetica"/>
                  </a:rPr>
                  <a:t>u</a:t>
                </a:r>
                <a:r>
                  <a:rPr lang="en-US" dirty="0">
                    <a:latin typeface="Century Gothic" panose="020B0502020202020204" pitchFamily="34" charset="0"/>
                    <a:cs typeface="Helvetica"/>
                  </a:rPr>
                  <a:t>).</a:t>
                </a:r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6FAF5044-5EBA-E54E-A199-2784D8FEAEC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7730" y="972948"/>
                <a:ext cx="4264269" cy="3642163"/>
              </a:xfrm>
              <a:blipFill>
                <a:blip r:embed="rId3"/>
                <a:stretch>
                  <a:fillRect l="-298" t="-347" r="-8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7256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93391-B82C-D6CD-A0FD-42D0D8DC4E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61F6A63-180D-7CA8-D2EC-B2DE0358D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83503"/>
            <a:ext cx="6508377" cy="480598"/>
          </a:xfrm>
        </p:spPr>
        <p:txBody>
          <a:bodyPr/>
          <a:lstStyle/>
          <a:p>
            <a:r>
              <a:rPr lang="en-GB" dirty="0"/>
              <a:t>EDMs in nuclei, atoms and molecules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2DDD4F-5989-A494-4836-53730F909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18747" y="4845906"/>
            <a:ext cx="506506" cy="273844"/>
          </a:xfrm>
        </p:spPr>
        <p:txBody>
          <a:bodyPr/>
          <a:lstStyle/>
          <a:p>
            <a:fld id="{DCE4B40A-67BA-4787-801A-16EE65008C21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4" name="Picture 3" descr="A diagram of a mathematical equation&#10;&#10;AI-generated content may be incorrect.">
            <a:extLst>
              <a:ext uri="{FF2B5EF4-FFF2-40B4-BE49-F238E27FC236}">
                <a16:creationId xmlns:a16="http://schemas.microsoft.com/office/drawing/2014/main" id="{ED2AF876-0F75-DD3F-2CBB-234E5F02FB8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6" r="19082"/>
          <a:stretch>
            <a:fillRect/>
          </a:stretch>
        </p:blipFill>
        <p:spPr>
          <a:xfrm>
            <a:off x="93608" y="659889"/>
            <a:ext cx="6872341" cy="4258201"/>
          </a:xfrm>
          <a:prstGeom prst="rect">
            <a:avLst/>
          </a:prstGeom>
        </p:spPr>
      </p:pic>
      <p:pic>
        <p:nvPicPr>
          <p:cNvPr id="11" name="Picture 10" descr="A diagram of a mathematical equation&#10;&#10;AI-generated content may be incorrect.">
            <a:extLst>
              <a:ext uri="{FF2B5EF4-FFF2-40B4-BE49-F238E27FC236}">
                <a16:creationId xmlns:a16="http://schemas.microsoft.com/office/drawing/2014/main" id="{8776526A-A209-23E8-E31A-CD641D4A841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96" t="4922" r="1098" b="59512"/>
          <a:stretch>
            <a:fillRect/>
          </a:stretch>
        </p:blipFill>
        <p:spPr>
          <a:xfrm>
            <a:off x="6490585" y="2642650"/>
            <a:ext cx="1367111" cy="145061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F59DB63-903E-326D-0712-0C50BE9A62BA}"/>
              </a:ext>
            </a:extLst>
          </p:cNvPr>
          <p:cNvSpPr/>
          <p:nvPr/>
        </p:nvSpPr>
        <p:spPr>
          <a:xfrm>
            <a:off x="1766237" y="2730647"/>
            <a:ext cx="4308560" cy="9780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E88C69-97C9-DF9F-1D08-EAB49107987A}"/>
              </a:ext>
            </a:extLst>
          </p:cNvPr>
          <p:cNvSpPr/>
          <p:nvPr/>
        </p:nvSpPr>
        <p:spPr>
          <a:xfrm>
            <a:off x="6559825" y="2711396"/>
            <a:ext cx="1241729" cy="5565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17D7DA-063E-C4B0-D62D-5B2224519572}"/>
              </a:ext>
            </a:extLst>
          </p:cNvPr>
          <p:cNvSpPr txBox="1"/>
          <p:nvPr/>
        </p:nvSpPr>
        <p:spPr>
          <a:xfrm>
            <a:off x="4741832" y="681773"/>
            <a:ext cx="43085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200" dirty="0"/>
              <a:t>T. Blum, P. Winter, et al.,</a:t>
            </a:r>
          </a:p>
          <a:p>
            <a:pPr algn="r"/>
            <a:r>
              <a:rPr lang="en-GB" sz="1200" dirty="0"/>
              <a:t>“Fundamental Physics in Small Experiments”</a:t>
            </a:r>
          </a:p>
          <a:p>
            <a:pPr algn="r"/>
            <a:r>
              <a:rPr lang="en-GB" sz="1200" dirty="0"/>
              <a:t>arXiv:2209.08041v2 [hep-ex] </a:t>
            </a:r>
          </a:p>
        </p:txBody>
      </p:sp>
    </p:spTree>
    <p:extLst>
      <p:ext uri="{BB962C8B-B14F-4D97-AF65-F5344CB8AC3E}">
        <p14:creationId xmlns:p14="http://schemas.microsoft.com/office/powerpoint/2010/main" val="239105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8BC7CB-D9A2-8864-D7EF-4EC252646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7FF2C96-16A2-619C-DB7D-A01DEEC12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83503"/>
            <a:ext cx="6508377" cy="480598"/>
          </a:xfrm>
        </p:spPr>
        <p:txBody>
          <a:bodyPr/>
          <a:lstStyle/>
          <a:p>
            <a:r>
              <a:rPr lang="en-GB" dirty="0"/>
              <a:t>EDMs in nuclei, atoms and molecules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C42031-972F-C16E-AA84-9510F7E22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18747" y="4845906"/>
            <a:ext cx="506506" cy="273844"/>
          </a:xfrm>
        </p:spPr>
        <p:txBody>
          <a:bodyPr/>
          <a:lstStyle/>
          <a:p>
            <a:fld id="{DCE4B40A-67BA-4787-801A-16EE65008C21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B4F6AC-A73A-7A17-D86C-81A9A8619D3A}"/>
              </a:ext>
            </a:extLst>
          </p:cNvPr>
          <p:cNvSpPr/>
          <p:nvPr/>
        </p:nvSpPr>
        <p:spPr>
          <a:xfrm>
            <a:off x="165082" y="4661113"/>
            <a:ext cx="415291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50" dirty="0"/>
              <a:t>T. E. </a:t>
            </a:r>
            <a:r>
              <a:rPr lang="en-GB" sz="1050" dirty="0" err="1"/>
              <a:t>Chupp</a:t>
            </a:r>
            <a:r>
              <a:rPr lang="en-GB" sz="1050" dirty="0"/>
              <a:t>, P. </a:t>
            </a:r>
            <a:r>
              <a:rPr lang="en-GB" sz="1050" dirty="0" err="1"/>
              <a:t>Fierlinger</a:t>
            </a:r>
            <a:r>
              <a:rPr lang="en-GB" sz="1050" dirty="0"/>
              <a:t>, M. J. Ramsey-</a:t>
            </a:r>
            <a:r>
              <a:rPr lang="en-GB" sz="1050" dirty="0" err="1"/>
              <a:t>Musolf</a:t>
            </a:r>
            <a:r>
              <a:rPr lang="en-GB" sz="1050" dirty="0"/>
              <a:t>, and J. T. Singh, Rev. Mod. Phys. </a:t>
            </a:r>
            <a:r>
              <a:rPr lang="en-GB" sz="1050" b="1" dirty="0"/>
              <a:t>91</a:t>
            </a:r>
            <a:r>
              <a:rPr lang="en-GB" sz="1050" dirty="0"/>
              <a:t>, 015001 (2019).</a:t>
            </a:r>
            <a:endParaRPr lang="en-US" sz="105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1D658AE-5804-69BE-CC89-865DC8C227B8}"/>
              </a:ext>
            </a:extLst>
          </p:cNvPr>
          <p:cNvGrpSpPr/>
          <p:nvPr/>
        </p:nvGrpSpPr>
        <p:grpSpPr>
          <a:xfrm>
            <a:off x="1104522" y="709221"/>
            <a:ext cx="6214513" cy="3951892"/>
            <a:chOff x="751437" y="666144"/>
            <a:chExt cx="6214513" cy="3951892"/>
          </a:xfrm>
        </p:grpSpPr>
        <p:pic>
          <p:nvPicPr>
            <p:cNvPr id="4" name="Picture 3" descr="A diagram of a nuclear reactor&#10;&#10;AI-generated content may be incorrect.">
              <a:extLst>
                <a:ext uri="{FF2B5EF4-FFF2-40B4-BE49-F238E27FC236}">
                  <a16:creationId xmlns:a16="http://schemas.microsoft.com/office/drawing/2014/main" id="{C91E6A84-D633-4264-FB3F-7F2E82E93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98"/>
            <a:stretch>
              <a:fillRect/>
            </a:stretch>
          </p:blipFill>
          <p:spPr>
            <a:xfrm>
              <a:off x="1030119" y="666144"/>
              <a:ext cx="5935831" cy="381121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C38D0E3-A14D-C5CC-2F0F-BA0083A9C83D}"/>
                </a:ext>
              </a:extLst>
            </p:cNvPr>
            <p:cNvSpPr txBox="1"/>
            <p:nvPr/>
          </p:nvSpPr>
          <p:spPr>
            <a:xfrm>
              <a:off x="751437" y="3910150"/>
              <a:ext cx="1125037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>
                  <a:solidFill>
                    <a:schemeClr val="accent1"/>
                  </a:solidFill>
                </a:rPr>
                <a:t>Unashamedly stolen from Jaideep Singh (MSU)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23B7216-F5A7-C61F-2E3E-B6B6DE0996C2}"/>
              </a:ext>
            </a:extLst>
          </p:cNvPr>
          <p:cNvSpPr txBox="1"/>
          <p:nvPr/>
        </p:nvSpPr>
        <p:spPr>
          <a:xfrm>
            <a:off x="7355247" y="890290"/>
            <a:ext cx="1693092" cy="646331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GB" sz="1200" dirty="0" err="1"/>
              <a:t>pEDM</a:t>
            </a:r>
            <a:r>
              <a:rPr lang="en-GB" sz="1200" dirty="0"/>
              <a:t> @ BNL</a:t>
            </a:r>
          </a:p>
          <a:p>
            <a:pPr algn="ctr"/>
            <a:r>
              <a:rPr lang="en-GB" sz="1200" dirty="0"/>
              <a:t>Talk Wednesday</a:t>
            </a:r>
          </a:p>
          <a:p>
            <a:pPr algn="ctr"/>
            <a:r>
              <a:rPr lang="en-GB" sz="1200" dirty="0"/>
              <a:t>Yannis K. </a:t>
            </a:r>
            <a:r>
              <a:rPr lang="en-GB" sz="1200" dirty="0" err="1"/>
              <a:t>Semertzidis</a:t>
            </a:r>
            <a:endParaRPr lang="en-GB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EE3D99-BDFC-6C74-BA4A-EE55BC3BB5BB}"/>
              </a:ext>
            </a:extLst>
          </p:cNvPr>
          <p:cNvSpPr txBox="1"/>
          <p:nvPr/>
        </p:nvSpPr>
        <p:spPr>
          <a:xfrm>
            <a:off x="7283793" y="3421222"/>
            <a:ext cx="1835999" cy="1169551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72000" rIns="72000" rtlCol="0">
            <a:spAutoFit/>
          </a:bodyPr>
          <a:lstStyle/>
          <a:p>
            <a:pPr algn="ctr"/>
            <a:r>
              <a:rPr lang="en-GB" sz="1200" dirty="0"/>
              <a:t>Talks this morning</a:t>
            </a:r>
          </a:p>
          <a:p>
            <a:pPr algn="ctr">
              <a:spcBef>
                <a:spcPts val="600"/>
              </a:spcBef>
            </a:pPr>
            <a:r>
              <a:rPr lang="en-GB" sz="1200" dirty="0" err="1"/>
              <a:t>muEDM</a:t>
            </a:r>
            <a:r>
              <a:rPr lang="en-GB" sz="1200" dirty="0"/>
              <a:t> @ PSI</a:t>
            </a:r>
          </a:p>
          <a:p>
            <a:pPr algn="ctr"/>
            <a:r>
              <a:rPr lang="en-GB" sz="1200" dirty="0"/>
              <a:t>P. Schmidt-</a:t>
            </a:r>
            <a:r>
              <a:rPr lang="en-GB" sz="1200" dirty="0" err="1"/>
              <a:t>Wellenburg</a:t>
            </a:r>
            <a:endParaRPr lang="en-GB" sz="1200" dirty="0"/>
          </a:p>
          <a:p>
            <a:pPr algn="ctr">
              <a:spcBef>
                <a:spcPts val="600"/>
              </a:spcBef>
            </a:pPr>
            <a:r>
              <a:rPr lang="en-GB" sz="1200" dirty="0"/>
              <a:t>muon EDM at </a:t>
            </a:r>
            <a:r>
              <a:rPr lang="en-GB" sz="1200" i="1" dirty="0"/>
              <a:t>g</a:t>
            </a:r>
            <a:r>
              <a:rPr lang="en-GB" sz="1200" dirty="0"/>
              <a:t>-2</a:t>
            </a:r>
          </a:p>
          <a:p>
            <a:pPr algn="ctr"/>
            <a:r>
              <a:rPr lang="en-GB" sz="1200" dirty="0"/>
              <a:t>Katie Ferraby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558C03-769C-B10D-4E93-7CBEC68D0CEE}"/>
              </a:ext>
            </a:extLst>
          </p:cNvPr>
          <p:cNvSpPr txBox="1"/>
          <p:nvPr/>
        </p:nvSpPr>
        <p:spPr>
          <a:xfrm>
            <a:off x="7338285" y="1923941"/>
            <a:ext cx="1693092" cy="784830"/>
          </a:xfrm>
          <a:prstGeom prst="rect">
            <a:avLst/>
          </a:prstGeom>
          <a:ln>
            <a:solidFill>
              <a:srgbClr val="0D4B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This talk … </a:t>
            </a:r>
            <a:r>
              <a:rPr lang="en-GB" sz="1200" b="1" dirty="0" err="1"/>
              <a:t>ish</a:t>
            </a:r>
            <a:endParaRPr lang="en-GB" sz="1200" b="1" dirty="0"/>
          </a:p>
          <a:p>
            <a:pPr algn="ctr"/>
            <a:r>
              <a:rPr lang="en-GB" sz="1100" dirty="0"/>
              <a:t>Not discussed are other PV moments in nuclei, e.g. MQM.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9E3135-8BB8-F4BE-37BC-00CEE7589669}"/>
              </a:ext>
            </a:extLst>
          </p:cNvPr>
          <p:cNvSpPr txBox="1"/>
          <p:nvPr/>
        </p:nvSpPr>
        <p:spPr>
          <a:xfrm rot="16200000">
            <a:off x="-520115" y="2159320"/>
            <a:ext cx="2707997" cy="461665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Summarised already in talk on Wednesday by Antonio Masiero</a:t>
            </a:r>
          </a:p>
        </p:txBody>
      </p:sp>
    </p:spTree>
    <p:extLst>
      <p:ext uri="{BB962C8B-B14F-4D97-AF65-F5344CB8AC3E}">
        <p14:creationId xmlns:p14="http://schemas.microsoft.com/office/powerpoint/2010/main" val="3334638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E88D6-1D39-6057-2986-86E734915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Schiff moments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58D81-561F-5744-0DC7-12FB9BF6D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763" y="824652"/>
            <a:ext cx="5016970" cy="1022111"/>
          </a:xfrm>
        </p:spPr>
        <p:txBody>
          <a:bodyPr>
            <a:normAutofit/>
          </a:bodyPr>
          <a:lstStyle/>
          <a:p>
            <a:r>
              <a:rPr lang="en-GB" sz="1400" dirty="0"/>
              <a:t>The nucleus can acquire an EDM from </a:t>
            </a:r>
            <a:r>
              <a:rPr lang="en-GB" sz="1400" i="1" dirty="0"/>
              <a:t>PT</a:t>
            </a:r>
            <a:r>
              <a:rPr lang="en-GB" sz="1400" dirty="0"/>
              <a:t>-violating term in the nuclear Hamiltonian or via the neutron (</a:t>
            </a:r>
            <a:r>
              <a:rPr lang="en-GB" sz="1400" i="1" dirty="0" err="1"/>
              <a:t>d</a:t>
            </a:r>
            <a:r>
              <a:rPr lang="en-GB" sz="1400" i="1" baseline="-25000" dirty="0" err="1"/>
              <a:t>n</a:t>
            </a:r>
            <a:r>
              <a:rPr lang="en-GB" sz="1400" dirty="0"/>
              <a:t>) and proton (</a:t>
            </a:r>
            <a:r>
              <a:rPr lang="en-GB" sz="1400" i="1" dirty="0" err="1"/>
              <a:t>d</a:t>
            </a:r>
            <a:r>
              <a:rPr lang="en-GB" sz="1400" i="1" baseline="-25000" dirty="0" err="1"/>
              <a:t>p</a:t>
            </a:r>
            <a:r>
              <a:rPr lang="en-GB" sz="1400" dirty="0"/>
              <a:t>) EDMs.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2E29-7CD0-C448-39B7-E1681D764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65634" y="4823075"/>
            <a:ext cx="506506" cy="273844"/>
          </a:xfrm>
        </p:spPr>
        <p:txBody>
          <a:bodyPr/>
          <a:lstStyle/>
          <a:p>
            <a:fld id="{DCE4B40A-67BA-4787-801A-16EE65008C21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7A88BE7-D4A4-E6AE-0A63-087083A0A181}"/>
              </a:ext>
            </a:extLst>
          </p:cNvPr>
          <p:cNvGrpSpPr/>
          <p:nvPr/>
        </p:nvGrpSpPr>
        <p:grpSpPr>
          <a:xfrm>
            <a:off x="5155009" y="290431"/>
            <a:ext cx="3897876" cy="1478064"/>
            <a:chOff x="5075496" y="2331723"/>
            <a:chExt cx="3897876" cy="14780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C57EA00-8676-4A90-F535-0389161222AE}"/>
                </a:ext>
              </a:extLst>
            </p:cNvPr>
            <p:cNvGrpSpPr/>
            <p:nvPr/>
          </p:nvGrpSpPr>
          <p:grpSpPr>
            <a:xfrm>
              <a:off x="5499783" y="2418003"/>
              <a:ext cx="1130174" cy="1130174"/>
              <a:chOff x="5038426" y="2571750"/>
              <a:chExt cx="1130174" cy="1130174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BA3A4111-3E58-11D3-39B5-65EEC807F1A5}"/>
                  </a:ext>
                </a:extLst>
              </p:cNvPr>
              <p:cNvSpPr/>
              <p:nvPr/>
            </p:nvSpPr>
            <p:spPr>
              <a:xfrm>
                <a:off x="5038426" y="2571750"/>
                <a:ext cx="1130174" cy="1130174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  <a:effectLst>
                <a:softEdge rad="152215"/>
              </a:effectLst>
              <a:scene3d>
                <a:camera prst="orthographicFront">
                  <a:rot lat="0" lon="0" rev="0"/>
                </a:camera>
                <a:lightRig rig="twoPt" dir="r">
                  <a:rot lat="0" lon="0" rev="6000000"/>
                </a:lightRig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2789A9A2-85ED-82D7-9A81-E7302EE86D1B}"/>
                  </a:ext>
                </a:extLst>
              </p:cNvPr>
              <p:cNvSpPr/>
              <p:nvPr/>
            </p:nvSpPr>
            <p:spPr>
              <a:xfrm>
                <a:off x="5455695" y="3038850"/>
                <a:ext cx="295635" cy="195974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>
                <a:softEdge rad="53896"/>
              </a:effectLst>
              <a:scene3d>
                <a:camera prst="orthographicFront">
                  <a:rot lat="0" lon="0" rev="0"/>
                </a:camera>
                <a:lightRig rig="twoPt" dir="r">
                  <a:rot lat="0" lon="0" rev="6000000"/>
                </a:lightRig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CD0AAE9-6599-60A9-9A87-D43316EE706E}"/>
                </a:ext>
              </a:extLst>
            </p:cNvPr>
            <p:cNvSpPr txBox="1"/>
            <p:nvPr/>
          </p:nvSpPr>
          <p:spPr>
            <a:xfrm>
              <a:off x="5507665" y="3548177"/>
              <a:ext cx="111440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>
                  <a:latin typeface="Poppins" pitchFamily="2" charset="77"/>
                  <a:cs typeface="Poppins" pitchFamily="2" charset="77"/>
                </a:rPr>
                <a:t>Neutral atom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10AB68E-FBBE-B8A1-5EB8-8766898BF243}"/>
                </a:ext>
              </a:extLst>
            </p:cNvPr>
            <p:cNvSpPr txBox="1"/>
            <p:nvPr/>
          </p:nvSpPr>
          <p:spPr>
            <a:xfrm>
              <a:off x="5075496" y="2605369"/>
              <a:ext cx="98937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>
                  <a:solidFill>
                    <a:srgbClr val="C00000"/>
                  </a:solidFill>
                  <a:latin typeface="Poppins" pitchFamily="2" charset="77"/>
                  <a:cs typeface="Poppins" pitchFamily="2" charset="77"/>
                </a:rPr>
                <a:t>Nucleus +Q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62669B5-3172-EA22-006C-B4AAC47271FA}"/>
                </a:ext>
              </a:extLst>
            </p:cNvPr>
            <p:cNvSpPr txBox="1"/>
            <p:nvPr/>
          </p:nvSpPr>
          <p:spPr>
            <a:xfrm>
              <a:off x="6064869" y="2331723"/>
              <a:ext cx="140455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>
                  <a:solidFill>
                    <a:schemeClr val="bg2">
                      <a:lumMod val="50000"/>
                    </a:schemeClr>
                  </a:solidFill>
                  <a:latin typeface="Poppins" pitchFamily="2" charset="77"/>
                  <a:cs typeface="Poppins" pitchFamily="2" charset="77"/>
                </a:rPr>
                <a:t>Electron cloud -Q</a:t>
              </a:r>
            </a:p>
          </p:txBody>
        </p:sp>
        <p:sp>
          <p:nvSpPr>
            <p:cNvPr id="13" name="Right Arrow 12">
              <a:extLst>
                <a:ext uri="{FF2B5EF4-FFF2-40B4-BE49-F238E27FC236}">
                  <a16:creationId xmlns:a16="http://schemas.microsoft.com/office/drawing/2014/main" id="{2436B3B7-6828-A88E-EC3F-64C3B918E388}"/>
                </a:ext>
              </a:extLst>
            </p:cNvPr>
            <p:cNvSpPr/>
            <p:nvPr/>
          </p:nvSpPr>
          <p:spPr>
            <a:xfrm>
              <a:off x="6735083" y="2905747"/>
              <a:ext cx="734338" cy="7734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319D861-DD67-B708-8D8C-B2F5484F1586}"/>
                    </a:ext>
                  </a:extLst>
                </p:cNvPr>
                <p:cNvSpPr txBox="1"/>
                <p:nvPr/>
              </p:nvSpPr>
              <p:spPr>
                <a:xfrm>
                  <a:off x="6537164" y="3009453"/>
                  <a:ext cx="1192013" cy="4187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000" dirty="0">
                      <a:latin typeface="Poppins" pitchFamily="2" charset="77"/>
                      <a:cs typeface="Poppins" pitchFamily="2" charset="77"/>
                    </a:rPr>
                    <a:t>Applied electric field,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GB" sz="1000" b="0" i="1" smtClean="0">
                              <a:latin typeface="Cambria Math" panose="02040503050406030204" pitchFamily="18" charset="0"/>
                              <a:cs typeface="Poppins" pitchFamily="2" charset="77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GB" sz="1000" b="0" i="1" smtClean="0">
                                  <a:latin typeface="Cambria Math" panose="02040503050406030204" pitchFamily="18" charset="0"/>
                                  <a:cs typeface="Poppins" pitchFamily="2" charset="77"/>
                                </a:rPr>
                              </m:ctrlPr>
                            </m:sSubPr>
                            <m:e>
                              <m:r>
                                <a:rPr lang="en-GB" sz="1000" b="0" i="1" smtClean="0">
                                  <a:latin typeface="Cambria Math" panose="02040503050406030204" pitchFamily="18" charset="0"/>
                                  <a:cs typeface="Poppins" pitchFamily="2" charset="77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GB" sz="1000" b="0" i="1" smtClean="0">
                                  <a:latin typeface="Cambria Math" panose="02040503050406030204" pitchFamily="18" charset="0"/>
                                  <a:cs typeface="Poppins" pitchFamily="2" charset="77"/>
                                </a:rPr>
                                <m:t>𝑙𝑎𝑏</m:t>
                              </m:r>
                            </m:sub>
                          </m:sSub>
                        </m:e>
                      </m:acc>
                    </m:oMath>
                  </a14:m>
                  <a:endParaRPr lang="en-GB" sz="1000" baseline="-25000" dirty="0">
                    <a:latin typeface="Poppins" pitchFamily="2" charset="77"/>
                    <a:cs typeface="Poppins" pitchFamily="2" charset="77"/>
                  </a:endParaRPr>
                </a:p>
              </p:txBody>
            </p:sp>
          </mc:Choice>
          <mc:Fallback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319D861-DD67-B708-8D8C-B2F5484F15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37164" y="3009453"/>
                  <a:ext cx="1192013" cy="418769"/>
                </a:xfrm>
                <a:prstGeom prst="rect">
                  <a:avLst/>
                </a:prstGeom>
                <a:blipFill>
                  <a:blip r:embed="rId2"/>
                  <a:stretch>
                    <a:fillRect r="-1053" b="-588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7678FE8-AE48-F8DE-757E-8AD2F2B02C41}"/>
                </a:ext>
              </a:extLst>
            </p:cNvPr>
            <p:cNvGrpSpPr/>
            <p:nvPr/>
          </p:nvGrpSpPr>
          <p:grpSpPr>
            <a:xfrm>
              <a:off x="7651861" y="2571751"/>
              <a:ext cx="1284804" cy="856472"/>
              <a:chOff x="4961110" y="2725498"/>
              <a:chExt cx="1284804" cy="856472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B7CCB9FD-D560-C981-ED68-287538153542}"/>
                  </a:ext>
                </a:extLst>
              </p:cNvPr>
              <p:cNvSpPr/>
              <p:nvPr/>
            </p:nvSpPr>
            <p:spPr>
              <a:xfrm>
                <a:off x="4961110" y="2725498"/>
                <a:ext cx="1284804" cy="85647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34000">
                    <a:schemeClr val="bg2"/>
                  </a:gs>
                  <a:gs pos="70000">
                    <a:schemeClr val="bg2">
                      <a:lumMod val="75000"/>
                    </a:schemeClr>
                  </a:gs>
                  <a:gs pos="99000">
                    <a:schemeClr val="bg2">
                      <a:lumMod val="5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softEdge rad="114300"/>
              </a:effectLst>
              <a:scene3d>
                <a:camera prst="orthographicFront">
                  <a:rot lat="0" lon="0" rev="0"/>
                </a:camera>
                <a:lightRig rig="twoPt" dir="r">
                  <a:rot lat="0" lon="0" rev="6000000"/>
                </a:lightRig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26853B1A-F8DC-D680-1BD1-5122E5D8C6AD}"/>
                  </a:ext>
                </a:extLst>
              </p:cNvPr>
              <p:cNvSpPr/>
              <p:nvPr/>
            </p:nvSpPr>
            <p:spPr>
              <a:xfrm>
                <a:off x="5652756" y="3065213"/>
                <a:ext cx="295635" cy="195974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>
                <a:softEdge rad="53896"/>
              </a:effectLst>
              <a:scene3d>
                <a:camera prst="orthographicFront">
                  <a:rot lat="0" lon="0" rev="0"/>
                </a:camera>
                <a:lightRig rig="twoPt" dir="r">
                  <a:rot lat="0" lon="0" rev="6000000"/>
                </a:lightRig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DDCA7F3-2ED3-3920-FDD9-F17982BCAED0}"/>
                    </a:ext>
                  </a:extLst>
                </p:cNvPr>
                <p:cNvSpPr txBox="1"/>
                <p:nvPr/>
              </p:nvSpPr>
              <p:spPr>
                <a:xfrm>
                  <a:off x="7615154" y="2660297"/>
                  <a:ext cx="1358218" cy="2821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GB" sz="1100" b="0" i="1" smtClean="0">
                                <a:latin typeface="Cambria Math" panose="02040503050406030204" pitchFamily="18" charset="0"/>
                                <a:cs typeface="Poppins" pitchFamily="2" charset="77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GB" sz="1100" b="0" i="1" smtClean="0">
                                    <a:latin typeface="Cambria Math" panose="02040503050406030204" pitchFamily="18" charset="0"/>
                                    <a:cs typeface="Poppins" pitchFamily="2" charset="77"/>
                                  </a:rPr>
                                </m:ctrlPr>
                              </m:sSubPr>
                              <m:e>
                                <m:r>
                                  <a:rPr lang="en-GB" sz="1100" b="0" i="1" smtClean="0">
                                    <a:latin typeface="Cambria Math" panose="02040503050406030204" pitchFamily="18" charset="0"/>
                                    <a:cs typeface="Poppins" pitchFamily="2" charset="77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GB" sz="1100" b="0" i="1" smtClean="0">
                                    <a:latin typeface="Cambria Math" panose="02040503050406030204" pitchFamily="18" charset="0"/>
                                    <a:cs typeface="Poppins" pitchFamily="2" charset="77"/>
                                  </a:rPr>
                                  <m:t>𝑖𝑛𝑑</m:t>
                                </m:r>
                              </m:sub>
                            </m:sSub>
                          </m:e>
                        </m:acc>
                      </m:oMath>
                    </m:oMathPara>
                  </a14:m>
                  <a:endParaRPr lang="en-GB" sz="1100" dirty="0"/>
                </a:p>
              </p:txBody>
            </p:sp>
          </mc:Choice>
          <mc:Fallback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DDCA7F3-2ED3-3920-FDD9-F17982BCAE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15154" y="2660297"/>
                  <a:ext cx="1358218" cy="28219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D73A3E5-937E-F849-6A7C-E5627794543C}"/>
                </a:ext>
              </a:extLst>
            </p:cNvPr>
            <p:cNvCxnSpPr>
              <a:cxnSpLocks/>
              <a:stCxn id="17" idx="2"/>
            </p:cNvCxnSpPr>
            <p:nvPr/>
          </p:nvCxnSpPr>
          <p:spPr>
            <a:xfrm flipH="1">
              <a:off x="7997687" y="3009453"/>
              <a:ext cx="345820" cy="0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227D60C3-F89D-0223-4914-44F1EC9DD655}"/>
                    </a:ext>
                  </a:extLst>
                </p:cNvPr>
                <p:cNvSpPr txBox="1"/>
                <p:nvPr/>
              </p:nvSpPr>
              <p:spPr>
                <a:xfrm>
                  <a:off x="7738189" y="3410152"/>
                  <a:ext cx="1192013" cy="2821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GB" sz="1100" b="0" i="1" smtClean="0">
                                <a:latin typeface="Cambria Math" panose="02040503050406030204" pitchFamily="18" charset="0"/>
                                <a:cs typeface="Poppins" pitchFamily="2" charset="77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GB" sz="1100" b="0" i="1" smtClean="0">
                                    <a:latin typeface="Cambria Math" panose="02040503050406030204" pitchFamily="18" charset="0"/>
                                    <a:cs typeface="Poppins" pitchFamily="2" charset="77"/>
                                  </a:rPr>
                                </m:ctrlPr>
                              </m:sSubPr>
                              <m:e>
                                <m:r>
                                  <a:rPr lang="en-GB" sz="1100" b="0" i="1" smtClean="0">
                                    <a:latin typeface="Cambria Math" panose="02040503050406030204" pitchFamily="18" charset="0"/>
                                    <a:cs typeface="Poppins" pitchFamily="2" charset="77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GB" sz="1100" b="0" i="1" smtClean="0">
                                    <a:latin typeface="Cambria Math" panose="02040503050406030204" pitchFamily="18" charset="0"/>
                                    <a:cs typeface="Poppins" pitchFamily="2" charset="77"/>
                                  </a:rPr>
                                  <m:t>𝑖𝑛𝑑</m:t>
                                </m:r>
                              </m:sub>
                            </m:sSub>
                          </m:e>
                        </m:acc>
                        <m:r>
                          <a:rPr lang="en-GB" sz="1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Poppins" pitchFamily="2" charset="77"/>
                          </a:rPr>
                          <m:t>≅</m:t>
                        </m:r>
                        <m:r>
                          <a:rPr lang="en-GB" sz="1100" b="0" i="1" smtClean="0">
                            <a:latin typeface="Cambria Math" panose="02040503050406030204" pitchFamily="18" charset="0"/>
                            <a:cs typeface="Poppins" pitchFamily="2" charset="77"/>
                          </a:rPr>
                          <m:t>−</m:t>
                        </m:r>
                        <m:acc>
                          <m:accPr>
                            <m:chr m:val="⃗"/>
                            <m:ctrlPr>
                              <a:rPr lang="en-GB" sz="1100" i="1">
                                <a:latin typeface="Cambria Math" panose="02040503050406030204" pitchFamily="18" charset="0"/>
                                <a:cs typeface="Poppins" pitchFamily="2" charset="77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GB" sz="1100" i="1">
                                    <a:latin typeface="Cambria Math" panose="02040503050406030204" pitchFamily="18" charset="0"/>
                                    <a:cs typeface="Poppins" pitchFamily="2" charset="77"/>
                                  </a:rPr>
                                </m:ctrlPr>
                              </m:sSubPr>
                              <m:e>
                                <m:r>
                                  <a:rPr lang="en-GB" sz="1100" i="1">
                                    <a:latin typeface="Cambria Math" panose="02040503050406030204" pitchFamily="18" charset="0"/>
                                    <a:cs typeface="Poppins" pitchFamily="2" charset="77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GB" sz="1100" i="1">
                                    <a:latin typeface="Cambria Math" panose="02040503050406030204" pitchFamily="18" charset="0"/>
                                    <a:cs typeface="Poppins" pitchFamily="2" charset="77"/>
                                  </a:rPr>
                                  <m:t>𝑙𝑎𝑏</m:t>
                                </m:r>
                              </m:sub>
                            </m:sSub>
                          </m:e>
                        </m:acc>
                      </m:oMath>
                    </m:oMathPara>
                  </a14:m>
                  <a:endParaRPr lang="en-GB" sz="1100" baseline="-25000" dirty="0">
                    <a:latin typeface="Poppins" pitchFamily="2" charset="77"/>
                    <a:cs typeface="Poppins" pitchFamily="2" charset="77"/>
                  </a:endParaRPr>
                </a:p>
              </p:txBody>
            </p:sp>
          </mc:Choice>
          <mc:Fallback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227D60C3-F89D-0223-4914-44F1EC9DD6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8189" y="3410152"/>
                  <a:ext cx="1192013" cy="28219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770250B2-FD98-334D-69BF-2A65B7725ABA}"/>
              </a:ext>
            </a:extLst>
          </p:cNvPr>
          <p:cNvSpPr txBox="1">
            <a:spLocks/>
          </p:cNvSpPr>
          <p:nvPr/>
        </p:nvSpPr>
        <p:spPr>
          <a:xfrm>
            <a:off x="457199" y="1691495"/>
            <a:ext cx="5394419" cy="29080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110000"/>
              </a:lnSpc>
              <a:spcBef>
                <a:spcPts val="135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50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342900" indent="-171450" algn="l" defTabSz="685800" rtl="0" eaLnBrk="1" latinLnBrk="0" hangingPunct="1">
              <a:lnSpc>
                <a:spcPct val="110000"/>
              </a:lnSpc>
              <a:spcBef>
                <a:spcPts val="45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35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514350" indent="-171450" algn="l" defTabSz="685800" rtl="0" eaLnBrk="1" latinLnBrk="0" hangingPunct="1">
              <a:lnSpc>
                <a:spcPct val="11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35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685800" indent="-171450" algn="l" defTabSz="685800" rtl="0" eaLnBrk="1" latinLnBrk="0" hangingPunct="1">
              <a:lnSpc>
                <a:spcPct val="110000"/>
              </a:lnSpc>
              <a:spcBef>
                <a:spcPts val="45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35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857250" indent="-171450" algn="l" defTabSz="685800" rtl="0" eaLnBrk="1" latinLnBrk="0" hangingPunct="1">
              <a:lnSpc>
                <a:spcPct val="11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35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1033463" indent="-171450" algn="l" defTabSz="6858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35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02531" indent="-17145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35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372791" indent="-171450" algn="l" defTabSz="6858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35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543050" indent="-17145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35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/>
              <a:t>Atomic system screens the nuclear dipole moment according to the Schiff theorem, but finite size of the nucleus induces residual electric field in the atom.</a:t>
            </a:r>
          </a:p>
          <a:p>
            <a:endParaRPr lang="en-GB" sz="1400" dirty="0"/>
          </a:p>
          <a:p>
            <a:endParaRPr lang="en-GB" sz="1400" dirty="0"/>
          </a:p>
          <a:p>
            <a:r>
              <a:rPr lang="en-GB" sz="1400" dirty="0"/>
              <a:t>Deformed, heavy nuclei have Schiff moments.</a:t>
            </a:r>
          </a:p>
          <a:p>
            <a:r>
              <a:rPr lang="en-GB" sz="1400" dirty="0"/>
              <a:t>Asymmetric, rotating nuclei, show enhanced Schiff moments (~10</a:t>
            </a:r>
            <a:r>
              <a:rPr lang="en-GB" sz="1400" baseline="30000" dirty="0"/>
              <a:t>3</a:t>
            </a:r>
            <a:r>
              <a:rPr lang="en-GB" sz="1400" dirty="0"/>
              <a:t>) if </a:t>
            </a:r>
            <a:r>
              <a:rPr lang="en-GB" sz="1400" i="1" dirty="0"/>
              <a:t>PT</a:t>
            </a:r>
            <a:r>
              <a:rPr lang="en-GB" sz="1400" dirty="0"/>
              <a:t>-violating term is present.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090DB1B-18F5-281B-D230-36957FF7C8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2946" y="2617695"/>
            <a:ext cx="2890603" cy="67904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4CB53F85-2364-7609-835B-2AF7A2A97741}"/>
              </a:ext>
            </a:extLst>
          </p:cNvPr>
          <p:cNvSpPr txBox="1"/>
          <p:nvPr/>
        </p:nvSpPr>
        <p:spPr>
          <a:xfrm>
            <a:off x="44052" y="4515077"/>
            <a:ext cx="5843266" cy="6001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100" dirty="0">
                <a:latin typeface="Poppins" pitchFamily="2" charset="77"/>
                <a:cs typeface="Poppins" pitchFamily="2" charset="77"/>
              </a:rPr>
              <a:t>L. Schiff, </a:t>
            </a:r>
            <a:r>
              <a:rPr lang="en-GB" sz="1100" i="1" dirty="0">
                <a:latin typeface="Poppins" pitchFamily="2" charset="77"/>
                <a:cs typeface="Poppins" pitchFamily="2" charset="77"/>
              </a:rPr>
              <a:t>Phys. Rev.</a:t>
            </a:r>
            <a:r>
              <a:rPr lang="en-GB" sz="1100" dirty="0">
                <a:latin typeface="Poppins" pitchFamily="2" charset="77"/>
                <a:cs typeface="Poppins" pitchFamily="2" charset="77"/>
              </a:rPr>
              <a:t> </a:t>
            </a:r>
            <a:r>
              <a:rPr lang="en-GB" sz="1100" b="1" dirty="0">
                <a:latin typeface="Poppins" pitchFamily="2" charset="77"/>
                <a:cs typeface="Poppins" pitchFamily="2" charset="77"/>
              </a:rPr>
              <a:t>132</a:t>
            </a:r>
            <a:r>
              <a:rPr lang="en-GB" sz="1100" dirty="0">
                <a:latin typeface="Poppins" pitchFamily="2" charset="77"/>
                <a:cs typeface="Poppins" pitchFamily="2" charset="77"/>
              </a:rPr>
              <a:t>, 2194 (1963).</a:t>
            </a:r>
          </a:p>
          <a:p>
            <a:r>
              <a:rPr lang="en-GB" sz="1100" dirty="0">
                <a:latin typeface="Poppins" pitchFamily="2" charset="77"/>
                <a:cs typeface="Poppins" pitchFamily="2" charset="77"/>
              </a:rPr>
              <a:t>J. Engel, M. J. Ramsey-Musolf, and U. van </a:t>
            </a:r>
            <a:r>
              <a:rPr lang="en-GB" sz="1100" dirty="0" err="1">
                <a:latin typeface="Poppins" pitchFamily="2" charset="77"/>
                <a:cs typeface="Poppins" pitchFamily="2" charset="77"/>
              </a:rPr>
              <a:t>Kolck</a:t>
            </a:r>
            <a:r>
              <a:rPr lang="en-GB" sz="1100" dirty="0">
                <a:latin typeface="Poppins" pitchFamily="2" charset="77"/>
                <a:cs typeface="Poppins" pitchFamily="2" charset="77"/>
              </a:rPr>
              <a:t>, </a:t>
            </a:r>
            <a:r>
              <a:rPr lang="en-GB" sz="1100" i="1" dirty="0">
                <a:latin typeface="Poppins" pitchFamily="2" charset="77"/>
                <a:cs typeface="Poppins" pitchFamily="2" charset="77"/>
              </a:rPr>
              <a:t>Prog. Part. </a:t>
            </a:r>
            <a:r>
              <a:rPr lang="en-GB" sz="1100" i="1" dirty="0" err="1">
                <a:latin typeface="Poppins" pitchFamily="2" charset="77"/>
                <a:cs typeface="Poppins" pitchFamily="2" charset="77"/>
              </a:rPr>
              <a:t>Nucl</a:t>
            </a:r>
            <a:r>
              <a:rPr lang="en-GB" sz="1100" i="1" dirty="0">
                <a:latin typeface="Poppins" pitchFamily="2" charset="77"/>
                <a:cs typeface="Poppins" pitchFamily="2" charset="77"/>
              </a:rPr>
              <a:t>. Phys</a:t>
            </a:r>
            <a:r>
              <a:rPr lang="en-GB" sz="1100" dirty="0">
                <a:latin typeface="Poppins" pitchFamily="2" charset="77"/>
                <a:cs typeface="Poppins" pitchFamily="2" charset="77"/>
              </a:rPr>
              <a:t>. </a:t>
            </a:r>
            <a:r>
              <a:rPr lang="en-GB" sz="1100" b="1" dirty="0">
                <a:latin typeface="Poppins" pitchFamily="2" charset="77"/>
                <a:cs typeface="Poppins" pitchFamily="2" charset="77"/>
              </a:rPr>
              <a:t>71</a:t>
            </a:r>
            <a:r>
              <a:rPr lang="en-GB" sz="1100" dirty="0">
                <a:latin typeface="Poppins" pitchFamily="2" charset="77"/>
                <a:cs typeface="Poppins" pitchFamily="2" charset="77"/>
              </a:rPr>
              <a:t>, 21 (2013).</a:t>
            </a:r>
          </a:p>
          <a:p>
            <a:r>
              <a:rPr lang="en-GB" sz="1100" dirty="0">
                <a:latin typeface="Poppins" pitchFamily="2" charset="77"/>
                <a:cs typeface="Poppins" pitchFamily="2" charset="77"/>
              </a:rPr>
              <a:t>﻿V. Spevak, N. Auerbach, and V. </a:t>
            </a:r>
            <a:r>
              <a:rPr lang="en-GB" sz="1100" dirty="0" err="1">
                <a:latin typeface="Poppins" pitchFamily="2" charset="77"/>
                <a:cs typeface="Poppins" pitchFamily="2" charset="77"/>
              </a:rPr>
              <a:t>Flambaum</a:t>
            </a:r>
            <a:r>
              <a:rPr lang="en-GB" sz="1100" dirty="0">
                <a:latin typeface="Poppins" pitchFamily="2" charset="77"/>
                <a:cs typeface="Poppins" pitchFamily="2" charset="77"/>
              </a:rPr>
              <a:t>, </a:t>
            </a:r>
            <a:r>
              <a:rPr lang="en-GB" sz="1100" i="1" dirty="0">
                <a:latin typeface="Poppins" pitchFamily="2" charset="77"/>
                <a:cs typeface="Poppins" pitchFamily="2" charset="77"/>
              </a:rPr>
              <a:t>Phys. Rev. C </a:t>
            </a:r>
            <a:r>
              <a:rPr lang="en-GB" sz="1100" b="1" dirty="0">
                <a:latin typeface="Poppins" pitchFamily="2" charset="77"/>
                <a:cs typeface="Poppins" pitchFamily="2" charset="77"/>
              </a:rPr>
              <a:t>56</a:t>
            </a:r>
            <a:r>
              <a:rPr lang="en-GB" sz="1100" dirty="0">
                <a:latin typeface="Poppins" pitchFamily="2" charset="77"/>
                <a:cs typeface="Poppins" pitchFamily="2" charset="77"/>
              </a:rPr>
              <a:t>, 1357 (1997).</a:t>
            </a:r>
          </a:p>
        </p:txBody>
      </p:sp>
      <p:pic>
        <p:nvPicPr>
          <p:cNvPr id="49" name="Picture 48" descr="A diagram of a sphere with lines and symbols&#10;&#10;AI-generated content may be incorrect.">
            <a:extLst>
              <a:ext uri="{FF2B5EF4-FFF2-40B4-BE49-F238E27FC236}">
                <a16:creationId xmlns:a16="http://schemas.microsoft.com/office/drawing/2014/main" id="{E7A80B53-A700-A51E-01B0-ECD5EE86441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695" y="1846763"/>
            <a:ext cx="3237712" cy="295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367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DBF9A5E-48E6-E244-893E-6CD83517474C}"/>
              </a:ext>
            </a:extLst>
          </p:cNvPr>
          <p:cNvGrpSpPr/>
          <p:nvPr/>
        </p:nvGrpSpPr>
        <p:grpSpPr>
          <a:xfrm>
            <a:off x="268134" y="2389665"/>
            <a:ext cx="4576894" cy="2188898"/>
            <a:chOff x="-526163" y="3197566"/>
            <a:chExt cx="6102526" cy="291853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0130C55-4B50-C942-8891-2C465C05804B}"/>
                </a:ext>
              </a:extLst>
            </p:cNvPr>
            <p:cNvSpPr/>
            <p:nvPr/>
          </p:nvSpPr>
          <p:spPr>
            <a:xfrm>
              <a:off x="-119074" y="5562100"/>
              <a:ext cx="5397711" cy="553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050" dirty="0"/>
                <a:t>J. </a:t>
              </a:r>
              <a:r>
                <a:rPr lang="en-GB" sz="1050" dirty="0" err="1"/>
                <a:t>Dobaczewski</a:t>
              </a:r>
              <a:r>
                <a:rPr lang="en-GB" sz="1050" dirty="0"/>
                <a:t>, J. Engel, M. </a:t>
              </a:r>
              <a:r>
                <a:rPr lang="en-GB" sz="1050" dirty="0" err="1"/>
                <a:t>Kortelainen</a:t>
              </a:r>
              <a:r>
                <a:rPr lang="en-GB" sz="1050" dirty="0"/>
                <a:t>, and P. Becker, Phys. Rev. Lett. </a:t>
              </a:r>
              <a:r>
                <a:rPr lang="en-GB" sz="1050" b="1" dirty="0"/>
                <a:t>121</a:t>
              </a:r>
              <a:r>
                <a:rPr lang="en-GB" sz="1050" dirty="0"/>
                <a:t>, 232501 (2018).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550F0BF-6AC1-9544-8D1A-D109C90BB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526163" y="3197566"/>
              <a:ext cx="6102526" cy="2284964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8777" y="1281917"/>
            <a:ext cx="4801224" cy="626543"/>
          </a:xfrm>
          <a:prstGeom prst="rect">
            <a:avLst/>
          </a:prstGeom>
        </p:spPr>
      </p:pic>
      <p:sp>
        <p:nvSpPr>
          <p:cNvPr id="43" name="Slide Number Placeholder 3">
            <a:extLst>
              <a:ext uri="{FF2B5EF4-FFF2-40B4-BE49-F238E27FC236}">
                <a16:creationId xmlns:a16="http://schemas.microsoft.com/office/drawing/2014/main" id="{BB5888D9-BE8C-2F46-B47D-D375F8526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4B40A-67BA-4787-801A-16EE65008C21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626" name="Group 626"/>
          <p:cNvGrpSpPr/>
          <p:nvPr/>
        </p:nvGrpSpPr>
        <p:grpSpPr>
          <a:xfrm>
            <a:off x="5092959" y="1600039"/>
            <a:ext cx="3717089" cy="1546994"/>
            <a:chOff x="1329144" y="177656"/>
            <a:chExt cx="4956115" cy="2062658"/>
          </a:xfrm>
        </p:grpSpPr>
        <p:grpSp>
          <p:nvGrpSpPr>
            <p:cNvPr id="624" name="Group 624"/>
            <p:cNvGrpSpPr/>
            <p:nvPr/>
          </p:nvGrpSpPr>
          <p:grpSpPr>
            <a:xfrm rot="7739678">
              <a:off x="1506571" y="229"/>
              <a:ext cx="1812220" cy="2167073"/>
              <a:chOff x="-225121" y="-1401597"/>
              <a:chExt cx="1812217" cy="2167066"/>
            </a:xfrm>
          </p:grpSpPr>
          <p:sp>
            <p:nvSpPr>
              <p:cNvPr id="622" name="Shape 622"/>
              <p:cNvSpPr/>
              <p:nvPr/>
            </p:nvSpPr>
            <p:spPr>
              <a:xfrm rot="8460322">
                <a:off x="-225121" y="-810609"/>
                <a:ext cx="589940" cy="1576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38100" cap="flat" cmpd="sng">
                <a:solidFill>
                  <a:srgbClr val="E324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  <a:endParaRPr sz="1350"/>
              </a:p>
            </p:txBody>
          </p:sp>
          <p:sp>
            <p:nvSpPr>
              <p:cNvPr id="623" name="Shape 623"/>
              <p:cNvSpPr/>
              <p:nvPr/>
            </p:nvSpPr>
            <p:spPr>
              <a:xfrm flipH="1">
                <a:off x="298276" y="-1401597"/>
                <a:ext cx="1288820" cy="1194087"/>
              </a:xfrm>
              <a:prstGeom prst="line">
                <a:avLst/>
              </a:prstGeom>
              <a:noFill/>
              <a:ln w="38100" cap="flat" cmpd="sng">
                <a:solidFill>
                  <a:srgbClr val="E32400"/>
                </a:solidFill>
                <a:prstDash val="solid"/>
                <a:miter lim="400000"/>
                <a:headEnd type="stealth" w="lg" len="med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342900">
                  <a:defRPr sz="8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  <a:endParaRPr sz="600"/>
              </a:p>
            </p:txBody>
          </p:sp>
        </p:grpSp>
        <p:sp>
          <p:nvSpPr>
            <p:cNvPr id="625" name="Shape 625"/>
            <p:cNvSpPr/>
            <p:nvPr/>
          </p:nvSpPr>
          <p:spPr>
            <a:xfrm>
              <a:off x="2684647" y="1593986"/>
              <a:ext cx="3600612" cy="64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>
                <a:defRPr sz="1600">
                  <a:solidFill>
                    <a:srgbClr val="E32400"/>
                  </a:solidFill>
                  <a:latin typeface="Avenir Medium"/>
                  <a:ea typeface="Avenir Medium"/>
                  <a:cs typeface="Avenir Medium"/>
                  <a:sym typeface="Avenir Medium"/>
                </a:defRPr>
              </a:lvl1pPr>
            </a:lstStyle>
            <a:p>
              <a:pPr lvl="0" algn="ctr">
                <a:defRPr sz="1800">
                  <a:solidFill>
                    <a:srgbClr val="000000"/>
                  </a:solidFill>
                </a:defRPr>
              </a:pPr>
              <a:r>
                <a:rPr lang="en-GB" sz="1350" dirty="0">
                  <a:solidFill>
                    <a:srgbClr val="C00000"/>
                  </a:solidFill>
                  <a:latin typeface="Symbol" charset="2"/>
                  <a:cs typeface="Symbol" charset="2"/>
                </a:rPr>
                <a:t>D</a:t>
              </a:r>
              <a:r>
                <a:rPr lang="en-GB" sz="1350" i="1" dirty="0">
                  <a:solidFill>
                    <a:srgbClr val="C00000"/>
                  </a:solidFill>
                  <a:latin typeface="Calibri"/>
                  <a:cs typeface="Calibri"/>
                </a:rPr>
                <a:t>E</a:t>
              </a:r>
              <a:r>
                <a:rPr lang="en-GB" sz="1350" baseline="-25000" dirty="0">
                  <a:solidFill>
                    <a:srgbClr val="C00000"/>
                  </a:solidFill>
                  <a:latin typeface="Calibri"/>
                  <a:cs typeface="Calibri"/>
                </a:rPr>
                <a:t>±</a:t>
              </a:r>
              <a:r>
                <a:rPr lang="en-GB" sz="1350" dirty="0">
                  <a:solidFill>
                    <a:srgbClr val="C00000"/>
                  </a:solidFill>
                  <a:latin typeface="Calibri"/>
                  <a:cs typeface="Calibri"/>
                </a:rPr>
                <a:t>: </a:t>
              </a:r>
              <a:r>
                <a:rPr sz="1350" dirty="0">
                  <a:solidFill>
                    <a:srgbClr val="C00000"/>
                  </a:solidFill>
                  <a:latin typeface="Calibri"/>
                  <a:cs typeface="Calibri"/>
                </a:rPr>
                <a:t>Energy splitting of </a:t>
              </a:r>
              <a:r>
                <a:rPr lang="en-GB" sz="1350" dirty="0">
                  <a:solidFill>
                    <a:srgbClr val="C00000"/>
                  </a:solidFill>
                  <a:latin typeface="Calibri"/>
                  <a:cs typeface="Calibri"/>
                </a:rPr>
                <a:t>nuclear states with same spin and opposite </a:t>
              </a:r>
              <a:r>
                <a:rPr sz="1350" dirty="0">
                  <a:solidFill>
                    <a:srgbClr val="C00000"/>
                  </a:solidFill>
                  <a:latin typeface="Calibri"/>
                  <a:cs typeface="Calibri"/>
                </a:rPr>
                <a:t>parity</a:t>
              </a:r>
            </a:p>
          </p:txBody>
        </p:sp>
      </p:grpSp>
      <p:grpSp>
        <p:nvGrpSpPr>
          <p:cNvPr id="645" name="Group 645"/>
          <p:cNvGrpSpPr/>
          <p:nvPr/>
        </p:nvGrpSpPr>
        <p:grpSpPr>
          <a:xfrm>
            <a:off x="5470756" y="3336984"/>
            <a:ext cx="2412275" cy="1201672"/>
            <a:chOff x="0" y="-1"/>
            <a:chExt cx="2749417" cy="1299273"/>
          </a:xfrm>
        </p:grpSpPr>
        <p:grpSp>
          <p:nvGrpSpPr>
            <p:cNvPr id="643" name="Group 643"/>
            <p:cNvGrpSpPr/>
            <p:nvPr/>
          </p:nvGrpSpPr>
          <p:grpSpPr>
            <a:xfrm>
              <a:off x="0" y="-1"/>
              <a:ext cx="1720765" cy="1299273"/>
              <a:chOff x="0" y="0"/>
              <a:chExt cx="1720764" cy="1299272"/>
            </a:xfrm>
          </p:grpSpPr>
          <p:grpSp>
            <p:nvGrpSpPr>
              <p:cNvPr id="640" name="Group 640"/>
              <p:cNvGrpSpPr/>
              <p:nvPr/>
            </p:nvGrpSpPr>
            <p:grpSpPr>
              <a:xfrm>
                <a:off x="0" y="-1"/>
                <a:ext cx="1720765" cy="1299273"/>
                <a:chOff x="0" y="0"/>
                <a:chExt cx="1720764" cy="1299272"/>
              </a:xfrm>
            </p:grpSpPr>
            <p:grpSp>
              <p:nvGrpSpPr>
                <p:cNvPr id="631" name="Group 631"/>
                <p:cNvGrpSpPr/>
                <p:nvPr/>
              </p:nvGrpSpPr>
              <p:grpSpPr>
                <a:xfrm>
                  <a:off x="0" y="-1"/>
                  <a:ext cx="848324" cy="1272484"/>
                  <a:chOff x="0" y="0"/>
                  <a:chExt cx="848322" cy="1272483"/>
                </a:xfrm>
              </p:grpSpPr>
              <p:pic>
                <p:nvPicPr>
                  <p:cNvPr id="629" name="tmp.pdf"/>
                  <p:cNvPicPr/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 rot="16199995">
                    <a:off x="-212080" y="212080"/>
                    <a:ext cx="1272483" cy="848322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630" name="Shape 630"/>
                  <p:cNvSpPr/>
                  <p:nvPr/>
                </p:nvSpPr>
                <p:spPr>
                  <a:xfrm>
                    <a:off x="457048" y="86588"/>
                    <a:ext cx="271061" cy="97885"/>
                  </a:xfrm>
                  <a:prstGeom prst="rect">
                    <a:avLst/>
                  </a:prstGeom>
                  <a:solidFill>
                    <a:srgbClr val="FFFFFF"/>
                  </a:solidFill>
                  <a:ln w="25400" cap="flat">
                    <a:noFill/>
                    <a:prstDash val="solid"/>
                    <a:bevel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/>
                    <a:endParaRPr sz="1350"/>
                  </a:p>
                </p:txBody>
              </p:sp>
            </p:grpSp>
            <p:grpSp>
              <p:nvGrpSpPr>
                <p:cNvPr id="639" name="Group 639"/>
                <p:cNvGrpSpPr/>
                <p:nvPr/>
              </p:nvGrpSpPr>
              <p:grpSpPr>
                <a:xfrm>
                  <a:off x="872441" y="26788"/>
                  <a:ext cx="848324" cy="1272484"/>
                  <a:chOff x="0" y="0"/>
                  <a:chExt cx="848323" cy="1272483"/>
                </a:xfrm>
              </p:grpSpPr>
              <p:grpSp>
                <p:nvGrpSpPr>
                  <p:cNvPr id="636" name="Group 636"/>
                  <p:cNvGrpSpPr/>
                  <p:nvPr/>
                </p:nvGrpSpPr>
                <p:grpSpPr>
                  <a:xfrm>
                    <a:off x="0" y="-1"/>
                    <a:ext cx="848324" cy="1272484"/>
                    <a:chOff x="0" y="0"/>
                    <a:chExt cx="848323" cy="1272483"/>
                  </a:xfrm>
                </p:grpSpPr>
                <p:grpSp>
                  <p:nvGrpSpPr>
                    <p:cNvPr id="634" name="Group 634"/>
                    <p:cNvGrpSpPr/>
                    <p:nvPr/>
                  </p:nvGrpSpPr>
                  <p:grpSpPr>
                    <a:xfrm rot="10800000">
                      <a:off x="0" y="-1"/>
                      <a:ext cx="848324" cy="1272484"/>
                      <a:chOff x="0" y="0"/>
                      <a:chExt cx="848322" cy="1272483"/>
                    </a:xfrm>
                  </p:grpSpPr>
                  <p:pic>
                    <p:nvPicPr>
                      <p:cNvPr id="632" name="tmp.pdf"/>
                      <p:cNvPicPr/>
                      <p:nvPr/>
                    </p:nvPicPr>
                    <p:blipFill>
                      <a:blip r:embed="rId5" cstate="screen">
                        <a:extLst>
                          <a:ext uri="{28A0092B-C50C-407E-A947-70E740481C1C}">
                            <a14:useLocalDpi xmlns:a14="http://schemas.microsoft.com/office/drawing/2010/main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>
                      <a:xfrm rot="16199995">
                        <a:off x="-212080" y="212080"/>
                        <a:ext cx="1272483" cy="848322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sp>
                    <p:nvSpPr>
                      <p:cNvPr id="633" name="Shape 633"/>
                      <p:cNvSpPr/>
                      <p:nvPr/>
                    </p:nvSpPr>
                    <p:spPr>
                      <a:xfrm>
                        <a:off x="457048" y="86588"/>
                        <a:ext cx="271061" cy="9788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25400" cap="flat">
                        <a:noFill/>
                        <a:prstDash val="solid"/>
                        <a:bevel/>
                      </a:ln>
                      <a:effectLst/>
                    </p:spPr>
                    <p:txBody>
                      <a:bodyPr wrap="square" lIns="0" tIns="0" rIns="0" bIns="0" numCol="1" anchor="ctr">
                        <a:noAutofit/>
                      </a:bodyPr>
                      <a:lstStyle/>
                      <a:p>
                        <a:pPr lvl="0"/>
                        <a:endParaRPr sz="1350"/>
                      </a:p>
                    </p:txBody>
                  </p:sp>
                </p:grpSp>
                <p:sp>
                  <p:nvSpPr>
                    <p:cNvPr id="635" name="Shape 635"/>
                    <p:cNvSpPr/>
                    <p:nvPr/>
                  </p:nvSpPr>
                  <p:spPr>
                    <a:xfrm>
                      <a:off x="294679" y="1134070"/>
                      <a:ext cx="271062" cy="97884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25400" cap="flat">
                      <a:noFill/>
                      <a:prstDash val="solid"/>
                      <a:bevel/>
                    </a:ln>
                    <a:effectLst/>
                  </p:spPr>
                  <p:txBody>
                    <a:bodyPr wrap="square" lIns="0" tIns="0" rIns="0" bIns="0" numCol="1" anchor="ctr">
                      <a:noAutofit/>
                    </a:bodyPr>
                    <a:lstStyle/>
                    <a:p>
                      <a:pPr lvl="0"/>
                      <a:endParaRPr sz="1350"/>
                    </a:p>
                  </p:txBody>
                </p:sp>
              </p:grpSp>
              <p:sp>
                <p:nvSpPr>
                  <p:cNvPr id="637" name="Shape 637"/>
                  <p:cNvSpPr/>
                  <p:nvPr/>
                </p:nvSpPr>
                <p:spPr>
                  <a:xfrm>
                    <a:off x="437554" y="1068673"/>
                    <a:ext cx="1" cy="164989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defTabSz="342900">
                      <a:defRPr sz="8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pPr>
                    <a:endParaRPr sz="600"/>
                  </a:p>
                </p:txBody>
              </p:sp>
              <p:sp>
                <p:nvSpPr>
                  <p:cNvPr id="638" name="Shape 638"/>
                  <p:cNvSpPr/>
                  <p:nvPr/>
                </p:nvSpPr>
                <p:spPr>
                  <a:xfrm>
                    <a:off x="437554" y="10098"/>
                    <a:ext cx="1" cy="135667"/>
                  </a:xfrm>
                  <a:prstGeom prst="line">
                    <a:avLst/>
                  </a:prstGeom>
                  <a:noFill/>
                  <a:ln w="3175" cap="flat">
                    <a:solidFill>
                      <a:srgbClr val="000000"/>
                    </a:solidFill>
                    <a:prstDash val="solid"/>
                    <a:miter lim="400000"/>
                    <a:headEnd type="stealth" w="med" len="med"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defTabSz="342900">
                      <a:defRPr sz="8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pPr>
                    <a:endParaRPr sz="600"/>
                  </a:p>
                </p:txBody>
              </p:sp>
            </p:grpSp>
          </p:grpSp>
          <p:pic>
            <p:nvPicPr>
              <p:cNvPr id="641" name="droppedImage.pdf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83082" y="535781"/>
                <a:ext cx="321469" cy="29468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42" name="droppedImage.pdf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184980" y="535781"/>
                <a:ext cx="321470" cy="29468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644" name="Shape 644"/>
            <p:cNvSpPr/>
            <p:nvPr/>
          </p:nvSpPr>
          <p:spPr>
            <a:xfrm>
              <a:off x="1662842" y="609918"/>
              <a:ext cx="1086575" cy="5241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4289" tIns="34289" rIns="34289" bIns="34289" numCol="1" anchor="t">
              <a:spAutoFit/>
            </a:bodyPr>
            <a:lstStyle/>
            <a:p>
              <a:pPr lvl="0" algn="ctr">
                <a:defRPr>
                  <a:solidFill>
                    <a:srgbClr val="000000"/>
                  </a:solidFill>
                </a:defRPr>
              </a:pPr>
              <a:r>
                <a:rPr sz="1350" b="1" baseline="30000" dirty="0">
                  <a:solidFill>
                    <a:srgbClr val="E32400"/>
                  </a:solidFill>
                  <a:latin typeface="Calibri"/>
                  <a:ea typeface="Avenir Medium"/>
                  <a:cs typeface="Calibri"/>
                  <a:sym typeface="Avenir Medium"/>
                </a:rPr>
                <a:t>225</a:t>
              </a:r>
              <a:r>
                <a:rPr sz="1350" b="1" dirty="0">
                  <a:solidFill>
                    <a:srgbClr val="E32400"/>
                  </a:solidFill>
                  <a:latin typeface="Calibri"/>
                  <a:ea typeface="Avenir Medium"/>
                  <a:cs typeface="Calibri"/>
                  <a:sym typeface="Avenir Medium"/>
                </a:rPr>
                <a:t>Ra</a:t>
              </a:r>
              <a:endParaRPr lang="en-GB" sz="1350" dirty="0">
                <a:solidFill>
                  <a:srgbClr val="E32400"/>
                </a:solidFill>
                <a:latin typeface="Calibri"/>
                <a:ea typeface="Avenir Medium"/>
                <a:cs typeface="Calibri"/>
                <a:sym typeface="Avenir Medium"/>
              </a:endParaRPr>
            </a:p>
            <a:p>
              <a:pPr lvl="0" algn="ctr">
                <a:defRPr>
                  <a:solidFill>
                    <a:srgbClr val="000000"/>
                  </a:solidFill>
                </a:defRPr>
              </a:pPr>
              <a:r>
                <a:rPr lang="en-GB" sz="1350" dirty="0">
                  <a:solidFill>
                    <a:srgbClr val="C00000"/>
                  </a:solidFill>
                  <a:latin typeface="Symbol" charset="2"/>
                  <a:cs typeface="Symbol" charset="2"/>
                </a:rPr>
                <a:t>D</a:t>
              </a:r>
              <a:r>
                <a:rPr lang="en-GB" sz="1350" i="1" dirty="0">
                  <a:solidFill>
                    <a:srgbClr val="C00000"/>
                  </a:solidFill>
                  <a:latin typeface="Calibri"/>
                  <a:cs typeface="Calibri"/>
                </a:rPr>
                <a:t>E</a:t>
              </a:r>
              <a:r>
                <a:rPr lang="en-GB" sz="1350" baseline="-25000" dirty="0">
                  <a:solidFill>
                    <a:srgbClr val="C00000"/>
                  </a:solidFill>
                  <a:latin typeface="Calibri"/>
                  <a:cs typeface="Calibri"/>
                </a:rPr>
                <a:t>±</a:t>
              </a:r>
              <a:r>
                <a:rPr sz="1350" dirty="0">
                  <a:solidFill>
                    <a:srgbClr val="E32400"/>
                  </a:solidFill>
                  <a:latin typeface="Calibri"/>
                  <a:ea typeface="Avenir Medium"/>
                  <a:cs typeface="Calibri"/>
                  <a:sym typeface="Avenir Medium"/>
                </a:rPr>
                <a:t> = 55 keV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08222" y="1205677"/>
            <a:ext cx="5239584" cy="1494239"/>
            <a:chOff x="-579709" y="1558253"/>
            <a:chExt cx="6986111" cy="1992319"/>
          </a:xfrm>
        </p:grpSpPr>
        <p:grpSp>
          <p:nvGrpSpPr>
            <p:cNvPr id="20" name="Group 19"/>
            <p:cNvGrpSpPr/>
            <p:nvPr/>
          </p:nvGrpSpPr>
          <p:grpSpPr>
            <a:xfrm>
              <a:off x="4389217" y="1558253"/>
              <a:ext cx="2017185" cy="1992319"/>
              <a:chOff x="4389217" y="1558253"/>
              <a:chExt cx="2017185" cy="1992319"/>
            </a:xfrm>
          </p:grpSpPr>
          <p:sp>
            <p:nvSpPr>
              <p:cNvPr id="56" name="Shape 622"/>
              <p:cNvSpPr/>
              <p:nvPr/>
            </p:nvSpPr>
            <p:spPr>
              <a:xfrm rot="16200000">
                <a:off x="5159876" y="960361"/>
                <a:ext cx="648633" cy="18444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38100" cap="flat" cmpd="sng">
                <a:solidFill>
                  <a:srgbClr val="008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  <a:r>
                  <a:rPr lang="en-GB" sz="1350" dirty="0"/>
                  <a:t>`</a:t>
                </a:r>
                <a:endParaRPr sz="1350" dirty="0"/>
              </a:p>
            </p:txBody>
          </p:sp>
          <p:sp>
            <p:nvSpPr>
              <p:cNvPr id="57" name="Shape 623"/>
              <p:cNvSpPr/>
              <p:nvPr/>
            </p:nvSpPr>
            <p:spPr>
              <a:xfrm rot="7739678" flipH="1" flipV="1">
                <a:off x="3802096" y="2440349"/>
                <a:ext cx="1697344" cy="523101"/>
              </a:xfrm>
              <a:prstGeom prst="line">
                <a:avLst/>
              </a:prstGeom>
              <a:noFill/>
              <a:ln w="38100" cap="flat" cmpd="sng">
                <a:solidFill>
                  <a:srgbClr val="008000"/>
                </a:solidFill>
                <a:prstDash val="solid"/>
                <a:miter lim="400000"/>
                <a:headEnd type="stealth" w="lg" len="med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342900">
                  <a:defRPr sz="8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  <a:r>
                  <a:rPr lang="en-GB" sz="600" dirty="0"/>
                  <a:t>````````</a:t>
                </a:r>
                <a:endParaRPr sz="600" dirty="0"/>
              </a:p>
            </p:txBody>
          </p:sp>
        </p:grpSp>
        <p:sp>
          <p:nvSpPr>
            <p:cNvPr id="66" name="Shape 625"/>
            <p:cNvSpPr/>
            <p:nvPr/>
          </p:nvSpPr>
          <p:spPr>
            <a:xfrm>
              <a:off x="-579709" y="2779860"/>
              <a:ext cx="4065059" cy="369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>
                <a:defRPr sz="1600">
                  <a:solidFill>
                    <a:srgbClr val="E32400"/>
                  </a:solidFill>
                  <a:latin typeface="Avenir Medium"/>
                  <a:ea typeface="Avenir Medium"/>
                  <a:cs typeface="Avenir Medium"/>
                  <a:sym typeface="Avenir Medium"/>
                </a:defRPr>
              </a:lvl1pPr>
            </a:lstStyle>
            <a:p>
              <a:pPr lvl="0" algn="ctr">
                <a:defRPr sz="1800">
                  <a:solidFill>
                    <a:srgbClr val="000000"/>
                  </a:solidFill>
                </a:defRPr>
              </a:pPr>
              <a:r>
                <a:rPr lang="en-GB" sz="1350" dirty="0">
                  <a:solidFill>
                    <a:srgbClr val="008000"/>
                  </a:solidFill>
                  <a:latin typeface="Calibri"/>
                  <a:cs typeface="Calibri"/>
                </a:rPr>
                <a:t>Schiff moment of opposite parity states</a:t>
              </a:r>
              <a:endParaRPr sz="135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57199" y="873356"/>
            <a:ext cx="518924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Poppins" pitchFamily="2" charset="77"/>
                <a:cs typeface="Poppins" pitchFamily="2" charset="77"/>
              </a:rPr>
              <a:t>Intrinsic nuclear Schiff moment, </a:t>
            </a:r>
            <a:r>
              <a:rPr lang="en-US" sz="1350" i="1" dirty="0">
                <a:latin typeface="Poppins" pitchFamily="2" charset="77"/>
                <a:cs typeface="Poppins" pitchFamily="2" charset="77"/>
              </a:rPr>
              <a:t>S</a:t>
            </a:r>
            <a:r>
              <a:rPr lang="en-US" sz="1350" dirty="0">
                <a:latin typeface="Poppins" pitchFamily="2" charset="77"/>
                <a:cs typeface="Poppins" pitchFamily="2" charset="77"/>
              </a:rPr>
              <a:t>, gives rise to atomic EDM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896060" y="498141"/>
            <a:ext cx="2509206" cy="1194014"/>
            <a:chOff x="6337413" y="664181"/>
            <a:chExt cx="3345608" cy="1592019"/>
          </a:xfrm>
        </p:grpSpPr>
        <p:sp>
          <p:nvSpPr>
            <p:cNvPr id="47" name="Shape 622"/>
            <p:cNvSpPr/>
            <p:nvPr/>
          </p:nvSpPr>
          <p:spPr>
            <a:xfrm rot="16200000">
              <a:off x="7034973" y="910007"/>
              <a:ext cx="648633" cy="2043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noFill/>
            <a:ln w="38100" cap="flat" cmpd="sng">
              <a:solidFill>
                <a:srgbClr val="3366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r>
                <a:rPr lang="en-GB" sz="1350" dirty="0">
                  <a:solidFill>
                    <a:srgbClr val="3366FF"/>
                  </a:solidFill>
                </a:rPr>
                <a:t>`</a:t>
              </a:r>
              <a:endParaRPr sz="1350" dirty="0">
                <a:solidFill>
                  <a:srgbClr val="3366FF"/>
                </a:solidFill>
              </a:endParaRPr>
            </a:p>
          </p:txBody>
        </p:sp>
        <p:sp>
          <p:nvSpPr>
            <p:cNvPr id="48" name="Shape 625"/>
            <p:cNvSpPr/>
            <p:nvPr/>
          </p:nvSpPr>
          <p:spPr>
            <a:xfrm>
              <a:off x="7278545" y="664181"/>
              <a:ext cx="2404476" cy="64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>
                <a:defRPr sz="1600">
                  <a:solidFill>
                    <a:srgbClr val="E32400"/>
                  </a:solidFill>
                  <a:latin typeface="Avenir Medium"/>
                  <a:ea typeface="Avenir Medium"/>
                  <a:cs typeface="Avenir Medium"/>
                  <a:sym typeface="Avenir Medium"/>
                </a:defRPr>
              </a:lvl1pPr>
            </a:lstStyle>
            <a:p>
              <a:pPr lvl="0" algn="ctr">
                <a:defRPr sz="1800">
                  <a:solidFill>
                    <a:srgbClr val="000000"/>
                  </a:solidFill>
                </a:defRPr>
              </a:pPr>
              <a:r>
                <a:rPr lang="en-GB" sz="1350" i="1" dirty="0">
                  <a:solidFill>
                    <a:srgbClr val="3366FF"/>
                  </a:solidFill>
                  <a:latin typeface="Poppins" pitchFamily="2" charset="77"/>
                  <a:cs typeface="Poppins" pitchFamily="2" charset="77"/>
                </a:rPr>
                <a:t>PTV </a:t>
              </a:r>
              <a:r>
                <a:rPr lang="en-GB" sz="1350" dirty="0">
                  <a:solidFill>
                    <a:srgbClr val="3366FF"/>
                  </a:solidFill>
                  <a:latin typeface="Poppins" pitchFamily="2" charset="77"/>
                  <a:cs typeface="Poppins" pitchFamily="2" charset="77"/>
                </a:rPr>
                <a:t>nucleon-nucleon interaction</a:t>
              </a:r>
              <a:endParaRPr sz="1350" dirty="0">
                <a:solidFill>
                  <a:srgbClr val="3366FF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961CE26B-EDC1-C34D-9DBB-F86F8084A5CC}"/>
              </a:ext>
            </a:extLst>
          </p:cNvPr>
          <p:cNvSpPr/>
          <p:nvPr/>
        </p:nvSpPr>
        <p:spPr>
          <a:xfrm>
            <a:off x="576493" y="4574968"/>
            <a:ext cx="415291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50" dirty="0"/>
              <a:t>T. E. </a:t>
            </a:r>
            <a:r>
              <a:rPr lang="en-GB" sz="1050" dirty="0" err="1"/>
              <a:t>Chupp</a:t>
            </a:r>
            <a:r>
              <a:rPr lang="en-GB" sz="1050" dirty="0"/>
              <a:t>, P. </a:t>
            </a:r>
            <a:r>
              <a:rPr lang="en-GB" sz="1050" dirty="0" err="1"/>
              <a:t>Fierlinger</a:t>
            </a:r>
            <a:r>
              <a:rPr lang="en-GB" sz="1050" dirty="0"/>
              <a:t>, M. J. Ramsey-</a:t>
            </a:r>
            <a:r>
              <a:rPr lang="en-GB" sz="1050" dirty="0" err="1"/>
              <a:t>Musolf</a:t>
            </a:r>
            <a:r>
              <a:rPr lang="en-GB" sz="1050" dirty="0"/>
              <a:t>, and J. T. Singh, Rev. Mod. Phys. </a:t>
            </a:r>
            <a:r>
              <a:rPr lang="en-GB" sz="1050" b="1" dirty="0"/>
              <a:t>91</a:t>
            </a:r>
            <a:r>
              <a:rPr lang="en-GB" sz="1050" dirty="0"/>
              <a:t>, 015001 (2019).</a:t>
            </a:r>
            <a:endParaRPr lang="en-US" sz="105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C66328D-65FD-1147-B635-7D80DD9D3C1E}"/>
              </a:ext>
            </a:extLst>
          </p:cNvPr>
          <p:cNvSpPr txBox="1"/>
          <p:nvPr/>
        </p:nvSpPr>
        <p:spPr>
          <a:xfrm rot="1170782">
            <a:off x="7023629" y="1171735"/>
            <a:ext cx="1370888" cy="300082"/>
          </a:xfrm>
          <a:prstGeom prst="rect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350" dirty="0"/>
              <a:t>New physics!?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CB7EFE7-D2F0-0842-B8DB-9D1620E6E836}"/>
              </a:ext>
            </a:extLst>
          </p:cNvPr>
          <p:cNvSpPr txBox="1"/>
          <p:nvPr/>
        </p:nvSpPr>
        <p:spPr>
          <a:xfrm>
            <a:off x="5929567" y="2309543"/>
            <a:ext cx="1661032" cy="276999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200" dirty="0"/>
              <a:t>Nuclear experiment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045D958-FEF6-BD44-BE78-B05A1F18E56D}"/>
              </a:ext>
            </a:extLst>
          </p:cNvPr>
          <p:cNvSpPr txBox="1"/>
          <p:nvPr/>
        </p:nvSpPr>
        <p:spPr>
          <a:xfrm rot="900000">
            <a:off x="3525362" y="2091739"/>
            <a:ext cx="2311851" cy="276999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/>
              <a:t>Nuclear theory + Experiment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1DC9316F-1C2B-3A45-AD10-505EE848D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Schiff moments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5DC4D27-9EB0-9850-4EF3-08BB88B6275E}"/>
              </a:ext>
            </a:extLst>
          </p:cNvPr>
          <p:cNvGrpSpPr/>
          <p:nvPr/>
        </p:nvGrpSpPr>
        <p:grpSpPr>
          <a:xfrm>
            <a:off x="1073976" y="1366811"/>
            <a:ext cx="1832856" cy="494400"/>
            <a:chOff x="1073976" y="1366811"/>
            <a:chExt cx="1832856" cy="49440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509DC48-545B-A2B8-9A3C-04A7CAA9A7C1}"/>
                </a:ext>
              </a:extLst>
            </p:cNvPr>
            <p:cNvSpPr txBox="1"/>
            <p:nvPr/>
          </p:nvSpPr>
          <p:spPr>
            <a:xfrm>
              <a:off x="1073976" y="1399546"/>
              <a:ext cx="1342919" cy="461665"/>
            </a:xfrm>
            <a:prstGeom prst="rect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Discovery measurement?</a:t>
              </a:r>
            </a:p>
          </p:txBody>
        </p:sp>
        <p:sp>
          <p:nvSpPr>
            <p:cNvPr id="16" name="Shape 622">
              <a:extLst>
                <a:ext uri="{FF2B5EF4-FFF2-40B4-BE49-F238E27FC236}">
                  <a16:creationId xmlns:a16="http://schemas.microsoft.com/office/drawing/2014/main" id="{03B07EF2-F81D-CCED-CF64-E76DA54EE7D7}"/>
                </a:ext>
              </a:extLst>
            </p:cNvPr>
            <p:cNvSpPr/>
            <p:nvPr/>
          </p:nvSpPr>
          <p:spPr>
            <a:xfrm rot="16200000">
              <a:off x="2424506" y="1370961"/>
              <a:ext cx="486475" cy="478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noFill/>
            <a:ln w="38100" cap="flat" cmpd="sng">
              <a:solidFill>
                <a:srgbClr val="3366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r>
                <a:rPr lang="en-GB" sz="1350" dirty="0">
                  <a:solidFill>
                    <a:srgbClr val="3366FF"/>
                  </a:solidFill>
                </a:rPr>
                <a:t>`</a:t>
              </a:r>
              <a:endParaRPr sz="1350" dirty="0">
                <a:solidFill>
                  <a:srgbClr val="3366FF"/>
                </a:solidFill>
              </a:endParaRPr>
            </a:p>
          </p:txBody>
        </p:sp>
      </p:grpSp>
      <p:sp>
        <p:nvSpPr>
          <p:cNvPr id="23" name="Freeform 22">
            <a:extLst>
              <a:ext uri="{FF2B5EF4-FFF2-40B4-BE49-F238E27FC236}">
                <a16:creationId xmlns:a16="http://schemas.microsoft.com/office/drawing/2014/main" id="{565269FA-7729-20C6-BF7D-10D20EF62926}"/>
              </a:ext>
            </a:extLst>
          </p:cNvPr>
          <p:cNvSpPr/>
          <p:nvPr/>
        </p:nvSpPr>
        <p:spPr>
          <a:xfrm>
            <a:off x="2666198" y="564209"/>
            <a:ext cx="4340994" cy="815155"/>
          </a:xfrm>
          <a:custGeom>
            <a:avLst/>
            <a:gdLst>
              <a:gd name="connsiteX0" fmla="*/ 0 w 4552750"/>
              <a:gd name="connsiteY0" fmla="*/ 792953 h 792953"/>
              <a:gd name="connsiteX1" fmla="*/ 2319689 w 4552750"/>
              <a:gd name="connsiteY1" fmla="*/ 3682 h 792953"/>
              <a:gd name="connsiteX2" fmla="*/ 4552750 w 4552750"/>
              <a:gd name="connsiteY2" fmla="*/ 552322 h 792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52750" h="792953">
                <a:moveTo>
                  <a:pt x="0" y="792953"/>
                </a:moveTo>
                <a:cubicBezTo>
                  <a:pt x="780448" y="418370"/>
                  <a:pt x="1560897" y="43787"/>
                  <a:pt x="2319689" y="3682"/>
                </a:cubicBezTo>
                <a:cubicBezTo>
                  <a:pt x="3078481" y="-36423"/>
                  <a:pt x="3815615" y="257949"/>
                  <a:pt x="4552750" y="552322"/>
                </a:cubicBezTo>
              </a:path>
            </a:pathLst>
          </a:custGeom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6018283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0A4C7-884C-7CFC-4F96-A10B72E6B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Enhancement of the Schiff moment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594063D-8D18-D5C2-09ED-D4150EEB445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98666" y="952463"/>
                <a:ext cx="4114801" cy="3642163"/>
              </a:xfrm>
            </p:spPr>
            <p:txBody>
              <a:bodyPr/>
              <a:lstStyle/>
              <a:p>
                <a:r>
                  <a:rPr lang="en-GB" dirty="0"/>
                  <a:t>Two parts of the Schiff moment expression are enhanced by pear-shaped nuclei, i.e.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en-GB" dirty="0"/>
                  <a:t>.</a:t>
                </a:r>
              </a:p>
              <a:p>
                <a:r>
                  <a:rPr lang="en-GB" dirty="0"/>
                  <a:t>Intrinsic moment connecting opposite parity states, related to deformation:</a:t>
                </a:r>
              </a:p>
              <a:p>
                <a:endParaRPr lang="en-GB" dirty="0"/>
              </a:p>
              <a:p>
                <a:endParaRPr lang="en-GB" dirty="0"/>
              </a:p>
              <a:p>
                <a:r>
                  <a:rPr lang="en-GB" dirty="0"/>
                  <a:t>Energy difference between parity doublets is minimised in nuclei with stable octupole deformation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en-GB" dirty="0"/>
                  <a:t>).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594063D-8D18-D5C2-09ED-D4150EEB445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8666" y="952463"/>
                <a:ext cx="4114801" cy="3642163"/>
              </a:xfrm>
              <a:blipFill>
                <a:blip r:embed="rId2"/>
                <a:stretch>
                  <a:fillRect l="-3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C3038A-27BA-FFBC-AB04-4EDB18105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4B40A-67BA-4787-801A-16EE65008C21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F6D71EB-DC47-ED9E-7551-925422C55E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0485" y="2781895"/>
            <a:ext cx="3109246" cy="31163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FF1D14-5CA3-E8E0-9A78-612FDA182A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60772"/>
            <a:ext cx="4497901" cy="323385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740027F-58C7-E82E-1B0B-4904DDD6D1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9001" y="825715"/>
            <a:ext cx="4291041" cy="55996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047899B-4877-A994-5A02-F41BE660BB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615" y="4469134"/>
            <a:ext cx="2473978" cy="25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954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roup 138"/>
          <p:cNvGrpSpPr/>
          <p:nvPr/>
        </p:nvGrpSpPr>
        <p:grpSpPr>
          <a:xfrm>
            <a:off x="2671752" y="252437"/>
            <a:ext cx="6075062" cy="4119317"/>
            <a:chOff x="1684311" y="1098549"/>
            <a:chExt cx="11520115" cy="7811441"/>
          </a:xfrm>
        </p:grpSpPr>
        <p:pic>
          <p:nvPicPr>
            <p:cNvPr id="132" name="droppedImage.png"/>
            <p:cNvPicPr/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84311" y="1098549"/>
              <a:ext cx="11520115" cy="7811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37" name="Group 137"/>
            <p:cNvGrpSpPr/>
            <p:nvPr/>
          </p:nvGrpSpPr>
          <p:grpSpPr>
            <a:xfrm>
              <a:off x="6342885" y="5431591"/>
              <a:ext cx="1993901" cy="1117600"/>
              <a:chOff x="0" y="0"/>
              <a:chExt cx="1993899" cy="1117600"/>
            </a:xfrm>
          </p:grpSpPr>
          <p:sp>
            <p:nvSpPr>
              <p:cNvPr id="133" name="Shape 133"/>
              <p:cNvSpPr/>
              <p:nvPr/>
            </p:nvSpPr>
            <p:spPr>
              <a:xfrm>
                <a:off x="0" y="-1"/>
                <a:ext cx="444501" cy="4572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38100" cap="flat">
                <a:solidFill>
                  <a:srgbClr val="C9E40D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3000"/>
              </a:p>
            </p:txBody>
          </p:sp>
          <p:sp>
            <p:nvSpPr>
              <p:cNvPr id="134" name="Shape 134"/>
              <p:cNvSpPr/>
              <p:nvPr/>
            </p:nvSpPr>
            <p:spPr>
              <a:xfrm>
                <a:off x="1155700" y="838200"/>
                <a:ext cx="838200" cy="279400"/>
              </a:xfrm>
              <a:prstGeom prst="rect">
                <a:avLst/>
              </a:prstGeom>
              <a:solidFill>
                <a:srgbClr val="FDFE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3000"/>
              </a:p>
            </p:txBody>
          </p:sp>
          <p:sp>
            <p:nvSpPr>
              <p:cNvPr id="135" name="Shape 135"/>
              <p:cNvSpPr/>
              <p:nvPr/>
            </p:nvSpPr>
            <p:spPr>
              <a:xfrm>
                <a:off x="844301" y="690438"/>
                <a:ext cx="281212" cy="209204"/>
              </a:xfrm>
              <a:prstGeom prst="line">
                <a:avLst/>
              </a:prstGeom>
              <a:noFill/>
              <a:ln w="50800" cap="flat">
                <a:solidFill>
                  <a:srgbClr val="E3F1C6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241093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900"/>
              </a:p>
            </p:txBody>
          </p:sp>
          <p:sp>
            <p:nvSpPr>
              <p:cNvPr id="136" name="Shape 136"/>
              <p:cNvSpPr/>
              <p:nvPr/>
            </p:nvSpPr>
            <p:spPr>
              <a:xfrm>
                <a:off x="526826" y="455141"/>
                <a:ext cx="351285" cy="262062"/>
              </a:xfrm>
              <a:prstGeom prst="line">
                <a:avLst/>
              </a:prstGeom>
              <a:noFill/>
              <a:ln w="50800" cap="flat">
                <a:solidFill>
                  <a:srgbClr val="A9EB9A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241093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900"/>
              </a:p>
            </p:txBody>
          </p:sp>
        </p:grpSp>
      </p:grpSp>
      <p:sp>
        <p:nvSpPr>
          <p:cNvPr id="6" name="Rectangle 5"/>
          <p:cNvSpPr/>
          <p:nvPr/>
        </p:nvSpPr>
        <p:spPr>
          <a:xfrm>
            <a:off x="5321758" y="4124949"/>
            <a:ext cx="1902024" cy="37677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2F0FBDD-1EB9-CE43-84DF-958A81B62810}"/>
              </a:ext>
            </a:extLst>
          </p:cNvPr>
          <p:cNvGrpSpPr/>
          <p:nvPr/>
        </p:nvGrpSpPr>
        <p:grpSpPr>
          <a:xfrm>
            <a:off x="5545686" y="3528237"/>
            <a:ext cx="1371344" cy="1317669"/>
            <a:chOff x="7289215" y="4456574"/>
            <a:chExt cx="1805883" cy="17352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97D1CDF-50D0-564E-9333-5139EF828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43941" y="4459749"/>
              <a:ext cx="1451157" cy="173008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94F327B-F8F0-BC4E-9F1D-C924FCA3B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89215" y="4456574"/>
              <a:ext cx="452661" cy="1735200"/>
            </a:xfrm>
            <a:prstGeom prst="rect">
              <a:avLst/>
            </a:prstGeom>
          </p:spPr>
        </p:pic>
      </p:grpSp>
      <p:sp>
        <p:nvSpPr>
          <p:cNvPr id="165" name="Shape 16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6000"/>
            </a:lvl1pPr>
          </a:lstStyle>
          <a:p>
            <a:pPr lvl="0"/>
            <a:r>
              <a:rPr lang="en-US" sz="2700" dirty="0"/>
              <a:t>Octupole deformation in nuclei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5FB8317-25DB-E546-95F4-EA6213F26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A3FA5-BD1F-E849-AF5C-91443094F201}" type="slidenum">
              <a:rPr lang="en-GB" smtClean="0"/>
              <a:pPr/>
              <a:t>9</a:t>
            </a:fld>
            <a:endParaRPr lang="en-GB" dirty="0"/>
          </a:p>
        </p:txBody>
      </p:sp>
      <p:grpSp>
        <p:nvGrpSpPr>
          <p:cNvPr id="154" name="Group 154"/>
          <p:cNvGrpSpPr/>
          <p:nvPr/>
        </p:nvGrpSpPr>
        <p:grpSpPr>
          <a:xfrm>
            <a:off x="2787166" y="606536"/>
            <a:ext cx="5696340" cy="3520523"/>
            <a:chOff x="0" y="0"/>
            <a:chExt cx="10801945" cy="6675953"/>
          </a:xfrm>
        </p:grpSpPr>
        <p:grpSp>
          <p:nvGrpSpPr>
            <p:cNvPr id="146" name="Group 146"/>
            <p:cNvGrpSpPr/>
            <p:nvPr/>
          </p:nvGrpSpPr>
          <p:grpSpPr>
            <a:xfrm>
              <a:off x="977882" y="0"/>
              <a:ext cx="9824063" cy="6267652"/>
              <a:chOff x="0" y="0"/>
              <a:chExt cx="9824061" cy="6267651"/>
            </a:xfrm>
          </p:grpSpPr>
          <p:sp>
            <p:nvSpPr>
              <p:cNvPr id="139" name="Shape 139"/>
              <p:cNvSpPr/>
              <p:nvPr/>
            </p:nvSpPr>
            <p:spPr>
              <a:xfrm flipH="1">
                <a:off x="528127" y="4318818"/>
                <a:ext cx="1" cy="1948833"/>
              </a:xfrm>
              <a:prstGeom prst="line">
                <a:avLst/>
              </a:prstGeom>
              <a:noFill/>
              <a:ln w="381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241093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900"/>
              </a:p>
            </p:txBody>
          </p:sp>
          <p:sp>
            <p:nvSpPr>
              <p:cNvPr id="140" name="Shape 140"/>
              <p:cNvSpPr/>
              <p:nvPr/>
            </p:nvSpPr>
            <p:spPr>
              <a:xfrm flipH="1">
                <a:off x="1988627" y="3243182"/>
                <a:ext cx="1" cy="2712387"/>
              </a:xfrm>
              <a:prstGeom prst="line">
                <a:avLst/>
              </a:prstGeom>
              <a:noFill/>
              <a:ln w="381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241093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900"/>
              </a:p>
            </p:txBody>
          </p:sp>
          <p:sp>
            <p:nvSpPr>
              <p:cNvPr id="141" name="Shape 141"/>
              <p:cNvSpPr/>
              <p:nvPr/>
            </p:nvSpPr>
            <p:spPr>
              <a:xfrm flipH="1">
                <a:off x="4096827" y="1964732"/>
                <a:ext cx="1" cy="3068736"/>
              </a:xfrm>
              <a:prstGeom prst="line">
                <a:avLst/>
              </a:prstGeom>
              <a:noFill/>
              <a:ln w="381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241093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900"/>
              </a:p>
            </p:txBody>
          </p:sp>
          <p:sp>
            <p:nvSpPr>
              <p:cNvPr id="142" name="Shape 142"/>
              <p:cNvSpPr/>
              <p:nvPr/>
            </p:nvSpPr>
            <p:spPr>
              <a:xfrm>
                <a:off x="7094028" y="0"/>
                <a:ext cx="0" cy="3816979"/>
              </a:xfrm>
              <a:prstGeom prst="line">
                <a:avLst/>
              </a:prstGeom>
              <a:noFill/>
              <a:ln w="381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241093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900"/>
              </a:p>
            </p:txBody>
          </p:sp>
          <p:sp>
            <p:nvSpPr>
              <p:cNvPr id="143" name="Shape 143"/>
              <p:cNvSpPr/>
              <p:nvPr/>
            </p:nvSpPr>
            <p:spPr>
              <a:xfrm flipH="1">
                <a:off x="0" y="4941853"/>
                <a:ext cx="4290566" cy="2"/>
              </a:xfrm>
              <a:prstGeom prst="line">
                <a:avLst/>
              </a:prstGeom>
              <a:noFill/>
              <a:ln w="381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241093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900"/>
              </a:p>
            </p:txBody>
          </p:sp>
          <p:sp>
            <p:nvSpPr>
              <p:cNvPr id="144" name="Shape 144"/>
              <p:cNvSpPr/>
              <p:nvPr/>
            </p:nvSpPr>
            <p:spPr>
              <a:xfrm flipH="1">
                <a:off x="1689853" y="3496464"/>
                <a:ext cx="5613665" cy="2"/>
              </a:xfrm>
              <a:prstGeom prst="line">
                <a:avLst/>
              </a:prstGeom>
              <a:noFill/>
              <a:ln w="381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241093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900"/>
              </a:p>
            </p:txBody>
          </p:sp>
          <p:sp>
            <p:nvSpPr>
              <p:cNvPr id="145" name="Shape 145"/>
              <p:cNvSpPr/>
              <p:nvPr/>
            </p:nvSpPr>
            <p:spPr>
              <a:xfrm flipH="1">
                <a:off x="5113687" y="1400962"/>
                <a:ext cx="4710374" cy="2"/>
              </a:xfrm>
              <a:prstGeom prst="line">
                <a:avLst/>
              </a:prstGeom>
              <a:noFill/>
              <a:ln w="381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241093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900"/>
              </a:p>
            </p:txBody>
          </p:sp>
        </p:grpSp>
        <p:sp>
          <p:nvSpPr>
            <p:cNvPr id="147" name="Shape 147"/>
            <p:cNvSpPr/>
            <p:nvPr/>
          </p:nvSpPr>
          <p:spPr>
            <a:xfrm>
              <a:off x="0" y="4602725"/>
              <a:ext cx="1000084" cy="5179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/>
            <a:p>
              <a:pPr lvl="0">
                <a:defRPr sz="1800"/>
              </a:pPr>
              <a:r>
                <a:rPr sz="1275" i="1" dirty="0">
                  <a:solidFill>
                    <a:srgbClr val="0042AA"/>
                  </a:solidFill>
                </a:rPr>
                <a:t>Z</a:t>
              </a:r>
              <a:r>
                <a:rPr sz="1275" dirty="0">
                  <a:solidFill>
                    <a:srgbClr val="0042AA"/>
                  </a:solidFill>
                </a:rPr>
                <a:t> = 34</a:t>
              </a:r>
            </a:p>
          </p:txBody>
        </p:sp>
        <p:sp>
          <p:nvSpPr>
            <p:cNvPr id="148" name="Shape 148"/>
            <p:cNvSpPr/>
            <p:nvPr/>
          </p:nvSpPr>
          <p:spPr>
            <a:xfrm>
              <a:off x="1671111" y="3218423"/>
              <a:ext cx="1000084" cy="5179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/>
            <a:p>
              <a:pPr lvl="0">
                <a:defRPr sz="1800"/>
              </a:pPr>
              <a:r>
                <a:rPr sz="1275" i="1" dirty="0">
                  <a:solidFill>
                    <a:srgbClr val="0042AA"/>
                  </a:solidFill>
                </a:rPr>
                <a:t>Z</a:t>
              </a:r>
              <a:r>
                <a:rPr sz="1275" dirty="0">
                  <a:solidFill>
                    <a:srgbClr val="0042AA"/>
                  </a:solidFill>
                </a:rPr>
                <a:t> = 56</a:t>
              </a:r>
            </a:p>
          </p:txBody>
        </p:sp>
        <p:sp>
          <p:nvSpPr>
            <p:cNvPr id="149" name="Shape 149"/>
            <p:cNvSpPr/>
            <p:nvPr/>
          </p:nvSpPr>
          <p:spPr>
            <a:xfrm>
              <a:off x="5023909" y="1084825"/>
              <a:ext cx="1000084" cy="5179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/>
            <a:p>
              <a:pPr lvl="0">
                <a:defRPr sz="1800"/>
              </a:pPr>
              <a:r>
                <a:rPr sz="1275" i="1">
                  <a:solidFill>
                    <a:srgbClr val="0042AA"/>
                  </a:solidFill>
                </a:rPr>
                <a:t>Z</a:t>
              </a:r>
              <a:r>
                <a:rPr sz="1275">
                  <a:solidFill>
                    <a:srgbClr val="0042AA"/>
                  </a:solidFill>
                </a:rPr>
                <a:t> = 88</a:t>
              </a:r>
            </a:p>
          </p:txBody>
        </p:sp>
        <p:sp>
          <p:nvSpPr>
            <p:cNvPr id="150" name="Shape 150"/>
            <p:cNvSpPr/>
            <p:nvPr/>
          </p:nvSpPr>
          <p:spPr>
            <a:xfrm>
              <a:off x="7713010" y="3816978"/>
              <a:ext cx="1252384" cy="5179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/>
            <a:p>
              <a:pPr lvl="0">
                <a:defRPr sz="1800"/>
              </a:pPr>
              <a:r>
                <a:rPr sz="1275" i="1" dirty="0">
                  <a:solidFill>
                    <a:srgbClr val="0042AA"/>
                  </a:solidFill>
                </a:rPr>
                <a:t>N</a:t>
              </a:r>
              <a:r>
                <a:rPr sz="1275" dirty="0">
                  <a:solidFill>
                    <a:srgbClr val="0042AA"/>
                  </a:solidFill>
                </a:rPr>
                <a:t> = 134</a:t>
              </a:r>
            </a:p>
          </p:txBody>
        </p:sp>
        <p:sp>
          <p:nvSpPr>
            <p:cNvPr id="151" name="Shape 151"/>
            <p:cNvSpPr/>
            <p:nvPr/>
          </p:nvSpPr>
          <p:spPr>
            <a:xfrm rot="41334">
              <a:off x="4947032" y="4971025"/>
              <a:ext cx="1079119" cy="5179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/>
            <a:p>
              <a:pPr lvl="0">
                <a:defRPr sz="1800"/>
              </a:pPr>
              <a:r>
                <a:rPr sz="1275" i="1">
                  <a:solidFill>
                    <a:srgbClr val="0042AA"/>
                  </a:solidFill>
                </a:rPr>
                <a:t>N</a:t>
              </a:r>
              <a:r>
                <a:rPr sz="1275">
                  <a:solidFill>
                    <a:srgbClr val="0042AA"/>
                  </a:solidFill>
                </a:rPr>
                <a:t> = 88</a:t>
              </a:r>
            </a:p>
          </p:txBody>
        </p:sp>
        <p:sp>
          <p:nvSpPr>
            <p:cNvPr id="152" name="Shape 152"/>
            <p:cNvSpPr/>
            <p:nvPr/>
          </p:nvSpPr>
          <p:spPr>
            <a:xfrm rot="41334">
              <a:off x="2930522" y="5688074"/>
              <a:ext cx="1079119" cy="5179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/>
            <a:p>
              <a:pPr lvl="0">
                <a:defRPr sz="1800"/>
              </a:pPr>
              <a:r>
                <a:rPr sz="1275" i="1">
                  <a:solidFill>
                    <a:srgbClr val="0042AA"/>
                  </a:solidFill>
                </a:rPr>
                <a:t>N</a:t>
              </a:r>
              <a:r>
                <a:rPr sz="1275">
                  <a:solidFill>
                    <a:srgbClr val="0042AA"/>
                  </a:solidFill>
                </a:rPr>
                <a:t> = 56</a:t>
              </a:r>
            </a:p>
          </p:txBody>
        </p:sp>
        <p:sp>
          <p:nvSpPr>
            <p:cNvPr id="153" name="Shape 153"/>
            <p:cNvSpPr/>
            <p:nvPr/>
          </p:nvSpPr>
          <p:spPr>
            <a:xfrm rot="41334">
              <a:off x="1304923" y="6157976"/>
              <a:ext cx="1079119" cy="5179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/>
            <a:p>
              <a:pPr lvl="0">
                <a:defRPr sz="1800"/>
              </a:pPr>
              <a:r>
                <a:rPr sz="1275" i="1">
                  <a:solidFill>
                    <a:srgbClr val="0042AA"/>
                  </a:solidFill>
                </a:rPr>
                <a:t>N</a:t>
              </a:r>
              <a:r>
                <a:rPr sz="1275">
                  <a:solidFill>
                    <a:srgbClr val="0042AA"/>
                  </a:solidFill>
                </a:rPr>
                <a:t> = 34</a:t>
              </a:r>
            </a:p>
          </p:txBody>
        </p:sp>
      </p:grpSp>
      <p:grpSp>
        <p:nvGrpSpPr>
          <p:cNvPr id="56" name="Group 318"/>
          <p:cNvGrpSpPr/>
          <p:nvPr/>
        </p:nvGrpSpPr>
        <p:grpSpPr>
          <a:xfrm>
            <a:off x="3199349" y="843012"/>
            <a:ext cx="1792762" cy="981337"/>
            <a:chOff x="0" y="0"/>
            <a:chExt cx="3755627" cy="2080619"/>
          </a:xfrm>
        </p:grpSpPr>
        <p:pic>
          <p:nvPicPr>
            <p:cNvPr id="57" name="microscopic.png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3331" y="0"/>
              <a:ext cx="3092296" cy="20806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8" name="Shape 315"/>
            <p:cNvSpPr/>
            <p:nvPr/>
          </p:nvSpPr>
          <p:spPr>
            <a:xfrm>
              <a:off x="140988" y="1333396"/>
              <a:ext cx="446766" cy="3609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/>
            <a:p>
              <a:pPr lvl="0" algn="r">
                <a:defRPr>
                  <a:solidFill>
                    <a:srgbClr val="000000"/>
                  </a:solidFill>
                </a:defRPr>
              </a:pPr>
              <a:r>
                <a:rPr sz="1200" dirty="0">
                  <a:solidFill>
                    <a:srgbClr val="FF4013"/>
                  </a:solidFill>
                </a:rPr>
                <a:t>ε</a:t>
              </a:r>
              <a:r>
                <a:rPr sz="1200" baseline="-25000" dirty="0">
                  <a:solidFill>
                    <a:srgbClr val="FF4013"/>
                  </a:solidFill>
                </a:rPr>
                <a:t>F</a:t>
              </a:r>
            </a:p>
          </p:txBody>
        </p:sp>
        <p:pic>
          <p:nvPicPr>
            <p:cNvPr id="59" name="droppedImage.pdf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507253"/>
              <a:ext cx="1190096" cy="3316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" name="droppedImage.pdf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0930" y="1765631"/>
              <a:ext cx="195098" cy="2926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" name="Group 8"/>
          <p:cNvGrpSpPr/>
          <p:nvPr/>
        </p:nvGrpSpPr>
        <p:grpSpPr>
          <a:xfrm>
            <a:off x="7150407" y="1433270"/>
            <a:ext cx="1400452" cy="1349316"/>
            <a:chOff x="6980103" y="2784418"/>
            <a:chExt cx="1867269" cy="1799087"/>
          </a:xfrm>
        </p:grpSpPr>
        <p:sp>
          <p:nvSpPr>
            <p:cNvPr id="160" name="Shape 160"/>
            <p:cNvSpPr/>
            <p:nvPr/>
          </p:nvSpPr>
          <p:spPr>
            <a:xfrm>
              <a:off x="8094960" y="4203596"/>
              <a:ext cx="752412" cy="379909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FF0000"/>
              </a:solidFill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4000" tIns="26788" rIns="54000" bIns="26788" anchor="ctr">
              <a:spAutoFit/>
            </a:bodyPr>
            <a:lstStyle/>
            <a:p>
              <a:pPr lvl="0" algn="r">
                <a:defRPr sz="1800"/>
              </a:pPr>
              <a:r>
                <a:rPr sz="1500" b="1" baseline="31999" dirty="0">
                  <a:solidFill>
                    <a:srgbClr val="FF0000"/>
                  </a:solidFill>
                </a:rPr>
                <a:t>22</a:t>
              </a:r>
              <a:r>
                <a:rPr lang="en-GB" sz="1500" b="1" baseline="31999" dirty="0">
                  <a:solidFill>
                    <a:srgbClr val="FF0000"/>
                  </a:solidFill>
                </a:rPr>
                <a:t>4</a:t>
              </a:r>
              <a:r>
                <a:rPr sz="1500" b="1" dirty="0">
                  <a:solidFill>
                    <a:srgbClr val="FF0000"/>
                  </a:solidFill>
                </a:rPr>
                <a:t>R</a:t>
              </a:r>
              <a:r>
                <a:rPr lang="en-GB" sz="1500" b="1" dirty="0">
                  <a:solidFill>
                    <a:srgbClr val="FF0000"/>
                  </a:solidFill>
                </a:rPr>
                <a:t>a</a:t>
              </a:r>
              <a:endParaRPr sz="15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3" name="Straight Arrow Connector 2"/>
            <p:cNvCxnSpPr>
              <a:cxnSpLocks/>
            </p:cNvCxnSpPr>
            <p:nvPr/>
          </p:nvCxnSpPr>
          <p:spPr>
            <a:xfrm flipH="1" flipV="1">
              <a:off x="6980103" y="2784418"/>
              <a:ext cx="1114325" cy="1414927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Oval 7"/>
          <p:cNvSpPr/>
          <p:nvPr/>
        </p:nvSpPr>
        <p:spPr>
          <a:xfrm>
            <a:off x="6882318" y="1197105"/>
            <a:ext cx="314326" cy="27315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49" name="Group 48"/>
          <p:cNvGrpSpPr/>
          <p:nvPr/>
        </p:nvGrpSpPr>
        <p:grpSpPr>
          <a:xfrm>
            <a:off x="5617588" y="2547320"/>
            <a:ext cx="1046225" cy="882810"/>
            <a:chOff x="6980102" y="2784418"/>
            <a:chExt cx="1394966" cy="1177080"/>
          </a:xfrm>
        </p:grpSpPr>
        <p:sp>
          <p:nvSpPr>
            <p:cNvPr id="50" name="Shape 160"/>
            <p:cNvSpPr/>
            <p:nvPr/>
          </p:nvSpPr>
          <p:spPr>
            <a:xfrm>
              <a:off x="7622656" y="3581589"/>
              <a:ext cx="752412" cy="379909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FF0000"/>
              </a:solidFill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4000" tIns="26788" rIns="54000" bIns="26788" anchor="ctr">
              <a:spAutoFit/>
            </a:bodyPr>
            <a:lstStyle/>
            <a:p>
              <a:pPr lvl="0" algn="r">
                <a:defRPr sz="1800"/>
              </a:pPr>
              <a:r>
                <a:rPr lang="en-GB" sz="1500" b="1" baseline="31999" dirty="0">
                  <a:solidFill>
                    <a:srgbClr val="FF0000"/>
                  </a:solidFill>
                </a:rPr>
                <a:t>144</a:t>
              </a:r>
              <a:r>
                <a:rPr lang="en-GB" sz="1500" b="1" dirty="0">
                  <a:solidFill>
                    <a:srgbClr val="FF0000"/>
                  </a:solidFill>
                </a:rPr>
                <a:t>Ba</a:t>
              </a:r>
            </a:p>
          </p:txBody>
        </p:sp>
        <p:cxnSp>
          <p:nvCxnSpPr>
            <p:cNvPr id="51" name="Straight Arrow Connector 50"/>
            <p:cNvCxnSpPr>
              <a:cxnSpLocks/>
            </p:cNvCxnSpPr>
            <p:nvPr/>
          </p:nvCxnSpPr>
          <p:spPr>
            <a:xfrm flipH="1" flipV="1">
              <a:off x="6980102" y="2784418"/>
              <a:ext cx="653982" cy="797529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Oval 51"/>
          <p:cNvSpPr/>
          <p:nvPr/>
        </p:nvSpPr>
        <p:spPr>
          <a:xfrm>
            <a:off x="5321758" y="2320401"/>
            <a:ext cx="314326" cy="27315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7" name="Shape 166">
            <a:extLst>
              <a:ext uri="{FF2B5EF4-FFF2-40B4-BE49-F238E27FC236}">
                <a16:creationId xmlns:a16="http://schemas.microsoft.com/office/drawing/2014/main" id="{AFFACF2A-69FF-1944-997B-5439BB66A3F5}"/>
              </a:ext>
            </a:extLst>
          </p:cNvPr>
          <p:cNvSpPr/>
          <p:nvPr/>
        </p:nvSpPr>
        <p:spPr>
          <a:xfrm>
            <a:off x="462123" y="828516"/>
            <a:ext cx="2177992" cy="623248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ctr">
              <a:defRPr sz="1800"/>
            </a:pPr>
            <a:r>
              <a:rPr lang="en-GB" sz="1350" dirty="0">
                <a:latin typeface="Poppins" pitchFamily="2" charset="77"/>
                <a:cs typeface="Poppins" pitchFamily="2" charset="77"/>
              </a:rPr>
              <a:t>Enhanced </a:t>
            </a:r>
            <a:r>
              <a:rPr sz="1350" dirty="0">
                <a:latin typeface="Poppins" pitchFamily="2" charset="77"/>
                <a:cs typeface="Poppins" pitchFamily="2" charset="77"/>
              </a:rPr>
              <a:t>at </a:t>
            </a:r>
            <a:r>
              <a:rPr lang="en-GB" sz="1350" dirty="0">
                <a:latin typeface="Poppins" pitchFamily="2" charset="77"/>
                <a:cs typeface="Poppins" pitchFamily="2" charset="77"/>
              </a:rPr>
              <a:t>octupole "</a:t>
            </a:r>
            <a:r>
              <a:rPr sz="1350" dirty="0">
                <a:latin typeface="Poppins" pitchFamily="2" charset="77"/>
                <a:cs typeface="Poppins" pitchFamily="2" charset="77"/>
              </a:rPr>
              <a:t>magic</a:t>
            </a:r>
            <a:r>
              <a:rPr lang="en-GB" sz="1350" dirty="0">
                <a:latin typeface="Poppins" pitchFamily="2" charset="77"/>
                <a:cs typeface="Poppins" pitchFamily="2" charset="77"/>
              </a:rPr>
              <a:t>"</a:t>
            </a:r>
            <a:r>
              <a:rPr sz="1350" dirty="0">
                <a:latin typeface="Poppins" pitchFamily="2" charset="77"/>
                <a:cs typeface="Poppins" pitchFamily="2" charset="77"/>
              </a:rPr>
              <a:t> numbers</a:t>
            </a:r>
            <a:r>
              <a:rPr lang="en-GB" sz="1350" dirty="0">
                <a:latin typeface="Poppins" pitchFamily="2" charset="77"/>
                <a:cs typeface="Poppins" pitchFamily="2" charset="77"/>
              </a:rPr>
              <a:t>:</a:t>
            </a:r>
          </a:p>
          <a:p>
            <a:pPr lvl="0" algn="ctr">
              <a:defRPr sz="1800"/>
            </a:pPr>
            <a:r>
              <a:rPr sz="1350" b="1" i="1" dirty="0">
                <a:solidFill>
                  <a:srgbClr val="0056D6"/>
                </a:solidFill>
                <a:latin typeface="Poppins" pitchFamily="2" charset="77"/>
                <a:cs typeface="Poppins" pitchFamily="2" charset="77"/>
              </a:rPr>
              <a:t>34, 56, 88, 134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6B71D86-306C-4A4C-8A5E-8AA1846D004C}"/>
              </a:ext>
            </a:extLst>
          </p:cNvPr>
          <p:cNvGrpSpPr/>
          <p:nvPr/>
        </p:nvGrpSpPr>
        <p:grpSpPr>
          <a:xfrm>
            <a:off x="7134513" y="2915653"/>
            <a:ext cx="1979219" cy="1540377"/>
            <a:chOff x="1682878" y="72830"/>
            <a:chExt cx="4991897" cy="377582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B035CE4-FF6C-E642-89CA-69C22206F1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09075" y="72830"/>
              <a:ext cx="4965700" cy="2927932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65C71CD6-02FF-D841-80AB-AF68D7F8AC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82878" y="3001148"/>
              <a:ext cx="4965700" cy="847503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0BB8B43-553A-85AD-1FD2-E31DDBEF1FFB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98415" y="1144658"/>
            <a:ext cx="1982143" cy="198214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97D4642-92C6-464E-722B-D44F8600555B}"/>
                  </a:ext>
                </a:extLst>
              </p:cNvPr>
              <p:cNvSpPr txBox="1"/>
              <p:nvPr/>
            </p:nvSpPr>
            <p:spPr>
              <a:xfrm>
                <a:off x="117944" y="3110252"/>
                <a:ext cx="2265950" cy="18466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>
                    <a:latin typeface="Poppins" pitchFamily="2" charset="77"/>
                    <a:cs typeface="Poppins" pitchFamily="2" charset="77"/>
                  </a:rPr>
                  <a:t>Atomic EDM scales as: </a:t>
                </a:r>
                <a:r>
                  <a:rPr lang="en-GB" sz="1600" dirty="0">
                    <a:latin typeface="Poppins" pitchFamily="2" charset="77"/>
                    <a:cs typeface="Poppins" pitchFamily="2" charset="77"/>
                  </a:rPr>
                  <a:t>~</a:t>
                </a:r>
                <a:r>
                  <a:rPr lang="en-GB" sz="1600" i="1" dirty="0">
                    <a:latin typeface="Poppins" pitchFamily="2" charset="77"/>
                    <a:cs typeface="Poppins" pitchFamily="2" charset="77"/>
                  </a:rPr>
                  <a:t>Z</a:t>
                </a:r>
                <a:r>
                  <a:rPr lang="en-GB" sz="1600" baseline="30000" dirty="0">
                    <a:latin typeface="Poppins" pitchFamily="2" charset="77"/>
                    <a:cs typeface="Poppins" pitchFamily="2" charset="77"/>
                  </a:rPr>
                  <a:t>3</a:t>
                </a:r>
                <a:r>
                  <a:rPr lang="en-GB" sz="1600" dirty="0">
                    <a:latin typeface="Poppins" pitchFamily="2" charset="77"/>
                    <a:cs typeface="Poppins" pitchFamily="2" charset="77"/>
                  </a:rPr>
                  <a:t> |</a:t>
                </a:r>
                <a:r>
                  <a:rPr lang="en-GB" sz="1600" i="1" dirty="0">
                    <a:latin typeface="Poppins" pitchFamily="2" charset="77"/>
                    <a:cs typeface="Poppins" pitchFamily="2" charset="77"/>
                  </a:rPr>
                  <a:t>d</a:t>
                </a:r>
                <a:r>
                  <a:rPr lang="en-GB" sz="1600" i="1" baseline="-25000" dirty="0">
                    <a:latin typeface="Poppins" pitchFamily="2" charset="77"/>
                    <a:cs typeface="Poppins" pitchFamily="2" charset="77"/>
                  </a:rPr>
                  <a:t>e</a:t>
                </a:r>
                <a:r>
                  <a:rPr lang="en-GB" sz="1600" dirty="0">
                    <a:latin typeface="Poppins" pitchFamily="2" charset="77"/>
                    <a:cs typeface="Poppins" pitchFamily="2" charset="77"/>
                  </a:rPr>
                  <a:t>|</a:t>
                </a:r>
                <a:r>
                  <a:rPr lang="en-GB" sz="1400" dirty="0">
                    <a:latin typeface="Poppins" pitchFamily="2" charset="77"/>
                    <a:cs typeface="Poppins" pitchFamily="2" charset="77"/>
                  </a:rPr>
                  <a:t> </a:t>
                </a:r>
              </a:p>
              <a:p>
                <a:pPr algn="ctr"/>
                <a:r>
                  <a:rPr lang="en-GB" sz="1400" dirty="0">
                    <a:latin typeface="Poppins" pitchFamily="2" charset="77"/>
                    <a:cs typeface="Poppins" pitchFamily="2" charset="77"/>
                  </a:rPr>
                  <a:t>i.e. heavy nuclei are the interesting ones!</a:t>
                </a:r>
              </a:p>
              <a:p>
                <a:pPr algn="ctr"/>
                <a:endParaRPr lang="en-GB" sz="1400" dirty="0">
                  <a:latin typeface="Poppins" pitchFamily="2" charset="77"/>
                  <a:cs typeface="Poppins" pitchFamily="2" charset="77"/>
                </a:endParaRPr>
              </a:p>
              <a:p>
                <a:pPr algn="ctr"/>
                <a:r>
                  <a:rPr lang="en-GB" sz="1400" dirty="0">
                    <a:latin typeface="Poppins" pitchFamily="2" charset="77"/>
                    <a:cs typeface="Poppins" pitchFamily="2" charset="77"/>
                  </a:rPr>
                  <a:t>We also need non-zero nuclear spin, </a:t>
                </a:r>
                <a14:m>
                  <m:oMath xmlns:m="http://schemas.openxmlformats.org/officeDocument/2006/math">
                    <m:r>
                      <a:rPr lang="en-GB" sz="1400" b="0" i="1" smtClean="0">
                        <a:latin typeface="Cambria Math" panose="02040503050406030204" pitchFamily="18" charset="0"/>
                        <a:cs typeface="Poppins" pitchFamily="2" charset="77"/>
                      </a:rPr>
                      <m:t>𝐼</m:t>
                    </m:r>
                    <m:r>
                      <a:rPr lang="en-GB" sz="1400" b="0" i="1" smtClean="0">
                        <a:latin typeface="Cambria Math" panose="02040503050406030204" pitchFamily="18" charset="0"/>
                        <a:cs typeface="Poppins" pitchFamily="2" charset="77"/>
                      </a:rPr>
                      <m:t> ≠0</m:t>
                    </m:r>
                  </m:oMath>
                </a14:m>
                <a:r>
                  <a:rPr lang="en-GB" sz="1400" dirty="0">
                    <a:latin typeface="Poppins" pitchFamily="2" charset="77"/>
                    <a:cs typeface="Poppins" pitchFamily="2" charset="77"/>
                  </a:rPr>
                  <a:t>, i.e. odd-</a:t>
                </a:r>
                <a:r>
                  <a:rPr lang="en-GB" sz="1400" i="1" dirty="0">
                    <a:latin typeface="Poppins" pitchFamily="2" charset="77"/>
                    <a:cs typeface="Poppins" pitchFamily="2" charset="77"/>
                  </a:rPr>
                  <a:t>A </a:t>
                </a:r>
                <a:r>
                  <a:rPr lang="en-GB" sz="1400" dirty="0">
                    <a:latin typeface="Poppins" pitchFamily="2" charset="77"/>
                    <a:cs typeface="Poppins" pitchFamily="2" charset="77"/>
                  </a:rPr>
                  <a:t>isotopes.</a:t>
                </a:r>
                <a:endParaRPr lang="en-GB" sz="1400" i="1" dirty="0">
                  <a:latin typeface="Poppins" pitchFamily="2" charset="77"/>
                  <a:cs typeface="Poppins" pitchFamily="2" charset="77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97D4642-92C6-464E-722B-D44F860055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944" y="3110252"/>
                <a:ext cx="2265950" cy="1846659"/>
              </a:xfrm>
              <a:prstGeom prst="rect">
                <a:avLst/>
              </a:prstGeom>
              <a:blipFill>
                <a:blip r:embed="rId11"/>
                <a:stretch>
                  <a:fillRect l="-559" t="-680" r="-2235" b="-27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5118502"/>
      </p:ext>
    </p:extLst>
  </p:cSld>
  <p:clrMapOvr>
    <a:masterClrMapping/>
  </p:clrMapOvr>
</p:sld>
</file>

<file path=ppt/theme/theme1.xml><?xml version="1.0" encoding="utf-8"?>
<a:theme xmlns:a="http://schemas.openxmlformats.org/drawingml/2006/main" name="Gaffney-Blu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Plaza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laza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5000"/>
              </a:schemeClr>
            </a:gs>
            <a:gs pos="100000">
              <a:schemeClr val="phClr">
                <a:tint val="10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0000"/>
                <a:satMod val="120000"/>
              </a:schemeClr>
            </a:gs>
            <a:gs pos="35000">
              <a:schemeClr val="phClr">
                <a:shade val="100000"/>
                <a:satMod val="150000"/>
              </a:schemeClr>
            </a:gs>
            <a:gs pos="70000">
              <a:schemeClr val="phClr">
                <a:tint val="100000"/>
                <a:shade val="100000"/>
                <a:satMod val="200000"/>
                <a:greenMod val="100000"/>
              </a:schemeClr>
            </a:gs>
            <a:gs pos="100000">
              <a:schemeClr val="phClr"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190500" dist="63500" dir="5400000">
              <a:srgbClr val="FFFFFF">
                <a:alpha val="65000"/>
              </a:srgbClr>
            </a:innerShdw>
          </a:effectLst>
          <a:scene3d>
            <a:camera prst="orthographicFront">
              <a:rot lat="0" lon="0" rev="0"/>
            </a:camera>
            <a:lightRig rig="twoPt" dir="r">
              <a:rot lat="0" lon="0" rev="6000000"/>
            </a:lightRig>
          </a:scene3d>
          <a:sp3d prstMaterial="matte">
            <a:bevelT w="0" h="0" prst="relaxedInset"/>
          </a:sp3d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88900" dist="38100" dir="6600000" sx="101000" sy="101000" rotWithShape="0">
              <a:srgbClr val="000000">
                <a:alpha val="50000"/>
              </a:srgbClr>
            </a:outerShdw>
          </a:effectLst>
          <a:scene3d>
            <a:camera prst="perspectiveFront" fov="3000000"/>
            <a:lightRig rig="morning" dir="tl">
              <a:rot lat="0" lon="0" rev="1800000"/>
            </a:lightRig>
          </a:scene3d>
          <a:sp3d contourW="38100" prstMaterial="softEdge">
            <a:bevelT w="25400" h="38100"/>
            <a:contourClr>
              <a:schemeClr val="phClr">
                <a:tint val="6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affney-Blue" id="{DC8BF649-28B9-CC45-8441-3F056B62FE92}" vid="{8672422F-91B8-FB4C-88D7-05D8F7596FF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Gaffney-Blue</Template>
  <TotalTime>80670</TotalTime>
  <Words>2824</Words>
  <Application>Microsoft Macintosh PowerPoint</Application>
  <PresentationFormat>On-screen Show (16:9)</PresentationFormat>
  <Paragraphs>363</Paragraphs>
  <Slides>30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Arial</vt:lpstr>
      <vt:lpstr>Calibri</vt:lpstr>
      <vt:lpstr>Cambria Math</vt:lpstr>
      <vt:lpstr>Century Gothic</vt:lpstr>
      <vt:lpstr>Gill Sans</vt:lpstr>
      <vt:lpstr>Poppins</vt:lpstr>
      <vt:lpstr>Symbol</vt:lpstr>
      <vt:lpstr>Times</vt:lpstr>
      <vt:lpstr>Times New Roman</vt:lpstr>
      <vt:lpstr>Wingdings</vt:lpstr>
      <vt:lpstr>Wingdings 2</vt:lpstr>
      <vt:lpstr>Gaffney-Blue</vt:lpstr>
      <vt:lpstr>The impact of nuclear physics on electric dipole moment (EDM) searches</vt:lpstr>
      <vt:lpstr>Talk outline</vt:lpstr>
      <vt:lpstr>EDMs in nuclei, atoms and molecules</vt:lpstr>
      <vt:lpstr>EDMs in nuclei, atoms and molecules</vt:lpstr>
      <vt:lpstr>EDMs in nuclei, atoms and molecules</vt:lpstr>
      <vt:lpstr>Schiff moments</vt:lpstr>
      <vt:lpstr>Schiff moments</vt:lpstr>
      <vt:lpstr>Enhancement of the Schiff moment</vt:lpstr>
      <vt:lpstr>Octupole deformation in nuclei</vt:lpstr>
      <vt:lpstr>EDM measurements in atomic systems</vt:lpstr>
      <vt:lpstr>CERN accelerator complex</vt:lpstr>
      <vt:lpstr>Radioactive ion beam production</vt:lpstr>
      <vt:lpstr>Radium (Z=88) @ ISOLDE</vt:lpstr>
      <vt:lpstr>Experimental octuple moments in actinides</vt:lpstr>
      <vt:lpstr>Nuclear theory predictions</vt:lpstr>
      <vt:lpstr>Experimental measurements in the actinides</vt:lpstr>
      <vt:lpstr>Next steps for nuclear EDMs</vt:lpstr>
      <vt:lpstr>Facility for Rare Isotope Beams (FRIB)</vt:lpstr>
      <vt:lpstr>Facility for Rare Isotope Beams (FRIB)</vt:lpstr>
      <vt:lpstr>Nuclear theory for EDMs</vt:lpstr>
      <vt:lpstr>EDMs in molecules</vt:lpstr>
      <vt:lpstr>Radioactive molecules</vt:lpstr>
      <vt:lpstr>Summary and conclusions</vt:lpstr>
      <vt:lpstr>Backup slides</vt:lpstr>
      <vt:lpstr>Octupole collectivity</vt:lpstr>
      <vt:lpstr>Octupole Collectivity</vt:lpstr>
      <vt:lpstr>Radon (Z=86) @ ISOLDE</vt:lpstr>
      <vt:lpstr>Coulomb Excitation</vt:lpstr>
      <vt:lpstr>Quantifying octupole collectivity, B(E3)</vt:lpstr>
      <vt:lpstr>Direct reactions around the Coulomb barrier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Liam Gaffney</dc:creator>
  <cp:lastModifiedBy>Gaffney, Liam</cp:lastModifiedBy>
  <cp:revision>1171</cp:revision>
  <cp:lastPrinted>2025-11-12T16:12:24Z</cp:lastPrinted>
  <dcterms:created xsi:type="dcterms:W3CDTF">2017-06-25T10:34:08Z</dcterms:created>
  <dcterms:modified xsi:type="dcterms:W3CDTF">2025-11-13T09:07:34Z</dcterms:modified>
</cp:coreProperties>
</file>