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79" d="100"/>
          <a:sy n="79" d="100"/>
        </p:scale>
        <p:origin x="1591"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nference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206800"/>
            <a:ext cx="8208912" cy="1654248"/>
          </a:xfrm>
        </p:spPr>
        <p:txBody>
          <a:bodyPr/>
          <a:lstStyle>
            <a:lvl1pPr>
              <a:defRPr>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900000" y="4412704"/>
            <a:ext cx="734481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
        <p:nvSpPr>
          <p:cNvPr id="12" name="Text Placeholder 11"/>
          <p:cNvSpPr>
            <a:spLocks noGrp="1"/>
          </p:cNvSpPr>
          <p:nvPr>
            <p:ph type="body" sz="quarter" idx="13" hasCustomPrompt="1"/>
          </p:nvPr>
        </p:nvSpPr>
        <p:spPr>
          <a:xfrm>
            <a:off x="900000" y="1124744"/>
            <a:ext cx="7344000" cy="720000"/>
          </a:xfrm>
        </p:spPr>
        <p:txBody>
          <a:bodyPr/>
          <a:lstStyle>
            <a:lvl1pPr marL="0" indent="0" algn="ctr">
              <a:buNone/>
              <a:defRPr>
                <a:solidFill>
                  <a:srgbClr val="A2710A"/>
                </a:solidFill>
              </a:defRPr>
            </a:lvl1pPr>
          </a:lstStyle>
          <a:p>
            <a:pPr lvl="0"/>
            <a:r>
              <a:rPr lang="en-US" dirty="0"/>
              <a:t>Conference Title</a:t>
            </a:r>
            <a:endParaRPr lang="en-GB" dirty="0"/>
          </a:p>
        </p:txBody>
      </p:sp>
    </p:spTree>
    <p:extLst>
      <p:ext uri="{BB962C8B-B14F-4D97-AF65-F5344CB8AC3E}">
        <p14:creationId xmlns:p14="http://schemas.microsoft.com/office/powerpoint/2010/main" val="2234680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5CD26A-1A44-4A76-BC8E-3AD6B9A8019D}" type="datetimeFigureOut">
              <a:rPr lang="en-GB" smtClean="0"/>
              <a:t>15/09/2025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406949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1838938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474948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75CD26A-1A44-4A76-BC8E-3AD6B9A8019D}" type="datetimeFigureOut">
              <a:rPr lang="en-GB" smtClean="0"/>
              <a:t>15/09/2025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358318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solidFill>
                  <a:schemeClr val="bg1"/>
                </a:solidFill>
              </a:defRPr>
            </a:lvl1pPr>
          </a:lstStyle>
          <a:p>
            <a:fld id="{675CD26A-1A44-4A76-BC8E-3AD6B9A8019D}" type="datetimeFigureOut">
              <a:rPr lang="en-GB" smtClean="0"/>
              <a:t>15/09/2025</a:t>
            </a:fld>
            <a:endParaRPr lang="en-GB"/>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GB"/>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3FADCCC7-CDC5-45E1-BC69-E2A9D14C31B1}" type="slidenum">
              <a:rPr lang="en-GB" smtClean="0"/>
              <a:t>‹#›</a:t>
            </a:fld>
            <a:endParaRPr lang="en-GB"/>
          </a:p>
        </p:txBody>
      </p:sp>
      <p:pic>
        <p:nvPicPr>
          <p:cNvPr id="6" name="Picture 5"/>
          <p:cNvPicPr>
            <a:picLocks noChangeAspect="1"/>
          </p:cNvPicPr>
          <p:nvPr/>
        </p:nvPicPr>
        <p:blipFill>
          <a:blip r:embed="rId2"/>
          <a:stretch>
            <a:fillRect/>
          </a:stretch>
        </p:blipFill>
        <p:spPr>
          <a:xfrm>
            <a:off x="457200" y="720857"/>
            <a:ext cx="8128000" cy="5741143"/>
          </a:xfrm>
          <a:prstGeom prst="rect">
            <a:avLst/>
          </a:prstGeom>
        </p:spPr>
      </p:pic>
    </p:spTree>
    <p:extLst>
      <p:ext uri="{BB962C8B-B14F-4D97-AF65-F5344CB8AC3E}">
        <p14:creationId xmlns:p14="http://schemas.microsoft.com/office/powerpoint/2010/main" val="107816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4864"/>
            <a:ext cx="7772400" cy="1470025"/>
          </a:xfrm>
        </p:spPr>
        <p:txBody>
          <a:bodyPr/>
          <a:lstStyle>
            <a:lvl1pPr>
              <a:defRPr>
                <a:solidFill>
                  <a:srgbClr val="8F6403"/>
                </a:solidFill>
              </a:defRPr>
            </a:lvl1pPr>
          </a:lstStyle>
          <a:p>
            <a:r>
              <a:rPr lang="en-US"/>
              <a:t>Click to edit Master title style</a:t>
            </a:r>
            <a:endParaRPr lang="en-GB" dirty="0"/>
          </a:p>
        </p:txBody>
      </p:sp>
      <p:sp>
        <p:nvSpPr>
          <p:cNvPr id="3" name="Subtitle 2"/>
          <p:cNvSpPr>
            <a:spLocks noGrp="1"/>
          </p:cNvSpPr>
          <p:nvPr>
            <p:ph type="subTitle" idx="1"/>
          </p:nvPr>
        </p:nvSpPr>
        <p:spPr>
          <a:xfrm>
            <a:off x="1371600" y="376463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3443374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080000"/>
            <a:ext cx="8229600" cy="504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415259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5CD26A-1A44-4A76-BC8E-3AD6B9A8019D}" type="datetimeFigureOut">
              <a:rPr lang="en-GB" smtClean="0"/>
              <a:t>15/09/2025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239693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080000"/>
            <a:ext cx="4038600" cy="504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080000"/>
            <a:ext cx="4038600" cy="504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75CD26A-1A44-4A76-BC8E-3AD6B9A8019D}" type="datetimeFigureOut">
              <a:rPr lang="en-GB" smtClean="0"/>
              <a:t>15/09/2025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425802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080000"/>
            <a:ext cx="4038600" cy="2132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080000"/>
            <a:ext cx="4038600" cy="2132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p:cNvSpPr>
            <a:spLocks noGrp="1"/>
          </p:cNvSpPr>
          <p:nvPr>
            <p:ph type="dt" sz="half" idx="10"/>
          </p:nvPr>
        </p:nvSpPr>
        <p:spPr/>
        <p:txBody>
          <a:bodyPr/>
          <a:lstStyle/>
          <a:p>
            <a:fld id="{675CD26A-1A44-4A76-BC8E-3AD6B9A8019D}" type="datetimeFigureOut">
              <a:rPr lang="en-GB" smtClean="0"/>
              <a:t>15/09/2025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ADCCC7-CDC5-45E1-BC69-E2A9D14C31B1}" type="slidenum">
              <a:rPr lang="en-GB" smtClean="0"/>
              <a:t>‹#›</a:t>
            </a:fld>
            <a:endParaRPr lang="en-GB"/>
          </a:p>
        </p:txBody>
      </p:sp>
      <p:sp>
        <p:nvSpPr>
          <p:cNvPr id="9" name="Content Placeholder 8"/>
          <p:cNvSpPr>
            <a:spLocks noGrp="1"/>
          </p:cNvSpPr>
          <p:nvPr>
            <p:ph sz="quarter" idx="13"/>
          </p:nvPr>
        </p:nvSpPr>
        <p:spPr>
          <a:xfrm>
            <a:off x="457200" y="3644899"/>
            <a:ext cx="4039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10"/>
          <p:cNvSpPr>
            <a:spLocks noGrp="1"/>
          </p:cNvSpPr>
          <p:nvPr>
            <p:ph sz="quarter" idx="14"/>
          </p:nvPr>
        </p:nvSpPr>
        <p:spPr>
          <a:xfrm>
            <a:off x="4647600" y="3644899"/>
            <a:ext cx="4039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2984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_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32000" y="1080000"/>
            <a:ext cx="8280000" cy="252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32000" y="3717032"/>
            <a:ext cx="8280000" cy="252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75CD26A-1A44-4A76-BC8E-3AD6B9A8019D}" type="datetimeFigureOut">
              <a:rPr lang="en-GB" smtClean="0"/>
              <a:t>15/09/2025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38622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75CD26A-1A44-4A76-BC8E-3AD6B9A8019D}" type="datetimeFigureOut">
              <a:rPr lang="en-GB" smtClean="0"/>
              <a:t>15/09/2025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136447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5CD26A-1A44-4A76-BC8E-3AD6B9A8019D}" type="datetimeFigureOut">
              <a:rPr lang="en-GB" smtClean="0"/>
              <a:t>15/09/2025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ADCCC7-CDC5-45E1-BC69-E2A9D14C31B1}" type="slidenum">
              <a:rPr lang="en-GB" smtClean="0"/>
              <a:t>‹#›</a:t>
            </a:fld>
            <a:endParaRPr lang="en-GB"/>
          </a:p>
        </p:txBody>
      </p:sp>
    </p:spTree>
    <p:extLst>
      <p:ext uri="{BB962C8B-B14F-4D97-AF65-F5344CB8AC3E}">
        <p14:creationId xmlns:p14="http://schemas.microsoft.com/office/powerpoint/2010/main" val="222584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36000" y="6462000"/>
            <a:ext cx="9072000" cy="363600"/>
          </a:xfrm>
          <a:prstGeom prst="rect">
            <a:avLst/>
          </a:prstGeom>
          <a:solidFill>
            <a:srgbClr val="031F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160799" y="36000"/>
            <a:ext cx="5947200" cy="720000"/>
          </a:xfrm>
          <a:prstGeom prst="rect">
            <a:avLst/>
          </a:prstGeom>
          <a:solidFill>
            <a:srgbClr val="1F2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8F6403"/>
              </a:solidFill>
            </a:endParaRPr>
          </a:p>
        </p:txBody>
      </p:sp>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6003" y="36000"/>
            <a:ext cx="3126176" cy="720000"/>
          </a:xfrm>
          <a:prstGeom prst="rect">
            <a:avLst/>
          </a:prstGeom>
        </p:spPr>
      </p:pic>
      <p:sp>
        <p:nvSpPr>
          <p:cNvPr id="2" name="Title Placeholder 1"/>
          <p:cNvSpPr>
            <a:spLocks noGrp="1"/>
          </p:cNvSpPr>
          <p:nvPr>
            <p:ph type="title"/>
          </p:nvPr>
        </p:nvSpPr>
        <p:spPr>
          <a:xfrm>
            <a:off x="3160800" y="36000"/>
            <a:ext cx="5947200" cy="720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462000"/>
            <a:ext cx="1141891" cy="363600"/>
          </a:xfrm>
          <a:prstGeom prst="rect">
            <a:avLst/>
          </a:prstGeom>
        </p:spPr>
        <p:txBody>
          <a:bodyPr vert="horz" lIns="91440" tIns="45720" rIns="91440" bIns="45720" rtlCol="0" anchor="ctr"/>
          <a:lstStyle>
            <a:lvl1pPr algn="l">
              <a:defRPr sz="1200">
                <a:solidFill>
                  <a:schemeClr val="bg1"/>
                </a:solidFill>
              </a:defRPr>
            </a:lvl1pPr>
          </a:lstStyle>
          <a:p>
            <a:fld id="{675CD26A-1A44-4A76-BC8E-3AD6B9A8019D}" type="datetimeFigureOut">
              <a:rPr lang="en-GB" smtClean="0"/>
              <a:t>15/09/2025</a:t>
            </a:fld>
            <a:endParaRPr lang="en-GB"/>
          </a:p>
        </p:txBody>
      </p:sp>
      <p:sp>
        <p:nvSpPr>
          <p:cNvPr id="5" name="Footer Placeholder 4"/>
          <p:cNvSpPr>
            <a:spLocks noGrp="1"/>
          </p:cNvSpPr>
          <p:nvPr>
            <p:ph type="ftr" sz="quarter" idx="3"/>
          </p:nvPr>
        </p:nvSpPr>
        <p:spPr>
          <a:xfrm>
            <a:off x="1872000" y="6462000"/>
            <a:ext cx="5400600"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7545600" y="6462000"/>
            <a:ext cx="1141200" cy="365125"/>
          </a:xfrm>
          <a:prstGeom prst="rect">
            <a:avLst/>
          </a:prstGeom>
        </p:spPr>
        <p:txBody>
          <a:bodyPr vert="horz" lIns="91440" tIns="45720" rIns="91440" bIns="45720" rtlCol="0" anchor="ctr"/>
          <a:lstStyle>
            <a:lvl1pPr algn="r">
              <a:defRPr sz="1200">
                <a:solidFill>
                  <a:schemeClr val="bg1"/>
                </a:solidFill>
              </a:defRPr>
            </a:lvl1pPr>
          </a:lstStyle>
          <a:p>
            <a:fld id="{3FADCCC7-CDC5-45E1-BC69-E2A9D14C31B1}" type="slidenum">
              <a:rPr lang="en-GB" smtClean="0"/>
              <a:t>‹#›</a:t>
            </a:fld>
            <a:endParaRPr lang="en-GB"/>
          </a:p>
        </p:txBody>
      </p:sp>
      <p:pic>
        <p:nvPicPr>
          <p:cNvPr id="10" name="Picture 9"/>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0762" y="6468316"/>
            <a:ext cx="404531" cy="354904"/>
          </a:xfrm>
          <a:prstGeom prst="rect">
            <a:avLst/>
          </a:prstGeom>
        </p:spPr>
      </p:pic>
    </p:spTree>
    <p:extLst>
      <p:ext uri="{BB962C8B-B14F-4D97-AF65-F5344CB8AC3E}">
        <p14:creationId xmlns:p14="http://schemas.microsoft.com/office/powerpoint/2010/main" val="3382116819"/>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Lst>
  <p:txStyles>
    <p:titleStyle>
      <a:lvl1pPr algn="ctr" defTabSz="914400" rtl="0" eaLnBrk="1" latinLnBrk="0" hangingPunct="1">
        <a:spcBef>
          <a:spcPct val="0"/>
        </a:spcBef>
        <a:buNone/>
        <a:defRPr sz="3200" kern="1200">
          <a:solidFill>
            <a:schemeClr val="bg1"/>
          </a:solidFill>
          <a:latin typeface="Arial"/>
          <a:ea typeface="+mj-ea"/>
          <a:cs typeface="Arial"/>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a:ea typeface="+mn-ea"/>
          <a:cs typeface="Arial"/>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a:ea typeface="+mn-ea"/>
          <a:cs typeface="Arial"/>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65924B-018D-99B2-2D97-38F761843EFF}"/>
              </a:ext>
            </a:extLst>
          </p:cNvPr>
          <p:cNvSpPr txBox="1"/>
          <p:nvPr/>
        </p:nvSpPr>
        <p:spPr>
          <a:xfrm>
            <a:off x="249161" y="1083733"/>
            <a:ext cx="8645677" cy="5176762"/>
          </a:xfrm>
          <a:prstGeom prst="rect">
            <a:avLst/>
          </a:prstGeom>
        </p:spPr>
        <p:txBody>
          <a:bodyPr vert="horz" wrap="square" lIns="91440" tIns="45720" rIns="91440" bIns="45720" rtlCol="0">
            <a:normAutofit/>
          </a:bodyPr>
          <a:lstStyle/>
          <a:p>
            <a:pPr algn="ctr"/>
            <a:r>
              <a:rPr lang="en-GB" b="1" i="1" u="sng" dirty="0" err="1"/>
              <a:t>MuonE</a:t>
            </a:r>
            <a:endParaRPr lang="en-GB" dirty="0"/>
          </a:p>
          <a:p>
            <a:pPr algn="ctr"/>
            <a:r>
              <a:rPr lang="en-GB" b="1" i="1" dirty="0"/>
              <a:t>BMS manufacture and commissioning on site.</a:t>
            </a:r>
            <a:endParaRPr lang="en-GB" dirty="0"/>
          </a:p>
          <a:p>
            <a:pPr algn="ctr"/>
            <a:r>
              <a:rPr lang="en-GB" b="1" i="1" u="sng" dirty="0"/>
              <a:t>Works carried out, notes, thoughts and remaining tasks.</a:t>
            </a:r>
          </a:p>
          <a:p>
            <a:endParaRPr lang="en-GB" dirty="0"/>
          </a:p>
          <a:p>
            <a:r>
              <a:rPr lang="en-GB" b="1" dirty="0"/>
              <a:t>Manufacture and assembly of carbon fibre module supports and commissioning of assembly tooling.</a:t>
            </a:r>
          </a:p>
          <a:p>
            <a:r>
              <a:rPr lang="en-GB" b="1" i="1" dirty="0"/>
              <a:t>3D PRINTED CORNER AND CENTRE MOUNTS</a:t>
            </a:r>
          </a:p>
          <a:p>
            <a:endParaRPr lang="en-GB" b="1" i="1" dirty="0"/>
          </a:p>
          <a:p>
            <a:r>
              <a:rPr lang="en-GB" b="1" i="1" dirty="0"/>
              <a:t>The assembly of these were difficult due to size differences of several parts. These were 3D printed using ONYX nylon + micro carbon fibres. More time was needed to perfect the process to ensure size conformity. Some holes were smaller and had to be bored out, some had ovality and in general some parts were also larger than desired. All of these meant having to work them on the fly or swap from each batch. QA was trusted due to random selection testing of the parts that passed QC but coincidentally many unchecked parts were out of spec.</a:t>
            </a:r>
          </a:p>
          <a:p>
            <a:r>
              <a:rPr lang="en-GB" b="1" i="1" dirty="0"/>
              <a:t>Process was adjusted later with success</a:t>
            </a:r>
            <a:r>
              <a:rPr lang="en-GB" b="1" i="1" dirty="0">
                <a:solidFill>
                  <a:srgbClr val="FF0000"/>
                </a:solidFill>
              </a:rPr>
              <a:t>. </a:t>
            </a:r>
            <a:r>
              <a:rPr lang="en-GB" dirty="0">
                <a:solidFill>
                  <a:srgbClr val="FF0000"/>
                </a:solidFill>
              </a:rPr>
              <a:t>In the future this design can remain. The print settings have been chosen with proven success. Ultimately more filament for each part is required and a lattice weave to control the tolerance. </a:t>
            </a:r>
          </a:p>
          <a:p>
            <a:endParaRPr lang="en-GB" dirty="0">
              <a:solidFill>
                <a:srgbClr val="A2710A"/>
              </a:solidFill>
            </a:endParaRPr>
          </a:p>
        </p:txBody>
      </p:sp>
    </p:spTree>
    <p:extLst>
      <p:ext uri="{BB962C8B-B14F-4D97-AF65-F5344CB8AC3E}">
        <p14:creationId xmlns:p14="http://schemas.microsoft.com/office/powerpoint/2010/main" val="4195145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E358E0-CB21-04E4-5334-A8398FB79389}"/>
              </a:ext>
            </a:extLst>
          </p:cNvPr>
          <p:cNvSpPr txBox="1"/>
          <p:nvPr/>
        </p:nvSpPr>
        <p:spPr>
          <a:xfrm>
            <a:off x="169333" y="957943"/>
            <a:ext cx="8815010" cy="5389638"/>
          </a:xfrm>
          <a:prstGeom prst="rect">
            <a:avLst/>
          </a:prstGeom>
        </p:spPr>
        <p:txBody>
          <a:bodyPr vert="horz" wrap="square" lIns="91440" tIns="45720" rIns="91440" bIns="45720" rtlCol="0">
            <a:normAutofit/>
          </a:bodyPr>
          <a:lstStyle/>
          <a:p>
            <a:endParaRPr lang="en-GB" dirty="0">
              <a:solidFill>
                <a:srgbClr val="A2710A"/>
              </a:solidFill>
            </a:endParaRPr>
          </a:p>
        </p:txBody>
      </p:sp>
      <p:sp>
        <p:nvSpPr>
          <p:cNvPr id="2" name="TextBox 1">
            <a:extLst>
              <a:ext uri="{FF2B5EF4-FFF2-40B4-BE49-F238E27FC236}">
                <a16:creationId xmlns:a16="http://schemas.microsoft.com/office/drawing/2014/main" id="{96F55FEC-1020-098A-A58E-ADA0A381512B}"/>
              </a:ext>
            </a:extLst>
          </p:cNvPr>
          <p:cNvSpPr txBox="1"/>
          <p:nvPr/>
        </p:nvSpPr>
        <p:spPr>
          <a:xfrm>
            <a:off x="237067" y="1074057"/>
            <a:ext cx="8669866" cy="5133219"/>
          </a:xfrm>
          <a:prstGeom prst="rect">
            <a:avLst/>
          </a:prstGeom>
        </p:spPr>
        <p:txBody>
          <a:bodyPr vert="horz" wrap="square" lIns="91440" tIns="45720" rIns="91440" bIns="45720" rtlCol="0">
            <a:normAutofit/>
          </a:bodyPr>
          <a:lstStyle/>
          <a:p>
            <a:r>
              <a:rPr lang="en-GB" b="1" i="1" dirty="0"/>
              <a:t>The position of the station remains and has been taking data since the adjustments.</a:t>
            </a:r>
          </a:p>
          <a:p>
            <a:r>
              <a:rPr lang="en-GB" b="1" i="1" dirty="0"/>
              <a:t>There are no plans to adjust it any more currently. Riccardo and myself plan on a visit to the site in late October to coordinate the metrology with the appropriate people at CERN and the previous photogrammetry expert. Riccardo can go into more detail about this.</a:t>
            </a:r>
          </a:p>
          <a:p>
            <a:endParaRPr lang="en-GB" b="1" i="1" dirty="0"/>
          </a:p>
          <a:p>
            <a:r>
              <a:rPr lang="en-GB" b="1" i="1" dirty="0"/>
              <a:t>OTHER WORK CARRIED OUT AFTER 2 WEEKS OF TESTING</a:t>
            </a:r>
          </a:p>
          <a:p>
            <a:endParaRPr lang="en-GB" b="1" i="1" dirty="0"/>
          </a:p>
          <a:p>
            <a:r>
              <a:rPr lang="en-GB" b="1" i="1" dirty="0"/>
              <a:t>The light tight box support arms fasteners were changed to ensure the arms could be removed and refitted easily should the box kite need to be removed. The support arms were left out between visits and refitted with the new fasteners.</a:t>
            </a:r>
          </a:p>
          <a:p>
            <a:endParaRPr lang="en-GB" b="1" i="1" dirty="0"/>
          </a:p>
          <a:p>
            <a:r>
              <a:rPr lang="en-GB" b="1" i="1" dirty="0"/>
              <a:t>All the wiring within the box was “tidied up” and routed in a way that makes identification easier for maintenance or repair. It could have been improved more but so to not disconnect everything and risk a breakage or introduce a problem when all worked fine, I decided to work with what I had and leave it connected and do what I could in situ.</a:t>
            </a:r>
          </a:p>
          <a:p>
            <a:endParaRPr lang="en-GB" b="1" i="1" dirty="0"/>
          </a:p>
          <a:p>
            <a:r>
              <a:rPr lang="en-GB" b="1" i="1" dirty="0"/>
              <a:t>The cooling system was improved. More slack added for panel removal to disconnect.</a:t>
            </a:r>
          </a:p>
        </p:txBody>
      </p:sp>
    </p:spTree>
    <p:extLst>
      <p:ext uri="{BB962C8B-B14F-4D97-AF65-F5344CB8AC3E}">
        <p14:creationId xmlns:p14="http://schemas.microsoft.com/office/powerpoint/2010/main" val="2525046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F60EF4-5E2A-7480-976D-0EFBFD46EC3A}"/>
              </a:ext>
            </a:extLst>
          </p:cNvPr>
          <p:cNvSpPr txBox="1"/>
          <p:nvPr/>
        </p:nvSpPr>
        <p:spPr>
          <a:xfrm>
            <a:off x="222552" y="986971"/>
            <a:ext cx="8703734" cy="5292877"/>
          </a:xfrm>
          <a:prstGeom prst="rect">
            <a:avLst/>
          </a:prstGeom>
        </p:spPr>
        <p:txBody>
          <a:bodyPr vert="horz" wrap="square" lIns="91440" tIns="45720" rIns="91440" bIns="45720" rtlCol="0">
            <a:normAutofit lnSpcReduction="10000"/>
          </a:bodyPr>
          <a:lstStyle/>
          <a:p>
            <a:r>
              <a:rPr lang="en-GB" b="1" i="1" dirty="0"/>
              <a:t>The identification labelling was improved and brought up to standard. Previously we did not have a labelling machine so we did what we could. It is now correctly done and each cable is marked up for correct identity.</a:t>
            </a:r>
          </a:p>
          <a:p>
            <a:endParaRPr lang="en-GB" b="1" i="1" dirty="0"/>
          </a:p>
          <a:p>
            <a:r>
              <a:rPr lang="en-GB" b="1" i="1" dirty="0"/>
              <a:t>I did plan on replacing the coolant in the chillers. I did have the time if the delivery arrived on time however, it did not unfortunately. As we decided it is not urgent, I will change this when I am over next time. The DI water remains. I did check the system over when I was there and all seems fine. I will check the system for resistivity before I change over to the new media just to see if a change was present.</a:t>
            </a:r>
          </a:p>
          <a:p>
            <a:endParaRPr lang="en-GB" b="1" i="1" dirty="0"/>
          </a:p>
          <a:p>
            <a:r>
              <a:rPr lang="en-GB" b="1" i="1" dirty="0"/>
              <a:t>The light tight boxes sealing was improved in places and checked over. It is secure and I believe it is “light tight” per requirement. </a:t>
            </a:r>
          </a:p>
          <a:p>
            <a:endParaRPr lang="en-GB" b="1" i="1" dirty="0"/>
          </a:p>
          <a:p>
            <a:r>
              <a:rPr lang="en-GB" b="1" i="1" dirty="0"/>
              <a:t>All this work, apart from the ~30mm X </a:t>
            </a:r>
            <a:r>
              <a:rPr lang="en-GB" b="1" i="1" dirty="0" err="1"/>
              <a:t>coor</a:t>
            </a:r>
            <a:r>
              <a:rPr lang="en-GB" b="1" i="1" dirty="0"/>
              <a:t> in BMS 1 was carried out over both BMS 0 AND BMS 1. </a:t>
            </a:r>
          </a:p>
          <a:p>
            <a:endParaRPr lang="en-GB" b="1" i="1" dirty="0"/>
          </a:p>
          <a:p>
            <a:r>
              <a:rPr lang="en-GB" b="1" i="1" dirty="0"/>
              <a:t>The BMS set up within the LT boxes was checked over for sanity to ensure everything was in place and as good as it could be at the time. </a:t>
            </a:r>
          </a:p>
          <a:p>
            <a:r>
              <a:rPr lang="en-GB" b="1" i="1" dirty="0"/>
              <a:t>I am confident on what we have in place so far. </a:t>
            </a:r>
          </a:p>
          <a:p>
            <a:endParaRPr lang="en-GB" b="1" i="1" dirty="0"/>
          </a:p>
          <a:p>
            <a:endParaRPr lang="en-GB" b="1" i="1" dirty="0"/>
          </a:p>
        </p:txBody>
      </p:sp>
    </p:spTree>
    <p:extLst>
      <p:ext uri="{BB962C8B-B14F-4D97-AF65-F5344CB8AC3E}">
        <p14:creationId xmlns:p14="http://schemas.microsoft.com/office/powerpoint/2010/main" val="3988129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27AE4F-A439-8CF1-878B-A2061B3C7F79}"/>
              </a:ext>
            </a:extLst>
          </p:cNvPr>
          <p:cNvSpPr txBox="1"/>
          <p:nvPr/>
        </p:nvSpPr>
        <p:spPr>
          <a:xfrm>
            <a:off x="261257" y="885372"/>
            <a:ext cx="8626324" cy="5379962"/>
          </a:xfrm>
          <a:prstGeom prst="rect">
            <a:avLst/>
          </a:prstGeom>
        </p:spPr>
        <p:txBody>
          <a:bodyPr vert="horz" wrap="square" lIns="91440" tIns="45720" rIns="91440" bIns="45720" rtlCol="0">
            <a:normAutofit/>
          </a:bodyPr>
          <a:lstStyle/>
          <a:p>
            <a:r>
              <a:rPr lang="en-GB" b="1" i="1" dirty="0"/>
              <a:t>IMPROVEMENTS</a:t>
            </a:r>
          </a:p>
          <a:p>
            <a:endParaRPr lang="en-GB" b="1" i="1" dirty="0"/>
          </a:p>
          <a:p>
            <a:r>
              <a:rPr lang="en-GB" b="1" i="1" dirty="0"/>
              <a:t>Given the time scale that we had and the work time slots that we had to  work around and had no choice but to adhere to, we have done an excellent job. </a:t>
            </a:r>
          </a:p>
          <a:p>
            <a:r>
              <a:rPr lang="en-GB" b="1" i="1" dirty="0"/>
              <a:t>Any improvements would possibly require a redesign of certain components which would be happening in the future anyway so what we have in place now is fine. </a:t>
            </a:r>
          </a:p>
          <a:p>
            <a:r>
              <a:rPr lang="en-GB" b="1" i="1" dirty="0"/>
              <a:t>Any improvements that I would like to have done is as follows-</a:t>
            </a:r>
          </a:p>
          <a:p>
            <a:r>
              <a:rPr lang="en-GB" b="1" i="1" dirty="0"/>
              <a:t>-</a:t>
            </a:r>
          </a:p>
          <a:p>
            <a:r>
              <a:rPr lang="en-GB" b="1" i="1" dirty="0"/>
              <a:t>Concrete supports positioning. This could have been better on BMS 1. This is what resulted in the need for adjustment of ~30mm. To be honest, I think a report should have been done to prove their correct placement within a certain tolerance, but this did not happen (as far as I am aware) </a:t>
            </a:r>
          </a:p>
          <a:p>
            <a:endParaRPr lang="en-GB" b="1" i="1" dirty="0"/>
          </a:p>
          <a:p>
            <a:r>
              <a:rPr lang="en-GB" b="1" i="1" dirty="0"/>
              <a:t>We all know this, but it just could not be done due to timing issues throughout our time scale- metrology, to aid in accurate alignment. We worked around it and still achieved satisfactory results without it.</a:t>
            </a:r>
          </a:p>
          <a:p>
            <a:endParaRPr lang="en-GB" b="1" i="1" dirty="0"/>
          </a:p>
          <a:p>
            <a:r>
              <a:rPr lang="en-GB" b="1" i="1" dirty="0"/>
              <a:t>Laser levelling for initial set up of granite placing and foot adjustments. Again, it was satisfactory without, but I would like to have done this. …… CONT….</a:t>
            </a:r>
          </a:p>
        </p:txBody>
      </p:sp>
    </p:spTree>
    <p:extLst>
      <p:ext uri="{BB962C8B-B14F-4D97-AF65-F5344CB8AC3E}">
        <p14:creationId xmlns:p14="http://schemas.microsoft.com/office/powerpoint/2010/main" val="411845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17E51D-4BF4-83CF-A1F4-206D61A2E3B7}"/>
              </a:ext>
            </a:extLst>
          </p:cNvPr>
          <p:cNvSpPr txBox="1"/>
          <p:nvPr/>
        </p:nvSpPr>
        <p:spPr>
          <a:xfrm>
            <a:off x="198362" y="943429"/>
            <a:ext cx="8713409" cy="5254171"/>
          </a:xfrm>
          <a:prstGeom prst="rect">
            <a:avLst/>
          </a:prstGeom>
        </p:spPr>
        <p:txBody>
          <a:bodyPr vert="horz" wrap="square" lIns="91440" tIns="45720" rIns="91440" bIns="45720" rtlCol="0">
            <a:normAutofit/>
          </a:bodyPr>
          <a:lstStyle/>
          <a:p>
            <a:r>
              <a:rPr lang="en-GB" b="1" i="1" dirty="0"/>
              <a:t>CONT….. I did bring a laser level with me during the final commissioning, it was a basic set up, but I could see instantly how it would have been useful in the beginning. This method will be used in the future without a doubt.</a:t>
            </a:r>
          </a:p>
          <a:p>
            <a:endParaRPr lang="en-GB" b="1" i="1" dirty="0"/>
          </a:p>
          <a:p>
            <a:r>
              <a:rPr lang="en-GB" b="1" i="1" dirty="0"/>
              <a:t>The light tight box did not sit very well on the concrete bases. The original idea was to use the structural epoxy for the corners in a similar fashion to the granite blocks, and the silicone sealant gap filler for the larger open areas. The open areas were so big that to fill them with the sealant would have been a mess. It was easier to seat the LT box how it “wanted” to sit, secure it the best that could be done and then use the foil tape to cover the very large gaps. The structural adhesive was still used for the corners, so it is secure.</a:t>
            </a:r>
          </a:p>
          <a:p>
            <a:endParaRPr lang="en-GB" b="1" i="1" dirty="0"/>
          </a:p>
          <a:p>
            <a:r>
              <a:rPr lang="en-GB" b="1" i="1" dirty="0"/>
              <a:t>I would have liked to use cable trunking or sheathing for the cables to offer protection and ease in the routing and organisation of the cables. Maybe even a junction box placed close to the modules on each side and then run module cabling from here. I cannot think of an issue with this, please let me know if this cannot be done but it </a:t>
            </a:r>
            <a:r>
              <a:rPr lang="en-GB" b="1" i="1" dirty="0" err="1"/>
              <a:t>woud</a:t>
            </a:r>
            <a:r>
              <a:rPr lang="en-GB" b="1" i="1" dirty="0"/>
              <a:t> make sense if it could be so that the cables could be fed from here, shorter for ease of replacement and local identification. I am not sure, please let me know. </a:t>
            </a:r>
          </a:p>
          <a:p>
            <a:endParaRPr lang="en-GB" dirty="0">
              <a:solidFill>
                <a:srgbClr val="A2710A"/>
              </a:solidFill>
            </a:endParaRPr>
          </a:p>
        </p:txBody>
      </p:sp>
    </p:spTree>
    <p:extLst>
      <p:ext uri="{BB962C8B-B14F-4D97-AF65-F5344CB8AC3E}">
        <p14:creationId xmlns:p14="http://schemas.microsoft.com/office/powerpoint/2010/main" val="2318381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BB3622-B59D-AEE3-77F3-ED7477A3F359}"/>
              </a:ext>
            </a:extLst>
          </p:cNvPr>
          <p:cNvSpPr txBox="1"/>
          <p:nvPr/>
        </p:nvSpPr>
        <p:spPr>
          <a:xfrm>
            <a:off x="266095" y="962781"/>
            <a:ext cx="8587619" cy="5457371"/>
          </a:xfrm>
          <a:prstGeom prst="rect">
            <a:avLst/>
          </a:prstGeom>
        </p:spPr>
        <p:txBody>
          <a:bodyPr vert="horz" wrap="square" lIns="91440" tIns="45720" rIns="91440" bIns="45720" rtlCol="0">
            <a:normAutofit/>
          </a:bodyPr>
          <a:lstStyle/>
          <a:p>
            <a:r>
              <a:rPr lang="en-GB" b="1" i="1" dirty="0"/>
              <a:t>The cooling was a topic upon discovering the effects, or long term effects of DI through copper. The copper was an obvious choice and can remain for the future, as long as the correct cooling media is used. DI water can remain if the tubes were made from stainless steel maybe.</a:t>
            </a:r>
          </a:p>
          <a:p>
            <a:endParaRPr lang="en-GB" b="1" i="1" dirty="0"/>
          </a:p>
          <a:p>
            <a:r>
              <a:rPr lang="en-GB" b="1" i="1" dirty="0"/>
              <a:t>The chillers are more than capable with what we are asking of them, so these would be fine going forward.</a:t>
            </a:r>
          </a:p>
          <a:p>
            <a:endParaRPr lang="en-GB" b="1" i="1" dirty="0"/>
          </a:p>
          <a:p>
            <a:r>
              <a:rPr lang="en-GB" b="1" i="1" dirty="0"/>
              <a:t>Photos were taken of the build and assembly for reference. I will add these and also send a video around of the build and assembly.</a:t>
            </a:r>
          </a:p>
          <a:p>
            <a:r>
              <a:rPr lang="en-GB" b="1" i="1" dirty="0"/>
              <a:t>Photos were also taken of the modules right before they were placed in the supports and after the box kite containing the modules was fitted right before the service panels were fitted to prove their condition was sound before use. </a:t>
            </a:r>
          </a:p>
          <a:p>
            <a:endParaRPr lang="en-GB" b="1" i="1" dirty="0"/>
          </a:p>
          <a:p>
            <a:r>
              <a:rPr lang="en-GB" b="1" i="1" dirty="0"/>
              <a:t>I will add to this over the next few days if I think of anything else and I will add photos for reference of each step mentioned. I will also add anything that may come up in the meeting tomorrow should anyone thing of anything.</a:t>
            </a:r>
          </a:p>
        </p:txBody>
      </p:sp>
    </p:spTree>
    <p:extLst>
      <p:ext uri="{BB962C8B-B14F-4D97-AF65-F5344CB8AC3E}">
        <p14:creationId xmlns:p14="http://schemas.microsoft.com/office/powerpoint/2010/main" val="245400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D6403C-566D-812D-B241-2793AF39D55C}"/>
              </a:ext>
            </a:extLst>
          </p:cNvPr>
          <p:cNvSpPr txBox="1"/>
          <p:nvPr/>
        </p:nvSpPr>
        <p:spPr>
          <a:xfrm>
            <a:off x="261257" y="1074057"/>
            <a:ext cx="8606972" cy="5229981"/>
          </a:xfrm>
          <a:prstGeom prst="rect">
            <a:avLst/>
          </a:prstGeom>
        </p:spPr>
        <p:txBody>
          <a:bodyPr vert="horz" wrap="square" lIns="91440" tIns="45720" rIns="91440" bIns="45720" rtlCol="0">
            <a:normAutofit/>
          </a:bodyPr>
          <a:lstStyle/>
          <a:p>
            <a:r>
              <a:rPr lang="en-GB" b="1" i="1" dirty="0"/>
              <a:t>CARBON FIBRE FOR MODULE SUPPORT FRAMES</a:t>
            </a:r>
          </a:p>
          <a:p>
            <a:endParaRPr lang="en-GB" b="1" i="1" dirty="0"/>
          </a:p>
          <a:p>
            <a:r>
              <a:rPr lang="en-GB" b="1" i="1" dirty="0"/>
              <a:t>The carbon fibre sheets had to be procured in larger sizes and cut to suit. We used our University owned water jet machine based in Mech Eng. This was not a problem as it is a shared machine, and we are able to use it. As it is based in another department we did have to work around their schedule and use their own staff time. It was not a problem but we did have to wait from time to time. Going forward, I will be trained on this machine and I am already in contact with the people involved.</a:t>
            </a:r>
          </a:p>
          <a:p>
            <a:r>
              <a:rPr lang="en-GB" b="1" i="1" dirty="0"/>
              <a:t>The only issue with this area was the delamination of the carbon fibre. In total I had 4 cases of this. Each time it happens it results in waste material as it happens during cutting to size. 4 times out of a total of 16 parts is not bad considering the short time scale of the request. I assume that it may be a speeds and feeds issue of the machine. </a:t>
            </a:r>
            <a:r>
              <a:rPr lang="en-GB" dirty="0">
                <a:solidFill>
                  <a:srgbClr val="FF0000"/>
                </a:solidFill>
              </a:rPr>
              <a:t>This will be reduced if not eradicated in the future with more time to set the machine correctly. I add that cutting carbon fibre can result in delamination even at the best of times.</a:t>
            </a:r>
          </a:p>
          <a:p>
            <a:r>
              <a:rPr lang="en-GB" dirty="0">
                <a:solidFill>
                  <a:srgbClr val="FF0000"/>
                </a:solidFill>
              </a:rPr>
              <a:t>The edging pieces had to be left with a “witness” on them to prevent the part from dropping into the machine. There are 128 of these between each BMS so a lot of time was taken to fettle this part. This will be adjusted also in the future. </a:t>
            </a:r>
          </a:p>
        </p:txBody>
      </p:sp>
    </p:spTree>
    <p:extLst>
      <p:ext uri="{BB962C8B-B14F-4D97-AF65-F5344CB8AC3E}">
        <p14:creationId xmlns:p14="http://schemas.microsoft.com/office/powerpoint/2010/main" val="3967357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19DFBD8-59B2-AD6F-3B17-53A263BD9330}"/>
              </a:ext>
            </a:extLst>
          </p:cNvPr>
          <p:cNvSpPr txBox="1"/>
          <p:nvPr/>
        </p:nvSpPr>
        <p:spPr>
          <a:xfrm>
            <a:off x="179009" y="1006324"/>
            <a:ext cx="8785981" cy="5239657"/>
          </a:xfrm>
          <a:prstGeom prst="rect">
            <a:avLst/>
          </a:prstGeom>
        </p:spPr>
        <p:txBody>
          <a:bodyPr vert="horz" wrap="square" lIns="91440" tIns="45720" rIns="91440" bIns="45720" rtlCol="0">
            <a:normAutofit/>
          </a:bodyPr>
          <a:lstStyle/>
          <a:p>
            <a:r>
              <a:rPr lang="en-GB" b="1" i="1" dirty="0"/>
              <a:t>ASSEMBLY OF THE MODULE SUPPORTS</a:t>
            </a:r>
          </a:p>
          <a:p>
            <a:endParaRPr lang="en-GB" b="1" i="1" dirty="0"/>
          </a:p>
          <a:p>
            <a:r>
              <a:rPr lang="en-GB" sz="1600" b="1" i="1" dirty="0"/>
              <a:t>The assembly was simple in thought but required time, patience and careful assembly for full structural strength and free of inner stresses once complete. This was not easy. A tolerance build up during the build would create stresses further down the line during the build. A complete dry fit had to be carried out and parts swapped were needed and marked up to ensure correct placement and orientation during the final build.</a:t>
            </a:r>
          </a:p>
          <a:p>
            <a:r>
              <a:rPr lang="en-GB" sz="1600" b="1" i="1" dirty="0"/>
              <a:t>The epoxy placement of each part had to be carefully applied in the correct locations. First and foremost, for structural strength and a correct bond to the mating surfaces but also for correct production methods. Any excess epoxy could run in or on to the jig or in undesired locations resulting in removal difficulties or creating time consuming work afterwards. Aesthetics was also important, to me personally but also in general. The correct amount of epoxy in the correct locations had to be applied and was done so by hand. Distracting from this method results in epoxy runs and can look dreadful</a:t>
            </a:r>
            <a:r>
              <a:rPr lang="en-GB" sz="1600" dirty="0"/>
              <a:t>.</a:t>
            </a:r>
          </a:p>
          <a:p>
            <a:r>
              <a:rPr lang="en-GB" sz="1600" dirty="0">
                <a:solidFill>
                  <a:srgbClr val="FF0000"/>
                </a:solidFill>
              </a:rPr>
              <a:t>Going forward I am happy with the design and method but either more time available for the build, as this time it was not long, and or, more jigs. Only one was made and it was perfect for assembly. Each support took 1 day to make. </a:t>
            </a:r>
            <a:r>
              <a:rPr lang="en-GB" sz="1600" b="1" i="1" dirty="0">
                <a:solidFill>
                  <a:srgbClr val="FF0000"/>
                </a:solidFill>
              </a:rPr>
              <a:t>MORNING-</a:t>
            </a:r>
            <a:r>
              <a:rPr lang="en-GB" sz="1600" dirty="0">
                <a:solidFill>
                  <a:srgbClr val="FF0000"/>
                </a:solidFill>
              </a:rPr>
              <a:t>COMPLETE DRY FIT, LOWER ASSEMBLY, CURE. </a:t>
            </a:r>
            <a:r>
              <a:rPr lang="en-GB" sz="1600" b="1" i="1" dirty="0">
                <a:solidFill>
                  <a:srgbClr val="FF0000"/>
                </a:solidFill>
              </a:rPr>
              <a:t>LATE AFTERNOON- </a:t>
            </a:r>
            <a:r>
              <a:rPr lang="en-GB" sz="1600" dirty="0">
                <a:solidFill>
                  <a:srgbClr val="FF0000"/>
                </a:solidFill>
              </a:rPr>
              <a:t>UPPER ASSEMBLY, CURE, </a:t>
            </a:r>
            <a:r>
              <a:rPr lang="en-GB" sz="1600" b="1" i="1" dirty="0">
                <a:solidFill>
                  <a:srgbClr val="FF0000"/>
                </a:solidFill>
              </a:rPr>
              <a:t>FOLLOWING MORNING- </a:t>
            </a:r>
            <a:r>
              <a:rPr lang="en-GB" sz="1600" dirty="0">
                <a:solidFill>
                  <a:srgbClr val="FF0000"/>
                </a:solidFill>
              </a:rPr>
              <a:t>QC CHECK. REPEAT FOR NEXT SUPPORT.</a:t>
            </a:r>
          </a:p>
          <a:p>
            <a:r>
              <a:rPr lang="en-GB" sz="1600" dirty="0">
                <a:solidFill>
                  <a:srgbClr val="FF0000"/>
                </a:solidFill>
              </a:rPr>
              <a:t>Late night shifts were incorporated to speed up the process, this worked out well but more jigs would rule this out.</a:t>
            </a:r>
          </a:p>
          <a:p>
            <a:endParaRPr lang="en-GB" sz="1600" dirty="0"/>
          </a:p>
        </p:txBody>
      </p:sp>
    </p:spTree>
    <p:extLst>
      <p:ext uri="{BB962C8B-B14F-4D97-AF65-F5344CB8AC3E}">
        <p14:creationId xmlns:p14="http://schemas.microsoft.com/office/powerpoint/2010/main" val="52481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3787B5-272A-AC27-0314-E9C92A88B437}"/>
              </a:ext>
            </a:extLst>
          </p:cNvPr>
          <p:cNvSpPr txBox="1"/>
          <p:nvPr/>
        </p:nvSpPr>
        <p:spPr>
          <a:xfrm>
            <a:off x="106438" y="938590"/>
            <a:ext cx="8902095" cy="5355772"/>
          </a:xfrm>
          <a:prstGeom prst="rect">
            <a:avLst/>
          </a:prstGeom>
        </p:spPr>
        <p:txBody>
          <a:bodyPr vert="horz" wrap="square" lIns="91440" tIns="45720" rIns="91440" bIns="45720" rtlCol="0">
            <a:normAutofit/>
          </a:bodyPr>
          <a:lstStyle/>
          <a:p>
            <a:r>
              <a:rPr lang="en-GB" b="1" i="1" dirty="0"/>
              <a:t>CARBON FIBRE TUBE ASSEMBLY</a:t>
            </a:r>
          </a:p>
          <a:p>
            <a:endParaRPr lang="en-GB" b="1" i="1" dirty="0"/>
          </a:p>
          <a:p>
            <a:r>
              <a:rPr lang="en-GB" b="1" i="1" dirty="0"/>
              <a:t>The tubes were standard of the shelf items. Accuracy of the diameter and length was excellent however, the straightness of the tube was off. I had 5 cases of there being a twist in the tubes. These were discarded.</a:t>
            </a:r>
          </a:p>
          <a:p>
            <a:r>
              <a:rPr lang="en-GB" b="1" i="1" dirty="0"/>
              <a:t>To ensure that the brass location sleeves were seated repeatedly in the same position along the tube, the tube and sleeves were sat in an accurate V groove across their full length. The sleeves were positioned on the tube, help in place and the tube was rotated 360degrees to ensure that they did not grip the inside of the sleeves. This would mean a slight gap was present to allow for epoxy placement and the tube would “settle” at its lowest point within the sleeves. This was laborious and the epoxy placement was very difficult to ensure correct coverage and avoid excess epoxy being in contact with the V groove</a:t>
            </a:r>
            <a:r>
              <a:rPr lang="en-GB" b="1" i="1" dirty="0">
                <a:solidFill>
                  <a:srgbClr val="FF0000"/>
                </a:solidFill>
              </a:rPr>
              <a:t>. Going forward I am happy to continue with this method as it worked very well but I would suggest a separate, bench sitting V groove.</a:t>
            </a:r>
          </a:p>
        </p:txBody>
      </p:sp>
    </p:spTree>
    <p:extLst>
      <p:ext uri="{BB962C8B-B14F-4D97-AF65-F5344CB8AC3E}">
        <p14:creationId xmlns:p14="http://schemas.microsoft.com/office/powerpoint/2010/main" val="406379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F800E4-969F-95D9-9CFF-6FCFA4618A85}"/>
              </a:ext>
            </a:extLst>
          </p:cNvPr>
          <p:cNvSpPr txBox="1"/>
          <p:nvPr/>
        </p:nvSpPr>
        <p:spPr>
          <a:xfrm>
            <a:off x="149981" y="933752"/>
            <a:ext cx="8848876" cy="5447696"/>
          </a:xfrm>
          <a:prstGeom prst="rect">
            <a:avLst/>
          </a:prstGeom>
        </p:spPr>
        <p:txBody>
          <a:bodyPr vert="horz" wrap="square" lIns="91440" tIns="45720" rIns="91440" bIns="45720" rtlCol="0">
            <a:normAutofit/>
          </a:bodyPr>
          <a:lstStyle/>
          <a:p>
            <a:r>
              <a:rPr lang="en-GB" b="1" i="1" dirty="0"/>
              <a:t>MODULE SUPPORTS TO CARBON TUBE ASSEMBLY</a:t>
            </a:r>
          </a:p>
          <a:p>
            <a:endParaRPr lang="en-GB" b="1" i="1" dirty="0"/>
          </a:p>
          <a:p>
            <a:r>
              <a:rPr lang="en-GB" b="1" i="1" dirty="0"/>
              <a:t>This was very difficult. As mentioned, inner stresses were avoided </a:t>
            </a:r>
            <a:r>
              <a:rPr lang="en-GB" b="1" i="1" dirty="0" err="1"/>
              <a:t>throuout</a:t>
            </a:r>
            <a:r>
              <a:rPr lang="en-GB" b="1" i="1" dirty="0"/>
              <a:t> the build and are important for the end product as a whole. Not just the individual parts. This part of the assembly proved difficult to achieve this. 4 module supports seated on 4 tubes. 16 points of contact with each tube having 4 points of contact. The sleeves on the tube and their mating sleeves on the module supports were paired up for each point of contact individually to ensure that there was proof of stress free fitment before hand. When it came to complete assembly it was difficult to “slide” them all together. Once this was done, very carefully and over the course of an extended period of time, the inner stresses were obvious and remained. This was corrected successfully by swapping sleeves to suit position and rotating each tube whilst the now build unit called the “box kite” was sat again on V block to retain alignment. </a:t>
            </a:r>
            <a:r>
              <a:rPr lang="en-GB" b="1" i="1" dirty="0">
                <a:solidFill>
                  <a:srgbClr val="FF0000"/>
                </a:solidFill>
              </a:rPr>
              <a:t>Going forward I can see a slight revision in this process. The tubes would benefit by being help in position. They would have to be held very accurately though, or it would just result in the same issue. This is on going.</a:t>
            </a:r>
          </a:p>
        </p:txBody>
      </p:sp>
    </p:spTree>
    <p:extLst>
      <p:ext uri="{BB962C8B-B14F-4D97-AF65-F5344CB8AC3E}">
        <p14:creationId xmlns:p14="http://schemas.microsoft.com/office/powerpoint/2010/main" val="309580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64831A-6C3B-A4E2-D6CC-29AC90B1A0F8}"/>
              </a:ext>
            </a:extLst>
          </p:cNvPr>
          <p:cNvSpPr txBox="1"/>
          <p:nvPr/>
        </p:nvSpPr>
        <p:spPr>
          <a:xfrm>
            <a:off x="140304" y="962781"/>
            <a:ext cx="8713410" cy="5046133"/>
          </a:xfrm>
          <a:prstGeom prst="rect">
            <a:avLst/>
          </a:prstGeom>
        </p:spPr>
        <p:txBody>
          <a:bodyPr vert="horz" wrap="square" lIns="91440" tIns="45720" rIns="91440" bIns="45720" rtlCol="0">
            <a:normAutofit/>
          </a:bodyPr>
          <a:lstStyle/>
          <a:p>
            <a:r>
              <a:rPr lang="en-GB" b="1" i="1" dirty="0"/>
              <a:t>LOGISTICS- ROAD DELIVERY TO CERN</a:t>
            </a:r>
          </a:p>
          <a:p>
            <a:endParaRPr lang="en-GB" b="1" i="1" dirty="0"/>
          </a:p>
          <a:p>
            <a:r>
              <a:rPr lang="en-GB" b="1" i="1" dirty="0"/>
              <a:t>This went well. The stations were secured in the vehicle and delivered without any issues at all. All the necessary customs paperwork was present and correct to ensure a smooth crossing. There was one non invasive search of the contents of the vehicle and full vehicle scan without the 2 designated drivers present in the vehicle but had a full view of our vehicle during the scan. Again, no issues.</a:t>
            </a:r>
          </a:p>
          <a:p>
            <a:r>
              <a:rPr lang="en-GB" b="1" i="1" dirty="0">
                <a:solidFill>
                  <a:srgbClr val="FF0000"/>
                </a:solidFill>
              </a:rPr>
              <a:t>Going forward, nothing would be done differently logistics wise in my opinion. </a:t>
            </a:r>
          </a:p>
          <a:p>
            <a:r>
              <a:rPr lang="en-GB" b="1" i="1" dirty="0">
                <a:solidFill>
                  <a:srgbClr val="FF0000"/>
                </a:solidFill>
              </a:rPr>
              <a:t>If the future design of the BMS was to be the same or similar, then either a larger vehicle would be required although still involving many trips. Maybe the parts could be stacked separately in a designed packing arrangement reducing the size of each stations footprint. This would be fully thought through in the future but the footprint for just 2 BMS stations was rather large.</a:t>
            </a:r>
          </a:p>
        </p:txBody>
      </p:sp>
    </p:spTree>
    <p:extLst>
      <p:ext uri="{BB962C8B-B14F-4D97-AF65-F5344CB8AC3E}">
        <p14:creationId xmlns:p14="http://schemas.microsoft.com/office/powerpoint/2010/main" val="60886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5EFF15-C3EF-4832-1B26-575270882350}"/>
              </a:ext>
            </a:extLst>
          </p:cNvPr>
          <p:cNvSpPr txBox="1"/>
          <p:nvPr/>
        </p:nvSpPr>
        <p:spPr>
          <a:xfrm>
            <a:off x="130629" y="996648"/>
            <a:ext cx="8824685" cy="5307390"/>
          </a:xfrm>
          <a:prstGeom prst="rect">
            <a:avLst/>
          </a:prstGeom>
        </p:spPr>
        <p:txBody>
          <a:bodyPr vert="horz" wrap="square" lIns="91440" tIns="45720" rIns="91440" bIns="45720" rtlCol="0">
            <a:normAutofit lnSpcReduction="10000"/>
          </a:bodyPr>
          <a:lstStyle/>
          <a:p>
            <a:r>
              <a:rPr lang="en-GB" b="1" i="1" dirty="0"/>
              <a:t>ASSEMBLY OF THE STATIONS ON SITE</a:t>
            </a:r>
          </a:p>
          <a:p>
            <a:endParaRPr lang="en-GB" b="1" i="1" dirty="0"/>
          </a:p>
          <a:p>
            <a:r>
              <a:rPr lang="en-GB" b="1" i="1" dirty="0"/>
              <a:t>The stations were packed for delivery as they would when they sit on the concrete base on site. For sitting them on the base they needed to be taken apart as per section. IE, box kite off its mounts, slew plate holder base, main base plate with foot mounts and granite blocks. The process in short was as follows-</a:t>
            </a:r>
          </a:p>
          <a:p>
            <a:r>
              <a:rPr lang="en-GB" b="1" i="1" dirty="0"/>
              <a:t>Granite blocks placed on to concrete base. Marked out to ensure equal spacing and centralisation and then secured with structural adhesive. The base plate with foot mounts placed on top of granite and the height roughly set to reduce the amount needed to be adjusted later on. The slew plate holder base was then sat on top followed by the box kite. The adjustments done were then checked again for alignment. The box kite was then removed for easy fitment of the light tight box due to height restrictions.</a:t>
            </a:r>
          </a:p>
          <a:p>
            <a:r>
              <a:rPr lang="en-GB" b="1" i="1" dirty="0"/>
              <a:t>Once the fitting of the LT box was done and checked other work could be done with it in place, it was left in position but not secured. The cooling system route was decided on site so it would sit correctly and as safely as possible with the electronics. The electronics were fitted and routed along with tempo and humidity sensors. The modules were then fitted to the supports and the box kite then fitted to the slew plate mounts. The cooling system was the connected to the modules and leak checked prior to electronics fitment. The electronics were then fitted. Once happy with the initial set up, the LT box was secured and indeed made fully light tight for its final position with all the service panels in place and basically ready to run.</a:t>
            </a:r>
          </a:p>
          <a:p>
            <a:endParaRPr lang="en-GB" b="1" i="1" dirty="0"/>
          </a:p>
        </p:txBody>
      </p:sp>
    </p:spTree>
    <p:extLst>
      <p:ext uri="{BB962C8B-B14F-4D97-AF65-F5344CB8AC3E}">
        <p14:creationId xmlns:p14="http://schemas.microsoft.com/office/powerpoint/2010/main" val="418491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4F9661-D14B-656D-E259-DFF99A48CAA0}"/>
              </a:ext>
            </a:extLst>
          </p:cNvPr>
          <p:cNvSpPr txBox="1"/>
          <p:nvPr/>
        </p:nvSpPr>
        <p:spPr>
          <a:xfrm>
            <a:off x="169333" y="1030514"/>
            <a:ext cx="8790819" cy="5283200"/>
          </a:xfrm>
          <a:prstGeom prst="rect">
            <a:avLst/>
          </a:prstGeom>
        </p:spPr>
        <p:txBody>
          <a:bodyPr vert="horz" wrap="square" lIns="91440" tIns="45720" rIns="91440" bIns="45720" rtlCol="0">
            <a:normAutofit/>
          </a:bodyPr>
          <a:lstStyle/>
          <a:p>
            <a:r>
              <a:rPr lang="en-GB" b="1" i="1" dirty="0" err="1"/>
              <a:t>Cont</a:t>
            </a:r>
            <a:r>
              <a:rPr lang="en-GB" b="1" i="1" dirty="0"/>
              <a:t>……</a:t>
            </a:r>
          </a:p>
          <a:p>
            <a:r>
              <a:rPr lang="en-GB" b="1" i="1" dirty="0"/>
              <a:t>Due to AMBER beam running restrictions and general situations we found ourselves in, towards the end getting the stations in to a state were they could just be ran, we made the decision to just leave them in the state they were and make minor adjustments later down the line. This did not mean they were incomplete or in a bad way, on the contrary, what was achieved in the limited time we had was brilliant, we just had no time to take it to the level that we pride ourselves on. 2 WEEKS LATER……</a:t>
            </a:r>
          </a:p>
          <a:p>
            <a:endParaRPr lang="en-GB" b="1" i="1" dirty="0"/>
          </a:p>
          <a:p>
            <a:r>
              <a:rPr lang="en-GB" b="1" i="1" dirty="0"/>
              <a:t>WORK CARRIED OUT AFTER 2 WEEKS OF TESTING</a:t>
            </a:r>
          </a:p>
          <a:p>
            <a:endParaRPr lang="en-GB" b="1" i="1" dirty="0"/>
          </a:p>
          <a:p>
            <a:r>
              <a:rPr lang="en-GB" b="1" i="1" dirty="0"/>
              <a:t>The first tests were very good. I will leave this for Riccardo to explain. The only issue was the beam alignment on BMS 1 (downstream station) and a faulty module on BMS 0 (Y0 type 3). This was swapped at the end of the second week and was successful. I will leave this for David M to explain.</a:t>
            </a:r>
          </a:p>
          <a:p>
            <a:r>
              <a:rPr lang="en-GB" b="1" i="1" dirty="0"/>
              <a:t>The graphs generated showed a beam misalignment of ~30mm. I booked a trip to complete the works that were not completed earlier on. The alignment was going to be one of the tasks. I will explain the other tasks later. </a:t>
            </a:r>
          </a:p>
        </p:txBody>
      </p:sp>
    </p:spTree>
    <p:extLst>
      <p:ext uri="{BB962C8B-B14F-4D97-AF65-F5344CB8AC3E}">
        <p14:creationId xmlns:p14="http://schemas.microsoft.com/office/powerpoint/2010/main" val="4204948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D5B785-2983-2D37-0CDE-F73F8CC376F4}"/>
              </a:ext>
            </a:extLst>
          </p:cNvPr>
          <p:cNvSpPr txBox="1"/>
          <p:nvPr/>
        </p:nvSpPr>
        <p:spPr>
          <a:xfrm>
            <a:off x="256419" y="1088571"/>
            <a:ext cx="8665029" cy="5186439"/>
          </a:xfrm>
          <a:prstGeom prst="rect">
            <a:avLst/>
          </a:prstGeom>
        </p:spPr>
        <p:txBody>
          <a:bodyPr vert="horz" wrap="square" lIns="91440" tIns="45720" rIns="91440" bIns="45720" rtlCol="0">
            <a:normAutofit/>
          </a:bodyPr>
          <a:lstStyle/>
          <a:p>
            <a:r>
              <a:rPr lang="en-GB" b="1" i="1" dirty="0"/>
              <a:t>The ~30mm out of alignment was a concern at first as the design only catered for 15mm of adjustment in + &amp; - direction in X coordinate not 30mm in 1 direction. The first assumption was it would be out in Y coordinate as this was awkward to gauge due to a difficult perspective, but it was fine, just the X. </a:t>
            </a:r>
          </a:p>
          <a:p>
            <a:r>
              <a:rPr lang="en-GB" b="1" i="1" dirty="0"/>
              <a:t>The station was adjusted to its max, the 15mm mentioned, and then tested that night, a graph was generated to show the new current beam image, it had indeed moved in the correct direction and was 15mm closer to its central position. This was easy in principle but time consuming and tricky in practice as the space was a bit restricted, but it worked out and was fine. The next day the next 15mm had to be achieved in some way. I removed the adjustment brackets on the granite blocks from the rear of the station and inserted screws that would now create a “stop” so that each end of the station would be inline with the beam. (Z coordinate) I then adjusted the station the further 15mm, hit the stops and the beam position was checked again that night and the following day received the good news that its new position was great and the group was happy that no further adjustments were needed. It could have been made “almost perfect” but this would have involved a lot more work for very little in the end. </a:t>
            </a:r>
          </a:p>
        </p:txBody>
      </p:sp>
    </p:spTree>
    <p:extLst>
      <p:ext uri="{BB962C8B-B14F-4D97-AF65-F5344CB8AC3E}">
        <p14:creationId xmlns:p14="http://schemas.microsoft.com/office/powerpoint/2010/main" val="3740140020"/>
      </p:ext>
    </p:extLst>
  </p:cSld>
  <p:clrMapOvr>
    <a:masterClrMapping/>
  </p:clrMapOvr>
</p:sld>
</file>

<file path=ppt/theme/theme1.xml><?xml version="1.0" encoding="utf-8"?>
<a:theme xmlns:a="http://schemas.openxmlformats.org/drawingml/2006/main" name="liverpool-heplogo-alterna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dirty="0" smtClean="0">
            <a:solidFill>
              <a:srgbClr val="A2710A"/>
            </a:solidFill>
          </a:defRPr>
        </a:defPPr>
      </a:lstStyle>
    </a:txDef>
  </a:objectDefaults>
  <a:extraClrSchemeLst/>
  <a:extLst>
    <a:ext uri="{05A4C25C-085E-4340-85A3-A5531E510DB2}">
      <thm15:themeFamily xmlns:thm15="http://schemas.microsoft.com/office/thememl/2012/main" name="liverpool-heplogo-alternative" id="{0476DE41-486B-4085-BF61-144201E05F9A}" vid="{C184026B-8E43-49D0-92CE-5831BA935AA0}"/>
    </a:ext>
  </a:extLst>
</a:theme>
</file>

<file path=docProps/app.xml><?xml version="1.0" encoding="utf-8"?>
<Properties xmlns="http://schemas.openxmlformats.org/officeDocument/2006/extended-properties" xmlns:vt="http://schemas.openxmlformats.org/officeDocument/2006/docPropsVTypes">
  <Template>liverpool-heplogo-alternative</Template>
  <TotalTime>0</TotalTime>
  <Words>3253</Words>
  <Application>Microsoft Office PowerPoint</Application>
  <PresentationFormat>On-screen Show (4:3)</PresentationFormat>
  <Paragraphs>90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liverpool-heplogo-alternative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dave sim</dc:creator>
  <cp:lastModifiedBy>dave sim</cp:lastModifiedBy>
  <cp:revision>6</cp:revision>
  <dcterms:created xsi:type="dcterms:W3CDTF">2025-09-12T07:55:59Z</dcterms:created>
  <dcterms:modified xsi:type="dcterms:W3CDTF">2025-09-15T15:33:46Z</dcterms:modified>
</cp:coreProperties>
</file>