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9" r:id="rId4"/>
    <p:sldId id="260" r:id="rId5"/>
    <p:sldId id="279" r:id="rId6"/>
    <p:sldId id="272" r:id="rId7"/>
    <p:sldId id="268" r:id="rId8"/>
    <p:sldId id="278" r:id="rId9"/>
    <p:sldId id="273" r:id="rId10"/>
    <p:sldId id="258" r:id="rId11"/>
    <p:sldId id="270" r:id="rId12"/>
    <p:sldId id="274" r:id="rId13"/>
    <p:sldId id="275" r:id="rId14"/>
    <p:sldId id="265" r:id="rId15"/>
    <p:sldId id="280"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DD6F-949C-2B89-21DB-1AA1DFC72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C80F47-F54A-0D48-FF3B-9C1AE9AC2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753C30-F0CD-B467-DF91-401FD7AA1DE8}"/>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61C557F9-0DBE-7FF9-F049-DAF6C7D64C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97C35-11E3-33AB-5B17-CEA6CD4ADAFE}"/>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238777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6818-EA0C-40EB-F71D-CB568196BF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20FA24-9828-E0F4-B5D8-F53FF48DA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FF287-798B-F1A0-C01F-599D7BE4E1A6}"/>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4B5DE999-54EB-15C9-F862-4D153588D5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9DFF43-6054-0E7B-A084-183F738686EF}"/>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375900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A6925-25E9-CFCB-AE21-8138ED013C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C5F871-CDCE-24CF-656D-6764588B8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ACC0E7-2DAD-9D75-834E-7E03982B83B9}"/>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8C2AD10A-3A62-99F8-4F3D-992C5EADA1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6BFBDB-D090-1A04-27C4-6C8AE7EBDFDA}"/>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339279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326B-A2E1-7EEB-050E-638324169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6EB7D7-B8B2-2D0B-8B66-EBEA4FA1DC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1CA2CB-783D-5762-6D17-5542BA8E253F}"/>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B6A3CB0F-7082-D229-55CE-4CC294CFD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4AA7F-2BC6-590A-D4B5-9AB939672E78}"/>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137868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7BA6-081A-F357-120D-A58614E80D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9F3173-3168-3E00-2417-2986049E21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C6CD5-309E-2435-9D45-531377BE8756}"/>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C872CB4F-AFA0-128F-0DA1-EB6E6DFCEF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A682F-0C0B-66C4-F741-62778098E63C}"/>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317180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0E28-A40B-B841-F777-6D20D454AD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85B7AC-B34E-88F4-3A89-E66F231B0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3BC683-74E9-0E39-2BA7-7F63C8516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9C85A3-E274-C625-F7E4-075572FB47D7}"/>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6" name="Footer Placeholder 5">
            <a:extLst>
              <a:ext uri="{FF2B5EF4-FFF2-40B4-BE49-F238E27FC236}">
                <a16:creationId xmlns:a16="http://schemas.microsoft.com/office/drawing/2014/main" id="{3F98FFAE-F71C-7A5F-26C3-936A085990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29F308-8F1C-1E52-EE7D-93114A14B6EF}"/>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244686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5C03-385C-07C4-FB9D-E912551E6D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F9E60-12AD-2BBD-8354-DFFA83624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F4D36D-8FC6-DFDE-49C3-82F98C359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A0C712-E657-A289-6010-CD511DC09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1BAFF1-ED40-30B0-C579-D195005CA5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BBA63F-F564-81E7-A928-1975E06D0852}"/>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8" name="Footer Placeholder 7">
            <a:extLst>
              <a:ext uri="{FF2B5EF4-FFF2-40B4-BE49-F238E27FC236}">
                <a16:creationId xmlns:a16="http://schemas.microsoft.com/office/drawing/2014/main" id="{F16A7F31-F151-3715-5AD8-239E8E0DA7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5E61B9-5D7F-794F-BA4D-E30BA493F8FE}"/>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182861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F335-EECE-7486-C6B3-073E485C5D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5436FE-35DE-CC11-F6B9-F16C866FD60E}"/>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4" name="Footer Placeholder 3">
            <a:extLst>
              <a:ext uri="{FF2B5EF4-FFF2-40B4-BE49-F238E27FC236}">
                <a16:creationId xmlns:a16="http://schemas.microsoft.com/office/drawing/2014/main" id="{BCE11BA2-E5B1-B0A9-0323-9B6570DF45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C182A7-EA06-96AB-86EA-78A4AC8323DF}"/>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20994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FE8B4-4DED-38BA-836A-2B5A85D689F2}"/>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3" name="Footer Placeholder 2">
            <a:extLst>
              <a:ext uri="{FF2B5EF4-FFF2-40B4-BE49-F238E27FC236}">
                <a16:creationId xmlns:a16="http://schemas.microsoft.com/office/drawing/2014/main" id="{664D6E2A-7EB9-FEFB-D708-EA2CFC61D2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2D579E-D0E4-B887-D8FD-C0445BDDF603}"/>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390073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3420-64BB-364A-C2E2-E822318E6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E96176-CD0E-AF69-3606-ACAB587D7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48E25B-94BB-4A98-804F-6B46328DA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8B0FD-EFC9-824D-5850-0498EAD284F1}"/>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6" name="Footer Placeholder 5">
            <a:extLst>
              <a:ext uri="{FF2B5EF4-FFF2-40B4-BE49-F238E27FC236}">
                <a16:creationId xmlns:a16="http://schemas.microsoft.com/office/drawing/2014/main" id="{D1853F5F-F188-6C22-0FAE-ED77EBB7E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5FDCD-193F-8CB1-CA46-6F91CC16F2CF}"/>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9332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72A1-04F8-369E-C9A9-14C1E4996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D2C19-8371-73AC-0501-2687CCDFF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850E33-5214-F134-7AF9-08394DD8F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E471C-A53B-FABF-3E5D-583CFE96EF2E}"/>
              </a:ext>
            </a:extLst>
          </p:cNvPr>
          <p:cNvSpPr>
            <a:spLocks noGrp="1"/>
          </p:cNvSpPr>
          <p:nvPr>
            <p:ph type="dt" sz="half" idx="10"/>
          </p:nvPr>
        </p:nvSpPr>
        <p:spPr/>
        <p:txBody>
          <a:bodyPr/>
          <a:lstStyle/>
          <a:p>
            <a:fld id="{123AB323-A0F4-4657-8257-4C6422FAA8FC}" type="datetimeFigureOut">
              <a:rPr lang="en-GB" smtClean="0"/>
              <a:t>01/12/2025</a:t>
            </a:fld>
            <a:endParaRPr lang="en-GB"/>
          </a:p>
        </p:txBody>
      </p:sp>
      <p:sp>
        <p:nvSpPr>
          <p:cNvPr id="6" name="Footer Placeholder 5">
            <a:extLst>
              <a:ext uri="{FF2B5EF4-FFF2-40B4-BE49-F238E27FC236}">
                <a16:creationId xmlns:a16="http://schemas.microsoft.com/office/drawing/2014/main" id="{9FB80D99-7225-B40A-61F8-0B555BCD2B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508C4-6EA8-A8A6-3E3C-6552D1D7D46B}"/>
              </a:ext>
            </a:extLst>
          </p:cNvPr>
          <p:cNvSpPr>
            <a:spLocks noGrp="1"/>
          </p:cNvSpPr>
          <p:nvPr>
            <p:ph type="sldNum" sz="quarter" idx="12"/>
          </p:nvPr>
        </p:nvSpPr>
        <p:spPr/>
        <p:txBody>
          <a:bodyPr/>
          <a:lstStyle/>
          <a:p>
            <a:fld id="{901AD6E8-FE15-4764-977A-38F930ABBBC5}" type="slidenum">
              <a:rPr lang="en-GB" smtClean="0"/>
              <a:t>‹#›</a:t>
            </a:fld>
            <a:endParaRPr lang="en-GB"/>
          </a:p>
        </p:txBody>
      </p:sp>
    </p:spTree>
    <p:extLst>
      <p:ext uri="{BB962C8B-B14F-4D97-AF65-F5344CB8AC3E}">
        <p14:creationId xmlns:p14="http://schemas.microsoft.com/office/powerpoint/2010/main" val="66014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A0569-AE6C-D551-DD37-78A813A7E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F6FA75-15C7-896F-F59C-EDF39B16D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166205-14D6-3EDF-A1A2-DEC7E55C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3AB323-A0F4-4657-8257-4C6422FAA8FC}" type="datetimeFigureOut">
              <a:rPr lang="en-GB" smtClean="0"/>
              <a:t>01/12/2025</a:t>
            </a:fld>
            <a:endParaRPr lang="en-GB"/>
          </a:p>
        </p:txBody>
      </p:sp>
      <p:sp>
        <p:nvSpPr>
          <p:cNvPr id="5" name="Footer Placeholder 4">
            <a:extLst>
              <a:ext uri="{FF2B5EF4-FFF2-40B4-BE49-F238E27FC236}">
                <a16:creationId xmlns:a16="http://schemas.microsoft.com/office/drawing/2014/main" id="{6E907DE6-13AC-0F5C-6BA4-41C6719EB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3AAB3FF-F2C2-8E62-B6AF-6B8169C57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1AD6E8-FE15-4764-977A-38F930ABBBC5}" type="slidenum">
              <a:rPr lang="en-GB" smtClean="0"/>
              <a:t>‹#›</a:t>
            </a:fld>
            <a:endParaRPr lang="en-GB"/>
          </a:p>
        </p:txBody>
      </p:sp>
    </p:spTree>
    <p:extLst>
      <p:ext uri="{BB962C8B-B14F-4D97-AF65-F5344CB8AC3E}">
        <p14:creationId xmlns:p14="http://schemas.microsoft.com/office/powerpoint/2010/main" val="104498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st.eu/"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hyperlink" Target="https://royalsociety.org/grants/career-development-fellowship/" TargetMode="External"/><Relationship Id="rId7" Type="http://schemas.openxmlformats.org/officeDocument/2006/relationships/hyperlink" Target="https://royalsociety.org/grants/entrepreneur-in-residence/" TargetMode="External"/><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hyperlink" Target="https://royalsociety.org/grants/dorothy-hodgkin-fellowship/" TargetMode="External"/><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hyperlink" Target="https://www.aria.org.uk/ai-scientis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researchprofession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oyalcommission1851.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ukri.org/opportunity/early-stage-research-and-development-scheme-2024/" TargetMode="External"/><Relationship Id="rId3" Type="http://schemas.openxmlformats.org/officeDocument/2006/relationships/hyperlink" Target="https://www.ukri.org/opportunity/public-engagement-spark-awards-2025a/" TargetMode="External"/><Relationship Id="rId7" Type="http://schemas.openxmlformats.org/officeDocument/2006/relationships/hyperlink" Target="https://www.ukri.org/opportunity/proof-of-concept/" TargetMode="External"/><Relationship Id="rId2" Type="http://schemas.openxmlformats.org/officeDocument/2006/relationships/hyperlink" Target="https://www.ukri.org/opportunity/projects-peer-review-panel-pprp-2025/" TargetMode="External"/><Relationship Id="rId1" Type="http://schemas.openxmlformats.org/officeDocument/2006/relationships/slideLayout" Target="../slideLayouts/slideLayout2.xml"/><Relationship Id="rId6" Type="http://schemas.openxmlformats.org/officeDocument/2006/relationships/hyperlink" Target="https://www.ukri.org/opportunity/funding-for-short-courses-and-summer-schools-in-2025/" TargetMode="External"/><Relationship Id="rId5" Type="http://schemas.openxmlformats.org/officeDocument/2006/relationships/hyperlink" Target="https://www.ukri.org/opportunity/nucleus-public-engagement-awards-2025/" TargetMode="External"/><Relationship Id="rId4" Type="http://schemas.openxmlformats.org/officeDocument/2006/relationships/hyperlink" Target="https://www.ukri.org/opportunity/public-engagement-legacy-awards-2025a/" TargetMode="External"/><Relationship Id="rId9" Type="http://schemas.openxmlformats.org/officeDocument/2006/relationships/hyperlink" Target="https://www.ukri.org/opportunity/late-stage-commercialisation-scheme-2024/"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ukri.org/opportunity/ukri-cross-research-council-responsive-mode-pilot-scheme-round-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9D4-22C1-E0CA-0D6E-29227BCFFFB8}"/>
              </a:ext>
            </a:extLst>
          </p:cNvPr>
          <p:cNvSpPr>
            <a:spLocks noGrp="1"/>
          </p:cNvSpPr>
          <p:nvPr>
            <p:ph type="ctrTitle"/>
          </p:nvPr>
        </p:nvSpPr>
        <p:spPr/>
        <p:txBody>
          <a:bodyPr/>
          <a:lstStyle/>
          <a:p>
            <a:r>
              <a:rPr lang="en-GB" dirty="0"/>
              <a:t>Frontier aims and funding opportunities</a:t>
            </a:r>
          </a:p>
        </p:txBody>
      </p:sp>
      <p:sp>
        <p:nvSpPr>
          <p:cNvPr id="3" name="Subtitle 2">
            <a:extLst>
              <a:ext uri="{FF2B5EF4-FFF2-40B4-BE49-F238E27FC236}">
                <a16:creationId xmlns:a16="http://schemas.microsoft.com/office/drawing/2014/main" id="{B05D86E8-472C-C904-41A1-9DC3E31CF973}"/>
              </a:ext>
            </a:extLst>
          </p:cNvPr>
          <p:cNvSpPr>
            <a:spLocks noGrp="1"/>
          </p:cNvSpPr>
          <p:nvPr>
            <p:ph type="subTitle" idx="1"/>
          </p:nvPr>
        </p:nvSpPr>
        <p:spPr/>
        <p:txBody>
          <a:bodyPr>
            <a:normAutofit/>
          </a:bodyPr>
          <a:lstStyle/>
          <a:p>
            <a:r>
              <a:rPr lang="en-GB" sz="1600" dirty="0"/>
              <a:t>Context: Liverpool PP Frontier ambitions &amp; Funding situation UK</a:t>
            </a:r>
          </a:p>
          <a:p>
            <a:r>
              <a:rPr lang="en-GB" sz="1600" dirty="0"/>
              <a:t>Funding opportunities</a:t>
            </a:r>
          </a:p>
          <a:p>
            <a:r>
              <a:rPr lang="en-GB" sz="1600" dirty="0"/>
              <a:t>Meetings</a:t>
            </a:r>
          </a:p>
        </p:txBody>
      </p:sp>
    </p:spTree>
    <p:extLst>
      <p:ext uri="{BB962C8B-B14F-4D97-AF65-F5344CB8AC3E}">
        <p14:creationId xmlns:p14="http://schemas.microsoft.com/office/powerpoint/2010/main" val="374011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C1A4AF-3BB2-F4F4-501C-C4B4023C4047}"/>
              </a:ext>
            </a:extLst>
          </p:cNvPr>
          <p:cNvPicPr>
            <a:picLocks noChangeAspect="1"/>
          </p:cNvPicPr>
          <p:nvPr/>
        </p:nvPicPr>
        <p:blipFill>
          <a:blip r:embed="rId2"/>
          <a:stretch>
            <a:fillRect/>
          </a:stretch>
        </p:blipFill>
        <p:spPr>
          <a:xfrm>
            <a:off x="162454" y="303954"/>
            <a:ext cx="7497221" cy="609685"/>
          </a:xfrm>
          <a:prstGeom prst="rect">
            <a:avLst/>
          </a:prstGeom>
        </p:spPr>
      </p:pic>
      <p:sp>
        <p:nvSpPr>
          <p:cNvPr id="5" name="TextBox 4">
            <a:extLst>
              <a:ext uri="{FF2B5EF4-FFF2-40B4-BE49-F238E27FC236}">
                <a16:creationId xmlns:a16="http://schemas.microsoft.com/office/drawing/2014/main" id="{D6B53347-0205-F79B-FC92-D0AEF962BA2C}"/>
              </a:ext>
            </a:extLst>
          </p:cNvPr>
          <p:cNvSpPr txBox="1"/>
          <p:nvPr/>
        </p:nvSpPr>
        <p:spPr>
          <a:xfrm>
            <a:off x="162454" y="1069129"/>
            <a:ext cx="11779610" cy="5078313"/>
          </a:xfrm>
          <a:prstGeom prst="rect">
            <a:avLst/>
          </a:prstGeom>
          <a:noFill/>
        </p:spPr>
        <p:txBody>
          <a:bodyPr wrap="square">
            <a:spAutoFit/>
          </a:bodyPr>
          <a:lstStyle/>
          <a:p>
            <a:r>
              <a:rPr lang="en-GB" b="1" dirty="0">
                <a:solidFill>
                  <a:srgbClr val="0E3051"/>
                </a:solidFill>
                <a:latin typeface="Open Sans" panose="020B0606030504020204" pitchFamily="34" charset="0"/>
              </a:rPr>
              <a:t>MSCA COFUND 2025 </a:t>
            </a:r>
            <a:r>
              <a:rPr lang="en-GB" b="1" i="0" dirty="0">
                <a:solidFill>
                  <a:srgbClr val="0E3051"/>
                </a:solidFill>
                <a:effectLst/>
                <a:latin typeface="Open Sans" panose="020B0606030504020204" pitchFamily="34" charset="0"/>
              </a:rPr>
              <a:t>(24 June 2025)</a:t>
            </a:r>
            <a:r>
              <a:rPr lang="en-GB" dirty="0">
                <a:solidFill>
                  <a:srgbClr val="000000"/>
                </a:solidFill>
                <a:latin typeface="Open Sans" panose="020B0606030504020204" pitchFamily="34" charset="0"/>
              </a:rPr>
              <a:t>– needs matching funding</a:t>
            </a:r>
            <a:endParaRPr lang="en-GB" b="1" dirty="0">
              <a:solidFill>
                <a:srgbClr val="0E3051"/>
              </a:solidFill>
              <a:latin typeface="Open Sans" panose="020B0606030504020204" pitchFamily="34" charset="0"/>
            </a:endParaRPr>
          </a:p>
          <a:p>
            <a:pPr marL="285750" indent="-285750">
              <a:buFont typeface="Arial" panose="020B0604020202020204" pitchFamily="34" charset="0"/>
              <a:buChar char="•"/>
            </a:pPr>
            <a:r>
              <a:rPr lang="en-GB" b="0" i="0" dirty="0">
                <a:solidFill>
                  <a:srgbClr val="000000"/>
                </a:solidFill>
                <a:effectLst/>
                <a:latin typeface="Open Sans" panose="020B0606030504020204" pitchFamily="34" charset="0"/>
              </a:rPr>
              <a:t>regional, national and international programmes for training and career development, through co-funding mechanisms</a:t>
            </a:r>
          </a:p>
          <a:p>
            <a:pPr marL="285750" indent="-285750">
              <a:buFont typeface="Arial" panose="020B0604020202020204" pitchFamily="34" charset="0"/>
              <a:buChar char="•"/>
            </a:pPr>
            <a:r>
              <a:rPr lang="en-GB" b="0" i="0" dirty="0">
                <a:solidFill>
                  <a:srgbClr val="000000"/>
                </a:solidFill>
                <a:effectLst/>
                <a:latin typeface="Open Sans" panose="020B0606030504020204" pitchFamily="34" charset="0"/>
              </a:rPr>
              <a:t>Doctoral Programmes </a:t>
            </a:r>
          </a:p>
          <a:p>
            <a:endParaRPr lang="en-GB" b="1" i="0" dirty="0">
              <a:solidFill>
                <a:srgbClr val="000000"/>
              </a:solidFill>
              <a:effectLst/>
              <a:latin typeface="Open Sans" panose="020B0606030504020204" pitchFamily="34" charset="0"/>
            </a:endParaRPr>
          </a:p>
          <a:p>
            <a:r>
              <a:rPr lang="en-GB" b="1" i="0" dirty="0">
                <a:solidFill>
                  <a:srgbClr val="0E3051"/>
                </a:solidFill>
                <a:effectLst/>
                <a:latin typeface="Open Sans" panose="020B0606030504020204" pitchFamily="34" charset="0"/>
              </a:rPr>
              <a:t>MSCA Doctoral Networks 2025 (25 November 2025)</a:t>
            </a:r>
          </a:p>
          <a:p>
            <a:pPr marL="285750" indent="-285750">
              <a:buFont typeface="Arial" panose="020B0604020202020204" pitchFamily="34" charset="0"/>
              <a:buChar char="•"/>
            </a:pPr>
            <a:r>
              <a:rPr lang="en-GB" dirty="0">
                <a:solidFill>
                  <a:srgbClr val="000000"/>
                </a:solidFill>
                <a:latin typeface="Open Sans" panose="020B0606030504020204" pitchFamily="34" charset="0"/>
              </a:rPr>
              <a:t>doctoral programmes, by partnerships of universities, research institutions and research infrastructures, businesses including SMEs, and other socio-economic actors from different countries across Europe and beyond.</a:t>
            </a:r>
          </a:p>
          <a:p>
            <a:pPr marL="285750" indent="-285750">
              <a:buFont typeface="Arial" panose="020B0604020202020204" pitchFamily="34" charset="0"/>
              <a:buChar char="•"/>
            </a:pPr>
            <a:endParaRPr lang="en-GB" dirty="0">
              <a:solidFill>
                <a:srgbClr val="000000"/>
              </a:solidFill>
              <a:latin typeface="Open Sans" panose="020B0606030504020204" pitchFamily="34" charset="0"/>
            </a:endParaRPr>
          </a:p>
          <a:p>
            <a:r>
              <a:rPr lang="en-GB" b="1" dirty="0">
                <a:solidFill>
                  <a:srgbClr val="0E3051"/>
                </a:solidFill>
                <a:latin typeface="Open Sans" panose="020B0606030504020204" pitchFamily="34" charset="0"/>
              </a:rPr>
              <a:t>MSCA Postdoctoral Fellowships 2025 (10 September 2025)</a:t>
            </a:r>
          </a:p>
          <a:p>
            <a:pPr marL="285750" indent="-285750">
              <a:buFont typeface="Arial" panose="020B0604020202020204" pitchFamily="34" charset="0"/>
              <a:buChar char="•"/>
            </a:pPr>
            <a:r>
              <a:rPr lang="en-GB" dirty="0">
                <a:solidFill>
                  <a:srgbClr val="000000"/>
                </a:solidFill>
                <a:latin typeface="Open Sans" panose="020B0606030504020204" pitchFamily="34" charset="0"/>
              </a:rPr>
              <a:t>Individual early career fellowships</a:t>
            </a:r>
          </a:p>
          <a:p>
            <a:endParaRPr lang="en-GB" b="1" dirty="0">
              <a:solidFill>
                <a:srgbClr val="0E3051"/>
              </a:solidFill>
              <a:latin typeface="Open Sans" panose="020B0606030504020204" pitchFamily="34" charset="0"/>
            </a:endParaRPr>
          </a:p>
          <a:p>
            <a:r>
              <a:rPr lang="en-GB" b="1" dirty="0">
                <a:solidFill>
                  <a:srgbClr val="0E3051"/>
                </a:solidFill>
                <a:latin typeface="Open Sans" panose="020B0606030504020204" pitchFamily="34" charset="0"/>
              </a:rPr>
              <a:t>MSCA Staff Exchanges 2025 (8 October 2025)</a:t>
            </a:r>
          </a:p>
          <a:p>
            <a:pPr marL="285750" indent="-285750">
              <a:buFont typeface="Arial" panose="020B0604020202020204" pitchFamily="34" charset="0"/>
              <a:buChar char="•"/>
            </a:pPr>
            <a:r>
              <a:rPr lang="en-GB" dirty="0">
                <a:solidFill>
                  <a:srgbClr val="000000"/>
                </a:solidFill>
                <a:latin typeface="Open Sans" panose="020B0606030504020204" pitchFamily="34" charset="0"/>
              </a:rPr>
              <a:t>Travel awards</a:t>
            </a:r>
          </a:p>
          <a:p>
            <a:pPr marL="285750" indent="-285750">
              <a:buFont typeface="Arial" panose="020B0604020202020204" pitchFamily="34" charset="0"/>
              <a:buChar char="•"/>
            </a:pPr>
            <a:endParaRPr lang="en-GB" dirty="0">
              <a:solidFill>
                <a:srgbClr val="000000"/>
              </a:solidFill>
              <a:latin typeface="Open Sans" panose="020B0606030504020204" pitchFamily="34" charset="0"/>
            </a:endParaRPr>
          </a:p>
          <a:p>
            <a:r>
              <a:rPr lang="en-GB" b="1" dirty="0">
                <a:hlinkClick r:id="rId3"/>
              </a:rPr>
              <a:t>COST | European Cooperation in Science and Technology</a:t>
            </a:r>
            <a:r>
              <a:rPr lang="en-GB" dirty="0"/>
              <a:t> (21 October 2025) </a:t>
            </a:r>
          </a:p>
          <a:p>
            <a:pPr marL="285750" indent="-285750">
              <a:buFont typeface="Arial" panose="020B0604020202020204" pitchFamily="34" charset="0"/>
              <a:buChar char="•"/>
            </a:pPr>
            <a:r>
              <a:rPr lang="en-GB" dirty="0">
                <a:solidFill>
                  <a:srgbClr val="000000"/>
                </a:solidFill>
                <a:latin typeface="Open Sans" panose="020B0606030504020204" pitchFamily="34" charset="0"/>
              </a:rPr>
              <a:t>Networking grants</a:t>
            </a:r>
          </a:p>
        </p:txBody>
      </p:sp>
    </p:spTree>
    <p:extLst>
      <p:ext uri="{BB962C8B-B14F-4D97-AF65-F5344CB8AC3E}">
        <p14:creationId xmlns:p14="http://schemas.microsoft.com/office/powerpoint/2010/main" val="72150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67372F-A133-03D3-D303-78EA50AAC828}"/>
              </a:ext>
            </a:extLst>
          </p:cNvPr>
          <p:cNvPicPr>
            <a:picLocks noChangeAspect="1"/>
          </p:cNvPicPr>
          <p:nvPr/>
        </p:nvPicPr>
        <p:blipFill>
          <a:blip r:embed="rId2"/>
          <a:stretch>
            <a:fillRect/>
          </a:stretch>
        </p:blipFill>
        <p:spPr>
          <a:xfrm>
            <a:off x="0" y="0"/>
            <a:ext cx="1235674" cy="750643"/>
          </a:xfrm>
          <a:prstGeom prst="rect">
            <a:avLst/>
          </a:prstGeom>
        </p:spPr>
      </p:pic>
      <p:pic>
        <p:nvPicPr>
          <p:cNvPr id="2050" name="Picture 2" descr="Taranaki stars by James Orr, runner-up in the Royal Society Publishing photography competition 2019">
            <a:hlinkClick r:id="rId3"/>
            <a:extLst>
              <a:ext uri="{FF2B5EF4-FFF2-40B4-BE49-F238E27FC236}">
                <a16:creationId xmlns:a16="http://schemas.microsoft.com/office/drawing/2014/main" id="{44B0D7BB-312B-B276-31DE-EE5E9B2F9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5828288"/>
            <a:ext cx="9048750" cy="6896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uman cortical neurons in a dish. Credit: Dr Sarah Newey, Dorothy Hodgkin Fellow from the University of Oxford.">
            <a:hlinkClick r:id="rId5"/>
            <a:extLst>
              <a:ext uri="{FF2B5EF4-FFF2-40B4-BE49-F238E27FC236}">
                <a16:creationId xmlns:a16="http://schemas.microsoft.com/office/drawing/2014/main" id="{1A3BA23E-0BF6-D7BA-E7A3-975EB8D37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28268613"/>
            <a:ext cx="52387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 Ceri Batchelder. Image courtesy of Sheffield Engineering Leadership Academy, University of Sheffield">
            <a:hlinkClick r:id="rId7"/>
            <a:extLst>
              <a:ext uri="{FF2B5EF4-FFF2-40B4-BE49-F238E27FC236}">
                <a16:creationId xmlns:a16="http://schemas.microsoft.com/office/drawing/2014/main" id="{D3B4724F-27D7-604B-F281-29ADE04B2A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00" y="-23026688"/>
            <a:ext cx="6657975" cy="518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2CD8FA8-4AFC-F770-F903-96D8F2E0E3BD}"/>
              </a:ext>
            </a:extLst>
          </p:cNvPr>
          <p:cNvPicPr>
            <a:picLocks noChangeAspect="1"/>
          </p:cNvPicPr>
          <p:nvPr/>
        </p:nvPicPr>
        <p:blipFill>
          <a:blip r:embed="rId9"/>
          <a:stretch>
            <a:fillRect/>
          </a:stretch>
        </p:blipFill>
        <p:spPr>
          <a:xfrm>
            <a:off x="1350000" y="0"/>
            <a:ext cx="4647588" cy="2960370"/>
          </a:xfrm>
          <a:prstGeom prst="rect">
            <a:avLst/>
          </a:prstGeom>
        </p:spPr>
      </p:pic>
      <p:pic>
        <p:nvPicPr>
          <p:cNvPr id="6" name="Picture 5">
            <a:extLst>
              <a:ext uri="{FF2B5EF4-FFF2-40B4-BE49-F238E27FC236}">
                <a16:creationId xmlns:a16="http://schemas.microsoft.com/office/drawing/2014/main" id="{55D5CDF0-BF50-706D-0ECA-5D6165C43C56}"/>
              </a:ext>
            </a:extLst>
          </p:cNvPr>
          <p:cNvPicPr>
            <a:picLocks noChangeAspect="1"/>
          </p:cNvPicPr>
          <p:nvPr/>
        </p:nvPicPr>
        <p:blipFill>
          <a:blip r:embed="rId10"/>
          <a:stretch>
            <a:fillRect/>
          </a:stretch>
        </p:blipFill>
        <p:spPr>
          <a:xfrm>
            <a:off x="1349692" y="3009159"/>
            <a:ext cx="4751154" cy="2969471"/>
          </a:xfrm>
          <a:prstGeom prst="rect">
            <a:avLst/>
          </a:prstGeom>
        </p:spPr>
      </p:pic>
      <p:pic>
        <p:nvPicPr>
          <p:cNvPr id="8" name="Picture 7">
            <a:extLst>
              <a:ext uri="{FF2B5EF4-FFF2-40B4-BE49-F238E27FC236}">
                <a16:creationId xmlns:a16="http://schemas.microsoft.com/office/drawing/2014/main" id="{E9741DDE-7F0F-FE02-1899-F9E742988B9A}"/>
              </a:ext>
            </a:extLst>
          </p:cNvPr>
          <p:cNvPicPr>
            <a:picLocks noChangeAspect="1"/>
          </p:cNvPicPr>
          <p:nvPr/>
        </p:nvPicPr>
        <p:blipFill>
          <a:blip r:embed="rId11"/>
          <a:stretch>
            <a:fillRect/>
          </a:stretch>
        </p:blipFill>
        <p:spPr>
          <a:xfrm>
            <a:off x="5997588" y="-2"/>
            <a:ext cx="4653484" cy="2855635"/>
          </a:xfrm>
          <a:prstGeom prst="rect">
            <a:avLst/>
          </a:prstGeom>
        </p:spPr>
      </p:pic>
      <p:pic>
        <p:nvPicPr>
          <p:cNvPr id="11" name="Picture 10">
            <a:extLst>
              <a:ext uri="{FF2B5EF4-FFF2-40B4-BE49-F238E27FC236}">
                <a16:creationId xmlns:a16="http://schemas.microsoft.com/office/drawing/2014/main" id="{02AAD935-64F0-71ED-08B3-4EAF1E5CE49D}"/>
              </a:ext>
            </a:extLst>
          </p:cNvPr>
          <p:cNvPicPr>
            <a:picLocks noChangeAspect="1"/>
          </p:cNvPicPr>
          <p:nvPr/>
        </p:nvPicPr>
        <p:blipFill>
          <a:blip r:embed="rId12"/>
          <a:stretch>
            <a:fillRect/>
          </a:stretch>
        </p:blipFill>
        <p:spPr>
          <a:xfrm>
            <a:off x="5997588" y="2809913"/>
            <a:ext cx="4458088" cy="2826539"/>
          </a:xfrm>
          <a:prstGeom prst="rect">
            <a:avLst/>
          </a:prstGeom>
        </p:spPr>
      </p:pic>
      <p:pic>
        <p:nvPicPr>
          <p:cNvPr id="14" name="Picture 13">
            <a:extLst>
              <a:ext uri="{FF2B5EF4-FFF2-40B4-BE49-F238E27FC236}">
                <a16:creationId xmlns:a16="http://schemas.microsoft.com/office/drawing/2014/main" id="{62A65F5B-A9EE-7488-A43E-B20920FAC838}"/>
              </a:ext>
            </a:extLst>
          </p:cNvPr>
          <p:cNvPicPr>
            <a:picLocks noChangeAspect="1"/>
          </p:cNvPicPr>
          <p:nvPr/>
        </p:nvPicPr>
        <p:blipFill>
          <a:blip r:embed="rId13"/>
          <a:stretch>
            <a:fillRect/>
          </a:stretch>
        </p:blipFill>
        <p:spPr>
          <a:xfrm>
            <a:off x="5997588" y="5607098"/>
            <a:ext cx="2905440" cy="1250902"/>
          </a:xfrm>
          <a:prstGeom prst="rect">
            <a:avLst/>
          </a:prstGeom>
        </p:spPr>
      </p:pic>
      <p:sp>
        <p:nvSpPr>
          <p:cNvPr id="16" name="Star: 5 Points 15">
            <a:extLst>
              <a:ext uri="{FF2B5EF4-FFF2-40B4-BE49-F238E27FC236}">
                <a16:creationId xmlns:a16="http://schemas.microsoft.com/office/drawing/2014/main" id="{E40EF639-FEDC-E980-7C91-B087D2238046}"/>
              </a:ext>
            </a:extLst>
          </p:cNvPr>
          <p:cNvSpPr/>
          <p:nvPr/>
        </p:nvSpPr>
        <p:spPr>
          <a:xfrm>
            <a:off x="4184070" y="1480185"/>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B1E3BA2A-DD4F-AC5E-8EA9-D1D9849AB2BD}"/>
              </a:ext>
            </a:extLst>
          </p:cNvPr>
          <p:cNvSpPr/>
          <p:nvPr/>
        </p:nvSpPr>
        <p:spPr>
          <a:xfrm>
            <a:off x="8866084" y="58448"/>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D6127D60-A7CE-C4D4-CBAC-A699AEB85956}"/>
              </a:ext>
            </a:extLst>
          </p:cNvPr>
          <p:cNvSpPr/>
          <p:nvPr/>
        </p:nvSpPr>
        <p:spPr>
          <a:xfrm>
            <a:off x="10431918" y="1551955"/>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27E322A5-B587-7BDF-6BFA-5BFF0F7C5BB4}"/>
              </a:ext>
            </a:extLst>
          </p:cNvPr>
          <p:cNvSpPr/>
          <p:nvPr/>
        </p:nvSpPr>
        <p:spPr>
          <a:xfrm>
            <a:off x="8709065" y="5665546"/>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509CA482-B9F1-B4CB-AC38-119BBBBBD27D}"/>
              </a:ext>
            </a:extLst>
          </p:cNvPr>
          <p:cNvSpPr/>
          <p:nvPr/>
        </p:nvSpPr>
        <p:spPr>
          <a:xfrm>
            <a:off x="5840569" y="4681873"/>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77E0FAF6-8160-C7B3-EE3E-46117437EDEF}"/>
              </a:ext>
            </a:extLst>
          </p:cNvPr>
          <p:cNvSpPr/>
          <p:nvPr/>
        </p:nvSpPr>
        <p:spPr>
          <a:xfrm>
            <a:off x="4235101" y="3113896"/>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4C353A1B-85D4-E52B-43DD-5DED97A6D3EF}"/>
              </a:ext>
            </a:extLst>
          </p:cNvPr>
          <p:cNvSpPr/>
          <p:nvPr/>
        </p:nvSpPr>
        <p:spPr>
          <a:xfrm>
            <a:off x="4262579" y="58447"/>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92976BF9-2783-AE6F-4F43-D94919C533D2}"/>
              </a:ext>
            </a:extLst>
          </p:cNvPr>
          <p:cNvSpPr/>
          <p:nvPr/>
        </p:nvSpPr>
        <p:spPr>
          <a:xfrm>
            <a:off x="5801756" y="1473445"/>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08E9F7BB-83DE-B75E-9DE6-6E2364D554CF}"/>
              </a:ext>
            </a:extLst>
          </p:cNvPr>
          <p:cNvSpPr/>
          <p:nvPr/>
        </p:nvSpPr>
        <p:spPr>
          <a:xfrm>
            <a:off x="5809564" y="3041748"/>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106D8841-1CCD-A8E8-74F7-EF7315B354BE}"/>
              </a:ext>
            </a:extLst>
          </p:cNvPr>
          <p:cNvSpPr/>
          <p:nvPr/>
        </p:nvSpPr>
        <p:spPr>
          <a:xfrm>
            <a:off x="7288094" y="29094"/>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96B10C95-8408-CE66-F6AA-EC579B2A8411}"/>
              </a:ext>
            </a:extLst>
          </p:cNvPr>
          <p:cNvSpPr/>
          <p:nvPr/>
        </p:nvSpPr>
        <p:spPr>
          <a:xfrm>
            <a:off x="7247936" y="2884729"/>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87F40AD4-85B0-6BC9-77CD-9EA09EE68B5A}"/>
              </a:ext>
            </a:extLst>
          </p:cNvPr>
          <p:cNvSpPr/>
          <p:nvPr/>
        </p:nvSpPr>
        <p:spPr>
          <a:xfrm>
            <a:off x="10140096" y="2869702"/>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3E9D6A2C-8985-A812-0A36-B2E80A916589}"/>
              </a:ext>
            </a:extLst>
          </p:cNvPr>
          <p:cNvSpPr/>
          <p:nvPr/>
        </p:nvSpPr>
        <p:spPr>
          <a:xfrm>
            <a:off x="7265262" y="4307040"/>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595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25CBD-E7EF-B049-56D5-C68E25D670A4}"/>
              </a:ext>
            </a:extLst>
          </p:cNvPr>
          <p:cNvPicPr>
            <a:picLocks noChangeAspect="1"/>
          </p:cNvPicPr>
          <p:nvPr/>
        </p:nvPicPr>
        <p:blipFill>
          <a:blip r:embed="rId2"/>
          <a:stretch>
            <a:fillRect/>
          </a:stretch>
        </p:blipFill>
        <p:spPr>
          <a:xfrm>
            <a:off x="195124" y="264905"/>
            <a:ext cx="4706007" cy="1152686"/>
          </a:xfrm>
          <a:prstGeom prst="rect">
            <a:avLst/>
          </a:prstGeom>
        </p:spPr>
      </p:pic>
      <p:pic>
        <p:nvPicPr>
          <p:cNvPr id="5" name="Picture 4">
            <a:extLst>
              <a:ext uri="{FF2B5EF4-FFF2-40B4-BE49-F238E27FC236}">
                <a16:creationId xmlns:a16="http://schemas.microsoft.com/office/drawing/2014/main" id="{ECDB44B9-2BA8-F808-2D8A-00F85FCF8F96}"/>
              </a:ext>
            </a:extLst>
          </p:cNvPr>
          <p:cNvPicPr>
            <a:picLocks noChangeAspect="1"/>
          </p:cNvPicPr>
          <p:nvPr/>
        </p:nvPicPr>
        <p:blipFill>
          <a:blip r:embed="rId3"/>
          <a:stretch>
            <a:fillRect/>
          </a:stretch>
        </p:blipFill>
        <p:spPr>
          <a:xfrm>
            <a:off x="3917505" y="1453989"/>
            <a:ext cx="3943266" cy="1371571"/>
          </a:xfrm>
          <a:prstGeom prst="rect">
            <a:avLst/>
          </a:prstGeom>
        </p:spPr>
      </p:pic>
      <p:pic>
        <p:nvPicPr>
          <p:cNvPr id="7" name="Picture 6">
            <a:extLst>
              <a:ext uri="{FF2B5EF4-FFF2-40B4-BE49-F238E27FC236}">
                <a16:creationId xmlns:a16="http://schemas.microsoft.com/office/drawing/2014/main" id="{D1BBC618-2E4D-5A99-FF2E-3D97D83F7ED7}"/>
              </a:ext>
            </a:extLst>
          </p:cNvPr>
          <p:cNvPicPr>
            <a:picLocks noChangeAspect="1"/>
          </p:cNvPicPr>
          <p:nvPr/>
        </p:nvPicPr>
        <p:blipFill>
          <a:blip r:embed="rId4"/>
          <a:stretch>
            <a:fillRect/>
          </a:stretch>
        </p:blipFill>
        <p:spPr>
          <a:xfrm>
            <a:off x="8183102" y="1440598"/>
            <a:ext cx="3957432" cy="1516434"/>
          </a:xfrm>
          <a:prstGeom prst="rect">
            <a:avLst/>
          </a:prstGeom>
        </p:spPr>
      </p:pic>
      <p:pic>
        <p:nvPicPr>
          <p:cNvPr id="9" name="Picture 8">
            <a:extLst>
              <a:ext uri="{FF2B5EF4-FFF2-40B4-BE49-F238E27FC236}">
                <a16:creationId xmlns:a16="http://schemas.microsoft.com/office/drawing/2014/main" id="{4135E1C4-2BD0-438F-5427-E07F410AE699}"/>
              </a:ext>
            </a:extLst>
          </p:cNvPr>
          <p:cNvPicPr>
            <a:picLocks noChangeAspect="1"/>
          </p:cNvPicPr>
          <p:nvPr/>
        </p:nvPicPr>
        <p:blipFill>
          <a:blip r:embed="rId5"/>
          <a:stretch>
            <a:fillRect/>
          </a:stretch>
        </p:blipFill>
        <p:spPr>
          <a:xfrm>
            <a:off x="8183102" y="3103085"/>
            <a:ext cx="4037775" cy="1595767"/>
          </a:xfrm>
          <a:prstGeom prst="rect">
            <a:avLst/>
          </a:prstGeom>
        </p:spPr>
      </p:pic>
      <p:pic>
        <p:nvPicPr>
          <p:cNvPr id="11" name="Picture 10">
            <a:extLst>
              <a:ext uri="{FF2B5EF4-FFF2-40B4-BE49-F238E27FC236}">
                <a16:creationId xmlns:a16="http://schemas.microsoft.com/office/drawing/2014/main" id="{E37C5FDA-305C-64C4-3474-F2242985A972}"/>
              </a:ext>
            </a:extLst>
          </p:cNvPr>
          <p:cNvPicPr>
            <a:picLocks noChangeAspect="1"/>
          </p:cNvPicPr>
          <p:nvPr/>
        </p:nvPicPr>
        <p:blipFill>
          <a:blip r:embed="rId6"/>
          <a:stretch>
            <a:fillRect/>
          </a:stretch>
        </p:blipFill>
        <p:spPr>
          <a:xfrm>
            <a:off x="3870250" y="4698852"/>
            <a:ext cx="4037775" cy="1579471"/>
          </a:xfrm>
          <a:prstGeom prst="rect">
            <a:avLst/>
          </a:prstGeom>
        </p:spPr>
      </p:pic>
      <p:pic>
        <p:nvPicPr>
          <p:cNvPr id="13" name="Picture 12">
            <a:extLst>
              <a:ext uri="{FF2B5EF4-FFF2-40B4-BE49-F238E27FC236}">
                <a16:creationId xmlns:a16="http://schemas.microsoft.com/office/drawing/2014/main" id="{DD532EC5-3D6A-245B-714C-F0CF04F8F9CC}"/>
              </a:ext>
            </a:extLst>
          </p:cNvPr>
          <p:cNvPicPr>
            <a:picLocks noChangeAspect="1"/>
          </p:cNvPicPr>
          <p:nvPr/>
        </p:nvPicPr>
        <p:blipFill>
          <a:blip r:embed="rId7"/>
          <a:stretch>
            <a:fillRect/>
          </a:stretch>
        </p:blipFill>
        <p:spPr>
          <a:xfrm>
            <a:off x="3914108" y="2931943"/>
            <a:ext cx="3957431" cy="1559346"/>
          </a:xfrm>
          <a:prstGeom prst="rect">
            <a:avLst/>
          </a:prstGeom>
        </p:spPr>
      </p:pic>
      <p:pic>
        <p:nvPicPr>
          <p:cNvPr id="15" name="Picture 14">
            <a:extLst>
              <a:ext uri="{FF2B5EF4-FFF2-40B4-BE49-F238E27FC236}">
                <a16:creationId xmlns:a16="http://schemas.microsoft.com/office/drawing/2014/main" id="{AA72DF24-2FE7-D2EF-2CE6-19744A03A876}"/>
              </a:ext>
            </a:extLst>
          </p:cNvPr>
          <p:cNvPicPr>
            <a:picLocks noChangeAspect="1"/>
          </p:cNvPicPr>
          <p:nvPr/>
        </p:nvPicPr>
        <p:blipFill>
          <a:blip r:embed="rId8"/>
          <a:stretch>
            <a:fillRect/>
          </a:stretch>
        </p:blipFill>
        <p:spPr>
          <a:xfrm>
            <a:off x="172891" y="3536855"/>
            <a:ext cx="3495653" cy="1349566"/>
          </a:xfrm>
          <a:prstGeom prst="rect">
            <a:avLst/>
          </a:prstGeom>
        </p:spPr>
      </p:pic>
      <p:pic>
        <p:nvPicPr>
          <p:cNvPr id="17" name="Picture 16">
            <a:extLst>
              <a:ext uri="{FF2B5EF4-FFF2-40B4-BE49-F238E27FC236}">
                <a16:creationId xmlns:a16="http://schemas.microsoft.com/office/drawing/2014/main" id="{29D4C835-4CB8-6B40-F734-3F1EB32EDDC2}"/>
              </a:ext>
            </a:extLst>
          </p:cNvPr>
          <p:cNvPicPr>
            <a:picLocks noChangeAspect="1"/>
          </p:cNvPicPr>
          <p:nvPr/>
        </p:nvPicPr>
        <p:blipFill>
          <a:blip r:embed="rId9"/>
          <a:stretch>
            <a:fillRect/>
          </a:stretch>
        </p:blipFill>
        <p:spPr>
          <a:xfrm>
            <a:off x="231772" y="1453989"/>
            <a:ext cx="3451115" cy="2011155"/>
          </a:xfrm>
          <a:prstGeom prst="rect">
            <a:avLst/>
          </a:prstGeom>
        </p:spPr>
      </p:pic>
      <p:pic>
        <p:nvPicPr>
          <p:cNvPr id="19" name="Picture 18">
            <a:extLst>
              <a:ext uri="{FF2B5EF4-FFF2-40B4-BE49-F238E27FC236}">
                <a16:creationId xmlns:a16="http://schemas.microsoft.com/office/drawing/2014/main" id="{96D50079-07F1-4E93-1008-F3E4263A3B48}"/>
              </a:ext>
            </a:extLst>
          </p:cNvPr>
          <p:cNvPicPr>
            <a:picLocks noChangeAspect="1"/>
          </p:cNvPicPr>
          <p:nvPr/>
        </p:nvPicPr>
        <p:blipFill>
          <a:blip r:embed="rId10"/>
          <a:stretch>
            <a:fillRect/>
          </a:stretch>
        </p:blipFill>
        <p:spPr>
          <a:xfrm>
            <a:off x="195124" y="4951887"/>
            <a:ext cx="3534730" cy="1790001"/>
          </a:xfrm>
          <a:prstGeom prst="rect">
            <a:avLst/>
          </a:prstGeom>
        </p:spPr>
      </p:pic>
      <p:sp>
        <p:nvSpPr>
          <p:cNvPr id="2" name="Star: 5 Points 1">
            <a:extLst>
              <a:ext uri="{FF2B5EF4-FFF2-40B4-BE49-F238E27FC236}">
                <a16:creationId xmlns:a16="http://schemas.microsoft.com/office/drawing/2014/main" id="{DEE3B00B-C3FB-5D38-E888-A8C1DD9F5ED8}"/>
              </a:ext>
            </a:extLst>
          </p:cNvPr>
          <p:cNvSpPr/>
          <p:nvPr/>
        </p:nvSpPr>
        <p:spPr>
          <a:xfrm>
            <a:off x="5732118" y="4794868"/>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BA01B767-7BAA-234A-553B-F817FBE70D5A}"/>
              </a:ext>
            </a:extLst>
          </p:cNvPr>
          <p:cNvSpPr/>
          <p:nvPr/>
        </p:nvSpPr>
        <p:spPr>
          <a:xfrm>
            <a:off x="1809546" y="3633106"/>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B6163EA7-2510-9291-1D78-AADADD0B4B8F}"/>
              </a:ext>
            </a:extLst>
          </p:cNvPr>
          <p:cNvSpPr/>
          <p:nvPr/>
        </p:nvSpPr>
        <p:spPr>
          <a:xfrm>
            <a:off x="1550512" y="1534179"/>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9D26E850-B9BD-CE64-5523-A480E4FE3B98}"/>
              </a:ext>
            </a:extLst>
          </p:cNvPr>
          <p:cNvSpPr/>
          <p:nvPr/>
        </p:nvSpPr>
        <p:spPr>
          <a:xfrm>
            <a:off x="5516018" y="2979265"/>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63F053E6-3C77-F97A-EAA1-0A1FE90B4613}"/>
              </a:ext>
            </a:extLst>
          </p:cNvPr>
          <p:cNvSpPr/>
          <p:nvPr/>
        </p:nvSpPr>
        <p:spPr>
          <a:xfrm>
            <a:off x="5575099" y="1605507"/>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E6460EBA-A943-E1AF-5450-2C5E084CFCC6}"/>
              </a:ext>
            </a:extLst>
          </p:cNvPr>
          <p:cNvSpPr/>
          <p:nvPr/>
        </p:nvSpPr>
        <p:spPr>
          <a:xfrm>
            <a:off x="1731036" y="5099667"/>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1130CA4F-EF35-E788-AB0C-8062CAAB4FB8}"/>
              </a:ext>
            </a:extLst>
          </p:cNvPr>
          <p:cNvSpPr/>
          <p:nvPr/>
        </p:nvSpPr>
        <p:spPr>
          <a:xfrm>
            <a:off x="9893099" y="3271981"/>
            <a:ext cx="157019" cy="157019"/>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12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DDF711-768B-15EE-7A83-6B1DD4C453A1}"/>
              </a:ext>
            </a:extLst>
          </p:cNvPr>
          <p:cNvPicPr>
            <a:picLocks noChangeAspect="1"/>
          </p:cNvPicPr>
          <p:nvPr/>
        </p:nvPicPr>
        <p:blipFill>
          <a:blip r:embed="rId2"/>
          <a:stretch>
            <a:fillRect/>
          </a:stretch>
        </p:blipFill>
        <p:spPr>
          <a:xfrm>
            <a:off x="369434" y="365903"/>
            <a:ext cx="1943371" cy="676369"/>
          </a:xfrm>
          <a:prstGeom prst="rect">
            <a:avLst/>
          </a:prstGeom>
        </p:spPr>
      </p:pic>
      <p:pic>
        <p:nvPicPr>
          <p:cNvPr id="6" name="Picture 5">
            <a:extLst>
              <a:ext uri="{FF2B5EF4-FFF2-40B4-BE49-F238E27FC236}">
                <a16:creationId xmlns:a16="http://schemas.microsoft.com/office/drawing/2014/main" id="{0DEB9992-4643-014C-1FB5-554DDB783CFF}"/>
              </a:ext>
            </a:extLst>
          </p:cNvPr>
          <p:cNvPicPr>
            <a:picLocks noChangeAspect="1"/>
          </p:cNvPicPr>
          <p:nvPr/>
        </p:nvPicPr>
        <p:blipFill>
          <a:blip r:embed="rId3"/>
          <a:stretch>
            <a:fillRect/>
          </a:stretch>
        </p:blipFill>
        <p:spPr>
          <a:xfrm>
            <a:off x="99175" y="1628524"/>
            <a:ext cx="7590929" cy="2279088"/>
          </a:xfrm>
          <a:prstGeom prst="rect">
            <a:avLst/>
          </a:prstGeom>
        </p:spPr>
      </p:pic>
      <p:pic>
        <p:nvPicPr>
          <p:cNvPr id="8" name="Picture 7">
            <a:extLst>
              <a:ext uri="{FF2B5EF4-FFF2-40B4-BE49-F238E27FC236}">
                <a16:creationId xmlns:a16="http://schemas.microsoft.com/office/drawing/2014/main" id="{661C7748-AE17-EEC9-0FB3-A2FB5BA7C562}"/>
              </a:ext>
            </a:extLst>
          </p:cNvPr>
          <p:cNvPicPr>
            <a:picLocks noChangeAspect="1"/>
          </p:cNvPicPr>
          <p:nvPr/>
        </p:nvPicPr>
        <p:blipFill>
          <a:blip r:embed="rId4"/>
          <a:stretch>
            <a:fillRect/>
          </a:stretch>
        </p:blipFill>
        <p:spPr>
          <a:xfrm>
            <a:off x="60042" y="3907612"/>
            <a:ext cx="7669194" cy="1674083"/>
          </a:xfrm>
          <a:prstGeom prst="rect">
            <a:avLst/>
          </a:prstGeom>
        </p:spPr>
      </p:pic>
    </p:spTree>
    <p:extLst>
      <p:ext uri="{BB962C8B-B14F-4D97-AF65-F5344CB8AC3E}">
        <p14:creationId xmlns:p14="http://schemas.microsoft.com/office/powerpoint/2010/main" val="22253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CCF0-78C8-4FDB-B16E-82B703120C46}"/>
              </a:ext>
            </a:extLst>
          </p:cNvPr>
          <p:cNvSpPr>
            <a:spLocks noGrp="1"/>
          </p:cNvSpPr>
          <p:nvPr>
            <p:ph type="title"/>
          </p:nvPr>
        </p:nvSpPr>
        <p:spPr/>
        <p:txBody>
          <a:bodyPr/>
          <a:lstStyle/>
          <a:p>
            <a:r>
              <a:rPr lang="en-GB" dirty="0"/>
              <a:t>Other</a:t>
            </a:r>
          </a:p>
        </p:txBody>
      </p:sp>
      <p:sp>
        <p:nvSpPr>
          <p:cNvPr id="3" name="Content Placeholder 2">
            <a:extLst>
              <a:ext uri="{FF2B5EF4-FFF2-40B4-BE49-F238E27FC236}">
                <a16:creationId xmlns:a16="http://schemas.microsoft.com/office/drawing/2014/main" id="{3E617503-A5B6-A885-4354-F29EC5AE603F}"/>
              </a:ext>
            </a:extLst>
          </p:cNvPr>
          <p:cNvSpPr>
            <a:spLocks noGrp="1"/>
          </p:cNvSpPr>
          <p:nvPr>
            <p:ph idx="1"/>
          </p:nvPr>
        </p:nvSpPr>
        <p:spPr/>
        <p:txBody>
          <a:bodyPr/>
          <a:lstStyle/>
          <a:p>
            <a:pPr marL="0" indent="0">
              <a:buNone/>
            </a:pPr>
            <a:r>
              <a:rPr lang="en-US" dirty="0"/>
              <a:t>ARIA Funding for  topical research areas</a:t>
            </a:r>
          </a:p>
          <a:p>
            <a:r>
              <a:rPr lang="en-GB" dirty="0">
                <a:hlinkClick r:id="rId2"/>
              </a:rPr>
              <a:t>AI Scientist</a:t>
            </a:r>
            <a:r>
              <a:rPr lang="en-GB" dirty="0"/>
              <a:t>  </a:t>
            </a:r>
            <a:r>
              <a:rPr lang="en-US" dirty="0"/>
              <a:t>5-6 projects (each with up to £500K) using AI Scientists to explore and understand what role AI Scientists may take in creating and performing research. </a:t>
            </a:r>
          </a:p>
          <a:p>
            <a:pPr marL="0" indent="0">
              <a:buNone/>
            </a:pPr>
            <a:r>
              <a:rPr lang="en-GB" dirty="0"/>
              <a:t>Templeton Foundation: Science and Philosophy</a:t>
            </a:r>
          </a:p>
          <a:p>
            <a:pPr marL="0" indent="0">
              <a:buNone/>
            </a:pPr>
            <a:endParaRPr lang="en-GB" dirty="0"/>
          </a:p>
        </p:txBody>
      </p:sp>
    </p:spTree>
    <p:extLst>
      <p:ext uri="{BB962C8B-B14F-4D97-AF65-F5344CB8AC3E}">
        <p14:creationId xmlns:p14="http://schemas.microsoft.com/office/powerpoint/2010/main" val="183340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BCE-1DA8-04EC-A5DE-9C7A1ABF7F48}"/>
              </a:ext>
            </a:extLst>
          </p:cNvPr>
          <p:cNvSpPr>
            <a:spLocks noGrp="1"/>
          </p:cNvSpPr>
          <p:nvPr>
            <p:ph type="title"/>
          </p:nvPr>
        </p:nvSpPr>
        <p:spPr/>
        <p:txBody>
          <a:bodyPr/>
          <a:lstStyle/>
          <a:p>
            <a:r>
              <a:rPr lang="en-GB" dirty="0"/>
              <a:t>PP meetings hosted in Liverpool</a:t>
            </a:r>
          </a:p>
        </p:txBody>
      </p:sp>
      <p:sp>
        <p:nvSpPr>
          <p:cNvPr id="3" name="Content Placeholder 2">
            <a:extLst>
              <a:ext uri="{FF2B5EF4-FFF2-40B4-BE49-F238E27FC236}">
                <a16:creationId xmlns:a16="http://schemas.microsoft.com/office/drawing/2014/main" id="{92214B0D-F77D-BCC3-C8DF-9D607AF38253}"/>
              </a:ext>
            </a:extLst>
          </p:cNvPr>
          <p:cNvSpPr>
            <a:spLocks noGrp="1"/>
          </p:cNvSpPr>
          <p:nvPr>
            <p:ph idx="1"/>
          </p:nvPr>
        </p:nvSpPr>
        <p:spPr/>
        <p:txBody>
          <a:bodyPr>
            <a:normAutofit lnSpcReduction="10000"/>
          </a:bodyPr>
          <a:lstStyle/>
          <a:p>
            <a:pPr marL="0" indent="0">
              <a:buNone/>
            </a:pPr>
            <a:r>
              <a:rPr lang="en-GB" dirty="0"/>
              <a:t>Recent meeting and workshops: </a:t>
            </a:r>
          </a:p>
          <a:p>
            <a:r>
              <a:rPr lang="en-GB" dirty="0"/>
              <a:t>Annual Muon </a:t>
            </a:r>
            <a:r>
              <a:rPr lang="en-GB" dirty="0" err="1"/>
              <a:t>Precison</a:t>
            </a:r>
            <a:r>
              <a:rPr lang="en-GB" dirty="0"/>
              <a:t> Workshop</a:t>
            </a:r>
          </a:p>
          <a:p>
            <a:r>
              <a:rPr lang="en-GB" dirty="0"/>
              <a:t>NUFACT 2025</a:t>
            </a:r>
          </a:p>
          <a:p>
            <a:r>
              <a:rPr lang="en-GB" dirty="0"/>
              <a:t>Recent collaboration meetings: ATLAS ITk, LHCb UG2, g-2, MuEDM, FASER </a:t>
            </a:r>
          </a:p>
          <a:p>
            <a:r>
              <a:rPr lang="en-GB" dirty="0"/>
              <a:t>LATTICE2024 </a:t>
            </a:r>
          </a:p>
          <a:p>
            <a:pPr marL="0" indent="0">
              <a:buNone/>
            </a:pPr>
            <a:r>
              <a:rPr lang="en-GB" dirty="0"/>
              <a:t>Planned:</a:t>
            </a:r>
          </a:p>
          <a:p>
            <a:r>
              <a:rPr lang="en-GB" dirty="0"/>
              <a:t>CERN School of Computing 2026</a:t>
            </a:r>
          </a:p>
          <a:p>
            <a:r>
              <a:rPr lang="en-GB" dirty="0"/>
              <a:t>CHEP2027 (tbc) </a:t>
            </a:r>
          </a:p>
          <a:p>
            <a:pPr marL="0" indent="0">
              <a:buNone/>
            </a:pPr>
            <a:endParaRPr lang="en-GB" dirty="0"/>
          </a:p>
        </p:txBody>
      </p:sp>
    </p:spTree>
    <p:extLst>
      <p:ext uri="{BB962C8B-B14F-4D97-AF65-F5344CB8AC3E}">
        <p14:creationId xmlns:p14="http://schemas.microsoft.com/office/powerpoint/2010/main" val="343688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25938-1450-1026-F3AB-326377C0D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CEE5A-8925-E45A-979F-E59A0EAF1F14}"/>
              </a:ext>
            </a:extLst>
          </p:cNvPr>
          <p:cNvSpPr>
            <a:spLocks noGrp="1"/>
          </p:cNvSpPr>
          <p:nvPr>
            <p:ph type="title"/>
          </p:nvPr>
        </p:nvSpPr>
        <p:spPr>
          <a:xfrm>
            <a:off x="272143" y="108775"/>
            <a:ext cx="10515600" cy="512699"/>
          </a:xfrm>
        </p:spPr>
        <p:txBody>
          <a:bodyPr>
            <a:noAutofit/>
          </a:bodyPr>
          <a:lstStyle/>
          <a:p>
            <a:r>
              <a:rPr lang="en-GB" sz="3600" dirty="0"/>
              <a:t>Develop process with each experiment group</a:t>
            </a:r>
          </a:p>
        </p:txBody>
      </p:sp>
      <p:sp>
        <p:nvSpPr>
          <p:cNvPr id="3" name="Content Placeholder 2">
            <a:extLst>
              <a:ext uri="{FF2B5EF4-FFF2-40B4-BE49-F238E27FC236}">
                <a16:creationId xmlns:a16="http://schemas.microsoft.com/office/drawing/2014/main" id="{6B2E8353-88AF-FD2A-E644-5AEDF46C133B}"/>
              </a:ext>
            </a:extLst>
          </p:cNvPr>
          <p:cNvSpPr>
            <a:spLocks noGrp="1"/>
          </p:cNvSpPr>
          <p:nvPr>
            <p:ph idx="1"/>
          </p:nvPr>
        </p:nvSpPr>
        <p:spPr>
          <a:xfrm>
            <a:off x="356615" y="859971"/>
            <a:ext cx="10126327" cy="5632904"/>
          </a:xfrm>
        </p:spPr>
        <p:txBody>
          <a:bodyPr>
            <a:normAutofit/>
          </a:bodyPr>
          <a:lstStyle/>
          <a:p>
            <a:pPr marL="0" indent="0">
              <a:buNone/>
            </a:pPr>
            <a:r>
              <a:rPr lang="en-GB" sz="2000" dirty="0"/>
              <a:t>Proposal of how to organise this:</a:t>
            </a:r>
          </a:p>
          <a:p>
            <a:r>
              <a:rPr lang="en-GB" sz="2000" dirty="0"/>
              <a:t>Start regular meetings with each experiment group or research area, to discuss how to achieve the aims.</a:t>
            </a:r>
          </a:p>
          <a:p>
            <a:r>
              <a:rPr lang="en-GB" sz="2000" dirty="0"/>
              <a:t>Once or twice per year meeting frontier team with all experiments </a:t>
            </a:r>
          </a:p>
          <a:p>
            <a:r>
              <a:rPr lang="en-GB" sz="2000" dirty="0"/>
              <a:t>Interspaced with more meetings with the individual experiments  </a:t>
            </a:r>
          </a:p>
          <a:p>
            <a:pPr marL="0" indent="0">
              <a:buNone/>
            </a:pPr>
            <a:r>
              <a:rPr lang="en-GB" sz="2000" dirty="0"/>
              <a:t>Discuss: </a:t>
            </a:r>
            <a:r>
              <a:rPr lang="en-GB" sz="2000" u="sng" dirty="0"/>
              <a:t>funding, newsworthy results and stories, scope for hosting meetings, outreach, networking activities, outreach, …  </a:t>
            </a:r>
          </a:p>
          <a:p>
            <a:pPr marL="0" indent="0">
              <a:buNone/>
            </a:pPr>
            <a:endParaRPr lang="en-GB" sz="2000" dirty="0"/>
          </a:p>
          <a:p>
            <a:pPr marL="0" indent="0">
              <a:buNone/>
            </a:pPr>
            <a:r>
              <a:rPr lang="en-GB" sz="2000" dirty="0"/>
              <a:t>For all academics, ECR or senior research staff individually</a:t>
            </a:r>
          </a:p>
          <a:p>
            <a:r>
              <a:rPr lang="en-GB" sz="2000" u="sng" dirty="0"/>
              <a:t>Set out ambitions for future work, collaboration, funding opportunities and explore pathways to achieve this </a:t>
            </a:r>
          </a:p>
          <a:p>
            <a:pPr lvl="1"/>
            <a:r>
              <a:rPr lang="en-GB" sz="2000" dirty="0"/>
              <a:t>Network activities: new collaborations, hosting meetings, </a:t>
            </a:r>
          </a:p>
          <a:p>
            <a:pPr lvl="1"/>
            <a:r>
              <a:rPr lang="en-GB" sz="2000" dirty="0"/>
              <a:t>Establish and maintain a live list of funding opportunities and applications that are in progress or preparation.</a:t>
            </a:r>
          </a:p>
          <a:p>
            <a:pPr marL="0" indent="0">
              <a:buNone/>
            </a:pPr>
            <a:endParaRPr lang="en-GB" sz="2400" dirty="0"/>
          </a:p>
        </p:txBody>
      </p:sp>
    </p:spTree>
    <p:extLst>
      <p:ext uri="{BB962C8B-B14F-4D97-AF65-F5344CB8AC3E}">
        <p14:creationId xmlns:p14="http://schemas.microsoft.com/office/powerpoint/2010/main" val="309593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9D057-D1C5-4375-7AE4-D56765C04BB4}"/>
              </a:ext>
            </a:extLst>
          </p:cNvPr>
          <p:cNvSpPr>
            <a:spLocks noGrp="1"/>
          </p:cNvSpPr>
          <p:nvPr>
            <p:ph type="title"/>
          </p:nvPr>
        </p:nvSpPr>
        <p:spPr>
          <a:xfrm>
            <a:off x="381000" y="190954"/>
            <a:ext cx="10515600" cy="854075"/>
          </a:xfrm>
        </p:spPr>
        <p:txBody>
          <a:bodyPr>
            <a:normAutofit fontScale="90000"/>
          </a:bodyPr>
          <a:lstStyle/>
          <a:p>
            <a:r>
              <a:rPr lang="en-GB" dirty="0"/>
              <a:t>Research </a:t>
            </a:r>
            <a:br>
              <a:rPr lang="en-GB" dirty="0"/>
            </a:br>
            <a:r>
              <a:rPr lang="en-GB" dirty="0"/>
              <a:t>Frontiers</a:t>
            </a:r>
          </a:p>
        </p:txBody>
      </p:sp>
      <p:sp>
        <p:nvSpPr>
          <p:cNvPr id="5" name="Content Placeholder 4">
            <a:extLst>
              <a:ext uri="{FF2B5EF4-FFF2-40B4-BE49-F238E27FC236}">
                <a16:creationId xmlns:a16="http://schemas.microsoft.com/office/drawing/2014/main" id="{8774CFD9-1D93-C9B8-421B-3B473BAF0119}"/>
              </a:ext>
            </a:extLst>
          </p:cNvPr>
          <p:cNvSpPr>
            <a:spLocks noGrp="1"/>
          </p:cNvSpPr>
          <p:nvPr>
            <p:ph idx="1"/>
          </p:nvPr>
        </p:nvSpPr>
        <p:spPr>
          <a:xfrm>
            <a:off x="381000" y="2124363"/>
            <a:ext cx="10515600" cy="4026065"/>
          </a:xfrm>
        </p:spPr>
        <p:txBody>
          <a:bodyPr>
            <a:normAutofit fontScale="77500" lnSpcReduction="20000"/>
          </a:bodyPr>
          <a:lstStyle/>
          <a:p>
            <a:pPr marL="0" indent="0">
              <a:buNone/>
            </a:pPr>
            <a:r>
              <a:rPr lang="en-GB" u="sng" dirty="0"/>
              <a:t>Frontier aims</a:t>
            </a:r>
            <a:endParaRPr lang="en-GB" b="1" u="sng" dirty="0"/>
          </a:p>
          <a:p>
            <a:r>
              <a:rPr lang="en-GB" dirty="0"/>
              <a:t>Attract talent – fellowship candidates, studentships, visiting researchers /  professorships (in and out)</a:t>
            </a:r>
          </a:p>
          <a:p>
            <a:r>
              <a:rPr lang="en-GB" dirty="0"/>
              <a:t>Increase profile Liverpool PP -  host conferences, workshops, collaboration meetings, outreach, publicity, .. </a:t>
            </a:r>
          </a:p>
          <a:p>
            <a:r>
              <a:rPr lang="en-GB" dirty="0"/>
              <a:t>Increase funding – new (large) grants</a:t>
            </a:r>
          </a:p>
          <a:p>
            <a:endParaRPr lang="en-GB" b="1" dirty="0"/>
          </a:p>
          <a:p>
            <a:pPr marL="0" indent="0">
              <a:buNone/>
            </a:pPr>
            <a:r>
              <a:rPr lang="en-GB" dirty="0"/>
              <a:t>We can only achieve this if all experiment groups and staff contribute. </a:t>
            </a:r>
          </a:p>
          <a:p>
            <a:pPr marL="0" indent="0">
              <a:buNone/>
            </a:pPr>
            <a:endParaRPr lang="en-GB" dirty="0"/>
          </a:p>
          <a:p>
            <a:pPr marL="0" indent="0">
              <a:buNone/>
            </a:pPr>
            <a:r>
              <a:rPr lang="en-GB" dirty="0"/>
              <a:t>For muon group here is the additional challenge that we have a large team funded on a grant that end in 2027.</a:t>
            </a:r>
          </a:p>
          <a:p>
            <a:pPr marL="0" indent="0">
              <a:buNone/>
            </a:pPr>
            <a:r>
              <a:rPr lang="en-GB" dirty="0"/>
              <a:t>To sustain the strength of this programme new grants are needed!  </a:t>
            </a:r>
          </a:p>
          <a:p>
            <a:pPr marL="0" indent="0">
              <a:buNone/>
            </a:pPr>
            <a:endParaRPr lang="en-GB" dirty="0"/>
          </a:p>
        </p:txBody>
      </p:sp>
      <p:grpSp>
        <p:nvGrpSpPr>
          <p:cNvPr id="10" name="Group 9">
            <a:extLst>
              <a:ext uri="{FF2B5EF4-FFF2-40B4-BE49-F238E27FC236}">
                <a16:creationId xmlns:a16="http://schemas.microsoft.com/office/drawing/2014/main" id="{693357BF-D553-D224-2B35-AB4BBAE22965}"/>
              </a:ext>
            </a:extLst>
          </p:cNvPr>
          <p:cNvGrpSpPr/>
          <p:nvPr/>
        </p:nvGrpSpPr>
        <p:grpSpPr>
          <a:xfrm>
            <a:off x="2696771" y="117473"/>
            <a:ext cx="8199829" cy="1855111"/>
            <a:chOff x="737420" y="4929147"/>
            <a:chExt cx="8199829" cy="1855111"/>
          </a:xfrm>
        </p:grpSpPr>
        <p:pic>
          <p:nvPicPr>
            <p:cNvPr id="7" name="Picture 6">
              <a:extLst>
                <a:ext uri="{FF2B5EF4-FFF2-40B4-BE49-F238E27FC236}">
                  <a16:creationId xmlns:a16="http://schemas.microsoft.com/office/drawing/2014/main" id="{A34706F1-137D-0F29-4A24-0499E7A087DA}"/>
                </a:ext>
              </a:extLst>
            </p:cNvPr>
            <p:cNvPicPr>
              <a:picLocks noChangeAspect="1"/>
            </p:cNvPicPr>
            <p:nvPr/>
          </p:nvPicPr>
          <p:blipFill>
            <a:blip r:embed="rId2"/>
            <a:stretch>
              <a:fillRect/>
            </a:stretch>
          </p:blipFill>
          <p:spPr>
            <a:xfrm>
              <a:off x="737420" y="4929147"/>
              <a:ext cx="6862916" cy="1767648"/>
            </a:xfrm>
            <a:prstGeom prst="rect">
              <a:avLst/>
            </a:prstGeom>
          </p:spPr>
        </p:pic>
        <p:pic>
          <p:nvPicPr>
            <p:cNvPr id="9" name="Picture 8">
              <a:extLst>
                <a:ext uri="{FF2B5EF4-FFF2-40B4-BE49-F238E27FC236}">
                  <a16:creationId xmlns:a16="http://schemas.microsoft.com/office/drawing/2014/main" id="{68C3D0E2-B8E0-EFE4-F2C2-5C0A0AA8595E}"/>
                </a:ext>
              </a:extLst>
            </p:cNvPr>
            <p:cNvPicPr>
              <a:picLocks noChangeAspect="1"/>
            </p:cNvPicPr>
            <p:nvPr/>
          </p:nvPicPr>
          <p:blipFill>
            <a:blip r:embed="rId3"/>
            <a:stretch>
              <a:fillRect/>
            </a:stretch>
          </p:blipFill>
          <p:spPr>
            <a:xfrm>
              <a:off x="7526960" y="4929147"/>
              <a:ext cx="1410289" cy="1855111"/>
            </a:xfrm>
            <a:prstGeom prst="rect">
              <a:avLst/>
            </a:prstGeom>
          </p:spPr>
        </p:pic>
      </p:grpSp>
    </p:spTree>
    <p:extLst>
      <p:ext uri="{BB962C8B-B14F-4D97-AF65-F5344CB8AC3E}">
        <p14:creationId xmlns:p14="http://schemas.microsoft.com/office/powerpoint/2010/main" val="357432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78F8-B514-6ACF-5391-209508176551}"/>
              </a:ext>
            </a:extLst>
          </p:cNvPr>
          <p:cNvSpPr>
            <a:spLocks noGrp="1"/>
          </p:cNvSpPr>
          <p:nvPr>
            <p:ph type="ctrTitle"/>
          </p:nvPr>
        </p:nvSpPr>
        <p:spPr/>
        <p:txBody>
          <a:bodyPr/>
          <a:lstStyle/>
          <a:p>
            <a:r>
              <a:rPr lang="en-GB" dirty="0"/>
              <a:t>Funding Opportunities </a:t>
            </a:r>
          </a:p>
        </p:txBody>
      </p:sp>
      <p:sp>
        <p:nvSpPr>
          <p:cNvPr id="4" name="Subtitle 3">
            <a:extLst>
              <a:ext uri="{FF2B5EF4-FFF2-40B4-BE49-F238E27FC236}">
                <a16:creationId xmlns:a16="http://schemas.microsoft.com/office/drawing/2014/main" id="{681CE1E1-3E88-B8A3-67E6-E705AB50968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3222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59A1-7350-985E-AEC3-806ECC209552}"/>
              </a:ext>
            </a:extLst>
          </p:cNvPr>
          <p:cNvSpPr>
            <a:spLocks noGrp="1"/>
          </p:cNvSpPr>
          <p:nvPr>
            <p:ph type="title"/>
          </p:nvPr>
        </p:nvSpPr>
        <p:spPr>
          <a:xfrm>
            <a:off x="272143" y="114753"/>
            <a:ext cx="10515600" cy="707797"/>
          </a:xfrm>
        </p:spPr>
        <p:txBody>
          <a:bodyPr/>
          <a:lstStyle/>
          <a:p>
            <a:r>
              <a:rPr lang="en-GB" dirty="0"/>
              <a:t>Very generically</a:t>
            </a:r>
          </a:p>
        </p:txBody>
      </p:sp>
      <p:sp>
        <p:nvSpPr>
          <p:cNvPr id="3" name="Content Placeholder 2">
            <a:extLst>
              <a:ext uri="{FF2B5EF4-FFF2-40B4-BE49-F238E27FC236}">
                <a16:creationId xmlns:a16="http://schemas.microsoft.com/office/drawing/2014/main" id="{E0EAAE2B-D2ED-9EAA-C9A2-5C1DE939AD3D}"/>
              </a:ext>
            </a:extLst>
          </p:cNvPr>
          <p:cNvSpPr>
            <a:spLocks noGrp="1"/>
          </p:cNvSpPr>
          <p:nvPr>
            <p:ph idx="1"/>
          </p:nvPr>
        </p:nvSpPr>
        <p:spPr>
          <a:xfrm>
            <a:off x="272143" y="822549"/>
            <a:ext cx="10515600" cy="5920697"/>
          </a:xfrm>
        </p:spPr>
        <p:txBody>
          <a:bodyPr>
            <a:normAutofit/>
          </a:bodyPr>
          <a:lstStyle/>
          <a:p>
            <a:pPr marL="0" indent="0">
              <a:buNone/>
            </a:pPr>
            <a:r>
              <a:rPr lang="en-GB" sz="1400" dirty="0"/>
              <a:t>There are many schemes (see following slides).</a:t>
            </a:r>
          </a:p>
          <a:p>
            <a:pPr marL="0" indent="0">
              <a:buNone/>
            </a:pPr>
            <a:r>
              <a:rPr lang="en-GB" sz="1400" dirty="0"/>
              <a:t>It is useful to sign up to </a:t>
            </a:r>
            <a:r>
              <a:rPr lang="en-GB" sz="1400" dirty="0">
                <a:hlinkClick r:id="rId2"/>
              </a:rPr>
              <a:t>https://www.researchprofessional.com/</a:t>
            </a:r>
            <a:r>
              <a:rPr lang="en-GB" sz="1400" dirty="0"/>
              <a:t> and to register for research/funding news from RS, Leverhulme, ERC, STFC, etc</a:t>
            </a:r>
          </a:p>
          <a:p>
            <a:pPr marL="0" indent="0">
              <a:buNone/>
            </a:pPr>
            <a:endParaRPr lang="en-GB" sz="1400" dirty="0"/>
          </a:p>
          <a:p>
            <a:pPr marL="0" indent="0">
              <a:buNone/>
            </a:pPr>
            <a:r>
              <a:rPr lang="en-GB" sz="1400" dirty="0"/>
              <a:t>In general it is easier to get funding for: new experiments, work across experiments, novel analyses/approaches, AI development*, R&amp;D, applications, work with industry, travel and exchanges </a:t>
            </a:r>
          </a:p>
          <a:p>
            <a:pPr marL="0" indent="0">
              <a:buNone/>
            </a:pPr>
            <a:r>
              <a:rPr lang="en-GB" sz="1400" dirty="0"/>
              <a:t>Harder for: M&amp;O existing experiments, analyses in running experiments (fellowships are an exception), detector construction and upgrades (aside from STFC/UKRI project funding)  </a:t>
            </a:r>
          </a:p>
          <a:p>
            <a:pPr marL="0" indent="0">
              <a:buNone/>
            </a:pPr>
            <a:r>
              <a:rPr lang="en-GB" sz="1400" dirty="0"/>
              <a:t>Note: substantial funding ringfenced for AI and QT – range of funding opportunities</a:t>
            </a:r>
          </a:p>
        </p:txBody>
      </p:sp>
    </p:spTree>
    <p:extLst>
      <p:ext uri="{BB962C8B-B14F-4D97-AF65-F5344CB8AC3E}">
        <p14:creationId xmlns:p14="http://schemas.microsoft.com/office/powerpoint/2010/main" val="376177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0FF1-25FF-0B2E-76BD-6E2B4E0FADFA}"/>
              </a:ext>
            </a:extLst>
          </p:cNvPr>
          <p:cNvSpPr>
            <a:spLocks noGrp="1"/>
          </p:cNvSpPr>
          <p:nvPr>
            <p:ph type="title"/>
          </p:nvPr>
        </p:nvSpPr>
        <p:spPr/>
        <p:txBody>
          <a:bodyPr/>
          <a:lstStyle/>
          <a:p>
            <a:r>
              <a:rPr lang="en-GB" dirty="0"/>
              <a:t>Fellowships</a:t>
            </a:r>
          </a:p>
        </p:txBody>
      </p:sp>
      <p:sp>
        <p:nvSpPr>
          <p:cNvPr id="3" name="Content Placeholder 2">
            <a:extLst>
              <a:ext uri="{FF2B5EF4-FFF2-40B4-BE49-F238E27FC236}">
                <a16:creationId xmlns:a16="http://schemas.microsoft.com/office/drawing/2014/main" id="{DFB488D0-C0FC-81EF-17E4-FEAD7640BD82}"/>
              </a:ext>
            </a:extLst>
          </p:cNvPr>
          <p:cNvSpPr>
            <a:spLocks noGrp="1"/>
          </p:cNvSpPr>
          <p:nvPr>
            <p:ph idx="1"/>
          </p:nvPr>
        </p:nvSpPr>
        <p:spPr/>
        <p:txBody>
          <a:bodyPr>
            <a:normAutofit fontScale="92500"/>
          </a:bodyPr>
          <a:lstStyle/>
          <a:p>
            <a:r>
              <a:rPr lang="en-GB" b="1" u="sng" dirty="0">
                <a:solidFill>
                  <a:srgbClr val="2E2D62"/>
                </a:solidFill>
                <a:latin typeface="Roboto" panose="02000000000000000000" pitchFamily="2" charset="0"/>
                <a:hlinkClick r:id="" action="ppaction://noaction"/>
              </a:rPr>
              <a:t>STFC Ernest Rutherford Fellowship 2025</a:t>
            </a:r>
            <a:endParaRPr lang="en-GB" dirty="0"/>
          </a:p>
          <a:p>
            <a:r>
              <a:rPr lang="en-GB" dirty="0"/>
              <a:t>Royal Society University Research Fellowships </a:t>
            </a:r>
          </a:p>
          <a:p>
            <a:r>
              <a:rPr lang="en-GB" b="1" u="sng" dirty="0">
                <a:solidFill>
                  <a:srgbClr val="2E2D62"/>
                </a:solidFill>
                <a:latin typeface="Roboto" panose="02000000000000000000" pitchFamily="2" charset="0"/>
              </a:rPr>
              <a:t>UKRI Future Leaders Fellowships </a:t>
            </a:r>
            <a:endParaRPr lang="en-GB" dirty="0"/>
          </a:p>
          <a:p>
            <a:r>
              <a:rPr lang="en-GB" dirty="0"/>
              <a:t>UoL University Fellowships (2025: AI for Research Frontiers)</a:t>
            </a:r>
          </a:p>
          <a:p>
            <a:r>
              <a:rPr lang="en-GB" dirty="0"/>
              <a:t>ERC (Starter, Consolidator, Advanced)</a:t>
            </a:r>
          </a:p>
          <a:p>
            <a:r>
              <a:rPr lang="en-GB" dirty="0"/>
              <a:t>Other: MSCA, Leverhulme, </a:t>
            </a:r>
            <a:r>
              <a:rPr lang="en-GB" dirty="0">
                <a:hlinkClick r:id="rId2"/>
              </a:rPr>
              <a:t>Royal Commission for the Exhibition 1851</a:t>
            </a:r>
          </a:p>
          <a:p>
            <a:endParaRPr lang="en-GB" dirty="0"/>
          </a:p>
          <a:p>
            <a:pPr marL="0" indent="0">
              <a:buNone/>
            </a:pPr>
            <a:r>
              <a:rPr lang="en-GB" dirty="0"/>
              <a:t>We internal/external candidates (up to ~10 yrs after PhD) with a strong CV, leadership and a novel/strong proposal. </a:t>
            </a:r>
          </a:p>
        </p:txBody>
      </p:sp>
    </p:spTree>
    <p:extLst>
      <p:ext uri="{BB962C8B-B14F-4D97-AF65-F5344CB8AC3E}">
        <p14:creationId xmlns:p14="http://schemas.microsoft.com/office/powerpoint/2010/main" val="155140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D637-BACA-3F89-098C-91D4C6E37B30}"/>
              </a:ext>
            </a:extLst>
          </p:cNvPr>
          <p:cNvSpPr>
            <a:spLocks noGrp="1"/>
          </p:cNvSpPr>
          <p:nvPr>
            <p:ph type="title"/>
          </p:nvPr>
        </p:nvSpPr>
        <p:spPr>
          <a:xfrm>
            <a:off x="371348" y="40195"/>
            <a:ext cx="10515600" cy="649859"/>
          </a:xfrm>
        </p:spPr>
        <p:txBody>
          <a:bodyPr>
            <a:normAutofit fontScale="90000"/>
          </a:bodyPr>
          <a:lstStyle/>
          <a:p>
            <a:r>
              <a:rPr lang="en-GB" dirty="0"/>
              <a:t>STFC (in addition to the CG)</a:t>
            </a:r>
          </a:p>
        </p:txBody>
      </p:sp>
      <p:sp>
        <p:nvSpPr>
          <p:cNvPr id="3" name="Content Placeholder 2">
            <a:extLst>
              <a:ext uri="{FF2B5EF4-FFF2-40B4-BE49-F238E27FC236}">
                <a16:creationId xmlns:a16="http://schemas.microsoft.com/office/drawing/2014/main" id="{E781CD8A-AC6A-D9DE-5287-59EED03E2A2C}"/>
              </a:ext>
            </a:extLst>
          </p:cNvPr>
          <p:cNvSpPr>
            <a:spLocks noGrp="1"/>
          </p:cNvSpPr>
          <p:nvPr>
            <p:ph idx="1"/>
          </p:nvPr>
        </p:nvSpPr>
        <p:spPr>
          <a:xfrm>
            <a:off x="371348" y="903859"/>
            <a:ext cx="10515600" cy="5589016"/>
          </a:xfrm>
        </p:spPr>
        <p:txBody>
          <a:bodyPr>
            <a:noAutofit/>
          </a:bodyPr>
          <a:lstStyle/>
          <a:p>
            <a:pPr marL="0" indent="0">
              <a:buNone/>
            </a:pPr>
            <a:r>
              <a:rPr lang="en-GB" sz="1800" b="1" u="sng" dirty="0">
                <a:solidFill>
                  <a:srgbClr val="2E2D62"/>
                </a:solidFill>
                <a:latin typeface="Roboto" panose="02000000000000000000" pitchFamily="2" charset="0"/>
                <a:hlinkClick r:id="rId2"/>
              </a:rPr>
              <a:t>Large </a:t>
            </a:r>
            <a:r>
              <a:rPr lang="en-GB" sz="1800" b="1" i="0" u="sng" dirty="0">
                <a:solidFill>
                  <a:srgbClr val="2E2D62"/>
                </a:solidFill>
                <a:effectLst/>
                <a:latin typeface="Roboto" panose="02000000000000000000" pitchFamily="2" charset="0"/>
                <a:hlinkClick r:id="rId2"/>
              </a:rPr>
              <a:t> Projects - Projects Peer Review Panel (PPRP) 2025</a:t>
            </a:r>
            <a:r>
              <a:rPr lang="en-GB" sz="1800" b="0" i="0" dirty="0">
                <a:solidFill>
                  <a:srgbClr val="505050"/>
                </a:solidFill>
                <a:effectLst/>
                <a:latin typeface="Roboto" panose="02000000000000000000" pitchFamily="2" charset="0"/>
              </a:rPr>
              <a:t> to develop a large or complex scientific projects. You must have already discussed your ideas with one of our programme managers and have been invited to submit a full proposal.</a:t>
            </a:r>
            <a:endParaRPr lang="en-GB" sz="1800" b="1" i="0" dirty="0">
              <a:solidFill>
                <a:srgbClr val="2E2D62"/>
              </a:solidFill>
              <a:effectLst/>
              <a:latin typeface="Times New Roman" panose="02020603050405020304" pitchFamily="18" charset="0"/>
            </a:endParaRPr>
          </a:p>
          <a:p>
            <a:pPr marL="0" indent="0">
              <a:buNone/>
            </a:pPr>
            <a:r>
              <a:rPr lang="en-GB" sz="1800" b="1" i="0" u="sng" dirty="0">
                <a:solidFill>
                  <a:srgbClr val="2E2D62"/>
                </a:solidFill>
                <a:effectLst/>
                <a:latin typeface="Roboto" panose="02000000000000000000" pitchFamily="2" charset="0"/>
                <a:hlinkClick r:id="rId3"/>
              </a:rPr>
              <a:t>Public Engagement Spark Awards 2025A</a:t>
            </a:r>
            <a:r>
              <a:rPr lang="en-GB" sz="1800" b="0" i="0" dirty="0">
                <a:solidFill>
                  <a:srgbClr val="505050"/>
                </a:solidFill>
                <a:effectLst/>
                <a:latin typeface="Roboto" panose="02000000000000000000" pitchFamily="2" charset="0"/>
              </a:rPr>
              <a:t> to engage the public with Science and Technology Facilities Council (STFC) supported science, people, technology or facilities. (</a:t>
            </a:r>
            <a:r>
              <a:rPr lang="en-GB" sz="1800" b="1" i="0" u="sng" dirty="0">
                <a:solidFill>
                  <a:srgbClr val="2E2D62"/>
                </a:solidFill>
                <a:effectLst/>
                <a:latin typeface="Roboto" panose="02000000000000000000" pitchFamily="2" charset="0"/>
                <a:hlinkClick r:id="rId4"/>
              </a:rPr>
              <a:t>Public Engagement Legacy Awards: 2025A</a:t>
            </a:r>
            <a:r>
              <a:rPr lang="en-GB" sz="1800" dirty="0">
                <a:solidFill>
                  <a:srgbClr val="505050"/>
                </a:solidFill>
                <a:latin typeface="Roboto" panose="02000000000000000000" pitchFamily="2" charset="0"/>
              </a:rPr>
              <a:t>, </a:t>
            </a:r>
            <a:r>
              <a:rPr lang="en-GB" sz="1800" b="1" i="0" u="sng" dirty="0">
                <a:solidFill>
                  <a:srgbClr val="CB3564"/>
                </a:solidFill>
                <a:effectLst/>
                <a:latin typeface="Roboto" panose="02000000000000000000" pitchFamily="2" charset="0"/>
                <a:hlinkClick r:id="rId5"/>
              </a:rPr>
              <a:t>Nucleus Public Engagement Awards 2025</a:t>
            </a:r>
            <a:r>
              <a:rPr lang="en-GB" sz="1800" dirty="0">
                <a:solidFill>
                  <a:srgbClr val="505050"/>
                </a:solidFill>
                <a:latin typeface="Roboto" panose="02000000000000000000" pitchFamily="2" charset="0"/>
              </a:rPr>
              <a:t> ) </a:t>
            </a:r>
            <a:endParaRPr lang="en-GB" sz="1800" b="1" i="0" dirty="0">
              <a:solidFill>
                <a:srgbClr val="2E2D62"/>
              </a:solidFill>
              <a:effectLst/>
              <a:latin typeface="Times New Roman" panose="02020603050405020304" pitchFamily="18" charset="0"/>
            </a:endParaRPr>
          </a:p>
          <a:p>
            <a:pPr algn="l">
              <a:buNone/>
            </a:pPr>
            <a:r>
              <a:rPr lang="en-GB" sz="1800" b="1" i="0" u="sng" dirty="0">
                <a:solidFill>
                  <a:srgbClr val="2E2D62"/>
                </a:solidFill>
                <a:effectLst/>
                <a:latin typeface="Roboto" panose="02000000000000000000" pitchFamily="2" charset="0"/>
                <a:hlinkClick r:id="rId6"/>
              </a:rPr>
              <a:t>Funding for short courses and summer schools in 2025</a:t>
            </a:r>
            <a:r>
              <a:rPr lang="en-GB" sz="1800" b="0" i="0" dirty="0">
                <a:solidFill>
                  <a:srgbClr val="505050"/>
                </a:solidFill>
                <a:effectLst/>
                <a:latin typeface="Roboto" panose="02000000000000000000" pitchFamily="2" charset="0"/>
              </a:rPr>
              <a:t> - Apply for funding to hold short courses, summer schools and online training resources in science or technology.</a:t>
            </a:r>
          </a:p>
          <a:p>
            <a:pPr marL="0" indent="0">
              <a:buNone/>
            </a:pPr>
            <a:r>
              <a:rPr lang="en-GB" sz="1800" b="1" u="sng" dirty="0">
                <a:solidFill>
                  <a:srgbClr val="2E2D62"/>
                </a:solidFill>
                <a:latin typeface="Roboto" panose="02000000000000000000" pitchFamily="2" charset="0"/>
                <a:hlinkClick r:id="rId7"/>
              </a:rPr>
              <a:t>Proof of concept</a:t>
            </a:r>
            <a:r>
              <a:rPr lang="en-GB" sz="1800" b="1" u="sng" dirty="0">
                <a:solidFill>
                  <a:srgbClr val="2E2D62"/>
                </a:solidFill>
                <a:latin typeface="Roboto" panose="02000000000000000000" pitchFamily="2" charset="0"/>
              </a:rPr>
              <a:t> </a:t>
            </a:r>
            <a:r>
              <a:rPr lang="en-GB" sz="1800" dirty="0">
                <a:solidFill>
                  <a:srgbClr val="505050"/>
                </a:solidFill>
                <a:latin typeface="Roboto" panose="02000000000000000000" pitchFamily="2" charset="0"/>
              </a:rPr>
              <a:t>to support the commercialisation of research and the development of new products, processes or services.</a:t>
            </a:r>
            <a:endParaRPr lang="en-GB" sz="1800" b="1" dirty="0">
              <a:solidFill>
                <a:srgbClr val="2E2D62"/>
              </a:solidFill>
              <a:latin typeface="Times New Roman" panose="02020603050405020304" pitchFamily="18" charset="0"/>
            </a:endParaRPr>
          </a:p>
          <a:p>
            <a:pPr>
              <a:buNone/>
            </a:pPr>
            <a:r>
              <a:rPr lang="en-GB" sz="1800" b="1" u="sng" dirty="0">
                <a:solidFill>
                  <a:srgbClr val="2E2D62"/>
                </a:solidFill>
                <a:latin typeface="Roboto" panose="02000000000000000000" pitchFamily="2" charset="0"/>
                <a:hlinkClick r:id="rId8"/>
              </a:rPr>
              <a:t>Early stage research and development scheme 2024</a:t>
            </a:r>
            <a:r>
              <a:rPr lang="en-GB" sz="1800" b="1" u="sng" dirty="0">
                <a:solidFill>
                  <a:srgbClr val="2E2D62"/>
                </a:solidFill>
                <a:latin typeface="Roboto" panose="02000000000000000000" pitchFamily="2" charset="0"/>
              </a:rPr>
              <a:t>  </a:t>
            </a:r>
            <a:r>
              <a:rPr lang="en-GB" sz="1800" dirty="0">
                <a:solidFill>
                  <a:srgbClr val="505050"/>
                </a:solidFill>
                <a:latin typeface="Roboto" panose="02000000000000000000" pitchFamily="2" charset="0"/>
              </a:rPr>
              <a:t>Apply for funding to commercialise your technology or science developed from the STFC particle physics, astronomy and nuclear physics (PPAN) community.</a:t>
            </a:r>
          </a:p>
          <a:p>
            <a:pPr>
              <a:buNone/>
            </a:pPr>
            <a:r>
              <a:rPr lang="en-GB" sz="1800" b="1" u="sng" dirty="0">
                <a:solidFill>
                  <a:srgbClr val="2E2D62"/>
                </a:solidFill>
                <a:latin typeface="Roboto" panose="02000000000000000000" pitchFamily="2" charset="0"/>
                <a:hlinkClick r:id="rId9"/>
              </a:rPr>
              <a:t>Late-stage commercialisation scheme 2024</a:t>
            </a:r>
            <a:r>
              <a:rPr lang="en-GB" sz="1800" b="1" u="sng" dirty="0">
                <a:solidFill>
                  <a:srgbClr val="2E2D62"/>
                </a:solidFill>
                <a:latin typeface="Roboto" panose="02000000000000000000" pitchFamily="2" charset="0"/>
              </a:rPr>
              <a:t>  </a:t>
            </a:r>
            <a:r>
              <a:rPr lang="en-GB" sz="1800" dirty="0">
                <a:solidFill>
                  <a:srgbClr val="505050"/>
                </a:solidFill>
                <a:latin typeface="Roboto" panose="02000000000000000000" pitchFamily="2" charset="0"/>
              </a:rPr>
              <a:t>Apply for funding to commercialise your technology or science developed from the STFC particle physics, astronomy and nuclear physics (PPAN) community.</a:t>
            </a:r>
          </a:p>
        </p:txBody>
      </p:sp>
    </p:spTree>
    <p:extLst>
      <p:ext uri="{BB962C8B-B14F-4D97-AF65-F5344CB8AC3E}">
        <p14:creationId xmlns:p14="http://schemas.microsoft.com/office/powerpoint/2010/main" val="360567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6943-DC30-1477-20DE-017D74590FC2}"/>
              </a:ext>
            </a:extLst>
          </p:cNvPr>
          <p:cNvSpPr>
            <a:spLocks noGrp="1"/>
          </p:cNvSpPr>
          <p:nvPr>
            <p:ph type="title"/>
          </p:nvPr>
        </p:nvSpPr>
        <p:spPr/>
        <p:txBody>
          <a:bodyPr/>
          <a:lstStyle/>
          <a:p>
            <a:r>
              <a:rPr lang="en-GB" dirty="0"/>
              <a:t>UKRI (cross council)</a:t>
            </a:r>
          </a:p>
        </p:txBody>
      </p:sp>
      <p:sp>
        <p:nvSpPr>
          <p:cNvPr id="3" name="Content Placeholder 2">
            <a:extLst>
              <a:ext uri="{FF2B5EF4-FFF2-40B4-BE49-F238E27FC236}">
                <a16:creationId xmlns:a16="http://schemas.microsoft.com/office/drawing/2014/main" id="{D0D7C882-0E97-4EC1-B02D-63D9F289B18D}"/>
              </a:ext>
            </a:extLst>
          </p:cNvPr>
          <p:cNvSpPr>
            <a:spLocks noGrp="1"/>
          </p:cNvSpPr>
          <p:nvPr>
            <p:ph idx="1"/>
          </p:nvPr>
        </p:nvSpPr>
        <p:spPr>
          <a:xfrm>
            <a:off x="838200" y="1426232"/>
            <a:ext cx="10515600" cy="4351338"/>
          </a:xfrm>
        </p:spPr>
        <p:txBody>
          <a:bodyPr>
            <a:normAutofit/>
          </a:bodyPr>
          <a:lstStyle/>
          <a:p>
            <a:pPr algn="l">
              <a:buNone/>
            </a:pPr>
            <a:r>
              <a:rPr lang="en-GB" b="1" i="0" u="sng" dirty="0">
                <a:solidFill>
                  <a:srgbClr val="CB3564"/>
                </a:solidFill>
                <a:effectLst/>
                <a:latin typeface="Roboto" panose="02000000000000000000" pitchFamily="2" charset="0"/>
                <a:hlinkClick r:id="rId2"/>
              </a:rPr>
              <a:t>UKRI cross research council responsive mode pilot scheme: round two full stage</a:t>
            </a:r>
            <a:endParaRPr lang="en-GB" b="1" i="0" dirty="0">
              <a:solidFill>
                <a:srgbClr val="2E2D62"/>
              </a:solidFill>
              <a:effectLst/>
              <a:latin typeface="Times New Roman" panose="02020603050405020304" pitchFamily="18" charset="0"/>
            </a:endParaRPr>
          </a:p>
          <a:p>
            <a:pPr algn="l">
              <a:spcAft>
                <a:spcPts val="1500"/>
              </a:spcAft>
            </a:pPr>
            <a:r>
              <a:rPr lang="en-GB" b="0" i="0" dirty="0">
                <a:solidFill>
                  <a:srgbClr val="505050"/>
                </a:solidFill>
                <a:effectLst/>
                <a:latin typeface="Roboto" panose="02000000000000000000" pitchFamily="2" charset="0"/>
              </a:rPr>
              <a:t>Apply for funding for breakthrough or disruptive interdisciplinary ideas that transcend, combine or significantly span disciplines that are not routinely funded through existing UK Research and Innovation (UKRI) responsive mode schemes.</a:t>
            </a:r>
            <a:endParaRPr lang="en-GB" b="1" i="0" dirty="0">
              <a:solidFill>
                <a:srgbClr val="2E2D62"/>
              </a:solidFill>
              <a:effectLst/>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47195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0198-B513-847F-66F8-66B1DAEF7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DF67D-5F5F-BCF8-58A0-B4BDF904E4DE}"/>
              </a:ext>
            </a:extLst>
          </p:cNvPr>
          <p:cNvSpPr>
            <a:spLocks noGrp="1"/>
          </p:cNvSpPr>
          <p:nvPr>
            <p:ph type="title"/>
          </p:nvPr>
        </p:nvSpPr>
        <p:spPr/>
        <p:txBody>
          <a:bodyPr/>
          <a:lstStyle/>
          <a:p>
            <a:r>
              <a:rPr lang="en-GB" dirty="0"/>
              <a:t>Other UK councils</a:t>
            </a:r>
          </a:p>
        </p:txBody>
      </p:sp>
      <p:sp>
        <p:nvSpPr>
          <p:cNvPr id="3" name="Content Placeholder 2">
            <a:extLst>
              <a:ext uri="{FF2B5EF4-FFF2-40B4-BE49-F238E27FC236}">
                <a16:creationId xmlns:a16="http://schemas.microsoft.com/office/drawing/2014/main" id="{A80A491C-9EF6-9FE6-85C3-FB352798B711}"/>
              </a:ext>
            </a:extLst>
          </p:cNvPr>
          <p:cNvSpPr>
            <a:spLocks noGrp="1"/>
          </p:cNvSpPr>
          <p:nvPr>
            <p:ph idx="1"/>
          </p:nvPr>
        </p:nvSpPr>
        <p:spPr>
          <a:xfrm>
            <a:off x="838200" y="1426232"/>
            <a:ext cx="10515600" cy="4351338"/>
          </a:xfrm>
        </p:spPr>
        <p:txBody>
          <a:bodyPr>
            <a:normAutofit/>
          </a:bodyPr>
          <a:lstStyle/>
          <a:p>
            <a:pPr algn="l">
              <a:buNone/>
            </a:pPr>
            <a:r>
              <a:rPr lang="en-GB" dirty="0">
                <a:solidFill>
                  <a:srgbClr val="505050"/>
                </a:solidFill>
                <a:latin typeface="Roboto" panose="02000000000000000000" pitchFamily="2" charset="0"/>
              </a:rPr>
              <a:t>EPSRC research project grant : possible scope for AI and quantum related work</a:t>
            </a:r>
            <a:endParaRPr lang="en-GB" b="1" u="sng" dirty="0">
              <a:solidFill>
                <a:srgbClr val="2E2D62"/>
              </a:solidFill>
              <a:latin typeface="Roboto" panose="02000000000000000000" pitchFamily="2" charset="0"/>
            </a:endParaRPr>
          </a:p>
          <a:p>
            <a:pPr>
              <a:buNone/>
            </a:pPr>
            <a:r>
              <a:rPr lang="en-GB" b="1" u="sng" dirty="0">
                <a:solidFill>
                  <a:srgbClr val="2E2D62"/>
                </a:solidFill>
                <a:latin typeface="Roboto" panose="02000000000000000000" pitchFamily="2" charset="0"/>
              </a:rPr>
              <a:t>Strategic infrastructure for engineering and physical sciences: June 2025</a:t>
            </a:r>
            <a:endParaRPr lang="en-GB" b="1" dirty="0">
              <a:solidFill>
                <a:srgbClr val="2E2D62"/>
              </a:solidFill>
              <a:latin typeface="Times New Roman" panose="02020603050405020304" pitchFamily="18" charset="0"/>
            </a:endParaRPr>
          </a:p>
          <a:p>
            <a:pPr>
              <a:spcAft>
                <a:spcPts val="1500"/>
              </a:spcAft>
            </a:pPr>
            <a:r>
              <a:rPr lang="en-GB" dirty="0">
                <a:solidFill>
                  <a:srgbClr val="505050"/>
                </a:solidFill>
                <a:latin typeface="Roboto" panose="02000000000000000000" pitchFamily="2" charset="0"/>
              </a:rPr>
              <a:t>Apply for funding to purchase strategic infrastructure that will improve UK scientific capability and enable cutting-edge research of high priority to EPSRC.</a:t>
            </a:r>
          </a:p>
          <a:p>
            <a:pPr marL="0" indent="0">
              <a:buNone/>
            </a:pPr>
            <a:r>
              <a:rPr lang="en-GB" dirty="0"/>
              <a:t>Other ..</a:t>
            </a:r>
          </a:p>
        </p:txBody>
      </p:sp>
    </p:spTree>
    <p:extLst>
      <p:ext uri="{BB962C8B-B14F-4D97-AF65-F5344CB8AC3E}">
        <p14:creationId xmlns:p14="http://schemas.microsoft.com/office/powerpoint/2010/main" val="274047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97B58-5CF9-A703-49EB-E5F26CBC6D17}"/>
              </a:ext>
            </a:extLst>
          </p:cNvPr>
          <p:cNvPicPr>
            <a:picLocks noChangeAspect="1"/>
          </p:cNvPicPr>
          <p:nvPr/>
        </p:nvPicPr>
        <p:blipFill>
          <a:blip r:embed="rId2"/>
          <a:stretch>
            <a:fillRect/>
          </a:stretch>
        </p:blipFill>
        <p:spPr>
          <a:xfrm>
            <a:off x="1847526" y="295220"/>
            <a:ext cx="3915321" cy="771633"/>
          </a:xfrm>
          <a:prstGeom prst="rect">
            <a:avLst/>
          </a:prstGeom>
        </p:spPr>
      </p:pic>
      <p:pic>
        <p:nvPicPr>
          <p:cNvPr id="9" name="Picture 8">
            <a:extLst>
              <a:ext uri="{FF2B5EF4-FFF2-40B4-BE49-F238E27FC236}">
                <a16:creationId xmlns:a16="http://schemas.microsoft.com/office/drawing/2014/main" id="{B8E9099E-3194-4552-105C-D416788188AA}"/>
              </a:ext>
            </a:extLst>
          </p:cNvPr>
          <p:cNvPicPr>
            <a:picLocks noChangeAspect="1"/>
          </p:cNvPicPr>
          <p:nvPr/>
        </p:nvPicPr>
        <p:blipFill>
          <a:blip r:embed="rId3"/>
          <a:stretch>
            <a:fillRect/>
          </a:stretch>
        </p:blipFill>
        <p:spPr>
          <a:xfrm>
            <a:off x="558265" y="1066853"/>
            <a:ext cx="9269010" cy="2624983"/>
          </a:xfrm>
          <a:prstGeom prst="rect">
            <a:avLst/>
          </a:prstGeom>
        </p:spPr>
      </p:pic>
      <p:pic>
        <p:nvPicPr>
          <p:cNvPr id="11" name="Picture 10">
            <a:extLst>
              <a:ext uri="{FF2B5EF4-FFF2-40B4-BE49-F238E27FC236}">
                <a16:creationId xmlns:a16="http://schemas.microsoft.com/office/drawing/2014/main" id="{E105387F-24D8-A725-C4FE-9E0CA523D536}"/>
              </a:ext>
            </a:extLst>
          </p:cNvPr>
          <p:cNvPicPr>
            <a:picLocks noChangeAspect="1"/>
          </p:cNvPicPr>
          <p:nvPr/>
        </p:nvPicPr>
        <p:blipFill>
          <a:blip r:embed="rId4"/>
          <a:stretch>
            <a:fillRect/>
          </a:stretch>
        </p:blipFill>
        <p:spPr>
          <a:xfrm>
            <a:off x="558265" y="3687571"/>
            <a:ext cx="4475661" cy="2535061"/>
          </a:xfrm>
          <a:prstGeom prst="rect">
            <a:avLst/>
          </a:prstGeom>
        </p:spPr>
      </p:pic>
      <p:sp>
        <p:nvSpPr>
          <p:cNvPr id="2" name="TextBox 1">
            <a:extLst>
              <a:ext uri="{FF2B5EF4-FFF2-40B4-BE49-F238E27FC236}">
                <a16:creationId xmlns:a16="http://schemas.microsoft.com/office/drawing/2014/main" id="{E9595DF3-4864-91FB-2EB8-AD1FC3F85335}"/>
              </a:ext>
            </a:extLst>
          </p:cNvPr>
          <p:cNvSpPr txBox="1"/>
          <p:nvPr/>
        </p:nvSpPr>
        <p:spPr>
          <a:xfrm>
            <a:off x="5869858" y="4365523"/>
            <a:ext cx="4563813" cy="1477328"/>
          </a:xfrm>
          <a:prstGeom prst="rect">
            <a:avLst/>
          </a:prstGeom>
          <a:noFill/>
        </p:spPr>
        <p:txBody>
          <a:bodyPr wrap="none" rtlCol="0">
            <a:spAutoFit/>
          </a:bodyPr>
          <a:lstStyle/>
          <a:p>
            <a:r>
              <a:rPr lang="en-US" dirty="0"/>
              <a:t>+ other grants:</a:t>
            </a:r>
          </a:p>
          <a:p>
            <a:pPr marL="285750" indent="-285750">
              <a:buFont typeface="Arial" panose="020B0604020202020204" pitchFamily="34" charset="0"/>
              <a:buChar char="•"/>
            </a:pPr>
            <a:r>
              <a:rPr lang="en-US" dirty="0"/>
              <a:t>Industry led project innovation grants</a:t>
            </a:r>
          </a:p>
          <a:p>
            <a:pPr marL="285750" indent="-285750">
              <a:buFont typeface="Arial" panose="020B0604020202020204" pitchFamily="34" charset="0"/>
              <a:buChar char="•"/>
            </a:pPr>
            <a:r>
              <a:rPr lang="en-US" dirty="0"/>
              <a:t>Public Engagement grants</a:t>
            </a:r>
          </a:p>
          <a:p>
            <a:pPr marL="285750" indent="-285750">
              <a:buFont typeface="Arial" panose="020B0604020202020204" pitchFamily="34" charset="0"/>
              <a:buChar char="•"/>
            </a:pPr>
            <a:r>
              <a:rPr lang="en-US" dirty="0"/>
              <a:t>Horizon Europe </a:t>
            </a:r>
            <a:r>
              <a:rPr lang="en-US" dirty="0" err="1"/>
              <a:t>programme</a:t>
            </a:r>
            <a:endParaRPr lang="en-US" dirty="0"/>
          </a:p>
          <a:p>
            <a:pPr marL="285750" indent="-285750">
              <a:buFont typeface="Arial" panose="020B0604020202020204" pitchFamily="34" charset="0"/>
              <a:buChar char="•"/>
            </a:pPr>
            <a:r>
              <a:rPr lang="en-US" dirty="0"/>
              <a:t>New in 2026 </a:t>
            </a:r>
            <a:r>
              <a:rPr lang="en-US" dirty="0" err="1"/>
              <a:t>programme</a:t>
            </a:r>
            <a:r>
              <a:rPr lang="en-US" dirty="0"/>
              <a:t> launched  ERC+ </a:t>
            </a:r>
            <a:endParaRPr lang="en-GB" dirty="0"/>
          </a:p>
        </p:txBody>
      </p:sp>
    </p:spTree>
    <p:extLst>
      <p:ext uri="{BB962C8B-B14F-4D97-AF65-F5344CB8AC3E}">
        <p14:creationId xmlns:p14="http://schemas.microsoft.com/office/powerpoint/2010/main" val="218191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23144</TotalTime>
  <Words>965</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Open Sans</vt:lpstr>
      <vt:lpstr>Roboto</vt:lpstr>
      <vt:lpstr>Times New Roman</vt:lpstr>
      <vt:lpstr>Office Theme</vt:lpstr>
      <vt:lpstr>Frontier aims and funding opportunities</vt:lpstr>
      <vt:lpstr>Research  Frontiers</vt:lpstr>
      <vt:lpstr>Funding Opportunities </vt:lpstr>
      <vt:lpstr>Very generically</vt:lpstr>
      <vt:lpstr>Fellowships</vt:lpstr>
      <vt:lpstr>STFC (in addition to the CG)</vt:lpstr>
      <vt:lpstr>UKRI (cross council)</vt:lpstr>
      <vt:lpstr>Other UK councils</vt:lpstr>
      <vt:lpstr>PowerPoint Presentation</vt:lpstr>
      <vt:lpstr>PowerPoint Presentation</vt:lpstr>
      <vt:lpstr>PowerPoint Presentation</vt:lpstr>
      <vt:lpstr>PowerPoint Presentation</vt:lpstr>
      <vt:lpstr>PowerPoint Presentation</vt:lpstr>
      <vt:lpstr>Other</vt:lpstr>
      <vt:lpstr>PP meetings hosted in Liverpool</vt:lpstr>
      <vt:lpstr>Develop process with each experiment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Vossebeld, Joost</dc:creator>
  <cp:lastModifiedBy>Vossebeld, Joost</cp:lastModifiedBy>
  <cp:revision>14</cp:revision>
  <dcterms:created xsi:type="dcterms:W3CDTF">2025-06-26T08:57:01Z</dcterms:created>
  <dcterms:modified xsi:type="dcterms:W3CDTF">2025-12-01T09:33:18Z</dcterms:modified>
</cp:coreProperties>
</file>