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74" r:id="rId3"/>
    <p:sldId id="257" r:id="rId4"/>
    <p:sldId id="258" r:id="rId5"/>
    <p:sldId id="259" r:id="rId6"/>
    <p:sldId id="260" r:id="rId7"/>
    <p:sldId id="261" r:id="rId8"/>
    <p:sldId id="262" r:id="rId9"/>
    <p:sldId id="263" r:id="rId10"/>
    <p:sldId id="264" r:id="rId11"/>
    <p:sldId id="266" r:id="rId12"/>
    <p:sldId id="267" r:id="rId13"/>
    <p:sldId id="268" r:id="rId14"/>
    <p:sldId id="27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33FF12-CC8F-45CB-A240-C3BB6AF21B74}" v="1775" dt="2026-02-08T20:26:01.5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0" d="100"/>
          <a:sy n="60" d="100"/>
        </p:scale>
        <p:origin x="90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 Lenane" userId="5e029db5198b310b" providerId="LiveId" clId="{24D520F1-C0BB-486E-A4E7-34F89D550FB6}"/>
    <pc:docChg chg="undo redo custSel addSld delSld modSld">
      <pc:chgData name="Tom Lenane" userId="5e029db5198b310b" providerId="LiveId" clId="{24D520F1-C0BB-486E-A4E7-34F89D550FB6}" dt="2026-02-08T22:32:25.595" v="16982" actId="20577"/>
      <pc:docMkLst>
        <pc:docMk/>
      </pc:docMkLst>
      <pc:sldChg chg="addSp delSp modSp mod setBg">
        <pc:chgData name="Tom Lenane" userId="5e029db5198b310b" providerId="LiveId" clId="{24D520F1-C0BB-486E-A4E7-34F89D550FB6}" dt="2026-02-08T20:26:54.678" v="16791" actId="20577"/>
        <pc:sldMkLst>
          <pc:docMk/>
          <pc:sldMk cId="4143370254" sldId="256"/>
        </pc:sldMkLst>
        <pc:spChg chg="mod">
          <ac:chgData name="Tom Lenane" userId="5e029db5198b310b" providerId="LiveId" clId="{24D520F1-C0BB-486E-A4E7-34F89D550FB6}" dt="2026-02-08T20:26:05.113" v="16777" actId="26606"/>
          <ac:spMkLst>
            <pc:docMk/>
            <pc:sldMk cId="4143370254" sldId="256"/>
            <ac:spMk id="2" creationId="{F4FD0508-E0F6-689B-2A06-820A3AC427AE}"/>
          </ac:spMkLst>
        </pc:spChg>
        <pc:spChg chg="mod">
          <ac:chgData name="Tom Lenane" userId="5e029db5198b310b" providerId="LiveId" clId="{24D520F1-C0BB-486E-A4E7-34F89D550FB6}" dt="2026-02-08T20:26:54.678" v="16791" actId="20577"/>
          <ac:spMkLst>
            <pc:docMk/>
            <pc:sldMk cId="4143370254" sldId="256"/>
            <ac:spMk id="3" creationId="{391BF954-0DA7-A1C3-06A0-F14A9F2448B8}"/>
          </ac:spMkLst>
        </pc:spChg>
        <pc:spChg chg="mod">
          <ac:chgData name="Tom Lenane" userId="5e029db5198b310b" providerId="LiveId" clId="{24D520F1-C0BB-486E-A4E7-34F89D550FB6}" dt="2026-02-08T20:26:05.113" v="16777" actId="26606"/>
          <ac:spMkLst>
            <pc:docMk/>
            <pc:sldMk cId="4143370254" sldId="256"/>
            <ac:spMk id="4" creationId="{5EF0DC9F-2D99-E991-C44E-1F38188FCEF6}"/>
          </ac:spMkLst>
        </pc:spChg>
        <pc:spChg chg="mod">
          <ac:chgData name="Tom Lenane" userId="5e029db5198b310b" providerId="LiveId" clId="{24D520F1-C0BB-486E-A4E7-34F89D550FB6}" dt="2026-02-08T20:26:05.113" v="16777" actId="26606"/>
          <ac:spMkLst>
            <pc:docMk/>
            <pc:sldMk cId="4143370254" sldId="256"/>
            <ac:spMk id="5" creationId="{D310AB8F-29DD-806C-102E-B607AD32983D}"/>
          </ac:spMkLst>
        </pc:spChg>
        <pc:spChg chg="mod">
          <ac:chgData name="Tom Lenane" userId="5e029db5198b310b" providerId="LiveId" clId="{24D520F1-C0BB-486E-A4E7-34F89D550FB6}" dt="2026-02-08T20:26:05.113" v="16777" actId="26606"/>
          <ac:spMkLst>
            <pc:docMk/>
            <pc:sldMk cId="4143370254" sldId="256"/>
            <ac:spMk id="6" creationId="{957E3C06-3EEF-6DA8-74B5-B67FAA992AD5}"/>
          </ac:spMkLst>
        </pc:spChg>
        <pc:spChg chg="add del">
          <ac:chgData name="Tom Lenane" userId="5e029db5198b310b" providerId="LiveId" clId="{24D520F1-C0BB-486E-A4E7-34F89D550FB6}" dt="2026-02-08T20:26:05.113" v="16777" actId="26606"/>
          <ac:spMkLst>
            <pc:docMk/>
            <pc:sldMk cId="4143370254" sldId="256"/>
            <ac:spMk id="12" creationId="{3C54F4CE-85F0-46ED-80DA-9518C9251AD1}"/>
          </ac:spMkLst>
        </pc:spChg>
        <pc:spChg chg="add del">
          <ac:chgData name="Tom Lenane" userId="5e029db5198b310b" providerId="LiveId" clId="{24D520F1-C0BB-486E-A4E7-34F89D550FB6}" dt="2026-02-08T20:26:05.113" v="16777" actId="26606"/>
          <ac:spMkLst>
            <pc:docMk/>
            <pc:sldMk cId="4143370254" sldId="256"/>
            <ac:spMk id="14" creationId="{DADD1FCA-8ACB-4958-81DD-4CDD6D3E1921}"/>
          </ac:spMkLst>
        </pc:spChg>
        <pc:picChg chg="add mod ord">
          <ac:chgData name="Tom Lenane" userId="5e029db5198b310b" providerId="LiveId" clId="{24D520F1-C0BB-486E-A4E7-34F89D550FB6}" dt="2026-02-08T20:26:44.713" v="16780" actId="1076"/>
          <ac:picMkLst>
            <pc:docMk/>
            <pc:sldMk cId="4143370254" sldId="256"/>
            <ac:picMk id="7" creationId="{194C29C5-89EC-7E18-075D-58C603706675}"/>
          </ac:picMkLst>
        </pc:picChg>
      </pc:sldChg>
      <pc:sldChg chg="modSp new mod">
        <pc:chgData name="Tom Lenane" userId="5e029db5198b310b" providerId="LiveId" clId="{24D520F1-C0BB-486E-A4E7-34F89D550FB6}" dt="2026-02-06T12:24:36.497" v="16379" actId="20577"/>
        <pc:sldMkLst>
          <pc:docMk/>
          <pc:sldMk cId="1646232813" sldId="257"/>
        </pc:sldMkLst>
        <pc:spChg chg="mod">
          <ac:chgData name="Tom Lenane" userId="5e029db5198b310b" providerId="LiveId" clId="{24D520F1-C0BB-486E-A4E7-34F89D550FB6}" dt="2026-01-26T00:32:25.465" v="3667" actId="20577"/>
          <ac:spMkLst>
            <pc:docMk/>
            <pc:sldMk cId="1646232813" sldId="257"/>
            <ac:spMk id="2" creationId="{63D04710-E9F0-B837-A229-35D90731AFD5}"/>
          </ac:spMkLst>
        </pc:spChg>
        <pc:spChg chg="mod">
          <ac:chgData name="Tom Lenane" userId="5e029db5198b310b" providerId="LiveId" clId="{24D520F1-C0BB-486E-A4E7-34F89D550FB6}" dt="2026-02-06T12:24:36.497" v="16379" actId="20577"/>
          <ac:spMkLst>
            <pc:docMk/>
            <pc:sldMk cId="1646232813" sldId="257"/>
            <ac:spMk id="3" creationId="{A7686E58-738E-A664-1F5E-EDED5347525D}"/>
          </ac:spMkLst>
        </pc:spChg>
      </pc:sldChg>
      <pc:sldChg chg="addSp delSp modSp new mod setBg">
        <pc:chgData name="Tom Lenane" userId="5e029db5198b310b" providerId="LiveId" clId="{24D520F1-C0BB-486E-A4E7-34F89D550FB6}" dt="2026-02-05T16:05:02.141" v="13299" actId="1076"/>
        <pc:sldMkLst>
          <pc:docMk/>
          <pc:sldMk cId="1173795903" sldId="258"/>
        </pc:sldMkLst>
        <pc:spChg chg="mod">
          <ac:chgData name="Tom Lenane" userId="5e029db5198b310b" providerId="LiveId" clId="{24D520F1-C0BB-486E-A4E7-34F89D550FB6}" dt="2026-01-26T00:37:34.870" v="4160" actId="26606"/>
          <ac:spMkLst>
            <pc:docMk/>
            <pc:sldMk cId="1173795903" sldId="258"/>
            <ac:spMk id="2" creationId="{63B92C43-E881-9060-0EAD-3ED2C11BFDEB}"/>
          </ac:spMkLst>
        </pc:spChg>
        <pc:spChg chg="mod">
          <ac:chgData name="Tom Lenane" userId="5e029db5198b310b" providerId="LiveId" clId="{24D520F1-C0BB-486E-A4E7-34F89D550FB6}" dt="2026-02-05T16:04:56.210" v="13298" actId="27636"/>
          <ac:spMkLst>
            <pc:docMk/>
            <pc:sldMk cId="1173795903" sldId="258"/>
            <ac:spMk id="3" creationId="{AF6D2D0C-E76B-B46F-6FA8-A338CA33AF1B}"/>
          </ac:spMkLst>
        </pc:spChg>
        <pc:picChg chg="add mod">
          <ac:chgData name="Tom Lenane" userId="5e029db5198b310b" providerId="LiveId" clId="{24D520F1-C0BB-486E-A4E7-34F89D550FB6}" dt="2026-02-05T16:05:02.141" v="13299" actId="1076"/>
          <ac:picMkLst>
            <pc:docMk/>
            <pc:sldMk cId="1173795903" sldId="258"/>
            <ac:picMk id="6" creationId="{D9487BF0-EA81-5D06-98B0-90C63C999C77}"/>
          </ac:picMkLst>
        </pc:picChg>
      </pc:sldChg>
      <pc:sldChg chg="modSp new mod">
        <pc:chgData name="Tom Lenane" userId="5e029db5198b310b" providerId="LiveId" clId="{24D520F1-C0BB-486E-A4E7-34F89D550FB6}" dt="2026-02-05T16:14:38.459" v="13461" actId="27636"/>
        <pc:sldMkLst>
          <pc:docMk/>
          <pc:sldMk cId="37887237" sldId="259"/>
        </pc:sldMkLst>
        <pc:spChg chg="mod">
          <ac:chgData name="Tom Lenane" userId="5e029db5198b310b" providerId="LiveId" clId="{24D520F1-C0BB-486E-A4E7-34F89D550FB6}" dt="2026-01-26T00:38:57.414" v="4205" actId="20577"/>
          <ac:spMkLst>
            <pc:docMk/>
            <pc:sldMk cId="37887237" sldId="259"/>
            <ac:spMk id="2" creationId="{FC301F90-F4C6-C499-56EC-5E949EC1D83A}"/>
          </ac:spMkLst>
        </pc:spChg>
        <pc:spChg chg="mod">
          <ac:chgData name="Tom Lenane" userId="5e029db5198b310b" providerId="LiveId" clId="{24D520F1-C0BB-486E-A4E7-34F89D550FB6}" dt="2026-02-05T16:14:38.459" v="13461" actId="27636"/>
          <ac:spMkLst>
            <pc:docMk/>
            <pc:sldMk cId="37887237" sldId="259"/>
            <ac:spMk id="3" creationId="{805A77DD-9F83-EB94-D8F7-8B3E13A9A651}"/>
          </ac:spMkLst>
        </pc:spChg>
      </pc:sldChg>
      <pc:sldChg chg="addSp delSp modSp new mod">
        <pc:chgData name="Tom Lenane" userId="5e029db5198b310b" providerId="LiveId" clId="{24D520F1-C0BB-486E-A4E7-34F89D550FB6}" dt="2026-02-05T17:11:38.261" v="14550" actId="20577"/>
        <pc:sldMkLst>
          <pc:docMk/>
          <pc:sldMk cId="4286484089" sldId="260"/>
        </pc:sldMkLst>
        <pc:spChg chg="mod">
          <ac:chgData name="Tom Lenane" userId="5e029db5198b310b" providerId="LiveId" clId="{24D520F1-C0BB-486E-A4E7-34F89D550FB6}" dt="2026-01-26T01:09:49.889" v="5729" actId="20577"/>
          <ac:spMkLst>
            <pc:docMk/>
            <pc:sldMk cId="4286484089" sldId="260"/>
            <ac:spMk id="2" creationId="{D3641056-1389-4B55-A635-ECCDDEEDD2D5}"/>
          </ac:spMkLst>
        </pc:spChg>
        <pc:spChg chg="mod">
          <ac:chgData name="Tom Lenane" userId="5e029db5198b310b" providerId="LiveId" clId="{24D520F1-C0BB-486E-A4E7-34F89D550FB6}" dt="2026-02-05T17:11:38.261" v="14550" actId="20577"/>
          <ac:spMkLst>
            <pc:docMk/>
            <pc:sldMk cId="4286484089" sldId="260"/>
            <ac:spMk id="3" creationId="{F99856E2-7B72-9C76-17F0-0D9156C3D7F5}"/>
          </ac:spMkLst>
        </pc:spChg>
        <pc:picChg chg="add mod">
          <ac:chgData name="Tom Lenane" userId="5e029db5198b310b" providerId="LiveId" clId="{24D520F1-C0BB-486E-A4E7-34F89D550FB6}" dt="2026-02-05T16:14:15.305" v="13457" actId="1076"/>
          <ac:picMkLst>
            <pc:docMk/>
            <pc:sldMk cId="4286484089" sldId="260"/>
            <ac:picMk id="6" creationId="{75FDF30B-E27C-E1BA-26E9-4B410880AB5C}"/>
          </ac:picMkLst>
        </pc:picChg>
      </pc:sldChg>
      <pc:sldChg chg="modSp new mod">
        <pc:chgData name="Tom Lenane" userId="5e029db5198b310b" providerId="LiveId" clId="{24D520F1-C0BB-486E-A4E7-34F89D550FB6}" dt="2026-02-06T13:24:43.578" v="16511"/>
        <pc:sldMkLst>
          <pc:docMk/>
          <pc:sldMk cId="1093288984" sldId="261"/>
        </pc:sldMkLst>
        <pc:spChg chg="mod">
          <ac:chgData name="Tom Lenane" userId="5e029db5198b310b" providerId="LiveId" clId="{24D520F1-C0BB-486E-A4E7-34F89D550FB6}" dt="2026-01-26T00:54:58.258" v="5225" actId="20577"/>
          <ac:spMkLst>
            <pc:docMk/>
            <pc:sldMk cId="1093288984" sldId="261"/>
            <ac:spMk id="2" creationId="{54356BB1-34F9-EC12-A5B6-440B619D09FD}"/>
          </ac:spMkLst>
        </pc:spChg>
        <pc:spChg chg="mod">
          <ac:chgData name="Tom Lenane" userId="5e029db5198b310b" providerId="LiveId" clId="{24D520F1-C0BB-486E-A4E7-34F89D550FB6}" dt="2026-02-06T13:24:43.578" v="16511"/>
          <ac:spMkLst>
            <pc:docMk/>
            <pc:sldMk cId="1093288984" sldId="261"/>
            <ac:spMk id="3" creationId="{860243FC-67E2-3735-0435-9F40B8A14BC2}"/>
          </ac:spMkLst>
        </pc:spChg>
      </pc:sldChg>
      <pc:sldChg chg="modSp new mod">
        <pc:chgData name="Tom Lenane" userId="5e029db5198b310b" providerId="LiveId" clId="{24D520F1-C0BB-486E-A4E7-34F89D550FB6}" dt="2026-02-05T16:36:45.229" v="13653" actId="20577"/>
        <pc:sldMkLst>
          <pc:docMk/>
          <pc:sldMk cId="2784485315" sldId="262"/>
        </pc:sldMkLst>
        <pc:spChg chg="mod">
          <ac:chgData name="Tom Lenane" userId="5e029db5198b310b" providerId="LiveId" clId="{24D520F1-C0BB-486E-A4E7-34F89D550FB6}" dt="2026-02-05T16:35:45.237" v="13648"/>
          <ac:spMkLst>
            <pc:docMk/>
            <pc:sldMk cId="2784485315" sldId="262"/>
            <ac:spMk id="2" creationId="{5F8C64DD-10E1-BF72-F3B0-03F91236CF70}"/>
          </ac:spMkLst>
        </pc:spChg>
        <pc:spChg chg="mod">
          <ac:chgData name="Tom Lenane" userId="5e029db5198b310b" providerId="LiveId" clId="{24D520F1-C0BB-486E-A4E7-34F89D550FB6}" dt="2026-02-05T16:36:45.229" v="13653" actId="20577"/>
          <ac:spMkLst>
            <pc:docMk/>
            <pc:sldMk cId="2784485315" sldId="262"/>
            <ac:spMk id="3" creationId="{771D5718-522F-9AC1-50E8-87353FFA14E1}"/>
          </ac:spMkLst>
        </pc:spChg>
      </pc:sldChg>
      <pc:sldChg chg="addSp delSp modSp new mod">
        <pc:chgData name="Tom Lenane" userId="5e029db5198b310b" providerId="LiveId" clId="{24D520F1-C0BB-486E-A4E7-34F89D550FB6}" dt="2026-02-06T13:25:54.997" v="16512" actId="20577"/>
        <pc:sldMkLst>
          <pc:docMk/>
          <pc:sldMk cId="2661685724" sldId="263"/>
        </pc:sldMkLst>
        <pc:spChg chg="mod">
          <ac:chgData name="Tom Lenane" userId="5e029db5198b310b" providerId="LiveId" clId="{24D520F1-C0BB-486E-A4E7-34F89D550FB6}" dt="2026-02-05T16:37:06.976" v="13654"/>
          <ac:spMkLst>
            <pc:docMk/>
            <pc:sldMk cId="2661685724" sldId="263"/>
            <ac:spMk id="2" creationId="{E8FF48A0-0E73-4FAA-33BD-93EDCCFEA26D}"/>
          </ac:spMkLst>
        </pc:spChg>
        <pc:spChg chg="mod">
          <ac:chgData name="Tom Lenane" userId="5e029db5198b310b" providerId="LiveId" clId="{24D520F1-C0BB-486E-A4E7-34F89D550FB6}" dt="2026-02-06T13:25:54.997" v="16512" actId="20577"/>
          <ac:spMkLst>
            <pc:docMk/>
            <pc:sldMk cId="2661685724" sldId="263"/>
            <ac:spMk id="3" creationId="{C7623190-B3A4-CD20-3F78-0D41CE6DC27A}"/>
          </ac:spMkLst>
        </pc:spChg>
      </pc:sldChg>
      <pc:sldChg chg="modSp new mod">
        <pc:chgData name="Tom Lenane" userId="5e029db5198b310b" providerId="LiveId" clId="{24D520F1-C0BB-486E-A4E7-34F89D550FB6}" dt="2026-02-05T16:43:42.353" v="13949" actId="20577"/>
        <pc:sldMkLst>
          <pc:docMk/>
          <pc:sldMk cId="785217902" sldId="264"/>
        </pc:sldMkLst>
        <pc:spChg chg="mod">
          <ac:chgData name="Tom Lenane" userId="5e029db5198b310b" providerId="LiveId" clId="{24D520F1-C0BB-486E-A4E7-34F89D550FB6}" dt="2026-02-05T12:39:46.503" v="11140" actId="20577"/>
          <ac:spMkLst>
            <pc:docMk/>
            <pc:sldMk cId="785217902" sldId="264"/>
            <ac:spMk id="2" creationId="{62CFF432-CE8E-5A36-69E0-4D42FAFABEFE}"/>
          </ac:spMkLst>
        </pc:spChg>
        <pc:spChg chg="mod">
          <ac:chgData name="Tom Lenane" userId="5e029db5198b310b" providerId="LiveId" clId="{24D520F1-C0BB-486E-A4E7-34F89D550FB6}" dt="2026-02-05T16:43:42.353" v="13949" actId="20577"/>
          <ac:spMkLst>
            <pc:docMk/>
            <pc:sldMk cId="785217902" sldId="264"/>
            <ac:spMk id="3" creationId="{3363A31B-85C6-F268-29D2-E09CF6FE3A21}"/>
          </ac:spMkLst>
        </pc:spChg>
      </pc:sldChg>
      <pc:sldChg chg="addSp modSp new mod">
        <pc:chgData name="Tom Lenane" userId="5e029db5198b310b" providerId="LiveId" clId="{24D520F1-C0BB-486E-A4E7-34F89D550FB6}" dt="2026-02-05T16:50:19.448" v="14311" actId="20577"/>
        <pc:sldMkLst>
          <pc:docMk/>
          <pc:sldMk cId="557744790" sldId="266"/>
        </pc:sldMkLst>
        <pc:spChg chg="mod">
          <ac:chgData name="Tom Lenane" userId="5e029db5198b310b" providerId="LiveId" clId="{24D520F1-C0BB-486E-A4E7-34F89D550FB6}" dt="2026-02-05T12:54:35.991" v="11621" actId="20577"/>
          <ac:spMkLst>
            <pc:docMk/>
            <pc:sldMk cId="557744790" sldId="266"/>
            <ac:spMk id="2" creationId="{04930B12-26BD-B253-A3E2-EEED85A1B8A5}"/>
          </ac:spMkLst>
        </pc:spChg>
        <pc:spChg chg="mod">
          <ac:chgData name="Tom Lenane" userId="5e029db5198b310b" providerId="LiveId" clId="{24D520F1-C0BB-486E-A4E7-34F89D550FB6}" dt="2026-02-05T16:50:19.448" v="14311" actId="20577"/>
          <ac:spMkLst>
            <pc:docMk/>
            <pc:sldMk cId="557744790" sldId="266"/>
            <ac:spMk id="3" creationId="{82B01441-6585-EBC9-6B1E-F804E6D17D4D}"/>
          </ac:spMkLst>
        </pc:spChg>
        <pc:spChg chg="add mod">
          <ac:chgData name="Tom Lenane" userId="5e029db5198b310b" providerId="LiveId" clId="{24D520F1-C0BB-486E-A4E7-34F89D550FB6}" dt="2026-02-05T16:45:24.954" v="13965" actId="1076"/>
          <ac:spMkLst>
            <pc:docMk/>
            <pc:sldMk cId="557744790" sldId="266"/>
            <ac:spMk id="4" creationId="{3B6ED456-4872-7193-8899-1676D6380407}"/>
          </ac:spMkLst>
        </pc:spChg>
        <pc:spChg chg="add mod">
          <ac:chgData name="Tom Lenane" userId="5e029db5198b310b" providerId="LiveId" clId="{24D520F1-C0BB-486E-A4E7-34F89D550FB6}" dt="2026-02-05T16:46:32.808" v="14022" actId="1076"/>
          <ac:spMkLst>
            <pc:docMk/>
            <pc:sldMk cId="557744790" sldId="266"/>
            <ac:spMk id="5" creationId="{88D5C57B-8E3F-5333-47D7-C00EA02CA939}"/>
          </ac:spMkLst>
        </pc:spChg>
        <pc:spChg chg="add mod">
          <ac:chgData name="Tom Lenane" userId="5e029db5198b310b" providerId="LiveId" clId="{24D520F1-C0BB-486E-A4E7-34F89D550FB6}" dt="2026-02-05T16:46:21.041" v="14020" actId="1076"/>
          <ac:spMkLst>
            <pc:docMk/>
            <pc:sldMk cId="557744790" sldId="266"/>
            <ac:spMk id="6" creationId="{F8780F1B-D666-B46D-3360-0A1AEE275397}"/>
          </ac:spMkLst>
        </pc:spChg>
        <pc:spChg chg="add mod">
          <ac:chgData name="Tom Lenane" userId="5e029db5198b310b" providerId="LiveId" clId="{24D520F1-C0BB-486E-A4E7-34F89D550FB6}" dt="2026-02-05T16:46:26.567" v="14021" actId="1076"/>
          <ac:spMkLst>
            <pc:docMk/>
            <pc:sldMk cId="557744790" sldId="266"/>
            <ac:spMk id="7" creationId="{D182F72E-B941-8F93-FF57-D59BA6F763A0}"/>
          </ac:spMkLst>
        </pc:spChg>
        <pc:cxnChg chg="add mod">
          <ac:chgData name="Tom Lenane" userId="5e029db5198b310b" providerId="LiveId" clId="{24D520F1-C0BB-486E-A4E7-34F89D550FB6}" dt="2026-02-05T16:48:25.537" v="14118" actId="13822"/>
          <ac:cxnSpMkLst>
            <pc:docMk/>
            <pc:sldMk cId="557744790" sldId="266"/>
            <ac:cxnSpMk id="9" creationId="{B8689B1B-13C1-4240-E1FA-7B3799571747}"/>
          </ac:cxnSpMkLst>
        </pc:cxnChg>
        <pc:cxnChg chg="add mod">
          <ac:chgData name="Tom Lenane" userId="5e029db5198b310b" providerId="LiveId" clId="{24D520F1-C0BB-486E-A4E7-34F89D550FB6}" dt="2026-02-05T16:48:28.949" v="14119" actId="13822"/>
          <ac:cxnSpMkLst>
            <pc:docMk/>
            <pc:sldMk cId="557744790" sldId="266"/>
            <ac:cxnSpMk id="10" creationId="{CB8370DD-BD3A-18EB-5607-743782B82311}"/>
          </ac:cxnSpMkLst>
        </pc:cxnChg>
        <pc:cxnChg chg="add mod">
          <ac:chgData name="Tom Lenane" userId="5e029db5198b310b" providerId="LiveId" clId="{24D520F1-C0BB-486E-A4E7-34F89D550FB6}" dt="2026-02-05T16:48:31.885" v="14120" actId="13822"/>
          <ac:cxnSpMkLst>
            <pc:docMk/>
            <pc:sldMk cId="557744790" sldId="266"/>
            <ac:cxnSpMk id="11" creationId="{76C75447-2C5B-3919-5BB8-A5B8664F1383}"/>
          </ac:cxnSpMkLst>
        </pc:cxnChg>
      </pc:sldChg>
      <pc:sldChg chg="addSp modSp new mod">
        <pc:chgData name="Tom Lenane" userId="5e029db5198b310b" providerId="LiveId" clId="{24D520F1-C0BB-486E-A4E7-34F89D550FB6}" dt="2026-02-05T17:04:37.856" v="14343" actId="1076"/>
        <pc:sldMkLst>
          <pc:docMk/>
          <pc:sldMk cId="3806987170" sldId="267"/>
        </pc:sldMkLst>
        <pc:spChg chg="mod">
          <ac:chgData name="Tom Lenane" userId="5e029db5198b310b" providerId="LiveId" clId="{24D520F1-C0BB-486E-A4E7-34F89D550FB6}" dt="2026-02-05T12:56:29.974" v="11773" actId="20577"/>
          <ac:spMkLst>
            <pc:docMk/>
            <pc:sldMk cId="3806987170" sldId="267"/>
            <ac:spMk id="2" creationId="{67C32756-D0F2-3615-5B0F-BF82E77C06BF}"/>
          </ac:spMkLst>
        </pc:spChg>
        <pc:spChg chg="mod">
          <ac:chgData name="Tom Lenane" userId="5e029db5198b310b" providerId="LiveId" clId="{24D520F1-C0BB-486E-A4E7-34F89D550FB6}" dt="2026-02-05T17:03:48.951" v="14338" actId="14100"/>
          <ac:spMkLst>
            <pc:docMk/>
            <pc:sldMk cId="3806987170" sldId="267"/>
            <ac:spMk id="3" creationId="{72D97514-247E-D65C-10B1-CCE52678E3A3}"/>
          </ac:spMkLst>
        </pc:spChg>
        <pc:picChg chg="add mod">
          <ac:chgData name="Tom Lenane" userId="5e029db5198b310b" providerId="LiveId" clId="{24D520F1-C0BB-486E-A4E7-34F89D550FB6}" dt="2026-02-05T17:04:37.856" v="14343" actId="1076"/>
          <ac:picMkLst>
            <pc:docMk/>
            <pc:sldMk cId="3806987170" sldId="267"/>
            <ac:picMk id="5" creationId="{1A6E7DE9-8DC8-257F-3007-82894094947E}"/>
          </ac:picMkLst>
        </pc:picChg>
      </pc:sldChg>
      <pc:sldChg chg="addSp modSp new mod">
        <pc:chgData name="Tom Lenane" userId="5e029db5198b310b" providerId="LiveId" clId="{24D520F1-C0BB-486E-A4E7-34F89D550FB6}" dt="2026-02-05T17:12:49.824" v="14612" actId="20577"/>
        <pc:sldMkLst>
          <pc:docMk/>
          <pc:sldMk cId="1625871544" sldId="268"/>
        </pc:sldMkLst>
        <pc:spChg chg="mod">
          <ac:chgData name="Tom Lenane" userId="5e029db5198b310b" providerId="LiveId" clId="{24D520F1-C0BB-486E-A4E7-34F89D550FB6}" dt="2026-01-26T01:09:43.324" v="5728" actId="20577"/>
          <ac:spMkLst>
            <pc:docMk/>
            <pc:sldMk cId="1625871544" sldId="268"/>
            <ac:spMk id="2" creationId="{381813FB-5A0D-DD6C-35AE-A65E7C1581E0}"/>
          </ac:spMkLst>
        </pc:spChg>
        <pc:spChg chg="mod">
          <ac:chgData name="Tom Lenane" userId="5e029db5198b310b" providerId="LiveId" clId="{24D520F1-C0BB-486E-A4E7-34F89D550FB6}" dt="2026-02-05T17:12:49.824" v="14612" actId="20577"/>
          <ac:spMkLst>
            <pc:docMk/>
            <pc:sldMk cId="1625871544" sldId="268"/>
            <ac:spMk id="3" creationId="{7414E76B-870B-D9EC-C3CF-1EE64177E99C}"/>
          </ac:spMkLst>
        </pc:spChg>
        <pc:picChg chg="add mod">
          <ac:chgData name="Tom Lenane" userId="5e029db5198b310b" providerId="LiveId" clId="{24D520F1-C0BB-486E-A4E7-34F89D550FB6}" dt="2026-02-05T13:13:48.999" v="12376" actId="1076"/>
          <ac:picMkLst>
            <pc:docMk/>
            <pc:sldMk cId="1625871544" sldId="268"/>
            <ac:picMk id="5" creationId="{8C9DF746-F502-3605-371D-7957F35680E0}"/>
          </ac:picMkLst>
        </pc:picChg>
      </pc:sldChg>
      <pc:sldChg chg="addSp delSp modSp new mod">
        <pc:chgData name="Tom Lenane" userId="5e029db5198b310b" providerId="LiveId" clId="{24D520F1-C0BB-486E-A4E7-34F89D550FB6}" dt="2026-02-08T22:32:25.595" v="16982" actId="20577"/>
        <pc:sldMkLst>
          <pc:docMk/>
          <pc:sldMk cId="4225316886" sldId="273"/>
        </pc:sldMkLst>
        <pc:spChg chg="mod">
          <ac:chgData name="Tom Lenane" userId="5e029db5198b310b" providerId="LiveId" clId="{24D520F1-C0BB-486E-A4E7-34F89D550FB6}" dt="2026-02-05T13:17:00.652" v="12381" actId="20577"/>
          <ac:spMkLst>
            <pc:docMk/>
            <pc:sldMk cId="4225316886" sldId="273"/>
            <ac:spMk id="2" creationId="{6B7D6606-D798-58BD-94EC-F34F13500CF6}"/>
          </ac:spMkLst>
        </pc:spChg>
        <pc:spChg chg="mod">
          <ac:chgData name="Tom Lenane" userId="5e029db5198b310b" providerId="LiveId" clId="{24D520F1-C0BB-486E-A4E7-34F89D550FB6}" dt="2026-02-08T22:32:25.595" v="16982" actId="20577"/>
          <ac:spMkLst>
            <pc:docMk/>
            <pc:sldMk cId="4225316886" sldId="273"/>
            <ac:spMk id="3" creationId="{D8B330B2-C9B4-B18A-2F35-97539F17E794}"/>
          </ac:spMkLst>
        </pc:spChg>
      </pc:sldChg>
      <pc:sldChg chg="addSp modSp new mod">
        <pc:chgData name="Tom Lenane" userId="5e029db5198b310b" providerId="LiveId" clId="{24D520F1-C0BB-486E-A4E7-34F89D550FB6}" dt="2026-02-08T20:25:43.247" v="16774" actId="1076"/>
        <pc:sldMkLst>
          <pc:docMk/>
          <pc:sldMk cId="1375920807" sldId="274"/>
        </pc:sldMkLst>
        <pc:spChg chg="mod">
          <ac:chgData name="Tom Lenane" userId="5e029db5198b310b" providerId="LiveId" clId="{24D520F1-C0BB-486E-A4E7-34F89D550FB6}" dt="2026-02-05T17:51:56.063" v="15446" actId="20577"/>
          <ac:spMkLst>
            <pc:docMk/>
            <pc:sldMk cId="1375920807" sldId="274"/>
            <ac:spMk id="2" creationId="{151131DE-42A8-20D1-3A0B-E57DD8A72ECD}"/>
          </ac:spMkLst>
        </pc:spChg>
        <pc:spChg chg="mod">
          <ac:chgData name="Tom Lenane" userId="5e029db5198b310b" providerId="LiveId" clId="{24D520F1-C0BB-486E-A4E7-34F89D550FB6}" dt="2026-02-08T20:08:22.991" v="16721" actId="20577"/>
          <ac:spMkLst>
            <pc:docMk/>
            <pc:sldMk cId="1375920807" sldId="274"/>
            <ac:spMk id="3" creationId="{49BE3745-8BEA-E693-E3FF-CD31C3DF5051}"/>
          </ac:spMkLst>
        </pc:spChg>
        <pc:spChg chg="add mod">
          <ac:chgData name="Tom Lenane" userId="5e029db5198b310b" providerId="LiveId" clId="{24D520F1-C0BB-486E-A4E7-34F89D550FB6}" dt="2026-02-08T20:25:43.247" v="16774" actId="1076"/>
          <ac:spMkLst>
            <pc:docMk/>
            <pc:sldMk cId="1375920807" sldId="274"/>
            <ac:spMk id="9" creationId="{0A1DD3C0-42A4-2F83-D50A-C54B376F8F42}"/>
          </ac:spMkLst>
        </pc:spChg>
        <pc:picChg chg="add mod">
          <ac:chgData name="Tom Lenane" userId="5e029db5198b310b" providerId="LiveId" clId="{24D520F1-C0BB-486E-A4E7-34F89D550FB6}" dt="2026-02-08T20:23:28.140" v="16773" actId="1076"/>
          <ac:picMkLst>
            <pc:docMk/>
            <pc:sldMk cId="1375920807" sldId="274"/>
            <ac:picMk id="8" creationId="{3E38722E-1D52-A092-C245-1D8C1040F3A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FC6B1F-0BEC-498A-9FFC-6B5DE2DDB838}" type="datetimeFigureOut">
              <a:rPr lang="en-GB" smtClean="0"/>
              <a:t>06/02/2026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698B35-04A7-4972-B8C8-15B80B7205D8}" type="slidenum">
              <a:rPr lang="en-GB" smtClean="0"/>
              <a:t>‹#›</a:t>
            </a:fld>
            <a:endParaRPr lang="en-GB"/>
          </a:p>
        </p:txBody>
      </p:sp>
    </p:spTree>
    <p:extLst>
      <p:ext uri="{BB962C8B-B14F-4D97-AF65-F5344CB8AC3E}">
        <p14:creationId xmlns:p14="http://schemas.microsoft.com/office/powerpoint/2010/main" val="2860252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FAB2D-C9A3-205C-D002-CFAD71F98A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2702FA1-D17E-AEBF-C166-0891CC9C2D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C54776D-69E9-2C58-9FC6-AE8CDE5EEF35}"/>
              </a:ext>
            </a:extLst>
          </p:cNvPr>
          <p:cNvSpPr>
            <a:spLocks noGrp="1"/>
          </p:cNvSpPr>
          <p:nvPr>
            <p:ph type="dt" sz="half" idx="10"/>
          </p:nvPr>
        </p:nvSpPr>
        <p:spPr/>
        <p:txBody>
          <a:bodyPr/>
          <a:lstStyle/>
          <a:p>
            <a:fld id="{E02FE6A8-F05D-4F47-A423-3EF7621D4C6D}" type="datetime1">
              <a:rPr lang="en-GB" smtClean="0"/>
              <a:t>06/02/2026</a:t>
            </a:fld>
            <a:endParaRPr lang="en-GB"/>
          </a:p>
        </p:txBody>
      </p:sp>
      <p:sp>
        <p:nvSpPr>
          <p:cNvPr id="5" name="Footer Placeholder 4">
            <a:extLst>
              <a:ext uri="{FF2B5EF4-FFF2-40B4-BE49-F238E27FC236}">
                <a16:creationId xmlns:a16="http://schemas.microsoft.com/office/drawing/2014/main" id="{0C067876-64D4-0C3E-F0AF-E0D417AE34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7DE00D-9AAA-851F-B3B5-D77387D9CBD1}"/>
              </a:ext>
            </a:extLst>
          </p:cNvPr>
          <p:cNvSpPr>
            <a:spLocks noGrp="1"/>
          </p:cNvSpPr>
          <p:nvPr>
            <p:ph type="sldNum" sz="quarter" idx="12"/>
          </p:nvPr>
        </p:nvSpPr>
        <p:spPr/>
        <p:txBody>
          <a:bodyPr/>
          <a:lstStyle/>
          <a:p>
            <a:fld id="{FD96597C-DCC9-43C4-BC1E-3FA4D9A7EB96}" type="slidenum">
              <a:rPr lang="en-GB" smtClean="0"/>
              <a:t>‹#›</a:t>
            </a:fld>
            <a:endParaRPr lang="en-GB"/>
          </a:p>
        </p:txBody>
      </p:sp>
    </p:spTree>
    <p:extLst>
      <p:ext uri="{BB962C8B-B14F-4D97-AF65-F5344CB8AC3E}">
        <p14:creationId xmlns:p14="http://schemas.microsoft.com/office/powerpoint/2010/main" val="295925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6E128-2A1B-E3B7-0357-A73274DE19C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FDFFFB0-6254-F181-1B70-723B85F82A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E74C87-E341-8EF3-A116-4FF3E175072B}"/>
              </a:ext>
            </a:extLst>
          </p:cNvPr>
          <p:cNvSpPr>
            <a:spLocks noGrp="1"/>
          </p:cNvSpPr>
          <p:nvPr>
            <p:ph type="dt" sz="half" idx="10"/>
          </p:nvPr>
        </p:nvSpPr>
        <p:spPr/>
        <p:txBody>
          <a:bodyPr/>
          <a:lstStyle/>
          <a:p>
            <a:fld id="{7DB8A1B8-A9E4-40EB-92DE-548191580D42}" type="datetime1">
              <a:rPr lang="en-GB" smtClean="0"/>
              <a:t>06/02/2026</a:t>
            </a:fld>
            <a:endParaRPr lang="en-GB"/>
          </a:p>
        </p:txBody>
      </p:sp>
      <p:sp>
        <p:nvSpPr>
          <p:cNvPr id="5" name="Footer Placeholder 4">
            <a:extLst>
              <a:ext uri="{FF2B5EF4-FFF2-40B4-BE49-F238E27FC236}">
                <a16:creationId xmlns:a16="http://schemas.microsoft.com/office/drawing/2014/main" id="{2B58BCE2-A361-85B0-A22C-9798404498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FF1131-48B6-127C-FD9F-29971ECE473C}"/>
              </a:ext>
            </a:extLst>
          </p:cNvPr>
          <p:cNvSpPr>
            <a:spLocks noGrp="1"/>
          </p:cNvSpPr>
          <p:nvPr>
            <p:ph type="sldNum" sz="quarter" idx="12"/>
          </p:nvPr>
        </p:nvSpPr>
        <p:spPr/>
        <p:txBody>
          <a:bodyPr/>
          <a:lstStyle/>
          <a:p>
            <a:fld id="{FD96597C-DCC9-43C4-BC1E-3FA4D9A7EB96}" type="slidenum">
              <a:rPr lang="en-GB" smtClean="0"/>
              <a:t>‹#›</a:t>
            </a:fld>
            <a:endParaRPr lang="en-GB"/>
          </a:p>
        </p:txBody>
      </p:sp>
    </p:spTree>
    <p:extLst>
      <p:ext uri="{BB962C8B-B14F-4D97-AF65-F5344CB8AC3E}">
        <p14:creationId xmlns:p14="http://schemas.microsoft.com/office/powerpoint/2010/main" val="124531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45EE5F-7242-67D1-BA78-A9FB58C1A70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F17CE38-3D81-3A5D-AD44-75C0331193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4824D3-2C41-01CF-8F61-1AA81C0BD0A5}"/>
              </a:ext>
            </a:extLst>
          </p:cNvPr>
          <p:cNvSpPr>
            <a:spLocks noGrp="1"/>
          </p:cNvSpPr>
          <p:nvPr>
            <p:ph type="dt" sz="half" idx="10"/>
          </p:nvPr>
        </p:nvSpPr>
        <p:spPr/>
        <p:txBody>
          <a:bodyPr/>
          <a:lstStyle/>
          <a:p>
            <a:fld id="{5412961A-B3D9-4A14-8F8B-E8C3A0E47FC9}" type="datetime1">
              <a:rPr lang="en-GB" smtClean="0"/>
              <a:t>06/02/2026</a:t>
            </a:fld>
            <a:endParaRPr lang="en-GB"/>
          </a:p>
        </p:txBody>
      </p:sp>
      <p:sp>
        <p:nvSpPr>
          <p:cNvPr id="5" name="Footer Placeholder 4">
            <a:extLst>
              <a:ext uri="{FF2B5EF4-FFF2-40B4-BE49-F238E27FC236}">
                <a16:creationId xmlns:a16="http://schemas.microsoft.com/office/drawing/2014/main" id="{B192DEBE-C0CF-D15C-E198-52EA6BE85A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5BBA9C-1D01-F57C-420D-15552F923AEA}"/>
              </a:ext>
            </a:extLst>
          </p:cNvPr>
          <p:cNvSpPr>
            <a:spLocks noGrp="1"/>
          </p:cNvSpPr>
          <p:nvPr>
            <p:ph type="sldNum" sz="quarter" idx="12"/>
          </p:nvPr>
        </p:nvSpPr>
        <p:spPr/>
        <p:txBody>
          <a:bodyPr/>
          <a:lstStyle/>
          <a:p>
            <a:fld id="{FD96597C-DCC9-43C4-BC1E-3FA4D9A7EB96}" type="slidenum">
              <a:rPr lang="en-GB" smtClean="0"/>
              <a:t>‹#›</a:t>
            </a:fld>
            <a:endParaRPr lang="en-GB"/>
          </a:p>
        </p:txBody>
      </p:sp>
    </p:spTree>
    <p:extLst>
      <p:ext uri="{BB962C8B-B14F-4D97-AF65-F5344CB8AC3E}">
        <p14:creationId xmlns:p14="http://schemas.microsoft.com/office/powerpoint/2010/main" val="1965833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21581-6638-257F-617D-FC35311AA5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D511BE1-659A-82DD-CA64-00947BED77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DFF24CD-F846-1441-C9FA-EAEF484F5BB2}"/>
              </a:ext>
            </a:extLst>
          </p:cNvPr>
          <p:cNvSpPr>
            <a:spLocks noGrp="1"/>
          </p:cNvSpPr>
          <p:nvPr>
            <p:ph type="dt" sz="half" idx="10"/>
          </p:nvPr>
        </p:nvSpPr>
        <p:spPr/>
        <p:txBody>
          <a:bodyPr/>
          <a:lstStyle/>
          <a:p>
            <a:fld id="{56D20FE4-F42E-4A38-AD37-D018F9A28C5A}" type="datetime1">
              <a:rPr lang="en-GB" smtClean="0"/>
              <a:t>06/02/2026</a:t>
            </a:fld>
            <a:endParaRPr lang="en-GB"/>
          </a:p>
        </p:txBody>
      </p:sp>
      <p:sp>
        <p:nvSpPr>
          <p:cNvPr id="5" name="Footer Placeholder 4">
            <a:extLst>
              <a:ext uri="{FF2B5EF4-FFF2-40B4-BE49-F238E27FC236}">
                <a16:creationId xmlns:a16="http://schemas.microsoft.com/office/drawing/2014/main" id="{C4490B8E-113C-F09E-A9D1-31C1A619E2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DA1054-8925-A60E-5CD6-1AE1BC18301F}"/>
              </a:ext>
            </a:extLst>
          </p:cNvPr>
          <p:cNvSpPr>
            <a:spLocks noGrp="1"/>
          </p:cNvSpPr>
          <p:nvPr>
            <p:ph type="sldNum" sz="quarter" idx="12"/>
          </p:nvPr>
        </p:nvSpPr>
        <p:spPr/>
        <p:txBody>
          <a:bodyPr/>
          <a:lstStyle/>
          <a:p>
            <a:fld id="{FD96597C-DCC9-43C4-BC1E-3FA4D9A7EB96}" type="slidenum">
              <a:rPr lang="en-GB" smtClean="0"/>
              <a:t>‹#›</a:t>
            </a:fld>
            <a:endParaRPr lang="en-GB"/>
          </a:p>
        </p:txBody>
      </p:sp>
    </p:spTree>
    <p:extLst>
      <p:ext uri="{BB962C8B-B14F-4D97-AF65-F5344CB8AC3E}">
        <p14:creationId xmlns:p14="http://schemas.microsoft.com/office/powerpoint/2010/main" val="3596199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D23A6-540E-78D6-0F76-CC9C7E20A3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92FA6CD-009B-4CEA-1D77-3B27DE27860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D163EA-C17D-A911-2E55-100B28345CA7}"/>
              </a:ext>
            </a:extLst>
          </p:cNvPr>
          <p:cNvSpPr>
            <a:spLocks noGrp="1"/>
          </p:cNvSpPr>
          <p:nvPr>
            <p:ph type="dt" sz="half" idx="10"/>
          </p:nvPr>
        </p:nvSpPr>
        <p:spPr/>
        <p:txBody>
          <a:bodyPr/>
          <a:lstStyle/>
          <a:p>
            <a:fld id="{A1BB2A66-CE2F-44D2-A022-EC064A2CF8A7}" type="datetime1">
              <a:rPr lang="en-GB" smtClean="0"/>
              <a:t>06/02/2026</a:t>
            </a:fld>
            <a:endParaRPr lang="en-GB"/>
          </a:p>
        </p:txBody>
      </p:sp>
      <p:sp>
        <p:nvSpPr>
          <p:cNvPr id="5" name="Footer Placeholder 4">
            <a:extLst>
              <a:ext uri="{FF2B5EF4-FFF2-40B4-BE49-F238E27FC236}">
                <a16:creationId xmlns:a16="http://schemas.microsoft.com/office/drawing/2014/main" id="{5D65BED1-D70B-CE48-2430-C7AA5AC03D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2AF4AD-F7EF-FA85-9C74-28CEE89CB237}"/>
              </a:ext>
            </a:extLst>
          </p:cNvPr>
          <p:cNvSpPr>
            <a:spLocks noGrp="1"/>
          </p:cNvSpPr>
          <p:nvPr>
            <p:ph type="sldNum" sz="quarter" idx="12"/>
          </p:nvPr>
        </p:nvSpPr>
        <p:spPr/>
        <p:txBody>
          <a:bodyPr/>
          <a:lstStyle/>
          <a:p>
            <a:fld id="{FD96597C-DCC9-43C4-BC1E-3FA4D9A7EB96}" type="slidenum">
              <a:rPr lang="en-GB" smtClean="0"/>
              <a:t>‹#›</a:t>
            </a:fld>
            <a:endParaRPr lang="en-GB"/>
          </a:p>
        </p:txBody>
      </p:sp>
    </p:spTree>
    <p:extLst>
      <p:ext uri="{BB962C8B-B14F-4D97-AF65-F5344CB8AC3E}">
        <p14:creationId xmlns:p14="http://schemas.microsoft.com/office/powerpoint/2010/main" val="2512503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9B3DD-47E2-5F86-7653-76AF477E296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D4AC43D-EF83-8872-1D17-F95D2F229F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72B6D0A-8BC7-AC75-86BA-5418A6F43D8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8732F05-F67F-9D10-DEF7-7A6FBD26D9A3}"/>
              </a:ext>
            </a:extLst>
          </p:cNvPr>
          <p:cNvSpPr>
            <a:spLocks noGrp="1"/>
          </p:cNvSpPr>
          <p:nvPr>
            <p:ph type="dt" sz="half" idx="10"/>
          </p:nvPr>
        </p:nvSpPr>
        <p:spPr/>
        <p:txBody>
          <a:bodyPr/>
          <a:lstStyle/>
          <a:p>
            <a:fld id="{EDEF9BA9-9122-45AF-BEF0-3926DD8BAD33}" type="datetime1">
              <a:rPr lang="en-GB" smtClean="0"/>
              <a:t>06/02/2026</a:t>
            </a:fld>
            <a:endParaRPr lang="en-GB"/>
          </a:p>
        </p:txBody>
      </p:sp>
      <p:sp>
        <p:nvSpPr>
          <p:cNvPr id="6" name="Footer Placeholder 5">
            <a:extLst>
              <a:ext uri="{FF2B5EF4-FFF2-40B4-BE49-F238E27FC236}">
                <a16:creationId xmlns:a16="http://schemas.microsoft.com/office/drawing/2014/main" id="{995229BF-96A2-2E9B-9290-D083EA4E3E9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855D67-8433-2101-FDF0-DA6F11ECB127}"/>
              </a:ext>
            </a:extLst>
          </p:cNvPr>
          <p:cNvSpPr>
            <a:spLocks noGrp="1"/>
          </p:cNvSpPr>
          <p:nvPr>
            <p:ph type="sldNum" sz="quarter" idx="12"/>
          </p:nvPr>
        </p:nvSpPr>
        <p:spPr/>
        <p:txBody>
          <a:bodyPr/>
          <a:lstStyle/>
          <a:p>
            <a:fld id="{FD96597C-DCC9-43C4-BC1E-3FA4D9A7EB96}" type="slidenum">
              <a:rPr lang="en-GB" smtClean="0"/>
              <a:t>‹#›</a:t>
            </a:fld>
            <a:endParaRPr lang="en-GB"/>
          </a:p>
        </p:txBody>
      </p:sp>
    </p:spTree>
    <p:extLst>
      <p:ext uri="{BB962C8B-B14F-4D97-AF65-F5344CB8AC3E}">
        <p14:creationId xmlns:p14="http://schemas.microsoft.com/office/powerpoint/2010/main" val="3299353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3BC92-8B30-390F-EEDD-87941B6E677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8F112D-1509-382A-C5D0-DBEAF8B02B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00EF5B-D026-B4DB-2614-BFBE9F89D2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5A7D0D6-6EE4-4F9D-67AE-75E453519A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517C14-1BCE-A91A-E455-F1F1789A1C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01DA680-E625-D98D-FB95-3E3E1C80D0FE}"/>
              </a:ext>
            </a:extLst>
          </p:cNvPr>
          <p:cNvSpPr>
            <a:spLocks noGrp="1"/>
          </p:cNvSpPr>
          <p:nvPr>
            <p:ph type="dt" sz="half" idx="10"/>
          </p:nvPr>
        </p:nvSpPr>
        <p:spPr/>
        <p:txBody>
          <a:bodyPr/>
          <a:lstStyle/>
          <a:p>
            <a:fld id="{674EAEA2-EF87-4838-B652-7E7AEE2331DE}" type="datetime1">
              <a:rPr lang="en-GB" smtClean="0"/>
              <a:t>06/02/2026</a:t>
            </a:fld>
            <a:endParaRPr lang="en-GB"/>
          </a:p>
        </p:txBody>
      </p:sp>
      <p:sp>
        <p:nvSpPr>
          <p:cNvPr id="8" name="Footer Placeholder 7">
            <a:extLst>
              <a:ext uri="{FF2B5EF4-FFF2-40B4-BE49-F238E27FC236}">
                <a16:creationId xmlns:a16="http://schemas.microsoft.com/office/drawing/2014/main" id="{BFB93243-F15B-8702-A747-50A450ED7DF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E8F2BB6-F21B-0C99-07C7-C06E1A5C3CEE}"/>
              </a:ext>
            </a:extLst>
          </p:cNvPr>
          <p:cNvSpPr>
            <a:spLocks noGrp="1"/>
          </p:cNvSpPr>
          <p:nvPr>
            <p:ph type="sldNum" sz="quarter" idx="12"/>
          </p:nvPr>
        </p:nvSpPr>
        <p:spPr/>
        <p:txBody>
          <a:bodyPr/>
          <a:lstStyle/>
          <a:p>
            <a:fld id="{FD96597C-DCC9-43C4-BC1E-3FA4D9A7EB96}" type="slidenum">
              <a:rPr lang="en-GB" smtClean="0"/>
              <a:t>‹#›</a:t>
            </a:fld>
            <a:endParaRPr lang="en-GB"/>
          </a:p>
        </p:txBody>
      </p:sp>
    </p:spTree>
    <p:extLst>
      <p:ext uri="{BB962C8B-B14F-4D97-AF65-F5344CB8AC3E}">
        <p14:creationId xmlns:p14="http://schemas.microsoft.com/office/powerpoint/2010/main" val="1958922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C944A-758E-DEAE-222C-DBA1A1F5925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1805DCE-A04E-88F3-9D2B-FAB018BD9548}"/>
              </a:ext>
            </a:extLst>
          </p:cNvPr>
          <p:cNvSpPr>
            <a:spLocks noGrp="1"/>
          </p:cNvSpPr>
          <p:nvPr>
            <p:ph type="dt" sz="half" idx="10"/>
          </p:nvPr>
        </p:nvSpPr>
        <p:spPr/>
        <p:txBody>
          <a:bodyPr/>
          <a:lstStyle/>
          <a:p>
            <a:fld id="{B0B60474-D99D-4E55-ABDB-79417595DF10}" type="datetime1">
              <a:rPr lang="en-GB" smtClean="0"/>
              <a:t>06/02/2026</a:t>
            </a:fld>
            <a:endParaRPr lang="en-GB"/>
          </a:p>
        </p:txBody>
      </p:sp>
      <p:sp>
        <p:nvSpPr>
          <p:cNvPr id="4" name="Footer Placeholder 3">
            <a:extLst>
              <a:ext uri="{FF2B5EF4-FFF2-40B4-BE49-F238E27FC236}">
                <a16:creationId xmlns:a16="http://schemas.microsoft.com/office/drawing/2014/main" id="{3DA4CC2E-8857-5CCE-DA09-F741A7BB6FF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C520770-9C12-D63C-5C78-75010613E9BD}"/>
              </a:ext>
            </a:extLst>
          </p:cNvPr>
          <p:cNvSpPr>
            <a:spLocks noGrp="1"/>
          </p:cNvSpPr>
          <p:nvPr>
            <p:ph type="sldNum" sz="quarter" idx="12"/>
          </p:nvPr>
        </p:nvSpPr>
        <p:spPr/>
        <p:txBody>
          <a:bodyPr/>
          <a:lstStyle/>
          <a:p>
            <a:fld id="{FD96597C-DCC9-43C4-BC1E-3FA4D9A7EB96}" type="slidenum">
              <a:rPr lang="en-GB" smtClean="0"/>
              <a:t>‹#›</a:t>
            </a:fld>
            <a:endParaRPr lang="en-GB"/>
          </a:p>
        </p:txBody>
      </p:sp>
    </p:spTree>
    <p:extLst>
      <p:ext uri="{BB962C8B-B14F-4D97-AF65-F5344CB8AC3E}">
        <p14:creationId xmlns:p14="http://schemas.microsoft.com/office/powerpoint/2010/main" val="2546158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753699-8AD9-8453-C031-D942B0DE4EC5}"/>
              </a:ext>
            </a:extLst>
          </p:cNvPr>
          <p:cNvSpPr>
            <a:spLocks noGrp="1"/>
          </p:cNvSpPr>
          <p:nvPr>
            <p:ph type="dt" sz="half" idx="10"/>
          </p:nvPr>
        </p:nvSpPr>
        <p:spPr/>
        <p:txBody>
          <a:bodyPr/>
          <a:lstStyle/>
          <a:p>
            <a:fld id="{85057B02-A61F-4BF5-8B6C-75628379DD9F}" type="datetime1">
              <a:rPr lang="en-GB" smtClean="0"/>
              <a:t>06/02/2026</a:t>
            </a:fld>
            <a:endParaRPr lang="en-GB"/>
          </a:p>
        </p:txBody>
      </p:sp>
      <p:sp>
        <p:nvSpPr>
          <p:cNvPr id="3" name="Footer Placeholder 2">
            <a:extLst>
              <a:ext uri="{FF2B5EF4-FFF2-40B4-BE49-F238E27FC236}">
                <a16:creationId xmlns:a16="http://schemas.microsoft.com/office/drawing/2014/main" id="{148B68E0-5E07-6717-28AF-20FA27BAEDA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9FA1C8F-C41D-06D3-12C3-D1AB07A59314}"/>
              </a:ext>
            </a:extLst>
          </p:cNvPr>
          <p:cNvSpPr>
            <a:spLocks noGrp="1"/>
          </p:cNvSpPr>
          <p:nvPr>
            <p:ph type="sldNum" sz="quarter" idx="12"/>
          </p:nvPr>
        </p:nvSpPr>
        <p:spPr/>
        <p:txBody>
          <a:bodyPr/>
          <a:lstStyle/>
          <a:p>
            <a:fld id="{FD96597C-DCC9-43C4-BC1E-3FA4D9A7EB96}" type="slidenum">
              <a:rPr lang="en-GB" smtClean="0"/>
              <a:t>‹#›</a:t>
            </a:fld>
            <a:endParaRPr lang="en-GB"/>
          </a:p>
        </p:txBody>
      </p:sp>
    </p:spTree>
    <p:extLst>
      <p:ext uri="{BB962C8B-B14F-4D97-AF65-F5344CB8AC3E}">
        <p14:creationId xmlns:p14="http://schemas.microsoft.com/office/powerpoint/2010/main" val="3356151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5B24-F7E2-9CE0-DA6E-6BD047AF7F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3A6BB92-AD7C-67A1-5ED7-590B2C4926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73B48E6-4A43-82D9-093D-A9277F6F3D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8B6A45-4EA2-2BB9-CCFB-4FDA76F9A243}"/>
              </a:ext>
            </a:extLst>
          </p:cNvPr>
          <p:cNvSpPr>
            <a:spLocks noGrp="1"/>
          </p:cNvSpPr>
          <p:nvPr>
            <p:ph type="dt" sz="half" idx="10"/>
          </p:nvPr>
        </p:nvSpPr>
        <p:spPr/>
        <p:txBody>
          <a:bodyPr/>
          <a:lstStyle/>
          <a:p>
            <a:fld id="{2A81C347-1343-49AC-A329-1B2B5D13CF9D}" type="datetime1">
              <a:rPr lang="en-GB" smtClean="0"/>
              <a:t>06/02/2026</a:t>
            </a:fld>
            <a:endParaRPr lang="en-GB"/>
          </a:p>
        </p:txBody>
      </p:sp>
      <p:sp>
        <p:nvSpPr>
          <p:cNvPr id="6" name="Footer Placeholder 5">
            <a:extLst>
              <a:ext uri="{FF2B5EF4-FFF2-40B4-BE49-F238E27FC236}">
                <a16:creationId xmlns:a16="http://schemas.microsoft.com/office/drawing/2014/main" id="{14DE9332-83E2-58BF-02B5-929920137F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3C64E3F-8BDC-FE47-A9C9-58ADD9B5048B}"/>
              </a:ext>
            </a:extLst>
          </p:cNvPr>
          <p:cNvSpPr>
            <a:spLocks noGrp="1"/>
          </p:cNvSpPr>
          <p:nvPr>
            <p:ph type="sldNum" sz="quarter" idx="12"/>
          </p:nvPr>
        </p:nvSpPr>
        <p:spPr/>
        <p:txBody>
          <a:bodyPr/>
          <a:lstStyle/>
          <a:p>
            <a:fld id="{FD96597C-DCC9-43C4-BC1E-3FA4D9A7EB96}" type="slidenum">
              <a:rPr lang="en-GB" smtClean="0"/>
              <a:t>‹#›</a:t>
            </a:fld>
            <a:endParaRPr lang="en-GB"/>
          </a:p>
        </p:txBody>
      </p:sp>
    </p:spTree>
    <p:extLst>
      <p:ext uri="{BB962C8B-B14F-4D97-AF65-F5344CB8AC3E}">
        <p14:creationId xmlns:p14="http://schemas.microsoft.com/office/powerpoint/2010/main" val="2788058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8E95E-B4A3-3F30-6432-8D49BCBA86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302D113-6929-1954-A9C9-73E7FE84CD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0980C1D-D50C-FAD1-ABC9-E324826DD2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D0A976-F266-9AFC-BF96-452141BBF7D3}"/>
              </a:ext>
            </a:extLst>
          </p:cNvPr>
          <p:cNvSpPr>
            <a:spLocks noGrp="1"/>
          </p:cNvSpPr>
          <p:nvPr>
            <p:ph type="dt" sz="half" idx="10"/>
          </p:nvPr>
        </p:nvSpPr>
        <p:spPr/>
        <p:txBody>
          <a:bodyPr/>
          <a:lstStyle/>
          <a:p>
            <a:fld id="{2081B9CD-2627-4E6B-AE56-CF3E4D0E3004}" type="datetime1">
              <a:rPr lang="en-GB" smtClean="0"/>
              <a:t>06/02/2026</a:t>
            </a:fld>
            <a:endParaRPr lang="en-GB"/>
          </a:p>
        </p:txBody>
      </p:sp>
      <p:sp>
        <p:nvSpPr>
          <p:cNvPr id="6" name="Footer Placeholder 5">
            <a:extLst>
              <a:ext uri="{FF2B5EF4-FFF2-40B4-BE49-F238E27FC236}">
                <a16:creationId xmlns:a16="http://schemas.microsoft.com/office/drawing/2014/main" id="{9D814D19-95BA-2CAA-7874-5BB86D9043B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547F5EC-BE56-D58A-5AD8-7EACF278C5C2}"/>
              </a:ext>
            </a:extLst>
          </p:cNvPr>
          <p:cNvSpPr>
            <a:spLocks noGrp="1"/>
          </p:cNvSpPr>
          <p:nvPr>
            <p:ph type="sldNum" sz="quarter" idx="12"/>
          </p:nvPr>
        </p:nvSpPr>
        <p:spPr/>
        <p:txBody>
          <a:bodyPr/>
          <a:lstStyle/>
          <a:p>
            <a:fld id="{FD96597C-DCC9-43C4-BC1E-3FA4D9A7EB96}" type="slidenum">
              <a:rPr lang="en-GB" smtClean="0"/>
              <a:t>‹#›</a:t>
            </a:fld>
            <a:endParaRPr lang="en-GB"/>
          </a:p>
        </p:txBody>
      </p:sp>
    </p:spTree>
    <p:extLst>
      <p:ext uri="{BB962C8B-B14F-4D97-AF65-F5344CB8AC3E}">
        <p14:creationId xmlns:p14="http://schemas.microsoft.com/office/powerpoint/2010/main" val="3327766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1FCC9C-24A2-35EA-44A9-008DBA4291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3741C96-35B8-A78C-EB42-8CF36F1E81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6622BC-B221-EB0F-27EB-AA975F57CC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468BB22-BD09-40BC-BA57-2CCA3BA2719F}" type="datetime1">
              <a:rPr lang="en-GB" smtClean="0"/>
              <a:t>06/02/2026</a:t>
            </a:fld>
            <a:endParaRPr lang="en-GB"/>
          </a:p>
        </p:txBody>
      </p:sp>
      <p:sp>
        <p:nvSpPr>
          <p:cNvPr id="5" name="Footer Placeholder 4">
            <a:extLst>
              <a:ext uri="{FF2B5EF4-FFF2-40B4-BE49-F238E27FC236}">
                <a16:creationId xmlns:a16="http://schemas.microsoft.com/office/drawing/2014/main" id="{E65CE346-AE38-25BA-C9D8-70D348756B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D335FF6B-A9F4-4B4F-A054-B884C75576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D96597C-DCC9-43C4-BC1E-3FA4D9A7EB96}" type="slidenum">
              <a:rPr lang="en-GB" smtClean="0"/>
              <a:t>‹#›</a:t>
            </a:fld>
            <a:endParaRPr lang="en-GB"/>
          </a:p>
        </p:txBody>
      </p:sp>
    </p:spTree>
    <p:extLst>
      <p:ext uri="{BB962C8B-B14F-4D97-AF65-F5344CB8AC3E}">
        <p14:creationId xmlns:p14="http://schemas.microsoft.com/office/powerpoint/2010/main" val="35507439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D0508-E0F6-689B-2A06-820A3AC427AE}"/>
              </a:ext>
            </a:extLst>
          </p:cNvPr>
          <p:cNvSpPr>
            <a:spLocks noGrp="1"/>
          </p:cNvSpPr>
          <p:nvPr>
            <p:ph type="ctrTitle"/>
          </p:nvPr>
        </p:nvSpPr>
        <p:spPr/>
        <p:txBody>
          <a:bodyPr/>
          <a:lstStyle/>
          <a:p>
            <a:r>
              <a:rPr lang="en-GB"/>
              <a:t>Muon Beam Energy Estimation</a:t>
            </a:r>
            <a:endParaRPr lang="en-GB" dirty="0"/>
          </a:p>
        </p:txBody>
      </p:sp>
      <p:sp>
        <p:nvSpPr>
          <p:cNvPr id="3" name="Subtitle 2">
            <a:extLst>
              <a:ext uri="{FF2B5EF4-FFF2-40B4-BE49-F238E27FC236}">
                <a16:creationId xmlns:a16="http://schemas.microsoft.com/office/drawing/2014/main" id="{391BF954-0DA7-A1C3-06A0-F14A9F2448B8}"/>
              </a:ext>
            </a:extLst>
          </p:cNvPr>
          <p:cNvSpPr>
            <a:spLocks noGrp="1"/>
          </p:cNvSpPr>
          <p:nvPr>
            <p:ph type="subTitle" idx="1"/>
          </p:nvPr>
        </p:nvSpPr>
        <p:spPr/>
        <p:txBody>
          <a:bodyPr/>
          <a:lstStyle/>
          <a:p>
            <a:r>
              <a:rPr lang="en-GB" dirty="0"/>
              <a:t>Tom Lenane</a:t>
            </a:r>
          </a:p>
          <a:p>
            <a:r>
              <a:rPr lang="en-GB" dirty="0"/>
              <a:t>Liverpool Muon Group Meeting</a:t>
            </a:r>
          </a:p>
        </p:txBody>
      </p:sp>
      <p:sp>
        <p:nvSpPr>
          <p:cNvPr id="4" name="Date Placeholder 3">
            <a:extLst>
              <a:ext uri="{FF2B5EF4-FFF2-40B4-BE49-F238E27FC236}">
                <a16:creationId xmlns:a16="http://schemas.microsoft.com/office/drawing/2014/main" id="{5EF0DC9F-2D99-E991-C44E-1F38188FCEF6}"/>
              </a:ext>
            </a:extLst>
          </p:cNvPr>
          <p:cNvSpPr>
            <a:spLocks noGrp="1"/>
          </p:cNvSpPr>
          <p:nvPr>
            <p:ph type="dt" sz="half" idx="10"/>
          </p:nvPr>
        </p:nvSpPr>
        <p:spPr/>
        <p:txBody>
          <a:bodyPr/>
          <a:lstStyle/>
          <a:p>
            <a:fld id="{97891A54-EC5E-4AC9-AC81-677216647DC5}" type="datetime1">
              <a:rPr lang="en-GB" smtClean="0"/>
              <a:t>08/02/2026</a:t>
            </a:fld>
            <a:endParaRPr lang="en-GB"/>
          </a:p>
        </p:txBody>
      </p:sp>
      <p:sp>
        <p:nvSpPr>
          <p:cNvPr id="5" name="Footer Placeholder 4">
            <a:extLst>
              <a:ext uri="{FF2B5EF4-FFF2-40B4-BE49-F238E27FC236}">
                <a16:creationId xmlns:a16="http://schemas.microsoft.com/office/drawing/2014/main" id="{D310AB8F-29DD-806C-102E-B607AD3298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57E3C06-3EEF-6DA8-74B5-B67FAA992AD5}"/>
              </a:ext>
            </a:extLst>
          </p:cNvPr>
          <p:cNvSpPr>
            <a:spLocks noGrp="1"/>
          </p:cNvSpPr>
          <p:nvPr>
            <p:ph type="sldNum" sz="quarter" idx="12"/>
          </p:nvPr>
        </p:nvSpPr>
        <p:spPr/>
        <p:txBody>
          <a:bodyPr/>
          <a:lstStyle/>
          <a:p>
            <a:fld id="{FD96597C-DCC9-43C4-BC1E-3FA4D9A7EB96}" type="slidenum">
              <a:rPr lang="en-GB" smtClean="0"/>
              <a:t>1</a:t>
            </a:fld>
            <a:endParaRPr lang="en-GB"/>
          </a:p>
        </p:txBody>
      </p:sp>
      <p:pic>
        <p:nvPicPr>
          <p:cNvPr id="7" name="Picture 6" descr="A logo with white blue orange and yellow letters&#10;&#10;AI-generated content may be incorrect.">
            <a:extLst>
              <a:ext uri="{FF2B5EF4-FFF2-40B4-BE49-F238E27FC236}">
                <a16:creationId xmlns:a16="http://schemas.microsoft.com/office/drawing/2014/main" id="{194C29C5-89EC-7E18-075D-58C6037066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0999" y="5044292"/>
            <a:ext cx="3042124" cy="1677183"/>
          </a:xfrm>
          <a:prstGeom prst="rect">
            <a:avLst/>
          </a:prstGeom>
        </p:spPr>
      </p:pic>
    </p:spTree>
    <p:extLst>
      <p:ext uri="{BB962C8B-B14F-4D97-AF65-F5344CB8AC3E}">
        <p14:creationId xmlns:p14="http://schemas.microsoft.com/office/powerpoint/2010/main" val="4143370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FF432-CE8E-5A36-69E0-4D42FAFABEFE}"/>
              </a:ext>
            </a:extLst>
          </p:cNvPr>
          <p:cNvSpPr>
            <a:spLocks noGrp="1"/>
          </p:cNvSpPr>
          <p:nvPr>
            <p:ph type="title"/>
          </p:nvPr>
        </p:nvSpPr>
        <p:spPr/>
        <p:txBody>
          <a:bodyPr/>
          <a:lstStyle/>
          <a:p>
            <a:r>
              <a:rPr lang="en-GB" dirty="0"/>
              <a:t>NN Method - Training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363A31B-85C6-F268-29D2-E09CF6FE3A21}"/>
                  </a:ext>
                </a:extLst>
              </p:cNvPr>
              <p:cNvSpPr>
                <a:spLocks noGrp="1"/>
              </p:cNvSpPr>
              <p:nvPr>
                <p:ph idx="1"/>
              </p:nvPr>
            </p:nvSpPr>
            <p:spPr/>
            <p:txBody>
              <a:bodyPr/>
              <a:lstStyle/>
              <a:p>
                <a:r>
                  <a:rPr lang="en-GB" dirty="0"/>
                  <a:t>Before training the angles and energies are normalised.</a:t>
                </a:r>
              </a:p>
              <a:p>
                <a:r>
                  <a:rPr lang="en-GB" dirty="0"/>
                  <a:t>The training for this network minimises the negative log-likelihood, so the loss function is:</a:t>
                </a:r>
              </a:p>
              <a:p>
                <a:pPr marL="0" indent="0">
                  <a:buNone/>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ea typeface="Cambria Math" panose="02040503050406030204" pitchFamily="18" charset="0"/>
                        </a:rPr>
                        <m:t>ℒ</m:t>
                      </m:r>
                      <m:r>
                        <a:rPr lang="en-GB" i="1">
                          <a:latin typeface="Cambria Math" panose="02040503050406030204" pitchFamily="18" charset="0"/>
                          <a:ea typeface="Cambria Math" panose="02040503050406030204" pitchFamily="18" charset="0"/>
                        </a:rPr>
                        <m:t>=−</m:t>
                      </m:r>
                      <m:f>
                        <m:fPr>
                          <m:ctrlPr>
                            <a:rPr lang="en-GB" i="1">
                              <a:latin typeface="Cambria Math" panose="02040503050406030204" pitchFamily="18" charset="0"/>
                              <a:ea typeface="Cambria Math" panose="02040503050406030204" pitchFamily="18" charset="0"/>
                            </a:rPr>
                          </m:ctrlPr>
                        </m:fPr>
                        <m:num>
                          <m:r>
                            <a:rPr lang="en-GB" i="1">
                              <a:latin typeface="Cambria Math" panose="02040503050406030204" pitchFamily="18" charset="0"/>
                              <a:ea typeface="Cambria Math" panose="02040503050406030204" pitchFamily="18" charset="0"/>
                            </a:rPr>
                            <m:t>1</m:t>
                          </m:r>
                        </m:num>
                        <m:den>
                          <m:r>
                            <a:rPr lang="en-GB" i="1">
                              <a:latin typeface="Cambria Math" panose="02040503050406030204" pitchFamily="18" charset="0"/>
                              <a:ea typeface="Cambria Math" panose="02040503050406030204" pitchFamily="18" charset="0"/>
                            </a:rPr>
                            <m:t>𝑁</m:t>
                          </m:r>
                        </m:den>
                      </m:f>
                      <m:nary>
                        <m:naryPr>
                          <m:chr m:val="∑"/>
                          <m:ctrlPr>
                            <a:rPr lang="en-GB" i="1">
                              <a:latin typeface="Cambria Math" panose="02040503050406030204" pitchFamily="18" charset="0"/>
                              <a:ea typeface="Cambria Math" panose="02040503050406030204" pitchFamily="18" charset="0"/>
                            </a:rPr>
                          </m:ctrlPr>
                        </m:naryPr>
                        <m:sub>
                          <m:r>
                            <m:rPr>
                              <m:brk m:alnAt="23"/>
                            </m:rPr>
                            <a:rPr lang="en-GB" i="1">
                              <a:latin typeface="Cambria Math" panose="02040503050406030204" pitchFamily="18" charset="0"/>
                              <a:ea typeface="Cambria Math" panose="02040503050406030204" pitchFamily="18" charset="0"/>
                            </a:rPr>
                            <m:t>𝑖</m:t>
                          </m:r>
                          <m:r>
                            <a:rPr lang="en-GB" i="1">
                              <a:latin typeface="Cambria Math" panose="02040503050406030204" pitchFamily="18" charset="0"/>
                              <a:ea typeface="Cambria Math" panose="02040503050406030204" pitchFamily="18" charset="0"/>
                            </a:rPr>
                            <m:t>=1</m:t>
                          </m:r>
                        </m:sub>
                        <m:sup>
                          <m:r>
                            <a:rPr lang="en-GB" i="1">
                              <a:latin typeface="Cambria Math" panose="02040503050406030204" pitchFamily="18" charset="0"/>
                              <a:ea typeface="Cambria Math" panose="02040503050406030204" pitchFamily="18" charset="0"/>
                            </a:rPr>
                            <m:t>𝑁</m:t>
                          </m:r>
                        </m:sup>
                        <m:e>
                          <m:func>
                            <m:funcPr>
                              <m:ctrlPr>
                                <a:rPr lang="en-GB" i="1">
                                  <a:latin typeface="Cambria Math" panose="02040503050406030204" pitchFamily="18" charset="0"/>
                                  <a:ea typeface="Cambria Math" panose="02040503050406030204" pitchFamily="18" charset="0"/>
                                </a:rPr>
                              </m:ctrlPr>
                            </m:funcPr>
                            <m:fName>
                              <m:r>
                                <m:rPr>
                                  <m:sty m:val="p"/>
                                </m:rPr>
                                <a:rPr lang="en-GB">
                                  <a:latin typeface="Cambria Math" panose="02040503050406030204" pitchFamily="18" charset="0"/>
                                  <a:ea typeface="Cambria Math" panose="02040503050406030204" pitchFamily="18" charset="0"/>
                                </a:rPr>
                                <m:t>log</m:t>
                              </m:r>
                            </m:fName>
                            <m:e>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𝑝</m:t>
                                  </m:r>
                                </m:e>
                                <m:sub>
                                  <m:r>
                                    <a:rPr lang="en-GB" i="1">
                                      <a:latin typeface="Cambria Math" panose="02040503050406030204" pitchFamily="18" charset="0"/>
                                      <a:ea typeface="Cambria Math" panose="02040503050406030204" pitchFamily="18" charset="0"/>
                                    </a:rPr>
                                    <m:t>𝜙</m:t>
                                  </m:r>
                                </m:sub>
                              </m:sSub>
                              <m:d>
                                <m:dPr>
                                  <m:ctrlPr>
                                    <a:rPr lang="en-GB" i="1">
                                      <a:latin typeface="Cambria Math" panose="02040503050406030204" pitchFamily="18" charset="0"/>
                                      <a:ea typeface="Cambria Math" panose="02040503050406030204" pitchFamily="18" charset="0"/>
                                    </a:rPr>
                                  </m:ctrlPr>
                                </m:dPr>
                                <m:e>
                                  <m:sSub>
                                    <m:sSubPr>
                                      <m:ctrlPr>
                                        <a:rPr lang="en-GB" i="1">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𝜃</m:t>
                                          </m:r>
                                        </m:e>
                                        <m:sub>
                                          <m:r>
                                            <a:rPr lang="en-GB" i="1">
                                              <a:latin typeface="Cambria Math" panose="02040503050406030204" pitchFamily="18" charset="0"/>
                                            </a:rPr>
                                            <m:t>𝑒</m:t>
                                          </m:r>
                                        </m:sub>
                                      </m:sSub>
                                      <m:r>
                                        <m:rPr>
                                          <m:nor/>
                                        </m:rPr>
                                        <a:rPr lang="en-GB" dirty="0"/>
                                        <m:t>, </m:t>
                                      </m:r>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𝜃</m:t>
                                          </m:r>
                                        </m:e>
                                        <m:sub>
                                          <m:r>
                                            <a:rPr lang="en-GB" i="1">
                                              <a:latin typeface="Cambria Math" panose="02040503050406030204" pitchFamily="18" charset="0"/>
                                              <a:ea typeface="Cambria Math" panose="02040503050406030204" pitchFamily="18" charset="0"/>
                                            </a:rPr>
                                            <m:t>𝜇</m:t>
                                          </m:r>
                                        </m:sub>
                                      </m:sSub>
                                      <m:r>
                                        <a:rPr lang="en-GB" b="0" i="1" smtClean="0">
                                          <a:latin typeface="Cambria Math" panose="02040503050406030204" pitchFamily="18" charset="0"/>
                                          <a:ea typeface="Cambria Math" panose="02040503050406030204" pitchFamily="18" charset="0"/>
                                        </a:rPr>
                                        <m:t>}</m:t>
                                      </m:r>
                                    </m:e>
                                    <m:sub>
                                      <m:r>
                                        <a:rPr lang="en-GB" i="1">
                                          <a:latin typeface="Cambria Math" panose="02040503050406030204" pitchFamily="18" charset="0"/>
                                          <a:ea typeface="Cambria Math" panose="02040503050406030204" pitchFamily="18" charset="0"/>
                                        </a:rPr>
                                        <m:t>𝑖</m:t>
                                      </m:r>
                                    </m:sub>
                                  </m:sSub>
                                  <m:r>
                                    <a:rPr lang="en-GB" i="1">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𝐸</m:t>
                                      </m:r>
                                    </m:e>
                                    <m:sub>
                                      <m:r>
                                        <a:rPr lang="en-GB" i="1">
                                          <a:latin typeface="Cambria Math" panose="02040503050406030204" pitchFamily="18" charset="0"/>
                                          <a:ea typeface="Cambria Math" panose="02040503050406030204" pitchFamily="18" charset="0"/>
                                        </a:rPr>
                                        <m:t>𝑖</m:t>
                                      </m:r>
                                    </m:sub>
                                  </m:sSub>
                                </m:e>
                              </m:d>
                            </m:e>
                          </m:func>
                        </m:e>
                      </m:nary>
                    </m:oMath>
                  </m:oMathPara>
                </a14:m>
                <a:endParaRPr lang="en-GB" dirty="0">
                  <a:ea typeface="Cambria Math" panose="02040503050406030204" pitchFamily="18" charset="0"/>
                </a:endParaRPr>
              </a:p>
              <a:p>
                <a:r>
                  <a:rPr lang="en-GB" dirty="0"/>
                  <a:t>N = number of samples in the batch (mean loss per sample) and </a:t>
                </a:r>
                <a:r>
                  <a:rPr lang="el-GR" dirty="0"/>
                  <a:t>ϕ</a:t>
                </a:r>
                <a:r>
                  <a:rPr lang="en-GB" dirty="0"/>
                  <a:t>= flow parameters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𝑓</m:t>
                        </m:r>
                      </m:e>
                      <m:sub>
                        <m:r>
                          <a:rPr lang="en-GB" i="1">
                            <a:latin typeface="Cambria Math" panose="02040503050406030204" pitchFamily="18" charset="0"/>
                          </a:rPr>
                          <m:t>𝐸</m:t>
                        </m:r>
                      </m:sub>
                    </m:sSub>
                  </m:oMath>
                </a14:m>
                <a:r>
                  <a:rPr lang="en-GB" dirty="0"/>
                  <a:t> parameters).</a:t>
                </a:r>
              </a:p>
            </p:txBody>
          </p:sp>
        </mc:Choice>
        <mc:Fallback xmlns="">
          <p:sp>
            <p:nvSpPr>
              <p:cNvPr id="3" name="Content Placeholder 2">
                <a:extLst>
                  <a:ext uri="{FF2B5EF4-FFF2-40B4-BE49-F238E27FC236}">
                    <a16:creationId xmlns:a16="http://schemas.microsoft.com/office/drawing/2014/main" id="{3363A31B-85C6-F268-29D2-E09CF6FE3A21}"/>
                  </a:ext>
                </a:extLst>
              </p:cNvPr>
              <p:cNvSpPr>
                <a:spLocks noGrp="1" noRot="1" noChangeAspect="1" noMove="1" noResize="1" noEditPoints="1" noAdjustHandles="1" noChangeArrowheads="1" noChangeShapeType="1" noTextEdit="1"/>
              </p:cNvSpPr>
              <p:nvPr>
                <p:ph idx="1"/>
              </p:nvPr>
            </p:nvSpPr>
            <p:spPr>
              <a:blipFill>
                <a:blip r:embed="rId2"/>
                <a:stretch>
                  <a:fillRect l="-1043" t="-2381" r="-1333"/>
                </a:stretch>
              </a:blipFill>
            </p:spPr>
            <p:txBody>
              <a:bodyPr/>
              <a:lstStyle/>
              <a:p>
                <a:r>
                  <a:rPr lang="en-GB">
                    <a:noFill/>
                  </a:rPr>
                  <a:t> </a:t>
                </a:r>
              </a:p>
            </p:txBody>
          </p:sp>
        </mc:Fallback>
      </mc:AlternateContent>
      <p:sp>
        <p:nvSpPr>
          <p:cNvPr id="4" name="Date Placeholder 3">
            <a:extLst>
              <a:ext uri="{FF2B5EF4-FFF2-40B4-BE49-F238E27FC236}">
                <a16:creationId xmlns:a16="http://schemas.microsoft.com/office/drawing/2014/main" id="{79CB4EA1-71C5-9FA6-60A3-A49862FBCD43}"/>
              </a:ext>
            </a:extLst>
          </p:cNvPr>
          <p:cNvSpPr>
            <a:spLocks noGrp="1"/>
          </p:cNvSpPr>
          <p:nvPr>
            <p:ph type="dt" sz="half" idx="10"/>
          </p:nvPr>
        </p:nvSpPr>
        <p:spPr/>
        <p:txBody>
          <a:bodyPr/>
          <a:lstStyle/>
          <a:p>
            <a:fld id="{FA2D0FEC-CEB5-43BB-A118-13526479284F}" type="datetime1">
              <a:rPr lang="en-GB" smtClean="0"/>
              <a:t>06/02/2026</a:t>
            </a:fld>
            <a:endParaRPr lang="en-GB"/>
          </a:p>
        </p:txBody>
      </p:sp>
      <p:sp>
        <p:nvSpPr>
          <p:cNvPr id="5" name="Footer Placeholder 4">
            <a:extLst>
              <a:ext uri="{FF2B5EF4-FFF2-40B4-BE49-F238E27FC236}">
                <a16:creationId xmlns:a16="http://schemas.microsoft.com/office/drawing/2014/main" id="{C4C1EF74-1104-86F2-ADE9-FED4FB69E0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54A2F7-4617-C9ED-1845-59A5C100906F}"/>
              </a:ext>
            </a:extLst>
          </p:cNvPr>
          <p:cNvSpPr>
            <a:spLocks noGrp="1"/>
          </p:cNvSpPr>
          <p:nvPr>
            <p:ph type="sldNum" sz="quarter" idx="12"/>
          </p:nvPr>
        </p:nvSpPr>
        <p:spPr/>
        <p:txBody>
          <a:bodyPr/>
          <a:lstStyle/>
          <a:p>
            <a:fld id="{FD96597C-DCC9-43C4-BC1E-3FA4D9A7EB96}" type="slidenum">
              <a:rPr lang="en-GB" smtClean="0"/>
              <a:t>10</a:t>
            </a:fld>
            <a:endParaRPr lang="en-GB"/>
          </a:p>
        </p:txBody>
      </p:sp>
    </p:spTree>
    <p:extLst>
      <p:ext uri="{BB962C8B-B14F-4D97-AF65-F5344CB8AC3E}">
        <p14:creationId xmlns:p14="http://schemas.microsoft.com/office/powerpoint/2010/main" val="785217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30B12-26BD-B253-A3E2-EEED85A1B8A5}"/>
              </a:ext>
            </a:extLst>
          </p:cNvPr>
          <p:cNvSpPr>
            <a:spLocks noGrp="1"/>
          </p:cNvSpPr>
          <p:nvPr>
            <p:ph type="title"/>
          </p:nvPr>
        </p:nvSpPr>
        <p:spPr/>
        <p:txBody>
          <a:bodyPr/>
          <a:lstStyle/>
          <a:p>
            <a:r>
              <a:rPr lang="en-GB" dirty="0"/>
              <a:t>NN Method - Inference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2B01441-6585-EBC9-6B1E-F804E6D17D4D}"/>
                  </a:ext>
                </a:extLst>
              </p:cNvPr>
              <p:cNvSpPr>
                <a:spLocks noGrp="1"/>
              </p:cNvSpPr>
              <p:nvPr>
                <p:ph idx="1"/>
              </p:nvPr>
            </p:nvSpPr>
            <p:spPr/>
            <p:txBody>
              <a:bodyPr>
                <a:normAutofit fontScale="92500" lnSpcReduction="10000"/>
              </a:bodyPr>
              <a:lstStyle/>
              <a:p>
                <a:r>
                  <a:rPr lang="en-GB" dirty="0"/>
                  <a:t>The </a:t>
                </a:r>
                <a:r>
                  <a:rPr lang="en-GB" dirty="0" err="1"/>
                  <a:t>cINN</a:t>
                </a:r>
                <a:r>
                  <a:rPr lang="en-GB" dirty="0"/>
                  <a:t> gives us the likelihood </a:t>
                </a:r>
                <a14:m>
                  <m:oMath xmlns:m="http://schemas.openxmlformats.org/officeDocument/2006/math">
                    <m:r>
                      <a:rPr lang="en-GB" i="1">
                        <a:latin typeface="Cambria Math" panose="02040503050406030204" pitchFamily="18" charset="0"/>
                      </a:rPr>
                      <m:t>𝑝</m:t>
                    </m:r>
                    <m:d>
                      <m:dPr>
                        <m:ctrlPr>
                          <a:rPr lang="en-GB" i="1">
                            <a:latin typeface="Cambria Math" panose="02040503050406030204" pitchFamily="18" charset="0"/>
                          </a:rPr>
                        </m:ctrlPr>
                      </m:dPr>
                      <m:e>
                        <m:r>
                          <a:rPr lang="en-GB" i="1">
                            <a:latin typeface="Cambria Math" panose="02040503050406030204" pitchFamily="18" charset="0"/>
                            <a:ea typeface="Cambria Math" panose="02040503050406030204" pitchFamily="18" charset="0"/>
                          </a:rPr>
                          <m:t>𝜃</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𝐸</m:t>
                        </m:r>
                      </m:e>
                    </m:d>
                  </m:oMath>
                </a14:m>
                <a:r>
                  <a:rPr lang="en-GB" dirty="0"/>
                  <a:t>, we then choose a uniform prior on the beam energy </a:t>
                </a:r>
                <a14:m>
                  <m:oMath xmlns:m="http://schemas.openxmlformats.org/officeDocument/2006/math">
                    <m:r>
                      <a:rPr lang="en-GB" i="1">
                        <a:latin typeface="Cambria Math" panose="02040503050406030204" pitchFamily="18" charset="0"/>
                      </a:rPr>
                      <m:t>𝑝</m:t>
                    </m:r>
                    <m:d>
                      <m:dPr>
                        <m:ctrlPr>
                          <a:rPr lang="en-GB" i="1">
                            <a:latin typeface="Cambria Math" panose="02040503050406030204" pitchFamily="18" charset="0"/>
                          </a:rPr>
                        </m:ctrlPr>
                      </m:dPr>
                      <m:e>
                        <m:r>
                          <a:rPr lang="en-GB" i="1">
                            <a:latin typeface="Cambria Math" panose="02040503050406030204" pitchFamily="18" charset="0"/>
                            <a:ea typeface="Cambria Math" panose="02040503050406030204" pitchFamily="18" charset="0"/>
                          </a:rPr>
                          <m:t>𝐸</m:t>
                        </m:r>
                      </m:e>
                    </m:d>
                  </m:oMath>
                </a14:m>
                <a:r>
                  <a:rPr lang="en-GB" dirty="0"/>
                  <a:t> and want to construct </a:t>
                </a:r>
                <a14:m>
                  <m:oMath xmlns:m="http://schemas.openxmlformats.org/officeDocument/2006/math">
                    <m:r>
                      <a:rPr lang="en-GB" i="1">
                        <a:latin typeface="Cambria Math" panose="02040503050406030204" pitchFamily="18" charset="0"/>
                      </a:rPr>
                      <m:t>𝑝</m:t>
                    </m:r>
                    <m:d>
                      <m:dPr>
                        <m:ctrlPr>
                          <a:rPr lang="en-GB" i="1">
                            <a:latin typeface="Cambria Math" panose="02040503050406030204" pitchFamily="18" charset="0"/>
                          </a:rPr>
                        </m:ctrlPr>
                      </m:dPr>
                      <m:e>
                        <m:r>
                          <a:rPr lang="en-GB" i="1">
                            <a:latin typeface="Cambria Math" panose="02040503050406030204" pitchFamily="18" charset="0"/>
                          </a:rPr>
                          <m:t>𝐸</m:t>
                        </m:r>
                        <m:r>
                          <a:rPr lang="en-GB" i="1">
                            <a:latin typeface="Cambria Math" panose="02040503050406030204" pitchFamily="18" charset="0"/>
                          </a:rPr>
                          <m:t>|</m:t>
                        </m:r>
                        <m:r>
                          <a:rPr lang="en-GB" i="1">
                            <a:latin typeface="Cambria Math" panose="02040503050406030204" pitchFamily="18" charset="0"/>
                            <a:ea typeface="Cambria Math" panose="02040503050406030204" pitchFamily="18" charset="0"/>
                          </a:rPr>
                          <m:t>𝜃</m:t>
                        </m:r>
                      </m:e>
                    </m:d>
                  </m:oMath>
                </a14:m>
                <a:r>
                  <a:rPr lang="en-GB" dirty="0"/>
                  <a:t> using these. For M events with angles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𝜃</m:t>
                        </m:r>
                      </m:e>
                      <m:sub>
                        <m:r>
                          <a:rPr lang="en-GB" i="1">
                            <a:latin typeface="Cambria Math" panose="02040503050406030204" pitchFamily="18" charset="0"/>
                          </a:rPr>
                          <m:t>1</m:t>
                        </m:r>
                      </m:sub>
                    </m:sSub>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𝜃</m:t>
                        </m:r>
                      </m:e>
                      <m:sub>
                        <m:r>
                          <a:rPr lang="en-GB" i="1">
                            <a:latin typeface="Cambria Math" panose="02040503050406030204" pitchFamily="18" charset="0"/>
                          </a:rPr>
                          <m:t>𝑀</m:t>
                        </m:r>
                      </m:sub>
                    </m:sSub>
                  </m:oMath>
                </a14:m>
                <a:r>
                  <a:rPr lang="en-GB" dirty="0"/>
                  <a:t>, all from the same beam and if we assume the events are independent:</a:t>
                </a:r>
              </a:p>
              <a:p>
                <a:pPr marL="0" indent="0">
                  <a:buNone/>
                </a:pPr>
                <a:r>
                  <a:rPr lang="en-GB" dirty="0"/>
                  <a:t>			           </a:t>
                </a:r>
                <a14:m>
                  <m:oMath xmlns:m="http://schemas.openxmlformats.org/officeDocument/2006/math">
                    <m:r>
                      <a:rPr lang="en-GB" i="1">
                        <a:latin typeface="Cambria Math" panose="02040503050406030204" pitchFamily="18" charset="0"/>
                      </a:rPr>
                      <m:t>𝑝</m:t>
                    </m:r>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𝜃</m:t>
                            </m:r>
                          </m:e>
                          <m:sub>
                            <m:r>
                              <a:rPr lang="en-GB" i="1">
                                <a:latin typeface="Cambria Math" panose="02040503050406030204" pitchFamily="18" charset="0"/>
                              </a:rPr>
                              <m:t>1</m:t>
                            </m:r>
                          </m:sub>
                        </m:sSub>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𝜃</m:t>
                            </m:r>
                          </m:e>
                          <m:sub>
                            <m:r>
                              <a:rPr lang="en-GB" i="1">
                                <a:latin typeface="Cambria Math" panose="02040503050406030204" pitchFamily="18" charset="0"/>
                              </a:rPr>
                              <m:t>𝑀</m:t>
                            </m:r>
                          </m:sub>
                        </m:sSub>
                        <m:r>
                          <a:rPr lang="en-GB" i="1">
                            <a:latin typeface="Cambria Math" panose="02040503050406030204" pitchFamily="18" charset="0"/>
                          </a:rPr>
                          <m:t>|</m:t>
                        </m:r>
                        <m:r>
                          <a:rPr lang="en-GB" i="1">
                            <a:latin typeface="Cambria Math" panose="02040503050406030204" pitchFamily="18" charset="0"/>
                          </a:rPr>
                          <m:t>𝐸</m:t>
                        </m:r>
                      </m:e>
                    </m:d>
                    <m:r>
                      <a:rPr lang="en-GB" i="1">
                        <a:latin typeface="Cambria Math" panose="02040503050406030204" pitchFamily="18" charset="0"/>
                      </a:rPr>
                      <m:t>= </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𝑀</m:t>
                        </m:r>
                      </m:sup>
                      <m:e>
                        <m:r>
                          <a:rPr lang="en-GB" i="1">
                            <a:latin typeface="Cambria Math" panose="02040503050406030204" pitchFamily="18" charset="0"/>
                          </a:rPr>
                          <m:t>𝑝</m:t>
                        </m:r>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𝜃</m:t>
                                </m:r>
                              </m:e>
                              <m:sub>
                                <m:r>
                                  <a:rPr lang="en-GB" i="1">
                                    <a:latin typeface="Cambria Math" panose="02040503050406030204" pitchFamily="18" charset="0"/>
                                  </a:rPr>
                                  <m:t>𝑖</m:t>
                                </m:r>
                              </m:sub>
                            </m:sSub>
                            <m:r>
                              <a:rPr lang="en-GB" i="1">
                                <a:latin typeface="Cambria Math" panose="02040503050406030204" pitchFamily="18" charset="0"/>
                              </a:rPr>
                              <m:t>|</m:t>
                            </m:r>
                            <m:r>
                              <a:rPr lang="en-GB" i="1">
                                <a:latin typeface="Cambria Math" panose="02040503050406030204" pitchFamily="18" charset="0"/>
                              </a:rPr>
                              <m:t>𝐸</m:t>
                            </m:r>
                          </m:e>
                        </m:d>
                      </m:e>
                    </m:nary>
                  </m:oMath>
                </a14:m>
                <a:r>
                  <a:rPr lang="en-GB" dirty="0"/>
                  <a:t> </a:t>
                </a:r>
              </a:p>
              <a:p>
                <a:r>
                  <a:rPr lang="en-GB" dirty="0"/>
                  <a:t>Then by taking logs and using Bayes’ theorem, we get the posterior:</a:t>
                </a:r>
              </a:p>
              <a:p>
                <a:pPr marL="0" indent="0">
                  <a:buNone/>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𝑝</m:t>
                      </m:r>
                      <m:d>
                        <m:dPr>
                          <m:ctrlPr>
                            <a:rPr lang="en-GB" i="1">
                              <a:latin typeface="Cambria Math" panose="02040503050406030204" pitchFamily="18" charset="0"/>
                            </a:rPr>
                          </m:ctrlPr>
                        </m:dPr>
                        <m:e>
                          <m:r>
                            <a:rPr lang="en-GB" i="1">
                              <a:latin typeface="Cambria Math" panose="02040503050406030204" pitchFamily="18" charset="0"/>
                            </a:rPr>
                            <m:t>𝐸</m:t>
                          </m:r>
                          <m:r>
                            <a:rPr lang="en-GB" i="1">
                              <a:latin typeface="Cambria Math" panose="02040503050406030204" pitchFamily="18" charset="0"/>
                            </a:rPr>
                            <m:t>|</m:t>
                          </m:r>
                          <m:d>
                            <m:dPr>
                              <m:begChr m:val="{"/>
                              <m:endChr m:val="}"/>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𝜃</m:t>
                                  </m:r>
                                </m:e>
                                <m:sub>
                                  <m:r>
                                    <a:rPr lang="en-GB" i="1">
                                      <a:latin typeface="Cambria Math" panose="02040503050406030204" pitchFamily="18" charset="0"/>
                                    </a:rPr>
                                    <m:t>𝑖</m:t>
                                  </m:r>
                                </m:sub>
                              </m:sSub>
                            </m:e>
                          </m:d>
                        </m:e>
                      </m:d>
                      <m:r>
                        <a:rPr lang="en-GB" i="1">
                          <a:latin typeface="Cambria Math" panose="02040503050406030204" pitchFamily="18" charset="0"/>
                          <a:ea typeface="Cambria Math" panose="02040503050406030204" pitchFamily="18" charset="0"/>
                        </a:rPr>
                        <m:t>∝</m:t>
                      </m:r>
                      <m:func>
                        <m:funcPr>
                          <m:ctrlPr>
                            <a:rPr lang="en-GB" i="1">
                              <a:latin typeface="Cambria Math" panose="02040503050406030204" pitchFamily="18" charset="0"/>
                              <a:ea typeface="Cambria Math" panose="02040503050406030204" pitchFamily="18" charset="0"/>
                            </a:rPr>
                          </m:ctrlPr>
                        </m:funcPr>
                        <m:fName>
                          <m:r>
                            <m:rPr>
                              <m:sty m:val="p"/>
                            </m:rPr>
                            <a:rPr lang="en-GB">
                              <a:latin typeface="Cambria Math" panose="02040503050406030204" pitchFamily="18" charset="0"/>
                              <a:ea typeface="Cambria Math" panose="02040503050406030204" pitchFamily="18" charset="0"/>
                            </a:rPr>
                            <m:t>exp</m:t>
                          </m:r>
                        </m:fName>
                        <m:e>
                          <m:d>
                            <m:dPr>
                              <m:ctrlPr>
                                <a:rPr lang="en-GB" i="1">
                                  <a:latin typeface="Cambria Math" panose="02040503050406030204" pitchFamily="18" charset="0"/>
                                  <a:ea typeface="Cambria Math" panose="02040503050406030204" pitchFamily="18" charset="0"/>
                                </a:rPr>
                              </m:ctrlPr>
                            </m:dPr>
                            <m:e>
                              <m:nary>
                                <m:naryPr>
                                  <m:chr m:val="∑"/>
                                  <m:ctrlPr>
                                    <a:rPr lang="en-GB" i="1">
                                      <a:latin typeface="Cambria Math" panose="02040503050406030204" pitchFamily="18" charset="0"/>
                                      <a:ea typeface="Cambria Math" panose="02040503050406030204" pitchFamily="18" charset="0"/>
                                    </a:rPr>
                                  </m:ctrlPr>
                                </m:naryPr>
                                <m:sub>
                                  <m:r>
                                    <m:rPr>
                                      <m:brk m:alnAt="23"/>
                                    </m:rPr>
                                    <a:rPr lang="en-GB" i="1">
                                      <a:latin typeface="Cambria Math" panose="02040503050406030204" pitchFamily="18" charset="0"/>
                                      <a:ea typeface="Cambria Math" panose="02040503050406030204" pitchFamily="18" charset="0"/>
                                    </a:rPr>
                                    <m:t>𝑖</m:t>
                                  </m:r>
                                  <m:r>
                                    <a:rPr lang="en-GB" i="1">
                                      <a:latin typeface="Cambria Math" panose="02040503050406030204" pitchFamily="18" charset="0"/>
                                      <a:ea typeface="Cambria Math" panose="02040503050406030204" pitchFamily="18" charset="0"/>
                                    </a:rPr>
                                    <m:t>=1</m:t>
                                  </m:r>
                                </m:sub>
                                <m:sup>
                                  <m:r>
                                    <a:rPr lang="en-GB" i="1">
                                      <a:latin typeface="Cambria Math" panose="02040503050406030204" pitchFamily="18" charset="0"/>
                                      <a:ea typeface="Cambria Math" panose="02040503050406030204" pitchFamily="18" charset="0"/>
                                    </a:rPr>
                                    <m:t>𝑀</m:t>
                                  </m:r>
                                </m:sup>
                                <m:e>
                                  <m:func>
                                    <m:funcPr>
                                      <m:ctrlPr>
                                        <a:rPr lang="en-GB" i="1">
                                          <a:latin typeface="Cambria Math" panose="02040503050406030204" pitchFamily="18" charset="0"/>
                                          <a:ea typeface="Cambria Math" panose="02040503050406030204" pitchFamily="18" charset="0"/>
                                        </a:rPr>
                                      </m:ctrlPr>
                                    </m:funcPr>
                                    <m:fName>
                                      <m:r>
                                        <m:rPr>
                                          <m:sty m:val="p"/>
                                        </m:rPr>
                                        <a:rPr lang="en-GB">
                                          <a:latin typeface="Cambria Math" panose="02040503050406030204" pitchFamily="18" charset="0"/>
                                          <a:ea typeface="Cambria Math" panose="02040503050406030204" pitchFamily="18" charset="0"/>
                                        </a:rPr>
                                        <m:t>log</m:t>
                                      </m:r>
                                      <m:r>
                                        <a:rPr lang="en-GB" i="1">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𝑝</m:t>
                                      </m:r>
                                    </m:fName>
                                    <m:e>
                                      <m:d>
                                        <m:dPr>
                                          <m:ctrlPr>
                                            <a:rPr lang="en-GB" i="1">
                                              <a:latin typeface="Cambria Math" panose="02040503050406030204" pitchFamily="18" charset="0"/>
                                              <a:ea typeface="Cambria Math" panose="02040503050406030204" pitchFamily="18" charset="0"/>
                                            </a:rPr>
                                          </m:ctrlPr>
                                        </m:dPr>
                                        <m:e>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𝜃</m:t>
                                              </m:r>
                                            </m:e>
                                            <m:sub>
                                              <m:r>
                                                <a:rPr lang="en-GB" i="1">
                                                  <a:latin typeface="Cambria Math" panose="02040503050406030204" pitchFamily="18" charset="0"/>
                                                  <a:ea typeface="Cambria Math" panose="02040503050406030204" pitchFamily="18" charset="0"/>
                                                </a:rPr>
                                                <m:t>𝑖</m:t>
                                              </m:r>
                                            </m:sub>
                                          </m:sSub>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𝐸</m:t>
                                          </m:r>
                                        </m:e>
                                      </m:d>
                                    </m:e>
                                  </m:func>
                                </m:e>
                              </m:nary>
                            </m:e>
                          </m:d>
                          <m:r>
                            <a:rPr lang="en-GB" i="1">
                              <a:latin typeface="Cambria Math" panose="02040503050406030204" pitchFamily="18" charset="0"/>
                              <a:ea typeface="Cambria Math" panose="02040503050406030204" pitchFamily="18" charset="0"/>
                            </a:rPr>
                            <m:t>𝑝</m:t>
                          </m:r>
                          <m:d>
                            <m:dPr>
                              <m:ctrlPr>
                                <a:rPr lang="en-GB" i="1">
                                  <a:latin typeface="Cambria Math" panose="02040503050406030204" pitchFamily="18" charset="0"/>
                                  <a:ea typeface="Cambria Math" panose="02040503050406030204" pitchFamily="18" charset="0"/>
                                </a:rPr>
                              </m:ctrlPr>
                            </m:dPr>
                            <m:e>
                              <m:r>
                                <a:rPr lang="en-GB" i="1">
                                  <a:latin typeface="Cambria Math" panose="02040503050406030204" pitchFamily="18" charset="0"/>
                                  <a:ea typeface="Cambria Math" panose="02040503050406030204" pitchFamily="18" charset="0"/>
                                </a:rPr>
                                <m:t>𝐸</m:t>
                              </m:r>
                            </m:e>
                          </m:d>
                        </m:e>
                      </m:func>
                    </m:oMath>
                  </m:oMathPara>
                </a14:m>
                <a:endParaRPr lang="en-GB" dirty="0"/>
              </a:p>
              <a:p>
                <a:r>
                  <a:rPr lang="en-GB" dirty="0"/>
                  <a:t>This is the complete function to go from scattering angles to beam energy.</a:t>
                </a:r>
              </a:p>
              <a:p>
                <a:pPr marL="0" indent="0">
                  <a:buNone/>
                </a:pPr>
                <a:endParaRPr lang="en-GB" dirty="0">
                  <a:solidFill>
                    <a:srgbClr val="FF0000"/>
                  </a:solidFill>
                </a:endParaRPr>
              </a:p>
            </p:txBody>
          </p:sp>
        </mc:Choice>
        <mc:Fallback xmlns="">
          <p:sp>
            <p:nvSpPr>
              <p:cNvPr id="3" name="Content Placeholder 2">
                <a:extLst>
                  <a:ext uri="{FF2B5EF4-FFF2-40B4-BE49-F238E27FC236}">
                    <a16:creationId xmlns:a16="http://schemas.microsoft.com/office/drawing/2014/main" id="{82B01441-6585-EBC9-6B1E-F804E6D17D4D}"/>
                  </a:ext>
                </a:extLst>
              </p:cNvPr>
              <p:cNvSpPr>
                <a:spLocks noGrp="1" noRot="1" noChangeAspect="1" noMove="1" noResize="1" noEditPoints="1" noAdjustHandles="1" noChangeArrowheads="1" noChangeShapeType="1" noTextEdit="1"/>
              </p:cNvSpPr>
              <p:nvPr>
                <p:ph idx="1"/>
              </p:nvPr>
            </p:nvSpPr>
            <p:spPr>
              <a:blipFill>
                <a:blip r:embed="rId2"/>
                <a:stretch>
                  <a:fillRect l="-928" t="-280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B6ED456-4872-7193-8899-1676D6380407}"/>
                  </a:ext>
                </a:extLst>
              </p:cNvPr>
              <p:cNvSpPr txBox="1"/>
              <p:nvPr/>
            </p:nvSpPr>
            <p:spPr>
              <a:xfrm>
                <a:off x="8091377" y="589923"/>
                <a:ext cx="393316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i="1">
                          <a:latin typeface="Cambria Math" panose="02040503050406030204" pitchFamily="18" charset="0"/>
                        </a:rPr>
                        <m:t>𝑝</m:t>
                      </m:r>
                      <m:d>
                        <m:dPr>
                          <m:ctrlPr>
                            <a:rPr lang="en-GB" sz="2800" i="1">
                              <a:latin typeface="Cambria Math" panose="02040503050406030204" pitchFamily="18" charset="0"/>
                            </a:rPr>
                          </m:ctrlPr>
                        </m:dPr>
                        <m:e>
                          <m:r>
                            <a:rPr lang="en-GB" sz="2800" i="1">
                              <a:latin typeface="Cambria Math" panose="02040503050406030204" pitchFamily="18" charset="0"/>
                            </a:rPr>
                            <m:t>𝐸</m:t>
                          </m:r>
                          <m:r>
                            <a:rPr lang="en-GB" sz="2800" i="1">
                              <a:latin typeface="Cambria Math" panose="02040503050406030204" pitchFamily="18" charset="0"/>
                            </a:rPr>
                            <m:t>|</m:t>
                          </m:r>
                          <m:r>
                            <a:rPr lang="en-GB" sz="2800" i="1">
                              <a:latin typeface="Cambria Math" panose="02040503050406030204" pitchFamily="18" charset="0"/>
                              <a:ea typeface="Cambria Math" panose="02040503050406030204" pitchFamily="18" charset="0"/>
                            </a:rPr>
                            <m:t>𝜃</m:t>
                          </m:r>
                        </m:e>
                      </m:d>
                      <m:r>
                        <a:rPr lang="en-GB" sz="2800" i="1">
                          <a:latin typeface="Cambria Math" panose="02040503050406030204" pitchFamily="18" charset="0"/>
                        </a:rPr>
                        <m:t>∝</m:t>
                      </m:r>
                      <m:r>
                        <a:rPr lang="en-GB" sz="2800" i="1">
                          <a:latin typeface="Cambria Math" panose="02040503050406030204" pitchFamily="18" charset="0"/>
                        </a:rPr>
                        <m:t>𝑝</m:t>
                      </m:r>
                      <m:d>
                        <m:dPr>
                          <m:ctrlPr>
                            <a:rPr lang="en-GB" sz="2800" i="1">
                              <a:latin typeface="Cambria Math" panose="02040503050406030204" pitchFamily="18" charset="0"/>
                            </a:rPr>
                          </m:ctrlPr>
                        </m:dPr>
                        <m:e>
                          <m:r>
                            <a:rPr lang="en-GB" sz="2800" i="1">
                              <a:latin typeface="Cambria Math" panose="02040503050406030204" pitchFamily="18" charset="0"/>
                              <a:ea typeface="Cambria Math" panose="02040503050406030204" pitchFamily="18" charset="0"/>
                            </a:rPr>
                            <m:t>𝜃</m:t>
                          </m:r>
                          <m:r>
                            <a:rPr lang="en-GB" sz="2800" i="1">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𝐸</m:t>
                          </m:r>
                        </m:e>
                      </m:d>
                      <m:r>
                        <a:rPr lang="en-GB" sz="2800" i="1">
                          <a:latin typeface="Cambria Math" panose="02040503050406030204" pitchFamily="18" charset="0"/>
                        </a:rPr>
                        <m:t>𝑝</m:t>
                      </m:r>
                      <m:d>
                        <m:dPr>
                          <m:ctrlPr>
                            <a:rPr lang="en-GB" sz="2800" i="1">
                              <a:latin typeface="Cambria Math" panose="02040503050406030204" pitchFamily="18" charset="0"/>
                            </a:rPr>
                          </m:ctrlPr>
                        </m:dPr>
                        <m:e>
                          <m:r>
                            <a:rPr lang="en-GB" sz="2800" i="1">
                              <a:latin typeface="Cambria Math" panose="02040503050406030204" pitchFamily="18" charset="0"/>
                            </a:rPr>
                            <m:t>𝐸</m:t>
                          </m:r>
                        </m:e>
                      </m:d>
                    </m:oMath>
                  </m:oMathPara>
                </a14:m>
                <a:endParaRPr lang="en-GB" sz="2800" dirty="0"/>
              </a:p>
            </p:txBody>
          </p:sp>
        </mc:Choice>
        <mc:Fallback xmlns="">
          <p:sp>
            <p:nvSpPr>
              <p:cNvPr id="4" name="TextBox 3">
                <a:extLst>
                  <a:ext uri="{FF2B5EF4-FFF2-40B4-BE49-F238E27FC236}">
                    <a16:creationId xmlns:a16="http://schemas.microsoft.com/office/drawing/2014/main" id="{3B6ED456-4872-7193-8899-1676D6380407}"/>
                  </a:ext>
                </a:extLst>
              </p:cNvPr>
              <p:cNvSpPr txBox="1">
                <a:spLocks noRot="1" noChangeAspect="1" noMove="1" noResize="1" noEditPoints="1" noAdjustHandles="1" noChangeArrowheads="1" noChangeShapeType="1" noTextEdit="1"/>
              </p:cNvSpPr>
              <p:nvPr/>
            </p:nvSpPr>
            <p:spPr>
              <a:xfrm>
                <a:off x="8091377" y="589923"/>
                <a:ext cx="3933160" cy="523220"/>
              </a:xfrm>
              <a:prstGeom prst="rect">
                <a:avLst/>
              </a:prstGeom>
              <a:blipFill>
                <a:blip r:embed="rId3"/>
                <a:stretch>
                  <a:fillRect/>
                </a:stretch>
              </a:blipFill>
            </p:spPr>
            <p:txBody>
              <a:bodyPr/>
              <a:lstStyle/>
              <a:p>
                <a:r>
                  <a:rPr lang="en-GB">
                    <a:noFill/>
                  </a:rPr>
                  <a:t> </a:t>
                </a:r>
              </a:p>
            </p:txBody>
          </p:sp>
        </mc:Fallback>
      </mc:AlternateContent>
      <p:sp>
        <p:nvSpPr>
          <p:cNvPr id="5" name="TextBox 4">
            <a:extLst>
              <a:ext uri="{FF2B5EF4-FFF2-40B4-BE49-F238E27FC236}">
                <a16:creationId xmlns:a16="http://schemas.microsoft.com/office/drawing/2014/main" id="{88D5C57B-8E3F-5333-47D7-C00EA02CA939}"/>
              </a:ext>
            </a:extLst>
          </p:cNvPr>
          <p:cNvSpPr txBox="1"/>
          <p:nvPr/>
        </p:nvSpPr>
        <p:spPr>
          <a:xfrm>
            <a:off x="7479120" y="153123"/>
            <a:ext cx="1446027" cy="369332"/>
          </a:xfrm>
          <a:prstGeom prst="rect">
            <a:avLst/>
          </a:prstGeom>
          <a:noFill/>
        </p:spPr>
        <p:txBody>
          <a:bodyPr wrap="square" rtlCol="0">
            <a:spAutoFit/>
          </a:bodyPr>
          <a:lstStyle/>
          <a:p>
            <a:r>
              <a:rPr lang="en-GB" dirty="0"/>
              <a:t>posterior</a:t>
            </a:r>
          </a:p>
        </p:txBody>
      </p:sp>
      <p:sp>
        <p:nvSpPr>
          <p:cNvPr id="6" name="TextBox 5">
            <a:extLst>
              <a:ext uri="{FF2B5EF4-FFF2-40B4-BE49-F238E27FC236}">
                <a16:creationId xmlns:a16="http://schemas.microsoft.com/office/drawing/2014/main" id="{F8780F1B-D666-B46D-3360-0A1AEE275397}"/>
              </a:ext>
            </a:extLst>
          </p:cNvPr>
          <p:cNvSpPr txBox="1"/>
          <p:nvPr/>
        </p:nvSpPr>
        <p:spPr>
          <a:xfrm>
            <a:off x="9184759" y="147236"/>
            <a:ext cx="1446027" cy="369332"/>
          </a:xfrm>
          <a:prstGeom prst="rect">
            <a:avLst/>
          </a:prstGeom>
          <a:noFill/>
        </p:spPr>
        <p:txBody>
          <a:bodyPr wrap="square" rtlCol="0">
            <a:spAutoFit/>
          </a:bodyPr>
          <a:lstStyle/>
          <a:p>
            <a:r>
              <a:rPr lang="en-GB" dirty="0"/>
              <a:t>likelihood</a:t>
            </a:r>
          </a:p>
        </p:txBody>
      </p:sp>
      <p:sp>
        <p:nvSpPr>
          <p:cNvPr id="7" name="TextBox 6">
            <a:extLst>
              <a:ext uri="{FF2B5EF4-FFF2-40B4-BE49-F238E27FC236}">
                <a16:creationId xmlns:a16="http://schemas.microsoft.com/office/drawing/2014/main" id="{D182F72E-B941-8F93-FF57-D59BA6F763A0}"/>
              </a:ext>
            </a:extLst>
          </p:cNvPr>
          <p:cNvSpPr txBox="1"/>
          <p:nvPr/>
        </p:nvSpPr>
        <p:spPr>
          <a:xfrm>
            <a:off x="11150009" y="145616"/>
            <a:ext cx="1446027" cy="369332"/>
          </a:xfrm>
          <a:prstGeom prst="rect">
            <a:avLst/>
          </a:prstGeom>
          <a:noFill/>
        </p:spPr>
        <p:txBody>
          <a:bodyPr wrap="square" rtlCol="0">
            <a:spAutoFit/>
          </a:bodyPr>
          <a:lstStyle/>
          <a:p>
            <a:r>
              <a:rPr lang="en-GB" dirty="0"/>
              <a:t>prior</a:t>
            </a:r>
          </a:p>
        </p:txBody>
      </p:sp>
      <p:cxnSp>
        <p:nvCxnSpPr>
          <p:cNvPr id="9" name="Straight Arrow Connector 8">
            <a:extLst>
              <a:ext uri="{FF2B5EF4-FFF2-40B4-BE49-F238E27FC236}">
                <a16:creationId xmlns:a16="http://schemas.microsoft.com/office/drawing/2014/main" id="{B8689B1B-13C1-4240-E1FA-7B3799571747}"/>
              </a:ext>
            </a:extLst>
          </p:cNvPr>
          <p:cNvCxnSpPr>
            <a:cxnSpLocks/>
          </p:cNvCxnSpPr>
          <p:nvPr/>
        </p:nvCxnSpPr>
        <p:spPr>
          <a:xfrm>
            <a:off x="8091377" y="478491"/>
            <a:ext cx="272015" cy="22182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0" name="Straight Arrow Connector 9">
            <a:extLst>
              <a:ext uri="{FF2B5EF4-FFF2-40B4-BE49-F238E27FC236}">
                <a16:creationId xmlns:a16="http://schemas.microsoft.com/office/drawing/2014/main" id="{CB8370DD-BD3A-18EB-5607-743782B82311}"/>
              </a:ext>
            </a:extLst>
          </p:cNvPr>
          <p:cNvCxnSpPr>
            <a:cxnSpLocks/>
          </p:cNvCxnSpPr>
          <p:nvPr/>
        </p:nvCxnSpPr>
        <p:spPr>
          <a:xfrm>
            <a:off x="10046440" y="448966"/>
            <a:ext cx="272015" cy="22182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1" name="Straight Arrow Connector 10">
            <a:extLst>
              <a:ext uri="{FF2B5EF4-FFF2-40B4-BE49-F238E27FC236}">
                <a16:creationId xmlns:a16="http://schemas.microsoft.com/office/drawing/2014/main" id="{76C75447-2C5B-3919-5BB8-A5B8664F1383}"/>
              </a:ext>
            </a:extLst>
          </p:cNvPr>
          <p:cNvCxnSpPr>
            <a:cxnSpLocks/>
          </p:cNvCxnSpPr>
          <p:nvPr/>
        </p:nvCxnSpPr>
        <p:spPr>
          <a:xfrm>
            <a:off x="11417153" y="441524"/>
            <a:ext cx="0" cy="25128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3" name="Date Placeholder 12">
            <a:extLst>
              <a:ext uri="{FF2B5EF4-FFF2-40B4-BE49-F238E27FC236}">
                <a16:creationId xmlns:a16="http://schemas.microsoft.com/office/drawing/2014/main" id="{D2C4F21F-30D2-32D8-B2D3-29CA73ACFFF0}"/>
              </a:ext>
            </a:extLst>
          </p:cNvPr>
          <p:cNvSpPr>
            <a:spLocks noGrp="1"/>
          </p:cNvSpPr>
          <p:nvPr>
            <p:ph type="dt" sz="half" idx="10"/>
          </p:nvPr>
        </p:nvSpPr>
        <p:spPr/>
        <p:txBody>
          <a:bodyPr/>
          <a:lstStyle/>
          <a:p>
            <a:fld id="{5D93F47D-F0C8-438B-A1ED-2BF68FD8E5A2}" type="datetime1">
              <a:rPr lang="en-GB" smtClean="0"/>
              <a:t>06/02/2026</a:t>
            </a:fld>
            <a:endParaRPr lang="en-GB"/>
          </a:p>
        </p:txBody>
      </p:sp>
      <p:sp>
        <p:nvSpPr>
          <p:cNvPr id="14" name="Footer Placeholder 13">
            <a:extLst>
              <a:ext uri="{FF2B5EF4-FFF2-40B4-BE49-F238E27FC236}">
                <a16:creationId xmlns:a16="http://schemas.microsoft.com/office/drawing/2014/main" id="{E8795951-602A-0080-30F5-7F95BD33D404}"/>
              </a:ext>
            </a:extLst>
          </p:cNvPr>
          <p:cNvSpPr>
            <a:spLocks noGrp="1"/>
          </p:cNvSpPr>
          <p:nvPr>
            <p:ph type="ftr" sz="quarter" idx="11"/>
          </p:nvPr>
        </p:nvSpPr>
        <p:spPr/>
        <p:txBody>
          <a:bodyPr/>
          <a:lstStyle/>
          <a:p>
            <a:endParaRPr lang="en-GB"/>
          </a:p>
        </p:txBody>
      </p:sp>
      <p:sp>
        <p:nvSpPr>
          <p:cNvPr id="15" name="Slide Number Placeholder 14">
            <a:extLst>
              <a:ext uri="{FF2B5EF4-FFF2-40B4-BE49-F238E27FC236}">
                <a16:creationId xmlns:a16="http://schemas.microsoft.com/office/drawing/2014/main" id="{2FDA4A4D-778E-85C5-9DB6-26A3DB355403}"/>
              </a:ext>
            </a:extLst>
          </p:cNvPr>
          <p:cNvSpPr>
            <a:spLocks noGrp="1"/>
          </p:cNvSpPr>
          <p:nvPr>
            <p:ph type="sldNum" sz="quarter" idx="12"/>
          </p:nvPr>
        </p:nvSpPr>
        <p:spPr/>
        <p:txBody>
          <a:bodyPr/>
          <a:lstStyle/>
          <a:p>
            <a:fld id="{FD96597C-DCC9-43C4-BC1E-3FA4D9A7EB96}" type="slidenum">
              <a:rPr lang="en-GB" smtClean="0"/>
              <a:t>11</a:t>
            </a:fld>
            <a:endParaRPr lang="en-GB"/>
          </a:p>
        </p:txBody>
      </p:sp>
    </p:spTree>
    <p:extLst>
      <p:ext uri="{BB962C8B-B14F-4D97-AF65-F5344CB8AC3E}">
        <p14:creationId xmlns:p14="http://schemas.microsoft.com/office/powerpoint/2010/main" val="557744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32756-D0F2-3615-5B0F-BF82E77C06BF}"/>
              </a:ext>
            </a:extLst>
          </p:cNvPr>
          <p:cNvSpPr>
            <a:spLocks noGrp="1"/>
          </p:cNvSpPr>
          <p:nvPr>
            <p:ph type="title"/>
          </p:nvPr>
        </p:nvSpPr>
        <p:spPr/>
        <p:txBody>
          <a:bodyPr/>
          <a:lstStyle/>
          <a:p>
            <a:r>
              <a:rPr lang="en-GB" dirty="0"/>
              <a:t>Using the NN to Measure Energy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2D97514-247E-D65C-10B1-CCE52678E3A3}"/>
                  </a:ext>
                </a:extLst>
              </p:cNvPr>
              <p:cNvSpPr>
                <a:spLocks noGrp="1"/>
              </p:cNvSpPr>
              <p:nvPr>
                <p:ph idx="1"/>
              </p:nvPr>
            </p:nvSpPr>
            <p:spPr>
              <a:xfrm>
                <a:off x="838200" y="1825625"/>
                <a:ext cx="5839047" cy="4351338"/>
              </a:xfrm>
            </p:spPr>
            <p:txBody>
              <a:bodyPr>
                <a:normAutofit/>
              </a:bodyPr>
              <a:lstStyle/>
              <a:p>
                <a:r>
                  <a:rPr lang="en-GB" dirty="0"/>
                  <a:t>Sample posterior across a grid (here 150-160 GeV).</a:t>
                </a:r>
              </a:p>
              <a:p>
                <a:r>
                  <a:rPr lang="en-GB" dirty="0"/>
                  <a:t>We can then extract the posterior mean and width:</a:t>
                </a:r>
              </a:p>
              <a:p>
                <a:pPr marL="0" indent="0">
                  <a:buNone/>
                </a:pPr>
                <a14:m>
                  <m:oMathPara xmlns:m="http://schemas.openxmlformats.org/officeDocument/2006/math">
                    <m:oMathParaPr>
                      <m:jc m:val="centerGroup"/>
                    </m:oMathParaPr>
                    <m:oMath xmlns:m="http://schemas.openxmlformats.org/officeDocument/2006/math">
                      <m:acc>
                        <m:accPr>
                          <m:chr m:val="̂"/>
                          <m:ctrlPr>
                            <a:rPr lang="en-GB" i="1">
                              <a:latin typeface="Cambria Math" panose="02040503050406030204" pitchFamily="18" charset="0"/>
                            </a:rPr>
                          </m:ctrlPr>
                        </m:accPr>
                        <m:e>
                          <m:r>
                            <a:rPr lang="en-GB" i="1">
                              <a:latin typeface="Cambria Math" panose="02040503050406030204" pitchFamily="18" charset="0"/>
                            </a:rPr>
                            <m:t>𝐸</m:t>
                          </m:r>
                        </m:e>
                      </m:acc>
                      <m:r>
                        <a:rPr lang="en-GB" i="1">
                          <a:latin typeface="Cambria Math" panose="02040503050406030204" pitchFamily="18" charset="0"/>
                        </a:rPr>
                        <m:t>=</m:t>
                      </m:r>
                      <m:nary>
                        <m:naryPr>
                          <m:limLoc m:val="undOvr"/>
                          <m:subHide m:val="on"/>
                          <m:supHide m:val="on"/>
                          <m:ctrlPr>
                            <a:rPr lang="en-GB" i="1">
                              <a:latin typeface="Cambria Math" panose="02040503050406030204" pitchFamily="18" charset="0"/>
                            </a:rPr>
                          </m:ctrlPr>
                        </m:naryPr>
                        <m:sub/>
                        <m:sup/>
                        <m:e>
                          <m:r>
                            <a:rPr lang="en-GB" i="1">
                              <a:latin typeface="Cambria Math" panose="02040503050406030204" pitchFamily="18" charset="0"/>
                            </a:rPr>
                            <m:t>𝐸</m:t>
                          </m:r>
                          <m:r>
                            <a:rPr lang="en-GB" i="1">
                              <a:latin typeface="Cambria Math" panose="02040503050406030204" pitchFamily="18" charset="0"/>
                            </a:rPr>
                            <m:t> </m:t>
                          </m:r>
                          <m:r>
                            <a:rPr lang="en-GB" i="1">
                              <a:latin typeface="Cambria Math" panose="02040503050406030204" pitchFamily="18" charset="0"/>
                            </a:rPr>
                            <m:t>𝑝</m:t>
                          </m:r>
                          <m:d>
                            <m:dPr>
                              <m:ctrlPr>
                                <a:rPr lang="en-GB" i="1">
                                  <a:latin typeface="Cambria Math" panose="02040503050406030204" pitchFamily="18" charset="0"/>
                                </a:rPr>
                              </m:ctrlPr>
                            </m:dPr>
                            <m:e>
                              <m:r>
                                <a:rPr lang="en-GB" i="1">
                                  <a:latin typeface="Cambria Math" panose="02040503050406030204" pitchFamily="18" charset="0"/>
                                </a:rPr>
                                <m:t>𝐸</m:t>
                              </m:r>
                              <m:r>
                                <a:rPr lang="en-GB" i="1">
                                  <a:latin typeface="Cambria Math" panose="02040503050406030204" pitchFamily="18" charset="0"/>
                                </a:rPr>
                                <m:t>|</m:t>
                              </m:r>
                              <m:d>
                                <m:dPr>
                                  <m:begChr m:val="{"/>
                                  <m:endChr m:val="}"/>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𝜃</m:t>
                                      </m:r>
                                    </m:e>
                                    <m:sub>
                                      <m:r>
                                        <a:rPr lang="en-GB" i="1">
                                          <a:latin typeface="Cambria Math" panose="02040503050406030204" pitchFamily="18" charset="0"/>
                                        </a:rPr>
                                        <m:t>𝑖</m:t>
                                      </m:r>
                                    </m:sub>
                                  </m:sSub>
                                </m:e>
                              </m:d>
                            </m:e>
                          </m:d>
                          <m:r>
                            <a:rPr lang="en-GB" i="1">
                              <a:latin typeface="Cambria Math" panose="02040503050406030204" pitchFamily="18" charset="0"/>
                            </a:rPr>
                            <m:t> </m:t>
                          </m:r>
                          <m:r>
                            <a:rPr lang="en-GB" i="1">
                              <a:latin typeface="Cambria Math" panose="02040503050406030204" pitchFamily="18" charset="0"/>
                            </a:rPr>
                            <m:t>𝑑𝐸</m:t>
                          </m:r>
                        </m:e>
                      </m:nary>
                    </m:oMath>
                  </m:oMathPara>
                </a14:m>
                <a:endParaRPr lang="en-GB" dirty="0"/>
              </a:p>
              <a:p>
                <a:pPr marL="0" indent="0">
                  <a:buNone/>
                </a:pPr>
                <a14:m>
                  <m:oMathPara xmlns:m="http://schemas.openxmlformats.org/officeDocument/2006/math">
                    <m:oMathParaPr>
                      <m:jc m:val="centerGroup"/>
                    </m:oMathParaPr>
                    <m:oMath xmlns:m="http://schemas.openxmlformats.org/officeDocument/2006/math">
                      <m:sSup>
                        <m:sSupPr>
                          <m:ctrlPr>
                            <a:rPr lang="en-GB" i="1">
                              <a:latin typeface="Cambria Math" panose="02040503050406030204" pitchFamily="18" charset="0"/>
                            </a:rPr>
                          </m:ctrlPr>
                        </m:sSupPr>
                        <m:e>
                          <m:r>
                            <a:rPr lang="en-GB" i="1">
                              <a:latin typeface="Cambria Math" panose="02040503050406030204" pitchFamily="18" charset="0"/>
                              <a:ea typeface="Cambria Math" panose="02040503050406030204" pitchFamily="18" charset="0"/>
                            </a:rPr>
                            <m:t>𝜎</m:t>
                          </m:r>
                        </m:e>
                        <m:sup>
                          <m:r>
                            <a:rPr lang="en-GB" i="1">
                              <a:latin typeface="Cambria Math" panose="02040503050406030204" pitchFamily="18" charset="0"/>
                            </a:rPr>
                            <m:t>2</m:t>
                          </m:r>
                        </m:sup>
                      </m:sSup>
                      <m:r>
                        <a:rPr lang="en-GB" i="1">
                          <a:latin typeface="Cambria Math" panose="02040503050406030204" pitchFamily="18" charset="0"/>
                        </a:rPr>
                        <m:t>=</m:t>
                      </m:r>
                      <m:nary>
                        <m:naryPr>
                          <m:limLoc m:val="undOvr"/>
                          <m:subHide m:val="on"/>
                          <m:supHide m:val="on"/>
                          <m:ctrlPr>
                            <a:rPr lang="en-GB" i="1">
                              <a:latin typeface="Cambria Math" panose="02040503050406030204" pitchFamily="18" charset="0"/>
                            </a:rPr>
                          </m:ctrlPr>
                        </m:naryPr>
                        <m:sub/>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r>
                                    <a:rPr lang="en-GB" i="1">
                                      <a:latin typeface="Cambria Math" panose="02040503050406030204" pitchFamily="18" charset="0"/>
                                    </a:rPr>
                                    <m:t>𝐸</m:t>
                                  </m:r>
                                  <m:r>
                                    <a:rPr lang="en-GB" i="1">
                                      <a:latin typeface="Cambria Math" panose="02040503050406030204" pitchFamily="18" charset="0"/>
                                    </a:rPr>
                                    <m:t>−</m:t>
                                  </m:r>
                                  <m:acc>
                                    <m:accPr>
                                      <m:chr m:val="̂"/>
                                      <m:ctrlPr>
                                        <a:rPr lang="en-GB" i="1">
                                          <a:latin typeface="Cambria Math" panose="02040503050406030204" pitchFamily="18" charset="0"/>
                                        </a:rPr>
                                      </m:ctrlPr>
                                    </m:accPr>
                                    <m:e>
                                      <m:r>
                                        <a:rPr lang="en-GB" i="1">
                                          <a:latin typeface="Cambria Math" panose="02040503050406030204" pitchFamily="18" charset="0"/>
                                        </a:rPr>
                                        <m:t>𝐸</m:t>
                                      </m:r>
                                    </m:e>
                                  </m:acc>
                                </m:e>
                              </m:d>
                            </m:e>
                            <m:sup>
                              <m:r>
                                <a:rPr lang="en-GB" i="1">
                                  <a:latin typeface="Cambria Math" panose="02040503050406030204" pitchFamily="18" charset="0"/>
                                </a:rPr>
                                <m:t>2</m:t>
                              </m:r>
                            </m:sup>
                          </m:sSup>
                          <m:r>
                            <a:rPr lang="en-GB" i="1">
                              <a:latin typeface="Cambria Math" panose="02040503050406030204" pitchFamily="18" charset="0"/>
                            </a:rPr>
                            <m:t>𝑝</m:t>
                          </m:r>
                          <m:d>
                            <m:dPr>
                              <m:ctrlPr>
                                <a:rPr lang="en-GB" i="1">
                                  <a:latin typeface="Cambria Math" panose="02040503050406030204" pitchFamily="18" charset="0"/>
                                </a:rPr>
                              </m:ctrlPr>
                            </m:dPr>
                            <m:e>
                              <m:r>
                                <a:rPr lang="en-GB" i="1">
                                  <a:latin typeface="Cambria Math" panose="02040503050406030204" pitchFamily="18" charset="0"/>
                                </a:rPr>
                                <m:t>𝐸</m:t>
                              </m:r>
                              <m:r>
                                <a:rPr lang="en-GB" i="1">
                                  <a:latin typeface="Cambria Math" panose="02040503050406030204" pitchFamily="18" charset="0"/>
                                </a:rPr>
                                <m:t>|</m:t>
                              </m:r>
                              <m:d>
                                <m:dPr>
                                  <m:begChr m:val="{"/>
                                  <m:endChr m:val="}"/>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𝜃</m:t>
                                      </m:r>
                                    </m:e>
                                    <m:sub>
                                      <m:r>
                                        <a:rPr lang="en-GB" i="1">
                                          <a:latin typeface="Cambria Math" panose="02040503050406030204" pitchFamily="18" charset="0"/>
                                        </a:rPr>
                                        <m:t>𝑖</m:t>
                                      </m:r>
                                    </m:sub>
                                  </m:sSub>
                                </m:e>
                              </m:d>
                            </m:e>
                          </m:d>
                          <m:r>
                            <a:rPr lang="en-GB" i="1">
                              <a:latin typeface="Cambria Math" panose="02040503050406030204" pitchFamily="18" charset="0"/>
                            </a:rPr>
                            <m:t> </m:t>
                          </m:r>
                          <m:r>
                            <a:rPr lang="en-GB" i="1">
                              <a:latin typeface="Cambria Math" panose="02040503050406030204" pitchFamily="18" charset="0"/>
                            </a:rPr>
                            <m:t>𝑑𝐸</m:t>
                          </m:r>
                        </m:e>
                      </m:nary>
                    </m:oMath>
                  </m:oMathPara>
                </a14:m>
                <a:endParaRPr lang="en-GB" dirty="0"/>
              </a:p>
            </p:txBody>
          </p:sp>
        </mc:Choice>
        <mc:Fallback xmlns="">
          <p:sp>
            <p:nvSpPr>
              <p:cNvPr id="3" name="Content Placeholder 2">
                <a:extLst>
                  <a:ext uri="{FF2B5EF4-FFF2-40B4-BE49-F238E27FC236}">
                    <a16:creationId xmlns:a16="http://schemas.microsoft.com/office/drawing/2014/main" id="{72D97514-247E-D65C-10B1-CCE52678E3A3}"/>
                  </a:ext>
                </a:extLst>
              </p:cNvPr>
              <p:cNvSpPr>
                <a:spLocks noGrp="1" noRot="1" noChangeAspect="1" noMove="1" noResize="1" noEditPoints="1" noAdjustHandles="1" noChangeArrowheads="1" noChangeShapeType="1" noTextEdit="1"/>
              </p:cNvSpPr>
              <p:nvPr>
                <p:ph idx="1"/>
              </p:nvPr>
            </p:nvSpPr>
            <p:spPr>
              <a:xfrm>
                <a:off x="838200" y="1825625"/>
                <a:ext cx="5839047" cy="4351338"/>
              </a:xfrm>
              <a:blipFill>
                <a:blip r:embed="rId2"/>
                <a:stretch>
                  <a:fillRect l="-1881" t="-2381"/>
                </a:stretch>
              </a:blipFill>
            </p:spPr>
            <p:txBody>
              <a:bodyPr/>
              <a:lstStyle/>
              <a:p>
                <a:r>
                  <a:rPr lang="en-GB">
                    <a:noFill/>
                  </a:rPr>
                  <a:t> </a:t>
                </a:r>
              </a:p>
            </p:txBody>
          </p:sp>
        </mc:Fallback>
      </mc:AlternateContent>
      <p:pic>
        <p:nvPicPr>
          <p:cNvPr id="5" name="Picture 4">
            <a:extLst>
              <a:ext uri="{FF2B5EF4-FFF2-40B4-BE49-F238E27FC236}">
                <a16:creationId xmlns:a16="http://schemas.microsoft.com/office/drawing/2014/main" id="{1A6E7DE9-8DC8-257F-3007-8289409494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8762" y="2111829"/>
            <a:ext cx="4934222" cy="3524444"/>
          </a:xfrm>
          <a:prstGeom prst="rect">
            <a:avLst/>
          </a:prstGeom>
        </p:spPr>
      </p:pic>
      <p:sp>
        <p:nvSpPr>
          <p:cNvPr id="6" name="Date Placeholder 5">
            <a:extLst>
              <a:ext uri="{FF2B5EF4-FFF2-40B4-BE49-F238E27FC236}">
                <a16:creationId xmlns:a16="http://schemas.microsoft.com/office/drawing/2014/main" id="{0E655B70-48CA-E911-87FA-33B30D9D454B}"/>
              </a:ext>
            </a:extLst>
          </p:cNvPr>
          <p:cNvSpPr>
            <a:spLocks noGrp="1"/>
          </p:cNvSpPr>
          <p:nvPr>
            <p:ph type="dt" sz="half" idx="10"/>
          </p:nvPr>
        </p:nvSpPr>
        <p:spPr/>
        <p:txBody>
          <a:bodyPr/>
          <a:lstStyle/>
          <a:p>
            <a:fld id="{9B374AE2-C9B3-42FD-9483-2BD307DBAE63}" type="datetime1">
              <a:rPr lang="en-GB" smtClean="0"/>
              <a:t>06/02/2026</a:t>
            </a:fld>
            <a:endParaRPr lang="en-GB"/>
          </a:p>
        </p:txBody>
      </p:sp>
      <p:sp>
        <p:nvSpPr>
          <p:cNvPr id="7" name="Footer Placeholder 6">
            <a:extLst>
              <a:ext uri="{FF2B5EF4-FFF2-40B4-BE49-F238E27FC236}">
                <a16:creationId xmlns:a16="http://schemas.microsoft.com/office/drawing/2014/main" id="{B9EFFA01-021A-E3D1-2F5E-D4A29578B281}"/>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860ED403-7C28-24B2-1651-4F80E0591252}"/>
              </a:ext>
            </a:extLst>
          </p:cNvPr>
          <p:cNvSpPr>
            <a:spLocks noGrp="1"/>
          </p:cNvSpPr>
          <p:nvPr>
            <p:ph type="sldNum" sz="quarter" idx="12"/>
          </p:nvPr>
        </p:nvSpPr>
        <p:spPr/>
        <p:txBody>
          <a:bodyPr/>
          <a:lstStyle/>
          <a:p>
            <a:fld id="{FD96597C-DCC9-43C4-BC1E-3FA4D9A7EB96}" type="slidenum">
              <a:rPr lang="en-GB" smtClean="0"/>
              <a:t>12</a:t>
            </a:fld>
            <a:endParaRPr lang="en-GB"/>
          </a:p>
        </p:txBody>
      </p:sp>
    </p:spTree>
    <p:extLst>
      <p:ext uri="{BB962C8B-B14F-4D97-AF65-F5344CB8AC3E}">
        <p14:creationId xmlns:p14="http://schemas.microsoft.com/office/powerpoint/2010/main" val="3806987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813FB-5A0D-DD6C-35AE-A65E7C1581E0}"/>
              </a:ext>
            </a:extLst>
          </p:cNvPr>
          <p:cNvSpPr>
            <a:spLocks noGrp="1"/>
          </p:cNvSpPr>
          <p:nvPr>
            <p:ph type="title"/>
          </p:nvPr>
        </p:nvSpPr>
        <p:spPr/>
        <p:txBody>
          <a:bodyPr/>
          <a:lstStyle/>
          <a:p>
            <a:r>
              <a:rPr lang="en-GB" dirty="0"/>
              <a:t>NN Method Results for 500,000 Events</a:t>
            </a:r>
          </a:p>
        </p:txBody>
      </p:sp>
      <p:sp>
        <p:nvSpPr>
          <p:cNvPr id="3" name="Content Placeholder 2">
            <a:extLst>
              <a:ext uri="{FF2B5EF4-FFF2-40B4-BE49-F238E27FC236}">
                <a16:creationId xmlns:a16="http://schemas.microsoft.com/office/drawing/2014/main" id="{7414E76B-870B-D9EC-C3CF-1EE64177E99C}"/>
              </a:ext>
            </a:extLst>
          </p:cNvPr>
          <p:cNvSpPr>
            <a:spLocks noGrp="1"/>
          </p:cNvSpPr>
          <p:nvPr>
            <p:ph idx="1"/>
          </p:nvPr>
        </p:nvSpPr>
        <p:spPr>
          <a:xfrm>
            <a:off x="838200" y="1825625"/>
            <a:ext cx="4551947" cy="4351338"/>
          </a:xfrm>
        </p:spPr>
        <p:txBody>
          <a:bodyPr>
            <a:normAutofit/>
          </a:bodyPr>
          <a:lstStyle/>
          <a:p>
            <a:r>
              <a:rPr lang="en-GB" dirty="0"/>
              <a:t>Generating 500,000 events from monoenergetic beam (155.0GeV).</a:t>
            </a:r>
          </a:p>
          <a:p>
            <a:r>
              <a:rPr lang="en-GB" dirty="0"/>
              <a:t>Same conditions as template fit.</a:t>
            </a:r>
          </a:p>
          <a:p>
            <a:r>
              <a:rPr lang="en-GB" dirty="0"/>
              <a:t>Giving data to NN results in this posterior.</a:t>
            </a:r>
          </a:p>
          <a:p>
            <a:r>
              <a:rPr lang="en-GB" dirty="0"/>
              <a:t>Mean energy 155.074 ± 0.086GeV.</a:t>
            </a:r>
          </a:p>
          <a:p>
            <a:endParaRPr lang="en-GB" dirty="0"/>
          </a:p>
        </p:txBody>
      </p:sp>
      <p:pic>
        <p:nvPicPr>
          <p:cNvPr id="5" name="Picture 4" descr="A graph of a beam energy&#10;&#10;AI-generated content may be incorrect.">
            <a:extLst>
              <a:ext uri="{FF2B5EF4-FFF2-40B4-BE49-F238E27FC236}">
                <a16:creationId xmlns:a16="http://schemas.microsoft.com/office/drawing/2014/main" id="{8C9DF746-F502-3605-371D-7957F35680E0}"/>
              </a:ext>
            </a:extLst>
          </p:cNvPr>
          <p:cNvPicPr>
            <a:picLocks noChangeAspect="1"/>
          </p:cNvPicPr>
          <p:nvPr/>
        </p:nvPicPr>
        <p:blipFill>
          <a:blip r:embed="rId2"/>
          <a:stretch>
            <a:fillRect/>
          </a:stretch>
        </p:blipFill>
        <p:spPr>
          <a:xfrm>
            <a:off x="5390147" y="1825625"/>
            <a:ext cx="6531009" cy="4016500"/>
          </a:xfrm>
          <a:prstGeom prst="rect">
            <a:avLst/>
          </a:prstGeom>
        </p:spPr>
      </p:pic>
      <p:sp>
        <p:nvSpPr>
          <p:cNvPr id="4" name="Date Placeholder 3">
            <a:extLst>
              <a:ext uri="{FF2B5EF4-FFF2-40B4-BE49-F238E27FC236}">
                <a16:creationId xmlns:a16="http://schemas.microsoft.com/office/drawing/2014/main" id="{9152EFD3-60E7-C04F-391B-7333AE4DFBE3}"/>
              </a:ext>
            </a:extLst>
          </p:cNvPr>
          <p:cNvSpPr>
            <a:spLocks noGrp="1"/>
          </p:cNvSpPr>
          <p:nvPr>
            <p:ph type="dt" sz="half" idx="10"/>
          </p:nvPr>
        </p:nvSpPr>
        <p:spPr/>
        <p:txBody>
          <a:bodyPr/>
          <a:lstStyle/>
          <a:p>
            <a:fld id="{00989216-C60C-4A66-AC12-C679207D9EAF}" type="datetime1">
              <a:rPr lang="en-GB" smtClean="0"/>
              <a:t>06/02/2026</a:t>
            </a:fld>
            <a:endParaRPr lang="en-GB"/>
          </a:p>
        </p:txBody>
      </p:sp>
      <p:sp>
        <p:nvSpPr>
          <p:cNvPr id="6" name="Footer Placeholder 5">
            <a:extLst>
              <a:ext uri="{FF2B5EF4-FFF2-40B4-BE49-F238E27FC236}">
                <a16:creationId xmlns:a16="http://schemas.microsoft.com/office/drawing/2014/main" id="{A35C4226-865A-E2C5-76E0-070C8FD27D5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6DD127E-CE0B-26B8-86A2-933E4DE92F5E}"/>
              </a:ext>
            </a:extLst>
          </p:cNvPr>
          <p:cNvSpPr>
            <a:spLocks noGrp="1"/>
          </p:cNvSpPr>
          <p:nvPr>
            <p:ph type="sldNum" sz="quarter" idx="12"/>
          </p:nvPr>
        </p:nvSpPr>
        <p:spPr/>
        <p:txBody>
          <a:bodyPr/>
          <a:lstStyle/>
          <a:p>
            <a:fld id="{FD96597C-DCC9-43C4-BC1E-3FA4D9A7EB96}" type="slidenum">
              <a:rPr lang="en-GB" smtClean="0"/>
              <a:t>13</a:t>
            </a:fld>
            <a:endParaRPr lang="en-GB"/>
          </a:p>
        </p:txBody>
      </p:sp>
    </p:spTree>
    <p:extLst>
      <p:ext uri="{BB962C8B-B14F-4D97-AF65-F5344CB8AC3E}">
        <p14:creationId xmlns:p14="http://schemas.microsoft.com/office/powerpoint/2010/main" val="1625871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D6606-D798-58BD-94EC-F34F13500CF6}"/>
              </a:ext>
            </a:extLst>
          </p:cNvPr>
          <p:cNvSpPr>
            <a:spLocks noGrp="1"/>
          </p:cNvSpPr>
          <p:nvPr>
            <p:ph type="title"/>
          </p:nvPr>
        </p:nvSpPr>
        <p:spPr/>
        <p:txBody>
          <a:bodyPr/>
          <a:lstStyle/>
          <a:p>
            <a:r>
              <a:rPr lang="en-GB" dirty="0"/>
              <a:t>Conclusion</a:t>
            </a:r>
          </a:p>
        </p:txBody>
      </p:sp>
      <p:sp>
        <p:nvSpPr>
          <p:cNvPr id="3" name="Content Placeholder 2">
            <a:extLst>
              <a:ext uri="{FF2B5EF4-FFF2-40B4-BE49-F238E27FC236}">
                <a16:creationId xmlns:a16="http://schemas.microsoft.com/office/drawing/2014/main" id="{D8B330B2-C9B4-B18A-2F35-97539F17E794}"/>
              </a:ext>
            </a:extLst>
          </p:cNvPr>
          <p:cNvSpPr>
            <a:spLocks noGrp="1"/>
          </p:cNvSpPr>
          <p:nvPr>
            <p:ph idx="1"/>
          </p:nvPr>
        </p:nvSpPr>
        <p:spPr/>
        <p:txBody>
          <a:bodyPr>
            <a:normAutofit fontScale="92500" lnSpcReduction="20000"/>
          </a:bodyPr>
          <a:lstStyle/>
          <a:p>
            <a:r>
              <a:rPr lang="en-GB" dirty="0"/>
              <a:t>I have built a NN that, given the muon and electron scattering angles accurately reproduces the muon beam energy.</a:t>
            </a:r>
          </a:p>
          <a:p>
            <a:r>
              <a:rPr lang="en-GB" dirty="0"/>
              <a:t>Template fit gives a beam energy 154.949 ± 0.091GeV and the NN posterior gives 155.074 ± 0.086GeV.</a:t>
            </a:r>
          </a:p>
          <a:p>
            <a:r>
              <a:rPr lang="en-GB" dirty="0"/>
              <a:t>These are very similar results. The next steps will be to understand the speed and precision of these methods. As well as comparisons which include the amount of statistics needed for the methods to be accurate and their robustness against systematics.</a:t>
            </a:r>
          </a:p>
          <a:p>
            <a:r>
              <a:rPr lang="en-GB" dirty="0"/>
              <a:t>My next step is to use a Gaussian beam profile instead of a monoenergetic beam to test the NN further.</a:t>
            </a:r>
          </a:p>
          <a:p>
            <a:r>
              <a:rPr lang="en-GB" dirty="0"/>
              <a:t>Then I will use MESMER NLO simulations to test if it can </a:t>
            </a:r>
            <a:r>
              <a:rPr lang="en-GB"/>
              <a:t>reconstruct a more realistic </a:t>
            </a:r>
            <a:r>
              <a:rPr lang="en-GB" dirty="0"/>
              <a:t>beam profile.</a:t>
            </a:r>
          </a:p>
          <a:p>
            <a:pPr marL="0" indent="0">
              <a:buNone/>
            </a:pPr>
            <a:endParaRPr lang="en-GB" dirty="0"/>
          </a:p>
        </p:txBody>
      </p:sp>
      <p:sp>
        <p:nvSpPr>
          <p:cNvPr id="4" name="Date Placeholder 3">
            <a:extLst>
              <a:ext uri="{FF2B5EF4-FFF2-40B4-BE49-F238E27FC236}">
                <a16:creationId xmlns:a16="http://schemas.microsoft.com/office/drawing/2014/main" id="{867C926D-BACC-4E97-B664-55833FE6DAFF}"/>
              </a:ext>
            </a:extLst>
          </p:cNvPr>
          <p:cNvSpPr>
            <a:spLocks noGrp="1"/>
          </p:cNvSpPr>
          <p:nvPr>
            <p:ph type="dt" sz="half" idx="10"/>
          </p:nvPr>
        </p:nvSpPr>
        <p:spPr/>
        <p:txBody>
          <a:bodyPr/>
          <a:lstStyle/>
          <a:p>
            <a:fld id="{C92C4929-D440-44B2-B67B-B4917ABFD1C2}" type="datetime1">
              <a:rPr lang="en-GB" smtClean="0"/>
              <a:t>06/02/2026</a:t>
            </a:fld>
            <a:endParaRPr lang="en-GB"/>
          </a:p>
        </p:txBody>
      </p:sp>
      <p:sp>
        <p:nvSpPr>
          <p:cNvPr id="5" name="Footer Placeholder 4">
            <a:extLst>
              <a:ext uri="{FF2B5EF4-FFF2-40B4-BE49-F238E27FC236}">
                <a16:creationId xmlns:a16="http://schemas.microsoft.com/office/drawing/2014/main" id="{46F10B0D-093C-EF18-3B90-496E6A8E09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E5ADEE-2B8F-FE5B-3541-2463EE6E66DD}"/>
              </a:ext>
            </a:extLst>
          </p:cNvPr>
          <p:cNvSpPr>
            <a:spLocks noGrp="1"/>
          </p:cNvSpPr>
          <p:nvPr>
            <p:ph type="sldNum" sz="quarter" idx="12"/>
          </p:nvPr>
        </p:nvSpPr>
        <p:spPr/>
        <p:txBody>
          <a:bodyPr/>
          <a:lstStyle/>
          <a:p>
            <a:fld id="{FD96597C-DCC9-43C4-BC1E-3FA4D9A7EB96}" type="slidenum">
              <a:rPr lang="en-GB" smtClean="0"/>
              <a:t>14</a:t>
            </a:fld>
            <a:endParaRPr lang="en-GB"/>
          </a:p>
        </p:txBody>
      </p:sp>
    </p:spTree>
    <p:extLst>
      <p:ext uri="{BB962C8B-B14F-4D97-AF65-F5344CB8AC3E}">
        <p14:creationId xmlns:p14="http://schemas.microsoft.com/office/powerpoint/2010/main" val="4225316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131DE-42A8-20D1-3A0B-E57DD8A72ECD}"/>
              </a:ext>
            </a:extLst>
          </p:cNvPr>
          <p:cNvSpPr>
            <a:spLocks noGrp="1"/>
          </p:cNvSpPr>
          <p:nvPr>
            <p:ph type="title"/>
          </p:nvPr>
        </p:nvSpPr>
        <p:spPr/>
        <p:txBody>
          <a:bodyPr/>
          <a:lstStyle/>
          <a:p>
            <a:r>
              <a:rPr lang="en-GB" dirty="0"/>
              <a:t>Motivation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9BE3745-8BEA-E693-E3FF-CD31C3DF5051}"/>
                  </a:ext>
                </a:extLst>
              </p:cNvPr>
              <p:cNvSpPr>
                <a:spLocks noGrp="1"/>
              </p:cNvSpPr>
              <p:nvPr>
                <p:ph idx="1"/>
              </p:nvPr>
            </p:nvSpPr>
            <p:spPr/>
            <p:txBody>
              <a:bodyPr/>
              <a:lstStyle/>
              <a:p>
                <a:r>
                  <a:rPr lang="en-GB" dirty="0"/>
                  <a:t>The muon beam energy defines the scale of the momentum transfer.</a:t>
                </a:r>
              </a:p>
              <a:p>
                <a:r>
                  <a:rPr lang="en-GB" dirty="0"/>
                  <a:t>Uncertainty on the beam energy scale reduces the resolution of the elastic scattering curve, increasing the uncertainty on </a:t>
                </a:r>
                <a14:m>
                  <m:oMath xmlns:m="http://schemas.openxmlformats.org/officeDocument/2006/math">
                    <m:sSub>
                      <m:sSubPr>
                        <m:ctrlPr>
                          <a:rPr lang="en-GB" i="1" smtClean="0">
                            <a:latin typeface="Cambria Math" panose="02040503050406030204" pitchFamily="18" charset="0"/>
                          </a:rPr>
                        </m:ctrlPr>
                      </m:sSubPr>
                      <m:e>
                        <m:r>
                          <a:rPr lang="en-GB" i="1" smtClean="0">
                            <a:latin typeface="Cambria Math" panose="02040503050406030204" pitchFamily="18" charset="0"/>
                            <a:ea typeface="Cambria Math" panose="02040503050406030204" pitchFamily="18" charset="0"/>
                          </a:rPr>
                          <m:t>∆</m:t>
                        </m:r>
                        <m:r>
                          <a:rPr lang="en-GB" i="1" smtClean="0">
                            <a:latin typeface="Cambria Math" panose="02040503050406030204" pitchFamily="18" charset="0"/>
                            <a:ea typeface="Cambria Math" panose="02040503050406030204" pitchFamily="18" charset="0"/>
                          </a:rPr>
                          <m:t>𝛼</m:t>
                        </m:r>
                      </m:e>
                      <m:sub>
                        <m:r>
                          <a:rPr lang="en-GB" b="0" i="1" smtClean="0">
                            <a:latin typeface="Cambria Math" panose="02040503050406030204" pitchFamily="18" charset="0"/>
                          </a:rPr>
                          <m:t>h𝑎𝑑</m:t>
                        </m:r>
                      </m:sub>
                    </m:sSub>
                  </m:oMath>
                </a14:m>
                <a:r>
                  <a:rPr lang="en-GB" dirty="0"/>
                  <a:t>.</a:t>
                </a:r>
              </a:p>
              <a:p>
                <a:r>
                  <a:rPr lang="en-GB" dirty="0"/>
                  <a:t>Achieving the </a:t>
                </a:r>
                <a:r>
                  <a:rPr lang="en-GB" dirty="0" err="1"/>
                  <a:t>MUonE</a:t>
                </a:r>
                <a:r>
                  <a:rPr lang="en-GB" dirty="0"/>
                  <a:t> precision requires knowing the beam energy to ~5MeV scale.</a:t>
                </a:r>
              </a:p>
            </p:txBody>
          </p:sp>
        </mc:Choice>
        <mc:Fallback>
          <p:sp>
            <p:nvSpPr>
              <p:cNvPr id="3" name="Content Placeholder 2">
                <a:extLst>
                  <a:ext uri="{FF2B5EF4-FFF2-40B4-BE49-F238E27FC236}">
                    <a16:creationId xmlns:a16="http://schemas.microsoft.com/office/drawing/2014/main" id="{49BE3745-8BEA-E693-E3FF-CD31C3DF5051}"/>
                  </a:ext>
                </a:extLst>
              </p:cNvPr>
              <p:cNvSpPr>
                <a:spLocks noGrp="1" noRot="1" noChangeAspect="1" noMove="1" noResize="1" noEditPoints="1" noAdjustHandles="1" noChangeArrowheads="1" noChangeShapeType="1" noTextEdit="1"/>
              </p:cNvSpPr>
              <p:nvPr>
                <p:ph idx="1"/>
              </p:nvPr>
            </p:nvSpPr>
            <p:spPr>
              <a:blipFill>
                <a:blip r:embed="rId2"/>
                <a:stretch>
                  <a:fillRect l="-1043" t="-2381" r="-1043"/>
                </a:stretch>
              </a:blipFill>
            </p:spPr>
            <p:txBody>
              <a:bodyPr/>
              <a:lstStyle/>
              <a:p>
                <a:r>
                  <a:rPr lang="en-GB">
                    <a:noFill/>
                  </a:rPr>
                  <a:t> </a:t>
                </a:r>
              </a:p>
            </p:txBody>
          </p:sp>
        </mc:Fallback>
      </mc:AlternateContent>
      <p:sp>
        <p:nvSpPr>
          <p:cNvPr id="4" name="Date Placeholder 3">
            <a:extLst>
              <a:ext uri="{FF2B5EF4-FFF2-40B4-BE49-F238E27FC236}">
                <a16:creationId xmlns:a16="http://schemas.microsoft.com/office/drawing/2014/main" id="{0B49AAAC-0BC1-6444-C28F-43BE4B1B547A}"/>
              </a:ext>
            </a:extLst>
          </p:cNvPr>
          <p:cNvSpPr>
            <a:spLocks noGrp="1"/>
          </p:cNvSpPr>
          <p:nvPr>
            <p:ph type="dt" sz="half" idx="10"/>
          </p:nvPr>
        </p:nvSpPr>
        <p:spPr/>
        <p:txBody>
          <a:bodyPr/>
          <a:lstStyle/>
          <a:p>
            <a:fld id="{56D20FE4-F42E-4A38-AD37-D018F9A28C5A}" type="datetime1">
              <a:rPr lang="en-GB" smtClean="0"/>
              <a:t>06/02/2026</a:t>
            </a:fld>
            <a:endParaRPr lang="en-GB"/>
          </a:p>
        </p:txBody>
      </p:sp>
      <p:sp>
        <p:nvSpPr>
          <p:cNvPr id="5" name="Footer Placeholder 4">
            <a:extLst>
              <a:ext uri="{FF2B5EF4-FFF2-40B4-BE49-F238E27FC236}">
                <a16:creationId xmlns:a16="http://schemas.microsoft.com/office/drawing/2014/main" id="{A126BC1D-153D-DC4A-181E-E6296AC0F7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29E1B1-43EF-7124-7FB5-B77D4B88A97E}"/>
              </a:ext>
            </a:extLst>
          </p:cNvPr>
          <p:cNvSpPr>
            <a:spLocks noGrp="1"/>
          </p:cNvSpPr>
          <p:nvPr>
            <p:ph type="sldNum" sz="quarter" idx="12"/>
          </p:nvPr>
        </p:nvSpPr>
        <p:spPr/>
        <p:txBody>
          <a:bodyPr/>
          <a:lstStyle/>
          <a:p>
            <a:fld id="{FD96597C-DCC9-43C4-BC1E-3FA4D9A7EB96}" type="slidenum">
              <a:rPr lang="en-GB" smtClean="0"/>
              <a:t>2</a:t>
            </a:fld>
            <a:endParaRPr lang="en-GB"/>
          </a:p>
        </p:txBody>
      </p:sp>
      <p:pic>
        <p:nvPicPr>
          <p:cNvPr id="8" name="Picture 7">
            <a:extLst>
              <a:ext uri="{FF2B5EF4-FFF2-40B4-BE49-F238E27FC236}">
                <a16:creationId xmlns:a16="http://schemas.microsoft.com/office/drawing/2014/main" id="{3E38722E-1D52-A092-C245-1D8C1040F3A0}"/>
              </a:ext>
            </a:extLst>
          </p:cNvPr>
          <p:cNvPicPr>
            <a:picLocks noChangeAspect="1"/>
          </p:cNvPicPr>
          <p:nvPr/>
        </p:nvPicPr>
        <p:blipFill>
          <a:blip r:embed="rId3"/>
          <a:stretch>
            <a:fillRect/>
          </a:stretch>
        </p:blipFill>
        <p:spPr>
          <a:xfrm>
            <a:off x="6622736" y="4079647"/>
            <a:ext cx="5050041" cy="2459265"/>
          </a:xfrm>
          <a:prstGeom prst="rect">
            <a:avLst/>
          </a:prstGeom>
        </p:spPr>
      </p:pic>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0A1DD3C0-42A4-2F83-D50A-C54B376F8F42}"/>
                  </a:ext>
                </a:extLst>
              </p:cNvPr>
              <p:cNvSpPr txBox="1"/>
              <p:nvPr/>
            </p:nvSpPr>
            <p:spPr>
              <a:xfrm>
                <a:off x="8483009" y="391065"/>
                <a:ext cx="3882190" cy="987065"/>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f>
                        <m:fPr>
                          <m:ctrlPr>
                            <a:rPr lang="en-GB" sz="2400" i="1" smtClean="0">
                              <a:latin typeface="Cambria Math" panose="02040503050406030204" pitchFamily="18" charset="0"/>
                            </a:rPr>
                          </m:ctrlPr>
                        </m:fPr>
                        <m:num>
                          <m:r>
                            <a:rPr lang="en-GB" sz="2400" b="0" i="1" smtClean="0">
                              <a:latin typeface="Cambria Math" panose="02040503050406030204" pitchFamily="18" charset="0"/>
                            </a:rPr>
                            <m:t>𝑑</m:t>
                          </m:r>
                          <m:r>
                            <a:rPr lang="en-GB" sz="2400" b="0" i="1" smtClean="0">
                              <a:latin typeface="Cambria Math" panose="02040503050406030204" pitchFamily="18" charset="0"/>
                              <a:ea typeface="Cambria Math" panose="02040503050406030204" pitchFamily="18" charset="0"/>
                            </a:rPr>
                            <m:t>𝜎</m:t>
                          </m:r>
                        </m:num>
                        <m:den>
                          <m:r>
                            <a:rPr lang="en-GB" sz="2400" b="0" i="1" smtClean="0">
                              <a:latin typeface="Cambria Math" panose="02040503050406030204" pitchFamily="18" charset="0"/>
                            </a:rPr>
                            <m:t>𝑑𝑡</m:t>
                          </m:r>
                        </m:den>
                      </m:f>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𝑑</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ea typeface="Cambria Math" panose="02040503050406030204" pitchFamily="18" charset="0"/>
                                </a:rPr>
                                <m:t>𝜎</m:t>
                              </m:r>
                            </m:e>
                            <m:sub>
                              <m:r>
                                <a:rPr lang="en-GB" sz="2400" b="0" i="1" smtClean="0">
                                  <a:latin typeface="Cambria Math" panose="02040503050406030204" pitchFamily="18" charset="0"/>
                                </a:rPr>
                                <m:t>0</m:t>
                              </m:r>
                            </m:sub>
                          </m:sSub>
                        </m:num>
                        <m:den>
                          <m:r>
                            <a:rPr lang="en-GB" sz="2400" b="0" i="1" smtClean="0">
                              <a:latin typeface="Cambria Math" panose="02040503050406030204" pitchFamily="18" charset="0"/>
                            </a:rPr>
                            <m:t>𝑑𝑡</m:t>
                          </m:r>
                        </m:den>
                      </m:f>
                      <m:sSup>
                        <m:sSupPr>
                          <m:ctrlPr>
                            <a:rPr lang="en-GB" sz="2400" b="0" i="1" smtClean="0">
                              <a:latin typeface="Cambria Math" panose="02040503050406030204" pitchFamily="18" charset="0"/>
                            </a:rPr>
                          </m:ctrlPr>
                        </m:sSupPr>
                        <m:e>
                          <m:d>
                            <m:dPr>
                              <m:begChr m:val="|"/>
                              <m:endChr m:val="|"/>
                              <m:ctrlPr>
                                <a:rPr lang="en-GB" sz="2400" i="1">
                                  <a:latin typeface="Cambria Math" panose="02040503050406030204" pitchFamily="18" charset="0"/>
                                </a:rPr>
                              </m:ctrlPr>
                            </m:dPr>
                            <m:e>
                              <m:f>
                                <m:fPr>
                                  <m:ctrlPr>
                                    <a:rPr lang="en-GB" sz="2400" i="1">
                                      <a:latin typeface="Cambria Math" panose="02040503050406030204" pitchFamily="18" charset="0"/>
                                    </a:rPr>
                                  </m:ctrlPr>
                                </m:fPr>
                                <m:num>
                                  <m:r>
                                    <a:rPr lang="en-GB" sz="2400" i="1">
                                      <a:latin typeface="Cambria Math" panose="02040503050406030204" pitchFamily="18" charset="0"/>
                                      <a:ea typeface="Cambria Math" panose="02040503050406030204" pitchFamily="18" charset="0"/>
                                    </a:rPr>
                                    <m:t>𝛼</m:t>
                                  </m:r>
                                  <m:r>
                                    <a:rPr lang="en-GB" sz="2400" i="1">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𝑡</m:t>
                                  </m:r>
                                  <m:r>
                                    <a:rPr lang="en-GB" sz="2400" i="1">
                                      <a:latin typeface="Cambria Math" panose="02040503050406030204" pitchFamily="18" charset="0"/>
                                      <a:ea typeface="Cambria Math" panose="02040503050406030204" pitchFamily="18" charset="0"/>
                                    </a:rPr>
                                    <m:t>)</m:t>
                                  </m:r>
                                </m:num>
                                <m:den>
                                  <m:r>
                                    <a:rPr lang="en-GB" sz="2400" i="1">
                                      <a:latin typeface="Cambria Math" panose="02040503050406030204" pitchFamily="18" charset="0"/>
                                      <a:ea typeface="Cambria Math" panose="02040503050406030204" pitchFamily="18" charset="0"/>
                                    </a:rPr>
                                    <m:t>𝛼</m:t>
                                  </m:r>
                                  <m:r>
                                    <a:rPr lang="en-GB" sz="2400" i="1">
                                      <a:latin typeface="Cambria Math" panose="02040503050406030204" pitchFamily="18" charset="0"/>
                                      <a:ea typeface="Cambria Math" panose="02040503050406030204" pitchFamily="18" charset="0"/>
                                    </a:rPr>
                                    <m:t>(0)</m:t>
                                  </m:r>
                                </m:den>
                              </m:f>
                            </m:e>
                          </m:d>
                        </m:e>
                        <m:sup>
                          <m:r>
                            <a:rPr lang="en-GB" sz="2400" b="0" i="1" smtClean="0">
                              <a:latin typeface="Cambria Math" panose="02040503050406030204" pitchFamily="18" charset="0"/>
                            </a:rPr>
                            <m:t>2</m:t>
                          </m:r>
                        </m:sup>
                      </m:sSup>
                    </m:oMath>
                  </m:oMathPara>
                </a14:m>
                <a:endParaRPr lang="en-GB" dirty="0"/>
              </a:p>
            </p:txBody>
          </p:sp>
        </mc:Choice>
        <mc:Fallback>
          <p:sp>
            <p:nvSpPr>
              <p:cNvPr id="9" name="TextBox 8">
                <a:extLst>
                  <a:ext uri="{FF2B5EF4-FFF2-40B4-BE49-F238E27FC236}">
                    <a16:creationId xmlns:a16="http://schemas.microsoft.com/office/drawing/2014/main" id="{0A1DD3C0-42A4-2F83-D50A-C54B376F8F42}"/>
                  </a:ext>
                </a:extLst>
              </p:cNvPr>
              <p:cNvSpPr txBox="1">
                <a:spLocks noRot="1" noChangeAspect="1" noMove="1" noResize="1" noEditPoints="1" noAdjustHandles="1" noChangeArrowheads="1" noChangeShapeType="1" noTextEdit="1"/>
              </p:cNvSpPr>
              <p:nvPr/>
            </p:nvSpPr>
            <p:spPr>
              <a:xfrm>
                <a:off x="8483009" y="391065"/>
                <a:ext cx="3882190" cy="987065"/>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375920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04710-E9F0-B837-A229-35D90731AFD5}"/>
              </a:ext>
            </a:extLst>
          </p:cNvPr>
          <p:cNvSpPr>
            <a:spLocks noGrp="1"/>
          </p:cNvSpPr>
          <p:nvPr>
            <p:ph type="title"/>
          </p:nvPr>
        </p:nvSpPr>
        <p:spPr/>
        <p:txBody>
          <a:bodyPr/>
          <a:lstStyle/>
          <a:p>
            <a:r>
              <a:rPr lang="en-GB" dirty="0"/>
              <a:t>Goals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7686E58-738E-A664-1F5E-EDED5347525D}"/>
                  </a:ext>
                </a:extLst>
              </p:cNvPr>
              <p:cNvSpPr>
                <a:spLocks noGrp="1"/>
              </p:cNvSpPr>
              <p:nvPr>
                <p:ph idx="1"/>
              </p:nvPr>
            </p:nvSpPr>
            <p:spPr/>
            <p:txBody>
              <a:bodyPr/>
              <a:lstStyle/>
              <a:p>
                <a:r>
                  <a:rPr lang="en-GB" dirty="0"/>
                  <a:t>Input ‘measured’ scattering angles smeared by detector resolution and multiple scattering and infer the beam energy.</a:t>
                </a:r>
              </a:p>
              <a:p>
                <a:r>
                  <a:rPr lang="en-GB" dirty="0"/>
                  <a:t>Detector resolution used here is 50</a:t>
                </a:r>
                <a:r>
                  <a:rPr lang="el-GR" dirty="0"/>
                  <a:t>μ</a:t>
                </a:r>
                <a:r>
                  <a:rPr lang="en-GB" dirty="0"/>
                  <a:t>rad for electrons and 40</a:t>
                </a:r>
                <a:r>
                  <a:rPr lang="el-GR" dirty="0"/>
                  <a:t> μ</a:t>
                </a:r>
                <a:r>
                  <a:rPr lang="en-GB" dirty="0"/>
                  <a:t>rad for muons (phase 1 </a:t>
                </a:r>
                <a:r>
                  <a:rPr lang="en-GB" dirty="0" err="1"/>
                  <a:t>MUonE</a:t>
                </a:r>
                <a:r>
                  <a:rPr lang="en-GB" dirty="0"/>
                  <a:t> proposal).</a:t>
                </a:r>
              </a:p>
              <a:p>
                <a:r>
                  <a:rPr lang="en-GB" dirty="0"/>
                  <a:t>I have two inference methods, the template fit method comparing data histogram to MC template, and a likelihood (</a:t>
                </a:r>
                <a:r>
                  <a:rPr lang="en-GB" dirty="0" err="1"/>
                  <a:t>cINN</a:t>
                </a:r>
                <a:r>
                  <a:rPr lang="en-GB" dirty="0"/>
                  <a:t>) model which learns </a:t>
                </a:r>
                <a14:m>
                  <m:oMath xmlns:m="http://schemas.openxmlformats.org/officeDocument/2006/math">
                    <m:r>
                      <a:rPr lang="en-GB" b="0" i="1" smtClean="0">
                        <a:latin typeface="Cambria Math" panose="02040503050406030204" pitchFamily="18" charset="0"/>
                      </a:rPr>
                      <m:t>𝑝</m:t>
                    </m:r>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𝜃</m:t>
                            </m:r>
                          </m:e>
                          <m:sub>
                            <m:r>
                              <a:rPr lang="en-GB" b="0" i="1" smtClean="0">
                                <a:latin typeface="Cambria Math" panose="02040503050406030204" pitchFamily="18" charset="0"/>
                              </a:rPr>
                              <m:t>𝑒</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𝜃</m:t>
                            </m:r>
                          </m:e>
                          <m:sub>
                            <m:r>
                              <a:rPr lang="en-GB" b="0" i="1" smtClean="0">
                                <a:latin typeface="Cambria Math" panose="02040503050406030204" pitchFamily="18" charset="0"/>
                                <a:ea typeface="Cambria Math" panose="02040503050406030204" pitchFamily="18" charset="0"/>
                              </a:rPr>
                              <m:t>𝜇</m:t>
                            </m:r>
                          </m:sub>
                        </m:sSub>
                        <m:r>
                          <a:rPr lang="en-GB" b="0" i="1" smtClean="0">
                            <a:latin typeface="Cambria Math" panose="02040503050406030204" pitchFamily="18" charset="0"/>
                          </a:rPr>
                          <m:t>|</m:t>
                        </m:r>
                        <m:r>
                          <a:rPr lang="en-GB" b="0" i="1" smtClean="0">
                            <a:latin typeface="Cambria Math" panose="02040503050406030204" pitchFamily="18" charset="0"/>
                          </a:rPr>
                          <m:t>𝐸</m:t>
                        </m:r>
                      </m:e>
                    </m:d>
                  </m:oMath>
                </a14:m>
                <a:r>
                  <a:rPr lang="en-GB" dirty="0"/>
                  <a:t> and does Bayesian inference to get </a:t>
                </a:r>
                <a14:m>
                  <m:oMath xmlns:m="http://schemas.openxmlformats.org/officeDocument/2006/math">
                    <m:r>
                      <a:rPr lang="en-GB" i="1">
                        <a:latin typeface="Cambria Math" panose="02040503050406030204" pitchFamily="18" charset="0"/>
                      </a:rPr>
                      <m:t>𝑝</m:t>
                    </m:r>
                    <m:d>
                      <m:dPr>
                        <m:ctrlPr>
                          <a:rPr lang="en-GB" i="1">
                            <a:latin typeface="Cambria Math" panose="02040503050406030204" pitchFamily="18" charset="0"/>
                          </a:rPr>
                        </m:ctrlPr>
                      </m:dPr>
                      <m:e>
                        <m:r>
                          <a:rPr lang="en-GB" i="1">
                            <a:latin typeface="Cambria Math" panose="02040503050406030204" pitchFamily="18" charset="0"/>
                          </a:rPr>
                          <m:t>𝐸</m:t>
                        </m:r>
                        <m:r>
                          <a:rPr lang="en-GB" b="0" i="1" smtClean="0">
                            <a:latin typeface="Cambria Math" panose="02040503050406030204" pitchFamily="18" charset="0"/>
                          </a:rPr>
                          <m:t>|</m:t>
                        </m:r>
                        <m:r>
                          <a:rPr lang="en-GB" b="0" i="1" smtClean="0">
                            <a:latin typeface="Cambria Math" panose="02040503050406030204" pitchFamily="18" charset="0"/>
                          </a:rPr>
                          <m:t>𝑑𝑎𝑡𝑎</m:t>
                        </m:r>
                      </m:e>
                    </m:d>
                  </m:oMath>
                </a14:m>
                <a:r>
                  <a:rPr lang="en-GB" dirty="0"/>
                  <a:t>.</a:t>
                </a:r>
              </a:p>
            </p:txBody>
          </p:sp>
        </mc:Choice>
        <mc:Fallback xmlns="">
          <p:sp>
            <p:nvSpPr>
              <p:cNvPr id="3" name="Content Placeholder 2">
                <a:extLst>
                  <a:ext uri="{FF2B5EF4-FFF2-40B4-BE49-F238E27FC236}">
                    <a16:creationId xmlns:a16="http://schemas.microsoft.com/office/drawing/2014/main" id="{A7686E58-738E-A664-1F5E-EDED5347525D}"/>
                  </a:ext>
                </a:extLst>
              </p:cNvPr>
              <p:cNvSpPr>
                <a:spLocks noGrp="1" noRot="1" noChangeAspect="1" noMove="1" noResize="1" noEditPoints="1" noAdjustHandles="1" noChangeArrowheads="1" noChangeShapeType="1" noTextEdit="1"/>
              </p:cNvSpPr>
              <p:nvPr>
                <p:ph idx="1"/>
              </p:nvPr>
            </p:nvSpPr>
            <p:spPr>
              <a:blipFill>
                <a:blip r:embed="rId2"/>
                <a:stretch>
                  <a:fillRect l="-1043" t="-2381" r="-638"/>
                </a:stretch>
              </a:blipFill>
            </p:spPr>
            <p:txBody>
              <a:bodyPr/>
              <a:lstStyle/>
              <a:p>
                <a:r>
                  <a:rPr lang="en-GB">
                    <a:noFill/>
                  </a:rPr>
                  <a:t> </a:t>
                </a:r>
              </a:p>
            </p:txBody>
          </p:sp>
        </mc:Fallback>
      </mc:AlternateContent>
      <p:sp>
        <p:nvSpPr>
          <p:cNvPr id="4" name="Date Placeholder 3">
            <a:extLst>
              <a:ext uri="{FF2B5EF4-FFF2-40B4-BE49-F238E27FC236}">
                <a16:creationId xmlns:a16="http://schemas.microsoft.com/office/drawing/2014/main" id="{60DD17D6-18CF-308F-967A-111763337951}"/>
              </a:ext>
            </a:extLst>
          </p:cNvPr>
          <p:cNvSpPr>
            <a:spLocks noGrp="1"/>
          </p:cNvSpPr>
          <p:nvPr>
            <p:ph type="dt" sz="half" idx="10"/>
          </p:nvPr>
        </p:nvSpPr>
        <p:spPr/>
        <p:txBody>
          <a:bodyPr/>
          <a:lstStyle/>
          <a:p>
            <a:fld id="{CD92E4F3-B122-4AA6-93A4-4D94B83C9427}" type="datetime1">
              <a:rPr lang="en-GB" smtClean="0"/>
              <a:t>06/02/2026</a:t>
            </a:fld>
            <a:endParaRPr lang="en-GB"/>
          </a:p>
        </p:txBody>
      </p:sp>
      <p:sp>
        <p:nvSpPr>
          <p:cNvPr id="5" name="Footer Placeholder 4">
            <a:extLst>
              <a:ext uri="{FF2B5EF4-FFF2-40B4-BE49-F238E27FC236}">
                <a16:creationId xmlns:a16="http://schemas.microsoft.com/office/drawing/2014/main" id="{06E48B14-0372-4490-AFDD-61E9B30CD6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ECBF15-4130-7397-454F-C3650675587C}"/>
              </a:ext>
            </a:extLst>
          </p:cNvPr>
          <p:cNvSpPr>
            <a:spLocks noGrp="1"/>
          </p:cNvSpPr>
          <p:nvPr>
            <p:ph type="sldNum" sz="quarter" idx="12"/>
          </p:nvPr>
        </p:nvSpPr>
        <p:spPr/>
        <p:txBody>
          <a:bodyPr/>
          <a:lstStyle/>
          <a:p>
            <a:fld id="{FD96597C-DCC9-43C4-BC1E-3FA4D9A7EB96}" type="slidenum">
              <a:rPr lang="en-GB" smtClean="0"/>
              <a:t>3</a:t>
            </a:fld>
            <a:endParaRPr lang="en-GB"/>
          </a:p>
        </p:txBody>
      </p:sp>
    </p:spTree>
    <p:extLst>
      <p:ext uri="{BB962C8B-B14F-4D97-AF65-F5344CB8AC3E}">
        <p14:creationId xmlns:p14="http://schemas.microsoft.com/office/powerpoint/2010/main" val="1646232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92C43-E881-9060-0EAD-3ED2C11BFDEB}"/>
              </a:ext>
            </a:extLst>
          </p:cNvPr>
          <p:cNvSpPr>
            <a:spLocks noGrp="1"/>
          </p:cNvSpPr>
          <p:nvPr>
            <p:ph type="title"/>
          </p:nvPr>
        </p:nvSpPr>
        <p:spPr/>
        <p:txBody>
          <a:bodyPr/>
          <a:lstStyle/>
          <a:p>
            <a:r>
              <a:rPr lang="en-GB"/>
              <a:t>Data Generation</a:t>
            </a:r>
            <a:endParaRPr lang="en-GB"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F6D2D0C-E76B-B46F-6FA8-A338CA33AF1B}"/>
                  </a:ext>
                </a:extLst>
              </p:cNvPr>
              <p:cNvSpPr>
                <a:spLocks noGrp="1"/>
              </p:cNvSpPr>
              <p:nvPr>
                <p:ph idx="1"/>
              </p:nvPr>
            </p:nvSpPr>
            <p:spPr>
              <a:xfrm>
                <a:off x="838200" y="1825625"/>
                <a:ext cx="4985084" cy="4351338"/>
              </a:xfrm>
            </p:spPr>
            <p:txBody>
              <a:bodyPr>
                <a:normAutofit fontScale="92500" lnSpcReduction="10000"/>
              </a:bodyPr>
              <a:lstStyle/>
              <a:p>
                <a:r>
                  <a:rPr lang="en-GB" dirty="0"/>
                  <a:t>Sample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𝜃</m:t>
                        </m:r>
                      </m:e>
                      <m:sub>
                        <m:r>
                          <a:rPr lang="en-GB" i="1">
                            <a:latin typeface="Cambria Math" panose="02040503050406030204" pitchFamily="18" charset="0"/>
                          </a:rPr>
                          <m:t>𝑒</m:t>
                        </m:r>
                      </m:sub>
                    </m:sSub>
                  </m:oMath>
                </a14:m>
                <a:r>
                  <a:rPr lang="en-GB" dirty="0"/>
                  <a:t> from LO differential cross section, compute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𝜃</m:t>
                        </m:r>
                      </m:e>
                      <m:sub>
                        <m:r>
                          <a:rPr lang="en-GB" i="1">
                            <a:latin typeface="Cambria Math" panose="02040503050406030204" pitchFamily="18" charset="0"/>
                            <a:ea typeface="Cambria Math" panose="02040503050406030204" pitchFamily="18" charset="0"/>
                          </a:rPr>
                          <m:t>𝜇</m:t>
                        </m:r>
                      </m:sub>
                    </m:sSub>
                  </m:oMath>
                </a14:m>
                <a:r>
                  <a:rPr lang="en-GB" dirty="0"/>
                  <a:t> from elastic scattering kinematics.</a:t>
                </a:r>
              </a:p>
              <a:p>
                <a:r>
                  <a:rPr lang="en-GB" dirty="0"/>
                  <a:t>Smear both with detector resolution and multiple scattering. </a:t>
                </a:r>
              </a:p>
              <a:p>
                <a:r>
                  <a:rPr lang="en-GB" dirty="0"/>
                  <a:t>Multiple scattering was calculated using 1 graphite target with 1.5cm thickness.</a:t>
                </a:r>
              </a:p>
              <a:p>
                <a:r>
                  <a:rPr lang="en-GB" dirty="0"/>
                  <a:t>Used full range of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𝜃</m:t>
                        </m:r>
                      </m:e>
                      <m:sub>
                        <m:r>
                          <a:rPr lang="en-GB" i="1">
                            <a:latin typeface="Cambria Math" panose="02040503050406030204" pitchFamily="18" charset="0"/>
                          </a:rPr>
                          <m:t>𝑒</m:t>
                        </m:r>
                      </m:sub>
                    </m:sSub>
                  </m:oMath>
                </a14:m>
                <a:r>
                  <a:rPr lang="en-GB" dirty="0"/>
                  <a:t> up to 100mrad.</a:t>
                </a:r>
              </a:p>
            </p:txBody>
          </p:sp>
        </mc:Choice>
        <mc:Fallback xmlns="">
          <p:sp>
            <p:nvSpPr>
              <p:cNvPr id="3" name="Content Placeholder 2">
                <a:extLst>
                  <a:ext uri="{FF2B5EF4-FFF2-40B4-BE49-F238E27FC236}">
                    <a16:creationId xmlns:a16="http://schemas.microsoft.com/office/drawing/2014/main" id="{AF6D2D0C-E76B-B46F-6FA8-A338CA33AF1B}"/>
                  </a:ext>
                </a:extLst>
              </p:cNvPr>
              <p:cNvSpPr>
                <a:spLocks noGrp="1" noRot="1" noChangeAspect="1" noMove="1" noResize="1" noEditPoints="1" noAdjustHandles="1" noChangeArrowheads="1" noChangeShapeType="1" noTextEdit="1"/>
              </p:cNvSpPr>
              <p:nvPr>
                <p:ph idx="1"/>
              </p:nvPr>
            </p:nvSpPr>
            <p:spPr>
              <a:xfrm>
                <a:off x="838200" y="1825625"/>
                <a:ext cx="4985084" cy="4351338"/>
              </a:xfrm>
              <a:blipFill>
                <a:blip r:embed="rId2"/>
                <a:stretch>
                  <a:fillRect l="-1958" t="-2801" r="-1836"/>
                </a:stretch>
              </a:blipFill>
            </p:spPr>
            <p:txBody>
              <a:bodyPr/>
              <a:lstStyle/>
              <a:p>
                <a:r>
                  <a:rPr lang="en-GB">
                    <a:noFill/>
                  </a:rPr>
                  <a:t> </a:t>
                </a:r>
              </a:p>
            </p:txBody>
          </p:sp>
        </mc:Fallback>
      </mc:AlternateContent>
      <p:pic>
        <p:nvPicPr>
          <p:cNvPr id="6" name="Picture 5">
            <a:extLst>
              <a:ext uri="{FF2B5EF4-FFF2-40B4-BE49-F238E27FC236}">
                <a16:creationId xmlns:a16="http://schemas.microsoft.com/office/drawing/2014/main" id="{D9487BF0-EA81-5D06-98B0-90C63C999C77}"/>
              </a:ext>
            </a:extLst>
          </p:cNvPr>
          <p:cNvPicPr>
            <a:picLocks noChangeAspect="1"/>
          </p:cNvPicPr>
          <p:nvPr/>
        </p:nvPicPr>
        <p:blipFill>
          <a:blip r:embed="rId3"/>
          <a:stretch>
            <a:fillRect/>
          </a:stretch>
        </p:blipFill>
        <p:spPr>
          <a:xfrm>
            <a:off x="6368718" y="1563097"/>
            <a:ext cx="5103628" cy="4253023"/>
          </a:xfrm>
          <a:prstGeom prst="rect">
            <a:avLst/>
          </a:prstGeom>
        </p:spPr>
      </p:pic>
      <p:sp>
        <p:nvSpPr>
          <p:cNvPr id="7" name="Date Placeholder 6">
            <a:extLst>
              <a:ext uri="{FF2B5EF4-FFF2-40B4-BE49-F238E27FC236}">
                <a16:creationId xmlns:a16="http://schemas.microsoft.com/office/drawing/2014/main" id="{4F38E2E3-FED6-9E0C-F2BD-4581F8D92024}"/>
              </a:ext>
            </a:extLst>
          </p:cNvPr>
          <p:cNvSpPr>
            <a:spLocks noGrp="1"/>
          </p:cNvSpPr>
          <p:nvPr>
            <p:ph type="dt" sz="half" idx="10"/>
          </p:nvPr>
        </p:nvSpPr>
        <p:spPr/>
        <p:txBody>
          <a:bodyPr/>
          <a:lstStyle/>
          <a:p>
            <a:fld id="{744A25BB-989B-4B47-85FC-4408403F584C}" type="datetime1">
              <a:rPr lang="en-GB" smtClean="0"/>
              <a:t>06/02/2026</a:t>
            </a:fld>
            <a:endParaRPr lang="en-GB"/>
          </a:p>
        </p:txBody>
      </p:sp>
      <p:sp>
        <p:nvSpPr>
          <p:cNvPr id="8" name="Footer Placeholder 7">
            <a:extLst>
              <a:ext uri="{FF2B5EF4-FFF2-40B4-BE49-F238E27FC236}">
                <a16:creationId xmlns:a16="http://schemas.microsoft.com/office/drawing/2014/main" id="{57962C8F-1B86-41E2-9F0A-2440B40768B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D67BBDC-2924-552F-62BB-6C6B7C465038}"/>
              </a:ext>
            </a:extLst>
          </p:cNvPr>
          <p:cNvSpPr>
            <a:spLocks noGrp="1"/>
          </p:cNvSpPr>
          <p:nvPr>
            <p:ph type="sldNum" sz="quarter" idx="12"/>
          </p:nvPr>
        </p:nvSpPr>
        <p:spPr/>
        <p:txBody>
          <a:bodyPr/>
          <a:lstStyle/>
          <a:p>
            <a:fld id="{FD96597C-DCC9-43C4-BC1E-3FA4D9A7EB96}" type="slidenum">
              <a:rPr lang="en-GB" smtClean="0"/>
              <a:t>4</a:t>
            </a:fld>
            <a:endParaRPr lang="en-GB"/>
          </a:p>
        </p:txBody>
      </p:sp>
    </p:spTree>
    <p:extLst>
      <p:ext uri="{BB962C8B-B14F-4D97-AF65-F5344CB8AC3E}">
        <p14:creationId xmlns:p14="http://schemas.microsoft.com/office/powerpoint/2010/main" val="1173795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FC301F90-F4C6-C499-56EC-5E949EC1D83A}"/>
                  </a:ext>
                </a:extLst>
              </p:cNvPr>
              <p:cNvSpPr>
                <a:spLocks noGrp="1"/>
              </p:cNvSpPr>
              <p:nvPr>
                <p:ph type="title"/>
              </p:nvPr>
            </p:nvSpPr>
            <p:spPr/>
            <p:txBody>
              <a:bodyPr/>
              <a:lstStyle/>
              <a:p>
                <a14:m>
                  <m:oMath xmlns:m="http://schemas.openxmlformats.org/officeDocument/2006/math">
                    <m:sSup>
                      <m:sSupPr>
                        <m:ctrlPr>
                          <a:rPr lang="en-GB" i="1" smtClean="0">
                            <a:latin typeface="Cambria Math" panose="02040503050406030204" pitchFamily="18" charset="0"/>
                          </a:rPr>
                        </m:ctrlPr>
                      </m:sSupPr>
                      <m:e>
                        <m:r>
                          <a:rPr lang="en-GB" i="1" smtClean="0">
                            <a:latin typeface="Cambria Math" panose="02040503050406030204" pitchFamily="18" charset="0"/>
                            <a:ea typeface="Cambria Math" panose="02040503050406030204" pitchFamily="18" charset="0"/>
                          </a:rPr>
                          <m:t>𝜒</m:t>
                        </m:r>
                      </m:e>
                      <m:sup>
                        <m:r>
                          <a:rPr lang="en-GB" b="0" i="1" smtClean="0">
                            <a:latin typeface="Cambria Math" panose="02040503050406030204" pitchFamily="18" charset="0"/>
                          </a:rPr>
                          <m:t>2</m:t>
                        </m:r>
                      </m:sup>
                    </m:sSup>
                  </m:oMath>
                </a14:m>
                <a:r>
                  <a:rPr lang="en-GB" dirty="0"/>
                  <a:t> Template Fit Method</a:t>
                </a:r>
              </a:p>
            </p:txBody>
          </p:sp>
        </mc:Choice>
        <mc:Fallback xmlns="">
          <p:sp>
            <p:nvSpPr>
              <p:cNvPr id="2" name="Title 1">
                <a:extLst>
                  <a:ext uri="{FF2B5EF4-FFF2-40B4-BE49-F238E27FC236}">
                    <a16:creationId xmlns:a16="http://schemas.microsoft.com/office/drawing/2014/main" id="{FC301F90-F4C6-C499-56EC-5E949EC1D83A}"/>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05A77DD-9F83-EB94-D8F7-8B3E13A9A651}"/>
                  </a:ext>
                </a:extLst>
              </p:cNvPr>
              <p:cNvSpPr>
                <a:spLocks noGrp="1"/>
              </p:cNvSpPr>
              <p:nvPr>
                <p:ph idx="1"/>
              </p:nvPr>
            </p:nvSpPr>
            <p:spPr/>
            <p:txBody>
              <a:bodyPr>
                <a:normAutofit/>
              </a:bodyPr>
              <a:lstStyle/>
              <a:p>
                <a:r>
                  <a:rPr lang="en-GB" dirty="0"/>
                  <a:t>Use toy MC to build a 2D histogram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𝜃</m:t>
                        </m:r>
                      </m:e>
                      <m:sub>
                        <m:r>
                          <a:rPr lang="en-GB" i="1">
                            <a:latin typeface="Cambria Math" panose="02040503050406030204" pitchFamily="18" charset="0"/>
                          </a:rPr>
                          <m:t>𝑒</m:t>
                        </m:r>
                      </m:sub>
                    </m:sSub>
                  </m:oMath>
                </a14:m>
                <a:r>
                  <a:rPr lang="en-GB" dirty="0"/>
                  <a:t>,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𝜃</m:t>
                        </m:r>
                      </m:e>
                      <m:sub>
                        <m:r>
                          <a:rPr lang="en-GB" i="1">
                            <a:latin typeface="Cambria Math" panose="02040503050406030204" pitchFamily="18" charset="0"/>
                            <a:ea typeface="Cambria Math" panose="02040503050406030204" pitchFamily="18" charset="0"/>
                          </a:rPr>
                          <m:t>𝜇</m:t>
                        </m:r>
                      </m:sub>
                    </m:sSub>
                  </m:oMath>
                </a14:m>
                <a:r>
                  <a:rPr lang="en-GB" dirty="0"/>
                  <a:t>) to be the ‘data’ for this method.</a:t>
                </a:r>
              </a:p>
              <a:p>
                <a:r>
                  <a:rPr lang="en-GB" dirty="0"/>
                  <a:t>Scan over a range of energies and build a histogram for each energy using MC (templates).</a:t>
                </a:r>
              </a:p>
              <a:p>
                <a:r>
                  <a:rPr lang="en-GB" dirty="0"/>
                  <a:t>Then compute:</a:t>
                </a:r>
              </a:p>
              <a:p>
                <a:pPr marL="0" indent="0">
                  <a:buNone/>
                </a:pPr>
                <a14:m>
                  <m:oMathPara xmlns:m="http://schemas.openxmlformats.org/officeDocument/2006/math">
                    <m:oMathParaPr>
                      <m:jc m:val="centerGroup"/>
                    </m:oMathParaPr>
                    <m:oMath xmlns:m="http://schemas.openxmlformats.org/officeDocument/2006/math">
                      <m:sSup>
                        <m:sSupPr>
                          <m:ctrlPr>
                            <a:rPr lang="en-GB" i="1" smtClean="0">
                              <a:latin typeface="Cambria Math" panose="02040503050406030204" pitchFamily="18" charset="0"/>
                            </a:rPr>
                          </m:ctrlPr>
                        </m:sSupPr>
                        <m:e>
                          <m:r>
                            <a:rPr lang="en-GB" i="1" smtClean="0">
                              <a:latin typeface="Cambria Math" panose="02040503050406030204" pitchFamily="18" charset="0"/>
                              <a:ea typeface="Cambria Math" panose="02040503050406030204" pitchFamily="18" charset="0"/>
                            </a:rPr>
                            <m:t>𝜒</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𝐸</m:t>
                          </m:r>
                          <m:r>
                            <a:rPr lang="en-GB" b="0" i="1" smtClean="0">
                              <a:latin typeface="Cambria Math" panose="02040503050406030204" pitchFamily="18" charset="0"/>
                              <a:ea typeface="Cambria Math" panose="02040503050406030204" pitchFamily="18" charset="0"/>
                            </a:rPr>
                            <m:t>)</m:t>
                          </m:r>
                        </m:e>
                        <m:sup>
                          <m:r>
                            <a:rPr lang="en-GB" b="0" i="1" smtClean="0">
                              <a:latin typeface="Cambria Math" panose="02040503050406030204" pitchFamily="18" charset="0"/>
                            </a:rPr>
                            <m:t>2</m:t>
                          </m:r>
                        </m:sup>
                      </m:sSup>
                      <m:r>
                        <a:rPr lang="en-GB" b="0" i="1" smtClean="0">
                          <a:latin typeface="Cambria Math" panose="02040503050406030204" pitchFamily="18" charset="0"/>
                        </a:rPr>
                        <m:t>=</m:t>
                      </m:r>
                      <m:nary>
                        <m:naryPr>
                          <m:chr m:val="∑"/>
                          <m:supHide m:val="on"/>
                          <m:ctrlPr>
                            <a:rPr lang="en-GB" b="0" i="1" smtClean="0">
                              <a:latin typeface="Cambria Math" panose="02040503050406030204" pitchFamily="18" charset="0"/>
                            </a:rPr>
                          </m:ctrlPr>
                        </m:naryPr>
                        <m:sub>
                          <m:r>
                            <m:rPr>
                              <m:sty m:val="p"/>
                              <m:brk m:alnAt="7"/>
                            </m:rPr>
                            <a:rPr lang="en-GB" b="0" i="0" smtClean="0">
                              <a:latin typeface="Cambria Math" panose="02040503050406030204" pitchFamily="18" charset="0"/>
                            </a:rPr>
                            <m:t>b</m:t>
                          </m:r>
                          <m:r>
                            <m:rPr>
                              <m:sty m:val="p"/>
                            </m:rPr>
                            <a:rPr lang="en-GB" b="0" i="0" smtClean="0">
                              <a:latin typeface="Cambria Math" panose="02040503050406030204" pitchFamily="18" charset="0"/>
                            </a:rPr>
                            <m:t>ins</m:t>
                          </m:r>
                        </m:sub>
                        <m:sup/>
                        <m:e>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m:rPr>
                                              <m:sty m:val="p"/>
                                            </m:rPr>
                                            <a:rPr lang="en-GB" b="0" i="0" smtClean="0">
                                              <a:latin typeface="Cambria Math" panose="02040503050406030204" pitchFamily="18" charset="0"/>
                                            </a:rPr>
                                            <m:t>mc</m:t>
                                          </m:r>
                                        </m:sub>
                                      </m:sSub>
                                      <m:r>
                                        <a:rPr lang="en-GB" b="0" i="1" smtClean="0">
                                          <a:latin typeface="Cambria Math" panose="02040503050406030204" pitchFamily="18" charset="0"/>
                                        </a:rPr>
                                        <m:t>(</m:t>
                                      </m:r>
                                      <m:r>
                                        <a:rPr lang="en-GB" b="0" i="1" smtClean="0">
                                          <a:latin typeface="Cambria Math" panose="02040503050406030204" pitchFamily="18" charset="0"/>
                                        </a:rPr>
                                        <m:t>𝐸</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m:rPr>
                                              <m:sty m:val="p"/>
                                            </m:rPr>
                                            <a:rPr lang="en-GB" b="0" i="0" smtClean="0">
                                              <a:latin typeface="Cambria Math" panose="02040503050406030204" pitchFamily="18" charset="0"/>
                                            </a:rPr>
                                            <m:t>data</m:t>
                                          </m:r>
                                        </m:sub>
                                      </m:sSub>
                                    </m:e>
                                  </m:d>
                                </m:e>
                                <m:sup>
                                  <m:r>
                                    <a:rPr lang="en-GB" b="0" i="1" smtClean="0">
                                      <a:latin typeface="Cambria Math" panose="02040503050406030204" pitchFamily="18" charset="0"/>
                                    </a:rPr>
                                    <m:t>2</m:t>
                                  </m:r>
                                </m:sup>
                              </m:sSup>
                            </m:num>
                            <m:den>
                              <m:sSubSup>
                                <m:sSubSupPr>
                                  <m:ctrlPr>
                                    <a:rPr lang="en-GB" b="0" i="1" smtClean="0">
                                      <a:latin typeface="Cambria Math" panose="02040503050406030204" pitchFamily="18" charset="0"/>
                                    </a:rPr>
                                  </m:ctrlPr>
                                </m:sSubSupPr>
                                <m:e>
                                  <m:r>
                                    <a:rPr lang="en-GB" b="0" i="1" smtClean="0">
                                      <a:latin typeface="Cambria Math" panose="02040503050406030204" pitchFamily="18" charset="0"/>
                                      <a:ea typeface="Cambria Math" panose="02040503050406030204" pitchFamily="18" charset="0"/>
                                    </a:rPr>
                                    <m:t>𝜎</m:t>
                                  </m:r>
                                </m:e>
                                <m:sub>
                                  <m:r>
                                    <a:rPr lang="en-GB" b="0" i="1" smtClean="0">
                                      <a:latin typeface="Cambria Math" panose="02040503050406030204" pitchFamily="18" charset="0"/>
                                    </a:rPr>
                                    <m:t>𝐻</m:t>
                                  </m:r>
                                </m:sub>
                                <m:sup>
                                  <m:r>
                                    <a:rPr lang="en-GB" b="0" i="1" smtClean="0">
                                      <a:latin typeface="Cambria Math" panose="02040503050406030204" pitchFamily="18" charset="0"/>
                                    </a:rPr>
                                    <m:t>2</m:t>
                                  </m:r>
                                </m:sup>
                              </m:sSubSup>
                            </m:den>
                          </m:f>
                        </m:e>
                      </m:nary>
                    </m:oMath>
                  </m:oMathPara>
                </a14:m>
                <a:endParaRPr lang="en-GB" b="0" dirty="0"/>
              </a:p>
              <a:p>
                <a:r>
                  <a:rPr lang="en-GB" dirty="0"/>
                  <a:t>Plot </a:t>
                </a:r>
                <a14:m>
                  <m:oMath xmlns:m="http://schemas.openxmlformats.org/officeDocument/2006/math">
                    <m:sSup>
                      <m:sSupPr>
                        <m:ctrlPr>
                          <a:rPr lang="en-GB" i="1">
                            <a:latin typeface="Cambria Math" panose="02040503050406030204" pitchFamily="18" charset="0"/>
                          </a:rPr>
                        </m:ctrlPr>
                      </m:sSupPr>
                      <m:e>
                        <m:r>
                          <a:rPr lang="en-GB" i="1">
                            <a:latin typeface="Cambria Math" panose="02040503050406030204" pitchFamily="18" charset="0"/>
                            <a:ea typeface="Cambria Math" panose="02040503050406030204" pitchFamily="18" charset="0"/>
                          </a:rPr>
                          <m:t>𝜒</m:t>
                        </m:r>
                      </m:e>
                      <m:sup>
                        <m:r>
                          <a:rPr lang="en-GB" i="1">
                            <a:latin typeface="Cambria Math" panose="02040503050406030204" pitchFamily="18" charset="0"/>
                          </a:rPr>
                          <m:t>2</m:t>
                        </m:r>
                      </m:sup>
                    </m:sSup>
                  </m:oMath>
                </a14:m>
                <a:r>
                  <a:rPr lang="en-GB" dirty="0"/>
                  <a:t> against energy values at intervals across the energy range (65 intervals across 150.0 – 160.0GeV ).</a:t>
                </a:r>
              </a:p>
              <a:p>
                <a:pPr marL="0" indent="0">
                  <a:buNone/>
                </a:pPr>
                <a:endParaRPr lang="en-GB" dirty="0"/>
              </a:p>
            </p:txBody>
          </p:sp>
        </mc:Choice>
        <mc:Fallback xmlns="">
          <p:sp>
            <p:nvSpPr>
              <p:cNvPr id="3" name="Content Placeholder 2">
                <a:extLst>
                  <a:ext uri="{FF2B5EF4-FFF2-40B4-BE49-F238E27FC236}">
                    <a16:creationId xmlns:a16="http://schemas.microsoft.com/office/drawing/2014/main" id="{805A77DD-9F83-EB94-D8F7-8B3E13A9A651}"/>
                  </a:ext>
                </a:extLst>
              </p:cNvPr>
              <p:cNvSpPr>
                <a:spLocks noGrp="1" noRot="1" noChangeAspect="1" noMove="1" noResize="1" noEditPoints="1" noAdjustHandles="1" noChangeArrowheads="1" noChangeShapeType="1" noTextEdit="1"/>
              </p:cNvSpPr>
              <p:nvPr>
                <p:ph idx="1"/>
              </p:nvPr>
            </p:nvSpPr>
            <p:spPr>
              <a:blipFill>
                <a:blip r:embed="rId3"/>
                <a:stretch>
                  <a:fillRect l="-1043" t="-1961" r="-522"/>
                </a:stretch>
              </a:blipFill>
            </p:spPr>
            <p:txBody>
              <a:bodyPr/>
              <a:lstStyle/>
              <a:p>
                <a:r>
                  <a:rPr lang="en-GB">
                    <a:noFill/>
                  </a:rPr>
                  <a:t> </a:t>
                </a:r>
              </a:p>
            </p:txBody>
          </p:sp>
        </mc:Fallback>
      </mc:AlternateContent>
      <p:sp>
        <p:nvSpPr>
          <p:cNvPr id="4" name="Date Placeholder 3">
            <a:extLst>
              <a:ext uri="{FF2B5EF4-FFF2-40B4-BE49-F238E27FC236}">
                <a16:creationId xmlns:a16="http://schemas.microsoft.com/office/drawing/2014/main" id="{E463050A-AEBC-7E19-6A20-827C23CB8EB3}"/>
              </a:ext>
            </a:extLst>
          </p:cNvPr>
          <p:cNvSpPr>
            <a:spLocks noGrp="1"/>
          </p:cNvSpPr>
          <p:nvPr>
            <p:ph type="dt" sz="half" idx="10"/>
          </p:nvPr>
        </p:nvSpPr>
        <p:spPr/>
        <p:txBody>
          <a:bodyPr/>
          <a:lstStyle/>
          <a:p>
            <a:fld id="{3562F1D4-99F7-439B-AE10-51153A46D97A}" type="datetime1">
              <a:rPr lang="en-GB" smtClean="0"/>
              <a:t>06/02/2026</a:t>
            </a:fld>
            <a:endParaRPr lang="en-GB"/>
          </a:p>
        </p:txBody>
      </p:sp>
      <p:sp>
        <p:nvSpPr>
          <p:cNvPr id="5" name="Footer Placeholder 4">
            <a:extLst>
              <a:ext uri="{FF2B5EF4-FFF2-40B4-BE49-F238E27FC236}">
                <a16:creationId xmlns:a16="http://schemas.microsoft.com/office/drawing/2014/main" id="{3F0177F3-0394-1398-E517-C806C62786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E954B0-FAC7-EBE0-38EF-FC84CC48D7EF}"/>
              </a:ext>
            </a:extLst>
          </p:cNvPr>
          <p:cNvSpPr>
            <a:spLocks noGrp="1"/>
          </p:cNvSpPr>
          <p:nvPr>
            <p:ph type="sldNum" sz="quarter" idx="12"/>
          </p:nvPr>
        </p:nvSpPr>
        <p:spPr/>
        <p:txBody>
          <a:bodyPr/>
          <a:lstStyle/>
          <a:p>
            <a:fld id="{FD96597C-DCC9-43C4-BC1E-3FA4D9A7EB96}" type="slidenum">
              <a:rPr lang="en-GB" smtClean="0"/>
              <a:t>5</a:t>
            </a:fld>
            <a:endParaRPr lang="en-GB"/>
          </a:p>
        </p:txBody>
      </p:sp>
    </p:spTree>
    <p:extLst>
      <p:ext uri="{BB962C8B-B14F-4D97-AF65-F5344CB8AC3E}">
        <p14:creationId xmlns:p14="http://schemas.microsoft.com/office/powerpoint/2010/main" val="37887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3641056-1389-4B55-A635-ECCDDEEDD2D5}"/>
                  </a:ext>
                </a:extLst>
              </p:cNvPr>
              <p:cNvSpPr>
                <a:spLocks noGrp="1"/>
              </p:cNvSpPr>
              <p:nvPr>
                <p:ph type="title"/>
              </p:nvPr>
            </p:nvSpPr>
            <p:spPr/>
            <p:txBody>
              <a:bodyPr/>
              <a:lstStyle/>
              <a:p>
                <a14:m>
                  <m:oMath xmlns:m="http://schemas.openxmlformats.org/officeDocument/2006/math">
                    <m:sSup>
                      <m:sSupPr>
                        <m:ctrlPr>
                          <a:rPr lang="en-GB" i="1">
                            <a:latin typeface="Cambria Math" panose="02040503050406030204" pitchFamily="18" charset="0"/>
                          </a:rPr>
                        </m:ctrlPr>
                      </m:sSupPr>
                      <m:e>
                        <m:r>
                          <a:rPr lang="en-GB" i="1">
                            <a:latin typeface="Cambria Math" panose="02040503050406030204" pitchFamily="18" charset="0"/>
                            <a:ea typeface="Cambria Math" panose="02040503050406030204" pitchFamily="18" charset="0"/>
                          </a:rPr>
                          <m:t>𝜒</m:t>
                        </m:r>
                      </m:e>
                      <m:sup>
                        <m:r>
                          <a:rPr lang="en-GB" i="1">
                            <a:latin typeface="Cambria Math" panose="02040503050406030204" pitchFamily="18" charset="0"/>
                          </a:rPr>
                          <m:t>2</m:t>
                        </m:r>
                      </m:sup>
                    </m:sSup>
                  </m:oMath>
                </a14:m>
                <a:r>
                  <a:rPr lang="en-GB" dirty="0"/>
                  <a:t> Template Fit Results for 500,000 Events</a:t>
                </a:r>
              </a:p>
            </p:txBody>
          </p:sp>
        </mc:Choice>
        <mc:Fallback xmlns="">
          <p:sp>
            <p:nvSpPr>
              <p:cNvPr id="2" name="Title 1">
                <a:extLst>
                  <a:ext uri="{FF2B5EF4-FFF2-40B4-BE49-F238E27FC236}">
                    <a16:creationId xmlns:a16="http://schemas.microsoft.com/office/drawing/2014/main" id="{D3641056-1389-4B55-A635-ECCDDEEDD2D5}"/>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99856E2-7B72-9C76-17F0-0D9156C3D7F5}"/>
                  </a:ext>
                </a:extLst>
              </p:cNvPr>
              <p:cNvSpPr>
                <a:spLocks noGrp="1"/>
              </p:cNvSpPr>
              <p:nvPr>
                <p:ph idx="1"/>
              </p:nvPr>
            </p:nvSpPr>
            <p:spPr>
              <a:xfrm>
                <a:off x="838201" y="1825625"/>
                <a:ext cx="4936958" cy="4351338"/>
              </a:xfrm>
            </p:spPr>
            <p:txBody>
              <a:bodyPr>
                <a:normAutofit fontScale="92500" lnSpcReduction="10000"/>
              </a:bodyPr>
              <a:lstStyle/>
              <a:p>
                <a:r>
                  <a:rPr lang="en-GB" sz="2400" dirty="0"/>
                  <a:t>MC ‘data’ was generated at an energy 155.0GeV for 500,000 events.</a:t>
                </a:r>
              </a:p>
              <a:p>
                <a:r>
                  <a:rPr lang="en-GB" sz="2400" dirty="0"/>
                  <a:t>The templates had 1,000,000 events.</a:t>
                </a:r>
              </a:p>
              <a:p>
                <a:r>
                  <a:rPr lang="en-GB" sz="2400" dirty="0"/>
                  <a:t>Fit parabola near the minimum, take the minimum of the parabola as the energy, E.</a:t>
                </a:r>
              </a:p>
              <a:p>
                <a:r>
                  <a:rPr lang="en-GB" sz="2400" dirty="0"/>
                  <a:t>The errors on this are the roots of </a:t>
                </a:r>
                <a14:m>
                  <m:oMath xmlns:m="http://schemas.openxmlformats.org/officeDocument/2006/math">
                    <m:sSup>
                      <m:sSupPr>
                        <m:ctrlPr>
                          <a:rPr lang="en-GB" sz="2400" i="1">
                            <a:latin typeface="Cambria Math" panose="02040503050406030204" pitchFamily="18" charset="0"/>
                          </a:rPr>
                        </m:ctrlPr>
                      </m:sSupPr>
                      <m:e>
                        <m:r>
                          <a:rPr lang="en-GB" sz="2400" i="1">
                            <a:latin typeface="Cambria Math" panose="02040503050406030204" pitchFamily="18" charset="0"/>
                            <a:ea typeface="Cambria Math" panose="02040503050406030204" pitchFamily="18" charset="0"/>
                          </a:rPr>
                          <m:t>𝜒</m:t>
                        </m:r>
                        <m:r>
                          <a:rPr lang="en-GB" sz="2400" i="1">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𝐸</m:t>
                        </m:r>
                        <m:r>
                          <a:rPr lang="en-GB" sz="2400" i="1">
                            <a:latin typeface="Cambria Math" panose="02040503050406030204" pitchFamily="18" charset="0"/>
                            <a:ea typeface="Cambria Math" panose="02040503050406030204" pitchFamily="18" charset="0"/>
                          </a:rPr>
                          <m:t>)</m:t>
                        </m:r>
                      </m:e>
                      <m:sup>
                        <m:r>
                          <a:rPr lang="en-GB" sz="2400" i="1">
                            <a:latin typeface="Cambria Math" panose="02040503050406030204" pitchFamily="18" charset="0"/>
                          </a:rPr>
                          <m:t>2</m:t>
                        </m:r>
                      </m:sup>
                    </m:sSup>
                    <m:r>
                      <a:rPr lang="en-GB" sz="2400" i="1">
                        <a:latin typeface="Cambria Math" panose="02040503050406030204" pitchFamily="18" charset="0"/>
                      </a:rPr>
                      <m:t>=</m:t>
                    </m:r>
                    <m:sSubSup>
                      <m:sSubSupPr>
                        <m:ctrlPr>
                          <a:rPr lang="en-GB" sz="2400" i="1">
                            <a:latin typeface="Cambria Math" panose="02040503050406030204" pitchFamily="18" charset="0"/>
                          </a:rPr>
                        </m:ctrlPr>
                      </m:sSubSupPr>
                      <m:e>
                        <m:r>
                          <a:rPr lang="en-GB" sz="2400" i="1">
                            <a:latin typeface="Cambria Math" panose="02040503050406030204" pitchFamily="18" charset="0"/>
                            <a:ea typeface="Cambria Math" panose="02040503050406030204" pitchFamily="18" charset="0"/>
                          </a:rPr>
                          <m:t>𝜒</m:t>
                        </m:r>
                      </m:e>
                      <m:sub>
                        <m:r>
                          <m:rPr>
                            <m:sty m:val="p"/>
                          </m:rPr>
                          <a:rPr lang="en-GB" sz="2400">
                            <a:latin typeface="Cambria Math" panose="02040503050406030204" pitchFamily="18" charset="0"/>
                          </a:rPr>
                          <m:t>min</m:t>
                        </m:r>
                      </m:sub>
                      <m:sup>
                        <m:r>
                          <a:rPr lang="en-GB" sz="2400" i="1">
                            <a:latin typeface="Cambria Math" panose="02040503050406030204" pitchFamily="18" charset="0"/>
                          </a:rPr>
                          <m:t>2</m:t>
                        </m:r>
                      </m:sup>
                    </m:sSubSup>
                    <m:r>
                      <a:rPr lang="en-GB" sz="2400" i="1">
                        <a:latin typeface="Cambria Math" panose="02040503050406030204" pitchFamily="18" charset="0"/>
                      </a:rPr>
                      <m:t>+1</m:t>
                    </m:r>
                  </m:oMath>
                </a14:m>
                <a:r>
                  <a:rPr lang="en-GB" sz="2400" dirty="0"/>
                  <a:t>. </a:t>
                </a:r>
              </a:p>
              <a:p>
                <a:r>
                  <a:rPr lang="en-GB" sz="2400" dirty="0"/>
                  <a:t>The minimum of the fitted parabola is at 154.949 ± 0.091GeV.</a:t>
                </a:r>
              </a:p>
              <a:p>
                <a:r>
                  <a:rPr lang="en-GB" sz="2400" dirty="0"/>
                  <a:t>Symmetric errors as expected from a parabola and truth within errors.</a:t>
                </a:r>
              </a:p>
            </p:txBody>
          </p:sp>
        </mc:Choice>
        <mc:Fallback xmlns="">
          <p:sp>
            <p:nvSpPr>
              <p:cNvPr id="3" name="Content Placeholder 2">
                <a:extLst>
                  <a:ext uri="{FF2B5EF4-FFF2-40B4-BE49-F238E27FC236}">
                    <a16:creationId xmlns:a16="http://schemas.microsoft.com/office/drawing/2014/main" id="{F99856E2-7B72-9C76-17F0-0D9156C3D7F5}"/>
                  </a:ext>
                </a:extLst>
              </p:cNvPr>
              <p:cNvSpPr>
                <a:spLocks noGrp="1" noRot="1" noChangeAspect="1" noMove="1" noResize="1" noEditPoints="1" noAdjustHandles="1" noChangeArrowheads="1" noChangeShapeType="1" noTextEdit="1"/>
              </p:cNvSpPr>
              <p:nvPr>
                <p:ph idx="1"/>
              </p:nvPr>
            </p:nvSpPr>
            <p:spPr>
              <a:xfrm>
                <a:off x="838201" y="1825625"/>
                <a:ext cx="4936958" cy="4351338"/>
              </a:xfrm>
              <a:blipFill>
                <a:blip r:embed="rId3"/>
                <a:stretch>
                  <a:fillRect l="-1483" t="-2101" r="-1854"/>
                </a:stretch>
              </a:blipFill>
            </p:spPr>
            <p:txBody>
              <a:bodyPr/>
              <a:lstStyle/>
              <a:p>
                <a:r>
                  <a:rPr lang="en-GB">
                    <a:noFill/>
                  </a:rPr>
                  <a:t> </a:t>
                </a:r>
              </a:p>
            </p:txBody>
          </p:sp>
        </mc:Fallback>
      </mc:AlternateContent>
      <p:pic>
        <p:nvPicPr>
          <p:cNvPr id="6" name="Picture 5">
            <a:extLst>
              <a:ext uri="{FF2B5EF4-FFF2-40B4-BE49-F238E27FC236}">
                <a16:creationId xmlns:a16="http://schemas.microsoft.com/office/drawing/2014/main" id="{75FDF30B-E27C-E1BA-26E9-4B410880AB5C}"/>
              </a:ext>
            </a:extLst>
          </p:cNvPr>
          <p:cNvPicPr>
            <a:picLocks noChangeAspect="1"/>
          </p:cNvPicPr>
          <p:nvPr/>
        </p:nvPicPr>
        <p:blipFill>
          <a:blip r:embed="rId4"/>
          <a:stretch>
            <a:fillRect/>
          </a:stretch>
        </p:blipFill>
        <p:spPr>
          <a:xfrm>
            <a:off x="6016964" y="1690688"/>
            <a:ext cx="5641636" cy="4029740"/>
          </a:xfrm>
          <a:prstGeom prst="rect">
            <a:avLst/>
          </a:prstGeom>
        </p:spPr>
      </p:pic>
      <p:sp>
        <p:nvSpPr>
          <p:cNvPr id="7" name="Date Placeholder 6">
            <a:extLst>
              <a:ext uri="{FF2B5EF4-FFF2-40B4-BE49-F238E27FC236}">
                <a16:creationId xmlns:a16="http://schemas.microsoft.com/office/drawing/2014/main" id="{649F7FFF-F9D3-1040-01C9-2C82651E549B}"/>
              </a:ext>
            </a:extLst>
          </p:cNvPr>
          <p:cNvSpPr>
            <a:spLocks noGrp="1"/>
          </p:cNvSpPr>
          <p:nvPr>
            <p:ph type="dt" sz="half" idx="10"/>
          </p:nvPr>
        </p:nvSpPr>
        <p:spPr/>
        <p:txBody>
          <a:bodyPr/>
          <a:lstStyle/>
          <a:p>
            <a:fld id="{AEC6C6EB-2FED-4836-B860-A27B6BEBC95B}" type="datetime1">
              <a:rPr lang="en-GB" smtClean="0"/>
              <a:t>06/02/2026</a:t>
            </a:fld>
            <a:endParaRPr lang="en-GB"/>
          </a:p>
        </p:txBody>
      </p:sp>
      <p:sp>
        <p:nvSpPr>
          <p:cNvPr id="8" name="Footer Placeholder 7">
            <a:extLst>
              <a:ext uri="{FF2B5EF4-FFF2-40B4-BE49-F238E27FC236}">
                <a16:creationId xmlns:a16="http://schemas.microsoft.com/office/drawing/2014/main" id="{1CF82793-BE47-7E80-2BD4-A6AC5CC5A1E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762603B-0222-57A2-6ACA-44E1368354D8}"/>
              </a:ext>
            </a:extLst>
          </p:cNvPr>
          <p:cNvSpPr>
            <a:spLocks noGrp="1"/>
          </p:cNvSpPr>
          <p:nvPr>
            <p:ph type="sldNum" sz="quarter" idx="12"/>
          </p:nvPr>
        </p:nvSpPr>
        <p:spPr/>
        <p:txBody>
          <a:bodyPr/>
          <a:lstStyle/>
          <a:p>
            <a:fld id="{FD96597C-DCC9-43C4-BC1E-3FA4D9A7EB96}" type="slidenum">
              <a:rPr lang="en-GB" smtClean="0"/>
              <a:t>6</a:t>
            </a:fld>
            <a:endParaRPr lang="en-GB"/>
          </a:p>
        </p:txBody>
      </p:sp>
    </p:spTree>
    <p:extLst>
      <p:ext uri="{BB962C8B-B14F-4D97-AF65-F5344CB8AC3E}">
        <p14:creationId xmlns:p14="http://schemas.microsoft.com/office/powerpoint/2010/main" val="4286484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56BB1-34F9-EC12-A5B6-440B619D09FD}"/>
              </a:ext>
            </a:extLst>
          </p:cNvPr>
          <p:cNvSpPr>
            <a:spLocks noGrp="1"/>
          </p:cNvSpPr>
          <p:nvPr>
            <p:ph type="title"/>
          </p:nvPr>
        </p:nvSpPr>
        <p:spPr/>
        <p:txBody>
          <a:bodyPr/>
          <a:lstStyle/>
          <a:p>
            <a:r>
              <a:rPr lang="en-GB" dirty="0"/>
              <a:t>NN Method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60243FC-67E2-3735-0435-9F40B8A14BC2}"/>
                  </a:ext>
                </a:extLst>
              </p:cNvPr>
              <p:cNvSpPr>
                <a:spLocks noGrp="1"/>
              </p:cNvSpPr>
              <p:nvPr>
                <p:ph idx="1"/>
              </p:nvPr>
            </p:nvSpPr>
            <p:spPr/>
            <p:txBody>
              <a:bodyPr>
                <a:normAutofit lnSpcReduction="10000"/>
              </a:bodyPr>
              <a:lstStyle/>
              <a:p>
                <a:r>
                  <a:rPr lang="en-GB" dirty="0"/>
                  <a:t>This model is a conditional normalising flow.</a:t>
                </a:r>
              </a:p>
              <a:p>
                <a:r>
                  <a:rPr lang="en-GB" dirty="0"/>
                  <a:t>We choose as simple base distribution (Gaussian usually and works well for this case),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𝑝</m:t>
                        </m:r>
                      </m:e>
                      <m:sub>
                        <m:r>
                          <a:rPr lang="en-GB" i="1">
                            <a:latin typeface="Cambria Math" panose="02040503050406030204" pitchFamily="18" charset="0"/>
                          </a:rPr>
                          <m:t>𝑍</m:t>
                        </m:r>
                      </m:sub>
                    </m:sSub>
                    <m:d>
                      <m:dPr>
                        <m:ctrlPr>
                          <a:rPr lang="en-GB" i="1">
                            <a:latin typeface="Cambria Math" panose="02040503050406030204" pitchFamily="18" charset="0"/>
                          </a:rPr>
                        </m:ctrlPr>
                      </m:dPr>
                      <m:e>
                        <m:r>
                          <a:rPr lang="en-GB" i="1">
                            <a:latin typeface="Cambria Math" panose="02040503050406030204" pitchFamily="18" charset="0"/>
                          </a:rPr>
                          <m:t>𝑧</m:t>
                        </m:r>
                      </m:e>
                    </m:d>
                    <m:r>
                      <a:rPr lang="en-GB" i="1">
                        <a:latin typeface="Cambria Math" panose="02040503050406030204" pitchFamily="18" charset="0"/>
                      </a:rPr>
                      <m:t>=</m:t>
                    </m:r>
                    <m:r>
                      <a:rPr lang="en-GB" i="1">
                        <a:latin typeface="Cambria Math" panose="02040503050406030204" pitchFamily="18" charset="0"/>
                      </a:rPr>
                      <m:t>𝑁</m:t>
                    </m:r>
                    <m:d>
                      <m:dPr>
                        <m:ctrlPr>
                          <a:rPr lang="en-GB" i="1">
                            <a:latin typeface="Cambria Math" panose="02040503050406030204" pitchFamily="18" charset="0"/>
                          </a:rPr>
                        </m:ctrlPr>
                      </m:dPr>
                      <m:e>
                        <m:r>
                          <a:rPr lang="en-GB" i="1">
                            <a:latin typeface="Cambria Math" panose="02040503050406030204" pitchFamily="18" charset="0"/>
                          </a:rPr>
                          <m:t>0, 1</m:t>
                        </m:r>
                      </m:e>
                    </m:d>
                    <m:r>
                      <a:rPr lang="en-GB" i="1">
                        <a:latin typeface="Cambria Math" panose="02040503050406030204" pitchFamily="18" charset="0"/>
                      </a:rPr>
                      <m:t>.</m:t>
                    </m:r>
                  </m:oMath>
                </a14:m>
                <a:endParaRPr lang="en-GB" dirty="0"/>
              </a:p>
              <a:p>
                <a:r>
                  <a:rPr lang="en-GB" dirty="0"/>
                  <a:t>Then we build an invertible transformation </a:t>
                </a:r>
                <a14:m>
                  <m:oMath xmlns:m="http://schemas.openxmlformats.org/officeDocument/2006/math">
                    <m:r>
                      <a:rPr lang="en-GB" i="1">
                        <a:latin typeface="Cambria Math" panose="02040503050406030204" pitchFamily="18" charset="0"/>
                      </a:rPr>
                      <m:t>𝑧</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𝑓</m:t>
                        </m:r>
                      </m:e>
                      <m:sub>
                        <m:r>
                          <a:rPr lang="en-GB" i="1">
                            <a:latin typeface="Cambria Math" panose="02040503050406030204" pitchFamily="18" charset="0"/>
                          </a:rPr>
                          <m:t>𝐸</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𝜃</m:t>
                        </m:r>
                      </m:e>
                      <m:sub>
                        <m:r>
                          <a:rPr lang="en-GB" i="1">
                            <a:latin typeface="Cambria Math" panose="02040503050406030204" pitchFamily="18" charset="0"/>
                          </a:rPr>
                          <m:t>𝑒</m:t>
                        </m:r>
                      </m:sub>
                    </m:sSub>
                    <m:r>
                      <m:rPr>
                        <m:nor/>
                      </m:rPr>
                      <a:rPr lang="en-GB" dirty="0"/>
                      <m:t>, </m:t>
                    </m:r>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𝜃</m:t>
                        </m:r>
                      </m:e>
                      <m:sub>
                        <m:r>
                          <a:rPr lang="en-GB" i="1">
                            <a:latin typeface="Cambria Math" panose="02040503050406030204" pitchFamily="18" charset="0"/>
                            <a:ea typeface="Cambria Math" panose="02040503050406030204" pitchFamily="18" charset="0"/>
                          </a:rPr>
                          <m:t>𝜇</m:t>
                        </m:r>
                      </m:sub>
                    </m:sSub>
                    <m:r>
                      <a:rPr lang="en-GB" i="1">
                        <a:latin typeface="Cambria Math" panose="02040503050406030204" pitchFamily="18" charset="0"/>
                      </a:rPr>
                      <m:t>)</m:t>
                    </m:r>
                  </m:oMath>
                </a14:m>
                <a:r>
                  <a:rPr lang="en-GB" dirty="0"/>
                  <a:t> , the parameters of which depend on E.</a:t>
                </a:r>
              </a:p>
              <a:p>
                <a:r>
                  <a:rPr lang="en-GB" dirty="0"/>
                  <a:t>If we use the change of variables formula on </a:t>
                </a:r>
                <a14:m>
                  <m:oMath xmlns:m="http://schemas.openxmlformats.org/officeDocument/2006/math">
                    <m:r>
                      <a:rPr lang="en-GB" i="1">
                        <a:latin typeface="Cambria Math" panose="02040503050406030204" pitchFamily="18" charset="0"/>
                      </a:rPr>
                      <m:t>𝑝</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𝜃</m:t>
                        </m:r>
                      </m:e>
                      <m:sub>
                        <m:r>
                          <a:rPr lang="en-GB" i="1">
                            <a:latin typeface="Cambria Math" panose="02040503050406030204" pitchFamily="18" charset="0"/>
                          </a:rPr>
                          <m:t>𝑒</m:t>
                        </m:r>
                      </m:sub>
                    </m:sSub>
                    <m:r>
                      <m:rPr>
                        <m:nor/>
                      </m:rPr>
                      <a:rPr lang="en-GB" dirty="0"/>
                      <m:t>, </m:t>
                    </m:r>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𝜃</m:t>
                        </m:r>
                      </m:e>
                      <m:sub>
                        <m:r>
                          <a:rPr lang="en-GB" i="1">
                            <a:latin typeface="Cambria Math" panose="02040503050406030204" pitchFamily="18" charset="0"/>
                            <a:ea typeface="Cambria Math" panose="02040503050406030204" pitchFamily="18" charset="0"/>
                          </a:rPr>
                          <m:t>𝜇</m:t>
                        </m:r>
                      </m:sub>
                    </m:sSub>
                    <m:r>
                      <a:rPr lang="en-GB" i="1">
                        <a:latin typeface="Cambria Math" panose="02040503050406030204" pitchFamily="18" charset="0"/>
                      </a:rPr>
                      <m:t>|</m:t>
                    </m:r>
                    <m:r>
                      <a:rPr lang="en-GB" i="1">
                        <a:latin typeface="Cambria Math" panose="02040503050406030204" pitchFamily="18" charset="0"/>
                      </a:rPr>
                      <m:t>𝐸</m:t>
                    </m:r>
                    <m:r>
                      <a:rPr lang="en-GB" i="1">
                        <a:latin typeface="Cambria Math" panose="02040503050406030204" pitchFamily="18" charset="0"/>
                      </a:rPr>
                      <m:t>)</m:t>
                    </m:r>
                  </m:oMath>
                </a14:m>
                <a:r>
                  <a:rPr lang="en-GB" dirty="0"/>
                  <a:t> we get:</a:t>
                </a:r>
              </a:p>
              <a:p>
                <a:pPr marL="0" indent="0">
                  <a:buNone/>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𝑝</m:t>
                      </m:r>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𝜃</m:t>
                              </m:r>
                            </m:e>
                            <m:sub>
                              <m:r>
                                <a:rPr lang="en-GB" i="1">
                                  <a:latin typeface="Cambria Math" panose="02040503050406030204" pitchFamily="18" charset="0"/>
                                </a:rPr>
                                <m:t>𝑒</m:t>
                              </m:r>
                            </m:sub>
                          </m:sSub>
                          <m:r>
                            <m:rPr>
                              <m:nor/>
                            </m:rPr>
                            <a:rPr lang="en-GB" dirty="0"/>
                            <m:t>, </m:t>
                          </m:r>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𝜃</m:t>
                              </m:r>
                            </m:e>
                            <m:sub>
                              <m:r>
                                <a:rPr lang="en-GB" i="1">
                                  <a:latin typeface="Cambria Math" panose="02040503050406030204" pitchFamily="18" charset="0"/>
                                  <a:ea typeface="Cambria Math" panose="02040503050406030204" pitchFamily="18" charset="0"/>
                                </a:rPr>
                                <m:t>𝜇</m:t>
                              </m:r>
                            </m:sub>
                          </m:sSub>
                        </m:e>
                        <m:e>
                          <m:r>
                            <a:rPr lang="en-GB" i="1">
                              <a:latin typeface="Cambria Math" panose="02040503050406030204" pitchFamily="18" charset="0"/>
                            </a:rPr>
                            <m:t>𝐸</m:t>
                          </m:r>
                        </m:e>
                      </m:d>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𝑝</m:t>
                          </m:r>
                        </m:e>
                        <m:sub>
                          <m:r>
                            <a:rPr lang="en-GB" i="1">
                              <a:latin typeface="Cambria Math" panose="02040503050406030204" pitchFamily="18" charset="0"/>
                            </a:rPr>
                            <m:t>𝑍</m:t>
                          </m:r>
                        </m:sub>
                      </m:sSub>
                      <m:d>
                        <m:dPr>
                          <m:ctrlPr>
                            <a:rPr lang="en-GB" i="1">
                              <a:latin typeface="Cambria Math" panose="02040503050406030204" pitchFamily="18" charset="0"/>
                            </a:rPr>
                          </m:ctrlPr>
                        </m:dPr>
                        <m:e>
                          <m:r>
                            <a:rPr lang="en-GB" i="1">
                              <a:latin typeface="Cambria Math" panose="02040503050406030204" pitchFamily="18" charset="0"/>
                            </a:rPr>
                            <m:t>𝑧</m:t>
                          </m:r>
                        </m:e>
                      </m:d>
                      <m:d>
                        <m:dPr>
                          <m:begChr m:val="|"/>
                          <m:endChr m:val="|"/>
                          <m:ctrlPr>
                            <a:rPr lang="en-GB" i="1">
                              <a:latin typeface="Cambria Math" panose="02040503050406030204" pitchFamily="18" charset="0"/>
                            </a:rPr>
                          </m:ctrlPr>
                        </m:dPr>
                        <m:e>
                          <m:func>
                            <m:funcPr>
                              <m:ctrlPr>
                                <a:rPr lang="en-GB" i="1">
                                  <a:latin typeface="Cambria Math" panose="02040503050406030204" pitchFamily="18" charset="0"/>
                                </a:rPr>
                              </m:ctrlPr>
                            </m:funcPr>
                            <m:fName>
                              <m:r>
                                <m:rPr>
                                  <m:sty m:val="p"/>
                                </m:rPr>
                                <a:rPr lang="en-GB">
                                  <a:latin typeface="Cambria Math" panose="02040503050406030204" pitchFamily="18" charset="0"/>
                                </a:rPr>
                                <m:t>det</m:t>
                              </m:r>
                            </m:fName>
                            <m:e>
                              <m:f>
                                <m:fPr>
                                  <m:ctrlPr>
                                    <a:rPr lang="en-GB" i="1">
                                      <a:latin typeface="Cambria Math" panose="02040503050406030204" pitchFamily="18" charset="0"/>
                                    </a:rPr>
                                  </m:ctrlPr>
                                </m:fPr>
                                <m:num>
                                  <m:r>
                                    <a:rPr lang="en-GB" i="1">
                                      <a:latin typeface="Cambria Math" panose="02040503050406030204" pitchFamily="18" charset="0"/>
                                    </a:rPr>
                                    <m:t>𝜕</m:t>
                                  </m:r>
                                  <m:r>
                                    <a:rPr lang="en-GB" i="1">
                                      <a:latin typeface="Cambria Math" panose="02040503050406030204" pitchFamily="18" charset="0"/>
                                    </a:rPr>
                                    <m:t>𝑧</m:t>
                                  </m:r>
                                </m:num>
                                <m:den>
                                  <m:r>
                                    <a:rPr lang="en-GB" i="1">
                                      <a:latin typeface="Cambria Math" panose="02040503050406030204" pitchFamily="18" charset="0"/>
                                    </a:rPr>
                                    <m:t>𝜕</m:t>
                                  </m:r>
                                  <m:r>
                                    <a:rPr lang="en-GB" i="1" smtClean="0">
                                      <a:latin typeface="Cambria Math" panose="02040503050406030204" pitchFamily="18" charset="0"/>
                                      <a:ea typeface="Cambria Math" panose="02040503050406030204" pitchFamily="18" charset="0"/>
                                    </a:rPr>
                                    <m:t>𝜃</m:t>
                                  </m:r>
                                </m:den>
                              </m:f>
                            </m:e>
                          </m:func>
                        </m:e>
                      </m:d>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𝑝</m:t>
                          </m:r>
                        </m:e>
                        <m:sub>
                          <m:r>
                            <a:rPr lang="en-GB" i="1">
                              <a:latin typeface="Cambria Math" panose="02040503050406030204" pitchFamily="18" charset="0"/>
                            </a:rPr>
                            <m:t>𝑍</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𝑓</m:t>
                          </m:r>
                        </m:e>
                        <m:sub>
                          <m:r>
                            <a:rPr lang="en-GB" i="1">
                              <a:latin typeface="Cambria Math" panose="02040503050406030204" pitchFamily="18" charset="0"/>
                            </a:rPr>
                            <m:t>𝐸</m:t>
                          </m:r>
                        </m:sub>
                      </m:sSub>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𝜃</m:t>
                              </m:r>
                            </m:e>
                            <m:sub>
                              <m:r>
                                <a:rPr lang="en-GB" i="1">
                                  <a:latin typeface="Cambria Math" panose="02040503050406030204" pitchFamily="18" charset="0"/>
                                </a:rPr>
                                <m:t>𝑒</m:t>
                              </m:r>
                            </m:sub>
                          </m:sSub>
                          <m:r>
                            <m:rPr>
                              <m:nor/>
                            </m:rPr>
                            <a:rPr lang="en-GB" dirty="0"/>
                            <m:t>, </m:t>
                          </m:r>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𝜃</m:t>
                              </m:r>
                            </m:e>
                            <m:sub>
                              <m:r>
                                <a:rPr lang="en-GB" i="1">
                                  <a:latin typeface="Cambria Math" panose="02040503050406030204" pitchFamily="18" charset="0"/>
                                  <a:ea typeface="Cambria Math" panose="02040503050406030204" pitchFamily="18" charset="0"/>
                                </a:rPr>
                                <m:t>𝜇</m:t>
                              </m:r>
                            </m:sub>
                          </m:sSub>
                        </m:e>
                      </m:d>
                      <m:r>
                        <a:rPr lang="en-GB" i="1">
                          <a:latin typeface="Cambria Math" panose="02040503050406030204" pitchFamily="18" charset="0"/>
                        </a:rPr>
                        <m:t>)</m:t>
                      </m:r>
                      <m:d>
                        <m:dPr>
                          <m:begChr m:val="|"/>
                          <m:endChr m:val="|"/>
                          <m:ctrlPr>
                            <a:rPr lang="en-GB" i="1">
                              <a:latin typeface="Cambria Math" panose="02040503050406030204" pitchFamily="18" charset="0"/>
                            </a:rPr>
                          </m:ctrlPr>
                        </m:dPr>
                        <m:e>
                          <m:func>
                            <m:funcPr>
                              <m:ctrlPr>
                                <a:rPr lang="en-GB" i="1">
                                  <a:latin typeface="Cambria Math" panose="02040503050406030204" pitchFamily="18" charset="0"/>
                                </a:rPr>
                              </m:ctrlPr>
                            </m:funcPr>
                            <m:fName>
                              <m:r>
                                <m:rPr>
                                  <m:sty m:val="p"/>
                                </m:rPr>
                                <a:rPr lang="en-GB">
                                  <a:latin typeface="Cambria Math" panose="02040503050406030204" pitchFamily="18" charset="0"/>
                                </a:rPr>
                                <m:t>det</m:t>
                              </m:r>
                              <m:r>
                                <a:rPr lang="en-GB">
                                  <a:latin typeface="Cambria Math" panose="02040503050406030204" pitchFamily="18" charset="0"/>
                                </a:rPr>
                                <m:t> </m:t>
                              </m:r>
                            </m:fName>
                            <m:e>
                              <m:sSub>
                                <m:sSubPr>
                                  <m:ctrlPr>
                                    <a:rPr lang="en-GB" i="1">
                                      <a:latin typeface="Cambria Math" panose="02040503050406030204" pitchFamily="18" charset="0"/>
                                    </a:rPr>
                                  </m:ctrlPr>
                                </m:sSubPr>
                                <m:e>
                                  <m:r>
                                    <a:rPr lang="en-GB" i="1">
                                      <a:latin typeface="Cambria Math" panose="02040503050406030204" pitchFamily="18" charset="0"/>
                                    </a:rPr>
                                    <m:t>𝐽</m:t>
                                  </m:r>
                                </m:e>
                                <m:sub>
                                  <m:r>
                                    <a:rPr lang="en-GB" i="1">
                                      <a:latin typeface="Cambria Math" panose="02040503050406030204" pitchFamily="18" charset="0"/>
                                    </a:rPr>
                                    <m:t>𝑓𝐸</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𝜃</m:t>
                                  </m:r>
                                </m:e>
                                <m:sub>
                                  <m:r>
                                    <a:rPr lang="en-GB" i="1">
                                      <a:latin typeface="Cambria Math" panose="02040503050406030204" pitchFamily="18" charset="0"/>
                                    </a:rPr>
                                    <m:t>𝑒</m:t>
                                  </m:r>
                                </m:sub>
                              </m:sSub>
                              <m:r>
                                <m:rPr>
                                  <m:nor/>
                                </m:rPr>
                                <a:rPr lang="en-GB" dirty="0"/>
                                <m:t>, </m:t>
                              </m:r>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𝜃</m:t>
                                  </m:r>
                                </m:e>
                                <m:sub>
                                  <m:r>
                                    <a:rPr lang="en-GB" i="1">
                                      <a:latin typeface="Cambria Math" panose="02040503050406030204" pitchFamily="18" charset="0"/>
                                      <a:ea typeface="Cambria Math" panose="02040503050406030204" pitchFamily="18" charset="0"/>
                                    </a:rPr>
                                    <m:t>𝜇</m:t>
                                  </m:r>
                                </m:sub>
                              </m:sSub>
                              <m:r>
                                <a:rPr lang="en-GB" i="1">
                                  <a:latin typeface="Cambria Math" panose="02040503050406030204" pitchFamily="18" charset="0"/>
                                </a:rPr>
                                <m:t>)</m:t>
                              </m:r>
                            </m:e>
                          </m:func>
                        </m:e>
                      </m:d>
                    </m:oMath>
                  </m:oMathPara>
                </a14:m>
                <a:endParaRPr lang="en-GB" dirty="0"/>
              </a:p>
              <a:p>
                <a:r>
                  <a:rPr lang="en-GB" dirty="0"/>
                  <a:t>The whole idea is to construct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𝑓</m:t>
                        </m:r>
                      </m:e>
                      <m:sub>
                        <m:r>
                          <a:rPr lang="en-GB" i="1">
                            <a:latin typeface="Cambria Math" panose="02040503050406030204" pitchFamily="18" charset="0"/>
                          </a:rPr>
                          <m:t>𝐸</m:t>
                        </m:r>
                      </m:sub>
                    </m:sSub>
                  </m:oMath>
                </a14:m>
                <a:r>
                  <a:rPr lang="en-GB" dirty="0"/>
                  <a:t> so that it is invertible and we can compute the Jacobian determinant.</a:t>
                </a:r>
              </a:p>
            </p:txBody>
          </p:sp>
        </mc:Choice>
        <mc:Fallback xmlns="">
          <p:sp>
            <p:nvSpPr>
              <p:cNvPr id="3" name="Content Placeholder 2">
                <a:extLst>
                  <a:ext uri="{FF2B5EF4-FFF2-40B4-BE49-F238E27FC236}">
                    <a16:creationId xmlns:a16="http://schemas.microsoft.com/office/drawing/2014/main" id="{860243FC-67E2-3735-0435-9F40B8A14BC2}"/>
                  </a:ext>
                </a:extLst>
              </p:cNvPr>
              <p:cNvSpPr>
                <a:spLocks noGrp="1" noRot="1" noChangeAspect="1" noMove="1" noResize="1" noEditPoints="1" noAdjustHandles="1" noChangeArrowheads="1" noChangeShapeType="1" noTextEdit="1"/>
              </p:cNvSpPr>
              <p:nvPr>
                <p:ph idx="1"/>
              </p:nvPr>
            </p:nvSpPr>
            <p:spPr>
              <a:blipFill>
                <a:blip r:embed="rId2"/>
                <a:stretch>
                  <a:fillRect l="-1043" t="-3081" r="-812" b="-1681"/>
                </a:stretch>
              </a:blipFill>
            </p:spPr>
            <p:txBody>
              <a:bodyPr/>
              <a:lstStyle/>
              <a:p>
                <a:r>
                  <a:rPr lang="en-GB">
                    <a:noFill/>
                  </a:rPr>
                  <a:t> </a:t>
                </a:r>
              </a:p>
            </p:txBody>
          </p:sp>
        </mc:Fallback>
      </mc:AlternateContent>
      <p:sp>
        <p:nvSpPr>
          <p:cNvPr id="4" name="Date Placeholder 3">
            <a:extLst>
              <a:ext uri="{FF2B5EF4-FFF2-40B4-BE49-F238E27FC236}">
                <a16:creationId xmlns:a16="http://schemas.microsoft.com/office/drawing/2014/main" id="{52336BF3-8D15-FC39-E1DE-0E334E429559}"/>
              </a:ext>
            </a:extLst>
          </p:cNvPr>
          <p:cNvSpPr>
            <a:spLocks noGrp="1"/>
          </p:cNvSpPr>
          <p:nvPr>
            <p:ph type="dt" sz="half" idx="10"/>
          </p:nvPr>
        </p:nvSpPr>
        <p:spPr/>
        <p:txBody>
          <a:bodyPr/>
          <a:lstStyle/>
          <a:p>
            <a:fld id="{52B19D0E-0912-4123-96F4-FDBD93130D04}" type="datetime1">
              <a:rPr lang="en-GB" smtClean="0"/>
              <a:t>06/02/2026</a:t>
            </a:fld>
            <a:endParaRPr lang="en-GB"/>
          </a:p>
        </p:txBody>
      </p:sp>
      <p:sp>
        <p:nvSpPr>
          <p:cNvPr id="5" name="Footer Placeholder 4">
            <a:extLst>
              <a:ext uri="{FF2B5EF4-FFF2-40B4-BE49-F238E27FC236}">
                <a16:creationId xmlns:a16="http://schemas.microsoft.com/office/drawing/2014/main" id="{68CF4B57-9DC6-7AF2-EE91-E4590E367D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E0AE3A-C9E8-9DA3-94A4-D6AC59C8BFB1}"/>
              </a:ext>
            </a:extLst>
          </p:cNvPr>
          <p:cNvSpPr>
            <a:spLocks noGrp="1"/>
          </p:cNvSpPr>
          <p:nvPr>
            <p:ph type="sldNum" sz="quarter" idx="12"/>
          </p:nvPr>
        </p:nvSpPr>
        <p:spPr/>
        <p:txBody>
          <a:bodyPr/>
          <a:lstStyle/>
          <a:p>
            <a:fld id="{FD96597C-DCC9-43C4-BC1E-3FA4D9A7EB96}" type="slidenum">
              <a:rPr lang="en-GB" smtClean="0"/>
              <a:t>7</a:t>
            </a:fld>
            <a:endParaRPr lang="en-GB"/>
          </a:p>
        </p:txBody>
      </p:sp>
    </p:spTree>
    <p:extLst>
      <p:ext uri="{BB962C8B-B14F-4D97-AF65-F5344CB8AC3E}">
        <p14:creationId xmlns:p14="http://schemas.microsoft.com/office/powerpoint/2010/main" val="1093288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5F8C64DD-10E1-BF72-F3B0-03F91236CF70}"/>
                  </a:ext>
                </a:extLst>
              </p:cNvPr>
              <p:cNvSpPr>
                <a:spLocks noGrp="1"/>
              </p:cNvSpPr>
              <p:nvPr>
                <p:ph type="title"/>
              </p:nvPr>
            </p:nvSpPr>
            <p:spPr/>
            <p:txBody>
              <a:bodyPr/>
              <a:lstStyle/>
              <a:p>
                <a:r>
                  <a:rPr lang="en-GB" dirty="0"/>
                  <a:t>NN Method – Building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𝑓</m:t>
                        </m:r>
                      </m:e>
                      <m:sub>
                        <m:r>
                          <a:rPr lang="en-GB" i="1">
                            <a:latin typeface="Cambria Math" panose="02040503050406030204" pitchFamily="18" charset="0"/>
                          </a:rPr>
                          <m:t>𝐸</m:t>
                        </m:r>
                      </m:sub>
                    </m:sSub>
                  </m:oMath>
                </a14:m>
                <a:r>
                  <a:rPr lang="en-GB" dirty="0"/>
                  <a:t> </a:t>
                </a:r>
              </a:p>
            </p:txBody>
          </p:sp>
        </mc:Choice>
        <mc:Fallback xmlns="">
          <p:sp>
            <p:nvSpPr>
              <p:cNvPr id="2" name="Title 1">
                <a:extLst>
                  <a:ext uri="{FF2B5EF4-FFF2-40B4-BE49-F238E27FC236}">
                    <a16:creationId xmlns:a16="http://schemas.microsoft.com/office/drawing/2014/main" id="{5F8C64DD-10E1-BF72-F3B0-03F91236CF70}"/>
                  </a:ext>
                </a:extLst>
              </p:cNvPr>
              <p:cNvSpPr>
                <a:spLocks noGrp="1" noRot="1" noChangeAspect="1" noMove="1" noResize="1" noEditPoints="1" noAdjustHandles="1" noChangeArrowheads="1" noChangeShapeType="1" noTextEdit="1"/>
              </p:cNvSpPr>
              <p:nvPr>
                <p:ph type="title"/>
              </p:nvPr>
            </p:nvSpPr>
            <p:spPr>
              <a:blipFill>
                <a:blip r:embed="rId2"/>
                <a:stretch>
                  <a:fillRect l="-237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71D5718-522F-9AC1-50E8-87353FFA14E1}"/>
                  </a:ext>
                </a:extLst>
              </p:cNvPr>
              <p:cNvSpPr>
                <a:spLocks noGrp="1"/>
              </p:cNvSpPr>
              <p:nvPr>
                <p:ph idx="1"/>
              </p:nvPr>
            </p:nvSpPr>
            <p:spPr/>
            <p:txBody>
              <a:bodyPr>
                <a:normAutofit lnSpcReduction="10000"/>
              </a:bodyPr>
              <a:lstStyle/>
              <a:p>
                <a14:m>
                  <m:oMath xmlns:m="http://schemas.openxmlformats.org/officeDocument/2006/math">
                    <m:sSub>
                      <m:sSubPr>
                        <m:ctrlPr>
                          <a:rPr lang="en-GB" i="1" smtClean="0">
                            <a:latin typeface="Cambria Math" panose="02040503050406030204" pitchFamily="18" charset="0"/>
                          </a:rPr>
                        </m:ctrlPr>
                      </m:sSubPr>
                      <m:e>
                        <m:r>
                          <a:rPr lang="en-GB" i="1">
                            <a:latin typeface="Cambria Math" panose="02040503050406030204" pitchFamily="18" charset="0"/>
                          </a:rPr>
                          <m:t>𝑓</m:t>
                        </m:r>
                      </m:e>
                      <m:sub>
                        <m:r>
                          <a:rPr lang="en-GB" i="1">
                            <a:latin typeface="Cambria Math" panose="02040503050406030204" pitchFamily="18" charset="0"/>
                          </a:rPr>
                          <m:t>𝐸</m:t>
                        </m:r>
                      </m:sub>
                    </m:sSub>
                  </m:oMath>
                </a14:m>
                <a:r>
                  <a:rPr lang="en-GB" dirty="0"/>
                  <a:t> is built from multiple invertible blocks called coupling layers. </a:t>
                </a:r>
              </a:p>
              <a:p>
                <a:r>
                  <a:rPr lang="en-GB" dirty="0"/>
                  <a:t>In 2D, which it is in this case, the coupling splits </a:t>
                </a:r>
                <a14:m>
                  <m:oMath xmlns:m="http://schemas.openxmlformats.org/officeDocument/2006/math">
                    <m:r>
                      <a:rPr lang="en-GB" b="0" i="0" smtClean="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𝜃</m:t>
                        </m:r>
                      </m:e>
                      <m:sub>
                        <m:r>
                          <a:rPr lang="en-GB" i="1">
                            <a:latin typeface="Cambria Math" panose="02040503050406030204" pitchFamily="18" charset="0"/>
                          </a:rPr>
                          <m:t>𝑒</m:t>
                        </m:r>
                      </m:sub>
                    </m:sSub>
                  </m:oMath>
                </a14:m>
                <a:r>
                  <a:rPr lang="en-GB" dirty="0"/>
                  <a:t>,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𝜃</m:t>
                        </m:r>
                      </m:e>
                      <m:sub>
                        <m:r>
                          <a:rPr lang="en-GB" i="1">
                            <a:latin typeface="Cambria Math" panose="02040503050406030204" pitchFamily="18" charset="0"/>
                            <a:ea typeface="Cambria Math" panose="02040503050406030204" pitchFamily="18" charset="0"/>
                          </a:rPr>
                          <m:t>𝜇</m:t>
                        </m:r>
                      </m:sub>
                    </m:sSub>
                    <m:r>
                      <a:rPr lang="en-GB" b="0" i="1" smtClean="0">
                        <a:latin typeface="Cambria Math" panose="02040503050406030204" pitchFamily="18" charset="0"/>
                        <a:ea typeface="Cambria Math" panose="02040503050406030204" pitchFamily="18" charset="0"/>
                      </a:rPr>
                      <m:t>)</m:t>
                    </m:r>
                  </m:oMath>
                </a14:m>
                <a:r>
                  <a:rPr lang="en-GB" dirty="0"/>
                  <a:t> into two parts via a mask. So, if we have </a:t>
                </a:r>
                <a14:m>
                  <m:oMath xmlns:m="http://schemas.openxmlformats.org/officeDocument/2006/math">
                    <m:r>
                      <m:rPr>
                        <m:sty m:val="p"/>
                      </m:rPr>
                      <a:rPr lang="en-GB">
                        <a:latin typeface="Cambria Math" panose="02040503050406030204" pitchFamily="18" charset="0"/>
                      </a:rPr>
                      <m:t>x</m:t>
                    </m:r>
                    <m:r>
                      <a:rPr lang="en-GB">
                        <a:latin typeface="Cambria Math" panose="02040503050406030204" pitchFamily="18" charset="0"/>
                      </a:rPr>
                      <m:t>=</m:t>
                    </m:r>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𝜃</m:t>
                            </m:r>
                          </m:e>
                          <m:sub>
                            <m:r>
                              <a:rPr lang="en-GB" i="1">
                                <a:latin typeface="Cambria Math" panose="02040503050406030204" pitchFamily="18" charset="0"/>
                              </a:rPr>
                              <m:t>𝑒</m:t>
                            </m:r>
                          </m:sub>
                        </m:sSub>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𝜃</m:t>
                            </m:r>
                          </m:e>
                          <m:sub>
                            <m:r>
                              <a:rPr lang="en-GB" i="1">
                                <a:latin typeface="Cambria Math" panose="02040503050406030204" pitchFamily="18" charset="0"/>
                                <a:ea typeface="Cambria Math" panose="02040503050406030204" pitchFamily="18" charset="0"/>
                              </a:rPr>
                              <m:t>𝜇</m:t>
                            </m:r>
                          </m:sub>
                        </m:sSub>
                      </m:e>
                    </m:d>
                  </m:oMath>
                </a14:m>
                <a:r>
                  <a:rPr lang="en-GB" dirty="0"/>
                  <a:t> and a mask [0, 1] we will be left with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ea typeface="Cambria Math" panose="02040503050406030204" pitchFamily="18" charset="0"/>
                          </a:rPr>
                          <m:t>𝜇</m:t>
                        </m:r>
                      </m:sub>
                    </m:sSub>
                    <m:r>
                      <a:rPr lang="en-GB">
                        <a:latin typeface="Cambria Math" panose="02040503050406030204" pitchFamily="18" charset="0"/>
                      </a:rPr>
                      <m:t>=</m:t>
                    </m:r>
                    <m:d>
                      <m:dPr>
                        <m:ctrlPr>
                          <a:rPr lang="en-GB" i="1">
                            <a:latin typeface="Cambria Math" panose="02040503050406030204" pitchFamily="18" charset="0"/>
                          </a:rPr>
                        </m:ctrlPr>
                      </m:dPr>
                      <m:e>
                        <m:r>
                          <a:rPr lang="en-GB" i="1">
                            <a:latin typeface="Cambria Math" panose="02040503050406030204" pitchFamily="18" charset="0"/>
                          </a:rPr>
                          <m:t>0, </m:t>
                        </m:r>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𝜃</m:t>
                            </m:r>
                          </m:e>
                          <m:sub>
                            <m:r>
                              <a:rPr lang="en-GB" i="1">
                                <a:latin typeface="Cambria Math" panose="02040503050406030204" pitchFamily="18" charset="0"/>
                                <a:ea typeface="Cambria Math" panose="02040503050406030204" pitchFamily="18" charset="0"/>
                              </a:rPr>
                              <m:t>𝜇</m:t>
                            </m:r>
                          </m:sub>
                        </m:sSub>
                      </m:e>
                    </m:d>
                  </m:oMath>
                </a14:m>
                <a:r>
                  <a:rPr lang="en-GB" dirty="0"/>
                  <a:t>. </a:t>
                </a:r>
              </a:p>
              <a:p>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𝜃</m:t>
                        </m:r>
                      </m:e>
                      <m:sub>
                        <m:r>
                          <a:rPr lang="en-GB" i="1">
                            <a:latin typeface="Cambria Math" panose="02040503050406030204" pitchFamily="18" charset="0"/>
                            <a:ea typeface="Cambria Math" panose="02040503050406030204" pitchFamily="18" charset="0"/>
                          </a:rPr>
                          <m:t>𝜇</m:t>
                        </m:r>
                      </m:sub>
                    </m:sSub>
                  </m:oMath>
                </a14:m>
                <a:r>
                  <a:rPr lang="en-GB" dirty="0"/>
                  <a:t> is then transformed with a nonlinear, invertible function</a:t>
                </a:r>
                <a:r>
                  <a:rPr lang="en-GB" dirty="0">
                    <a:solidFill>
                      <a:srgbClr val="FF0000"/>
                    </a:solidFill>
                  </a:rPr>
                  <a:t> </a:t>
                </a:r>
                <a:r>
                  <a:rPr lang="en-GB" dirty="0"/>
                  <a:t>(block of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𝑓</m:t>
                        </m:r>
                      </m:e>
                      <m:sub>
                        <m:r>
                          <a:rPr lang="en-GB" i="1">
                            <a:latin typeface="Cambria Math" panose="02040503050406030204" pitchFamily="18" charset="0"/>
                          </a:rPr>
                          <m:t>𝐸</m:t>
                        </m:r>
                      </m:sub>
                    </m:sSub>
                  </m:oMath>
                </a14:m>
                <a:r>
                  <a:rPr lang="en-GB" dirty="0"/>
                  <a:t>). The parameters of the transformation function are predicted from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𝜃</m:t>
                        </m:r>
                      </m:e>
                      <m:sub>
                        <m:r>
                          <a:rPr lang="en-GB" i="1">
                            <a:latin typeface="Cambria Math" panose="02040503050406030204" pitchFamily="18" charset="0"/>
                            <a:ea typeface="Cambria Math" panose="02040503050406030204" pitchFamily="18" charset="0"/>
                          </a:rPr>
                          <m:t>𝑒</m:t>
                        </m:r>
                      </m:sub>
                    </m:sSub>
                  </m:oMath>
                </a14:m>
                <a:r>
                  <a:rPr lang="en-GB" dirty="0"/>
                  <a:t> and the energy using a small neural network at every coupling layer.</a:t>
                </a:r>
              </a:p>
              <a:p>
                <a:r>
                  <a:rPr lang="en-GB" dirty="0"/>
                  <a:t>The mask then alternates [0,1], [1,0], [0,1] etc. so both components get transformed many times.</a:t>
                </a:r>
              </a:p>
              <a:p>
                <a:endParaRPr lang="en-GB" dirty="0"/>
              </a:p>
            </p:txBody>
          </p:sp>
        </mc:Choice>
        <mc:Fallback xmlns="">
          <p:sp>
            <p:nvSpPr>
              <p:cNvPr id="3" name="Content Placeholder 2">
                <a:extLst>
                  <a:ext uri="{FF2B5EF4-FFF2-40B4-BE49-F238E27FC236}">
                    <a16:creationId xmlns:a16="http://schemas.microsoft.com/office/drawing/2014/main" id="{771D5718-522F-9AC1-50E8-87353FFA14E1}"/>
                  </a:ext>
                </a:extLst>
              </p:cNvPr>
              <p:cNvSpPr>
                <a:spLocks noGrp="1" noRot="1" noChangeAspect="1" noMove="1" noResize="1" noEditPoints="1" noAdjustHandles="1" noChangeArrowheads="1" noChangeShapeType="1" noTextEdit="1"/>
              </p:cNvSpPr>
              <p:nvPr>
                <p:ph idx="1"/>
              </p:nvPr>
            </p:nvSpPr>
            <p:spPr>
              <a:blipFill>
                <a:blip r:embed="rId3"/>
                <a:stretch>
                  <a:fillRect l="-1043" t="-3081"/>
                </a:stretch>
              </a:blipFill>
            </p:spPr>
            <p:txBody>
              <a:bodyPr/>
              <a:lstStyle/>
              <a:p>
                <a:r>
                  <a:rPr lang="en-GB">
                    <a:noFill/>
                  </a:rPr>
                  <a:t> </a:t>
                </a:r>
              </a:p>
            </p:txBody>
          </p:sp>
        </mc:Fallback>
      </mc:AlternateContent>
      <p:sp>
        <p:nvSpPr>
          <p:cNvPr id="4" name="Date Placeholder 3">
            <a:extLst>
              <a:ext uri="{FF2B5EF4-FFF2-40B4-BE49-F238E27FC236}">
                <a16:creationId xmlns:a16="http://schemas.microsoft.com/office/drawing/2014/main" id="{E2080AFC-4C6B-C838-D0C0-22E7A8478E31}"/>
              </a:ext>
            </a:extLst>
          </p:cNvPr>
          <p:cNvSpPr>
            <a:spLocks noGrp="1"/>
          </p:cNvSpPr>
          <p:nvPr>
            <p:ph type="dt" sz="half" idx="10"/>
          </p:nvPr>
        </p:nvSpPr>
        <p:spPr/>
        <p:txBody>
          <a:bodyPr/>
          <a:lstStyle/>
          <a:p>
            <a:fld id="{69FE5164-75CC-44DC-836E-68FDD88B93EA}" type="datetime1">
              <a:rPr lang="en-GB" smtClean="0"/>
              <a:t>06/02/2026</a:t>
            </a:fld>
            <a:endParaRPr lang="en-GB"/>
          </a:p>
        </p:txBody>
      </p:sp>
      <p:sp>
        <p:nvSpPr>
          <p:cNvPr id="5" name="Footer Placeholder 4">
            <a:extLst>
              <a:ext uri="{FF2B5EF4-FFF2-40B4-BE49-F238E27FC236}">
                <a16:creationId xmlns:a16="http://schemas.microsoft.com/office/drawing/2014/main" id="{C91A8504-370E-2515-BA02-4DFF9FCF5B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6D4B37-65FB-9C4C-791A-FD2E2187F9B6}"/>
              </a:ext>
            </a:extLst>
          </p:cNvPr>
          <p:cNvSpPr>
            <a:spLocks noGrp="1"/>
          </p:cNvSpPr>
          <p:nvPr>
            <p:ph type="sldNum" sz="quarter" idx="12"/>
          </p:nvPr>
        </p:nvSpPr>
        <p:spPr/>
        <p:txBody>
          <a:bodyPr/>
          <a:lstStyle/>
          <a:p>
            <a:fld id="{FD96597C-DCC9-43C4-BC1E-3FA4D9A7EB96}" type="slidenum">
              <a:rPr lang="en-GB" smtClean="0"/>
              <a:t>8</a:t>
            </a:fld>
            <a:endParaRPr lang="en-GB"/>
          </a:p>
        </p:txBody>
      </p:sp>
    </p:spTree>
    <p:extLst>
      <p:ext uri="{BB962C8B-B14F-4D97-AF65-F5344CB8AC3E}">
        <p14:creationId xmlns:p14="http://schemas.microsoft.com/office/powerpoint/2010/main" val="2784485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E8FF48A0-0E73-4FAA-33BD-93EDCCFEA26D}"/>
                  </a:ext>
                </a:extLst>
              </p:cNvPr>
              <p:cNvSpPr>
                <a:spLocks noGrp="1"/>
              </p:cNvSpPr>
              <p:nvPr>
                <p:ph type="title"/>
              </p:nvPr>
            </p:nvSpPr>
            <p:spPr/>
            <p:txBody>
              <a:bodyPr/>
              <a:lstStyle/>
              <a:p>
                <a:r>
                  <a:rPr lang="en-GB" dirty="0"/>
                  <a:t>NN Method – Building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𝑓</m:t>
                        </m:r>
                      </m:e>
                      <m:sub>
                        <m:r>
                          <a:rPr lang="en-GB" i="1">
                            <a:latin typeface="Cambria Math" panose="02040503050406030204" pitchFamily="18" charset="0"/>
                          </a:rPr>
                          <m:t>𝐸</m:t>
                        </m:r>
                      </m:sub>
                    </m:sSub>
                  </m:oMath>
                </a14:m>
                <a:r>
                  <a:rPr lang="en-GB" dirty="0"/>
                  <a:t> </a:t>
                </a:r>
              </a:p>
            </p:txBody>
          </p:sp>
        </mc:Choice>
        <mc:Fallback xmlns="">
          <p:sp>
            <p:nvSpPr>
              <p:cNvPr id="2" name="Title 1">
                <a:extLst>
                  <a:ext uri="{FF2B5EF4-FFF2-40B4-BE49-F238E27FC236}">
                    <a16:creationId xmlns:a16="http://schemas.microsoft.com/office/drawing/2014/main" id="{E8FF48A0-0E73-4FAA-33BD-93EDCCFEA26D}"/>
                  </a:ext>
                </a:extLst>
              </p:cNvPr>
              <p:cNvSpPr>
                <a:spLocks noGrp="1" noRot="1" noChangeAspect="1" noMove="1" noResize="1" noEditPoints="1" noAdjustHandles="1" noChangeArrowheads="1" noChangeShapeType="1" noTextEdit="1"/>
              </p:cNvSpPr>
              <p:nvPr>
                <p:ph type="title"/>
              </p:nvPr>
            </p:nvSpPr>
            <p:spPr>
              <a:blipFill>
                <a:blip r:embed="rId2"/>
                <a:stretch>
                  <a:fillRect l="-237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7623190-B3A4-CD20-3F78-0D41CE6DC27A}"/>
                  </a:ext>
                </a:extLst>
              </p:cNvPr>
              <p:cNvSpPr>
                <a:spLocks noGrp="1"/>
              </p:cNvSpPr>
              <p:nvPr>
                <p:ph idx="1"/>
              </p:nvPr>
            </p:nvSpPr>
            <p:spPr/>
            <p:txBody>
              <a:bodyPr>
                <a:normAutofit fontScale="92500" lnSpcReduction="20000"/>
              </a:bodyPr>
              <a:lstStyle/>
              <a:p>
                <a:r>
                  <a:rPr lang="en-GB" dirty="0"/>
                  <a:t>For each variable being transformed, the neural network predicts bin widths, bin heights and the slopes at the bin boundaries. The bins refer to the blocks in a piecewise function.</a:t>
                </a:r>
              </a:p>
              <a:p>
                <a:r>
                  <a:rPr lang="en-GB" dirty="0"/>
                  <a:t>The total transformation,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𝑓</m:t>
                        </m:r>
                      </m:e>
                      <m:sub>
                        <m:r>
                          <a:rPr lang="en-GB" i="1">
                            <a:latin typeface="Cambria Math" panose="02040503050406030204" pitchFamily="18" charset="0"/>
                          </a:rPr>
                          <m:t>𝐸</m:t>
                        </m:r>
                      </m:sub>
                    </m:sSub>
                  </m:oMath>
                </a14:m>
                <a:r>
                  <a:rPr lang="en-GB" dirty="0"/>
                  <a:t>, is the combination of all bins in the piecewise function.</a:t>
                </a:r>
              </a:p>
              <a:p>
                <a:r>
                  <a:rPr lang="en-GB" dirty="0"/>
                  <a:t>The fact each block in the function is predicted using the energy means that the entire transformation depends on the energy.</a:t>
                </a:r>
              </a:p>
              <a:p>
                <a:r>
                  <a:rPr lang="en-GB" dirty="0"/>
                  <a:t>When the transformation is defined in the code I use </a:t>
                </a:r>
                <a:r>
                  <a:rPr lang="en-GB" dirty="0" err="1"/>
                  <a:t>flow.Flows</a:t>
                </a:r>
                <a:r>
                  <a:rPr lang="en-GB" dirty="0"/>
                  <a:t>() which computes log(p(z)), accumulates the Jacobian log-determinants and outputs </a:t>
                </a:r>
                <a:r>
                  <a:rPr lang="en-GB" dirty="0" err="1"/>
                  <a:t>log_prob</a:t>
                </a:r>
                <a:r>
                  <a:rPr lang="en-GB" dirty="0"/>
                  <a:t>(</a:t>
                </a:r>
                <a:r>
                  <a:rPr lang="el-GR" dirty="0"/>
                  <a:t>θ</a:t>
                </a:r>
                <a:r>
                  <a:rPr lang="en-GB" dirty="0"/>
                  <a:t>|E).</a:t>
                </a:r>
              </a:p>
              <a:p>
                <a:pPr marL="0" indent="0">
                  <a:buNone/>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rPr>
                        <m:t>𝑝</m:t>
                      </m:r>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𝜃</m:t>
                              </m:r>
                            </m:e>
                            <m:sub>
                              <m:r>
                                <a:rPr lang="en-GB" i="1">
                                  <a:latin typeface="Cambria Math" panose="02040503050406030204" pitchFamily="18" charset="0"/>
                                </a:rPr>
                                <m:t>𝑒</m:t>
                              </m:r>
                            </m:sub>
                          </m:sSub>
                          <m:r>
                            <m:rPr>
                              <m:nor/>
                            </m:rPr>
                            <a:rPr lang="en-GB" dirty="0"/>
                            <m:t>, </m:t>
                          </m:r>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𝜃</m:t>
                              </m:r>
                            </m:e>
                            <m:sub>
                              <m:r>
                                <a:rPr lang="en-GB" i="1">
                                  <a:latin typeface="Cambria Math" panose="02040503050406030204" pitchFamily="18" charset="0"/>
                                  <a:ea typeface="Cambria Math" panose="02040503050406030204" pitchFamily="18" charset="0"/>
                                </a:rPr>
                                <m:t>𝜇</m:t>
                              </m:r>
                            </m:sub>
                          </m:sSub>
                        </m:e>
                        <m:e>
                          <m:r>
                            <a:rPr lang="en-GB" i="1">
                              <a:latin typeface="Cambria Math" panose="02040503050406030204" pitchFamily="18" charset="0"/>
                            </a:rPr>
                            <m:t>𝐸</m:t>
                          </m:r>
                        </m:e>
                      </m:d>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𝑝</m:t>
                          </m:r>
                        </m:e>
                        <m:sub>
                          <m:r>
                            <a:rPr lang="en-GB" i="1">
                              <a:latin typeface="Cambria Math" panose="02040503050406030204" pitchFamily="18" charset="0"/>
                            </a:rPr>
                            <m:t>𝑍</m:t>
                          </m:r>
                        </m:sub>
                      </m:sSub>
                      <m:d>
                        <m:dPr>
                          <m:ctrlPr>
                            <a:rPr lang="en-GB" i="1">
                              <a:latin typeface="Cambria Math" panose="02040503050406030204" pitchFamily="18" charset="0"/>
                            </a:rPr>
                          </m:ctrlPr>
                        </m:dPr>
                        <m:e>
                          <m:r>
                            <a:rPr lang="en-GB" i="1">
                              <a:latin typeface="Cambria Math" panose="02040503050406030204" pitchFamily="18" charset="0"/>
                            </a:rPr>
                            <m:t>𝑧</m:t>
                          </m:r>
                        </m:e>
                      </m:d>
                      <m:d>
                        <m:dPr>
                          <m:begChr m:val="|"/>
                          <m:endChr m:val="|"/>
                          <m:ctrlPr>
                            <a:rPr lang="en-GB" i="1">
                              <a:latin typeface="Cambria Math" panose="02040503050406030204" pitchFamily="18" charset="0"/>
                            </a:rPr>
                          </m:ctrlPr>
                        </m:dPr>
                        <m:e>
                          <m:func>
                            <m:funcPr>
                              <m:ctrlPr>
                                <a:rPr lang="en-GB" i="1">
                                  <a:latin typeface="Cambria Math" panose="02040503050406030204" pitchFamily="18" charset="0"/>
                                </a:rPr>
                              </m:ctrlPr>
                            </m:funcPr>
                            <m:fName>
                              <m:r>
                                <m:rPr>
                                  <m:sty m:val="p"/>
                                </m:rPr>
                                <a:rPr lang="en-GB">
                                  <a:latin typeface="Cambria Math" panose="02040503050406030204" pitchFamily="18" charset="0"/>
                                </a:rPr>
                                <m:t>det</m:t>
                              </m:r>
                            </m:fName>
                            <m:e>
                              <m:f>
                                <m:fPr>
                                  <m:ctrlPr>
                                    <a:rPr lang="en-GB" i="1">
                                      <a:latin typeface="Cambria Math" panose="02040503050406030204" pitchFamily="18" charset="0"/>
                                    </a:rPr>
                                  </m:ctrlPr>
                                </m:fPr>
                                <m:num>
                                  <m:r>
                                    <a:rPr lang="en-GB" i="1">
                                      <a:latin typeface="Cambria Math" panose="02040503050406030204" pitchFamily="18" charset="0"/>
                                    </a:rPr>
                                    <m:t>𝜕</m:t>
                                  </m:r>
                                  <m:r>
                                    <a:rPr lang="en-GB" i="1">
                                      <a:latin typeface="Cambria Math" panose="02040503050406030204" pitchFamily="18" charset="0"/>
                                    </a:rPr>
                                    <m:t>𝑧</m:t>
                                  </m:r>
                                </m:num>
                                <m:den>
                                  <m:r>
                                    <a:rPr lang="en-GB" i="1">
                                      <a:latin typeface="Cambria Math" panose="02040503050406030204" pitchFamily="18" charset="0"/>
                                    </a:rPr>
                                    <m:t>𝜕</m:t>
                                  </m:r>
                                  <m:r>
                                    <a:rPr lang="en-GB" i="1">
                                      <a:latin typeface="Cambria Math" panose="02040503050406030204" pitchFamily="18" charset="0"/>
                                      <a:ea typeface="Cambria Math" panose="02040503050406030204" pitchFamily="18" charset="0"/>
                                    </a:rPr>
                                    <m:t>𝜃</m:t>
                                  </m:r>
                                </m:den>
                              </m:f>
                            </m:e>
                          </m:func>
                        </m:e>
                      </m:d>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𝑝</m:t>
                          </m:r>
                        </m:e>
                        <m:sub>
                          <m:r>
                            <a:rPr lang="en-GB" i="1">
                              <a:latin typeface="Cambria Math" panose="02040503050406030204" pitchFamily="18" charset="0"/>
                            </a:rPr>
                            <m:t>𝑍</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𝑓</m:t>
                          </m:r>
                        </m:e>
                        <m:sub>
                          <m:r>
                            <a:rPr lang="en-GB" i="1">
                              <a:latin typeface="Cambria Math" panose="02040503050406030204" pitchFamily="18" charset="0"/>
                            </a:rPr>
                            <m:t>𝐸</m:t>
                          </m:r>
                        </m:sub>
                      </m:sSub>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𝜃</m:t>
                              </m:r>
                            </m:e>
                            <m:sub>
                              <m:r>
                                <a:rPr lang="en-GB" i="1">
                                  <a:latin typeface="Cambria Math" panose="02040503050406030204" pitchFamily="18" charset="0"/>
                                </a:rPr>
                                <m:t>𝑒</m:t>
                              </m:r>
                            </m:sub>
                          </m:sSub>
                          <m:r>
                            <m:rPr>
                              <m:nor/>
                            </m:rPr>
                            <a:rPr lang="en-GB" dirty="0"/>
                            <m:t>, </m:t>
                          </m:r>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𝜃</m:t>
                              </m:r>
                            </m:e>
                            <m:sub>
                              <m:r>
                                <a:rPr lang="en-GB" i="1">
                                  <a:latin typeface="Cambria Math" panose="02040503050406030204" pitchFamily="18" charset="0"/>
                                  <a:ea typeface="Cambria Math" panose="02040503050406030204" pitchFamily="18" charset="0"/>
                                </a:rPr>
                                <m:t>𝜇</m:t>
                              </m:r>
                            </m:sub>
                          </m:sSub>
                        </m:e>
                      </m:d>
                      <m:r>
                        <a:rPr lang="en-GB" i="1">
                          <a:latin typeface="Cambria Math" panose="02040503050406030204" pitchFamily="18" charset="0"/>
                        </a:rPr>
                        <m:t>)</m:t>
                      </m:r>
                      <m:d>
                        <m:dPr>
                          <m:begChr m:val="|"/>
                          <m:endChr m:val="|"/>
                          <m:ctrlPr>
                            <a:rPr lang="en-GB" i="1">
                              <a:latin typeface="Cambria Math" panose="02040503050406030204" pitchFamily="18" charset="0"/>
                            </a:rPr>
                          </m:ctrlPr>
                        </m:dPr>
                        <m:e>
                          <m:func>
                            <m:funcPr>
                              <m:ctrlPr>
                                <a:rPr lang="en-GB" i="1">
                                  <a:latin typeface="Cambria Math" panose="02040503050406030204" pitchFamily="18" charset="0"/>
                                </a:rPr>
                              </m:ctrlPr>
                            </m:funcPr>
                            <m:fName>
                              <m:r>
                                <m:rPr>
                                  <m:sty m:val="p"/>
                                </m:rPr>
                                <a:rPr lang="en-GB">
                                  <a:latin typeface="Cambria Math" panose="02040503050406030204" pitchFamily="18" charset="0"/>
                                </a:rPr>
                                <m:t>det</m:t>
                              </m:r>
                              <m:r>
                                <a:rPr lang="en-GB">
                                  <a:latin typeface="Cambria Math" panose="02040503050406030204" pitchFamily="18" charset="0"/>
                                </a:rPr>
                                <m:t> </m:t>
                              </m:r>
                            </m:fName>
                            <m:e>
                              <m:sSub>
                                <m:sSubPr>
                                  <m:ctrlPr>
                                    <a:rPr lang="en-GB" i="1">
                                      <a:latin typeface="Cambria Math" panose="02040503050406030204" pitchFamily="18" charset="0"/>
                                    </a:rPr>
                                  </m:ctrlPr>
                                </m:sSubPr>
                                <m:e>
                                  <m:r>
                                    <a:rPr lang="en-GB" i="1">
                                      <a:latin typeface="Cambria Math" panose="02040503050406030204" pitchFamily="18" charset="0"/>
                                    </a:rPr>
                                    <m:t>𝐽</m:t>
                                  </m:r>
                                </m:e>
                                <m:sub>
                                  <m:r>
                                    <a:rPr lang="en-GB" i="1">
                                      <a:latin typeface="Cambria Math" panose="02040503050406030204" pitchFamily="18" charset="0"/>
                                    </a:rPr>
                                    <m:t>𝑓𝐸</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𝜃</m:t>
                                  </m:r>
                                </m:e>
                                <m:sub>
                                  <m:r>
                                    <a:rPr lang="en-GB" i="1">
                                      <a:latin typeface="Cambria Math" panose="02040503050406030204" pitchFamily="18" charset="0"/>
                                    </a:rPr>
                                    <m:t>𝑒</m:t>
                                  </m:r>
                                </m:sub>
                              </m:sSub>
                              <m:r>
                                <m:rPr>
                                  <m:nor/>
                                </m:rPr>
                                <a:rPr lang="en-GB" dirty="0"/>
                                <m:t>, </m:t>
                              </m:r>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𝜃</m:t>
                                  </m:r>
                                </m:e>
                                <m:sub>
                                  <m:r>
                                    <a:rPr lang="en-GB" i="1">
                                      <a:latin typeface="Cambria Math" panose="02040503050406030204" pitchFamily="18" charset="0"/>
                                      <a:ea typeface="Cambria Math" panose="02040503050406030204" pitchFamily="18" charset="0"/>
                                    </a:rPr>
                                    <m:t>𝜇</m:t>
                                  </m:r>
                                </m:sub>
                              </m:sSub>
                              <m:r>
                                <a:rPr lang="en-GB" i="1">
                                  <a:latin typeface="Cambria Math" panose="02040503050406030204" pitchFamily="18" charset="0"/>
                                </a:rPr>
                                <m:t>)</m:t>
                              </m:r>
                            </m:e>
                          </m:func>
                        </m:e>
                      </m:d>
                    </m:oMath>
                  </m:oMathPara>
                </a14:m>
                <a:endParaRPr lang="en-GB" dirty="0">
                  <a:solidFill>
                    <a:srgbClr val="FF0000"/>
                  </a:solidFill>
                </a:endParaRPr>
              </a:p>
              <a:p>
                <a:pPr marL="0" indent="0">
                  <a:buNone/>
                </a:pPr>
                <a:endParaRPr lang="en-GB" dirty="0"/>
              </a:p>
              <a:p>
                <a:endParaRPr lang="en-GB" dirty="0"/>
              </a:p>
            </p:txBody>
          </p:sp>
        </mc:Choice>
        <mc:Fallback xmlns="">
          <p:sp>
            <p:nvSpPr>
              <p:cNvPr id="3" name="Content Placeholder 2">
                <a:extLst>
                  <a:ext uri="{FF2B5EF4-FFF2-40B4-BE49-F238E27FC236}">
                    <a16:creationId xmlns:a16="http://schemas.microsoft.com/office/drawing/2014/main" id="{C7623190-B3A4-CD20-3F78-0D41CE6DC27A}"/>
                  </a:ext>
                </a:extLst>
              </p:cNvPr>
              <p:cNvSpPr>
                <a:spLocks noGrp="1" noRot="1" noChangeAspect="1" noMove="1" noResize="1" noEditPoints="1" noAdjustHandles="1" noChangeArrowheads="1" noChangeShapeType="1" noTextEdit="1"/>
              </p:cNvSpPr>
              <p:nvPr>
                <p:ph idx="1"/>
              </p:nvPr>
            </p:nvSpPr>
            <p:spPr>
              <a:blipFill>
                <a:blip r:embed="rId3"/>
                <a:stretch>
                  <a:fillRect l="-928" t="-3501" r="-1449"/>
                </a:stretch>
              </a:blipFill>
            </p:spPr>
            <p:txBody>
              <a:bodyPr/>
              <a:lstStyle/>
              <a:p>
                <a:r>
                  <a:rPr lang="en-GB">
                    <a:noFill/>
                  </a:rPr>
                  <a:t> </a:t>
                </a:r>
              </a:p>
            </p:txBody>
          </p:sp>
        </mc:Fallback>
      </mc:AlternateContent>
      <p:sp>
        <p:nvSpPr>
          <p:cNvPr id="6" name="Date Placeholder 5">
            <a:extLst>
              <a:ext uri="{FF2B5EF4-FFF2-40B4-BE49-F238E27FC236}">
                <a16:creationId xmlns:a16="http://schemas.microsoft.com/office/drawing/2014/main" id="{45EE47A8-52CD-AE09-A552-30AE6D0FBF08}"/>
              </a:ext>
            </a:extLst>
          </p:cNvPr>
          <p:cNvSpPr>
            <a:spLocks noGrp="1"/>
          </p:cNvSpPr>
          <p:nvPr>
            <p:ph type="dt" sz="half" idx="10"/>
          </p:nvPr>
        </p:nvSpPr>
        <p:spPr/>
        <p:txBody>
          <a:bodyPr/>
          <a:lstStyle/>
          <a:p>
            <a:fld id="{750A918F-E492-4F27-8CA4-4C0050DE3157}" type="datetime1">
              <a:rPr lang="en-GB" smtClean="0"/>
              <a:t>06/02/2026</a:t>
            </a:fld>
            <a:endParaRPr lang="en-GB"/>
          </a:p>
        </p:txBody>
      </p:sp>
      <p:sp>
        <p:nvSpPr>
          <p:cNvPr id="7" name="Footer Placeholder 6">
            <a:extLst>
              <a:ext uri="{FF2B5EF4-FFF2-40B4-BE49-F238E27FC236}">
                <a16:creationId xmlns:a16="http://schemas.microsoft.com/office/drawing/2014/main" id="{50766AAB-EDEF-9377-37E6-4EB6136ADB24}"/>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176DE175-B17F-475F-CF17-BA8083266AB9}"/>
              </a:ext>
            </a:extLst>
          </p:cNvPr>
          <p:cNvSpPr>
            <a:spLocks noGrp="1"/>
          </p:cNvSpPr>
          <p:nvPr>
            <p:ph type="sldNum" sz="quarter" idx="12"/>
          </p:nvPr>
        </p:nvSpPr>
        <p:spPr/>
        <p:txBody>
          <a:bodyPr/>
          <a:lstStyle/>
          <a:p>
            <a:fld id="{FD96597C-DCC9-43C4-BC1E-3FA4D9A7EB96}" type="slidenum">
              <a:rPr lang="en-GB" smtClean="0"/>
              <a:t>9</a:t>
            </a:fld>
            <a:endParaRPr lang="en-GB"/>
          </a:p>
        </p:txBody>
      </p:sp>
    </p:spTree>
    <p:extLst>
      <p:ext uri="{BB962C8B-B14F-4D97-AF65-F5344CB8AC3E}">
        <p14:creationId xmlns:p14="http://schemas.microsoft.com/office/powerpoint/2010/main" val="26616857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20293</TotalTime>
  <Words>1089</Words>
  <Application>Microsoft Office PowerPoint</Application>
  <PresentationFormat>Widescreen</PresentationFormat>
  <Paragraphs>107</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Aptos</vt:lpstr>
      <vt:lpstr>Aptos Display</vt:lpstr>
      <vt:lpstr>Arial</vt:lpstr>
      <vt:lpstr>Cambria Math</vt:lpstr>
      <vt:lpstr>Office Theme</vt:lpstr>
      <vt:lpstr>Muon Beam Energy Estimation</vt:lpstr>
      <vt:lpstr>Motivation</vt:lpstr>
      <vt:lpstr>Goals</vt:lpstr>
      <vt:lpstr>Data Generation</vt:lpstr>
      <vt:lpstr>χ^2 Template Fit Method</vt:lpstr>
      <vt:lpstr>χ^2 Template Fit Results for 500,000 Events</vt:lpstr>
      <vt:lpstr>NN Method</vt:lpstr>
      <vt:lpstr>NN Method – Building f_E </vt:lpstr>
      <vt:lpstr>NN Method – Building f_E </vt:lpstr>
      <vt:lpstr>NN Method - Training</vt:lpstr>
      <vt:lpstr>NN Method - Inference</vt:lpstr>
      <vt:lpstr>Using the NN to Measure Energy</vt:lpstr>
      <vt:lpstr>NN Method Results for 500,000 Events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Tom Lenane</dc:creator>
  <cp:lastModifiedBy>Tom Lenane</cp:lastModifiedBy>
  <cp:revision>1</cp:revision>
  <dcterms:created xsi:type="dcterms:W3CDTF">2026-01-13T16:05:50Z</dcterms:created>
  <dcterms:modified xsi:type="dcterms:W3CDTF">2026-02-08T22:32:31Z</dcterms:modified>
</cp:coreProperties>
</file>