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77" r:id="rId6"/>
    <p:sldId id="296" r:id="rId7"/>
    <p:sldId id="258" r:id="rId8"/>
    <p:sldId id="264" r:id="rId9"/>
    <p:sldId id="302" r:id="rId10"/>
    <p:sldId id="294" r:id="rId11"/>
    <p:sldId id="300" r:id="rId12"/>
    <p:sldId id="293" r:id="rId13"/>
    <p:sldId id="297" r:id="rId14"/>
    <p:sldId id="298" r:id="rId15"/>
    <p:sldId id="291" r:id="rId16"/>
    <p:sldId id="299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8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792"/>
        <p:guide pos="3144"/>
        <p:guide orient="horz" pos="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1B679-2506-46FE-C074-90B18D087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753182-0FA5-B72E-06B7-0A7D8321BE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D41A71-132A-7993-D0BF-CDB0B0FB8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7EC9D-809B-09E6-5BEF-6F42B21E9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17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86DE3-5CF3-2E9C-C6FC-828E26FA1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73E998-9F18-ED2D-69CB-A28A83ADB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39C718-31F6-4DEF-AFA5-AF60CD982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251CF-5F19-4D64-EDF4-871E1C6BFA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80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34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383D1-ADA9-477A-C670-35E8AEA5D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A2BE91-B213-2029-D5BD-382A9FA4CD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230A42-07E7-4C1B-464B-039DBFE458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DA8D8-4272-2106-6673-C80382FF9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36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F7FF3-D144-7417-5D5F-E605BB5D0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13DD7E-0E83-AD46-07DB-C6CE4C832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266591-0DC7-9E69-65E3-E12686B7B0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8ABE9-C60A-4CCD-7665-3E234D8B4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45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39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60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DF0A0-AE3C-076A-320A-B8A63C275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199B10-9DEE-AA4A-72A4-2AE382C13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835553-2323-4FF1-2504-B342A1EDE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70F7B4-AFB1-36AB-6176-5DA244DF04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67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60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2F731-BEB9-D719-7F9A-47E9AE5A6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FB8886-6A29-A046-39D0-56B6FAC666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12C01-2862-E499-1296-AAE3CBE41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DDD0CE-63D6-CEAB-DCBF-CC131017C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57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63EB1-8DC4-C835-EBBD-E0158AF80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F2D3C3-EDD8-77C1-5B5F-5E72A40F5C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68D036-8B9E-4565-C984-A8CF4797D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F783E-2D4D-8E1C-3BDA-A71210F83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/>
              <a:t>Click to add text </a:t>
            </a:r>
          </a:p>
          <a:p>
            <a:pPr marL="685800" lvl="1" indent="-228600"/>
            <a:r>
              <a:rPr lang="en-US"/>
              <a:t>Second level</a:t>
            </a:r>
          </a:p>
          <a:p>
            <a:pPr marL="1143000" lvl="2" indent="-228600"/>
            <a:r>
              <a:rPr lang="en-US"/>
              <a:t>Third level</a:t>
            </a:r>
          </a:p>
          <a:p>
            <a:pPr marL="1600200" lvl="3" indent="-228600"/>
            <a:r>
              <a:rPr lang="en-US"/>
              <a:t>Fourth level</a:t>
            </a:r>
          </a:p>
          <a:p>
            <a:pPr marL="2057400" lvl="4" indent="-228600"/>
            <a:r>
              <a:rPr lang="en-US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93B30F-3950-A78C-3E27-432785017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4A29B58-679E-AE8B-12FE-47C113D22D91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AC77CD-FD96-D11E-2B1B-F8FB11272854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CA17DA0-9CA3-9DAB-317C-AAFB20809CC8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57379837-C14E-D017-F5B0-D28CB4D0F4C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9E9DC96-D82B-5302-D0BB-A94C3FD8D7DF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1BD4396B-2FE3-3030-D022-B4D68BB099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075FA1F-A3DA-32AA-84D5-C276C5795610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686006C3-9774-187C-1BC7-D4B0F2B504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8EF1CD-9882-4871-CBCB-468AABBCC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33A3625-AFE0-DE96-D2CF-DEAA23E4E20A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DD74D7-AA62-0B53-F00F-481E627C7174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8306FB-DA16-0633-B8A7-342DD87A2F6D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FF32442-FC26-6E4A-250F-0521F8552C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139501-37EF-BE1E-E721-78BE72A36493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DAE73E67-EAB2-7096-4495-BA383374D9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EAE05B2-5E4E-4723-0376-7C46FCA2C6C6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57838D81-0D95-1A07-A1BE-24D0C4A4E6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Click icon to insert table</a:t>
            </a:r>
          </a:p>
          <a:p>
            <a:endParaRPr lang="en-US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E791AE1-C509-374E-E5D0-30C475A7A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60CF5D-8560-55A5-C8E8-0E4D4DB4D7DF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EDF9E04-8166-3B15-E14B-B39A8756664B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AD4CEA8-91B9-F93F-75B2-2B4D0C7A7E99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FF1DACA5-16AF-0554-2577-C78C1FF42A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ADE073-6B17-66F1-871E-79C44B05EC3D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6DB4CA3B-EF75-43F8-50BA-1DDF2B8C28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D91F330-E03B-3CB5-87AF-C0F91490F311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EFC66984-F9E7-D28E-13D3-77ADA9FCCE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thank you for listening!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insert picture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A4D7CFF-201D-4E39-A352-5C2C5918C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8382FC2-D7F9-2567-3AB7-B47C6B61CA42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3BFE15D-9D97-EDE8-2EB3-0F7DFFF0840C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A54A47-F532-9B1C-EA77-6A745331FEA2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03FEC810-A163-E849-F716-9BF7FAFA6F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3F24A59-A695-F66C-EACD-76098799764F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937BF7E3-BFD5-1A4A-41C8-DD9C419A119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2A257EE-56D8-9001-85E3-2422A09B68BB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33630474-E4A2-A05E-B12B-8F2AF6AC05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531289F-8F30-FBF0-1BF4-7A5B35BC9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95C0DF8-B763-AAC4-6AA4-3280AC50E789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925E93C-D68C-F6EC-B7FD-0C75B9246278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48F51E-E8F5-FE30-ADD0-8535174EDE65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D4E8E427-4D67-7046-B093-F3FC5F518A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34D49D2-55FD-618F-56E3-9F791CC27D12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0BF9F71A-597E-7673-53D9-8F0CE3AE51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B72785D-E697-B557-BDBD-6AE67224F83E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72053EAA-8C76-5B4A-87DD-D4834245EB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5D79A53-339B-0259-6FA3-28BC20A30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AF8883-4F83-02E0-C6C8-A734884F0C0F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95AC08-A4CE-9F52-2869-9F954FDABBBA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DC09A9A-2628-349E-9272-25D62D3B21D5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2F86830E-184A-5677-C925-6135341D30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6EB13E-8A10-0446-7A75-6B5CD244FCB3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05FA3346-B866-CF07-E5AB-9362B9EEEB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313A87B-F6EA-F2E6-7010-63C7E05C4DD5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5686A5D3-E1EB-B80A-37EA-B5D690D96D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9A949FC-0F69-57E5-6E83-2E8D36F22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0BA400-1A18-28EF-311E-8DB9299A2818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2C4B0F0-77C7-C4FA-32EB-81AFF3D67580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11C5DBD-7689-F9F1-6FF5-967189BA37BE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7AD099D-DF6C-130E-CBFE-2065FF17A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BB52E77-E5CA-2022-7B58-FCC20EDA5125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715B9C1E-8210-E3D3-734A-A59D68EF53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BC370DB-6531-4102-8486-4FCB098DECB8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CFD765E0-E05B-1397-5E73-EA82395643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51C3891-2C96-CEEB-99A3-4D6A96B0B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85032A9-2813-C294-6400-20FF59C16117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A1D0A5A-01DD-F9C4-9CFE-E72077B6D344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B0530EB-93EC-75D9-17AC-664153CE5C4F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819DFD15-2A27-8E2C-BFC2-26D89DF6FA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286813F-9072-BC71-749D-5F031E1491AC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199A008E-90CB-EB5C-ADCE-9C5EF7EA4A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39F356E-D15D-CDA3-9031-3B84C485013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96ED7906-BC13-9487-C98F-F928E10A88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FE60866-A62F-8373-6CAD-A018B1834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EE05A1-D196-6964-BE04-CEBA22E02DE9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17D3AD-C797-CB53-780C-39611CEE10AE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3FD416-4A95-F251-CB96-837D8BB02215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477DE108-46AF-28B0-0277-CB2005E07AB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17C2308-465F-7F46-A163-4BDE36CD3756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6BFC4D2A-225F-9691-8FDA-D798EF8E9F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D162E09-5D11-5E41-E128-8C48A5710375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20" name="Graphic 19">
              <a:extLst>
                <a:ext uri="{FF2B5EF4-FFF2-40B4-BE49-F238E27FC236}">
                  <a16:creationId xmlns:a16="http://schemas.microsoft.com/office/drawing/2014/main" id="{6992F8BE-F3A4-ED34-CEBA-8E7381C597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3D INJECTION SCHEME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The style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>
              <a:lumMod val="20000"/>
              <a:lumOff val="8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2">
              <a:lumMod val="20000"/>
              <a:lumOff val="80000"/>
            </a:schemeClr>
          </a:solidFill>
          <a:latin typeface="Baskerville Old Face" panose="020206020805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098" y="106573"/>
            <a:ext cx="6975337" cy="4883728"/>
          </a:xfrm>
          <a:prstGeom prst="snip1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cap="none" dirty="0">
                <a:latin typeface="Baskerville Old Face"/>
              </a:rPr>
              <a:t>Saara Chikh</a:t>
            </a:r>
            <a:br>
              <a:rPr lang="en-US" sz="3200" cap="none" dirty="0">
                <a:latin typeface="Baskerville Old Face"/>
              </a:rPr>
            </a:br>
            <a:br>
              <a:rPr lang="en-US" sz="3200" cap="none" dirty="0">
                <a:latin typeface="Baskerville Old Face"/>
              </a:rPr>
            </a:br>
            <a:r>
              <a:rPr lang="en-US" sz="3200" b="0" cap="none" dirty="0">
                <a:latin typeface="Baskerville Old Face"/>
              </a:rPr>
              <a:t>The University of Liverpool</a:t>
            </a:r>
            <a:br>
              <a:rPr lang="en-US" sz="3200" b="0" cap="none" dirty="0">
                <a:latin typeface="Baskerville Old Face"/>
              </a:rPr>
            </a:br>
            <a:r>
              <a:rPr lang="en-US" sz="3200" b="0" cap="none" dirty="0">
                <a:latin typeface="Baskerville Old Face"/>
              </a:rPr>
              <a:t>Muon Biweekly Meeting Presentation</a:t>
            </a:r>
            <a:br>
              <a:rPr lang="en-US" sz="3200" b="0" cap="none" dirty="0">
                <a:latin typeface="Baskerville Old Face" panose="02020602080505020303" pitchFamily="18" charset="0"/>
              </a:rPr>
            </a:br>
            <a:r>
              <a:rPr lang="en-US" sz="3200" b="0" cap="none" dirty="0">
                <a:latin typeface="Baskerville Old Face" panose="02020602080505020303" pitchFamily="18" charset="0"/>
              </a:rPr>
              <a:t>9</a:t>
            </a:r>
            <a:r>
              <a:rPr lang="en-US" sz="3200" b="0" cap="none" baseline="30000" dirty="0">
                <a:latin typeface="Baskerville Old Face" panose="02020602080505020303" pitchFamily="18" charset="0"/>
              </a:rPr>
              <a:t>th</a:t>
            </a:r>
            <a:r>
              <a:rPr lang="en-US" sz="3200" b="0" cap="none" dirty="0">
                <a:latin typeface="Baskerville Old Face" panose="02020602080505020303" pitchFamily="18" charset="0"/>
              </a:rPr>
              <a:t> March </a:t>
            </a:r>
            <a:r>
              <a:rPr lang="en-US" sz="3200" b="0" cap="none" dirty="0">
                <a:latin typeface="Baskerville Old Face"/>
              </a:rPr>
              <a:t>2026</a:t>
            </a:r>
            <a:br>
              <a:rPr lang="en-US" sz="3200" b="0" cap="none" dirty="0">
                <a:latin typeface="Baskerville Old Face"/>
              </a:rPr>
            </a:br>
            <a:br>
              <a:rPr lang="en-US" sz="3200" cap="none" dirty="0">
                <a:latin typeface="Baskerville Old Face"/>
              </a:rPr>
            </a:br>
            <a:r>
              <a:rPr lang="en-US" sz="3200" b="0" i="1" cap="none" dirty="0">
                <a:latin typeface="Baskerville Old Face"/>
              </a:rPr>
              <a:t>The 3D injection scheme with a 6T magnetic field at J-PARC g-2/EDM experiment</a:t>
            </a:r>
            <a:endParaRPr lang="en-US" sz="3200" i="1" cap="none" dirty="0">
              <a:latin typeface="Baskerville Old Face"/>
            </a:endParaRP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AB015-82D0-71B8-D87F-15423A7F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21B3E-5E02-D1C3-949B-7AA08A1D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80" y="370086"/>
            <a:ext cx="9822826" cy="79012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Kicker coils and fringe field effects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C1A9-480A-4848-6C73-52C569CC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B0B05-AF50-855F-85BA-2C0A0D88B300}"/>
              </a:ext>
            </a:extLst>
          </p:cNvPr>
          <p:cNvSpPr txBox="1">
            <a:spLocks/>
          </p:cNvSpPr>
          <p:nvPr/>
        </p:nvSpPr>
        <p:spPr>
          <a:xfrm>
            <a:off x="3581389" y="3297542"/>
            <a:ext cx="3025888" cy="9531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Acceptance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A0CC294-987D-14AA-4E3C-81F0373C2EDB}"/>
              </a:ext>
            </a:extLst>
          </p:cNvPr>
          <p:cNvSpPr txBox="1">
            <a:spLocks/>
          </p:cNvSpPr>
          <p:nvPr/>
        </p:nvSpPr>
        <p:spPr>
          <a:xfrm>
            <a:off x="356408" y="2217175"/>
            <a:ext cx="3822301" cy="108036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How successful will our injection be?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7F06B73-6747-91D1-986F-745087FEA79D}"/>
              </a:ext>
            </a:extLst>
          </p:cNvPr>
          <p:cNvSpPr txBox="1">
            <a:spLocks/>
          </p:cNvSpPr>
          <p:nvPr/>
        </p:nvSpPr>
        <p:spPr>
          <a:xfrm>
            <a:off x="1129302" y="4803060"/>
            <a:ext cx="8840607" cy="24229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How many muons (close tie to efficiency) will follow the reference particle into 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a stable +/- 5 cm near-circular orbit and remain there?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DC585-8D5D-6183-2B24-329F3B11CCAE}"/>
              </a:ext>
            </a:extLst>
          </p:cNvPr>
          <p:cNvSpPr txBox="1">
            <a:spLocks/>
          </p:cNvSpPr>
          <p:nvPr/>
        </p:nvSpPr>
        <p:spPr>
          <a:xfrm>
            <a:off x="7039897" y="1361768"/>
            <a:ext cx="4041057" cy="2286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We have access to code that will 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evaluate the acceptance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related to the selected kicker files </a:t>
            </a:r>
          </a:p>
        </p:txBody>
      </p:sp>
    </p:spTree>
    <p:extLst>
      <p:ext uri="{BB962C8B-B14F-4D97-AF65-F5344CB8AC3E}">
        <p14:creationId xmlns:p14="http://schemas.microsoft.com/office/powerpoint/2010/main" val="263530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7EFA3-C9E4-752A-7755-370FB8A23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1C68E-B330-9C7B-C5A9-5D8E3FDFD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80" y="370086"/>
            <a:ext cx="9822826" cy="79012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Calculating acceptance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D865E-EADC-AB12-086D-A642FCD2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AD6D47B-9F9C-F8E9-7DEA-C47F0CD383DF}"/>
              </a:ext>
            </a:extLst>
          </p:cNvPr>
          <p:cNvSpPr txBox="1">
            <a:spLocks/>
          </p:cNvSpPr>
          <p:nvPr/>
        </p:nvSpPr>
        <p:spPr>
          <a:xfrm>
            <a:off x="481380" y="1238864"/>
            <a:ext cx="2753432" cy="524904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Align principal axes with phase space 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Perform an 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eigen decomposition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process to break transport matrix down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Calculate 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acceptance using the code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F7432C-F833-BBB6-89C0-0F1B4BA01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5524" y="1949619"/>
            <a:ext cx="8683971" cy="3921792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6F645D7E-744B-CC6B-2C77-EBCF963372AA}"/>
              </a:ext>
            </a:extLst>
          </p:cNvPr>
          <p:cNvSpPr txBox="1">
            <a:spLocks/>
          </p:cNvSpPr>
          <p:nvPr/>
        </p:nvSpPr>
        <p:spPr>
          <a:xfrm>
            <a:off x="8574305" y="6355080"/>
            <a:ext cx="2928386" cy="4477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[5] Cedric’s slides</a:t>
            </a:r>
          </a:p>
        </p:txBody>
      </p:sp>
    </p:spTree>
    <p:extLst>
      <p:ext uri="{BB962C8B-B14F-4D97-AF65-F5344CB8AC3E}">
        <p14:creationId xmlns:p14="http://schemas.microsoft.com/office/powerpoint/2010/main" val="47432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743" y="429863"/>
            <a:ext cx="10205928" cy="84318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Where The results come from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D8EF-09F7-2BAC-3EC4-6E8F40515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DA79FB5E-0970-6B1D-1A46-50AED9C0F5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2743" y="1701495"/>
                <a:ext cx="10501931" cy="487576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34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We normalise the </a:t>
                </a:r>
                <a:r>
                  <a:rPr lang="en-GB" sz="3400" b="1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physical constraint (+/- 5cm fluctuations) </a:t>
                </a:r>
                <a:r>
                  <a:rPr lang="en-GB" sz="34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into a single parameter m</a:t>
                </a:r>
                <a:r>
                  <a:rPr lang="en-GB" sz="3400" i="1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 </a:t>
                </a:r>
                <a:r>
                  <a:rPr lang="en-GB" sz="34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which the code provides…</a:t>
                </a:r>
              </a:p>
              <a:p>
                <a:r>
                  <a:rPr lang="en-GB" sz="34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Under this simplification, the acceptance criteria becomes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3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3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GB" sz="3400" dirty="0">
                  <a:solidFill>
                    <a:schemeClr val="bg1"/>
                  </a:solidFill>
                  <a:latin typeface="Baskerville Old Face" panose="02020602080505020303" pitchFamily="18" charset="0"/>
                </a:endParaRPr>
              </a:p>
              <a:p>
                <a:pPr marL="0" indent="0">
                  <a:buNone/>
                </a:pPr>
                <a:r>
                  <a:rPr lang="en-GB" sz="34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3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sz="3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34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Λ</m:t>
                                </m:r>
                              </m:e>
                              <m:sub>
                                <m:r>
                                  <a:rPr lang="en-US" sz="3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rad>
                      </m:num>
                      <m:den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400" b="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400" b="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400" b="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 is the principal eigenvector of W, the transport matrix</a:t>
                </a:r>
              </a:p>
              <a:p>
                <a:pPr marL="0" indent="0">
                  <a:buNone/>
                </a:pPr>
                <a:endParaRPr lang="en-GB" sz="3400" dirty="0">
                  <a:solidFill>
                    <a:schemeClr val="bg1"/>
                  </a:solidFill>
                  <a:latin typeface="Baskerville Old Face" panose="02020602080505020303" pitchFamily="18" charset="0"/>
                </a:endParaRPr>
              </a:p>
            </p:txBody>
          </p:sp>
        </mc:Choice>
        <mc:Fallback xmlns=""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DA79FB5E-0970-6B1D-1A46-50AED9C0F5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43" y="1701495"/>
                <a:ext cx="10501931" cy="4875767"/>
              </a:xfrm>
              <a:prstGeom prst="rect">
                <a:avLst/>
              </a:prstGeom>
              <a:blipFill>
                <a:blip r:embed="rId3"/>
                <a:stretch>
                  <a:fillRect l="-1625" t="-1750" r="-2380" b="-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>
            <a:extLst>
              <a:ext uri="{FF2B5EF4-FFF2-40B4-BE49-F238E27FC236}">
                <a16:creationId xmlns:a16="http://schemas.microsoft.com/office/drawing/2014/main" id="{65710B02-90A4-D5C0-2A8F-FCF5DEB87236}"/>
              </a:ext>
            </a:extLst>
          </p:cNvPr>
          <p:cNvSpPr txBox="1">
            <a:spLocks/>
          </p:cNvSpPr>
          <p:nvPr/>
        </p:nvSpPr>
        <p:spPr>
          <a:xfrm>
            <a:off x="6905426" y="6129514"/>
            <a:ext cx="2928386" cy="4477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[5] Cedric’s slides</a:t>
            </a:r>
          </a:p>
        </p:txBody>
      </p:sp>
    </p:spTree>
    <p:extLst>
      <p:ext uri="{BB962C8B-B14F-4D97-AF65-F5344CB8AC3E}">
        <p14:creationId xmlns:p14="http://schemas.microsoft.com/office/powerpoint/2010/main" val="3003251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5E67F-7BEC-DB54-91D9-0325C0EF7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7989F-DDBC-D13A-742B-3C401456C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742" y="262714"/>
            <a:ext cx="9812638" cy="843185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Summary and next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7ADF9-045D-2341-9162-FEE42CF5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2264645-DC80-7F06-8A2D-B6BA2D95E978}"/>
              </a:ext>
            </a:extLst>
          </p:cNvPr>
          <p:cNvSpPr txBox="1">
            <a:spLocks/>
          </p:cNvSpPr>
          <p:nvPr/>
        </p:nvSpPr>
        <p:spPr>
          <a:xfrm>
            <a:off x="422742" y="1369808"/>
            <a:ext cx="10485889" cy="42449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b="0" dirty="0">
                <a:solidFill>
                  <a:schemeClr val="bg1"/>
                </a:solidFill>
                <a:latin typeface="Baskerville Old Face" panose="02020602080505020303" pitchFamily="18" charset="0"/>
              </a:rPr>
              <a:t>KEY TAKEAWAYS:</a:t>
            </a:r>
          </a:p>
          <a:p>
            <a:pPr marL="0" indent="0">
              <a:buNone/>
            </a:pPr>
            <a:r>
              <a:rPr lang="en-US" sz="2900" dirty="0">
                <a:solidFill>
                  <a:schemeClr val="bg1"/>
                </a:solidFill>
                <a:latin typeface="Baskerville Old Face" panose="02020602080505020303" pitchFamily="18" charset="0"/>
              </a:rPr>
              <a:t>We aim to keep the trajectories found from the 3T case constant</a:t>
            </a:r>
          </a:p>
          <a:p>
            <a:pPr lvl="1"/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We see how the kicker and fringe fields must therefore </a:t>
            </a:r>
            <a:r>
              <a:rPr lang="en-US" sz="25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adjust to </a:t>
            </a:r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change in main field</a:t>
            </a:r>
          </a:p>
          <a:p>
            <a:pPr lvl="1"/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We quantify this with m, a parameter tied to acceptance, the </a:t>
            </a:r>
            <a:r>
              <a:rPr lang="en-US" sz="25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funnel in phase space that the muon beam must fit into</a:t>
            </a:r>
            <a:endParaRPr lang="en-US" sz="25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lvl="1"/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 </a:t>
            </a:r>
            <a:r>
              <a:rPr lang="en-US" sz="25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smaller m, </a:t>
            </a:r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or larger ‘funnel’, </a:t>
            </a:r>
            <a:r>
              <a:rPr lang="en-US" sz="2500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improves our injection efficiency</a:t>
            </a:r>
            <a:r>
              <a:rPr lang="en-US" sz="2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, so this is what we iterate the matrix/acceptance process to find.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339D15-69AE-7220-000C-A441A5B6030A}"/>
              </a:ext>
            </a:extLst>
          </p:cNvPr>
          <p:cNvSpPr txBox="1"/>
          <p:nvPr/>
        </p:nvSpPr>
        <p:spPr>
          <a:xfrm>
            <a:off x="422742" y="5412474"/>
            <a:ext cx="10341511" cy="1015663"/>
          </a:xfrm>
          <a:custGeom>
            <a:avLst/>
            <a:gdLst>
              <a:gd name="csX0" fmla="*/ 0 w 10341511"/>
              <a:gd name="csY0" fmla="*/ 0 h 1015663"/>
              <a:gd name="csX1" fmla="*/ 10341511 w 10341511"/>
              <a:gd name="csY1" fmla="*/ 0 h 1015663"/>
              <a:gd name="csX2" fmla="*/ 10341511 w 10341511"/>
              <a:gd name="csY2" fmla="*/ 1015663 h 1015663"/>
              <a:gd name="csX3" fmla="*/ 0 w 10341511"/>
              <a:gd name="csY3" fmla="*/ 1015663 h 1015663"/>
              <a:gd name="csX4" fmla="*/ 0 w 10341511"/>
              <a:gd name="csY4" fmla="*/ 0 h 10156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341511" h="1015663" extrusionOk="0">
                <a:moveTo>
                  <a:pt x="0" y="0"/>
                </a:moveTo>
                <a:cubicBezTo>
                  <a:pt x="1280991" y="-5264"/>
                  <a:pt x="7632704" y="84467"/>
                  <a:pt x="10341511" y="0"/>
                </a:cubicBezTo>
                <a:cubicBezTo>
                  <a:pt x="10304584" y="262280"/>
                  <a:pt x="10326088" y="737453"/>
                  <a:pt x="10341511" y="1015663"/>
                </a:cubicBezTo>
                <a:cubicBezTo>
                  <a:pt x="5638832" y="1121983"/>
                  <a:pt x="4284141" y="1008014"/>
                  <a:pt x="0" y="1015663"/>
                </a:cubicBezTo>
                <a:cubicBezTo>
                  <a:pt x="10098" y="784052"/>
                  <a:pt x="-79793" y="110113"/>
                  <a:pt x="0" y="0"/>
                </a:cubicBezTo>
                <a:close/>
              </a:path>
            </a:pathLst>
          </a:custGeom>
          <a:noFill/>
          <a:ln>
            <a:solidFill>
              <a:schemeClr val="accent3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2650216993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000" i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Which kicker field (and therefore which coil properties) will lead us to the optimal acceptance?</a:t>
            </a:r>
          </a:p>
        </p:txBody>
      </p:sp>
    </p:spTree>
    <p:extLst>
      <p:ext uri="{BB962C8B-B14F-4D97-AF65-F5344CB8AC3E}">
        <p14:creationId xmlns:p14="http://schemas.microsoft.com/office/powerpoint/2010/main" val="259032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1B9BF3E-5948-6AFE-E2E8-7E85B49B0A9A}"/>
              </a:ext>
            </a:extLst>
          </p:cNvPr>
          <p:cNvSpPr>
            <a:spLocks noGrp="1"/>
          </p:cNvSpPr>
          <p:nvPr/>
        </p:nvSpPr>
        <p:spPr>
          <a:xfrm>
            <a:off x="5498733" y="651091"/>
            <a:ext cx="6272268" cy="36554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Thank you for listening!</a:t>
            </a:r>
            <a:endParaRPr lang="en-US" sz="6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178" y="-1648617"/>
            <a:ext cx="6343650" cy="266846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Overview</a:t>
            </a:r>
            <a:endParaRPr lang="en-ZA" sz="4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96057" y="1019846"/>
            <a:ext cx="7672406" cy="481830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Introduction and motivations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Proposition of 6T field – why?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muon trajectory and storage aims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Acceptance and adherence to constraints</a:t>
            </a:r>
            <a:endParaRPr lang="en-US" sz="35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bg1"/>
                </a:solidFill>
                <a:latin typeface="Baskerville Old Face" panose="02020602080505020303" pitchFamily="18" charset="0"/>
              </a:rPr>
              <a:t>Next steps…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6A766-8CB7-D7D8-047E-E1CD9F9DB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71E1-2759-51A9-58A9-A7169196E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418" y="789795"/>
            <a:ext cx="9706409" cy="566957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3D injection scheme: an overview for the 3t case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9C22B9DD-6F66-9911-719E-0ADC10B3CA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3418" y="1916411"/>
                <a:ext cx="10373182" cy="3814910"/>
              </a:xfrm>
              <a:prstGeom prst="rect">
                <a:avLst/>
              </a:prstGeom>
            </p:spPr>
            <p:txBody>
              <a:bodyPr lIns="91440" tIns="45720" rIns="91440" bIns="4572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>
                    <a:solidFill>
                      <a:schemeClr val="bg1"/>
                    </a:solidFill>
                    <a:latin typeface="Baskerville Old Face"/>
                  </a:rPr>
                  <a:t>Statistical </a:t>
                </a:r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uncertainty of g-2 experiment aimed at </a:t>
                </a:r>
                <a14:m>
                  <m:oMath xmlns:m="http://schemas.openxmlformats.org/officeDocument/2006/math">
                    <m:r>
                      <a:rPr lang="it-IT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&lt;0.1</m:t>
                    </m:r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 ppm</a:t>
                </a:r>
              </a:p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300 MeV muon beam injected </a:t>
                </a:r>
              </a:p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Orbit should have r = 33.3 cm</a:t>
                </a:r>
              </a:p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MRI-type magnet, 1 ppm local magnetic field uniformity (!!!)</a:t>
                </a:r>
              </a:p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Beam guided to the storage region, weak focusing field stores it there</a:t>
                </a:r>
              </a:p>
            </p:txBody>
          </p:sp>
        </mc:Choice>
        <mc:Fallback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9C22B9DD-6F66-9911-719E-0ADC10B3C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18" y="1916411"/>
                <a:ext cx="10373182" cy="3814910"/>
              </a:xfrm>
              <a:prstGeom prst="rect">
                <a:avLst/>
              </a:prstGeom>
              <a:blipFill>
                <a:blip r:embed="rId3"/>
                <a:stretch>
                  <a:fillRect l="-1351" t="-2077" r="-529" b="-31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>
            <a:extLst>
              <a:ext uri="{FF2B5EF4-FFF2-40B4-BE49-F238E27FC236}">
                <a16:creationId xmlns:a16="http://schemas.microsoft.com/office/drawing/2014/main" id="{B2E0C08C-4EBA-EE0B-D146-E4757A2C99CC}"/>
              </a:ext>
            </a:extLst>
          </p:cNvPr>
          <p:cNvSpPr txBox="1">
            <a:spLocks/>
          </p:cNvSpPr>
          <p:nvPr/>
        </p:nvSpPr>
        <p:spPr>
          <a:xfrm>
            <a:off x="285115" y="5619026"/>
            <a:ext cx="9663319" cy="82953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[1] M.A. Rehman et al. "BEAM CONTROL AND MONITORS FOR THE SPIRAL INJECTION TEST EXPERIMENT," in </a:t>
            </a:r>
            <a:r>
              <a:rPr lang="en-US" sz="1800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10</a:t>
            </a:r>
            <a:r>
              <a:rPr lang="en-US" sz="1800" i="1" baseline="30000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th</a:t>
            </a:r>
            <a:r>
              <a:rPr lang="en-US" sz="1800" i="1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 Int. Particle Accelerator Conf.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. https://inspirehep.net/files/085289a95183a4b0bae73cf356bad674 </a:t>
            </a:r>
            <a:endParaRPr lang="en-US" sz="100" dirty="0">
              <a:solidFill>
                <a:schemeClr val="accent2">
                  <a:lumMod val="20000"/>
                  <a:lumOff val="8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830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2A361F-608A-5117-BCAF-8B573374CE49}"/>
              </a:ext>
            </a:extLst>
          </p:cNvPr>
          <p:cNvSpPr/>
          <p:nvPr/>
        </p:nvSpPr>
        <p:spPr>
          <a:xfrm>
            <a:off x="6337079" y="1804116"/>
            <a:ext cx="4553167" cy="2227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9DE7F2-E890-4744-88DD-A75F5E300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418" y="789795"/>
            <a:ext cx="7791051" cy="566957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Why the 6t upgrade?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223D1561-6214-4CC6-BF72-8D50FB6599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3419" y="1804116"/>
                <a:ext cx="5813660" cy="3814910"/>
              </a:xfrm>
              <a:prstGeom prst="rect">
                <a:avLst/>
              </a:prstGeom>
            </p:spPr>
            <p:txBody>
              <a:bodyPr lIns="91440" tIns="45720" rIns="91440" bIns="4572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A statistical precision benefit… </a:t>
                </a:r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  <a:sym typeface="Wingdings" panose="05000000000000000000" pitchFamily="2" charset="2"/>
                  </a:rPr>
                  <a:t> </a:t>
                </a:r>
                <a:endParaRPr lang="en-US" sz="3200" dirty="0">
                  <a:solidFill>
                    <a:schemeClr val="bg1"/>
                  </a:solidFill>
                  <a:latin typeface="Baskerville Old Face"/>
                </a:endParaRPr>
              </a:p>
              <a:p>
                <a:r>
                  <a:rPr lang="en-US" sz="3200" dirty="0">
                    <a:solidFill>
                      <a:schemeClr val="bg1"/>
                    </a:solidFill>
                    <a:latin typeface="Baskerville Old Face"/>
                  </a:rPr>
                  <a:t>Sensitivity scales almost quadratically with momentum increase (a necessity for a field increase)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endParaRPr lang="en-US" sz="3200" b="0" dirty="0">
                  <a:solidFill>
                    <a:schemeClr val="bg1"/>
                  </a:solidFill>
                  <a:latin typeface="Baskerville Old Face"/>
                  <a:ea typeface="Cambria Math" panose="02040503050406030204" pitchFamily="18" charset="0"/>
                </a:endParaRPr>
              </a:p>
              <a:p>
                <a:endParaRPr lang="en-US" sz="3200" dirty="0">
                  <a:solidFill>
                    <a:schemeClr val="bg1"/>
                  </a:solidFill>
                  <a:latin typeface="Baskerville Old Face"/>
                </a:endParaRPr>
              </a:p>
              <a:p>
                <a:endParaRPr lang="en-US" sz="3200" dirty="0">
                  <a:solidFill>
                    <a:schemeClr val="bg1"/>
                  </a:solidFill>
                  <a:latin typeface="Baskerville Old Face"/>
                </a:endParaRPr>
              </a:p>
            </p:txBody>
          </p:sp>
        </mc:Choice>
        <mc:Fallback xmlns="">
          <p:sp>
            <p:nvSpPr>
              <p:cNvPr id="5" name="Subtitle 2">
                <a:extLst>
                  <a:ext uri="{FF2B5EF4-FFF2-40B4-BE49-F238E27FC236}">
                    <a16:creationId xmlns:a16="http://schemas.microsoft.com/office/drawing/2014/main" id="{223D1561-6214-4CC6-BF72-8D50FB6599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19" y="1804116"/>
                <a:ext cx="5813660" cy="3814910"/>
              </a:xfrm>
              <a:prstGeom prst="rect">
                <a:avLst/>
              </a:prstGeom>
              <a:blipFill>
                <a:blip r:embed="rId3"/>
                <a:stretch>
                  <a:fillRect l="-2411" t="-2556" r="-22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>
            <a:extLst>
              <a:ext uri="{FF2B5EF4-FFF2-40B4-BE49-F238E27FC236}">
                <a16:creationId xmlns:a16="http://schemas.microsoft.com/office/drawing/2014/main" id="{9D988F83-07AF-251E-0CBC-DD3285A90DDA}"/>
              </a:ext>
            </a:extLst>
          </p:cNvPr>
          <p:cNvSpPr txBox="1">
            <a:spLocks/>
          </p:cNvSpPr>
          <p:nvPr/>
        </p:nvSpPr>
        <p:spPr>
          <a:xfrm>
            <a:off x="523418" y="5360794"/>
            <a:ext cx="9663319" cy="82953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[2] G.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Venanzoni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 “STATUS OF THE MUON G-2/EDM EXPERIMENT AT J-PARC," arXiv:2512.20335v1 23 Dec 2025</a:t>
            </a:r>
            <a:endParaRPr lang="en-US" sz="100" dirty="0">
              <a:solidFill>
                <a:schemeClr val="accent2">
                  <a:lumMod val="20000"/>
                  <a:lumOff val="8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0FBFD5-E46E-DC8A-4714-66BA63B0F3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196"/>
          <a:stretch>
            <a:fillRect/>
          </a:stretch>
        </p:blipFill>
        <p:spPr>
          <a:xfrm>
            <a:off x="6530032" y="2182811"/>
            <a:ext cx="4148547" cy="153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78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09" y="328863"/>
            <a:ext cx="7383624" cy="1988706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 small muon orbit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C050D-BAF4-C23C-F8EC-24DEC429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2790591-E4E4-05DB-72E4-4A8C41688F43}"/>
              </a:ext>
            </a:extLst>
          </p:cNvPr>
          <p:cNvSpPr txBox="1">
            <a:spLocks/>
          </p:cNvSpPr>
          <p:nvPr/>
        </p:nvSpPr>
        <p:spPr>
          <a:xfrm>
            <a:off x="460709" y="1499937"/>
            <a:ext cx="10335628" cy="5029199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BNL/FNAL 2D injection sufficient: kick angle 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10.8 </a:t>
            </a:r>
            <a:r>
              <a:rPr lang="en-US" b="1" dirty="0" err="1">
                <a:solidFill>
                  <a:schemeClr val="bg1"/>
                </a:solidFill>
                <a:latin typeface="Baskerville Old Face" panose="02020602080505020303" pitchFamily="18" charset="0"/>
              </a:rPr>
              <a:t>mrad</a:t>
            </a:r>
            <a:endParaRPr lang="en-US" b="1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J-PARC kick angle much greater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, 233 </a:t>
            </a:r>
            <a:r>
              <a:rPr lang="en-US" b="1" dirty="0" err="1">
                <a:solidFill>
                  <a:schemeClr val="bg1"/>
                </a:solidFill>
                <a:latin typeface="Baskerville Old Face" panose="02020602080505020303" pitchFamily="18" charset="0"/>
              </a:rPr>
              <a:t>mrad</a:t>
            </a:r>
            <a:r>
              <a:rPr lang="en-US" b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so 3D injection is required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sym typeface="Wingdings" panose="05000000000000000000" pitchFamily="2" charset="2"/>
              </a:rPr>
              <a:t> N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eeds only B fields to hold the muon stable to |A|&lt; 5cm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Main field keeps the muon orbit circular at a set radius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Challenge remains to keep the vertical </a:t>
            </a:r>
            <a:r>
              <a:rPr lang="en-US" dirty="0" err="1">
                <a:solidFill>
                  <a:schemeClr val="bg1"/>
                </a:solidFill>
                <a:latin typeface="Baskerville Old Face" panose="02020602080505020303" pitchFamily="18" charset="0"/>
              </a:rPr>
              <a:t>betatron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 motion as limited as possible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Efficiency &gt; 80% compared to the above experiments’ 3-5% efficiencies</a:t>
            </a: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Beam ultra-low emittance and much lower momentum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sym typeface="Wingdings" panose="05000000000000000000" pitchFamily="2" charset="2"/>
              </a:rPr>
              <a:t> Better stats will arise</a:t>
            </a: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A70E8-5BB9-0EFD-0E09-A44C192B3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DF395-2788-D491-3192-A2F6A7C7F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09" y="328863"/>
            <a:ext cx="9501438" cy="1098884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Helical orbit, </a:t>
            </a:r>
            <a:r>
              <a:rPr lang="en-US" sz="48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visualised</a:t>
            </a:r>
            <a:endParaRPr lang="en-US" sz="4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51635-F2E0-4A8F-53E0-927AAD4A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23E6A5F-89B9-CDB4-56EF-7C896CB49E2D}"/>
              </a:ext>
            </a:extLst>
          </p:cNvPr>
          <p:cNvSpPr txBox="1">
            <a:spLocks/>
          </p:cNvSpPr>
          <p:nvPr/>
        </p:nvSpPr>
        <p:spPr>
          <a:xfrm>
            <a:off x="460708" y="1219316"/>
            <a:ext cx="10472763" cy="155674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Here are some plots showing the trajectory of the muon that I created </a:t>
            </a: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These are derived from ‘tracking’ files provided by Shinji Ogawa (from the collaboration)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3B8EA1-43EC-0070-A729-E5EEA409DD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053"/>
          <a:stretch>
            <a:fillRect/>
          </a:stretch>
        </p:blipFill>
        <p:spPr>
          <a:xfrm>
            <a:off x="460709" y="3500285"/>
            <a:ext cx="4822217" cy="31861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B7EE92-F210-17C0-426A-907B119A02D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042" t="10674" r="6128" b="10390"/>
          <a:stretch>
            <a:fillRect/>
          </a:stretch>
        </p:blipFill>
        <p:spPr>
          <a:xfrm>
            <a:off x="5877867" y="3500285"/>
            <a:ext cx="4822217" cy="3234173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B7859E1-BF4F-E0C4-2FAA-FF85499D9DE7}"/>
              </a:ext>
            </a:extLst>
          </p:cNvPr>
          <p:cNvSpPr txBox="1">
            <a:spLocks/>
          </p:cNvSpPr>
          <p:nvPr/>
        </p:nvSpPr>
        <p:spPr>
          <a:xfrm>
            <a:off x="1099553" y="2987583"/>
            <a:ext cx="3197144" cy="395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skerville Old Face" panose="02020602080505020303" pitchFamily="18" charset="0"/>
              </a:rPr>
              <a:t>z vs. x (the front-on view) 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272BCE1-60E8-2D36-4AE5-8BBB0CD056FB}"/>
              </a:ext>
            </a:extLst>
          </p:cNvPr>
          <p:cNvSpPr txBox="1">
            <a:spLocks/>
          </p:cNvSpPr>
          <p:nvPr/>
        </p:nvSpPr>
        <p:spPr>
          <a:xfrm>
            <a:off x="6586955" y="2933376"/>
            <a:ext cx="3404039" cy="395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skerville Old Face" panose="02020602080505020303" pitchFamily="18" charset="0"/>
              </a:rPr>
              <a:t>x vs. y (the bird’s-eye view) </a:t>
            </a:r>
          </a:p>
        </p:txBody>
      </p:sp>
    </p:spTree>
    <p:extLst>
      <p:ext uri="{BB962C8B-B14F-4D97-AF65-F5344CB8AC3E}">
        <p14:creationId xmlns:p14="http://schemas.microsoft.com/office/powerpoint/2010/main" val="228855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5F88E8-E601-424F-73A6-8C47E6D97CD8}"/>
              </a:ext>
            </a:extLst>
          </p:cNvPr>
          <p:cNvSpPr/>
          <p:nvPr/>
        </p:nvSpPr>
        <p:spPr>
          <a:xfrm>
            <a:off x="5496232" y="184466"/>
            <a:ext cx="5075515" cy="32223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857" y="422870"/>
            <a:ext cx="7383624" cy="1988706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Helical orbit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C050D-BAF4-C23C-F8EC-24DEC429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2790591-E4E4-05DB-72E4-4A8C41688F43}"/>
              </a:ext>
            </a:extLst>
          </p:cNvPr>
          <p:cNvSpPr txBox="1">
            <a:spLocks/>
          </p:cNvSpPr>
          <p:nvPr/>
        </p:nvSpPr>
        <p:spPr>
          <a:xfrm>
            <a:off x="356477" y="1605711"/>
            <a:ext cx="4882375" cy="51360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Any change to ‘main’ field (z-direction) requires a change to the </a:t>
            </a:r>
            <a:r>
              <a:rPr lang="en-US" u="sng" dirty="0">
                <a:solidFill>
                  <a:schemeClr val="bg1"/>
                </a:solidFill>
                <a:latin typeface="Baskerville Old Face" panose="02020602080505020303" pitchFamily="18" charset="0"/>
              </a:rPr>
              <a:t>kicker field</a:t>
            </a:r>
          </a:p>
          <a:p>
            <a:endParaRPr lang="en-US" u="sng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question is: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What changes need to be made to the kicker field and fringe field etc.?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1DA61B-0077-A7B2-FE7E-F167FD5FF2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581242" y="244415"/>
            <a:ext cx="4793078" cy="3221577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74DD871-5FB3-D11A-00EE-D25DF8036E6E}"/>
              </a:ext>
            </a:extLst>
          </p:cNvPr>
          <p:cNvSpPr txBox="1">
            <a:spLocks/>
          </p:cNvSpPr>
          <p:nvPr/>
        </p:nvSpPr>
        <p:spPr>
          <a:xfrm>
            <a:off x="6096001" y="4458800"/>
            <a:ext cx="4278320" cy="226140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Surely we could just scale everything up by a factor of 2,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achieve the same result,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while enjoying the statistical benefits of a 6T field?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2EDC24F-0742-41A7-ACD8-55DC18C61A36}"/>
              </a:ext>
            </a:extLst>
          </p:cNvPr>
          <p:cNvSpPr txBox="1">
            <a:spLocks/>
          </p:cNvSpPr>
          <p:nvPr/>
        </p:nvSpPr>
        <p:spPr>
          <a:xfrm>
            <a:off x="5581242" y="3585268"/>
            <a:ext cx="5479081" cy="11769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[3] H. Iinuma et al.. ‘Three-dimensional spiral injection for the g-2/EDM experiment at J-PARC’, 2016</a:t>
            </a:r>
          </a:p>
        </p:txBody>
      </p:sp>
      <p:pic>
        <p:nvPicPr>
          <p:cNvPr id="10" name="Graphic 9" descr="Close with solid fill">
            <a:extLst>
              <a:ext uri="{FF2B5EF4-FFF2-40B4-BE49-F238E27FC236}">
                <a16:creationId xmlns:a16="http://schemas.microsoft.com/office/drawing/2014/main" id="{B0B35E98-9368-3C8C-C83E-30E95E05E3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73430" y="4113775"/>
            <a:ext cx="2894703" cy="289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66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B64C6-6755-AF34-0796-652284711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05228-CEB0-EC46-AAAE-0DADE99FB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025" y="438912"/>
            <a:ext cx="7383624" cy="1988706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Why not?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96899-6C11-B09C-59F8-24B931CE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8AAF4684-0D35-005A-D472-B1A5420C4B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1526" y="2065439"/>
                <a:ext cx="10390250" cy="506243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sz="3600" dirty="0">
                    <a:solidFill>
                      <a:schemeClr val="bg1"/>
                    </a:solidFill>
                    <a:latin typeface="Baskerville Old Face" panose="02020602080505020303" pitchFamily="18" charset="0"/>
                  </a:rPr>
                  <a:t>Doubling the main field affects the Lorentz force felt by the muon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d>
                      <m:dPr>
                        <m:ctrlP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en-US" sz="3600" b="0" dirty="0">
                  <a:solidFill>
                    <a:schemeClr val="bg1"/>
                  </a:solidFill>
                  <a:latin typeface="Baskerville Old Face" panose="02020602080505020303" pitchFamily="18" charset="0"/>
                  <a:ea typeface="Cambria Math" panose="02040503050406030204" pitchFamily="18" charset="0"/>
                </a:endParaRPr>
              </a:p>
              <a:p>
                <a:pPr lvl="1"/>
                <a:r>
                  <a:rPr lang="en-US" sz="3600" b="0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The kicker field must be adjusted in </a:t>
                </a:r>
                <a:r>
                  <a:rPr lang="en-US" sz="3600" b="1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timing </a:t>
                </a:r>
                <a:r>
                  <a:rPr lang="en-US" sz="3600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and </a:t>
                </a:r>
                <a:r>
                  <a:rPr lang="en-US" sz="3600" b="1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magnitude </a:t>
                </a:r>
                <a:r>
                  <a:rPr lang="en-US" sz="3600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such that the same orbit is achieved… its role is to </a:t>
                </a:r>
                <a:r>
                  <a:rPr lang="en-US" sz="3600" b="1" dirty="0">
                    <a:solidFill>
                      <a:schemeClr val="bg1"/>
                    </a:solidFill>
                    <a:latin typeface="Baskerville Old Face" panose="02020602080505020303" pitchFamily="18" charset="0"/>
                    <a:ea typeface="Cambria Math" panose="02040503050406030204" pitchFamily="18" charset="0"/>
                  </a:rPr>
                  <a:t>reduce the z-component of momentum of the muon beam</a:t>
                </a:r>
              </a:p>
              <a:p>
                <a:pPr marL="457200" lvl="1" indent="0">
                  <a:buNone/>
                </a:pPr>
                <a:endParaRPr lang="en-US" dirty="0">
                  <a:solidFill>
                    <a:schemeClr val="bg1"/>
                  </a:solidFill>
                  <a:latin typeface="Baskerville Old Face" panose="02020602080505020303" pitchFamily="18" charset="0"/>
                </a:endParaRPr>
              </a:p>
            </p:txBody>
          </p:sp>
        </mc:Choice>
        <mc:Fallback xmlns=""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8AAF4684-0D35-005A-D472-B1A5420C4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26" y="2065439"/>
                <a:ext cx="10390250" cy="5062430"/>
              </a:xfrm>
              <a:prstGeom prst="rect">
                <a:avLst/>
              </a:prstGeom>
              <a:blipFill>
                <a:blip r:embed="rId3"/>
                <a:stretch>
                  <a:fillRect t="-1928" r="-27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26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5100F-F27C-A91D-0A88-A178A7D3D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F2FBE-BAFF-7C2E-9538-E5A283C6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025" y="438912"/>
            <a:ext cx="7383624" cy="1988706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Kicker coils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31C71-0AA6-04F0-C54B-7977F4BE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BCE372E-7890-1B46-4449-342FC7023D3F}"/>
              </a:ext>
            </a:extLst>
          </p:cNvPr>
          <p:cNvSpPr txBox="1">
            <a:spLocks/>
          </p:cNvSpPr>
          <p:nvPr/>
        </p:nvSpPr>
        <p:spPr>
          <a:xfrm>
            <a:off x="385905" y="1584176"/>
            <a:ext cx="5095388" cy="506243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way the field within the two kicker coils looks will depend on: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Current through coils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Spacing of coils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Thickness of coils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breakdown voltage (which may limit current)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timing of the extremely short pulse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Baskerville Old Face" panose="02020602080505020303" pitchFamily="18" charset="0"/>
              </a:rPr>
              <a:t>Angle of injection chosen</a:t>
            </a:r>
          </a:p>
          <a:p>
            <a:pPr lvl="1"/>
            <a:endParaRPr lang="en-US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D46BFD-0311-08BB-5B8F-6E9619ABB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075" y="1584176"/>
            <a:ext cx="5095388" cy="3649099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DB64EE3-7DD0-40E1-B202-4E27FF9C1FEE}"/>
              </a:ext>
            </a:extLst>
          </p:cNvPr>
          <p:cNvSpPr txBox="1">
            <a:spLocks/>
          </p:cNvSpPr>
          <p:nvPr/>
        </p:nvSpPr>
        <p:spPr>
          <a:xfrm>
            <a:off x="9784517" y="5469690"/>
            <a:ext cx="5479081" cy="11769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[3]</a:t>
            </a:r>
          </a:p>
        </p:txBody>
      </p:sp>
    </p:spTree>
    <p:extLst>
      <p:ext uri="{BB962C8B-B14F-4D97-AF65-F5344CB8AC3E}">
        <p14:creationId xmlns:p14="http://schemas.microsoft.com/office/powerpoint/2010/main" val="362189101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293A100A6474D95E0EFB8DC597BAD" ma:contentTypeVersion="14" ma:contentTypeDescription="Create a new document." ma:contentTypeScope="" ma:versionID="ae36c259ed804492e6dda37e7a8c21d8">
  <xsd:schema xmlns:xsd="http://www.w3.org/2001/XMLSchema" xmlns:xs="http://www.w3.org/2001/XMLSchema" xmlns:p="http://schemas.microsoft.com/office/2006/metadata/properties" xmlns:ns3="94796dae-400b-4666-99a5-c52d22227d69" xmlns:ns4="fa3bca27-4cd9-4882-bdd5-369007bb2297" targetNamespace="http://schemas.microsoft.com/office/2006/metadata/properties" ma:root="true" ma:fieldsID="8076b1f6078feabd5ec85f94881a9a76" ns3:_="" ns4:_="">
    <xsd:import namespace="94796dae-400b-4666-99a5-c52d22227d69"/>
    <xsd:import namespace="fa3bca27-4cd9-4882-bdd5-369007bb22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796dae-400b-4666-99a5-c52d22227d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bca27-4cd9-4882-bdd5-369007bb2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796dae-400b-4666-99a5-c52d22227d69" xsi:nil="true"/>
  </documentManagement>
</p:properties>
</file>

<file path=customXml/itemProps1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2C19BB-23CD-48CC-93DC-FC07EB9C9997}">
  <ds:schemaRefs>
    <ds:schemaRef ds:uri="94796dae-400b-4666-99a5-c52d22227d69"/>
    <ds:schemaRef ds:uri="fa3bca27-4cd9-4882-bdd5-369007bb229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F65614A-92F9-4391-AC3D-F3F5B0704F99}">
  <ds:schemaRefs>
    <ds:schemaRef ds:uri="http://purl.org/dc/dcmitype/"/>
    <ds:schemaRef ds:uri="94796dae-400b-4666-99a5-c52d22227d69"/>
    <ds:schemaRef ds:uri="http://schemas.microsoft.com/office/2006/documentManagement/types"/>
    <ds:schemaRef ds:uri="http://schemas.openxmlformats.org/package/2006/metadata/core-properties"/>
    <ds:schemaRef ds:uri="fa3bca27-4cd9-4882-bdd5-369007bb2297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53255131-b129-4010-86e1-474bfd7e8076}" enabled="0" method="" siteId="{53255131-b129-4010-86e1-474bfd7e807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{9E03CCD7-F742-4291-9842-90B4595BF9DB}TF55c86556-70ea-476e-aa05-13a38f2d5b0da1381d77_win32-a3c664429073</Template>
  <TotalTime>2813</TotalTime>
  <Words>816</Words>
  <Application>Microsoft Office PowerPoint</Application>
  <PresentationFormat>Widescreen</PresentationFormat>
  <Paragraphs>106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Avenir Next LT Pro</vt:lpstr>
      <vt:lpstr>Baskerville Old Face</vt:lpstr>
      <vt:lpstr>Calibri</vt:lpstr>
      <vt:lpstr>Cambria Math</vt:lpstr>
      <vt:lpstr>Custom</vt:lpstr>
      <vt:lpstr>Saara Chikh  The University of Liverpool Muon Biweekly Meeting Presentation 9th March 2026  The 3D injection scheme with a 6T magnetic field at J-PARC g-2/EDM experiment</vt:lpstr>
      <vt:lpstr>Overview</vt:lpstr>
      <vt:lpstr>3D injection scheme: an overview for the 3t case</vt:lpstr>
      <vt:lpstr>Why the 6t upgrade?</vt:lpstr>
      <vt:lpstr>A small muon orbit</vt:lpstr>
      <vt:lpstr>Helical orbit, visualised</vt:lpstr>
      <vt:lpstr>Helical orbit</vt:lpstr>
      <vt:lpstr>Why not?</vt:lpstr>
      <vt:lpstr>Kicker coils</vt:lpstr>
      <vt:lpstr>Kicker coils and fringe field effects</vt:lpstr>
      <vt:lpstr>Calculating acceptance</vt:lpstr>
      <vt:lpstr>Where The results come from</vt:lpstr>
      <vt:lpstr>Summary and next steps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Saara Chikh  Project Presentation for PhD Interview  University of Liverpool   2026</dc:title>
  <dc:creator>Chikh, Saara</dc:creator>
  <cp:lastModifiedBy>Cotrozzi, Lorenzo</cp:lastModifiedBy>
  <cp:revision>13</cp:revision>
  <dcterms:created xsi:type="dcterms:W3CDTF">2026-03-02T11:04:41Z</dcterms:created>
  <dcterms:modified xsi:type="dcterms:W3CDTF">2026-03-11T15:25:51Z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0x0101008AF293A100A6474D95E0EFB8DC597BAD</vt:lpwstr>
  </property>
</Properties>
</file>