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345" r:id="rId3"/>
    <p:sldId id="263" r:id="rId4"/>
    <p:sldId id="336" r:id="rId5"/>
    <p:sldId id="337" r:id="rId6"/>
    <p:sldId id="341" r:id="rId7"/>
    <p:sldId id="342" r:id="rId8"/>
    <p:sldId id="344" r:id="rId9"/>
    <p:sldId id="347" r:id="rId10"/>
    <p:sldId id="338" r:id="rId11"/>
    <p:sldId id="339" r:id="rId12"/>
    <p:sldId id="340" r:id="rId13"/>
    <p:sldId id="348" r:id="rId14"/>
    <p:sldId id="34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0" d="100"/>
          <a:sy n="90" d="100"/>
        </p:scale>
        <p:origin x="35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2369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77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442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57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412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3099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5/18/2026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95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5/18/2026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2899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5/18/2026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2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5/18/2026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59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5/18/2026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35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A32057F-F015-B1B2-4E3E-2307F8EFC9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7B508C-452E-C1A2-A032-7209D266C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>
            <a:normAutofit/>
          </a:bodyPr>
          <a:lstStyle/>
          <a:p>
            <a:pPr algn="l"/>
            <a:r>
              <a:rPr lang="en-GB" sz="5400" dirty="0"/>
              <a:t>Mu2e Status Update – Spring 2026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B0C6CA-1B08-3769-F5D4-AFFC52C6C2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7"/>
            <a:ext cx="4206240" cy="1184584"/>
          </a:xfrm>
        </p:spPr>
        <p:txBody>
          <a:bodyPr>
            <a:normAutofit/>
          </a:bodyPr>
          <a:lstStyle/>
          <a:p>
            <a:pPr algn="l"/>
            <a:r>
              <a:rPr lang="en-GB" dirty="0"/>
              <a:t>Sean Isaac + Dominika Vasilkova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C2E051-3896-62CF-49EB-4E73CBF896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843" r="20868" b="2"/>
          <a:stretch>
            <a:fillRect/>
          </a:stretch>
        </p:blipFill>
        <p:spPr>
          <a:xfrm>
            <a:off x="20" y="1"/>
            <a:ext cx="65755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8577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71587-EAE6-1E07-8393-AA3226442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11595"/>
            <a:ext cx="10653578" cy="1132258"/>
          </a:xfrm>
        </p:spPr>
        <p:txBody>
          <a:bodyPr/>
          <a:lstStyle/>
          <a:p>
            <a:r>
              <a:rPr lang="en-GB" dirty="0"/>
              <a:t>Looking towards experimental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8FB418-279D-3D92-BDD7-3BAAF4C0CF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068467"/>
            <a:ext cx="11161342" cy="4593828"/>
          </a:xfrm>
        </p:spPr>
        <p:txBody>
          <a:bodyPr/>
          <a:lstStyle/>
          <a:p>
            <a:r>
              <a:rPr lang="en-US" dirty="0"/>
              <a:t>Mu2e Project milestone of ‘key performance parameters’ for CRV, tracker and calorimeter:</a:t>
            </a:r>
          </a:p>
          <a:p>
            <a:pPr lvl="1"/>
            <a:r>
              <a:rPr lang="en-US" dirty="0"/>
              <a:t>Each subsystem needs to be fully powered and able to measure </a:t>
            </a:r>
            <a:r>
              <a:rPr lang="en-US" dirty="0" err="1"/>
              <a:t>cosmics</a:t>
            </a:r>
            <a:r>
              <a:rPr lang="en-US" dirty="0"/>
              <a:t>.  </a:t>
            </a:r>
          </a:p>
          <a:p>
            <a:r>
              <a:rPr lang="en-US" dirty="0"/>
              <a:t>All 3 subsystems close to achieving full KPP – successful paired runs of CRV + other systems: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DAD790-2E3F-050D-3298-93A33DA30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646" y="3220309"/>
            <a:ext cx="3273444" cy="36893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3F3659-C605-7CBB-36CD-6670F9B095C9}"/>
              </a:ext>
            </a:extLst>
          </p:cNvPr>
          <p:cNvSpPr txBox="1"/>
          <p:nvPr/>
        </p:nvSpPr>
        <p:spPr>
          <a:xfrm>
            <a:off x="925774" y="2906570"/>
            <a:ext cx="6258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Calo half disk KPP run: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26C6D9-1D91-D2AC-93F3-11181F9641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2" t="4644" r="1771"/>
          <a:stretch>
            <a:fillRect/>
          </a:stretch>
        </p:blipFill>
        <p:spPr>
          <a:xfrm>
            <a:off x="8291725" y="4427023"/>
            <a:ext cx="3718420" cy="23072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7BEC09C-8022-1F60-EEE5-CAA1FD36C3EC}"/>
              </a:ext>
            </a:extLst>
          </p:cNvPr>
          <p:cNvSpPr txBox="1"/>
          <p:nvPr/>
        </p:nvSpPr>
        <p:spPr>
          <a:xfrm>
            <a:off x="5300858" y="3951430"/>
            <a:ext cx="8014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Event display and z-position coincidence plot with tracker/CRV: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9D8E3B2-F530-8245-D275-B5329F883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192" y="4443887"/>
            <a:ext cx="3017133" cy="2197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564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288EF-2A75-BC86-DBBA-3170F189D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experimental operations – shifter run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7C4AF8-52C5-8035-7AE9-B17DE5F55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223326"/>
            <a:ext cx="10515600" cy="52225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‘Cosmic ray run’ planned for later this year with all subsystems turned on.</a:t>
            </a:r>
          </a:p>
          <a:p>
            <a:pPr lvl="1"/>
            <a:r>
              <a:rPr lang="en-US" dirty="0"/>
              <a:t>Requires all subsystems fully operational + continuous data taking - so needs shifters!</a:t>
            </a:r>
          </a:p>
          <a:p>
            <a:endParaRPr lang="en-US" dirty="0"/>
          </a:p>
          <a:p>
            <a:r>
              <a:rPr lang="en-US" dirty="0"/>
              <a:t>Planned ‘shifter runs’ every few weeks to test (and fix issues with) stability of subsystems and their DAQs + non-expert controls. </a:t>
            </a:r>
          </a:p>
          <a:p>
            <a:endParaRPr lang="en-US" dirty="0"/>
          </a:p>
          <a:p>
            <a:r>
              <a:rPr lang="en-US" dirty="0"/>
              <a:t>Shifter run 1 (29</a:t>
            </a:r>
            <a:r>
              <a:rPr lang="en-US" baseline="30000" dirty="0"/>
              <a:t>th</a:t>
            </a:r>
            <a:r>
              <a:rPr lang="en-US" dirty="0"/>
              <a:t>/30</a:t>
            </a:r>
            <a:r>
              <a:rPr lang="en-US" baseline="30000" dirty="0"/>
              <a:t>th</a:t>
            </a:r>
            <a:r>
              <a:rPr lang="en-US" dirty="0"/>
              <a:t> Apr): joint running with STM and CRV</a:t>
            </a:r>
          </a:p>
          <a:p>
            <a:pPr lvl="1"/>
            <a:r>
              <a:rPr lang="en-US" dirty="0"/>
              <a:t>Complications from power outages and recovery from them.</a:t>
            </a:r>
          </a:p>
          <a:p>
            <a:pPr lvl="1"/>
            <a:r>
              <a:rPr lang="en-US" dirty="0"/>
              <a:t>Both subsystems able to run together for a short period of time. </a:t>
            </a:r>
          </a:p>
          <a:p>
            <a:pPr lvl="1"/>
            <a:r>
              <a:rPr lang="en-US" dirty="0"/>
              <a:t>Shifter controls and monitoring successful! </a:t>
            </a:r>
          </a:p>
          <a:p>
            <a:pPr lvl="1"/>
            <a:endParaRPr lang="en-US" dirty="0"/>
          </a:p>
          <a:p>
            <a:r>
              <a:rPr lang="en-US" dirty="0"/>
              <a:t>Shifter run 2 planned for 26</a:t>
            </a:r>
            <a:r>
              <a:rPr lang="en-US" baseline="30000" dirty="0"/>
              <a:t>th</a:t>
            </a:r>
            <a:r>
              <a:rPr lang="en-US" dirty="0"/>
              <a:t>/27</a:t>
            </a:r>
            <a:r>
              <a:rPr lang="en-US" baseline="30000" dirty="0"/>
              <a:t>th</a:t>
            </a:r>
            <a:r>
              <a:rPr lang="en-US" dirty="0"/>
              <a:t> May: STM + CRV + Calo </a:t>
            </a:r>
          </a:p>
          <a:p>
            <a:pPr lvl="1"/>
            <a:r>
              <a:rPr lang="en-US" dirty="0"/>
              <a:t>UK group will be actively participating remotely as needed. 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0CCB9B-92F7-C2E9-5A00-ABFF4F9D2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90698" y="2966341"/>
            <a:ext cx="3849807" cy="288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40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033083-5430-2EBB-AD5B-64C5ACB63A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 1A/Run 1B scenarios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87ABCB-C0A9-E08C-2C1B-DED2A8685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634" y="1232035"/>
            <a:ext cx="11014166" cy="5355032"/>
          </a:xfrm>
        </p:spPr>
        <p:txBody>
          <a:bodyPr>
            <a:normAutofit/>
          </a:bodyPr>
          <a:lstStyle/>
          <a:p>
            <a:r>
              <a:rPr lang="en-US" dirty="0"/>
              <a:t>DS commissioning timescale will set mode of running before FNAL long shutdown: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2286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With DS manufacturer promising delivery in July, Run 1A is still the target!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GB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EA4068-E292-6FFA-CD43-85BF32673E2F}"/>
              </a:ext>
            </a:extLst>
          </p:cNvPr>
          <p:cNvCxnSpPr>
            <a:cxnSpLocks/>
          </p:cNvCxnSpPr>
          <p:nvPr/>
        </p:nvCxnSpPr>
        <p:spPr>
          <a:xfrm>
            <a:off x="5850467" y="1680898"/>
            <a:ext cx="0" cy="404256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419EA63-6555-B30C-B0C0-852B984E1405}"/>
              </a:ext>
            </a:extLst>
          </p:cNvPr>
          <p:cNvSpPr txBox="1"/>
          <p:nvPr/>
        </p:nvSpPr>
        <p:spPr>
          <a:xfrm>
            <a:off x="1100667" y="2364293"/>
            <a:ext cx="40555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Planned for second half of 2027 before FNAL long shutdown. 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All magnets fully powered, subsystems in with partial CRV (just the top), no DS shielding </a:t>
            </a:r>
          </a:p>
          <a:p>
            <a:pPr lvl="1"/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Aiming to improve on SINDRUM II’s limit by a factor of ~ 30. 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A5AEF8-3FC0-C911-A2A5-4D71288940FF}"/>
              </a:ext>
            </a:extLst>
          </p:cNvPr>
          <p:cNvSpPr txBox="1"/>
          <p:nvPr/>
        </p:nvSpPr>
        <p:spPr>
          <a:xfrm>
            <a:off x="6541831" y="2307147"/>
            <a:ext cx="501323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 muons even with the DS off.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 backup plan in case of further large delays with the DS.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Still plenty of useful physics to do: backgrounds inc. RMC, muon stopping rates, beam extinction, normalization etc.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Work ongoing to design a ‘1B’ configuration target which can be quickly switched back into ‘1A’ running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3217E3-74D9-CD7A-7A18-F348509080FA}"/>
              </a:ext>
            </a:extLst>
          </p:cNvPr>
          <p:cNvSpPr txBox="1"/>
          <p:nvPr/>
        </p:nvSpPr>
        <p:spPr>
          <a:xfrm>
            <a:off x="8229600" y="1743366"/>
            <a:ext cx="195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Run 1B</a:t>
            </a:r>
            <a:endParaRPr lang="en-GB" sz="24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8C988F-89B2-B281-4164-2B78E9142F24}"/>
              </a:ext>
            </a:extLst>
          </p:cNvPr>
          <p:cNvSpPr txBox="1"/>
          <p:nvPr/>
        </p:nvSpPr>
        <p:spPr>
          <a:xfrm>
            <a:off x="2253662" y="1743365"/>
            <a:ext cx="1955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Run 1A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2551303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50D388-12F7-8F14-64C8-44606BADC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5ED47A-B9CF-FCA7-A8C1-39CD69F41B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Major steps forward – major subsystems approaching performance targets</a:t>
            </a:r>
          </a:p>
          <a:p>
            <a:endParaRPr lang="en-GB" dirty="0"/>
          </a:p>
          <a:p>
            <a:r>
              <a:rPr lang="en-GB" dirty="0"/>
              <a:t>Data taking WILL happen before the 2028 long shutdown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In a good position for Run 1A and improvement on SINDRUM-II limit</a:t>
            </a:r>
          </a:p>
          <a:p>
            <a:endParaRPr lang="en-GB" dirty="0"/>
          </a:p>
          <a:p>
            <a:r>
              <a:rPr lang="en-GB" dirty="0"/>
              <a:t>Pessimistic case of Run 1B still guarantees good physics insight</a:t>
            </a:r>
          </a:p>
        </p:txBody>
      </p:sp>
    </p:spTree>
    <p:extLst>
      <p:ext uri="{BB962C8B-B14F-4D97-AF65-F5344CB8AC3E}">
        <p14:creationId xmlns:p14="http://schemas.microsoft.com/office/powerpoint/2010/main" val="27017828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67569-9A03-103A-B585-E0465430B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211" y="2030306"/>
            <a:ext cx="10653578" cy="1132258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Thank you and any questions?</a:t>
            </a:r>
            <a:br>
              <a:rPr lang="en-GB" dirty="0"/>
            </a:b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1278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D3575-D071-4C08-854A-2E1D57022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Reminder: Physics Motivation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BB11995-8C5A-C56D-606F-9672375B1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467" y="2974685"/>
            <a:ext cx="4309533" cy="38833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00F76C-AD7E-0A7C-1FFD-92A62996E743}"/>
                  </a:ext>
                </a:extLst>
              </p:cNvPr>
              <p:cNvSpPr txBox="1"/>
              <p:nvPr/>
            </p:nvSpPr>
            <p:spPr>
              <a:xfrm>
                <a:off x="347133" y="1354667"/>
                <a:ext cx="11345334" cy="51737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Poppins" panose="00000500000000000000" pitchFamily="2" charset="0"/>
                    <a:cs typeface="Poppins" panose="00000500000000000000" pitchFamily="2" charset="0"/>
                  </a:rPr>
                  <a:t>Super – K and SNO solved the solar neutrino problem by showing neutrinos oscillate. Violating lepton flavour number in the neutral sector.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GB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Poppins" panose="00000500000000000000" pitchFamily="2" charset="0"/>
                    <a:cs typeface="Poppins" panose="00000500000000000000" pitchFamily="2" charset="0"/>
                  </a:rPr>
                  <a:t>Once the Standard Model was extended to include these oscillations, violation of lepton flavour in the charged sector appeared but very supressed: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Poppins" panose="00000500000000000000" pitchFamily="2" charset="0"/>
                    <a:cs typeface="Poppins" panose="00000500000000000000" pitchFamily="2" charset="0"/>
                  </a:rPr>
                  <a:t>Standard Model: Forbidden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Poppins" panose="00000500000000000000" pitchFamily="2" charset="0"/>
                    <a:cs typeface="Poppins" panose="00000500000000000000" pitchFamily="2" charset="0"/>
                  </a:rPr>
                  <a:t>Neutrino Oscillation Extension: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b="0" i="1" smtClean="0">
                            <a:latin typeface="Cambria Math" panose="02040503050406030204" pitchFamily="18" charset="0"/>
                            <a:cs typeface="Poppins" panose="00000500000000000000" pitchFamily="2" charset="0"/>
                          </a:rPr>
                        </m:ctrlPr>
                      </m:sSupPr>
                      <m:e>
                        <m:r>
                          <a:rPr lang="en-GB" b="0" i="1" smtClean="0">
                            <a:latin typeface="Cambria Math" panose="02040503050406030204" pitchFamily="18" charset="0"/>
                            <a:cs typeface="Poppins" panose="00000500000000000000" pitchFamily="2" charset="0"/>
                          </a:rPr>
                          <m:t>10</m:t>
                        </m:r>
                      </m:e>
                      <m:sup>
                        <m:r>
                          <a:rPr lang="en-GB" b="0" i="1" smtClean="0">
                            <a:latin typeface="Cambria Math" panose="02040503050406030204" pitchFamily="18" charset="0"/>
                            <a:cs typeface="Poppins" panose="00000500000000000000" pitchFamily="2" charset="0"/>
                          </a:rPr>
                          <m:t>−54</m:t>
                        </m:r>
                      </m:sup>
                    </m:sSup>
                  </m:oMath>
                </a14:m>
                <a:endParaRPr lang="en-GB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lvl="1"/>
                <a:endParaRPr lang="en-GB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Poppins" panose="00000500000000000000" pitchFamily="2" charset="0"/>
                    <a:cs typeface="Poppins" panose="00000500000000000000" pitchFamily="2" charset="0"/>
                  </a:rPr>
                  <a:t>Further extensions of the Standard Model explaining neutrino</a:t>
                </a:r>
              </a:p>
              <a:p>
                <a:r>
                  <a:rPr lang="en-GB" dirty="0">
                    <a:latin typeface="Poppins" panose="00000500000000000000" pitchFamily="2" charset="0"/>
                    <a:cs typeface="Poppins" panose="00000500000000000000" pitchFamily="2" charset="0"/>
                  </a:rPr>
                  <a:t> mass raise this branching ratio to observable levels: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Poppins" panose="00000500000000000000" pitchFamily="2" charset="0"/>
                    <a:cs typeface="Poppins" panose="00000500000000000000" pitchFamily="2" charset="0"/>
                  </a:rPr>
                  <a:t>See-Saw I: 0.1 – 10 (Loop)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Poppins" panose="00000500000000000000" pitchFamily="2" charset="0"/>
                    <a:cs typeface="Poppins" panose="00000500000000000000" pitchFamily="2" charset="0"/>
                  </a:rPr>
                  <a:t>See-Saw II: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oppins" panose="00000500000000000000" pitchFamily="2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oppins" panose="00000500000000000000" pitchFamily="2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Poppins" panose="00000500000000000000" pitchFamily="2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Poppins" panose="00000500000000000000" pitchFamily="2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Poppins" panose="00000500000000000000" pitchFamily="2" charset="0"/>
                              </a:rPr>
                              <m:t>−2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b="0" dirty="0">
                    <a:latin typeface="Poppins" panose="00000500000000000000" pitchFamily="2" charset="0"/>
                    <a:ea typeface="Cambria Math" panose="02040503050406030204" pitchFamily="18" charset="0"/>
                    <a:cs typeface="Poppins" panose="00000500000000000000" pitchFamily="2" charset="0"/>
                  </a:rPr>
                  <a:t> (Loop)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Poppins" panose="00000500000000000000" pitchFamily="2" charset="0"/>
                    <a:ea typeface="Cambria Math" panose="02040503050406030204" pitchFamily="18" charset="0"/>
                    <a:cs typeface="Poppins" panose="00000500000000000000" pitchFamily="2" charset="0"/>
                  </a:rPr>
                  <a:t>See-Saw III: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Poppins" panose="00000500000000000000" pitchFamily="2" charset="0"/>
                      </a:rPr>
                      <m:t>𝒪</m:t>
                    </m:r>
                    <m:d>
                      <m:dPr>
                        <m:ctrlPr>
                          <a:rPr lang="en-GB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Poppins" panose="00000500000000000000" pitchFamily="2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Poppins" panose="00000500000000000000" pitchFamily="2" charset="0"/>
                              </a:rPr>
                            </m:ctrlPr>
                          </m:sSup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Poppins" panose="00000500000000000000" pitchFamily="2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Poppins" panose="00000500000000000000" pitchFamily="2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r>
                  <a:rPr lang="en-GB" b="0" dirty="0">
                    <a:latin typeface="Poppins" panose="00000500000000000000" pitchFamily="2" charset="0"/>
                    <a:ea typeface="Cambria Math" panose="02040503050406030204" pitchFamily="18" charset="0"/>
                    <a:cs typeface="Poppins" panose="00000500000000000000" pitchFamily="2" charset="0"/>
                  </a:rPr>
                  <a:t> (Tree)</a:t>
                </a:r>
              </a:p>
              <a:p>
                <a:pPr lvl="1"/>
                <a:endParaRPr lang="en-GB" dirty="0">
                  <a:latin typeface="Poppins" panose="00000500000000000000" pitchFamily="2" charset="0"/>
                  <a:ea typeface="Cambria Math" panose="02040503050406030204" pitchFamily="18" charset="0"/>
                  <a:cs typeface="Poppins" panose="00000500000000000000" pitchFamily="2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GB" dirty="0">
                    <a:latin typeface="Poppins" panose="00000500000000000000" pitchFamily="2" charset="0"/>
                    <a:ea typeface="Cambria Math" panose="02040503050406030204" pitchFamily="18" charset="0"/>
                    <a:cs typeface="Poppins" panose="00000500000000000000" pitchFamily="2" charset="0"/>
                  </a:rPr>
                  <a:t>Deeper theory, particularly Grand Unified Theory, produces</a:t>
                </a:r>
              </a:p>
              <a:p>
                <a:r>
                  <a:rPr lang="en-GB" dirty="0">
                    <a:latin typeface="Poppins" panose="00000500000000000000" pitchFamily="2" charset="0"/>
                    <a:ea typeface="Cambria Math" panose="02040503050406030204" pitchFamily="18" charset="0"/>
                    <a:cs typeface="Poppins" panose="00000500000000000000" pitchFamily="2" charset="0"/>
                  </a:rPr>
                  <a:t>e</a:t>
                </a:r>
                <a:r>
                  <a:rPr lang="en-GB" b="0" dirty="0">
                    <a:latin typeface="Poppins" panose="00000500000000000000" pitchFamily="2" charset="0"/>
                    <a:ea typeface="Cambria Math" panose="02040503050406030204" pitchFamily="18" charset="0"/>
                    <a:cs typeface="Poppins" panose="00000500000000000000" pitchFamily="2" charset="0"/>
                  </a:rPr>
                  <a:t>xtra U(1) symmetries. The resulting parameter space shows that</a:t>
                </a:r>
              </a:p>
              <a:p>
                <a:r>
                  <a:rPr lang="en-GB" b="0" dirty="0">
                    <a:latin typeface="Poppins" panose="00000500000000000000" pitchFamily="2" charset="0"/>
                    <a:ea typeface="Cambria Math" panose="02040503050406030204" pitchFamily="18" charset="0"/>
                    <a:cs typeface="Poppins" panose="00000500000000000000" pitchFamily="2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</a:rPr>
                      <m:t>N</m:t>
                    </m:r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eN</m:t>
                    </m:r>
                  </m:oMath>
                </a14:m>
                <a:r>
                  <a:rPr lang="en-GB" dirty="0"/>
                  <a:t> CLFV channel covers the most of this parameter space</a:t>
                </a:r>
                <a:endParaRPr lang="en-GB" b="0" dirty="0">
                  <a:latin typeface="Poppins" panose="00000500000000000000" pitchFamily="2" charset="0"/>
                  <a:ea typeface="Cambria Math" panose="02040503050406030204" pitchFamily="18" charset="0"/>
                  <a:cs typeface="Poppins" panose="00000500000000000000" pitchFamily="2" charset="0"/>
                </a:endParaRP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endParaRPr lang="en-GB" dirty="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300F76C-AD7E-0A7C-1FFD-92A62996E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133" y="1354667"/>
                <a:ext cx="11345334" cy="5173724"/>
              </a:xfrm>
              <a:prstGeom prst="rect">
                <a:avLst/>
              </a:prstGeom>
              <a:blipFill>
                <a:blip r:embed="rId3"/>
                <a:stretch>
                  <a:fillRect l="-484" t="-589" r="-5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46439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613C8-46A5-4E99-D056-01B34D0DE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888" y="308199"/>
            <a:ext cx="8728364" cy="68927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Mu2e Overview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D32682-022E-4D51-0305-F842293FA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37" y="2177984"/>
            <a:ext cx="9595063" cy="4149864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101291A-4EDE-8A21-204D-D37F1A566572}"/>
              </a:ext>
            </a:extLst>
          </p:cNvPr>
          <p:cNvCxnSpPr>
            <a:cxnSpLocks/>
          </p:cNvCxnSpPr>
          <p:nvPr/>
        </p:nvCxnSpPr>
        <p:spPr>
          <a:xfrm flipH="1">
            <a:off x="1994104" y="2621747"/>
            <a:ext cx="1964217" cy="370400"/>
          </a:xfrm>
          <a:prstGeom prst="straightConnector1">
            <a:avLst/>
          </a:prstGeom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C34FA9D-97BF-B7C5-0A42-CEC3D50BD08B}"/>
              </a:ext>
            </a:extLst>
          </p:cNvPr>
          <p:cNvSpPr txBox="1"/>
          <p:nvPr/>
        </p:nvSpPr>
        <p:spPr>
          <a:xfrm>
            <a:off x="4151505" y="2409166"/>
            <a:ext cx="1540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Protons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CB07E27-F5AA-87A9-CB5B-C8F4C163E24D}"/>
              </a:ext>
            </a:extLst>
          </p:cNvPr>
          <p:cNvCxnSpPr>
            <a:cxnSpLocks/>
          </p:cNvCxnSpPr>
          <p:nvPr/>
        </p:nvCxnSpPr>
        <p:spPr>
          <a:xfrm>
            <a:off x="2895854" y="2177984"/>
            <a:ext cx="0" cy="81416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4FD0994-EE39-2602-B8D3-FA40285FEBE9}"/>
              </a:ext>
            </a:extLst>
          </p:cNvPr>
          <p:cNvSpPr txBox="1"/>
          <p:nvPr/>
        </p:nvSpPr>
        <p:spPr>
          <a:xfrm>
            <a:off x="2125387" y="1477070"/>
            <a:ext cx="15409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Production Target</a:t>
            </a:r>
          </a:p>
          <a:p>
            <a:pPr algn="ctr"/>
            <a:r>
              <a:rPr lang="en-GB" sz="1400" dirty="0"/>
              <a:t>(Tungsten)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5EDEB5AE-C34E-DE08-B4D7-805A296E77B4}"/>
              </a:ext>
            </a:extLst>
          </p:cNvPr>
          <p:cNvCxnSpPr>
            <a:cxnSpLocks/>
          </p:cNvCxnSpPr>
          <p:nvPr/>
        </p:nvCxnSpPr>
        <p:spPr>
          <a:xfrm>
            <a:off x="6197855" y="4582517"/>
            <a:ext cx="0" cy="81416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08B47B1-0BAA-134B-1160-DC21782F5424}"/>
              </a:ext>
            </a:extLst>
          </p:cNvPr>
          <p:cNvSpPr txBox="1"/>
          <p:nvPr/>
        </p:nvSpPr>
        <p:spPr>
          <a:xfrm>
            <a:off x="5403238" y="4099834"/>
            <a:ext cx="15409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Stopping Target</a:t>
            </a:r>
          </a:p>
          <a:p>
            <a:pPr algn="ctr"/>
            <a:r>
              <a:rPr lang="en-GB" sz="1400" dirty="0"/>
              <a:t>(Aluminium)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0307EC-ACEF-8437-28AA-21135EBCBC99}"/>
              </a:ext>
            </a:extLst>
          </p:cNvPr>
          <p:cNvCxnSpPr>
            <a:cxnSpLocks/>
          </p:cNvCxnSpPr>
          <p:nvPr/>
        </p:nvCxnSpPr>
        <p:spPr>
          <a:xfrm flipV="1">
            <a:off x="7188455" y="5646364"/>
            <a:ext cx="0" cy="544819"/>
          </a:xfrm>
          <a:prstGeom prst="straightConnector1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F7B2AED-FF8A-1FDB-2768-59DD3DF4F764}"/>
              </a:ext>
            </a:extLst>
          </p:cNvPr>
          <p:cNvSpPr txBox="1"/>
          <p:nvPr/>
        </p:nvSpPr>
        <p:spPr>
          <a:xfrm>
            <a:off x="6417988" y="6111645"/>
            <a:ext cx="1540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Tracker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FCF3501F-27DE-C61B-2699-CCABFBB1AEA7}"/>
              </a:ext>
            </a:extLst>
          </p:cNvPr>
          <p:cNvCxnSpPr>
            <a:cxnSpLocks/>
          </p:cNvCxnSpPr>
          <p:nvPr/>
        </p:nvCxnSpPr>
        <p:spPr>
          <a:xfrm>
            <a:off x="8102855" y="4582517"/>
            <a:ext cx="0" cy="650571"/>
          </a:xfrm>
          <a:prstGeom prst="straightConnector1">
            <a:avLst/>
          </a:prstGeom>
          <a:ln w="28575" cap="flat" cmpd="sng" algn="ctr">
            <a:solidFill>
              <a:srgbClr val="00B0F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A1EBBCD-0590-6135-51E1-221AE68D4613}"/>
              </a:ext>
            </a:extLst>
          </p:cNvPr>
          <p:cNvSpPr txBox="1"/>
          <p:nvPr/>
        </p:nvSpPr>
        <p:spPr>
          <a:xfrm>
            <a:off x="7326419" y="4335494"/>
            <a:ext cx="1540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Calorimeter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C1743E0-A9A0-19B1-C74F-D8629441F6B5}"/>
              </a:ext>
            </a:extLst>
          </p:cNvPr>
          <p:cNvCxnSpPr/>
          <p:nvPr/>
        </p:nvCxnSpPr>
        <p:spPr>
          <a:xfrm>
            <a:off x="8432971" y="5464412"/>
            <a:ext cx="2463800" cy="0"/>
          </a:xfrm>
          <a:prstGeom prst="straightConnector1">
            <a:avLst/>
          </a:prstGeom>
          <a:ln w="28575" cap="flat" cmpd="sng" algn="ctr">
            <a:solidFill>
              <a:srgbClr val="FD3F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7C1F51A3-6FC4-6338-33ED-8FDDD040B99B}"/>
              </a:ext>
            </a:extLst>
          </p:cNvPr>
          <p:cNvSpPr/>
          <p:nvPr/>
        </p:nvSpPr>
        <p:spPr>
          <a:xfrm>
            <a:off x="10933420" y="5292100"/>
            <a:ext cx="362646" cy="30895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8DC2CF7-1DA1-73FD-AA28-21843E87DCD3}"/>
              </a:ext>
            </a:extLst>
          </p:cNvPr>
          <p:cNvSpPr txBox="1"/>
          <p:nvPr/>
        </p:nvSpPr>
        <p:spPr>
          <a:xfrm>
            <a:off x="9610459" y="5258283"/>
            <a:ext cx="15409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/>
              <a:t>(20m)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D483B38-C821-DB1F-9D95-BD41F13F2447}"/>
              </a:ext>
            </a:extLst>
          </p:cNvPr>
          <p:cNvCxnSpPr>
            <a:cxnSpLocks/>
          </p:cNvCxnSpPr>
          <p:nvPr/>
        </p:nvCxnSpPr>
        <p:spPr>
          <a:xfrm>
            <a:off x="11078094" y="4656457"/>
            <a:ext cx="0" cy="65347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E1121FA2-6135-9354-4CC1-829DCB36B130}"/>
              </a:ext>
            </a:extLst>
          </p:cNvPr>
          <p:cNvSpPr txBox="1"/>
          <p:nvPr/>
        </p:nvSpPr>
        <p:spPr>
          <a:xfrm>
            <a:off x="10307627" y="3797190"/>
            <a:ext cx="15409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Stopping Target Monitor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56521DC-73F2-B47D-C428-A2A919BC8D5D}"/>
              </a:ext>
            </a:extLst>
          </p:cNvPr>
          <p:cNvSpPr txBox="1"/>
          <p:nvPr/>
        </p:nvSpPr>
        <p:spPr>
          <a:xfrm>
            <a:off x="-42338" y="6620857"/>
            <a:ext cx="8822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/>
              <a:t>Mu2e Image credit: https://users.hep.manchester.ac.uk/u/markl/muons/mu2e/index.shtml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145927E-5E64-B06E-1E42-27C73ED3FA9A}"/>
              </a:ext>
            </a:extLst>
          </p:cNvPr>
          <p:cNvSpPr/>
          <p:nvPr/>
        </p:nvSpPr>
        <p:spPr>
          <a:xfrm>
            <a:off x="5223933" y="2563055"/>
            <a:ext cx="795525" cy="49833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639B60-D43C-7D41-D4F1-E1C728CE8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6262" y="775811"/>
            <a:ext cx="3866492" cy="27143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BF881C-BF08-E951-D675-99F6A65D685E}"/>
                  </a:ext>
                </a:extLst>
              </p:cNvPr>
              <p:cNvSpPr txBox="1"/>
              <p:nvPr/>
            </p:nvSpPr>
            <p:spPr>
              <a:xfrm>
                <a:off x="10227420" y="627198"/>
                <a:ext cx="1690144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m:rPr>
                        <m:sty m:val="p"/>
                      </m:rPr>
                      <a:rPr lang="en-GB" sz="2400" b="0" i="1" smtClean="0">
                        <a:latin typeface="Cambria Math" panose="02040503050406030204" pitchFamily="18" charset="0"/>
                      </a:rPr>
                      <m:t>N</m:t>
                    </m:r>
                    <m: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GB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eN</m:t>
                    </m:r>
                  </m:oMath>
                </a14:m>
                <a:r>
                  <a:rPr lang="en-GB" sz="2400" dirty="0"/>
                  <a:t> CLFV Signal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ABF881C-BF08-E951-D675-99F6A65D6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7420" y="627198"/>
                <a:ext cx="1690144" cy="1200329"/>
              </a:xfrm>
              <a:prstGeom prst="rect">
                <a:avLst/>
              </a:prstGeom>
              <a:blipFill>
                <a:blip r:embed="rId4"/>
                <a:stretch>
                  <a:fillRect b="-1066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0CE1D07-C3B2-24B2-A77B-8960613F513E}"/>
              </a:ext>
            </a:extLst>
          </p:cNvPr>
          <p:cNvCxnSpPr>
            <a:cxnSpLocks/>
          </p:cNvCxnSpPr>
          <p:nvPr/>
        </p:nvCxnSpPr>
        <p:spPr>
          <a:xfrm flipV="1">
            <a:off x="9702131" y="1338107"/>
            <a:ext cx="809473" cy="928317"/>
          </a:xfrm>
          <a:prstGeom prst="straightConnector1">
            <a:avLst/>
          </a:prstGeom>
          <a:ln w="38100" cap="flat" cmpd="sng" algn="ctr">
            <a:solidFill>
              <a:srgbClr val="FF00FF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4558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BE891-6259-6255-88BA-7BFBFB35FB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Solenoid status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B2B7E-2CA5-2BE6-5707-121DF2BC77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32035"/>
            <a:ext cx="5132294" cy="4769902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/>
              <a:t>Production solenoid (PS) </a:t>
            </a:r>
            <a:r>
              <a:rPr lang="en-US" dirty="0"/>
              <a:t>and </a:t>
            </a:r>
            <a:r>
              <a:rPr lang="en-US" b="1" dirty="0"/>
              <a:t>transport solenoid (TS) </a:t>
            </a:r>
            <a:r>
              <a:rPr lang="en-US" dirty="0"/>
              <a:t>installed in Mu2e hall – PS </a:t>
            </a:r>
            <a:r>
              <a:rPr lang="en-US" dirty="0" err="1"/>
              <a:t>cryo</a:t>
            </a:r>
            <a:r>
              <a:rPr lang="en-US" dirty="0"/>
              <a:t> interconnect complete, TS had successful leak check and pump down. </a:t>
            </a:r>
          </a:p>
          <a:p>
            <a:endParaRPr lang="en-US" dirty="0"/>
          </a:p>
          <a:p>
            <a:r>
              <a:rPr lang="en-US" dirty="0"/>
              <a:t>Currently undergoing quench protection and power supply testing, plan to cool down and power this summer. </a:t>
            </a:r>
          </a:p>
          <a:p>
            <a:endParaRPr lang="en-US" dirty="0"/>
          </a:p>
          <a:p>
            <a:r>
              <a:rPr lang="en-US" b="1" dirty="0"/>
              <a:t>Detector solenoid (DS) </a:t>
            </a:r>
            <a:r>
              <a:rPr lang="en-US" dirty="0"/>
              <a:t>still with manufacturer – undergoing cooling and leak tests after sealing.</a:t>
            </a:r>
          </a:p>
          <a:p>
            <a:endParaRPr lang="en-US" dirty="0"/>
          </a:p>
          <a:p>
            <a:r>
              <a:rPr lang="en-US" dirty="0"/>
              <a:t>DS delivery expected in July 2026, then ~ 1 year to commission. 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DEA79A-2221-EEC6-A6B3-EF9CAEB2C2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8764" y="1018309"/>
            <a:ext cx="2962638" cy="350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5A5574-DBB9-2146-6A2C-FE5E62A915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6647" y="1018309"/>
            <a:ext cx="2599501" cy="26366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1EC7BE-19BC-A56C-5937-7D9B065EB0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8649" y="3707610"/>
            <a:ext cx="3920680" cy="23469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E7542C-6408-70A9-547D-F5F9BFDEB65A}"/>
              </a:ext>
            </a:extLst>
          </p:cNvPr>
          <p:cNvSpPr txBox="1"/>
          <p:nvPr/>
        </p:nvSpPr>
        <p:spPr>
          <a:xfrm>
            <a:off x="6376351" y="1114883"/>
            <a:ext cx="50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A12B70E-4E95-BD03-F2AD-BB21C61D9C88}"/>
              </a:ext>
            </a:extLst>
          </p:cNvPr>
          <p:cNvSpPr txBox="1"/>
          <p:nvPr/>
        </p:nvSpPr>
        <p:spPr>
          <a:xfrm>
            <a:off x="9338989" y="1070932"/>
            <a:ext cx="503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DE9E1-0CDE-EC56-14D6-D553A35DC6D0}"/>
              </a:ext>
            </a:extLst>
          </p:cNvPr>
          <p:cNvSpPr txBox="1"/>
          <p:nvPr/>
        </p:nvSpPr>
        <p:spPr>
          <a:xfrm>
            <a:off x="7437446" y="3848304"/>
            <a:ext cx="444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46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8578B-1DEA-56A9-9A04-1B5C7E1BFD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hall: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312A7-3D8F-3A1C-CDFE-A0F7B3B71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259653"/>
            <a:ext cx="10653579" cy="4593828"/>
          </a:xfrm>
        </p:spPr>
        <p:txBody>
          <a:bodyPr/>
          <a:lstStyle/>
          <a:p>
            <a:r>
              <a:rPr lang="en-GB" b="1" dirty="0"/>
              <a:t>CRV</a:t>
            </a:r>
            <a:r>
              <a:rPr lang="en-GB" dirty="0"/>
              <a:t> has all modules complete and delivered to FNAL with 8 installed in the hall for cosmic ray running.</a:t>
            </a:r>
          </a:p>
          <a:p>
            <a:pPr lvl="1"/>
            <a:r>
              <a:rPr lang="en-GB" dirty="0"/>
              <a:t>Tests with </a:t>
            </a:r>
            <a:r>
              <a:rPr lang="en-GB" dirty="0" err="1"/>
              <a:t>cosmics</a:t>
            </a:r>
            <a:r>
              <a:rPr lang="en-GB" dirty="0"/>
              <a:t> show they are meeting the ~ 99.9% efficiency requirement. </a:t>
            </a:r>
          </a:p>
          <a:p>
            <a:pPr lvl="1"/>
            <a:r>
              <a:rPr lang="en-GB" dirty="0"/>
              <a:t>Successful DAQ runs with STM, calo and tracker paired individually. 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5E10B6B-7E2D-1D5A-021F-418A175AA9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5562" y="3513678"/>
            <a:ext cx="5295696" cy="25106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E2E8B2D-05FA-78C1-EE61-E84972C15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0742" y="3450992"/>
            <a:ext cx="3331916" cy="2573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CBD777-2443-48D1-E99F-8142FF2030AC}"/>
              </a:ext>
            </a:extLst>
          </p:cNvPr>
          <p:cNvSpPr txBox="1"/>
          <p:nvPr/>
        </p:nvSpPr>
        <p:spPr>
          <a:xfrm>
            <a:off x="5939437" y="6024321"/>
            <a:ext cx="5177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CRV installed above tracker and calorimeter</a:t>
            </a:r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D247BE-FB6A-950A-A978-CE2E6C627AA2}"/>
              </a:ext>
            </a:extLst>
          </p:cNvPr>
          <p:cNvSpPr txBox="1"/>
          <p:nvPr/>
        </p:nvSpPr>
        <p:spPr>
          <a:xfrm>
            <a:off x="1493032" y="5990178"/>
            <a:ext cx="3285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CRV modules in storage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49500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EFEDA0-5142-4C48-38C1-535E909E25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3AE10-5A42-C35C-FDC4-B0E2B98A22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hall: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DBA81-E78D-5B09-F47D-DFFFC4B5E8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445" y="677333"/>
            <a:ext cx="7132239" cy="445259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US" b="1" dirty="0"/>
              <a:t>Calorimeter </a:t>
            </a:r>
            <a:r>
              <a:rPr lang="en-US" dirty="0"/>
              <a:t>installed in the mu2e hall last September, now fully cabled up and connected to chillers (lower box in photo).</a:t>
            </a:r>
          </a:p>
          <a:p>
            <a:pPr lvl="1"/>
            <a:r>
              <a:rPr lang="en-US" dirty="0"/>
              <a:t>Work ongoing to finish mapping readout + integrate with Mu2e’s OTSDAQ </a:t>
            </a:r>
          </a:p>
          <a:p>
            <a:r>
              <a:rPr lang="en-US" dirty="0"/>
              <a:t>Successfully running with </a:t>
            </a:r>
            <a:r>
              <a:rPr lang="en-US" dirty="0" err="1"/>
              <a:t>cosmics</a:t>
            </a:r>
            <a:r>
              <a:rPr lang="en-US" dirty="0"/>
              <a:t> to test general functionality as well as laser/source calibration systems.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FCA895-EB05-DB7A-35EC-98059EDA5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6436" y="1437612"/>
            <a:ext cx="2962121" cy="40805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8B535A4-896A-B62C-5DCB-A385AE7FE9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006" y="4194274"/>
            <a:ext cx="1903115" cy="18713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954CB7-F5A8-6BA9-54E1-D9497C425080}"/>
              </a:ext>
            </a:extLst>
          </p:cNvPr>
          <p:cNvSpPr txBox="1"/>
          <p:nvPr/>
        </p:nvSpPr>
        <p:spPr>
          <a:xfrm>
            <a:off x="8454533" y="5593976"/>
            <a:ext cx="3114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Calo side view showing chiller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1DF3E1-1A84-8589-38BF-12F13392793E}"/>
              </a:ext>
            </a:extLst>
          </p:cNvPr>
          <p:cNvSpPr txBox="1"/>
          <p:nvPr/>
        </p:nvSpPr>
        <p:spPr>
          <a:xfrm>
            <a:off x="1592412" y="6309360"/>
            <a:ext cx="489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Cabling for both sides is now complete.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1103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3A96CB-EDA7-A137-1207-3DDD5635D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96078-3BA4-2E19-2718-6EBCFA211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hall: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D6316E-DB1F-477B-9D1F-67510ED0B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014" y="548640"/>
            <a:ext cx="10653579" cy="4593828"/>
          </a:xfrm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r>
              <a:rPr lang="en-GB" b="1" dirty="0"/>
              <a:t>Tracker </a:t>
            </a:r>
            <a:r>
              <a:rPr lang="en-GB" dirty="0"/>
              <a:t>has all stations connected to cooling and powered in the hall with 3 of them able to take data.</a:t>
            </a:r>
          </a:p>
          <a:p>
            <a:r>
              <a:rPr lang="en-GB" dirty="0"/>
              <a:t>Currently undergoing gas flow and leak testing in the hall, alongside alignment studies and moving the stations to their ‘final’ kinematic mounts (rather than the current temporary ones). 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39C47F-347C-41C9-D700-D1150B12D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70" y="3429000"/>
            <a:ext cx="5397775" cy="25572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822B43-DCEC-8F82-8191-C06D65CC9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2333" y="3373340"/>
            <a:ext cx="6110948" cy="255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22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62B58-F435-3FE5-9B09-B1B56EEE0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6CD47-A516-24C5-7050-0168F4EAF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the hall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E9CAC5-8903-86B7-D842-F36B20EF64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114769"/>
            <a:ext cx="6780170" cy="4239928"/>
          </a:xfrm>
        </p:spPr>
        <p:txBody>
          <a:bodyPr/>
          <a:lstStyle/>
          <a:p>
            <a:r>
              <a:rPr lang="en-GB" b="1" dirty="0"/>
              <a:t>STM </a:t>
            </a:r>
            <a:r>
              <a:rPr lang="en-GB" dirty="0"/>
              <a:t>set up in a ‘temporary’ position at the back of the hall (both HPGe and LaBr) one in lead shielding depending on requirements.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Past month has focussed on understanding and reducing noise seen in HPGe, and integrating DAQ with OTSDAQ and other subsystems. 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BC462-0464-C803-C906-04237E9B64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6328" y="1034995"/>
            <a:ext cx="3215943" cy="46575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1BD2088-96D7-07FA-55BF-6E008FEA63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276" y="4278628"/>
            <a:ext cx="4254161" cy="200121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8B0140-0ED9-A132-A227-2DE7E9106472}"/>
              </a:ext>
            </a:extLst>
          </p:cNvPr>
          <p:cNvSpPr txBox="1"/>
          <p:nvPr/>
        </p:nvSpPr>
        <p:spPr>
          <a:xfrm>
            <a:off x="1557050" y="6370135"/>
            <a:ext cx="5628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STM noise with different components removed.</a:t>
            </a:r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2A0A60-E8E3-C48E-BE47-699639E69FFC}"/>
              </a:ext>
            </a:extLst>
          </p:cNvPr>
          <p:cNvSpPr txBox="1"/>
          <p:nvPr/>
        </p:nvSpPr>
        <p:spPr>
          <a:xfrm>
            <a:off x="8395854" y="5716806"/>
            <a:ext cx="3501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STM rack with HPGe in shielding.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49378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98F9FD-EBB5-DE81-CAAA-DF1C6F2D4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10613" cy="685803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9A7F139-A2A8-BD37-5A94-0EE088D8DE5F}"/>
              </a:ext>
            </a:extLst>
          </p:cNvPr>
          <p:cNvSpPr/>
          <p:nvPr/>
        </p:nvSpPr>
        <p:spPr>
          <a:xfrm>
            <a:off x="0" y="0"/>
            <a:ext cx="5410613" cy="973667"/>
          </a:xfrm>
          <a:prstGeom prst="roundRect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Brace 7">
            <a:extLst>
              <a:ext uri="{FF2B5EF4-FFF2-40B4-BE49-F238E27FC236}">
                <a16:creationId xmlns:a16="http://schemas.microsoft.com/office/drawing/2014/main" id="{C618F435-BFBD-44D9-3195-AEE178BD608A}"/>
              </a:ext>
            </a:extLst>
          </p:cNvPr>
          <p:cNvSpPr/>
          <p:nvPr/>
        </p:nvSpPr>
        <p:spPr>
          <a:xfrm>
            <a:off x="5410613" y="2091267"/>
            <a:ext cx="622094" cy="4682066"/>
          </a:xfrm>
          <a:prstGeom prst="rightBrac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13CD53A-A233-19A1-722C-5D476A06A0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247" y="-21045"/>
            <a:ext cx="6577753" cy="17990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F058899-E50F-3753-5AB8-0B68586B4F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592" y="3758588"/>
            <a:ext cx="6095408" cy="3014745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F87DE02-35AC-78D9-A9B6-C863A8E6D700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5410613" y="486834"/>
            <a:ext cx="312854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6D1A0193-A9D1-5230-7476-EA6C09C58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0079" y="2411623"/>
            <a:ext cx="10653578" cy="1132258"/>
          </a:xfrm>
        </p:spPr>
        <p:txBody>
          <a:bodyPr/>
          <a:lstStyle/>
          <a:p>
            <a:r>
              <a:rPr lang="en-GB" dirty="0"/>
              <a:t>Liverpool Contributions</a:t>
            </a:r>
          </a:p>
        </p:txBody>
      </p:sp>
    </p:spTree>
    <p:extLst>
      <p:ext uri="{BB962C8B-B14F-4D97-AF65-F5344CB8AC3E}">
        <p14:creationId xmlns:p14="http://schemas.microsoft.com/office/powerpoint/2010/main" val="72524515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941</Words>
  <Application>Microsoft Office PowerPoint</Application>
  <PresentationFormat>Widescreen</PresentationFormat>
  <Paragraphs>119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Cambria Math</vt:lpstr>
      <vt:lpstr>Courier New</vt:lpstr>
      <vt:lpstr>Neue Haas Grotesk Text Pro</vt:lpstr>
      <vt:lpstr>Poppins</vt:lpstr>
      <vt:lpstr>VanillaVTI</vt:lpstr>
      <vt:lpstr>Mu2e Status Update – Spring 2026</vt:lpstr>
      <vt:lpstr>Reminder: Physics Motivation </vt:lpstr>
      <vt:lpstr>Mu2e Overview</vt:lpstr>
      <vt:lpstr>Solenoid status</vt:lpstr>
      <vt:lpstr>In the hall:</vt:lpstr>
      <vt:lpstr>In the hall:</vt:lpstr>
      <vt:lpstr>In the hall:</vt:lpstr>
      <vt:lpstr>In the hall</vt:lpstr>
      <vt:lpstr>Liverpool Contributions</vt:lpstr>
      <vt:lpstr>Looking towards experimental operations</vt:lpstr>
      <vt:lpstr>Towards experimental operations – shifter run</vt:lpstr>
      <vt:lpstr>Run 1A/Run 1B scenarios</vt:lpstr>
      <vt:lpstr>Conclusion </vt:lpstr>
      <vt:lpstr>Thank you and any questions?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Isaac, Sean</dc:creator>
  <cp:lastModifiedBy>Isaac, Sean</cp:lastModifiedBy>
  <cp:revision>4</cp:revision>
  <dcterms:created xsi:type="dcterms:W3CDTF">2026-05-15T12:02:15Z</dcterms:created>
  <dcterms:modified xsi:type="dcterms:W3CDTF">2026-05-18T08:37:35Z</dcterms:modified>
</cp:coreProperties>
</file>