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99" r:id="rId3"/>
    <p:sldId id="315" r:id="rId4"/>
    <p:sldId id="300" r:id="rId5"/>
    <p:sldId id="302" r:id="rId6"/>
    <p:sldId id="303" r:id="rId7"/>
    <p:sldId id="290" r:id="rId8"/>
    <p:sldId id="292" r:id="rId9"/>
    <p:sldId id="304" r:id="rId10"/>
    <p:sldId id="306" r:id="rId11"/>
    <p:sldId id="298" r:id="rId12"/>
    <p:sldId id="305" r:id="rId13"/>
    <p:sldId id="307" r:id="rId14"/>
    <p:sldId id="310" r:id="rId15"/>
    <p:sldId id="309" r:id="rId16"/>
    <p:sldId id="311" r:id="rId17"/>
    <p:sldId id="316" r:id="rId18"/>
    <p:sldId id="317" r:id="rId19"/>
    <p:sldId id="318" r:id="rId20"/>
    <p:sldId id="312" r:id="rId21"/>
    <p:sldId id="314" r:id="rId22"/>
    <p:sldId id="308" r:id="rId23"/>
    <p:sldId id="313" r:id="rId24"/>
    <p:sldId id="289" r:id="rId25"/>
    <p:sldId id="296" r:id="rId26"/>
    <p:sldId id="291" r:id="rId27"/>
    <p:sldId id="293" r:id="rId28"/>
    <p:sldId id="30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EE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3" autoAdjust="0"/>
    <p:restoredTop sz="94660"/>
  </p:normalViewPr>
  <p:slideViewPr>
    <p:cSldViewPr snapToGrid="0">
      <p:cViewPr>
        <p:scale>
          <a:sx n="66" d="100"/>
          <a:sy n="66" d="100"/>
        </p:scale>
        <p:origin x="109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19941-47E3-4D1F-847D-17F3ABB1964D}" type="datetimeFigureOut">
              <a:rPr lang="en-GB" smtClean="0"/>
              <a:t>06/10/2025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0737D-6138-4A1E-A18F-B6857F1862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34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0737D-6138-4A1E-A18F-B6857F18620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3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0737D-6138-4A1E-A18F-B6857F1862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02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538F-3B83-D077-7CCC-BC1BE4C6C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99EDD9-AAA2-CA5F-CCF1-3603CBA15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5FBD1-1F73-A1F6-8906-E097E4A7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0" y="6356350"/>
            <a:ext cx="2736000" cy="360000"/>
          </a:xfrm>
        </p:spPr>
        <p:txBody>
          <a:bodyPr/>
          <a:lstStyle/>
          <a:p>
            <a:fld id="{3D6A0AD2-65B1-4BBA-BE0D-D249D42C39AA}" type="datetime1">
              <a:rPr lang="en-GB" smtClean="0"/>
              <a:t>06/10/2025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AFAD6-BD53-95DB-06A2-0990717D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95467" y="6356350"/>
            <a:ext cx="4114800" cy="365125"/>
          </a:xfrm>
        </p:spPr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CD72D-E9D1-F9B5-25EC-E77ADED6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8810D7-9BE2-8A98-BC38-D33E2F69A830}"/>
              </a:ext>
            </a:extLst>
          </p:cNvPr>
          <p:cNvSpPr/>
          <p:nvPr userDrawn="1"/>
        </p:nvSpPr>
        <p:spPr>
          <a:xfrm>
            <a:off x="0" y="0"/>
            <a:ext cx="138853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2DAC92-F590-8FEB-3A8A-5571DC63F8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11" y="2823835"/>
            <a:ext cx="611469" cy="60516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83090C-5699-2B83-2B68-4E2936F05807}"/>
              </a:ext>
            </a:extLst>
          </p:cNvPr>
          <p:cNvGrpSpPr/>
          <p:nvPr userDrawn="1"/>
        </p:nvGrpSpPr>
        <p:grpSpPr>
          <a:xfrm>
            <a:off x="140171" y="2304000"/>
            <a:ext cx="479213" cy="479213"/>
            <a:chOff x="140171" y="2316163"/>
            <a:chExt cx="479213" cy="47921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D0280C-11DF-0AB6-4610-4364C662CED1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208F8AC-8A7C-5ED5-51FC-42E71C70BCE8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6F96360-7002-A39B-C1CC-BE1EA6F09856}"/>
              </a:ext>
            </a:extLst>
          </p:cNvPr>
          <p:cNvGrpSpPr/>
          <p:nvPr userDrawn="1"/>
        </p:nvGrpSpPr>
        <p:grpSpPr>
          <a:xfrm>
            <a:off x="140171" y="1692000"/>
            <a:ext cx="479213" cy="479213"/>
            <a:chOff x="140171" y="2316163"/>
            <a:chExt cx="479213" cy="47921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3B0FEA-362A-68D8-2A05-42346339B307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AD060CA-200F-16EC-5A92-089060F57311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88875F-3975-7B8F-833C-9CF0E0EAFA93}"/>
              </a:ext>
            </a:extLst>
          </p:cNvPr>
          <p:cNvGrpSpPr/>
          <p:nvPr userDrawn="1"/>
        </p:nvGrpSpPr>
        <p:grpSpPr>
          <a:xfrm>
            <a:off x="119099" y="4081622"/>
            <a:ext cx="479213" cy="479213"/>
            <a:chOff x="140171" y="2316163"/>
            <a:chExt cx="479213" cy="47921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28B13-8A96-2FBD-DB4E-D00FB9A4BF31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6417BB3-1C58-E27B-2CEC-5BA245191E41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08CB0-2731-DA4F-8C20-FA4F8B9A2D50}"/>
              </a:ext>
            </a:extLst>
          </p:cNvPr>
          <p:cNvGrpSpPr/>
          <p:nvPr userDrawn="1"/>
        </p:nvGrpSpPr>
        <p:grpSpPr>
          <a:xfrm>
            <a:off x="119099" y="3469622"/>
            <a:ext cx="479213" cy="479213"/>
            <a:chOff x="140171" y="2316163"/>
            <a:chExt cx="479213" cy="479213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1726BC0-5BF1-CF58-F6CF-6882BCBDACDD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AFAC2E-EE02-4E14-7C6D-24E59D4DA8F9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47DD93E6-51BD-EBB9-4D4C-BAD48ED07B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" y="150118"/>
            <a:ext cx="1179671" cy="43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3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01D17-C4C5-F0AE-FF21-CEB27ECF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B18A-4296-5010-D6CA-28FBFD18DE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7426-60FF-CF42-F1EF-A7647ED43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173F7-E1D4-09B5-0C66-98335259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3D67D-8FD5-D921-8022-49A0D7C7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3749" y="6315709"/>
            <a:ext cx="592667" cy="430013"/>
          </a:xfrm>
        </p:spPr>
        <p:txBody>
          <a:bodyPr/>
          <a:lstStyle/>
          <a:p>
            <a:fld id="{F3F0EF4A-4D8C-4406-B21C-F4594C64E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505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28A83-697F-C622-3201-81D54A4F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1DE7F-4A43-BFB6-EB33-C3BEF710D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280" y="1825625"/>
            <a:ext cx="45675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4AB6D-8726-A586-E844-52A15BE19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DE1FC-1DB9-B7BC-78E0-5DE15EB9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C33B9-8BD5-43F7-A993-5867B8C22AD2}" type="datetime1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0C46F-758D-FACA-FCA2-9A88E2FF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597B3-E02E-A951-1443-1BFE927B9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63749" y="6325869"/>
            <a:ext cx="592667" cy="430013"/>
          </a:xfrm>
        </p:spPr>
        <p:txBody>
          <a:bodyPr/>
          <a:lstStyle/>
          <a:p>
            <a:fld id="{F3F0EF4A-4D8C-4406-B21C-F4594C64E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275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EF87E-36B8-0934-BF2F-ADBB2AAE0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09D62-ED40-B411-52C1-B0CA09F75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57A01-CE8A-4C85-881D-4C7345975AC2}" type="datetime1">
              <a:rPr lang="en-GB" smtClean="0"/>
              <a:t>06/10/2025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99FC1-4AF2-032A-82EE-D6CB22BD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55584-4D39-ED4F-FB3C-5321D6C7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1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BFCB3-E582-2C82-C814-05F8A9C8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8AD2-9EC0-49FB-BCF5-71A4326F7BB3}" type="datetime1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CC0B0-458B-51B3-7C5C-989CA86B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698E7-0CC3-349E-F866-34278951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89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10E0E4-A125-0E0D-7E14-9334893EA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282" y="365125"/>
            <a:ext cx="9901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A5CB9-21D2-DAEA-4CD4-E21EE79A5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2280" y="1825625"/>
            <a:ext cx="990151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13CD5-3CC7-DDB0-CA9C-A59F2BE28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52280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B86EF5-7C3C-4E25-B548-220A9834BFCE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13131-699E-C741-CD3B-A6B275AF7A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T. Bowcock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C947C0-5161-F46C-5E88-AA93F38AD9F1}"/>
              </a:ext>
            </a:extLst>
          </p:cNvPr>
          <p:cNvSpPr/>
          <p:nvPr userDrawn="1"/>
        </p:nvSpPr>
        <p:spPr>
          <a:xfrm>
            <a:off x="0" y="0"/>
            <a:ext cx="1388533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ACEE2D-BC62-2EE6-6163-BA8EEBEE622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411" y="2823835"/>
            <a:ext cx="611469" cy="60516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6A4181-3325-0181-0C22-05965EDA2327}"/>
              </a:ext>
            </a:extLst>
          </p:cNvPr>
          <p:cNvGrpSpPr/>
          <p:nvPr userDrawn="1"/>
        </p:nvGrpSpPr>
        <p:grpSpPr>
          <a:xfrm>
            <a:off x="140171" y="2304000"/>
            <a:ext cx="479213" cy="479213"/>
            <a:chOff x="140171" y="2316163"/>
            <a:chExt cx="479213" cy="47921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E421BF-9CAB-2CD3-41B0-9B040AFE4D43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1E7E0ED-9E9F-078A-CF54-D824E4FCA064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3E7F11-E025-AB09-9BB4-F915BAB0E87A}"/>
              </a:ext>
            </a:extLst>
          </p:cNvPr>
          <p:cNvGrpSpPr/>
          <p:nvPr userDrawn="1"/>
        </p:nvGrpSpPr>
        <p:grpSpPr>
          <a:xfrm>
            <a:off x="140171" y="1692000"/>
            <a:ext cx="479213" cy="479213"/>
            <a:chOff x="140171" y="2316163"/>
            <a:chExt cx="479213" cy="47921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562B10-BD8B-12C9-2B8D-2D09BA06C65F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5135C75-DCBB-32FA-0941-8FF8E501ABC1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4AF007-50C6-C6FB-5970-85B7459986B9}"/>
              </a:ext>
            </a:extLst>
          </p:cNvPr>
          <p:cNvGrpSpPr/>
          <p:nvPr userDrawn="1"/>
        </p:nvGrpSpPr>
        <p:grpSpPr>
          <a:xfrm>
            <a:off x="119099" y="4081622"/>
            <a:ext cx="479213" cy="479213"/>
            <a:chOff x="140171" y="2316163"/>
            <a:chExt cx="479213" cy="47921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20DAA6-1C7D-0615-F963-868B5E98E1A2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70E3892-9B15-D8B0-39A2-5E43BDFD2270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E70E6E-0039-3136-CA37-E8E1931B15AA}"/>
              </a:ext>
            </a:extLst>
          </p:cNvPr>
          <p:cNvGrpSpPr/>
          <p:nvPr userDrawn="1"/>
        </p:nvGrpSpPr>
        <p:grpSpPr>
          <a:xfrm>
            <a:off x="119099" y="3469622"/>
            <a:ext cx="479213" cy="479213"/>
            <a:chOff x="140171" y="2316163"/>
            <a:chExt cx="479213" cy="47921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271DD17-D7DA-597A-B42E-40590D80EDFF}"/>
                </a:ext>
              </a:extLst>
            </p:cNvPr>
            <p:cNvSpPr/>
            <p:nvPr userDrawn="1"/>
          </p:nvSpPr>
          <p:spPr>
            <a:xfrm>
              <a:off x="140171" y="2316163"/>
              <a:ext cx="479213" cy="479213"/>
            </a:xfrm>
            <a:prstGeom prst="ellipse">
              <a:avLst/>
            </a:prstGeom>
            <a:ln>
              <a:solidFill>
                <a:srgbClr val="EDEDED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9C1384-4900-2931-8D0E-10588FE44CC4}"/>
                </a:ext>
              </a:extLst>
            </p:cNvPr>
            <p:cNvSpPr/>
            <p:nvPr userDrawn="1"/>
          </p:nvSpPr>
          <p:spPr>
            <a:xfrm>
              <a:off x="358706" y="2533227"/>
              <a:ext cx="45719" cy="45719"/>
            </a:xfrm>
            <a:prstGeom prst="ellipse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6F5713C-0FBB-732A-85D6-8E2BEA919EA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" y="150118"/>
            <a:ext cx="1179671" cy="43001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0B480-D701-2CF2-F7AE-4D283DE24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63749" y="6356349"/>
            <a:ext cx="592667" cy="4300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EEEEE"/>
                </a:solidFill>
              </a:defRPr>
            </a:lvl1pPr>
          </a:lstStyle>
          <a:p>
            <a:fld id="{F3F0EF4A-4D8C-4406-B21C-F4594C64E75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57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0A8461-F232-C85D-3484-904D841D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726" y="1263548"/>
            <a:ext cx="3485070" cy="3449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C4B3DC-9E63-88EC-C205-8269C7E54C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UBT Straws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5E1B3-9BB4-7347-5C21-F08466904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University of Liverpool</a:t>
            </a:r>
          </a:p>
          <a:p>
            <a:r>
              <a:rPr lang="en-GB" dirty="0"/>
              <a:t>18/9/25</a:t>
            </a:r>
          </a:p>
          <a:p>
            <a:r>
              <a:rPr lang="en-GB" dirty="0"/>
              <a:t>T. Bowcock</a:t>
            </a:r>
          </a:p>
        </p:txBody>
      </p:sp>
    </p:spTree>
    <p:extLst>
      <p:ext uri="{BB962C8B-B14F-4D97-AF65-F5344CB8AC3E}">
        <p14:creationId xmlns:p14="http://schemas.microsoft.com/office/powerpoint/2010/main" val="1854736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38A5-55A9-B00C-5D5D-B73E6B34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understand/calculate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A08A0-4535-B301-052A-02B4B003C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Max load on each CF frame &gt;&gt; tensioning</a:t>
            </a:r>
          </a:p>
          <a:p>
            <a:r>
              <a:rPr lang="en-GB" dirty="0"/>
              <a:t>Match wire and frame CTE (“easy”)</a:t>
            </a:r>
          </a:p>
          <a:p>
            <a:r>
              <a:rPr lang="en-GB" dirty="0"/>
              <a:t>Influence of straw creep</a:t>
            </a:r>
          </a:p>
          <a:p>
            <a:r>
              <a:rPr lang="en-GB" dirty="0"/>
              <a:t>Environment (Radiation)</a:t>
            </a:r>
          </a:p>
          <a:p>
            <a:r>
              <a:rPr lang="en-GB" dirty="0"/>
              <a:t>Physics Requirements</a:t>
            </a:r>
          </a:p>
          <a:p>
            <a:r>
              <a:rPr lang="en-GB" dirty="0"/>
              <a:t>Precise Requirements on Detector Resolution etc.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FE90-8831-6950-E8B2-0B1C0523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A4CE7-BF9E-F2F1-9A4E-93C5B247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D9B5A-F84E-A6F7-1611-FB395725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32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30F8-A569-4AFC-7872-298935CE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21B4E-8674-15E2-8170-EC5F803C7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8472-C238-2400-421E-D811255F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9788ED-36CD-4F9C-F164-6034B5BBCC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20" t="5325" r="22459" b="4076"/>
          <a:stretch/>
        </p:blipFill>
        <p:spPr>
          <a:xfrm>
            <a:off x="2209729" y="136525"/>
            <a:ext cx="7929423" cy="6466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BE0015-EF88-3E8E-DC46-D68537B5ABA3}"/>
              </a:ext>
            </a:extLst>
          </p:cNvPr>
          <p:cNvSpPr txBox="1"/>
          <p:nvPr/>
        </p:nvSpPr>
        <p:spPr>
          <a:xfrm>
            <a:off x="2279176" y="177421"/>
            <a:ext cx="245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ZURICH MODEL</a:t>
            </a:r>
          </a:p>
        </p:txBody>
      </p:sp>
    </p:spTree>
    <p:extLst>
      <p:ext uri="{BB962C8B-B14F-4D97-AF65-F5344CB8AC3E}">
        <p14:creationId xmlns:p14="http://schemas.microsoft.com/office/powerpoint/2010/main" val="277190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1465-FC06-AD4E-2FB1-076551DF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Improved (slightly). Support. Holes.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483AF-BB2B-F11B-5906-D4857085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E6344-1598-201C-C337-3C7488D4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E04-52B3-7FD2-3420-616F5664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78C49-5E17-00EE-0947-4DAF5A504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008" t="16696"/>
          <a:stretch>
            <a:fillRect/>
          </a:stretch>
        </p:blipFill>
        <p:spPr>
          <a:xfrm>
            <a:off x="3780430" y="1323833"/>
            <a:ext cx="8411570" cy="52656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F5734F1-866A-8D65-D230-3656B5A5076D}"/>
              </a:ext>
            </a:extLst>
          </p:cNvPr>
          <p:cNvCxnSpPr>
            <a:cxnSpLocks/>
          </p:cNvCxnSpPr>
          <p:nvPr/>
        </p:nvCxnSpPr>
        <p:spPr>
          <a:xfrm>
            <a:off x="4876800" y="1628775"/>
            <a:ext cx="1533525" cy="609600"/>
          </a:xfrm>
          <a:prstGeom prst="straightConnector1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04040B-272C-10E1-9A79-0157B0E5AF65}"/>
              </a:ext>
            </a:extLst>
          </p:cNvPr>
          <p:cNvSpPr txBox="1"/>
          <p:nvPr/>
        </p:nvSpPr>
        <p:spPr>
          <a:xfrm>
            <a:off x="4591050" y="1400175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0 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D22688-E047-D399-6E5E-BCE2113CD3FD}"/>
              </a:ext>
            </a:extLst>
          </p:cNvPr>
          <p:cNvSpPr txBox="1"/>
          <p:nvPr/>
        </p:nvSpPr>
        <p:spPr>
          <a:xfrm>
            <a:off x="2266950" y="2771775"/>
            <a:ext cx="60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60 °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E68AF4-B0D0-CF11-A88C-85BEC24B707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2867025" y="2956441"/>
            <a:ext cx="2476500" cy="0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59DF0C5-5DED-DCC8-315E-0DA66B56E1D4}"/>
              </a:ext>
            </a:extLst>
          </p:cNvPr>
          <p:cNvSpPr txBox="1"/>
          <p:nvPr/>
        </p:nvSpPr>
        <p:spPr>
          <a:xfrm>
            <a:off x="2524125" y="4962525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120 °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9D1C83-031E-4193-8C86-185D06723FAE}"/>
              </a:ext>
            </a:extLst>
          </p:cNvPr>
          <p:cNvCxnSpPr>
            <a:cxnSpLocks/>
          </p:cNvCxnSpPr>
          <p:nvPr/>
        </p:nvCxnSpPr>
        <p:spPr>
          <a:xfrm flipV="1">
            <a:off x="3371850" y="4152900"/>
            <a:ext cx="1962150" cy="937141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81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926E-F2A6-82E3-04CE-EB9815282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D6B72-EC08-7280-7B82-F07DD2C77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187C0-2870-293C-9675-D59C2E324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9DAF8B-ACC0-AD79-EC20-5B595791D3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51" t="5685" r="21754" b="2554"/>
          <a:stretch>
            <a:fillRect/>
          </a:stretch>
        </p:blipFill>
        <p:spPr>
          <a:xfrm>
            <a:off x="2756849" y="212358"/>
            <a:ext cx="7206018" cy="6420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E2BE85-ECC6-42FB-0B27-DFA114C4E480}"/>
              </a:ext>
            </a:extLst>
          </p:cNvPr>
          <p:cNvSpPr txBox="1"/>
          <p:nvPr/>
        </p:nvSpPr>
        <p:spPr>
          <a:xfrm>
            <a:off x="10195096" y="212358"/>
            <a:ext cx="1648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Cost O(0.5M)</a:t>
            </a:r>
          </a:p>
        </p:txBody>
      </p:sp>
    </p:spTree>
    <p:extLst>
      <p:ext uri="{BB962C8B-B14F-4D97-AF65-F5344CB8AC3E}">
        <p14:creationId xmlns:p14="http://schemas.microsoft.com/office/powerpoint/2010/main" val="1273964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8C0E75-A195-9D93-11E1-78FE43E1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Area Silicon Tiles (FYI)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52C2B2-7E7C-9FEE-CE3F-25B313C39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0" y="1825625"/>
            <a:ext cx="6245057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We have just had delivered (to be tested 2025) – 150kChf development </a:t>
            </a:r>
          </a:p>
          <a:p>
            <a:r>
              <a:rPr lang="en-GB" dirty="0"/>
              <a:t>New design – 10cm x 10cm tile</a:t>
            </a:r>
          </a:p>
          <a:p>
            <a:pPr lvl="1"/>
            <a:r>
              <a:rPr lang="en-GB" dirty="0"/>
              <a:t>From Micron Semiconductor</a:t>
            </a:r>
          </a:p>
          <a:p>
            <a:r>
              <a:rPr lang="en-GB" dirty="0"/>
              <a:t>Can be rad hard (or not!!)</a:t>
            </a:r>
          </a:p>
          <a:p>
            <a:r>
              <a:rPr lang="en-GB" dirty="0"/>
              <a:t>50 micron readout (with intermediate strip) 1990s technology</a:t>
            </a:r>
          </a:p>
          <a:p>
            <a:r>
              <a:rPr lang="en-GB" dirty="0"/>
              <a:t>Designed for &lt; 5 micron resolution</a:t>
            </a:r>
          </a:p>
          <a:p>
            <a:r>
              <a:rPr lang="en-GB" dirty="0"/>
              <a:t>We could instrument with these</a:t>
            </a:r>
          </a:p>
          <a:p>
            <a:pPr lvl="1"/>
            <a:r>
              <a:rPr lang="en-GB" dirty="0"/>
              <a:t>Once we have the ASIC!!!!</a:t>
            </a:r>
          </a:p>
          <a:p>
            <a:pPr lvl="1"/>
            <a:r>
              <a:rPr lang="en-GB" dirty="0"/>
              <a:t>2025 Addon!!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91D10-5B25-AEF7-2645-F0A707898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8AD2-9EC0-49FB-BCF5-71A4326F7BB3}" type="datetime1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7F6519-62C0-F470-4188-40D01CFE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37C0-A00E-503C-1DC9-A0326502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3CC194-1FB4-DAF8-2C6E-DD8E7D7E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07" t="12574" r="21496" b="7872"/>
          <a:stretch>
            <a:fillRect/>
          </a:stretch>
        </p:blipFill>
        <p:spPr>
          <a:xfrm>
            <a:off x="7963465" y="1978924"/>
            <a:ext cx="3869142" cy="331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3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C24BA8-28A6-2AF6-EB16-321833BD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8AD2-9EC0-49FB-BCF5-71A4326F7BB3}" type="datetime1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5839A-CDAA-983F-6886-74756AFDF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AD555-F9E4-22F1-DF9A-0CFA27A35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6DBEE-647C-7561-AA29-2C8A3922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06" t="5468" r="20299" b="-38"/>
          <a:stretch>
            <a:fillRect/>
          </a:stretch>
        </p:blipFill>
        <p:spPr>
          <a:xfrm>
            <a:off x="3207224" y="614149"/>
            <a:ext cx="6509982" cy="597772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91C7B8A-2446-E1E5-0342-B20EBBFBC8E1}"/>
              </a:ext>
            </a:extLst>
          </p:cNvPr>
          <p:cNvCxnSpPr/>
          <p:nvPr/>
        </p:nvCxnSpPr>
        <p:spPr>
          <a:xfrm>
            <a:off x="2538484" y="2674961"/>
            <a:ext cx="2101755" cy="17469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6E77BA0-0089-B4CB-D054-3EFED88ED0B0}"/>
              </a:ext>
            </a:extLst>
          </p:cNvPr>
          <p:cNvSpPr txBox="1"/>
          <p:nvPr/>
        </p:nvSpPr>
        <p:spPr>
          <a:xfrm>
            <a:off x="1828800" y="2060812"/>
            <a:ext cx="133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CMS  2S Modules</a:t>
            </a:r>
          </a:p>
        </p:txBody>
      </p:sp>
    </p:spTree>
    <p:extLst>
      <p:ext uri="{BB962C8B-B14F-4D97-AF65-F5344CB8AC3E}">
        <p14:creationId xmlns:p14="http://schemas.microsoft.com/office/powerpoint/2010/main" val="984186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908B3-6658-9C04-180C-213357A41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AEFBB-2329-313C-A46E-2DC1C760E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Understanding environment</a:t>
            </a:r>
          </a:p>
          <a:p>
            <a:r>
              <a:rPr lang="en-GB" dirty="0"/>
              <a:t>Looking at allocating effort for MC</a:t>
            </a:r>
          </a:p>
          <a:p>
            <a:r>
              <a:rPr lang="en-GB" dirty="0"/>
              <a:t>With ASIC we think this can be built in 1 year (once we know our parameters)</a:t>
            </a:r>
          </a:p>
          <a:p>
            <a:r>
              <a:rPr lang="en-GB" dirty="0"/>
              <a:t>We propose for cost/effort/tooling retaining 5mm straws.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CF296-410C-85A1-4D96-65A149A1A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745F4-B670-2D2C-03F0-4EDBE9FF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E4E4B-3EC2-297F-4423-C0005D591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91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EE61-4DFB-7934-0DBC-BB025DB8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But this not good enough!!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743A8-15F3-8848-681F-D0E8EEB97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Basically </a:t>
            </a:r>
          </a:p>
          <a:p>
            <a:pPr lvl="1"/>
            <a:r>
              <a:rPr lang="en-GB"/>
              <a:t>3x1 area is needed to be instrumented and clear (not just core)</a:t>
            </a:r>
          </a:p>
          <a:p>
            <a:pPr lvl="1"/>
            <a:r>
              <a:rPr lang="en-GB"/>
              <a:t>No material in centre (manifolds, structure)</a:t>
            </a:r>
          </a:p>
          <a:p>
            <a:pPr lvl="1"/>
            <a:r>
              <a:rPr lang="en-GB"/>
              <a:t>Building long vertical straws (a la ATLAS TRT is HARD)</a:t>
            </a:r>
          </a:p>
          <a:p>
            <a:pPr lvl="2"/>
            <a:r>
              <a:rPr lang="en-GB"/>
              <a:t>FCCee</a:t>
            </a:r>
          </a:p>
          <a:p>
            <a:r>
              <a:rPr lang="en-GB"/>
              <a:t>Can we save the 1.3x1.3module we could build now?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31FC2-8D63-93F9-B1C4-02177F88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96C85-9F1A-B1A2-DDDC-4430E86D9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84D71-3E83-AB2D-4C2B-9FEF4D5DC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7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01995-FD7E-AAB3-ED0F-0D0F79C3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Strawman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6F041-365E-E33D-B9BA-BA2FC486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D94416-D400-4A67-85BB-A07AFBE83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516E2-2083-8929-862E-CB3B541F7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18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CF516-B645-0B78-0AC3-22DA42635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99" y="1825625"/>
            <a:ext cx="4114800" cy="4351338"/>
          </a:xfrm>
        </p:spPr>
        <p:txBody>
          <a:bodyPr/>
          <a:lstStyle/>
          <a:p>
            <a:r>
              <a:rPr lang="en-GB"/>
              <a:t>Multiple 1m2 modules</a:t>
            </a:r>
          </a:p>
          <a:p>
            <a:r>
              <a:rPr lang="en-GB"/>
              <a:t>Horizontal Straws</a:t>
            </a:r>
          </a:p>
          <a:p>
            <a:pPr lvl="1"/>
            <a:r>
              <a:rPr lang="en-GB"/>
              <a:t>No manifolds in volume</a:t>
            </a:r>
          </a:p>
          <a:p>
            <a:r>
              <a:rPr lang="en-GB"/>
              <a:t>But how do we keep the tension O(0.2-.5tonne) on straws without building giant frame</a:t>
            </a:r>
          </a:p>
          <a:p>
            <a:r>
              <a:rPr lang="en-GB"/>
              <a:t>Assume we do NOT want to build big fram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5AA84818-444F-D3FF-0FFC-51560E390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825624"/>
            <a:ext cx="55721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527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267CD-5B92-0EC1-3772-6A7B88B53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Idea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36BBF-A469-9641-FF2D-8D706EA98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Build identical modules similar to Zurich Design</a:t>
            </a:r>
          </a:p>
          <a:p>
            <a:r>
              <a:rPr lang="en-GB"/>
              <a:t>Design so when installed (onto the Muon Shield?) the horizontal tension strut can be removed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6E525-8CC3-ED3E-5249-C21487587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467DB-C13C-EB26-F967-AFB5D1F65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1FD69-1676-2BCE-ED2D-C5806C96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19</a:t>
            </a:fld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AD15CF-CA21-FAB8-B386-C0F55AEC933F}"/>
              </a:ext>
            </a:extLst>
          </p:cNvPr>
          <p:cNvSpPr/>
          <p:nvPr/>
        </p:nvSpPr>
        <p:spPr>
          <a:xfrm>
            <a:off x="1714500" y="3766457"/>
            <a:ext cx="1839686" cy="1839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A716D5-0FF4-0487-DBC7-612833166C9A}"/>
              </a:ext>
            </a:extLst>
          </p:cNvPr>
          <p:cNvSpPr/>
          <p:nvPr/>
        </p:nvSpPr>
        <p:spPr>
          <a:xfrm>
            <a:off x="2130384" y="4199544"/>
            <a:ext cx="1007918" cy="9975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66175F-B983-A48E-CBB1-BF4F26596A51}"/>
              </a:ext>
            </a:extLst>
          </p:cNvPr>
          <p:cNvCxnSpPr>
            <a:cxnSpLocks/>
          </p:cNvCxnSpPr>
          <p:nvPr/>
        </p:nvCxnSpPr>
        <p:spPr>
          <a:xfrm>
            <a:off x="1847850" y="4199544"/>
            <a:ext cx="15811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7AF3FC-6D97-D241-8BC8-30DCF9FEA0AB}"/>
              </a:ext>
            </a:extLst>
          </p:cNvPr>
          <p:cNvCxnSpPr>
            <a:cxnSpLocks/>
          </p:cNvCxnSpPr>
          <p:nvPr/>
        </p:nvCxnSpPr>
        <p:spPr>
          <a:xfrm>
            <a:off x="1847850" y="5197072"/>
            <a:ext cx="152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0F74D1F3-149E-9A55-E2BF-032870D69C3D}"/>
              </a:ext>
            </a:extLst>
          </p:cNvPr>
          <p:cNvSpPr/>
          <p:nvPr/>
        </p:nvSpPr>
        <p:spPr>
          <a:xfrm>
            <a:off x="1847850" y="4400550"/>
            <a:ext cx="133347" cy="1333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B0E0B76-58A3-ED6C-42A4-5C956C3F3C1F}"/>
              </a:ext>
            </a:extLst>
          </p:cNvPr>
          <p:cNvSpPr/>
          <p:nvPr/>
        </p:nvSpPr>
        <p:spPr>
          <a:xfrm>
            <a:off x="1847850" y="4884338"/>
            <a:ext cx="133347" cy="1333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B8F26B-9E31-C914-A8F1-F1B5C8F2B275}"/>
              </a:ext>
            </a:extLst>
          </p:cNvPr>
          <p:cNvSpPr/>
          <p:nvPr/>
        </p:nvSpPr>
        <p:spPr>
          <a:xfrm>
            <a:off x="3272117" y="4400550"/>
            <a:ext cx="133347" cy="1333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401D72-D293-48F9-30F7-E8B21066BFA2}"/>
              </a:ext>
            </a:extLst>
          </p:cNvPr>
          <p:cNvSpPr/>
          <p:nvPr/>
        </p:nvSpPr>
        <p:spPr>
          <a:xfrm>
            <a:off x="3272117" y="4884338"/>
            <a:ext cx="133347" cy="1333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2AB9AB7-0889-48C4-8A19-1A39658B3099}"/>
              </a:ext>
            </a:extLst>
          </p:cNvPr>
          <p:cNvSpPr/>
          <p:nvPr/>
        </p:nvSpPr>
        <p:spPr>
          <a:xfrm>
            <a:off x="2203450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38F37ED-96D8-DFAF-B425-87107F505065}"/>
              </a:ext>
            </a:extLst>
          </p:cNvPr>
          <p:cNvSpPr/>
          <p:nvPr/>
        </p:nvSpPr>
        <p:spPr>
          <a:xfrm rot="10800000">
            <a:off x="2877331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AF2B55A2-C673-3165-C967-5BE2F3C769FC}"/>
              </a:ext>
            </a:extLst>
          </p:cNvPr>
          <p:cNvSpPr/>
          <p:nvPr/>
        </p:nvSpPr>
        <p:spPr>
          <a:xfrm rot="10800000">
            <a:off x="2138235" y="3967707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ACA085C5-D3BB-AE73-F659-1CC06558B0B3}"/>
              </a:ext>
            </a:extLst>
          </p:cNvPr>
          <p:cNvSpPr/>
          <p:nvPr/>
        </p:nvSpPr>
        <p:spPr>
          <a:xfrm rot="10800000">
            <a:off x="2106634" y="5223532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DD5B2FF-5D10-77F9-E117-979D5FC89197}"/>
              </a:ext>
            </a:extLst>
          </p:cNvPr>
          <p:cNvSpPr/>
          <p:nvPr/>
        </p:nvSpPr>
        <p:spPr>
          <a:xfrm>
            <a:off x="2944671" y="5230875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2987358-CFAC-5FBE-CF30-5C0353D360EA}"/>
              </a:ext>
            </a:extLst>
          </p:cNvPr>
          <p:cNvSpPr/>
          <p:nvPr/>
        </p:nvSpPr>
        <p:spPr>
          <a:xfrm>
            <a:off x="2944388" y="3958774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171F24F-3B47-849C-A6A2-86EB38B9F3E5}"/>
              </a:ext>
            </a:extLst>
          </p:cNvPr>
          <p:cNvSpPr/>
          <p:nvPr/>
        </p:nvSpPr>
        <p:spPr>
          <a:xfrm>
            <a:off x="4545799" y="3766457"/>
            <a:ext cx="1839686" cy="1839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9F90F4-5ABC-1E5A-B82F-4A124AEB5AD8}"/>
              </a:ext>
            </a:extLst>
          </p:cNvPr>
          <p:cNvSpPr/>
          <p:nvPr/>
        </p:nvSpPr>
        <p:spPr>
          <a:xfrm>
            <a:off x="4961683" y="4199544"/>
            <a:ext cx="1007918" cy="9975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4D03350-FE2C-F856-EB01-6666D52B4536}"/>
              </a:ext>
            </a:extLst>
          </p:cNvPr>
          <p:cNvCxnSpPr>
            <a:cxnSpLocks/>
          </p:cNvCxnSpPr>
          <p:nvPr/>
        </p:nvCxnSpPr>
        <p:spPr>
          <a:xfrm>
            <a:off x="4679149" y="4199544"/>
            <a:ext cx="15811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E57CBB5-4D19-EA98-BA94-AB1866B7CA46}"/>
              </a:ext>
            </a:extLst>
          </p:cNvPr>
          <p:cNvCxnSpPr>
            <a:cxnSpLocks/>
          </p:cNvCxnSpPr>
          <p:nvPr/>
        </p:nvCxnSpPr>
        <p:spPr>
          <a:xfrm>
            <a:off x="4679149" y="5197072"/>
            <a:ext cx="152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2654CA2B-B536-D38E-EE31-B28C72E529B8}"/>
              </a:ext>
            </a:extLst>
          </p:cNvPr>
          <p:cNvSpPr/>
          <p:nvPr/>
        </p:nvSpPr>
        <p:spPr>
          <a:xfrm>
            <a:off x="4679149" y="4400550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B782883-E21C-C2DB-06D7-75635B5C84A3}"/>
              </a:ext>
            </a:extLst>
          </p:cNvPr>
          <p:cNvSpPr/>
          <p:nvPr/>
        </p:nvSpPr>
        <p:spPr>
          <a:xfrm>
            <a:off x="4679149" y="4884338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DDE4C4C-29E9-A75B-B6BF-F115624B8A09}"/>
              </a:ext>
            </a:extLst>
          </p:cNvPr>
          <p:cNvSpPr/>
          <p:nvPr/>
        </p:nvSpPr>
        <p:spPr>
          <a:xfrm>
            <a:off x="6103416" y="4400550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3083F95-2111-63ED-B7C3-CF222A1AB7BE}"/>
              </a:ext>
            </a:extLst>
          </p:cNvPr>
          <p:cNvSpPr/>
          <p:nvPr/>
        </p:nvSpPr>
        <p:spPr>
          <a:xfrm>
            <a:off x="6103416" y="4884338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C83DB4C7-BF8F-D0F2-CF0C-3829722178B2}"/>
              </a:ext>
            </a:extLst>
          </p:cNvPr>
          <p:cNvSpPr/>
          <p:nvPr/>
        </p:nvSpPr>
        <p:spPr>
          <a:xfrm>
            <a:off x="5034749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020A2B7C-7B05-6660-1399-E7D021830984}"/>
              </a:ext>
            </a:extLst>
          </p:cNvPr>
          <p:cNvSpPr/>
          <p:nvPr/>
        </p:nvSpPr>
        <p:spPr>
          <a:xfrm rot="10800000">
            <a:off x="5708630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F0FF21D4-B67B-6B5F-2F19-E2FEEC9EAAF8}"/>
              </a:ext>
            </a:extLst>
          </p:cNvPr>
          <p:cNvSpPr/>
          <p:nvPr/>
        </p:nvSpPr>
        <p:spPr>
          <a:xfrm rot="10800000">
            <a:off x="4969534" y="3967707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B2D6673-2798-805D-1BCC-768B5E54F094}"/>
              </a:ext>
            </a:extLst>
          </p:cNvPr>
          <p:cNvSpPr/>
          <p:nvPr/>
        </p:nvSpPr>
        <p:spPr>
          <a:xfrm rot="10800000">
            <a:off x="4937933" y="5223532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96D2C7E4-6979-5C53-3B9E-3B6391C817CA}"/>
              </a:ext>
            </a:extLst>
          </p:cNvPr>
          <p:cNvSpPr/>
          <p:nvPr/>
        </p:nvSpPr>
        <p:spPr>
          <a:xfrm>
            <a:off x="5775970" y="5230875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489E1CF4-C776-0B18-AFED-870B91708D67}"/>
              </a:ext>
            </a:extLst>
          </p:cNvPr>
          <p:cNvSpPr/>
          <p:nvPr/>
        </p:nvSpPr>
        <p:spPr>
          <a:xfrm>
            <a:off x="5775687" y="3958774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81FF2A1-7C21-465F-E506-4089285D38C8}"/>
              </a:ext>
            </a:extLst>
          </p:cNvPr>
          <p:cNvSpPr/>
          <p:nvPr/>
        </p:nvSpPr>
        <p:spPr>
          <a:xfrm>
            <a:off x="7611589" y="3766457"/>
            <a:ext cx="1839686" cy="183968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9B8A06-35AE-2C3B-7866-CF3F7DDE62F6}"/>
              </a:ext>
            </a:extLst>
          </p:cNvPr>
          <p:cNvSpPr/>
          <p:nvPr/>
        </p:nvSpPr>
        <p:spPr>
          <a:xfrm>
            <a:off x="8027473" y="4199544"/>
            <a:ext cx="1007918" cy="99752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5508F2C-BDC7-BEAE-F8A3-6EDF9BF026FB}"/>
              </a:ext>
            </a:extLst>
          </p:cNvPr>
          <p:cNvCxnSpPr>
            <a:cxnSpLocks/>
          </p:cNvCxnSpPr>
          <p:nvPr/>
        </p:nvCxnSpPr>
        <p:spPr>
          <a:xfrm>
            <a:off x="7744939" y="4199544"/>
            <a:ext cx="15811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997E3AC-9D62-9DD8-5673-FEE7ED30E91A}"/>
              </a:ext>
            </a:extLst>
          </p:cNvPr>
          <p:cNvCxnSpPr>
            <a:cxnSpLocks/>
          </p:cNvCxnSpPr>
          <p:nvPr/>
        </p:nvCxnSpPr>
        <p:spPr>
          <a:xfrm>
            <a:off x="7744939" y="5197072"/>
            <a:ext cx="152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25E41571-069D-0CF9-DF36-1C08F937603E}"/>
              </a:ext>
            </a:extLst>
          </p:cNvPr>
          <p:cNvSpPr/>
          <p:nvPr/>
        </p:nvSpPr>
        <p:spPr>
          <a:xfrm>
            <a:off x="7744939" y="4400550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52D8A9B-33A5-47C5-24BE-2CD22AA6F194}"/>
              </a:ext>
            </a:extLst>
          </p:cNvPr>
          <p:cNvSpPr/>
          <p:nvPr/>
        </p:nvSpPr>
        <p:spPr>
          <a:xfrm>
            <a:off x="7744939" y="4884338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D6FC4A1-AE77-DE57-FEC9-9C0451ACB446}"/>
              </a:ext>
            </a:extLst>
          </p:cNvPr>
          <p:cNvSpPr/>
          <p:nvPr/>
        </p:nvSpPr>
        <p:spPr>
          <a:xfrm>
            <a:off x="9169206" y="4400550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1C260B-DE45-7435-7CB6-72584973E39E}"/>
              </a:ext>
            </a:extLst>
          </p:cNvPr>
          <p:cNvSpPr/>
          <p:nvPr/>
        </p:nvSpPr>
        <p:spPr>
          <a:xfrm>
            <a:off x="9169206" y="4884338"/>
            <a:ext cx="133347" cy="13334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id="{31C19EC1-C133-A446-2FA3-F237285AF7DB}"/>
              </a:ext>
            </a:extLst>
          </p:cNvPr>
          <p:cNvSpPr/>
          <p:nvPr/>
        </p:nvSpPr>
        <p:spPr>
          <a:xfrm>
            <a:off x="8100539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2A36E621-0F7F-BFA4-EAA1-8E44907E718A}"/>
              </a:ext>
            </a:extLst>
          </p:cNvPr>
          <p:cNvSpPr/>
          <p:nvPr/>
        </p:nvSpPr>
        <p:spPr>
          <a:xfrm rot="10800000">
            <a:off x="8774420" y="4605794"/>
            <a:ext cx="193631" cy="1980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BB710535-420D-337F-8330-10B2C183FE28}"/>
              </a:ext>
            </a:extLst>
          </p:cNvPr>
          <p:cNvSpPr/>
          <p:nvPr/>
        </p:nvSpPr>
        <p:spPr>
          <a:xfrm rot="10800000">
            <a:off x="7506857" y="4368206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36F2F7F8-3602-C06F-7B57-E2D43CB5AF4F}"/>
              </a:ext>
            </a:extLst>
          </p:cNvPr>
          <p:cNvSpPr/>
          <p:nvPr/>
        </p:nvSpPr>
        <p:spPr>
          <a:xfrm rot="10800000">
            <a:off x="7506857" y="4851994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0C825A3D-BAEB-F0E8-9151-AD7340240964}"/>
              </a:ext>
            </a:extLst>
          </p:cNvPr>
          <p:cNvSpPr/>
          <p:nvPr/>
        </p:nvSpPr>
        <p:spPr>
          <a:xfrm>
            <a:off x="9339551" y="4851995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BF16C7A8-D553-5C16-684C-E04651D17602}"/>
              </a:ext>
            </a:extLst>
          </p:cNvPr>
          <p:cNvSpPr/>
          <p:nvPr/>
        </p:nvSpPr>
        <p:spPr>
          <a:xfrm>
            <a:off x="9339552" y="4368206"/>
            <a:ext cx="193631" cy="19803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E768EC4-2355-1010-BC5B-BF2EA512B63B}"/>
              </a:ext>
            </a:extLst>
          </p:cNvPr>
          <p:cNvSpPr/>
          <p:nvPr/>
        </p:nvSpPr>
        <p:spPr>
          <a:xfrm>
            <a:off x="7334250" y="3490913"/>
            <a:ext cx="2357438" cy="697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2E49CB-50A1-0A72-DF61-8054F0DBCA3C}"/>
              </a:ext>
            </a:extLst>
          </p:cNvPr>
          <p:cNvSpPr/>
          <p:nvPr/>
        </p:nvSpPr>
        <p:spPr>
          <a:xfrm>
            <a:off x="7328220" y="5186295"/>
            <a:ext cx="2357438" cy="697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40D6358-A9AE-4C1A-C6A8-A102C336E50D}"/>
              </a:ext>
            </a:extLst>
          </p:cNvPr>
          <p:cNvSpPr txBox="1"/>
          <p:nvPr/>
        </p:nvSpPr>
        <p:spPr>
          <a:xfrm>
            <a:off x="1711746" y="5723468"/>
            <a:ext cx="175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Build/Transport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5321BF-5EC2-CE10-40F6-8AD88C851BBB}"/>
              </a:ext>
            </a:extLst>
          </p:cNvPr>
          <p:cNvSpPr txBox="1"/>
          <p:nvPr/>
        </p:nvSpPr>
        <p:spPr>
          <a:xfrm>
            <a:off x="5022496" y="5706887"/>
            <a:ext cx="175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Install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C870B72-4F0A-9C59-0C26-3E0C9C97A1B4}"/>
              </a:ext>
            </a:extLst>
          </p:cNvPr>
          <p:cNvSpPr txBox="1"/>
          <p:nvPr/>
        </p:nvSpPr>
        <p:spPr>
          <a:xfrm>
            <a:off x="7751423" y="5649305"/>
            <a:ext cx="1759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Remove tension struts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0A720B3-0AD5-421F-D006-01C13B046BA4}"/>
              </a:ext>
            </a:extLst>
          </p:cNvPr>
          <p:cNvSpPr txBox="1"/>
          <p:nvPr/>
        </p:nvSpPr>
        <p:spPr>
          <a:xfrm>
            <a:off x="8722876" y="729179"/>
            <a:ext cx="369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This in inscreases cost (0.1M)</a:t>
            </a:r>
          </a:p>
        </p:txBody>
      </p:sp>
    </p:spTree>
    <p:extLst>
      <p:ext uri="{BB962C8B-B14F-4D97-AF65-F5344CB8AC3E}">
        <p14:creationId xmlns:p14="http://schemas.microsoft.com/office/powerpoint/2010/main" val="2042651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5A13D-C5BF-A3FE-B7E7-1A246DD67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Message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3B333-DFFA-BCCD-0296-2381D8743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 the problem </a:t>
            </a:r>
          </a:p>
          <a:p>
            <a:r>
              <a:rPr lang="en-GB" dirty="0"/>
              <a:t>Apply the technology</a:t>
            </a:r>
          </a:p>
          <a:p>
            <a:r>
              <a:rPr lang="en-GB" dirty="0"/>
              <a:t>Build &amp; Test Prototype</a:t>
            </a:r>
          </a:p>
          <a:p>
            <a:endParaRPr lang="en-GB" dirty="0"/>
          </a:p>
          <a:p>
            <a:r>
              <a:rPr lang="en-GB" dirty="0"/>
              <a:t>Optimize….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3FA38-EA2E-654E-344D-639FBA12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7D04E-7939-A223-4DD2-1A3638E2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FE52-7D0B-75BE-4374-8AFC15D37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741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C26D9-93BD-04E6-2B87-FFF43C1C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8C5F4-3C84-7033-0AE1-70B0B85A3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Don’t reinvent the (</a:t>
            </a:r>
            <a:r>
              <a:rPr lang="en-GB" dirty="0" err="1"/>
              <a:t>SHiPs</a:t>
            </a:r>
            <a:r>
              <a:rPr lang="en-GB" dirty="0"/>
              <a:t>) wheel!</a:t>
            </a:r>
          </a:p>
          <a:p>
            <a:r>
              <a:rPr lang="en-GB" dirty="0"/>
              <a:t>If we don’t worry about detector mass makes life easier</a:t>
            </a:r>
          </a:p>
          <a:p>
            <a:pPr lvl="1"/>
            <a:r>
              <a:rPr lang="en-GB" dirty="0"/>
              <a:t>Probe tensioning options. </a:t>
            </a:r>
          </a:p>
          <a:p>
            <a:pPr lvl="1"/>
            <a:r>
              <a:rPr lang="en-GB" dirty="0"/>
              <a:t>NOTE CF frames have real advantages</a:t>
            </a:r>
          </a:p>
          <a:p>
            <a:r>
              <a:rPr lang="en-GB" dirty="0"/>
              <a:t>Spiral v Laminar – choose what is available</a:t>
            </a:r>
          </a:p>
          <a:p>
            <a:pPr lvl="1"/>
            <a:r>
              <a:rPr lang="en-GB" dirty="0"/>
              <a:t>We are predisposed to spiral as its an “old friend” and robust.</a:t>
            </a:r>
          </a:p>
          <a:p>
            <a:r>
              <a:rPr lang="en-GB" dirty="0"/>
              <a:t>PROTOTYPE</a:t>
            </a:r>
          </a:p>
          <a:p>
            <a:r>
              <a:rPr lang="en-GB" dirty="0"/>
              <a:t>Establish QA/QC</a:t>
            </a:r>
          </a:p>
          <a:p>
            <a:r>
              <a:rPr lang="en-GB"/>
              <a:t>If we </a:t>
            </a:r>
            <a:r>
              <a:rPr lang="en-GB" dirty="0"/>
              <a:t>need large area precision (£) Si – we are working on it!!</a:t>
            </a:r>
          </a:p>
          <a:p>
            <a:pPr lvl="1"/>
            <a:r>
              <a:rPr lang="en-GB"/>
              <a:t>MuonE</a:t>
            </a:r>
            <a:endParaRPr lang="en-GB" dirty="0"/>
          </a:p>
          <a:p>
            <a:pPr lvl="1"/>
            <a:r>
              <a:rPr lang="en-GB" dirty="0"/>
              <a:t>We would propose to add a few planes to straws in high rate </a:t>
            </a:r>
            <a:r>
              <a:rPr lang="en-GB"/>
              <a:t>overlap region</a:t>
            </a:r>
          </a:p>
          <a:p>
            <a:r>
              <a:rPr lang="en-GB"/>
              <a:t>WE NEED TO UNDERSTAND PHYSICS/BENEFIT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65250-AE01-052B-790F-CB1BDB54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7C618-6288-1F58-96DD-64283AB3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8B04B-19F7-7EF0-C68E-2F3A8B52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162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FED144-7C94-6D9A-9969-2ED35C6F44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Backup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AD40A4D-2E47-AED1-2B26-6500649677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C5BE94-8E01-8435-9E62-BD749B2E7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A30BB-8F1B-10D3-900F-7B5A191E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99146-4AC8-7C20-D54D-310458BF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879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AA9DE-9EFB-9EEF-8FF6-7F010C6CF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8AD2-9EC0-49FB-BCF5-71A4326F7BB3}" type="datetime1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CA1681-3CFE-E766-7BC4-A8299265A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DBC1A-1092-7F74-F60D-019584CED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A20C6-D160-0951-3A71-DDB2D487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98" t="11082" r="23097" b="8815"/>
          <a:stretch>
            <a:fillRect/>
          </a:stretch>
        </p:blipFill>
        <p:spPr>
          <a:xfrm>
            <a:off x="3084394" y="968991"/>
            <a:ext cx="6291618" cy="506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59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66A7C9-ED9D-227B-EE63-C3FA45117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08AD2-9EC0-49FB-BCF5-71A4326F7BB3}" type="datetime1">
              <a:rPr lang="en-GB" smtClean="0"/>
              <a:t>06/10/2025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62A187-E0C7-2323-52B4-DB088BB3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ECC9F-426E-95BC-8487-E4047EF6C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0F5DD9-11E0-25A5-2B96-BC1E138D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298" t="6548" r="23768" b="3202"/>
          <a:stretch>
            <a:fillRect/>
          </a:stretch>
        </p:blipFill>
        <p:spPr>
          <a:xfrm>
            <a:off x="1705970" y="532261"/>
            <a:ext cx="6209731" cy="57047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B8861F-2F20-F300-DB49-9100D6E64BC6}"/>
              </a:ext>
            </a:extLst>
          </p:cNvPr>
          <p:cNvSpPr txBox="1"/>
          <p:nvPr/>
        </p:nvSpPr>
        <p:spPr>
          <a:xfrm>
            <a:off x="8052180" y="240200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Julich arrangement “tends” to avoid the high radiation/rate areas.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E0C5E2-6B63-DA96-96D3-9DDA9BBB2907}"/>
              </a:ext>
            </a:extLst>
          </p:cNvPr>
          <p:cNvCxnSpPr/>
          <p:nvPr/>
        </p:nvCxnSpPr>
        <p:spPr>
          <a:xfrm flipH="1">
            <a:off x="5732060" y="2756848"/>
            <a:ext cx="2279176" cy="846161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040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B334B-04C8-2B05-3C5F-D78103116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5mm straws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CCFA1-1883-86A1-1778-C6BC148F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281" y="1825625"/>
            <a:ext cx="5189820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2 layers (6 microns, 3 microns of glue) – spiral wound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Wire 25</a:t>
            </a:r>
            <a:r>
              <a:rPr lang="el-GR" dirty="0"/>
              <a:t>μ</a:t>
            </a:r>
            <a:r>
              <a:rPr lang="en-GB" dirty="0"/>
              <a:t>m Tungsten Rhenium</a:t>
            </a:r>
          </a:p>
          <a:p>
            <a:r>
              <a:rPr lang="en-GB" dirty="0" err="1"/>
              <a:t>Ar:C₂H</a:t>
            </a:r>
            <a:r>
              <a:rPr lang="en-GB" dirty="0"/>
              <a:t>₆ 50:50; chosen for gain plateau &amp; low leak rate through aluminized Mylar</a:t>
            </a:r>
          </a:p>
          <a:p>
            <a:r>
              <a:rPr lang="en-GB" dirty="0"/>
              <a:t>Straws operated in vacuum and tested in 1.2 m lengths (0%  leak/burst)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0AFC8-C59C-7A81-BDF7-8C806362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71" t="22407" r="23125" b="18148"/>
          <a:stretch/>
        </p:blipFill>
        <p:spPr>
          <a:xfrm>
            <a:off x="6565899" y="1140950"/>
            <a:ext cx="5302673" cy="32176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A9C45-521F-34E1-3BC6-1BA39A9A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1753A-B518-4265-9329-CF6DC98D873F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C8213-105B-0C7D-3CCA-1E3ACCCA9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E9F06-7526-8EC8-E951-BE4A14DC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26BDAA-9313-663B-E6BF-302B434D0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322432"/>
              </p:ext>
            </p:extLst>
          </p:nvPr>
        </p:nvGraphicFramePr>
        <p:xfrm>
          <a:off x="1452563" y="3818414"/>
          <a:ext cx="9901237" cy="365760"/>
        </p:xfrm>
        <a:graphic>
          <a:graphicData uri="http://schemas.openxmlformats.org/drawingml/2006/table">
            <a:tbl>
              <a:tblPr/>
              <a:tblGrid>
                <a:gridCol w="9901237">
                  <a:extLst>
                    <a:ext uri="{9D8B030D-6E8A-4147-A177-3AD203B41FA5}">
                      <a16:colId xmlns:a16="http://schemas.microsoft.com/office/drawing/2014/main" val="35621730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GB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78315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5A381D9-998C-9F75-A165-EFB75D126F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917996"/>
              </p:ext>
            </p:extLst>
          </p:nvPr>
        </p:nvGraphicFramePr>
        <p:xfrm>
          <a:off x="2024063" y="2449354"/>
          <a:ext cx="3195637" cy="2286000"/>
        </p:xfrm>
        <a:graphic>
          <a:graphicData uri="http://schemas.openxmlformats.org/drawingml/2006/table">
            <a:tbl>
              <a:tblPr/>
              <a:tblGrid>
                <a:gridCol w="3195637">
                  <a:extLst>
                    <a:ext uri="{9D8B030D-6E8A-4147-A177-3AD203B41FA5}">
                      <a16:colId xmlns:a16="http://schemas.microsoft.com/office/drawing/2014/main" val="4070368791"/>
                    </a:ext>
                  </a:extLst>
                </a:gridCol>
              </a:tblGrid>
              <a:tr h="208454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“Double helix”  of ~6 µm </a:t>
                      </a:r>
                      <a:r>
                        <a:rPr lang="en-GB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Mylar</a:t>
                      </a:r>
                      <a:r>
                        <a:rPr lang="en-GB" dirty="0"/>
                        <a:t> with ~3 µm adhesive (≈15 µm total)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inner surface 500 Å Al + 200 Å Au (cathode)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/>
                        <a:t>outer surface 500 Å Al (shielding &amp; reduced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permeation)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76499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8A978A94-3424-94E5-39F4-FDEB13051711}"/>
              </a:ext>
            </a:extLst>
          </p:cNvPr>
          <p:cNvSpPr txBox="1"/>
          <p:nvPr/>
        </p:nvSpPr>
        <p:spPr>
          <a:xfrm>
            <a:off x="6728345" y="4299382"/>
            <a:ext cx="44150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b="1" dirty="0"/>
              <a:t>Mylar (PET) (less soft than Kapton)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Young’s modulus: ~4–6 </a:t>
            </a:r>
            <a:r>
              <a:rPr lang="en-GB" dirty="0" err="1"/>
              <a:t>GPa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Tensile strength: ~150–200 MPa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Elongation at break: ~100–120%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At 1atm expansion O(10um)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Operate at &lt;10%  of elastic yield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Mu2e shows O(100um) creep over 10years . Double layer helps. Prestress.</a:t>
            </a:r>
          </a:p>
        </p:txBody>
      </p:sp>
    </p:spTree>
    <p:extLst>
      <p:ext uri="{BB962C8B-B14F-4D97-AF65-F5344CB8AC3E}">
        <p14:creationId xmlns:p14="http://schemas.microsoft.com/office/powerpoint/2010/main" val="1655269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05E0-35E0-9BC5-A636-BE966F813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C21DE-83BC-61FD-8D70-A2C1E7225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Toleranced</a:t>
            </a:r>
            <a:r>
              <a:rPr lang="en-GB" dirty="0"/>
              <a:t> to microns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96F6E-C3F7-A5C7-97CD-24AC2ECA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061A9-80FB-A489-0988-63D7E7CD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7889F-91DA-4318-82D9-DC366BA47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88CB81-9E83-B91D-A9A8-5F30C14A4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00" t="13039" r="33115" b="-2187"/>
          <a:stretch/>
        </p:blipFill>
        <p:spPr>
          <a:xfrm>
            <a:off x="5824515" y="425177"/>
            <a:ext cx="4114800" cy="611373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DCB9AC-E3C3-B8A6-7E28-A84E53456693}"/>
              </a:ext>
            </a:extLst>
          </p:cNvPr>
          <p:cNvCxnSpPr/>
          <p:nvPr/>
        </p:nvCxnSpPr>
        <p:spPr>
          <a:xfrm>
            <a:off x="6583680" y="1300480"/>
            <a:ext cx="941493" cy="94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C57F5DC-DE33-3D15-361F-A49A60AE983D}"/>
              </a:ext>
            </a:extLst>
          </p:cNvPr>
          <p:cNvSpPr txBox="1"/>
          <p:nvPr/>
        </p:nvSpPr>
        <p:spPr>
          <a:xfrm>
            <a:off x="5029476" y="863680"/>
            <a:ext cx="2133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Pin (annealed)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18765-4136-FAE9-913C-8D962FFC6654}"/>
              </a:ext>
            </a:extLst>
          </p:cNvPr>
          <p:cNvCxnSpPr>
            <a:cxnSpLocks/>
          </p:cNvCxnSpPr>
          <p:nvPr/>
        </p:nvCxnSpPr>
        <p:spPr>
          <a:xfrm flipV="1">
            <a:off x="5083444" y="4210717"/>
            <a:ext cx="2079080" cy="900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1157C7-300D-23DF-709E-7DE89727CDBC}"/>
              </a:ext>
            </a:extLst>
          </p:cNvPr>
          <p:cNvSpPr txBox="1"/>
          <p:nvPr/>
        </p:nvSpPr>
        <p:spPr>
          <a:xfrm>
            <a:off x="2823880" y="3429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 ( one end with lip)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39A116-8CD7-9CAE-E4E3-443454E29D5C}"/>
              </a:ext>
            </a:extLst>
          </p:cNvPr>
          <p:cNvSpPr txBox="1"/>
          <p:nvPr/>
        </p:nvSpPr>
        <p:spPr>
          <a:xfrm>
            <a:off x="3169404" y="4064431"/>
            <a:ext cx="2150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Straw ends here (OD Al 30um larger than straw)</a:t>
            </a:r>
          </a:p>
          <a:p>
            <a:endParaRPr lang="en-GB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33BDC0B-A068-A067-3CD7-48EF555B5CFC}"/>
              </a:ext>
            </a:extLst>
          </p:cNvPr>
          <p:cNvCxnSpPr/>
          <p:nvPr/>
        </p:nvCxnSpPr>
        <p:spPr>
          <a:xfrm flipH="1">
            <a:off x="8153400" y="2252546"/>
            <a:ext cx="670932" cy="4014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8467547-1549-0900-A042-79565A05FE61}"/>
              </a:ext>
            </a:extLst>
          </p:cNvPr>
          <p:cNvSpPr txBox="1"/>
          <p:nvPr/>
        </p:nvSpPr>
        <p:spPr>
          <a:xfrm>
            <a:off x="9091961" y="1825625"/>
            <a:ext cx="2036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Plastic insert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945CE9-8DD6-DF8A-DB8D-38B2D84D4CE8}"/>
              </a:ext>
            </a:extLst>
          </p:cNvPr>
          <p:cNvSpPr txBox="1"/>
          <p:nvPr/>
        </p:nvSpPr>
        <p:spPr>
          <a:xfrm>
            <a:off x="1596788" y="4844955"/>
            <a:ext cx="4053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WE HAVE ESTABLISHED ALL TOOLING EXISTS BOTH AT LIVERPOOL AND IN COMPANIES THAT MAKE PARTS </a:t>
            </a:r>
          </a:p>
        </p:txBody>
      </p:sp>
    </p:spTree>
    <p:extLst>
      <p:ext uri="{BB962C8B-B14F-4D97-AF65-F5344CB8AC3E}">
        <p14:creationId xmlns:p14="http://schemas.microsoft.com/office/powerpoint/2010/main" val="1695150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EC91-6558-8EA0-2EF1-89D801B4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Tooling etc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624D3-ECCE-583A-F45C-65A40387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67" t="25635" r="22583" b="21510"/>
          <a:stretch>
            <a:fillRect/>
          </a:stretch>
        </p:blipFill>
        <p:spPr>
          <a:xfrm>
            <a:off x="5392834" y="189547"/>
            <a:ext cx="6799166" cy="39062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3A7B5-CE33-9FA7-1FF5-9B7545FB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0EDDD-6E05-4611-A3DB-DF02A3B01EFA}" type="datetime1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AE3BB-8FB3-12B2-CD3F-79A8C4C73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EE720-C87A-1F6D-44BA-3A5AC64A0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EF6BF1-426D-111B-3AAA-3F2A1A2CB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30" y="4062740"/>
            <a:ext cx="3959679" cy="2230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B5F4F-E38C-8E2B-5205-652BED8CB1D9}"/>
              </a:ext>
            </a:extLst>
          </p:cNvPr>
          <p:cNvSpPr txBox="1"/>
          <p:nvPr/>
        </p:nvSpPr>
        <p:spPr>
          <a:xfrm>
            <a:off x="6168788" y="4926842"/>
            <a:ext cx="424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Everything built to O(10um). Propose to retain this precision.</a:t>
            </a:r>
          </a:p>
        </p:txBody>
      </p:sp>
    </p:spTree>
    <p:extLst>
      <p:ext uri="{BB962C8B-B14F-4D97-AF65-F5344CB8AC3E}">
        <p14:creationId xmlns:p14="http://schemas.microsoft.com/office/powerpoint/2010/main" val="4073194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F718C-F28C-329E-197E-D6ED2DAB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B2E9C-BEA1-7D93-13ED-1C33F66F7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Everything databased and qualified individually</a:t>
            </a:r>
          </a:p>
          <a:p>
            <a:pPr lvl="1"/>
            <a:r>
              <a:rPr lang="en-GB" dirty="0"/>
              <a:t>Wires, pins, straws (precision parts used)</a:t>
            </a:r>
          </a:p>
          <a:p>
            <a:pPr lvl="1"/>
            <a:r>
              <a:rPr lang="en-GB" dirty="0"/>
              <a:t>Aligned and </a:t>
            </a:r>
            <a:r>
              <a:rPr lang="en-GB" dirty="0" err="1"/>
              <a:t>metrologized</a:t>
            </a:r>
            <a:r>
              <a:rPr lang="en-GB" dirty="0"/>
              <a:t> to 10 microns</a:t>
            </a:r>
          </a:p>
          <a:p>
            <a:pPr lvl="2"/>
            <a:r>
              <a:rPr lang="en-GB" dirty="0"/>
              <a:t>Precision manifolds and careful work</a:t>
            </a:r>
          </a:p>
          <a:p>
            <a:pPr lvl="1"/>
            <a:r>
              <a:rPr lang="en-GB" dirty="0"/>
              <a:t>CLEAN ROOM =&gt; NO HV TRAINING EVER NEEDED</a:t>
            </a:r>
          </a:p>
          <a:p>
            <a:pPr lvl="2"/>
            <a:r>
              <a:rPr lang="en-GB" dirty="0"/>
              <a:t>Clean procedures and training</a:t>
            </a:r>
          </a:p>
          <a:p>
            <a:pPr lvl="1"/>
            <a:r>
              <a:rPr lang="en-GB" dirty="0"/>
              <a:t>To my knowledge not even 1 spark over 6-8 years of prototype/operation</a:t>
            </a:r>
          </a:p>
          <a:p>
            <a:pPr lvl="1"/>
            <a:r>
              <a:rPr lang="en-GB" dirty="0"/>
              <a:t>This is good starting point</a:t>
            </a:r>
          </a:p>
          <a:p>
            <a:r>
              <a:rPr lang="en-GB" dirty="0"/>
              <a:t>Need to establish operating conditions (MHz, composition…)</a:t>
            </a:r>
          </a:p>
          <a:p>
            <a:r>
              <a:rPr lang="en-GB" dirty="0"/>
              <a:t>We can confidently cost materials (</a:t>
            </a:r>
            <a:r>
              <a:rPr lang="en-GB" dirty="0" err="1"/>
              <a:t>exc</a:t>
            </a:r>
            <a:r>
              <a:rPr lang="en-GB" dirty="0"/>
              <a:t> electronics ) 150K.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2C74-71C9-AE5B-6794-549664EF5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B380-A999-48F0-A846-9B68B1999766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A0771-84C7-09D5-7DBB-5ACA67DE4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96764-5807-42B2-98E2-10A73D42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10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A55FA-3996-8184-8223-6F343017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Spiral Tubes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DED4E-A08E-EFF5-B1A3-88FB050F59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6"/>
                </a:solidFill>
              </a:rPr>
              <a:t>No long straight seam → stresses are distributed helically, not concentrated.</a:t>
            </a:r>
          </a:p>
          <a:p>
            <a:r>
              <a:rPr lang="en-GB" dirty="0">
                <a:solidFill>
                  <a:schemeClr val="accent6"/>
                </a:solidFill>
              </a:rPr>
              <a:t>Redundancy: even if one seam leaks slightly, the second offset layer helps maintain gas integrity.</a:t>
            </a:r>
          </a:p>
          <a:p>
            <a:r>
              <a:rPr lang="en-GB" dirty="0">
                <a:solidFill>
                  <a:schemeClr val="accent6"/>
                </a:solidFill>
              </a:rPr>
              <a:t>Proven technology: used successfully in ATLAS TRT, Mu2e, g-2.</a:t>
            </a:r>
          </a:p>
          <a:p>
            <a:r>
              <a:rPr lang="en-GB" dirty="0">
                <a:solidFill>
                  <a:schemeClr val="accent6"/>
                </a:solidFill>
              </a:rPr>
              <a:t>Manufacturing is scalable (Paramount Tube and similar vendors can mass-produce).</a:t>
            </a:r>
          </a:p>
          <a:p>
            <a:r>
              <a:rPr lang="en-GB" dirty="0">
                <a:solidFill>
                  <a:schemeClr val="accent6"/>
                </a:solidFill>
              </a:rPr>
              <a:t>Survive 1atm differential easily</a:t>
            </a:r>
          </a:p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748D3B-62F5-C2C9-A442-142C6B8837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Helical seam leads to slight periodic non-uniformities in wall thickness and surface.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More material (≈15 </a:t>
            </a:r>
            <a:r>
              <a:rPr lang="en-US" altLang="en-US" dirty="0" err="1">
                <a:solidFill>
                  <a:schemeClr val="accent2">
                    <a:lumMod val="75000"/>
                  </a:schemeClr>
                </a:solidFill>
              </a:rPr>
              <a:t>μm</a:t>
            </a: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 total wall vs. thinner possible with welded), slightly worse radiation length.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Adhesive layers can age/outgas.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chemeClr val="accent2">
                    <a:lumMod val="75000"/>
                  </a:schemeClr>
                </a:solidFill>
              </a:rPr>
              <a:t>Field symmetry is not perfect (we found this negligible)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4B896-11C0-9EF8-37E9-C7272EF31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8259A-BB2D-4C4C-6088-62E1E3D86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7BC7B-0B6A-B245-970A-176A4F43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78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72FDF-233F-6A13-B24D-A8BC5B11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do SHiP want?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834A6-CE6D-839C-C0FA-4B105B857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0 Material detector DIRECTLY after Muon Shield</a:t>
            </a:r>
          </a:p>
          <a:p>
            <a:pPr lvl="1"/>
            <a:r>
              <a:rPr lang="en-GB"/>
              <a:t>Before He Volume</a:t>
            </a:r>
          </a:p>
          <a:p>
            <a:pPr lvl="1"/>
            <a:r>
              <a:rPr lang="en-GB"/>
              <a:t>Before what was the SND (neutrino detector)</a:t>
            </a:r>
          </a:p>
          <a:p>
            <a:r>
              <a:rPr lang="en-GB"/>
              <a:t>3x1m area (!)</a:t>
            </a:r>
          </a:p>
          <a:p>
            <a:r>
              <a:rPr lang="en-GB"/>
              <a:t>Tracking/VETO</a:t>
            </a:r>
          </a:p>
          <a:p>
            <a:r>
              <a:rPr lang="en-GB"/>
              <a:t>What physics benefit (cost)?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87E12-9365-D888-088D-0564162D0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11C98-7A62-2F8F-0180-C95E7B09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64435-BB8C-4318-7A14-008A432C1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62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0F590-CCDD-A3AC-C10F-6D1694AC9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C2253-8652-05E5-E8DC-FBE82EF56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See talk in Zürich (May) </a:t>
            </a:r>
          </a:p>
          <a:p>
            <a:pPr lvl="1"/>
            <a:r>
              <a:rPr lang="en-GB" dirty="0"/>
              <a:t>Updates</a:t>
            </a:r>
          </a:p>
          <a:p>
            <a:r>
              <a:rPr lang="en-GB" dirty="0"/>
              <a:t>A quick recap of what we know</a:t>
            </a:r>
          </a:p>
          <a:p>
            <a:pPr lvl="1"/>
            <a:r>
              <a:rPr lang="en-GB" dirty="0"/>
              <a:t>Cheap</a:t>
            </a:r>
          </a:p>
          <a:p>
            <a:pPr lvl="1"/>
            <a:r>
              <a:rPr lang="en-GB" dirty="0"/>
              <a:t>Efficient</a:t>
            </a:r>
          </a:p>
          <a:p>
            <a:pPr lvl="1"/>
            <a:r>
              <a:rPr lang="en-GB" dirty="0"/>
              <a:t>Capable of O(&lt;50 </a:t>
            </a:r>
            <a:r>
              <a:rPr lang="el-GR" dirty="0"/>
              <a:t>μ</a:t>
            </a:r>
            <a:r>
              <a:rPr lang="en-GB" dirty="0"/>
              <a:t>m track resolution)</a:t>
            </a:r>
          </a:p>
          <a:p>
            <a:pPr lvl="1"/>
            <a:r>
              <a:rPr lang="en-GB" dirty="0"/>
              <a:t>Can be built “light” or “heavy”, “small or large” (more later)</a:t>
            </a:r>
          </a:p>
          <a:p>
            <a:pPr lvl="1"/>
            <a:r>
              <a:rPr lang="en-GB" dirty="0" err="1"/>
              <a:t>Pretensioning</a:t>
            </a:r>
            <a:r>
              <a:rPr lang="en-GB" dirty="0"/>
              <a:t> can be an issue (more later)</a:t>
            </a:r>
          </a:p>
          <a:p>
            <a:pPr lvl="1"/>
            <a:r>
              <a:rPr lang="en-GB" dirty="0"/>
              <a:t>QA/QC critical</a:t>
            </a:r>
          </a:p>
          <a:p>
            <a:pPr lvl="1"/>
            <a:r>
              <a:rPr lang="en-GB" dirty="0"/>
              <a:t>Takes about 1 year to build a 3000 straw tracker </a:t>
            </a:r>
          </a:p>
          <a:p>
            <a:pPr lvl="2"/>
            <a:r>
              <a:rPr lang="en-GB" dirty="0"/>
              <a:t>Design for </a:t>
            </a:r>
            <a:r>
              <a:rPr lang="en-GB" dirty="0" err="1"/>
              <a:t>SHiP</a:t>
            </a:r>
            <a:r>
              <a:rPr lang="en-GB" dirty="0"/>
              <a:t> would be faster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47BE8-270A-EE1C-EB99-CB2B3AA8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7016F-E86B-757E-AE22-62E70A96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C7C08-CD68-DCEB-5650-151296F8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7752CC-8167-FF3E-99BC-A7CFEC909E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01" t="63452" r="66602" b="26962"/>
          <a:stretch>
            <a:fillRect/>
          </a:stretch>
        </p:blipFill>
        <p:spPr>
          <a:xfrm>
            <a:off x="7265223" y="2628900"/>
            <a:ext cx="3898077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73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E1765-E46B-8170-FBF1-2F4E85F82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Pretensioning</a:t>
            </a:r>
            <a:r>
              <a:rPr lang="en-GB" dirty="0"/>
              <a:t> mu2e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72387-7AAC-C1C2-803F-281679213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80" y="1390196"/>
            <a:ext cx="456752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Four different initial tension of 300, 400, 500 and 600 gram-meter (gm) were ap plied to 120 cm long straws</a:t>
            </a:r>
          </a:p>
          <a:p>
            <a:r>
              <a:rPr lang="en-GB" dirty="0"/>
              <a:t>An extrapolation of measured tension data results that O(600) gm initial tensioning is required to get &gt; 200 gm tension after life time operation of straw. </a:t>
            </a:r>
          </a:p>
          <a:p>
            <a:r>
              <a:rPr lang="en-GB" dirty="0"/>
              <a:t>Test for 5 years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ACC41-84FA-F131-2C9D-63F25FFF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C33B9-8BD5-43F7-A993-5867B8C22AD2}" type="datetime1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8D897-001A-36FA-0B18-C528FA49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D2F7E-73DA-1BD3-CE35-AAD72B8B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1E631C-171F-AB4A-60FA-84CDE8E9B8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69" t="21492" r="29103" b="28359"/>
          <a:stretch>
            <a:fillRect/>
          </a:stretch>
        </p:blipFill>
        <p:spPr>
          <a:xfrm>
            <a:off x="6987654" y="491319"/>
            <a:ext cx="3698543" cy="3439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60DF90-DDD3-8C02-D758-0E328F5DE4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762" t="15556" r="36562" b="63386"/>
          <a:stretch>
            <a:fillRect/>
          </a:stretch>
        </p:blipFill>
        <p:spPr>
          <a:xfrm>
            <a:off x="6940327" y="4381500"/>
            <a:ext cx="4280124" cy="176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63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12041-130E-E329-2EFA-D8C92679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37C5C-C422-FBA5-6838-081A4F18C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Wires need to be tensioned</a:t>
            </a:r>
          </a:p>
          <a:p>
            <a:pPr lvl="1"/>
            <a:r>
              <a:rPr lang="en-GB" dirty="0"/>
              <a:t>SEPARATELY</a:t>
            </a:r>
          </a:p>
          <a:p>
            <a:pPr lvl="1"/>
            <a:r>
              <a:rPr lang="en-GB" dirty="0"/>
              <a:t>FRAME AND WIRE CAN MATCH EXPANSION (3ppm)</a:t>
            </a:r>
          </a:p>
          <a:p>
            <a:r>
              <a:rPr lang="en-GB" dirty="0"/>
              <a:t>Straws </a:t>
            </a:r>
            <a:r>
              <a:rPr lang="en-GB" i="1" dirty="0"/>
              <a:t>Usually</a:t>
            </a:r>
            <a:r>
              <a:rPr lang="en-GB" dirty="0"/>
              <a:t> Tensioned</a:t>
            </a:r>
          </a:p>
          <a:p>
            <a:r>
              <a:rPr lang="en-GB" dirty="0"/>
              <a:t>Differential Expansion (T)</a:t>
            </a:r>
          </a:p>
          <a:p>
            <a:pPr lvl="1"/>
            <a:r>
              <a:rPr lang="en-GB" dirty="0"/>
              <a:t>Straw 20ppm</a:t>
            </a:r>
          </a:p>
          <a:p>
            <a:r>
              <a:rPr lang="en-GB" dirty="0"/>
              <a:t>Humidity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77117-58CA-C982-C4B2-1770B115BB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Tensioning keeps straw geometry aligned with wire</a:t>
            </a:r>
          </a:p>
          <a:p>
            <a:r>
              <a:rPr lang="en-GB" dirty="0"/>
              <a:t>Can you retain geometry (e.g. under pressure) and wire tension WITHOUT extreme tension??</a:t>
            </a:r>
          </a:p>
          <a:p>
            <a:pPr lvl="1"/>
            <a:r>
              <a:rPr lang="en-GB" dirty="0"/>
              <a:t>1000*500g=0.5 Tonne</a:t>
            </a:r>
          </a:p>
          <a:p>
            <a:pPr lvl="1"/>
            <a:r>
              <a:rPr lang="en-GB" dirty="0"/>
              <a:t>Stiff and strong frame!!</a:t>
            </a:r>
          </a:p>
          <a:p>
            <a:r>
              <a:rPr lang="en-GB" dirty="0"/>
              <a:t>Secondary enclosure?</a:t>
            </a:r>
          </a:p>
          <a:p>
            <a:pPr lvl="1"/>
            <a:r>
              <a:rPr lang="en-GB" dirty="0"/>
              <a:t>R&amp;D?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02D75-EA28-7053-33B3-E21D42257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C33B9-8BD5-43F7-A993-5867B8C22AD2}" type="datetime1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44EF5-FA0D-ECEE-FAA4-8B6A12AB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C0591-91A3-F1E7-6FEB-82349351E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28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432F0-58C3-4623-9A20-83C78BD3A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DE9C-4CEB-F626-50A5-357FD53E4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Efficiency – ~97-98% over all straw (99% best)</a:t>
            </a:r>
          </a:p>
          <a:p>
            <a:r>
              <a:rPr lang="en-GB" dirty="0"/>
              <a:t>Resolution O(100 </a:t>
            </a:r>
            <a:r>
              <a:rPr lang="el-GR" dirty="0"/>
              <a:t>μ</a:t>
            </a:r>
            <a:r>
              <a:rPr lang="en-GB" dirty="0"/>
              <a:t>m/layer)</a:t>
            </a:r>
          </a:p>
          <a:p>
            <a:r>
              <a:rPr lang="en-GB" dirty="0"/>
              <a:t>Voltage – 1650V </a:t>
            </a:r>
          </a:p>
          <a:p>
            <a:r>
              <a:rPr lang="en-GB" dirty="0"/>
              <a:t>Lifetime – no degradation at all seen</a:t>
            </a:r>
          </a:p>
          <a:p>
            <a:r>
              <a:rPr lang="en-GB" dirty="0"/>
              <a:t>Leakage – maintain better than 10</a:t>
            </a:r>
            <a:r>
              <a:rPr lang="en-GB" baseline="30000" dirty="0"/>
              <a:t>-9</a:t>
            </a:r>
            <a:r>
              <a:rPr lang="en-GB" dirty="0"/>
              <a:t> torr in region of detectors</a:t>
            </a:r>
          </a:p>
          <a:p>
            <a:r>
              <a:rPr lang="en-GB" dirty="0"/>
              <a:t>Operated in 2T field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65D8E-7577-67E7-0D7E-916594C5B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C5940-FAD1-4932-A110-B53735EE7118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BF77-7E4A-90AA-4523-DD9E710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A2491-0D78-CA98-3E6E-606A3820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06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3C312-31B0-226B-F891-79D17A40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</a:t>
            </a:r>
            <a:r>
              <a:rPr lang="en-GB" dirty="0" err="1"/>
              <a:t>SHiP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7EBE6-B81A-78D2-86C2-1C297CBB7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Build O(1.2 m) detector with 5mm straw. </a:t>
            </a:r>
          </a:p>
          <a:p>
            <a:r>
              <a:rPr lang="en-GB" dirty="0"/>
              <a:t>Each plane a double one for efficiency (2 layers per plane)</a:t>
            </a:r>
          </a:p>
          <a:p>
            <a:pPr lvl="1"/>
            <a:r>
              <a:rPr lang="en-GB" dirty="0"/>
              <a:t>Split into 3 submanifolds of 128 (64 in each layer?)</a:t>
            </a:r>
          </a:p>
          <a:p>
            <a:r>
              <a:rPr lang="en-GB" dirty="0"/>
              <a:t>Arranged “</a:t>
            </a:r>
            <a:r>
              <a:rPr lang="en-GB" dirty="0" err="1"/>
              <a:t>vuw</a:t>
            </a:r>
            <a:r>
              <a:rPr lang="en-GB" dirty="0"/>
              <a:t>” (0, 60, 120,0,60, 120?)</a:t>
            </a:r>
          </a:p>
          <a:p>
            <a:pPr lvl="1"/>
            <a:r>
              <a:rPr lang="en-GB"/>
              <a:t>Julich Configuration</a:t>
            </a:r>
          </a:p>
          <a:p>
            <a:endParaRPr lang="en-GB" dirty="0"/>
          </a:p>
          <a:p>
            <a:r>
              <a:rPr lang="en-GB"/>
              <a:t>O(2300</a:t>
            </a:r>
            <a:r>
              <a:rPr lang="en-GB" dirty="0"/>
              <a:t>) straws</a:t>
            </a:r>
          </a:p>
          <a:p>
            <a:r>
              <a:rPr lang="en-GB" dirty="0"/>
              <a:t>Straw length about 1150mm</a:t>
            </a:r>
          </a:p>
          <a:p>
            <a:pPr lvl="1"/>
            <a:r>
              <a:rPr lang="en-GB" dirty="0"/>
              <a:t>To be tuned for radiation profile</a:t>
            </a:r>
          </a:p>
          <a:p>
            <a:r>
              <a:rPr lang="en-GB"/>
              <a:t>Wire Pretensioning </a:t>
            </a:r>
            <a:r>
              <a:rPr lang="en-GB" dirty="0"/>
              <a:t>problem</a:t>
            </a:r>
          </a:p>
          <a:p>
            <a:pPr lvl="1"/>
            <a:r>
              <a:rPr lang="en-GB" dirty="0"/>
              <a:t>Engineers suspension bridge</a:t>
            </a:r>
          </a:p>
          <a:p>
            <a:pPr lvl="1"/>
            <a:r>
              <a:rPr lang="en-GB" i="1" u="sng" dirty="0"/>
              <a:t>Partially Solved</a:t>
            </a:r>
            <a:r>
              <a:rPr lang="en-GB" dirty="0"/>
              <a:t> by using composite frame</a:t>
            </a:r>
          </a:p>
          <a:p>
            <a:pPr lvl="1"/>
            <a:r>
              <a:rPr lang="en-GB" i="1" u="sng" dirty="0"/>
              <a:t>Tuned</a:t>
            </a:r>
            <a:r>
              <a:rPr lang="en-GB" dirty="0"/>
              <a:t> to Tungsten Rhenium +Epoxy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2228F-1A0B-2654-64E0-50E4BBF4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33" t="13519" r="25521"/>
          <a:stretch/>
        </p:blipFill>
        <p:spPr>
          <a:xfrm>
            <a:off x="9118600" y="4102100"/>
            <a:ext cx="2451100" cy="24511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142BA-A564-401C-F680-71E545B71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1D2C-F93F-43AC-896B-808B91296C1A}" type="datetime1">
              <a:rPr lang="en-GB" smtClean="0"/>
              <a:t>06/10/2025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06C20-D2AD-FD72-9AE6-91BD78CC8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17BCD-D286-FCED-A4B5-BFF4C79C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61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B9E8-2D21-57E7-C247-DDD005C28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Propose (Sep)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A2630-D5DF-C8C0-04CF-8D5333F6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6mm separation</a:t>
            </a:r>
          </a:p>
          <a:p>
            <a:r>
              <a:rPr lang="en-GB" dirty="0"/>
              <a:t>64*6=384 mm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Each manifold 128 straws</a:t>
            </a:r>
          </a:p>
          <a:p>
            <a:r>
              <a:rPr lang="en-GB" dirty="0"/>
              <a:t>Double layer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A2959-B6D1-1F35-AA4A-02E75FE0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EF47-67EB-4162-A0B8-E294DB396002}" type="datetime1">
              <a:rPr lang="en-GB" smtClean="0"/>
              <a:t>06/10/2025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F23E3-2092-2DF3-55C2-684A30F6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Bowcock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232BF-DF2C-43BF-C3ED-836F652D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0EF4A-4D8C-4406-B21C-F4594C64E759}" type="slidenum">
              <a:rPr lang="en-GB" smtClean="0"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55BF5-309D-D7D3-4829-C87F1DEB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39" t="54518" r="50132" b="22026"/>
          <a:stretch>
            <a:fillRect/>
          </a:stretch>
        </p:blipFill>
        <p:spPr>
          <a:xfrm>
            <a:off x="5829299" y="857250"/>
            <a:ext cx="5802923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C30CC-A7A4-95A1-B83C-E12C22B0DC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87" t="16389" r="19219" b="5833"/>
          <a:stretch>
            <a:fillRect/>
          </a:stretch>
        </p:blipFill>
        <p:spPr>
          <a:xfrm>
            <a:off x="1676400" y="2701036"/>
            <a:ext cx="3067050" cy="229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23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1379</Words>
  <Application>Microsoft Office PowerPoint</Application>
  <PresentationFormat>Widescreen</PresentationFormat>
  <Paragraphs>282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UBT Straws </vt:lpstr>
      <vt:lpstr>Short Message</vt:lpstr>
      <vt:lpstr>What do SHiP want?</vt:lpstr>
      <vt:lpstr>Straws</vt:lpstr>
      <vt:lpstr>Pretensioning mu2e</vt:lpstr>
      <vt:lpstr>Why is this important?</vt:lpstr>
      <vt:lpstr>Performance</vt:lpstr>
      <vt:lpstr>For SHiP</vt:lpstr>
      <vt:lpstr>Propose (Sep)</vt:lpstr>
      <vt:lpstr>To understand/calculate</vt:lpstr>
      <vt:lpstr>PowerPoint Presentation</vt:lpstr>
      <vt:lpstr>Improved (slightly). Support. Holes.</vt:lpstr>
      <vt:lpstr>PowerPoint Presentation</vt:lpstr>
      <vt:lpstr>Large Area Silicon Tiles (FYI)</vt:lpstr>
      <vt:lpstr>PowerPoint Presentation</vt:lpstr>
      <vt:lpstr>Summary(1)</vt:lpstr>
      <vt:lpstr>But this not good enough!!</vt:lpstr>
      <vt:lpstr>Strawman</vt:lpstr>
      <vt:lpstr>Idea - </vt:lpstr>
      <vt:lpstr>Summary</vt:lpstr>
      <vt:lpstr>Backup</vt:lpstr>
      <vt:lpstr>PowerPoint Presentation</vt:lpstr>
      <vt:lpstr>PowerPoint Presentation</vt:lpstr>
      <vt:lpstr>5mm straws </vt:lpstr>
      <vt:lpstr>One end</vt:lpstr>
      <vt:lpstr>Tooling etc</vt:lpstr>
      <vt:lpstr>Commentary</vt:lpstr>
      <vt:lpstr>Spiral Tubes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Themis Bowcock</dc:creator>
  <cp:lastModifiedBy>Bowcock, Themis</cp:lastModifiedBy>
  <cp:revision>14</cp:revision>
  <dcterms:created xsi:type="dcterms:W3CDTF">2025-06-03T08:54:31Z</dcterms:created>
  <dcterms:modified xsi:type="dcterms:W3CDTF">2025-10-06T11:05:11Z</dcterms:modified>
</cp:coreProperties>
</file>