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Proxima Nova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roximaNova-bold.fntdata"/><Relationship Id="rId14" Type="http://schemas.openxmlformats.org/officeDocument/2006/relationships/slide" Target="slides/slide9.xml"/><Relationship Id="rId36" Type="http://schemas.openxmlformats.org/officeDocument/2006/relationships/font" Target="fonts/ProximaNova-regular.fntdata"/><Relationship Id="rId17" Type="http://schemas.openxmlformats.org/officeDocument/2006/relationships/slide" Target="slides/slide12.xml"/><Relationship Id="rId39" Type="http://schemas.openxmlformats.org/officeDocument/2006/relationships/font" Target="fonts/ProximaNova-boldItalic.fntdata"/><Relationship Id="rId16" Type="http://schemas.openxmlformats.org/officeDocument/2006/relationships/slide" Target="slides/slide11.xml"/><Relationship Id="rId38" Type="http://schemas.openxmlformats.org/officeDocument/2006/relationships/font" Target="fonts/ProximaNova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562bae41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2562bae41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4949efaa80_1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4949efaa80_1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4949efaa80_1_9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4949efaa80_1_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949efaa80_1_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949efaa80_1_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949efaa80_1_8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4949efaa80_1_8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949efaa80_1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4949efaa80_1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949efaa80_1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949efaa80_1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8c0648928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8c0648928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4949efaa80_1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4949efaa80_1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4949efaa80_1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4949efaa80_1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8c21daa7c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8c21daa7c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949efaa80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949efaa80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4949efaa80_1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4949efaa80_1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c0648928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8c0648928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8c0648928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8c0648928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949efaa80_1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4949efaa80_1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3fbe55aa62_6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3fbe55aa62_6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b615f1f31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0b615f1f31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8c21daa7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8c21daa7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c41f01f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8c41f01f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c41f01fd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8c41f01fd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4949efaa80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4949efaa80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949efaa80_1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949efaa80_1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8ca9f46793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8ca9f46793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949efaa80_1_7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949efaa80_1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949efaa80_1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949efaa80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949efaa80_1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949efaa80_1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949efaa80_1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949efaa80_1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4949efaa80_1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4949efaa80_1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949efaa80_1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4949efaa80_1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6.jpg"/><Relationship Id="rId7" Type="http://schemas.openxmlformats.org/officeDocument/2006/relationships/image" Target="../media/image11.png"/><Relationship Id="rId8" Type="http://schemas.openxmlformats.org/officeDocument/2006/relationships/hyperlink" Target="mailto:qiyuan.xu@cockcroft.ac.uk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Relationship Id="rId5" Type="http://schemas.openxmlformats.org/officeDocument/2006/relationships/image" Target="../media/image36.gif"/><Relationship Id="rId6" Type="http://schemas.openxmlformats.org/officeDocument/2006/relationships/image" Target="../media/image4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png"/><Relationship Id="rId10" Type="http://schemas.openxmlformats.org/officeDocument/2006/relationships/image" Target="../media/image44.png"/><Relationship Id="rId13" Type="http://schemas.openxmlformats.org/officeDocument/2006/relationships/image" Target="../media/image49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5" Type="http://schemas.openxmlformats.org/officeDocument/2006/relationships/image" Target="../media/image52.png"/><Relationship Id="rId6" Type="http://schemas.openxmlformats.org/officeDocument/2006/relationships/image" Target="../media/image48.png"/><Relationship Id="rId7" Type="http://schemas.openxmlformats.org/officeDocument/2006/relationships/image" Target="../media/image51.png"/><Relationship Id="rId8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53.png"/><Relationship Id="rId5" Type="http://schemas.openxmlformats.org/officeDocument/2006/relationships/image" Target="../media/image16.jp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Relationship Id="rId4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7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6432025" y="2571750"/>
            <a:ext cx="2382600" cy="2000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630550" y="1063363"/>
            <a:ext cx="7301100" cy="8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79"/>
              <a:t>Towards Radiation-hard Transverse Beam Imaging with Multimode Fiber and Machine Learning</a:t>
            </a:r>
            <a:endParaRPr b="1" sz="1979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630549" y="2918725"/>
            <a:ext cx="1771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Qiyuan Xu </a:t>
            </a:r>
            <a:endParaRPr i="1" sz="12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PhD Student</a:t>
            </a:r>
            <a:endParaRPr i="1" sz="12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388" y="4223180"/>
            <a:ext cx="1428974" cy="3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188" y="4021605"/>
            <a:ext cx="978350" cy="69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2525" y="381575"/>
            <a:ext cx="1158226" cy="20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3"/>
          <p:cNvCxnSpPr/>
          <p:nvPr/>
        </p:nvCxnSpPr>
        <p:spPr>
          <a:xfrm flipH="1" rot="10800000">
            <a:off x="630538" y="2848075"/>
            <a:ext cx="78879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8225" y="4060973"/>
            <a:ext cx="867449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7400750" y="2918825"/>
            <a:ext cx="126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15</a:t>
            </a:r>
            <a:r>
              <a:rPr b="1" lang="en" sz="1300">
                <a:solidFill>
                  <a:schemeClr val="dk1"/>
                </a:solidFill>
              </a:rPr>
              <a:t>, Oct 2025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699525" y="2471125"/>
            <a:ext cx="39210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Supervisors: </a:t>
            </a:r>
            <a:r>
              <a:rPr i="1" lang="en" sz="1000"/>
              <a:t>H. Zhang, A. Hill, G. Trad, F. Roncarolo,</a:t>
            </a:r>
            <a:r>
              <a:rPr i="1" lang="en" sz="1000"/>
              <a:t> C. P. Welsch</a:t>
            </a:r>
            <a:endParaRPr i="1" sz="1000"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1488" y="4037775"/>
            <a:ext cx="1186974" cy="6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630550" y="3439950"/>
            <a:ext cx="1771800" cy="3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 u="sng">
                <a:solidFill>
                  <a:schemeClr val="hlink"/>
                </a:solidFill>
                <a:hlinkClick r:id="rId8"/>
              </a:rPr>
              <a:t>qiyuan.xu@cockcroft.ac.uk</a:t>
            </a:r>
            <a:r>
              <a:rPr i="1" lang="en" sz="1000"/>
              <a:t>  </a:t>
            </a:r>
            <a:endParaRPr i="1" sz="1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1382550" y="1084013"/>
            <a:ext cx="3766800" cy="3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Background and Motivation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A1A1A"/>
                </a:solidFill>
              </a:rPr>
              <a:t>Evaluation Metrics</a:t>
            </a:r>
            <a:endParaRPr b="1" sz="1700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Experiment and Dataset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Model and Training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Results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99" name="Google Shape;199;p22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00" name="Google Shape;200;p22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 title=" PhD_Setup copy.png"/>
          <p:cNvPicPr preferRelativeResize="0"/>
          <p:nvPr/>
        </p:nvPicPr>
        <p:blipFill rotWithShape="1">
          <a:blip r:embed="rId3">
            <a:alphaModFix/>
          </a:blip>
          <a:srcRect b="0" l="787" r="787" t="0"/>
          <a:stretch/>
        </p:blipFill>
        <p:spPr>
          <a:xfrm>
            <a:off x="1041950" y="999375"/>
            <a:ext cx="3409198" cy="200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Exploring synthetic data</a:t>
            </a:r>
            <a:endParaRPr/>
          </a:p>
        </p:txBody>
      </p:sp>
      <p:sp>
        <p:nvSpPr>
          <p:cNvPr id="207" name="Google Shape;20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  <p:sp>
        <p:nvSpPr>
          <p:cNvPr id="208" name="Google Shape;208;p23"/>
          <p:cNvSpPr/>
          <p:nvPr/>
        </p:nvSpPr>
        <p:spPr>
          <a:xfrm>
            <a:off x="1143050" y="1039975"/>
            <a:ext cx="762000" cy="762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3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0" name="Google Shape;210;p23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827600" y="3361275"/>
            <a:ext cx="7373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Use a </a:t>
            </a:r>
            <a:r>
              <a:rPr b="1" lang="en" sz="1100"/>
              <a:t>laser-illuminated DMD </a:t>
            </a:r>
            <a:r>
              <a:rPr lang="en" sz="1100"/>
              <a:t>(Digital micromirror device) to emulate emission from a scintillation screen.</a:t>
            </a:r>
            <a:br>
              <a:rPr lang="en" sz="1100"/>
            </a:b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Load </a:t>
            </a:r>
            <a:r>
              <a:rPr b="1" lang="en" sz="1100"/>
              <a:t>synthetic data</a:t>
            </a:r>
            <a:r>
              <a:rPr lang="en" sz="1100"/>
              <a:t> (e.g., from simulations) onto the DMD as the </a:t>
            </a:r>
            <a:r>
              <a:rPr b="1" lang="en" sz="1100"/>
              <a:t>training set</a:t>
            </a:r>
            <a:r>
              <a:rPr lang="en" sz="1100"/>
              <a:t>.</a:t>
            </a:r>
            <a:br>
              <a:rPr lang="en" sz="1100"/>
            </a:b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/>
              <a:t>Load </a:t>
            </a:r>
            <a:r>
              <a:rPr b="1" lang="en" sz="1100"/>
              <a:t>real beam images</a:t>
            </a:r>
            <a:r>
              <a:rPr lang="en" sz="1100"/>
              <a:t> (e.g., from previous experiments) onto the DMD as</a:t>
            </a:r>
            <a:r>
              <a:rPr b="1" lang="en" sz="1100"/>
              <a:t> evaluation (test) data</a:t>
            </a:r>
            <a:r>
              <a:rPr lang="en" sz="1100"/>
              <a:t>.</a:t>
            </a:r>
            <a:br>
              <a:rPr lang="en" sz="1100"/>
            </a:br>
            <a:endParaRPr sz="1100"/>
          </a:p>
        </p:txBody>
      </p:sp>
      <p:sp>
        <p:nvSpPr>
          <p:cNvPr id="216" name="Google Shape;216;p24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Exploring synthetic data</a:t>
            </a:r>
            <a:endParaRPr/>
          </a:p>
        </p:txBody>
      </p:sp>
      <p:sp>
        <p:nvSpPr>
          <p:cNvPr id="217" name="Google Shape;21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  <p:pic>
        <p:nvPicPr>
          <p:cNvPr id="218" name="Google Shape;218;p24" title="setup_real.png"/>
          <p:cNvPicPr preferRelativeResize="0"/>
          <p:nvPr/>
        </p:nvPicPr>
        <p:blipFill rotWithShape="1">
          <a:blip r:embed="rId3">
            <a:alphaModFix/>
          </a:blip>
          <a:srcRect b="3910" l="0" r="0" t="0"/>
          <a:stretch/>
        </p:blipFill>
        <p:spPr>
          <a:xfrm>
            <a:off x="4824988" y="1020875"/>
            <a:ext cx="3647149" cy="19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 title="transparent_PhD_Setup_DMD_pos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472" y="1050225"/>
            <a:ext cx="3766804" cy="1982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1" name="Google Shape;221;p24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Synthetic data - </a:t>
            </a:r>
            <a:r>
              <a:rPr lang="en"/>
              <a:t>Stochastic</a:t>
            </a:r>
            <a:r>
              <a:rPr lang="en"/>
              <a:t> Gaussian Mixture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endParaRPr/>
          </a:p>
        </p:txBody>
      </p:sp>
      <p:sp>
        <p:nvSpPr>
          <p:cNvPr id="228" name="Google Shape;228;p25"/>
          <p:cNvSpPr txBox="1"/>
          <p:nvPr/>
        </p:nvSpPr>
        <p:spPr>
          <a:xfrm>
            <a:off x="675250" y="3842938"/>
            <a:ext cx="4559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image above illustrates that a complex transverse beam distribution can be </a:t>
            </a:r>
            <a:r>
              <a:rPr b="1" lang="en" sz="1100"/>
              <a:t>effectively approximated</a:t>
            </a:r>
            <a:r>
              <a:rPr lang="en" sz="1100"/>
              <a:t> using a Gaussian Mixture Model with as few as </a:t>
            </a:r>
            <a:r>
              <a:rPr b="1" lang="en" sz="1100"/>
              <a:t>three components</a:t>
            </a:r>
            <a:r>
              <a:rPr lang="en" sz="1100"/>
              <a:t>.</a:t>
            </a:r>
            <a:endParaRPr sz="1100"/>
          </a:p>
        </p:txBody>
      </p:sp>
      <p:pic>
        <p:nvPicPr>
          <p:cNvPr id="229" name="Google Shape;229;p25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201" y="1246625"/>
            <a:ext cx="3506028" cy="136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 title="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188" y="2805469"/>
            <a:ext cx="3506050" cy="136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 title="SGM copy.png"/>
          <p:cNvPicPr preferRelativeResize="0"/>
          <p:nvPr/>
        </p:nvPicPr>
        <p:blipFill rotWithShape="1">
          <a:blip r:embed="rId5">
            <a:alphaModFix/>
          </a:blip>
          <a:srcRect b="2954" l="0" r="0" t="2945"/>
          <a:stretch/>
        </p:blipFill>
        <p:spPr>
          <a:xfrm>
            <a:off x="458200" y="1622563"/>
            <a:ext cx="4243533" cy="20824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25"/>
          <p:cNvCxnSpPr/>
          <p:nvPr/>
        </p:nvCxnSpPr>
        <p:spPr>
          <a:xfrm flipH="1" rot="10800000">
            <a:off x="4607050" y="1959425"/>
            <a:ext cx="436800" cy="60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25"/>
          <p:cNvCxnSpPr/>
          <p:nvPr/>
        </p:nvCxnSpPr>
        <p:spPr>
          <a:xfrm>
            <a:off x="4607050" y="2537625"/>
            <a:ext cx="443700" cy="61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4" name="Google Shape;234;p25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35" name="Google Shape;235;p25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  <p:grpSp>
        <p:nvGrpSpPr>
          <p:cNvPr id="236" name="Google Shape;236;p25"/>
          <p:cNvGrpSpPr/>
          <p:nvPr/>
        </p:nvGrpSpPr>
        <p:grpSpPr>
          <a:xfrm>
            <a:off x="1411992" y="975338"/>
            <a:ext cx="2588505" cy="521525"/>
            <a:chOff x="1516842" y="1006675"/>
            <a:chExt cx="2588505" cy="521525"/>
          </a:xfrm>
        </p:grpSpPr>
        <p:pic>
          <p:nvPicPr>
            <p:cNvPr id="237" name="Google Shape;237;p25" title="PRAB___Draft___2025 (dragged).png"/>
            <p:cNvPicPr preferRelativeResize="0"/>
            <p:nvPr/>
          </p:nvPicPr>
          <p:blipFill rotWithShape="1">
            <a:blip r:embed="rId6">
              <a:alphaModFix/>
            </a:blip>
            <a:srcRect b="0" l="0" r="68285" t="0"/>
            <a:stretch/>
          </p:blipFill>
          <p:spPr>
            <a:xfrm>
              <a:off x="1516842" y="1006675"/>
              <a:ext cx="761975" cy="50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25"/>
            <p:cNvPicPr preferRelativeResize="0"/>
            <p:nvPr/>
          </p:nvPicPr>
          <p:blipFill rotWithShape="1">
            <a:blip r:embed="rId7">
              <a:alphaModFix/>
            </a:blip>
            <a:srcRect b="0" l="26356" r="0" t="0"/>
            <a:stretch/>
          </p:blipFill>
          <p:spPr>
            <a:xfrm>
              <a:off x="2278823" y="1020300"/>
              <a:ext cx="1826524" cy="507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Synthetic vs. Real dataset </a:t>
            </a:r>
            <a:r>
              <a:rPr lang="en"/>
              <a:t>Variance</a:t>
            </a:r>
            <a:endParaRPr/>
          </a:p>
        </p:txBody>
      </p:sp>
      <p:sp>
        <p:nvSpPr>
          <p:cNvPr id="244" name="Google Shape;24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  <p:pic>
        <p:nvPicPr>
          <p:cNvPr id="245" name="Google Shape;245;p26" title="dataset_p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000" y="894775"/>
            <a:ext cx="4824796" cy="2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6"/>
          <p:cNvSpPr txBox="1"/>
          <p:nvPr/>
        </p:nvSpPr>
        <p:spPr>
          <a:xfrm>
            <a:off x="2001950" y="3452225"/>
            <a:ext cx="5016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 sz="1100"/>
              <a:t>PCA visualization</a:t>
            </a:r>
            <a:r>
              <a:rPr lang="en" sz="1100"/>
              <a:t> of the training and test dataset images projected onto their three most significant principal components.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The training set (blue) covers a broader region in PCA space than the test set (yellow), indicating </a:t>
            </a:r>
            <a:r>
              <a:rPr b="1" lang="en" sz="1100"/>
              <a:t>higher variance</a:t>
            </a:r>
            <a:r>
              <a:rPr lang="en" sz="1100"/>
              <a:t> and better coverage.</a:t>
            </a:r>
            <a:endParaRPr sz="1100"/>
          </a:p>
        </p:txBody>
      </p:sp>
      <p:sp>
        <p:nvSpPr>
          <p:cNvPr id="247" name="Google Shape;247;p26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48" name="Google Shape;248;p26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254" name="Google Shape;254;p27"/>
          <p:cNvSpPr txBox="1"/>
          <p:nvPr>
            <p:ph idx="1" type="body"/>
          </p:nvPr>
        </p:nvSpPr>
        <p:spPr>
          <a:xfrm>
            <a:off x="1382550" y="1084013"/>
            <a:ext cx="3766800" cy="3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Background and Motivation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A1A1A"/>
                </a:solidFill>
              </a:rPr>
              <a:t>Evaluation Metrics</a:t>
            </a:r>
            <a:endParaRPr b="1" sz="1700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Experiment and Dataset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Model and Training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Results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55" name="Google Shape;255;p27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56" name="Google Shape;256;p27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comparison </a:t>
            </a:r>
            <a:endParaRPr/>
          </a:p>
        </p:txBody>
      </p:sp>
      <p:sp>
        <p:nvSpPr>
          <p:cNvPr id="262" name="Google Shape;26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  <p:pic>
        <p:nvPicPr>
          <p:cNvPr id="263" name="Google Shape;263;p28" title="TUPCO11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037" y="977525"/>
            <a:ext cx="7659121" cy="208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 title="TUPCO11_4.png"/>
          <p:cNvPicPr preferRelativeResize="0"/>
          <p:nvPr/>
        </p:nvPicPr>
        <p:blipFill rotWithShape="1">
          <a:blip r:embed="rId4">
            <a:alphaModFix/>
          </a:blip>
          <a:srcRect b="10233" l="0" r="0" t="0"/>
          <a:stretch/>
        </p:blipFill>
        <p:spPr>
          <a:xfrm>
            <a:off x="4844850" y="958100"/>
            <a:ext cx="3778439" cy="20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 title="TUPCO11_3 poster.png"/>
          <p:cNvPicPr preferRelativeResize="0"/>
          <p:nvPr/>
        </p:nvPicPr>
        <p:blipFill rotWithShape="1">
          <a:blip r:embed="rId5">
            <a:alphaModFix/>
          </a:blip>
          <a:srcRect b="8800" l="0" r="0" t="0"/>
          <a:stretch/>
        </p:blipFill>
        <p:spPr>
          <a:xfrm>
            <a:off x="776029" y="1023140"/>
            <a:ext cx="3853788" cy="196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 title="IBIC2025___Proceeding___QiyuanXu_V2 (dragged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0513" y="3192238"/>
            <a:ext cx="2776423" cy="14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68" name="Google Shape;268;p28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1297375" y="2858125"/>
            <a:ext cx="292200" cy="158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8"/>
          <p:cNvSpPr/>
          <p:nvPr/>
        </p:nvSpPr>
        <p:spPr>
          <a:xfrm>
            <a:off x="5495150" y="2838575"/>
            <a:ext cx="292200" cy="158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8"/>
          <p:cNvSpPr/>
          <p:nvPr/>
        </p:nvSpPr>
        <p:spPr>
          <a:xfrm>
            <a:off x="1448975" y="3797750"/>
            <a:ext cx="2355300" cy="158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28" title="manuscript (dragged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9875" y="3192250"/>
            <a:ext cx="2908402" cy="147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278" name="Google Shape;278;p29"/>
          <p:cNvSpPr txBox="1"/>
          <p:nvPr>
            <p:ph idx="1" type="body"/>
          </p:nvPr>
        </p:nvSpPr>
        <p:spPr>
          <a:xfrm>
            <a:off x="1382550" y="1084013"/>
            <a:ext cx="3766800" cy="3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Background and Motivation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A1A1A"/>
                </a:solidFill>
              </a:rPr>
              <a:t>Evaluation Metrics</a:t>
            </a:r>
            <a:endParaRPr b="1" sz="1700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Experiment and Dataset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Model and Training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Results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79" name="Google Shape;279;p29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80" name="Google Shape;280;p29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Testset reconstruction samples</a:t>
            </a:r>
            <a:endParaRPr/>
          </a:p>
        </p:txBody>
      </p:sp>
      <p:sp>
        <p:nvSpPr>
          <p:cNvPr id="286" name="Google Shape;28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pic>
        <p:nvPicPr>
          <p:cNvPr id="287" name="Google Shape;287;p30" title="fig_reconstruction_sampl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75" y="1066716"/>
            <a:ext cx="5867725" cy="24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 title="fig_final_result.png"/>
          <p:cNvPicPr preferRelativeResize="0"/>
          <p:nvPr/>
        </p:nvPicPr>
        <p:blipFill rotWithShape="1">
          <a:blip r:embed="rId4">
            <a:alphaModFix/>
          </a:blip>
          <a:srcRect b="2235" l="0" r="0" t="2244"/>
          <a:stretch/>
        </p:blipFill>
        <p:spPr>
          <a:xfrm>
            <a:off x="5972100" y="938275"/>
            <a:ext cx="2893798" cy="26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 txBox="1"/>
          <p:nvPr/>
        </p:nvSpPr>
        <p:spPr>
          <a:xfrm>
            <a:off x="1532375" y="3899600"/>
            <a:ext cx="671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final model achieved an average reconstruction </a:t>
            </a:r>
            <a:r>
              <a:rPr b="1" lang="en" sz="1200">
                <a:solidFill>
                  <a:schemeClr val="dk1"/>
                </a:solidFill>
              </a:rPr>
              <a:t>RMSE of 1.49%</a:t>
            </a:r>
            <a:r>
              <a:rPr lang="en" sz="1200">
                <a:solidFill>
                  <a:schemeClr val="dk1"/>
                </a:solidFill>
              </a:rPr>
              <a:t> across four </a:t>
            </a:r>
            <a:r>
              <a:rPr lang="en" sz="1200">
                <a:solidFill>
                  <a:schemeClr val="dk1"/>
                </a:solidFill>
              </a:rPr>
              <a:t>transverse</a:t>
            </a:r>
            <a:r>
              <a:rPr lang="en" sz="1200">
                <a:solidFill>
                  <a:schemeClr val="dk1"/>
                </a:solidFill>
              </a:rPr>
              <a:t> beam parameters on the real beam test set on the DMD.</a:t>
            </a:r>
            <a:r>
              <a:rPr b="1" lang="en" sz="1200">
                <a:solidFill>
                  <a:schemeClr val="dk1"/>
                </a:solidFill>
              </a:rPr>
              <a:t> 77% lower</a:t>
            </a:r>
            <a:r>
              <a:rPr lang="en" sz="1200">
                <a:solidFill>
                  <a:schemeClr val="dk1"/>
                </a:solidFill>
              </a:rPr>
              <a:t> than the 6.59% baseline.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90" name="Google Shape;290;p30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91" name="Google Shape;291;p30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</a:t>
            </a:r>
            <a:r>
              <a:rPr lang="en"/>
              <a:t> design for beamline with optimized light source</a:t>
            </a:r>
            <a:endParaRPr/>
          </a:p>
        </p:txBody>
      </p:sp>
      <p:sp>
        <p:nvSpPr>
          <p:cNvPr id="297" name="Google Shape;29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endParaRPr/>
          </a:p>
        </p:txBody>
      </p:sp>
      <p:pic>
        <p:nvPicPr>
          <p:cNvPr id="298" name="Google Shape;298;p31" title="MMF_schematic copy 2.png"/>
          <p:cNvPicPr preferRelativeResize="0"/>
          <p:nvPr/>
        </p:nvPicPr>
        <p:blipFill rotWithShape="1">
          <a:blip r:embed="rId3">
            <a:alphaModFix/>
          </a:blip>
          <a:srcRect b="0" l="9" r="9" t="0"/>
          <a:stretch/>
        </p:blipFill>
        <p:spPr>
          <a:xfrm>
            <a:off x="254000" y="849625"/>
            <a:ext cx="2647447" cy="368428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00" name="Google Shape;300;p31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  <p:grpSp>
        <p:nvGrpSpPr>
          <p:cNvPr id="301" name="Google Shape;301;p31"/>
          <p:cNvGrpSpPr/>
          <p:nvPr/>
        </p:nvGrpSpPr>
        <p:grpSpPr>
          <a:xfrm>
            <a:off x="6009635" y="1951553"/>
            <a:ext cx="2740574" cy="1874192"/>
            <a:chOff x="6119250" y="1980376"/>
            <a:chExt cx="2845576" cy="1945999"/>
          </a:xfrm>
        </p:grpSpPr>
        <p:pic>
          <p:nvPicPr>
            <p:cNvPr id="302" name="Google Shape;302;p31" title="689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19250" y="1980376"/>
              <a:ext cx="2845576" cy="1422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31"/>
            <p:cNvSpPr txBox="1"/>
            <p:nvPr/>
          </p:nvSpPr>
          <p:spPr>
            <a:xfrm>
              <a:off x="6725888" y="3403175"/>
              <a:ext cx="1632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050" lIns="88050" spcFirstLastPara="1" rIns="88050" wrap="square" tIns="8805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9">
                  <a:solidFill>
                    <a:schemeClr val="dk1"/>
                  </a:solidFill>
                </a:rPr>
                <a:t>Real sample on the scintillating screen</a:t>
              </a:r>
              <a:endParaRPr sz="1348"/>
            </a:p>
          </p:txBody>
        </p:sp>
      </p:grpSp>
      <p:pic>
        <p:nvPicPr>
          <p:cNvPr id="304" name="Google Shape;304;p31" title="output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9200" y="1199475"/>
            <a:ext cx="2740588" cy="1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1"/>
          <p:cNvSpPr txBox="1"/>
          <p:nvPr/>
        </p:nvSpPr>
        <p:spPr>
          <a:xfrm>
            <a:off x="5889780" y="1306453"/>
            <a:ext cx="16548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8050" lIns="88050" spcFirstLastPara="1" rIns="88050" wrap="square" tIns="8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9">
                <a:solidFill>
                  <a:schemeClr val="dk1"/>
                </a:solidFill>
              </a:rPr>
              <a:t>Real beam distribution on DMD with incoherent, unpolarized, 694 nm wavelength centered light source</a:t>
            </a:r>
            <a:endParaRPr sz="1348"/>
          </a:p>
        </p:txBody>
      </p:sp>
      <p:pic>
        <p:nvPicPr>
          <p:cNvPr id="306" name="Google Shape;306;p31" title="output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9214" y="2703686"/>
            <a:ext cx="2740571" cy="1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 txBox="1"/>
          <p:nvPr/>
        </p:nvSpPr>
        <p:spPr>
          <a:xfrm>
            <a:off x="5889780" y="3055262"/>
            <a:ext cx="16548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88050" lIns="88050" spcFirstLastPara="1" rIns="88050" wrap="square" tIns="8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9">
                <a:solidFill>
                  <a:schemeClr val="dk1"/>
                </a:solidFill>
              </a:rPr>
              <a:t>SGM synthetic data </a:t>
            </a:r>
            <a:r>
              <a:rPr lang="en" sz="1059">
                <a:solidFill>
                  <a:schemeClr val="dk1"/>
                </a:solidFill>
              </a:rPr>
              <a:t>on DMD also using the optimized light source</a:t>
            </a:r>
            <a:endParaRPr sz="1348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1382550" y="1084013"/>
            <a:ext cx="3766800" cy="3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Background and Motivation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Evaluation Metrics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Experiment and Dataset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Model and Training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Results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72" name="Google Shape;72;p14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3" name="Google Shape;73;p14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Superposition property of fiber system</a:t>
            </a:r>
            <a:endParaRPr/>
          </a:p>
        </p:txBody>
      </p:sp>
      <p:sp>
        <p:nvSpPr>
          <p:cNvPr id="313" name="Google Shape;31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</a:t>
            </a:r>
            <a:endParaRPr/>
          </a:p>
        </p:txBody>
      </p:sp>
      <p:sp>
        <p:nvSpPr>
          <p:cNvPr id="314" name="Google Shape;314;p32"/>
          <p:cNvSpPr txBox="1"/>
          <p:nvPr/>
        </p:nvSpPr>
        <p:spPr>
          <a:xfrm>
            <a:off x="663700" y="2981513"/>
            <a:ext cx="50331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 sz="1100"/>
              <a:t>Direct pixel-wise stacking</a:t>
            </a:r>
            <a:r>
              <a:rPr lang="en" sz="1100"/>
              <a:t> of multiple MMF speckle patterns.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Feed to our reconstruction model.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The reconstructed output </a:t>
            </a:r>
            <a:r>
              <a:rPr b="1" lang="en" sz="1100"/>
              <a:t>matches </a:t>
            </a:r>
            <a:r>
              <a:rPr lang="en" sz="1100"/>
              <a:t>the combined beam profile.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Indicating the potential for a more </a:t>
            </a:r>
            <a:r>
              <a:rPr b="1" lang="en" sz="1100"/>
              <a:t>compact training set</a:t>
            </a:r>
            <a:r>
              <a:rPr lang="en" sz="1100"/>
              <a:t>.</a:t>
            </a:r>
            <a:endParaRPr sz="1100"/>
          </a:p>
        </p:txBody>
      </p:sp>
      <p:pic>
        <p:nvPicPr>
          <p:cNvPr id="315" name="Google Shape;315;p32" title="downloa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8261" y="1957357"/>
            <a:ext cx="802302" cy="8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 title="download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269" y="1957358"/>
            <a:ext cx="802302" cy="8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 title="download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700" y="1070807"/>
            <a:ext cx="802311" cy="80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 title="download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3704" y="1964620"/>
            <a:ext cx="802311" cy="80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 title="download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0495" y="1070814"/>
            <a:ext cx="802311" cy="80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 title="download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80493" y="1964619"/>
            <a:ext cx="802311" cy="80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 title="download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97281" y="1070806"/>
            <a:ext cx="802311" cy="80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 title="download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97267" y="1964618"/>
            <a:ext cx="802311" cy="80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 title="download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95243" y="1070800"/>
            <a:ext cx="802328" cy="80235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2"/>
          <p:cNvSpPr/>
          <p:nvPr/>
        </p:nvSpPr>
        <p:spPr>
          <a:xfrm>
            <a:off x="1466007" y="1393397"/>
            <a:ext cx="230100" cy="2301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3624463" y="1393397"/>
            <a:ext cx="230100" cy="2301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"/>
          <p:cNvSpPr/>
          <p:nvPr/>
        </p:nvSpPr>
        <p:spPr>
          <a:xfrm>
            <a:off x="2482785" y="1393397"/>
            <a:ext cx="230100" cy="2301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2"/>
          <p:cNvSpPr/>
          <p:nvPr/>
        </p:nvSpPr>
        <p:spPr>
          <a:xfrm>
            <a:off x="1466007" y="2250708"/>
            <a:ext cx="230100" cy="2301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2"/>
          <p:cNvSpPr/>
          <p:nvPr/>
        </p:nvSpPr>
        <p:spPr>
          <a:xfrm>
            <a:off x="2482785" y="2243450"/>
            <a:ext cx="230100" cy="2301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2"/>
          <p:cNvSpPr/>
          <p:nvPr/>
        </p:nvSpPr>
        <p:spPr>
          <a:xfrm>
            <a:off x="3624450" y="2250708"/>
            <a:ext cx="230100" cy="2301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2"/>
          <p:cNvSpPr/>
          <p:nvPr/>
        </p:nvSpPr>
        <p:spPr>
          <a:xfrm rot="5400000">
            <a:off x="4859201" y="1515540"/>
            <a:ext cx="388200" cy="230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2"/>
          <p:cNvSpPr txBox="1"/>
          <p:nvPr/>
        </p:nvSpPr>
        <p:spPr>
          <a:xfrm>
            <a:off x="5080503" y="1239504"/>
            <a:ext cx="904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Autoencoder</a:t>
            </a:r>
            <a:endParaRPr b="1" sz="900"/>
          </a:p>
        </p:txBody>
      </p:sp>
      <p:pic>
        <p:nvPicPr>
          <p:cNvPr id="332" name="Google Shape;332;p32" title="superposition_demo copy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56825" y="261312"/>
            <a:ext cx="2227348" cy="33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 title="superposition_results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04925" y="3677375"/>
            <a:ext cx="3279252" cy="126495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35" name="Google Shape;335;p32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3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Orthogonal Basis Data Augmentation?</a:t>
            </a:r>
            <a:endParaRPr/>
          </a:p>
        </p:txBody>
      </p:sp>
      <p:sp>
        <p:nvSpPr>
          <p:cNvPr id="341" name="Google Shape;34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</a:t>
            </a:r>
            <a:endParaRPr/>
          </a:p>
        </p:txBody>
      </p:sp>
      <p:pic>
        <p:nvPicPr>
          <p:cNvPr id="342" name="Google Shape;342;p33" title="outpu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325" y="936713"/>
            <a:ext cx="3776550" cy="188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3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44" name="Google Shape;344;p33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1846525" y="2935300"/>
            <a:ext cx="5620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high-intensity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inputs; then apply multiplicative (gain) scaling to the pixel values to cover the full dynamic 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intensity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range with good SNR.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 relatively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small</a:t>
            </a: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patterns and combine them linearly (superposition) to ensure resolution and cover distribution variability.</a:t>
            </a:r>
            <a:endParaRPr b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2582725" y="4115425"/>
            <a:ext cx="414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Potentially bring data collection time from </a:t>
            </a: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 hs → 10 mins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52" name="Google Shape;35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</a:t>
            </a:r>
            <a:endParaRPr/>
          </a:p>
        </p:txBody>
      </p:sp>
      <p:pic>
        <p:nvPicPr>
          <p:cNvPr id="353" name="Google Shape;353;p34" title="fig_full_flowcha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13" y="934675"/>
            <a:ext cx="8394772" cy="3340693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4"/>
          <p:cNvSpPr/>
          <p:nvPr/>
        </p:nvSpPr>
        <p:spPr>
          <a:xfrm>
            <a:off x="4756400" y="798900"/>
            <a:ext cx="4158600" cy="354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4"/>
          <p:cNvSpPr/>
          <p:nvPr/>
        </p:nvSpPr>
        <p:spPr>
          <a:xfrm>
            <a:off x="2211400" y="900400"/>
            <a:ext cx="4158600" cy="354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4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57" name="Google Shape;357;p34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363" name="Google Shape;36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</a:t>
            </a:r>
            <a:endParaRPr/>
          </a:p>
        </p:txBody>
      </p:sp>
      <p:sp>
        <p:nvSpPr>
          <p:cNvPr id="364" name="Google Shape;364;p35"/>
          <p:cNvSpPr txBox="1"/>
          <p:nvPr/>
        </p:nvSpPr>
        <p:spPr>
          <a:xfrm>
            <a:off x="5135250" y="1463550"/>
            <a:ext cx="3203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Deployment at the CLEAR facility is planned for </a:t>
            </a:r>
            <a:r>
              <a:rPr b="1" lang="en" sz="1200">
                <a:solidFill>
                  <a:schemeClr val="dk1"/>
                </a:solidFill>
              </a:rPr>
              <a:t>real-beam validation</a:t>
            </a:r>
            <a:r>
              <a:rPr lang="en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Ongoing work includes a systematic study of </a:t>
            </a:r>
            <a:r>
              <a:rPr b="1" lang="en" sz="1200">
                <a:solidFill>
                  <a:schemeClr val="dk1"/>
                </a:solidFill>
              </a:rPr>
              <a:t>environmental perturbations </a:t>
            </a:r>
            <a:r>
              <a:rPr lang="en" sz="1200">
                <a:solidFill>
                  <a:schemeClr val="dk1"/>
                </a:solidFill>
              </a:rPr>
              <a:t>(e.g., temperature variations, fiber geometry changes, and temporal stability) and </a:t>
            </a:r>
            <a:r>
              <a:rPr b="1" lang="en" sz="1200">
                <a:solidFill>
                  <a:schemeClr val="dk1"/>
                </a:solidFill>
              </a:rPr>
              <a:t>radiation-induced effects</a:t>
            </a:r>
            <a:r>
              <a:rPr lang="en" sz="1200">
                <a:solidFill>
                  <a:schemeClr val="dk1"/>
                </a:solidFill>
              </a:rPr>
              <a:t> on MMF performance.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65" name="Google Shape;365;p35" title="IMG_191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50" y="1043050"/>
            <a:ext cx="4368174" cy="327612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5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67" name="Google Shape;367;p35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73" name="Google Shape;373;p36"/>
          <p:cNvSpPr txBox="1"/>
          <p:nvPr/>
        </p:nvSpPr>
        <p:spPr>
          <a:xfrm>
            <a:off x="867750" y="1056825"/>
            <a:ext cx="7408500" cy="30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[1]. P. Forck et al., "Lecture notes on beam instrumentation and diagnostics," Joint Universities Accelerator School (JUAS 2010), 2011.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[2]. B. Walasek-Hoehne, K. Hoehne, and R. Singh, "Video Cameras used in Beam Instrumentation--an Overview," arXiv preprint arXiv:2005.04977, 2020.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[3]. D. Psaltis and C. Moser, "Imaging with multimode fibers," Optics and Photonics News, vol. 27, no. 1, pp. 24-31, 2016.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[4]. E. Spitz and A. Werts, "Transmission des images à travers une fibre optique," Comptes Rendus Hebdomadaires Des Séances De L'Académie Des Sciences Série B, vol. 264, no. 14, pp. 1015–+, 1967.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[5]. P. Caramazza, O. Moran, R. Murray-Smith, and D. Faccio, "Transmission of natural scene images through a multimode fibre," Nature Communications, vol. 10, no. 1, p. 2029, 2019.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[6]. F. Roncarolo, S. Burger, G. Trad, F. Velotti, A. Topaloudis, T. Levens, A. Guerrero, and T. Lefevre, "JACoW: Review of CERN beam instrumentation for fixed target experiments," JACoW IPAC, vol. 2023, paper THPL080, 2023.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[7]. G. Trad and S. Burger, "Artificial Intelligence-Assisted Beam Distribution Imaging Using a Single Multimode Fiber at CERN," JACoW IPAC, vol. 2022, pp. 339-342, 2022.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2"/>
                </a:solidFill>
              </a:rPr>
              <a:t>[8]. </a:t>
            </a:r>
            <a:r>
              <a:rPr lang="en" sz="900">
                <a:solidFill>
                  <a:schemeClr val="dk2"/>
                </a:solidFill>
              </a:rPr>
              <a:t>Q. Xu, A. Hill, H. D. Zhang, C. P. Welsch, F. Roncarolo, and G. Trad, "Estimation of beam transverse parameters through a multimode fiber using deep learning," Proc. IBIC2024, pp. 170–173, JACoW Publishing, Geneva, Switzerland.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74" name="Google Shape;374;p36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75" name="Google Shape;375;p36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/>
          <p:nvPr>
            <p:ph type="title"/>
          </p:nvPr>
        </p:nvSpPr>
        <p:spPr>
          <a:xfrm>
            <a:off x="2103450" y="1879950"/>
            <a:ext cx="4937100" cy="6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</a:t>
            </a:r>
            <a:endParaRPr b="1"/>
          </a:p>
        </p:txBody>
      </p:sp>
      <p:pic>
        <p:nvPicPr>
          <p:cNvPr id="381" name="Google Shape;3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700" y="3657193"/>
            <a:ext cx="978350" cy="69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5550" y="282400"/>
            <a:ext cx="1170074" cy="2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450" y="3696573"/>
            <a:ext cx="867449" cy="6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3613" y="3819417"/>
            <a:ext cx="1428974" cy="3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7162" y="3657200"/>
            <a:ext cx="1245134" cy="6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7" title="LinkedIn_QR_cod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925" y="282400"/>
            <a:ext cx="691800" cy="6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7" title="OptiBeam_QR_Code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38550" y="282400"/>
            <a:ext cx="691800" cy="6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7"/>
          <p:cNvSpPr txBox="1"/>
          <p:nvPr/>
        </p:nvSpPr>
        <p:spPr>
          <a:xfrm>
            <a:off x="298825" y="920400"/>
            <a:ext cx="100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Connect LinkedIn</a:t>
            </a:r>
            <a:endParaRPr i="1" sz="800"/>
          </a:p>
        </p:txBody>
      </p:sp>
      <p:sp>
        <p:nvSpPr>
          <p:cNvPr id="389" name="Google Shape;389;p37"/>
          <p:cNvSpPr txBox="1"/>
          <p:nvPr/>
        </p:nvSpPr>
        <p:spPr>
          <a:xfrm>
            <a:off x="1273200" y="920400"/>
            <a:ext cx="11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Project Repository</a:t>
            </a:r>
            <a:endParaRPr i="1" sz="800"/>
          </a:p>
        </p:txBody>
      </p:sp>
      <p:sp>
        <p:nvSpPr>
          <p:cNvPr id="390" name="Google Shape;390;p37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91" name="Google Shape;391;p37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Appendix</a:t>
            </a:r>
            <a:endParaRPr/>
          </a:p>
        </p:txBody>
      </p:sp>
      <p:pic>
        <p:nvPicPr>
          <p:cNvPr id="397" name="Google Shape;397;p38" title="fig_dataset_siz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25" y="1281063"/>
            <a:ext cx="3738430" cy="224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8" title="manuscript (dragged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926" y="1339750"/>
            <a:ext cx="3719674" cy="212717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8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00" name="Google Shape;400;p38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Fiber coupling</a:t>
            </a:r>
            <a:endParaRPr/>
          </a:p>
        </p:txBody>
      </p:sp>
      <p:sp>
        <p:nvSpPr>
          <p:cNvPr id="406" name="Google Shape;406;p39"/>
          <p:cNvSpPr txBox="1"/>
          <p:nvPr/>
        </p:nvSpPr>
        <p:spPr>
          <a:xfrm>
            <a:off x="935000" y="3498225"/>
            <a:ext cx="680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Spatial-based input coupling efficiency in an MMF. (a) Example input distribution at the fiber’s proximal end. (b)-(d) Heat maps showing the transmission efficiency for each input location, with brighter colors indicating higher coupling efficiency.</a:t>
            </a:r>
            <a:endParaRPr sz="1000"/>
          </a:p>
        </p:txBody>
      </p:sp>
      <p:pic>
        <p:nvPicPr>
          <p:cNvPr id="407" name="Google Shape;407;p39" title="fiber_coup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13" y="1207425"/>
            <a:ext cx="7596375" cy="20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09" name="Google Shape;409;p39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analysis</a:t>
            </a:r>
            <a:endParaRPr/>
          </a:p>
        </p:txBody>
      </p:sp>
      <p:sp>
        <p:nvSpPr>
          <p:cNvPr id="415" name="Google Shape;415;p40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</a:t>
            </a:r>
            <a:r>
              <a:rPr lang="en" sz="1000">
                <a:solidFill>
                  <a:schemeClr val="dk2"/>
                </a:solidFill>
              </a:rPr>
              <a:t>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16" name="Google Shape;416;p40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417" name="Google Shape;417;p40" title="Beam widt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763" y="978558"/>
            <a:ext cx="3139763" cy="254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0" title="Beam centroi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850" y="978550"/>
            <a:ext cx="3120978" cy="254340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0"/>
          <p:cNvSpPr txBox="1"/>
          <p:nvPr/>
        </p:nvSpPr>
        <p:spPr>
          <a:xfrm>
            <a:off x="1636650" y="3481500"/>
            <a:ext cx="2384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Beam centroid</a:t>
            </a:r>
            <a:r>
              <a:rPr lang="en" sz="1000">
                <a:solidFill>
                  <a:schemeClr val="dk1"/>
                </a:solidFill>
              </a:rPr>
              <a:t>: errors concentrate near boundary regions, particularly along the vertical direction (higher variance), indicating lower accuracy for extreme cases.</a:t>
            </a:r>
            <a:endParaRPr/>
          </a:p>
        </p:txBody>
      </p:sp>
      <p:sp>
        <p:nvSpPr>
          <p:cNvPr id="420" name="Google Shape;420;p40"/>
          <p:cNvSpPr txBox="1"/>
          <p:nvPr/>
        </p:nvSpPr>
        <p:spPr>
          <a:xfrm>
            <a:off x="5106125" y="3481500"/>
            <a:ext cx="2885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Beam width</a:t>
            </a:r>
            <a:r>
              <a:rPr lang="en" sz="1000">
                <a:solidFill>
                  <a:schemeClr val="dk1"/>
                </a:solidFill>
              </a:rPr>
              <a:t>: errors are relatively larger near two boundary regions, suggesting highly anisotropic or large beam size have reduced reconstruction accuracy.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imaging in high-radiation environments</a:t>
            </a:r>
            <a:endParaRPr/>
          </a:p>
        </p:txBody>
      </p:sp>
      <p:grpSp>
        <p:nvGrpSpPr>
          <p:cNvPr id="426" name="Google Shape;426;p41"/>
          <p:cNvGrpSpPr/>
          <p:nvPr/>
        </p:nvGrpSpPr>
        <p:grpSpPr>
          <a:xfrm>
            <a:off x="5831562" y="1026549"/>
            <a:ext cx="2271377" cy="1926041"/>
            <a:chOff x="5612215" y="2535206"/>
            <a:chExt cx="2194779" cy="1861089"/>
          </a:xfrm>
        </p:grpSpPr>
        <p:grpSp>
          <p:nvGrpSpPr>
            <p:cNvPr id="427" name="Google Shape;427;p41"/>
            <p:cNvGrpSpPr/>
            <p:nvPr/>
          </p:nvGrpSpPr>
          <p:grpSpPr>
            <a:xfrm>
              <a:off x="5786821" y="2572425"/>
              <a:ext cx="2020173" cy="1555714"/>
              <a:chOff x="1199958" y="3191303"/>
              <a:chExt cx="1594156" cy="1227643"/>
            </a:xfrm>
          </p:grpSpPr>
          <p:pic>
            <p:nvPicPr>
              <p:cNvPr id="428" name="Google Shape;428;p41" title="Fiber_FIGH_003.png"/>
              <p:cNvPicPr preferRelativeResize="0"/>
              <p:nvPr/>
            </p:nvPicPr>
            <p:blipFill rotWithShape="1">
              <a:blip r:embed="rId3">
                <a:alphaModFix/>
              </a:blip>
              <a:srcRect b="15324" l="0" r="0" t="7669"/>
              <a:stretch/>
            </p:blipFill>
            <p:spPr>
              <a:xfrm>
                <a:off x="1199958" y="3191303"/>
                <a:ext cx="1594156" cy="122764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29" name="Google Shape;429;p41"/>
              <p:cNvCxnSpPr/>
              <p:nvPr/>
            </p:nvCxnSpPr>
            <p:spPr>
              <a:xfrm flipH="1" rot="10800000">
                <a:off x="2088175" y="3754475"/>
                <a:ext cx="488400" cy="52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0" name="Google Shape;430;p41"/>
              <p:cNvCxnSpPr/>
              <p:nvPr/>
            </p:nvCxnSpPr>
            <p:spPr>
              <a:xfrm>
                <a:off x="2088175" y="3922425"/>
                <a:ext cx="469500" cy="84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431" name="Google Shape;431;p41"/>
            <p:cNvSpPr txBox="1"/>
            <p:nvPr/>
          </p:nvSpPr>
          <p:spPr>
            <a:xfrm>
              <a:off x="5830846" y="2535206"/>
              <a:ext cx="17499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accent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(Fujikura FIGR-10)</a:t>
              </a:r>
              <a:endParaRPr sz="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32" name="Google Shape;432;p41"/>
            <p:cNvSpPr txBox="1"/>
            <p:nvPr/>
          </p:nvSpPr>
          <p:spPr>
            <a:xfrm>
              <a:off x="5612215" y="4068995"/>
              <a:ext cx="19035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</a:rPr>
                <a:t>Single mode fiber bundle</a:t>
              </a:r>
              <a:endParaRPr b="1" sz="1000">
                <a:solidFill>
                  <a:schemeClr val="dk1"/>
                </a:solidFill>
              </a:endParaRPr>
            </a:p>
          </p:txBody>
        </p:sp>
      </p:grpSp>
      <p:grpSp>
        <p:nvGrpSpPr>
          <p:cNvPr id="433" name="Google Shape;433;p41"/>
          <p:cNvGrpSpPr/>
          <p:nvPr/>
        </p:nvGrpSpPr>
        <p:grpSpPr>
          <a:xfrm>
            <a:off x="992600" y="3201175"/>
            <a:ext cx="1485600" cy="1206000"/>
            <a:chOff x="4067963" y="3275975"/>
            <a:chExt cx="1485600" cy="1206000"/>
          </a:xfrm>
        </p:grpSpPr>
        <p:pic>
          <p:nvPicPr>
            <p:cNvPr id="434" name="Google Shape;434;p41" title="2005.04977v1 (dragged).png"/>
            <p:cNvPicPr preferRelativeResize="0"/>
            <p:nvPr/>
          </p:nvPicPr>
          <p:blipFill rotWithShape="1">
            <a:blip r:embed="rId4">
              <a:alphaModFix/>
            </a:blip>
            <a:srcRect b="0" l="5846" r="0" t="9991"/>
            <a:stretch/>
          </p:blipFill>
          <p:spPr>
            <a:xfrm>
              <a:off x="4173225" y="3275975"/>
              <a:ext cx="1275074" cy="824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41"/>
            <p:cNvSpPr txBox="1"/>
            <p:nvPr/>
          </p:nvSpPr>
          <p:spPr>
            <a:xfrm>
              <a:off x="4067963" y="4143275"/>
              <a:ext cx="1485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</a:rPr>
                <a:t>Vidicon camera tube</a:t>
              </a:r>
              <a:endParaRPr b="1" sz="1000">
                <a:solidFill>
                  <a:schemeClr val="dk1"/>
                </a:solidFill>
              </a:endParaRPr>
            </a:p>
          </p:txBody>
        </p:sp>
      </p:grpSp>
      <p:grpSp>
        <p:nvGrpSpPr>
          <p:cNvPr id="436" name="Google Shape;436;p41"/>
          <p:cNvGrpSpPr/>
          <p:nvPr/>
        </p:nvGrpSpPr>
        <p:grpSpPr>
          <a:xfrm>
            <a:off x="3236564" y="3246449"/>
            <a:ext cx="1477714" cy="1115438"/>
            <a:chOff x="6311926" y="3321249"/>
            <a:chExt cx="1477714" cy="1115438"/>
          </a:xfrm>
        </p:grpSpPr>
        <p:sp>
          <p:nvSpPr>
            <p:cNvPr id="437" name="Google Shape;437;p41"/>
            <p:cNvSpPr txBox="1"/>
            <p:nvPr/>
          </p:nvSpPr>
          <p:spPr>
            <a:xfrm>
              <a:off x="6475827" y="4097988"/>
              <a:ext cx="114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</a:rPr>
                <a:t>CMOS camera</a:t>
              </a:r>
              <a:endParaRPr b="1" sz="1000">
                <a:solidFill>
                  <a:schemeClr val="dk1"/>
                </a:solidFill>
              </a:endParaRPr>
            </a:p>
          </p:txBody>
        </p:sp>
        <p:pic>
          <p:nvPicPr>
            <p:cNvPr id="438" name="Google Shape;438;p41" title="106494_aca1920-25gc_area-scan-camera_03.png"/>
            <p:cNvPicPr preferRelativeResize="0"/>
            <p:nvPr/>
          </p:nvPicPr>
          <p:blipFill rotWithShape="1">
            <a:blip r:embed="rId5">
              <a:alphaModFix/>
            </a:blip>
            <a:srcRect b="23191" l="3354" r="5003" t="13804"/>
            <a:stretch/>
          </p:blipFill>
          <p:spPr>
            <a:xfrm>
              <a:off x="6311926" y="3321249"/>
              <a:ext cx="1477714" cy="762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39" name="Google Shape;439;p41"/>
          <p:cNvCxnSpPr/>
          <p:nvPr/>
        </p:nvCxnSpPr>
        <p:spPr>
          <a:xfrm>
            <a:off x="2499025" y="3665400"/>
            <a:ext cx="651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40" name="Google Shape;440;p41" title="project_background copy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663" y="1026550"/>
            <a:ext cx="4141573" cy="203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1" title="Screenshot 2025-10-13 at 06.10.3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0875" y="3086187"/>
            <a:ext cx="2581274" cy="124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1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43" name="Google Shape;443;p41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Transverse beam imaging at CERN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5571075" y="1164200"/>
            <a:ext cx="28008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About </a:t>
            </a:r>
            <a:r>
              <a:rPr b="1" lang="en" sz="1200">
                <a:solidFill>
                  <a:schemeClr val="dk1"/>
                </a:solidFill>
              </a:rPr>
              <a:t>200 systems</a:t>
            </a:r>
            <a:r>
              <a:rPr lang="en" sz="1200">
                <a:solidFill>
                  <a:schemeClr val="dk1"/>
                </a:solidFill>
              </a:rPr>
              <a:t> / from Linac to LHC and experimental areas.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Goal</a:t>
            </a:r>
            <a:r>
              <a:rPr lang="en" sz="1200"/>
              <a:t>:  Capture the light generated by screen interaction with particles. The resulting image is the footprint of the beam at this location.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/>
              <a:t>Problem</a:t>
            </a:r>
            <a:r>
              <a:rPr lang="en" sz="1200"/>
              <a:t>: areas such as beam dumps and fixed targets are exposed to </a:t>
            </a:r>
            <a:r>
              <a:rPr b="1" lang="en" sz="1200"/>
              <a:t>high level of radiation.</a:t>
            </a:r>
            <a:endParaRPr b="1" sz="1200"/>
          </a:p>
        </p:txBody>
      </p:sp>
      <p:pic>
        <p:nvPicPr>
          <p:cNvPr id="81" name="Google Shape;81;p15" title="CERN Radi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425" y="1130100"/>
            <a:ext cx="4741627" cy="302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254000" y="4365800"/>
            <a:ext cx="2717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Special thanks to Stephane Burger for the image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83;p15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4" name="Google Shape;84;p15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Theory: Every MMF Known Linear and Non-Linear effects</a:t>
            </a:r>
            <a:endParaRPr/>
          </a:p>
        </p:txBody>
      </p:sp>
      <p:cxnSp>
        <p:nvCxnSpPr>
          <p:cNvPr id="449" name="Google Shape;449;p42"/>
          <p:cNvCxnSpPr/>
          <p:nvPr/>
        </p:nvCxnSpPr>
        <p:spPr>
          <a:xfrm>
            <a:off x="4201950" y="1239513"/>
            <a:ext cx="0" cy="324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42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October 15, 2025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1" name="Google Shape;451;p42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Qiyuan Xu</a:t>
            </a:r>
            <a:endParaRPr sz="1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2" name="Google Shape;452;p42"/>
          <p:cNvSpPr txBox="1"/>
          <p:nvPr/>
        </p:nvSpPr>
        <p:spPr>
          <a:xfrm>
            <a:off x="412700" y="1102200"/>
            <a:ext cx="311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Linear (power‑independent)</a:t>
            </a:r>
            <a:endParaRPr b="1"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3" name="Google Shape;453;p42"/>
          <p:cNvSpPr txBox="1"/>
          <p:nvPr/>
        </p:nvSpPr>
        <p:spPr>
          <a:xfrm>
            <a:off x="4477900" y="1102200"/>
            <a:ext cx="36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Non-linear (power‑dependent)</a:t>
            </a:r>
            <a:endParaRPr b="1"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4" name="Google Shape;454;p42"/>
          <p:cNvSpPr txBox="1"/>
          <p:nvPr/>
        </p:nvSpPr>
        <p:spPr>
          <a:xfrm>
            <a:off x="4524025" y="3716200"/>
            <a:ext cx="4222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Given the input light energy is much less than 1mW, incoherent, unpolarized and wavelength in visible light with relatively narrow bandwidth. </a:t>
            </a:r>
            <a:r>
              <a:rPr b="1" lang="en" sz="11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most nonlinear effects can be ignored. </a:t>
            </a:r>
            <a:r>
              <a:rPr b="1"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" sz="1100">
                <a:solidFill>
                  <a:schemeClr val="dk1"/>
                </a:solidFill>
              </a:rPr>
              <a:t>nonlinearities are </a:t>
            </a:r>
            <a:r>
              <a:rPr b="1" lang="en" sz="1100">
                <a:solidFill>
                  <a:schemeClr val="dk1"/>
                </a:solidFill>
              </a:rPr>
              <a:t>orders of magnitude</a:t>
            </a:r>
            <a:r>
              <a:rPr lang="en" sz="1100">
                <a:solidFill>
                  <a:schemeClr val="dk1"/>
                </a:solidFill>
              </a:rPr>
              <a:t> below relevance</a:t>
            </a:r>
            <a:r>
              <a:rPr b="1"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455" name="Google Shape;455;p42"/>
          <p:cNvSpPr txBox="1"/>
          <p:nvPr/>
        </p:nvSpPr>
        <p:spPr>
          <a:xfrm>
            <a:off x="747225" y="1997363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Absorption &amp; scattering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Dispersion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 coupling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Mode‑dependent noise</a:t>
            </a:r>
            <a:endParaRPr/>
          </a:p>
        </p:txBody>
      </p:sp>
      <p:sp>
        <p:nvSpPr>
          <p:cNvPr id="456" name="Google Shape;456;p42"/>
          <p:cNvSpPr txBox="1"/>
          <p:nvPr/>
        </p:nvSpPr>
        <p:spPr>
          <a:xfrm>
            <a:off x="4953025" y="1997375"/>
            <a:ext cx="3364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Kerr‑effect phenomena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Stimulated scattering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Spatiotemporal multimode dynamics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Perturbations</a:t>
            </a:r>
            <a:endParaRPr/>
          </a:p>
        </p:txBody>
      </p:sp>
      <p:sp>
        <p:nvSpPr>
          <p:cNvPr id="457" name="Google Shape;457;p42"/>
          <p:cNvSpPr txBox="1"/>
          <p:nvPr/>
        </p:nvSpPr>
        <p:spPr>
          <a:xfrm>
            <a:off x="509900" y="3885400"/>
            <a:ext cx="3190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Non‑linear effects generally are triggered by optical power (light intensity is high enough to alter the refractive index)</a:t>
            </a:r>
            <a:endParaRPr/>
          </a:p>
        </p:txBody>
      </p:sp>
      <p:sp>
        <p:nvSpPr>
          <p:cNvPr id="458" name="Google Shape;458;p42"/>
          <p:cNvSpPr txBox="1"/>
          <p:nvPr/>
        </p:nvSpPr>
        <p:spPr>
          <a:xfrm>
            <a:off x="4953025" y="1997363"/>
            <a:ext cx="3364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/>
              <a:t>Kerr‑effect phenomena</a:t>
            </a:r>
            <a:endParaRPr strike="sngStrike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/>
              <a:t>Stimulated scattering</a:t>
            </a:r>
            <a:endParaRPr strike="sngStrike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/>
              <a:t>Spatiotemporal multimode dynamics</a:t>
            </a:r>
            <a:endParaRPr strike="sngStrike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Perturbations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 title="project_background copy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9526" y="1211250"/>
            <a:ext cx="4141573" cy="20343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imaging system - interceptive screen and camera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grpSp>
        <p:nvGrpSpPr>
          <p:cNvPr id="92" name="Google Shape;92;p16"/>
          <p:cNvGrpSpPr/>
          <p:nvPr/>
        </p:nvGrpSpPr>
        <p:grpSpPr>
          <a:xfrm>
            <a:off x="6310999" y="893645"/>
            <a:ext cx="1485703" cy="1814650"/>
            <a:chOff x="2278704" y="1029343"/>
            <a:chExt cx="1321800" cy="1614314"/>
          </a:xfrm>
        </p:grpSpPr>
        <p:grpSp>
          <p:nvGrpSpPr>
            <p:cNvPr id="93" name="Google Shape;93;p16"/>
            <p:cNvGrpSpPr/>
            <p:nvPr/>
          </p:nvGrpSpPr>
          <p:grpSpPr>
            <a:xfrm>
              <a:off x="2329772" y="1215107"/>
              <a:ext cx="1093283" cy="1428550"/>
              <a:chOff x="3948842" y="1354561"/>
              <a:chExt cx="1063298" cy="1389370"/>
            </a:xfrm>
          </p:grpSpPr>
          <p:pic>
            <p:nvPicPr>
              <p:cNvPr id="94" name="Google Shape;94;p16"/>
              <p:cNvPicPr preferRelativeResize="0"/>
              <p:nvPr/>
            </p:nvPicPr>
            <p:blipFill rotWithShape="1">
              <a:blip r:embed="rId4">
                <a:alphaModFix/>
              </a:blip>
              <a:srcRect b="10865" l="0" r="10354" t="0"/>
              <a:stretch/>
            </p:blipFill>
            <p:spPr>
              <a:xfrm>
                <a:off x="3948842" y="1354561"/>
                <a:ext cx="1063298" cy="13893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5" name="Google Shape;95;p16"/>
              <p:cNvSpPr/>
              <p:nvPr/>
            </p:nvSpPr>
            <p:spPr>
              <a:xfrm>
                <a:off x="3973425" y="1966288"/>
                <a:ext cx="254700" cy="165900"/>
              </a:xfrm>
              <a:prstGeom prst="rect">
                <a:avLst/>
              </a:prstGeom>
              <a:solidFill>
                <a:srgbClr val="1A1A1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6" name="Google Shape;96;p16"/>
            <p:cNvSpPr txBox="1"/>
            <p:nvPr/>
          </p:nvSpPr>
          <p:spPr>
            <a:xfrm>
              <a:off x="2278704" y="1029343"/>
              <a:ext cx="13218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accent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(Forck et al., 2011)</a:t>
              </a:r>
              <a:endParaRPr sz="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97" name="Google Shape;97;p16" title="Radiation_warning_symbo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3588" y="2615763"/>
            <a:ext cx="497487" cy="497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6"/>
          <p:cNvCxnSpPr/>
          <p:nvPr/>
        </p:nvCxnSpPr>
        <p:spPr>
          <a:xfrm flipH="1" rot="10800000">
            <a:off x="4331088" y="1270000"/>
            <a:ext cx="2022000" cy="57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" name="Google Shape;99;p16"/>
          <p:cNvSpPr txBox="1"/>
          <p:nvPr/>
        </p:nvSpPr>
        <p:spPr>
          <a:xfrm>
            <a:off x="5730926" y="1270000"/>
            <a:ext cx="497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e.g.</a:t>
            </a:r>
            <a:endParaRPr b="1" sz="900">
              <a:solidFill>
                <a:schemeClr val="dk1"/>
              </a:solidFill>
            </a:endParaRPr>
          </a:p>
        </p:txBody>
      </p:sp>
      <p:grpSp>
        <p:nvGrpSpPr>
          <p:cNvPr id="100" name="Google Shape;100;p16"/>
          <p:cNvGrpSpPr/>
          <p:nvPr/>
        </p:nvGrpSpPr>
        <p:grpSpPr>
          <a:xfrm>
            <a:off x="4070900" y="3304788"/>
            <a:ext cx="1485600" cy="1206000"/>
            <a:chOff x="4067963" y="3275975"/>
            <a:chExt cx="1485600" cy="1206000"/>
          </a:xfrm>
        </p:grpSpPr>
        <p:pic>
          <p:nvPicPr>
            <p:cNvPr id="101" name="Google Shape;101;p16" title="2005.04977v1 (dragged).png"/>
            <p:cNvPicPr preferRelativeResize="0"/>
            <p:nvPr/>
          </p:nvPicPr>
          <p:blipFill rotWithShape="1">
            <a:blip r:embed="rId6">
              <a:alphaModFix/>
            </a:blip>
            <a:srcRect b="0" l="5846" r="0" t="9991"/>
            <a:stretch/>
          </p:blipFill>
          <p:spPr>
            <a:xfrm>
              <a:off x="4173225" y="3275975"/>
              <a:ext cx="1275074" cy="824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6"/>
            <p:cNvSpPr txBox="1"/>
            <p:nvPr/>
          </p:nvSpPr>
          <p:spPr>
            <a:xfrm>
              <a:off x="4067963" y="4143275"/>
              <a:ext cx="1485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</a:rPr>
                <a:t>Vidicon camera tube</a:t>
              </a:r>
              <a:endParaRPr b="1" sz="1000">
                <a:solidFill>
                  <a:schemeClr val="dk1"/>
                </a:solidFill>
              </a:endParaRPr>
            </a:p>
          </p:txBody>
        </p:sp>
      </p:grpSp>
      <p:grpSp>
        <p:nvGrpSpPr>
          <p:cNvPr id="103" name="Google Shape;103;p16"/>
          <p:cNvGrpSpPr/>
          <p:nvPr/>
        </p:nvGrpSpPr>
        <p:grpSpPr>
          <a:xfrm>
            <a:off x="6314864" y="3350062"/>
            <a:ext cx="1477714" cy="1175926"/>
            <a:chOff x="6311926" y="3321249"/>
            <a:chExt cx="1477714" cy="1175926"/>
          </a:xfrm>
        </p:grpSpPr>
        <p:sp>
          <p:nvSpPr>
            <p:cNvPr id="104" name="Google Shape;104;p16"/>
            <p:cNvSpPr txBox="1"/>
            <p:nvPr/>
          </p:nvSpPr>
          <p:spPr>
            <a:xfrm>
              <a:off x="6475827" y="4158475"/>
              <a:ext cx="114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</a:rPr>
                <a:t>CMOS camera</a:t>
              </a:r>
              <a:endParaRPr b="1" sz="1000">
                <a:solidFill>
                  <a:schemeClr val="dk1"/>
                </a:solidFill>
              </a:endParaRPr>
            </a:p>
          </p:txBody>
        </p:sp>
        <p:pic>
          <p:nvPicPr>
            <p:cNvPr id="105" name="Google Shape;105;p16" title="106494_aca1920-25gc_area-scan-camera_03.png"/>
            <p:cNvPicPr preferRelativeResize="0"/>
            <p:nvPr/>
          </p:nvPicPr>
          <p:blipFill rotWithShape="1">
            <a:blip r:embed="rId7">
              <a:alphaModFix/>
            </a:blip>
            <a:srcRect b="23191" l="3354" r="5003" t="13804"/>
            <a:stretch/>
          </p:blipFill>
          <p:spPr>
            <a:xfrm>
              <a:off x="6311926" y="3321249"/>
              <a:ext cx="1477714" cy="762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6" name="Google Shape;106;p16"/>
          <p:cNvCxnSpPr/>
          <p:nvPr/>
        </p:nvCxnSpPr>
        <p:spPr>
          <a:xfrm>
            <a:off x="5577325" y="3769013"/>
            <a:ext cx="651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" name="Google Shape;107;p16"/>
          <p:cNvSpPr txBox="1"/>
          <p:nvPr/>
        </p:nvSpPr>
        <p:spPr>
          <a:xfrm>
            <a:off x="7792588" y="3455325"/>
            <a:ext cx="36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?</a:t>
            </a:r>
            <a:endParaRPr b="1" sz="2400">
              <a:solidFill>
                <a:schemeClr val="dk2"/>
              </a:solidFill>
            </a:endParaRPr>
          </a:p>
        </p:txBody>
      </p:sp>
      <p:pic>
        <p:nvPicPr>
          <p:cNvPr id="108" name="Google Shape;108;p16" title="download.png"/>
          <p:cNvPicPr preferRelativeResize="0"/>
          <p:nvPr/>
        </p:nvPicPr>
        <p:blipFill rotWithShape="1">
          <a:blip r:embed="rId8">
            <a:alphaModFix/>
          </a:blip>
          <a:srcRect b="0" l="0" r="18606" t="0"/>
          <a:stretch/>
        </p:blipFill>
        <p:spPr>
          <a:xfrm>
            <a:off x="1498500" y="2953250"/>
            <a:ext cx="1244550" cy="12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 rot="10800000">
            <a:off x="2779825" y="3245625"/>
            <a:ext cx="374100" cy="2655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1130163" y="4187300"/>
            <a:ext cx="198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Transverse beam distribution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11" name="Google Shape;111;p16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12" name="Google Shape;112;p16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 title="PhD_Setup_DMD_pos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850" y="2248075"/>
            <a:ext cx="4188401" cy="188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imaging in high-radiation environments</a:t>
            </a:r>
            <a:endParaRPr/>
          </a:p>
        </p:txBody>
      </p:sp>
      <p:sp>
        <p:nvSpPr>
          <p:cNvPr id="119" name="Google Shape;11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grpSp>
        <p:nvGrpSpPr>
          <p:cNvPr id="120" name="Google Shape;120;p17"/>
          <p:cNvGrpSpPr/>
          <p:nvPr/>
        </p:nvGrpSpPr>
        <p:grpSpPr>
          <a:xfrm>
            <a:off x="7341314" y="3020274"/>
            <a:ext cx="1477714" cy="1115438"/>
            <a:chOff x="6311926" y="3321249"/>
            <a:chExt cx="1477714" cy="1115438"/>
          </a:xfrm>
        </p:grpSpPr>
        <p:sp>
          <p:nvSpPr>
            <p:cNvPr id="121" name="Google Shape;121;p17"/>
            <p:cNvSpPr txBox="1"/>
            <p:nvPr/>
          </p:nvSpPr>
          <p:spPr>
            <a:xfrm>
              <a:off x="6475827" y="4097988"/>
              <a:ext cx="114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</a:rPr>
                <a:t>CMOS camera</a:t>
              </a:r>
              <a:endParaRPr b="1" sz="1000">
                <a:solidFill>
                  <a:schemeClr val="dk1"/>
                </a:solidFill>
              </a:endParaRPr>
            </a:p>
          </p:txBody>
        </p:sp>
        <p:pic>
          <p:nvPicPr>
            <p:cNvPr id="122" name="Google Shape;122;p17" title="106494_aca1920-25gc_area-scan-camera_03.png"/>
            <p:cNvPicPr preferRelativeResize="0"/>
            <p:nvPr/>
          </p:nvPicPr>
          <p:blipFill rotWithShape="1">
            <a:blip r:embed="rId4">
              <a:alphaModFix/>
            </a:blip>
            <a:srcRect b="23191" l="3354" r="5003" t="13804"/>
            <a:stretch/>
          </p:blipFill>
          <p:spPr>
            <a:xfrm>
              <a:off x="6311926" y="3321249"/>
              <a:ext cx="1477714" cy="76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" name="Google Shape;123;p17" title="project_background copy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663" y="1026550"/>
            <a:ext cx="4141573" cy="2034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7"/>
          <p:cNvGrpSpPr/>
          <p:nvPr/>
        </p:nvGrpSpPr>
        <p:grpSpPr>
          <a:xfrm>
            <a:off x="6275601" y="1198379"/>
            <a:ext cx="1599084" cy="1690703"/>
            <a:chOff x="5893426" y="1963542"/>
            <a:chExt cx="1599084" cy="1690703"/>
          </a:xfrm>
        </p:grpSpPr>
        <p:grpSp>
          <p:nvGrpSpPr>
            <p:cNvPr id="125" name="Google Shape;125;p17"/>
            <p:cNvGrpSpPr/>
            <p:nvPr/>
          </p:nvGrpSpPr>
          <p:grpSpPr>
            <a:xfrm>
              <a:off x="5893426" y="1963542"/>
              <a:ext cx="1599084" cy="1198013"/>
              <a:chOff x="6674493" y="3851701"/>
              <a:chExt cx="1403568" cy="904297"/>
            </a:xfrm>
          </p:grpSpPr>
          <p:pic>
            <p:nvPicPr>
              <p:cNvPr id="126" name="Google Shape;126;p17" title="SMA905-OM2-fiber-patchcord.png"/>
              <p:cNvPicPr preferRelativeResize="0"/>
              <p:nvPr/>
            </p:nvPicPr>
            <p:blipFill rotWithShape="1">
              <a:blip r:embed="rId6">
                <a:alphaModFix/>
              </a:blip>
              <a:srcRect b="17871" l="0" r="0" t="17703"/>
              <a:stretch/>
            </p:blipFill>
            <p:spPr>
              <a:xfrm>
                <a:off x="6674493" y="3851701"/>
                <a:ext cx="1403568" cy="9042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7" name="Google Shape;127;p17"/>
              <p:cNvSpPr/>
              <p:nvPr/>
            </p:nvSpPr>
            <p:spPr>
              <a:xfrm>
                <a:off x="7235925" y="4198350"/>
                <a:ext cx="383400" cy="1680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6988025" y="4093775"/>
                <a:ext cx="857700" cy="2946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9" name="Google Shape;129;p17"/>
            <p:cNvSpPr txBox="1"/>
            <p:nvPr/>
          </p:nvSpPr>
          <p:spPr>
            <a:xfrm>
              <a:off x="6093673" y="3161645"/>
              <a:ext cx="1271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</a:rPr>
                <a:t>Multimode fiber (MMF)</a:t>
              </a:r>
              <a:endParaRPr b="1" sz="1000">
                <a:solidFill>
                  <a:schemeClr val="dk1"/>
                </a:solidFill>
              </a:endParaRPr>
            </a:p>
          </p:txBody>
        </p:sp>
      </p:grpSp>
      <p:cxnSp>
        <p:nvCxnSpPr>
          <p:cNvPr id="130" name="Google Shape;130;p17"/>
          <p:cNvCxnSpPr/>
          <p:nvPr/>
        </p:nvCxnSpPr>
        <p:spPr>
          <a:xfrm flipH="1">
            <a:off x="5650800" y="2242500"/>
            <a:ext cx="896700" cy="636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" name="Google Shape;131;p17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32" name="Google Shape;132;p17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Google Shape;137;p18"/>
          <p:cNvCxnSpPr>
            <a:stCxn id="138" idx="2"/>
            <a:endCxn id="139" idx="0"/>
          </p:cNvCxnSpPr>
          <p:nvPr/>
        </p:nvCxnSpPr>
        <p:spPr>
          <a:xfrm>
            <a:off x="4660860" y="2490312"/>
            <a:ext cx="0" cy="53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" name="Google Shape;140;p18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Multimode fiber imaging - challenges</a:t>
            </a:r>
            <a:endParaRPr/>
          </a:p>
        </p:txBody>
      </p:sp>
      <p:sp>
        <p:nvSpPr>
          <p:cNvPr id="141" name="Google Shape;14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pic>
        <p:nvPicPr>
          <p:cNvPr id="142" name="Google Shape;142;p18" title="mmf_patter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00" y="3238466"/>
            <a:ext cx="2952407" cy="104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title="mmf_pattern_1.png"/>
          <p:cNvPicPr preferRelativeResize="0"/>
          <p:nvPr/>
        </p:nvPicPr>
        <p:blipFill rotWithShape="1">
          <a:blip r:embed="rId4">
            <a:alphaModFix/>
          </a:blip>
          <a:srcRect b="0" l="0" r="0" t="9354"/>
          <a:stretch/>
        </p:blipFill>
        <p:spPr>
          <a:xfrm>
            <a:off x="3360900" y="3022050"/>
            <a:ext cx="2599900" cy="116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 title="mmf_pattern_2.png"/>
          <p:cNvPicPr preferRelativeResize="0"/>
          <p:nvPr/>
        </p:nvPicPr>
        <p:blipFill rotWithShape="1">
          <a:blip r:embed="rId5">
            <a:alphaModFix/>
          </a:blip>
          <a:srcRect b="0" l="11743" r="12245" t="0"/>
          <a:stretch/>
        </p:blipFill>
        <p:spPr>
          <a:xfrm>
            <a:off x="6540600" y="3288848"/>
            <a:ext cx="2321398" cy="8530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8"/>
          <p:cNvGrpSpPr/>
          <p:nvPr/>
        </p:nvGrpSpPr>
        <p:grpSpPr>
          <a:xfrm>
            <a:off x="2435546" y="980794"/>
            <a:ext cx="4450628" cy="1509518"/>
            <a:chOff x="5200013" y="132425"/>
            <a:chExt cx="3461100" cy="1173900"/>
          </a:xfrm>
        </p:grpSpPr>
        <p:grpSp>
          <p:nvGrpSpPr>
            <p:cNvPr id="145" name="Google Shape;145;p18"/>
            <p:cNvGrpSpPr/>
            <p:nvPr/>
          </p:nvGrpSpPr>
          <p:grpSpPr>
            <a:xfrm>
              <a:off x="5385079" y="236664"/>
              <a:ext cx="3208962" cy="1069654"/>
              <a:chOff x="569175" y="3001652"/>
              <a:chExt cx="2903250" cy="967750"/>
            </a:xfrm>
          </p:grpSpPr>
          <p:pic>
            <p:nvPicPr>
              <p:cNvPr id="146" name="Google Shape;146;p1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69175" y="3001652"/>
                <a:ext cx="2903250" cy="967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7" name="Google Shape;147;p18"/>
              <p:cNvSpPr txBox="1"/>
              <p:nvPr/>
            </p:nvSpPr>
            <p:spPr>
              <a:xfrm>
                <a:off x="569175" y="3718875"/>
                <a:ext cx="1285500" cy="19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chemeClr val="accent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(Psaltis and Moser, 2016)</a:t>
                </a:r>
                <a:endParaRPr sz="600">
                  <a:solidFill>
                    <a:schemeClr val="accent3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38" name="Google Shape;138;p18"/>
            <p:cNvSpPr/>
            <p:nvPr/>
          </p:nvSpPr>
          <p:spPr>
            <a:xfrm>
              <a:off x="5200013" y="132425"/>
              <a:ext cx="3461100" cy="11739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18"/>
          <p:cNvSpPr txBox="1"/>
          <p:nvPr/>
        </p:nvSpPr>
        <p:spPr>
          <a:xfrm>
            <a:off x="794000" y="4188925"/>
            <a:ext cx="1460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dk1"/>
                </a:solidFill>
              </a:rPr>
              <a:t>Modal dispersion</a:t>
            </a:r>
            <a:endParaRPr u="sng"/>
          </a:p>
        </p:txBody>
      </p:sp>
      <p:sp>
        <p:nvSpPr>
          <p:cNvPr id="149" name="Google Shape;149;p18"/>
          <p:cNvSpPr txBox="1"/>
          <p:nvPr/>
        </p:nvSpPr>
        <p:spPr>
          <a:xfrm>
            <a:off x="4080600" y="4188913"/>
            <a:ext cx="125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dk1"/>
                </a:solidFill>
              </a:rPr>
              <a:t>Mode coupling</a:t>
            </a:r>
            <a:endParaRPr b="1" sz="1100" u="sng">
              <a:solidFill>
                <a:schemeClr val="dk1"/>
              </a:solidFill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7316325" y="4188913"/>
            <a:ext cx="94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dk1"/>
                </a:solidFill>
              </a:rPr>
              <a:t>Scattering</a:t>
            </a:r>
            <a:endParaRPr u="sng"/>
          </a:p>
        </p:txBody>
      </p:sp>
      <p:cxnSp>
        <p:nvCxnSpPr>
          <p:cNvPr id="151" name="Google Shape;151;p18"/>
          <p:cNvCxnSpPr>
            <a:stCxn id="138" idx="2"/>
          </p:cNvCxnSpPr>
          <p:nvPr/>
        </p:nvCxnSpPr>
        <p:spPr>
          <a:xfrm flipH="1">
            <a:off x="1904160" y="2490312"/>
            <a:ext cx="2756700" cy="6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18"/>
          <p:cNvCxnSpPr>
            <a:stCxn id="138" idx="2"/>
          </p:cNvCxnSpPr>
          <p:nvPr/>
        </p:nvCxnSpPr>
        <p:spPr>
          <a:xfrm>
            <a:off x="4660860" y="2490312"/>
            <a:ext cx="2854500" cy="68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18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54" name="Google Shape;154;p18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1382550" y="1084013"/>
            <a:ext cx="3766800" cy="3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Background and Motivation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Evaluation Metrics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Experiment and Dataset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Model and Training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Results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61" name="Google Shape;161;p19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62" name="Google Shape;162;p19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metrics - defining the goal</a:t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pic>
        <p:nvPicPr>
          <p:cNvPr id="169" name="Google Shape;169;p20" title="beam_sample copy.png"/>
          <p:cNvPicPr preferRelativeResize="0"/>
          <p:nvPr/>
        </p:nvPicPr>
        <p:blipFill rotWithShape="1">
          <a:blip r:embed="rId3">
            <a:alphaModFix/>
          </a:blip>
          <a:srcRect b="553" l="0" r="0" t="553"/>
          <a:stretch/>
        </p:blipFill>
        <p:spPr>
          <a:xfrm>
            <a:off x="1122900" y="1463488"/>
            <a:ext cx="3097226" cy="249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8393563" y="1758888"/>
            <a:ext cx="20100" cy="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1" name="Google Shape;171;p20" title="IBIC2025___Proceeding___QiyuanXu_V2 (dragged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000" y="1904274"/>
            <a:ext cx="3016702" cy="14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73" name="Google Shape;173;p20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>
            <p:ph type="title"/>
          </p:nvPr>
        </p:nvSpPr>
        <p:spPr>
          <a:xfrm>
            <a:off x="345300" y="2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Training with Only Real Beam Data?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180" name="Google Shape;180;p21"/>
          <p:cNvSpPr txBox="1"/>
          <p:nvPr/>
        </p:nvSpPr>
        <p:spPr>
          <a:xfrm>
            <a:off x="3885125" y="849625"/>
            <a:ext cx="49449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 sz="1100"/>
              <a:t>Limited data availability</a:t>
            </a:r>
            <a:r>
              <a:rPr lang="en" sz="1100"/>
              <a:t>:  Restricted beam time and operational constraints.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 sz="1100"/>
              <a:t>Radiation exposure</a:t>
            </a:r>
            <a:r>
              <a:rPr lang="en" sz="1100"/>
              <a:t>: Continuous imaging degrades ground truth cameras.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Biased distributions</a:t>
            </a:r>
            <a:r>
              <a:rPr lang="en" sz="1100">
                <a:solidFill>
                  <a:schemeClr val="dk1"/>
                </a:solidFill>
              </a:rPr>
              <a:t>: Real data often covers a narrow and uneven subset of beam conditions.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Sparse parameter coverage</a:t>
            </a:r>
            <a:r>
              <a:rPr lang="en" sz="1100">
                <a:solidFill>
                  <a:schemeClr val="dk1"/>
                </a:solidFill>
              </a:rPr>
              <a:t>: Full beam parameter space is hard to scan in practice.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Low variance</a:t>
            </a:r>
            <a:r>
              <a:rPr lang="en" sz="1100">
                <a:solidFill>
                  <a:schemeClr val="dk1"/>
                </a:solidFill>
              </a:rPr>
              <a:t>: Insufficient diversity limits ML model generalization to unseen beam data.</a:t>
            </a:r>
            <a:endParaRPr sz="1100"/>
          </a:p>
        </p:txBody>
      </p:sp>
      <p:sp>
        <p:nvSpPr>
          <p:cNvPr id="181" name="Google Shape;181;p21"/>
          <p:cNvSpPr txBox="1"/>
          <p:nvPr/>
        </p:nvSpPr>
        <p:spPr>
          <a:xfrm>
            <a:off x="8880110" y="1812191"/>
            <a:ext cx="21300" cy="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82" name="Google Shape;182;p21"/>
          <p:cNvGrpSpPr/>
          <p:nvPr/>
        </p:nvGrpSpPr>
        <p:grpSpPr>
          <a:xfrm>
            <a:off x="567111" y="804751"/>
            <a:ext cx="3169748" cy="2021792"/>
            <a:chOff x="1071425" y="849625"/>
            <a:chExt cx="3326423" cy="2121725"/>
          </a:xfrm>
        </p:grpSpPr>
        <p:pic>
          <p:nvPicPr>
            <p:cNvPr id="183" name="Google Shape;183;p21" title="params_dist.png"/>
            <p:cNvPicPr preferRelativeResize="0"/>
            <p:nvPr/>
          </p:nvPicPr>
          <p:blipFill rotWithShape="1">
            <a:blip r:embed="rId3">
              <a:alphaModFix/>
            </a:blip>
            <a:srcRect b="51172" l="0" r="0" t="3292"/>
            <a:stretch/>
          </p:blipFill>
          <p:spPr>
            <a:xfrm>
              <a:off x="1071425" y="1078212"/>
              <a:ext cx="3326423" cy="1680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1"/>
            <p:cNvSpPr txBox="1"/>
            <p:nvPr/>
          </p:nvSpPr>
          <p:spPr>
            <a:xfrm>
              <a:off x="1742400" y="849625"/>
              <a:ext cx="2258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4550" lIns="84550" spcFirstLastPara="1" rIns="84550" wrap="square" tIns="845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47"/>
                <a:t>Skewed Gaussian fit to beam params distribution</a:t>
              </a:r>
              <a:endParaRPr sz="647"/>
            </a:p>
          </p:txBody>
        </p:sp>
        <p:sp>
          <p:nvSpPr>
            <p:cNvPr id="185" name="Google Shape;185;p21"/>
            <p:cNvSpPr txBox="1"/>
            <p:nvPr/>
          </p:nvSpPr>
          <p:spPr>
            <a:xfrm>
              <a:off x="2205138" y="2687550"/>
              <a:ext cx="13326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4550" lIns="84550" spcFirstLastPara="1" rIns="84550" wrap="square" tIns="845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47"/>
                <a:t>Normalized beam centroids</a:t>
              </a:r>
              <a:endParaRPr sz="647"/>
            </a:p>
          </p:txBody>
        </p:sp>
      </p:grpSp>
      <p:grpSp>
        <p:nvGrpSpPr>
          <p:cNvPr id="186" name="Google Shape;186;p21"/>
          <p:cNvGrpSpPr/>
          <p:nvPr/>
        </p:nvGrpSpPr>
        <p:grpSpPr>
          <a:xfrm>
            <a:off x="567133" y="2761059"/>
            <a:ext cx="3169726" cy="2021782"/>
            <a:chOff x="4896900" y="849625"/>
            <a:chExt cx="3326400" cy="2121714"/>
          </a:xfrm>
        </p:grpSpPr>
        <p:pic>
          <p:nvPicPr>
            <p:cNvPr id="187" name="Google Shape;187;p21" title="params_dist.png"/>
            <p:cNvPicPr preferRelativeResize="0"/>
            <p:nvPr/>
          </p:nvPicPr>
          <p:blipFill rotWithShape="1">
            <a:blip r:embed="rId3">
              <a:alphaModFix/>
            </a:blip>
            <a:srcRect b="3565" l="0" r="0" t="48828"/>
            <a:stretch/>
          </p:blipFill>
          <p:spPr>
            <a:xfrm>
              <a:off x="4896900" y="1001875"/>
              <a:ext cx="3326400" cy="1756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1"/>
            <p:cNvSpPr txBox="1"/>
            <p:nvPr/>
          </p:nvSpPr>
          <p:spPr>
            <a:xfrm>
              <a:off x="5666700" y="849625"/>
              <a:ext cx="2258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4550" lIns="84550" spcFirstLastPara="1" rIns="84550" wrap="square" tIns="845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47"/>
                <a:t>Skewed Gaussian fit to beam params distribution</a:t>
              </a:r>
              <a:endParaRPr sz="647"/>
            </a:p>
          </p:txBody>
        </p:sp>
        <p:sp>
          <p:nvSpPr>
            <p:cNvPr id="189" name="Google Shape;189;p21"/>
            <p:cNvSpPr txBox="1"/>
            <p:nvPr/>
          </p:nvSpPr>
          <p:spPr>
            <a:xfrm>
              <a:off x="6129434" y="2687539"/>
              <a:ext cx="1193100" cy="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4550" lIns="84550" spcFirstLastPara="1" rIns="84550" wrap="square" tIns="845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47"/>
                <a:t>Normalized beam widths</a:t>
              </a:r>
              <a:endParaRPr sz="647"/>
            </a:p>
          </p:txBody>
        </p:sp>
      </p:grpSp>
      <p:pic>
        <p:nvPicPr>
          <p:cNvPr id="190" name="Google Shape;190;p21"/>
          <p:cNvPicPr preferRelativeResize="0"/>
          <p:nvPr/>
        </p:nvPicPr>
        <p:blipFill rotWithShape="1">
          <a:blip r:embed="rId4">
            <a:alphaModFix/>
          </a:blip>
          <a:srcRect b="0" l="66965" r="0" t="0"/>
          <a:stretch/>
        </p:blipFill>
        <p:spPr>
          <a:xfrm>
            <a:off x="5506825" y="2716538"/>
            <a:ext cx="2091949" cy="21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 title="dateTitle"/>
          <p:cNvSpPr txBox="1"/>
          <p:nvPr/>
        </p:nvSpPr>
        <p:spPr>
          <a:xfrm>
            <a:off x="4000500" y="4673600"/>
            <a:ext cx="2540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October 15, 2025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92" name="Google Shape;192;p21" title="myName"/>
          <p:cNvSpPr txBox="1"/>
          <p:nvPr/>
        </p:nvSpPr>
        <p:spPr>
          <a:xfrm>
            <a:off x="254000" y="4673600"/>
            <a:ext cx="254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Qiyuan Xu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