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handoutMasterIdLst>
    <p:handoutMasterId r:id="rId19"/>
  </p:handoutMasterIdLst>
  <p:sldIdLst>
    <p:sldId id="256" r:id="rId3"/>
    <p:sldId id="282" r:id="rId4"/>
    <p:sldId id="257" r:id="rId5"/>
    <p:sldId id="296" r:id="rId6"/>
    <p:sldId id="295" r:id="rId7"/>
    <p:sldId id="301" r:id="rId8"/>
    <p:sldId id="297" r:id="rId9"/>
    <p:sldId id="298" r:id="rId10"/>
    <p:sldId id="266" r:id="rId11"/>
    <p:sldId id="294" r:id="rId12"/>
    <p:sldId id="300" r:id="rId13"/>
    <p:sldId id="283" r:id="rId14"/>
    <p:sldId id="286" r:id="rId15"/>
    <p:sldId id="260"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y" initials="a" lastIdx="1" clrIdx="0">
    <p:extLst>
      <p:ext uri="{19B8F6BF-5375-455C-9EA6-DF929625EA0E}">
        <p15:presenceInfo xmlns:p15="http://schemas.microsoft.com/office/powerpoint/2012/main" userId="an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E1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75906" autoAdjust="0"/>
  </p:normalViewPr>
  <p:slideViewPr>
    <p:cSldViewPr snapToGrid="0">
      <p:cViewPr varScale="1">
        <p:scale>
          <a:sx n="81" d="100"/>
          <a:sy n="81" d="100"/>
        </p:scale>
        <p:origin x="92" y="47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726684-EFB8-4D63-90C2-BBB1A2F02A17}" type="datetimeFigureOut">
              <a:rPr lang="en-GB" smtClean="0"/>
              <a:t>22/05/2026</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E646D2-DE91-479F-984A-04BD95EA682E}" type="slidenum">
              <a:rPr lang="en-GB" smtClean="0"/>
              <a:t>‹#›</a:t>
            </a:fld>
            <a:endParaRPr lang="en-GB" dirty="0"/>
          </a:p>
        </p:txBody>
      </p:sp>
    </p:spTree>
    <p:extLst>
      <p:ext uri="{BB962C8B-B14F-4D97-AF65-F5344CB8AC3E}">
        <p14:creationId xmlns:p14="http://schemas.microsoft.com/office/powerpoint/2010/main" val="3141389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06330-79B2-4378-AC64-4DE764E3AE93}" type="datetimeFigureOut">
              <a:rPr lang="en-GB" smtClean="0"/>
              <a:t>22/05/2026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5CDAB-792A-4C4F-8B59-E66DDAEDACB5}" type="slidenum">
              <a:rPr lang="en-GB" smtClean="0"/>
              <a:t>‹#›</a:t>
            </a:fld>
            <a:endParaRPr lang="en-GB" dirty="0"/>
          </a:p>
        </p:txBody>
      </p:sp>
    </p:spTree>
    <p:extLst>
      <p:ext uri="{BB962C8B-B14F-4D97-AF65-F5344CB8AC3E}">
        <p14:creationId xmlns:p14="http://schemas.microsoft.com/office/powerpoint/2010/main" val="2013687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1</a:t>
            </a:fld>
            <a:endParaRPr lang="en-GB" dirty="0"/>
          </a:p>
        </p:txBody>
      </p:sp>
    </p:spTree>
    <p:extLst>
      <p:ext uri="{BB962C8B-B14F-4D97-AF65-F5344CB8AC3E}">
        <p14:creationId xmlns:p14="http://schemas.microsoft.com/office/powerpoint/2010/main" val="3226072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FE1DD-F5CF-74F6-307B-66B24955A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303B2-07DF-40EA-AACB-03E5880C5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4CF46-B4F9-385C-4ED6-E73091C4D82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2C89C8C-F5E9-745D-0213-52AC313E9E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40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796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788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a:t>
            </a:r>
          </a:p>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14</a:t>
            </a:fld>
            <a:endParaRPr lang="en-GB" dirty="0"/>
          </a:p>
        </p:txBody>
      </p:sp>
    </p:spTree>
    <p:extLst>
      <p:ext uri="{BB962C8B-B14F-4D97-AF65-F5344CB8AC3E}">
        <p14:creationId xmlns:p14="http://schemas.microsoft.com/office/powerpoint/2010/main" val="2988046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15</a:t>
            </a:r>
          </a:p>
        </p:txBody>
      </p:sp>
      <p:sp>
        <p:nvSpPr>
          <p:cNvPr id="4" name="Slide Number Placeholder 3"/>
          <p:cNvSpPr>
            <a:spLocks noGrp="1"/>
          </p:cNvSpPr>
          <p:nvPr>
            <p:ph type="sldNum" sz="quarter" idx="5"/>
          </p:nvPr>
        </p:nvSpPr>
        <p:spPr/>
        <p:txBody>
          <a:bodyPr/>
          <a:lstStyle/>
          <a:p>
            <a:fld id="{9555CDAB-792A-4C4F-8B59-E66DDAEDACB5}" type="slidenum">
              <a:rPr lang="en-GB" smtClean="0"/>
              <a:t>15</a:t>
            </a:fld>
            <a:endParaRPr lang="en-GB" dirty="0"/>
          </a:p>
        </p:txBody>
      </p:sp>
    </p:spTree>
    <p:extLst>
      <p:ext uri="{BB962C8B-B14F-4D97-AF65-F5344CB8AC3E}">
        <p14:creationId xmlns:p14="http://schemas.microsoft.com/office/powerpoint/2010/main" val="2613394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073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788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BAFE1-ABDD-E5B5-C441-8F479988C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BA6B0-565C-02BF-FDE1-52DBC1516A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B7B1B2-53B1-718F-1EF3-23DA9E80047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7103420-0465-002E-0410-0EB9A02C34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025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2A0D4-0ECB-25BB-F8E3-4DC552EA8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B246FB-18BA-B036-23BF-082A0F7CC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43480-7BF5-659C-7319-52D9A0594E3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1853C07-D662-647C-FEDA-383DA8F945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124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FE1DD-F5CF-74F6-307B-66B24955A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303B2-07DF-40EA-AACB-03E5880C5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4CF46-B4F9-385C-4ED6-E73091C4D82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2C89C8C-F5E9-745D-0213-52AC313E9E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268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FE1DD-F5CF-74F6-307B-66B24955A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303B2-07DF-40EA-AACB-03E5880C5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4CF46-B4F9-385C-4ED6-E73091C4D82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2C89C8C-F5E9-745D-0213-52AC313E9E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30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70772-7F05-FA32-60C9-35C440F5AC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921ED-2807-FD95-9E3B-5D8CC9FF0E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9E31A-FE59-17EF-85EC-9BA224220D5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81D4C4C-4301-7F29-75AC-ABEC8FD37D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319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9</a:t>
            </a:fld>
            <a:endParaRPr lang="en-GB" dirty="0"/>
          </a:p>
        </p:txBody>
      </p:sp>
    </p:spTree>
    <p:extLst>
      <p:ext uri="{BB962C8B-B14F-4D97-AF65-F5344CB8AC3E}">
        <p14:creationId xmlns:p14="http://schemas.microsoft.com/office/powerpoint/2010/main" val="3631870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512727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033371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3399857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3100124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035" y="115326"/>
            <a:ext cx="1186814" cy="720494"/>
          </a:xfrm>
          <a:prstGeom prst="rect">
            <a:avLst/>
          </a:prstGeom>
        </p:spPr>
      </p:pic>
    </p:spTree>
    <p:extLst>
      <p:ext uri="{BB962C8B-B14F-4D97-AF65-F5344CB8AC3E}">
        <p14:creationId xmlns:p14="http://schemas.microsoft.com/office/powerpoint/2010/main" val="2314285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1519863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066690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080646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853404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1305022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04919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035" y="115326"/>
            <a:ext cx="1186814" cy="720494"/>
          </a:xfrm>
          <a:prstGeom prst="rect">
            <a:avLst/>
          </a:prstGeom>
        </p:spPr>
      </p:pic>
    </p:spTree>
    <p:extLst>
      <p:ext uri="{BB962C8B-B14F-4D97-AF65-F5344CB8AC3E}">
        <p14:creationId xmlns:p14="http://schemas.microsoft.com/office/powerpoint/2010/main" val="3721981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830776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439520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191979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70755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05635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123963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613957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1348881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058413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22/05/2026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523866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546EB-7585-4E08-B28D-91299A8D3E0D}" type="datetimeFigureOut">
              <a:rPr lang="en-GB" smtClean="0"/>
              <a:t>22/05/2026</a:t>
            </a:fld>
            <a:endParaRPr lang="en-GB"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124F0-0473-42DA-82C3-5BEFA5649F66}" type="slidenum">
              <a:rPr lang="en-GB" smtClean="0"/>
              <a:t>‹#›</a:t>
            </a:fld>
            <a:endParaRPr lang="en-GB" dirty="0"/>
          </a:p>
        </p:txBody>
      </p:sp>
    </p:spTree>
    <p:extLst>
      <p:ext uri="{BB962C8B-B14F-4D97-AF65-F5344CB8AC3E}">
        <p14:creationId xmlns:p14="http://schemas.microsoft.com/office/powerpoint/2010/main" val="1758264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546EB-7585-4E08-B28D-91299A8D3E0D}" type="datetimeFigureOut">
              <a:rPr lang="en-GB" smtClean="0"/>
              <a:t>22/05/2026</a:t>
            </a:fld>
            <a:endParaRPr lang="en-GB"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124F0-0473-42DA-82C3-5BEFA5649F66}" type="slidenum">
              <a:rPr lang="en-GB" smtClean="0"/>
              <a:t>‹#›</a:t>
            </a:fld>
            <a:endParaRPr lang="en-GB" dirty="0"/>
          </a:p>
        </p:txBody>
      </p:sp>
    </p:spTree>
    <p:extLst>
      <p:ext uri="{BB962C8B-B14F-4D97-AF65-F5344CB8AC3E}">
        <p14:creationId xmlns:p14="http://schemas.microsoft.com/office/powerpoint/2010/main" val="3367375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jpeg"/><Relationship Id="rId18" Type="http://schemas.openxmlformats.org/officeDocument/2006/relationships/image" Target="../media/image142.jpeg"/><Relationship Id="rId3" Type="http://schemas.openxmlformats.org/officeDocument/2006/relationships/image" Target="../media/image127.jpeg"/><Relationship Id="rId21" Type="http://schemas.openxmlformats.org/officeDocument/2006/relationships/image" Target="../media/image145.jpeg"/><Relationship Id="rId7" Type="http://schemas.openxmlformats.org/officeDocument/2006/relationships/image" Target="../media/image131.jpeg"/><Relationship Id="rId12" Type="http://schemas.openxmlformats.org/officeDocument/2006/relationships/image" Target="../media/image136.png"/><Relationship Id="rId17" Type="http://schemas.openxmlformats.org/officeDocument/2006/relationships/image" Target="../media/image141.jpeg"/><Relationship Id="rId2" Type="http://schemas.openxmlformats.org/officeDocument/2006/relationships/image" Target="../media/image126.jpeg"/><Relationship Id="rId16" Type="http://schemas.openxmlformats.org/officeDocument/2006/relationships/image" Target="../media/image140.jpeg"/><Relationship Id="rId20" Type="http://schemas.openxmlformats.org/officeDocument/2006/relationships/image" Target="../media/image144.jpeg"/><Relationship Id="rId1" Type="http://schemas.openxmlformats.org/officeDocument/2006/relationships/slideLayout" Target="../slideLayouts/slideLayout13.xml"/><Relationship Id="rId6" Type="http://schemas.openxmlformats.org/officeDocument/2006/relationships/image" Target="../media/image130.jpeg"/><Relationship Id="rId11" Type="http://schemas.openxmlformats.org/officeDocument/2006/relationships/image" Target="../media/image135.jpeg"/><Relationship Id="rId5" Type="http://schemas.openxmlformats.org/officeDocument/2006/relationships/image" Target="../media/image129.jpeg"/><Relationship Id="rId15" Type="http://schemas.openxmlformats.org/officeDocument/2006/relationships/image" Target="../media/image139.jpeg"/><Relationship Id="rId10" Type="http://schemas.openxmlformats.org/officeDocument/2006/relationships/image" Target="../media/image134.jpeg"/><Relationship Id="rId19" Type="http://schemas.openxmlformats.org/officeDocument/2006/relationships/image" Target="../media/image143.jpeg"/><Relationship Id="rId4" Type="http://schemas.openxmlformats.org/officeDocument/2006/relationships/image" Target="../media/image128.jpeg"/><Relationship Id="rId9" Type="http://schemas.openxmlformats.org/officeDocument/2006/relationships/image" Target="../media/image133.jpeg"/><Relationship Id="rId14" Type="http://schemas.openxmlformats.org/officeDocument/2006/relationships/image" Target="../media/image138.jpeg"/></Relationships>
</file>

<file path=ppt/slides/_rels/slide11.xml.rels><?xml version="1.0" encoding="UTF-8" standalone="yes"?>
<Relationships xmlns="http://schemas.openxmlformats.org/package/2006/relationships"><Relationship Id="rId8" Type="http://schemas.openxmlformats.org/officeDocument/2006/relationships/image" Target="../media/image150.jpeg"/><Relationship Id="rId13" Type="http://schemas.openxmlformats.org/officeDocument/2006/relationships/image" Target="../media/image155.jpeg"/><Relationship Id="rId3" Type="http://schemas.openxmlformats.org/officeDocument/2006/relationships/image" Target="../media/image26.jpeg"/><Relationship Id="rId7" Type="http://schemas.openxmlformats.org/officeDocument/2006/relationships/image" Target="../media/image149.jpeg"/><Relationship Id="rId12" Type="http://schemas.openxmlformats.org/officeDocument/2006/relationships/image" Target="../media/image15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8.jpeg"/><Relationship Id="rId11" Type="http://schemas.openxmlformats.org/officeDocument/2006/relationships/image" Target="../media/image153.jpeg"/><Relationship Id="rId5" Type="http://schemas.openxmlformats.org/officeDocument/2006/relationships/image" Target="../media/image147.jpeg"/><Relationship Id="rId15" Type="http://schemas.openxmlformats.org/officeDocument/2006/relationships/image" Target="../media/image156.png"/><Relationship Id="rId10" Type="http://schemas.openxmlformats.org/officeDocument/2006/relationships/image" Target="../media/image152.jpeg"/><Relationship Id="rId4" Type="http://schemas.openxmlformats.org/officeDocument/2006/relationships/image" Target="../media/image146.png"/><Relationship Id="rId9" Type="http://schemas.openxmlformats.org/officeDocument/2006/relationships/image" Target="../media/image151.jpeg"/><Relationship Id="rId14" Type="http://schemas.openxmlformats.org/officeDocument/2006/relationships/hyperlink" Target="https://www.youtube.com/watch?v=tzqGWH-Vifo"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62.jpeg"/><Relationship Id="rId13" Type="http://schemas.openxmlformats.org/officeDocument/2006/relationships/image" Target="../media/image167.jpeg"/><Relationship Id="rId18" Type="http://schemas.openxmlformats.org/officeDocument/2006/relationships/image" Target="../media/image172.jpeg"/><Relationship Id="rId3" Type="http://schemas.openxmlformats.org/officeDocument/2006/relationships/image" Target="../media/image157.jpeg"/><Relationship Id="rId7" Type="http://schemas.openxmlformats.org/officeDocument/2006/relationships/image" Target="../media/image161.jpeg"/><Relationship Id="rId12" Type="http://schemas.openxmlformats.org/officeDocument/2006/relationships/image" Target="../media/image166.jpeg"/><Relationship Id="rId17" Type="http://schemas.openxmlformats.org/officeDocument/2006/relationships/image" Target="../media/image171.jpeg"/><Relationship Id="rId2" Type="http://schemas.openxmlformats.org/officeDocument/2006/relationships/notesSlide" Target="../notesSlides/notesSlide11.xml"/><Relationship Id="rId16" Type="http://schemas.openxmlformats.org/officeDocument/2006/relationships/image" Target="../media/image170.jpeg"/><Relationship Id="rId1" Type="http://schemas.openxmlformats.org/officeDocument/2006/relationships/slideLayout" Target="../slideLayouts/slideLayout2.xml"/><Relationship Id="rId6" Type="http://schemas.openxmlformats.org/officeDocument/2006/relationships/image" Target="../media/image160.jpeg"/><Relationship Id="rId11" Type="http://schemas.openxmlformats.org/officeDocument/2006/relationships/image" Target="../media/image165.jpeg"/><Relationship Id="rId5" Type="http://schemas.openxmlformats.org/officeDocument/2006/relationships/image" Target="../media/image159.jpeg"/><Relationship Id="rId15" Type="http://schemas.openxmlformats.org/officeDocument/2006/relationships/image" Target="../media/image169.jpeg"/><Relationship Id="rId10" Type="http://schemas.openxmlformats.org/officeDocument/2006/relationships/image" Target="../media/image164.jpeg"/><Relationship Id="rId19" Type="http://schemas.openxmlformats.org/officeDocument/2006/relationships/image" Target="../media/image173.jpeg"/><Relationship Id="rId4" Type="http://schemas.openxmlformats.org/officeDocument/2006/relationships/image" Target="../media/image158.jpeg"/><Relationship Id="rId9" Type="http://schemas.openxmlformats.org/officeDocument/2006/relationships/image" Target="../media/image163.jpeg"/><Relationship Id="rId14" Type="http://schemas.openxmlformats.org/officeDocument/2006/relationships/image" Target="../media/image168.jpeg"/></Relationships>
</file>

<file path=ppt/slides/_rels/slide13.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57.jpeg"/><Relationship Id="rId7" Type="http://schemas.openxmlformats.org/officeDocument/2006/relationships/image" Target="../media/image17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 Id="rId9" Type="http://schemas.openxmlformats.org/officeDocument/2006/relationships/image" Target="../media/image179.jpeg"/></Relationships>
</file>

<file path=ppt/slides/_rels/slide1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1.jpg"/></Relationships>
</file>

<file path=ppt/slides/_rels/slide1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jpeg"/><Relationship Id="rId3" Type="http://schemas.openxmlformats.org/officeDocument/2006/relationships/image" Target="../media/image5.jpeg"/><Relationship Id="rId21" Type="http://schemas.openxmlformats.org/officeDocument/2006/relationships/image" Target="../media/image23.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23" Type="http://schemas.openxmlformats.org/officeDocument/2006/relationships/image" Target="../media/image25.jpe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3" Type="http://schemas.openxmlformats.org/officeDocument/2006/relationships/slideLayout" Target="../slideLayouts/slideLayout13.xml"/><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notesSlide" Target="../notesSlides/notesSlide3.xml"/><Relationship Id="rId9" Type="http://schemas.openxmlformats.org/officeDocument/2006/relationships/image" Target="../media/image30.jpeg"/></Relationships>
</file>

<file path=ppt/slides/_rels/slide4.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26.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4.xml"/><Relationship Id="rId16"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5" Type="http://schemas.openxmlformats.org/officeDocument/2006/relationships/image" Target="../media/image4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s>
</file>

<file path=ppt/slides/_rels/slide5.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18" Type="http://schemas.openxmlformats.org/officeDocument/2006/relationships/image" Target="../media/image62.jpeg"/><Relationship Id="rId3" Type="http://schemas.openxmlformats.org/officeDocument/2006/relationships/image" Target="../media/image26.jpeg"/><Relationship Id="rId21" Type="http://schemas.openxmlformats.org/officeDocument/2006/relationships/image" Target="../media/image65.jpeg"/><Relationship Id="rId7" Type="http://schemas.openxmlformats.org/officeDocument/2006/relationships/image" Target="../media/image51.jpeg"/><Relationship Id="rId12" Type="http://schemas.openxmlformats.org/officeDocument/2006/relationships/image" Target="../media/image56.jpeg"/><Relationship Id="rId17" Type="http://schemas.openxmlformats.org/officeDocument/2006/relationships/image" Target="../media/image61.jpeg"/><Relationship Id="rId2" Type="http://schemas.openxmlformats.org/officeDocument/2006/relationships/notesSlide" Target="../notesSlides/notesSlide5.xml"/><Relationship Id="rId16" Type="http://schemas.openxmlformats.org/officeDocument/2006/relationships/image" Target="../media/image60.jpeg"/><Relationship Id="rId20"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5" Type="http://schemas.openxmlformats.org/officeDocument/2006/relationships/image" Target="../media/image59.jpeg"/><Relationship Id="rId23" Type="http://schemas.openxmlformats.org/officeDocument/2006/relationships/image" Target="../media/image67.jpeg"/><Relationship Id="rId10" Type="http://schemas.openxmlformats.org/officeDocument/2006/relationships/image" Target="../media/image54.jpeg"/><Relationship Id="rId19" Type="http://schemas.openxmlformats.org/officeDocument/2006/relationships/image" Target="../media/image63.jpe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jpeg"/><Relationship Id="rId22"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7.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18" Type="http://schemas.openxmlformats.org/officeDocument/2006/relationships/image" Target="../media/image83.jpeg"/><Relationship Id="rId3" Type="http://schemas.openxmlformats.org/officeDocument/2006/relationships/slideLayout" Target="../slideLayouts/slideLayout2.xml"/><Relationship Id="rId7" Type="http://schemas.openxmlformats.org/officeDocument/2006/relationships/image" Target="../media/image72.jpeg"/><Relationship Id="rId12" Type="http://schemas.openxmlformats.org/officeDocument/2006/relationships/image" Target="../media/image77.jpeg"/><Relationship Id="rId17" Type="http://schemas.openxmlformats.org/officeDocument/2006/relationships/image" Target="../media/image82.jpeg"/><Relationship Id="rId2" Type="http://schemas.openxmlformats.org/officeDocument/2006/relationships/video" Target="../media/media2.mp4"/><Relationship Id="rId16" Type="http://schemas.openxmlformats.org/officeDocument/2006/relationships/image" Target="../media/image81.png"/><Relationship Id="rId20" Type="http://schemas.openxmlformats.org/officeDocument/2006/relationships/image" Target="../media/image85.jpeg"/><Relationship Id="rId1" Type="http://schemas.microsoft.com/office/2007/relationships/media" Target="../media/media2.mp4"/><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26.jpeg"/><Relationship Id="rId15" Type="http://schemas.openxmlformats.org/officeDocument/2006/relationships/image" Target="../media/image80.jpeg"/><Relationship Id="rId10" Type="http://schemas.openxmlformats.org/officeDocument/2006/relationships/image" Target="../media/image75.jpeg"/><Relationship Id="rId19" Type="http://schemas.openxmlformats.org/officeDocument/2006/relationships/image" Target="../media/image84.jpeg"/><Relationship Id="rId4" Type="http://schemas.openxmlformats.org/officeDocument/2006/relationships/notesSlide" Target="../notesSlides/notesSlide7.xml"/><Relationship Id="rId9" Type="http://schemas.openxmlformats.org/officeDocument/2006/relationships/image" Target="../media/image74.jpeg"/><Relationship Id="rId14" Type="http://schemas.openxmlformats.org/officeDocument/2006/relationships/image" Target="../media/image79.jpeg"/></Relationships>
</file>

<file path=ppt/slides/_rels/slide8.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jpeg"/><Relationship Id="rId18" Type="http://schemas.openxmlformats.org/officeDocument/2006/relationships/image" Target="../media/image100.jpeg"/><Relationship Id="rId26" Type="http://schemas.openxmlformats.org/officeDocument/2006/relationships/image" Target="../media/image108.jpeg"/><Relationship Id="rId3" Type="http://schemas.openxmlformats.org/officeDocument/2006/relationships/image" Target="../media/image26.jpeg"/><Relationship Id="rId21" Type="http://schemas.openxmlformats.org/officeDocument/2006/relationships/image" Target="../media/image103.jpeg"/><Relationship Id="rId7" Type="http://schemas.openxmlformats.org/officeDocument/2006/relationships/image" Target="../media/image89.jpeg"/><Relationship Id="rId12" Type="http://schemas.openxmlformats.org/officeDocument/2006/relationships/image" Target="../media/image94.jpeg"/><Relationship Id="rId17" Type="http://schemas.openxmlformats.org/officeDocument/2006/relationships/image" Target="../media/image99.jpeg"/><Relationship Id="rId25" Type="http://schemas.openxmlformats.org/officeDocument/2006/relationships/image" Target="../media/image107.jpeg"/><Relationship Id="rId2" Type="http://schemas.openxmlformats.org/officeDocument/2006/relationships/notesSlide" Target="../notesSlides/notesSlide8.xml"/><Relationship Id="rId16" Type="http://schemas.openxmlformats.org/officeDocument/2006/relationships/image" Target="../media/image98.jpeg"/><Relationship Id="rId20" Type="http://schemas.openxmlformats.org/officeDocument/2006/relationships/image" Target="../media/image102.jpeg"/><Relationship Id="rId29"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88.jpeg"/><Relationship Id="rId11" Type="http://schemas.openxmlformats.org/officeDocument/2006/relationships/image" Target="../media/image93.jpeg"/><Relationship Id="rId24" Type="http://schemas.openxmlformats.org/officeDocument/2006/relationships/image" Target="../media/image106.jpeg"/><Relationship Id="rId5" Type="http://schemas.openxmlformats.org/officeDocument/2006/relationships/image" Target="../media/image87.jpeg"/><Relationship Id="rId15" Type="http://schemas.openxmlformats.org/officeDocument/2006/relationships/image" Target="../media/image97.jpeg"/><Relationship Id="rId23" Type="http://schemas.openxmlformats.org/officeDocument/2006/relationships/image" Target="../media/image105.jpeg"/><Relationship Id="rId28" Type="http://schemas.openxmlformats.org/officeDocument/2006/relationships/image" Target="../media/image110.jpeg"/><Relationship Id="rId10" Type="http://schemas.openxmlformats.org/officeDocument/2006/relationships/image" Target="../media/image92.jpeg"/><Relationship Id="rId19" Type="http://schemas.openxmlformats.org/officeDocument/2006/relationships/image" Target="../media/image101.jpeg"/><Relationship Id="rId4" Type="http://schemas.openxmlformats.org/officeDocument/2006/relationships/image" Target="../media/image86.jpeg"/><Relationship Id="rId9" Type="http://schemas.openxmlformats.org/officeDocument/2006/relationships/image" Target="../media/image91.jpeg"/><Relationship Id="rId14" Type="http://schemas.openxmlformats.org/officeDocument/2006/relationships/image" Target="../media/image96.jpeg"/><Relationship Id="rId22" Type="http://schemas.openxmlformats.org/officeDocument/2006/relationships/image" Target="../media/image104.jpeg"/><Relationship Id="rId27" Type="http://schemas.openxmlformats.org/officeDocument/2006/relationships/image" Target="../media/image109.jpeg"/></Relationships>
</file>

<file path=ppt/slides/_rels/slide9.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jpeg"/><Relationship Id="rId3" Type="http://schemas.openxmlformats.org/officeDocument/2006/relationships/image" Target="../media/image112.jpeg"/><Relationship Id="rId7" Type="http://schemas.openxmlformats.org/officeDocument/2006/relationships/image" Target="../media/image116.jpeg"/><Relationship Id="rId12" Type="http://schemas.openxmlformats.org/officeDocument/2006/relationships/image" Target="../media/image121.jpeg"/><Relationship Id="rId2" Type="http://schemas.openxmlformats.org/officeDocument/2006/relationships/notesSlide" Target="../notesSlides/notesSlide9.xml"/><Relationship Id="rId16" Type="http://schemas.openxmlformats.org/officeDocument/2006/relationships/image" Target="../media/image125.jpeg"/><Relationship Id="rId1" Type="http://schemas.openxmlformats.org/officeDocument/2006/relationships/slideLayout" Target="../slideLayouts/slideLayout13.xml"/><Relationship Id="rId6" Type="http://schemas.openxmlformats.org/officeDocument/2006/relationships/image" Target="../media/image115.jpeg"/><Relationship Id="rId11" Type="http://schemas.openxmlformats.org/officeDocument/2006/relationships/image" Target="../media/image120.jpeg"/><Relationship Id="rId5" Type="http://schemas.openxmlformats.org/officeDocument/2006/relationships/image" Target="../media/image114.jpeg"/><Relationship Id="rId15" Type="http://schemas.openxmlformats.org/officeDocument/2006/relationships/image" Target="../media/image12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 Id="rId14" Type="http://schemas.openxmlformats.org/officeDocument/2006/relationships/image" Target="../media/image1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73539" y="3248969"/>
            <a:ext cx="3038541" cy="890769"/>
          </a:xfrm>
        </p:spPr>
        <p:txBody>
          <a:bodyPr>
            <a:normAutofit fontScale="92500" lnSpcReduction="20000"/>
          </a:bodyPr>
          <a:lstStyle/>
          <a:p>
            <a:r>
              <a:rPr lang="en-GB" sz="3000" dirty="0"/>
              <a:t>2025-26 Review </a:t>
            </a:r>
          </a:p>
          <a:p>
            <a:r>
              <a:rPr lang="en-GB" sz="3000" dirty="0"/>
              <a:t>Mark Whitley</a:t>
            </a:r>
          </a:p>
          <a:p>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7504" y="149344"/>
            <a:ext cx="3830939" cy="98471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99317" y="2596978"/>
            <a:ext cx="3615241" cy="2194750"/>
          </a:xfrm>
          <a:prstGeom prst="rect">
            <a:avLst/>
          </a:prstGeom>
        </p:spPr>
      </p:pic>
    </p:spTree>
    <p:extLst>
      <p:ext uri="{BB962C8B-B14F-4D97-AF65-F5344CB8AC3E}">
        <p14:creationId xmlns:p14="http://schemas.microsoft.com/office/powerpoint/2010/main" val="1403838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6C20014-C1A8-BCCD-DAC8-387C27484D10}"/>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96085345-C802-757F-A17A-755C8C44904F}"/>
              </a:ext>
            </a:extLst>
          </p:cNvPr>
          <p:cNvSpPr txBox="1"/>
          <p:nvPr/>
        </p:nvSpPr>
        <p:spPr>
          <a:xfrm>
            <a:off x="258848" y="1752491"/>
            <a:ext cx="5746086" cy="1200329"/>
          </a:xfrm>
          <a:prstGeom prst="rect">
            <a:avLst/>
          </a:prstGeom>
          <a:noFill/>
          <a:effectLst>
            <a:softEdge rad="31750"/>
          </a:effectLst>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sz="1200" dirty="0"/>
              <a:t>Update on our refurbishments: While we expected to be finished by now, we have encountered a significant issue with the floor’s slip resistance. Despite initial assurances, the University Safety Office has confirmed the flooring is not suitable for our needs. We are currently in discussions with PCS to replace or treat the surface. This will unfortunately involve major disruption to our workspace. I will share a detailed timeline and plan as soon as they become available</a:t>
            </a:r>
          </a:p>
        </p:txBody>
      </p:sp>
      <p:sp>
        <p:nvSpPr>
          <p:cNvPr id="34" name="Title 1">
            <a:extLst>
              <a:ext uri="{FF2B5EF4-FFF2-40B4-BE49-F238E27FC236}">
                <a16:creationId xmlns:a16="http://schemas.microsoft.com/office/drawing/2014/main" id="{4C03AB53-0203-05E2-33A0-8F283BF5DDF2}"/>
              </a:ext>
            </a:extLst>
          </p:cNvPr>
          <p:cNvSpPr txBox="1">
            <a:spLocks/>
          </p:cNvSpPr>
          <p:nvPr/>
        </p:nvSpPr>
        <p:spPr>
          <a:xfrm>
            <a:off x="2090620" y="746841"/>
            <a:ext cx="3111356" cy="40218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dirty="0">
                <a:latin typeface="Calibri Light" panose="020F0302020204030204" pitchFamily="34" charset="0"/>
                <a:ea typeface="Calibri Light" panose="020F0302020204030204" pitchFamily="34" charset="0"/>
                <a:cs typeface="Calibri Light" panose="020F0302020204030204" pitchFamily="34" charset="0"/>
              </a:rPr>
              <a:t>Property and Campus Support </a:t>
            </a:r>
          </a:p>
        </p:txBody>
      </p:sp>
      <p:sp>
        <p:nvSpPr>
          <p:cNvPr id="12" name="Rectangle 11">
            <a:extLst>
              <a:ext uri="{FF2B5EF4-FFF2-40B4-BE49-F238E27FC236}">
                <a16:creationId xmlns:a16="http://schemas.microsoft.com/office/drawing/2014/main" id="{6403F912-73C3-14DC-FFD0-AFABE3B173E1}"/>
              </a:ext>
            </a:extLst>
          </p:cNvPr>
          <p:cNvSpPr/>
          <p:nvPr/>
        </p:nvSpPr>
        <p:spPr>
          <a:xfrm>
            <a:off x="6617911" y="255437"/>
            <a:ext cx="5082855" cy="1384995"/>
          </a:xfrm>
          <a:prstGeom prst="rect">
            <a:avLst/>
          </a:prstGeom>
          <a:noFill/>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GB" sz="1200" dirty="0"/>
              <a:t>As previously mentioned, our basement experiences water ingress from the external wall following heavy rainfall. While this is a long-standing issue, it has become significantly more disruptive as water is now penetrating our new internal walls. PCS are actively investigating the situation; they have conducted several site visits and confirmed that all surrounding pipework is intact. We are anticipating a permanent solution shortly, which will likely involve installing a gully to divert water into our existing sump pump drainage system.</a:t>
            </a:r>
          </a:p>
        </p:txBody>
      </p:sp>
      <p:sp>
        <p:nvSpPr>
          <p:cNvPr id="14" name="Rectangle 13">
            <a:extLst>
              <a:ext uri="{FF2B5EF4-FFF2-40B4-BE49-F238E27FC236}">
                <a16:creationId xmlns:a16="http://schemas.microsoft.com/office/drawing/2014/main" id="{EA56ED2F-BA70-6F4E-7093-12CBE85D5F70}"/>
              </a:ext>
            </a:extLst>
          </p:cNvPr>
          <p:cNvSpPr/>
          <p:nvPr/>
        </p:nvSpPr>
        <p:spPr>
          <a:xfrm>
            <a:off x="6520848" y="4907741"/>
            <a:ext cx="5422023" cy="830997"/>
          </a:xfrm>
          <a:prstGeom prst="rect">
            <a:avLst/>
          </a:prstGeom>
          <a:no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GB" sz="1200" dirty="0"/>
              <a:t>We’re working to improve our workspace! To manage the glare and heat caused by our large windows, PCS is looking into installing solar-reflecting film. We are also investigating new ways to increase fresh air circulation to help offset the heat produced by our machinery.</a:t>
            </a:r>
          </a:p>
        </p:txBody>
      </p:sp>
      <p:pic>
        <p:nvPicPr>
          <p:cNvPr id="2" name="Picture 1" descr="A wet floor with a sign on the wall&#10;&#10;Description automatically generated">
            <a:extLst>
              <a:ext uri="{FF2B5EF4-FFF2-40B4-BE49-F238E27FC236}">
                <a16:creationId xmlns:a16="http://schemas.microsoft.com/office/drawing/2014/main" id="{5B8F5ADA-C548-1D25-4A02-3462D5DCF6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81156" y="1602832"/>
            <a:ext cx="911454" cy="1216560"/>
          </a:xfrm>
          <a:prstGeom prst="rect">
            <a:avLst/>
          </a:prstGeom>
        </p:spPr>
        <p:style>
          <a:lnRef idx="2">
            <a:schemeClr val="accent3"/>
          </a:lnRef>
          <a:fillRef idx="1">
            <a:schemeClr val="lt1"/>
          </a:fillRef>
          <a:effectRef idx="0">
            <a:schemeClr val="accent3"/>
          </a:effectRef>
          <a:fontRef idx="minor">
            <a:schemeClr val="dk1"/>
          </a:fontRef>
        </p:style>
      </p:pic>
      <p:pic>
        <p:nvPicPr>
          <p:cNvPr id="3" name="Picture 2" descr="A wet floor with a white wall&#10;&#10;Description automatically generated">
            <a:extLst>
              <a:ext uri="{FF2B5EF4-FFF2-40B4-BE49-F238E27FC236}">
                <a16:creationId xmlns:a16="http://schemas.microsoft.com/office/drawing/2014/main" id="{FFD7AFF6-EC34-DE42-B238-E0D487AD31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77925" y="1602833"/>
            <a:ext cx="911454" cy="1216560"/>
          </a:xfrm>
          <a:prstGeom prst="rect">
            <a:avLst/>
          </a:prstGeom>
        </p:spPr>
        <p:style>
          <a:lnRef idx="2">
            <a:schemeClr val="accent3"/>
          </a:lnRef>
          <a:fillRef idx="1">
            <a:schemeClr val="lt1"/>
          </a:fillRef>
          <a:effectRef idx="0">
            <a:schemeClr val="accent3"/>
          </a:effectRef>
          <a:fontRef idx="minor">
            <a:schemeClr val="dk1"/>
          </a:fontRef>
        </p:style>
      </p:pic>
      <p:pic>
        <p:nvPicPr>
          <p:cNvPr id="18" name="Picture 17">
            <a:extLst>
              <a:ext uri="{FF2B5EF4-FFF2-40B4-BE49-F238E27FC236}">
                <a16:creationId xmlns:a16="http://schemas.microsoft.com/office/drawing/2014/main" id="{30D7069A-7424-C274-1182-9CC44D57D7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634" y="3014492"/>
            <a:ext cx="1163497" cy="1551329"/>
          </a:xfrm>
          <a:prstGeom prst="rect">
            <a:avLst/>
          </a:prstGeom>
          <a:effectLst>
            <a:softEdge rad="31750"/>
          </a:effectLst>
        </p:spPr>
        <p:style>
          <a:lnRef idx="2">
            <a:schemeClr val="accent6"/>
          </a:lnRef>
          <a:fillRef idx="1">
            <a:schemeClr val="lt1"/>
          </a:fillRef>
          <a:effectRef idx="0">
            <a:schemeClr val="accent6"/>
          </a:effectRef>
          <a:fontRef idx="minor">
            <a:schemeClr val="dk1"/>
          </a:fontRef>
        </p:style>
      </p:pic>
      <p:pic>
        <p:nvPicPr>
          <p:cNvPr id="21" name="Picture 20">
            <a:extLst>
              <a:ext uri="{FF2B5EF4-FFF2-40B4-BE49-F238E27FC236}">
                <a16:creationId xmlns:a16="http://schemas.microsoft.com/office/drawing/2014/main" id="{87625CDC-1FD2-2043-08EE-8D115BE5B2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3751" y="3014813"/>
            <a:ext cx="1163256" cy="1551008"/>
          </a:xfrm>
          <a:prstGeom prst="rect">
            <a:avLst/>
          </a:prstGeom>
          <a:effectLst>
            <a:softEdge rad="31750"/>
          </a:effectLst>
        </p:spPr>
        <p:style>
          <a:lnRef idx="2">
            <a:schemeClr val="accent6"/>
          </a:lnRef>
          <a:fillRef idx="1">
            <a:schemeClr val="lt1"/>
          </a:fillRef>
          <a:effectRef idx="0">
            <a:schemeClr val="accent6"/>
          </a:effectRef>
          <a:fontRef idx="minor">
            <a:schemeClr val="dk1"/>
          </a:fontRef>
        </p:style>
      </p:pic>
      <p:pic>
        <p:nvPicPr>
          <p:cNvPr id="23" name="Picture 22">
            <a:extLst>
              <a:ext uri="{FF2B5EF4-FFF2-40B4-BE49-F238E27FC236}">
                <a16:creationId xmlns:a16="http://schemas.microsoft.com/office/drawing/2014/main" id="{E174A275-62EF-857F-0BA2-C70F5FF85B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0627" y="3014813"/>
            <a:ext cx="1163256" cy="1551008"/>
          </a:xfrm>
          <a:prstGeom prst="rect">
            <a:avLst/>
          </a:prstGeom>
          <a:effectLst>
            <a:softEdge rad="31750"/>
          </a:effectLst>
        </p:spPr>
        <p:style>
          <a:lnRef idx="2">
            <a:schemeClr val="accent6"/>
          </a:lnRef>
          <a:fillRef idx="1">
            <a:schemeClr val="lt1"/>
          </a:fillRef>
          <a:effectRef idx="0">
            <a:schemeClr val="accent6"/>
          </a:effectRef>
          <a:fontRef idx="minor">
            <a:schemeClr val="dk1"/>
          </a:fontRef>
        </p:style>
      </p:pic>
      <p:pic>
        <p:nvPicPr>
          <p:cNvPr id="26" name="Picture 25">
            <a:extLst>
              <a:ext uri="{FF2B5EF4-FFF2-40B4-BE49-F238E27FC236}">
                <a16:creationId xmlns:a16="http://schemas.microsoft.com/office/drawing/2014/main" id="{6FC2D1AF-E00E-A5BD-3487-5B42B3D107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0291" y="4771949"/>
            <a:ext cx="1163257" cy="1551009"/>
          </a:xfrm>
          <a:prstGeom prst="rect">
            <a:avLst/>
          </a:prstGeom>
          <a:effectLst>
            <a:softEdge rad="31750"/>
          </a:effectLst>
        </p:spPr>
        <p:style>
          <a:lnRef idx="2">
            <a:schemeClr val="accent6"/>
          </a:lnRef>
          <a:fillRef idx="1">
            <a:schemeClr val="lt1"/>
          </a:fillRef>
          <a:effectRef idx="0">
            <a:schemeClr val="accent6"/>
          </a:effectRef>
          <a:fontRef idx="minor">
            <a:schemeClr val="dk1"/>
          </a:fontRef>
        </p:style>
      </p:pic>
      <p:pic>
        <p:nvPicPr>
          <p:cNvPr id="31" name="Picture 30">
            <a:extLst>
              <a:ext uri="{FF2B5EF4-FFF2-40B4-BE49-F238E27FC236}">
                <a16:creationId xmlns:a16="http://schemas.microsoft.com/office/drawing/2014/main" id="{C5FBA784-315E-ABA9-6CE0-237FBB993C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7503" y="3014813"/>
            <a:ext cx="1163256" cy="1551008"/>
          </a:xfrm>
          <a:prstGeom prst="rect">
            <a:avLst/>
          </a:prstGeom>
          <a:effectLst>
            <a:softEdge rad="31750"/>
          </a:effectLst>
        </p:spPr>
        <p:style>
          <a:lnRef idx="2">
            <a:schemeClr val="accent6"/>
          </a:lnRef>
          <a:fillRef idx="1">
            <a:schemeClr val="lt1"/>
          </a:fillRef>
          <a:effectRef idx="0">
            <a:schemeClr val="accent6"/>
          </a:effectRef>
          <a:fontRef idx="minor">
            <a:schemeClr val="dk1"/>
          </a:fontRef>
        </p:style>
      </p:pic>
      <p:pic>
        <p:nvPicPr>
          <p:cNvPr id="37" name="Picture 36">
            <a:extLst>
              <a:ext uri="{FF2B5EF4-FFF2-40B4-BE49-F238E27FC236}">
                <a16:creationId xmlns:a16="http://schemas.microsoft.com/office/drawing/2014/main" id="{75B3FD1A-4BD2-203C-AB7A-696D9921A7D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6633" y="4776604"/>
            <a:ext cx="1163497" cy="1551329"/>
          </a:xfrm>
          <a:prstGeom prst="rect">
            <a:avLst/>
          </a:prstGeom>
          <a:effectLst>
            <a:softEdge rad="31750"/>
          </a:effectLst>
        </p:spPr>
        <p:style>
          <a:lnRef idx="2">
            <a:schemeClr val="accent6"/>
          </a:lnRef>
          <a:fillRef idx="1">
            <a:schemeClr val="lt1"/>
          </a:fillRef>
          <a:effectRef idx="0">
            <a:schemeClr val="accent6"/>
          </a:effectRef>
          <a:fontRef idx="minor">
            <a:schemeClr val="dk1"/>
          </a:fontRef>
        </p:style>
      </p:pic>
      <p:pic>
        <p:nvPicPr>
          <p:cNvPr id="41" name="Picture 40">
            <a:extLst>
              <a:ext uri="{FF2B5EF4-FFF2-40B4-BE49-F238E27FC236}">
                <a16:creationId xmlns:a16="http://schemas.microsoft.com/office/drawing/2014/main" id="{6A3A95B9-4F51-3BAB-CFE1-8C7F9BC20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32214" y="4771949"/>
            <a:ext cx="1163256" cy="1551008"/>
          </a:xfrm>
          <a:prstGeom prst="rect">
            <a:avLst/>
          </a:prstGeom>
          <a:effectLst>
            <a:softEdge rad="31750"/>
          </a:effectLst>
        </p:spPr>
        <p:style>
          <a:lnRef idx="2">
            <a:schemeClr val="accent6"/>
          </a:lnRef>
          <a:fillRef idx="1">
            <a:schemeClr val="lt1"/>
          </a:fillRef>
          <a:effectRef idx="0">
            <a:schemeClr val="accent6"/>
          </a:effectRef>
          <a:fontRef idx="minor">
            <a:schemeClr val="dk1"/>
          </a:fontRef>
        </p:style>
      </p:pic>
      <p:pic>
        <p:nvPicPr>
          <p:cNvPr id="48" name="Picture 47">
            <a:extLst>
              <a:ext uri="{FF2B5EF4-FFF2-40B4-BE49-F238E27FC236}">
                <a16:creationId xmlns:a16="http://schemas.microsoft.com/office/drawing/2014/main" id="{93A5B36F-DD1D-F418-A62B-94D4BECC13A1}"/>
              </a:ext>
            </a:extLst>
          </p:cNvPr>
          <p:cNvPicPr>
            <a:picLocks noChangeAspect="1"/>
          </p:cNvPicPr>
          <p:nvPr/>
        </p:nvPicPr>
        <p:blipFill>
          <a:blip r:embed="rId12"/>
          <a:stretch>
            <a:fillRect/>
          </a:stretch>
        </p:blipFill>
        <p:spPr>
          <a:xfrm>
            <a:off x="4331784" y="4777933"/>
            <a:ext cx="1530343" cy="1539039"/>
          </a:xfrm>
          <a:prstGeom prst="rect">
            <a:avLst/>
          </a:prstGeom>
          <a:effectLst>
            <a:softEdge rad="31750"/>
          </a:effectLst>
        </p:spPr>
        <p:style>
          <a:lnRef idx="2">
            <a:schemeClr val="accent6"/>
          </a:lnRef>
          <a:fillRef idx="1">
            <a:schemeClr val="lt1"/>
          </a:fillRef>
          <a:effectRef idx="0">
            <a:schemeClr val="accent6"/>
          </a:effectRef>
          <a:fontRef idx="minor">
            <a:schemeClr val="dk1"/>
          </a:fontRef>
        </p:style>
      </p:pic>
      <p:pic>
        <p:nvPicPr>
          <p:cNvPr id="17" name="Picture 16">
            <a:extLst>
              <a:ext uri="{FF2B5EF4-FFF2-40B4-BE49-F238E27FC236}">
                <a16:creationId xmlns:a16="http://schemas.microsoft.com/office/drawing/2014/main" id="{2DBC34B8-5BA6-AF98-7984-A628BD71ED9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31305" y="5759923"/>
            <a:ext cx="1310640" cy="982980"/>
          </a:xfrm>
          <a:prstGeom prst="rect">
            <a:avLst/>
          </a:prstGeom>
        </p:spPr>
        <p:style>
          <a:lnRef idx="2">
            <a:schemeClr val="accent5"/>
          </a:lnRef>
          <a:fillRef idx="1">
            <a:schemeClr val="lt1"/>
          </a:fillRef>
          <a:effectRef idx="0">
            <a:schemeClr val="accent5"/>
          </a:effectRef>
          <a:fontRef idx="minor">
            <a:schemeClr val="dk1"/>
          </a:fontRef>
        </p:style>
      </p:pic>
      <p:pic>
        <p:nvPicPr>
          <p:cNvPr id="20" name="Picture 19">
            <a:extLst>
              <a:ext uri="{FF2B5EF4-FFF2-40B4-BE49-F238E27FC236}">
                <a16:creationId xmlns:a16="http://schemas.microsoft.com/office/drawing/2014/main" id="{C9C77766-DA60-A55F-1AF9-FF4196E67F0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90225" y="5759922"/>
            <a:ext cx="1310640" cy="982980"/>
          </a:xfrm>
          <a:prstGeom prst="rect">
            <a:avLst/>
          </a:prstGeom>
        </p:spPr>
        <p:style>
          <a:lnRef idx="2">
            <a:schemeClr val="accent5"/>
          </a:lnRef>
          <a:fillRef idx="1">
            <a:schemeClr val="lt1"/>
          </a:fillRef>
          <a:effectRef idx="0">
            <a:schemeClr val="accent5"/>
          </a:effectRef>
          <a:fontRef idx="minor">
            <a:schemeClr val="dk1"/>
          </a:fontRef>
        </p:style>
      </p:pic>
      <p:pic>
        <p:nvPicPr>
          <p:cNvPr id="27" name="Picture 26">
            <a:extLst>
              <a:ext uri="{FF2B5EF4-FFF2-40B4-BE49-F238E27FC236}">
                <a16:creationId xmlns:a16="http://schemas.microsoft.com/office/drawing/2014/main" id="{2C1A8A44-62B1-8027-9DA8-1B8ED4A5967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49145" y="5759922"/>
            <a:ext cx="1310641" cy="982981"/>
          </a:xfrm>
          <a:prstGeom prst="rect">
            <a:avLst/>
          </a:prstGeom>
        </p:spPr>
        <p:style>
          <a:lnRef idx="2">
            <a:schemeClr val="accent5"/>
          </a:lnRef>
          <a:fillRef idx="1">
            <a:schemeClr val="lt1"/>
          </a:fillRef>
          <a:effectRef idx="0">
            <a:schemeClr val="accent5"/>
          </a:effectRef>
          <a:fontRef idx="minor">
            <a:schemeClr val="dk1"/>
          </a:fontRef>
        </p:style>
      </p:pic>
      <p:pic>
        <p:nvPicPr>
          <p:cNvPr id="29" name="Picture 28">
            <a:extLst>
              <a:ext uri="{FF2B5EF4-FFF2-40B4-BE49-F238E27FC236}">
                <a16:creationId xmlns:a16="http://schemas.microsoft.com/office/drawing/2014/main" id="{36249827-4322-C610-4E02-06F32024550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27943" y="5759922"/>
            <a:ext cx="1314928" cy="986196"/>
          </a:xfrm>
          <a:prstGeom prst="rect">
            <a:avLst/>
          </a:prstGeom>
        </p:spPr>
        <p:style>
          <a:lnRef idx="2">
            <a:schemeClr val="accent5"/>
          </a:lnRef>
          <a:fillRef idx="1">
            <a:schemeClr val="lt1"/>
          </a:fillRef>
          <a:effectRef idx="0">
            <a:schemeClr val="accent5"/>
          </a:effectRef>
          <a:fontRef idx="minor">
            <a:schemeClr val="dk1"/>
          </a:fontRef>
        </p:style>
      </p:pic>
      <p:pic>
        <p:nvPicPr>
          <p:cNvPr id="1026" name="Picture 2" descr="Open photo">
            <a:extLst>
              <a:ext uri="{FF2B5EF4-FFF2-40B4-BE49-F238E27FC236}">
                <a16:creationId xmlns:a16="http://schemas.microsoft.com/office/drawing/2014/main" id="{62FBBF53-C2B1-2641-3B13-C9746A9F27E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41684" y="3898571"/>
            <a:ext cx="998904" cy="749180"/>
          </a:xfrm>
          <a:prstGeom prst="rect">
            <a:avLst/>
          </a:prstGeom>
        </p:spPr>
        <p:style>
          <a:lnRef idx="2">
            <a:schemeClr val="accent2"/>
          </a:lnRef>
          <a:fillRef idx="1">
            <a:schemeClr val="lt1"/>
          </a:fillRef>
          <a:effectRef idx="0">
            <a:schemeClr val="accent2"/>
          </a:effectRef>
          <a:fontRef idx="minor">
            <a:schemeClr val="dk1"/>
          </a:fontRef>
        </p:style>
      </p:pic>
      <p:pic>
        <p:nvPicPr>
          <p:cNvPr id="1028" name="Picture 4" descr="Open photo">
            <a:extLst>
              <a:ext uri="{FF2B5EF4-FFF2-40B4-BE49-F238E27FC236}">
                <a16:creationId xmlns:a16="http://schemas.microsoft.com/office/drawing/2014/main" id="{E24723DF-6AAC-910D-B749-C6761B078C5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41945" y="3046391"/>
            <a:ext cx="998904" cy="749178"/>
          </a:xfrm>
          <a:prstGeom prst="rect">
            <a:avLst/>
          </a:prstGeom>
        </p:spPr>
        <p:style>
          <a:lnRef idx="2">
            <a:schemeClr val="accent2"/>
          </a:lnRef>
          <a:fillRef idx="1">
            <a:schemeClr val="lt1"/>
          </a:fillRef>
          <a:effectRef idx="0">
            <a:schemeClr val="accent2"/>
          </a:effectRef>
          <a:fontRef idx="minor">
            <a:schemeClr val="dk1"/>
          </a:fontRef>
        </p:style>
      </p:pic>
      <p:pic>
        <p:nvPicPr>
          <p:cNvPr id="1030" name="Picture 6" descr="Open photo">
            <a:extLst>
              <a:ext uri="{FF2B5EF4-FFF2-40B4-BE49-F238E27FC236}">
                <a16:creationId xmlns:a16="http://schemas.microsoft.com/office/drawing/2014/main" id="{FDCA48A7-D103-E536-7337-702CC1A6DCF6}"/>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823" r="15751"/>
          <a:stretch>
            <a:fillRect/>
          </a:stretch>
        </p:blipFill>
        <p:spPr bwMode="auto">
          <a:xfrm>
            <a:off x="6859797" y="3046391"/>
            <a:ext cx="947325" cy="1610573"/>
          </a:xfrm>
          <a:prstGeom prst="rect">
            <a:avLst/>
          </a:prstGeom>
        </p:spPr>
        <p:style>
          <a:lnRef idx="2">
            <a:schemeClr val="accent2"/>
          </a:lnRef>
          <a:fillRef idx="1">
            <a:schemeClr val="lt1"/>
          </a:fillRef>
          <a:effectRef idx="0">
            <a:schemeClr val="accent2"/>
          </a:effectRef>
          <a:fontRef idx="minor">
            <a:schemeClr val="dk1"/>
          </a:fontRef>
        </p:style>
      </p:pic>
      <p:sp>
        <p:nvSpPr>
          <p:cNvPr id="4" name="Rectangle 3">
            <a:extLst>
              <a:ext uri="{FF2B5EF4-FFF2-40B4-BE49-F238E27FC236}">
                <a16:creationId xmlns:a16="http://schemas.microsoft.com/office/drawing/2014/main" id="{1C66D18A-510C-6FC0-FEC1-260DE13B6596}"/>
              </a:ext>
            </a:extLst>
          </p:cNvPr>
          <p:cNvSpPr/>
          <p:nvPr/>
        </p:nvSpPr>
        <p:spPr>
          <a:xfrm>
            <a:off x="8938262" y="3066847"/>
            <a:ext cx="2437721" cy="1569660"/>
          </a:xfrm>
          <a:prstGeom prst="rect">
            <a:avLst/>
          </a:prstGeom>
          <a:no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GB" sz="1200" dirty="0"/>
              <a:t>We now have Paxton access control into our areas. This is for all of our safety. Anyone is welcome and can request a fob for access. If you just need to pop in and don’t have a fob you just need to ring the doorbell and one of the team will come but you may need to be patient. </a:t>
            </a:r>
          </a:p>
        </p:txBody>
      </p:sp>
      <p:pic>
        <p:nvPicPr>
          <p:cNvPr id="9" name="Picture 8" descr="A wet hallway with a brick wall and a door&#10;&#10;Description automatically generated">
            <a:extLst>
              <a:ext uri="{FF2B5EF4-FFF2-40B4-BE49-F238E27FC236}">
                <a16:creationId xmlns:a16="http://schemas.microsoft.com/office/drawing/2014/main" id="{1429A791-2E91-24B9-C9D0-EA09C382A638}"/>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213412" y="1602834"/>
            <a:ext cx="911454" cy="1216559"/>
          </a:xfrm>
          <a:prstGeom prst="rect">
            <a:avLst/>
          </a:prstGeom>
        </p:spPr>
        <p:style>
          <a:lnRef idx="2">
            <a:schemeClr val="accent3"/>
          </a:lnRef>
          <a:fillRef idx="1">
            <a:schemeClr val="lt1"/>
          </a:fillRef>
          <a:effectRef idx="0">
            <a:schemeClr val="accent3"/>
          </a:effectRef>
          <a:fontRef idx="minor">
            <a:schemeClr val="dk1"/>
          </a:fontRef>
        </p:style>
      </p:pic>
      <p:pic>
        <p:nvPicPr>
          <p:cNvPr id="8" name="Picture 7" descr="A staircase with a sign on the floor&#10;&#10;Description automatically generated">
            <a:extLst>
              <a:ext uri="{FF2B5EF4-FFF2-40B4-BE49-F238E27FC236}">
                <a16:creationId xmlns:a16="http://schemas.microsoft.com/office/drawing/2014/main" id="{BFA10B0A-3385-61D8-B3C3-4EFB9C018472}"/>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9245668" y="1602833"/>
            <a:ext cx="911455" cy="1216560"/>
          </a:xfrm>
          <a:prstGeom prst="rect">
            <a:avLst/>
          </a:prstGeom>
        </p:spPr>
        <p:style>
          <a:lnRef idx="2">
            <a:schemeClr val="accent3"/>
          </a:lnRef>
          <a:fillRef idx="1">
            <a:schemeClr val="lt1"/>
          </a:fillRef>
          <a:effectRef idx="0">
            <a:schemeClr val="accent3"/>
          </a:effectRef>
          <a:fontRef idx="minor">
            <a:schemeClr val="dk1"/>
          </a:fontRef>
        </p:style>
      </p:pic>
      <p:sp>
        <p:nvSpPr>
          <p:cNvPr id="5" name="Title 1">
            <a:extLst>
              <a:ext uri="{FF2B5EF4-FFF2-40B4-BE49-F238E27FC236}">
                <a16:creationId xmlns:a16="http://schemas.microsoft.com/office/drawing/2014/main" id="{37CCA801-0E5F-C0A0-B063-6FA51E518C02}"/>
              </a:ext>
            </a:extLst>
          </p:cNvPr>
          <p:cNvSpPr txBox="1">
            <a:spLocks/>
          </p:cNvSpPr>
          <p:nvPr/>
        </p:nvSpPr>
        <p:spPr>
          <a:xfrm>
            <a:off x="1251843" y="28894"/>
            <a:ext cx="1677554" cy="577298"/>
          </a:xfrm>
          <a:prstGeom prst="rect">
            <a:avLst/>
          </a:prstGeom>
          <a:effectLst>
            <a:softEdge rad="31750"/>
          </a:effectLst>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100" b="1" i="0" u="none" strike="noStrike" kern="1200" cap="none" spc="0" normalizeH="0" baseline="0" noProof="0" dirty="0">
                <a:ln>
                  <a:noFill/>
                </a:ln>
                <a:solidFill>
                  <a:prstClr val="black"/>
                </a:solidFill>
                <a:effectLst/>
                <a:uLnTx/>
                <a:uFillTx/>
                <a:latin typeface="Calibri Light" panose="020F0302020204030204"/>
                <a:ea typeface="+mj-ea"/>
                <a:cs typeface="+mj-cs"/>
              </a:rPr>
              <a:t>Facilities </a:t>
            </a:r>
            <a:endPar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31780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DD090B1-5E93-2B6F-DF8F-18369BE38FD6}"/>
            </a:ext>
          </a:extLst>
        </p:cNvPr>
        <p:cNvGrpSpPr/>
        <p:nvPr/>
      </p:nvGrpSpPr>
      <p:grpSpPr>
        <a:xfrm>
          <a:off x="0" y="0"/>
          <a:ext cx="0" cy="0"/>
          <a:chOff x="0" y="0"/>
          <a:chExt cx="0" cy="0"/>
        </a:xfrm>
      </p:grpSpPr>
      <p:pic>
        <p:nvPicPr>
          <p:cNvPr id="11" name="Picture 16">
            <a:extLst>
              <a:ext uri="{FF2B5EF4-FFF2-40B4-BE49-F238E27FC236}">
                <a16:creationId xmlns:a16="http://schemas.microsoft.com/office/drawing/2014/main" id="{CC56BB95-9FC9-D05C-50C5-F67A678B33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30" t="16777" r="4876" b="13267"/>
          <a:stretch>
            <a:fillRect/>
          </a:stretch>
        </p:blipFill>
        <p:spPr bwMode="auto">
          <a:xfrm>
            <a:off x="3155463" y="4451680"/>
            <a:ext cx="1805264" cy="139401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B6F552F-2EC1-EBC7-F32D-9648DFCEE6D4}"/>
              </a:ext>
            </a:extLst>
          </p:cNvPr>
          <p:cNvSpPr txBox="1">
            <a:spLocks/>
          </p:cNvSpPr>
          <p:nvPr/>
        </p:nvSpPr>
        <p:spPr>
          <a:xfrm>
            <a:off x="1251843" y="28894"/>
            <a:ext cx="1677554" cy="577298"/>
          </a:xfrm>
          <a:prstGeom prst="rect">
            <a:avLst/>
          </a:prstGeom>
          <a:effectLst>
            <a:softEdge rad="31750"/>
          </a:effectLst>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100" b="1" i="0" u="none" strike="noStrike" kern="1200" cap="none" spc="0" normalizeH="0" baseline="0" noProof="0" dirty="0">
                <a:ln>
                  <a:noFill/>
                </a:ln>
                <a:solidFill>
                  <a:prstClr val="black"/>
                </a:solidFill>
                <a:effectLst/>
                <a:uLnTx/>
                <a:uFillTx/>
                <a:latin typeface="Calibri Light" panose="020F0302020204030204"/>
                <a:ea typeface="+mj-ea"/>
                <a:cs typeface="+mj-cs"/>
              </a:rPr>
              <a:t>Facilities </a:t>
            </a:r>
            <a:endPar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2" name="Rectangle 2">
            <a:extLst>
              <a:ext uri="{FF2B5EF4-FFF2-40B4-BE49-F238E27FC236}">
                <a16:creationId xmlns:a16="http://schemas.microsoft.com/office/drawing/2014/main" id="{019251CA-5F6D-3F3F-9D38-315F3DAF205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030D0C51-8791-89B6-7A08-5F8DDD5728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077" y="3506815"/>
            <a:ext cx="1516124" cy="2021498"/>
          </a:xfrm>
          <a:prstGeom prst="rect">
            <a:avLst/>
          </a:prstGeom>
          <a:effectLst>
            <a:softEdge rad="31750"/>
          </a:effectLst>
        </p:spPr>
      </p:pic>
      <p:pic>
        <p:nvPicPr>
          <p:cNvPr id="24" name="Picture 23">
            <a:extLst>
              <a:ext uri="{FF2B5EF4-FFF2-40B4-BE49-F238E27FC236}">
                <a16:creationId xmlns:a16="http://schemas.microsoft.com/office/drawing/2014/main" id="{492726A0-AC4A-3B22-7C77-40D721959F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395" y="1039203"/>
            <a:ext cx="1072403" cy="1429871"/>
          </a:xfrm>
          <a:prstGeom prst="rect">
            <a:avLst/>
          </a:prstGeom>
          <a:effectLst>
            <a:softEdge rad="31750"/>
          </a:effectLst>
        </p:spPr>
      </p:pic>
      <p:pic>
        <p:nvPicPr>
          <p:cNvPr id="2" name="Picture 1">
            <a:extLst>
              <a:ext uri="{FF2B5EF4-FFF2-40B4-BE49-F238E27FC236}">
                <a16:creationId xmlns:a16="http://schemas.microsoft.com/office/drawing/2014/main" id="{A7D7B935-EF23-90C9-D89A-549D7D2781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9222" y="784412"/>
            <a:ext cx="1288475" cy="966356"/>
          </a:xfrm>
          <a:prstGeom prst="rect">
            <a:avLst/>
          </a:prstGeom>
          <a:effectLst>
            <a:softEdge rad="31750"/>
          </a:effectLst>
        </p:spPr>
      </p:pic>
      <p:pic>
        <p:nvPicPr>
          <p:cNvPr id="29" name="Picture 28">
            <a:extLst>
              <a:ext uri="{FF2B5EF4-FFF2-40B4-BE49-F238E27FC236}">
                <a16:creationId xmlns:a16="http://schemas.microsoft.com/office/drawing/2014/main" id="{FEB2FDC5-A7CA-E17F-982E-56A53F857F1D}"/>
              </a:ext>
            </a:extLst>
          </p:cNvPr>
          <p:cNvPicPr>
            <a:picLocks noChangeAspect="1"/>
          </p:cNvPicPr>
          <p:nvPr/>
        </p:nvPicPr>
        <p:blipFill>
          <a:blip r:embed="rId8" cstate="print">
            <a:extLst>
              <a:ext uri="{28A0092B-C50C-407E-A947-70E740481C1C}">
                <a14:useLocalDpi xmlns:a14="http://schemas.microsoft.com/office/drawing/2010/main" val="0"/>
              </a:ext>
            </a:extLst>
          </a:blip>
          <a:srcRect t="21086" r="17492"/>
          <a:stretch>
            <a:fillRect/>
          </a:stretch>
        </p:blipFill>
        <p:spPr>
          <a:xfrm>
            <a:off x="5115862" y="1746784"/>
            <a:ext cx="1801271" cy="1292112"/>
          </a:xfrm>
          <a:prstGeom prst="rect">
            <a:avLst/>
          </a:prstGeom>
          <a:effectLst>
            <a:softEdge rad="31750"/>
          </a:effectLst>
        </p:spPr>
      </p:pic>
      <p:pic>
        <p:nvPicPr>
          <p:cNvPr id="2050" name="Picture 2">
            <a:extLst>
              <a:ext uri="{FF2B5EF4-FFF2-40B4-BE49-F238E27FC236}">
                <a16:creationId xmlns:a16="http://schemas.microsoft.com/office/drawing/2014/main" id="{7ABE100E-D9FB-1A85-AC8A-76B6900E181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294" t="10344" r="11374"/>
          <a:stretch>
            <a:fillRect/>
          </a:stretch>
        </p:blipFill>
        <p:spPr bwMode="auto">
          <a:xfrm>
            <a:off x="10295839" y="784412"/>
            <a:ext cx="1802460" cy="211705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2F32802-1499-1750-C38D-2085A6D009B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285" r="12382"/>
          <a:stretch>
            <a:fillRect/>
          </a:stretch>
        </p:blipFill>
        <p:spPr bwMode="auto">
          <a:xfrm>
            <a:off x="8669535" y="784412"/>
            <a:ext cx="1652992" cy="216552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058" name="Picture 10" descr="SINO DRO -Bridgeport Milling Machine Package">
            <a:extLst>
              <a:ext uri="{FF2B5EF4-FFF2-40B4-BE49-F238E27FC236}">
                <a16:creationId xmlns:a16="http://schemas.microsoft.com/office/drawing/2014/main" id="{E58A8423-C632-6AFB-1E98-05744418313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32582" y="1037742"/>
            <a:ext cx="2145925" cy="143133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062" name="Picture 14" descr="Cyclematic CTL618">
            <a:extLst>
              <a:ext uri="{FF2B5EF4-FFF2-40B4-BE49-F238E27FC236}">
                <a16:creationId xmlns:a16="http://schemas.microsoft.com/office/drawing/2014/main" id="{69F655DB-FCB1-FD93-BFE8-ACEF757CD0DB}"/>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969" t="13312" r="10729" b="15271"/>
          <a:stretch>
            <a:fillRect/>
          </a:stretch>
        </p:blipFill>
        <p:spPr bwMode="auto">
          <a:xfrm>
            <a:off x="3186454" y="2952079"/>
            <a:ext cx="1745312" cy="157174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070" name="Picture 22" descr="Future-proof entry into 6-sided complete machining - DMG MORI">
            <a:extLst>
              <a:ext uri="{FF2B5EF4-FFF2-40B4-BE49-F238E27FC236}">
                <a16:creationId xmlns:a16="http://schemas.microsoft.com/office/drawing/2014/main" id="{7F76FAF7-EEA4-7AD8-4751-102BA02F4B8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35636" y="4652080"/>
            <a:ext cx="2539943" cy="190495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C56ED51-3958-7368-9F11-D89D2E17FDDD}"/>
              </a:ext>
            </a:extLst>
          </p:cNvPr>
          <p:cNvSpPr txBox="1"/>
          <p:nvPr/>
        </p:nvSpPr>
        <p:spPr>
          <a:xfrm>
            <a:off x="1447698" y="1245576"/>
            <a:ext cx="959319" cy="1015663"/>
          </a:xfrm>
          <a:prstGeom prst="rect">
            <a:avLst/>
          </a:prstGeom>
          <a:noFill/>
        </p:spPr>
        <p:txBody>
          <a:bodyPr wrap="square">
            <a:spAutoFit/>
          </a:bodyPr>
          <a:lstStyle/>
          <a:p>
            <a:pPr algn="ctr"/>
            <a:r>
              <a:rPr lang="en-GB" sz="1200" dirty="0">
                <a:latin typeface="+mj-lt"/>
              </a:rPr>
              <a:t>New digital readout for our Parkson milling machine</a:t>
            </a:r>
            <a:endParaRPr lang="en-GB" sz="1100" dirty="0">
              <a:latin typeface="+mj-lt"/>
            </a:endParaRPr>
          </a:p>
        </p:txBody>
      </p:sp>
      <p:sp>
        <p:nvSpPr>
          <p:cNvPr id="5" name="TextBox 4">
            <a:extLst>
              <a:ext uri="{FF2B5EF4-FFF2-40B4-BE49-F238E27FC236}">
                <a16:creationId xmlns:a16="http://schemas.microsoft.com/office/drawing/2014/main" id="{BA0F68D6-442C-3D52-56C7-109D6DA221CD}"/>
              </a:ext>
            </a:extLst>
          </p:cNvPr>
          <p:cNvSpPr txBox="1"/>
          <p:nvPr/>
        </p:nvSpPr>
        <p:spPr>
          <a:xfrm>
            <a:off x="6793594" y="791196"/>
            <a:ext cx="1904741" cy="2345787"/>
          </a:xfrm>
          <a:prstGeom prst="rect">
            <a:avLst/>
          </a:prstGeom>
          <a:noFill/>
        </p:spPr>
        <p:txBody>
          <a:bodyPr wrap="square">
            <a:spAutoFit/>
          </a:bodyPr>
          <a:lstStyle/>
          <a:p>
            <a:pPr algn="ctr"/>
            <a:r>
              <a:rPr lang="en-GB" sz="1200" dirty="0">
                <a:latin typeface="+mj-lt"/>
              </a:rPr>
              <a:t>We need to address the maintenance of our Bridgeport milling machines. We are currently evaluating two paths: investing in the repair of two existing units or, alternatively, replacing at least one machine with a modern equivalent to ensure operational continuity.</a:t>
            </a:r>
            <a:endParaRPr lang="en-GB" sz="1100" dirty="0">
              <a:latin typeface="+mj-lt"/>
            </a:endParaRPr>
          </a:p>
        </p:txBody>
      </p:sp>
      <p:sp>
        <p:nvSpPr>
          <p:cNvPr id="36" name="TextBox 35">
            <a:extLst>
              <a:ext uri="{FF2B5EF4-FFF2-40B4-BE49-F238E27FC236}">
                <a16:creationId xmlns:a16="http://schemas.microsoft.com/office/drawing/2014/main" id="{5AC430D4-63C3-2E33-D1E9-C73479E0EC30}"/>
              </a:ext>
            </a:extLst>
          </p:cNvPr>
          <p:cNvSpPr txBox="1"/>
          <p:nvPr/>
        </p:nvSpPr>
        <p:spPr>
          <a:xfrm>
            <a:off x="1684866" y="3374025"/>
            <a:ext cx="1563293" cy="2123658"/>
          </a:xfrm>
          <a:prstGeom prst="rect">
            <a:avLst/>
          </a:prstGeom>
          <a:noFill/>
        </p:spPr>
        <p:txBody>
          <a:bodyPr wrap="square">
            <a:spAutoFit/>
          </a:bodyPr>
          <a:lstStyle/>
          <a:p>
            <a:pPr algn="ctr"/>
            <a:r>
              <a:rPr lang="en-GB" sz="1200" b="0" i="0" dirty="0">
                <a:solidFill>
                  <a:srgbClr val="0A0A0A"/>
                </a:solidFill>
                <a:effectLst/>
                <a:latin typeface="Calibri Light" panose="020F0302020204030204" pitchFamily="34" charset="0"/>
                <a:ea typeface="Calibri Light" panose="020F0302020204030204" pitchFamily="34" charset="0"/>
                <a:cs typeface="Calibri Light" panose="020F0302020204030204" pitchFamily="34" charset="0"/>
              </a:rPr>
              <a:t>We should begin planning for the phased replacement of our aging small lathes. Modernizing this equipment will ensure long-term reliability and maintain the precision required for our ongoing projects.</a:t>
            </a:r>
            <a:endParaRPr lang="en-GB" sz="11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8" name="TextBox 37">
            <a:extLst>
              <a:ext uri="{FF2B5EF4-FFF2-40B4-BE49-F238E27FC236}">
                <a16:creationId xmlns:a16="http://schemas.microsoft.com/office/drawing/2014/main" id="{FF467584-36F2-556F-D09C-ED8BE5294B64}"/>
              </a:ext>
            </a:extLst>
          </p:cNvPr>
          <p:cNvSpPr txBox="1"/>
          <p:nvPr/>
        </p:nvSpPr>
        <p:spPr>
          <a:xfrm>
            <a:off x="6508290" y="3904910"/>
            <a:ext cx="2993424" cy="1723549"/>
          </a:xfrm>
          <a:prstGeom prst="rect">
            <a:avLst/>
          </a:prstGeom>
          <a:noFill/>
        </p:spPr>
        <p:txBody>
          <a:bodyPr wrap="square">
            <a:spAutoFit/>
          </a:bodyPr>
          <a:lstStyle/>
          <a:p>
            <a:pPr algn="ctr"/>
            <a:r>
              <a:rPr lang="en-GB" sz="1200" dirty="0">
                <a:latin typeface="Calibri Light" panose="020F0302020204030204" pitchFamily="34" charset="0"/>
                <a:ea typeface="Calibri Light" panose="020F0302020204030204" pitchFamily="34" charset="0"/>
                <a:cs typeface="Calibri Light" panose="020F0302020204030204" pitchFamily="34" charset="0"/>
              </a:rPr>
              <a:t>Looking ahead, I suggest enhancing our CNC capabilities by investing in a Turn-Mill machine. These systems allow for six-sided machining, integrating both turning and milling applications into a single setup. This would significantly streamline our production process and improve part accuracy</a:t>
            </a:r>
            <a:endParaRPr lang="en-GB" sz="1200" dirty="0">
              <a:latin typeface="Calibri Light" panose="020F0302020204030204" pitchFamily="34" charset="0"/>
              <a:ea typeface="Calibri Light" panose="020F0302020204030204" pitchFamily="34" charset="0"/>
              <a:cs typeface="Calibri Light" panose="020F0302020204030204" pitchFamily="34" charset="0"/>
              <a:hlinkClick r:id="rId14"/>
            </a:endParaRPr>
          </a:p>
          <a:p>
            <a:pPr algn="ctr"/>
            <a:r>
              <a:rPr lang="en-GB" sz="1100" dirty="0">
                <a:hlinkClick r:id="rId14"/>
              </a:rPr>
              <a:t>https://www.youtube.com/watch?v=tzqGWH-Vifo</a:t>
            </a:r>
            <a:endParaRPr lang="en-GB" sz="1100" dirty="0"/>
          </a:p>
        </p:txBody>
      </p:sp>
      <p:pic>
        <p:nvPicPr>
          <p:cNvPr id="43" name="Picture 42">
            <a:extLst>
              <a:ext uri="{FF2B5EF4-FFF2-40B4-BE49-F238E27FC236}">
                <a16:creationId xmlns:a16="http://schemas.microsoft.com/office/drawing/2014/main" id="{0DF2A6AA-BFA2-37A8-9844-EF6A365F1288}"/>
              </a:ext>
            </a:extLst>
          </p:cNvPr>
          <p:cNvPicPr>
            <a:picLocks noChangeAspect="1"/>
          </p:cNvPicPr>
          <p:nvPr/>
        </p:nvPicPr>
        <p:blipFill>
          <a:blip r:embed="rId15"/>
          <a:stretch>
            <a:fillRect/>
          </a:stretch>
        </p:blipFill>
        <p:spPr>
          <a:xfrm>
            <a:off x="9435635" y="3025372"/>
            <a:ext cx="2539944" cy="1587465"/>
          </a:xfrm>
          <a:prstGeom prst="rect">
            <a:avLst/>
          </a:prstGeom>
          <a:effectLst>
            <a:softEdge rad="31750"/>
          </a:effectLst>
        </p:spPr>
      </p:pic>
      <p:sp>
        <p:nvSpPr>
          <p:cNvPr id="8" name="TextBox 7">
            <a:extLst>
              <a:ext uri="{FF2B5EF4-FFF2-40B4-BE49-F238E27FC236}">
                <a16:creationId xmlns:a16="http://schemas.microsoft.com/office/drawing/2014/main" id="{10483611-7815-E219-AC07-5E919D07B2EC}"/>
              </a:ext>
            </a:extLst>
          </p:cNvPr>
          <p:cNvSpPr txBox="1"/>
          <p:nvPr/>
        </p:nvSpPr>
        <p:spPr>
          <a:xfrm rot="19504849">
            <a:off x="3583649" y="3911883"/>
            <a:ext cx="896259" cy="276999"/>
          </a:xfrm>
          <a:prstGeom prst="rect">
            <a:avLst/>
          </a:prstGeom>
          <a:noFill/>
        </p:spPr>
        <p:txBody>
          <a:bodyPr wrap="square">
            <a:spAutoFit/>
          </a:bodyPr>
          <a:lstStyle/>
          <a:p>
            <a:pPr algn="ctr"/>
            <a:r>
              <a:rPr lang="en-GB" sz="1200" dirty="0">
                <a:solidFill>
                  <a:srgbClr val="FFFF00"/>
                </a:solidFill>
              </a:rPr>
              <a:t>£20-30K</a:t>
            </a:r>
            <a:endParaRPr lang="en-GB" sz="1100" dirty="0">
              <a:solidFill>
                <a:srgbClr val="FFFF00"/>
              </a:solidFill>
            </a:endParaRPr>
          </a:p>
        </p:txBody>
      </p:sp>
      <p:sp>
        <p:nvSpPr>
          <p:cNvPr id="52" name="TextBox 51">
            <a:extLst>
              <a:ext uri="{FF2B5EF4-FFF2-40B4-BE49-F238E27FC236}">
                <a16:creationId xmlns:a16="http://schemas.microsoft.com/office/drawing/2014/main" id="{EB2E91AE-B731-DABB-E8C3-BB4DBCFE8EFB}"/>
              </a:ext>
            </a:extLst>
          </p:cNvPr>
          <p:cNvSpPr txBox="1"/>
          <p:nvPr/>
        </p:nvSpPr>
        <p:spPr>
          <a:xfrm rot="19504849">
            <a:off x="3535202" y="5234994"/>
            <a:ext cx="828977" cy="276999"/>
          </a:xfrm>
          <a:prstGeom prst="rect">
            <a:avLst/>
          </a:prstGeom>
          <a:noFill/>
        </p:spPr>
        <p:txBody>
          <a:bodyPr wrap="square">
            <a:spAutoFit/>
          </a:bodyPr>
          <a:lstStyle/>
          <a:p>
            <a:pPr algn="ctr"/>
            <a:r>
              <a:rPr lang="en-GB" sz="1200" dirty="0">
                <a:solidFill>
                  <a:srgbClr val="FFFF00"/>
                </a:solidFill>
              </a:rPr>
              <a:t>£30-40K</a:t>
            </a:r>
            <a:endParaRPr lang="en-GB" sz="1100" dirty="0">
              <a:solidFill>
                <a:srgbClr val="FFFF00"/>
              </a:solidFill>
            </a:endParaRPr>
          </a:p>
        </p:txBody>
      </p:sp>
      <p:sp>
        <p:nvSpPr>
          <p:cNvPr id="9" name="TextBox 8">
            <a:extLst>
              <a:ext uri="{FF2B5EF4-FFF2-40B4-BE49-F238E27FC236}">
                <a16:creationId xmlns:a16="http://schemas.microsoft.com/office/drawing/2014/main" id="{AB9491EF-321C-EC77-A783-FCA8F4E0C190}"/>
              </a:ext>
            </a:extLst>
          </p:cNvPr>
          <p:cNvSpPr txBox="1"/>
          <p:nvPr/>
        </p:nvSpPr>
        <p:spPr>
          <a:xfrm rot="19504849">
            <a:off x="10700911" y="1728672"/>
            <a:ext cx="932867" cy="276999"/>
          </a:xfrm>
          <a:prstGeom prst="rect">
            <a:avLst/>
          </a:prstGeom>
          <a:noFill/>
        </p:spPr>
        <p:txBody>
          <a:bodyPr wrap="square">
            <a:spAutoFit/>
          </a:bodyPr>
          <a:lstStyle/>
          <a:p>
            <a:pPr algn="ctr"/>
            <a:r>
              <a:rPr lang="en-GB" sz="1200" dirty="0">
                <a:solidFill>
                  <a:srgbClr val="FFFF00"/>
                </a:solidFill>
              </a:rPr>
              <a:t>£40-50K</a:t>
            </a:r>
            <a:endParaRPr lang="en-GB" sz="1100" dirty="0">
              <a:solidFill>
                <a:srgbClr val="FFFF00"/>
              </a:solidFill>
            </a:endParaRPr>
          </a:p>
        </p:txBody>
      </p:sp>
      <p:sp>
        <p:nvSpPr>
          <p:cNvPr id="54" name="TextBox 53">
            <a:extLst>
              <a:ext uri="{FF2B5EF4-FFF2-40B4-BE49-F238E27FC236}">
                <a16:creationId xmlns:a16="http://schemas.microsoft.com/office/drawing/2014/main" id="{F58D6005-8112-FB4D-3A9F-A55F72C890DB}"/>
              </a:ext>
            </a:extLst>
          </p:cNvPr>
          <p:cNvSpPr txBox="1"/>
          <p:nvPr/>
        </p:nvSpPr>
        <p:spPr>
          <a:xfrm rot="19504849">
            <a:off x="9136718" y="2102977"/>
            <a:ext cx="896259" cy="276999"/>
          </a:xfrm>
          <a:prstGeom prst="rect">
            <a:avLst/>
          </a:prstGeom>
          <a:noFill/>
        </p:spPr>
        <p:txBody>
          <a:bodyPr wrap="square">
            <a:spAutoFit/>
          </a:bodyPr>
          <a:lstStyle/>
          <a:p>
            <a:pPr algn="ctr"/>
            <a:r>
              <a:rPr lang="en-GB" sz="1200" dirty="0">
                <a:solidFill>
                  <a:srgbClr val="FFFF00"/>
                </a:solidFill>
              </a:rPr>
              <a:t>£20-30K</a:t>
            </a:r>
            <a:endParaRPr lang="en-GB" sz="1100" dirty="0">
              <a:solidFill>
                <a:srgbClr val="FFFF00"/>
              </a:solidFill>
            </a:endParaRPr>
          </a:p>
        </p:txBody>
      </p:sp>
      <p:sp>
        <p:nvSpPr>
          <p:cNvPr id="57" name="TextBox 56">
            <a:extLst>
              <a:ext uri="{FF2B5EF4-FFF2-40B4-BE49-F238E27FC236}">
                <a16:creationId xmlns:a16="http://schemas.microsoft.com/office/drawing/2014/main" id="{1D1C566E-AFF3-25C0-F8B1-79EBBA62AFE6}"/>
              </a:ext>
            </a:extLst>
          </p:cNvPr>
          <p:cNvSpPr txBox="1"/>
          <p:nvPr/>
        </p:nvSpPr>
        <p:spPr>
          <a:xfrm rot="19504849">
            <a:off x="2864615" y="1716330"/>
            <a:ext cx="896259" cy="276999"/>
          </a:xfrm>
          <a:prstGeom prst="rect">
            <a:avLst/>
          </a:prstGeom>
          <a:noFill/>
        </p:spPr>
        <p:txBody>
          <a:bodyPr wrap="square">
            <a:spAutoFit/>
          </a:bodyPr>
          <a:lstStyle/>
          <a:p>
            <a:pPr algn="ctr"/>
            <a:r>
              <a:rPr lang="en-GB" sz="1200" dirty="0">
                <a:solidFill>
                  <a:srgbClr val="FFFF00"/>
                </a:solidFill>
              </a:rPr>
              <a:t>£1.5-2K</a:t>
            </a:r>
            <a:endParaRPr lang="en-GB" sz="1100" dirty="0">
              <a:solidFill>
                <a:srgbClr val="FFFF00"/>
              </a:solidFill>
            </a:endParaRPr>
          </a:p>
        </p:txBody>
      </p:sp>
      <p:sp>
        <p:nvSpPr>
          <p:cNvPr id="58" name="TextBox 57">
            <a:extLst>
              <a:ext uri="{FF2B5EF4-FFF2-40B4-BE49-F238E27FC236}">
                <a16:creationId xmlns:a16="http://schemas.microsoft.com/office/drawing/2014/main" id="{29106CAF-5265-2084-2BF1-50749A7653CA}"/>
              </a:ext>
            </a:extLst>
          </p:cNvPr>
          <p:cNvSpPr txBox="1"/>
          <p:nvPr/>
        </p:nvSpPr>
        <p:spPr>
          <a:xfrm rot="19504849">
            <a:off x="5477868" y="2254339"/>
            <a:ext cx="896259" cy="276999"/>
          </a:xfrm>
          <a:prstGeom prst="rect">
            <a:avLst/>
          </a:prstGeom>
          <a:noFill/>
        </p:spPr>
        <p:txBody>
          <a:bodyPr wrap="square">
            <a:spAutoFit/>
          </a:bodyPr>
          <a:lstStyle/>
          <a:p>
            <a:pPr algn="ctr"/>
            <a:r>
              <a:rPr lang="en-GB" sz="1200" dirty="0">
                <a:solidFill>
                  <a:srgbClr val="FFFF00"/>
                </a:solidFill>
              </a:rPr>
              <a:t>£10-20K</a:t>
            </a:r>
            <a:endParaRPr lang="en-GB" sz="1100" dirty="0">
              <a:solidFill>
                <a:srgbClr val="FFFF00"/>
              </a:solidFill>
            </a:endParaRPr>
          </a:p>
        </p:txBody>
      </p:sp>
      <p:sp>
        <p:nvSpPr>
          <p:cNvPr id="59" name="TextBox 58">
            <a:extLst>
              <a:ext uri="{FF2B5EF4-FFF2-40B4-BE49-F238E27FC236}">
                <a16:creationId xmlns:a16="http://schemas.microsoft.com/office/drawing/2014/main" id="{1356F5D7-BE50-8BF2-7FF5-C3CC3A1F25D9}"/>
              </a:ext>
            </a:extLst>
          </p:cNvPr>
          <p:cNvSpPr txBox="1"/>
          <p:nvPr/>
        </p:nvSpPr>
        <p:spPr>
          <a:xfrm rot="19504849">
            <a:off x="9434234" y="4887397"/>
            <a:ext cx="896259" cy="276999"/>
          </a:xfrm>
          <a:prstGeom prst="rect">
            <a:avLst/>
          </a:prstGeom>
          <a:noFill/>
        </p:spPr>
        <p:txBody>
          <a:bodyPr wrap="square">
            <a:spAutoFit/>
          </a:bodyPr>
          <a:lstStyle/>
          <a:p>
            <a:pPr algn="ctr"/>
            <a:r>
              <a:rPr lang="en-GB" sz="1200" dirty="0">
                <a:solidFill>
                  <a:srgbClr val="FFFF00"/>
                </a:solidFill>
              </a:rPr>
              <a:t>£350-450K</a:t>
            </a:r>
            <a:endParaRPr lang="en-GB" sz="1100" dirty="0">
              <a:solidFill>
                <a:srgbClr val="FFFF00"/>
              </a:solidFill>
            </a:endParaRPr>
          </a:p>
        </p:txBody>
      </p:sp>
      <p:sp>
        <p:nvSpPr>
          <p:cNvPr id="6" name="TextBox 5">
            <a:extLst>
              <a:ext uri="{FF2B5EF4-FFF2-40B4-BE49-F238E27FC236}">
                <a16:creationId xmlns:a16="http://schemas.microsoft.com/office/drawing/2014/main" id="{BF010F32-5F19-FF2A-C41A-A68DE29764D2}"/>
              </a:ext>
            </a:extLst>
          </p:cNvPr>
          <p:cNvSpPr txBox="1"/>
          <p:nvPr/>
        </p:nvSpPr>
        <p:spPr>
          <a:xfrm>
            <a:off x="1665393" y="5942297"/>
            <a:ext cx="6900938" cy="707886"/>
          </a:xfrm>
          <a:prstGeom prst="rect">
            <a:avLst/>
          </a:prstGeom>
          <a:noFill/>
        </p:spPr>
        <p:txBody>
          <a:bodyPr wrap="square">
            <a:spAutoFit/>
          </a:bodyPr>
          <a:lstStyle/>
          <a:p>
            <a:pPr algn="ctr"/>
            <a:r>
              <a:rPr lang="en-GB" sz="1600" dirty="0">
                <a:latin typeface="Calibri Light" panose="020F0302020204030204" pitchFamily="34" charset="0"/>
                <a:ea typeface="Calibri Light" panose="020F0302020204030204" pitchFamily="34" charset="0"/>
                <a:cs typeface="Calibri Light" panose="020F0302020204030204" pitchFamily="34" charset="0"/>
              </a:rPr>
              <a:t>Costings rate for our Physics workshop</a:t>
            </a:r>
          </a:p>
          <a:p>
            <a:pPr algn="ctr"/>
            <a:r>
              <a:rPr lang="en-GB" sz="1200" dirty="0">
                <a:latin typeface="Calibri Light" panose="020F0302020204030204" pitchFamily="34" charset="0"/>
                <a:ea typeface="Calibri Light" panose="020F0302020204030204" pitchFamily="34" charset="0"/>
                <a:cs typeface="Calibri Light" panose="020F0302020204030204" pitchFamily="34" charset="0"/>
              </a:rPr>
              <a:t>It costs £3659 per day for our facility to provide the service that we are giving you. Without your support in going out and finding new and exciting projects for us to work with you, we will struggle in the future. </a:t>
            </a:r>
          </a:p>
        </p:txBody>
      </p:sp>
      <p:sp>
        <p:nvSpPr>
          <p:cNvPr id="13" name="Title 1">
            <a:extLst>
              <a:ext uri="{FF2B5EF4-FFF2-40B4-BE49-F238E27FC236}">
                <a16:creationId xmlns:a16="http://schemas.microsoft.com/office/drawing/2014/main" id="{A135C95A-D11B-F2E4-694C-9112D1754ABF}"/>
              </a:ext>
            </a:extLst>
          </p:cNvPr>
          <p:cNvSpPr txBox="1">
            <a:spLocks/>
          </p:cNvSpPr>
          <p:nvPr/>
        </p:nvSpPr>
        <p:spPr>
          <a:xfrm>
            <a:off x="2721626" y="313520"/>
            <a:ext cx="2971507" cy="307987"/>
          </a:xfrm>
          <a:prstGeom prst="rect">
            <a:avLst/>
          </a:prstGeom>
          <a:effectLst>
            <a:softEdge rad="31750"/>
          </a:effectLst>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sz="180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Maintenance and upgrades</a:t>
            </a:r>
            <a:r>
              <a:rPr kumimoji="0" lang="en-GB" sz="18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712119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856646" y="426164"/>
            <a:ext cx="3990109" cy="800933"/>
          </a:xfrm>
          <a:prstGeom prst="rect">
            <a:avLst/>
          </a:prstGeom>
          <a:effectLst>
            <a:softEdge rad="31750"/>
          </a:effectLst>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Rectangle 2">
            <a:extLst>
              <a:ext uri="{FF2B5EF4-FFF2-40B4-BE49-F238E27FC236}">
                <a16:creationId xmlns:a16="http://schemas.microsoft.com/office/drawing/2014/main" id="{C9A5F522-79E1-4CD5-9FB8-4EDB800FEF84}"/>
              </a:ext>
            </a:extLst>
          </p:cNvPr>
          <p:cNvSpPr>
            <a:spLocks noChangeArrowheads="1"/>
          </p:cNvSpPr>
          <p:nvPr/>
        </p:nvSpPr>
        <p:spPr bwMode="auto">
          <a:xfrm>
            <a:off x="0" y="0"/>
            <a:ext cx="12192000" cy="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4">
            <a:extLst>
              <a:ext uri="{FF2B5EF4-FFF2-40B4-BE49-F238E27FC236}">
                <a16:creationId xmlns:a16="http://schemas.microsoft.com/office/drawing/2014/main" id="{70883AB2-9F4A-4DEB-8E72-D39DE6B81018}"/>
              </a:ext>
            </a:extLst>
          </p:cNvPr>
          <p:cNvSpPr>
            <a:spLocks noChangeArrowheads="1"/>
          </p:cNvSpPr>
          <p:nvPr/>
        </p:nvSpPr>
        <p:spPr bwMode="auto">
          <a:xfrm>
            <a:off x="0" y="0"/>
            <a:ext cx="12192000" cy="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49462D4-7102-4426-9CD1-DF406C4D556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2832" y="4401296"/>
            <a:ext cx="1271449" cy="1523302"/>
          </a:xfrm>
          <a:prstGeom prst="rect">
            <a:avLst/>
          </a:prstGeom>
          <a:effectLst>
            <a:softEdge rad="31750"/>
          </a:effectLst>
        </p:spPr>
      </p:pic>
      <p:sp>
        <p:nvSpPr>
          <p:cNvPr id="7" name="Title 1">
            <a:extLst>
              <a:ext uri="{FF2B5EF4-FFF2-40B4-BE49-F238E27FC236}">
                <a16:creationId xmlns:a16="http://schemas.microsoft.com/office/drawing/2014/main" id="{66AE38EB-CEEA-44D8-9DEF-240D71D5EE62}"/>
              </a:ext>
            </a:extLst>
          </p:cNvPr>
          <p:cNvSpPr txBox="1">
            <a:spLocks/>
          </p:cNvSpPr>
          <p:nvPr/>
        </p:nvSpPr>
        <p:spPr>
          <a:xfrm>
            <a:off x="1232634" y="248196"/>
            <a:ext cx="950442" cy="577299"/>
          </a:xfrm>
          <a:prstGeom prst="rect">
            <a:avLst/>
          </a:prstGeom>
          <a:effectLst>
            <a:softEdge rad="31750"/>
          </a:effectLst>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100" b="1" i="0" u="none" strike="noStrike" kern="1200" cap="none" spc="0" normalizeH="0" baseline="0" noProof="0" dirty="0">
                <a:ln>
                  <a:noFill/>
                </a:ln>
                <a:solidFill>
                  <a:prstClr val="black"/>
                </a:solidFill>
                <a:effectLst/>
                <a:uLnTx/>
                <a:uFillTx/>
                <a:latin typeface="Calibri Light" panose="020F0302020204030204"/>
                <a:ea typeface="+mj-ea"/>
                <a:cs typeface="+mj-cs"/>
              </a:rPr>
              <a:t>AML</a:t>
            </a:r>
            <a:endPar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2" name="Picture 11">
            <a:extLst>
              <a:ext uri="{FF2B5EF4-FFF2-40B4-BE49-F238E27FC236}">
                <a16:creationId xmlns:a16="http://schemas.microsoft.com/office/drawing/2014/main" id="{8107638D-F865-4D66-9F28-E55CFEE6235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22832" y="3504091"/>
            <a:ext cx="1573242" cy="860655"/>
          </a:xfrm>
          <a:prstGeom prst="rect">
            <a:avLst/>
          </a:prstGeom>
          <a:effectLst>
            <a:softEdge rad="31750"/>
          </a:effectLst>
        </p:spPr>
      </p:pic>
      <p:sp>
        <p:nvSpPr>
          <p:cNvPr id="13" name="Title 1">
            <a:extLst>
              <a:ext uri="{FF2B5EF4-FFF2-40B4-BE49-F238E27FC236}">
                <a16:creationId xmlns:a16="http://schemas.microsoft.com/office/drawing/2014/main" id="{3994013E-2A16-477C-88CE-984EE3A8084D}"/>
              </a:ext>
            </a:extLst>
          </p:cNvPr>
          <p:cNvSpPr txBox="1">
            <a:spLocks/>
          </p:cNvSpPr>
          <p:nvPr/>
        </p:nvSpPr>
        <p:spPr>
          <a:xfrm>
            <a:off x="1554773" y="4413704"/>
            <a:ext cx="2938398" cy="1393252"/>
          </a:xfrm>
          <a:prstGeom prst="rect">
            <a:avLst/>
          </a:prstGeom>
          <a:effectLst>
            <a:softEdge rad="31750"/>
          </a:effectLst>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sz="1200" b="0" i="0" u="sng" strike="noStrike" kern="1200" cap="none" spc="0" normalizeH="0" baseline="0" noProof="0" dirty="0">
                <a:ln>
                  <a:noFill/>
                </a:ln>
                <a:solidFill>
                  <a:prstClr val="black"/>
                </a:solidFill>
                <a:effectLst/>
                <a:uLnTx/>
                <a:uFillTx/>
                <a:latin typeface="Calibri Light" panose="020F0302020204030204"/>
                <a:ea typeface="+mj-ea"/>
                <a:cs typeface="+mj-cs"/>
              </a:rPr>
              <a:t>Co-curing of the Atlas half rings </a:t>
            </a:r>
          </a:p>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en-GB" sz="1200" b="0" i="0" u="sng"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j-ea"/>
                <a:cs typeface="+mj-cs"/>
              </a:rPr>
              <a:t>Half Sandwich. Two of these come together to make a Half Ring. The foam is co-cured to the CF, meaning it uses the resin within the pre-</a:t>
            </a:r>
            <a:r>
              <a:rPr kumimoji="0" lang="en-GB" sz="1200" b="0" i="0" u="none" strike="noStrike" kern="1200" cap="none" spc="0" normalizeH="0" baseline="0" noProof="0" dirty="0" err="1">
                <a:ln>
                  <a:noFill/>
                </a:ln>
                <a:solidFill>
                  <a:prstClr val="black"/>
                </a:solidFill>
                <a:effectLst/>
                <a:uLnTx/>
                <a:uFillTx/>
                <a:latin typeface="Calibri Light" panose="020F0302020204030204"/>
                <a:ea typeface="+mj-ea"/>
                <a:cs typeface="+mj-cs"/>
              </a:rPr>
              <a:t>preg</a:t>
            </a:r>
            <a:r>
              <a:rPr kumimoji="0" lang="en-GB" sz="1200" b="0" i="0" u="none" strike="noStrike" kern="1200" cap="none" spc="0" normalizeH="0" baseline="0" noProof="0" dirty="0">
                <a:ln>
                  <a:noFill/>
                </a:ln>
                <a:solidFill>
                  <a:prstClr val="black"/>
                </a:solidFill>
                <a:effectLst/>
                <a:uLnTx/>
                <a:uFillTx/>
                <a:latin typeface="Calibri Light" panose="020F0302020204030204"/>
                <a:ea typeface="+mj-ea"/>
                <a:cs typeface="+mj-cs"/>
              </a:rPr>
              <a:t> to bond together. </a:t>
            </a:r>
            <a:endParaRPr kumimoji="0" lang="en-GB" sz="105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4" name="Picture 13">
            <a:extLst>
              <a:ext uri="{FF2B5EF4-FFF2-40B4-BE49-F238E27FC236}">
                <a16:creationId xmlns:a16="http://schemas.microsoft.com/office/drawing/2014/main" id="{CCE141A9-3D6D-4BA7-AE6E-49541944BC7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0800000">
            <a:off x="222832" y="5945170"/>
            <a:ext cx="1693938" cy="762272"/>
          </a:xfrm>
          <a:prstGeom prst="rect">
            <a:avLst/>
          </a:prstGeom>
          <a:effectLst>
            <a:softEdge rad="31750"/>
          </a:effectLst>
        </p:spPr>
      </p:pic>
      <p:pic>
        <p:nvPicPr>
          <p:cNvPr id="16" name="Picture 15">
            <a:extLst>
              <a:ext uri="{FF2B5EF4-FFF2-40B4-BE49-F238E27FC236}">
                <a16:creationId xmlns:a16="http://schemas.microsoft.com/office/drawing/2014/main" id="{FBA0B619-75C7-4D7F-BA80-B88D9BBBC5D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76161" y="69401"/>
            <a:ext cx="4339222" cy="1952650"/>
          </a:xfrm>
          <a:prstGeom prst="rect">
            <a:avLst/>
          </a:prstGeom>
          <a:effectLst>
            <a:softEdge rad="31750"/>
          </a:effectLst>
        </p:spPr>
      </p:pic>
      <p:pic>
        <p:nvPicPr>
          <p:cNvPr id="17" name="Picture 16">
            <a:extLst>
              <a:ext uri="{FF2B5EF4-FFF2-40B4-BE49-F238E27FC236}">
                <a16:creationId xmlns:a16="http://schemas.microsoft.com/office/drawing/2014/main" id="{93014295-BEB0-41A9-AA62-BA7B685AFF6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5400000">
            <a:off x="1743775" y="451102"/>
            <a:ext cx="1955248" cy="1192206"/>
          </a:xfrm>
          <a:prstGeom prst="rect">
            <a:avLst/>
          </a:prstGeom>
          <a:effectLst>
            <a:softEdge rad="31750"/>
          </a:effectLst>
        </p:spPr>
      </p:pic>
      <p:pic>
        <p:nvPicPr>
          <p:cNvPr id="21" name="Picture 20">
            <a:extLst>
              <a:ext uri="{FF2B5EF4-FFF2-40B4-BE49-F238E27FC236}">
                <a16:creationId xmlns:a16="http://schemas.microsoft.com/office/drawing/2014/main" id="{DFEBB033-5D32-4EB9-B661-7E970F6C302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74042" y="69401"/>
            <a:ext cx="4339222" cy="1952650"/>
          </a:xfrm>
          <a:prstGeom prst="rect">
            <a:avLst/>
          </a:prstGeom>
          <a:effectLst>
            <a:softEdge rad="31750"/>
          </a:effectLst>
        </p:spPr>
      </p:pic>
      <p:pic>
        <p:nvPicPr>
          <p:cNvPr id="11" name="Picture 10">
            <a:extLst>
              <a:ext uri="{FF2B5EF4-FFF2-40B4-BE49-F238E27FC236}">
                <a16:creationId xmlns:a16="http://schemas.microsoft.com/office/drawing/2014/main" id="{64039455-2AA1-B28A-E022-C8BDC79D347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rot="5400000">
            <a:off x="7269484" y="2136256"/>
            <a:ext cx="1724059" cy="1726002"/>
          </a:xfrm>
          <a:prstGeom prst="rect">
            <a:avLst/>
          </a:prstGeom>
          <a:effectLst>
            <a:softEdge rad="31750"/>
          </a:effectLst>
        </p:spPr>
      </p:pic>
      <p:pic>
        <p:nvPicPr>
          <p:cNvPr id="23" name="Picture 22">
            <a:extLst>
              <a:ext uri="{FF2B5EF4-FFF2-40B4-BE49-F238E27FC236}">
                <a16:creationId xmlns:a16="http://schemas.microsoft.com/office/drawing/2014/main" id="{27931354-45A3-47FB-E593-5F9232A11AD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93171" y="4328431"/>
            <a:ext cx="2026757" cy="985229"/>
          </a:xfrm>
          <a:prstGeom prst="rect">
            <a:avLst/>
          </a:prstGeom>
          <a:effectLst>
            <a:softEdge rad="31750"/>
          </a:effectLst>
        </p:spPr>
      </p:pic>
      <p:pic>
        <p:nvPicPr>
          <p:cNvPr id="29" name="Picture 28">
            <a:extLst>
              <a:ext uri="{FF2B5EF4-FFF2-40B4-BE49-F238E27FC236}">
                <a16:creationId xmlns:a16="http://schemas.microsoft.com/office/drawing/2014/main" id="{D482E003-468A-4B32-A54D-2CF4A0BE90FB}"/>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530166" y="5731431"/>
            <a:ext cx="1969035" cy="903963"/>
          </a:xfrm>
          <a:prstGeom prst="rect">
            <a:avLst/>
          </a:prstGeom>
          <a:effectLst>
            <a:softEdge rad="31750"/>
          </a:effectLst>
        </p:spPr>
      </p:pic>
      <p:sp>
        <p:nvSpPr>
          <p:cNvPr id="8" name="Title 1">
            <a:extLst>
              <a:ext uri="{FF2B5EF4-FFF2-40B4-BE49-F238E27FC236}">
                <a16:creationId xmlns:a16="http://schemas.microsoft.com/office/drawing/2014/main" id="{8B9EE612-C71F-7F45-8607-18B7CD375840}"/>
              </a:ext>
            </a:extLst>
          </p:cNvPr>
          <p:cNvSpPr txBox="1">
            <a:spLocks/>
          </p:cNvSpPr>
          <p:nvPr/>
        </p:nvSpPr>
        <p:spPr>
          <a:xfrm>
            <a:off x="4550893" y="1899745"/>
            <a:ext cx="1623295" cy="706647"/>
          </a:xfrm>
          <a:prstGeom prst="rect">
            <a:avLst/>
          </a:prstGeom>
          <a:effectLst>
            <a:softEdge rad="31750"/>
          </a:effectLst>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panose="020F0302020204030204"/>
                <a:ea typeface="+mj-ea"/>
                <a:cs typeface="+mj-cs"/>
              </a:rPr>
              <a:t>AML Facilities </a:t>
            </a:r>
          </a:p>
        </p:txBody>
      </p:sp>
      <p:pic>
        <p:nvPicPr>
          <p:cNvPr id="18" name="Picture 17">
            <a:extLst>
              <a:ext uri="{FF2B5EF4-FFF2-40B4-BE49-F238E27FC236}">
                <a16:creationId xmlns:a16="http://schemas.microsoft.com/office/drawing/2014/main" id="{B3ACE5D5-2C24-EFE5-2496-F32FF37370D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11553" y="3464261"/>
            <a:ext cx="2001078" cy="900485"/>
          </a:xfrm>
          <a:prstGeom prst="rect">
            <a:avLst/>
          </a:prstGeom>
          <a:effectLst>
            <a:softEdge rad="31750"/>
          </a:effectLst>
        </p:spPr>
      </p:pic>
      <p:pic>
        <p:nvPicPr>
          <p:cNvPr id="20" name="Picture 19">
            <a:extLst>
              <a:ext uri="{FF2B5EF4-FFF2-40B4-BE49-F238E27FC236}">
                <a16:creationId xmlns:a16="http://schemas.microsoft.com/office/drawing/2014/main" id="{3DD35EF7-65FB-6400-243F-7391AD5DA82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800000">
            <a:off x="2011553" y="5806956"/>
            <a:ext cx="2001078" cy="900485"/>
          </a:xfrm>
          <a:prstGeom prst="rect">
            <a:avLst/>
          </a:prstGeom>
          <a:effectLst>
            <a:softEdge rad="31750"/>
          </a:effectLst>
        </p:spPr>
      </p:pic>
      <p:pic>
        <p:nvPicPr>
          <p:cNvPr id="25" name="Picture 24">
            <a:extLst>
              <a:ext uri="{FF2B5EF4-FFF2-40B4-BE49-F238E27FC236}">
                <a16:creationId xmlns:a16="http://schemas.microsoft.com/office/drawing/2014/main" id="{652D802E-81B0-7DBF-53FF-CAC87C12A7E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09442" y="3280171"/>
            <a:ext cx="2010486" cy="904719"/>
          </a:xfrm>
          <a:prstGeom prst="rect">
            <a:avLst/>
          </a:prstGeom>
          <a:effectLst>
            <a:softEdge rad="31750"/>
          </a:effectLst>
        </p:spPr>
      </p:pic>
      <p:pic>
        <p:nvPicPr>
          <p:cNvPr id="28" name="Picture 27">
            <a:extLst>
              <a:ext uri="{FF2B5EF4-FFF2-40B4-BE49-F238E27FC236}">
                <a16:creationId xmlns:a16="http://schemas.microsoft.com/office/drawing/2014/main" id="{B42D05BD-23E4-E6B7-2CE0-F7E0D9238E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96611" y="3971176"/>
            <a:ext cx="2450766" cy="1102845"/>
          </a:xfrm>
          <a:prstGeom prst="rect">
            <a:avLst/>
          </a:prstGeom>
          <a:effectLst>
            <a:softEdge rad="31750"/>
          </a:effectLst>
        </p:spPr>
      </p:pic>
      <p:pic>
        <p:nvPicPr>
          <p:cNvPr id="31" name="Picture 30">
            <a:extLst>
              <a:ext uri="{FF2B5EF4-FFF2-40B4-BE49-F238E27FC236}">
                <a16:creationId xmlns:a16="http://schemas.microsoft.com/office/drawing/2014/main" id="{C7F573DC-D8AC-829B-FE79-F525370F676B}"/>
              </a:ext>
            </a:extLst>
          </p:cNvPr>
          <p:cNvPicPr>
            <a:picLocks noChangeAspect="1"/>
          </p:cNvPicPr>
          <p:nvPr/>
        </p:nvPicPr>
        <p:blipFill>
          <a:blip r:embed="rId17" cstate="print">
            <a:extLst>
              <a:ext uri="{28A0092B-C50C-407E-A947-70E740481C1C}">
                <a14:useLocalDpi xmlns:a14="http://schemas.microsoft.com/office/drawing/2010/main" val="0"/>
              </a:ext>
            </a:extLst>
          </a:blip>
          <a:srcRect b="13764"/>
          <a:stretch>
            <a:fillRect/>
          </a:stretch>
        </p:blipFill>
        <p:spPr>
          <a:xfrm>
            <a:off x="10612172" y="3188861"/>
            <a:ext cx="1431256" cy="2745973"/>
          </a:xfrm>
          <a:prstGeom prst="rect">
            <a:avLst/>
          </a:prstGeom>
          <a:effectLst>
            <a:softEdge rad="31750"/>
          </a:effectLst>
        </p:spPr>
      </p:pic>
      <p:pic>
        <p:nvPicPr>
          <p:cNvPr id="33" name="Picture 32">
            <a:extLst>
              <a:ext uri="{FF2B5EF4-FFF2-40B4-BE49-F238E27FC236}">
                <a16:creationId xmlns:a16="http://schemas.microsoft.com/office/drawing/2014/main" id="{379EEAA2-5876-D322-64D1-FDBE951688D2}"/>
              </a:ext>
            </a:extLst>
          </p:cNvPr>
          <p:cNvPicPr>
            <a:picLocks noChangeAspect="1"/>
          </p:cNvPicPr>
          <p:nvPr/>
        </p:nvPicPr>
        <p:blipFill>
          <a:blip r:embed="rId18" cstate="print">
            <a:extLst>
              <a:ext uri="{28A0092B-C50C-407E-A947-70E740481C1C}">
                <a14:useLocalDpi xmlns:a14="http://schemas.microsoft.com/office/drawing/2010/main" val="0"/>
              </a:ext>
            </a:extLst>
          </a:blip>
          <a:srcRect b="30213"/>
          <a:stretch>
            <a:fillRect/>
          </a:stretch>
        </p:blipFill>
        <p:spPr>
          <a:xfrm>
            <a:off x="7281368" y="5126235"/>
            <a:ext cx="3114274" cy="1630913"/>
          </a:xfrm>
          <a:prstGeom prst="rect">
            <a:avLst/>
          </a:prstGeom>
          <a:effectLst>
            <a:softEdge rad="31750"/>
          </a:effectLst>
        </p:spPr>
      </p:pic>
      <p:pic>
        <p:nvPicPr>
          <p:cNvPr id="35" name="Picture 34">
            <a:extLst>
              <a:ext uri="{FF2B5EF4-FFF2-40B4-BE49-F238E27FC236}">
                <a16:creationId xmlns:a16="http://schemas.microsoft.com/office/drawing/2014/main" id="{2DEAA2F1-CF05-8B23-A31A-F8557A62DBE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736" y="1158602"/>
            <a:ext cx="1573242" cy="2096501"/>
          </a:xfrm>
          <a:prstGeom prst="rect">
            <a:avLst/>
          </a:prstGeom>
          <a:effectLst>
            <a:softEdge rad="31750"/>
          </a:effectLst>
        </p:spPr>
      </p:pic>
      <p:sp>
        <p:nvSpPr>
          <p:cNvPr id="37" name="TextBox 36">
            <a:extLst>
              <a:ext uri="{FF2B5EF4-FFF2-40B4-BE49-F238E27FC236}">
                <a16:creationId xmlns:a16="http://schemas.microsoft.com/office/drawing/2014/main" id="{4664F51C-B835-B412-C3BA-264B94640A2A}"/>
              </a:ext>
            </a:extLst>
          </p:cNvPr>
          <p:cNvSpPr txBox="1"/>
          <p:nvPr/>
        </p:nvSpPr>
        <p:spPr>
          <a:xfrm>
            <a:off x="1601821" y="2298381"/>
            <a:ext cx="2239153" cy="830997"/>
          </a:xfrm>
          <a:prstGeom prst="rect">
            <a:avLst/>
          </a:prstGeom>
          <a:noFill/>
        </p:spPr>
        <p:txBody>
          <a:bodyPr wrap="square">
            <a:spAutoFit/>
          </a:bodyPr>
          <a:lstStyle/>
          <a:p>
            <a:r>
              <a:rPr lang="en-GB" sz="1200" dirty="0">
                <a:latin typeface="+mj-lt"/>
              </a:rPr>
              <a:t>Radial Support Arm. Two CF sheets with honeycomb sandwiched in the middle, this is used to support the half cylinder</a:t>
            </a:r>
            <a:r>
              <a:rPr lang="en-GB" sz="1200" dirty="0"/>
              <a:t>.</a:t>
            </a:r>
          </a:p>
        </p:txBody>
      </p:sp>
      <p:sp>
        <p:nvSpPr>
          <p:cNvPr id="39" name="TextBox 38">
            <a:extLst>
              <a:ext uri="{FF2B5EF4-FFF2-40B4-BE49-F238E27FC236}">
                <a16:creationId xmlns:a16="http://schemas.microsoft.com/office/drawing/2014/main" id="{1C26DF53-469E-3D68-CC8A-5793FA6ABB9F}"/>
              </a:ext>
            </a:extLst>
          </p:cNvPr>
          <p:cNvSpPr txBox="1"/>
          <p:nvPr/>
        </p:nvSpPr>
        <p:spPr>
          <a:xfrm>
            <a:off x="8933434" y="2741440"/>
            <a:ext cx="1851752" cy="646331"/>
          </a:xfrm>
          <a:prstGeom prst="rect">
            <a:avLst/>
          </a:prstGeom>
          <a:noFill/>
        </p:spPr>
        <p:txBody>
          <a:bodyPr wrap="square">
            <a:spAutoFit/>
          </a:bodyPr>
          <a:lstStyle/>
          <a:p>
            <a:pPr algn="ctr"/>
            <a:r>
              <a:rPr lang="en-GB" sz="1200" dirty="0">
                <a:latin typeface="+mj-lt"/>
              </a:rPr>
              <a:t>Main section half cylinder assembly, with End Flanges and Radial Supports.</a:t>
            </a:r>
            <a:endParaRPr lang="en-GB" dirty="0">
              <a:latin typeface="+mj-lt"/>
            </a:endParaRPr>
          </a:p>
        </p:txBody>
      </p:sp>
      <p:sp>
        <p:nvSpPr>
          <p:cNvPr id="41" name="TextBox 40">
            <a:extLst>
              <a:ext uri="{FF2B5EF4-FFF2-40B4-BE49-F238E27FC236}">
                <a16:creationId xmlns:a16="http://schemas.microsoft.com/office/drawing/2014/main" id="{1C3CFB32-4A98-B476-062B-46076192099E}"/>
              </a:ext>
            </a:extLst>
          </p:cNvPr>
          <p:cNvSpPr txBox="1"/>
          <p:nvPr/>
        </p:nvSpPr>
        <p:spPr>
          <a:xfrm>
            <a:off x="4557156" y="5381057"/>
            <a:ext cx="1915057" cy="276999"/>
          </a:xfrm>
          <a:prstGeom prst="rect">
            <a:avLst/>
          </a:prstGeom>
          <a:noFill/>
        </p:spPr>
        <p:txBody>
          <a:bodyPr wrap="square">
            <a:spAutoFit/>
          </a:bodyPr>
          <a:lstStyle/>
          <a:p>
            <a:r>
              <a:rPr lang="en-GB" sz="1200" dirty="0"/>
              <a:t>End flange and mould tool.</a:t>
            </a:r>
          </a:p>
        </p:txBody>
      </p:sp>
    </p:spTree>
    <p:extLst>
      <p:ext uri="{BB962C8B-B14F-4D97-AF65-F5344CB8AC3E}">
        <p14:creationId xmlns:p14="http://schemas.microsoft.com/office/powerpoint/2010/main" val="1359005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856646" y="426164"/>
            <a:ext cx="3990109" cy="800933"/>
          </a:xfrm>
          <a:prstGeom prst="rect">
            <a:avLst/>
          </a:prstGeom>
          <a:effectLst>
            <a:softEdge rad="31750"/>
          </a:effectLst>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Rectangle 2">
            <a:extLst>
              <a:ext uri="{FF2B5EF4-FFF2-40B4-BE49-F238E27FC236}">
                <a16:creationId xmlns:a16="http://schemas.microsoft.com/office/drawing/2014/main" id="{C9A5F522-79E1-4CD5-9FB8-4EDB800FEF84}"/>
              </a:ext>
            </a:extLst>
          </p:cNvPr>
          <p:cNvSpPr>
            <a:spLocks noChangeArrowheads="1"/>
          </p:cNvSpPr>
          <p:nvPr/>
        </p:nvSpPr>
        <p:spPr bwMode="auto">
          <a:xfrm>
            <a:off x="0" y="0"/>
            <a:ext cx="12192000" cy="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4">
            <a:extLst>
              <a:ext uri="{FF2B5EF4-FFF2-40B4-BE49-F238E27FC236}">
                <a16:creationId xmlns:a16="http://schemas.microsoft.com/office/drawing/2014/main" id="{70883AB2-9F4A-4DEB-8E72-D39DE6B81018}"/>
              </a:ext>
            </a:extLst>
          </p:cNvPr>
          <p:cNvSpPr>
            <a:spLocks noChangeArrowheads="1"/>
          </p:cNvSpPr>
          <p:nvPr/>
        </p:nvSpPr>
        <p:spPr bwMode="auto">
          <a:xfrm>
            <a:off x="0" y="0"/>
            <a:ext cx="12192000" cy="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6973E10-EF30-4096-8A28-9852D6B49DED}"/>
              </a:ext>
            </a:extLst>
          </p:cNvPr>
          <p:cNvSpPr>
            <a:spLocks noChangeArrowheads="1"/>
          </p:cNvSpPr>
          <p:nvPr/>
        </p:nvSpPr>
        <p:spPr bwMode="auto">
          <a:xfrm>
            <a:off x="0" y="0"/>
            <a:ext cx="12192000" cy="0"/>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itle 1">
            <a:extLst>
              <a:ext uri="{FF2B5EF4-FFF2-40B4-BE49-F238E27FC236}">
                <a16:creationId xmlns:a16="http://schemas.microsoft.com/office/drawing/2014/main" id="{09F93945-4627-4CA4-B6EA-CA28C739D54D}"/>
              </a:ext>
            </a:extLst>
          </p:cNvPr>
          <p:cNvSpPr>
            <a:spLocks noGrp="1"/>
          </p:cNvSpPr>
          <p:nvPr>
            <p:ph type="title"/>
          </p:nvPr>
        </p:nvSpPr>
        <p:spPr>
          <a:xfrm>
            <a:off x="1396152" y="212517"/>
            <a:ext cx="906374" cy="577299"/>
          </a:xfrm>
          <a:effectLst>
            <a:softEdge rad="31750"/>
          </a:effectLst>
        </p:spPr>
        <p:txBody>
          <a:bodyPr>
            <a:normAutofit/>
          </a:bodyPr>
          <a:lstStyle/>
          <a:p>
            <a:r>
              <a:rPr lang="en-GB" sz="3100" b="1" dirty="0"/>
              <a:t>AML</a:t>
            </a:r>
            <a:endParaRPr lang="en-GB" sz="2800" b="1" dirty="0"/>
          </a:p>
        </p:txBody>
      </p:sp>
      <p:sp>
        <p:nvSpPr>
          <p:cNvPr id="24" name="Content Placeholder 2">
            <a:extLst>
              <a:ext uri="{FF2B5EF4-FFF2-40B4-BE49-F238E27FC236}">
                <a16:creationId xmlns:a16="http://schemas.microsoft.com/office/drawing/2014/main" id="{E42347B8-8D5A-430D-BD41-D102317170EF}"/>
              </a:ext>
            </a:extLst>
          </p:cNvPr>
          <p:cNvSpPr txBox="1">
            <a:spLocks/>
          </p:cNvSpPr>
          <p:nvPr/>
        </p:nvSpPr>
        <p:spPr>
          <a:xfrm>
            <a:off x="-134787" y="1250918"/>
            <a:ext cx="2908515" cy="1064444"/>
          </a:xfrm>
          <a:prstGeom prst="rect">
            <a:avLst/>
          </a:prstGeom>
          <a:effectLst>
            <a:softEdge rad="31750"/>
          </a:effectLst>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p:txBody>
      </p:sp>
      <p:pic>
        <p:nvPicPr>
          <p:cNvPr id="5" name="Picture 4" descr="A black square with holes&#10;&#10;AI-generated content may be incorrect.">
            <a:extLst>
              <a:ext uri="{FF2B5EF4-FFF2-40B4-BE49-F238E27FC236}">
                <a16:creationId xmlns:a16="http://schemas.microsoft.com/office/drawing/2014/main" id="{911A408A-AE67-6A75-43EE-8A28A27E82A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rot="5400000">
            <a:off x="7833929" y="778841"/>
            <a:ext cx="2025652" cy="2008598"/>
          </a:xfrm>
          <a:prstGeom prst="rect">
            <a:avLst/>
          </a:prstGeom>
          <a:effectLst>
            <a:softEdge rad="31750"/>
          </a:effectLst>
        </p:spPr>
      </p:pic>
      <p:pic>
        <p:nvPicPr>
          <p:cNvPr id="10" name="Picture 9" descr="A group of black metal parts&#10;&#10;AI-generated content may be incorrect.">
            <a:extLst>
              <a:ext uri="{FF2B5EF4-FFF2-40B4-BE49-F238E27FC236}">
                <a16:creationId xmlns:a16="http://schemas.microsoft.com/office/drawing/2014/main" id="{C93EA814-DCE5-DF12-15B0-19B029C92577}"/>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8673" y="4842863"/>
            <a:ext cx="2722651" cy="1528437"/>
          </a:xfrm>
          <a:prstGeom prst="rect">
            <a:avLst/>
          </a:prstGeom>
          <a:effectLst>
            <a:softEdge rad="31750"/>
          </a:effectLst>
        </p:spPr>
      </p:pic>
      <p:pic>
        <p:nvPicPr>
          <p:cNvPr id="12" name="Picture 11" descr="A black metal frame on a white surface&#10;&#10;AI-generated content may be incorrect.">
            <a:extLst>
              <a:ext uri="{FF2B5EF4-FFF2-40B4-BE49-F238E27FC236}">
                <a16:creationId xmlns:a16="http://schemas.microsoft.com/office/drawing/2014/main" id="{7EAC381B-3B43-A1CD-FCF4-2E8E081DDB4B}"/>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6287480" y="3735100"/>
            <a:ext cx="5326357" cy="2728755"/>
          </a:xfrm>
          <a:prstGeom prst="rect">
            <a:avLst/>
          </a:prstGeom>
          <a:effectLst>
            <a:softEdge rad="31750"/>
          </a:effectLst>
        </p:spPr>
      </p:pic>
      <p:pic>
        <p:nvPicPr>
          <p:cNvPr id="18" name="Picture 17">
            <a:extLst>
              <a:ext uri="{FF2B5EF4-FFF2-40B4-BE49-F238E27FC236}">
                <a16:creationId xmlns:a16="http://schemas.microsoft.com/office/drawing/2014/main" id="{73B79CB6-7747-49E1-9A66-979B42809BE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018312" y="4038825"/>
            <a:ext cx="2388868" cy="1567169"/>
          </a:xfrm>
          <a:prstGeom prst="rect">
            <a:avLst/>
          </a:prstGeom>
          <a:effectLst>
            <a:softEdge rad="31750"/>
          </a:effectLst>
        </p:spPr>
      </p:pic>
      <p:pic>
        <p:nvPicPr>
          <p:cNvPr id="19" name="Picture 18">
            <a:extLst>
              <a:ext uri="{FF2B5EF4-FFF2-40B4-BE49-F238E27FC236}">
                <a16:creationId xmlns:a16="http://schemas.microsoft.com/office/drawing/2014/main" id="{CD6AB171-CA1D-4A6F-89BB-110254FA605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10800000">
            <a:off x="2992199" y="2189837"/>
            <a:ext cx="2417264" cy="1258675"/>
          </a:xfrm>
          <a:prstGeom prst="rect">
            <a:avLst/>
          </a:prstGeom>
          <a:effectLst>
            <a:softEdge rad="31750"/>
          </a:effectLst>
        </p:spPr>
      </p:pic>
      <p:pic>
        <p:nvPicPr>
          <p:cNvPr id="20" name="Picture 19">
            <a:extLst>
              <a:ext uri="{FF2B5EF4-FFF2-40B4-BE49-F238E27FC236}">
                <a16:creationId xmlns:a16="http://schemas.microsoft.com/office/drawing/2014/main" id="{F30216A9-298B-4FCD-AFCB-50F369962C2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00577" y="1748735"/>
            <a:ext cx="2218842" cy="1536379"/>
          </a:xfrm>
          <a:prstGeom prst="rect">
            <a:avLst/>
          </a:prstGeom>
          <a:effectLst>
            <a:softEdge rad="31750"/>
          </a:effectLst>
        </p:spPr>
      </p:pic>
      <p:sp>
        <p:nvSpPr>
          <p:cNvPr id="14" name="Title 1">
            <a:extLst>
              <a:ext uri="{FF2B5EF4-FFF2-40B4-BE49-F238E27FC236}">
                <a16:creationId xmlns:a16="http://schemas.microsoft.com/office/drawing/2014/main" id="{9F1270F7-FFED-138D-CB94-6BB170E04000}"/>
              </a:ext>
            </a:extLst>
          </p:cNvPr>
          <p:cNvSpPr txBox="1">
            <a:spLocks/>
          </p:cNvSpPr>
          <p:nvPr/>
        </p:nvSpPr>
        <p:spPr>
          <a:xfrm>
            <a:off x="319233" y="3566279"/>
            <a:ext cx="3060211" cy="937908"/>
          </a:xfrm>
          <a:prstGeom prst="rect">
            <a:avLst/>
          </a:prstGeom>
          <a:effectLst>
            <a:softEdge rad="31750"/>
          </a:effectLst>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panose="020F0302020204030204"/>
                <a:ea typeface="+mj-ea"/>
                <a:cs typeface="+mj-cs"/>
              </a:rPr>
              <a:t>Onyx (Nylon + chopped Carbon fibre) 3D printed parts </a:t>
            </a:r>
          </a:p>
        </p:txBody>
      </p:sp>
      <p:sp>
        <p:nvSpPr>
          <p:cNvPr id="15" name="Title 1">
            <a:extLst>
              <a:ext uri="{FF2B5EF4-FFF2-40B4-BE49-F238E27FC236}">
                <a16:creationId xmlns:a16="http://schemas.microsoft.com/office/drawing/2014/main" id="{AA6CC389-4243-EAEF-9DCF-E1607B7D6494}"/>
              </a:ext>
            </a:extLst>
          </p:cNvPr>
          <p:cNvSpPr txBox="1">
            <a:spLocks/>
          </p:cNvSpPr>
          <p:nvPr/>
        </p:nvSpPr>
        <p:spPr>
          <a:xfrm>
            <a:off x="6612182" y="2987193"/>
            <a:ext cx="4676952" cy="418609"/>
          </a:xfrm>
          <a:prstGeom prst="rect">
            <a:avLst/>
          </a:prstGeom>
          <a:effectLst>
            <a:softEdge rad="31750"/>
          </a:effectLst>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panose="020F0302020204030204"/>
                <a:ea typeface="+mj-ea"/>
                <a:cs typeface="+mj-cs"/>
              </a:rPr>
              <a:t>Composite and 3D printed parts for MUonE</a:t>
            </a:r>
          </a:p>
        </p:txBody>
      </p:sp>
    </p:spTree>
    <p:extLst>
      <p:ext uri="{BB962C8B-B14F-4D97-AF65-F5344CB8AC3E}">
        <p14:creationId xmlns:p14="http://schemas.microsoft.com/office/powerpoint/2010/main" val="3150611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480031" y="189246"/>
            <a:ext cx="5979987" cy="523220"/>
          </a:xfrm>
          <a:prstGeom prst="rect">
            <a:avLst/>
          </a:prstGeom>
        </p:spPr>
        <p:txBody>
          <a:bodyPr wrap="square">
            <a:spAutoFit/>
          </a:bodyPr>
          <a:lstStyle/>
          <a:p>
            <a:r>
              <a:rPr lang="en-GB" sz="2800" b="1" dirty="0">
                <a:latin typeface="+mj-lt"/>
              </a:rPr>
              <a:t>None of this would be possible without… </a:t>
            </a:r>
          </a:p>
        </p:txBody>
      </p:sp>
      <p:sp>
        <p:nvSpPr>
          <p:cNvPr id="9" name="TextBox 8">
            <a:extLst>
              <a:ext uri="{FF2B5EF4-FFF2-40B4-BE49-F238E27FC236}">
                <a16:creationId xmlns:a16="http://schemas.microsoft.com/office/drawing/2014/main" id="{9E6D2499-93E9-E07E-BB5F-0A242259BC7A}"/>
              </a:ext>
            </a:extLst>
          </p:cNvPr>
          <p:cNvSpPr txBox="1"/>
          <p:nvPr/>
        </p:nvSpPr>
        <p:spPr>
          <a:xfrm>
            <a:off x="2136436" y="5604780"/>
            <a:ext cx="7346420" cy="1138773"/>
          </a:xfrm>
          <a:prstGeom prst="rect">
            <a:avLst/>
          </a:prstGeom>
          <a:noFill/>
        </p:spPr>
        <p:txBody>
          <a:bodyPr wrap="square">
            <a:spAutoFit/>
          </a:bodyPr>
          <a:lstStyle/>
          <a:p>
            <a:pPr algn="ctr"/>
            <a:r>
              <a:rPr lang="en-GB" sz="1600" dirty="0">
                <a:latin typeface="+mj-lt"/>
              </a:rPr>
              <a:t>A </a:t>
            </a:r>
            <a:r>
              <a:rPr lang="en-GB" b="1" u="sng" dirty="0">
                <a:latin typeface="+mj-lt"/>
              </a:rPr>
              <a:t>Massive</a:t>
            </a:r>
            <a:r>
              <a:rPr lang="en-GB" sz="1600" dirty="0">
                <a:latin typeface="+mj-lt"/>
              </a:rPr>
              <a:t> thank you to</a:t>
            </a:r>
          </a:p>
          <a:p>
            <a:pPr algn="ctr"/>
            <a:r>
              <a:rPr lang="en-GB" sz="1600" dirty="0">
                <a:latin typeface="+mj-lt"/>
              </a:rPr>
              <a:t>Tom Gibbs, Tony Watling, Rob Malley, </a:t>
            </a:r>
            <a:r>
              <a:rPr lang="en-GB" sz="1600" dirty="0">
                <a:solidFill>
                  <a:prstClr val="black"/>
                </a:solidFill>
                <a:latin typeface="Calibri Light" panose="020F0302020204030204"/>
              </a:rPr>
              <a:t>Warren Jones, Levi Cornah,</a:t>
            </a:r>
            <a:r>
              <a:rPr lang="en-GB" sz="1600" dirty="0">
                <a:latin typeface="+mj-lt"/>
              </a:rPr>
              <a:t> </a:t>
            </a:r>
          </a:p>
          <a:p>
            <a:pPr algn="ctr"/>
            <a:r>
              <a:rPr lang="en-GB" sz="1600" dirty="0">
                <a:latin typeface="+mj-lt"/>
              </a:rPr>
              <a:t>Luke Marshall, </a:t>
            </a:r>
            <a:r>
              <a:rPr lang="en-GB" sz="1600" dirty="0">
                <a:solidFill>
                  <a:prstClr val="black"/>
                </a:solidFill>
                <a:latin typeface="Calibri Light" panose="020F0302020204030204"/>
              </a:rPr>
              <a:t>Kevin McCormick, </a:t>
            </a:r>
            <a:r>
              <a:rPr lang="en-GB" sz="1600" dirty="0">
                <a:latin typeface="+mj-lt"/>
              </a:rPr>
              <a:t>Daniel Hollywood, Paul Sinclair </a:t>
            </a:r>
            <a:r>
              <a:rPr lang="en-GB" sz="1600" dirty="0">
                <a:solidFill>
                  <a:prstClr val="black"/>
                </a:solidFill>
                <a:latin typeface="Calibri Light" panose="020F0302020204030204"/>
              </a:rPr>
              <a:t>and </a:t>
            </a:r>
            <a:r>
              <a:rPr lang="en-GB" sz="1600" dirty="0">
                <a:latin typeface="+mj-lt"/>
              </a:rPr>
              <a:t>Paul Cook</a:t>
            </a:r>
            <a:r>
              <a:rPr lang="en-GB" sz="1600" dirty="0">
                <a:solidFill>
                  <a:prstClr val="black"/>
                </a:solidFill>
                <a:latin typeface="Calibri Light" panose="020F0302020204030204"/>
              </a:rPr>
              <a:t>.</a:t>
            </a:r>
          </a:p>
          <a:p>
            <a:pPr algn="ctr"/>
            <a:r>
              <a:rPr lang="en-GB" sz="1600" dirty="0">
                <a:latin typeface="+mj-lt"/>
              </a:rPr>
              <a:t> for their excellent effort, help and support through another busy year </a:t>
            </a:r>
            <a:r>
              <a:rPr lang="en-GB" sz="1800" dirty="0">
                <a:latin typeface="+mj-lt"/>
              </a:rPr>
              <a:t> </a:t>
            </a:r>
          </a:p>
        </p:txBody>
      </p:sp>
      <p:pic>
        <p:nvPicPr>
          <p:cNvPr id="20" name="Picture 19" descr="A group of men standing in a row in front of a building&#10;&#10;AI-generated content may be incorrect.">
            <a:extLst>
              <a:ext uri="{FF2B5EF4-FFF2-40B4-BE49-F238E27FC236}">
                <a16:creationId xmlns:a16="http://schemas.microsoft.com/office/drawing/2014/main" id="{98B453D1-0C66-9441-C906-82319E39488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36436" y="734304"/>
            <a:ext cx="7346420" cy="4848637"/>
          </a:xfrm>
          <a:prstGeom prst="rect">
            <a:avLst/>
          </a:prstGeom>
          <a:effectLst>
            <a:softEdge rad="63500"/>
          </a:effectLst>
        </p:spPr>
      </p:pic>
    </p:spTree>
    <p:extLst>
      <p:ext uri="{BB962C8B-B14F-4D97-AF65-F5344CB8AC3E}">
        <p14:creationId xmlns:p14="http://schemas.microsoft.com/office/powerpoint/2010/main" val="362158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6CD220-DE11-4BCD-97A3-AF4CB4F5DE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98223" y="2893290"/>
            <a:ext cx="5395554" cy="3275547"/>
          </a:xfrm>
          <a:prstGeom prst="rect">
            <a:avLst/>
          </a:prstGeom>
        </p:spPr>
      </p:pic>
      <p:sp>
        <p:nvSpPr>
          <p:cNvPr id="2" name="Rectangle 1">
            <a:extLst>
              <a:ext uri="{FF2B5EF4-FFF2-40B4-BE49-F238E27FC236}">
                <a16:creationId xmlns:a16="http://schemas.microsoft.com/office/drawing/2014/main" id="{0C45CE63-AC8B-43CA-A020-BD5A92E8AAD1}"/>
              </a:ext>
            </a:extLst>
          </p:cNvPr>
          <p:cNvSpPr/>
          <p:nvPr/>
        </p:nvSpPr>
        <p:spPr>
          <a:xfrm>
            <a:off x="4916029" y="2098580"/>
            <a:ext cx="2359941" cy="646331"/>
          </a:xfrm>
          <a:prstGeom prst="rect">
            <a:avLst/>
          </a:prstGeom>
        </p:spPr>
        <p:txBody>
          <a:bodyPr wrap="none">
            <a:spAutoFit/>
          </a:bodyPr>
          <a:lstStyle/>
          <a:p>
            <a:pPr algn="ctr"/>
            <a:r>
              <a:rPr lang="en-GB" dirty="0">
                <a:latin typeface="Comic Sans MS" panose="030F0702030302020204" pitchFamily="66" charset="0"/>
              </a:rPr>
              <a:t>That’s all folks</a:t>
            </a:r>
          </a:p>
          <a:p>
            <a:pPr algn="ctr"/>
            <a:r>
              <a:rPr lang="en-GB" dirty="0">
                <a:latin typeface="Comic Sans MS" panose="030F0702030302020204" pitchFamily="66" charset="0"/>
              </a:rPr>
              <a:t> thanks for listening</a:t>
            </a:r>
          </a:p>
        </p:txBody>
      </p:sp>
    </p:spTree>
    <p:extLst>
      <p:ext uri="{BB962C8B-B14F-4D97-AF65-F5344CB8AC3E}">
        <p14:creationId xmlns:p14="http://schemas.microsoft.com/office/powerpoint/2010/main" val="1088238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person working on a machine&#10;&#10;AI-generated content may be incorrect.">
            <a:extLst>
              <a:ext uri="{FF2B5EF4-FFF2-40B4-BE49-F238E27FC236}">
                <a16:creationId xmlns:a16="http://schemas.microsoft.com/office/drawing/2014/main" id="{D17CF6EF-AAB7-F9CB-76DC-C8380905BD8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91812" y="4287566"/>
            <a:ext cx="1577055" cy="1182791"/>
          </a:xfrm>
          <a:prstGeom prst="rect">
            <a:avLst/>
          </a:prstGeom>
          <a:effectLst>
            <a:softEdge rad="31750"/>
          </a:effectLst>
        </p:spPr>
      </p:pic>
      <p:pic>
        <p:nvPicPr>
          <p:cNvPr id="10" name="Picture 9" descr="A metal bar on a grey floor&#10;&#10;AI-generated content may be incorrect.">
            <a:extLst>
              <a:ext uri="{FF2B5EF4-FFF2-40B4-BE49-F238E27FC236}">
                <a16:creationId xmlns:a16="http://schemas.microsoft.com/office/drawing/2014/main" id="{EAA9C6CF-E039-CBEC-F0A3-0195B07950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10360727" y="447423"/>
            <a:ext cx="1848681" cy="1386511"/>
          </a:xfrm>
          <a:prstGeom prst="rect">
            <a:avLst/>
          </a:prstGeom>
          <a:effectLst>
            <a:softEdge rad="31750"/>
          </a:effectLst>
        </p:spPr>
      </p:pic>
      <p:pic>
        <p:nvPicPr>
          <p:cNvPr id="12" name="Picture 11" descr="A wheel on a metal object&#10;&#10;AI-generated content may be incorrect.">
            <a:extLst>
              <a:ext uri="{FF2B5EF4-FFF2-40B4-BE49-F238E27FC236}">
                <a16:creationId xmlns:a16="http://schemas.microsoft.com/office/drawing/2014/main" id="{8CFAF844-BA0F-97AE-529F-0C36C5AD8B4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11029425" y="5780394"/>
            <a:ext cx="1047914" cy="785936"/>
          </a:xfrm>
          <a:prstGeom prst="rect">
            <a:avLst/>
          </a:prstGeom>
          <a:effectLst>
            <a:softEdge rad="31750"/>
          </a:effectLst>
        </p:spPr>
      </p:pic>
      <p:pic>
        <p:nvPicPr>
          <p:cNvPr id="13" name="Picture 12" descr="A close-up of a metal object&#10;&#10;Description automatically generated">
            <a:extLst>
              <a:ext uri="{FF2B5EF4-FFF2-40B4-BE49-F238E27FC236}">
                <a16:creationId xmlns:a16="http://schemas.microsoft.com/office/drawing/2014/main" id="{C9089C96-354A-3866-254E-68F4C8571D88}"/>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11318" y="5614278"/>
            <a:ext cx="2578143" cy="1087679"/>
          </a:xfrm>
          <a:prstGeom prst="rect">
            <a:avLst/>
          </a:prstGeom>
          <a:effectLst>
            <a:softEdge rad="31750"/>
          </a:effectLst>
        </p:spPr>
      </p:pic>
      <p:pic>
        <p:nvPicPr>
          <p:cNvPr id="14" name="Picture 13" descr="A group of metal pieces&#10;&#10;Description automatically generated">
            <a:extLst>
              <a:ext uri="{FF2B5EF4-FFF2-40B4-BE49-F238E27FC236}">
                <a16:creationId xmlns:a16="http://schemas.microsoft.com/office/drawing/2014/main" id="{92281F1E-0740-2AEB-DF21-7D7CD08E3706}"/>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8553558" y="5685297"/>
            <a:ext cx="975922" cy="1012021"/>
          </a:xfrm>
          <a:prstGeom prst="rect">
            <a:avLst/>
          </a:prstGeom>
          <a:effectLst>
            <a:softEdge rad="31750"/>
          </a:effectLst>
        </p:spPr>
      </p:pic>
      <p:pic>
        <p:nvPicPr>
          <p:cNvPr id="15" name="Picture 14" descr="A group of gold metal objects&#10;&#10;Description automatically generated">
            <a:extLst>
              <a:ext uri="{FF2B5EF4-FFF2-40B4-BE49-F238E27FC236}">
                <a16:creationId xmlns:a16="http://schemas.microsoft.com/office/drawing/2014/main" id="{9699D5B3-E144-4087-D15A-8ACB3092D423}"/>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rot="5400000">
            <a:off x="6344102" y="5671249"/>
            <a:ext cx="970269" cy="1081872"/>
          </a:xfrm>
          <a:prstGeom prst="rect">
            <a:avLst/>
          </a:prstGeom>
          <a:effectLst>
            <a:softEdge rad="31750"/>
          </a:effectLst>
        </p:spPr>
      </p:pic>
      <p:pic>
        <p:nvPicPr>
          <p:cNvPr id="16" name="Picture 15">
            <a:extLst>
              <a:ext uri="{FF2B5EF4-FFF2-40B4-BE49-F238E27FC236}">
                <a16:creationId xmlns:a16="http://schemas.microsoft.com/office/drawing/2014/main" id="{12B6A7AA-62A3-E67E-D2D7-0D7984522B0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rot="5400000">
            <a:off x="4129804" y="5739216"/>
            <a:ext cx="959279" cy="956925"/>
          </a:xfrm>
          <a:prstGeom prst="rect">
            <a:avLst/>
          </a:prstGeom>
          <a:effectLst>
            <a:softEdge rad="31750"/>
          </a:effectLst>
        </p:spPr>
      </p:pic>
      <p:pic>
        <p:nvPicPr>
          <p:cNvPr id="17" name="Picture 16" descr="A metal object on a table&#10;&#10;Description automatically generated">
            <a:extLst>
              <a:ext uri="{FF2B5EF4-FFF2-40B4-BE49-F238E27FC236}">
                <a16:creationId xmlns:a16="http://schemas.microsoft.com/office/drawing/2014/main" id="{200B7BEB-1076-2E2B-6EA9-21271EEDE832}"/>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312276" y="1293450"/>
            <a:ext cx="2174935" cy="1391699"/>
          </a:xfrm>
          <a:prstGeom prst="rect">
            <a:avLst/>
          </a:prstGeom>
          <a:effectLst>
            <a:softEdge rad="31750"/>
          </a:effectLst>
        </p:spPr>
      </p:pic>
      <p:pic>
        <p:nvPicPr>
          <p:cNvPr id="18" name="Picture 17" descr="A group of metal gears&#10;&#10;AI-generated content may be incorrect.">
            <a:extLst>
              <a:ext uri="{FF2B5EF4-FFF2-40B4-BE49-F238E27FC236}">
                <a16:creationId xmlns:a16="http://schemas.microsoft.com/office/drawing/2014/main" id="{BCB6384E-63C8-082A-156D-ECB6889E7464}"/>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9560491" y="5669897"/>
            <a:ext cx="1443405" cy="1006929"/>
          </a:xfrm>
          <a:prstGeom prst="rect">
            <a:avLst/>
          </a:prstGeom>
          <a:effectLst>
            <a:softEdge rad="31750"/>
          </a:effectLst>
        </p:spPr>
      </p:pic>
      <p:pic>
        <p:nvPicPr>
          <p:cNvPr id="19" name="Picture 18" descr="A gold gear on a blue surface&#10;&#10;Description automatically generated">
            <a:extLst>
              <a:ext uri="{FF2B5EF4-FFF2-40B4-BE49-F238E27FC236}">
                <a16:creationId xmlns:a16="http://schemas.microsoft.com/office/drawing/2014/main" id="{1887BFAC-B050-3A69-DCD0-80E1ADF4DF12}"/>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5153913" y="5738038"/>
            <a:ext cx="1068380" cy="959280"/>
          </a:xfrm>
          <a:prstGeom prst="rect">
            <a:avLst/>
          </a:prstGeom>
          <a:effectLst>
            <a:softEdge rad="31750"/>
          </a:effectLst>
        </p:spPr>
      </p:pic>
      <p:sp>
        <p:nvSpPr>
          <p:cNvPr id="2" name="Title 1">
            <a:extLst>
              <a:ext uri="{FF2B5EF4-FFF2-40B4-BE49-F238E27FC236}">
                <a16:creationId xmlns:a16="http://schemas.microsoft.com/office/drawing/2014/main" id="{F28D693A-DE69-4F48-E85B-3809AB186764}"/>
              </a:ext>
            </a:extLst>
          </p:cNvPr>
          <p:cNvSpPr txBox="1">
            <a:spLocks/>
          </p:cNvSpPr>
          <p:nvPr/>
        </p:nvSpPr>
        <p:spPr>
          <a:xfrm>
            <a:off x="2590138" y="239673"/>
            <a:ext cx="3698162" cy="363209"/>
          </a:xfrm>
          <a:prstGeom prst="rect">
            <a:avLst/>
          </a:prstGeom>
          <a:effectLst>
            <a:softEdge rad="31750"/>
          </a:effectLst>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dirty="0"/>
              <a:t>A selection of Atlas components</a:t>
            </a:r>
          </a:p>
        </p:txBody>
      </p:sp>
      <p:pic>
        <p:nvPicPr>
          <p:cNvPr id="6" name="Picture 5" descr="A metal parts in a room&#10;&#10;AI-generated content may be incorrect.">
            <a:extLst>
              <a:ext uri="{FF2B5EF4-FFF2-40B4-BE49-F238E27FC236}">
                <a16:creationId xmlns:a16="http://schemas.microsoft.com/office/drawing/2014/main" id="{539D0447-8487-19EF-5BDF-B50F251221E4}"/>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5400000">
            <a:off x="10342141" y="2350125"/>
            <a:ext cx="1986173" cy="1489630"/>
          </a:xfrm>
          <a:prstGeom prst="rect">
            <a:avLst/>
          </a:prstGeom>
          <a:effectLst>
            <a:softEdge rad="31750"/>
          </a:effectLst>
        </p:spPr>
      </p:pic>
      <p:pic>
        <p:nvPicPr>
          <p:cNvPr id="39" name="Picture 38" descr="A group of metal rings&#10;&#10;Description automatically generated">
            <a:extLst>
              <a:ext uri="{FF2B5EF4-FFF2-40B4-BE49-F238E27FC236}">
                <a16:creationId xmlns:a16="http://schemas.microsoft.com/office/drawing/2014/main" id="{C497A19A-E575-6068-C147-D70FB21A701C}"/>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7436180" y="5685297"/>
            <a:ext cx="1039119" cy="1012022"/>
          </a:xfrm>
          <a:prstGeom prst="rect">
            <a:avLst/>
          </a:prstGeom>
          <a:effectLst>
            <a:softEdge rad="31750"/>
          </a:effectLst>
        </p:spPr>
      </p:pic>
      <p:sp>
        <p:nvSpPr>
          <p:cNvPr id="11" name="Title 1">
            <a:extLst>
              <a:ext uri="{FF2B5EF4-FFF2-40B4-BE49-F238E27FC236}">
                <a16:creationId xmlns:a16="http://schemas.microsoft.com/office/drawing/2014/main" id="{2310A8C0-7B1A-8DDA-0E4A-1D810B54F3C3}"/>
              </a:ext>
            </a:extLst>
          </p:cNvPr>
          <p:cNvSpPr>
            <a:spLocks noGrp="1"/>
          </p:cNvSpPr>
          <p:nvPr>
            <p:ph type="title"/>
          </p:nvPr>
        </p:nvSpPr>
        <p:spPr>
          <a:xfrm>
            <a:off x="1267393" y="12516"/>
            <a:ext cx="1591818" cy="561535"/>
          </a:xfrm>
          <a:effectLst>
            <a:softEdge rad="31750"/>
          </a:effectLst>
        </p:spPr>
        <p:txBody>
          <a:bodyPr>
            <a:noAutofit/>
          </a:bodyPr>
          <a:lstStyle/>
          <a:p>
            <a:pPr algn="ctr"/>
            <a:r>
              <a:rPr lang="en-GB" sz="2800" b="1" dirty="0"/>
              <a:t>Showcase</a:t>
            </a:r>
          </a:p>
        </p:txBody>
      </p:sp>
      <p:pic>
        <p:nvPicPr>
          <p:cNvPr id="20" name="Picture 19">
            <a:extLst>
              <a:ext uri="{FF2B5EF4-FFF2-40B4-BE49-F238E27FC236}">
                <a16:creationId xmlns:a16="http://schemas.microsoft.com/office/drawing/2014/main" id="{0070A826-6B63-901C-7EFA-776BE0CE5A06}"/>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2785543" y="5738038"/>
            <a:ext cx="1273872" cy="959281"/>
          </a:xfrm>
          <a:prstGeom prst="rect">
            <a:avLst/>
          </a:prstGeom>
          <a:effectLst>
            <a:softEdge rad="31750"/>
          </a:effectLst>
        </p:spPr>
      </p:pic>
      <p:pic>
        <p:nvPicPr>
          <p:cNvPr id="8" name="Picture 7">
            <a:extLst>
              <a:ext uri="{FF2B5EF4-FFF2-40B4-BE49-F238E27FC236}">
                <a16:creationId xmlns:a16="http://schemas.microsoft.com/office/drawing/2014/main" id="{ACB0701D-D5CF-3DCB-4C5D-5F5B6E100713}"/>
              </a:ext>
            </a:extLst>
          </p:cNvPr>
          <p:cNvPicPr>
            <a:picLocks noChangeAspect="1"/>
          </p:cNvPicPr>
          <p:nvPr/>
        </p:nvPicPr>
        <p:blipFill>
          <a:blip r:embed="rId17" cstate="print">
            <a:extLst>
              <a:ext uri="{28A0092B-C50C-407E-A947-70E740481C1C}">
                <a14:useLocalDpi xmlns:a14="http://schemas.microsoft.com/office/drawing/2010/main" val="0"/>
              </a:ext>
            </a:extLst>
          </a:blip>
          <a:srcRect t="20930"/>
          <a:stretch>
            <a:fillRect/>
          </a:stretch>
        </p:blipFill>
        <p:spPr>
          <a:xfrm>
            <a:off x="2763468" y="3247114"/>
            <a:ext cx="3746502" cy="2223243"/>
          </a:xfrm>
          <a:prstGeom prst="rect">
            <a:avLst/>
          </a:prstGeom>
          <a:effectLst>
            <a:softEdge rad="31750"/>
          </a:effectLst>
        </p:spPr>
      </p:pic>
      <p:pic>
        <p:nvPicPr>
          <p:cNvPr id="21" name="Picture 20">
            <a:extLst>
              <a:ext uri="{FF2B5EF4-FFF2-40B4-BE49-F238E27FC236}">
                <a16:creationId xmlns:a16="http://schemas.microsoft.com/office/drawing/2014/main" id="{5553CE93-8075-9945-84E8-4EBFAFC0D75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49559" y="680174"/>
            <a:ext cx="1654601" cy="2204920"/>
          </a:xfrm>
          <a:prstGeom prst="rect">
            <a:avLst/>
          </a:prstGeom>
          <a:effectLst>
            <a:softEdge rad="31750"/>
          </a:effectLst>
        </p:spPr>
      </p:pic>
      <p:pic>
        <p:nvPicPr>
          <p:cNvPr id="23" name="Picture 22">
            <a:extLst>
              <a:ext uri="{FF2B5EF4-FFF2-40B4-BE49-F238E27FC236}">
                <a16:creationId xmlns:a16="http://schemas.microsoft.com/office/drawing/2014/main" id="{77359282-82FB-7E5D-1AAF-4AC6FEA0689A}"/>
              </a:ext>
            </a:extLst>
          </p:cNvPr>
          <p:cNvPicPr>
            <a:picLocks noChangeAspect="1"/>
          </p:cNvPicPr>
          <p:nvPr/>
        </p:nvPicPr>
        <p:blipFill>
          <a:blip r:embed="rId19" cstate="print">
            <a:extLst>
              <a:ext uri="{28A0092B-C50C-407E-A947-70E740481C1C}">
                <a14:useLocalDpi xmlns:a14="http://schemas.microsoft.com/office/drawing/2010/main" val="0"/>
              </a:ext>
            </a:extLst>
          </a:blip>
          <a:srcRect l="2604" t="10876" r="29328" b="34826"/>
          <a:stretch>
            <a:fillRect/>
          </a:stretch>
        </p:blipFill>
        <p:spPr>
          <a:xfrm>
            <a:off x="6567654" y="640566"/>
            <a:ext cx="3815289" cy="2284135"/>
          </a:xfrm>
          <a:prstGeom prst="rect">
            <a:avLst/>
          </a:prstGeom>
          <a:effectLst>
            <a:softEdge rad="31750"/>
          </a:effectLst>
        </p:spPr>
      </p:pic>
      <p:pic>
        <p:nvPicPr>
          <p:cNvPr id="5" name="Picture 4">
            <a:extLst>
              <a:ext uri="{FF2B5EF4-FFF2-40B4-BE49-F238E27FC236}">
                <a16:creationId xmlns:a16="http://schemas.microsoft.com/office/drawing/2014/main" id="{DD31B729-C518-FFA4-2DF0-0EA7CB95FE5A}"/>
              </a:ext>
            </a:extLst>
          </p:cNvPr>
          <p:cNvPicPr>
            <a:picLocks noChangeAspect="1"/>
          </p:cNvPicPr>
          <p:nvPr/>
        </p:nvPicPr>
        <p:blipFill>
          <a:blip r:embed="rId20" cstate="print">
            <a:extLst>
              <a:ext uri="{28A0092B-C50C-407E-A947-70E740481C1C}">
                <a14:useLocalDpi xmlns:a14="http://schemas.microsoft.com/office/drawing/2010/main" val="0"/>
              </a:ext>
            </a:extLst>
          </a:blip>
          <a:srcRect t="21947" b="5807"/>
          <a:stretch>
            <a:fillRect/>
          </a:stretch>
        </p:blipFill>
        <p:spPr>
          <a:xfrm>
            <a:off x="6614895" y="3404548"/>
            <a:ext cx="3810468" cy="2065809"/>
          </a:xfrm>
          <a:prstGeom prst="rect">
            <a:avLst/>
          </a:prstGeom>
          <a:effectLst>
            <a:softEdge rad="31750"/>
          </a:effectLst>
        </p:spPr>
      </p:pic>
      <p:pic>
        <p:nvPicPr>
          <p:cNvPr id="25" name="Picture 24">
            <a:extLst>
              <a:ext uri="{FF2B5EF4-FFF2-40B4-BE49-F238E27FC236}">
                <a16:creationId xmlns:a16="http://schemas.microsoft.com/office/drawing/2014/main" id="{298D7ED8-A8CB-853F-280F-95DD190C203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714803" y="680174"/>
            <a:ext cx="1654600" cy="2204920"/>
          </a:xfrm>
          <a:prstGeom prst="rect">
            <a:avLst/>
          </a:prstGeom>
          <a:effectLst>
            <a:softEdge rad="31750"/>
          </a:effectLst>
        </p:spPr>
      </p:pic>
      <p:pic>
        <p:nvPicPr>
          <p:cNvPr id="1026" name="Picture 2">
            <a:extLst>
              <a:ext uri="{FF2B5EF4-FFF2-40B4-BE49-F238E27FC236}">
                <a16:creationId xmlns:a16="http://schemas.microsoft.com/office/drawing/2014/main" id="{E12F5B86-556B-271A-EE42-0D0ACBD1A7AE}"/>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25674"/>
          <a:stretch>
            <a:fillRect/>
          </a:stretch>
        </p:blipFill>
        <p:spPr bwMode="auto">
          <a:xfrm>
            <a:off x="312276" y="2896550"/>
            <a:ext cx="2174935" cy="121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BF3F13C6-8C69-3193-9390-941B77C9B049}"/>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b="28796"/>
          <a:stretch>
            <a:fillRect/>
          </a:stretch>
        </p:blipFill>
        <p:spPr bwMode="auto">
          <a:xfrm>
            <a:off x="312277" y="4298227"/>
            <a:ext cx="2174935" cy="116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210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machine in a factory&#10;&#10;AI-generated content may be incorrect.">
            <a:extLst>
              <a:ext uri="{FF2B5EF4-FFF2-40B4-BE49-F238E27FC236}">
                <a16:creationId xmlns:a16="http://schemas.microsoft.com/office/drawing/2014/main" id="{C776F4B1-9206-76A3-B2FD-34B79B45BD2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72060" y="792274"/>
            <a:ext cx="1948808" cy="2598411"/>
          </a:xfrm>
          <a:prstGeom prst="rect">
            <a:avLst/>
          </a:prstGeom>
          <a:effectLst>
            <a:softEdge rad="31750"/>
          </a:effectLst>
        </p:spPr>
      </p:pic>
      <p:sp>
        <p:nvSpPr>
          <p:cNvPr id="4" name="Title 1">
            <a:extLst>
              <a:ext uri="{FF2B5EF4-FFF2-40B4-BE49-F238E27FC236}">
                <a16:creationId xmlns:a16="http://schemas.microsoft.com/office/drawing/2014/main" id="{EE2BCB70-D29A-234D-98A6-AAAB463FA0A8}"/>
              </a:ext>
            </a:extLst>
          </p:cNvPr>
          <p:cNvSpPr txBox="1">
            <a:spLocks/>
          </p:cNvSpPr>
          <p:nvPr/>
        </p:nvSpPr>
        <p:spPr>
          <a:xfrm>
            <a:off x="1251843" y="28894"/>
            <a:ext cx="1677554" cy="577298"/>
          </a:xfrm>
          <a:prstGeom prst="rect">
            <a:avLst/>
          </a:prstGeom>
          <a:effectLst>
            <a:softEdge rad="31750"/>
          </a:effectLst>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t>Showcase</a:t>
            </a:r>
            <a:endParaRPr lang="en-GB" sz="2800" b="1" dirty="0"/>
          </a:p>
        </p:txBody>
      </p:sp>
      <p:pic>
        <p:nvPicPr>
          <p:cNvPr id="10" name="Picture 9" descr="A machine in a factory&#10;&#10;AI-generated content may be incorrect.">
            <a:extLst>
              <a:ext uri="{FF2B5EF4-FFF2-40B4-BE49-F238E27FC236}">
                <a16:creationId xmlns:a16="http://schemas.microsoft.com/office/drawing/2014/main" id="{8FE0593C-4C36-B994-5CC1-D84345DAEF7F}"/>
              </a:ext>
            </a:extLst>
          </p:cNvPr>
          <p:cNvPicPr>
            <a:picLocks noChangeAspect="1"/>
          </p:cNvPicPr>
          <p:nvPr/>
        </p:nvPicPr>
        <p:blipFill>
          <a:blip r:embed="rId7" cstate="print">
            <a:extLst>
              <a:ext uri="{28A0092B-C50C-407E-A947-70E740481C1C}">
                <a14:useLocalDpi xmlns:a14="http://schemas.microsoft.com/office/drawing/2010/main"/>
              </a:ext>
            </a:extLst>
          </a:blip>
          <a:srcRect r="-183"/>
          <a:stretch/>
        </p:blipFill>
        <p:spPr>
          <a:xfrm>
            <a:off x="3981431" y="830988"/>
            <a:ext cx="2529180" cy="2559697"/>
          </a:xfrm>
          <a:prstGeom prst="rect">
            <a:avLst/>
          </a:prstGeom>
          <a:effectLst>
            <a:softEdge rad="31750"/>
          </a:effectLst>
        </p:spPr>
      </p:pic>
      <p:sp>
        <p:nvSpPr>
          <p:cNvPr id="12" name="Rectangle 2">
            <a:extLst>
              <a:ext uri="{FF2B5EF4-FFF2-40B4-BE49-F238E27FC236}">
                <a16:creationId xmlns:a16="http://schemas.microsoft.com/office/drawing/2014/main" id="{D307F2DD-2336-C61F-018A-C3216E355D8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7" name="IMG_3549">
            <a:hlinkClick r:id="" action="ppaction://media"/>
            <a:extLst>
              <a:ext uri="{FF2B5EF4-FFF2-40B4-BE49-F238E27FC236}">
                <a16:creationId xmlns:a16="http://schemas.microsoft.com/office/drawing/2014/main" id="{4DCCFD99-B56A-0C11-E789-8FC2175DE94B}"/>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t="1377" b="1750"/>
          <a:stretch>
            <a:fillRect/>
          </a:stretch>
        </p:blipFill>
        <p:spPr>
          <a:xfrm>
            <a:off x="68495" y="3952490"/>
            <a:ext cx="5037995" cy="2765405"/>
          </a:xfrm>
          <a:prstGeom prst="rect">
            <a:avLst/>
          </a:prstGeom>
          <a:ln>
            <a:noFill/>
          </a:ln>
          <a:effectLst>
            <a:softEdge rad="31750"/>
          </a:effectLst>
        </p:spPr>
      </p:pic>
      <p:pic>
        <p:nvPicPr>
          <p:cNvPr id="24" name="Picture 23">
            <a:extLst>
              <a:ext uri="{FF2B5EF4-FFF2-40B4-BE49-F238E27FC236}">
                <a16:creationId xmlns:a16="http://schemas.microsoft.com/office/drawing/2014/main" id="{E9BD089B-BF36-5808-6E8F-9520C6621F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63" y="947306"/>
            <a:ext cx="1832534" cy="2443379"/>
          </a:xfrm>
          <a:prstGeom prst="rect">
            <a:avLst/>
          </a:prstGeom>
          <a:effectLst>
            <a:softEdge rad="31750"/>
          </a:effectLst>
        </p:spPr>
      </p:pic>
      <p:grpSp>
        <p:nvGrpSpPr>
          <p:cNvPr id="43" name="Group 42">
            <a:extLst>
              <a:ext uri="{FF2B5EF4-FFF2-40B4-BE49-F238E27FC236}">
                <a16:creationId xmlns:a16="http://schemas.microsoft.com/office/drawing/2014/main" id="{5D764D3E-9155-00A0-80D7-5D0A82236786}"/>
              </a:ext>
            </a:extLst>
          </p:cNvPr>
          <p:cNvGrpSpPr/>
          <p:nvPr/>
        </p:nvGrpSpPr>
        <p:grpSpPr>
          <a:xfrm>
            <a:off x="8386376" y="3979115"/>
            <a:ext cx="3737129" cy="2772263"/>
            <a:chOff x="8514059" y="4187450"/>
            <a:chExt cx="3447761" cy="2298507"/>
          </a:xfrm>
        </p:grpSpPr>
        <p:pic>
          <p:nvPicPr>
            <p:cNvPr id="34" name="Picture 33">
              <a:extLst>
                <a:ext uri="{FF2B5EF4-FFF2-40B4-BE49-F238E27FC236}">
                  <a16:creationId xmlns:a16="http://schemas.microsoft.com/office/drawing/2014/main" id="{45F9CDF0-759C-E24F-3BFF-1A71B9E5660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14059" y="4187450"/>
              <a:ext cx="3447761" cy="2298507"/>
            </a:xfrm>
            <a:prstGeom prst="rect">
              <a:avLst/>
            </a:prstGeom>
            <a:effectLst>
              <a:softEdge rad="31750"/>
            </a:effectLst>
          </p:spPr>
        </p:pic>
        <p:sp>
          <p:nvSpPr>
            <p:cNvPr id="36" name="TextBox 35">
              <a:extLst>
                <a:ext uri="{FF2B5EF4-FFF2-40B4-BE49-F238E27FC236}">
                  <a16:creationId xmlns:a16="http://schemas.microsoft.com/office/drawing/2014/main" id="{1D87816A-8A58-D013-B6F6-F7F7BA60AE46}"/>
                </a:ext>
              </a:extLst>
            </p:cNvPr>
            <p:cNvSpPr txBox="1"/>
            <p:nvPr/>
          </p:nvSpPr>
          <p:spPr>
            <a:xfrm>
              <a:off x="11163961" y="6304308"/>
              <a:ext cx="797859" cy="153888"/>
            </a:xfrm>
            <a:prstGeom prst="rect">
              <a:avLst/>
            </a:prstGeom>
            <a:noFill/>
          </p:spPr>
          <p:txBody>
            <a:bodyPr wrap="square">
              <a:spAutoFit/>
            </a:bodyPr>
            <a:lstStyle/>
            <a:p>
              <a:r>
                <a:rPr lang="en-GB" sz="400" dirty="0"/>
                <a:t>Photo credit David Edwards</a:t>
              </a:r>
            </a:p>
          </p:txBody>
        </p:sp>
      </p:grpSp>
      <p:grpSp>
        <p:nvGrpSpPr>
          <p:cNvPr id="41" name="Group 40">
            <a:extLst>
              <a:ext uri="{FF2B5EF4-FFF2-40B4-BE49-F238E27FC236}">
                <a16:creationId xmlns:a16="http://schemas.microsoft.com/office/drawing/2014/main" id="{537952E9-A0E4-F865-F661-97946035F384}"/>
              </a:ext>
            </a:extLst>
          </p:cNvPr>
          <p:cNvGrpSpPr/>
          <p:nvPr/>
        </p:nvGrpSpPr>
        <p:grpSpPr>
          <a:xfrm>
            <a:off x="9778572" y="228600"/>
            <a:ext cx="2372968" cy="3521935"/>
            <a:chOff x="9848814" y="553692"/>
            <a:chExt cx="2254404" cy="3381903"/>
          </a:xfrm>
        </p:grpSpPr>
        <p:pic>
          <p:nvPicPr>
            <p:cNvPr id="26" name="Picture 25">
              <a:extLst>
                <a:ext uri="{FF2B5EF4-FFF2-40B4-BE49-F238E27FC236}">
                  <a16:creationId xmlns:a16="http://schemas.microsoft.com/office/drawing/2014/main" id="{14FD0308-E8D9-F8C0-0513-F117A57591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48814" y="553692"/>
              <a:ext cx="2254404" cy="3381903"/>
            </a:xfrm>
            <a:prstGeom prst="rect">
              <a:avLst/>
            </a:prstGeom>
            <a:effectLst>
              <a:softEdge rad="31750"/>
            </a:effectLst>
          </p:spPr>
        </p:pic>
        <p:sp>
          <p:nvSpPr>
            <p:cNvPr id="37" name="TextBox 36">
              <a:extLst>
                <a:ext uri="{FF2B5EF4-FFF2-40B4-BE49-F238E27FC236}">
                  <a16:creationId xmlns:a16="http://schemas.microsoft.com/office/drawing/2014/main" id="{EDA07FCB-7FF2-132F-D2B5-B6775201C7ED}"/>
                </a:ext>
              </a:extLst>
            </p:cNvPr>
            <p:cNvSpPr txBox="1"/>
            <p:nvPr/>
          </p:nvSpPr>
          <p:spPr>
            <a:xfrm>
              <a:off x="11305359" y="3718644"/>
              <a:ext cx="797859" cy="153888"/>
            </a:xfrm>
            <a:prstGeom prst="rect">
              <a:avLst/>
            </a:prstGeom>
            <a:noFill/>
          </p:spPr>
          <p:txBody>
            <a:bodyPr wrap="square">
              <a:spAutoFit/>
            </a:bodyPr>
            <a:lstStyle/>
            <a:p>
              <a:r>
                <a:rPr lang="en-GB" sz="400" dirty="0"/>
                <a:t>Photo credit David Edwards</a:t>
              </a:r>
            </a:p>
          </p:txBody>
        </p:sp>
      </p:grpSp>
      <p:grpSp>
        <p:nvGrpSpPr>
          <p:cNvPr id="40" name="Group 39">
            <a:extLst>
              <a:ext uri="{FF2B5EF4-FFF2-40B4-BE49-F238E27FC236}">
                <a16:creationId xmlns:a16="http://schemas.microsoft.com/office/drawing/2014/main" id="{40D8C3DF-9E3B-A12A-3469-904ED9E8C384}"/>
              </a:ext>
            </a:extLst>
          </p:cNvPr>
          <p:cNvGrpSpPr/>
          <p:nvPr/>
        </p:nvGrpSpPr>
        <p:grpSpPr>
          <a:xfrm>
            <a:off x="6571174" y="228600"/>
            <a:ext cx="3202648" cy="3521916"/>
            <a:chOff x="6676272" y="534340"/>
            <a:chExt cx="3097550" cy="3381893"/>
          </a:xfrm>
        </p:grpSpPr>
        <p:pic>
          <p:nvPicPr>
            <p:cNvPr id="28" name="Picture 27">
              <a:extLst>
                <a:ext uri="{FF2B5EF4-FFF2-40B4-BE49-F238E27FC236}">
                  <a16:creationId xmlns:a16="http://schemas.microsoft.com/office/drawing/2014/main" id="{5A8AAE27-08DD-9B1C-D9DF-8AC122384492}"/>
                </a:ext>
              </a:extLst>
            </p:cNvPr>
            <p:cNvPicPr>
              <a:picLocks noChangeAspect="1"/>
            </p:cNvPicPr>
            <p:nvPr/>
          </p:nvPicPr>
          <p:blipFill>
            <a:blip r:embed="rId12" cstate="print">
              <a:extLst>
                <a:ext uri="{28A0092B-C50C-407E-A947-70E740481C1C}">
                  <a14:useLocalDpi xmlns:a14="http://schemas.microsoft.com/office/drawing/2010/main" val="0"/>
                </a:ext>
              </a:extLst>
            </a:blip>
            <a:srcRect b="27213"/>
            <a:stretch>
              <a:fillRect/>
            </a:stretch>
          </p:blipFill>
          <p:spPr>
            <a:xfrm>
              <a:off x="6676272" y="534340"/>
              <a:ext cx="3097550" cy="3381893"/>
            </a:xfrm>
            <a:prstGeom prst="rect">
              <a:avLst/>
            </a:prstGeom>
            <a:effectLst>
              <a:softEdge rad="31750"/>
            </a:effectLst>
          </p:spPr>
        </p:pic>
        <p:sp>
          <p:nvSpPr>
            <p:cNvPr id="38" name="TextBox 37">
              <a:extLst>
                <a:ext uri="{FF2B5EF4-FFF2-40B4-BE49-F238E27FC236}">
                  <a16:creationId xmlns:a16="http://schemas.microsoft.com/office/drawing/2014/main" id="{AEACEBF3-9D23-B81E-FB1C-F7AF6FE5E137}"/>
                </a:ext>
              </a:extLst>
            </p:cNvPr>
            <p:cNvSpPr txBox="1"/>
            <p:nvPr/>
          </p:nvSpPr>
          <p:spPr>
            <a:xfrm>
              <a:off x="8975963" y="3740181"/>
              <a:ext cx="797859" cy="153888"/>
            </a:xfrm>
            <a:prstGeom prst="rect">
              <a:avLst/>
            </a:prstGeom>
            <a:noFill/>
          </p:spPr>
          <p:txBody>
            <a:bodyPr wrap="square">
              <a:spAutoFit/>
            </a:bodyPr>
            <a:lstStyle/>
            <a:p>
              <a:r>
                <a:rPr lang="en-GB" sz="400" dirty="0"/>
                <a:t>Photo credit David Edwards</a:t>
              </a:r>
            </a:p>
          </p:txBody>
        </p:sp>
      </p:grpSp>
      <p:grpSp>
        <p:nvGrpSpPr>
          <p:cNvPr id="42" name="Group 41">
            <a:extLst>
              <a:ext uri="{FF2B5EF4-FFF2-40B4-BE49-F238E27FC236}">
                <a16:creationId xmlns:a16="http://schemas.microsoft.com/office/drawing/2014/main" id="{FB8A1FCB-7096-1316-EFC6-75D6413E95B0}"/>
              </a:ext>
            </a:extLst>
          </p:cNvPr>
          <p:cNvGrpSpPr/>
          <p:nvPr/>
        </p:nvGrpSpPr>
        <p:grpSpPr>
          <a:xfrm>
            <a:off x="5106490" y="3971578"/>
            <a:ext cx="3346252" cy="2772263"/>
            <a:chOff x="5392341" y="4187451"/>
            <a:chExt cx="2884985" cy="2298513"/>
          </a:xfrm>
        </p:grpSpPr>
        <p:pic>
          <p:nvPicPr>
            <p:cNvPr id="30" name="Picture 29">
              <a:extLst>
                <a:ext uri="{FF2B5EF4-FFF2-40B4-BE49-F238E27FC236}">
                  <a16:creationId xmlns:a16="http://schemas.microsoft.com/office/drawing/2014/main" id="{A26819B1-1C6C-62DF-6F7C-523ACF2F0F71}"/>
                </a:ext>
              </a:extLst>
            </p:cNvPr>
            <p:cNvPicPr>
              <a:picLocks noChangeAspect="1"/>
            </p:cNvPicPr>
            <p:nvPr/>
          </p:nvPicPr>
          <p:blipFill>
            <a:blip r:embed="rId13" cstate="print">
              <a:extLst>
                <a:ext uri="{28A0092B-C50C-407E-A947-70E740481C1C}">
                  <a14:useLocalDpi xmlns:a14="http://schemas.microsoft.com/office/drawing/2010/main" val="0"/>
                </a:ext>
              </a:extLst>
            </a:blip>
            <a:srcRect l="13854" r="16824"/>
            <a:stretch>
              <a:fillRect/>
            </a:stretch>
          </p:blipFill>
          <p:spPr>
            <a:xfrm>
              <a:off x="5392341" y="4187451"/>
              <a:ext cx="2832706" cy="2298513"/>
            </a:xfrm>
            <a:prstGeom prst="rect">
              <a:avLst/>
            </a:prstGeom>
            <a:effectLst>
              <a:softEdge rad="31750"/>
            </a:effectLst>
          </p:spPr>
        </p:pic>
        <p:sp>
          <p:nvSpPr>
            <p:cNvPr id="39" name="TextBox 38">
              <a:extLst>
                <a:ext uri="{FF2B5EF4-FFF2-40B4-BE49-F238E27FC236}">
                  <a16:creationId xmlns:a16="http://schemas.microsoft.com/office/drawing/2014/main" id="{1F228ECA-E310-6F20-69E3-4A930246C157}"/>
                </a:ext>
              </a:extLst>
            </p:cNvPr>
            <p:cNvSpPr txBox="1"/>
            <p:nvPr/>
          </p:nvSpPr>
          <p:spPr>
            <a:xfrm>
              <a:off x="7479467" y="6323660"/>
              <a:ext cx="797859" cy="153888"/>
            </a:xfrm>
            <a:prstGeom prst="rect">
              <a:avLst/>
            </a:prstGeom>
            <a:noFill/>
          </p:spPr>
          <p:txBody>
            <a:bodyPr wrap="square">
              <a:spAutoFit/>
            </a:bodyPr>
            <a:lstStyle/>
            <a:p>
              <a:r>
                <a:rPr lang="en-GB" sz="400" dirty="0"/>
                <a:t>Photo credit David Edwards</a:t>
              </a:r>
            </a:p>
          </p:txBody>
        </p:sp>
      </p:grpSp>
      <p:sp>
        <p:nvSpPr>
          <p:cNvPr id="5" name="TextBox 4">
            <a:extLst>
              <a:ext uri="{FF2B5EF4-FFF2-40B4-BE49-F238E27FC236}">
                <a16:creationId xmlns:a16="http://schemas.microsoft.com/office/drawing/2014/main" id="{9A19230A-76DC-9DA9-FAD0-F93D7C298383}"/>
              </a:ext>
            </a:extLst>
          </p:cNvPr>
          <p:cNvSpPr txBox="1"/>
          <p:nvPr/>
        </p:nvSpPr>
        <p:spPr>
          <a:xfrm>
            <a:off x="4605444" y="3408036"/>
            <a:ext cx="1281154" cy="369332"/>
          </a:xfrm>
          <a:prstGeom prst="rect">
            <a:avLst/>
          </a:prstGeom>
          <a:noFill/>
        </p:spPr>
        <p:txBody>
          <a:bodyPr wrap="square">
            <a:spAutoFit/>
          </a:bodyPr>
          <a:lstStyle/>
          <a:p>
            <a:r>
              <a:rPr lang="en-GB" dirty="0"/>
              <a:t>Electrodes</a:t>
            </a:r>
          </a:p>
        </p:txBody>
      </p:sp>
      <p:sp>
        <p:nvSpPr>
          <p:cNvPr id="6" name="TextBox 5">
            <a:extLst>
              <a:ext uri="{FF2B5EF4-FFF2-40B4-BE49-F238E27FC236}">
                <a16:creationId xmlns:a16="http://schemas.microsoft.com/office/drawing/2014/main" id="{04F97B0B-0271-25E5-7DCA-9DF2888FBAAE}"/>
              </a:ext>
            </a:extLst>
          </p:cNvPr>
          <p:cNvSpPr txBox="1"/>
          <p:nvPr/>
        </p:nvSpPr>
        <p:spPr>
          <a:xfrm>
            <a:off x="2989960" y="211562"/>
            <a:ext cx="2572496" cy="369332"/>
          </a:xfrm>
          <a:prstGeom prst="rect">
            <a:avLst/>
          </a:prstGeom>
          <a:noFill/>
        </p:spPr>
        <p:txBody>
          <a:bodyPr wrap="square">
            <a:spAutoFit/>
          </a:bodyPr>
          <a:lstStyle/>
          <a:p>
            <a:r>
              <a:rPr lang="en-GB" sz="1800" dirty="0">
                <a:solidFill>
                  <a:prstClr val="black"/>
                </a:solidFill>
                <a:latin typeface="Calibri Light" panose="020F0302020204030204"/>
              </a:rPr>
              <a:t>Proton </a:t>
            </a:r>
            <a:r>
              <a:rPr kumimoji="0" lang="en-GB" sz="1800" b="0" i="0" u="none" strike="noStrike" kern="1200" cap="none" spc="0" normalizeH="0" baseline="0" noProof="0" dirty="0">
                <a:ln>
                  <a:noFill/>
                </a:ln>
                <a:solidFill>
                  <a:prstClr val="black"/>
                </a:solidFill>
                <a:effectLst/>
                <a:uLnTx/>
                <a:uFillTx/>
                <a:latin typeface="Calibri Light" panose="020F0302020204030204"/>
                <a:ea typeface="+mj-ea"/>
                <a:cs typeface="+mj-cs"/>
              </a:rPr>
              <a:t>EDM components</a:t>
            </a:r>
            <a:endParaRPr lang="en-GB" dirty="0"/>
          </a:p>
        </p:txBody>
      </p:sp>
    </p:spTree>
    <p:extLst>
      <p:ext uri="{BB962C8B-B14F-4D97-AF65-F5344CB8AC3E}">
        <p14:creationId xmlns:p14="http://schemas.microsoft.com/office/powerpoint/2010/main" val="162180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F792845-B543-91FA-D58E-DE6080F5D94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44B7900-507A-8ED7-C8CE-44700DDDDA10}"/>
              </a:ext>
            </a:extLst>
          </p:cNvPr>
          <p:cNvSpPr txBox="1">
            <a:spLocks/>
          </p:cNvSpPr>
          <p:nvPr/>
        </p:nvSpPr>
        <p:spPr>
          <a:xfrm>
            <a:off x="2750492" y="250639"/>
            <a:ext cx="2835300" cy="384446"/>
          </a:xfrm>
          <a:prstGeom prst="rect">
            <a:avLst/>
          </a:prstGeom>
          <a:effectLst>
            <a:softEdge rad="31750"/>
          </a:effectLst>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lang="en-GB" sz="1800" dirty="0">
                <a:solidFill>
                  <a:prstClr val="black"/>
                </a:solidFill>
                <a:latin typeface="Calibri Light" panose="020F0302020204030204"/>
              </a:rPr>
              <a:t>Proton </a:t>
            </a:r>
            <a:r>
              <a:rPr kumimoji="0" lang="en-GB" sz="1800" b="0" i="0" u="none" strike="noStrike" kern="1200" cap="none" spc="0" normalizeH="0" baseline="0" noProof="0" dirty="0">
                <a:ln>
                  <a:noFill/>
                </a:ln>
                <a:solidFill>
                  <a:prstClr val="black"/>
                </a:solidFill>
                <a:effectLst/>
                <a:uLnTx/>
                <a:uFillTx/>
                <a:latin typeface="Calibri Light" panose="020F0302020204030204"/>
                <a:ea typeface="+mj-ea"/>
                <a:cs typeface="+mj-cs"/>
              </a:rPr>
              <a:t>EDM components</a:t>
            </a:r>
          </a:p>
        </p:txBody>
      </p:sp>
      <p:sp>
        <p:nvSpPr>
          <p:cNvPr id="4" name="Title 1">
            <a:extLst>
              <a:ext uri="{FF2B5EF4-FFF2-40B4-BE49-F238E27FC236}">
                <a16:creationId xmlns:a16="http://schemas.microsoft.com/office/drawing/2014/main" id="{36E72B24-65D3-3673-8EE0-5D4A74572A60}"/>
              </a:ext>
            </a:extLst>
          </p:cNvPr>
          <p:cNvSpPr txBox="1">
            <a:spLocks/>
          </p:cNvSpPr>
          <p:nvPr/>
        </p:nvSpPr>
        <p:spPr>
          <a:xfrm>
            <a:off x="1251843" y="28894"/>
            <a:ext cx="1677554" cy="577298"/>
          </a:xfrm>
          <a:prstGeom prst="rect">
            <a:avLst/>
          </a:prstGeom>
          <a:effectLst>
            <a:softEdge rad="31750"/>
          </a:effectLst>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100" b="1" i="0" u="none" strike="noStrike" kern="1200" cap="none" spc="0" normalizeH="0" baseline="0" noProof="0" dirty="0">
                <a:ln>
                  <a:noFill/>
                </a:ln>
                <a:solidFill>
                  <a:prstClr val="black"/>
                </a:solidFill>
                <a:effectLst/>
                <a:uLnTx/>
                <a:uFillTx/>
                <a:latin typeface="Calibri Light" panose="020F0302020204030204"/>
                <a:ea typeface="+mj-ea"/>
                <a:cs typeface="+mj-cs"/>
              </a:rPr>
              <a:t>Showcase</a:t>
            </a:r>
            <a:endPar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2" name="Rectangle 2">
            <a:extLst>
              <a:ext uri="{FF2B5EF4-FFF2-40B4-BE49-F238E27FC236}">
                <a16:creationId xmlns:a16="http://schemas.microsoft.com/office/drawing/2014/main" id="{E458B607-A0B1-B76E-1A05-2970C24C734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99BAE2E-2710-CAE1-D450-7B5AEEF5B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83" y="1093694"/>
            <a:ext cx="2683424" cy="2012569"/>
          </a:xfrm>
          <a:prstGeom prst="rect">
            <a:avLst/>
          </a:prstGeom>
          <a:effectLst>
            <a:softEdge rad="31750"/>
          </a:effectLst>
        </p:spPr>
      </p:pic>
      <p:pic>
        <p:nvPicPr>
          <p:cNvPr id="7" name="Picture 6">
            <a:extLst>
              <a:ext uri="{FF2B5EF4-FFF2-40B4-BE49-F238E27FC236}">
                <a16:creationId xmlns:a16="http://schemas.microsoft.com/office/drawing/2014/main" id="{A6233074-8C08-AA3A-1753-FB5A69A50072}"/>
              </a:ext>
            </a:extLst>
          </p:cNvPr>
          <p:cNvPicPr>
            <a:picLocks noChangeAspect="1"/>
          </p:cNvPicPr>
          <p:nvPr/>
        </p:nvPicPr>
        <p:blipFill>
          <a:blip r:embed="rId5" cstate="print">
            <a:extLst>
              <a:ext uri="{28A0092B-C50C-407E-A947-70E740481C1C}">
                <a14:useLocalDpi xmlns:a14="http://schemas.microsoft.com/office/drawing/2010/main" val="0"/>
              </a:ext>
            </a:extLst>
          </a:blip>
          <a:srcRect l="5637" t="34967" r="7058" b="25425"/>
          <a:stretch>
            <a:fillRect/>
          </a:stretch>
        </p:blipFill>
        <p:spPr>
          <a:xfrm>
            <a:off x="8184778" y="223070"/>
            <a:ext cx="3711387" cy="1262830"/>
          </a:xfrm>
          <a:prstGeom prst="rect">
            <a:avLst/>
          </a:prstGeom>
          <a:effectLst>
            <a:softEdge rad="31750"/>
          </a:effectLst>
        </p:spPr>
      </p:pic>
      <p:pic>
        <p:nvPicPr>
          <p:cNvPr id="10" name="Picture 9">
            <a:extLst>
              <a:ext uri="{FF2B5EF4-FFF2-40B4-BE49-F238E27FC236}">
                <a16:creationId xmlns:a16="http://schemas.microsoft.com/office/drawing/2014/main" id="{B2730116-6A78-F4C4-AEA2-97040BAD83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0721" y="1093694"/>
            <a:ext cx="1509432" cy="2012576"/>
          </a:xfrm>
          <a:prstGeom prst="rect">
            <a:avLst/>
          </a:prstGeom>
          <a:effectLst>
            <a:softEdge rad="31750"/>
          </a:effectLst>
        </p:spPr>
      </p:pic>
      <p:pic>
        <p:nvPicPr>
          <p:cNvPr id="13" name="Picture 12">
            <a:extLst>
              <a:ext uri="{FF2B5EF4-FFF2-40B4-BE49-F238E27FC236}">
                <a16:creationId xmlns:a16="http://schemas.microsoft.com/office/drawing/2014/main" id="{7F405FC5-3C15-18E7-0C82-BD39D1EDC1CC}"/>
              </a:ext>
            </a:extLst>
          </p:cNvPr>
          <p:cNvPicPr>
            <a:picLocks noChangeAspect="1"/>
          </p:cNvPicPr>
          <p:nvPr/>
        </p:nvPicPr>
        <p:blipFill>
          <a:blip r:embed="rId7" cstate="print">
            <a:extLst>
              <a:ext uri="{28A0092B-C50C-407E-A947-70E740481C1C}">
                <a14:useLocalDpi xmlns:a14="http://schemas.microsoft.com/office/drawing/2010/main" val="0"/>
              </a:ext>
            </a:extLst>
          </a:blip>
          <a:srcRect t="14445" r="736" b="12875"/>
          <a:stretch>
            <a:fillRect/>
          </a:stretch>
        </p:blipFill>
        <p:spPr>
          <a:xfrm>
            <a:off x="2850776" y="1093694"/>
            <a:ext cx="3664976" cy="2012569"/>
          </a:xfrm>
          <a:prstGeom prst="rect">
            <a:avLst/>
          </a:prstGeom>
          <a:effectLst>
            <a:softEdge rad="31750"/>
          </a:effectLst>
        </p:spPr>
      </p:pic>
      <p:pic>
        <p:nvPicPr>
          <p:cNvPr id="16" name="Picture 15">
            <a:extLst>
              <a:ext uri="{FF2B5EF4-FFF2-40B4-BE49-F238E27FC236}">
                <a16:creationId xmlns:a16="http://schemas.microsoft.com/office/drawing/2014/main" id="{483A68A1-2550-6D41-FAF6-27307B840A4A}"/>
              </a:ext>
            </a:extLst>
          </p:cNvPr>
          <p:cNvPicPr>
            <a:picLocks noChangeAspect="1"/>
          </p:cNvPicPr>
          <p:nvPr/>
        </p:nvPicPr>
        <p:blipFill>
          <a:blip r:embed="rId8" cstate="print">
            <a:extLst>
              <a:ext uri="{28A0092B-C50C-407E-A947-70E740481C1C}">
                <a14:useLocalDpi xmlns:a14="http://schemas.microsoft.com/office/drawing/2010/main" val="0"/>
              </a:ext>
            </a:extLst>
          </a:blip>
          <a:srcRect l="5098" t="26405" r="1814" b="23987"/>
          <a:stretch>
            <a:fillRect/>
          </a:stretch>
        </p:blipFill>
        <p:spPr>
          <a:xfrm>
            <a:off x="8184778" y="1620369"/>
            <a:ext cx="3711387" cy="1483383"/>
          </a:xfrm>
          <a:prstGeom prst="rect">
            <a:avLst/>
          </a:prstGeom>
          <a:effectLst>
            <a:softEdge rad="31750"/>
          </a:effectLst>
        </p:spPr>
      </p:pic>
      <p:pic>
        <p:nvPicPr>
          <p:cNvPr id="18" name="Picture 17" descr="A table with several objects on it&#10;&#10;AI-generated content may be incorrect.">
            <a:extLst>
              <a:ext uri="{FF2B5EF4-FFF2-40B4-BE49-F238E27FC236}">
                <a16:creationId xmlns:a16="http://schemas.microsoft.com/office/drawing/2014/main" id="{BDCEEBA3-7D4A-FC39-0C19-AD792B475084}"/>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112383" y="3462474"/>
            <a:ext cx="3579395" cy="2983832"/>
          </a:xfrm>
          <a:prstGeom prst="rect">
            <a:avLst/>
          </a:prstGeom>
          <a:effectLst>
            <a:softEdge rad="31750"/>
          </a:effectLst>
        </p:spPr>
      </p:pic>
      <p:pic>
        <p:nvPicPr>
          <p:cNvPr id="21" name="Picture 20">
            <a:extLst>
              <a:ext uri="{FF2B5EF4-FFF2-40B4-BE49-F238E27FC236}">
                <a16:creationId xmlns:a16="http://schemas.microsoft.com/office/drawing/2014/main" id="{3157C60B-BB90-729F-8C3C-087450A71483}"/>
              </a:ext>
            </a:extLst>
          </p:cNvPr>
          <p:cNvPicPr>
            <a:picLocks noChangeAspect="1"/>
          </p:cNvPicPr>
          <p:nvPr/>
        </p:nvPicPr>
        <p:blipFill>
          <a:blip r:embed="rId10" cstate="print">
            <a:extLst>
              <a:ext uri="{28A0092B-C50C-407E-A947-70E740481C1C}">
                <a14:useLocalDpi xmlns:a14="http://schemas.microsoft.com/office/drawing/2010/main" val="0"/>
              </a:ext>
            </a:extLst>
          </a:blip>
          <a:srcRect l="22287" t="34510" r="35446" b="5294"/>
          <a:stretch>
            <a:fillRect/>
          </a:stretch>
        </p:blipFill>
        <p:spPr>
          <a:xfrm rot="16200000">
            <a:off x="10365304" y="2764800"/>
            <a:ext cx="1195273" cy="2269786"/>
          </a:xfrm>
          <a:prstGeom prst="rect">
            <a:avLst/>
          </a:prstGeom>
          <a:effectLst>
            <a:softEdge rad="31750"/>
          </a:effectLst>
        </p:spPr>
      </p:pic>
      <p:pic>
        <p:nvPicPr>
          <p:cNvPr id="29" name="Picture 28">
            <a:extLst>
              <a:ext uri="{FF2B5EF4-FFF2-40B4-BE49-F238E27FC236}">
                <a16:creationId xmlns:a16="http://schemas.microsoft.com/office/drawing/2014/main" id="{9E195F49-E090-D370-7D7F-E40C5C96D007}"/>
              </a:ext>
            </a:extLst>
          </p:cNvPr>
          <p:cNvPicPr>
            <a:picLocks noChangeAspect="1"/>
          </p:cNvPicPr>
          <p:nvPr/>
        </p:nvPicPr>
        <p:blipFill>
          <a:blip r:embed="rId11" cstate="print">
            <a:extLst>
              <a:ext uri="{28A0092B-C50C-407E-A947-70E740481C1C}">
                <a14:useLocalDpi xmlns:a14="http://schemas.microsoft.com/office/drawing/2010/main" val="0"/>
              </a:ext>
            </a:extLst>
          </a:blip>
          <a:srcRect l="18882" t="36290" r="25686" b="21030"/>
          <a:stretch>
            <a:fillRect/>
          </a:stretch>
        </p:blipFill>
        <p:spPr>
          <a:xfrm>
            <a:off x="5939665" y="3245328"/>
            <a:ext cx="1721573" cy="1767374"/>
          </a:xfrm>
          <a:prstGeom prst="rect">
            <a:avLst/>
          </a:prstGeom>
          <a:effectLst>
            <a:softEdge rad="31750"/>
          </a:effectLst>
        </p:spPr>
      </p:pic>
      <p:pic>
        <p:nvPicPr>
          <p:cNvPr id="33" name="Picture 32">
            <a:extLst>
              <a:ext uri="{FF2B5EF4-FFF2-40B4-BE49-F238E27FC236}">
                <a16:creationId xmlns:a16="http://schemas.microsoft.com/office/drawing/2014/main" id="{9BB4DBD7-E854-0ABE-AA08-038B06C2D0C4}"/>
              </a:ext>
            </a:extLst>
          </p:cNvPr>
          <p:cNvPicPr>
            <a:picLocks noChangeAspect="1"/>
          </p:cNvPicPr>
          <p:nvPr/>
        </p:nvPicPr>
        <p:blipFill>
          <a:blip r:embed="rId12" cstate="print">
            <a:extLst>
              <a:ext uri="{28A0092B-C50C-407E-A947-70E740481C1C}">
                <a14:useLocalDpi xmlns:a14="http://schemas.microsoft.com/office/drawing/2010/main" val="0"/>
              </a:ext>
            </a:extLst>
          </a:blip>
          <a:srcRect l="8518" t="24183" r="7212" b="12942"/>
          <a:stretch>
            <a:fillRect/>
          </a:stretch>
        </p:blipFill>
        <p:spPr>
          <a:xfrm>
            <a:off x="9975671" y="4659083"/>
            <a:ext cx="2122162" cy="2111189"/>
          </a:xfrm>
          <a:prstGeom prst="rect">
            <a:avLst/>
          </a:prstGeom>
          <a:effectLst>
            <a:softEdge rad="31750"/>
          </a:effectLst>
        </p:spPr>
      </p:pic>
      <p:pic>
        <p:nvPicPr>
          <p:cNvPr id="41" name="Picture 40">
            <a:extLst>
              <a:ext uri="{FF2B5EF4-FFF2-40B4-BE49-F238E27FC236}">
                <a16:creationId xmlns:a16="http://schemas.microsoft.com/office/drawing/2014/main" id="{F7B5A61D-D9AF-E478-A6DE-96CCE46A30F8}"/>
              </a:ext>
            </a:extLst>
          </p:cNvPr>
          <p:cNvPicPr>
            <a:picLocks noChangeAspect="1"/>
          </p:cNvPicPr>
          <p:nvPr/>
        </p:nvPicPr>
        <p:blipFill>
          <a:blip r:embed="rId13" cstate="print">
            <a:extLst>
              <a:ext uri="{28A0092B-C50C-407E-A947-70E740481C1C}">
                <a14:useLocalDpi xmlns:a14="http://schemas.microsoft.com/office/drawing/2010/main" val="0"/>
              </a:ext>
            </a:extLst>
          </a:blip>
          <a:srcRect l="9390" t="25621" r="19356" b="19216"/>
          <a:stretch>
            <a:fillRect/>
          </a:stretch>
        </p:blipFill>
        <p:spPr>
          <a:xfrm rot="16200000">
            <a:off x="8087339" y="3141274"/>
            <a:ext cx="1571667" cy="1622324"/>
          </a:xfrm>
          <a:prstGeom prst="rect">
            <a:avLst/>
          </a:prstGeom>
          <a:effectLst>
            <a:softEdge rad="31750"/>
          </a:effectLst>
        </p:spPr>
      </p:pic>
      <p:pic>
        <p:nvPicPr>
          <p:cNvPr id="49" name="Picture 48">
            <a:extLst>
              <a:ext uri="{FF2B5EF4-FFF2-40B4-BE49-F238E27FC236}">
                <a16:creationId xmlns:a16="http://schemas.microsoft.com/office/drawing/2014/main" id="{45D3A682-2F8C-AAC9-35B8-3D9BA99E77BC}"/>
              </a:ext>
            </a:extLst>
          </p:cNvPr>
          <p:cNvPicPr>
            <a:picLocks noChangeAspect="1"/>
          </p:cNvPicPr>
          <p:nvPr/>
        </p:nvPicPr>
        <p:blipFill>
          <a:blip r:embed="rId14" cstate="print">
            <a:extLst>
              <a:ext uri="{28A0092B-C50C-407E-A947-70E740481C1C}">
                <a14:useLocalDpi xmlns:a14="http://schemas.microsoft.com/office/drawing/2010/main" val="0"/>
              </a:ext>
            </a:extLst>
          </a:blip>
          <a:srcRect l="35305" t="38366" r="29951" b="27908"/>
          <a:stretch>
            <a:fillRect/>
          </a:stretch>
        </p:blipFill>
        <p:spPr>
          <a:xfrm>
            <a:off x="5618143" y="5052284"/>
            <a:ext cx="2338720" cy="1702660"/>
          </a:xfrm>
          <a:prstGeom prst="rect">
            <a:avLst/>
          </a:prstGeom>
          <a:effectLst>
            <a:softEdge rad="31750"/>
          </a:effectLst>
        </p:spPr>
      </p:pic>
      <p:pic>
        <p:nvPicPr>
          <p:cNvPr id="51" name="Picture 50">
            <a:extLst>
              <a:ext uri="{FF2B5EF4-FFF2-40B4-BE49-F238E27FC236}">
                <a16:creationId xmlns:a16="http://schemas.microsoft.com/office/drawing/2014/main" id="{85510DCD-112A-2EAA-1138-60F163CBFF7A}"/>
              </a:ext>
            </a:extLst>
          </p:cNvPr>
          <p:cNvPicPr>
            <a:picLocks noChangeAspect="1"/>
          </p:cNvPicPr>
          <p:nvPr/>
        </p:nvPicPr>
        <p:blipFill>
          <a:blip r:embed="rId15" cstate="print">
            <a:extLst>
              <a:ext uri="{28A0092B-C50C-407E-A947-70E740481C1C}">
                <a14:useLocalDpi xmlns:a14="http://schemas.microsoft.com/office/drawing/2010/main" val="0"/>
              </a:ext>
            </a:extLst>
          </a:blip>
          <a:srcRect r="4312" b="13726"/>
          <a:stretch>
            <a:fillRect/>
          </a:stretch>
        </p:blipFill>
        <p:spPr>
          <a:xfrm>
            <a:off x="8038535" y="4784455"/>
            <a:ext cx="1674116" cy="2012569"/>
          </a:xfrm>
          <a:prstGeom prst="rect">
            <a:avLst/>
          </a:prstGeom>
          <a:effectLst>
            <a:softEdge rad="31750"/>
          </a:effectLst>
        </p:spPr>
      </p:pic>
      <p:pic>
        <p:nvPicPr>
          <p:cNvPr id="83" name="Picture 82">
            <a:extLst>
              <a:ext uri="{FF2B5EF4-FFF2-40B4-BE49-F238E27FC236}">
                <a16:creationId xmlns:a16="http://schemas.microsoft.com/office/drawing/2014/main" id="{72DFE02C-FDE1-2E3B-EEF2-1551FB53ABFB}"/>
              </a:ext>
            </a:extLst>
          </p:cNvPr>
          <p:cNvPicPr>
            <a:picLocks noChangeAspect="1"/>
          </p:cNvPicPr>
          <p:nvPr/>
        </p:nvPicPr>
        <p:blipFill>
          <a:blip r:embed="rId16" cstate="print">
            <a:extLst>
              <a:ext uri="{28A0092B-C50C-407E-A947-70E740481C1C}">
                <a14:useLocalDpi xmlns:a14="http://schemas.microsoft.com/office/drawing/2010/main" val="0"/>
              </a:ext>
            </a:extLst>
          </a:blip>
          <a:srcRect r="20109"/>
          <a:stretch>
            <a:fillRect/>
          </a:stretch>
        </p:blipFill>
        <p:spPr>
          <a:xfrm>
            <a:off x="3752814" y="3465448"/>
            <a:ext cx="1786079" cy="2980858"/>
          </a:xfrm>
          <a:prstGeom prst="rect">
            <a:avLst/>
          </a:prstGeom>
          <a:effectLst>
            <a:softEdge rad="31750"/>
          </a:effectLst>
        </p:spPr>
      </p:pic>
      <p:sp>
        <p:nvSpPr>
          <p:cNvPr id="6" name="TextBox 5">
            <a:extLst>
              <a:ext uri="{FF2B5EF4-FFF2-40B4-BE49-F238E27FC236}">
                <a16:creationId xmlns:a16="http://schemas.microsoft.com/office/drawing/2014/main" id="{F8EDFD1D-0D7B-FCEC-36F8-417A9338F26E}"/>
              </a:ext>
            </a:extLst>
          </p:cNvPr>
          <p:cNvSpPr txBox="1"/>
          <p:nvPr/>
        </p:nvSpPr>
        <p:spPr>
          <a:xfrm>
            <a:off x="1008942" y="3060662"/>
            <a:ext cx="1094299" cy="369332"/>
          </a:xfrm>
          <a:prstGeom prst="rect">
            <a:avLst/>
          </a:prstGeom>
          <a:noFill/>
        </p:spPr>
        <p:txBody>
          <a:bodyPr wrap="square">
            <a:spAutoFit/>
          </a:bodyPr>
          <a:lstStyle/>
          <a:p>
            <a:r>
              <a:rPr lang="en-GB" b="0" i="0" dirty="0">
                <a:solidFill>
                  <a:srgbClr val="0A0A0A"/>
                </a:solidFill>
                <a:effectLst/>
                <a:latin typeface="Google Sans"/>
              </a:rPr>
              <a:t>Insulators</a:t>
            </a:r>
          </a:p>
        </p:txBody>
      </p:sp>
      <p:sp>
        <p:nvSpPr>
          <p:cNvPr id="8" name="TextBox 7">
            <a:extLst>
              <a:ext uri="{FF2B5EF4-FFF2-40B4-BE49-F238E27FC236}">
                <a16:creationId xmlns:a16="http://schemas.microsoft.com/office/drawing/2014/main" id="{E8726B91-4FAC-B14E-E824-55E7EEBAAF44}"/>
              </a:ext>
            </a:extLst>
          </p:cNvPr>
          <p:cNvSpPr txBox="1"/>
          <p:nvPr/>
        </p:nvSpPr>
        <p:spPr>
          <a:xfrm>
            <a:off x="5548329" y="6506319"/>
            <a:ext cx="1040351" cy="276999"/>
          </a:xfrm>
          <a:prstGeom prst="rect">
            <a:avLst/>
          </a:prstGeom>
          <a:noFill/>
        </p:spPr>
        <p:txBody>
          <a:bodyPr wrap="square">
            <a:spAutoFit/>
          </a:bodyPr>
          <a:lstStyle/>
          <a:p>
            <a:r>
              <a:rPr lang="en-GB" sz="1200" b="0" i="0" dirty="0">
                <a:solidFill>
                  <a:srgbClr val="0A0A0A"/>
                </a:solidFill>
                <a:effectLst/>
                <a:latin typeface="Google Sans"/>
              </a:rPr>
              <a:t>Keeper plate</a:t>
            </a:r>
          </a:p>
        </p:txBody>
      </p:sp>
      <p:sp>
        <p:nvSpPr>
          <p:cNvPr id="9" name="TextBox 8">
            <a:extLst>
              <a:ext uri="{FF2B5EF4-FFF2-40B4-BE49-F238E27FC236}">
                <a16:creationId xmlns:a16="http://schemas.microsoft.com/office/drawing/2014/main" id="{9D3040D8-9E61-82B2-E121-D5BD19123A85}"/>
              </a:ext>
            </a:extLst>
          </p:cNvPr>
          <p:cNvSpPr txBox="1"/>
          <p:nvPr/>
        </p:nvSpPr>
        <p:spPr>
          <a:xfrm>
            <a:off x="10336719" y="4208875"/>
            <a:ext cx="1460834" cy="369332"/>
          </a:xfrm>
          <a:prstGeom prst="rect">
            <a:avLst/>
          </a:prstGeom>
          <a:noFill/>
        </p:spPr>
        <p:txBody>
          <a:bodyPr wrap="square">
            <a:spAutoFit/>
          </a:bodyPr>
          <a:lstStyle/>
          <a:p>
            <a:r>
              <a:rPr lang="en-GB" b="0" i="0" dirty="0">
                <a:solidFill>
                  <a:srgbClr val="0A0A0A"/>
                </a:solidFill>
                <a:effectLst/>
                <a:latin typeface="Google Sans"/>
              </a:rPr>
              <a:t>X-Drive </a:t>
            </a:r>
            <a:r>
              <a:rPr lang="en-GB" b="0" i="0" dirty="0" err="1">
                <a:solidFill>
                  <a:srgbClr val="0A0A0A"/>
                </a:solidFill>
                <a:effectLst/>
                <a:latin typeface="Google Sans"/>
              </a:rPr>
              <a:t>assy</a:t>
            </a:r>
            <a:endParaRPr lang="en-GB" b="0" i="0" dirty="0">
              <a:solidFill>
                <a:srgbClr val="0A0A0A"/>
              </a:solidFill>
              <a:effectLst/>
              <a:latin typeface="Google Sans"/>
            </a:endParaRPr>
          </a:p>
        </p:txBody>
      </p:sp>
      <p:sp>
        <p:nvSpPr>
          <p:cNvPr id="11" name="TextBox 10">
            <a:extLst>
              <a:ext uri="{FF2B5EF4-FFF2-40B4-BE49-F238E27FC236}">
                <a16:creationId xmlns:a16="http://schemas.microsoft.com/office/drawing/2014/main" id="{87451094-2C8B-269F-6C86-8F7A7ED56581}"/>
              </a:ext>
            </a:extLst>
          </p:cNvPr>
          <p:cNvSpPr txBox="1"/>
          <p:nvPr/>
        </p:nvSpPr>
        <p:spPr>
          <a:xfrm>
            <a:off x="10336719" y="4695634"/>
            <a:ext cx="1905096" cy="276999"/>
          </a:xfrm>
          <a:prstGeom prst="rect">
            <a:avLst/>
          </a:prstGeom>
          <a:noFill/>
        </p:spPr>
        <p:txBody>
          <a:bodyPr wrap="square">
            <a:spAutoFit/>
          </a:bodyPr>
          <a:lstStyle/>
          <a:p>
            <a:r>
              <a:rPr lang="en-GB" sz="1200" b="0" i="0" dirty="0">
                <a:solidFill>
                  <a:srgbClr val="0A0A0A"/>
                </a:solidFill>
                <a:effectLst/>
                <a:latin typeface="Google Sans"/>
              </a:rPr>
              <a:t>High voltage test actuator </a:t>
            </a:r>
          </a:p>
        </p:txBody>
      </p:sp>
      <p:sp>
        <p:nvSpPr>
          <p:cNvPr id="14" name="TextBox 13">
            <a:extLst>
              <a:ext uri="{FF2B5EF4-FFF2-40B4-BE49-F238E27FC236}">
                <a16:creationId xmlns:a16="http://schemas.microsoft.com/office/drawing/2014/main" id="{F1BCCF47-D5FA-C920-C019-6B99F71F85A6}"/>
              </a:ext>
            </a:extLst>
          </p:cNvPr>
          <p:cNvSpPr txBox="1"/>
          <p:nvPr/>
        </p:nvSpPr>
        <p:spPr>
          <a:xfrm>
            <a:off x="5939665" y="3382406"/>
            <a:ext cx="1094299" cy="276999"/>
          </a:xfrm>
          <a:prstGeom prst="rect">
            <a:avLst/>
          </a:prstGeom>
          <a:noFill/>
        </p:spPr>
        <p:txBody>
          <a:bodyPr wrap="square">
            <a:spAutoFit/>
          </a:bodyPr>
          <a:lstStyle/>
          <a:p>
            <a:r>
              <a:rPr lang="en-GB" sz="1200" b="0" i="0" dirty="0">
                <a:solidFill>
                  <a:srgbClr val="FFFF00"/>
                </a:solidFill>
                <a:effectLst/>
                <a:latin typeface="Google Sans"/>
              </a:rPr>
              <a:t>Buffer return</a:t>
            </a:r>
          </a:p>
        </p:txBody>
      </p:sp>
      <p:sp>
        <p:nvSpPr>
          <p:cNvPr id="15" name="TextBox 14">
            <a:extLst>
              <a:ext uri="{FF2B5EF4-FFF2-40B4-BE49-F238E27FC236}">
                <a16:creationId xmlns:a16="http://schemas.microsoft.com/office/drawing/2014/main" id="{4284942B-70F1-D341-7B85-CB400ED42A9B}"/>
              </a:ext>
            </a:extLst>
          </p:cNvPr>
          <p:cNvSpPr txBox="1"/>
          <p:nvPr/>
        </p:nvSpPr>
        <p:spPr>
          <a:xfrm>
            <a:off x="9855783" y="3028102"/>
            <a:ext cx="1327275" cy="276999"/>
          </a:xfrm>
          <a:prstGeom prst="rect">
            <a:avLst/>
          </a:prstGeom>
          <a:noFill/>
        </p:spPr>
        <p:txBody>
          <a:bodyPr wrap="square">
            <a:spAutoFit/>
          </a:bodyPr>
          <a:lstStyle/>
          <a:p>
            <a:r>
              <a:rPr lang="en-GB" sz="1200" b="0" i="0" dirty="0">
                <a:solidFill>
                  <a:srgbClr val="0A0A0A"/>
                </a:solidFill>
                <a:effectLst/>
                <a:latin typeface="Google Sans"/>
              </a:rPr>
              <a:t>Kinematic mount</a:t>
            </a:r>
          </a:p>
        </p:txBody>
      </p:sp>
      <p:sp>
        <p:nvSpPr>
          <p:cNvPr id="2" name="TextBox 1">
            <a:extLst>
              <a:ext uri="{FF2B5EF4-FFF2-40B4-BE49-F238E27FC236}">
                <a16:creationId xmlns:a16="http://schemas.microsoft.com/office/drawing/2014/main" id="{2B4E697A-C4D6-92F4-59C8-30320CE343B1}"/>
              </a:ext>
            </a:extLst>
          </p:cNvPr>
          <p:cNvSpPr txBox="1"/>
          <p:nvPr/>
        </p:nvSpPr>
        <p:spPr>
          <a:xfrm>
            <a:off x="1152074" y="6340286"/>
            <a:ext cx="1327275" cy="276999"/>
          </a:xfrm>
          <a:prstGeom prst="rect">
            <a:avLst/>
          </a:prstGeom>
          <a:noFill/>
        </p:spPr>
        <p:txBody>
          <a:bodyPr wrap="square">
            <a:spAutoFit/>
          </a:bodyPr>
          <a:lstStyle/>
          <a:p>
            <a:r>
              <a:rPr lang="en-GB" sz="1200" b="0" i="0" dirty="0">
                <a:solidFill>
                  <a:srgbClr val="0A0A0A"/>
                </a:solidFill>
                <a:effectLst/>
                <a:latin typeface="Google Sans"/>
              </a:rPr>
              <a:t>Kinematic mount</a:t>
            </a:r>
          </a:p>
        </p:txBody>
      </p:sp>
    </p:spTree>
    <p:extLst>
      <p:ext uri="{BB962C8B-B14F-4D97-AF65-F5344CB8AC3E}">
        <p14:creationId xmlns:p14="http://schemas.microsoft.com/office/powerpoint/2010/main" val="3550246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9EA716C-98B7-3D9A-98A2-543B15F7528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23632D1-BABE-09CA-BA3F-35213C044793}"/>
              </a:ext>
            </a:extLst>
          </p:cNvPr>
          <p:cNvSpPr txBox="1">
            <a:spLocks/>
          </p:cNvSpPr>
          <p:nvPr/>
        </p:nvSpPr>
        <p:spPr>
          <a:xfrm>
            <a:off x="2798201" y="236468"/>
            <a:ext cx="2795542" cy="343851"/>
          </a:xfrm>
          <a:prstGeom prst="rect">
            <a:avLst/>
          </a:prstGeom>
          <a:effectLst>
            <a:softEdge rad="31750"/>
          </a:effectLst>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GB" sz="1800" dirty="0">
                <a:solidFill>
                  <a:prstClr val="black"/>
                </a:solidFill>
              </a:rPr>
              <a:t>Proton EDM</a:t>
            </a:r>
            <a:r>
              <a:rPr kumimoji="0" lang="en-GB" sz="1800" b="0" i="0" u="none" strike="noStrike" kern="1200" cap="none" spc="0" normalizeH="0" baseline="0" noProof="0" dirty="0">
                <a:ln>
                  <a:noFill/>
                </a:ln>
                <a:solidFill>
                  <a:prstClr val="black"/>
                </a:solidFill>
                <a:effectLst/>
                <a:uLnTx/>
                <a:uFillTx/>
                <a:ea typeface="+mj-ea"/>
                <a:cs typeface="+mj-cs"/>
              </a:rPr>
              <a:t> components</a:t>
            </a:r>
          </a:p>
        </p:txBody>
      </p:sp>
      <p:sp>
        <p:nvSpPr>
          <p:cNvPr id="4" name="Title 1">
            <a:extLst>
              <a:ext uri="{FF2B5EF4-FFF2-40B4-BE49-F238E27FC236}">
                <a16:creationId xmlns:a16="http://schemas.microsoft.com/office/drawing/2014/main" id="{63AA11E4-B583-B8B3-AA41-8F71E89250D2}"/>
              </a:ext>
            </a:extLst>
          </p:cNvPr>
          <p:cNvSpPr txBox="1">
            <a:spLocks/>
          </p:cNvSpPr>
          <p:nvPr/>
        </p:nvSpPr>
        <p:spPr>
          <a:xfrm>
            <a:off x="1251843" y="28894"/>
            <a:ext cx="1677554" cy="577298"/>
          </a:xfrm>
          <a:prstGeom prst="rect">
            <a:avLst/>
          </a:prstGeom>
          <a:effectLst>
            <a:softEdge rad="31750"/>
          </a:effectLst>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100" b="1" i="0" u="none" strike="noStrike" kern="1200" cap="none" spc="0" normalizeH="0" baseline="0" noProof="0" dirty="0">
                <a:ln>
                  <a:noFill/>
                </a:ln>
                <a:solidFill>
                  <a:prstClr val="black"/>
                </a:solidFill>
                <a:effectLst/>
                <a:uLnTx/>
                <a:uFillTx/>
                <a:latin typeface="Calibri Light" panose="020F0302020204030204"/>
                <a:ea typeface="+mj-ea"/>
                <a:cs typeface="+mj-cs"/>
              </a:rPr>
              <a:t>Showcase</a:t>
            </a:r>
            <a:endPar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2" name="Rectangle 2">
            <a:extLst>
              <a:ext uri="{FF2B5EF4-FFF2-40B4-BE49-F238E27FC236}">
                <a16:creationId xmlns:a16="http://schemas.microsoft.com/office/drawing/2014/main" id="{5490D73A-4FF7-7C01-2E76-E445EE894D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descr="A large metal piece on a machine&#10;&#10;AI-generated content may be incorrect.">
            <a:extLst>
              <a:ext uri="{FF2B5EF4-FFF2-40B4-BE49-F238E27FC236}">
                <a16:creationId xmlns:a16="http://schemas.microsoft.com/office/drawing/2014/main" id="{15E12728-855B-E128-7E00-E47B8A0EF7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919" y="1090364"/>
            <a:ext cx="2356235" cy="1767176"/>
          </a:xfrm>
          <a:prstGeom prst="rect">
            <a:avLst/>
          </a:prstGeom>
          <a:effectLst>
            <a:softEdge rad="31750"/>
          </a:effectLst>
        </p:spPr>
      </p:pic>
      <p:pic>
        <p:nvPicPr>
          <p:cNvPr id="8" name="Picture 7">
            <a:extLst>
              <a:ext uri="{FF2B5EF4-FFF2-40B4-BE49-F238E27FC236}">
                <a16:creationId xmlns:a16="http://schemas.microsoft.com/office/drawing/2014/main" id="{67E2294B-8DE6-A07D-F809-1E4D93CD9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2795" y="1097042"/>
            <a:ext cx="2356235" cy="1767177"/>
          </a:xfrm>
          <a:prstGeom prst="rect">
            <a:avLst/>
          </a:prstGeom>
          <a:effectLst>
            <a:softEdge rad="31750"/>
          </a:effectLst>
        </p:spPr>
      </p:pic>
      <p:pic>
        <p:nvPicPr>
          <p:cNvPr id="14" name="Picture 13">
            <a:extLst>
              <a:ext uri="{FF2B5EF4-FFF2-40B4-BE49-F238E27FC236}">
                <a16:creationId xmlns:a16="http://schemas.microsoft.com/office/drawing/2014/main" id="{3492A60A-8B7D-A261-69A9-4D0F238420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8078" y="1097048"/>
            <a:ext cx="2356227" cy="1767170"/>
          </a:xfrm>
          <a:prstGeom prst="rect">
            <a:avLst/>
          </a:prstGeom>
          <a:effectLst>
            <a:softEdge rad="31750"/>
          </a:effectLst>
        </p:spPr>
      </p:pic>
      <p:pic>
        <p:nvPicPr>
          <p:cNvPr id="17" name="Picture 16">
            <a:extLst>
              <a:ext uri="{FF2B5EF4-FFF2-40B4-BE49-F238E27FC236}">
                <a16:creationId xmlns:a16="http://schemas.microsoft.com/office/drawing/2014/main" id="{F4472AE2-5033-93B8-5CF2-8D3EBBEAB6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357" y="1090364"/>
            <a:ext cx="2356235" cy="1767176"/>
          </a:xfrm>
          <a:prstGeom prst="rect">
            <a:avLst/>
          </a:prstGeom>
          <a:effectLst>
            <a:softEdge rad="31750"/>
          </a:effectLst>
        </p:spPr>
      </p:pic>
      <p:pic>
        <p:nvPicPr>
          <p:cNvPr id="22" name="Picture 21">
            <a:extLst>
              <a:ext uri="{FF2B5EF4-FFF2-40B4-BE49-F238E27FC236}">
                <a16:creationId xmlns:a16="http://schemas.microsoft.com/office/drawing/2014/main" id="{DD768246-53A5-E827-6915-AB19A7F7A8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79034" y="1097049"/>
            <a:ext cx="2356224" cy="1767169"/>
          </a:xfrm>
          <a:prstGeom prst="rect">
            <a:avLst/>
          </a:prstGeom>
          <a:effectLst>
            <a:softEdge rad="31750"/>
          </a:effectLst>
        </p:spPr>
      </p:pic>
      <p:pic>
        <p:nvPicPr>
          <p:cNvPr id="24" name="Picture 23">
            <a:extLst>
              <a:ext uri="{FF2B5EF4-FFF2-40B4-BE49-F238E27FC236}">
                <a16:creationId xmlns:a16="http://schemas.microsoft.com/office/drawing/2014/main" id="{16B59A44-7B10-587A-8883-16A0FCEB1610}"/>
              </a:ext>
            </a:extLst>
          </p:cNvPr>
          <p:cNvPicPr>
            <a:picLocks noChangeAspect="1"/>
          </p:cNvPicPr>
          <p:nvPr/>
        </p:nvPicPr>
        <p:blipFill>
          <a:blip r:embed="rId9" cstate="print">
            <a:extLst>
              <a:ext uri="{28A0092B-C50C-407E-A947-70E740481C1C}">
                <a14:useLocalDpi xmlns:a14="http://schemas.microsoft.com/office/drawing/2010/main" val="0"/>
              </a:ext>
            </a:extLst>
          </a:blip>
          <a:srcRect l="31612" t="29916" r="23595" b="36536"/>
          <a:stretch>
            <a:fillRect/>
          </a:stretch>
        </p:blipFill>
        <p:spPr>
          <a:xfrm>
            <a:off x="2472691" y="1165986"/>
            <a:ext cx="1464737" cy="1462681"/>
          </a:xfrm>
          <a:prstGeom prst="rect">
            <a:avLst/>
          </a:prstGeom>
          <a:effectLst>
            <a:softEdge rad="31750"/>
          </a:effectLst>
        </p:spPr>
      </p:pic>
      <p:pic>
        <p:nvPicPr>
          <p:cNvPr id="26" name="Picture 25">
            <a:extLst>
              <a:ext uri="{FF2B5EF4-FFF2-40B4-BE49-F238E27FC236}">
                <a16:creationId xmlns:a16="http://schemas.microsoft.com/office/drawing/2014/main" id="{BAB6FF25-6E28-4DF2-A02E-0AE7DFAFD1FB}"/>
              </a:ext>
            </a:extLst>
          </p:cNvPr>
          <p:cNvPicPr>
            <a:picLocks noChangeAspect="1"/>
          </p:cNvPicPr>
          <p:nvPr/>
        </p:nvPicPr>
        <p:blipFill>
          <a:blip r:embed="rId10" cstate="print">
            <a:extLst>
              <a:ext uri="{28A0092B-C50C-407E-A947-70E740481C1C}">
                <a14:useLocalDpi xmlns:a14="http://schemas.microsoft.com/office/drawing/2010/main" val="0"/>
              </a:ext>
            </a:extLst>
          </a:blip>
          <a:srcRect l="24727" t="33595" r="17059" b="34509"/>
          <a:stretch>
            <a:fillRect/>
          </a:stretch>
        </p:blipFill>
        <p:spPr>
          <a:xfrm>
            <a:off x="201959" y="3101630"/>
            <a:ext cx="2034988" cy="1486640"/>
          </a:xfrm>
          <a:prstGeom prst="rect">
            <a:avLst/>
          </a:prstGeom>
          <a:effectLst>
            <a:softEdge rad="31750"/>
          </a:effectLst>
        </p:spPr>
      </p:pic>
      <p:pic>
        <p:nvPicPr>
          <p:cNvPr id="28" name="Picture 27">
            <a:extLst>
              <a:ext uri="{FF2B5EF4-FFF2-40B4-BE49-F238E27FC236}">
                <a16:creationId xmlns:a16="http://schemas.microsoft.com/office/drawing/2014/main" id="{63925B04-4534-944A-8FAE-3A679AE04012}"/>
              </a:ext>
            </a:extLst>
          </p:cNvPr>
          <p:cNvPicPr>
            <a:picLocks noChangeAspect="1"/>
          </p:cNvPicPr>
          <p:nvPr/>
        </p:nvPicPr>
        <p:blipFill>
          <a:blip r:embed="rId11" cstate="print">
            <a:extLst>
              <a:ext uri="{28A0092B-C50C-407E-A947-70E740481C1C}">
                <a14:useLocalDpi xmlns:a14="http://schemas.microsoft.com/office/drawing/2010/main" val="0"/>
              </a:ext>
            </a:extLst>
          </a:blip>
          <a:srcRect l="24292" t="33858" r="23072" b="23856"/>
          <a:stretch>
            <a:fillRect/>
          </a:stretch>
        </p:blipFill>
        <p:spPr>
          <a:xfrm>
            <a:off x="4361812" y="3091256"/>
            <a:ext cx="1407207" cy="1507389"/>
          </a:xfrm>
          <a:prstGeom prst="rect">
            <a:avLst/>
          </a:prstGeom>
          <a:effectLst>
            <a:softEdge rad="31750"/>
          </a:effectLst>
        </p:spPr>
      </p:pic>
      <p:pic>
        <p:nvPicPr>
          <p:cNvPr id="30" name="Picture 29">
            <a:extLst>
              <a:ext uri="{FF2B5EF4-FFF2-40B4-BE49-F238E27FC236}">
                <a16:creationId xmlns:a16="http://schemas.microsoft.com/office/drawing/2014/main" id="{BA482254-7738-E6A1-614F-B4CB105D3C47}"/>
              </a:ext>
            </a:extLst>
          </p:cNvPr>
          <p:cNvPicPr>
            <a:picLocks noChangeAspect="1"/>
          </p:cNvPicPr>
          <p:nvPr/>
        </p:nvPicPr>
        <p:blipFill>
          <a:blip r:embed="rId12" cstate="print">
            <a:extLst>
              <a:ext uri="{28A0092B-C50C-407E-A947-70E740481C1C}">
                <a14:useLocalDpi xmlns:a14="http://schemas.microsoft.com/office/drawing/2010/main" val="0"/>
              </a:ext>
            </a:extLst>
          </a:blip>
          <a:srcRect l="27700" t="34771" r="17407" b="28236"/>
          <a:stretch>
            <a:fillRect/>
          </a:stretch>
        </p:blipFill>
        <p:spPr>
          <a:xfrm>
            <a:off x="2460349" y="3075575"/>
            <a:ext cx="1677554" cy="1507389"/>
          </a:xfrm>
          <a:prstGeom prst="rect">
            <a:avLst/>
          </a:prstGeom>
          <a:effectLst>
            <a:softEdge rad="31750"/>
          </a:effectLst>
        </p:spPr>
      </p:pic>
      <p:pic>
        <p:nvPicPr>
          <p:cNvPr id="32" name="Picture 31">
            <a:extLst>
              <a:ext uri="{FF2B5EF4-FFF2-40B4-BE49-F238E27FC236}">
                <a16:creationId xmlns:a16="http://schemas.microsoft.com/office/drawing/2014/main" id="{1AE44618-EC80-F5E6-D6FD-D9EE8A1DB396}"/>
              </a:ext>
            </a:extLst>
          </p:cNvPr>
          <p:cNvPicPr>
            <a:picLocks noChangeAspect="1"/>
          </p:cNvPicPr>
          <p:nvPr/>
        </p:nvPicPr>
        <p:blipFill>
          <a:blip r:embed="rId13" cstate="print">
            <a:extLst>
              <a:ext uri="{28A0092B-C50C-407E-A947-70E740481C1C}">
                <a14:useLocalDpi xmlns:a14="http://schemas.microsoft.com/office/drawing/2010/main" val="0"/>
              </a:ext>
            </a:extLst>
          </a:blip>
          <a:srcRect l="43202" t="36928" r="29172" b="22288"/>
          <a:stretch>
            <a:fillRect/>
          </a:stretch>
        </p:blipFill>
        <p:spPr>
          <a:xfrm>
            <a:off x="5992928" y="3091256"/>
            <a:ext cx="765773" cy="1507389"/>
          </a:xfrm>
          <a:prstGeom prst="rect">
            <a:avLst/>
          </a:prstGeom>
          <a:effectLst>
            <a:softEdge rad="31750"/>
          </a:effectLst>
        </p:spPr>
      </p:pic>
      <p:pic>
        <p:nvPicPr>
          <p:cNvPr id="34" name="Picture 33">
            <a:extLst>
              <a:ext uri="{FF2B5EF4-FFF2-40B4-BE49-F238E27FC236}">
                <a16:creationId xmlns:a16="http://schemas.microsoft.com/office/drawing/2014/main" id="{7D9C7ADA-1546-5B68-0137-F23C00C6B6FC}"/>
              </a:ext>
            </a:extLst>
          </p:cNvPr>
          <p:cNvPicPr>
            <a:picLocks noChangeAspect="1"/>
          </p:cNvPicPr>
          <p:nvPr/>
        </p:nvPicPr>
        <p:blipFill>
          <a:blip r:embed="rId14" cstate="print">
            <a:extLst>
              <a:ext uri="{28A0092B-C50C-407E-A947-70E740481C1C}">
                <a14:useLocalDpi xmlns:a14="http://schemas.microsoft.com/office/drawing/2010/main" val="0"/>
              </a:ext>
            </a:extLst>
          </a:blip>
          <a:srcRect l="18017" t="17713" r="66" b="10654"/>
          <a:stretch>
            <a:fillRect/>
          </a:stretch>
        </p:blipFill>
        <p:spPr>
          <a:xfrm>
            <a:off x="10574749" y="3055312"/>
            <a:ext cx="1292838" cy="1507384"/>
          </a:xfrm>
          <a:prstGeom prst="rect">
            <a:avLst/>
          </a:prstGeom>
          <a:effectLst>
            <a:softEdge rad="31750"/>
          </a:effectLst>
        </p:spPr>
      </p:pic>
      <p:pic>
        <p:nvPicPr>
          <p:cNvPr id="36" name="Picture 35">
            <a:extLst>
              <a:ext uri="{FF2B5EF4-FFF2-40B4-BE49-F238E27FC236}">
                <a16:creationId xmlns:a16="http://schemas.microsoft.com/office/drawing/2014/main" id="{56455D65-1B9F-2926-0904-9EE4EB2F40D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40999" y="3055314"/>
            <a:ext cx="2009842" cy="1507382"/>
          </a:xfrm>
          <a:prstGeom prst="rect">
            <a:avLst/>
          </a:prstGeom>
          <a:effectLst>
            <a:softEdge rad="31750"/>
          </a:effectLst>
        </p:spPr>
      </p:pic>
      <p:pic>
        <p:nvPicPr>
          <p:cNvPr id="38" name="Picture 37">
            <a:extLst>
              <a:ext uri="{FF2B5EF4-FFF2-40B4-BE49-F238E27FC236}">
                <a16:creationId xmlns:a16="http://schemas.microsoft.com/office/drawing/2014/main" id="{7CFD0B19-6CAE-5F14-6386-4804014EE58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82610" y="3080697"/>
            <a:ext cx="1134480" cy="1512640"/>
          </a:xfrm>
          <a:prstGeom prst="rect">
            <a:avLst/>
          </a:prstGeom>
          <a:effectLst>
            <a:softEdge rad="31750"/>
          </a:effectLst>
        </p:spPr>
      </p:pic>
      <p:pic>
        <p:nvPicPr>
          <p:cNvPr id="40" name="Picture 39">
            <a:extLst>
              <a:ext uri="{FF2B5EF4-FFF2-40B4-BE49-F238E27FC236}">
                <a16:creationId xmlns:a16="http://schemas.microsoft.com/office/drawing/2014/main" id="{AF851031-E6E0-8B25-D340-CA199CAF196F}"/>
              </a:ext>
            </a:extLst>
          </p:cNvPr>
          <p:cNvPicPr>
            <a:picLocks noChangeAspect="1"/>
          </p:cNvPicPr>
          <p:nvPr/>
        </p:nvPicPr>
        <p:blipFill>
          <a:blip r:embed="rId17" cstate="print">
            <a:extLst>
              <a:ext uri="{28A0092B-C50C-407E-A947-70E740481C1C}">
                <a14:useLocalDpi xmlns:a14="http://schemas.microsoft.com/office/drawing/2010/main" val="0"/>
              </a:ext>
            </a:extLst>
          </a:blip>
          <a:srcRect l="18833" t="34118" r="25489" b="26143"/>
          <a:stretch>
            <a:fillRect/>
          </a:stretch>
        </p:blipFill>
        <p:spPr>
          <a:xfrm>
            <a:off x="236488" y="4819903"/>
            <a:ext cx="1540023" cy="1465497"/>
          </a:xfrm>
          <a:prstGeom prst="rect">
            <a:avLst/>
          </a:prstGeom>
          <a:effectLst>
            <a:softEdge rad="31750"/>
          </a:effectLst>
        </p:spPr>
      </p:pic>
      <p:pic>
        <p:nvPicPr>
          <p:cNvPr id="42" name="Picture 41">
            <a:extLst>
              <a:ext uri="{FF2B5EF4-FFF2-40B4-BE49-F238E27FC236}">
                <a16:creationId xmlns:a16="http://schemas.microsoft.com/office/drawing/2014/main" id="{8FDF9C3A-14E0-AD5C-4ABD-FBBB9D4FD1EB}"/>
              </a:ext>
            </a:extLst>
          </p:cNvPr>
          <p:cNvPicPr>
            <a:picLocks noChangeAspect="1"/>
          </p:cNvPicPr>
          <p:nvPr/>
        </p:nvPicPr>
        <p:blipFill>
          <a:blip r:embed="rId18" cstate="print">
            <a:extLst>
              <a:ext uri="{28A0092B-C50C-407E-A947-70E740481C1C}">
                <a14:useLocalDpi xmlns:a14="http://schemas.microsoft.com/office/drawing/2010/main" val="0"/>
              </a:ext>
            </a:extLst>
          </a:blip>
          <a:srcRect l="14358" t="23922" r="15490" b="24640"/>
          <a:stretch>
            <a:fillRect/>
          </a:stretch>
        </p:blipFill>
        <p:spPr>
          <a:xfrm>
            <a:off x="1829573" y="4824737"/>
            <a:ext cx="1497106" cy="1463628"/>
          </a:xfrm>
          <a:prstGeom prst="rect">
            <a:avLst/>
          </a:prstGeom>
          <a:effectLst>
            <a:softEdge rad="31750"/>
          </a:effectLst>
        </p:spPr>
      </p:pic>
      <p:pic>
        <p:nvPicPr>
          <p:cNvPr id="44" name="Picture 43">
            <a:extLst>
              <a:ext uri="{FF2B5EF4-FFF2-40B4-BE49-F238E27FC236}">
                <a16:creationId xmlns:a16="http://schemas.microsoft.com/office/drawing/2014/main" id="{A6DEBD95-6E53-D2BD-DDC7-DE74797B1C74}"/>
              </a:ext>
            </a:extLst>
          </p:cNvPr>
          <p:cNvPicPr>
            <a:picLocks noChangeAspect="1"/>
          </p:cNvPicPr>
          <p:nvPr/>
        </p:nvPicPr>
        <p:blipFill>
          <a:blip r:embed="rId19" cstate="print">
            <a:extLst>
              <a:ext uri="{28A0092B-C50C-407E-A947-70E740481C1C}">
                <a14:useLocalDpi xmlns:a14="http://schemas.microsoft.com/office/drawing/2010/main" val="0"/>
              </a:ext>
            </a:extLst>
          </a:blip>
          <a:srcRect l="15906" t="6732" r="25981" b="15229"/>
          <a:stretch>
            <a:fillRect/>
          </a:stretch>
        </p:blipFill>
        <p:spPr>
          <a:xfrm>
            <a:off x="3379741" y="4825684"/>
            <a:ext cx="1452284" cy="1462682"/>
          </a:xfrm>
          <a:prstGeom prst="rect">
            <a:avLst/>
          </a:prstGeom>
          <a:effectLst>
            <a:softEdge rad="31750"/>
          </a:effectLst>
        </p:spPr>
      </p:pic>
      <p:pic>
        <p:nvPicPr>
          <p:cNvPr id="46" name="Picture 45">
            <a:extLst>
              <a:ext uri="{FF2B5EF4-FFF2-40B4-BE49-F238E27FC236}">
                <a16:creationId xmlns:a16="http://schemas.microsoft.com/office/drawing/2014/main" id="{83F7FA9D-7C3D-4604-0FF3-BC3A09A5490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85087" y="4825684"/>
            <a:ext cx="1950242" cy="1462681"/>
          </a:xfrm>
          <a:prstGeom prst="rect">
            <a:avLst/>
          </a:prstGeom>
          <a:effectLst>
            <a:softEdge rad="31750"/>
          </a:effectLst>
        </p:spPr>
      </p:pic>
      <p:pic>
        <p:nvPicPr>
          <p:cNvPr id="48" name="Picture 47">
            <a:extLst>
              <a:ext uri="{FF2B5EF4-FFF2-40B4-BE49-F238E27FC236}">
                <a16:creationId xmlns:a16="http://schemas.microsoft.com/office/drawing/2014/main" id="{DF690331-8B48-6DD3-65B6-38B15D0D78F1}"/>
              </a:ext>
            </a:extLst>
          </p:cNvPr>
          <p:cNvPicPr>
            <a:picLocks noChangeAspect="1"/>
          </p:cNvPicPr>
          <p:nvPr/>
        </p:nvPicPr>
        <p:blipFill>
          <a:blip r:embed="rId21" cstate="print">
            <a:extLst>
              <a:ext uri="{28A0092B-C50C-407E-A947-70E740481C1C}">
                <a14:useLocalDpi xmlns:a14="http://schemas.microsoft.com/office/drawing/2010/main" val="0"/>
              </a:ext>
            </a:extLst>
          </a:blip>
          <a:srcRect l="19409" t="10327" b="4444"/>
          <a:stretch>
            <a:fillRect/>
          </a:stretch>
        </p:blipFill>
        <p:spPr>
          <a:xfrm>
            <a:off x="6888391" y="4825685"/>
            <a:ext cx="1844112" cy="1462681"/>
          </a:xfrm>
          <a:prstGeom prst="rect">
            <a:avLst/>
          </a:prstGeom>
          <a:effectLst>
            <a:softEdge rad="31750"/>
          </a:effectLst>
        </p:spPr>
      </p:pic>
      <p:pic>
        <p:nvPicPr>
          <p:cNvPr id="50" name="Picture 49">
            <a:extLst>
              <a:ext uri="{FF2B5EF4-FFF2-40B4-BE49-F238E27FC236}">
                <a16:creationId xmlns:a16="http://schemas.microsoft.com/office/drawing/2014/main" id="{9FAD3EFC-9FCD-AE12-44C2-6CE0BA06F6D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362427" y="4582964"/>
            <a:ext cx="1699092" cy="2265456"/>
          </a:xfrm>
          <a:prstGeom prst="rect">
            <a:avLst/>
          </a:prstGeom>
          <a:effectLst>
            <a:softEdge rad="31750"/>
          </a:effectLst>
        </p:spPr>
      </p:pic>
      <p:sp>
        <p:nvSpPr>
          <p:cNvPr id="2" name="TextBox 1">
            <a:extLst>
              <a:ext uri="{FF2B5EF4-FFF2-40B4-BE49-F238E27FC236}">
                <a16:creationId xmlns:a16="http://schemas.microsoft.com/office/drawing/2014/main" id="{4A3CDB11-29E7-2BF3-5EA9-73B46CB89020}"/>
              </a:ext>
            </a:extLst>
          </p:cNvPr>
          <p:cNvSpPr txBox="1"/>
          <p:nvPr/>
        </p:nvSpPr>
        <p:spPr>
          <a:xfrm>
            <a:off x="265834" y="2798576"/>
            <a:ext cx="1094299" cy="276999"/>
          </a:xfrm>
          <a:prstGeom prst="rect">
            <a:avLst/>
          </a:prstGeom>
          <a:noFill/>
        </p:spPr>
        <p:txBody>
          <a:bodyPr wrap="square">
            <a:spAutoFit/>
          </a:bodyPr>
          <a:lstStyle/>
          <a:p>
            <a:r>
              <a:rPr lang="en-GB" sz="1200" b="0" i="0" dirty="0">
                <a:solidFill>
                  <a:srgbClr val="0A0A0A"/>
                </a:solidFill>
                <a:effectLst/>
                <a:latin typeface="Google Sans"/>
              </a:rPr>
              <a:t>Yoke</a:t>
            </a:r>
          </a:p>
        </p:txBody>
      </p:sp>
      <p:sp>
        <p:nvSpPr>
          <p:cNvPr id="5" name="TextBox 4">
            <a:extLst>
              <a:ext uri="{FF2B5EF4-FFF2-40B4-BE49-F238E27FC236}">
                <a16:creationId xmlns:a16="http://schemas.microsoft.com/office/drawing/2014/main" id="{2DFAEFE2-005F-8478-67D4-E2F3BBA94E9A}"/>
              </a:ext>
            </a:extLst>
          </p:cNvPr>
          <p:cNvSpPr txBox="1"/>
          <p:nvPr/>
        </p:nvSpPr>
        <p:spPr>
          <a:xfrm>
            <a:off x="10574749" y="4285697"/>
            <a:ext cx="693920" cy="276999"/>
          </a:xfrm>
          <a:prstGeom prst="rect">
            <a:avLst/>
          </a:prstGeom>
          <a:noFill/>
        </p:spPr>
        <p:txBody>
          <a:bodyPr wrap="square">
            <a:spAutoFit/>
          </a:bodyPr>
          <a:lstStyle/>
          <a:p>
            <a:r>
              <a:rPr lang="en-GB" sz="1200" b="0" i="0" dirty="0">
                <a:solidFill>
                  <a:srgbClr val="FFFF00"/>
                </a:solidFill>
                <a:effectLst/>
                <a:latin typeface="Google Sans"/>
              </a:rPr>
              <a:t>Ram</a:t>
            </a:r>
          </a:p>
        </p:txBody>
      </p:sp>
      <p:sp>
        <p:nvSpPr>
          <p:cNvPr id="6" name="TextBox 5">
            <a:extLst>
              <a:ext uri="{FF2B5EF4-FFF2-40B4-BE49-F238E27FC236}">
                <a16:creationId xmlns:a16="http://schemas.microsoft.com/office/drawing/2014/main" id="{CA6922AD-DB01-A740-2266-578D8CC90AC5}"/>
              </a:ext>
            </a:extLst>
          </p:cNvPr>
          <p:cNvSpPr txBox="1"/>
          <p:nvPr/>
        </p:nvSpPr>
        <p:spPr>
          <a:xfrm>
            <a:off x="382057" y="6285400"/>
            <a:ext cx="1094299" cy="276999"/>
          </a:xfrm>
          <a:prstGeom prst="rect">
            <a:avLst/>
          </a:prstGeom>
          <a:noFill/>
        </p:spPr>
        <p:txBody>
          <a:bodyPr wrap="square">
            <a:spAutoFit/>
          </a:bodyPr>
          <a:lstStyle/>
          <a:p>
            <a:r>
              <a:rPr lang="en-GB" sz="1200" b="0" i="0" dirty="0">
                <a:solidFill>
                  <a:srgbClr val="0A0A0A"/>
                </a:solidFill>
                <a:effectLst/>
                <a:latin typeface="Google Sans"/>
              </a:rPr>
              <a:t>Ram socket</a:t>
            </a:r>
          </a:p>
        </p:txBody>
      </p:sp>
      <p:sp>
        <p:nvSpPr>
          <p:cNvPr id="7" name="TextBox 6">
            <a:extLst>
              <a:ext uri="{FF2B5EF4-FFF2-40B4-BE49-F238E27FC236}">
                <a16:creationId xmlns:a16="http://schemas.microsoft.com/office/drawing/2014/main" id="{D2FEDBC3-0239-3306-3417-34806FD795EE}"/>
              </a:ext>
            </a:extLst>
          </p:cNvPr>
          <p:cNvSpPr txBox="1"/>
          <p:nvPr/>
        </p:nvSpPr>
        <p:spPr>
          <a:xfrm>
            <a:off x="6929400" y="6262008"/>
            <a:ext cx="1379529" cy="276999"/>
          </a:xfrm>
          <a:prstGeom prst="rect">
            <a:avLst/>
          </a:prstGeom>
          <a:noFill/>
        </p:spPr>
        <p:txBody>
          <a:bodyPr wrap="square">
            <a:spAutoFit/>
          </a:bodyPr>
          <a:lstStyle/>
          <a:p>
            <a:r>
              <a:rPr lang="en-GB" sz="1200" b="0" i="0" dirty="0">
                <a:solidFill>
                  <a:srgbClr val="0A0A0A"/>
                </a:solidFill>
                <a:effectLst/>
                <a:latin typeface="Google Sans"/>
              </a:rPr>
              <a:t>Bellows assembly</a:t>
            </a:r>
          </a:p>
        </p:txBody>
      </p:sp>
      <p:sp>
        <p:nvSpPr>
          <p:cNvPr id="9" name="TextBox 8">
            <a:extLst>
              <a:ext uri="{FF2B5EF4-FFF2-40B4-BE49-F238E27FC236}">
                <a16:creationId xmlns:a16="http://schemas.microsoft.com/office/drawing/2014/main" id="{465F72E0-614D-E351-6673-9BEB5DBAA7D1}"/>
              </a:ext>
            </a:extLst>
          </p:cNvPr>
          <p:cNvSpPr txBox="1"/>
          <p:nvPr/>
        </p:nvSpPr>
        <p:spPr>
          <a:xfrm>
            <a:off x="294217" y="4138868"/>
            <a:ext cx="712282" cy="368338"/>
          </a:xfrm>
          <a:prstGeom prst="rect">
            <a:avLst/>
          </a:prstGeom>
          <a:noFill/>
        </p:spPr>
        <p:txBody>
          <a:bodyPr wrap="square">
            <a:spAutoFit/>
          </a:bodyPr>
          <a:lstStyle/>
          <a:p>
            <a:r>
              <a:rPr lang="en-GB" sz="1200" b="0" i="0" dirty="0">
                <a:solidFill>
                  <a:srgbClr val="0A0A0A"/>
                </a:solidFill>
                <a:effectLst/>
                <a:latin typeface="Google Sans"/>
              </a:rPr>
              <a:t>Carriage</a:t>
            </a:r>
            <a:r>
              <a:rPr lang="en-GB" b="0" i="0" dirty="0">
                <a:solidFill>
                  <a:srgbClr val="0A0A0A"/>
                </a:solidFill>
                <a:effectLst/>
                <a:latin typeface="Google Sans"/>
              </a:rPr>
              <a:t> </a:t>
            </a:r>
          </a:p>
        </p:txBody>
      </p:sp>
      <p:sp>
        <p:nvSpPr>
          <p:cNvPr id="13" name="TextBox 12">
            <a:extLst>
              <a:ext uri="{FF2B5EF4-FFF2-40B4-BE49-F238E27FC236}">
                <a16:creationId xmlns:a16="http://schemas.microsoft.com/office/drawing/2014/main" id="{45881FD6-CA84-804A-689A-164D25F185DE}"/>
              </a:ext>
            </a:extLst>
          </p:cNvPr>
          <p:cNvSpPr txBox="1"/>
          <p:nvPr/>
        </p:nvSpPr>
        <p:spPr>
          <a:xfrm>
            <a:off x="5447716" y="6262007"/>
            <a:ext cx="666722" cy="276999"/>
          </a:xfrm>
          <a:prstGeom prst="rect">
            <a:avLst/>
          </a:prstGeom>
          <a:noFill/>
        </p:spPr>
        <p:txBody>
          <a:bodyPr wrap="square">
            <a:spAutoFit/>
          </a:bodyPr>
          <a:lstStyle/>
          <a:p>
            <a:r>
              <a:rPr lang="en-GB" sz="1200" b="0" i="0" dirty="0">
                <a:solidFill>
                  <a:srgbClr val="0A0A0A"/>
                </a:solidFill>
                <a:effectLst/>
                <a:latin typeface="Google Sans"/>
              </a:rPr>
              <a:t>X-stage</a:t>
            </a:r>
          </a:p>
        </p:txBody>
      </p:sp>
      <p:pic>
        <p:nvPicPr>
          <p:cNvPr id="16" name="Picture 15">
            <a:extLst>
              <a:ext uri="{FF2B5EF4-FFF2-40B4-BE49-F238E27FC236}">
                <a16:creationId xmlns:a16="http://schemas.microsoft.com/office/drawing/2014/main" id="{FC06CF76-6DBD-737A-E46F-CE22C3D4FA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880348" y="4689915"/>
            <a:ext cx="1350399" cy="1800532"/>
          </a:xfrm>
          <a:prstGeom prst="rect">
            <a:avLst/>
          </a:prstGeom>
          <a:effectLst>
            <a:softEdge rad="31750"/>
          </a:effectLst>
        </p:spPr>
      </p:pic>
    </p:spTree>
    <p:extLst>
      <p:ext uri="{BB962C8B-B14F-4D97-AF65-F5344CB8AC3E}">
        <p14:creationId xmlns:p14="http://schemas.microsoft.com/office/powerpoint/2010/main" val="2685262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DD090B1-5E93-2B6F-DF8F-18369BE38FD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EFBB2C2-5C70-C21C-B656-0A800CC12830}"/>
              </a:ext>
            </a:extLst>
          </p:cNvPr>
          <p:cNvSpPr txBox="1">
            <a:spLocks/>
          </p:cNvSpPr>
          <p:nvPr/>
        </p:nvSpPr>
        <p:spPr>
          <a:xfrm>
            <a:off x="2597887" y="230801"/>
            <a:ext cx="3236269" cy="389965"/>
          </a:xfrm>
          <a:prstGeom prst="rect">
            <a:avLst/>
          </a:prstGeom>
          <a:effectLst>
            <a:softEdge rad="31750"/>
          </a:effectLst>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GB" sz="1800" dirty="0">
                <a:solidFill>
                  <a:prstClr val="black"/>
                </a:solidFill>
              </a:rPr>
              <a:t>Proton EDM </a:t>
            </a:r>
            <a:r>
              <a:rPr kumimoji="0" lang="en-GB" sz="1800" i="0" u="none" strike="noStrike" kern="1200" cap="none" spc="0" normalizeH="0" baseline="0" noProof="0" dirty="0">
                <a:ln>
                  <a:noFill/>
                </a:ln>
                <a:solidFill>
                  <a:prstClr val="black"/>
                </a:solidFill>
                <a:effectLst/>
                <a:uLnTx/>
                <a:uFillTx/>
                <a:ea typeface="+mj-ea"/>
                <a:cs typeface="+mj-cs"/>
              </a:rPr>
              <a:t>components</a:t>
            </a:r>
          </a:p>
        </p:txBody>
      </p:sp>
      <p:sp>
        <p:nvSpPr>
          <p:cNvPr id="4" name="Title 1">
            <a:extLst>
              <a:ext uri="{FF2B5EF4-FFF2-40B4-BE49-F238E27FC236}">
                <a16:creationId xmlns:a16="http://schemas.microsoft.com/office/drawing/2014/main" id="{0B6F552F-2EC1-EBC7-F32D-9648DFCEE6D4}"/>
              </a:ext>
            </a:extLst>
          </p:cNvPr>
          <p:cNvSpPr txBox="1">
            <a:spLocks/>
          </p:cNvSpPr>
          <p:nvPr/>
        </p:nvSpPr>
        <p:spPr>
          <a:xfrm>
            <a:off x="1251843" y="28894"/>
            <a:ext cx="1677554" cy="577298"/>
          </a:xfrm>
          <a:prstGeom prst="rect">
            <a:avLst/>
          </a:prstGeom>
          <a:effectLst>
            <a:softEdge rad="31750"/>
          </a:effectLst>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100" b="1" i="0" u="none" strike="noStrike" kern="1200" cap="none" spc="0" normalizeH="0" baseline="0" noProof="0" dirty="0">
                <a:ln>
                  <a:noFill/>
                </a:ln>
                <a:solidFill>
                  <a:prstClr val="black"/>
                </a:solidFill>
                <a:effectLst/>
                <a:uLnTx/>
                <a:uFillTx/>
                <a:latin typeface="Calibri Light" panose="020F0302020204030204"/>
                <a:ea typeface="+mj-ea"/>
                <a:cs typeface="+mj-cs"/>
              </a:rPr>
              <a:t>Showcase</a:t>
            </a:r>
            <a:endPar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2" name="Rectangle 2">
            <a:extLst>
              <a:ext uri="{FF2B5EF4-FFF2-40B4-BE49-F238E27FC236}">
                <a16:creationId xmlns:a16="http://schemas.microsoft.com/office/drawing/2014/main" id="{019251CA-5F6D-3F3F-9D38-315F3DAF205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5C61BE9-F5DE-F178-2813-E48AD49C8467}"/>
              </a:ext>
            </a:extLst>
          </p:cNvPr>
          <p:cNvSpPr txBox="1"/>
          <p:nvPr/>
        </p:nvSpPr>
        <p:spPr>
          <a:xfrm>
            <a:off x="2003407" y="920043"/>
            <a:ext cx="1730547" cy="307777"/>
          </a:xfrm>
          <a:prstGeom prst="rect">
            <a:avLst/>
          </a:prstGeom>
          <a:noFill/>
        </p:spPr>
        <p:txBody>
          <a:bodyPr wrap="square">
            <a:spAutoFit/>
          </a:bodyPr>
          <a:lstStyle/>
          <a:p>
            <a:r>
              <a:rPr lang="en-GB" sz="1400" b="0" i="0" dirty="0">
                <a:solidFill>
                  <a:srgbClr val="0A0A0A"/>
                </a:solidFill>
                <a:effectLst/>
                <a:latin typeface="Google Sans"/>
              </a:rPr>
              <a:t>Full upper assembly </a:t>
            </a:r>
          </a:p>
        </p:txBody>
      </p:sp>
      <p:grpSp>
        <p:nvGrpSpPr>
          <p:cNvPr id="42" name="Group 41">
            <a:extLst>
              <a:ext uri="{FF2B5EF4-FFF2-40B4-BE49-F238E27FC236}">
                <a16:creationId xmlns:a16="http://schemas.microsoft.com/office/drawing/2014/main" id="{25EE5A87-6D67-9C21-534E-CE35038E7092}"/>
              </a:ext>
            </a:extLst>
          </p:cNvPr>
          <p:cNvGrpSpPr/>
          <p:nvPr/>
        </p:nvGrpSpPr>
        <p:grpSpPr>
          <a:xfrm>
            <a:off x="413385" y="1296290"/>
            <a:ext cx="5420771" cy="5367793"/>
            <a:chOff x="2696771" y="985773"/>
            <a:chExt cx="5420771" cy="5367793"/>
          </a:xfrm>
        </p:grpSpPr>
        <p:pic>
          <p:nvPicPr>
            <p:cNvPr id="9" name="Picture 8">
              <a:extLst>
                <a:ext uri="{FF2B5EF4-FFF2-40B4-BE49-F238E27FC236}">
                  <a16:creationId xmlns:a16="http://schemas.microsoft.com/office/drawing/2014/main" id="{DD8C44E1-697B-A67F-B819-D05724187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6771" y="985773"/>
              <a:ext cx="5367793" cy="5367793"/>
            </a:xfrm>
            <a:prstGeom prst="rect">
              <a:avLst/>
            </a:prstGeom>
          </p:spPr>
        </p:pic>
        <p:sp>
          <p:nvSpPr>
            <p:cNvPr id="41" name="TextBox 40">
              <a:extLst>
                <a:ext uri="{FF2B5EF4-FFF2-40B4-BE49-F238E27FC236}">
                  <a16:creationId xmlns:a16="http://schemas.microsoft.com/office/drawing/2014/main" id="{D7EB3A3F-6BD4-0085-1784-CA64B6EDA231}"/>
                </a:ext>
              </a:extLst>
            </p:cNvPr>
            <p:cNvSpPr txBox="1"/>
            <p:nvPr/>
          </p:nvSpPr>
          <p:spPr>
            <a:xfrm>
              <a:off x="7316046" y="6199678"/>
              <a:ext cx="801496" cy="1538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prstClr val="black"/>
                  </a:solidFill>
                  <a:effectLst/>
                  <a:uLnTx/>
                  <a:uFillTx/>
                  <a:latin typeface="Calibri" panose="020F0502020204030204"/>
                  <a:ea typeface="+mn-ea"/>
                  <a:cs typeface="+mn-cs"/>
                </a:rPr>
                <a:t>Photo credit David Edwards</a:t>
              </a:r>
            </a:p>
          </p:txBody>
        </p:sp>
      </p:grpSp>
      <p:pic>
        <p:nvPicPr>
          <p:cNvPr id="46" name="Picture 45">
            <a:extLst>
              <a:ext uri="{FF2B5EF4-FFF2-40B4-BE49-F238E27FC236}">
                <a16:creationId xmlns:a16="http://schemas.microsoft.com/office/drawing/2014/main" id="{C2F266B1-7828-5B35-2A4B-AA32E0400857}"/>
              </a:ext>
            </a:extLst>
          </p:cNvPr>
          <p:cNvPicPr>
            <a:picLocks noChangeAspect="1"/>
          </p:cNvPicPr>
          <p:nvPr/>
        </p:nvPicPr>
        <p:blipFill>
          <a:blip r:embed="rId5"/>
          <a:stretch>
            <a:fillRect/>
          </a:stretch>
        </p:blipFill>
        <p:spPr>
          <a:xfrm rot="476153">
            <a:off x="6317737" y="2982145"/>
            <a:ext cx="5367793" cy="3019384"/>
          </a:xfrm>
          <a:prstGeom prst="rect">
            <a:avLst/>
          </a:prstGeom>
        </p:spPr>
      </p:pic>
      <p:pic>
        <p:nvPicPr>
          <p:cNvPr id="44" name="Picture 43">
            <a:extLst>
              <a:ext uri="{FF2B5EF4-FFF2-40B4-BE49-F238E27FC236}">
                <a16:creationId xmlns:a16="http://schemas.microsoft.com/office/drawing/2014/main" id="{A9C3BDBF-01CB-04AB-28F2-4F7B20C673FB}"/>
              </a:ext>
            </a:extLst>
          </p:cNvPr>
          <p:cNvPicPr>
            <a:picLocks noChangeAspect="1"/>
          </p:cNvPicPr>
          <p:nvPr/>
        </p:nvPicPr>
        <p:blipFill>
          <a:blip r:embed="rId6"/>
          <a:stretch>
            <a:fillRect/>
          </a:stretch>
        </p:blipFill>
        <p:spPr>
          <a:xfrm rot="20882511">
            <a:off x="6279776" y="949119"/>
            <a:ext cx="5367793" cy="3019384"/>
          </a:xfrm>
          <a:prstGeom prst="rect">
            <a:avLst/>
          </a:prstGeom>
        </p:spPr>
      </p:pic>
    </p:spTree>
    <p:extLst>
      <p:ext uri="{BB962C8B-B14F-4D97-AF65-F5344CB8AC3E}">
        <p14:creationId xmlns:p14="http://schemas.microsoft.com/office/powerpoint/2010/main" val="2280644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DD090B1-5E93-2B6F-DF8F-18369BE38FD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EFBB2C2-5C70-C21C-B656-0A800CC12830}"/>
              </a:ext>
            </a:extLst>
          </p:cNvPr>
          <p:cNvSpPr txBox="1">
            <a:spLocks/>
          </p:cNvSpPr>
          <p:nvPr/>
        </p:nvSpPr>
        <p:spPr>
          <a:xfrm>
            <a:off x="2844267" y="198243"/>
            <a:ext cx="2753061" cy="423764"/>
          </a:xfrm>
          <a:prstGeom prst="rect">
            <a:avLst/>
          </a:prstGeom>
          <a:effectLst>
            <a:softEdge rad="31750"/>
          </a:effectLst>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GB" sz="1800" dirty="0">
                <a:solidFill>
                  <a:prstClr val="black"/>
                </a:solidFill>
              </a:rPr>
              <a:t>Proton EDM </a:t>
            </a:r>
            <a:r>
              <a:rPr kumimoji="0" lang="en-GB" sz="1800" b="0" i="0" u="none" strike="noStrike" kern="1200" cap="none" spc="0" normalizeH="0" baseline="0" noProof="0" dirty="0">
                <a:ln>
                  <a:noFill/>
                </a:ln>
                <a:solidFill>
                  <a:prstClr val="black"/>
                </a:solidFill>
                <a:effectLst/>
                <a:uLnTx/>
                <a:uFillTx/>
                <a:ea typeface="+mj-ea"/>
                <a:cs typeface="+mj-cs"/>
              </a:rPr>
              <a:t>components</a:t>
            </a:r>
          </a:p>
        </p:txBody>
      </p:sp>
      <p:sp>
        <p:nvSpPr>
          <p:cNvPr id="4" name="Title 1">
            <a:extLst>
              <a:ext uri="{FF2B5EF4-FFF2-40B4-BE49-F238E27FC236}">
                <a16:creationId xmlns:a16="http://schemas.microsoft.com/office/drawing/2014/main" id="{0B6F552F-2EC1-EBC7-F32D-9648DFCEE6D4}"/>
              </a:ext>
            </a:extLst>
          </p:cNvPr>
          <p:cNvSpPr txBox="1">
            <a:spLocks/>
          </p:cNvSpPr>
          <p:nvPr/>
        </p:nvSpPr>
        <p:spPr>
          <a:xfrm>
            <a:off x="1251843" y="28894"/>
            <a:ext cx="1677554" cy="577298"/>
          </a:xfrm>
          <a:prstGeom prst="rect">
            <a:avLst/>
          </a:prstGeom>
          <a:effectLst>
            <a:softEdge rad="31750"/>
          </a:effectLst>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100" b="1" i="0" u="none" strike="noStrike" kern="1200" cap="none" spc="0" normalizeH="0" baseline="0" noProof="0" dirty="0">
                <a:ln>
                  <a:noFill/>
                </a:ln>
                <a:solidFill>
                  <a:prstClr val="black"/>
                </a:solidFill>
                <a:effectLst/>
                <a:uLnTx/>
                <a:uFillTx/>
                <a:latin typeface="Calibri Light" panose="020F0302020204030204"/>
                <a:ea typeface="+mj-ea"/>
                <a:cs typeface="+mj-cs"/>
              </a:rPr>
              <a:t>Showcase</a:t>
            </a:r>
            <a:endPar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2" name="Rectangle 2">
            <a:extLst>
              <a:ext uri="{FF2B5EF4-FFF2-40B4-BE49-F238E27FC236}">
                <a16:creationId xmlns:a16="http://schemas.microsoft.com/office/drawing/2014/main" id="{019251CA-5F6D-3F3F-9D38-315F3DAF205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7EBC9FD-2EDC-DF96-7A17-9403EF0A73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3418" y="4518872"/>
            <a:ext cx="1656557" cy="2208743"/>
          </a:xfrm>
          <a:prstGeom prst="rect">
            <a:avLst/>
          </a:prstGeom>
          <a:effectLst>
            <a:softEdge rad="31750"/>
          </a:effectLst>
        </p:spPr>
      </p:pic>
      <p:pic>
        <p:nvPicPr>
          <p:cNvPr id="10" name="Picture 9">
            <a:extLst>
              <a:ext uri="{FF2B5EF4-FFF2-40B4-BE49-F238E27FC236}">
                <a16:creationId xmlns:a16="http://schemas.microsoft.com/office/drawing/2014/main" id="{37661235-73B5-D8CE-D1C5-CFEA15E369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2856" y="4512352"/>
            <a:ext cx="1657845" cy="2210461"/>
          </a:xfrm>
          <a:prstGeom prst="rect">
            <a:avLst/>
          </a:prstGeom>
          <a:effectLst>
            <a:softEdge rad="31750"/>
          </a:effectLst>
        </p:spPr>
      </p:pic>
      <p:pic>
        <p:nvPicPr>
          <p:cNvPr id="13" name="Picture 12">
            <a:extLst>
              <a:ext uri="{FF2B5EF4-FFF2-40B4-BE49-F238E27FC236}">
                <a16:creationId xmlns:a16="http://schemas.microsoft.com/office/drawing/2014/main" id="{DDDB0BB9-D6DE-33A4-BCBB-EAB53B797F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7493" y="4512352"/>
            <a:ext cx="1657845" cy="2210460"/>
          </a:xfrm>
          <a:prstGeom prst="rect">
            <a:avLst/>
          </a:prstGeom>
          <a:effectLst>
            <a:softEdge rad="31750"/>
          </a:effectLst>
        </p:spPr>
      </p:pic>
      <p:pic>
        <p:nvPicPr>
          <p:cNvPr id="19" name="Picture 18">
            <a:extLst>
              <a:ext uri="{FF2B5EF4-FFF2-40B4-BE49-F238E27FC236}">
                <a16:creationId xmlns:a16="http://schemas.microsoft.com/office/drawing/2014/main" id="{8F3AC1CA-45C5-2138-3BF4-76C76998D75A}"/>
              </a:ext>
            </a:extLst>
          </p:cNvPr>
          <p:cNvPicPr>
            <a:picLocks noChangeAspect="1"/>
          </p:cNvPicPr>
          <p:nvPr/>
        </p:nvPicPr>
        <p:blipFill>
          <a:blip r:embed="rId9" cstate="print">
            <a:extLst>
              <a:ext uri="{28A0092B-C50C-407E-A947-70E740481C1C}">
                <a14:useLocalDpi xmlns:a14="http://schemas.microsoft.com/office/drawing/2010/main" val="0"/>
              </a:ext>
            </a:extLst>
          </a:blip>
          <a:srcRect l="16762" t="16827"/>
          <a:stretch>
            <a:fillRect/>
          </a:stretch>
        </p:blipFill>
        <p:spPr>
          <a:xfrm>
            <a:off x="6979102" y="2303609"/>
            <a:ext cx="1657846" cy="2208743"/>
          </a:xfrm>
          <a:prstGeom prst="rect">
            <a:avLst/>
          </a:prstGeom>
          <a:effectLst>
            <a:softEdge rad="31750"/>
          </a:effectLst>
        </p:spPr>
      </p:pic>
      <p:pic>
        <p:nvPicPr>
          <p:cNvPr id="23" name="Picture 22">
            <a:extLst>
              <a:ext uri="{FF2B5EF4-FFF2-40B4-BE49-F238E27FC236}">
                <a16:creationId xmlns:a16="http://schemas.microsoft.com/office/drawing/2014/main" id="{F1232DAA-155D-7491-625A-3DBAE0D08FD0}"/>
              </a:ext>
            </a:extLst>
          </p:cNvPr>
          <p:cNvPicPr>
            <a:picLocks noChangeAspect="1"/>
          </p:cNvPicPr>
          <p:nvPr/>
        </p:nvPicPr>
        <p:blipFill>
          <a:blip r:embed="rId10" cstate="print">
            <a:extLst>
              <a:ext uri="{28A0092B-C50C-407E-A947-70E740481C1C}">
                <a14:useLocalDpi xmlns:a14="http://schemas.microsoft.com/office/drawing/2010/main" val="0"/>
              </a:ext>
            </a:extLst>
          </a:blip>
          <a:srcRect l="2331" t="3073" r="11373" b="32614"/>
          <a:stretch>
            <a:fillRect/>
          </a:stretch>
        </p:blipFill>
        <p:spPr>
          <a:xfrm>
            <a:off x="103474" y="1255352"/>
            <a:ext cx="1493041" cy="1483617"/>
          </a:xfrm>
          <a:prstGeom prst="rect">
            <a:avLst/>
          </a:prstGeom>
          <a:effectLst>
            <a:softEdge rad="31750"/>
          </a:effectLst>
        </p:spPr>
      </p:pic>
      <p:pic>
        <p:nvPicPr>
          <p:cNvPr id="27" name="Picture 26">
            <a:extLst>
              <a:ext uri="{FF2B5EF4-FFF2-40B4-BE49-F238E27FC236}">
                <a16:creationId xmlns:a16="http://schemas.microsoft.com/office/drawing/2014/main" id="{BCAF9826-9256-99E7-42E5-521A2E3D807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47159" y="806902"/>
            <a:ext cx="1656558" cy="2208744"/>
          </a:xfrm>
          <a:prstGeom prst="rect">
            <a:avLst/>
          </a:prstGeom>
          <a:effectLst>
            <a:softEdge rad="31750"/>
          </a:effectLst>
        </p:spPr>
      </p:pic>
      <p:pic>
        <p:nvPicPr>
          <p:cNvPr id="31" name="Picture 30">
            <a:extLst>
              <a:ext uri="{FF2B5EF4-FFF2-40B4-BE49-F238E27FC236}">
                <a16:creationId xmlns:a16="http://schemas.microsoft.com/office/drawing/2014/main" id="{490F7A8D-692C-5B09-7A9D-8996057DCA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15175" y="838279"/>
            <a:ext cx="1656557" cy="2208742"/>
          </a:xfrm>
          <a:prstGeom prst="rect">
            <a:avLst/>
          </a:prstGeom>
          <a:effectLst>
            <a:softEdge rad="31750"/>
          </a:effectLst>
        </p:spPr>
      </p:pic>
      <p:pic>
        <p:nvPicPr>
          <p:cNvPr id="35" name="Picture 34">
            <a:extLst>
              <a:ext uri="{FF2B5EF4-FFF2-40B4-BE49-F238E27FC236}">
                <a16:creationId xmlns:a16="http://schemas.microsoft.com/office/drawing/2014/main" id="{D4D61B49-A0B3-DE91-65B3-36BC22685EC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21807" y="2303609"/>
            <a:ext cx="1656558" cy="2208744"/>
          </a:xfrm>
          <a:prstGeom prst="rect">
            <a:avLst/>
          </a:prstGeom>
          <a:effectLst>
            <a:softEdge rad="31750"/>
          </a:effectLst>
        </p:spPr>
      </p:pic>
      <p:pic>
        <p:nvPicPr>
          <p:cNvPr id="39" name="Picture 38">
            <a:extLst>
              <a:ext uri="{FF2B5EF4-FFF2-40B4-BE49-F238E27FC236}">
                <a16:creationId xmlns:a16="http://schemas.microsoft.com/office/drawing/2014/main" id="{C6E64DF4-5DB5-250C-F344-D90AFD5C981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69031" y="806902"/>
            <a:ext cx="1656557" cy="2208743"/>
          </a:xfrm>
          <a:prstGeom prst="rect">
            <a:avLst/>
          </a:prstGeom>
          <a:effectLst>
            <a:softEdge rad="31750"/>
          </a:effectLst>
        </p:spPr>
      </p:pic>
      <p:pic>
        <p:nvPicPr>
          <p:cNvPr id="47" name="Picture 46">
            <a:extLst>
              <a:ext uri="{FF2B5EF4-FFF2-40B4-BE49-F238E27FC236}">
                <a16:creationId xmlns:a16="http://schemas.microsoft.com/office/drawing/2014/main" id="{DF4E849A-38AA-1A08-1559-0E08BC70DD6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1872364" y="4003325"/>
            <a:ext cx="3275529" cy="1842484"/>
          </a:xfrm>
          <a:prstGeom prst="rect">
            <a:avLst/>
          </a:prstGeom>
          <a:effectLst>
            <a:softEdge rad="31750"/>
          </a:effectLst>
        </p:spPr>
      </p:pic>
      <p:pic>
        <p:nvPicPr>
          <p:cNvPr id="49" name="20260515_140641_50172693217883">
            <a:hlinkClick r:id="" action="ppaction://media"/>
            <a:extLst>
              <a:ext uri="{FF2B5EF4-FFF2-40B4-BE49-F238E27FC236}">
                <a16:creationId xmlns:a16="http://schemas.microsoft.com/office/drawing/2014/main" id="{CBB57D7F-46B8-FE4F-0AA6-59CC0DD53424}"/>
              </a:ext>
            </a:extLst>
          </p:cNvPr>
          <p:cNvPicPr>
            <a:picLocks noChangeAspect="1"/>
          </p:cNvPicPr>
          <p:nvPr>
            <a:videoFile r:link="rId2"/>
            <p:extLst>
              <p:ext uri="{DAA4B4D4-6D71-4841-9C94-3DE7FCFB9230}">
                <p14:media xmlns:p14="http://schemas.microsoft.com/office/powerpoint/2010/main" r:embed="rId1"/>
              </p:ext>
            </p:extLst>
          </p:nvPr>
        </p:nvPicPr>
        <p:blipFill>
          <a:blip r:embed="rId16"/>
          <a:srcRect l="12520" t="22745" r="13130"/>
          <a:stretch>
            <a:fillRect/>
          </a:stretch>
        </p:blipFill>
        <p:spPr>
          <a:xfrm>
            <a:off x="4516852" y="3286801"/>
            <a:ext cx="2334190" cy="3233859"/>
          </a:xfrm>
          <a:prstGeom prst="rect">
            <a:avLst/>
          </a:prstGeom>
          <a:effectLst>
            <a:softEdge rad="31750"/>
          </a:effectLst>
        </p:spPr>
      </p:pic>
      <p:pic>
        <p:nvPicPr>
          <p:cNvPr id="51" name="Picture 50">
            <a:extLst>
              <a:ext uri="{FF2B5EF4-FFF2-40B4-BE49-F238E27FC236}">
                <a16:creationId xmlns:a16="http://schemas.microsoft.com/office/drawing/2014/main" id="{D577FF78-0091-BB62-003C-318F0F6D9F4F}"/>
              </a:ext>
            </a:extLst>
          </p:cNvPr>
          <p:cNvPicPr>
            <a:picLocks noChangeAspect="1"/>
          </p:cNvPicPr>
          <p:nvPr/>
        </p:nvPicPr>
        <p:blipFill>
          <a:blip r:embed="rId17" cstate="print">
            <a:extLst>
              <a:ext uri="{28A0092B-C50C-407E-A947-70E740481C1C}">
                <a14:useLocalDpi xmlns:a14="http://schemas.microsoft.com/office/drawing/2010/main" val="0"/>
              </a:ext>
            </a:extLst>
          </a:blip>
          <a:srcRect l="1225" t="8039" r="2291" b="24837"/>
          <a:stretch>
            <a:fillRect/>
          </a:stretch>
        </p:blipFill>
        <p:spPr>
          <a:xfrm>
            <a:off x="7006852" y="120777"/>
            <a:ext cx="4133816" cy="2156915"/>
          </a:xfrm>
          <a:prstGeom prst="rect">
            <a:avLst/>
          </a:prstGeom>
          <a:effectLst>
            <a:softEdge rad="31750"/>
          </a:effectLst>
        </p:spPr>
      </p:pic>
      <p:pic>
        <p:nvPicPr>
          <p:cNvPr id="53" name="Picture 52">
            <a:extLst>
              <a:ext uri="{FF2B5EF4-FFF2-40B4-BE49-F238E27FC236}">
                <a16:creationId xmlns:a16="http://schemas.microsoft.com/office/drawing/2014/main" id="{8855BA51-AA96-69B6-7874-3E2BA3FC0D09}"/>
              </a:ext>
            </a:extLst>
          </p:cNvPr>
          <p:cNvPicPr>
            <a:picLocks noChangeAspect="1"/>
          </p:cNvPicPr>
          <p:nvPr/>
        </p:nvPicPr>
        <p:blipFill>
          <a:blip r:embed="rId18" cstate="print">
            <a:extLst>
              <a:ext uri="{28A0092B-C50C-407E-A947-70E740481C1C}">
                <a14:useLocalDpi xmlns:a14="http://schemas.microsoft.com/office/drawing/2010/main" val="0"/>
              </a:ext>
            </a:extLst>
          </a:blip>
          <a:srcRect t="41830" r="3622" b="36948"/>
          <a:stretch>
            <a:fillRect/>
          </a:stretch>
        </p:blipFill>
        <p:spPr>
          <a:xfrm rot="5400000">
            <a:off x="9425073" y="1941031"/>
            <a:ext cx="4403098" cy="727152"/>
          </a:xfrm>
          <a:prstGeom prst="rect">
            <a:avLst/>
          </a:prstGeom>
          <a:effectLst>
            <a:softEdge rad="31750"/>
          </a:effectLst>
        </p:spPr>
      </p:pic>
      <p:pic>
        <p:nvPicPr>
          <p:cNvPr id="55" name="Picture 54">
            <a:extLst>
              <a:ext uri="{FF2B5EF4-FFF2-40B4-BE49-F238E27FC236}">
                <a16:creationId xmlns:a16="http://schemas.microsoft.com/office/drawing/2014/main" id="{D549BEA5-52A5-472F-4DE2-C5BDED2D9E16}"/>
              </a:ext>
            </a:extLst>
          </p:cNvPr>
          <p:cNvPicPr>
            <a:picLocks noChangeAspect="1"/>
          </p:cNvPicPr>
          <p:nvPr/>
        </p:nvPicPr>
        <p:blipFill>
          <a:blip r:embed="rId19" cstate="print">
            <a:extLst>
              <a:ext uri="{28A0092B-C50C-407E-A947-70E740481C1C}">
                <a14:useLocalDpi xmlns:a14="http://schemas.microsoft.com/office/drawing/2010/main" val="0"/>
              </a:ext>
            </a:extLst>
          </a:blip>
          <a:srcRect l="26257" t="22013" r="245" b="43637"/>
          <a:stretch>
            <a:fillRect/>
          </a:stretch>
        </p:blipFill>
        <p:spPr>
          <a:xfrm rot="5400000">
            <a:off x="9705585" y="3020878"/>
            <a:ext cx="2208745" cy="774203"/>
          </a:xfrm>
          <a:prstGeom prst="rect">
            <a:avLst/>
          </a:prstGeom>
          <a:effectLst>
            <a:softEdge rad="31750"/>
          </a:effectLst>
        </p:spPr>
      </p:pic>
      <p:pic>
        <p:nvPicPr>
          <p:cNvPr id="6" name="Picture 5">
            <a:extLst>
              <a:ext uri="{FF2B5EF4-FFF2-40B4-BE49-F238E27FC236}">
                <a16:creationId xmlns:a16="http://schemas.microsoft.com/office/drawing/2014/main" id="{72B42F97-B017-1ABF-65A2-EAB18B8D5C2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958" y="3286800"/>
            <a:ext cx="2456644" cy="3275525"/>
          </a:xfrm>
          <a:prstGeom prst="rect">
            <a:avLst/>
          </a:prstGeom>
          <a:effectLst>
            <a:softEdge rad="31750"/>
          </a:effectLst>
        </p:spPr>
      </p:pic>
      <p:sp>
        <p:nvSpPr>
          <p:cNvPr id="2" name="TextBox 1">
            <a:extLst>
              <a:ext uri="{FF2B5EF4-FFF2-40B4-BE49-F238E27FC236}">
                <a16:creationId xmlns:a16="http://schemas.microsoft.com/office/drawing/2014/main" id="{E30BA251-2A77-29AD-59CE-030C20FF359E}"/>
              </a:ext>
            </a:extLst>
          </p:cNvPr>
          <p:cNvSpPr txBox="1"/>
          <p:nvPr/>
        </p:nvSpPr>
        <p:spPr>
          <a:xfrm>
            <a:off x="7046716" y="1619484"/>
            <a:ext cx="1549960" cy="646331"/>
          </a:xfrm>
          <a:prstGeom prst="rect">
            <a:avLst/>
          </a:prstGeom>
          <a:noFill/>
        </p:spPr>
        <p:txBody>
          <a:bodyPr wrap="square">
            <a:spAutoFit/>
          </a:bodyPr>
          <a:lstStyle/>
          <a:p>
            <a:r>
              <a:rPr lang="en-GB" b="0" i="0" dirty="0">
                <a:solidFill>
                  <a:srgbClr val="0A0A0A"/>
                </a:solidFill>
                <a:effectLst/>
                <a:latin typeface="Google Sans"/>
              </a:rPr>
              <a:t>Roll mechanism </a:t>
            </a:r>
          </a:p>
        </p:txBody>
      </p:sp>
      <p:sp>
        <p:nvSpPr>
          <p:cNvPr id="5" name="TextBox 4">
            <a:extLst>
              <a:ext uri="{FF2B5EF4-FFF2-40B4-BE49-F238E27FC236}">
                <a16:creationId xmlns:a16="http://schemas.microsoft.com/office/drawing/2014/main" id="{5138D31D-B9D0-A4E3-5834-8C26EE48FE46}"/>
              </a:ext>
            </a:extLst>
          </p:cNvPr>
          <p:cNvSpPr txBox="1"/>
          <p:nvPr/>
        </p:nvSpPr>
        <p:spPr>
          <a:xfrm>
            <a:off x="657670" y="2825457"/>
            <a:ext cx="914094" cy="369332"/>
          </a:xfrm>
          <a:prstGeom prst="rect">
            <a:avLst/>
          </a:prstGeom>
          <a:noFill/>
        </p:spPr>
        <p:txBody>
          <a:bodyPr wrap="square">
            <a:spAutoFit/>
          </a:bodyPr>
          <a:lstStyle/>
          <a:p>
            <a:r>
              <a:rPr lang="en-GB" b="0" i="0" dirty="0">
                <a:solidFill>
                  <a:srgbClr val="0A0A0A"/>
                </a:solidFill>
                <a:effectLst/>
                <a:latin typeface="Google Sans"/>
              </a:rPr>
              <a:t>Cradle </a:t>
            </a:r>
          </a:p>
        </p:txBody>
      </p:sp>
    </p:spTree>
    <p:extLst>
      <p:ext uri="{BB962C8B-B14F-4D97-AF65-F5344CB8AC3E}">
        <p14:creationId xmlns:p14="http://schemas.microsoft.com/office/powerpoint/2010/main" val="354585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2"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9"/>
                </p:tgtEl>
              </p:cMediaNode>
            </p:video>
            <p:seq concurrent="1" nextAc="seek">
              <p:cTn id="8" restart="whenNotActive" fill="hold" evtFilter="cancelBubble" nodeType="interactiveSeq">
                <p:stCondLst>
                  <p:cond evt="onClick" delay="0">
                    <p:tgtEl>
                      <p:spTgt spid="4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9"/>
                                        </p:tgtEl>
                                      </p:cBhvr>
                                    </p:cmd>
                                  </p:childTnLst>
                                </p:cTn>
                              </p:par>
                            </p:childTnLst>
                          </p:cTn>
                        </p:par>
                      </p:childTnLst>
                    </p:cTn>
                  </p:par>
                </p:childTnLst>
              </p:cTn>
              <p:nextCondLst>
                <p:cond evt="onClick" delay="0">
                  <p:tgtEl>
                    <p:spTgt spid="4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2DE0002-38EA-D6F4-9E69-2DCDD6B4E73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55392D8-86BE-73EC-F17C-7F8897942A41}"/>
              </a:ext>
            </a:extLst>
          </p:cNvPr>
          <p:cNvSpPr txBox="1">
            <a:spLocks/>
          </p:cNvSpPr>
          <p:nvPr/>
        </p:nvSpPr>
        <p:spPr>
          <a:xfrm>
            <a:off x="2741828" y="190739"/>
            <a:ext cx="2869997" cy="453352"/>
          </a:xfrm>
          <a:prstGeom prst="rect">
            <a:avLst/>
          </a:prstGeom>
          <a:effectLst>
            <a:softEdge rad="31750"/>
          </a:effectLst>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GB" sz="1800" dirty="0">
                <a:solidFill>
                  <a:prstClr val="black"/>
                </a:solidFill>
              </a:rPr>
              <a:t>Proton EDM </a:t>
            </a:r>
            <a:r>
              <a:rPr kumimoji="0" lang="en-GB" sz="1800" b="0" i="0" u="none" strike="noStrike" kern="1200" cap="none" spc="0" normalizeH="0" baseline="0" noProof="0" dirty="0">
                <a:ln>
                  <a:noFill/>
                </a:ln>
                <a:solidFill>
                  <a:prstClr val="black"/>
                </a:solidFill>
                <a:effectLst/>
                <a:uLnTx/>
                <a:uFillTx/>
                <a:ea typeface="+mj-ea"/>
                <a:cs typeface="+mj-cs"/>
              </a:rPr>
              <a:t>components</a:t>
            </a:r>
          </a:p>
        </p:txBody>
      </p:sp>
      <p:sp>
        <p:nvSpPr>
          <p:cNvPr id="4" name="Title 1">
            <a:extLst>
              <a:ext uri="{FF2B5EF4-FFF2-40B4-BE49-F238E27FC236}">
                <a16:creationId xmlns:a16="http://schemas.microsoft.com/office/drawing/2014/main" id="{380F947F-64E5-7968-049D-1A917E819FA3}"/>
              </a:ext>
            </a:extLst>
          </p:cNvPr>
          <p:cNvSpPr txBox="1">
            <a:spLocks/>
          </p:cNvSpPr>
          <p:nvPr/>
        </p:nvSpPr>
        <p:spPr>
          <a:xfrm>
            <a:off x="1251843" y="28894"/>
            <a:ext cx="1677554" cy="577298"/>
          </a:xfrm>
          <a:prstGeom prst="rect">
            <a:avLst/>
          </a:prstGeom>
          <a:effectLst>
            <a:softEdge rad="31750"/>
          </a:effectLst>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100" b="1" i="0" u="none" strike="noStrike" kern="1200" cap="none" spc="0" normalizeH="0" baseline="0" noProof="0" dirty="0">
                <a:ln>
                  <a:noFill/>
                </a:ln>
                <a:solidFill>
                  <a:prstClr val="black"/>
                </a:solidFill>
                <a:effectLst/>
                <a:uLnTx/>
                <a:uFillTx/>
                <a:latin typeface="Calibri Light" panose="020F0302020204030204"/>
                <a:ea typeface="+mj-ea"/>
                <a:cs typeface="+mj-cs"/>
              </a:rPr>
              <a:t>Showcase</a:t>
            </a:r>
            <a:endPar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2" name="Rectangle 2">
            <a:extLst>
              <a:ext uri="{FF2B5EF4-FFF2-40B4-BE49-F238E27FC236}">
                <a16:creationId xmlns:a16="http://schemas.microsoft.com/office/drawing/2014/main" id="{866534C7-9A01-6BB6-C4CF-CD60A56E915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80AF851-0547-1623-4109-4ABB1073F7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58485" y="4673832"/>
            <a:ext cx="2400397" cy="1800298"/>
          </a:xfrm>
          <a:prstGeom prst="rect">
            <a:avLst/>
          </a:prstGeom>
          <a:effectLst>
            <a:softEdge rad="31750"/>
          </a:effectLst>
        </p:spPr>
      </p:pic>
      <p:pic>
        <p:nvPicPr>
          <p:cNvPr id="8" name="Picture 7">
            <a:extLst>
              <a:ext uri="{FF2B5EF4-FFF2-40B4-BE49-F238E27FC236}">
                <a16:creationId xmlns:a16="http://schemas.microsoft.com/office/drawing/2014/main" id="{DE297CDA-6D18-F0FD-2797-2D3B2BC680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4375" y="3515405"/>
            <a:ext cx="945778" cy="1261037"/>
          </a:xfrm>
          <a:prstGeom prst="rect">
            <a:avLst/>
          </a:prstGeom>
          <a:effectLst>
            <a:softEdge rad="31750"/>
          </a:effectLst>
        </p:spPr>
      </p:pic>
      <p:pic>
        <p:nvPicPr>
          <p:cNvPr id="15" name="Picture 14">
            <a:extLst>
              <a:ext uri="{FF2B5EF4-FFF2-40B4-BE49-F238E27FC236}">
                <a16:creationId xmlns:a16="http://schemas.microsoft.com/office/drawing/2014/main" id="{AC78675E-6303-54D0-7A0C-1C548CE4B1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5458" y="3515405"/>
            <a:ext cx="945776" cy="1261036"/>
          </a:xfrm>
          <a:prstGeom prst="rect">
            <a:avLst/>
          </a:prstGeom>
          <a:effectLst>
            <a:softEdge rad="31750"/>
          </a:effectLst>
        </p:spPr>
      </p:pic>
      <p:pic>
        <p:nvPicPr>
          <p:cNvPr id="18" name="Picture 17">
            <a:extLst>
              <a:ext uri="{FF2B5EF4-FFF2-40B4-BE49-F238E27FC236}">
                <a16:creationId xmlns:a16="http://schemas.microsoft.com/office/drawing/2014/main" id="{EE49C494-F885-6A1D-18CE-BBF7CBA293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0237" y="2190729"/>
            <a:ext cx="928703" cy="1238271"/>
          </a:xfrm>
          <a:prstGeom prst="rect">
            <a:avLst/>
          </a:prstGeom>
          <a:effectLst>
            <a:softEdge rad="31750"/>
          </a:effectLst>
        </p:spPr>
      </p:pic>
      <p:pic>
        <p:nvPicPr>
          <p:cNvPr id="24" name="Picture 23">
            <a:extLst>
              <a:ext uri="{FF2B5EF4-FFF2-40B4-BE49-F238E27FC236}">
                <a16:creationId xmlns:a16="http://schemas.microsoft.com/office/drawing/2014/main" id="{834DD6EB-7F50-2BDE-146E-F34354E33D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6025" y="2837329"/>
            <a:ext cx="2327343" cy="1745507"/>
          </a:xfrm>
          <a:prstGeom prst="rect">
            <a:avLst/>
          </a:prstGeom>
          <a:effectLst>
            <a:softEdge rad="31750"/>
          </a:effectLst>
        </p:spPr>
      </p:pic>
      <p:pic>
        <p:nvPicPr>
          <p:cNvPr id="26" name="Picture 25">
            <a:extLst>
              <a:ext uri="{FF2B5EF4-FFF2-40B4-BE49-F238E27FC236}">
                <a16:creationId xmlns:a16="http://schemas.microsoft.com/office/drawing/2014/main" id="{3B0B0B4A-C577-72BA-5655-E2BDDFACF7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221918" y="4637946"/>
            <a:ext cx="2441408" cy="1831057"/>
          </a:xfrm>
          <a:prstGeom prst="rect">
            <a:avLst/>
          </a:prstGeom>
          <a:effectLst>
            <a:softEdge rad="31750"/>
          </a:effectLst>
        </p:spPr>
      </p:pic>
      <p:pic>
        <p:nvPicPr>
          <p:cNvPr id="32" name="Picture 31">
            <a:extLst>
              <a:ext uri="{FF2B5EF4-FFF2-40B4-BE49-F238E27FC236}">
                <a16:creationId xmlns:a16="http://schemas.microsoft.com/office/drawing/2014/main" id="{701F4046-D4D2-1882-0CFE-3AC925FD4A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37338" y="953069"/>
            <a:ext cx="1797424" cy="1348068"/>
          </a:xfrm>
          <a:prstGeom prst="rect">
            <a:avLst/>
          </a:prstGeom>
          <a:effectLst>
            <a:softEdge rad="31750"/>
          </a:effectLst>
        </p:spPr>
      </p:pic>
      <p:pic>
        <p:nvPicPr>
          <p:cNvPr id="34" name="Picture 33">
            <a:extLst>
              <a:ext uri="{FF2B5EF4-FFF2-40B4-BE49-F238E27FC236}">
                <a16:creationId xmlns:a16="http://schemas.microsoft.com/office/drawing/2014/main" id="{CB81FDFB-E1FE-45FB-04AA-43D0DDA3DF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59144" y="786185"/>
            <a:ext cx="1201868" cy="901401"/>
          </a:xfrm>
          <a:prstGeom prst="rect">
            <a:avLst/>
          </a:prstGeom>
          <a:effectLst>
            <a:softEdge rad="31750"/>
          </a:effectLst>
        </p:spPr>
      </p:pic>
      <p:pic>
        <p:nvPicPr>
          <p:cNvPr id="37" name="Picture 36">
            <a:extLst>
              <a:ext uri="{FF2B5EF4-FFF2-40B4-BE49-F238E27FC236}">
                <a16:creationId xmlns:a16="http://schemas.microsoft.com/office/drawing/2014/main" id="{D9BEAEEA-33E5-D367-C3CD-295DAD161DF3}"/>
              </a:ext>
            </a:extLst>
          </p:cNvPr>
          <p:cNvPicPr>
            <a:picLocks noChangeAspect="1"/>
          </p:cNvPicPr>
          <p:nvPr/>
        </p:nvPicPr>
        <p:blipFill>
          <a:blip r:embed="rId12" cstate="print">
            <a:extLst>
              <a:ext uri="{28A0092B-C50C-407E-A947-70E740481C1C}">
                <a14:useLocalDpi xmlns:a14="http://schemas.microsoft.com/office/drawing/2010/main" val="0"/>
              </a:ext>
            </a:extLst>
          </a:blip>
          <a:srcRect r="23207" b="17668"/>
          <a:stretch>
            <a:fillRect/>
          </a:stretch>
        </p:blipFill>
        <p:spPr>
          <a:xfrm>
            <a:off x="9355748" y="124181"/>
            <a:ext cx="1157393" cy="1654485"/>
          </a:xfrm>
          <a:prstGeom prst="rect">
            <a:avLst/>
          </a:prstGeom>
          <a:effectLst>
            <a:softEdge rad="31750"/>
          </a:effectLst>
        </p:spPr>
      </p:pic>
      <p:pic>
        <p:nvPicPr>
          <p:cNvPr id="40" name="Picture 39">
            <a:extLst>
              <a:ext uri="{FF2B5EF4-FFF2-40B4-BE49-F238E27FC236}">
                <a16:creationId xmlns:a16="http://schemas.microsoft.com/office/drawing/2014/main" id="{F4C330DD-7F42-67FF-53D9-B70A2C203B6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89240" y="786185"/>
            <a:ext cx="1139186" cy="1518915"/>
          </a:xfrm>
          <a:prstGeom prst="rect">
            <a:avLst/>
          </a:prstGeom>
          <a:effectLst>
            <a:softEdge rad="31750"/>
          </a:effectLst>
        </p:spPr>
      </p:pic>
      <p:pic>
        <p:nvPicPr>
          <p:cNvPr id="42" name="Picture 41">
            <a:extLst>
              <a:ext uri="{FF2B5EF4-FFF2-40B4-BE49-F238E27FC236}">
                <a16:creationId xmlns:a16="http://schemas.microsoft.com/office/drawing/2014/main" id="{6F2577D1-E646-6F06-189D-1E5B1619886F}"/>
              </a:ext>
            </a:extLst>
          </p:cNvPr>
          <p:cNvPicPr>
            <a:picLocks noChangeAspect="1"/>
          </p:cNvPicPr>
          <p:nvPr/>
        </p:nvPicPr>
        <p:blipFill>
          <a:blip r:embed="rId14" cstate="print">
            <a:extLst>
              <a:ext uri="{28A0092B-C50C-407E-A947-70E740481C1C}">
                <a14:useLocalDpi xmlns:a14="http://schemas.microsoft.com/office/drawing/2010/main" val="0"/>
              </a:ext>
            </a:extLst>
          </a:blip>
          <a:srcRect t="17379"/>
          <a:stretch>
            <a:fillRect/>
          </a:stretch>
        </p:blipFill>
        <p:spPr>
          <a:xfrm>
            <a:off x="56047" y="2553259"/>
            <a:ext cx="1445743" cy="1592664"/>
          </a:xfrm>
          <a:prstGeom prst="rect">
            <a:avLst/>
          </a:prstGeom>
          <a:effectLst>
            <a:softEdge rad="31750"/>
          </a:effectLst>
        </p:spPr>
      </p:pic>
      <p:pic>
        <p:nvPicPr>
          <p:cNvPr id="44" name="Picture 43">
            <a:extLst>
              <a:ext uri="{FF2B5EF4-FFF2-40B4-BE49-F238E27FC236}">
                <a16:creationId xmlns:a16="http://schemas.microsoft.com/office/drawing/2014/main" id="{1F88BB10-E24D-1D54-6F26-450773004D8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9697" y="4854794"/>
            <a:ext cx="2546773" cy="1910080"/>
          </a:xfrm>
          <a:prstGeom prst="rect">
            <a:avLst/>
          </a:prstGeom>
        </p:spPr>
      </p:pic>
      <p:pic>
        <p:nvPicPr>
          <p:cNvPr id="46" name="Picture 45">
            <a:extLst>
              <a:ext uri="{FF2B5EF4-FFF2-40B4-BE49-F238E27FC236}">
                <a16:creationId xmlns:a16="http://schemas.microsoft.com/office/drawing/2014/main" id="{3E189AB8-4999-4264-BACB-B0A4B2259B1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63558" y="4871737"/>
            <a:ext cx="2529160" cy="1896870"/>
          </a:xfrm>
          <a:prstGeom prst="rect">
            <a:avLst/>
          </a:prstGeom>
          <a:effectLst>
            <a:softEdge rad="31750"/>
          </a:effectLst>
        </p:spPr>
      </p:pic>
      <p:pic>
        <p:nvPicPr>
          <p:cNvPr id="48" name="Picture 47">
            <a:extLst>
              <a:ext uri="{FF2B5EF4-FFF2-40B4-BE49-F238E27FC236}">
                <a16:creationId xmlns:a16="http://schemas.microsoft.com/office/drawing/2014/main" id="{865405B0-9FFD-8AC0-63BE-668C1308E91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a:off x="9647828" y="2348359"/>
            <a:ext cx="1261037" cy="945777"/>
          </a:xfrm>
          <a:prstGeom prst="rect">
            <a:avLst/>
          </a:prstGeom>
          <a:effectLst>
            <a:softEdge rad="31750"/>
          </a:effectLst>
        </p:spPr>
      </p:pic>
      <p:pic>
        <p:nvPicPr>
          <p:cNvPr id="50" name="Picture 49">
            <a:extLst>
              <a:ext uri="{FF2B5EF4-FFF2-40B4-BE49-F238E27FC236}">
                <a16:creationId xmlns:a16="http://schemas.microsoft.com/office/drawing/2014/main" id="{AE2E8381-807B-D532-52B4-103283B1A505}"/>
              </a:ext>
            </a:extLst>
          </p:cNvPr>
          <p:cNvPicPr>
            <a:picLocks noChangeAspect="1"/>
          </p:cNvPicPr>
          <p:nvPr/>
        </p:nvPicPr>
        <p:blipFill>
          <a:blip r:embed="rId18" cstate="print">
            <a:extLst>
              <a:ext uri="{28A0092B-C50C-407E-A947-70E740481C1C}">
                <a14:useLocalDpi xmlns:a14="http://schemas.microsoft.com/office/drawing/2010/main" val="0"/>
              </a:ext>
            </a:extLst>
          </a:blip>
          <a:srcRect t="29842" b="34834"/>
          <a:stretch>
            <a:fillRect/>
          </a:stretch>
        </p:blipFill>
        <p:spPr>
          <a:xfrm>
            <a:off x="5946783" y="1778666"/>
            <a:ext cx="3286068" cy="1006700"/>
          </a:xfrm>
          <a:prstGeom prst="rect">
            <a:avLst/>
          </a:prstGeom>
          <a:effectLst>
            <a:softEdge rad="31750"/>
          </a:effectLst>
        </p:spPr>
      </p:pic>
      <p:pic>
        <p:nvPicPr>
          <p:cNvPr id="52" name="Picture 51">
            <a:extLst>
              <a:ext uri="{FF2B5EF4-FFF2-40B4-BE49-F238E27FC236}">
                <a16:creationId xmlns:a16="http://schemas.microsoft.com/office/drawing/2014/main" id="{81D7E418-079E-ECE6-23DC-695AE51ADE95}"/>
              </a:ext>
            </a:extLst>
          </p:cNvPr>
          <p:cNvPicPr>
            <a:picLocks noChangeAspect="1"/>
          </p:cNvPicPr>
          <p:nvPr/>
        </p:nvPicPr>
        <p:blipFill>
          <a:blip r:embed="rId19" cstate="print">
            <a:extLst>
              <a:ext uri="{28A0092B-C50C-407E-A947-70E740481C1C}">
                <a14:useLocalDpi xmlns:a14="http://schemas.microsoft.com/office/drawing/2010/main" val="0"/>
              </a:ext>
            </a:extLst>
          </a:blip>
          <a:srcRect l="18313" t="1375" r="20974" b="3023"/>
          <a:stretch>
            <a:fillRect/>
          </a:stretch>
        </p:blipFill>
        <p:spPr>
          <a:xfrm>
            <a:off x="214460" y="949625"/>
            <a:ext cx="1147290" cy="1354956"/>
          </a:xfrm>
          <a:prstGeom prst="rect">
            <a:avLst/>
          </a:prstGeom>
          <a:effectLst>
            <a:softEdge rad="31750"/>
          </a:effectLst>
        </p:spPr>
      </p:pic>
      <p:pic>
        <p:nvPicPr>
          <p:cNvPr id="54" name="Picture 53">
            <a:extLst>
              <a:ext uri="{FF2B5EF4-FFF2-40B4-BE49-F238E27FC236}">
                <a16:creationId xmlns:a16="http://schemas.microsoft.com/office/drawing/2014/main" id="{FAA3A745-D2EE-B4F9-F698-3ADA3910F35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77174" y="93126"/>
            <a:ext cx="1530355" cy="2040473"/>
          </a:xfrm>
          <a:prstGeom prst="rect">
            <a:avLst/>
          </a:prstGeom>
          <a:effectLst>
            <a:softEdge rad="31750"/>
          </a:effectLst>
        </p:spPr>
      </p:pic>
      <p:pic>
        <p:nvPicPr>
          <p:cNvPr id="56" name="Picture 55">
            <a:extLst>
              <a:ext uri="{FF2B5EF4-FFF2-40B4-BE49-F238E27FC236}">
                <a16:creationId xmlns:a16="http://schemas.microsoft.com/office/drawing/2014/main" id="{52BCB43D-13FE-DE0C-8CF0-A3737A41C7C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927006" y="4772895"/>
            <a:ext cx="2668379" cy="2001284"/>
          </a:xfrm>
          <a:prstGeom prst="rect">
            <a:avLst/>
          </a:prstGeom>
          <a:effectLst>
            <a:softEdge rad="31750"/>
          </a:effectLst>
        </p:spPr>
      </p:pic>
      <p:pic>
        <p:nvPicPr>
          <p:cNvPr id="58" name="Picture 57">
            <a:extLst>
              <a:ext uri="{FF2B5EF4-FFF2-40B4-BE49-F238E27FC236}">
                <a16:creationId xmlns:a16="http://schemas.microsoft.com/office/drawing/2014/main" id="{023CC95E-FC23-9754-412F-4EAD55125E7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24003" y="2575974"/>
            <a:ext cx="2136655" cy="1602491"/>
          </a:xfrm>
          <a:prstGeom prst="rect">
            <a:avLst/>
          </a:prstGeom>
          <a:effectLst>
            <a:softEdge rad="31750"/>
          </a:effectLst>
        </p:spPr>
      </p:pic>
      <p:pic>
        <p:nvPicPr>
          <p:cNvPr id="60" name="Picture 59">
            <a:extLst>
              <a:ext uri="{FF2B5EF4-FFF2-40B4-BE49-F238E27FC236}">
                <a16:creationId xmlns:a16="http://schemas.microsoft.com/office/drawing/2014/main" id="{7B55C919-DD74-F5B5-0D5C-3819986F2DA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482193" y="786185"/>
            <a:ext cx="1157393" cy="1543190"/>
          </a:xfrm>
          <a:prstGeom prst="rect">
            <a:avLst/>
          </a:prstGeom>
          <a:effectLst>
            <a:softEdge rad="31750"/>
          </a:effectLst>
        </p:spPr>
      </p:pic>
      <p:pic>
        <p:nvPicPr>
          <p:cNvPr id="62" name="Picture 61">
            <a:extLst>
              <a:ext uri="{FF2B5EF4-FFF2-40B4-BE49-F238E27FC236}">
                <a16:creationId xmlns:a16="http://schemas.microsoft.com/office/drawing/2014/main" id="{B1812BF7-60A6-FA9F-A61F-2F4CE68A930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84054" y="28895"/>
            <a:ext cx="1045956" cy="784467"/>
          </a:xfrm>
          <a:prstGeom prst="rect">
            <a:avLst/>
          </a:prstGeom>
          <a:effectLst>
            <a:softEdge rad="31750"/>
          </a:effectLst>
        </p:spPr>
      </p:pic>
      <p:pic>
        <p:nvPicPr>
          <p:cNvPr id="1024" name="Picture 1023">
            <a:extLst>
              <a:ext uri="{FF2B5EF4-FFF2-40B4-BE49-F238E27FC236}">
                <a16:creationId xmlns:a16="http://schemas.microsoft.com/office/drawing/2014/main" id="{4A9F78CC-0FFD-BC1D-73BD-9DA204AD04F1}"/>
              </a:ext>
            </a:extLst>
          </p:cNvPr>
          <p:cNvPicPr>
            <a:picLocks noChangeAspect="1"/>
          </p:cNvPicPr>
          <p:nvPr/>
        </p:nvPicPr>
        <p:blipFill>
          <a:blip r:embed="rId25" cstate="print">
            <a:extLst>
              <a:ext uri="{28A0092B-C50C-407E-A947-70E740481C1C}">
                <a14:useLocalDpi xmlns:a14="http://schemas.microsoft.com/office/drawing/2010/main" val="0"/>
              </a:ext>
            </a:extLst>
          </a:blip>
          <a:srcRect l="18662" t="26471" r="22931" b="32090"/>
          <a:stretch>
            <a:fillRect/>
          </a:stretch>
        </p:blipFill>
        <p:spPr>
          <a:xfrm>
            <a:off x="6955137" y="847564"/>
            <a:ext cx="948136" cy="896901"/>
          </a:xfrm>
          <a:prstGeom prst="rect">
            <a:avLst/>
          </a:prstGeom>
          <a:effectLst>
            <a:softEdge rad="31750"/>
          </a:effectLst>
        </p:spPr>
      </p:pic>
      <p:pic>
        <p:nvPicPr>
          <p:cNvPr id="1027" name="Picture 1026">
            <a:extLst>
              <a:ext uri="{FF2B5EF4-FFF2-40B4-BE49-F238E27FC236}">
                <a16:creationId xmlns:a16="http://schemas.microsoft.com/office/drawing/2014/main" id="{808FE10F-64C8-190F-C80F-6D9CF9E77BA3}"/>
              </a:ext>
            </a:extLst>
          </p:cNvPr>
          <p:cNvPicPr>
            <a:picLocks noChangeAspect="1"/>
          </p:cNvPicPr>
          <p:nvPr/>
        </p:nvPicPr>
        <p:blipFill>
          <a:blip r:embed="rId26" cstate="print">
            <a:extLst>
              <a:ext uri="{28A0092B-C50C-407E-A947-70E740481C1C}">
                <a14:useLocalDpi xmlns:a14="http://schemas.microsoft.com/office/drawing/2010/main" val="0"/>
              </a:ext>
            </a:extLst>
          </a:blip>
          <a:srcRect l="24936" t="15001" r="20432" b="36757"/>
          <a:stretch>
            <a:fillRect/>
          </a:stretch>
        </p:blipFill>
        <p:spPr>
          <a:xfrm rot="5400000">
            <a:off x="8066033" y="745844"/>
            <a:ext cx="892647" cy="1050976"/>
          </a:xfrm>
          <a:prstGeom prst="rect">
            <a:avLst/>
          </a:prstGeom>
          <a:effectLst>
            <a:softEdge rad="31750"/>
          </a:effectLst>
        </p:spPr>
      </p:pic>
      <p:pic>
        <p:nvPicPr>
          <p:cNvPr id="1029" name="Picture 1028">
            <a:extLst>
              <a:ext uri="{FF2B5EF4-FFF2-40B4-BE49-F238E27FC236}">
                <a16:creationId xmlns:a16="http://schemas.microsoft.com/office/drawing/2014/main" id="{076FC0AC-11E7-0841-9F62-396A7556628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932748" y="2837329"/>
            <a:ext cx="1343336" cy="1791116"/>
          </a:xfrm>
          <a:prstGeom prst="rect">
            <a:avLst/>
          </a:prstGeom>
          <a:effectLst>
            <a:softEdge rad="31750"/>
          </a:effectLst>
        </p:spPr>
      </p:pic>
      <p:pic>
        <p:nvPicPr>
          <p:cNvPr id="1033" name="Picture 1032">
            <a:extLst>
              <a:ext uri="{FF2B5EF4-FFF2-40B4-BE49-F238E27FC236}">
                <a16:creationId xmlns:a16="http://schemas.microsoft.com/office/drawing/2014/main" id="{766FC31D-14F5-68EA-C109-30553E20480B}"/>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887016" y="36289"/>
            <a:ext cx="1045956" cy="784468"/>
          </a:xfrm>
          <a:prstGeom prst="rect">
            <a:avLst/>
          </a:prstGeom>
          <a:effectLst>
            <a:softEdge rad="31750"/>
          </a:effectLst>
        </p:spPr>
      </p:pic>
      <p:pic>
        <p:nvPicPr>
          <p:cNvPr id="1035" name="Picture 1034">
            <a:extLst>
              <a:ext uri="{FF2B5EF4-FFF2-40B4-BE49-F238E27FC236}">
                <a16:creationId xmlns:a16="http://schemas.microsoft.com/office/drawing/2014/main" id="{D5E58EEF-351F-31AD-2AF8-111379D117BD}"/>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551120" y="2560917"/>
            <a:ext cx="2123552" cy="1592664"/>
          </a:xfrm>
          <a:prstGeom prst="rect">
            <a:avLst/>
          </a:prstGeom>
          <a:effectLst>
            <a:softEdge rad="31750"/>
          </a:effectLst>
        </p:spPr>
      </p:pic>
    </p:spTree>
    <p:extLst>
      <p:ext uri="{BB962C8B-B14F-4D97-AF65-F5344CB8AC3E}">
        <p14:creationId xmlns:p14="http://schemas.microsoft.com/office/powerpoint/2010/main" val="265999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21FBA2F-3A40-4353-BE59-E160A09FE3F5}"/>
              </a:ext>
            </a:extLst>
          </p:cNvPr>
          <p:cNvSpPr>
            <a:spLocks noGrp="1"/>
          </p:cNvSpPr>
          <p:nvPr>
            <p:ph type="title"/>
          </p:nvPr>
        </p:nvSpPr>
        <p:spPr>
          <a:xfrm>
            <a:off x="1253019" y="112108"/>
            <a:ext cx="1574074" cy="369222"/>
          </a:xfrm>
          <a:effectLst>
            <a:softEdge rad="31750"/>
          </a:effectLst>
        </p:spPr>
        <p:txBody>
          <a:bodyPr>
            <a:noAutofit/>
          </a:bodyPr>
          <a:lstStyle/>
          <a:p>
            <a:pPr algn="ctr"/>
            <a:r>
              <a:rPr lang="en-GB" sz="2800" b="1" dirty="0"/>
              <a:t>Showcase</a:t>
            </a:r>
          </a:p>
        </p:txBody>
      </p:sp>
      <p:pic>
        <p:nvPicPr>
          <p:cNvPr id="10" name="Picture 9" descr="A metal piece with yellow plastic parts&#10;&#10;Description automatically generated">
            <a:extLst>
              <a:ext uri="{FF2B5EF4-FFF2-40B4-BE49-F238E27FC236}">
                <a16:creationId xmlns:a16="http://schemas.microsoft.com/office/drawing/2014/main" id="{004DEE7F-723C-08FE-3F35-6435B1B7E75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84683" y="5491685"/>
            <a:ext cx="2691849" cy="1296591"/>
          </a:xfrm>
          <a:prstGeom prst="rect">
            <a:avLst/>
          </a:prstGeom>
          <a:effectLst>
            <a:softEdge rad="31750"/>
          </a:effectLst>
        </p:spPr>
      </p:pic>
      <p:sp>
        <p:nvSpPr>
          <p:cNvPr id="2" name="TextBox 1">
            <a:extLst>
              <a:ext uri="{FF2B5EF4-FFF2-40B4-BE49-F238E27FC236}">
                <a16:creationId xmlns:a16="http://schemas.microsoft.com/office/drawing/2014/main" id="{BC4B4D90-C39E-61FB-2871-7B3BFE85E6AB}"/>
              </a:ext>
            </a:extLst>
          </p:cNvPr>
          <p:cNvSpPr txBox="1"/>
          <p:nvPr/>
        </p:nvSpPr>
        <p:spPr>
          <a:xfrm>
            <a:off x="2386790" y="203133"/>
            <a:ext cx="3021150" cy="369332"/>
          </a:xfrm>
          <a:prstGeom prst="rect">
            <a:avLst/>
          </a:prstGeom>
          <a:noFill/>
          <a:effectLst>
            <a:softEdge rad="31750"/>
          </a:effectLst>
        </p:spPr>
        <p:txBody>
          <a:bodyPr wrap="square" rtlCol="0">
            <a:spAutoFit/>
          </a:bodyPr>
          <a:lstStyle/>
          <a:p>
            <a:pPr algn="ctr"/>
            <a:r>
              <a:rPr lang="en-GB" dirty="0">
                <a:latin typeface="+mj-lt"/>
              </a:rPr>
              <a:t>Mixture of Mu3e parts</a:t>
            </a:r>
          </a:p>
        </p:txBody>
      </p:sp>
      <p:pic>
        <p:nvPicPr>
          <p:cNvPr id="4" name="Picture 3" descr="A yellow circular object on a silver pole&#10;&#10;AI-generated content may be incorrect.">
            <a:extLst>
              <a:ext uri="{FF2B5EF4-FFF2-40B4-BE49-F238E27FC236}">
                <a16:creationId xmlns:a16="http://schemas.microsoft.com/office/drawing/2014/main" id="{525B5F02-B1B4-8589-198F-554DB025FD0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rot="5400000" flipV="1">
            <a:off x="9266744" y="2879604"/>
            <a:ext cx="2972665" cy="1846912"/>
          </a:xfrm>
          <a:prstGeom prst="rect">
            <a:avLst/>
          </a:prstGeom>
          <a:effectLst>
            <a:softEdge rad="31750"/>
          </a:effectLst>
        </p:spPr>
      </p:pic>
      <p:pic>
        <p:nvPicPr>
          <p:cNvPr id="6" name="Picture 5" descr="A close-up of a yellow ring&#10;&#10;AI-generated content may be incorrect.">
            <a:extLst>
              <a:ext uri="{FF2B5EF4-FFF2-40B4-BE49-F238E27FC236}">
                <a16:creationId xmlns:a16="http://schemas.microsoft.com/office/drawing/2014/main" id="{3A017AC0-3861-9C8A-AF77-4D4FBBF7F540}"/>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rot="5400000" flipV="1">
            <a:off x="9615745" y="224919"/>
            <a:ext cx="2045976" cy="2075598"/>
          </a:xfrm>
          <a:prstGeom prst="rect">
            <a:avLst/>
          </a:prstGeom>
          <a:effectLst>
            <a:softEdge rad="31750"/>
          </a:effectLst>
        </p:spPr>
      </p:pic>
      <p:pic>
        <p:nvPicPr>
          <p:cNvPr id="11" name="Picture 10" descr="A close-up of a gold object&#10;&#10;AI-generated content may be incorrect.">
            <a:extLst>
              <a:ext uri="{FF2B5EF4-FFF2-40B4-BE49-F238E27FC236}">
                <a16:creationId xmlns:a16="http://schemas.microsoft.com/office/drawing/2014/main" id="{508E4D84-FE78-F644-7386-114E95D4D87D}"/>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rot="5400000">
            <a:off x="238288" y="4790204"/>
            <a:ext cx="1898562" cy="2012813"/>
          </a:xfrm>
          <a:prstGeom prst="rect">
            <a:avLst/>
          </a:prstGeom>
          <a:effectLst>
            <a:softEdge rad="31750"/>
          </a:effectLst>
        </p:spPr>
      </p:pic>
      <p:pic>
        <p:nvPicPr>
          <p:cNvPr id="5" name="Picture 4">
            <a:extLst>
              <a:ext uri="{FF2B5EF4-FFF2-40B4-BE49-F238E27FC236}">
                <a16:creationId xmlns:a16="http://schemas.microsoft.com/office/drawing/2014/main" id="{831E64C4-2A86-0EB3-4847-C074695B0712}"/>
              </a:ext>
            </a:extLst>
          </p:cNvPr>
          <p:cNvPicPr>
            <a:picLocks noChangeAspect="1"/>
          </p:cNvPicPr>
          <p:nvPr/>
        </p:nvPicPr>
        <p:blipFill>
          <a:blip r:embed="rId8" cstate="print">
            <a:extLst>
              <a:ext uri="{28A0092B-C50C-407E-A947-70E740481C1C}">
                <a14:useLocalDpi xmlns:a14="http://schemas.microsoft.com/office/drawing/2010/main" val="0"/>
              </a:ext>
            </a:extLst>
          </a:blip>
          <a:srcRect l="24695" t="15975" r="20927" b="12254"/>
          <a:stretch>
            <a:fillRect/>
          </a:stretch>
        </p:blipFill>
        <p:spPr>
          <a:xfrm rot="5400000">
            <a:off x="302471" y="961804"/>
            <a:ext cx="1901096" cy="1881913"/>
          </a:xfrm>
          <a:prstGeom prst="rect">
            <a:avLst/>
          </a:prstGeom>
          <a:effectLst>
            <a:softEdge rad="31750"/>
          </a:effectLst>
        </p:spPr>
      </p:pic>
      <p:pic>
        <p:nvPicPr>
          <p:cNvPr id="8" name="Picture 7">
            <a:extLst>
              <a:ext uri="{FF2B5EF4-FFF2-40B4-BE49-F238E27FC236}">
                <a16:creationId xmlns:a16="http://schemas.microsoft.com/office/drawing/2014/main" id="{66FDB066-3E47-8E9F-6F7C-7D2FDD0AE7A2}"/>
              </a:ext>
            </a:extLst>
          </p:cNvPr>
          <p:cNvPicPr>
            <a:picLocks noChangeAspect="1"/>
          </p:cNvPicPr>
          <p:nvPr/>
        </p:nvPicPr>
        <p:blipFill>
          <a:blip r:embed="rId9" cstate="print">
            <a:extLst>
              <a:ext uri="{28A0092B-C50C-407E-A947-70E740481C1C}">
                <a14:useLocalDpi xmlns:a14="http://schemas.microsoft.com/office/drawing/2010/main" val="0"/>
              </a:ext>
            </a:extLst>
          </a:blip>
          <a:srcRect l="17066" t="4019" r="16036" b="3227"/>
          <a:stretch>
            <a:fillRect/>
          </a:stretch>
        </p:blipFill>
        <p:spPr>
          <a:xfrm rot="5400000">
            <a:off x="261120" y="2865006"/>
            <a:ext cx="1895086" cy="1970626"/>
          </a:xfrm>
          <a:prstGeom prst="rect">
            <a:avLst/>
          </a:prstGeom>
          <a:effectLst>
            <a:softEdge rad="31750"/>
          </a:effectLst>
        </p:spPr>
      </p:pic>
      <p:pic>
        <p:nvPicPr>
          <p:cNvPr id="22" name="Picture 21">
            <a:extLst>
              <a:ext uri="{FF2B5EF4-FFF2-40B4-BE49-F238E27FC236}">
                <a16:creationId xmlns:a16="http://schemas.microsoft.com/office/drawing/2014/main" id="{2BA446DF-B417-DAA9-B706-69F3719178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6793892" y="1231055"/>
            <a:ext cx="2887290" cy="2165467"/>
          </a:xfrm>
          <a:prstGeom prst="rect">
            <a:avLst/>
          </a:prstGeom>
          <a:effectLst>
            <a:softEdge rad="31750"/>
          </a:effectLst>
        </p:spPr>
      </p:pic>
      <p:pic>
        <p:nvPicPr>
          <p:cNvPr id="24" name="Picture 23">
            <a:extLst>
              <a:ext uri="{FF2B5EF4-FFF2-40B4-BE49-F238E27FC236}">
                <a16:creationId xmlns:a16="http://schemas.microsoft.com/office/drawing/2014/main" id="{E272667F-8816-B902-6D23-721C31DAEB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2113728" y="1231055"/>
            <a:ext cx="2887291" cy="2165468"/>
          </a:xfrm>
          <a:prstGeom prst="rect">
            <a:avLst/>
          </a:prstGeom>
          <a:effectLst>
            <a:softEdge rad="31750"/>
          </a:effectLst>
        </p:spPr>
      </p:pic>
      <p:pic>
        <p:nvPicPr>
          <p:cNvPr id="26" name="Picture 25">
            <a:extLst>
              <a:ext uri="{FF2B5EF4-FFF2-40B4-BE49-F238E27FC236}">
                <a16:creationId xmlns:a16="http://schemas.microsoft.com/office/drawing/2014/main" id="{878BB36B-28D9-C9CE-4CB3-27CA2902299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4392137" y="1231054"/>
            <a:ext cx="2887290" cy="2165468"/>
          </a:xfrm>
          <a:prstGeom prst="rect">
            <a:avLst/>
          </a:prstGeom>
          <a:effectLst>
            <a:softEdge rad="31750"/>
          </a:effectLst>
        </p:spPr>
      </p:pic>
      <p:pic>
        <p:nvPicPr>
          <p:cNvPr id="28" name="Picture 27">
            <a:extLst>
              <a:ext uri="{FF2B5EF4-FFF2-40B4-BE49-F238E27FC236}">
                <a16:creationId xmlns:a16="http://schemas.microsoft.com/office/drawing/2014/main" id="{B948FCC0-C46E-B877-2D91-3F8B04837DA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2101565" y="4182138"/>
            <a:ext cx="2887294" cy="2165471"/>
          </a:xfrm>
          <a:prstGeom prst="rect">
            <a:avLst/>
          </a:prstGeom>
          <a:effectLst>
            <a:softEdge rad="31750"/>
          </a:effectLst>
        </p:spPr>
      </p:pic>
      <p:pic>
        <p:nvPicPr>
          <p:cNvPr id="30" name="Picture 29">
            <a:extLst>
              <a:ext uri="{FF2B5EF4-FFF2-40B4-BE49-F238E27FC236}">
                <a16:creationId xmlns:a16="http://schemas.microsoft.com/office/drawing/2014/main" id="{63B4D55F-1E92-C19A-105A-ED4F1171FC44}"/>
              </a:ext>
            </a:extLst>
          </p:cNvPr>
          <p:cNvPicPr>
            <a:picLocks noChangeAspect="1"/>
          </p:cNvPicPr>
          <p:nvPr/>
        </p:nvPicPr>
        <p:blipFill>
          <a:blip r:embed="rId14" cstate="print">
            <a:extLst>
              <a:ext uri="{28A0092B-C50C-407E-A947-70E740481C1C}">
                <a14:useLocalDpi xmlns:a14="http://schemas.microsoft.com/office/drawing/2010/main" val="0"/>
              </a:ext>
            </a:extLst>
          </a:blip>
          <a:srcRect l="4217" t="39894" r="6678" b="41808"/>
          <a:stretch>
            <a:fillRect/>
          </a:stretch>
        </p:blipFill>
        <p:spPr>
          <a:xfrm>
            <a:off x="5407940" y="5597990"/>
            <a:ext cx="3021150" cy="465296"/>
          </a:xfrm>
          <a:prstGeom prst="rect">
            <a:avLst/>
          </a:prstGeom>
          <a:effectLst>
            <a:softEdge rad="31750"/>
          </a:effectLst>
        </p:spPr>
      </p:pic>
      <p:pic>
        <p:nvPicPr>
          <p:cNvPr id="32" name="Picture 31">
            <a:extLst>
              <a:ext uri="{FF2B5EF4-FFF2-40B4-BE49-F238E27FC236}">
                <a16:creationId xmlns:a16="http://schemas.microsoft.com/office/drawing/2014/main" id="{AED41B23-AF9D-CF6C-241B-929BD9A998AF}"/>
              </a:ext>
            </a:extLst>
          </p:cNvPr>
          <p:cNvPicPr>
            <a:picLocks noChangeAspect="1"/>
          </p:cNvPicPr>
          <p:nvPr/>
        </p:nvPicPr>
        <p:blipFill>
          <a:blip r:embed="rId15" cstate="print">
            <a:extLst>
              <a:ext uri="{28A0092B-C50C-407E-A947-70E740481C1C}">
                <a14:useLocalDpi xmlns:a14="http://schemas.microsoft.com/office/drawing/2010/main" val="0"/>
              </a:ext>
            </a:extLst>
          </a:blip>
          <a:srcRect l="1" t="32570" r="-246" b="19216"/>
          <a:stretch>
            <a:fillRect/>
          </a:stretch>
        </p:blipFill>
        <p:spPr>
          <a:xfrm>
            <a:off x="4765487" y="3803060"/>
            <a:ext cx="4554784" cy="1642999"/>
          </a:xfrm>
          <a:prstGeom prst="rect">
            <a:avLst/>
          </a:prstGeom>
          <a:effectLst>
            <a:softEdge rad="31750"/>
          </a:effectLst>
        </p:spPr>
      </p:pic>
      <p:pic>
        <p:nvPicPr>
          <p:cNvPr id="34" name="Picture 33">
            <a:extLst>
              <a:ext uri="{FF2B5EF4-FFF2-40B4-BE49-F238E27FC236}">
                <a16:creationId xmlns:a16="http://schemas.microsoft.com/office/drawing/2014/main" id="{BFA4F706-C7F8-D7EE-60EE-6E02E1A49F8F}"/>
              </a:ext>
            </a:extLst>
          </p:cNvPr>
          <p:cNvPicPr>
            <a:picLocks noChangeAspect="1"/>
          </p:cNvPicPr>
          <p:nvPr/>
        </p:nvPicPr>
        <p:blipFill>
          <a:blip r:embed="rId16" cstate="print">
            <a:extLst>
              <a:ext uri="{28A0092B-C50C-407E-A947-70E740481C1C}">
                <a14:useLocalDpi xmlns:a14="http://schemas.microsoft.com/office/drawing/2010/main" val="0"/>
              </a:ext>
            </a:extLst>
          </a:blip>
          <a:srcRect l="5000" t="30775" r="1078" b="44543"/>
          <a:stretch>
            <a:fillRect/>
          </a:stretch>
        </p:blipFill>
        <p:spPr>
          <a:xfrm>
            <a:off x="5407940" y="6113069"/>
            <a:ext cx="3021150" cy="595452"/>
          </a:xfrm>
          <a:prstGeom prst="rect">
            <a:avLst/>
          </a:prstGeom>
          <a:effectLst>
            <a:softEdge rad="31750"/>
          </a:effectLst>
        </p:spPr>
      </p:pic>
    </p:spTree>
    <p:extLst>
      <p:ext uri="{BB962C8B-B14F-4D97-AF65-F5344CB8AC3E}">
        <p14:creationId xmlns:p14="http://schemas.microsoft.com/office/powerpoint/2010/main" val="12954359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31654</TotalTime>
  <Words>771</Words>
  <Application>Microsoft Office PowerPoint</Application>
  <PresentationFormat>Widescreen</PresentationFormat>
  <Paragraphs>97</Paragraphs>
  <Slides>15</Slides>
  <Notes>14</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Calibri Light</vt:lpstr>
      <vt:lpstr>Comic Sans MS</vt:lpstr>
      <vt:lpstr>Google Sans</vt:lpstr>
      <vt:lpstr>Office Theme</vt:lpstr>
      <vt:lpstr>1_Office Theme</vt:lpstr>
      <vt:lpstr>PowerPoint Presentation</vt:lpstr>
      <vt:lpstr>Showcase</vt:lpstr>
      <vt:lpstr>PowerPoint Presentation</vt:lpstr>
      <vt:lpstr>PowerPoint Presentation</vt:lpstr>
      <vt:lpstr>PowerPoint Presentation</vt:lpstr>
      <vt:lpstr>PowerPoint Presentation</vt:lpstr>
      <vt:lpstr>PowerPoint Presentation</vt:lpstr>
      <vt:lpstr>PowerPoint Presentation</vt:lpstr>
      <vt:lpstr>Showcase</vt:lpstr>
      <vt:lpstr>PowerPoint Presentation</vt:lpstr>
      <vt:lpstr>PowerPoint Presentation</vt:lpstr>
      <vt:lpstr>PowerPoint Presentation</vt:lpstr>
      <vt:lpstr>AML</vt:lpstr>
      <vt:lpstr>PowerPoint Presentation</vt:lpstr>
      <vt:lpstr>PowerPoint Presentation</vt:lpstr>
    </vt:vector>
  </TitlesOfParts>
  <Company>The University of Liverpool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Whitley, Mark</dc:creator>
  <cp:lastModifiedBy>Whitley, Mark</cp:lastModifiedBy>
  <cp:revision>410</cp:revision>
  <dcterms:created xsi:type="dcterms:W3CDTF">2018-11-16T13:45:28Z</dcterms:created>
  <dcterms:modified xsi:type="dcterms:W3CDTF">2026-05-22T10:47:22Z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ea7001-5c24-4702-a3ac-e436ccb02747_Enabled">
    <vt:lpwstr>true</vt:lpwstr>
  </property>
  <property fmtid="{D5CDD505-2E9C-101B-9397-08002B2CF9AE}" pid="3" name="MSIP_Label_20ea7001-5c24-4702-a3ac-e436ccb02747_SetDate">
    <vt:lpwstr>2026-05-21T14:37:49Z</vt:lpwstr>
  </property>
  <property fmtid="{D5CDD505-2E9C-101B-9397-08002B2CF9AE}" pid="4" name="MSIP_Label_20ea7001-5c24-4702-a3ac-e436ccb02747_Method">
    <vt:lpwstr>Standard</vt:lpwstr>
  </property>
  <property fmtid="{D5CDD505-2E9C-101B-9397-08002B2CF9AE}" pid="5" name="MSIP_Label_20ea7001-5c24-4702-a3ac-e436ccb02747_Name">
    <vt:lpwstr>Confidential</vt:lpwstr>
  </property>
  <property fmtid="{D5CDD505-2E9C-101B-9397-08002B2CF9AE}" pid="6" name="MSIP_Label_20ea7001-5c24-4702-a3ac-e436ccb02747_SiteId">
    <vt:lpwstr>c8823c91-be81-4f89-b024-6c3dd789c106</vt:lpwstr>
  </property>
  <property fmtid="{D5CDD505-2E9C-101B-9397-08002B2CF9AE}" pid="7" name="MSIP_Label_20ea7001-5c24-4702-a3ac-e436ccb02747_ActionId">
    <vt:lpwstr>4c65394a-64a1-4094-be0d-0d979d1f012c</vt:lpwstr>
  </property>
  <property fmtid="{D5CDD505-2E9C-101B-9397-08002B2CF9AE}" pid="8" name="MSIP_Label_20ea7001-5c24-4702-a3ac-e436ccb02747_ContentBits">
    <vt:lpwstr>2</vt:lpwstr>
  </property>
  <property fmtid="{D5CDD505-2E9C-101B-9397-08002B2CF9AE}" pid="9" name="MSIP_Label_20ea7001-5c24-4702-a3ac-e436ccb02747_Tag">
    <vt:lpwstr>10, 3, 0, 1</vt:lpwstr>
  </property>
</Properties>
</file>