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4" r:id="rId4"/>
    <p:sldId id="275" r:id="rId5"/>
    <p:sldId id="269" r:id="rId6"/>
    <p:sldId id="270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690"/>
  </p:normalViewPr>
  <p:slideViewPr>
    <p:cSldViewPr snapToGrid="0">
      <p:cViewPr varScale="1">
        <p:scale>
          <a:sx n="105" d="100"/>
          <a:sy n="105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EFC1E-35C7-A748-8B7F-2F4A11805377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302FB-0C5C-A54D-B717-4FE953DA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0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364"/>
            <a:ext cx="12192000" cy="351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143" y="5834908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5863" y="4331209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15863" y="4716260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04785-ADAD-5F6E-60F8-3AF3707D3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2221" y="5494270"/>
            <a:ext cx="1011420" cy="12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4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9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0F48-0733-B746-884B-A841B289A34B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9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kern="1200">
          <a:solidFill>
            <a:schemeClr val="tx2"/>
          </a:solidFill>
          <a:latin typeface="Open Sans Light" charset="0"/>
          <a:ea typeface="Open Sans Light" charset="0"/>
          <a:cs typeface="Open San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kern="1200">
          <a:solidFill>
            <a:schemeClr val="accent2"/>
          </a:solidFill>
          <a:latin typeface="Open Sans Light" charset="0"/>
          <a:ea typeface="Open Sans Light" charset="0"/>
          <a:cs typeface="Open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kern="1200">
          <a:solidFill>
            <a:schemeClr val="accent3"/>
          </a:solidFill>
          <a:latin typeface="Open Sans Light" charset="0"/>
          <a:ea typeface="Open Sans Light" charset="0"/>
          <a:cs typeface="Open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cds.cern.ch/record/2878604/files/SPSC-P-36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4C4D-0D24-68FB-9AAC-310539B49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DD928-FE4F-77F1-F74A-84BA5528DF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53502-7AEC-6834-C782-48AD2F34F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Carl Gwilliam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763A1-3C35-CE75-0A59-C2066E429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May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CFFF21-F771-787C-3BBF-2C0777FE0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HEP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4239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E30E-CA6F-D197-7F95-B82E51A8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80B2-CBC9-8F20-0035-76E2AA51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6248335"/>
          </a:xfrm>
        </p:spPr>
        <p:txBody>
          <a:bodyPr>
            <a:normAutofit/>
          </a:bodyPr>
          <a:lstStyle/>
          <a:p>
            <a:r>
              <a:rPr lang="en-GB" dirty="0"/>
              <a:t>We know SM can’t be complete e.g. dark matter (DM), dark energy, BAU, …</a:t>
            </a:r>
          </a:p>
          <a:p>
            <a:pPr lvl="1"/>
            <a:r>
              <a:rPr lang="en-GB" dirty="0"/>
              <a:t>But there are no significant signs of new physics (NP) at the energy frontier</a:t>
            </a:r>
          </a:p>
          <a:p>
            <a:endParaRPr lang="en-GB" dirty="0"/>
          </a:p>
          <a:p>
            <a:r>
              <a:rPr lang="en-GB" dirty="0"/>
              <a:t>On the other hand, many BSM theories predict new light, feebly interacting particles (FIPs)</a:t>
            </a:r>
          </a:p>
          <a:p>
            <a:pPr lvl="1"/>
            <a:r>
              <a:rPr lang="en-GB" b="1" dirty="0"/>
              <a:t>Hidden sector (HS)</a:t>
            </a:r>
            <a:r>
              <a:rPr lang="en-GB" dirty="0"/>
              <a:t>: DM is part of a more complex NP sector, interacting with SM via mediator/portal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 Such feeble coupling tends to lead to long lifetimes</a:t>
            </a:r>
          </a:p>
          <a:p>
            <a:pPr lvl="1"/>
            <a:r>
              <a:rPr lang="en-GB" dirty="0">
                <a:sym typeface="Wingdings" pitchFamily="2" charset="2"/>
              </a:rPr>
              <a:t>Giving rise to long-lived particles (LLPs) that may evade GPDs</a:t>
            </a:r>
            <a:endParaRPr lang="en-GB" dirty="0"/>
          </a:p>
          <a:p>
            <a:pPr lvl="2"/>
            <a:endParaRPr lang="en-GB" dirty="0"/>
          </a:p>
          <a:p>
            <a:r>
              <a:rPr lang="en-GB" dirty="0">
                <a:sym typeface="Wingdings" pitchFamily="2" charset="2"/>
              </a:rPr>
              <a:t>Efficiently exploring the FIPs phase space needs dedicated experiments</a:t>
            </a:r>
          </a:p>
          <a:p>
            <a:pPr lvl="1"/>
            <a:r>
              <a:rPr lang="en-GB" dirty="0">
                <a:sym typeface="Wingdings" pitchFamily="2" charset="2"/>
              </a:rPr>
              <a:t>Transverse or forward of colliders, such as FASER at the LHC</a:t>
            </a:r>
          </a:p>
          <a:p>
            <a:pPr lvl="1"/>
            <a:r>
              <a:rPr lang="en-GB" dirty="0">
                <a:sym typeface="Wingdings" pitchFamily="2" charset="2"/>
              </a:rPr>
              <a:t>At proton beam dumps, such as the Search for Hidden Sector Particles (</a:t>
            </a:r>
            <a:r>
              <a:rPr lang="en-GB" dirty="0" err="1">
                <a:sym typeface="Wingdings" pitchFamily="2" charset="2"/>
              </a:rPr>
              <a:t>SHiP</a:t>
            </a:r>
            <a:r>
              <a:rPr lang="en-GB" dirty="0">
                <a:sym typeface="Wingdings" pitchFamily="2" charset="2"/>
              </a:rPr>
              <a:t>) at the SPS …</a:t>
            </a:r>
            <a:endParaRPr lang="en-GB" dirty="0"/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F66975-3A89-8403-5797-B2B0AAD6A20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E7F75-41E2-B078-289A-69F46E64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96" y="2908759"/>
            <a:ext cx="4458575" cy="159606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98AE4-A266-FABB-96E5-7A6BAA864792}"/>
              </a:ext>
            </a:extLst>
          </p:cNvPr>
          <p:cNvSpPr txBox="1">
            <a:spLocks/>
          </p:cNvSpPr>
          <p:nvPr/>
        </p:nvSpPr>
        <p:spPr>
          <a:xfrm>
            <a:off x="6283723" y="3118446"/>
            <a:ext cx="4145068" cy="1246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Vector Portal 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e.g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dark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γ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Scalar Portal  e.g. dark H 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Pseudoscalars Portal e.g. ALPs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Fermion Portal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e.g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HNLs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72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E47BD-C46F-EA47-CC5A-9C98B6DDE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2F79-551D-51F6-C842-7B6398DB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E3BBEB-3D5B-B9F1-559F-4E0223D28AF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0CBB13-0755-1928-B99B-C87F2D125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2" y="974270"/>
            <a:ext cx="11918724" cy="1005002"/>
          </a:xfrm>
        </p:spPr>
        <p:txBody>
          <a:bodyPr/>
          <a:lstStyle/>
          <a:p>
            <a:r>
              <a:rPr lang="en-GB" dirty="0"/>
              <a:t>SHIP is an approved experiment at the upgraded ECN3 facility in the SPS North Area </a:t>
            </a:r>
          </a:p>
          <a:p>
            <a:pPr lvl="1"/>
            <a:r>
              <a:rPr lang="en-GB" dirty="0">
                <a:sym typeface="Wingdings" pitchFamily="2" charset="2"/>
              </a:rPr>
              <a:t>Liverpool officially joined in July 2026 with small fractions of several people</a:t>
            </a:r>
          </a:p>
          <a:p>
            <a:pPr lvl="2"/>
            <a:r>
              <a:rPr lang="en-GB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Carl (TL), Themis, Christos Joe, Saskia, Eduardo, Dave S, John C,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E93A1-758A-7FFF-CD5B-D166E7F8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03" y="2332635"/>
            <a:ext cx="3988470" cy="2602342"/>
          </a:xfrm>
          <a:prstGeom prst="rect">
            <a:avLst/>
          </a:prstGeom>
        </p:spPr>
      </p:pic>
      <p:sp>
        <p:nvSpPr>
          <p:cNvPr id="12" name="Content Placeholder 30">
            <a:extLst>
              <a:ext uri="{FF2B5EF4-FFF2-40B4-BE49-F238E27FC236}">
                <a16:creationId xmlns:a16="http://schemas.microsoft.com/office/drawing/2014/main" id="{ED4E2F5F-2B98-BD01-9FFE-3223A85385BB}"/>
              </a:ext>
            </a:extLst>
          </p:cNvPr>
          <p:cNvSpPr txBox="1">
            <a:spLocks/>
          </p:cNvSpPr>
          <p:nvPr/>
        </p:nvSpPr>
        <p:spPr>
          <a:xfrm>
            <a:off x="322079" y="5904886"/>
            <a:ext cx="11547841" cy="80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Plan to start operation in last year of run 4 (2032) before upgrades over LS4 for run 5 (2036-41) </a:t>
            </a:r>
          </a:p>
          <a:p>
            <a:pPr lvl="1"/>
            <a:r>
              <a:rPr lang="en-GB" dirty="0"/>
              <a:t>Aiming to collect 6 x 10</a:t>
            </a:r>
            <a:r>
              <a:rPr lang="en-GB" baseline="30000" dirty="0"/>
              <a:t>20</a:t>
            </a:r>
            <a:r>
              <a:rPr lang="en-GB" dirty="0"/>
              <a:t> protons on target at 400 GeV with near zero background.</a:t>
            </a:r>
          </a:p>
          <a:p>
            <a:endParaRPr lang="en-GB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A9B341-94FF-0700-4B41-77A722E1465F}"/>
              </a:ext>
            </a:extLst>
          </p:cNvPr>
          <p:cNvGrpSpPr/>
          <p:nvPr/>
        </p:nvGrpSpPr>
        <p:grpSpPr>
          <a:xfrm>
            <a:off x="3814216" y="2166228"/>
            <a:ext cx="7976435" cy="3422846"/>
            <a:chOff x="3814216" y="1923159"/>
            <a:chExt cx="7976435" cy="34228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D6BFA05-647C-168B-3E8B-BE684DCB4DD9}"/>
                </a:ext>
              </a:extLst>
            </p:cNvPr>
            <p:cNvGrpSpPr/>
            <p:nvPr/>
          </p:nvGrpSpPr>
          <p:grpSpPr>
            <a:xfrm>
              <a:off x="3814216" y="1923159"/>
              <a:ext cx="7976435" cy="3422846"/>
              <a:chOff x="2042382" y="3746321"/>
              <a:chExt cx="8774078" cy="311167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5A6907B-D0CD-37A3-2AE9-E721464DA532}"/>
                  </a:ext>
                </a:extLst>
              </p:cNvPr>
              <p:cNvGrpSpPr/>
              <p:nvPr/>
            </p:nvGrpSpPr>
            <p:grpSpPr>
              <a:xfrm>
                <a:off x="2042382" y="3928198"/>
                <a:ext cx="8710134" cy="2929801"/>
                <a:chOff x="2042382" y="3928198"/>
                <a:chExt cx="8710134" cy="2929801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63E13624-E291-E9A8-275B-CA7C02BC9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80116" y="3928198"/>
                  <a:ext cx="7772400" cy="2929801"/>
                </a:xfrm>
                <a:prstGeom prst="rect">
                  <a:avLst/>
                </a:prstGeom>
              </p:spPr>
            </p:pic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8DD0EAB4-A16F-972E-0882-00C359B5B2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9109" y="5370654"/>
                  <a:ext cx="1238491" cy="13889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7598692-B147-8651-13EE-AA15FDCF386D}"/>
                    </a:ext>
                  </a:extLst>
                </p:cNvPr>
                <p:cNvSpPr txBox="1"/>
                <p:nvPr/>
              </p:nvSpPr>
              <p:spPr>
                <a:xfrm>
                  <a:off x="2042382" y="5151097"/>
                  <a:ext cx="337143" cy="3357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rgbClr val="00B050"/>
                      </a:solidFill>
                    </a:rPr>
                    <a:t>p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DEC145-3032-E221-E4B3-81BB75EDF7A4}"/>
                  </a:ext>
                </a:extLst>
              </p:cNvPr>
              <p:cNvSpPr txBox="1"/>
              <p:nvPr/>
            </p:nvSpPr>
            <p:spPr>
              <a:xfrm>
                <a:off x="2813994" y="6008281"/>
                <a:ext cx="764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Target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CD6046-89ED-23F2-EE0B-AFD89C73603A}"/>
                  </a:ext>
                </a:extLst>
              </p:cNvPr>
              <p:cNvSpPr txBox="1"/>
              <p:nvPr/>
            </p:nvSpPr>
            <p:spPr>
              <a:xfrm>
                <a:off x="3338382" y="3991597"/>
                <a:ext cx="10250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Hadron </a:t>
                </a:r>
                <a:br>
                  <a:rPr lang="en-GB" dirty="0">
                    <a:solidFill>
                      <a:schemeClr val="accent1"/>
                    </a:solidFill>
                  </a:rPr>
                </a:br>
                <a:r>
                  <a:rPr lang="en-GB" dirty="0">
                    <a:solidFill>
                      <a:schemeClr val="accent1"/>
                    </a:solidFill>
                  </a:rPr>
                  <a:t>absorber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008399-4A79-3B12-FCC4-6AB84521587E}"/>
                  </a:ext>
                </a:extLst>
              </p:cNvPr>
              <p:cNvSpPr txBox="1"/>
              <p:nvPr/>
            </p:nvSpPr>
            <p:spPr>
              <a:xfrm>
                <a:off x="3916049" y="6033923"/>
                <a:ext cx="8290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Muon</a:t>
                </a:r>
                <a:br>
                  <a:rPr lang="en-GB" dirty="0">
                    <a:solidFill>
                      <a:schemeClr val="accent1"/>
                    </a:solidFill>
                  </a:rPr>
                </a:br>
                <a:r>
                  <a:rPr lang="en-GB" dirty="0">
                    <a:solidFill>
                      <a:schemeClr val="accent1"/>
                    </a:solidFill>
                  </a:rPr>
                  <a:t>shields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7F7A75-712E-5107-4504-65177E993AFB}"/>
                  </a:ext>
                </a:extLst>
              </p:cNvPr>
              <p:cNvSpPr txBox="1"/>
              <p:nvPr/>
            </p:nvSpPr>
            <p:spPr>
              <a:xfrm>
                <a:off x="6780886" y="6344137"/>
                <a:ext cx="1500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Decay volume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E609C65-B5F6-B43C-4ACE-20D08DDC8662}"/>
                  </a:ext>
                </a:extLst>
              </p:cNvPr>
              <p:cNvSpPr txBox="1"/>
              <p:nvPr/>
            </p:nvSpPr>
            <p:spPr>
              <a:xfrm>
                <a:off x="8568178" y="3746321"/>
                <a:ext cx="2248282" cy="587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Spectrometer</a:t>
                </a:r>
              </a:p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(tracker, PID +  calo)</a:t>
                </a:r>
              </a:p>
            </p:txBody>
          </p: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043970A-D742-3E2F-2F58-943A5A6E981D}"/>
                </a:ext>
              </a:extLst>
            </p:cNvPr>
            <p:cNvCxnSpPr>
              <a:cxnSpLocks/>
            </p:cNvCxnSpPr>
            <p:nvPr/>
          </p:nvCxnSpPr>
          <p:spPr>
            <a:xfrm>
              <a:off x="5458346" y="2744616"/>
              <a:ext cx="123472" cy="123465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9742297-A94C-6079-682A-9DA93AEBC3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1522" y="3979272"/>
              <a:ext cx="217096" cy="47854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E1F79FA-17DF-2318-30A7-38BF4C7B397E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5894401" y="4175118"/>
              <a:ext cx="10210" cy="26440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C9FA7D8-A5BF-8C61-EE1A-13F8C602EC24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5894401" y="4175118"/>
              <a:ext cx="443359" cy="26440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39E12B-644B-8CD0-C7B3-911FDE1DBE13}"/>
                </a:ext>
              </a:extLst>
            </p:cNvPr>
            <p:cNvSpPr txBox="1"/>
            <p:nvPr/>
          </p:nvSpPr>
          <p:spPr>
            <a:xfrm>
              <a:off x="6469586" y="4501531"/>
              <a:ext cx="10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Neutrino</a:t>
              </a:r>
              <a:br>
                <a:rPr lang="en-GB" dirty="0">
                  <a:solidFill>
                    <a:schemeClr val="accent1"/>
                  </a:solidFill>
                </a:rPr>
              </a:br>
              <a:r>
                <a:rPr lang="en-GB" dirty="0">
                  <a:solidFill>
                    <a:schemeClr val="accent1"/>
                  </a:solidFill>
                </a:rPr>
                <a:t>detector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3C4085C-4193-E723-7AA1-2BDB94C03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1307" y="4190307"/>
              <a:ext cx="27056" cy="40683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DABEF4C-D91D-9FDB-9406-F9E38608C7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5481" y="4437680"/>
              <a:ext cx="27056" cy="40683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B3C343B-6EAD-A515-B90B-1CFF1830D26A}"/>
                </a:ext>
              </a:extLst>
            </p:cNvPr>
            <p:cNvCxnSpPr>
              <a:cxnSpLocks/>
            </p:cNvCxnSpPr>
            <p:nvPr/>
          </p:nvCxnSpPr>
          <p:spPr>
            <a:xfrm>
              <a:off x="11108721" y="2668066"/>
              <a:ext cx="123472" cy="123465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18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1FD5B-F4F4-462F-1159-6A176814C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7DC4-16BF-EE8E-14EA-EA396876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Physics: Decay Spectrometer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8267-8491-3E8E-E0CF-26D0A095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5011873" cy="1672841"/>
          </a:xfrm>
        </p:spPr>
        <p:txBody>
          <a:bodyPr>
            <a:normAutofit/>
          </a:bodyPr>
          <a:lstStyle/>
          <a:p>
            <a:r>
              <a:rPr lang="en-GB" dirty="0">
                <a:sym typeface="Wingdings" pitchFamily="2" charset="2"/>
              </a:rPr>
              <a:t>Slamming 400 GeV protons into target produces copious number D/B mesons </a:t>
            </a:r>
          </a:p>
          <a:p>
            <a:pPr lvl="1"/>
            <a:r>
              <a:rPr lang="en-GB" dirty="0">
                <a:sym typeface="Wingdings" pitchFamily="2" charset="2"/>
              </a:rPr>
              <a:t>These could decay immediately into FIPs in narrow solid angle, which are </a:t>
            </a:r>
            <a:r>
              <a:rPr lang="en-GB" dirty="0" err="1">
                <a:sym typeface="Wingdings" pitchFamily="2" charset="2"/>
              </a:rPr>
              <a:t>reco’d</a:t>
            </a:r>
            <a:r>
              <a:rPr lang="en-GB" dirty="0">
                <a:sym typeface="Wingdings" pitchFamily="2" charset="2"/>
              </a:rPr>
              <a:t> via their decay back to SM particles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026E75B-93A5-D63C-69D7-B9EBCD10026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C424A-535A-69B2-1461-A898276C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435" y="3530821"/>
            <a:ext cx="3599106" cy="2322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C826F-8196-8A32-3424-AEB3922E0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765" y="3592978"/>
            <a:ext cx="3336759" cy="2267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D2F19-056F-4556-4020-F7C1C1D37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990" y="927733"/>
            <a:ext cx="3356311" cy="2267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1E8F9-F2C7-796E-EFAB-3EC911A6C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611" y="935850"/>
            <a:ext cx="3382378" cy="2287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FEC6F-17DF-3530-8166-DBBD3520B2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41090"/>
          <a:stretch>
            <a:fillRect/>
          </a:stretch>
        </p:blipFill>
        <p:spPr>
          <a:xfrm>
            <a:off x="334650" y="2681833"/>
            <a:ext cx="4826049" cy="1760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16093F-7D48-79A2-ABFA-B9DEA3BD43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999" y="4546137"/>
            <a:ext cx="4965700" cy="20701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B20C9FC-B51F-1FF7-7C2D-ADE8E231AD21}"/>
              </a:ext>
            </a:extLst>
          </p:cNvPr>
          <p:cNvSpPr txBox="1">
            <a:spLocks/>
          </p:cNvSpPr>
          <p:nvPr/>
        </p:nvSpPr>
        <p:spPr>
          <a:xfrm>
            <a:off x="5637468" y="6021579"/>
            <a:ext cx="6554532" cy="68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ym typeface="Wingdings" pitchFamily="2" charset="2"/>
              </a:rPr>
              <a:t>Significant new coverage in wide variety of HS models for m &lt; 5 GeV  (assuming can achieve 0 background)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28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593F-ACAB-FDCE-BB3F-E20C8ACF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 Reach: Neutrino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E1BA-D4C8-25EE-A57D-CD09E8CF1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633888" cy="1128445"/>
          </a:xfrm>
        </p:spPr>
        <p:txBody>
          <a:bodyPr>
            <a:normAutofit/>
          </a:bodyPr>
          <a:lstStyle/>
          <a:p>
            <a:r>
              <a:rPr lang="en-GB" dirty="0"/>
              <a:t>Protons interactions in target also produce copious number of multi-GeV energy neutrinos</a:t>
            </a:r>
          </a:p>
          <a:p>
            <a:pPr lvl="1"/>
            <a:r>
              <a:rPr lang="en-GB" dirty="0"/>
              <a:t>Detected via dedicated scattering neutrino detector (SND) upstream of decay volume</a:t>
            </a:r>
          </a:p>
          <a:p>
            <a:pPr lvl="1"/>
            <a:r>
              <a:rPr lang="en-GB" dirty="0"/>
              <a:t>Allows in depth studies such as </a:t>
            </a:r>
            <a:r>
              <a:rPr lang="el-GR" dirty="0"/>
              <a:t>ν</a:t>
            </a:r>
            <a:r>
              <a:rPr lang="en-GB" dirty="0"/>
              <a:t>-induced charm production + detailed </a:t>
            </a:r>
            <a:r>
              <a:rPr lang="el-GR" dirty="0" err="1"/>
              <a:t>ν</a:t>
            </a:r>
            <a:r>
              <a:rPr lang="el-GR" baseline="-25000" dirty="0" err="1"/>
              <a:t>τ</a:t>
            </a:r>
            <a:r>
              <a:rPr lang="el-GR" dirty="0"/>
              <a:t> </a:t>
            </a:r>
            <a:r>
              <a:rPr lang="en-GB" dirty="0"/>
              <a:t>measurements</a:t>
            </a:r>
          </a:p>
          <a:p>
            <a:pPr lvl="1"/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C809F2-3F78-9F04-CC56-716E27E248F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40DF03-0A3F-95BA-289B-9C878DEDAB3F}"/>
              </a:ext>
            </a:extLst>
          </p:cNvPr>
          <p:cNvSpPr txBox="1">
            <a:spLocks/>
          </p:cNvSpPr>
          <p:nvPr/>
        </p:nvSpPr>
        <p:spPr>
          <a:xfrm>
            <a:off x="241737" y="4720563"/>
            <a:ext cx="6529453" cy="213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Also acts as target for light (sub-GeV) DM searches</a:t>
            </a:r>
          </a:p>
          <a:p>
            <a:pPr lvl="1"/>
            <a:r>
              <a:rPr lang="en-GB" dirty="0"/>
              <a:t>Scatters of nucleon or electron via mediator </a:t>
            </a:r>
          </a:p>
          <a:p>
            <a:pPr lvl="2"/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E.g. DM scattering off electron via A’ </a:t>
            </a:r>
          </a:p>
          <a:p>
            <a:pPr lvl="2"/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/>
              <a:t>Further details in updated </a:t>
            </a:r>
            <a:r>
              <a:rPr lang="en-GB" dirty="0" err="1"/>
              <a:t>SHiP</a:t>
            </a:r>
            <a:r>
              <a:rPr lang="en-GB" dirty="0"/>
              <a:t> proposal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GB" dirty="0">
                <a:hlinkClick r:id="rId2"/>
              </a:rPr>
              <a:t>CERN-SPSC-2023-033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9F65C3-C2BD-933F-067B-98AC560F5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188" y="1928779"/>
            <a:ext cx="3310867" cy="248943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4AF7A4D-345B-43E0-E1FE-90C995F6833F}"/>
              </a:ext>
            </a:extLst>
          </p:cNvPr>
          <p:cNvGrpSpPr/>
          <p:nvPr/>
        </p:nvGrpSpPr>
        <p:grpSpPr>
          <a:xfrm>
            <a:off x="5484454" y="2300907"/>
            <a:ext cx="2437199" cy="1824917"/>
            <a:chOff x="2941547" y="5071148"/>
            <a:chExt cx="1664640" cy="13710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636D5D-AF88-B663-1E2C-B87437FD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89859"/>
            <a:stretch>
              <a:fillRect/>
            </a:stretch>
          </p:blipFill>
          <p:spPr>
            <a:xfrm>
              <a:off x="2941547" y="5071148"/>
              <a:ext cx="415112" cy="13692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07C22B-8E3A-BBAF-3582-32CDF1B27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9192"/>
            <a:stretch>
              <a:fillRect/>
            </a:stretch>
          </p:blipFill>
          <p:spPr>
            <a:xfrm>
              <a:off x="3345084" y="5072989"/>
              <a:ext cx="1261103" cy="1369245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CBFA4-674D-DBDA-6223-F746D2831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45" y="2222889"/>
            <a:ext cx="4537364" cy="2008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293741-283A-F66D-DE3F-5257D980B75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568"/>
          <a:stretch>
            <a:fillRect/>
          </a:stretch>
        </p:blipFill>
        <p:spPr>
          <a:xfrm>
            <a:off x="7893806" y="4301008"/>
            <a:ext cx="3842486" cy="25785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50C55B-7EF1-00A0-A7D2-E06A28AF907F}"/>
              </a:ext>
            </a:extLst>
          </p:cNvPr>
          <p:cNvGrpSpPr/>
          <p:nvPr/>
        </p:nvGrpSpPr>
        <p:grpSpPr>
          <a:xfrm>
            <a:off x="5788336" y="5313675"/>
            <a:ext cx="1745410" cy="1070665"/>
            <a:chOff x="3054037" y="2267575"/>
            <a:chExt cx="2111946" cy="129550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1FB6BBF-5D44-7D6E-ADEF-1D8A09C8298E}"/>
                </a:ext>
              </a:extLst>
            </p:cNvPr>
            <p:cNvGrpSpPr/>
            <p:nvPr/>
          </p:nvGrpSpPr>
          <p:grpSpPr>
            <a:xfrm>
              <a:off x="3054037" y="2267575"/>
              <a:ext cx="2111946" cy="1247375"/>
              <a:chOff x="3054037" y="2267575"/>
              <a:chExt cx="2111946" cy="124737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A9C1EA9-BBEE-42DC-BF94-A26081AA4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1908" y="2267575"/>
                <a:ext cx="1914075" cy="124737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3C84A7A-C8B2-A094-5142-0287FFBE6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54037" y="3327400"/>
                <a:ext cx="2111945" cy="187550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4C91B8-AE18-73C1-725F-58B04FC90F38}"/>
                </a:ext>
              </a:extLst>
            </p:cNvPr>
            <p:cNvSpPr txBox="1"/>
            <p:nvPr/>
          </p:nvSpPr>
          <p:spPr>
            <a:xfrm>
              <a:off x="3203572" y="31889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E267F9-0A00-9D98-2F24-41F533F5F911}"/>
                </a:ext>
              </a:extLst>
            </p:cNvPr>
            <p:cNvSpPr txBox="1"/>
            <p:nvPr/>
          </p:nvSpPr>
          <p:spPr>
            <a:xfrm>
              <a:off x="4852887" y="319374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85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27F0-F4BE-7BC9-C8E9-3A3BCE4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Liverpool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359B-C297-0951-B9BC-A0122FC9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6537702"/>
          </a:xfrm>
        </p:spPr>
        <p:txBody>
          <a:bodyPr>
            <a:normAutofit/>
          </a:bodyPr>
          <a:lstStyle/>
          <a:p>
            <a:r>
              <a:rPr lang="en-GB" dirty="0" err="1"/>
              <a:t>SHiP</a:t>
            </a:r>
            <a:r>
              <a:rPr lang="en-GB" dirty="0"/>
              <a:t> design being simplified to reduce complexity and save money</a:t>
            </a:r>
          </a:p>
          <a:p>
            <a:pPr lvl="1"/>
            <a:r>
              <a:rPr lang="en-GB" dirty="0"/>
              <a:t>He rather than vacuum in decay volume </a:t>
            </a:r>
            <a:r>
              <a:rPr lang="en-GB" dirty="0">
                <a:sym typeface="Wingdings" pitchFamily="2" charset="2"/>
              </a:rPr>
              <a:t> harder to veto background</a:t>
            </a:r>
          </a:p>
          <a:p>
            <a:pPr lvl="1"/>
            <a:r>
              <a:rPr lang="en-GB" dirty="0">
                <a:sym typeface="Wingdings" pitchFamily="2" charset="2"/>
              </a:rPr>
              <a:t>Replace emulsion SND with electronic detector  more space upstream</a:t>
            </a:r>
          </a:p>
          <a:p>
            <a:pPr lvl="1"/>
            <a:endParaRPr lang="en-GB" dirty="0"/>
          </a:p>
          <a:p>
            <a:r>
              <a:rPr lang="en-GB" dirty="0"/>
              <a:t>Liverpool have proposed Upstream Background Tracker (UBT) as part of veto system</a:t>
            </a:r>
          </a:p>
          <a:p>
            <a:pPr lvl="1"/>
            <a:r>
              <a:rPr lang="en-GB" dirty="0"/>
              <a:t>Straw tracker utilising on our experience from g-2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1200" dirty="0"/>
          </a:p>
          <a:p>
            <a:pPr lvl="1"/>
            <a:endParaRPr lang="en-GB" dirty="0"/>
          </a:p>
          <a:p>
            <a:r>
              <a:rPr lang="en-GB" dirty="0"/>
              <a:t>Also contributing to offline software </a:t>
            </a:r>
          </a:p>
          <a:p>
            <a:pPr lvl="1"/>
            <a:r>
              <a:rPr lang="en-GB" dirty="0"/>
              <a:t>e.g. sim, track </a:t>
            </a:r>
            <a:r>
              <a:rPr lang="en-GB" dirty="0" err="1"/>
              <a:t>reco</a:t>
            </a:r>
            <a:r>
              <a:rPr lang="en-GB" dirty="0"/>
              <a:t>, B-field, infrastructure</a:t>
            </a:r>
          </a:p>
          <a:p>
            <a:pPr lvl="1"/>
            <a:endParaRPr lang="en-GB" dirty="0"/>
          </a:p>
          <a:p>
            <a:r>
              <a:rPr lang="en-GB" dirty="0"/>
              <a:t>Longer term interest mostly in FIPs searches</a:t>
            </a:r>
          </a:p>
          <a:p>
            <a:pPr lvl="1"/>
            <a:r>
              <a:rPr lang="en-GB" dirty="0"/>
              <a:t>But potentially also in neutrino measurements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5CCBEA1-036F-DC28-F7C5-55F3E2471CD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82449-BB7A-470E-6C68-0ECB47557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7" y="3007441"/>
            <a:ext cx="6772564" cy="1197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BB19A-8CDA-16DF-DDE2-32D5B1C9D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214" y="3429000"/>
            <a:ext cx="4826049" cy="2707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19E0A-40BD-5B4B-4C44-D112F954F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759" y="4383451"/>
            <a:ext cx="562946" cy="1492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175F3B-126B-D63B-183D-4C4F10316241}"/>
              </a:ext>
            </a:extLst>
          </p:cNvPr>
          <p:cNvCxnSpPr>
            <a:cxnSpLocks/>
          </p:cNvCxnSpPr>
          <p:nvPr/>
        </p:nvCxnSpPr>
        <p:spPr>
          <a:xfrm flipH="1" flipV="1">
            <a:off x="2523281" y="3981691"/>
            <a:ext cx="3437681" cy="1099595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7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1B95-A7E5-CA6A-0233-E2A449D5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5D93-1791-B0FB-B989-FD914413F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Liverpool joined </a:t>
            </a:r>
            <a:r>
              <a:rPr lang="en-GB" dirty="0" err="1"/>
              <a:t>SHiP</a:t>
            </a:r>
            <a:r>
              <a:rPr lang="en-GB" dirty="0"/>
              <a:t> experiment to search for FIPs </a:t>
            </a:r>
          </a:p>
          <a:p>
            <a:pPr lvl="1"/>
            <a:r>
              <a:rPr lang="en-GB" dirty="0"/>
              <a:t>And potentially measure neutrinos </a:t>
            </a:r>
          </a:p>
          <a:p>
            <a:pPr lvl="1"/>
            <a:endParaRPr lang="en-GB" dirty="0"/>
          </a:p>
          <a:p>
            <a:r>
              <a:rPr lang="en-GB" dirty="0"/>
              <a:t>Investigating potential upstream straw veto tracker </a:t>
            </a:r>
          </a:p>
          <a:p>
            <a:pPr lvl="1"/>
            <a:r>
              <a:rPr lang="en-GB" dirty="0"/>
              <a:t>Dependent on (non-STFC) funding </a:t>
            </a:r>
          </a:p>
          <a:p>
            <a:pPr lvl="1"/>
            <a:endParaRPr lang="en-GB" dirty="0"/>
          </a:p>
          <a:p>
            <a:r>
              <a:rPr lang="en-GB" dirty="0"/>
              <a:t>Timeline is tight, with TDRs needed by next year</a:t>
            </a:r>
          </a:p>
          <a:p>
            <a:pPr lvl="1"/>
            <a:r>
              <a:rPr lang="en-GB" dirty="0"/>
              <a:t>Aim to contribute here, utilising project students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FB5F59-D429-94A6-1E2E-692F186FA0C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397455D-89F4-BACF-D51D-89759CFAD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03"/>
          <a:stretch>
            <a:fillRect/>
          </a:stretch>
        </p:blipFill>
        <p:spPr>
          <a:xfrm>
            <a:off x="241737" y="4008808"/>
            <a:ext cx="11750675" cy="2557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493EB7-737D-7A9D-8977-3B0CF4A1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304" y="1062235"/>
            <a:ext cx="4826049" cy="27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609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arl ATLAS">
      <a:dk1>
        <a:srgbClr val="0B80C3"/>
      </a:dk1>
      <a:lt1>
        <a:srgbClr val="FEFFFF"/>
      </a:lt1>
      <a:dk2>
        <a:srgbClr val="0B80C3"/>
      </a:dk2>
      <a:lt2>
        <a:srgbClr val="FEFFFF"/>
      </a:lt2>
      <a:accent1>
        <a:srgbClr val="000000"/>
      </a:accent1>
      <a:accent2>
        <a:srgbClr val="7C7C7C"/>
      </a:accent2>
      <a:accent3>
        <a:srgbClr val="E2E2E2"/>
      </a:accent3>
      <a:accent4>
        <a:srgbClr val="EFDA4E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D9AB43EF-07F6-6F4A-973D-B7893C8C908A}" vid="{9712DC4D-7362-5D4D-B48F-6541D1E79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18839</TotalTime>
  <Words>556</Words>
  <Application>Microsoft Macintosh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Open Sans Light</vt:lpstr>
      <vt:lpstr>Wingdings</vt:lpstr>
      <vt:lpstr>Atlas</vt:lpstr>
      <vt:lpstr>SHIP</vt:lpstr>
      <vt:lpstr>Motivation</vt:lpstr>
      <vt:lpstr>Experiment</vt:lpstr>
      <vt:lpstr>Physics: Decay Spectrometer</vt:lpstr>
      <vt:lpstr>Physics Reach: Neutrino detector</vt:lpstr>
      <vt:lpstr>Liverpool Involvement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 Gwilliam</dc:creator>
  <cp:lastModifiedBy>Carl Gwilliam</cp:lastModifiedBy>
  <cp:revision>135</cp:revision>
  <dcterms:created xsi:type="dcterms:W3CDTF">2026-04-30T08:45:03Z</dcterms:created>
  <dcterms:modified xsi:type="dcterms:W3CDTF">2026-05-15T08:45:36Z</dcterms:modified>
</cp:coreProperties>
</file>