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sldIdLst>
    <p:sldId id="256" r:id="rId2"/>
    <p:sldId id="257" r:id="rId3"/>
    <p:sldId id="263" r:id="rId4"/>
    <p:sldId id="264" r:id="rId5"/>
    <p:sldId id="266" r:id="rId6"/>
    <p:sldId id="268" r:id="rId7"/>
    <p:sldId id="270" r:id="rId8"/>
    <p:sldId id="272" r:id="rId9"/>
    <p:sldId id="273" r:id="rId10"/>
    <p:sldId id="275" r:id="rId11"/>
    <p:sldId id="291" r:id="rId12"/>
    <p:sldId id="262" r:id="rId13"/>
    <p:sldId id="289" r:id="rId14"/>
    <p:sldId id="293" r:id="rId15"/>
    <p:sldId id="290" r:id="rId16"/>
    <p:sldId id="276" r:id="rId17"/>
    <p:sldId id="280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5411-DDBF-443B-A28A-883E9491202B}" type="datetimeFigureOut">
              <a:rPr lang="en-GB" smtClean="0"/>
              <a:t>15/06/2026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12F92-D68D-4BE6-A2A5-26166B4AA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8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E302A-5519-45AA-9786-33932FA4C8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9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7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9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1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8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660.png"/><Relationship Id="rId5" Type="http://schemas.openxmlformats.org/officeDocument/2006/relationships/image" Target="../media/image530.png"/><Relationship Id="rId10" Type="http://schemas.openxmlformats.org/officeDocument/2006/relationships/image" Target="../media/image65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E8CB8-8665-A8C0-19AC-7F00CED2B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5293849"/>
            <a:ext cx="7202558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The Mu2e Experiment and Stopping Target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1B464-56F6-D88B-2B83-FC5E6E163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By Sean Isaac</a:t>
            </a:r>
          </a:p>
          <a:p>
            <a:pPr algn="r"/>
            <a:r>
              <a:rPr lang="en-GB" dirty="0"/>
              <a:t>Supervisor: Joe Price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66E6E6-F307-4AE2-432A-B16CD130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64" b="20500"/>
          <a:stretch>
            <a:fillRect/>
          </a:stretch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pic>
        <p:nvPicPr>
          <p:cNvPr id="7" name="Picture 6" descr="Fast insights: University of Liverpool and TSR Insight">
            <a:extLst>
              <a:ext uri="{FF2B5EF4-FFF2-40B4-BE49-F238E27FC236}">
                <a16:creationId xmlns:a16="http://schemas.microsoft.com/office/drawing/2014/main" id="{1D2B683C-BB00-DD5C-1CF5-E5FE4044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34141" r="75642" b="36030"/>
          <a:stretch>
            <a:fillRect/>
          </a:stretch>
        </p:blipFill>
        <p:spPr bwMode="auto">
          <a:xfrm>
            <a:off x="101599" y="0"/>
            <a:ext cx="855134" cy="11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6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A2593-99E1-F228-48DA-F055DB52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2773-D45E-6D28-B857-84777345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2690706"/>
            <a:ext cx="10653578" cy="1132258"/>
          </a:xfrm>
        </p:spPr>
        <p:txBody>
          <a:bodyPr/>
          <a:lstStyle/>
          <a:p>
            <a:pPr algn="ctr"/>
            <a:r>
              <a:rPr lang="en-GB" dirty="0"/>
              <a:t>Back-up Slides</a:t>
            </a:r>
          </a:p>
        </p:txBody>
      </p:sp>
    </p:spTree>
    <p:extLst>
      <p:ext uri="{BB962C8B-B14F-4D97-AF65-F5344CB8AC3E}">
        <p14:creationId xmlns:p14="http://schemas.microsoft.com/office/powerpoint/2010/main" val="2941305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285EF-C03E-1C85-58B4-CABD2D07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/>
              <a:t>Mu2e Sensitivity Compared to Other CLFV Searches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EA6D3-67FE-295A-A795-49E83C67F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60" y="1441064"/>
            <a:ext cx="5634387" cy="52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6C9D-6720-A82F-EC95-77F2B219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500168"/>
            <a:ext cx="9454219" cy="1527048"/>
          </a:xfrm>
        </p:spPr>
        <p:txBody>
          <a:bodyPr anchor="b">
            <a:normAutofit/>
          </a:bodyPr>
          <a:lstStyle/>
          <a:p>
            <a:r>
              <a:rPr lang="en-GB" dirty="0"/>
              <a:t>STM Detectors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F8D04-F7F8-6F61-EC48-DAE9A739F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19201"/>
            <a:ext cx="7628467" cy="55949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Within the STM there are two detectors chosen on how they compliment each others weaknesses.</a:t>
            </a:r>
          </a:p>
          <a:p>
            <a:pPr>
              <a:lnSpc>
                <a:spcPct val="110000"/>
              </a:lnSpc>
            </a:pPr>
            <a:r>
              <a:rPr lang="en-GB" sz="1800" dirty="0" err="1"/>
              <a:t>HPGe</a:t>
            </a:r>
            <a:r>
              <a:rPr lang="en-GB" sz="18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Solid-state germanium crystal at a cryogenic temperature.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High energy resolution (order of 1-2KeV) to distinguish the photon lines, allowing to detect which process they came from.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Limited maximum count rate (struggles around the order 10^5 photons per second).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Needs to be heavily shielded due to radiation damage.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LaBr</a:t>
            </a:r>
            <a:r>
              <a:rPr lang="en-US" sz="1050" dirty="0"/>
              <a:t>3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dirty="0"/>
              <a:t>3 inch cylindrical scintillator crystal with hits recorded by a photomultiplier tube (PMT).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Poorer energy resolution relative to HPGe detector.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High maximum count rate (~8x that of HPGe)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Both are located 35m from the stopping target.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Both are heavily shielded and collimated for background reduction.</a:t>
            </a:r>
            <a:endParaRPr lang="en-GB" sz="1800" dirty="0"/>
          </a:p>
          <a:p>
            <a:pPr>
              <a:lnSpc>
                <a:spcPct val="110000"/>
              </a:lnSpc>
            </a:pPr>
            <a:endParaRPr lang="en-GB" sz="1300" dirty="0"/>
          </a:p>
          <a:p>
            <a:pPr>
              <a:lnSpc>
                <a:spcPct val="110000"/>
              </a:lnSpc>
            </a:pPr>
            <a:endParaRPr lang="en-GB" sz="13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A6D9B-6FC9-0799-3908-3BDC751715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61"/>
          <a:stretch>
            <a:fillRect/>
          </a:stretch>
        </p:blipFill>
        <p:spPr>
          <a:xfrm>
            <a:off x="7435018" y="3408680"/>
            <a:ext cx="4756982" cy="3405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A9EE9-A37B-D252-264F-670B840C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39"/>
          <a:stretch>
            <a:fillRect/>
          </a:stretch>
        </p:blipFill>
        <p:spPr>
          <a:xfrm>
            <a:off x="7435018" y="15011"/>
            <a:ext cx="4756982" cy="3403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563BD3-B4CE-E72B-8E14-55581C216CC4}"/>
              </a:ext>
            </a:extLst>
          </p:cNvPr>
          <p:cNvSpPr txBox="1"/>
          <p:nvPr/>
        </p:nvSpPr>
        <p:spPr>
          <a:xfrm>
            <a:off x="-76205" y="6645232"/>
            <a:ext cx="91694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Image credit: The Mu2e Experiment — Searching for Charged Lepton Flavor Violation M. T. Hedgesa,∗, on behalf of the Mu2e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338973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B5A11-7A5E-FFA5-2664-4F6851193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912DEA-03D6-744E-F33A-C30198CEC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61"/>
          <a:stretch>
            <a:fillRect/>
          </a:stretch>
        </p:blipFill>
        <p:spPr>
          <a:xfrm>
            <a:off x="207278" y="1325854"/>
            <a:ext cx="3749360" cy="2684129"/>
          </a:xfrm>
          <a:prstGeom prst="rect">
            <a:avLst/>
          </a:prstGeom>
        </p:spPr>
      </p:pic>
      <p:pic>
        <p:nvPicPr>
          <p:cNvPr id="9" name="Picture 8" descr="Diagram of a diagram of a vacuum can&#10;&#10;AI-generated content may be incorrect.">
            <a:extLst>
              <a:ext uri="{FF2B5EF4-FFF2-40B4-BE49-F238E27FC236}">
                <a16:creationId xmlns:a16="http://schemas.microsoft.com/office/drawing/2014/main" id="{6945DC4A-D3EF-FB0D-05DA-F956A1955B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39"/>
          <a:stretch>
            <a:fillRect/>
          </a:stretch>
        </p:blipFill>
        <p:spPr>
          <a:xfrm>
            <a:off x="4672380" y="1325854"/>
            <a:ext cx="3749359" cy="2682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046E99-FE00-90F9-E2EC-990B5D135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3" y="4104939"/>
            <a:ext cx="4219468" cy="2795396"/>
          </a:xfrm>
          <a:prstGeom prst="rect">
            <a:avLst/>
          </a:prstGeom>
        </p:spPr>
      </p:pic>
      <p:pic>
        <p:nvPicPr>
          <p:cNvPr id="8" name="Picture 7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88874AB3-F372-CEC2-33C2-2743ED5E3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808" y="4089400"/>
            <a:ext cx="4219468" cy="27953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BFFE109-6B3B-D584-7A5C-337E06524DCE}"/>
              </a:ext>
            </a:extLst>
          </p:cNvPr>
          <p:cNvSpPr txBox="1">
            <a:spLocks/>
          </p:cNvSpPr>
          <p:nvPr/>
        </p:nvSpPr>
        <p:spPr>
          <a:xfrm>
            <a:off x="489378" y="-279478"/>
            <a:ext cx="3185160" cy="1605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LaBr Smearing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C6A481-E335-9848-F6C3-B146413F15BC}"/>
              </a:ext>
            </a:extLst>
          </p:cNvPr>
          <p:cNvSpPr txBox="1">
            <a:spLocks/>
          </p:cNvSpPr>
          <p:nvPr/>
        </p:nvSpPr>
        <p:spPr>
          <a:xfrm>
            <a:off x="4952406" y="-279478"/>
            <a:ext cx="2904664" cy="1605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/>
              <a:t>HPGe</a:t>
            </a:r>
            <a:r>
              <a:rPr lang="en-US" dirty="0"/>
              <a:t> Smearing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A6B328-D26E-63D6-C830-8AC62F4645F1}"/>
              </a:ext>
            </a:extLst>
          </p:cNvPr>
          <p:cNvCxnSpPr>
            <a:cxnSpLocks/>
          </p:cNvCxnSpPr>
          <p:nvPr/>
        </p:nvCxnSpPr>
        <p:spPr>
          <a:xfrm>
            <a:off x="4381486" y="215900"/>
            <a:ext cx="2141" cy="64262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4B7226-E475-12B8-3F87-91C9D15C9507}"/>
              </a:ext>
            </a:extLst>
          </p:cNvPr>
          <p:cNvSpPr txBox="1"/>
          <p:nvPr/>
        </p:nvSpPr>
        <p:spPr>
          <a:xfrm>
            <a:off x="8487606" y="215900"/>
            <a:ext cx="36385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Key Takeaways: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simulation naturally prefers the </a:t>
            </a:r>
            <a:r>
              <a:rPr lang="en-GB" sz="2000" dirty="0" err="1"/>
              <a:t>HPGe</a:t>
            </a:r>
            <a:r>
              <a:rPr lang="en-GB" sz="2000" dirty="0"/>
              <a:t> detector as rate/ timing are not modelled. Remember the </a:t>
            </a:r>
            <a:r>
              <a:rPr lang="en-GB" sz="2000" dirty="0" err="1"/>
              <a:t>HPGe</a:t>
            </a:r>
            <a:r>
              <a:rPr lang="en-GB" sz="2000" dirty="0"/>
              <a:t> detector favours energy resolution over count rate. It is the reverse for LaBr.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Hence, peaks are more visible in this simulation for the </a:t>
            </a:r>
            <a:r>
              <a:rPr lang="en-GB" sz="2000" dirty="0" err="1"/>
              <a:t>HPGe</a:t>
            </a:r>
            <a:r>
              <a:rPr lang="en-GB" sz="2000" dirty="0"/>
              <a:t> detector.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By design, the LaBr has much poorer background rejection too. Thus, the background appears larger than the </a:t>
            </a:r>
            <a:r>
              <a:rPr lang="en-GB" sz="2000" dirty="0" err="1"/>
              <a:t>HPGe</a:t>
            </a:r>
            <a:r>
              <a:rPr lang="en-GB" sz="2000" dirty="0"/>
              <a:t> detector.</a:t>
            </a:r>
          </a:p>
        </p:txBody>
      </p:sp>
    </p:spTree>
    <p:extLst>
      <p:ext uri="{BB962C8B-B14F-4D97-AF65-F5344CB8AC3E}">
        <p14:creationId xmlns:p14="http://schemas.microsoft.com/office/powerpoint/2010/main" val="129632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F3E6F82-836B-858F-ADED-19E9A71A0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B56B9-39FE-E495-BA86-AD6220B0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454924"/>
            <a:ext cx="8732520" cy="9052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Detector Pulses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1E72D-2BC3-C4CF-AF87-A54DC3BD0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0" y="2362952"/>
            <a:ext cx="5567617" cy="3674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DC2425-6193-30F6-023C-4A693C00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024" y="2362952"/>
            <a:ext cx="5625723" cy="3389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942C5C-0E67-3A0E-B27A-3FA8A269E6E0}"/>
              </a:ext>
            </a:extLst>
          </p:cNvPr>
          <p:cNvSpPr txBox="1"/>
          <p:nvPr/>
        </p:nvSpPr>
        <p:spPr>
          <a:xfrm>
            <a:off x="3678766" y="1257401"/>
            <a:ext cx="48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Credit to Leo Liu (left) and Yuze Lin (Right)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67B9D-66F7-8E1F-0269-62CCAFEDD01A}"/>
              </a:ext>
            </a:extLst>
          </p:cNvPr>
          <p:cNvSpPr txBox="1"/>
          <p:nvPr/>
        </p:nvSpPr>
        <p:spPr>
          <a:xfrm>
            <a:off x="2959100" y="5893791"/>
            <a:ext cx="48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HPGe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0834B9-12FC-6EAB-FAB3-53EEE585AAEE}"/>
              </a:ext>
            </a:extLst>
          </p:cNvPr>
          <p:cNvSpPr txBox="1"/>
          <p:nvPr/>
        </p:nvSpPr>
        <p:spPr>
          <a:xfrm>
            <a:off x="8826500" y="5852912"/>
            <a:ext cx="48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LaBr</a:t>
            </a:r>
          </a:p>
        </p:txBody>
      </p:sp>
    </p:spTree>
    <p:extLst>
      <p:ext uri="{BB962C8B-B14F-4D97-AF65-F5344CB8AC3E}">
        <p14:creationId xmlns:p14="http://schemas.microsoft.com/office/powerpoint/2010/main" val="660603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81212-8093-303D-16C2-741E3D81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4" y="1635260"/>
            <a:ext cx="4041606" cy="2241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DAQ Data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2C6530-FA6A-D707-DF26-388D74FE2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166"/>
          <a:stretch>
            <a:fillRect/>
          </a:stretch>
        </p:blipFill>
        <p:spPr>
          <a:xfrm>
            <a:off x="5897630" y="0"/>
            <a:ext cx="4879817" cy="69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FEC40-E259-A3E6-85F4-EE7E48B8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665"/>
            <a:ext cx="12132782" cy="571533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DEA96D-4118-F4C6-8FC1-B5EB948F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500168"/>
            <a:ext cx="9454219" cy="1527048"/>
          </a:xfrm>
        </p:spPr>
        <p:txBody>
          <a:bodyPr anchor="b">
            <a:normAutofit/>
          </a:bodyPr>
          <a:lstStyle/>
          <a:p>
            <a:r>
              <a:rPr lang="en-GB" dirty="0"/>
              <a:t>Recurrence Relation Visualised </a:t>
            </a:r>
          </a:p>
        </p:txBody>
      </p:sp>
    </p:spTree>
    <p:extLst>
      <p:ext uri="{BB962C8B-B14F-4D97-AF65-F5344CB8AC3E}">
        <p14:creationId xmlns:p14="http://schemas.microsoft.com/office/powerpoint/2010/main" val="165703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F9DA-0F31-3E8E-7EF0-D5E1ABA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57" y="173730"/>
            <a:ext cx="10691265" cy="1307592"/>
          </a:xfrm>
        </p:spPr>
        <p:txBody>
          <a:bodyPr/>
          <a:lstStyle/>
          <a:p>
            <a:r>
              <a:rPr lang="en-GB" dirty="0"/>
              <a:t>Long Lifetime Photons Extra Description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74026-BE9D-45D5-0444-E106BF0D2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6517" y="1409671"/>
                <a:ext cx="3092431" cy="430242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i="1" dirty="0"/>
                  <a:t>Analytical Description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u="sng" dirty="0"/>
              </a:p>
              <a:p>
                <a:pPr marL="0" indent="0" algn="ctr">
                  <a:buNone/>
                </a:pPr>
                <a:endParaRPr lang="en-GB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74026-BE9D-45D5-0444-E106BF0D2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6517" y="1409671"/>
                <a:ext cx="3092431" cy="4302421"/>
              </a:xfrm>
              <a:blipFill>
                <a:blip r:embed="rId3"/>
                <a:stretch>
                  <a:fillRect t="-4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B6D800E-0F13-E3EC-46C3-14FC0017CB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653" y="2645593"/>
                <a:ext cx="3092431" cy="4302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𝑃𝑟𝑜𝑑𝑢𝑐𝑡𝑖𝑜𝑛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𝑃𝑢𝑙𝑠𝑒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0" i="1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B" u="sng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B6D800E-0F13-E3EC-46C3-14FC0017C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53" y="2645593"/>
                <a:ext cx="3092431" cy="4302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B0A57-8E6F-947E-90D7-154E81554AA0}"/>
                  </a:ext>
                </a:extLst>
              </p:cNvPr>
              <p:cNvSpPr txBox="1"/>
              <p:nvPr/>
            </p:nvSpPr>
            <p:spPr>
              <a:xfrm>
                <a:off x="-742725" y="2971871"/>
                <a:ext cx="6096000" cy="641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4B0A57-8E6F-947E-90D7-154E81554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2725" y="2971871"/>
                <a:ext cx="6096000" cy="641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CEEDB-975E-CF60-1114-6F7B7DD0C98B}"/>
              </a:ext>
            </a:extLst>
          </p:cNvPr>
          <p:cNvSpPr txBox="1">
            <a:spLocks/>
          </p:cNvSpPr>
          <p:nvPr/>
        </p:nvSpPr>
        <p:spPr>
          <a:xfrm>
            <a:off x="759060" y="3616294"/>
            <a:ext cx="3092431" cy="430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0" i="1" dirty="0"/>
              <a:t>Decay (Pulse Gap)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CCC871-95AB-F315-EABD-9C88D2911F8E}"/>
                  </a:ext>
                </a:extLst>
              </p:cNvPr>
              <p:cNvSpPr txBox="1"/>
              <p:nvPr/>
            </p:nvSpPr>
            <p:spPr>
              <a:xfrm>
                <a:off x="-802054" y="4024455"/>
                <a:ext cx="6239932" cy="536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CCC871-95AB-F315-EABD-9C88D2911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2054" y="4024455"/>
                <a:ext cx="6239932" cy="5365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B1A8F-C081-9BA7-0DA6-6E8A8BB01F65}"/>
                  </a:ext>
                </a:extLst>
              </p:cNvPr>
              <p:cNvSpPr txBox="1"/>
              <p:nvPr/>
            </p:nvSpPr>
            <p:spPr>
              <a:xfrm>
                <a:off x="2543337" y="1726457"/>
                <a:ext cx="6498166" cy="526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gap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20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3B1A8F-C081-9BA7-0DA6-6E8A8BB01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37" y="1726457"/>
                <a:ext cx="6498166" cy="526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375414-55DC-DF4F-7B10-4D2DCCC7AFA3}"/>
              </a:ext>
            </a:extLst>
          </p:cNvPr>
          <p:cNvSpPr txBox="1">
            <a:spLocks/>
          </p:cNvSpPr>
          <p:nvPr/>
        </p:nvSpPr>
        <p:spPr>
          <a:xfrm>
            <a:off x="4214554" y="1379926"/>
            <a:ext cx="3092431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/>
              <a:t>Recurrence Relation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9D065-B314-D001-4281-2B6B30DBF92A}"/>
                  </a:ext>
                </a:extLst>
              </p:cNvPr>
              <p:cNvSpPr txBox="1"/>
              <p:nvPr/>
            </p:nvSpPr>
            <p:spPr>
              <a:xfrm>
                <a:off x="2416358" y="2853222"/>
                <a:ext cx="6498166" cy="794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gap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69D065-B314-D001-4281-2B6B30DBF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358" y="2853222"/>
                <a:ext cx="6498166" cy="794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9CEFB5-4C9C-FBB3-1245-BD3C003FD310}"/>
              </a:ext>
            </a:extLst>
          </p:cNvPr>
          <p:cNvSpPr txBox="1">
            <a:spLocks/>
          </p:cNvSpPr>
          <p:nvPr/>
        </p:nvSpPr>
        <p:spPr>
          <a:xfrm>
            <a:off x="4214554" y="2308530"/>
            <a:ext cx="3092431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/>
              <a:t>Pulses until Steady State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FD2DA7-271F-1534-03FB-6AD976FAD043}"/>
              </a:ext>
            </a:extLst>
          </p:cNvPr>
          <p:cNvSpPr txBox="1">
            <a:spLocks/>
          </p:cNvSpPr>
          <p:nvPr/>
        </p:nvSpPr>
        <p:spPr>
          <a:xfrm>
            <a:off x="4214554" y="3733400"/>
            <a:ext cx="3092431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/>
              <a:t>Time until Steady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EE69A1-EEA4-477C-B39A-AE5A789A739A}"/>
                  </a:ext>
                </a:extLst>
              </p:cNvPr>
              <p:cNvSpPr txBox="1"/>
              <p:nvPr/>
            </p:nvSpPr>
            <p:spPr>
              <a:xfrm>
                <a:off x="2317912" y="4082692"/>
                <a:ext cx="6498166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m:rPr>
                          <m:sty m:val="p"/>
                        </m:rP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EE69A1-EEA4-477C-B39A-AE5A789A7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912" y="4082692"/>
                <a:ext cx="6498166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C3DFAE-5EDD-CBD2-33FE-1B6253457651}"/>
                  </a:ext>
                </a:extLst>
              </p:cNvPr>
              <p:cNvSpPr txBox="1"/>
              <p:nvPr/>
            </p:nvSpPr>
            <p:spPr>
              <a:xfrm>
                <a:off x="6417000" y="1803296"/>
                <a:ext cx="6498166" cy="1065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pulse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FC3DFAE-5EDD-CBD2-33FE-1B6253457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00" y="1803296"/>
                <a:ext cx="6498166" cy="1065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5664F3E-4667-E542-EFC3-4D698012F8D4}"/>
              </a:ext>
            </a:extLst>
          </p:cNvPr>
          <p:cNvSpPr txBox="1">
            <a:spLocks/>
          </p:cNvSpPr>
          <p:nvPr/>
        </p:nvSpPr>
        <p:spPr>
          <a:xfrm>
            <a:off x="8119867" y="1393801"/>
            <a:ext cx="3092431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/>
              <a:t>Per Pulse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A57D65-60E8-947C-B802-306D74438A30}"/>
                  </a:ext>
                </a:extLst>
              </p:cNvPr>
              <p:cNvSpPr txBox="1"/>
              <p:nvPr/>
            </p:nvSpPr>
            <p:spPr>
              <a:xfrm>
                <a:off x="6288877" y="3539754"/>
                <a:ext cx="6997336" cy="887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1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m:rPr>
                          <m:sty m:val="p"/>
                        </m:rPr>
                        <a:rPr lang="en-GB" sz="20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GB" sz="2000" b="0" i="1" smtClean="0">
                          <a:latin typeface="Cambria Math" panose="02040503050406030204" pitchFamily="18" charset="0"/>
                        </a:rPr>
                        <m:t>SDF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gap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A57D65-60E8-947C-B802-306D74438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877" y="3539754"/>
                <a:ext cx="6997336" cy="8878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34D60AD-E772-FDF1-14AD-137A18C20B35}"/>
              </a:ext>
            </a:extLst>
          </p:cNvPr>
          <p:cNvSpPr txBox="1">
            <a:spLocks/>
          </p:cNvSpPr>
          <p:nvPr/>
        </p:nvSpPr>
        <p:spPr>
          <a:xfrm>
            <a:off x="8157984" y="3123484"/>
            <a:ext cx="3092431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/>
              <a:t>Population at Steady State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4DEE9FF-218D-3E08-4374-E979B7631412}"/>
              </a:ext>
            </a:extLst>
          </p:cNvPr>
          <p:cNvSpPr txBox="1">
            <a:spLocks/>
          </p:cNvSpPr>
          <p:nvPr/>
        </p:nvSpPr>
        <p:spPr>
          <a:xfrm>
            <a:off x="8184541" y="4544665"/>
            <a:ext cx="3092431" cy="84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i="1" dirty="0"/>
              <a:t>Population at a Given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B64B2-61B7-F5A6-A205-391D56B4BC9B}"/>
                  </a:ext>
                </a:extLst>
              </p:cNvPr>
              <p:cNvSpPr txBox="1"/>
              <p:nvPr/>
            </p:nvSpPr>
            <p:spPr>
              <a:xfrm>
                <a:off x="5039044" y="5004922"/>
                <a:ext cx="9497003" cy="1030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BB64B2-61B7-F5A6-A205-391D56B4B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44" y="5004922"/>
                <a:ext cx="9497003" cy="10306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28263D-8712-9D69-0B66-ABCEEEDF42EE}"/>
              </a:ext>
            </a:extLst>
          </p:cNvPr>
          <p:cNvSpPr/>
          <p:nvPr/>
        </p:nvSpPr>
        <p:spPr>
          <a:xfrm>
            <a:off x="715857" y="1138398"/>
            <a:ext cx="3042699" cy="416003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CEC4D0-28E3-658B-B5F2-36483E23883E}"/>
              </a:ext>
            </a:extLst>
          </p:cNvPr>
          <p:cNvSpPr/>
          <p:nvPr/>
        </p:nvSpPr>
        <p:spPr>
          <a:xfrm>
            <a:off x="759060" y="5674835"/>
            <a:ext cx="6579575" cy="1101551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D1FEC87-17DF-6F1B-DFF6-928A8E778C1B}"/>
              </a:ext>
            </a:extLst>
          </p:cNvPr>
          <p:cNvSpPr/>
          <p:nvPr/>
        </p:nvSpPr>
        <p:spPr>
          <a:xfrm>
            <a:off x="4158544" y="1144765"/>
            <a:ext cx="3042699" cy="4160037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476375-9283-55E4-5F88-45C75087DCDC}"/>
              </a:ext>
            </a:extLst>
          </p:cNvPr>
          <p:cNvSpPr/>
          <p:nvPr/>
        </p:nvSpPr>
        <p:spPr>
          <a:xfrm>
            <a:off x="7462816" y="1138398"/>
            <a:ext cx="4406537" cy="5525008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54725B-93B4-4EA9-0948-C49353F7E9B1}"/>
              </a:ext>
            </a:extLst>
          </p:cNvPr>
          <p:cNvSpPr txBox="1"/>
          <p:nvPr/>
        </p:nvSpPr>
        <p:spPr>
          <a:xfrm>
            <a:off x="612106" y="775433"/>
            <a:ext cx="33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Photon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1C81F7-CC4C-E5F2-3F8C-90DDAB8411DE}"/>
              </a:ext>
            </a:extLst>
          </p:cNvPr>
          <p:cNvSpPr txBox="1"/>
          <p:nvPr/>
        </p:nvSpPr>
        <p:spPr>
          <a:xfrm>
            <a:off x="4037461" y="797482"/>
            <a:ext cx="33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The Steady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285629-6819-F0EE-D75E-CA2FE2938D74}"/>
              </a:ext>
            </a:extLst>
          </p:cNvPr>
          <p:cNvSpPr txBox="1"/>
          <p:nvPr/>
        </p:nvSpPr>
        <p:spPr>
          <a:xfrm>
            <a:off x="7941210" y="797482"/>
            <a:ext cx="33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Population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95B9C-9F80-98BF-9D2F-157FCD63C182}"/>
              </a:ext>
            </a:extLst>
          </p:cNvPr>
          <p:cNvSpPr txBox="1"/>
          <p:nvPr/>
        </p:nvSpPr>
        <p:spPr>
          <a:xfrm>
            <a:off x="2334794" y="5274080"/>
            <a:ext cx="33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Approximator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B31D95-9239-57AB-3514-67060BC15822}"/>
                  </a:ext>
                </a:extLst>
              </p:cNvPr>
              <p:cNvSpPr txBox="1"/>
              <p:nvPr/>
            </p:nvSpPr>
            <p:spPr>
              <a:xfrm>
                <a:off x="214899" y="5933526"/>
                <a:ext cx="7667896" cy="72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pulse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gap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B31D95-9239-57AB-3514-67060BC15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9" y="5933526"/>
                <a:ext cx="7667896" cy="7298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6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B4472A-332B-71E5-8009-33841E7C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0AE68-5B64-4061-FD5B-51AAF24F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4" y="1635260"/>
            <a:ext cx="3348297" cy="2241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RMC Spectrum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06DC6-2C36-D791-833A-A940C582C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99" y="626203"/>
            <a:ext cx="7390808" cy="55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2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B9AB-AD07-E004-B6CB-8202FB11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-  CLFV and The Standard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4D4E0-4D29-0B52-6D9D-F5AB75018A38}"/>
                  </a:ext>
                </a:extLst>
              </p:cNvPr>
              <p:cNvSpPr txBox="1"/>
              <p:nvPr/>
            </p:nvSpPr>
            <p:spPr>
              <a:xfrm>
                <a:off x="287867" y="1680898"/>
                <a:ext cx="36045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SU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SU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4D4E0-4D29-0B52-6D9D-F5AB75018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1680898"/>
                <a:ext cx="3604513" cy="369332"/>
              </a:xfrm>
              <a:prstGeom prst="rect">
                <a:avLst/>
              </a:prstGeom>
              <a:blipFill>
                <a:blip r:embed="rId2"/>
                <a:stretch>
                  <a:fillRect l="-1351" r="-338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32E4961-93B6-11B8-BF61-94F62D2C9295}"/>
              </a:ext>
            </a:extLst>
          </p:cNvPr>
          <p:cNvSpPr txBox="1"/>
          <p:nvPr/>
        </p:nvSpPr>
        <p:spPr>
          <a:xfrm>
            <a:off x="952500" y="1135978"/>
            <a:ext cx="341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Standard Model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F2884CD-4633-C62F-356E-E3D0593AF019}"/>
              </a:ext>
            </a:extLst>
          </p:cNvPr>
          <p:cNvSpPr/>
          <p:nvPr/>
        </p:nvSpPr>
        <p:spPr>
          <a:xfrm rot="10800000">
            <a:off x="8518489" y="3937000"/>
            <a:ext cx="453642" cy="2850909"/>
          </a:xfrm>
          <a:prstGeom prst="rightBrace">
            <a:avLst>
              <a:gd name="adj1" fmla="val 8333"/>
              <a:gd name="adj2" fmla="val 874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EE665-9DAE-9C93-7A54-DD9BCE6AF228}"/>
              </a:ext>
            </a:extLst>
          </p:cNvPr>
          <p:cNvSpPr txBox="1"/>
          <p:nvPr/>
        </p:nvSpPr>
        <p:spPr>
          <a:xfrm>
            <a:off x="1749506" y="2489200"/>
            <a:ext cx="209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Electroweak Unification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02D73A9-0C3B-19F8-438D-3CC849091B1B}"/>
              </a:ext>
            </a:extLst>
          </p:cNvPr>
          <p:cNvSpPr/>
          <p:nvPr/>
        </p:nvSpPr>
        <p:spPr>
          <a:xfrm>
            <a:off x="2658533" y="3118598"/>
            <a:ext cx="237066" cy="754235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D77C7-0230-12F2-6212-E4EE3AE44E4F}"/>
              </a:ext>
            </a:extLst>
          </p:cNvPr>
          <p:cNvSpPr txBox="1"/>
          <p:nvPr/>
        </p:nvSpPr>
        <p:spPr>
          <a:xfrm>
            <a:off x="2133599" y="325972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SSB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522E66-E747-1FB2-BE7A-F562406487CB}"/>
                  </a:ext>
                </a:extLst>
              </p:cNvPr>
              <p:cNvSpPr txBox="1"/>
              <p:nvPr/>
            </p:nvSpPr>
            <p:spPr>
              <a:xfrm>
                <a:off x="1885844" y="3832980"/>
                <a:ext cx="1853391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522E66-E747-1FB2-BE7A-F56240648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844" y="3832980"/>
                <a:ext cx="1853391" cy="584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EB8241A8-AE7B-084B-D67B-262B00FAA697}"/>
              </a:ext>
            </a:extLst>
          </p:cNvPr>
          <p:cNvSpPr/>
          <p:nvPr/>
        </p:nvSpPr>
        <p:spPr>
          <a:xfrm rot="5400000">
            <a:off x="2647265" y="3682913"/>
            <a:ext cx="259602" cy="163863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C9D0D5-C56A-8F7F-05C6-53DE11175FDF}"/>
              </a:ext>
            </a:extLst>
          </p:cNvPr>
          <p:cNvSpPr txBox="1"/>
          <p:nvPr/>
        </p:nvSpPr>
        <p:spPr>
          <a:xfrm>
            <a:off x="1491677" y="4646107"/>
            <a:ext cx="257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Dirac Mass Matrix 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340A624-3F98-821E-4BA9-037493C03BA7}"/>
              </a:ext>
            </a:extLst>
          </p:cNvPr>
          <p:cNvSpPr/>
          <p:nvPr/>
        </p:nvSpPr>
        <p:spPr>
          <a:xfrm rot="3260805">
            <a:off x="2058930" y="4788990"/>
            <a:ext cx="183338" cy="1162469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1C35FE-CB95-FF1E-4F4C-40FBB003CF6F}"/>
              </a:ext>
            </a:extLst>
          </p:cNvPr>
          <p:cNvSpPr txBox="1"/>
          <p:nvPr/>
        </p:nvSpPr>
        <p:spPr>
          <a:xfrm>
            <a:off x="2016601" y="5198726"/>
            <a:ext cx="189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Unitary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D1F2A9-7008-0C22-92FD-4E547602CCED}"/>
                  </a:ext>
                </a:extLst>
              </p:cNvPr>
              <p:cNvSpPr txBox="1"/>
              <p:nvPr/>
            </p:nvSpPr>
            <p:spPr>
              <a:xfrm>
                <a:off x="287867" y="5883345"/>
                <a:ext cx="2017412" cy="387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  <m:sup>
                          <m: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⊺</m:t>
                          </m:r>
                        </m:sup>
                      </m:sSubSup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diag</m:t>
                          </m:r>
                        </m:sup>
                      </m:sSub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D1F2A9-7008-0C22-92FD-4E547602C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5883345"/>
                <a:ext cx="2017412" cy="387991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A8EA09-6EE0-2431-D58B-4EDB7933BEE4}"/>
              </a:ext>
            </a:extLst>
          </p:cNvPr>
          <p:cNvCxnSpPr/>
          <p:nvPr/>
        </p:nvCxnSpPr>
        <p:spPr>
          <a:xfrm flipV="1">
            <a:off x="570313" y="5915739"/>
            <a:ext cx="0" cy="1040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rrow: Down 21">
            <a:extLst>
              <a:ext uri="{FF2B5EF4-FFF2-40B4-BE49-F238E27FC236}">
                <a16:creationId xmlns:a16="http://schemas.microsoft.com/office/drawing/2014/main" id="{E27CB891-3C80-3910-A812-9B7CD6996A48}"/>
              </a:ext>
            </a:extLst>
          </p:cNvPr>
          <p:cNvSpPr/>
          <p:nvPr/>
        </p:nvSpPr>
        <p:spPr>
          <a:xfrm rot="16200000">
            <a:off x="2873853" y="5649487"/>
            <a:ext cx="177800" cy="911535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42522-5E67-8AA5-C479-35C9ACCEAF3E}"/>
              </a:ext>
            </a:extLst>
          </p:cNvPr>
          <p:cNvSpPr txBox="1"/>
          <p:nvPr/>
        </p:nvSpPr>
        <p:spPr>
          <a:xfrm>
            <a:off x="3418521" y="5819442"/>
            <a:ext cx="209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Charged Lepton Flavour Violation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C23D69-F679-762E-55F1-244DDA8F4191}"/>
              </a:ext>
            </a:extLst>
          </p:cNvPr>
          <p:cNvSpPr/>
          <p:nvPr/>
        </p:nvSpPr>
        <p:spPr>
          <a:xfrm rot="2545141">
            <a:off x="2545361" y="6074072"/>
            <a:ext cx="762888" cy="950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A99DDD-9C1C-BD0B-D278-06BCB817A58F}"/>
              </a:ext>
            </a:extLst>
          </p:cNvPr>
          <p:cNvSpPr/>
          <p:nvPr/>
        </p:nvSpPr>
        <p:spPr>
          <a:xfrm rot="8043128">
            <a:off x="2531089" y="6063342"/>
            <a:ext cx="762888" cy="950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A38886-6095-7CF9-A0C7-98780668DC76}"/>
              </a:ext>
            </a:extLst>
          </p:cNvPr>
          <p:cNvCxnSpPr>
            <a:cxnSpLocks/>
          </p:cNvCxnSpPr>
          <p:nvPr/>
        </p:nvCxnSpPr>
        <p:spPr>
          <a:xfrm>
            <a:off x="5812434" y="1311566"/>
            <a:ext cx="0" cy="554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F0A689-05FD-EEE3-D280-ADEC68D1253C}"/>
              </a:ext>
            </a:extLst>
          </p:cNvPr>
          <p:cNvSpPr txBox="1"/>
          <p:nvPr/>
        </p:nvSpPr>
        <p:spPr>
          <a:xfrm>
            <a:off x="7427736" y="1114769"/>
            <a:ext cx="341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Beyond Standard Model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E73519-83F2-8DC5-67F0-F4BE9D6A127A}"/>
              </a:ext>
            </a:extLst>
          </p:cNvPr>
          <p:cNvSpPr txBox="1"/>
          <p:nvPr/>
        </p:nvSpPr>
        <p:spPr>
          <a:xfrm>
            <a:off x="5805454" y="1644372"/>
            <a:ext cx="209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Neutrino Oscillations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0EE24C3-AE1B-E5B6-0AD4-532D1457B76A}"/>
              </a:ext>
            </a:extLst>
          </p:cNvPr>
          <p:cNvSpPr/>
          <p:nvPr/>
        </p:nvSpPr>
        <p:spPr>
          <a:xfrm rot="16200000">
            <a:off x="7645359" y="1622171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Double Bracket 33">
            <a:extLst>
              <a:ext uri="{FF2B5EF4-FFF2-40B4-BE49-F238E27FC236}">
                <a16:creationId xmlns:a16="http://schemas.microsoft.com/office/drawing/2014/main" id="{4EAE4A27-8CCA-72CB-8866-6922C127F6EB}"/>
              </a:ext>
            </a:extLst>
          </p:cNvPr>
          <p:cNvSpPr/>
          <p:nvPr/>
        </p:nvSpPr>
        <p:spPr>
          <a:xfrm>
            <a:off x="8108018" y="1600696"/>
            <a:ext cx="1144873" cy="646331"/>
          </a:xfrm>
          <a:prstGeom prst="bracket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74923F-432A-0699-DE7C-1CF324318910}"/>
              </a:ext>
            </a:extLst>
          </p:cNvPr>
          <p:cNvSpPr txBox="1"/>
          <p:nvPr/>
        </p:nvSpPr>
        <p:spPr>
          <a:xfrm>
            <a:off x="8199249" y="1600696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PMNS</a:t>
            </a:r>
          </a:p>
          <a:p>
            <a:pPr algn="ctr"/>
            <a:r>
              <a:rPr lang="en-GB" dirty="0"/>
              <a:t>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474AEB-92EC-C6F3-5851-8458A0A43079}"/>
                  </a:ext>
                </a:extLst>
              </p:cNvPr>
              <p:cNvSpPr txBox="1"/>
              <p:nvPr/>
            </p:nvSpPr>
            <p:spPr>
              <a:xfrm>
                <a:off x="9789232" y="1691214"/>
                <a:ext cx="2478365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BR(CLFV)=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−54</m:t>
                        </m:r>
                      </m:sup>
                    </m:sSup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474AEB-92EC-C6F3-5851-8458A0A4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9232" y="1691214"/>
                <a:ext cx="2478365" cy="372410"/>
              </a:xfrm>
              <a:prstGeom prst="rect">
                <a:avLst/>
              </a:prstGeom>
              <a:blipFill>
                <a:blip r:embed="rId5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Down 39">
            <a:extLst>
              <a:ext uri="{FF2B5EF4-FFF2-40B4-BE49-F238E27FC236}">
                <a16:creationId xmlns:a16="http://schemas.microsoft.com/office/drawing/2014/main" id="{233B62D7-2A80-4C7F-9094-F52645046D5B}"/>
              </a:ext>
            </a:extLst>
          </p:cNvPr>
          <p:cNvSpPr/>
          <p:nvPr/>
        </p:nvSpPr>
        <p:spPr>
          <a:xfrm rot="16200000">
            <a:off x="9468956" y="1622171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F5F590-FDED-2A17-F843-9EFCA0E71BA8}"/>
              </a:ext>
            </a:extLst>
          </p:cNvPr>
          <p:cNvSpPr txBox="1"/>
          <p:nvPr/>
        </p:nvSpPr>
        <p:spPr>
          <a:xfrm>
            <a:off x="5805455" y="2682767"/>
            <a:ext cx="209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See-Saw</a:t>
            </a:r>
          </a:p>
          <a:p>
            <a:pPr algn="ctr"/>
            <a:r>
              <a:rPr lang="en-GB" dirty="0"/>
              <a:t>Extensions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CB1A3493-1D9A-EBF0-48F6-7A8141751564}"/>
              </a:ext>
            </a:extLst>
          </p:cNvPr>
          <p:cNvSpPr/>
          <p:nvPr/>
        </p:nvSpPr>
        <p:spPr>
          <a:xfrm rot="14871522">
            <a:off x="7691665" y="2375167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529EB50-97FE-554E-88B6-9E2A29B4271A}"/>
              </a:ext>
            </a:extLst>
          </p:cNvPr>
          <p:cNvSpPr/>
          <p:nvPr/>
        </p:nvSpPr>
        <p:spPr>
          <a:xfrm rot="16200000">
            <a:off x="7733200" y="2731783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15DEB16E-0C8C-3448-B1B3-5008E097BD5C}"/>
              </a:ext>
            </a:extLst>
          </p:cNvPr>
          <p:cNvSpPr/>
          <p:nvPr/>
        </p:nvSpPr>
        <p:spPr>
          <a:xfrm rot="17657575">
            <a:off x="7688676" y="3100617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A8C1DD-1DE4-949D-9500-E1346433DEA8}"/>
              </a:ext>
            </a:extLst>
          </p:cNvPr>
          <p:cNvSpPr txBox="1"/>
          <p:nvPr/>
        </p:nvSpPr>
        <p:spPr>
          <a:xfrm>
            <a:off x="8185155" y="228815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535C92-04C3-916A-F40A-445A01EF4D37}"/>
              </a:ext>
            </a:extLst>
          </p:cNvPr>
          <p:cNvSpPr txBox="1"/>
          <p:nvPr/>
        </p:nvSpPr>
        <p:spPr>
          <a:xfrm>
            <a:off x="8199250" y="282097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010661-8F43-0458-D018-D0B0F10F1D15}"/>
              </a:ext>
            </a:extLst>
          </p:cNvPr>
          <p:cNvSpPr txBox="1"/>
          <p:nvPr/>
        </p:nvSpPr>
        <p:spPr>
          <a:xfrm>
            <a:off x="8182477" y="332904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Type III</a:t>
            </a:r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F196A42F-FA16-FE4D-3DFE-BD198BAAB2EB}"/>
              </a:ext>
            </a:extLst>
          </p:cNvPr>
          <p:cNvSpPr/>
          <p:nvPr/>
        </p:nvSpPr>
        <p:spPr>
          <a:xfrm rot="16200000">
            <a:off x="9409073" y="2198968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3E67C16F-08DC-7E6D-9C91-AB3BC767418A}"/>
              </a:ext>
            </a:extLst>
          </p:cNvPr>
          <p:cNvSpPr/>
          <p:nvPr/>
        </p:nvSpPr>
        <p:spPr>
          <a:xfrm rot="16200000">
            <a:off x="9415792" y="2771180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F4F85A2E-A0FE-75E1-DF99-4AC393301DAE}"/>
              </a:ext>
            </a:extLst>
          </p:cNvPr>
          <p:cNvSpPr/>
          <p:nvPr/>
        </p:nvSpPr>
        <p:spPr>
          <a:xfrm rot="16200000">
            <a:off x="9409073" y="3320539"/>
            <a:ext cx="235352" cy="547714"/>
          </a:xfrm>
          <a:prstGeom prst="downArrow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77A9BF-AB29-B6EE-AE2E-BAB3319154B1}"/>
                  </a:ext>
                </a:extLst>
              </p:cNvPr>
              <p:cNvSpPr txBox="1"/>
              <p:nvPr/>
            </p:nvSpPr>
            <p:spPr>
              <a:xfrm>
                <a:off x="9766784" y="2237527"/>
                <a:ext cx="2387413" cy="52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</a:rPr>
                  <a:t>BR(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GB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GB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</m:num>
                      <m:den>
                        <m:r>
                          <a:rPr lang="en-GB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GB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0.1 − 10</m:t>
                    </m:r>
                  </m:oMath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77A9BF-AB29-B6EE-AE2E-BAB331915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784" y="2237527"/>
                <a:ext cx="2387413" cy="522644"/>
              </a:xfrm>
              <a:prstGeom prst="rect">
                <a:avLst/>
              </a:prstGeom>
              <a:blipFill>
                <a:blip r:embed="rId6"/>
                <a:stretch>
                  <a:fillRect l="-2041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D37706-C990-6D1F-5335-3ACB60BC61A9}"/>
                  </a:ext>
                </a:extLst>
              </p:cNvPr>
              <p:cNvSpPr txBox="1"/>
              <p:nvPr/>
            </p:nvSpPr>
            <p:spPr>
              <a:xfrm>
                <a:off x="9881357" y="2844114"/>
                <a:ext cx="2293709" cy="52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</a:rPr>
                  <a:t>BR(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D37706-C990-6D1F-5335-3ACB60BC6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57" y="2844114"/>
                <a:ext cx="2293709" cy="522644"/>
              </a:xfrm>
              <a:prstGeom prst="rect">
                <a:avLst/>
              </a:prstGeom>
              <a:blipFill>
                <a:blip r:embed="rId7"/>
                <a:stretch>
                  <a:fillRect l="-1862" r="-798"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E637A2-1108-CFBE-CCF1-BED1D2662293}"/>
                  </a:ext>
                </a:extLst>
              </p:cNvPr>
              <p:cNvSpPr txBox="1"/>
              <p:nvPr/>
            </p:nvSpPr>
            <p:spPr>
              <a:xfrm>
                <a:off x="9860490" y="3370538"/>
                <a:ext cx="2293709" cy="52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00B050"/>
                    </a:solidFill>
                  </a:rPr>
                  <a:t>BR(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</m:num>
                      <m:den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GB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)=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E637A2-1108-CFBE-CCF1-BED1D266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490" y="3370538"/>
                <a:ext cx="2293709" cy="522644"/>
              </a:xfrm>
              <a:prstGeom prst="rect">
                <a:avLst/>
              </a:prstGeom>
              <a:blipFill>
                <a:blip r:embed="rId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CF39510A-8EFB-19AA-B922-8C9806A47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77" y="3872833"/>
            <a:ext cx="3235023" cy="2915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29CE2C-BD18-A05C-7962-12D89B320C1D}"/>
                  </a:ext>
                </a:extLst>
              </p:cNvPr>
              <p:cNvSpPr txBox="1"/>
              <p:nvPr/>
            </p:nvSpPr>
            <p:spPr>
              <a:xfrm>
                <a:off x="5999109" y="4143086"/>
                <a:ext cx="2405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SMEFT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GB" dirty="0"/>
                  <a:t>) Space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29CE2C-BD18-A05C-7962-12D89B320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109" y="4143086"/>
                <a:ext cx="2405379" cy="369332"/>
              </a:xfrm>
              <a:prstGeom prst="rect">
                <a:avLst/>
              </a:prstGeom>
              <a:blipFill>
                <a:blip r:embed="rId10"/>
                <a:stretch>
                  <a:fillRect l="-506" t="-10000" r="-25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ight Brace 55">
            <a:extLst>
              <a:ext uri="{FF2B5EF4-FFF2-40B4-BE49-F238E27FC236}">
                <a16:creationId xmlns:a16="http://schemas.microsoft.com/office/drawing/2014/main" id="{F7C68224-E446-F372-A1F3-F5DBAEFAE714}"/>
              </a:ext>
            </a:extLst>
          </p:cNvPr>
          <p:cNvSpPr/>
          <p:nvPr/>
        </p:nvSpPr>
        <p:spPr>
          <a:xfrm rot="5400000">
            <a:off x="2669373" y="1394728"/>
            <a:ext cx="257718" cy="2097452"/>
          </a:xfrm>
          <a:prstGeom prst="rightBrace">
            <a:avLst>
              <a:gd name="adj1" fmla="val 8333"/>
              <a:gd name="adj2" fmla="val 5161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71811F-BA0D-EFF6-BFD8-8C9C0DBD2125}"/>
              </a:ext>
            </a:extLst>
          </p:cNvPr>
          <p:cNvSpPr txBox="1"/>
          <p:nvPr/>
        </p:nvSpPr>
        <p:spPr>
          <a:xfrm>
            <a:off x="6151765" y="5089739"/>
            <a:ext cx="2244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Mu2e has the highest new physics mass scale sensitivity across the space.</a:t>
            </a:r>
          </a:p>
        </p:txBody>
      </p:sp>
      <p:sp>
        <p:nvSpPr>
          <p:cNvPr id="62" name="Star: 24 Points 61">
            <a:extLst>
              <a:ext uri="{FF2B5EF4-FFF2-40B4-BE49-F238E27FC236}">
                <a16:creationId xmlns:a16="http://schemas.microsoft.com/office/drawing/2014/main" id="{7A46955B-EA29-0039-2A15-247CF675FD41}"/>
              </a:ext>
            </a:extLst>
          </p:cNvPr>
          <p:cNvSpPr/>
          <p:nvPr/>
        </p:nvSpPr>
        <p:spPr>
          <a:xfrm>
            <a:off x="5839051" y="4718144"/>
            <a:ext cx="2842504" cy="2097962"/>
          </a:xfrm>
          <a:prstGeom prst="star24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9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13C8-46A5-4E99-D056-01B34D0D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88" y="308199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Mu2e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32682-022E-4D51-0305-F842293FA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47" y="1550616"/>
            <a:ext cx="9595063" cy="414986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01291A-4EDE-8A21-204D-D37F1A566572}"/>
              </a:ext>
            </a:extLst>
          </p:cNvPr>
          <p:cNvCxnSpPr>
            <a:cxnSpLocks/>
          </p:cNvCxnSpPr>
          <p:nvPr/>
        </p:nvCxnSpPr>
        <p:spPr>
          <a:xfrm flipH="1">
            <a:off x="3629945" y="1526255"/>
            <a:ext cx="1684868" cy="838524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6A700A2-BE32-3CE2-96E8-1E0077E3C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4" y="4275912"/>
            <a:ext cx="4614024" cy="26069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34FA9D-97BF-B7C5-0A42-CEC3D50BD08B}"/>
              </a:ext>
            </a:extLst>
          </p:cNvPr>
          <p:cNvSpPr txBox="1"/>
          <p:nvPr/>
        </p:nvSpPr>
        <p:spPr>
          <a:xfrm>
            <a:off x="4670160" y="1236048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Pulsed Protons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B07E27-F5AA-87A9-CB5B-C8F4C163E24D}"/>
              </a:ext>
            </a:extLst>
          </p:cNvPr>
          <p:cNvCxnSpPr>
            <a:cxnSpLocks/>
          </p:cNvCxnSpPr>
          <p:nvPr/>
        </p:nvCxnSpPr>
        <p:spPr>
          <a:xfrm>
            <a:off x="3824764" y="1550616"/>
            <a:ext cx="0" cy="81416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4FD0994-EE39-2602-B8D3-FA40285FEBE9}"/>
              </a:ext>
            </a:extLst>
          </p:cNvPr>
          <p:cNvSpPr txBox="1"/>
          <p:nvPr/>
        </p:nvSpPr>
        <p:spPr>
          <a:xfrm>
            <a:off x="3054297" y="1092235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Production Target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DEB5AE-C34E-DE08-B4D7-805A296E77B4}"/>
              </a:ext>
            </a:extLst>
          </p:cNvPr>
          <p:cNvCxnSpPr>
            <a:cxnSpLocks/>
          </p:cNvCxnSpPr>
          <p:nvPr/>
        </p:nvCxnSpPr>
        <p:spPr>
          <a:xfrm>
            <a:off x="7126765" y="3955149"/>
            <a:ext cx="0" cy="814163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8B47B1-0BAA-134B-1160-DC21782F5424}"/>
              </a:ext>
            </a:extLst>
          </p:cNvPr>
          <p:cNvSpPr txBox="1"/>
          <p:nvPr/>
        </p:nvSpPr>
        <p:spPr>
          <a:xfrm>
            <a:off x="6332148" y="3472466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Stopping Target</a:t>
            </a:r>
          </a:p>
          <a:p>
            <a:pPr algn="ctr"/>
            <a:r>
              <a:rPr lang="en-GB" sz="1400" dirty="0"/>
              <a:t>(Aluminium)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0307EC-ACEF-8437-28AA-21135EBCBC99}"/>
              </a:ext>
            </a:extLst>
          </p:cNvPr>
          <p:cNvCxnSpPr>
            <a:cxnSpLocks/>
          </p:cNvCxnSpPr>
          <p:nvPr/>
        </p:nvCxnSpPr>
        <p:spPr>
          <a:xfrm flipV="1">
            <a:off x="8117365" y="5018996"/>
            <a:ext cx="0" cy="544819"/>
          </a:xfrm>
          <a:prstGeom prst="straightConnector1">
            <a:avLst/>
          </a:prstGeom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7B2AED-FF8A-1FDB-2768-59DD3DF4F764}"/>
              </a:ext>
            </a:extLst>
          </p:cNvPr>
          <p:cNvSpPr txBox="1"/>
          <p:nvPr/>
        </p:nvSpPr>
        <p:spPr>
          <a:xfrm>
            <a:off x="7346898" y="5484277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Tracker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CF3501F-27DE-C61B-2699-CCABFBB1AEA7}"/>
              </a:ext>
            </a:extLst>
          </p:cNvPr>
          <p:cNvCxnSpPr>
            <a:cxnSpLocks/>
          </p:cNvCxnSpPr>
          <p:nvPr/>
        </p:nvCxnSpPr>
        <p:spPr>
          <a:xfrm>
            <a:off x="9031765" y="3955149"/>
            <a:ext cx="0" cy="650571"/>
          </a:xfrm>
          <a:prstGeom prst="straightConnector1">
            <a:avLst/>
          </a:prstGeom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1EBBCD-0590-6135-51E1-221AE68D4613}"/>
              </a:ext>
            </a:extLst>
          </p:cNvPr>
          <p:cNvSpPr txBox="1"/>
          <p:nvPr/>
        </p:nvSpPr>
        <p:spPr>
          <a:xfrm>
            <a:off x="8255329" y="3708126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Calorimeter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C1743E0-A9A0-19B1-C74F-D8629441F6B5}"/>
              </a:ext>
            </a:extLst>
          </p:cNvPr>
          <p:cNvCxnSpPr/>
          <p:nvPr/>
        </p:nvCxnSpPr>
        <p:spPr>
          <a:xfrm>
            <a:off x="9361881" y="4837044"/>
            <a:ext cx="2463800" cy="0"/>
          </a:xfrm>
          <a:prstGeom prst="straightConnector1">
            <a:avLst/>
          </a:prstGeom>
          <a:ln w="28575" cap="flat" cmpd="sng" algn="ctr">
            <a:solidFill>
              <a:srgbClr val="FD3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C1F51A3-6FC4-6338-33ED-8FDDD040B99B}"/>
              </a:ext>
            </a:extLst>
          </p:cNvPr>
          <p:cNvSpPr/>
          <p:nvPr/>
        </p:nvSpPr>
        <p:spPr>
          <a:xfrm>
            <a:off x="11802240" y="4682568"/>
            <a:ext cx="362646" cy="3089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DC2CF7-1DA1-73FD-AA28-21843E87DCD3}"/>
              </a:ext>
            </a:extLst>
          </p:cNvPr>
          <p:cNvSpPr txBox="1"/>
          <p:nvPr/>
        </p:nvSpPr>
        <p:spPr>
          <a:xfrm>
            <a:off x="10539369" y="4630915"/>
            <a:ext cx="1540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(20m)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483B38-C821-DB1F-9D95-BD41F13F2447}"/>
              </a:ext>
            </a:extLst>
          </p:cNvPr>
          <p:cNvCxnSpPr>
            <a:cxnSpLocks/>
          </p:cNvCxnSpPr>
          <p:nvPr/>
        </p:nvCxnSpPr>
        <p:spPr>
          <a:xfrm>
            <a:off x="12007004" y="3708126"/>
            <a:ext cx="0" cy="974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1121FA2-6135-9354-4CC1-829DCB36B130}"/>
              </a:ext>
            </a:extLst>
          </p:cNvPr>
          <p:cNvSpPr txBox="1"/>
          <p:nvPr/>
        </p:nvSpPr>
        <p:spPr>
          <a:xfrm>
            <a:off x="10953076" y="2920106"/>
            <a:ext cx="1540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Stopping Target Monitor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521DC-73F2-B47D-C428-A2A919BC8D5D}"/>
              </a:ext>
            </a:extLst>
          </p:cNvPr>
          <p:cNvSpPr txBox="1"/>
          <p:nvPr/>
        </p:nvSpPr>
        <p:spPr>
          <a:xfrm>
            <a:off x="6526861" y="6642754"/>
            <a:ext cx="8822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Mu2e Image credit: https://users.hep.manchester.ac.uk/u/markl/muons/mu2e/index.shtml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2ED9F-0B94-4D0D-DEC0-3CF3305D15C1}"/>
              </a:ext>
            </a:extLst>
          </p:cNvPr>
          <p:cNvSpPr txBox="1"/>
          <p:nvPr/>
        </p:nvSpPr>
        <p:spPr>
          <a:xfrm>
            <a:off x="2968692" y="3526588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Momentum Selection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821C20-0EA4-9EFA-4ADF-CF88A45DDF23}"/>
              </a:ext>
            </a:extLst>
          </p:cNvPr>
          <p:cNvCxnSpPr>
            <a:cxnSpLocks/>
          </p:cNvCxnSpPr>
          <p:nvPr/>
        </p:nvCxnSpPr>
        <p:spPr>
          <a:xfrm flipV="1">
            <a:off x="4254640" y="3625548"/>
            <a:ext cx="415518" cy="1302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B972867-023D-04EB-ADE5-A28F64354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861" y="579370"/>
            <a:ext cx="3866492" cy="27143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A9047F-77C5-4744-7CF8-887E834CE312}"/>
                  </a:ext>
                </a:extLst>
              </p:cNvPr>
              <p:cNvSpPr txBox="1"/>
              <p:nvPr/>
            </p:nvSpPr>
            <p:spPr>
              <a:xfrm>
                <a:off x="10584672" y="385777"/>
                <a:ext cx="16901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</m:t>
                    </m:r>
                  </m:oMath>
                </a14:m>
                <a:r>
                  <a:rPr lang="en-GB" sz="2400" dirty="0"/>
                  <a:t> CLFV Signal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A9047F-77C5-4744-7CF8-887E834CE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672" y="385777"/>
                <a:ext cx="1690144" cy="1200329"/>
              </a:xfrm>
              <a:prstGeom prst="rect">
                <a:avLst/>
              </a:prstGeom>
              <a:blipFill>
                <a:blip r:embed="rId9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FCA4453-090A-2F71-B997-30161371E319}"/>
              </a:ext>
            </a:extLst>
          </p:cNvPr>
          <p:cNvCxnSpPr>
            <a:cxnSpLocks/>
          </p:cNvCxnSpPr>
          <p:nvPr/>
        </p:nvCxnSpPr>
        <p:spPr>
          <a:xfrm flipV="1">
            <a:off x="10059383" y="1096686"/>
            <a:ext cx="809473" cy="928317"/>
          </a:xfrm>
          <a:prstGeom prst="straightConnector1">
            <a:avLst/>
          </a:prstGeom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AD39FD0-8AC9-A770-C822-25A7E3A1BE46}"/>
              </a:ext>
            </a:extLst>
          </p:cNvPr>
          <p:cNvSpPr/>
          <p:nvPr/>
        </p:nvSpPr>
        <p:spPr>
          <a:xfrm>
            <a:off x="1028181" y="4502335"/>
            <a:ext cx="721356" cy="210843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3263B-D33F-8EF7-A634-C747F9F757BB}"/>
              </a:ext>
            </a:extLst>
          </p:cNvPr>
          <p:cNvSpPr/>
          <p:nvPr/>
        </p:nvSpPr>
        <p:spPr>
          <a:xfrm>
            <a:off x="2373804" y="4502335"/>
            <a:ext cx="721356" cy="210843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D383D-2807-67AA-1343-FC31D9563B1C}"/>
              </a:ext>
            </a:extLst>
          </p:cNvPr>
          <p:cNvSpPr/>
          <p:nvPr/>
        </p:nvSpPr>
        <p:spPr>
          <a:xfrm>
            <a:off x="3850411" y="4509600"/>
            <a:ext cx="819747" cy="210843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4D76D6-0BDE-561B-4F3A-204B89AD52DA}"/>
              </a:ext>
            </a:extLst>
          </p:cNvPr>
          <p:cNvSpPr/>
          <p:nvPr/>
        </p:nvSpPr>
        <p:spPr>
          <a:xfrm>
            <a:off x="4595230" y="4493222"/>
            <a:ext cx="221834" cy="214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D435-B31D-7F1A-876D-8C39206CFCFB}"/>
              </a:ext>
            </a:extLst>
          </p:cNvPr>
          <p:cNvCxnSpPr/>
          <p:nvPr/>
        </p:nvCxnSpPr>
        <p:spPr>
          <a:xfrm>
            <a:off x="1349829" y="3625548"/>
            <a:ext cx="0" cy="7722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452FEB1-9D11-1183-5766-0D3846F21218}"/>
              </a:ext>
            </a:extLst>
          </p:cNvPr>
          <p:cNvCxnSpPr>
            <a:cxnSpLocks/>
          </p:cNvCxnSpPr>
          <p:nvPr/>
        </p:nvCxnSpPr>
        <p:spPr>
          <a:xfrm>
            <a:off x="1678580" y="3605879"/>
            <a:ext cx="1060266" cy="7919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CB19BD-FCDE-CCF8-AF0C-98E47E2431BA}"/>
              </a:ext>
            </a:extLst>
          </p:cNvPr>
          <p:cNvCxnSpPr>
            <a:cxnSpLocks/>
          </p:cNvCxnSpPr>
          <p:nvPr/>
        </p:nvCxnSpPr>
        <p:spPr>
          <a:xfrm>
            <a:off x="1980295" y="3529618"/>
            <a:ext cx="2186993" cy="9577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94FB1F6-E544-597B-9740-654E4024F566}"/>
              </a:ext>
            </a:extLst>
          </p:cNvPr>
          <p:cNvSpPr txBox="1"/>
          <p:nvPr/>
        </p:nvSpPr>
        <p:spPr>
          <a:xfrm>
            <a:off x="707621" y="2886884"/>
            <a:ext cx="1540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Live</a:t>
            </a:r>
          </a:p>
          <a:p>
            <a:pPr algn="ctr"/>
            <a:r>
              <a:rPr lang="en-GB" sz="1400" dirty="0"/>
              <a:t>Measurement </a:t>
            </a:r>
          </a:p>
          <a:p>
            <a:pPr algn="ctr"/>
            <a:r>
              <a:rPr lang="en-GB" sz="1400" dirty="0"/>
              <a:t>Windows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866F90-4098-ED26-E04E-07C2170894F9}"/>
              </a:ext>
            </a:extLst>
          </p:cNvPr>
          <p:cNvSpPr txBox="1"/>
          <p:nvPr/>
        </p:nvSpPr>
        <p:spPr>
          <a:xfrm>
            <a:off x="2317904" y="1591781"/>
            <a:ext cx="10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4.6T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27B85A-5ADB-DA48-23AE-235CFEA1960C}"/>
              </a:ext>
            </a:extLst>
          </p:cNvPr>
          <p:cNvSpPr txBox="1"/>
          <p:nvPr/>
        </p:nvSpPr>
        <p:spPr>
          <a:xfrm>
            <a:off x="3824763" y="1631833"/>
            <a:ext cx="10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2.5T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3A1AA1-0588-70BD-A9E7-41C0659404A8}"/>
              </a:ext>
            </a:extLst>
          </p:cNvPr>
          <p:cNvSpPr txBox="1"/>
          <p:nvPr/>
        </p:nvSpPr>
        <p:spPr>
          <a:xfrm>
            <a:off x="5905773" y="5322762"/>
            <a:ext cx="10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CEAF0D-45A4-4273-53EA-6E7497A30BA5}"/>
              </a:ext>
            </a:extLst>
          </p:cNvPr>
          <p:cNvSpPr txBox="1"/>
          <p:nvPr/>
        </p:nvSpPr>
        <p:spPr>
          <a:xfrm>
            <a:off x="9206074" y="5355509"/>
            <a:ext cx="102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1T</a:t>
            </a:r>
          </a:p>
        </p:txBody>
      </p:sp>
    </p:spTree>
    <p:extLst>
      <p:ext uri="{BB962C8B-B14F-4D97-AF65-F5344CB8AC3E}">
        <p14:creationId xmlns:p14="http://schemas.microsoft.com/office/powerpoint/2010/main" val="213455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0FD2-2910-8FD7-60A5-51F9FCBE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495487"/>
            <a:ext cx="10653578" cy="1132258"/>
          </a:xfrm>
        </p:spPr>
        <p:txBody>
          <a:bodyPr/>
          <a:lstStyle/>
          <a:p>
            <a:r>
              <a:rPr lang="en-GB" dirty="0"/>
              <a:t>Why is the Stopping Target important?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DAD65B-9D98-A6DE-5739-1B203B3F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52" y="1114768"/>
            <a:ext cx="4227489" cy="1025953"/>
          </a:xfrm>
          <a:prstGeom prst="round2Same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A3D1E0-4A5B-0BA8-D3A9-0DACA388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59" y="1114769"/>
            <a:ext cx="4408812" cy="5894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A993D-DA78-A08D-F090-69E8AD44B4C0}"/>
                  </a:ext>
                </a:extLst>
              </p:cNvPr>
              <p:cNvSpPr txBox="1"/>
              <p:nvPr/>
            </p:nvSpPr>
            <p:spPr>
              <a:xfrm>
                <a:off x="2027619" y="2259303"/>
                <a:ext cx="4227489" cy="775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Muon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Electron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Conversion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Muon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Capture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2A993D-DA78-A08D-F090-69E8AD44B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619" y="2259303"/>
                <a:ext cx="4227489" cy="775578"/>
              </a:xfrm>
              <a:prstGeom prst="rect">
                <a:avLst/>
              </a:prstGeom>
              <a:blipFill>
                <a:blip r:embed="rId4"/>
                <a:stretch>
                  <a:fillRect r="-2597" b="-31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7C6E489-C9C0-67EA-79A5-94CBA85F9015}"/>
              </a:ext>
            </a:extLst>
          </p:cNvPr>
          <p:cNvSpPr/>
          <p:nvPr/>
        </p:nvSpPr>
        <p:spPr>
          <a:xfrm rot="9422642">
            <a:off x="9072621" y="3944727"/>
            <a:ext cx="526595" cy="20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3D347E7-C39C-8EC9-194E-C438D98C0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8382"/>
            <a:ext cx="7766259" cy="2124105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1C9F955B-D928-AF00-7C22-FFC970C20A89}"/>
              </a:ext>
            </a:extLst>
          </p:cNvPr>
          <p:cNvSpPr/>
          <p:nvPr/>
        </p:nvSpPr>
        <p:spPr>
          <a:xfrm rot="16200000">
            <a:off x="4291635" y="1627790"/>
            <a:ext cx="326591" cy="306492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E2048E-83F5-3C17-71B2-76462E9F59E8}"/>
              </a:ext>
            </a:extLst>
          </p:cNvPr>
          <p:cNvSpPr txBox="1"/>
          <p:nvPr/>
        </p:nvSpPr>
        <p:spPr>
          <a:xfrm>
            <a:off x="2927707" y="3311373"/>
            <a:ext cx="306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Theoretical Predictions exceed uncertainty requirements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F116CB-C7D1-7BD5-BADF-8E158A13FBEC}"/>
              </a:ext>
            </a:extLst>
          </p:cNvPr>
          <p:cNvSpPr/>
          <p:nvPr/>
        </p:nvSpPr>
        <p:spPr>
          <a:xfrm>
            <a:off x="8085667" y="2387600"/>
            <a:ext cx="448733" cy="203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5A9BC49-6D23-3CE1-0321-2ACE96B4031B}"/>
              </a:ext>
            </a:extLst>
          </p:cNvPr>
          <p:cNvSpPr/>
          <p:nvPr/>
        </p:nvSpPr>
        <p:spPr>
          <a:xfrm>
            <a:off x="8534400" y="3633776"/>
            <a:ext cx="565329" cy="203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BD860EA-0CFF-E84A-5EB6-EF6A9D0C0A0D}"/>
              </a:ext>
            </a:extLst>
          </p:cNvPr>
          <p:cNvSpPr/>
          <p:nvPr/>
        </p:nvSpPr>
        <p:spPr>
          <a:xfrm>
            <a:off x="10950412" y="3663935"/>
            <a:ext cx="486628" cy="203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BD1DE19-3035-1A7B-DF5C-53CFE361D0A6}"/>
              </a:ext>
            </a:extLst>
          </p:cNvPr>
          <p:cNvSpPr/>
          <p:nvPr/>
        </p:nvSpPr>
        <p:spPr>
          <a:xfrm>
            <a:off x="9290314" y="6243979"/>
            <a:ext cx="565329" cy="2070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07EA1BC-8427-09A4-D4D6-2A35A48FAF2E}"/>
              </a:ext>
            </a:extLst>
          </p:cNvPr>
          <p:cNvSpPr/>
          <p:nvPr/>
        </p:nvSpPr>
        <p:spPr>
          <a:xfrm>
            <a:off x="10424626" y="6434075"/>
            <a:ext cx="565329" cy="2070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2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62A27-8596-DAA1-309A-D55B811D1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2B14A-E379-BA03-94D4-6E374C8F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495487"/>
            <a:ext cx="10653578" cy="1132258"/>
          </a:xfrm>
        </p:spPr>
        <p:txBody>
          <a:bodyPr/>
          <a:lstStyle/>
          <a:p>
            <a:r>
              <a:rPr lang="en-GB" dirty="0"/>
              <a:t>Effect of Lifetime on Measurement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3634CB-32C9-8288-34E0-B3C99CE15CC2}"/>
              </a:ext>
            </a:extLst>
          </p:cNvPr>
          <p:cNvSpPr/>
          <p:nvPr/>
        </p:nvSpPr>
        <p:spPr>
          <a:xfrm rot="9422642">
            <a:off x="9072621" y="3944727"/>
            <a:ext cx="526595" cy="20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B94E7A-1596-046F-6E51-E798B01A7A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666" y="1190969"/>
                <a:ext cx="10653579" cy="55964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v"/>
                </a:pPr>
                <a:r>
                  <a:rPr lang="en-GB" dirty="0"/>
                  <a:t> Exact Physics: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gap</m:t>
                                </m:r>
                              </m:sub>
                            </m:sSub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GB" dirty="0"/>
                  <a:t>                                                 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GB" dirty="0"/>
                  <a:t> Summation-Free Form: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A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gap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gap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GB" dirty="0"/>
                  <a:t> Steady State: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ss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A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gap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GB" dirty="0"/>
                  <a:t>Governing Equation: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i="1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CB94E7A-1596-046F-6E51-E798B01A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6" y="1190969"/>
                <a:ext cx="10653579" cy="5596466"/>
              </a:xfrm>
              <a:prstGeom prst="rect">
                <a:avLst/>
              </a:prstGeom>
              <a:blipFill>
                <a:blip r:embed="rId2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3A6BF2-6733-D506-EF80-FAA289C88C6B}"/>
              </a:ext>
            </a:extLst>
          </p:cNvPr>
          <p:cNvSpPr/>
          <p:nvPr/>
        </p:nvSpPr>
        <p:spPr>
          <a:xfrm>
            <a:off x="211666" y="1182502"/>
            <a:ext cx="3742267" cy="113225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CE4C2D-5AB2-1ACB-8C54-7A90C85629F6}"/>
              </a:ext>
            </a:extLst>
          </p:cNvPr>
          <p:cNvSpPr/>
          <p:nvPr/>
        </p:nvSpPr>
        <p:spPr>
          <a:xfrm>
            <a:off x="211666" y="2376302"/>
            <a:ext cx="3742267" cy="138289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079018-A1F4-6DAC-5417-60B953D1A120}"/>
              </a:ext>
            </a:extLst>
          </p:cNvPr>
          <p:cNvSpPr/>
          <p:nvPr/>
        </p:nvSpPr>
        <p:spPr>
          <a:xfrm>
            <a:off x="211665" y="3820742"/>
            <a:ext cx="3742267" cy="1233858"/>
          </a:xfrm>
          <a:prstGeom prst="roundRect">
            <a:avLst/>
          </a:prstGeom>
          <a:noFill/>
          <a:ln w="38100">
            <a:solidFill>
              <a:srgbClr val="E33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56301F-961A-4E2D-6796-9613B5BE9789}"/>
              </a:ext>
            </a:extLst>
          </p:cNvPr>
          <p:cNvSpPr/>
          <p:nvPr/>
        </p:nvSpPr>
        <p:spPr>
          <a:xfrm>
            <a:off x="211665" y="5103254"/>
            <a:ext cx="3742267" cy="12338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99B50C-263D-AC74-C938-18BB24E7D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854197"/>
            <a:ext cx="8199327" cy="41656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23F239-EF25-832A-FB2F-D871C7FB656C}"/>
              </a:ext>
            </a:extLst>
          </p:cNvPr>
          <p:cNvCxnSpPr/>
          <p:nvPr/>
        </p:nvCxnSpPr>
        <p:spPr>
          <a:xfrm>
            <a:off x="4368800" y="1854197"/>
            <a:ext cx="2396067" cy="0"/>
          </a:xfrm>
          <a:prstGeom prst="straightConnector1">
            <a:avLst/>
          </a:prstGeom>
          <a:ln w="28575">
            <a:solidFill>
              <a:srgbClr val="E331C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152B3F-E9CB-C6FF-78A2-B244818522B6}"/>
                  </a:ext>
                </a:extLst>
              </p:cNvPr>
              <p:cNvSpPr txBox="1"/>
              <p:nvPr/>
            </p:nvSpPr>
            <p:spPr>
              <a:xfrm>
                <a:off x="4529667" y="1476556"/>
                <a:ext cx="2091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5</a:t>
                </a:r>
                <a:r>
                  <a:rPr lang="el-GR" dirty="0">
                    <a:latin typeface="Univers Condensed" panose="020B0506020202050204" pitchFamily="34" charset="0"/>
                  </a:rPr>
                  <a:t>τ</a:t>
                </a:r>
                <a:r>
                  <a:rPr lang="en-GB" dirty="0">
                    <a:latin typeface="Univers Condensed" panose="020B0506020202050204" pitchFamily="34" charset="0"/>
                  </a:rPr>
                  <a:t> (44min)</a:t>
                </a:r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C152B3F-E9CB-C6FF-78A2-B24481852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67" y="1476556"/>
                <a:ext cx="2091266" cy="369332"/>
              </a:xfrm>
              <a:prstGeom prst="rect">
                <a:avLst/>
              </a:prstGeom>
              <a:blipFill>
                <a:blip r:embed="rId4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3412745-819B-787D-E87C-B1782EAE61CE}"/>
              </a:ext>
            </a:extLst>
          </p:cNvPr>
          <p:cNvSpPr txBox="1"/>
          <p:nvPr/>
        </p:nvSpPr>
        <p:spPr>
          <a:xfrm>
            <a:off x="9407083" y="2590796"/>
            <a:ext cx="3085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8000 pulses of 100000 muon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RMS error of 0.1808%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C20D5B-DDFD-DEBB-6285-EBC623BE4BDA}"/>
                  </a:ext>
                </a:extLst>
              </p:cNvPr>
              <p:cNvSpPr txBox="1"/>
              <p:nvPr/>
            </p:nvSpPr>
            <p:spPr>
              <a:xfrm>
                <a:off x="4368799" y="5983979"/>
                <a:ext cx="214206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1</a:t>
                </a:r>
                <a:r>
                  <a:rPr lang="en-GB" sz="1400" baseline="30000" dirty="0"/>
                  <a:t>st</a:t>
                </a:r>
                <a:r>
                  <a:rPr lang="en-GB" sz="1400" dirty="0"/>
                  <a:t> 844keV photon time equivalent to the time of ~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/>
                  <a:t>pulses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C20D5B-DDFD-DEBB-6285-EBC623BE4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799" y="5983979"/>
                <a:ext cx="2142067" cy="738664"/>
              </a:xfrm>
              <a:prstGeom prst="rect">
                <a:avLst/>
              </a:prstGeom>
              <a:blipFill>
                <a:blip r:embed="rId5"/>
                <a:stretch>
                  <a:fillRect t="-1653" r="-199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68F124-2217-A961-7801-8704B98E73C3}"/>
              </a:ext>
            </a:extLst>
          </p:cNvPr>
          <p:cNvCxnSpPr/>
          <p:nvPr/>
        </p:nvCxnSpPr>
        <p:spPr>
          <a:xfrm flipV="1">
            <a:off x="5122333" y="5647267"/>
            <a:ext cx="0" cy="345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2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01B44-E542-91E6-5DCB-F1810FA4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8727-B3F7-6DC7-C6B3-43CB3152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495487"/>
            <a:ext cx="10653578" cy="1132258"/>
          </a:xfrm>
        </p:spPr>
        <p:txBody>
          <a:bodyPr/>
          <a:lstStyle/>
          <a:p>
            <a:r>
              <a:rPr lang="en-GB" dirty="0"/>
              <a:t>Wider Photon Environment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0DD7AD-CB2E-5751-A7F4-8A221EE0918B}"/>
              </a:ext>
            </a:extLst>
          </p:cNvPr>
          <p:cNvSpPr/>
          <p:nvPr/>
        </p:nvSpPr>
        <p:spPr>
          <a:xfrm rot="9422642">
            <a:off x="9072621" y="3944727"/>
            <a:ext cx="526595" cy="20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F55A4B3-E88E-ECD5-B4F9-F75446BFBA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057211"/>
                  </p:ext>
                </p:extLst>
              </p:nvPr>
            </p:nvGraphicFramePr>
            <p:xfrm>
              <a:off x="1" y="5295416"/>
              <a:ext cx="609599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00160">
                      <a:extLst>
                        <a:ext uri="{9D8B030D-6E8A-4147-A177-3AD203B41FA5}">
                          <a16:colId xmlns:a16="http://schemas.microsoft.com/office/drawing/2014/main" val="3338535640"/>
                        </a:ext>
                      </a:extLst>
                    </a:gridCol>
                    <a:gridCol w="1425121">
                      <a:extLst>
                        <a:ext uri="{9D8B030D-6E8A-4147-A177-3AD203B41FA5}">
                          <a16:colId xmlns:a16="http://schemas.microsoft.com/office/drawing/2014/main" val="420847472"/>
                        </a:ext>
                      </a:extLst>
                    </a:gridCol>
                    <a:gridCol w="1373107">
                      <a:extLst>
                        <a:ext uri="{9D8B030D-6E8A-4147-A177-3AD203B41FA5}">
                          <a16:colId xmlns:a16="http://schemas.microsoft.com/office/drawing/2014/main" val="2527180691"/>
                        </a:ext>
                      </a:extLst>
                    </a:gridCol>
                    <a:gridCol w="1397611">
                      <a:extLst>
                        <a:ext uri="{9D8B030D-6E8A-4147-A177-3AD203B41FA5}">
                          <a16:colId xmlns:a16="http://schemas.microsoft.com/office/drawing/2014/main" val="3811064589"/>
                        </a:ext>
                      </a:extLst>
                    </a:gridCol>
                  </a:tblGrid>
                  <a:tr h="466224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MDC2020 Data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Decay in Orbit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X-Ray Conversion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0353589"/>
                      </a:ext>
                    </a:extLst>
                  </a:tr>
                  <a:tr h="666034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Bremsstrahlung Photon per Stopped Muon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4.42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1.62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3.7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47628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F55A4B3-E88E-ECD5-B4F9-F75446BFBA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057211"/>
                  </p:ext>
                </p:extLst>
              </p:nvPr>
            </p:nvGraphicFramePr>
            <p:xfrm>
              <a:off x="1" y="5295416"/>
              <a:ext cx="609599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00160">
                      <a:extLst>
                        <a:ext uri="{9D8B030D-6E8A-4147-A177-3AD203B41FA5}">
                          <a16:colId xmlns:a16="http://schemas.microsoft.com/office/drawing/2014/main" val="3338535640"/>
                        </a:ext>
                      </a:extLst>
                    </a:gridCol>
                    <a:gridCol w="1425121">
                      <a:extLst>
                        <a:ext uri="{9D8B030D-6E8A-4147-A177-3AD203B41FA5}">
                          <a16:colId xmlns:a16="http://schemas.microsoft.com/office/drawing/2014/main" val="420847472"/>
                        </a:ext>
                      </a:extLst>
                    </a:gridCol>
                    <a:gridCol w="1373107">
                      <a:extLst>
                        <a:ext uri="{9D8B030D-6E8A-4147-A177-3AD203B41FA5}">
                          <a16:colId xmlns:a16="http://schemas.microsoft.com/office/drawing/2014/main" val="2527180691"/>
                        </a:ext>
                      </a:extLst>
                    </a:gridCol>
                    <a:gridCol w="1397611">
                      <a:extLst>
                        <a:ext uri="{9D8B030D-6E8A-4147-A177-3AD203B41FA5}">
                          <a16:colId xmlns:a16="http://schemas.microsoft.com/office/drawing/2014/main" val="381106458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sz="1400" dirty="0"/>
                            <a:t>MDC2020 Data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Beam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Decay in Orbit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X-Ray Conversion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0353589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Bremsstrahlung Photon per Stopped Muon</a:t>
                          </a:r>
                        </a:p>
                      </a:txBody>
                      <a:tcPr>
                        <a:solidFill>
                          <a:schemeClr val="accent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34764" t="-72848" r="-196567" b="-10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42035" t="-72848" r="-102655" b="-10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555" t="-72848" r="-1310" b="-10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47628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1D0F83C-1F7E-B742-59B3-6ECEA7624339}"/>
              </a:ext>
            </a:extLst>
          </p:cNvPr>
          <p:cNvSpPr txBox="1"/>
          <p:nvPr/>
        </p:nvSpPr>
        <p:spPr>
          <a:xfrm>
            <a:off x="0" y="110758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Beam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36FD1-CC93-97FB-0173-D309893A08D0}"/>
              </a:ext>
            </a:extLst>
          </p:cNvPr>
          <p:cNvSpPr txBox="1"/>
          <p:nvPr/>
        </p:nvSpPr>
        <p:spPr>
          <a:xfrm>
            <a:off x="-29599" y="247317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FF0000"/>
                </a:solidFill>
              </a:rPr>
              <a:t>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57208-E0F5-4CA9-DC2A-3D095F04C56E}"/>
              </a:ext>
            </a:extLst>
          </p:cNvPr>
          <p:cNvSpPr txBox="1"/>
          <p:nvPr/>
        </p:nvSpPr>
        <p:spPr>
          <a:xfrm>
            <a:off x="-465596" y="3560389"/>
            <a:ext cx="6328832" cy="34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X-Ray Conversion Electrons -&gt; Bremsstrahlung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E368C-D0C1-2591-8DEB-83F0C94422D2}"/>
              </a:ext>
            </a:extLst>
          </p:cNvPr>
          <p:cNvSpPr txBox="1"/>
          <p:nvPr/>
        </p:nvSpPr>
        <p:spPr>
          <a:xfrm>
            <a:off x="0" y="3244334"/>
            <a:ext cx="632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B050"/>
                </a:solidFill>
              </a:rPr>
              <a:t>Conversion Electron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6A158-2FCD-287C-F436-1CDB3A4A2112}"/>
              </a:ext>
            </a:extLst>
          </p:cNvPr>
          <p:cNvSpPr txBox="1"/>
          <p:nvPr/>
        </p:nvSpPr>
        <p:spPr>
          <a:xfrm>
            <a:off x="-465596" y="4393231"/>
            <a:ext cx="6328832" cy="344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Radiative Pion Capture  -&gt; Photons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BE3AD0-6322-0BFD-953D-BEC65BBDD1ED}"/>
              </a:ext>
            </a:extLst>
          </p:cNvPr>
          <p:cNvSpPr txBox="1"/>
          <p:nvPr/>
        </p:nvSpPr>
        <p:spPr>
          <a:xfrm>
            <a:off x="-25669" y="4076602"/>
            <a:ext cx="632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/>
              <a:t>RPC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345F25-A1E4-4E25-E0ED-AD9FB462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73" y="2921423"/>
            <a:ext cx="6024589" cy="3808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E16BE-B61A-E85D-CD14-A9551AB7B363}"/>
              </a:ext>
            </a:extLst>
          </p:cNvPr>
          <p:cNvSpPr txBox="1"/>
          <p:nvPr/>
        </p:nvSpPr>
        <p:spPr>
          <a:xfrm>
            <a:off x="-465595" y="2831964"/>
            <a:ext cx="7111928" cy="347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Decay in Orbit  -&gt; Electrons (</a:t>
            </a:r>
            <a:r>
              <a:rPr lang="el-GR" sz="1600" dirty="0"/>
              <a:t>μ → </a:t>
            </a:r>
            <a:r>
              <a:rPr lang="en-GB" sz="1600" dirty="0"/>
              <a:t>e </a:t>
            </a:r>
            <a:r>
              <a:rPr lang="el-GR" sz="1600" dirty="0"/>
              <a:t>νν̄ </a:t>
            </a:r>
            <a:r>
              <a:rPr lang="en-GB" sz="1600" dirty="0"/>
              <a:t>) -&gt; Bremsstrahlung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BDA3445-C9A7-1391-EB76-83EFB62C1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4" y="21353"/>
            <a:ext cx="5530830" cy="290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C25A0-99FE-76FC-4409-51481C526E7D}"/>
              </a:ext>
            </a:extLst>
          </p:cNvPr>
          <p:cNvSpPr txBox="1"/>
          <p:nvPr/>
        </p:nvSpPr>
        <p:spPr>
          <a:xfrm>
            <a:off x="-465597" y="1408282"/>
            <a:ext cx="7729996" cy="918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Muon Decay in Flight -&gt; Electrons (</a:t>
            </a:r>
            <a:r>
              <a:rPr lang="el-GR" sz="1600" dirty="0"/>
              <a:t>μ → </a:t>
            </a:r>
            <a:r>
              <a:rPr lang="en-GB" sz="1600" dirty="0"/>
              <a:t>e </a:t>
            </a:r>
            <a:r>
              <a:rPr lang="el-GR" sz="1600" dirty="0"/>
              <a:t>νν̄ </a:t>
            </a:r>
            <a:r>
              <a:rPr lang="en-GB" sz="1600" dirty="0"/>
              <a:t>) -&gt; Bremsstrahlung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Pion Decay in Flight -&gt; Electrons (</a:t>
            </a:r>
            <a:r>
              <a:rPr lang="el-GR" sz="1600" dirty="0"/>
              <a:t>π → </a:t>
            </a:r>
            <a:r>
              <a:rPr lang="en-GB" sz="1600" dirty="0"/>
              <a:t>e </a:t>
            </a:r>
            <a:r>
              <a:rPr lang="el-GR" sz="1600" dirty="0"/>
              <a:t>ν</a:t>
            </a:r>
            <a:r>
              <a:rPr lang="en-GB" sz="1600" dirty="0"/>
              <a:t>) -&gt; Bremsstrahlung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Electrons Formed at Production Target  -&gt; Bremsstrahlung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2514654-D1C1-1027-838B-E20C28DF1C55}"/>
              </a:ext>
            </a:extLst>
          </p:cNvPr>
          <p:cNvCxnSpPr/>
          <p:nvPr/>
        </p:nvCxnSpPr>
        <p:spPr>
          <a:xfrm flipH="1">
            <a:off x="762000" y="4257641"/>
            <a:ext cx="5588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278D59A-E2E2-2D5F-F08F-22B3C47A5CE9}"/>
              </a:ext>
            </a:extLst>
          </p:cNvPr>
          <p:cNvSpPr txBox="1"/>
          <p:nvPr/>
        </p:nvSpPr>
        <p:spPr>
          <a:xfrm>
            <a:off x="1320800" y="4094045"/>
            <a:ext cx="63288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Outside of keV Energy Range</a:t>
            </a:r>
          </a:p>
        </p:txBody>
      </p:sp>
    </p:spTree>
    <p:extLst>
      <p:ext uri="{BB962C8B-B14F-4D97-AF65-F5344CB8AC3E}">
        <p14:creationId xmlns:p14="http://schemas.microsoft.com/office/powerpoint/2010/main" val="3480315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ED655-D0F3-A6A9-2E3C-C1B838D3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B654-81E6-14C7-6BC1-C6D62AE7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495487"/>
            <a:ext cx="10653578" cy="1132258"/>
          </a:xfrm>
        </p:spPr>
        <p:txBody>
          <a:bodyPr/>
          <a:lstStyle/>
          <a:p>
            <a:r>
              <a:rPr lang="en-GB" dirty="0"/>
              <a:t>Current Status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C2C30D-B95D-772E-237C-D8594CCEF3A2}"/>
              </a:ext>
            </a:extLst>
          </p:cNvPr>
          <p:cNvSpPr/>
          <p:nvPr/>
        </p:nvSpPr>
        <p:spPr>
          <a:xfrm rot="9422642">
            <a:off x="9072621" y="3944727"/>
            <a:ext cx="526595" cy="20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BDDB9-33E7-4D80-42BD-644852901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50200"/>
            <a:ext cx="3962399" cy="3007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E55D6-5022-02A5-6EC5-6BAC18A5F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942"/>
            <a:ext cx="3962399" cy="3863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B0531-398A-AA25-6ABF-5F6E3B0CEA74}"/>
                  </a:ext>
                </a:extLst>
              </p:cNvPr>
              <p:cNvSpPr txBox="1"/>
              <p:nvPr/>
            </p:nvSpPr>
            <p:spPr>
              <a:xfrm>
                <a:off x="307847" y="1443079"/>
                <a:ext cx="7659285" cy="5145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u="sng" dirty="0"/>
                  <a:t>Solenoids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Two out of three magnets installed (Production and Transport)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Third in final stages of manufacturing (Detector)</a:t>
                </a:r>
              </a:p>
              <a:p>
                <a:endParaRPr lang="en-GB" dirty="0"/>
              </a:p>
              <a:p>
                <a:r>
                  <a:rPr lang="en-GB" u="sng" dirty="0"/>
                  <a:t>Subsystems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Tracker and Calorimeter installed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Cosmic Ray Veto installed above detectors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Stopping target monitor installed in temporary position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u="sng" dirty="0"/>
              </a:p>
              <a:p>
                <a:r>
                  <a:rPr lang="en-GB" u="sng" dirty="0"/>
                  <a:t>Data Acquisition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DAQs of major subsystems being tested in tandem with each other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r>
                  <a:rPr lang="en-GB" u="sng" dirty="0"/>
                  <a:t>Timeline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Data taking to commence in the months before </a:t>
                </a:r>
                <a:r>
                  <a:rPr lang="en-GB" dirty="0" err="1"/>
                  <a:t>FermiLab</a:t>
                </a:r>
                <a:r>
                  <a:rPr lang="en-GB" dirty="0"/>
                  <a:t> 2028 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Improvement on SINDRUM-II CLFV limit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−13</m:t>
                        </m:r>
                      </m:sup>
                    </m:sSup>
                  </m:oMath>
                </a14:m>
                <a:r>
                  <a:rPr lang="en-GB" dirty="0"/>
                  <a:t>) by a factor ~30 (RUN-1A)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SINDRUM-II CLFV limit matched (RUN-1B)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>
                  <a:latin typeface="Univers Condensed" panose="020B050602020205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B0531-398A-AA25-6ABF-5F6E3B0C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47" y="1443079"/>
                <a:ext cx="7659285" cy="5145126"/>
              </a:xfrm>
              <a:prstGeom prst="rect">
                <a:avLst/>
              </a:prstGeom>
              <a:blipFill>
                <a:blip r:embed="rId4"/>
                <a:stretch>
                  <a:fillRect l="-636" t="-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22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2AF99-41BC-25C5-B488-2DED0747D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4EF0-8FFD-C65A-4BA8-94E61E8E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495487"/>
            <a:ext cx="10653578" cy="1132258"/>
          </a:xfrm>
        </p:spPr>
        <p:txBody>
          <a:bodyPr/>
          <a:lstStyle/>
          <a:p>
            <a:r>
              <a:rPr lang="en-GB"/>
              <a:t>Conclusion 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3A2714-A387-50EA-5C92-3A4B04D97F0C}"/>
              </a:ext>
            </a:extLst>
          </p:cNvPr>
          <p:cNvSpPr/>
          <p:nvPr/>
        </p:nvSpPr>
        <p:spPr>
          <a:xfrm rot="9422642">
            <a:off x="9072621" y="3944727"/>
            <a:ext cx="526595" cy="20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A9F0E-2EE8-9D2F-D460-057EE57AA9E1}"/>
              </a:ext>
            </a:extLst>
          </p:cNvPr>
          <p:cNvSpPr txBox="1"/>
          <p:nvPr/>
        </p:nvSpPr>
        <p:spPr>
          <a:xfrm>
            <a:off x="152400" y="1236133"/>
            <a:ext cx="119464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Established Mu2e’s viability as a CLFV searching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Characteristic muon capture photons modelled under mu2e’s pulsed beam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Derived a closed-form analytical description of the long-lifetime photon population and validated against Monte Carlo to sub-percent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Bremsstrahlung background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Mapped muon capture processes and how the data is processed through the DAQ (In Backup)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Detector smearing modelled (In Backup)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>
                <a:latin typeface="Arial" panose="020B0604020202020204" pitchFamily="34" charset="0"/>
              </a:rPr>
              <a:t>Key Takeaways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844 keV line requires ~44 minutes (~5τ) of continuous running before reaching 99% steady state.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beam electron bremsstrahlung dominates the photon environment at the STM by a factor of ~120,000 over the next largest contribution </a:t>
            </a:r>
          </a:p>
          <a:p>
            <a:endParaRPr lang="en-GB" dirty="0"/>
          </a:p>
          <a:p>
            <a:r>
              <a:rPr lang="en-GB" u="sng" dirty="0"/>
              <a:t>What’s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Feed my photon emission studies directly into the Mu2e GEANT4 simulation chain. Upgrading the current treatment of long-lifetime photon sources from a continuous approximation to a physically accurate pulsed description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7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5917-5560-6F60-2A60-F6B96838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11" y="2690706"/>
            <a:ext cx="10653578" cy="1132258"/>
          </a:xfrm>
        </p:spPr>
        <p:txBody>
          <a:bodyPr/>
          <a:lstStyle/>
          <a:p>
            <a:pPr algn="ctr"/>
            <a:r>
              <a:rPr lang="en-GB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293437114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984</Words>
  <Application>Microsoft Office PowerPoint</Application>
  <PresentationFormat>Widescreen</PresentationFormat>
  <Paragraphs>176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Cambria Math</vt:lpstr>
      <vt:lpstr>Neue Haas Grotesk Text Pro</vt:lpstr>
      <vt:lpstr>Univers Condensed</vt:lpstr>
      <vt:lpstr>Wingdings</vt:lpstr>
      <vt:lpstr>VanillaVTI</vt:lpstr>
      <vt:lpstr>The Mu2e Experiment and Stopping Target Physics</vt:lpstr>
      <vt:lpstr>Motivation -  CLFV and The Standard Model</vt:lpstr>
      <vt:lpstr>The Mu2e Experiment</vt:lpstr>
      <vt:lpstr>Why is the Stopping Target important?</vt:lpstr>
      <vt:lpstr>Effect of Lifetime on Measurement</vt:lpstr>
      <vt:lpstr>Wider Photon Environment</vt:lpstr>
      <vt:lpstr>Current Status</vt:lpstr>
      <vt:lpstr>Conclusion </vt:lpstr>
      <vt:lpstr>Thank You.</vt:lpstr>
      <vt:lpstr>Back-up Slides</vt:lpstr>
      <vt:lpstr>Mu2e Sensitivity Compared to Other CLFV Searches</vt:lpstr>
      <vt:lpstr>STM Detectors</vt:lpstr>
      <vt:lpstr>PowerPoint Presentation</vt:lpstr>
      <vt:lpstr>Detector Pulses</vt:lpstr>
      <vt:lpstr>DAQ Data Map</vt:lpstr>
      <vt:lpstr>Recurrence Relation Visualised </vt:lpstr>
      <vt:lpstr>Long Lifetime Photons Extra Description </vt:lpstr>
      <vt:lpstr>RMC Spectrum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Isaac, Sean</dc:creator>
  <cp:lastModifiedBy>Isaac, Sean</cp:lastModifiedBy>
  <cp:revision>7</cp:revision>
  <dcterms:created xsi:type="dcterms:W3CDTF">2026-06-09T10:52:11Z</dcterms:created>
  <dcterms:modified xsi:type="dcterms:W3CDTF">2026-06-16T08:26:22Z</dcterms:modified>
</cp:coreProperties>
</file>