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67" r:id="rId4"/>
    <p:sldId id="265" r:id="rId5"/>
    <p:sldId id="268" r:id="rId6"/>
    <p:sldId id="266" r:id="rId7"/>
    <p:sldId id="277" r:id="rId8"/>
    <p:sldId id="263" r:id="rId9"/>
    <p:sldId id="270" r:id="rId10"/>
    <p:sldId id="271" r:id="rId11"/>
    <p:sldId id="273" r:id="rId12"/>
    <p:sldId id="274" r:id="rId13"/>
    <p:sldId id="275" r:id="rId14"/>
    <p:sldId id="272" r:id="rId15"/>
    <p:sldId id="258" r:id="rId16"/>
    <p:sldId id="261" r:id="rId17"/>
    <p:sldId id="264" r:id="rId18"/>
    <p:sldId id="269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84B9BD-6D70-44C8-B46D-A8B362145C0E}" v="7" dt="2026-06-26T07:26:10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94660"/>
  </p:normalViewPr>
  <p:slideViewPr>
    <p:cSldViewPr>
      <p:cViewPr varScale="1">
        <p:scale>
          <a:sx n="66" d="100"/>
          <a:sy n="66" d="100"/>
        </p:scale>
        <p:origin x="4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YODA Akihisa" userId="84aff5d5-73b5-412d-a8f8-bbe9664563b7" providerId="ADAL" clId="{2B2F50DD-B037-4556-9B2F-95AB0DC38A8E}"/>
    <pc:docChg chg="custSel modSld">
      <pc:chgData name="TOYODA Akihisa" userId="84aff5d5-73b5-412d-a8f8-bbe9664563b7" providerId="ADAL" clId="{2B2F50DD-B037-4556-9B2F-95AB0DC38A8E}" dt="2026-06-26T07:27:06.638" v="328" actId="2711"/>
      <pc:docMkLst>
        <pc:docMk/>
      </pc:docMkLst>
      <pc:sldChg chg="modSp mod">
        <pc:chgData name="TOYODA Akihisa" userId="84aff5d5-73b5-412d-a8f8-bbe9664563b7" providerId="ADAL" clId="{2B2F50DD-B037-4556-9B2F-95AB0DC38A8E}" dt="2026-06-26T07:26:43.637" v="320" actId="2711"/>
        <pc:sldMkLst>
          <pc:docMk/>
          <pc:sldMk cId="3027882406" sldId="258"/>
        </pc:sldMkLst>
        <pc:spChg chg="mod">
          <ac:chgData name="TOYODA Akihisa" userId="84aff5d5-73b5-412d-a8f8-bbe9664563b7" providerId="ADAL" clId="{2B2F50DD-B037-4556-9B2F-95AB0DC38A8E}" dt="2026-06-26T07:26:43.637" v="320" actId="2711"/>
          <ac:spMkLst>
            <pc:docMk/>
            <pc:sldMk cId="3027882406" sldId="258"/>
            <ac:spMk id="2" creationId="{E9402F9B-E06C-BD46-56A6-9A662BEBD811}"/>
          </ac:spMkLst>
        </pc:spChg>
      </pc:sldChg>
      <pc:sldChg chg="modSp mod">
        <pc:chgData name="TOYODA Akihisa" userId="84aff5d5-73b5-412d-a8f8-bbe9664563b7" providerId="ADAL" clId="{2B2F50DD-B037-4556-9B2F-95AB0DC38A8E}" dt="2026-06-26T07:26:57.478" v="326" actId="2711"/>
        <pc:sldMkLst>
          <pc:docMk/>
          <pc:sldMk cId="4048129129" sldId="261"/>
        </pc:sldMkLst>
        <pc:spChg chg="mod">
          <ac:chgData name="TOYODA Akihisa" userId="84aff5d5-73b5-412d-a8f8-bbe9664563b7" providerId="ADAL" clId="{2B2F50DD-B037-4556-9B2F-95AB0DC38A8E}" dt="2026-06-26T07:26:57.478" v="326" actId="2711"/>
          <ac:spMkLst>
            <pc:docMk/>
            <pc:sldMk cId="4048129129" sldId="261"/>
            <ac:spMk id="2" creationId="{74497008-6457-2AEC-1707-4474E14D5C22}"/>
          </ac:spMkLst>
        </pc:spChg>
      </pc:sldChg>
      <pc:sldChg chg="modSp mod">
        <pc:chgData name="TOYODA Akihisa" userId="84aff5d5-73b5-412d-a8f8-bbe9664563b7" providerId="ADAL" clId="{2B2F50DD-B037-4556-9B2F-95AB0DC38A8E}" dt="2026-06-26T07:27:06.638" v="328" actId="2711"/>
        <pc:sldMkLst>
          <pc:docMk/>
          <pc:sldMk cId="492324666" sldId="264"/>
        </pc:sldMkLst>
        <pc:spChg chg="mod">
          <ac:chgData name="TOYODA Akihisa" userId="84aff5d5-73b5-412d-a8f8-bbe9664563b7" providerId="ADAL" clId="{2B2F50DD-B037-4556-9B2F-95AB0DC38A8E}" dt="2026-06-26T07:27:06.638" v="328" actId="2711"/>
          <ac:spMkLst>
            <pc:docMk/>
            <pc:sldMk cId="492324666" sldId="264"/>
            <ac:spMk id="2" creationId="{D735093F-CE16-E19B-7BCC-13F0E4D7C3DA}"/>
          </ac:spMkLst>
        </pc:spChg>
      </pc:sldChg>
      <pc:sldChg chg="modSp mod">
        <pc:chgData name="TOYODA Akihisa" userId="84aff5d5-73b5-412d-a8f8-bbe9664563b7" providerId="ADAL" clId="{2B2F50DD-B037-4556-9B2F-95AB0DC38A8E}" dt="2026-06-26T07:22:11.822" v="299" actId="2711"/>
        <pc:sldMkLst>
          <pc:docMk/>
          <pc:sldMk cId="1734000265" sldId="265"/>
        </pc:sldMkLst>
        <pc:spChg chg="mod">
          <ac:chgData name="TOYODA Akihisa" userId="84aff5d5-73b5-412d-a8f8-bbe9664563b7" providerId="ADAL" clId="{2B2F50DD-B037-4556-9B2F-95AB0DC38A8E}" dt="2026-06-26T07:22:11.822" v="299" actId="2711"/>
          <ac:spMkLst>
            <pc:docMk/>
            <pc:sldMk cId="1734000265" sldId="265"/>
            <ac:spMk id="6" creationId="{A6C80F2B-6840-EC88-E325-A4B85C96E637}"/>
          </ac:spMkLst>
        </pc:spChg>
      </pc:sldChg>
      <pc:sldChg chg="modSp mod">
        <pc:chgData name="TOYODA Akihisa" userId="84aff5d5-73b5-412d-a8f8-bbe9664563b7" providerId="ADAL" clId="{2B2F50DD-B037-4556-9B2F-95AB0DC38A8E}" dt="2026-06-26T07:21:50.979" v="296" actId="20577"/>
        <pc:sldMkLst>
          <pc:docMk/>
          <pc:sldMk cId="2025567411" sldId="267"/>
        </pc:sldMkLst>
        <pc:spChg chg="mod">
          <ac:chgData name="TOYODA Akihisa" userId="84aff5d5-73b5-412d-a8f8-bbe9664563b7" providerId="ADAL" clId="{2B2F50DD-B037-4556-9B2F-95AB0DC38A8E}" dt="2026-06-26T07:21:50.979" v="296" actId="20577"/>
          <ac:spMkLst>
            <pc:docMk/>
            <pc:sldMk cId="2025567411" sldId="267"/>
            <ac:spMk id="3" creationId="{5EBFEE1A-7347-0B6B-91E3-6945503BC13F}"/>
          </ac:spMkLst>
        </pc:spChg>
      </pc:sldChg>
      <pc:sldChg chg="modSp mod">
        <pc:chgData name="TOYODA Akihisa" userId="84aff5d5-73b5-412d-a8f8-bbe9664563b7" providerId="ADAL" clId="{2B2F50DD-B037-4556-9B2F-95AB0DC38A8E}" dt="2026-06-26T02:20:02.902" v="196" actId="20577"/>
        <pc:sldMkLst>
          <pc:docMk/>
          <pc:sldMk cId="73773958" sldId="268"/>
        </pc:sldMkLst>
        <pc:spChg chg="mod">
          <ac:chgData name="TOYODA Akihisa" userId="84aff5d5-73b5-412d-a8f8-bbe9664563b7" providerId="ADAL" clId="{2B2F50DD-B037-4556-9B2F-95AB0DC38A8E}" dt="2026-06-26T02:20:02.902" v="196" actId="20577"/>
          <ac:spMkLst>
            <pc:docMk/>
            <pc:sldMk cId="73773958" sldId="268"/>
            <ac:spMk id="3" creationId="{E6283FA8-1711-E0DC-D21F-1CA21DC3D325}"/>
          </ac:spMkLst>
        </pc:spChg>
      </pc:sldChg>
      <pc:sldChg chg="addSp delSp modSp mod">
        <pc:chgData name="TOYODA Akihisa" userId="84aff5d5-73b5-412d-a8f8-bbe9664563b7" providerId="ADAL" clId="{2B2F50DD-B037-4556-9B2F-95AB0DC38A8E}" dt="2026-06-26T02:37:11.168" v="251"/>
        <pc:sldMkLst>
          <pc:docMk/>
          <pc:sldMk cId="4002330973" sldId="269"/>
        </pc:sldMkLst>
        <pc:spChg chg="mod">
          <ac:chgData name="TOYODA Akihisa" userId="84aff5d5-73b5-412d-a8f8-bbe9664563b7" providerId="ADAL" clId="{2B2F50DD-B037-4556-9B2F-95AB0DC38A8E}" dt="2026-06-26T02:36:23.072" v="249" actId="20577"/>
          <ac:spMkLst>
            <pc:docMk/>
            <pc:sldMk cId="4002330973" sldId="269"/>
            <ac:spMk id="3" creationId="{BBA8D2C0-F016-34D8-C753-CC52D18A8C28}"/>
          </ac:spMkLst>
        </pc:spChg>
        <pc:spChg chg="add del mod">
          <ac:chgData name="TOYODA Akihisa" userId="84aff5d5-73b5-412d-a8f8-bbe9664563b7" providerId="ADAL" clId="{2B2F50DD-B037-4556-9B2F-95AB0DC38A8E}" dt="2026-06-26T02:37:11.168" v="251"/>
          <ac:spMkLst>
            <pc:docMk/>
            <pc:sldMk cId="4002330973" sldId="269"/>
            <ac:spMk id="4" creationId="{5A004019-AC77-2DFD-3AB8-8C8ECF18C061}"/>
          </ac:spMkLst>
        </pc:spChg>
      </pc:sldChg>
      <pc:sldChg chg="addSp modSp mod">
        <pc:chgData name="TOYODA Akihisa" userId="84aff5d5-73b5-412d-a8f8-bbe9664563b7" providerId="ADAL" clId="{2B2F50DD-B037-4556-9B2F-95AB0DC38A8E}" dt="2026-06-26T02:37:41.477" v="286" actId="20577"/>
        <pc:sldMkLst>
          <pc:docMk/>
          <pc:sldMk cId="1594033432" sldId="270"/>
        </pc:sldMkLst>
        <pc:spChg chg="add mod">
          <ac:chgData name="TOYODA Akihisa" userId="84aff5d5-73b5-412d-a8f8-bbe9664563b7" providerId="ADAL" clId="{2B2F50DD-B037-4556-9B2F-95AB0DC38A8E}" dt="2026-06-26T02:37:41.477" v="286" actId="20577"/>
          <ac:spMkLst>
            <pc:docMk/>
            <pc:sldMk cId="1594033432" sldId="270"/>
            <ac:spMk id="3" creationId="{C5CCA780-8A8D-B49D-D119-F7CA67EC9BB1}"/>
          </ac:spMkLst>
        </pc:spChg>
      </pc:sldChg>
      <pc:sldChg chg="addSp modSp mod">
        <pc:chgData name="TOYODA Akihisa" userId="84aff5d5-73b5-412d-a8f8-bbe9664563b7" providerId="ADAL" clId="{2B2F50DD-B037-4556-9B2F-95AB0DC38A8E}" dt="2026-06-26T07:25:10.619" v="302" actId="27636"/>
        <pc:sldMkLst>
          <pc:docMk/>
          <pc:sldMk cId="317406569" sldId="271"/>
        </pc:sldMkLst>
        <pc:spChg chg="mod">
          <ac:chgData name="TOYODA Akihisa" userId="84aff5d5-73b5-412d-a8f8-bbe9664563b7" providerId="ADAL" clId="{2B2F50DD-B037-4556-9B2F-95AB0DC38A8E}" dt="2026-06-26T07:25:10.619" v="302" actId="27636"/>
          <ac:spMkLst>
            <pc:docMk/>
            <pc:sldMk cId="317406569" sldId="271"/>
            <ac:spMk id="2" creationId="{A4B39145-C937-75E4-988B-DA8BC175A4B7}"/>
          </ac:spMkLst>
        </pc:spChg>
        <pc:spChg chg="add mod">
          <ac:chgData name="TOYODA Akihisa" userId="84aff5d5-73b5-412d-a8f8-bbe9664563b7" providerId="ADAL" clId="{2B2F50DD-B037-4556-9B2F-95AB0DC38A8E}" dt="2026-06-26T02:24:45.043" v="236" actId="1076"/>
          <ac:spMkLst>
            <pc:docMk/>
            <pc:sldMk cId="317406569" sldId="271"/>
            <ac:spMk id="3" creationId="{9D44D99E-84C5-ACCF-773F-506410FA921D}"/>
          </ac:spMkLst>
        </pc:spChg>
      </pc:sldChg>
      <pc:sldChg chg="modSp mod">
        <pc:chgData name="TOYODA Akihisa" userId="84aff5d5-73b5-412d-a8f8-bbe9664563b7" providerId="ADAL" clId="{2B2F50DD-B037-4556-9B2F-95AB0DC38A8E}" dt="2026-06-26T07:26:33.938" v="316" actId="2711"/>
        <pc:sldMkLst>
          <pc:docMk/>
          <pc:sldMk cId="897999754" sldId="272"/>
        </pc:sldMkLst>
        <pc:spChg chg="mod">
          <ac:chgData name="TOYODA Akihisa" userId="84aff5d5-73b5-412d-a8f8-bbe9664563b7" providerId="ADAL" clId="{2B2F50DD-B037-4556-9B2F-95AB0DC38A8E}" dt="2026-06-26T07:26:33.938" v="316" actId="2711"/>
          <ac:spMkLst>
            <pc:docMk/>
            <pc:sldMk cId="897999754" sldId="272"/>
            <ac:spMk id="2" creationId="{066AF33E-6B6B-85D6-742B-8AA3BBDEB210}"/>
          </ac:spMkLst>
        </pc:spChg>
      </pc:sldChg>
      <pc:sldChg chg="addSp modSp mod">
        <pc:chgData name="TOYODA Akihisa" userId="84aff5d5-73b5-412d-a8f8-bbe9664563b7" providerId="ADAL" clId="{2B2F50DD-B037-4556-9B2F-95AB0DC38A8E}" dt="2026-06-26T07:25:17.963" v="304" actId="20577"/>
        <pc:sldMkLst>
          <pc:docMk/>
          <pc:sldMk cId="3485208474" sldId="273"/>
        </pc:sldMkLst>
        <pc:spChg chg="mod">
          <ac:chgData name="TOYODA Akihisa" userId="84aff5d5-73b5-412d-a8f8-bbe9664563b7" providerId="ADAL" clId="{2B2F50DD-B037-4556-9B2F-95AB0DC38A8E}" dt="2026-06-26T07:25:17.963" v="304" actId="20577"/>
          <ac:spMkLst>
            <pc:docMk/>
            <pc:sldMk cId="3485208474" sldId="273"/>
            <ac:spMk id="2" creationId="{5A69EFCA-3286-3D83-BCC8-EE7882F5787D}"/>
          </ac:spMkLst>
        </pc:spChg>
        <pc:spChg chg="add mod">
          <ac:chgData name="TOYODA Akihisa" userId="84aff5d5-73b5-412d-a8f8-bbe9664563b7" providerId="ADAL" clId="{2B2F50DD-B037-4556-9B2F-95AB0DC38A8E}" dt="2026-06-26T02:25:29.356" v="239" actId="20577"/>
          <ac:spMkLst>
            <pc:docMk/>
            <pc:sldMk cId="3485208474" sldId="273"/>
            <ac:spMk id="3" creationId="{87912A02-F066-5A41-FF20-4DF0F724D125}"/>
          </ac:spMkLst>
        </pc:spChg>
      </pc:sldChg>
      <pc:sldChg chg="addSp modSp mod">
        <pc:chgData name="TOYODA Akihisa" userId="84aff5d5-73b5-412d-a8f8-bbe9664563b7" providerId="ADAL" clId="{2B2F50DD-B037-4556-9B2F-95AB0DC38A8E}" dt="2026-06-26T07:25:25.653" v="306" actId="20577"/>
        <pc:sldMkLst>
          <pc:docMk/>
          <pc:sldMk cId="2174479267" sldId="274"/>
        </pc:sldMkLst>
        <pc:spChg chg="mod">
          <ac:chgData name="TOYODA Akihisa" userId="84aff5d5-73b5-412d-a8f8-bbe9664563b7" providerId="ADAL" clId="{2B2F50DD-B037-4556-9B2F-95AB0DC38A8E}" dt="2026-06-26T07:25:25.653" v="306" actId="20577"/>
          <ac:spMkLst>
            <pc:docMk/>
            <pc:sldMk cId="2174479267" sldId="274"/>
            <ac:spMk id="2" creationId="{EA9D7CC3-9988-4318-618B-0786F44DEE44}"/>
          </ac:spMkLst>
        </pc:spChg>
        <pc:spChg chg="add mod">
          <ac:chgData name="TOYODA Akihisa" userId="84aff5d5-73b5-412d-a8f8-bbe9664563b7" providerId="ADAL" clId="{2B2F50DD-B037-4556-9B2F-95AB0DC38A8E}" dt="2026-06-26T02:26:01.557" v="241" actId="1076"/>
          <ac:spMkLst>
            <pc:docMk/>
            <pc:sldMk cId="2174479267" sldId="274"/>
            <ac:spMk id="3" creationId="{D07B77A4-2E2B-95FE-DF4C-B03C8449E33A}"/>
          </ac:spMkLst>
        </pc:spChg>
      </pc:sldChg>
      <pc:sldChg chg="addSp modSp mod">
        <pc:chgData name="TOYODA Akihisa" userId="84aff5d5-73b5-412d-a8f8-bbe9664563b7" providerId="ADAL" clId="{2B2F50DD-B037-4556-9B2F-95AB0DC38A8E}" dt="2026-06-26T07:26:13.713" v="314" actId="1076"/>
        <pc:sldMkLst>
          <pc:docMk/>
          <pc:sldMk cId="1236261036" sldId="275"/>
        </pc:sldMkLst>
        <pc:spChg chg="add mod">
          <ac:chgData name="TOYODA Akihisa" userId="84aff5d5-73b5-412d-a8f8-bbe9664563b7" providerId="ADAL" clId="{2B2F50DD-B037-4556-9B2F-95AB0DC38A8E}" dt="2026-06-26T07:26:13.713" v="314" actId="1076"/>
          <ac:spMkLst>
            <pc:docMk/>
            <pc:sldMk cId="1236261036" sldId="275"/>
            <ac:spMk id="2" creationId="{CBA03E34-12DE-9840-9061-79D95DFB4848}"/>
          </ac:spMkLst>
        </pc:spChg>
        <pc:spChg chg="mod">
          <ac:chgData name="TOYODA Akihisa" userId="84aff5d5-73b5-412d-a8f8-bbe9664563b7" providerId="ADAL" clId="{2B2F50DD-B037-4556-9B2F-95AB0DC38A8E}" dt="2026-06-26T07:25:48.097" v="312" actId="1036"/>
          <ac:spMkLst>
            <pc:docMk/>
            <pc:sldMk cId="1236261036" sldId="275"/>
            <ac:spMk id="3" creationId="{9D2D63C1-895B-2F4C-E3E3-2E7B200C825E}"/>
          </ac:spMkLst>
        </pc:spChg>
        <pc:spChg chg="mod">
          <ac:chgData name="TOYODA Akihisa" userId="84aff5d5-73b5-412d-a8f8-bbe9664563b7" providerId="ADAL" clId="{2B2F50DD-B037-4556-9B2F-95AB0DC38A8E}" dt="2026-06-26T07:25:39.805" v="308" actId="20577"/>
          <ac:spMkLst>
            <pc:docMk/>
            <pc:sldMk cId="1236261036" sldId="275"/>
            <ac:spMk id="4" creationId="{A9050D0B-3E3E-5004-94B2-3D77740A4C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A80BE-C40C-483E-84C0-0F3264BF49B5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226AF-85BB-409B-A2AE-47512BA14D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88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226AF-85BB-409B-A2AE-47512BA14DF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34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3579-3D39-48F6-8707-209880D42FA6}" type="datetime1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61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7DBF-C2C0-49A8-90EF-8DA4A9842455}" type="datetime1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4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823E-7784-4E08-B3E1-A86087429CCB}" type="datetime1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46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CE21-82F6-445F-A8A4-331922E64655}" type="datetime1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97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1A0B-34B6-436A-9F9B-6ECF21FF1EA8}" type="datetime1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13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6530-8E39-4816-973E-D6338C6D2728}" type="datetime1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7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2F909-E7BD-4B36-8024-A49AC90CD3FB}" type="datetime1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38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A5E0-0FBE-4614-BB55-AB5D7F85DE70}" type="datetime1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16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139B-1DD5-4E65-AF31-CFE26F04BA92}" type="datetime1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18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CAAC-8C9D-443B-85A6-2700305FBEEF}" type="datetime1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40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4628-64F2-46E5-B1C4-2383235D5F24}" type="datetime1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80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74DE-EE20-42E4-88B2-ED525F100BB4}" type="datetime1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67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400" b="1" kern="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Summary of Previous µCF Experiments and Lessons Learned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2026/7/2</a:t>
            </a:r>
          </a:p>
          <a:p>
            <a:r>
              <a:rPr kumimoji="1" lang="en-US" altLang="ja-JP" dirty="0"/>
              <a:t>Akihisa TOYODA </a:t>
            </a:r>
          </a:p>
          <a:p>
            <a:r>
              <a:rPr lang="en-US" altLang="ja-JP" dirty="0"/>
              <a:t>KEK</a:t>
            </a:r>
            <a:endParaRPr kumimoji="1" lang="ja-JP" altLang="en-US" dirty="0"/>
          </a:p>
        </p:txBody>
      </p:sp>
      <p:pic>
        <p:nvPicPr>
          <p:cNvPr id="9" name="図 8" descr="The image shows a clear, white background with a single, smooth, blue gradient swirl.&#10;&#10;AI 生成コンテンツは誤りを含む可能性があります。">
            <a:extLst>
              <a:ext uri="{FF2B5EF4-FFF2-40B4-BE49-F238E27FC236}">
                <a16:creationId xmlns:a16="http://schemas.microsoft.com/office/drawing/2014/main" id="{C7187C9F-A352-A24A-30E6-5A17B8155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772347" cy="66865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76D91D-876B-9632-2B06-A55667F9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47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B39145-C937-75E4-988B-DA8BC175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RIKEN-RAL dt-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dirty="0" err="1"/>
              <a:t>CF</a:t>
            </a:r>
            <a:r>
              <a:rPr lang="en-US" altLang="ja-JP" dirty="0"/>
              <a:t> experiment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76C913B-4E1F-C3DE-86A9-FD88A9494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532" t="3284" r="3254" b="4437"/>
          <a:stretch>
            <a:fillRect/>
          </a:stretch>
        </p:blipFill>
        <p:spPr>
          <a:xfrm>
            <a:off x="0" y="1893103"/>
            <a:ext cx="5400601" cy="417646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C1E8AC-9274-416D-3F76-EC61ACBC0CCE}"/>
              </a:ext>
            </a:extLst>
          </p:cNvPr>
          <p:cNvSpPr txBox="1"/>
          <p:nvPr/>
        </p:nvSpPr>
        <p:spPr>
          <a:xfrm>
            <a:off x="131807" y="1242201"/>
            <a:ext cx="289694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Tritium handling system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3223FA-4C29-A965-0C97-8F291722FE6E}"/>
              </a:ext>
            </a:extLst>
          </p:cNvPr>
          <p:cNvSpPr txBox="1"/>
          <p:nvPr/>
        </p:nvSpPr>
        <p:spPr>
          <a:xfrm>
            <a:off x="5678296" y="1162039"/>
            <a:ext cx="3024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830" algn="l"/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Three layers confinement </a:t>
            </a:r>
          </a:p>
          <a:p>
            <a:pPr marR="20160" algn="l"/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1. Container and piping </a:t>
            </a:r>
          </a:p>
          <a:p>
            <a:pPr marR="37160" algn="l"/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2. Glove box </a:t>
            </a:r>
          </a:p>
          <a:p>
            <a:pPr marR="40160" algn="l"/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3. Housing.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ECCA187-E979-F304-7FE3-A4349E92B7BC}"/>
              </a:ext>
            </a:extLst>
          </p:cNvPr>
          <p:cNvSpPr txBox="1"/>
          <p:nvPr/>
        </p:nvSpPr>
        <p:spPr>
          <a:xfrm>
            <a:off x="5678296" y="2272129"/>
            <a:ext cx="3294112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8610" algn="just"/>
            <a:r>
              <a:rPr lang="en-US" altLang="ja-JP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Performance: </a:t>
            </a:r>
          </a:p>
          <a:p>
            <a:pPr marR="0" algn="just"/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Purification of the D-T target gas </a:t>
            </a:r>
            <a:r>
              <a:rPr lang="en-US" altLang="ja-JP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(Pd filter + Cryo-trap) </a:t>
            </a:r>
          </a:p>
          <a:p>
            <a:pPr marR="66030" algn="just"/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Adjustment of the D-T mixing ratio </a:t>
            </a:r>
          </a:p>
          <a:p>
            <a:pPr marR="0" algn="just"/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Measurement of the hydrogen isotope components </a:t>
            </a:r>
          </a:p>
          <a:p>
            <a:pPr marR="83080" algn="just"/>
            <a:r>
              <a:rPr lang="en-US" altLang="ja-JP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Handling gas quantity: </a:t>
            </a:r>
          </a:p>
          <a:p>
            <a:pPr marR="72190" algn="just"/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D-T gas with the volume of 1.1 liter </a:t>
            </a:r>
          </a:p>
          <a:p>
            <a:pPr marR="60590" algn="just"/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maximum gas pressure of 760 torr </a:t>
            </a:r>
          </a:p>
          <a:p>
            <a:r>
              <a:rPr lang="en-US" altLang="ja-JP" sz="1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(Handling the D-T gas with negative pressure.) </a:t>
            </a:r>
          </a:p>
          <a:p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maximum tritium gas inventory of 56 </a:t>
            </a:r>
            <a:r>
              <a:rPr lang="en-US" altLang="ja-JP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TBq</a:t>
            </a:r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(1500 Ci)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67803B-8DAB-5B58-F023-495B111C98C2}"/>
              </a:ext>
            </a:extLst>
          </p:cNvPr>
          <p:cNvSpPr txBox="1"/>
          <p:nvPr/>
        </p:nvSpPr>
        <p:spPr>
          <a:xfrm>
            <a:off x="184222" y="6082281"/>
            <a:ext cx="3507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en-US" altLang="ja-JP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K. Ishida, </a:t>
            </a:r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Future muon sources, </a:t>
            </a:r>
          </a:p>
          <a:p>
            <a:pPr marR="0" algn="l"/>
            <a:r>
              <a:rPr lang="nl-NL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Huddersfield,UK 13 Jan 2015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44D99E-84C5-ACCF-773F-506410FA921D}"/>
              </a:ext>
            </a:extLst>
          </p:cNvPr>
          <p:cNvSpPr txBox="1"/>
          <p:nvPr/>
        </p:nvSpPr>
        <p:spPr>
          <a:xfrm>
            <a:off x="3143861" y="1191420"/>
            <a:ext cx="2264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→</a:t>
            </a:r>
            <a:r>
              <a:rPr lang="en-US" altLang="ja-JP" dirty="0"/>
              <a:t>Kawamura-</a:t>
            </a:r>
            <a:r>
              <a:rPr lang="en-US" altLang="ja-JP" dirty="0" err="1"/>
              <a:t>san’s</a:t>
            </a:r>
            <a:endParaRPr lang="en-US" altLang="ja-JP" dirty="0"/>
          </a:p>
          <a:p>
            <a:r>
              <a:rPr kumimoji="1" lang="en-US" altLang="ja-JP" dirty="0"/>
              <a:t>ta</a:t>
            </a:r>
            <a:r>
              <a:rPr lang="en-US" altLang="ja-JP" dirty="0"/>
              <a:t>lk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9E1546-2AE6-4DCB-EDE2-ADDDC386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0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69EFCA-3286-3D83-BCC8-EE7882F5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RIKEN-RAL </a:t>
            </a:r>
            <a:r>
              <a:rPr kumimoji="1" lang="en-US" altLang="ja-JP" dirty="0" err="1"/>
              <a:t>dt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 experiment</a:t>
            </a:r>
            <a:endParaRPr kumimoji="1" lang="ja-JP" altLang="en-US" dirty="0"/>
          </a:p>
        </p:txBody>
      </p:sp>
      <p:pic>
        <p:nvPicPr>
          <p:cNvPr id="13" name="コンテンツ プレースホルダー 12">
            <a:extLst>
              <a:ext uri="{FF2B5EF4-FFF2-40B4-BE49-F238E27FC236}">
                <a16:creationId xmlns:a16="http://schemas.microsoft.com/office/drawing/2014/main" id="{1B43612B-5046-0E59-FEAC-DD893AFCC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17" y="1844824"/>
            <a:ext cx="4148254" cy="413710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A81ACA-FD57-7E6C-3D67-B3F421674974}"/>
              </a:ext>
            </a:extLst>
          </p:cNvPr>
          <p:cNvSpPr txBox="1"/>
          <p:nvPr/>
        </p:nvSpPr>
        <p:spPr>
          <a:xfrm>
            <a:off x="131807" y="1242201"/>
            <a:ext cx="299222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Fusion neutron detection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0E2EBA-63CF-42F9-7D5E-01CD05AEAEC4}"/>
              </a:ext>
            </a:extLst>
          </p:cNvPr>
          <p:cNvSpPr txBox="1"/>
          <p:nvPr/>
        </p:nvSpPr>
        <p:spPr>
          <a:xfrm>
            <a:off x="2195736" y="6075144"/>
            <a:ext cx="6800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N. Kawamura et al., Nuclear Instruments and Methods in Physics Research A 465 (2001) 525–539</a:t>
            </a:r>
            <a:endParaRPr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48340CA-6148-7701-E267-D9CE4ADDC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440" y="2023243"/>
            <a:ext cx="4282068" cy="378026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6327DF-EC41-1EFD-75A4-7A0C3EDD895C}"/>
              </a:ext>
            </a:extLst>
          </p:cNvPr>
          <p:cNvSpPr txBox="1"/>
          <p:nvPr/>
        </p:nvSpPr>
        <p:spPr>
          <a:xfrm>
            <a:off x="6804248" y="3059668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Symbol" panose="05050102010706020507" pitchFamily="18" charset="2"/>
              </a:rPr>
              <a:t>l</a:t>
            </a:r>
            <a:r>
              <a:rPr kumimoji="1" lang="en-US" altLang="ja-JP" sz="2400" baseline="-25000" dirty="0"/>
              <a:t>n</a:t>
            </a:r>
            <a:endParaRPr kumimoji="1" lang="ja-JP" altLang="en-US" sz="2400" baseline="-25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CCEABF-708A-19B2-4E64-A5D9F9462ADE}"/>
              </a:ext>
            </a:extLst>
          </p:cNvPr>
          <p:cNvSpPr txBox="1"/>
          <p:nvPr/>
        </p:nvSpPr>
        <p:spPr>
          <a:xfrm>
            <a:off x="5657045" y="4077072"/>
            <a:ext cx="4905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Y</a:t>
            </a:r>
            <a:r>
              <a:rPr kumimoji="1" lang="en-US" altLang="ja-JP" sz="2400" baseline="-25000" dirty="0"/>
              <a:t>n</a:t>
            </a:r>
            <a:endParaRPr kumimoji="1" lang="ja-JP" altLang="en-US" sz="2400" baseline="-25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912A02-F066-5A41-FF20-4DF0F724D125}"/>
              </a:ext>
            </a:extLst>
          </p:cNvPr>
          <p:cNvSpPr txBox="1"/>
          <p:nvPr/>
        </p:nvSpPr>
        <p:spPr>
          <a:xfrm>
            <a:off x="3143861" y="1191420"/>
            <a:ext cx="275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→</a:t>
            </a:r>
            <a:r>
              <a:rPr lang="en-US" altLang="ja-JP" dirty="0"/>
              <a:t>Kawamura-</a:t>
            </a:r>
            <a:r>
              <a:rPr lang="en-US" altLang="ja-JP" dirty="0" err="1"/>
              <a:t>san’s</a:t>
            </a:r>
            <a:r>
              <a:rPr lang="en-US" altLang="ja-JP" dirty="0"/>
              <a:t> </a:t>
            </a:r>
            <a:r>
              <a:rPr kumimoji="1" lang="en-US" altLang="ja-JP" dirty="0"/>
              <a:t>ta</a:t>
            </a:r>
            <a:r>
              <a:rPr lang="en-US" altLang="ja-JP" dirty="0"/>
              <a:t>lk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14FB82-FB6D-C66E-2242-57B61BFB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20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9D7CC3-9988-4318-618B-0786F44D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RIKEN-RAL </a:t>
            </a:r>
            <a:r>
              <a:rPr lang="en-US" altLang="ja-JP" dirty="0" err="1"/>
              <a:t>dt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dirty="0"/>
              <a:t> experiment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3974AA46-E62E-0487-ED48-019961E87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4933"/>
            <a:ext cx="8229600" cy="391649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95C5F8-F287-17A0-646B-A18FBC9BCCBD}"/>
              </a:ext>
            </a:extLst>
          </p:cNvPr>
          <p:cNvSpPr txBox="1"/>
          <p:nvPr/>
        </p:nvSpPr>
        <p:spPr>
          <a:xfrm>
            <a:off x="131807" y="1242201"/>
            <a:ext cx="381546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3He accumulation effect in Solid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858F49-8621-4281-26DE-805D27FAAF8B}"/>
              </a:ext>
            </a:extLst>
          </p:cNvPr>
          <p:cNvSpPr txBox="1"/>
          <p:nvPr/>
        </p:nvSpPr>
        <p:spPr>
          <a:xfrm>
            <a:off x="1331640" y="2276872"/>
            <a:ext cx="85632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Liquid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B3CC1B-B04B-F048-3D25-EAB5B37E8451}"/>
              </a:ext>
            </a:extLst>
          </p:cNvPr>
          <p:cNvSpPr txBox="1"/>
          <p:nvPr/>
        </p:nvSpPr>
        <p:spPr>
          <a:xfrm>
            <a:off x="5436096" y="2260710"/>
            <a:ext cx="72808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Sol</a:t>
            </a:r>
            <a:r>
              <a:rPr kumimoji="1" lang="en-US" altLang="ja-JP" dirty="0"/>
              <a:t>id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F29CBA6-410B-F4C5-16E2-8D6DC094280F}"/>
              </a:ext>
            </a:extLst>
          </p:cNvPr>
          <p:cNvSpPr txBox="1"/>
          <p:nvPr/>
        </p:nvSpPr>
        <p:spPr>
          <a:xfrm>
            <a:off x="4355976" y="571554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accumulates in </a:t>
            </a:r>
            <a:r>
              <a:rPr lang="en-US" altLang="ja-JP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solid D-T</a:t>
            </a:r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</a:p>
          <a:p>
            <a:pPr marR="48590" algn="l"/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with anomaly around critical concentration C</a:t>
            </a:r>
            <a:r>
              <a:rPr lang="en-US" altLang="ja-JP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</a:t>
            </a:r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~120 ppm</a:t>
            </a:r>
          </a:p>
          <a:p>
            <a:pPr marR="48590" algn="l"/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muon transfer to 3He</a:t>
            </a:r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0E76A0-7CED-4896-6AC8-A4BFF4EFC37A}"/>
              </a:ext>
            </a:extLst>
          </p:cNvPr>
          <p:cNvSpPr txBox="1"/>
          <p:nvPr/>
        </p:nvSpPr>
        <p:spPr>
          <a:xfrm>
            <a:off x="184222" y="6082281"/>
            <a:ext cx="3507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en-US" altLang="ja-JP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K. Ishida, </a:t>
            </a:r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Future muon sources, </a:t>
            </a:r>
          </a:p>
          <a:p>
            <a:pPr marR="0" algn="l"/>
            <a:r>
              <a:rPr lang="nl-NL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Huddersfield,UK 13 Jan 2015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7B77A4-2E2B-95FE-DF4C-B03C8449E33A}"/>
              </a:ext>
            </a:extLst>
          </p:cNvPr>
          <p:cNvSpPr txBox="1"/>
          <p:nvPr/>
        </p:nvSpPr>
        <p:spPr>
          <a:xfrm>
            <a:off x="4060110" y="1291953"/>
            <a:ext cx="275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→</a:t>
            </a:r>
            <a:r>
              <a:rPr lang="en-US" altLang="ja-JP" dirty="0"/>
              <a:t>Kawamura-</a:t>
            </a:r>
            <a:r>
              <a:rPr lang="en-US" altLang="ja-JP" dirty="0" err="1"/>
              <a:t>san’s</a:t>
            </a:r>
            <a:r>
              <a:rPr lang="en-US" altLang="ja-JP" dirty="0"/>
              <a:t> </a:t>
            </a:r>
            <a:r>
              <a:rPr kumimoji="1" lang="en-US" altLang="ja-JP" dirty="0"/>
              <a:t>ta</a:t>
            </a:r>
            <a:r>
              <a:rPr lang="en-US" altLang="ja-JP" dirty="0"/>
              <a:t>lk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6C0A3B-98F1-07C7-E801-88A0AF30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479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2D63C1-895B-2F4C-E3E3-2E7B200C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/>
              <a:t>According to Kawamura-</a:t>
            </a:r>
            <a:r>
              <a:rPr kumimoji="1" lang="en-US" altLang="ja-JP" dirty="0" err="1"/>
              <a:t>san</a:t>
            </a:r>
            <a:r>
              <a:rPr lang="en-US" altLang="ja-JP" dirty="0"/>
              <a:t>, in solid tritium targets, heat generated by tritium decay can induce target migration toward colder regions, leading to shape changes over several hours. This phenomena could cause the detection efficiency change.</a:t>
            </a:r>
          </a:p>
          <a:p>
            <a:pPr lvl="1"/>
            <a:r>
              <a:rPr lang="en-US" altLang="ja-JP" dirty="0"/>
              <a:t>If a thin solid tritium foil target is employed, reproducibility checks and visual monitoring of the target position/distribution are recommended.</a:t>
            </a:r>
          </a:p>
          <a:p>
            <a:r>
              <a:rPr lang="en-US" altLang="ja-JP" dirty="0"/>
              <a:t>He also noted that solid targets may appear either transparent or opaque, possibly due to differences between </a:t>
            </a:r>
            <a:r>
              <a:rPr lang="en-US" altLang="ja-JP" dirty="0" err="1"/>
              <a:t>fcc</a:t>
            </a:r>
            <a:r>
              <a:rPr lang="en-US" altLang="ja-JP" dirty="0"/>
              <a:t> and bcc crystal phases.</a:t>
            </a:r>
          </a:p>
          <a:p>
            <a:pPr lvl="1"/>
            <a:r>
              <a:rPr lang="en-US" altLang="ja-JP" dirty="0"/>
              <a:t>This effect should be monitored visually and evaluated for reproducibility.</a:t>
            </a:r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A9050D0B-3E3E-5004-94B2-3D77740A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ja-JP" dirty="0"/>
              <a:t>RIKEN-RAL </a:t>
            </a:r>
            <a:r>
              <a:rPr lang="en-US" altLang="ja-JP" dirty="0" err="1"/>
              <a:t>dt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dirty="0"/>
              <a:t> experiment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E824DA-D958-04F1-DD5B-0DB5D2E6348D}"/>
              </a:ext>
            </a:extLst>
          </p:cNvPr>
          <p:cNvSpPr txBox="1"/>
          <p:nvPr/>
        </p:nvSpPr>
        <p:spPr>
          <a:xfrm>
            <a:off x="131807" y="1242201"/>
            <a:ext cx="28777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Solid target with tritium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A03E34-12DE-9840-9061-79D95DFB4848}"/>
              </a:ext>
            </a:extLst>
          </p:cNvPr>
          <p:cNvSpPr txBox="1"/>
          <p:nvPr/>
        </p:nvSpPr>
        <p:spPr>
          <a:xfrm>
            <a:off x="3096187" y="1277893"/>
            <a:ext cx="275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→</a:t>
            </a:r>
            <a:r>
              <a:rPr lang="en-US" altLang="ja-JP" dirty="0"/>
              <a:t>Kawamura-</a:t>
            </a:r>
            <a:r>
              <a:rPr lang="en-US" altLang="ja-JP" dirty="0" err="1"/>
              <a:t>san’s</a:t>
            </a:r>
            <a:r>
              <a:rPr lang="en-US" altLang="ja-JP" dirty="0"/>
              <a:t> </a:t>
            </a:r>
            <a:r>
              <a:rPr kumimoji="1" lang="en-US" altLang="ja-JP" dirty="0"/>
              <a:t>ta</a:t>
            </a:r>
            <a:r>
              <a:rPr lang="en-US" altLang="ja-JP" dirty="0"/>
              <a:t>lk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93A8C4-0D8D-0AC5-768F-766F4A83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26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AF33E-6B6B-85D6-742B-8AA3BBDE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RIKEN-RAL </a:t>
            </a:r>
            <a:r>
              <a:rPr kumimoji="1" lang="en-US" altLang="ja-JP" dirty="0" err="1"/>
              <a:t>dt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 err="1"/>
              <a:t>CF</a:t>
            </a:r>
            <a:r>
              <a:rPr kumimoji="1" lang="en-US" altLang="ja-JP" dirty="0"/>
              <a:t> result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2D49F79-C2C1-5047-E46C-C597B8A4F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806" y="1188457"/>
            <a:ext cx="2945958" cy="289497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B56C49-501F-0E39-2A6A-6FE50D61238C}"/>
              </a:ext>
            </a:extLst>
          </p:cNvPr>
          <p:cNvSpPr txBox="1"/>
          <p:nvPr/>
        </p:nvSpPr>
        <p:spPr>
          <a:xfrm>
            <a:off x="5436096" y="5582676"/>
            <a:ext cx="3507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en-US" altLang="ja-JP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K. Ishida, </a:t>
            </a:r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Future muon sources, </a:t>
            </a:r>
          </a:p>
          <a:p>
            <a:pPr marR="0" algn="l"/>
            <a:r>
              <a:rPr lang="nl-NL" altLang="ja-JP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Huddersfield,UK 13 Jan 2015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CB85E7-9C41-1D39-10FA-10DD39904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6" y="4083428"/>
            <a:ext cx="3987165" cy="274034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B12B99D-5E36-4269-E6C8-B8F453B0A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792" y="1404398"/>
            <a:ext cx="5343276" cy="404920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C644E60-4C5D-FEFA-C106-D8F8BFB0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99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402F9B-E06C-BD46-56A6-9A662BEB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RIKEN-RAL’s</a:t>
            </a:r>
            <a:r>
              <a:rPr lang="ja-JP" altLang="en-US" dirty="0"/>
              <a:t> </a:t>
            </a:r>
            <a:r>
              <a:rPr lang="en-US" altLang="ja-JP" dirty="0" err="1"/>
              <a:t>dt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dirty="0" err="1"/>
              <a:t>CF</a:t>
            </a:r>
            <a:r>
              <a:rPr lang="en-US" altLang="ja-JP" dirty="0"/>
              <a:t> result</a:t>
            </a:r>
            <a:endParaRPr kumimoji="1" lang="ja-JP" altLang="en-US" dirty="0"/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025B28C8-3FB0-BDF7-3F23-574F12B47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751" t="11635" r="4501"/>
          <a:stretch>
            <a:fillRect/>
          </a:stretch>
        </p:blipFill>
        <p:spPr>
          <a:xfrm>
            <a:off x="1259632" y="1628800"/>
            <a:ext cx="7056784" cy="3819561"/>
          </a:xfr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E9F483D-3B8F-5327-CD26-43102B86A1D2}"/>
              </a:ext>
            </a:extLst>
          </p:cNvPr>
          <p:cNvSpPr txBox="1"/>
          <p:nvPr/>
        </p:nvSpPr>
        <p:spPr>
          <a:xfrm>
            <a:off x="251485" y="1417638"/>
            <a:ext cx="272722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Normalized cycle rates</a:t>
            </a:r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C1FB7AC-9C2C-ACB0-5ACA-678EA9BA29A5}"/>
              </a:ext>
            </a:extLst>
          </p:cNvPr>
          <p:cNvSpPr/>
          <p:nvPr/>
        </p:nvSpPr>
        <p:spPr>
          <a:xfrm>
            <a:off x="417195" y="543542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8EBE7DAE-9D2D-2A49-6993-00883AA41EED}"/>
              </a:ext>
            </a:extLst>
          </p:cNvPr>
          <p:cNvSpPr/>
          <p:nvPr/>
        </p:nvSpPr>
        <p:spPr>
          <a:xfrm>
            <a:off x="419838" y="5703714"/>
            <a:ext cx="144016" cy="14401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27966362-2AA0-DDEF-80DF-921462837754}"/>
              </a:ext>
            </a:extLst>
          </p:cNvPr>
          <p:cNvSpPr/>
          <p:nvPr/>
        </p:nvSpPr>
        <p:spPr>
          <a:xfrm rot="10800000">
            <a:off x="395536" y="5972007"/>
            <a:ext cx="144016" cy="14401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ひし形 13">
            <a:extLst>
              <a:ext uri="{FF2B5EF4-FFF2-40B4-BE49-F238E27FC236}">
                <a16:creationId xmlns:a16="http://schemas.microsoft.com/office/drawing/2014/main" id="{A2BB90CA-BC5E-E550-40E8-2DFF75FE34C5}"/>
              </a:ext>
            </a:extLst>
          </p:cNvPr>
          <p:cNvSpPr/>
          <p:nvPr/>
        </p:nvSpPr>
        <p:spPr>
          <a:xfrm>
            <a:off x="417195" y="6237312"/>
            <a:ext cx="144016" cy="144016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74EE8E-8C6D-FD96-AD14-D34DA74B6E11}"/>
              </a:ext>
            </a:extLst>
          </p:cNvPr>
          <p:cNvSpPr txBox="1"/>
          <p:nvPr/>
        </p:nvSpPr>
        <p:spPr>
          <a:xfrm>
            <a:off x="570596" y="5365160"/>
            <a:ext cx="55855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ja-JP" sz="800" b="0" i="0" u="none" strike="noStrike" baseline="0" dirty="0">
                <a:latin typeface="MinionPro-Regular8"/>
              </a:rPr>
              <a:t>Jones, S. E. </a:t>
            </a:r>
            <a:r>
              <a:rPr lang="fr-FR" altLang="ja-JP" sz="800" b="0" i="1" u="none" strike="noStrike" baseline="0" dirty="0">
                <a:latin typeface="MinionPro-It10"/>
              </a:rPr>
              <a:t>et al. </a:t>
            </a:r>
            <a:r>
              <a:rPr lang="fr-FR" altLang="ja-JP" sz="800" b="0" i="0" u="none" strike="noStrike" baseline="0" dirty="0">
                <a:latin typeface="MinionPro-Regular8"/>
              </a:rPr>
              <a:t>Experimental investigation of muon-catalyzed </a:t>
            </a:r>
            <a:r>
              <a:rPr lang="fr-FR" altLang="ja-JP" sz="800" b="0" i="0" u="none" strike="noStrike" baseline="0" dirty="0">
                <a:latin typeface="MinionPro-It68"/>
              </a:rPr>
              <a:t>d </a:t>
            </a:r>
            <a:r>
              <a:rPr lang="fr-FR" altLang="ja-JP" sz="800" b="0" i="0" u="none" strike="noStrike" baseline="0" dirty="0">
                <a:latin typeface="MTSYN10"/>
              </a:rPr>
              <a:t>− </a:t>
            </a:r>
            <a:r>
              <a:rPr lang="fr-FR" altLang="ja-JP" sz="800" b="0" i="0" u="none" strike="noStrike" baseline="0" dirty="0">
                <a:latin typeface="MinionPro-It68"/>
              </a:rPr>
              <a:t>t </a:t>
            </a:r>
            <a:r>
              <a:rPr lang="fr-FR" altLang="ja-JP" sz="800" b="0" i="0" u="none" strike="noStrike" baseline="0" dirty="0">
                <a:latin typeface="MinionPro-Regular8"/>
              </a:rPr>
              <a:t>fusion. </a:t>
            </a:r>
            <a:r>
              <a:rPr lang="fr-FR" altLang="ja-JP" sz="800" b="0" i="1" u="none" strike="noStrike" baseline="0" dirty="0">
                <a:latin typeface="MinionPro-It10"/>
              </a:rPr>
              <a:t>Phys. Rev. Lett. </a:t>
            </a:r>
            <a:r>
              <a:rPr lang="fr-FR" altLang="ja-JP" sz="800" b="1" i="0" u="none" strike="noStrike" baseline="0" dirty="0">
                <a:latin typeface="MinionPro-Bold"/>
              </a:rPr>
              <a:t>51</a:t>
            </a:r>
            <a:r>
              <a:rPr lang="fr-FR" altLang="ja-JP" sz="800" b="0" i="0" u="none" strike="noStrike" baseline="0" dirty="0">
                <a:latin typeface="MinionPro-Regular8"/>
              </a:rPr>
              <a:t>, 1757–1760 (1983).@ Los alamos</a:t>
            </a:r>
            <a:endParaRPr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CC4244A-2408-6C88-CF5B-29EC7C73A237}"/>
              </a:ext>
            </a:extLst>
          </p:cNvPr>
          <p:cNvSpPr txBox="1"/>
          <p:nvPr/>
        </p:nvSpPr>
        <p:spPr>
          <a:xfrm>
            <a:off x="605012" y="5936293"/>
            <a:ext cx="83594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800" b="0" i="0" u="none" strike="noStrike" baseline="0" dirty="0">
                <a:latin typeface="MinionPro-Regular8"/>
              </a:rPr>
              <a:t>Kawamura, N. </a:t>
            </a:r>
            <a:r>
              <a:rPr lang="en-US" altLang="ja-JP" sz="800" b="0" i="1" u="none" strike="noStrike" baseline="0" dirty="0">
                <a:latin typeface="MinionPro-It10"/>
              </a:rPr>
              <a:t>et al. </a:t>
            </a:r>
            <a:r>
              <a:rPr lang="en-US" altLang="ja-JP" sz="800" b="0" i="0" u="none" strike="noStrike" baseline="0" dirty="0">
                <a:latin typeface="MinionPro-Regular8"/>
              </a:rPr>
              <a:t>Anomalous temperature-dependent phenomena of muon catalyzed fusion in solid deuterium and tritium mixtures. </a:t>
            </a:r>
            <a:r>
              <a:rPr lang="en-US" altLang="ja-JP" sz="800" b="0" i="1" u="none" strike="noStrike" baseline="0" dirty="0">
                <a:latin typeface="MinionPro-It10"/>
              </a:rPr>
              <a:t>Prog. Theor. Phys. Suppl. </a:t>
            </a:r>
            <a:r>
              <a:rPr lang="en-US" altLang="ja-JP" sz="800" b="1" i="0" u="none" strike="noStrike" baseline="0" dirty="0">
                <a:latin typeface="MinionPro-Bold"/>
              </a:rPr>
              <a:t>154</a:t>
            </a:r>
            <a:r>
              <a:rPr lang="en-US" altLang="ja-JP" sz="800" b="0" i="0" u="none" strike="noStrike" baseline="0" dirty="0">
                <a:latin typeface="MinionPro-Regular8"/>
              </a:rPr>
              <a:t>, 233–240 (2004).</a:t>
            </a:r>
            <a:r>
              <a:rPr lang="en-US" altLang="ja-JP" sz="800" dirty="0">
                <a:latin typeface="MinionPro-Regular8"/>
              </a:rPr>
              <a:t>@ RIKEN-RAL</a:t>
            </a:r>
            <a:endParaRPr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C84652E-660B-96FF-0CC1-6D2592DDAB26}"/>
              </a:ext>
            </a:extLst>
          </p:cNvPr>
          <p:cNvSpPr txBox="1"/>
          <p:nvPr/>
        </p:nvSpPr>
        <p:spPr>
          <a:xfrm>
            <a:off x="4752563" y="133855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ja-JP" sz="1800" b="0" i="0" u="none" strike="noStrike" baseline="0" dirty="0">
                <a:solidFill>
                  <a:srgbClr val="000000"/>
                </a:solidFill>
                <a:latin typeface="AAAAAC+HelveticaNeue"/>
              </a:rPr>
              <a:t>T. Yamashita et al., Sci. Rep.12 (2022) 6393 </a:t>
            </a:r>
            <a:endParaRPr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7CD4A4F-3D5D-5D7D-91C9-3CB943223E45}"/>
              </a:ext>
            </a:extLst>
          </p:cNvPr>
          <p:cNvSpPr txBox="1"/>
          <p:nvPr/>
        </p:nvSpPr>
        <p:spPr>
          <a:xfrm>
            <a:off x="570596" y="5655782"/>
            <a:ext cx="58736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b="0" i="0" u="none" strike="noStrike" baseline="0" dirty="0" err="1">
                <a:latin typeface="MinionPro-Regular8"/>
              </a:rPr>
              <a:t>Breunlich</a:t>
            </a:r>
            <a:r>
              <a:rPr lang="en-US" altLang="ja-JP" sz="800" b="0" i="0" u="none" strike="noStrike" baseline="0" dirty="0">
                <a:latin typeface="MinionPro-Regular8"/>
              </a:rPr>
              <a:t>, W. H., Kammel, P., Cohen, J. S. &amp; Leon, M. Muon-catalyzed fusion. </a:t>
            </a:r>
            <a:r>
              <a:rPr lang="en-US" altLang="ja-JP" sz="800" b="0" i="1" u="none" strike="noStrike" baseline="0" dirty="0">
                <a:latin typeface="MinionPro-It10"/>
              </a:rPr>
              <a:t>Annu. Rev. </a:t>
            </a:r>
            <a:r>
              <a:rPr lang="en-US" altLang="ja-JP" sz="800" b="0" i="1" u="none" strike="noStrike" baseline="0" dirty="0" err="1">
                <a:latin typeface="MinionPro-It10"/>
              </a:rPr>
              <a:t>Nucl</a:t>
            </a:r>
            <a:r>
              <a:rPr lang="en-US" altLang="ja-JP" sz="800" b="0" i="1" u="none" strike="noStrike" baseline="0" dirty="0">
                <a:latin typeface="MinionPro-It10"/>
              </a:rPr>
              <a:t>. Part. Sci. </a:t>
            </a:r>
            <a:r>
              <a:rPr lang="en-US" altLang="ja-JP" sz="800" b="1" i="0" u="none" strike="noStrike" baseline="0" dirty="0">
                <a:latin typeface="MinionPro-Bold"/>
              </a:rPr>
              <a:t>39</a:t>
            </a:r>
            <a:r>
              <a:rPr lang="en-US" altLang="ja-JP" sz="800" b="0" i="0" u="none" strike="noStrike" baseline="0" dirty="0">
                <a:latin typeface="MinionPro-Regular8"/>
              </a:rPr>
              <a:t>, 311–356 (1989). Review</a:t>
            </a:r>
            <a:endParaRPr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449DFFF-0683-CD9C-5394-6E822A8064E3}"/>
              </a:ext>
            </a:extLst>
          </p:cNvPr>
          <p:cNvSpPr txBox="1"/>
          <p:nvPr/>
        </p:nvSpPr>
        <p:spPr>
          <a:xfrm>
            <a:off x="620342" y="6216804"/>
            <a:ext cx="81064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800" b="0" i="0" u="none" strike="noStrike" baseline="0" dirty="0">
                <a:latin typeface="MinionPro-Regular8"/>
              </a:rPr>
              <a:t>Bom, V. R. </a:t>
            </a:r>
            <a:r>
              <a:rPr lang="en-US" altLang="ja-JP" sz="800" b="0" i="1" u="none" strike="noStrike" baseline="0" dirty="0">
                <a:latin typeface="MinionPro-It10"/>
              </a:rPr>
              <a:t>et al. </a:t>
            </a:r>
            <a:r>
              <a:rPr lang="en-US" altLang="ja-JP" sz="800" b="0" i="0" u="none" strike="noStrike" baseline="0" dirty="0">
                <a:latin typeface="MinionPro-Regular8"/>
              </a:rPr>
              <a:t>Experimental investigation of muon-catalyzed dt fusion in wide ranges of D/T mixture conditions. </a:t>
            </a:r>
            <a:r>
              <a:rPr lang="en-US" altLang="ja-JP" sz="800" b="0" i="1" u="none" strike="noStrike" baseline="0" dirty="0">
                <a:latin typeface="MinionPro-It10"/>
              </a:rPr>
              <a:t>J. Exp. Theor. Phys. </a:t>
            </a:r>
            <a:r>
              <a:rPr lang="en-US" altLang="ja-JP" sz="800" b="1" i="0" u="none" strike="noStrike" baseline="0" dirty="0">
                <a:latin typeface="MinionPro-Bold"/>
              </a:rPr>
              <a:t>100</a:t>
            </a:r>
            <a:r>
              <a:rPr lang="en-US" altLang="ja-JP" sz="800" b="0" i="0" u="none" strike="noStrike" baseline="0" dirty="0">
                <a:latin typeface="MinionPro-Regular8"/>
              </a:rPr>
              <a:t>, 663–687 (2005). </a:t>
            </a:r>
            <a:r>
              <a:rPr lang="en-US" altLang="ja-JP" sz="800" dirty="0">
                <a:latin typeface="MinionPro-Regular8"/>
              </a:rPr>
              <a:t>@ JINR</a:t>
            </a:r>
            <a:endParaRPr lang="ja-JP" altLang="en-US" dirty="0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DA1B9A1-DC68-AF97-2A83-750195EE7E50}"/>
              </a:ext>
            </a:extLst>
          </p:cNvPr>
          <p:cNvSpPr/>
          <p:nvPr/>
        </p:nvSpPr>
        <p:spPr>
          <a:xfrm>
            <a:off x="4499992" y="2564904"/>
            <a:ext cx="25257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4C8BC32-4C11-AA9E-567D-6886C759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882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497008-6457-2AEC-1707-4474E14D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altLang="ja-JP" dirty="0"/>
              <a:t>RIKEN-RAL’s</a:t>
            </a:r>
            <a:r>
              <a:rPr lang="ja-JP" altLang="en-US" dirty="0"/>
              <a:t> </a:t>
            </a:r>
            <a:r>
              <a:rPr lang="en-US" altLang="ja-JP" dirty="0" err="1"/>
              <a:t>dt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dirty="0" err="1"/>
              <a:t>CF</a:t>
            </a:r>
            <a:r>
              <a:rPr lang="en-US" altLang="ja-JP" dirty="0"/>
              <a:t> result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E1B6F4F-1956-8A90-2409-1AC907058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7530" t="24497" r="8430" b="726"/>
          <a:stretch>
            <a:fillRect/>
          </a:stretch>
        </p:blipFill>
        <p:spPr>
          <a:xfrm>
            <a:off x="683568" y="1367050"/>
            <a:ext cx="5809337" cy="4790172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D896A1-A64A-B1FA-A87E-4AD1D9FB6089}"/>
              </a:ext>
            </a:extLst>
          </p:cNvPr>
          <p:cNvSpPr txBox="1"/>
          <p:nvPr/>
        </p:nvSpPr>
        <p:spPr>
          <a:xfrm>
            <a:off x="3716182" y="1046081"/>
            <a:ext cx="5410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800" b="0" i="0" u="none" strike="noStrike" baseline="0" dirty="0">
                <a:latin typeface="MinionPro-Regular8"/>
              </a:rPr>
              <a:t>Kawamura, N. </a:t>
            </a:r>
            <a:r>
              <a:rPr lang="en-US" altLang="ja-JP" sz="800" b="0" i="1" u="none" strike="noStrike" baseline="0" dirty="0">
                <a:latin typeface="MinionPro-It10"/>
              </a:rPr>
              <a:t>et al. </a:t>
            </a:r>
            <a:r>
              <a:rPr lang="en-US" altLang="ja-JP" sz="800" b="0" i="0" u="none" strike="noStrike" baseline="0" dirty="0">
                <a:latin typeface="MinionPro-Regular8"/>
              </a:rPr>
              <a:t>Anomalous temperature-dependent phenomena of muon catalyzed fusion in solid deuterium and tritium</a:t>
            </a:r>
          </a:p>
          <a:p>
            <a:pPr algn="l"/>
            <a:r>
              <a:rPr lang="en-US" altLang="ja-JP" sz="800" b="0" i="0" u="none" strike="noStrike" baseline="0" dirty="0">
                <a:latin typeface="MinionPro-Regular8"/>
              </a:rPr>
              <a:t>mixtures. </a:t>
            </a:r>
            <a:r>
              <a:rPr lang="en-US" altLang="ja-JP" sz="800" b="0" i="1" u="none" strike="noStrike" baseline="0" dirty="0">
                <a:latin typeface="MinionPro-It10"/>
              </a:rPr>
              <a:t>Prog. Theor. Phys. Suppl. </a:t>
            </a:r>
            <a:r>
              <a:rPr lang="en-US" altLang="ja-JP" sz="800" b="1" i="0" u="none" strike="noStrike" baseline="0" dirty="0">
                <a:latin typeface="MinionPro-Bold"/>
              </a:rPr>
              <a:t>154</a:t>
            </a:r>
            <a:r>
              <a:rPr lang="en-US" altLang="ja-JP" sz="800" b="0" i="0" u="none" strike="noStrike" baseline="0" dirty="0">
                <a:latin typeface="MinionPro-Regular8"/>
              </a:rPr>
              <a:t>, 233–240 (2004).</a:t>
            </a:r>
            <a:endParaRPr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38F2903-07A6-7EAE-E7DD-67DC37560669}"/>
              </a:ext>
            </a:extLst>
          </p:cNvPr>
          <p:cNvCxnSpPr>
            <a:cxnSpLocks/>
          </p:cNvCxnSpPr>
          <p:nvPr/>
        </p:nvCxnSpPr>
        <p:spPr>
          <a:xfrm>
            <a:off x="5916841" y="3611935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2A032F-01DE-7150-3A7A-CC8E5AEEB41B}"/>
              </a:ext>
            </a:extLst>
          </p:cNvPr>
          <p:cNvSpPr txBox="1"/>
          <p:nvPr/>
        </p:nvSpPr>
        <p:spPr>
          <a:xfrm>
            <a:off x="6639185" y="31563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25E412-8E04-E321-B919-75C15E62FF86}"/>
              </a:ext>
            </a:extLst>
          </p:cNvPr>
          <p:cNvSpPr txBox="1"/>
          <p:nvPr/>
        </p:nvSpPr>
        <p:spPr>
          <a:xfrm>
            <a:off x="0" y="1738607"/>
            <a:ext cx="272722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Normalized cycle rates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2D458C-EE54-4DAE-2588-D607BDB82A6A}"/>
              </a:ext>
            </a:extLst>
          </p:cNvPr>
          <p:cNvSpPr txBox="1"/>
          <p:nvPr/>
        </p:nvSpPr>
        <p:spPr>
          <a:xfrm>
            <a:off x="6167949" y="3932905"/>
            <a:ext cx="284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We have a chance to improve the cycling rate by changing the target density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600957-14BD-19F5-2758-80D6456A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12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35093F-CE16-E19B-7BCC-13F0E4D7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RIKEN-RAL’s</a:t>
            </a:r>
            <a:r>
              <a:rPr lang="ja-JP" altLang="en-US" dirty="0"/>
              <a:t> </a:t>
            </a:r>
            <a:r>
              <a:rPr lang="en-US" altLang="ja-JP" dirty="0" err="1"/>
              <a:t>dt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dirty="0" err="1"/>
              <a:t>CF</a:t>
            </a:r>
            <a:r>
              <a:rPr lang="en-US" altLang="ja-JP" dirty="0"/>
              <a:t> result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BD0F523-2D23-04BB-C468-403B6F308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234" t="18133" r="14576" b="2317"/>
          <a:stretch>
            <a:fillRect/>
          </a:stretch>
        </p:blipFill>
        <p:spPr>
          <a:xfrm>
            <a:off x="2051720" y="1484782"/>
            <a:ext cx="4106879" cy="4463995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3F993D-DE9A-BD6C-F1DE-48EAF403FEB0}"/>
              </a:ext>
            </a:extLst>
          </p:cNvPr>
          <p:cNvSpPr txBox="1"/>
          <p:nvPr/>
        </p:nvSpPr>
        <p:spPr>
          <a:xfrm>
            <a:off x="5292080" y="1268760"/>
            <a:ext cx="38395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N. Kawamura </a:t>
            </a:r>
            <a:r>
              <a:rPr lang="en-US" altLang="ja-JP" sz="1100" dirty="0"/>
              <a:t>DOI: 10.1103/PhysRevLett.90.043401</a:t>
            </a:r>
            <a:endParaRPr kumimoji="1" lang="ja-JP" altLang="en-US" sz="1100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A76F226-C918-899A-97D6-DA02A9EE11CE}"/>
              </a:ext>
            </a:extLst>
          </p:cNvPr>
          <p:cNvCxnSpPr>
            <a:cxnSpLocks/>
          </p:cNvCxnSpPr>
          <p:nvPr/>
        </p:nvCxnSpPr>
        <p:spPr>
          <a:xfrm>
            <a:off x="5292080" y="2679107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B6817DE-F290-1726-9584-8922A416B321}"/>
              </a:ext>
            </a:extLst>
          </p:cNvPr>
          <p:cNvSpPr txBox="1"/>
          <p:nvPr/>
        </p:nvSpPr>
        <p:spPr>
          <a:xfrm>
            <a:off x="5901782" y="21551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E293E3-F381-E076-0A60-D66564A21C40}"/>
              </a:ext>
            </a:extLst>
          </p:cNvPr>
          <p:cNvSpPr txBox="1"/>
          <p:nvPr/>
        </p:nvSpPr>
        <p:spPr>
          <a:xfrm>
            <a:off x="74652" y="1417638"/>
            <a:ext cx="272722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Normalized cycle rates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BF2369-76E1-94E6-14B1-D9B38B8ADE43}"/>
              </a:ext>
            </a:extLst>
          </p:cNvPr>
          <p:cNvSpPr txBox="1"/>
          <p:nvPr/>
        </p:nvSpPr>
        <p:spPr>
          <a:xfrm>
            <a:off x="65811" y="2657828"/>
            <a:ext cx="23269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Sticking probability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EAC949-1051-9E31-42E5-A0405876DFDB}"/>
              </a:ext>
            </a:extLst>
          </p:cNvPr>
          <p:cNvSpPr txBox="1"/>
          <p:nvPr/>
        </p:nvSpPr>
        <p:spPr>
          <a:xfrm>
            <a:off x="5901783" y="3429000"/>
            <a:ext cx="3242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It may be </a:t>
            </a:r>
            <a:r>
              <a:rPr lang="en-US" altLang="ja-JP" dirty="0"/>
              <a:t>possible to decrease the sticking probability</a:t>
            </a:r>
            <a:endParaRPr kumimoji="1"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20B64314-FDA0-A6E5-C017-A5137442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32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30B6E-8750-92A5-D87E-6659509E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A8D2C0-F016-34D8-C753-CC52D18A8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/>
              <a:t>Patrick-</a:t>
            </a:r>
            <a:r>
              <a:rPr lang="en-US" altLang="ja-JP" dirty="0" err="1"/>
              <a:t>san’s</a:t>
            </a:r>
            <a:r>
              <a:rPr lang="en-US" altLang="ja-JP" dirty="0"/>
              <a:t> dd</a:t>
            </a:r>
            <a:r>
              <a:rPr lang="el-GR" altLang="ja-JP" dirty="0"/>
              <a:t>μ </a:t>
            </a:r>
            <a:r>
              <a:rPr lang="en-US" altLang="ja-JP" dirty="0"/>
              <a:t>experiment</a:t>
            </a:r>
          </a:p>
          <a:p>
            <a:pPr lvl="1"/>
            <a:r>
              <a:rPr lang="en-US" altLang="ja-JP" dirty="0"/>
              <a:t>Utilized the Ramsauer–Townsend effect.</a:t>
            </a:r>
          </a:p>
          <a:p>
            <a:pPr lvl="1"/>
            <a:r>
              <a:rPr lang="en-US" altLang="ja-JP" dirty="0"/>
              <a:t>Detected 3 MeV fusion protons.</a:t>
            </a:r>
          </a:p>
          <a:p>
            <a:r>
              <a:rPr lang="en-US" altLang="ja-JP" dirty="0"/>
              <a:t>Toyoda's dd</a:t>
            </a:r>
            <a:r>
              <a:rPr lang="el-GR" altLang="ja-JP" dirty="0"/>
              <a:t>μ </a:t>
            </a:r>
            <a:r>
              <a:rPr lang="en-US" altLang="ja-JP" dirty="0"/>
              <a:t>experiment</a:t>
            </a:r>
          </a:p>
          <a:p>
            <a:pPr lvl="1"/>
            <a:r>
              <a:rPr lang="en-US" altLang="ja-JP" dirty="0"/>
              <a:t>Employed an E–</a:t>
            </a:r>
            <a:r>
              <a:rPr lang="el-GR" altLang="ja-JP" dirty="0"/>
              <a:t>Δ</a:t>
            </a:r>
            <a:r>
              <a:rPr lang="en-US" altLang="ja-JP" dirty="0"/>
              <a:t>E silicon surface-barrier detector (SSB) system for particle identification (PID).</a:t>
            </a:r>
          </a:p>
          <a:p>
            <a:pPr lvl="1"/>
            <a:r>
              <a:rPr lang="en-US" altLang="ja-JP" dirty="0"/>
              <a:t>Detected 3 MeV fusion protons.</a:t>
            </a:r>
          </a:p>
          <a:p>
            <a:pPr lvl="1"/>
            <a:r>
              <a:rPr lang="en-US" altLang="ja-JP" dirty="0"/>
              <a:t>Achieved the first observation of the ortho–para effect in solid D₂.</a:t>
            </a:r>
          </a:p>
          <a:p>
            <a:r>
              <a:rPr lang="en-US" altLang="ja-JP" dirty="0"/>
              <a:t>Imao-</a:t>
            </a:r>
            <a:r>
              <a:rPr lang="en-US" altLang="ja-JP" dirty="0" err="1"/>
              <a:t>san's</a:t>
            </a:r>
            <a:r>
              <a:rPr lang="en-US" altLang="ja-JP" dirty="0"/>
              <a:t> dd</a:t>
            </a:r>
            <a:r>
              <a:rPr lang="el-GR" altLang="ja-JP" dirty="0"/>
              <a:t>μ </a:t>
            </a:r>
            <a:r>
              <a:rPr lang="en-US" altLang="ja-JP" dirty="0"/>
              <a:t>experiment</a:t>
            </a:r>
          </a:p>
          <a:p>
            <a:pPr lvl="1"/>
            <a:r>
              <a:rPr lang="en-US" altLang="ja-JP" dirty="0"/>
              <a:t>Used a DC muon beam and NE213 detectors to measure 2.5 MeV fusion neutrons with decay-e coincidence technique.</a:t>
            </a:r>
          </a:p>
          <a:p>
            <a:pPr lvl="1"/>
            <a:r>
              <a:rPr lang="en-US" altLang="ja-JP" dirty="0"/>
              <a:t>Observed the ortho–para effect in solid, liquid, and gaseous D₂ targets.</a:t>
            </a:r>
          </a:p>
          <a:p>
            <a:r>
              <a:rPr lang="en-US" altLang="ja-JP" dirty="0"/>
              <a:t>RIKEN-RAL dt</a:t>
            </a:r>
            <a:r>
              <a:rPr lang="el-GR" altLang="ja-JP" dirty="0"/>
              <a:t>μ </a:t>
            </a:r>
            <a:r>
              <a:rPr lang="en-US" altLang="ja-JP" dirty="0"/>
              <a:t>experiment</a:t>
            </a:r>
            <a:r>
              <a:rPr lang="ja-JP" altLang="en-US" dirty="0"/>
              <a:t>→ </a:t>
            </a:r>
            <a:r>
              <a:rPr lang="en-US" altLang="ja-JP" dirty="0"/>
              <a:t>Kawamura-</a:t>
            </a:r>
            <a:r>
              <a:rPr lang="en-US" altLang="ja-JP" dirty="0" err="1"/>
              <a:t>san’s</a:t>
            </a:r>
            <a:r>
              <a:rPr lang="en-US" altLang="ja-JP" dirty="0"/>
              <a:t> talk</a:t>
            </a:r>
          </a:p>
          <a:p>
            <a:pPr lvl="1"/>
            <a:r>
              <a:rPr lang="en-US" altLang="ja-JP" dirty="0"/>
              <a:t>Measured 14 MeV fusion neutrons with NE213 detectors and sticking X-rays with Si(Li) detectors in solid and liquid DT targets.</a:t>
            </a:r>
          </a:p>
          <a:p>
            <a:pPr lvl="1"/>
            <a:r>
              <a:rPr lang="en-US" altLang="ja-JP" dirty="0"/>
              <a:t>The observed density dependence of the density-normalized cycling rate and the temperature dependence of the sticking probability provided valuable guidance for optimizing the F-factor in future </a:t>
            </a:r>
            <a:r>
              <a:rPr lang="el-GR" altLang="ja-JP" dirty="0"/>
              <a:t>μ</a:t>
            </a:r>
            <a:r>
              <a:rPr lang="en-US" altLang="ja-JP" dirty="0"/>
              <a:t>CF experiments.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67933C-A5C6-58DB-9CC1-10480A65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33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8A180B-8061-1664-95FB-407E61C4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kern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Previous µCF Experiments</a:t>
            </a:r>
            <a:endParaRPr kumimoji="1" lang="ja-JP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974F5C9-0E13-D89A-9681-E3E77EA9A4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3385" y="1874728"/>
            <a:ext cx="82296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Patrick</a:t>
            </a:r>
            <a:r>
              <a:rPr kumimoji="0" lang="en-US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kumimoji="0" lang="en-US" altLang="ja-JP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san</a:t>
            </a:r>
            <a:r>
              <a:rPr kumimoji="0" lang="en-US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exp.</a:t>
            </a:r>
            <a:r>
              <a:rPr kumimoji="0" lang="ja-JP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(ddμ):</a:t>
            </a: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Recycling muon detection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Toyoda </a:t>
            </a:r>
            <a:r>
              <a:rPr kumimoji="0" lang="en-US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exp. </a:t>
            </a:r>
            <a:r>
              <a:rPr kumimoji="0" lang="ja-JP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(ddμ):</a:t>
            </a: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Solid ortho-/para-D₂ targets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Imao</a:t>
            </a:r>
            <a:r>
              <a:rPr kumimoji="0" lang="en-US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kumimoji="0" lang="en-US" altLang="ja-JP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san</a:t>
            </a:r>
            <a:r>
              <a:rPr kumimoji="0" lang="en-US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exp. </a:t>
            </a:r>
            <a:r>
              <a:rPr kumimoji="0" lang="ja-JP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(ddμ):</a:t>
            </a: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Solid, liquid, and gaseous ortho-/para-D₂ targets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RIKEN-RAL </a:t>
            </a:r>
            <a:r>
              <a:rPr kumimoji="0" lang="en-US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exp. </a:t>
            </a:r>
            <a:r>
              <a:rPr kumimoji="0" lang="ja-JP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(dtμ):</a:t>
            </a:r>
            <a:r>
              <a: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Solid and liquid DT targets 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BF06186-2F11-D8C4-8985-99C35423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30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BDB41C-C387-8BF0-F4EC-767883A5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Patrick</a:t>
            </a:r>
            <a:r>
              <a:rPr lang="en-US" altLang="ja-JP" dirty="0"/>
              <a:t>-</a:t>
            </a:r>
            <a:r>
              <a:rPr lang="en-US" altLang="ja-JP" dirty="0" err="1"/>
              <a:t>san’s</a:t>
            </a:r>
            <a:r>
              <a:rPr lang="ja-JP" altLang="en-US" dirty="0"/>
              <a:t> </a:t>
            </a:r>
            <a:r>
              <a:rPr lang="en-US" altLang="ja-JP" dirty="0" err="1"/>
              <a:t>dd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dirty="0"/>
              <a:t> experiment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39259D2-030A-2870-97D4-4BB9AAB1C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376" t="27153" r="8876" b="1193"/>
          <a:stretch>
            <a:fillRect/>
          </a:stretch>
        </p:blipFill>
        <p:spPr>
          <a:xfrm>
            <a:off x="-5" y="1196750"/>
            <a:ext cx="8067397" cy="4328852"/>
          </a:xfr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BFEE1A-7347-0B6B-91E3-6945503BC13F}"/>
              </a:ext>
            </a:extLst>
          </p:cNvPr>
          <p:cNvSpPr txBox="1"/>
          <p:nvPr/>
        </p:nvSpPr>
        <p:spPr>
          <a:xfrm>
            <a:off x="-5" y="5661250"/>
            <a:ext cx="85667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To measure and maximize </a:t>
            </a:r>
            <a:r>
              <a:rPr lang="ja-JP" altLang="en-US" sz="1600" dirty="0"/>
              <a:t>～</a:t>
            </a:r>
            <a:r>
              <a:rPr lang="en-US" altLang="ja-JP" sz="1600" dirty="0"/>
              <a:t>10 keV recycling muons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Estimation of absolute d</a:t>
            </a:r>
            <a:r>
              <a:rPr lang="en-US" altLang="ja-JP" sz="1600" dirty="0">
                <a:latin typeface="Symbol" panose="05050102010706020507" pitchFamily="18" charset="2"/>
              </a:rPr>
              <a:t>m</a:t>
            </a:r>
            <a:r>
              <a:rPr lang="en-US" altLang="ja-JP" sz="1600" dirty="0"/>
              <a:t> yield from H</a:t>
            </a:r>
            <a:r>
              <a:rPr lang="en-US" altLang="ja-JP" sz="1600" baseline="-25000" dirty="0"/>
              <a:t>2</a:t>
            </a:r>
            <a:r>
              <a:rPr lang="en-US" altLang="ja-JP" sz="1600" dirty="0"/>
              <a:t>/D</a:t>
            </a:r>
            <a:r>
              <a:rPr lang="en-US" altLang="ja-JP" sz="1600" baseline="-25000" dirty="0"/>
              <a:t>2</a:t>
            </a:r>
            <a:r>
              <a:rPr lang="en-US" altLang="ja-JP" sz="1600" dirty="0"/>
              <a:t> layer (Ramsauer-Townsend effect)</a:t>
            </a:r>
          </a:p>
          <a:p>
            <a:r>
              <a:rPr lang="ja-JP" altLang="en-US" sz="1600" dirty="0"/>
              <a:t>      →</a:t>
            </a:r>
            <a:r>
              <a:rPr lang="en-US" altLang="ja-JP" sz="1600" dirty="0"/>
              <a:t>Tommorow session Patrick-</a:t>
            </a:r>
            <a:r>
              <a:rPr lang="en-US" altLang="ja-JP" sz="1600" dirty="0" err="1"/>
              <a:t>san’s</a:t>
            </a:r>
            <a:r>
              <a:rPr lang="en-US" altLang="ja-JP" sz="1600" dirty="0"/>
              <a:t> talk</a:t>
            </a:r>
            <a:endParaRPr kumimoji="1" lang="ja-JP" altLang="en-US" sz="1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DD2E0A-3EE8-E1FE-D737-4DABCB86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56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BDA5A5-3A6D-F7C6-D33A-287B0520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Toyoda’s </a:t>
            </a:r>
            <a:r>
              <a:rPr lang="en-US" altLang="ja-JP" dirty="0" err="1"/>
              <a:t>dd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dirty="0"/>
              <a:t> experiment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C25A028-E7C3-6028-79D5-F8DFB9D70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269" t="27679" r="29269" b="2317"/>
          <a:stretch>
            <a:fillRect/>
          </a:stretch>
        </p:blipFill>
        <p:spPr>
          <a:xfrm>
            <a:off x="0" y="1405885"/>
            <a:ext cx="5177474" cy="5177477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C80F2B-6840-EC88-E325-A4B85C96E637}"/>
              </a:ext>
            </a:extLst>
          </p:cNvPr>
          <p:cNvSpPr txBox="1"/>
          <p:nvPr/>
        </p:nvSpPr>
        <p:spPr>
          <a:xfrm>
            <a:off x="4568221" y="1700808"/>
            <a:ext cx="4396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Target: Solid D</a:t>
            </a:r>
            <a:r>
              <a:rPr lang="en-US" altLang="ja-JP" baseline="-25000" dirty="0"/>
              <a:t>2</a:t>
            </a:r>
            <a:r>
              <a:rPr lang="en-US" altLang="ja-JP" dirty="0"/>
              <a:t> 280 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en-US" altLang="ja-JP" dirty="0"/>
              <a:t>m, ortho-para controlled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Plastic scintillators for mu-e decay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Si(</a:t>
            </a:r>
            <a:r>
              <a:rPr lang="en-US" altLang="ja-JP" dirty="0"/>
              <a:t>Li) for X-ray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SSBs for </a:t>
            </a:r>
            <a:r>
              <a:rPr lang="en-US" altLang="ja-JP" dirty="0"/>
              <a:t>charged particles(</a:t>
            </a:r>
            <a:r>
              <a:rPr lang="en-US" altLang="ja-JP" dirty="0" err="1"/>
              <a:t>dE,E</a:t>
            </a:r>
            <a:r>
              <a:rPr lang="en-US" altLang="ja-JP" dirty="0"/>
              <a:t>) with particle identification to measure 3 MeV fusion protons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B70E59-4FCE-1858-4FB7-74FC20E8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00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F4E88C-C347-BB1A-AA28-35BA8143A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SSB E-</a:t>
            </a:r>
            <a:r>
              <a:rPr lang="en-US" altLang="ja-JP" dirty="0" err="1"/>
              <a:t>dE</a:t>
            </a:r>
            <a:r>
              <a:rPr lang="en-US" altLang="ja-JP" dirty="0"/>
              <a:t> PID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EACC6CB-212B-B79C-5462-EF30D4CDE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990" t="30861" r="50000" b="15045"/>
          <a:stretch>
            <a:fillRect/>
          </a:stretch>
        </p:blipFill>
        <p:spPr>
          <a:xfrm>
            <a:off x="35496" y="1451930"/>
            <a:ext cx="5126879" cy="5131432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848D60-868E-E119-B087-5940C8C3E6C7}"/>
              </a:ext>
            </a:extLst>
          </p:cNvPr>
          <p:cNvSpPr txBox="1"/>
          <p:nvPr/>
        </p:nvSpPr>
        <p:spPr>
          <a:xfrm>
            <a:off x="2609610" y="1232972"/>
            <a:ext cx="6534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A. Toyoda et al., </a:t>
            </a:r>
            <a:r>
              <a:rPr lang="ja-JP" altLang="en-US" dirty="0"/>
              <a:t>Physics Letters B 509 (2001) 30–36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11F36BF-AF72-EE28-3C1C-BF1BF4AC0829}"/>
              </a:ext>
            </a:extLst>
          </p:cNvPr>
          <p:cNvCxnSpPr/>
          <p:nvPr/>
        </p:nvCxnSpPr>
        <p:spPr>
          <a:xfrm flipV="1">
            <a:off x="928441" y="3573016"/>
            <a:ext cx="0" cy="47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5B0B4B-18CD-9FED-991A-BE9EB36BD616}"/>
              </a:ext>
            </a:extLst>
          </p:cNvPr>
          <p:cNvSpPr txBox="1"/>
          <p:nvPr/>
        </p:nvSpPr>
        <p:spPr>
          <a:xfrm>
            <a:off x="803500" y="3893586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fusion proton</a:t>
            </a:r>
            <a:endParaRPr kumimoji="1"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A6E2A58-9546-E3E5-0629-05326EE6A8F7}"/>
              </a:ext>
            </a:extLst>
          </p:cNvPr>
          <p:cNvCxnSpPr/>
          <p:nvPr/>
        </p:nvCxnSpPr>
        <p:spPr>
          <a:xfrm>
            <a:off x="1043608" y="2636912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1358187-643F-34F8-024C-0A23CD48F169}"/>
              </a:ext>
            </a:extLst>
          </p:cNvPr>
          <p:cNvSpPr txBox="1"/>
          <p:nvPr/>
        </p:nvSpPr>
        <p:spPr>
          <a:xfrm>
            <a:off x="928441" y="22048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</a:t>
            </a:r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8306972-419E-B103-C0AA-E03D458EC772}"/>
              </a:ext>
            </a:extLst>
          </p:cNvPr>
          <p:cNvCxnSpPr/>
          <p:nvPr/>
        </p:nvCxnSpPr>
        <p:spPr>
          <a:xfrm>
            <a:off x="2609610" y="2389530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81664FB-ECF1-BAD5-3844-97AA27297854}"/>
              </a:ext>
            </a:extLst>
          </p:cNvPr>
          <p:cNvSpPr txBox="1"/>
          <p:nvPr/>
        </p:nvSpPr>
        <p:spPr>
          <a:xfrm>
            <a:off x="2494940" y="1972503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283FA8-1711-E0DC-D21F-1CA21DC3D325}"/>
              </a:ext>
            </a:extLst>
          </p:cNvPr>
          <p:cNvSpPr txBox="1"/>
          <p:nvPr/>
        </p:nvSpPr>
        <p:spPr>
          <a:xfrm>
            <a:off x="5125665" y="2302288"/>
            <a:ext cx="3981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Successfully measure 3 MeV fusion protons by using the E-</a:t>
            </a:r>
            <a:r>
              <a:rPr kumimoji="1" lang="en-US" altLang="ja-JP" dirty="0" err="1"/>
              <a:t>dE</a:t>
            </a:r>
            <a:r>
              <a:rPr kumimoji="1" lang="en-US" altLang="ja-JP" dirty="0"/>
              <a:t> technique.</a:t>
            </a:r>
          </a:p>
          <a:p>
            <a:endParaRPr lang="en-US" altLang="ja-JP" dirty="0"/>
          </a:p>
          <a:p>
            <a:r>
              <a:rPr lang="ja-JP" altLang="en-US" dirty="0"/>
              <a:t>→</a:t>
            </a:r>
            <a:r>
              <a:rPr lang="en-US" altLang="ja-JP" dirty="0"/>
              <a:t>To detect fusion protons, E-</a:t>
            </a:r>
            <a:r>
              <a:rPr lang="en-US" altLang="ja-JP" dirty="0" err="1"/>
              <a:t>dE</a:t>
            </a:r>
            <a:r>
              <a:rPr lang="en-US" altLang="ja-JP" dirty="0"/>
              <a:t> technique is powerful to decrease backgrounds of nuclear muon capture and scattered muon beam.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CECFC2-E1A9-AD13-CA84-0A064DD1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7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51050F-9388-32E8-6FB3-A67C04CD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Imao-</a:t>
            </a:r>
            <a:r>
              <a:rPr kumimoji="1" lang="en-US" altLang="ja-JP" dirty="0" err="1"/>
              <a:t>san’s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dd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 experiment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79819E2-0988-69E9-6C40-FAD69DD80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500" t="28781" r="11500" b="7707"/>
          <a:stretch>
            <a:fillRect/>
          </a:stretch>
        </p:blipFill>
        <p:spPr>
          <a:xfrm>
            <a:off x="107501" y="1417632"/>
            <a:ext cx="7769291" cy="4208287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26927E-EE89-C834-88EB-DA4D80A872A4}"/>
              </a:ext>
            </a:extLst>
          </p:cNvPr>
          <p:cNvSpPr txBox="1"/>
          <p:nvPr/>
        </p:nvSpPr>
        <p:spPr>
          <a:xfrm>
            <a:off x="457200" y="5597383"/>
            <a:ext cx="8435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 target (solid, liquid, gas) with ortho-para control</a:t>
            </a:r>
          </a:p>
          <a:p>
            <a:r>
              <a:rPr kumimoji="1" lang="en-US" altLang="ja-JP" dirty="0"/>
              <a:t>B,E: plastic </a:t>
            </a:r>
            <a:r>
              <a:rPr lang="en-US" altLang="ja-JP" dirty="0"/>
              <a:t>scintillator</a:t>
            </a:r>
            <a:r>
              <a:rPr lang="ja-JP" altLang="en-US" dirty="0"/>
              <a:t> </a:t>
            </a:r>
            <a:endParaRPr lang="en-US" altLang="ja-JP" dirty="0"/>
          </a:p>
          <a:p>
            <a:r>
              <a:rPr kumimoji="1" lang="en-US" altLang="ja-JP" dirty="0"/>
              <a:t>N: NE213</a:t>
            </a:r>
            <a:r>
              <a:rPr lang="ja-JP" altLang="en-US" dirty="0"/>
              <a:t> </a:t>
            </a:r>
            <a:r>
              <a:rPr lang="en-US" altLang="ja-JP" dirty="0"/>
              <a:t>liquid</a:t>
            </a:r>
            <a:r>
              <a:rPr lang="ja-JP" altLang="en-US" dirty="0"/>
              <a:t> </a:t>
            </a:r>
            <a:r>
              <a:rPr lang="en-US" altLang="ja-JP" dirty="0"/>
              <a:t>organic</a:t>
            </a:r>
            <a:r>
              <a:rPr lang="ja-JP" altLang="en-US" dirty="0"/>
              <a:t> </a:t>
            </a:r>
            <a:r>
              <a:rPr lang="en-US" altLang="ja-JP" dirty="0"/>
              <a:t>scintillator to measure 2.5 MeV fusion neutrons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2DBA1-19A7-1E84-0BCD-FDB2DAA83C42}"/>
              </a:ext>
            </a:extLst>
          </p:cNvPr>
          <p:cNvSpPr txBox="1"/>
          <p:nvPr/>
        </p:nvSpPr>
        <p:spPr>
          <a:xfrm>
            <a:off x="4355976" y="123297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0" i="0" u="none" strike="noStrike" baseline="0" dirty="0">
                <a:latin typeface="Times-Roman"/>
              </a:rPr>
              <a:t>H. Imao, Physics Letters B 658 (2008) 120–124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1F7FA7-E58F-03BD-057D-4960BFEC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39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2765D2-307C-1EF7-9DCC-056E3AC1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2.5 MeV fusion neutron detection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879E96C-3362-EEA6-F226-1B56B9325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6586" y="1556792"/>
            <a:ext cx="4118814" cy="5166583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00E61286-2B7E-1F0C-FF15-F5ADC0DAD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8"/>
          <a:stretch>
            <a:fillRect/>
          </a:stretch>
        </p:blipFill>
        <p:spPr bwMode="auto">
          <a:xfrm>
            <a:off x="819076" y="1567584"/>
            <a:ext cx="3176860" cy="34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9DD8D7-495C-4DF4-8951-B8D1219EB3EF}"/>
              </a:ext>
            </a:extLst>
          </p:cNvPr>
          <p:cNvSpPr txBox="1"/>
          <p:nvPr/>
        </p:nvSpPr>
        <p:spPr>
          <a:xfrm>
            <a:off x="2164517" y="4725144"/>
            <a:ext cx="119776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PSD index</a:t>
            </a:r>
            <a:endParaRPr kumimoji="1" lang="ja-JP" altLang="en-US" sz="1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2AF62E-AEE8-68B1-3045-276601B40CED}"/>
              </a:ext>
            </a:extLst>
          </p:cNvPr>
          <p:cNvSpPr txBox="1"/>
          <p:nvPr/>
        </p:nvSpPr>
        <p:spPr>
          <a:xfrm>
            <a:off x="1935923" y="1475492"/>
            <a:ext cx="10663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neutron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4D0622-9E9A-628E-C4BB-B7B6808CF540}"/>
              </a:ext>
            </a:extLst>
          </p:cNvPr>
          <p:cNvSpPr txBox="1"/>
          <p:nvPr/>
        </p:nvSpPr>
        <p:spPr>
          <a:xfrm rot="16200000">
            <a:off x="-262662" y="3641966"/>
            <a:ext cx="22598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Recoil proton energy</a:t>
            </a:r>
            <a:endParaRPr kumimoji="1" lang="ja-JP" altLang="en-US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2C7EED4-2AEC-E740-5F09-AB1204304E72}"/>
              </a:ext>
            </a:extLst>
          </p:cNvPr>
          <p:cNvSpPr txBox="1"/>
          <p:nvPr/>
        </p:nvSpPr>
        <p:spPr>
          <a:xfrm>
            <a:off x="6631251" y="1117883"/>
            <a:ext cx="249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Imao’s Doctor thesis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08BFC50-7E26-AE64-B096-61BB786C0F9D}"/>
              </a:ext>
            </a:extLst>
          </p:cNvPr>
          <p:cNvSpPr txBox="1"/>
          <p:nvPr/>
        </p:nvSpPr>
        <p:spPr>
          <a:xfrm>
            <a:off x="1935923" y="5661248"/>
            <a:ext cx="298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DC beam is necessary </a:t>
            </a:r>
            <a:r>
              <a:rPr lang="ja-JP" altLang="en-US" dirty="0"/>
              <a:t>←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D9B750A-6959-4AEB-6413-CC004982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32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E29FFB-0074-A378-496B-1E46A43B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Observed </a:t>
            </a:r>
            <a:r>
              <a:rPr kumimoji="1" lang="en-US" altLang="ja-JP" dirty="0" err="1"/>
              <a:t>dd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 OrthoPara effect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B999355-2173-C35E-99FF-504B6D616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1751" t="12496" r="8875" b="9335"/>
          <a:stretch>
            <a:fillRect/>
          </a:stretch>
        </p:blipFill>
        <p:spPr>
          <a:xfrm>
            <a:off x="457200" y="1602304"/>
            <a:ext cx="4498648" cy="4798613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A7AF55C-E259-1522-1A8B-E1EC61A78869}"/>
              </a:ext>
            </a:extLst>
          </p:cNvPr>
          <p:cNvSpPr txBox="1"/>
          <p:nvPr/>
        </p:nvSpPr>
        <p:spPr>
          <a:xfrm>
            <a:off x="4355976" y="123297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0" i="0" u="none" strike="noStrike" baseline="0" dirty="0">
                <a:latin typeface="Times-Roman"/>
              </a:rPr>
              <a:t>H. Imao, Physics Letters B 658 (2008) 120–124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9CC102-77E8-2B65-D0DF-EB4ED98CEDBE}"/>
              </a:ext>
            </a:extLst>
          </p:cNvPr>
          <p:cNvSpPr txBox="1"/>
          <p:nvPr/>
        </p:nvSpPr>
        <p:spPr>
          <a:xfrm>
            <a:off x="4898999" y="2191306"/>
            <a:ext cx="42450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density or phase dependence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Ortho</a:t>
            </a:r>
            <a:r>
              <a:rPr lang="en-US" altLang="ja-JP" dirty="0"/>
              <a:t>-para controlled dt-</a:t>
            </a:r>
            <a:r>
              <a:rPr lang="en-US" altLang="ja-JP" dirty="0" err="1">
                <a:latin typeface="Symbol" panose="05050102010706020507" pitchFamily="18" charset="2"/>
              </a:rPr>
              <a:t>m</a:t>
            </a:r>
            <a:r>
              <a:rPr lang="en-US" altLang="ja-JP" dirty="0" err="1"/>
              <a:t>CF</a:t>
            </a:r>
            <a:r>
              <a:rPr lang="en-US" altLang="ja-JP" dirty="0"/>
              <a:t> experiments were conducted at RIKEN-RAL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This result was not published, but some ortho-para effect seemed to be observed.</a:t>
            </a:r>
            <a:endParaRPr kumimoji="1" lang="en-US" altLang="ja-JP" dirty="0"/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744F3F5E-5E33-F98B-ACDA-A96586C54FF0}"/>
              </a:ext>
            </a:extLst>
          </p:cNvPr>
          <p:cNvSpPr/>
          <p:nvPr/>
        </p:nvSpPr>
        <p:spPr>
          <a:xfrm>
            <a:off x="4139952" y="4293096"/>
            <a:ext cx="45719" cy="21602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C08C29-9BC3-47EA-649A-23ADC346EAD9}"/>
              </a:ext>
            </a:extLst>
          </p:cNvPr>
          <p:cNvSpPr txBox="1"/>
          <p:nvPr/>
        </p:nvSpPr>
        <p:spPr>
          <a:xfrm>
            <a:off x="4185671" y="4292207"/>
            <a:ext cx="249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Toyoda’s experiment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0322A4-F585-7B67-A202-DFC34F09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00181B-5A93-A6A7-457F-5D9447F7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RIKEN-RAL dt-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 err="1"/>
              <a:t>CF</a:t>
            </a:r>
            <a:r>
              <a:rPr kumimoji="1" lang="en-US" altLang="ja-JP" dirty="0"/>
              <a:t> experiment</a:t>
            </a:r>
            <a:endParaRPr kumimoji="1" lang="ja-JP" altLang="en-US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3BE2C5AF-8E34-EB1D-A4C0-78E875477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050" r="2060"/>
          <a:stretch>
            <a:fillRect/>
          </a:stretch>
        </p:blipFill>
        <p:spPr>
          <a:xfrm>
            <a:off x="121938" y="1772816"/>
            <a:ext cx="6754318" cy="466145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F5D6AA-1284-2049-536D-48A62C373E55}"/>
              </a:ext>
            </a:extLst>
          </p:cNvPr>
          <p:cNvSpPr txBox="1"/>
          <p:nvPr/>
        </p:nvSpPr>
        <p:spPr>
          <a:xfrm>
            <a:off x="3131840" y="6444044"/>
            <a:ext cx="6027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ja-JP" sz="1800" b="0" u="none" strike="noStrike" baseline="0" dirty="0">
                <a:latin typeface="Times-Italic"/>
              </a:rPr>
              <a:t>K. Ishida et al., </a:t>
            </a:r>
            <a:r>
              <a:rPr lang="fr-FR" altLang="ja-JP" sz="1800" b="0" i="1" u="none" strike="noStrike" baseline="0" dirty="0">
                <a:latin typeface="Times-Italic"/>
              </a:rPr>
              <a:t>Hyperfine Interactions </a:t>
            </a:r>
            <a:r>
              <a:rPr lang="fr-FR" altLang="ja-JP" sz="1800" b="1" i="0" u="none" strike="noStrike" baseline="0" dirty="0">
                <a:latin typeface="Times-Bold"/>
              </a:rPr>
              <a:t>138: </a:t>
            </a:r>
            <a:r>
              <a:rPr lang="fr-FR" altLang="ja-JP" sz="1800" b="0" i="0" u="none" strike="noStrike" baseline="0" dirty="0">
                <a:latin typeface="Times-Roman"/>
              </a:rPr>
              <a:t>225–234, 2001.</a:t>
            </a: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0AA179-C8BE-6832-FF9E-3C0AF60AA627}"/>
              </a:ext>
            </a:extLst>
          </p:cNvPr>
          <p:cNvSpPr txBox="1"/>
          <p:nvPr/>
        </p:nvSpPr>
        <p:spPr>
          <a:xfrm>
            <a:off x="4860032" y="1268760"/>
            <a:ext cx="45860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Target: Solid or Liquid D</a:t>
            </a:r>
            <a:r>
              <a:rPr lang="en-US" altLang="ja-JP" baseline="-25000" dirty="0"/>
              <a:t>2</a:t>
            </a:r>
            <a:r>
              <a:rPr lang="en-US" altLang="ja-JP" dirty="0"/>
              <a:t>/T</a:t>
            </a:r>
            <a:r>
              <a:rPr lang="en-US" altLang="ja-JP" baseline="-25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Plastic scintillators for mu-e decay 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Si(</a:t>
            </a:r>
            <a:r>
              <a:rPr lang="en-US" altLang="ja-JP" dirty="0"/>
              <a:t>Li) for X-ray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NE213 liquid</a:t>
            </a:r>
            <a:r>
              <a:rPr lang="ja-JP" altLang="en-US" dirty="0"/>
              <a:t> </a:t>
            </a:r>
            <a:r>
              <a:rPr lang="en-US" altLang="ja-JP" dirty="0"/>
              <a:t>organic</a:t>
            </a:r>
            <a:r>
              <a:rPr lang="ja-JP" altLang="en-US" dirty="0"/>
              <a:t> </a:t>
            </a:r>
            <a:r>
              <a:rPr lang="en-US" altLang="ja-JP" dirty="0"/>
              <a:t>scintillator to measure 14 MeV fusion neutrons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2.4 T Solenoid magnetic field to focus muon beam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CCA780-8A8D-B49D-D119-F7CA67EC9BB1}"/>
              </a:ext>
            </a:extLst>
          </p:cNvPr>
          <p:cNvSpPr txBox="1"/>
          <p:nvPr/>
        </p:nvSpPr>
        <p:spPr>
          <a:xfrm>
            <a:off x="6516217" y="4103542"/>
            <a:ext cx="2505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→</a:t>
            </a:r>
            <a:r>
              <a:rPr lang="en-US" altLang="ja-JP" dirty="0"/>
              <a:t>Today’s afternoon session Kawamura-</a:t>
            </a:r>
            <a:r>
              <a:rPr lang="en-US" altLang="ja-JP" dirty="0" err="1"/>
              <a:t>san’s</a:t>
            </a:r>
            <a:r>
              <a:rPr lang="en-US" altLang="ja-JP" dirty="0"/>
              <a:t> </a:t>
            </a:r>
            <a:r>
              <a:rPr kumimoji="1" lang="en-US" altLang="ja-JP" dirty="0"/>
              <a:t>ta</a:t>
            </a:r>
            <a:r>
              <a:rPr lang="en-US" altLang="ja-JP" dirty="0"/>
              <a:t>lk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583E93-AE42-132A-8525-A36A1FF0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03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メイリオ"/>
        <a:cs typeface=""/>
      </a:majorFont>
      <a:minorFont>
        <a:latin typeface="Meiryo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3" id="{FC9FB47E-CCA3-440D-89EA-0410B749737B}" vid="{C2A34540-01FC-4141-BC4B-8B6C2B1A726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toyoda-default</Template>
  <TotalTime>21365</TotalTime>
  <Words>1122</Words>
  <Application>Microsoft Office PowerPoint</Application>
  <PresentationFormat>画面に合わせる (4:3)</PresentationFormat>
  <Paragraphs>148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3" baseType="lpstr">
      <vt:lpstr>AAAAAC+HelveticaNeue</vt:lpstr>
      <vt:lpstr>Meiryo UI</vt:lpstr>
      <vt:lpstr>MinionPro-Bold</vt:lpstr>
      <vt:lpstr>MinionPro-It10</vt:lpstr>
      <vt:lpstr>MinionPro-It68</vt:lpstr>
      <vt:lpstr>MinionPro-Regular8</vt:lpstr>
      <vt:lpstr>MTSYN10</vt:lpstr>
      <vt:lpstr>Times-Bold</vt:lpstr>
      <vt:lpstr>Times-Italic</vt:lpstr>
      <vt:lpstr>Times-Roman</vt:lpstr>
      <vt:lpstr>游ゴシック</vt:lpstr>
      <vt:lpstr>Arial</vt:lpstr>
      <vt:lpstr>Calibri</vt:lpstr>
      <vt:lpstr>Symbol</vt:lpstr>
      <vt:lpstr>Office ​​テーマ</vt:lpstr>
      <vt:lpstr>Summary of Previous µCF Experiments and Lessons Learned</vt:lpstr>
      <vt:lpstr>Previous µCF Experiments</vt:lpstr>
      <vt:lpstr>Patrick-san’s ddm experiment</vt:lpstr>
      <vt:lpstr>Toyoda’s ddm experiment</vt:lpstr>
      <vt:lpstr>SSB E-dE PID</vt:lpstr>
      <vt:lpstr>Imao-san’s ddm experiment</vt:lpstr>
      <vt:lpstr>2.5 MeV fusion neutron detection</vt:lpstr>
      <vt:lpstr>Observed ddm OrthoPara effect</vt:lpstr>
      <vt:lpstr>RIKEN-RAL dt-mCF experiment</vt:lpstr>
      <vt:lpstr>RIKEN-RAL dt-mCF experiment</vt:lpstr>
      <vt:lpstr>RIKEN-RAL dtm experiment</vt:lpstr>
      <vt:lpstr>RIKEN-RAL dtm experiment</vt:lpstr>
      <vt:lpstr>RIKEN-RAL dtm experiment</vt:lpstr>
      <vt:lpstr>RIKEN-RAL dtmCF result</vt:lpstr>
      <vt:lpstr>RIKEN-RAL’s dtmCF result</vt:lpstr>
      <vt:lpstr>RIKEN-RAL’s dtmCF result</vt:lpstr>
      <vt:lpstr>RIKEN-RAL’s dtmCF result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TOYODA Akihisa</dc:creator>
  <cp:lastModifiedBy>akihitoyoda@gmail.com</cp:lastModifiedBy>
  <cp:revision>57</cp:revision>
  <dcterms:created xsi:type="dcterms:W3CDTF">2026-06-04T06:12:58Z</dcterms:created>
  <dcterms:modified xsi:type="dcterms:W3CDTF">2026-07-02T10:00:43Z</dcterms:modified>
</cp:coreProperties>
</file>