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259" r:id="rId5"/>
    <p:sldId id="261" r:id="rId6"/>
    <p:sldId id="258" r:id="rId7"/>
    <p:sldId id="262" r:id="rId8"/>
    <p:sldId id="2294" r:id="rId9"/>
    <p:sldId id="270" r:id="rId10"/>
    <p:sldId id="266" r:id="rId11"/>
    <p:sldId id="269" r:id="rId12"/>
    <p:sldId id="268" r:id="rId13"/>
    <p:sldId id="1261" r:id="rId14"/>
    <p:sldId id="2293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78"/>
    <p:restoredTop sz="94643"/>
  </p:normalViewPr>
  <p:slideViewPr>
    <p:cSldViewPr snapToGrid="0">
      <p:cViewPr>
        <p:scale>
          <a:sx n="109" d="100"/>
          <a:sy n="109" d="100"/>
        </p:scale>
        <p:origin x="10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392C31-F841-1A4E-8F94-40322BAAFD5A}" type="doc">
      <dgm:prSet loTypeId="urn:microsoft.com/office/officeart/2005/8/layout/matrix1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kumimoji="1" lang="ja-JP" altLang="en-US"/>
        </a:p>
      </dgm:t>
    </dgm:pt>
    <dgm:pt modelId="{0A13A699-C423-3342-82EF-F10B57619FFD}">
      <dgm:prSet phldrT="[テキスト]" custT="1"/>
      <dgm:spPr/>
      <dgm:t>
        <a:bodyPr/>
        <a:lstStyle/>
        <a:p>
          <a:r>
            <a:rPr kumimoji="1" lang="en-US" altLang="ja-JP" sz="2000" dirty="0"/>
            <a:t>Muon Catalyzed Fusion</a:t>
          </a:r>
          <a:endParaRPr kumimoji="1" lang="ja-JP" altLang="en-US" sz="2000"/>
        </a:p>
      </dgm:t>
    </dgm:pt>
    <dgm:pt modelId="{C0CB3F32-48D9-B94E-8946-4AA86ECFCFC4}" type="parTrans" cxnId="{F5719998-70A0-DC4C-8C01-20F65D7F27C9}">
      <dgm:prSet/>
      <dgm:spPr/>
      <dgm:t>
        <a:bodyPr/>
        <a:lstStyle/>
        <a:p>
          <a:endParaRPr kumimoji="1" lang="ja-JP" altLang="en-US"/>
        </a:p>
      </dgm:t>
    </dgm:pt>
    <dgm:pt modelId="{D51170C4-369F-BD4F-BECE-31E577CF8E84}" type="sibTrans" cxnId="{F5719998-70A0-DC4C-8C01-20F65D7F27C9}">
      <dgm:prSet/>
      <dgm:spPr/>
      <dgm:t>
        <a:bodyPr/>
        <a:lstStyle/>
        <a:p>
          <a:endParaRPr kumimoji="1" lang="ja-JP" altLang="en-US"/>
        </a:p>
      </dgm:t>
    </dgm:pt>
    <dgm:pt modelId="{C816628F-2899-3B47-8BAA-4FF6AA67AEB4}">
      <dgm:prSet phldrT="[テキスト]" custT="1"/>
      <dgm:spPr/>
      <dgm:t>
        <a:bodyPr/>
        <a:lstStyle/>
        <a:p>
          <a:r>
            <a:rPr kumimoji="1" lang="en-US" altLang="ja-JP" sz="1800" dirty="0"/>
            <a:t>Research Infrastructure</a:t>
          </a:r>
          <a:endParaRPr kumimoji="1" lang="ja-JP" altLang="en-US" sz="1800"/>
        </a:p>
      </dgm:t>
    </dgm:pt>
    <dgm:pt modelId="{05B76B48-1B5A-4841-9D6E-AA75D2A366C5}" type="parTrans" cxnId="{D28E027F-230B-DA48-BBBA-8D67A9664825}">
      <dgm:prSet/>
      <dgm:spPr/>
      <dgm:t>
        <a:bodyPr/>
        <a:lstStyle/>
        <a:p>
          <a:endParaRPr kumimoji="1" lang="ja-JP" altLang="en-US"/>
        </a:p>
      </dgm:t>
    </dgm:pt>
    <dgm:pt modelId="{8F489994-2A2A-094C-8207-1B3612DDDE06}" type="sibTrans" cxnId="{D28E027F-230B-DA48-BBBA-8D67A9664825}">
      <dgm:prSet/>
      <dgm:spPr/>
      <dgm:t>
        <a:bodyPr/>
        <a:lstStyle/>
        <a:p>
          <a:endParaRPr kumimoji="1" lang="ja-JP" altLang="en-US"/>
        </a:p>
      </dgm:t>
    </dgm:pt>
    <dgm:pt modelId="{A938D9EB-BC57-E24E-9A8B-A8644F71A467}">
      <dgm:prSet phldrT="[テキスト]" custT="1"/>
      <dgm:spPr/>
      <dgm:t>
        <a:bodyPr/>
        <a:lstStyle/>
        <a:p>
          <a:r>
            <a:rPr kumimoji="1" lang="en-US" altLang="ja-JP" sz="1600" dirty="0"/>
            <a:t>Global partnership, J-PARC, PSI, RAL</a:t>
          </a:r>
          <a:endParaRPr kumimoji="1" lang="ja-JP" altLang="en-US" sz="1600"/>
        </a:p>
      </dgm:t>
    </dgm:pt>
    <dgm:pt modelId="{320B050F-8202-874B-BC93-717F20254303}" type="parTrans" cxnId="{D2C9E402-242F-A143-93B6-E8A68386D7BD}">
      <dgm:prSet/>
      <dgm:spPr/>
      <dgm:t>
        <a:bodyPr/>
        <a:lstStyle/>
        <a:p>
          <a:endParaRPr kumimoji="1" lang="ja-JP" altLang="en-US"/>
        </a:p>
      </dgm:t>
    </dgm:pt>
    <dgm:pt modelId="{957A4195-EF17-6449-AE84-4703E859F73C}" type="sibTrans" cxnId="{D2C9E402-242F-A143-93B6-E8A68386D7BD}">
      <dgm:prSet/>
      <dgm:spPr/>
      <dgm:t>
        <a:bodyPr/>
        <a:lstStyle/>
        <a:p>
          <a:endParaRPr kumimoji="1" lang="ja-JP" altLang="en-US"/>
        </a:p>
      </dgm:t>
    </dgm:pt>
    <dgm:pt modelId="{0824A270-B867-8A49-9C10-920ED8D6E6DD}">
      <dgm:prSet phldrT="[テキスト]" custT="1"/>
      <dgm:spPr/>
      <dgm:t>
        <a:bodyPr/>
        <a:lstStyle/>
        <a:p>
          <a:r>
            <a:rPr kumimoji="1" lang="en-US" altLang="ja-JP" sz="1600" dirty="0"/>
            <a:t>Human Resource Development</a:t>
          </a:r>
          <a:endParaRPr kumimoji="1" lang="ja-JP" altLang="en-US" sz="1600"/>
        </a:p>
      </dgm:t>
    </dgm:pt>
    <dgm:pt modelId="{B6B5A343-39DA-6E47-A119-C42D250657DA}" type="parTrans" cxnId="{5E88A3DE-EB35-4F40-AC93-9A5F045CA878}">
      <dgm:prSet/>
      <dgm:spPr/>
      <dgm:t>
        <a:bodyPr/>
        <a:lstStyle/>
        <a:p>
          <a:endParaRPr kumimoji="1" lang="ja-JP" altLang="en-US"/>
        </a:p>
      </dgm:t>
    </dgm:pt>
    <dgm:pt modelId="{10C95A58-0BEB-2E4D-B3E5-5A468EA0756C}" type="sibTrans" cxnId="{5E88A3DE-EB35-4F40-AC93-9A5F045CA878}">
      <dgm:prSet/>
      <dgm:spPr/>
      <dgm:t>
        <a:bodyPr/>
        <a:lstStyle/>
        <a:p>
          <a:endParaRPr kumimoji="1" lang="ja-JP" altLang="en-US"/>
        </a:p>
      </dgm:t>
    </dgm:pt>
    <dgm:pt modelId="{F88DA86A-BBBC-8048-8772-BA41BC15746C}">
      <dgm:prSet phldrT="[テキスト]" phldr="1"/>
      <dgm:spPr/>
      <dgm:t>
        <a:bodyPr/>
        <a:lstStyle/>
        <a:p>
          <a:endParaRPr kumimoji="1" lang="ja-JP" altLang="en-US"/>
        </a:p>
      </dgm:t>
    </dgm:pt>
    <dgm:pt modelId="{26186B64-EE5C-404C-AB3B-917DF24CF0F0}" type="parTrans" cxnId="{AA61D304-CDEB-214B-8E49-74FCDDEC20EE}">
      <dgm:prSet/>
      <dgm:spPr/>
      <dgm:t>
        <a:bodyPr/>
        <a:lstStyle/>
        <a:p>
          <a:endParaRPr kumimoji="1" lang="ja-JP" altLang="en-US"/>
        </a:p>
      </dgm:t>
    </dgm:pt>
    <dgm:pt modelId="{EB2D28FF-40AB-ED4A-B52B-714E66CFF21F}" type="sibTrans" cxnId="{AA61D304-CDEB-214B-8E49-74FCDDEC20EE}">
      <dgm:prSet/>
      <dgm:spPr/>
      <dgm:t>
        <a:bodyPr/>
        <a:lstStyle/>
        <a:p>
          <a:endParaRPr kumimoji="1" lang="ja-JP" altLang="en-US"/>
        </a:p>
      </dgm:t>
    </dgm:pt>
    <dgm:pt modelId="{4A13FADC-BAF0-F142-8B8E-5BB528140A41}">
      <dgm:prSet phldrT="[テキスト]" custT="1"/>
      <dgm:spPr/>
      <dgm:t>
        <a:bodyPr/>
        <a:lstStyle/>
        <a:p>
          <a:r>
            <a:rPr kumimoji="1" lang="en-US" altLang="ja-JP" sz="1100" dirty="0"/>
            <a:t>Muon beam</a:t>
          </a:r>
          <a:endParaRPr kumimoji="1" lang="ja-JP" altLang="en-US" sz="1100"/>
        </a:p>
      </dgm:t>
    </dgm:pt>
    <dgm:pt modelId="{1BE076AB-FCFA-D143-9FA1-31A6934D241B}" type="parTrans" cxnId="{AFE7657D-E89A-E242-8EE1-358E64654F69}">
      <dgm:prSet/>
      <dgm:spPr/>
      <dgm:t>
        <a:bodyPr/>
        <a:lstStyle/>
        <a:p>
          <a:endParaRPr kumimoji="1" lang="ja-JP" altLang="en-US"/>
        </a:p>
      </dgm:t>
    </dgm:pt>
    <dgm:pt modelId="{0F69A7AA-3D2D-3C4F-B190-CEECB8145995}" type="sibTrans" cxnId="{AFE7657D-E89A-E242-8EE1-358E64654F69}">
      <dgm:prSet/>
      <dgm:spPr/>
      <dgm:t>
        <a:bodyPr/>
        <a:lstStyle/>
        <a:p>
          <a:endParaRPr kumimoji="1" lang="ja-JP" altLang="en-US"/>
        </a:p>
      </dgm:t>
    </dgm:pt>
    <dgm:pt modelId="{2CC2A0F9-0C49-1C46-8489-C965DF594522}">
      <dgm:prSet phldrT="[テキスト]" custT="1"/>
      <dgm:spPr/>
      <dgm:t>
        <a:bodyPr/>
        <a:lstStyle/>
        <a:p>
          <a:r>
            <a:rPr kumimoji="1" lang="en-US" altLang="ja-JP" sz="1100" dirty="0"/>
            <a:t>Tritium handling &amp; closed gas-loop system</a:t>
          </a:r>
          <a:endParaRPr kumimoji="1" lang="ja-JP" altLang="en-US" sz="1100"/>
        </a:p>
      </dgm:t>
    </dgm:pt>
    <dgm:pt modelId="{E6AAC281-1ED4-3B48-BC94-9BED16495F77}" type="parTrans" cxnId="{03B032DE-AA69-F841-9D4C-46CD58D6AEA0}">
      <dgm:prSet/>
      <dgm:spPr/>
      <dgm:t>
        <a:bodyPr/>
        <a:lstStyle/>
        <a:p>
          <a:endParaRPr kumimoji="1" lang="ja-JP" altLang="en-US"/>
        </a:p>
      </dgm:t>
    </dgm:pt>
    <dgm:pt modelId="{7159F2B6-CA72-3B45-B3D5-5DA469D35867}" type="sibTrans" cxnId="{03B032DE-AA69-F841-9D4C-46CD58D6AEA0}">
      <dgm:prSet/>
      <dgm:spPr/>
      <dgm:t>
        <a:bodyPr/>
        <a:lstStyle/>
        <a:p>
          <a:endParaRPr kumimoji="1" lang="ja-JP" altLang="en-US"/>
        </a:p>
      </dgm:t>
    </dgm:pt>
    <dgm:pt modelId="{AAF66CDD-9EA5-8642-8DF6-56C217161D3B}">
      <dgm:prSet phldrT="[テキスト]" custT="1"/>
      <dgm:spPr/>
      <dgm:t>
        <a:bodyPr/>
        <a:lstStyle/>
        <a:p>
          <a:r>
            <a:rPr kumimoji="1" lang="en-US" altLang="ja-JP" sz="1100" dirty="0"/>
            <a:t>Dedicated </a:t>
          </a:r>
          <a:r>
            <a:rPr kumimoji="1" lang="en-US" altLang="ja-JP" sz="1100" dirty="0" err="1"/>
            <a:t>muCF</a:t>
          </a:r>
          <a:r>
            <a:rPr kumimoji="1" lang="en-US" altLang="ja-JP" sz="1100" dirty="0"/>
            <a:t> experiment platform</a:t>
          </a:r>
          <a:endParaRPr kumimoji="1" lang="ja-JP" altLang="en-US" sz="1100"/>
        </a:p>
      </dgm:t>
    </dgm:pt>
    <dgm:pt modelId="{1653DC50-D595-3645-BF58-A10C199AFF78}" type="parTrans" cxnId="{21372047-1F13-F540-BF56-26E56102551A}">
      <dgm:prSet/>
      <dgm:spPr/>
      <dgm:t>
        <a:bodyPr/>
        <a:lstStyle/>
        <a:p>
          <a:endParaRPr kumimoji="1" lang="ja-JP" altLang="en-US"/>
        </a:p>
      </dgm:t>
    </dgm:pt>
    <dgm:pt modelId="{3626C8BD-E387-4444-BB91-0E6D74924780}" type="sibTrans" cxnId="{21372047-1F13-F540-BF56-26E56102551A}">
      <dgm:prSet/>
      <dgm:spPr/>
      <dgm:t>
        <a:bodyPr/>
        <a:lstStyle/>
        <a:p>
          <a:endParaRPr kumimoji="1" lang="ja-JP" altLang="en-US"/>
        </a:p>
      </dgm:t>
    </dgm:pt>
    <dgm:pt modelId="{C2F9F299-4A7B-D94A-AC00-189902DCEBFD}">
      <dgm:prSet phldrT="[テキスト]" custT="1"/>
      <dgm:spPr/>
      <dgm:t>
        <a:bodyPr/>
        <a:lstStyle/>
        <a:p>
          <a:r>
            <a:rPr kumimoji="1" lang="en-US" altLang="ja-JP" sz="1100" dirty="0"/>
            <a:t>Common simulation (&amp; DAQ framework)</a:t>
          </a:r>
          <a:endParaRPr kumimoji="1" lang="ja-JP" altLang="en-US" sz="1100"/>
        </a:p>
      </dgm:t>
    </dgm:pt>
    <dgm:pt modelId="{869EBB82-9F18-4041-B291-8E34D17F5AE8}" type="parTrans" cxnId="{153DC637-F1D8-EB4B-8913-0FDB28B074C3}">
      <dgm:prSet/>
      <dgm:spPr/>
      <dgm:t>
        <a:bodyPr/>
        <a:lstStyle/>
        <a:p>
          <a:endParaRPr kumimoji="1" lang="ja-JP" altLang="en-US"/>
        </a:p>
      </dgm:t>
    </dgm:pt>
    <dgm:pt modelId="{3FA9A182-388F-7746-B42B-E117274D1CD9}" type="sibTrans" cxnId="{153DC637-F1D8-EB4B-8913-0FDB28B074C3}">
      <dgm:prSet/>
      <dgm:spPr/>
      <dgm:t>
        <a:bodyPr/>
        <a:lstStyle/>
        <a:p>
          <a:endParaRPr kumimoji="1" lang="ja-JP" altLang="en-US"/>
        </a:p>
      </dgm:t>
    </dgm:pt>
    <dgm:pt modelId="{39EC56F5-9165-5C42-B142-42BDDD4CD4E8}">
      <dgm:prSet phldrT="[テキスト]" custT="1"/>
      <dgm:spPr/>
      <dgm:t>
        <a:bodyPr/>
        <a:lstStyle/>
        <a:p>
          <a:r>
            <a:rPr kumimoji="1" lang="en-US" altLang="ja-JP" sz="1600" dirty="0"/>
            <a:t>International Leadership</a:t>
          </a:r>
          <a:endParaRPr kumimoji="1" lang="ja-JP" altLang="en-US" sz="1600"/>
        </a:p>
      </dgm:t>
    </dgm:pt>
    <dgm:pt modelId="{800AFDDC-9AA1-714B-8403-DC43CF1B2885}" type="parTrans" cxnId="{179AEE5C-A611-2644-B4D3-9FB6060FD44A}">
      <dgm:prSet/>
      <dgm:spPr/>
      <dgm:t>
        <a:bodyPr/>
        <a:lstStyle/>
        <a:p>
          <a:endParaRPr kumimoji="1" lang="ja-JP" altLang="en-US"/>
        </a:p>
      </dgm:t>
    </dgm:pt>
    <dgm:pt modelId="{8DA19B9E-761E-F14C-B14F-7276FCB014CF}" type="sibTrans" cxnId="{179AEE5C-A611-2644-B4D3-9FB6060FD44A}">
      <dgm:prSet/>
      <dgm:spPr/>
      <dgm:t>
        <a:bodyPr/>
        <a:lstStyle/>
        <a:p>
          <a:endParaRPr kumimoji="1" lang="ja-JP" altLang="en-US"/>
        </a:p>
      </dgm:t>
    </dgm:pt>
    <dgm:pt modelId="{026895ED-B63B-E747-A03A-1E950DF3DCF1}">
      <dgm:prSet phldrT="[テキスト]" custT="1"/>
      <dgm:spPr/>
      <dgm:t>
        <a:bodyPr/>
        <a:lstStyle/>
        <a:p>
          <a:pPr>
            <a:buNone/>
          </a:pPr>
          <a:r>
            <a:rPr lang="en-US" altLang="ja-JP" sz="1100"/>
            <a:t>Student exchange</a:t>
          </a:r>
          <a:endParaRPr kumimoji="1" lang="ja-JP" altLang="en-US" sz="1100"/>
        </a:p>
      </dgm:t>
    </dgm:pt>
    <dgm:pt modelId="{03086A3D-5679-984A-8378-0AB5FC951930}" type="parTrans" cxnId="{DF282515-4116-664E-B001-ABAAF8D25767}">
      <dgm:prSet/>
      <dgm:spPr/>
      <dgm:t>
        <a:bodyPr/>
        <a:lstStyle/>
        <a:p>
          <a:endParaRPr kumimoji="1" lang="ja-JP" altLang="en-US"/>
        </a:p>
      </dgm:t>
    </dgm:pt>
    <dgm:pt modelId="{4333EBFB-27BE-0242-84BD-CE0B71FF366E}" type="sibTrans" cxnId="{DF282515-4116-664E-B001-ABAAF8D25767}">
      <dgm:prSet/>
      <dgm:spPr/>
      <dgm:t>
        <a:bodyPr/>
        <a:lstStyle/>
        <a:p>
          <a:endParaRPr kumimoji="1" lang="ja-JP" altLang="en-US"/>
        </a:p>
      </dgm:t>
    </dgm:pt>
    <dgm:pt modelId="{385EA4CD-2958-3742-8166-C57204230588}">
      <dgm:prSet phldrT="[テキスト]" custT="1"/>
      <dgm:spPr/>
      <dgm:t>
        <a:bodyPr/>
        <a:lstStyle/>
        <a:p>
          <a:pPr>
            <a:buNone/>
          </a:pPr>
          <a:r>
            <a:rPr lang="en-US" altLang="ja-JP" sz="1100"/>
            <a:t>Joint PhD supervision</a:t>
          </a:r>
          <a:endParaRPr kumimoji="1" lang="ja-JP" altLang="en-US" sz="1100"/>
        </a:p>
      </dgm:t>
    </dgm:pt>
    <dgm:pt modelId="{2F6D8B07-05E9-E64F-9C0B-051E7376C0F8}" type="parTrans" cxnId="{7F03EEA6-0F68-744D-A5D1-0338A706BC67}">
      <dgm:prSet/>
      <dgm:spPr/>
      <dgm:t>
        <a:bodyPr/>
        <a:lstStyle/>
        <a:p>
          <a:endParaRPr kumimoji="1" lang="ja-JP" altLang="en-US"/>
        </a:p>
      </dgm:t>
    </dgm:pt>
    <dgm:pt modelId="{754D2A57-CD6C-6A46-A9E0-196D3D36D1C4}" type="sibTrans" cxnId="{7F03EEA6-0F68-744D-A5D1-0338A706BC67}">
      <dgm:prSet/>
      <dgm:spPr/>
      <dgm:t>
        <a:bodyPr/>
        <a:lstStyle/>
        <a:p>
          <a:endParaRPr kumimoji="1" lang="ja-JP" altLang="en-US"/>
        </a:p>
      </dgm:t>
    </dgm:pt>
    <dgm:pt modelId="{E47BFDB6-2A42-A949-ABD6-41D3E35C2A9F}">
      <dgm:prSet phldrT="[テキスト]" custT="1"/>
      <dgm:spPr/>
      <dgm:t>
        <a:bodyPr/>
        <a:lstStyle/>
        <a:p>
          <a:pPr>
            <a:buNone/>
          </a:pPr>
          <a:r>
            <a:rPr lang="en-US" altLang="ja-JP" sz="1100"/>
            <a:t>Young researcher mobility</a:t>
          </a:r>
          <a:endParaRPr kumimoji="1" lang="ja-JP" altLang="en-US" sz="1100"/>
        </a:p>
      </dgm:t>
    </dgm:pt>
    <dgm:pt modelId="{4D4C0A68-0080-B84C-B5B4-80EC89685143}" type="parTrans" cxnId="{8D4A402B-1373-9343-B744-177EF8505B63}">
      <dgm:prSet/>
      <dgm:spPr/>
      <dgm:t>
        <a:bodyPr/>
        <a:lstStyle/>
        <a:p>
          <a:endParaRPr kumimoji="1" lang="ja-JP" altLang="en-US"/>
        </a:p>
      </dgm:t>
    </dgm:pt>
    <dgm:pt modelId="{33A3AA4A-08CA-0E45-AAB7-66FF62653089}" type="sibTrans" cxnId="{8D4A402B-1373-9343-B744-177EF8505B63}">
      <dgm:prSet/>
      <dgm:spPr/>
      <dgm:t>
        <a:bodyPr/>
        <a:lstStyle/>
        <a:p>
          <a:endParaRPr kumimoji="1" lang="ja-JP" altLang="en-US"/>
        </a:p>
      </dgm:t>
    </dgm:pt>
    <dgm:pt modelId="{B8CE1562-A721-024E-923E-4455137910AD}">
      <dgm:prSet custT="1"/>
      <dgm:spPr/>
      <dgm:t>
        <a:bodyPr/>
        <a:lstStyle/>
        <a:p>
          <a:r>
            <a:rPr kumimoji="1" lang="en-US" altLang="ja-JP" sz="1100" dirty="0"/>
            <a:t>Joint beam-time proposal</a:t>
          </a:r>
          <a:endParaRPr kumimoji="1" lang="ja-JP" altLang="en-US" sz="1100"/>
        </a:p>
      </dgm:t>
    </dgm:pt>
    <dgm:pt modelId="{8F84B338-9002-D74E-8D69-D5907FC39631}" type="parTrans" cxnId="{E056085E-516D-DF40-BB68-9D777DB610CA}">
      <dgm:prSet/>
      <dgm:spPr/>
      <dgm:t>
        <a:bodyPr/>
        <a:lstStyle/>
        <a:p>
          <a:endParaRPr kumimoji="1" lang="ja-JP" altLang="en-US"/>
        </a:p>
      </dgm:t>
    </dgm:pt>
    <dgm:pt modelId="{1EF0AE7D-2B33-F147-B9FA-70E986B2D383}" type="sibTrans" cxnId="{E056085E-516D-DF40-BB68-9D777DB610CA}">
      <dgm:prSet/>
      <dgm:spPr/>
      <dgm:t>
        <a:bodyPr/>
        <a:lstStyle/>
        <a:p>
          <a:endParaRPr kumimoji="1" lang="ja-JP" altLang="en-US"/>
        </a:p>
      </dgm:t>
    </dgm:pt>
    <dgm:pt modelId="{73C8A860-66DB-9A4E-9A37-8C738723F3F7}">
      <dgm:prSet custT="1"/>
      <dgm:spPr/>
      <dgm:t>
        <a:bodyPr/>
        <a:lstStyle/>
        <a:p>
          <a:r>
            <a:rPr lang="en-US" altLang="ja-JP" sz="1100" b="0" i="0" u="none"/>
            <a:t>Shared detector development</a:t>
          </a:r>
          <a:endParaRPr kumimoji="1" lang="ja-JP" altLang="en-US" sz="1100"/>
        </a:p>
      </dgm:t>
    </dgm:pt>
    <dgm:pt modelId="{2F7A525E-0DFD-BC4A-807F-9599BDC7B764}" type="parTrans" cxnId="{3FACA4F5-D51C-3743-9DA5-7A44B1B44AAA}">
      <dgm:prSet/>
      <dgm:spPr/>
      <dgm:t>
        <a:bodyPr/>
        <a:lstStyle/>
        <a:p>
          <a:endParaRPr kumimoji="1" lang="ja-JP" altLang="en-US"/>
        </a:p>
      </dgm:t>
    </dgm:pt>
    <dgm:pt modelId="{910D2A11-13A4-814C-A4F6-0042AABECCE4}" type="sibTrans" cxnId="{3FACA4F5-D51C-3743-9DA5-7A44B1B44AAA}">
      <dgm:prSet/>
      <dgm:spPr/>
      <dgm:t>
        <a:bodyPr/>
        <a:lstStyle/>
        <a:p>
          <a:endParaRPr kumimoji="1" lang="ja-JP" altLang="en-US"/>
        </a:p>
      </dgm:t>
    </dgm:pt>
    <dgm:pt modelId="{C2F5309F-DC30-8449-9D58-3C210B56317C}">
      <dgm:prSet custT="1"/>
      <dgm:spPr/>
      <dgm:t>
        <a:bodyPr/>
        <a:lstStyle/>
        <a:p>
          <a:r>
            <a:rPr lang="en-US" altLang="ja-JP" sz="1100" b="0" i="0" u="none"/>
            <a:t>Open data analysis framework</a:t>
          </a:r>
          <a:endParaRPr kumimoji="1" lang="ja-JP" altLang="en-US" sz="1100"/>
        </a:p>
      </dgm:t>
    </dgm:pt>
    <dgm:pt modelId="{BD494201-8274-404A-9B72-20C0D855B48E}" type="parTrans" cxnId="{CEDD24BF-D5EF-1E47-898A-EC4E24D5920F}">
      <dgm:prSet/>
      <dgm:spPr/>
      <dgm:t>
        <a:bodyPr/>
        <a:lstStyle/>
        <a:p>
          <a:endParaRPr kumimoji="1" lang="ja-JP" altLang="en-US"/>
        </a:p>
      </dgm:t>
    </dgm:pt>
    <dgm:pt modelId="{494AD0DE-4BE4-C441-804B-A64275DBB5B5}" type="sibTrans" cxnId="{CEDD24BF-D5EF-1E47-898A-EC4E24D5920F}">
      <dgm:prSet/>
      <dgm:spPr/>
      <dgm:t>
        <a:bodyPr/>
        <a:lstStyle/>
        <a:p>
          <a:endParaRPr kumimoji="1" lang="ja-JP" altLang="en-US"/>
        </a:p>
      </dgm:t>
    </dgm:pt>
    <dgm:pt modelId="{D72C40A8-C55D-F643-867F-FC9C0F4D97B3}">
      <dgm:prSet phldrT="[テキスト]"/>
      <dgm:spPr/>
      <dgm:t>
        <a:bodyPr/>
        <a:lstStyle/>
        <a:p>
          <a:endParaRPr kumimoji="1" lang="ja-JP" altLang="en-US"/>
        </a:p>
      </dgm:t>
    </dgm:pt>
    <dgm:pt modelId="{B23393E1-CAB4-C94F-A413-D25A8CB49305}" type="parTrans" cxnId="{0D36C4DB-02E5-7E42-B9CD-CB61EAC21EB3}">
      <dgm:prSet/>
      <dgm:spPr/>
      <dgm:t>
        <a:bodyPr/>
        <a:lstStyle/>
        <a:p>
          <a:endParaRPr kumimoji="1" lang="ja-JP" altLang="en-US"/>
        </a:p>
      </dgm:t>
    </dgm:pt>
    <dgm:pt modelId="{5ECBCF5E-255F-344F-99DF-C20871020DC4}" type="sibTrans" cxnId="{0D36C4DB-02E5-7E42-B9CD-CB61EAC21EB3}">
      <dgm:prSet/>
      <dgm:spPr/>
      <dgm:t>
        <a:bodyPr/>
        <a:lstStyle/>
        <a:p>
          <a:endParaRPr kumimoji="1" lang="ja-JP" altLang="en-US"/>
        </a:p>
      </dgm:t>
    </dgm:pt>
    <dgm:pt modelId="{4899E0BC-CEAD-BD46-9174-B3092F5D59D1}">
      <dgm:prSet phldrT="[テキスト]" custT="1"/>
      <dgm:spPr/>
      <dgm:t>
        <a:bodyPr/>
        <a:lstStyle/>
        <a:p>
          <a:r>
            <a:rPr kumimoji="1" lang="en-US" altLang="ja-JP" sz="1100" dirty="0"/>
            <a:t>Global </a:t>
          </a:r>
          <a:r>
            <a:rPr kumimoji="1" lang="en-US" altLang="ja-JP" sz="1100" dirty="0" err="1"/>
            <a:t>muCF</a:t>
          </a:r>
          <a:r>
            <a:rPr kumimoji="1" lang="en-US" altLang="ja-JP" sz="1100" dirty="0"/>
            <a:t> collaboration</a:t>
          </a:r>
          <a:endParaRPr kumimoji="1" lang="ja-JP" altLang="en-US" sz="1100"/>
        </a:p>
      </dgm:t>
    </dgm:pt>
    <dgm:pt modelId="{988BB0ED-7BC9-4747-BCFC-DD0F4814784E}" type="parTrans" cxnId="{F4D44F4B-EFA0-7E4A-86AE-885F717BF5C2}">
      <dgm:prSet/>
      <dgm:spPr/>
      <dgm:t>
        <a:bodyPr/>
        <a:lstStyle/>
        <a:p>
          <a:endParaRPr kumimoji="1" lang="ja-JP" altLang="en-US"/>
        </a:p>
      </dgm:t>
    </dgm:pt>
    <dgm:pt modelId="{A2FD8C35-A373-6441-BAD0-561C9D45A0FB}" type="sibTrans" cxnId="{F4D44F4B-EFA0-7E4A-86AE-885F717BF5C2}">
      <dgm:prSet/>
      <dgm:spPr/>
      <dgm:t>
        <a:bodyPr/>
        <a:lstStyle/>
        <a:p>
          <a:endParaRPr kumimoji="1" lang="ja-JP" altLang="en-US"/>
        </a:p>
      </dgm:t>
    </dgm:pt>
    <dgm:pt modelId="{F9AA7EDE-233A-E94C-B013-CF7A33469689}">
      <dgm:prSet phldrT="[テキスト]" custT="1"/>
      <dgm:spPr/>
      <dgm:t>
        <a:bodyPr/>
        <a:lstStyle/>
        <a:p>
          <a:r>
            <a:rPr kumimoji="1" lang="en-US" altLang="ja-JP" sz="1100" dirty="0"/>
            <a:t>Steering committee</a:t>
          </a:r>
          <a:endParaRPr kumimoji="1" lang="ja-JP" altLang="en-US" sz="1100"/>
        </a:p>
      </dgm:t>
    </dgm:pt>
    <dgm:pt modelId="{6990022A-0770-AE44-81AD-248FA19EFB7B}" type="parTrans" cxnId="{7D119B75-AE94-0C4C-B385-E40E36D65522}">
      <dgm:prSet/>
      <dgm:spPr/>
      <dgm:t>
        <a:bodyPr/>
        <a:lstStyle/>
        <a:p>
          <a:endParaRPr kumimoji="1" lang="ja-JP" altLang="en-US"/>
        </a:p>
      </dgm:t>
    </dgm:pt>
    <dgm:pt modelId="{C43079EF-923E-4E4C-87E7-655554B17D8C}" type="sibTrans" cxnId="{7D119B75-AE94-0C4C-B385-E40E36D65522}">
      <dgm:prSet/>
      <dgm:spPr/>
      <dgm:t>
        <a:bodyPr/>
        <a:lstStyle/>
        <a:p>
          <a:endParaRPr kumimoji="1" lang="ja-JP" altLang="en-US"/>
        </a:p>
      </dgm:t>
    </dgm:pt>
    <dgm:pt modelId="{7E516656-F693-1E47-92B9-58713419DAE0}">
      <dgm:prSet phldrT="[テキスト]" custT="1"/>
      <dgm:spPr/>
      <dgm:t>
        <a:bodyPr/>
        <a:lstStyle/>
        <a:p>
          <a:r>
            <a:rPr kumimoji="1" lang="en-US" altLang="ja-JP" sz="1100" dirty="0"/>
            <a:t>Shared roadmap</a:t>
          </a:r>
          <a:endParaRPr kumimoji="1" lang="ja-JP" altLang="en-US" sz="1100"/>
        </a:p>
      </dgm:t>
    </dgm:pt>
    <dgm:pt modelId="{9C67C9B5-54B0-2B4E-8578-525FE49060DD}" type="parTrans" cxnId="{8CD038A7-18D7-BE4F-8576-4FAD1CE0A2DE}">
      <dgm:prSet/>
      <dgm:spPr/>
      <dgm:t>
        <a:bodyPr/>
        <a:lstStyle/>
        <a:p>
          <a:endParaRPr kumimoji="1" lang="ja-JP" altLang="en-US"/>
        </a:p>
      </dgm:t>
    </dgm:pt>
    <dgm:pt modelId="{657592B9-C5E7-D141-8F72-A4CD488DC7A7}" type="sibTrans" cxnId="{8CD038A7-18D7-BE4F-8576-4FAD1CE0A2DE}">
      <dgm:prSet/>
      <dgm:spPr/>
      <dgm:t>
        <a:bodyPr/>
        <a:lstStyle/>
        <a:p>
          <a:endParaRPr kumimoji="1" lang="ja-JP" altLang="en-US"/>
        </a:p>
      </dgm:t>
    </dgm:pt>
    <dgm:pt modelId="{30779D7B-3615-2543-A61C-30E96062F91A}" type="pres">
      <dgm:prSet presAssocID="{CB392C31-F841-1A4E-8F94-40322BAAFD5A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F2D5E15-91E3-104D-9DB8-388C38235E88}" type="pres">
      <dgm:prSet presAssocID="{CB392C31-F841-1A4E-8F94-40322BAAFD5A}" presName="matrix" presStyleCnt="0"/>
      <dgm:spPr/>
    </dgm:pt>
    <dgm:pt modelId="{B5DE2636-4D0E-1946-BC56-E79180971B3D}" type="pres">
      <dgm:prSet presAssocID="{CB392C31-F841-1A4E-8F94-40322BAAFD5A}" presName="tile1" presStyleLbl="node1" presStyleIdx="0" presStyleCnt="4"/>
      <dgm:spPr/>
    </dgm:pt>
    <dgm:pt modelId="{89EB2E4E-2F07-8B40-8EBF-58E08D7FD9EE}" type="pres">
      <dgm:prSet presAssocID="{CB392C31-F841-1A4E-8F94-40322BAAFD5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DA46D5C-873E-E94B-873A-CF82CCC28018}" type="pres">
      <dgm:prSet presAssocID="{CB392C31-F841-1A4E-8F94-40322BAAFD5A}" presName="tile2" presStyleLbl="node1" presStyleIdx="1" presStyleCnt="4"/>
      <dgm:spPr/>
    </dgm:pt>
    <dgm:pt modelId="{3B2F1497-AEF3-EC44-975A-F0003732AC54}" type="pres">
      <dgm:prSet presAssocID="{CB392C31-F841-1A4E-8F94-40322BAAFD5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C59FC91-980C-AD4E-ADDA-DB5F4151F929}" type="pres">
      <dgm:prSet presAssocID="{CB392C31-F841-1A4E-8F94-40322BAAFD5A}" presName="tile3" presStyleLbl="node1" presStyleIdx="2" presStyleCnt="4"/>
      <dgm:spPr/>
    </dgm:pt>
    <dgm:pt modelId="{FEEB0A86-EABE-4343-A5C4-EE248EB0F456}" type="pres">
      <dgm:prSet presAssocID="{CB392C31-F841-1A4E-8F94-40322BAAFD5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06A1C80-07F5-D64F-AD62-87638F152AFF}" type="pres">
      <dgm:prSet presAssocID="{CB392C31-F841-1A4E-8F94-40322BAAFD5A}" presName="tile4" presStyleLbl="node1" presStyleIdx="3" presStyleCnt="4"/>
      <dgm:spPr/>
    </dgm:pt>
    <dgm:pt modelId="{97CB9DAB-3621-C140-A52D-77DCF262AF89}" type="pres">
      <dgm:prSet presAssocID="{CB392C31-F841-1A4E-8F94-40322BAAFD5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0DDBE8A-9C70-8348-AFC9-787213F6114B}" type="pres">
      <dgm:prSet presAssocID="{CB392C31-F841-1A4E-8F94-40322BAAFD5A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D2C9E402-242F-A143-93B6-E8A68386D7BD}" srcId="{0A13A699-C423-3342-82EF-F10B57619FFD}" destId="{A938D9EB-BC57-E24E-9A8B-A8644F71A467}" srcOrd="1" destOrd="0" parTransId="{320B050F-8202-874B-BC93-717F20254303}" sibTransId="{957A4195-EF17-6449-AE84-4703E859F73C}"/>
    <dgm:cxn modelId="{CB03FE03-37A7-2941-8DF6-E18331719BF6}" type="presOf" srcId="{39EC56F5-9165-5C42-B142-42BDDD4CD4E8}" destId="{906A1C80-07F5-D64F-AD62-87638F152AFF}" srcOrd="0" destOrd="0" presId="urn:microsoft.com/office/officeart/2005/8/layout/matrix1"/>
    <dgm:cxn modelId="{AA61D304-CDEB-214B-8E49-74FCDDEC20EE}" srcId="{0A13A699-C423-3342-82EF-F10B57619FFD}" destId="{F88DA86A-BBBC-8048-8772-BA41BC15746C}" srcOrd="5" destOrd="0" parTransId="{26186B64-EE5C-404C-AB3B-917DF24CF0F0}" sibTransId="{EB2D28FF-40AB-ED4A-B52B-714E66CFF21F}"/>
    <dgm:cxn modelId="{ADFDDB0B-083F-D440-9E13-8931A3C2AA70}" type="presOf" srcId="{C2F9F299-4A7B-D94A-AC00-189902DCEBFD}" destId="{89EB2E4E-2F07-8B40-8EBF-58E08D7FD9EE}" srcOrd="1" destOrd="4" presId="urn:microsoft.com/office/officeart/2005/8/layout/matrix1"/>
    <dgm:cxn modelId="{DF282515-4116-664E-B001-ABAAF8D25767}" srcId="{0824A270-B867-8A49-9C10-920ED8D6E6DD}" destId="{026895ED-B63B-E747-A03A-1E950DF3DCF1}" srcOrd="0" destOrd="0" parTransId="{03086A3D-5679-984A-8378-0AB5FC951930}" sibTransId="{4333EBFB-27BE-0242-84BD-CE0B71FF366E}"/>
    <dgm:cxn modelId="{8FF0DD18-5873-174A-8FE2-CD6C91816BFC}" type="presOf" srcId="{E47BFDB6-2A42-A949-ABD6-41D3E35C2A9F}" destId="{FEEB0A86-EABE-4343-A5C4-EE248EB0F456}" srcOrd="1" destOrd="3" presId="urn:microsoft.com/office/officeart/2005/8/layout/matrix1"/>
    <dgm:cxn modelId="{7535481A-8E9E-1B4C-8FCA-B01768351E8E}" type="presOf" srcId="{4899E0BC-CEAD-BD46-9174-B3092F5D59D1}" destId="{97CB9DAB-3621-C140-A52D-77DCF262AF89}" srcOrd="1" destOrd="1" presId="urn:microsoft.com/office/officeart/2005/8/layout/matrix1"/>
    <dgm:cxn modelId="{3CF2D823-277C-034A-9102-E258AA15CAEA}" type="presOf" srcId="{39EC56F5-9165-5C42-B142-42BDDD4CD4E8}" destId="{97CB9DAB-3621-C140-A52D-77DCF262AF89}" srcOrd="1" destOrd="0" presId="urn:microsoft.com/office/officeart/2005/8/layout/matrix1"/>
    <dgm:cxn modelId="{8D4A402B-1373-9343-B744-177EF8505B63}" srcId="{0824A270-B867-8A49-9C10-920ED8D6E6DD}" destId="{E47BFDB6-2A42-A949-ABD6-41D3E35C2A9F}" srcOrd="2" destOrd="0" parTransId="{4D4C0A68-0080-B84C-B5B4-80EC89685143}" sibTransId="{33A3AA4A-08CA-0E45-AAB7-66FF62653089}"/>
    <dgm:cxn modelId="{3CAE752C-F111-BB44-9459-68D5DB173E8D}" type="presOf" srcId="{F9AA7EDE-233A-E94C-B013-CF7A33469689}" destId="{97CB9DAB-3621-C140-A52D-77DCF262AF89}" srcOrd="1" destOrd="2" presId="urn:microsoft.com/office/officeart/2005/8/layout/matrix1"/>
    <dgm:cxn modelId="{7B568C2F-F32D-4F4E-91EC-59E619735EF5}" type="presOf" srcId="{E47BFDB6-2A42-A949-ABD6-41D3E35C2A9F}" destId="{CC59FC91-980C-AD4E-ADDA-DB5F4151F929}" srcOrd="0" destOrd="3" presId="urn:microsoft.com/office/officeart/2005/8/layout/matrix1"/>
    <dgm:cxn modelId="{8D1BBD30-CF3D-0440-9498-4C0C9C6B53AE}" type="presOf" srcId="{385EA4CD-2958-3742-8166-C57204230588}" destId="{FEEB0A86-EABE-4343-A5C4-EE248EB0F456}" srcOrd="1" destOrd="2" presId="urn:microsoft.com/office/officeart/2005/8/layout/matrix1"/>
    <dgm:cxn modelId="{85856533-D2C3-FE48-98B0-747489521956}" type="presOf" srcId="{A938D9EB-BC57-E24E-9A8B-A8644F71A467}" destId="{9DA46D5C-873E-E94B-873A-CF82CCC28018}" srcOrd="0" destOrd="0" presId="urn:microsoft.com/office/officeart/2005/8/layout/matrix1"/>
    <dgm:cxn modelId="{10687C37-63CC-0D4C-8EDB-BF579450C930}" type="presOf" srcId="{C2F5309F-DC30-8449-9D58-3C210B56317C}" destId="{3B2F1497-AEF3-EC44-975A-F0003732AC54}" srcOrd="1" destOrd="3" presId="urn:microsoft.com/office/officeart/2005/8/layout/matrix1"/>
    <dgm:cxn modelId="{153DC637-F1D8-EB4B-8913-0FDB28B074C3}" srcId="{C816628F-2899-3B47-8BAA-4FF6AA67AEB4}" destId="{C2F9F299-4A7B-D94A-AC00-189902DCEBFD}" srcOrd="3" destOrd="0" parTransId="{869EBB82-9F18-4041-B291-8E34D17F5AE8}" sibTransId="{3FA9A182-388F-7746-B42B-E117274D1CD9}"/>
    <dgm:cxn modelId="{BFBA8F39-1AC4-174D-A165-A980801D7A23}" type="presOf" srcId="{C2F9F299-4A7B-D94A-AC00-189902DCEBFD}" destId="{B5DE2636-4D0E-1946-BC56-E79180971B3D}" srcOrd="0" destOrd="4" presId="urn:microsoft.com/office/officeart/2005/8/layout/matrix1"/>
    <dgm:cxn modelId="{21372047-1F13-F540-BF56-26E56102551A}" srcId="{C816628F-2899-3B47-8BAA-4FF6AA67AEB4}" destId="{AAF66CDD-9EA5-8642-8DF6-56C217161D3B}" srcOrd="2" destOrd="0" parTransId="{1653DC50-D595-3645-BF58-A10C199AFF78}" sibTransId="{3626C8BD-E387-4444-BB91-0E6D74924780}"/>
    <dgm:cxn modelId="{F4D44F4B-EFA0-7E4A-86AE-885F717BF5C2}" srcId="{39EC56F5-9165-5C42-B142-42BDDD4CD4E8}" destId="{4899E0BC-CEAD-BD46-9174-B3092F5D59D1}" srcOrd="0" destOrd="0" parTransId="{988BB0ED-7BC9-4747-BCFC-DD0F4814784E}" sibTransId="{A2FD8C35-A373-6441-BAD0-561C9D45A0FB}"/>
    <dgm:cxn modelId="{3264B652-B978-7543-B83B-DD391F508C83}" type="presOf" srcId="{0824A270-B867-8A49-9C10-920ED8D6E6DD}" destId="{CC59FC91-980C-AD4E-ADDA-DB5F4151F929}" srcOrd="0" destOrd="0" presId="urn:microsoft.com/office/officeart/2005/8/layout/matrix1"/>
    <dgm:cxn modelId="{7428BA56-9C02-FB47-B951-CBBB3AE382A3}" type="presOf" srcId="{7E516656-F693-1E47-92B9-58713419DAE0}" destId="{97CB9DAB-3621-C140-A52D-77DCF262AF89}" srcOrd="1" destOrd="3" presId="urn:microsoft.com/office/officeart/2005/8/layout/matrix1"/>
    <dgm:cxn modelId="{54DBDF5B-57A5-984F-A5EA-361A5AC0D14D}" type="presOf" srcId="{A938D9EB-BC57-E24E-9A8B-A8644F71A467}" destId="{3B2F1497-AEF3-EC44-975A-F0003732AC54}" srcOrd="1" destOrd="0" presId="urn:microsoft.com/office/officeart/2005/8/layout/matrix1"/>
    <dgm:cxn modelId="{179AEE5C-A611-2644-B4D3-9FB6060FD44A}" srcId="{0A13A699-C423-3342-82EF-F10B57619FFD}" destId="{39EC56F5-9165-5C42-B142-42BDDD4CD4E8}" srcOrd="3" destOrd="0" parTransId="{800AFDDC-9AA1-714B-8403-DC43CF1B2885}" sibTransId="{8DA19B9E-761E-F14C-B14F-7276FCB014CF}"/>
    <dgm:cxn modelId="{14514A5D-F5D9-C149-A547-7028289D5F9E}" type="presOf" srcId="{0824A270-B867-8A49-9C10-920ED8D6E6DD}" destId="{FEEB0A86-EABE-4343-A5C4-EE248EB0F456}" srcOrd="1" destOrd="0" presId="urn:microsoft.com/office/officeart/2005/8/layout/matrix1"/>
    <dgm:cxn modelId="{E056085E-516D-DF40-BB68-9D777DB610CA}" srcId="{A938D9EB-BC57-E24E-9A8B-A8644F71A467}" destId="{B8CE1562-A721-024E-923E-4455137910AD}" srcOrd="0" destOrd="0" parTransId="{8F84B338-9002-D74E-8D69-D5907FC39631}" sibTransId="{1EF0AE7D-2B33-F147-B9FA-70E986B2D383}"/>
    <dgm:cxn modelId="{8B9F5767-32E2-9249-9C26-E5C64ACE7C31}" type="presOf" srcId="{026895ED-B63B-E747-A03A-1E950DF3DCF1}" destId="{CC59FC91-980C-AD4E-ADDA-DB5F4151F929}" srcOrd="0" destOrd="1" presId="urn:microsoft.com/office/officeart/2005/8/layout/matrix1"/>
    <dgm:cxn modelId="{988E7070-4F02-2448-989F-CEACE60DABA7}" type="presOf" srcId="{73C8A860-66DB-9A4E-9A37-8C738723F3F7}" destId="{3B2F1497-AEF3-EC44-975A-F0003732AC54}" srcOrd="1" destOrd="2" presId="urn:microsoft.com/office/officeart/2005/8/layout/matrix1"/>
    <dgm:cxn modelId="{7D119B75-AE94-0C4C-B385-E40E36D65522}" srcId="{39EC56F5-9165-5C42-B142-42BDDD4CD4E8}" destId="{F9AA7EDE-233A-E94C-B013-CF7A33469689}" srcOrd="1" destOrd="0" parTransId="{6990022A-0770-AE44-81AD-248FA19EFB7B}" sibTransId="{C43079EF-923E-4E4C-87E7-655554B17D8C}"/>
    <dgm:cxn modelId="{3054727C-5895-234A-8F56-C75ED6E71D08}" type="presOf" srcId="{2CC2A0F9-0C49-1C46-8489-C965DF594522}" destId="{89EB2E4E-2F07-8B40-8EBF-58E08D7FD9EE}" srcOrd="1" destOrd="2" presId="urn:microsoft.com/office/officeart/2005/8/layout/matrix1"/>
    <dgm:cxn modelId="{AFE7657D-E89A-E242-8EE1-358E64654F69}" srcId="{C816628F-2899-3B47-8BAA-4FF6AA67AEB4}" destId="{4A13FADC-BAF0-F142-8B8E-5BB528140A41}" srcOrd="0" destOrd="0" parTransId="{1BE076AB-FCFA-D143-9FA1-31A6934D241B}" sibTransId="{0F69A7AA-3D2D-3C4F-B190-CEECB8145995}"/>
    <dgm:cxn modelId="{D28E027F-230B-DA48-BBBA-8D67A9664825}" srcId="{0A13A699-C423-3342-82EF-F10B57619FFD}" destId="{C816628F-2899-3B47-8BAA-4FF6AA67AEB4}" srcOrd="0" destOrd="0" parTransId="{05B76B48-1B5A-4841-9D6E-AA75D2A366C5}" sibTransId="{8F489994-2A2A-094C-8207-1B3612DDDE06}"/>
    <dgm:cxn modelId="{F5719998-70A0-DC4C-8C01-20F65D7F27C9}" srcId="{CB392C31-F841-1A4E-8F94-40322BAAFD5A}" destId="{0A13A699-C423-3342-82EF-F10B57619FFD}" srcOrd="0" destOrd="0" parTransId="{C0CB3F32-48D9-B94E-8946-4AA86ECFCFC4}" sibTransId="{D51170C4-369F-BD4F-BECE-31E577CF8E84}"/>
    <dgm:cxn modelId="{D0CE0B9E-1BBE-3A40-A44A-5598CA59DFA3}" type="presOf" srcId="{4A13FADC-BAF0-F142-8B8E-5BB528140A41}" destId="{89EB2E4E-2F07-8B40-8EBF-58E08D7FD9EE}" srcOrd="1" destOrd="1" presId="urn:microsoft.com/office/officeart/2005/8/layout/matrix1"/>
    <dgm:cxn modelId="{B3783CA3-23A6-2B4B-825D-4F23349131D6}" type="presOf" srcId="{C2F5309F-DC30-8449-9D58-3C210B56317C}" destId="{9DA46D5C-873E-E94B-873A-CF82CCC28018}" srcOrd="0" destOrd="3" presId="urn:microsoft.com/office/officeart/2005/8/layout/matrix1"/>
    <dgm:cxn modelId="{7F03EEA6-0F68-744D-A5D1-0338A706BC67}" srcId="{0824A270-B867-8A49-9C10-920ED8D6E6DD}" destId="{385EA4CD-2958-3742-8166-C57204230588}" srcOrd="1" destOrd="0" parTransId="{2F6D8B07-05E9-E64F-9C0B-051E7376C0F8}" sibTransId="{754D2A57-CD6C-6A46-A9E0-196D3D36D1C4}"/>
    <dgm:cxn modelId="{8CD038A7-18D7-BE4F-8576-4FAD1CE0A2DE}" srcId="{39EC56F5-9165-5C42-B142-42BDDD4CD4E8}" destId="{7E516656-F693-1E47-92B9-58713419DAE0}" srcOrd="2" destOrd="0" parTransId="{9C67C9B5-54B0-2B4E-8578-525FE49060DD}" sibTransId="{657592B9-C5E7-D141-8F72-A4CD488DC7A7}"/>
    <dgm:cxn modelId="{C4AF5FAC-DD46-AF4D-A260-540F2E03838E}" type="presOf" srcId="{C816628F-2899-3B47-8BAA-4FF6AA67AEB4}" destId="{B5DE2636-4D0E-1946-BC56-E79180971B3D}" srcOrd="0" destOrd="0" presId="urn:microsoft.com/office/officeart/2005/8/layout/matrix1"/>
    <dgm:cxn modelId="{9A5495AF-CA14-A348-A9A9-5EDF7B0B40ED}" type="presOf" srcId="{C816628F-2899-3B47-8BAA-4FF6AA67AEB4}" destId="{89EB2E4E-2F07-8B40-8EBF-58E08D7FD9EE}" srcOrd="1" destOrd="0" presId="urn:microsoft.com/office/officeart/2005/8/layout/matrix1"/>
    <dgm:cxn modelId="{0DB0E4B2-1B14-6F4A-9334-27D829FD6606}" type="presOf" srcId="{026895ED-B63B-E747-A03A-1E950DF3DCF1}" destId="{FEEB0A86-EABE-4343-A5C4-EE248EB0F456}" srcOrd="1" destOrd="1" presId="urn:microsoft.com/office/officeart/2005/8/layout/matrix1"/>
    <dgm:cxn modelId="{0FF505B3-7E32-C44C-AB38-404436AE9351}" type="presOf" srcId="{CB392C31-F841-1A4E-8F94-40322BAAFD5A}" destId="{30779D7B-3615-2543-A61C-30E96062F91A}" srcOrd="0" destOrd="0" presId="urn:microsoft.com/office/officeart/2005/8/layout/matrix1"/>
    <dgm:cxn modelId="{CEDD24BF-D5EF-1E47-898A-EC4E24D5920F}" srcId="{A938D9EB-BC57-E24E-9A8B-A8644F71A467}" destId="{C2F5309F-DC30-8449-9D58-3C210B56317C}" srcOrd="2" destOrd="0" parTransId="{BD494201-8274-404A-9B72-20C0D855B48E}" sibTransId="{494AD0DE-4BE4-C441-804B-A64275DBB5B5}"/>
    <dgm:cxn modelId="{B540A2C0-D0F9-4740-BD3A-3CF7C8189D95}" type="presOf" srcId="{73C8A860-66DB-9A4E-9A37-8C738723F3F7}" destId="{9DA46D5C-873E-E94B-873A-CF82CCC28018}" srcOrd="0" destOrd="2" presId="urn:microsoft.com/office/officeart/2005/8/layout/matrix1"/>
    <dgm:cxn modelId="{8F25A9C4-6435-A84A-BF84-163B7FF25621}" type="presOf" srcId="{0A13A699-C423-3342-82EF-F10B57619FFD}" destId="{90DDBE8A-9C70-8348-AFC9-787213F6114B}" srcOrd="0" destOrd="0" presId="urn:microsoft.com/office/officeart/2005/8/layout/matrix1"/>
    <dgm:cxn modelId="{96725BCA-7480-2C4D-9F13-7DA432DCD42E}" type="presOf" srcId="{AAF66CDD-9EA5-8642-8DF6-56C217161D3B}" destId="{89EB2E4E-2F07-8B40-8EBF-58E08D7FD9EE}" srcOrd="1" destOrd="3" presId="urn:microsoft.com/office/officeart/2005/8/layout/matrix1"/>
    <dgm:cxn modelId="{F0D853D0-68E7-E34D-A2F1-C4F2F8210367}" type="presOf" srcId="{AAF66CDD-9EA5-8642-8DF6-56C217161D3B}" destId="{B5DE2636-4D0E-1946-BC56-E79180971B3D}" srcOrd="0" destOrd="3" presId="urn:microsoft.com/office/officeart/2005/8/layout/matrix1"/>
    <dgm:cxn modelId="{41220FDA-8102-0441-B8CF-0E17CC093731}" type="presOf" srcId="{385EA4CD-2958-3742-8166-C57204230588}" destId="{CC59FC91-980C-AD4E-ADDA-DB5F4151F929}" srcOrd="0" destOrd="2" presId="urn:microsoft.com/office/officeart/2005/8/layout/matrix1"/>
    <dgm:cxn modelId="{0D36C4DB-02E5-7E42-B9CD-CB61EAC21EB3}" srcId="{0A13A699-C423-3342-82EF-F10B57619FFD}" destId="{D72C40A8-C55D-F643-867F-FC9C0F4D97B3}" srcOrd="4" destOrd="0" parTransId="{B23393E1-CAB4-C94F-A413-D25A8CB49305}" sibTransId="{5ECBCF5E-255F-344F-99DF-C20871020DC4}"/>
    <dgm:cxn modelId="{A656FEDC-4933-9E4A-B22A-48E8FF7D7E00}" type="presOf" srcId="{4A13FADC-BAF0-F142-8B8E-5BB528140A41}" destId="{B5DE2636-4D0E-1946-BC56-E79180971B3D}" srcOrd="0" destOrd="1" presId="urn:microsoft.com/office/officeart/2005/8/layout/matrix1"/>
    <dgm:cxn modelId="{0D0981DD-E5A1-F84E-9862-5CCA1D1C7C34}" type="presOf" srcId="{B8CE1562-A721-024E-923E-4455137910AD}" destId="{9DA46D5C-873E-E94B-873A-CF82CCC28018}" srcOrd="0" destOrd="1" presId="urn:microsoft.com/office/officeart/2005/8/layout/matrix1"/>
    <dgm:cxn modelId="{03B032DE-AA69-F841-9D4C-46CD58D6AEA0}" srcId="{C816628F-2899-3B47-8BAA-4FF6AA67AEB4}" destId="{2CC2A0F9-0C49-1C46-8489-C965DF594522}" srcOrd="1" destOrd="0" parTransId="{E6AAC281-1ED4-3B48-BC94-9BED16495F77}" sibTransId="{7159F2B6-CA72-3B45-B3D5-5DA469D35867}"/>
    <dgm:cxn modelId="{5E88A3DE-EB35-4F40-AC93-9A5F045CA878}" srcId="{0A13A699-C423-3342-82EF-F10B57619FFD}" destId="{0824A270-B867-8A49-9C10-920ED8D6E6DD}" srcOrd="2" destOrd="0" parTransId="{B6B5A343-39DA-6E47-A119-C42D250657DA}" sibTransId="{10C95A58-0BEB-2E4D-B3E5-5A468EA0756C}"/>
    <dgm:cxn modelId="{1181B9DF-2678-534A-B661-83B0D08AB91E}" type="presOf" srcId="{F9AA7EDE-233A-E94C-B013-CF7A33469689}" destId="{906A1C80-07F5-D64F-AD62-87638F152AFF}" srcOrd="0" destOrd="2" presId="urn:microsoft.com/office/officeart/2005/8/layout/matrix1"/>
    <dgm:cxn modelId="{061161E5-4250-D040-8087-B2CE16084F88}" type="presOf" srcId="{2CC2A0F9-0C49-1C46-8489-C965DF594522}" destId="{B5DE2636-4D0E-1946-BC56-E79180971B3D}" srcOrd="0" destOrd="2" presId="urn:microsoft.com/office/officeart/2005/8/layout/matrix1"/>
    <dgm:cxn modelId="{AEC9D9EE-E2B4-D54F-951D-2B63EC446AFC}" type="presOf" srcId="{7E516656-F693-1E47-92B9-58713419DAE0}" destId="{906A1C80-07F5-D64F-AD62-87638F152AFF}" srcOrd="0" destOrd="3" presId="urn:microsoft.com/office/officeart/2005/8/layout/matrix1"/>
    <dgm:cxn modelId="{3FACA4F5-D51C-3743-9DA5-7A44B1B44AAA}" srcId="{A938D9EB-BC57-E24E-9A8B-A8644F71A467}" destId="{73C8A860-66DB-9A4E-9A37-8C738723F3F7}" srcOrd="1" destOrd="0" parTransId="{2F7A525E-0DFD-BC4A-807F-9599BDC7B764}" sibTransId="{910D2A11-13A4-814C-A4F6-0042AABECCE4}"/>
    <dgm:cxn modelId="{FC4317F8-665B-304D-B185-C2A69AF96FEB}" type="presOf" srcId="{B8CE1562-A721-024E-923E-4455137910AD}" destId="{3B2F1497-AEF3-EC44-975A-F0003732AC54}" srcOrd="1" destOrd="1" presId="urn:microsoft.com/office/officeart/2005/8/layout/matrix1"/>
    <dgm:cxn modelId="{31C5CDFC-E0FF-B348-91D3-64494AB27307}" type="presOf" srcId="{4899E0BC-CEAD-BD46-9174-B3092F5D59D1}" destId="{906A1C80-07F5-D64F-AD62-87638F152AFF}" srcOrd="0" destOrd="1" presId="urn:microsoft.com/office/officeart/2005/8/layout/matrix1"/>
    <dgm:cxn modelId="{B731459C-4D49-5447-B8C1-F82D7E5DC7AE}" type="presParOf" srcId="{30779D7B-3615-2543-A61C-30E96062F91A}" destId="{2F2D5E15-91E3-104D-9DB8-388C38235E88}" srcOrd="0" destOrd="0" presId="urn:microsoft.com/office/officeart/2005/8/layout/matrix1"/>
    <dgm:cxn modelId="{BD615F70-4679-4947-B5F4-E4E1D012D279}" type="presParOf" srcId="{2F2D5E15-91E3-104D-9DB8-388C38235E88}" destId="{B5DE2636-4D0E-1946-BC56-E79180971B3D}" srcOrd="0" destOrd="0" presId="urn:microsoft.com/office/officeart/2005/8/layout/matrix1"/>
    <dgm:cxn modelId="{9DAC21F7-CE13-554C-985A-C9BD36BF3F6E}" type="presParOf" srcId="{2F2D5E15-91E3-104D-9DB8-388C38235E88}" destId="{89EB2E4E-2F07-8B40-8EBF-58E08D7FD9EE}" srcOrd="1" destOrd="0" presId="urn:microsoft.com/office/officeart/2005/8/layout/matrix1"/>
    <dgm:cxn modelId="{774E1C85-2D69-0E43-B590-BCFE92CEA564}" type="presParOf" srcId="{2F2D5E15-91E3-104D-9DB8-388C38235E88}" destId="{9DA46D5C-873E-E94B-873A-CF82CCC28018}" srcOrd="2" destOrd="0" presId="urn:microsoft.com/office/officeart/2005/8/layout/matrix1"/>
    <dgm:cxn modelId="{878F8707-7791-5340-8504-83FC3D35B5A2}" type="presParOf" srcId="{2F2D5E15-91E3-104D-9DB8-388C38235E88}" destId="{3B2F1497-AEF3-EC44-975A-F0003732AC54}" srcOrd="3" destOrd="0" presId="urn:microsoft.com/office/officeart/2005/8/layout/matrix1"/>
    <dgm:cxn modelId="{B26E7DCA-E51E-5143-9F66-4DFCF7ADC61A}" type="presParOf" srcId="{2F2D5E15-91E3-104D-9DB8-388C38235E88}" destId="{CC59FC91-980C-AD4E-ADDA-DB5F4151F929}" srcOrd="4" destOrd="0" presId="urn:microsoft.com/office/officeart/2005/8/layout/matrix1"/>
    <dgm:cxn modelId="{C9F6B83D-FA3B-DC41-8FDA-FA2EF7933307}" type="presParOf" srcId="{2F2D5E15-91E3-104D-9DB8-388C38235E88}" destId="{FEEB0A86-EABE-4343-A5C4-EE248EB0F456}" srcOrd="5" destOrd="0" presId="urn:microsoft.com/office/officeart/2005/8/layout/matrix1"/>
    <dgm:cxn modelId="{62687197-ADB5-3444-A708-517111F68A55}" type="presParOf" srcId="{2F2D5E15-91E3-104D-9DB8-388C38235E88}" destId="{906A1C80-07F5-D64F-AD62-87638F152AFF}" srcOrd="6" destOrd="0" presId="urn:microsoft.com/office/officeart/2005/8/layout/matrix1"/>
    <dgm:cxn modelId="{EB4CC1E0-7CA7-A947-934E-9BD4E4320589}" type="presParOf" srcId="{2F2D5E15-91E3-104D-9DB8-388C38235E88}" destId="{97CB9DAB-3621-C140-A52D-77DCF262AF89}" srcOrd="7" destOrd="0" presId="urn:microsoft.com/office/officeart/2005/8/layout/matrix1"/>
    <dgm:cxn modelId="{2897731F-E823-2540-87ED-92FED3F9135A}" type="presParOf" srcId="{30779D7B-3615-2543-A61C-30E96062F91A}" destId="{90DDBE8A-9C70-8348-AFC9-787213F6114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E2636-4D0E-1946-BC56-E79180971B3D}">
      <dsp:nvSpPr>
        <dsp:cNvPr id="0" name=""/>
        <dsp:cNvSpPr/>
      </dsp:nvSpPr>
      <dsp:spPr>
        <a:xfrm rot="16200000">
          <a:off x="1185007" y="-1185007"/>
          <a:ext cx="1693984" cy="4064000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800" kern="1200" dirty="0"/>
            <a:t>Research Infrastructure</a:t>
          </a:r>
          <a:endParaRPr kumimoji="1" lang="ja-JP" altLang="en-US" sz="18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100" kern="1200" dirty="0"/>
            <a:t>Muon beam</a:t>
          </a:r>
          <a:endParaRPr kumimoji="1" lang="ja-JP" alt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100" kern="1200" dirty="0"/>
            <a:t>Tritium handling &amp; closed gas-loop system</a:t>
          </a:r>
          <a:endParaRPr kumimoji="1" lang="ja-JP" alt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100" kern="1200" dirty="0"/>
            <a:t>Dedicated </a:t>
          </a:r>
          <a:r>
            <a:rPr kumimoji="1" lang="en-US" altLang="ja-JP" sz="1100" kern="1200" dirty="0" err="1"/>
            <a:t>muCF</a:t>
          </a:r>
          <a:r>
            <a:rPr kumimoji="1" lang="en-US" altLang="ja-JP" sz="1100" kern="1200" dirty="0"/>
            <a:t> experiment platform</a:t>
          </a:r>
          <a:endParaRPr kumimoji="1" lang="ja-JP" alt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100" kern="1200" dirty="0"/>
            <a:t>Common simulation (&amp; DAQ framework)</a:t>
          </a:r>
          <a:endParaRPr kumimoji="1" lang="ja-JP" altLang="en-US" sz="1100" kern="1200"/>
        </a:p>
      </dsp:txBody>
      <dsp:txXfrm rot="5400000">
        <a:off x="-1" y="1"/>
        <a:ext cx="4064000" cy="1270488"/>
      </dsp:txXfrm>
    </dsp:sp>
    <dsp:sp modelId="{9DA46D5C-873E-E94B-873A-CF82CCC28018}">
      <dsp:nvSpPr>
        <dsp:cNvPr id="0" name=""/>
        <dsp:cNvSpPr/>
      </dsp:nvSpPr>
      <dsp:spPr>
        <a:xfrm>
          <a:off x="4064000" y="0"/>
          <a:ext cx="4064000" cy="1693984"/>
        </a:xfrm>
        <a:prstGeom prst="round1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600" kern="1200" dirty="0"/>
            <a:t>Global partnership, J-PARC, PSI, RAL</a:t>
          </a:r>
          <a:endParaRPr kumimoji="1" lang="ja-JP" altLang="en-US" sz="16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100" kern="1200" dirty="0"/>
            <a:t>Joint beam-time proposal</a:t>
          </a:r>
          <a:endParaRPr kumimoji="1" lang="ja-JP" alt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100" b="0" i="0" u="none" kern="1200"/>
            <a:t>Shared detector development</a:t>
          </a:r>
          <a:endParaRPr kumimoji="1" lang="ja-JP" alt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100" b="0" i="0" u="none" kern="1200"/>
            <a:t>Open data analysis framework</a:t>
          </a:r>
          <a:endParaRPr kumimoji="1" lang="ja-JP" altLang="en-US" sz="1100" kern="1200"/>
        </a:p>
      </dsp:txBody>
      <dsp:txXfrm>
        <a:off x="4064000" y="0"/>
        <a:ext cx="4064000" cy="1270488"/>
      </dsp:txXfrm>
    </dsp:sp>
    <dsp:sp modelId="{CC59FC91-980C-AD4E-ADDA-DB5F4151F929}">
      <dsp:nvSpPr>
        <dsp:cNvPr id="0" name=""/>
        <dsp:cNvSpPr/>
      </dsp:nvSpPr>
      <dsp:spPr>
        <a:xfrm rot="10800000">
          <a:off x="0" y="1693984"/>
          <a:ext cx="4064000" cy="1693984"/>
        </a:xfrm>
        <a:prstGeom prst="round1Rect">
          <a:avLst/>
        </a:prstGeom>
        <a:gradFill rotWithShape="0">
          <a:gsLst>
            <a:gs pos="0">
              <a:schemeClr val="accent2">
                <a:hueOff val="4295742"/>
                <a:satOff val="-12329"/>
                <a:lumOff val="-1973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4295742"/>
                <a:satOff val="-12329"/>
                <a:lumOff val="-1973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4295742"/>
                <a:satOff val="-12329"/>
                <a:lumOff val="-1973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600" kern="1200" dirty="0"/>
            <a:t>Human Resource Development</a:t>
          </a:r>
          <a:endParaRPr kumimoji="1" lang="ja-JP" altLang="en-US" sz="16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ja-JP" sz="1100" kern="1200"/>
            <a:t>Student exchange</a:t>
          </a:r>
          <a:endParaRPr kumimoji="1" lang="ja-JP" alt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ja-JP" sz="1100" kern="1200"/>
            <a:t>Joint PhD supervision</a:t>
          </a:r>
          <a:endParaRPr kumimoji="1" lang="ja-JP" alt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ja-JP" sz="1100" kern="1200"/>
            <a:t>Young researcher mobility</a:t>
          </a:r>
          <a:endParaRPr kumimoji="1" lang="ja-JP" altLang="en-US" sz="1100" kern="1200"/>
        </a:p>
      </dsp:txBody>
      <dsp:txXfrm rot="10800000">
        <a:off x="0" y="2117480"/>
        <a:ext cx="4064000" cy="1270488"/>
      </dsp:txXfrm>
    </dsp:sp>
    <dsp:sp modelId="{906A1C80-07F5-D64F-AD62-87638F152AFF}">
      <dsp:nvSpPr>
        <dsp:cNvPr id="0" name=""/>
        <dsp:cNvSpPr/>
      </dsp:nvSpPr>
      <dsp:spPr>
        <a:xfrm rot="5400000">
          <a:off x="5249007" y="508976"/>
          <a:ext cx="1693984" cy="4064000"/>
        </a:xfrm>
        <a:prstGeom prst="round1Rect">
          <a:avLst/>
        </a:prstGeom>
        <a:gradFill rotWithShape="0">
          <a:gsLst>
            <a:gs pos="0">
              <a:schemeClr val="accent2">
                <a:hueOff val="6443612"/>
                <a:satOff val="-18493"/>
                <a:lumOff val="-2960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6443612"/>
                <a:satOff val="-18493"/>
                <a:lumOff val="-2960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6443612"/>
                <a:satOff val="-18493"/>
                <a:lumOff val="-2960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600" kern="1200" dirty="0"/>
            <a:t>International Leadership</a:t>
          </a:r>
          <a:endParaRPr kumimoji="1" lang="ja-JP" altLang="en-US" sz="16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100" kern="1200" dirty="0"/>
            <a:t>Global </a:t>
          </a:r>
          <a:r>
            <a:rPr kumimoji="1" lang="en-US" altLang="ja-JP" sz="1100" kern="1200" dirty="0" err="1"/>
            <a:t>muCF</a:t>
          </a:r>
          <a:r>
            <a:rPr kumimoji="1" lang="en-US" altLang="ja-JP" sz="1100" kern="1200" dirty="0"/>
            <a:t> collaboration</a:t>
          </a:r>
          <a:endParaRPr kumimoji="1" lang="ja-JP" alt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100" kern="1200" dirty="0"/>
            <a:t>Steering committee</a:t>
          </a:r>
          <a:endParaRPr kumimoji="1" lang="ja-JP" alt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100" kern="1200" dirty="0"/>
            <a:t>Shared roadmap</a:t>
          </a:r>
          <a:endParaRPr kumimoji="1" lang="ja-JP" altLang="en-US" sz="1100" kern="1200"/>
        </a:p>
      </dsp:txBody>
      <dsp:txXfrm rot="-5400000">
        <a:off x="4063999" y="2117480"/>
        <a:ext cx="4064000" cy="1270488"/>
      </dsp:txXfrm>
    </dsp:sp>
    <dsp:sp modelId="{90DDBE8A-9C70-8348-AFC9-787213F6114B}">
      <dsp:nvSpPr>
        <dsp:cNvPr id="0" name=""/>
        <dsp:cNvSpPr/>
      </dsp:nvSpPr>
      <dsp:spPr>
        <a:xfrm>
          <a:off x="2844799" y="1270488"/>
          <a:ext cx="2438400" cy="846992"/>
        </a:xfrm>
        <a:prstGeom prst="round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kern="1200" dirty="0"/>
            <a:t>Muon Catalyzed Fusion</a:t>
          </a:r>
          <a:endParaRPr kumimoji="1" lang="ja-JP" altLang="en-US" sz="2000" kern="1200"/>
        </a:p>
      </dsp:txBody>
      <dsp:txXfrm>
        <a:off x="2886146" y="1311835"/>
        <a:ext cx="2355706" cy="764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8C337-AABB-124A-A90D-47C9B7C493D2}" type="datetimeFigureOut">
              <a:rPr kumimoji="1" lang="ja-JP" altLang="en-US" smtClean="0"/>
              <a:t>2026/7/1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A486E-E2A0-1643-87BD-03276E544B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904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A02412-9639-324C-B5E2-CEE53A99C686}" type="slidenum">
              <a:rPr lang="en-US"/>
              <a:pPr/>
              <a:t>10</a:t>
            </a:fld>
            <a:endParaRPr lang="en-US"/>
          </a:p>
        </p:txBody>
      </p:sp>
      <p:sp>
        <p:nvSpPr>
          <p:cNvPr id="440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1237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40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9347A2-76D0-2F6F-BC1A-E9C5899FE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E87C2D-5463-C28B-CB1E-C0574751BE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D8C02EE-F028-CB11-BAE1-38C9F987F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C4384-6789-9943-99D3-CBED3C6E2ED1}" type="datetimeFigureOut">
              <a:rPr kumimoji="1" lang="ja-JP" altLang="en-US" smtClean="0"/>
              <a:t>2026/7/1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8EAFFF-FAAA-BB89-BB3C-B1DBA4D8D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58F0278-B61D-F046-5F02-68C8DA0C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A539-1659-AE4F-A3C3-EC708E8478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0777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B4E20-C7B8-1C96-BF57-BBB3B8B74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39EF1D5-8A02-DE54-B6F7-D991FB7A48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2B8C64-339F-D280-DE8E-2321E57F4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C4384-6789-9943-99D3-CBED3C6E2ED1}" type="datetimeFigureOut">
              <a:rPr kumimoji="1" lang="ja-JP" altLang="en-US" smtClean="0"/>
              <a:t>2026/7/1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B17A62-92A5-555E-DA54-CA14C9E05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647BE0B-0E76-F816-FB47-D5061FA6E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A539-1659-AE4F-A3C3-EC708E8478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1257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386B9E3-11B7-6F3E-037E-422F5461F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55E5DBC-9A9E-7593-6E95-245B911A13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2D2B8E0-83FD-47BA-5513-FE819F33C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C4384-6789-9943-99D3-CBED3C6E2ED1}" type="datetimeFigureOut">
              <a:rPr kumimoji="1" lang="ja-JP" altLang="en-US" smtClean="0"/>
              <a:t>2026/7/1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A85656-67EC-05EC-FAE1-38FFBD27A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3943A8B-3072-62DE-8BC5-75C854BBE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A539-1659-AE4F-A3C3-EC708E8478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36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9EBD5F-1D5C-64AB-F000-8F84CEC10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F7E53C-1AA0-FEAC-2075-D1E80E881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81C6A2-A2C6-26CC-3128-AE4EEF462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C4384-6789-9943-99D3-CBED3C6E2ED1}" type="datetimeFigureOut">
              <a:rPr kumimoji="1" lang="ja-JP" altLang="en-US" smtClean="0"/>
              <a:t>2026/7/1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3FCB221-0B64-2080-DCC4-22AAB8E42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FA676E-89F3-426E-AF2C-FCBCBE77C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A539-1659-AE4F-A3C3-EC708E8478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9659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42DC12-DCF9-6A36-1639-67C2BD1AC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BC9CE-F0F0-B304-0807-087B54075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11C23F-3B39-76BB-1A39-16E1B883E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C4384-6789-9943-99D3-CBED3C6E2ED1}" type="datetimeFigureOut">
              <a:rPr kumimoji="1" lang="ja-JP" altLang="en-US" smtClean="0"/>
              <a:t>2026/7/1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33CD8C1-D3D6-E4B4-AF79-E8675C62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18DC35-27B3-3CB9-D197-01BCE3D4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A539-1659-AE4F-A3C3-EC708E8478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5712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62E02E-E010-70D2-9516-57776919A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AE1FEEE-D1E7-8682-E70B-1E3C49038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12B159B-711C-0FC3-BECB-914A7657B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307BF46-FC1F-6F71-074A-E490BE210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C4384-6789-9943-99D3-CBED3C6E2ED1}" type="datetimeFigureOut">
              <a:rPr kumimoji="1" lang="ja-JP" altLang="en-US" smtClean="0"/>
              <a:t>2026/7/1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69267E9-5204-48A0-A79D-4195DE00D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1B2C65E-D837-9C61-B618-021829A32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A539-1659-AE4F-A3C3-EC708E8478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372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FB2A82-1DF6-51BD-6D55-FB1F34B4C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142E6E5-14EE-5653-B98F-FCE0A70F0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BDEDFCF-2951-75D4-BF88-82A18490A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C5C6A2C-18E1-C865-B336-04A57D4485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893C3AA-F542-6ABA-483A-0B09CF482D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0ED8F8A-03BC-EDD0-D477-8FD118BDF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C4384-6789-9943-99D3-CBED3C6E2ED1}" type="datetimeFigureOut">
              <a:rPr kumimoji="1" lang="ja-JP" altLang="en-US" smtClean="0"/>
              <a:t>2026/7/1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F6D95D3-DC4C-6D45-6E88-0D925C3FC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0CF28C8-B2FA-9000-A745-02A8DFE20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A539-1659-AE4F-A3C3-EC708E8478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6514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EBF371-1BB5-1487-D561-1A7BE78C7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5ADB04A-AA63-F6C4-6467-D3A5CBF25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C4384-6789-9943-99D3-CBED3C6E2ED1}" type="datetimeFigureOut">
              <a:rPr kumimoji="1" lang="ja-JP" altLang="en-US" smtClean="0"/>
              <a:t>2026/7/1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3004305-9BA7-E724-6992-55B5569CA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003F7FA-3256-11AD-6173-CB10ED5EF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A539-1659-AE4F-A3C3-EC708E8478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8440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14E1EF2-BC91-80FF-61B1-DFF43DF5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C4384-6789-9943-99D3-CBED3C6E2ED1}" type="datetimeFigureOut">
              <a:rPr kumimoji="1" lang="ja-JP" altLang="en-US" smtClean="0"/>
              <a:t>2026/7/1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C7394FD-9024-0CCC-E37B-33C530BCA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E0445D-63D6-23E2-6A9E-5EBBC8766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A539-1659-AE4F-A3C3-EC708E8478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907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BA7E03-54B9-6BC8-A8AA-DCCC397AD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BB9CC1-3461-2730-7C0A-4FE40281A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963A1BD-9AEC-975B-3CE9-4D609C247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AD1D810-4BDF-9AB8-C9F7-03E0D2396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C4384-6789-9943-99D3-CBED3C6E2ED1}" type="datetimeFigureOut">
              <a:rPr kumimoji="1" lang="ja-JP" altLang="en-US" smtClean="0"/>
              <a:t>2026/7/1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4FEB67E-DC0E-E770-D923-89CE62405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7C8F067-EA20-9F83-4298-4A94C9E98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A539-1659-AE4F-A3C3-EC708E8478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483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1B59A5-E99E-E019-D888-D4BAEA605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5826278-57B3-220B-5C40-1EB0F1E667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4B01D0B-71E5-711D-86B1-692E69FA3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DD0DEF2-4719-377A-540B-C79E76478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C4384-6789-9943-99D3-CBED3C6E2ED1}" type="datetimeFigureOut">
              <a:rPr kumimoji="1" lang="ja-JP" altLang="en-US" smtClean="0"/>
              <a:t>2026/7/1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215EB8E-5A59-9E30-FA2C-389D15B89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E0EE66C-BCDD-190F-ADFD-9B6047D4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A539-1659-AE4F-A3C3-EC708E8478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8587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77EA049-AD36-209D-D2BB-5D4A638A3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349D27D-FFA8-EF02-33B6-1FB7474C3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AF2E7C-9B66-1E78-93B7-4FF0536951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8C4384-6789-9943-99D3-CBED3C6E2ED1}" type="datetimeFigureOut">
              <a:rPr kumimoji="1" lang="ja-JP" altLang="en-US" smtClean="0"/>
              <a:t>2026/7/1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F46305-AF69-305B-A783-AFB74F0E7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C67D791-4E96-DB42-F109-D6C882C50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D1A539-1659-AE4F-A3C3-EC708E8478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647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20.png"/><Relationship Id="rId7" Type="http://schemas.openxmlformats.org/officeDocument/2006/relationships/image" Target="../media/image16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8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55CA618-78A6-47F6-B865-E9315164F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303644F-3C67-B90F-4CAE-DF68BA03B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0232" y="2333719"/>
            <a:ext cx="10071536" cy="1538531"/>
          </a:xfrm>
        </p:spPr>
        <p:txBody>
          <a:bodyPr anchor="t">
            <a:normAutofit/>
          </a:bodyPr>
          <a:lstStyle/>
          <a:p>
            <a:r>
              <a:rPr kumimoji="1" lang="en-US" altLang="ja-JP" sz="3600" dirty="0"/>
              <a:t>Future plan at PSI and J-PARC</a:t>
            </a:r>
            <a:br>
              <a:rPr kumimoji="1" lang="en-US" altLang="ja-JP" sz="3600" dirty="0"/>
            </a:br>
            <a:r>
              <a:rPr kumimoji="1" lang="en-US" altLang="ja-JP" sz="3600" dirty="0"/>
              <a:t>and international coordination</a:t>
            </a:r>
            <a:endParaRPr kumimoji="1" lang="ja-JP" altLang="en-US" sz="360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498617-1141-D053-F1DD-B6ABC4733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0232" y="4984740"/>
            <a:ext cx="10071536" cy="1420597"/>
          </a:xfrm>
        </p:spPr>
        <p:txBody>
          <a:bodyPr anchor="t">
            <a:noAutofit/>
          </a:bodyPr>
          <a:lstStyle/>
          <a:p>
            <a:r>
              <a:rPr lang="en-US" altLang="ja-JP" sz="2000" dirty="0"/>
              <a:t>Satoshi MIHARA</a:t>
            </a:r>
          </a:p>
          <a:p>
            <a:r>
              <a:rPr kumimoji="1" lang="en-US" altLang="ja-JP" sz="2000" dirty="0"/>
              <a:t>KEK/J-PARC</a:t>
            </a:r>
            <a:endParaRPr kumimoji="1" lang="ja-JP" altLang="en-US" sz="200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050F49A-CF01-5D0A-BA2E-2D045BFD9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494" y="829064"/>
            <a:ext cx="4119767" cy="993636"/>
          </a:xfrm>
          <a:prstGeom prst="rect">
            <a:avLst/>
          </a:prstGeom>
        </p:spPr>
      </p:pic>
      <p:pic>
        <p:nvPicPr>
          <p:cNvPr id="6" name="図 5" descr="File:KEK logo.png - Wikimedia Commons">
            <a:extLst>
              <a:ext uri="{FF2B5EF4-FFF2-40B4-BE49-F238E27FC236}">
                <a16:creationId xmlns:a16="http://schemas.microsoft.com/office/drawing/2014/main" id="{197F8560-6A1F-FE00-C278-10D83AE8D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739" y="574017"/>
            <a:ext cx="4119767" cy="125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50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70156" y="178579"/>
            <a:ext cx="9991493" cy="1124759"/>
          </a:xfrm>
          <a:ln/>
        </p:spPr>
        <p:txBody>
          <a:bodyPr vert="horz" lIns="91440" tIns="30174" rIns="91440" bIns="45720" rtlCol="0" anchor="ctr">
            <a:normAutofit/>
          </a:bodyPr>
          <a:lstStyle/>
          <a:p>
            <a:pPr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  <a:tab pos="8150520" algn="l"/>
              </a:tabLst>
            </a:pPr>
            <a:r>
              <a:rPr lang="en-US" b="1" dirty="0">
                <a:solidFill>
                  <a:srgbClr val="C00000"/>
                </a:solidFill>
              </a:rPr>
              <a:t>Proton transport </a:t>
            </a:r>
            <a:r>
              <a:rPr lang="en-US" b="1" dirty="0" err="1">
                <a:solidFill>
                  <a:srgbClr val="C00000"/>
                </a:solidFill>
              </a:rPr>
              <a:t>Beamline</a:t>
            </a:r>
            <a:r>
              <a:rPr lang="en-US" b="1" dirty="0">
                <a:solidFill>
                  <a:srgbClr val="C00000"/>
                </a:solidFill>
              </a:rPr>
              <a:t> Overview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360" y="1559685"/>
            <a:ext cx="8817120" cy="317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5584800" y="2979674"/>
            <a:ext cx="1918080" cy="1440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5602080" y="3286427"/>
            <a:ext cx="1942560" cy="204501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579040" y="2505863"/>
            <a:ext cx="2067840" cy="39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7278" rIns="81639" bIns="4082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A-line (existing)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263681" y="3571575"/>
            <a:ext cx="2973600" cy="393162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7278" rIns="81639" bIns="4082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B-line (high-p/COMET)</a:t>
            </a: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4810080" y="2979673"/>
            <a:ext cx="694080" cy="367238"/>
          </a:xfrm>
          <a:prstGeom prst="ellipse">
            <a:avLst/>
          </a:prstGeom>
          <a:noFill/>
          <a:ln w="360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361440" y="2245198"/>
            <a:ext cx="593280" cy="39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7278" rIns="81639" bIns="40820"/>
          <a:lstStyle>
            <a:lvl1pPr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1pPr>
            <a:lvl2pPr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2pPr>
            <a:lvl3pPr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3pPr>
            <a:lvl4pPr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4pPr>
            <a:lvl5pPr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9pPr>
          </a:lstStyle>
          <a:p>
            <a:r>
              <a:rPr lang="en-US">
                <a:solidFill>
                  <a:srgbClr val="009900"/>
                </a:solidFill>
              </a:rPr>
              <a:t>MR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779041" y="1303339"/>
            <a:ext cx="2700000" cy="70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7278" rIns="81639" bIns="4082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9pPr>
          </a:lstStyle>
          <a:p>
            <a:pPr algn="ctr"/>
            <a:r>
              <a:rPr lang="en-US">
                <a:solidFill>
                  <a:srgbClr val="0000FF"/>
                </a:solidFill>
              </a:rPr>
              <a:t>Lambertson +</a:t>
            </a:r>
          </a:p>
          <a:p>
            <a:pPr algn="ctr"/>
            <a:r>
              <a:rPr lang="en-US">
                <a:solidFill>
                  <a:srgbClr val="0000FF"/>
                </a:solidFill>
              </a:rPr>
              <a:t>2 x Septum magnets</a:t>
            </a: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5115360" y="2009011"/>
            <a:ext cx="40320" cy="910176"/>
          </a:xfrm>
          <a:prstGeom prst="line">
            <a:avLst/>
          </a:prstGeom>
          <a:noFill/>
          <a:ln w="3600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524002" y="5093423"/>
            <a:ext cx="9143999" cy="1505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7278" rIns="81639" bIns="4082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dirty="0"/>
              <a:t>New B-line is constructed for high-p/COMET experiments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The branch is realized by a </a:t>
            </a:r>
            <a:r>
              <a:rPr lang="en-US" dirty="0" err="1"/>
              <a:t>Lambertson</a:t>
            </a:r>
            <a:r>
              <a:rPr lang="en-US" dirty="0"/>
              <a:t> magnet at Phase-I.</a:t>
            </a:r>
          </a:p>
          <a:p>
            <a:r>
              <a:rPr lang="en-US" dirty="0"/>
              <a:t>   </a:t>
            </a:r>
            <a:r>
              <a:rPr lang="en-US" sz="2000" dirty="0"/>
              <a:t>(for simultaneous operation of high-p experiment and A-line experiment)</a:t>
            </a:r>
          </a:p>
        </p:txBody>
      </p:sp>
    </p:spTree>
    <p:extLst>
      <p:ext uri="{BB962C8B-B14F-4D97-AF65-F5344CB8AC3E}">
        <p14:creationId xmlns:p14="http://schemas.microsoft.com/office/powerpoint/2010/main" val="16263821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981200" y="2679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COMET Phase-I detector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57200" y="900651"/>
            <a:ext cx="8114050" cy="144481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Muon stopping target (17 Al disks) at the center of the detector solenoid magnet</a:t>
            </a:r>
          </a:p>
          <a:p>
            <a:r>
              <a:rPr lang="en-US" dirty="0"/>
              <a:t>Measure 105MeV signal electron momentum with the CDC</a:t>
            </a:r>
          </a:p>
          <a:p>
            <a:r>
              <a:rPr lang="en-US" dirty="0"/>
              <a:t>Triggering counter at both ends of the CDC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33" y="48946"/>
            <a:ext cx="1583533" cy="223705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286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14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D43B3-5656-462B-9021-6ED03E70C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COMET Muon Beam - Bending Solenoid</a:t>
            </a:r>
            <a:endParaRPr lang="zh-CN" alt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2FD081-7926-43BE-85F5-D023C20A8F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1"/>
          <a:stretch/>
        </p:blipFill>
        <p:spPr>
          <a:xfrm>
            <a:off x="7611637" y="2501009"/>
            <a:ext cx="4317288" cy="43513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C53B58F-4AA7-4F0F-96F2-C2CF4A7C52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3958"/>
                <a:ext cx="10880922" cy="1325563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altLang="zh-CN" dirty="0"/>
                  <a:t>Charged particles in the bending solenoid drift perpendicular to the bending plane</a:t>
                </a:r>
              </a:p>
              <a:p>
                <a:pPr lvl="1"/>
                <a:r>
                  <a:rPr lang="en-US" altLang="zh-CN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/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𝑞𝐵</m:t>
                        </m:r>
                      </m:den>
                    </m:f>
                    <m:r>
                      <a:rPr lang="zh-CN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f>
                      <m:f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𝐷𝐹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𝑆𝐹</m:t>
                            </m:r>
                          </m:sub>
                        </m:sSub>
                      </m:den>
                    </m:f>
                    <m:r>
                      <a:rPr lang="zh-CN" alt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=3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𝑚𝑒𝑡𝑒𝑟𝑠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Dipole field can compensate the drift of low-E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𝐷𝐹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=-0.055 for 50 MeV/c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C53B58F-4AA7-4F0F-96F2-C2CF4A7C52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3958"/>
                <a:ext cx="10880922" cy="1325563"/>
              </a:xfrm>
              <a:blipFill>
                <a:blip r:embed="rId3"/>
                <a:stretch>
                  <a:fillRect l="-504" t="-8756" b="-27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8014772-96ED-416D-9AED-AA9D613C3F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07"/>
          <a:stretch/>
        </p:blipFill>
        <p:spPr>
          <a:xfrm>
            <a:off x="1044171" y="2924606"/>
            <a:ext cx="6095999" cy="12613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5C9B85-32F1-440F-949F-FF2683DC49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212" y="4295667"/>
            <a:ext cx="6049584" cy="12613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04EC0E-E85E-4552-9856-654650F05D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212" y="5666729"/>
            <a:ext cx="6049584" cy="1191271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0FA5AEA-3A02-4754-AF0B-91C3E3FD3BB4}"/>
              </a:ext>
            </a:extLst>
          </p:cNvPr>
          <p:cNvCxnSpPr>
            <a:cxnSpLocks/>
          </p:cNvCxnSpPr>
          <p:nvPr/>
        </p:nvCxnSpPr>
        <p:spPr>
          <a:xfrm>
            <a:off x="5159107" y="3323343"/>
            <a:ext cx="0" cy="3139601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9E29B1D-EE05-4FB3-B9B5-53AB03B75B74}"/>
              </a:ext>
            </a:extLst>
          </p:cNvPr>
          <p:cNvSpPr txBox="1"/>
          <p:nvPr/>
        </p:nvSpPr>
        <p:spPr>
          <a:xfrm>
            <a:off x="4811697" y="2942168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TS exit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0140763-14B8-4172-BB7C-59ED4796D282}"/>
                  </a:ext>
                </a:extLst>
              </p:cNvPr>
              <p:cNvSpPr/>
              <p:nvPr/>
            </p:nvSpPr>
            <p:spPr>
              <a:xfrm>
                <a:off x="1232778" y="2942168"/>
                <a:ext cx="5114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0140763-14B8-4172-BB7C-59ED4796D2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778" y="2942168"/>
                <a:ext cx="511422" cy="369332"/>
              </a:xfrm>
              <a:prstGeom prst="rect">
                <a:avLst/>
              </a:prstGeom>
              <a:blipFill>
                <a:blip r:embed="rId7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971F253-61C6-41DD-AADB-99E34E2CA334}"/>
                  </a:ext>
                </a:extLst>
              </p:cNvPr>
              <p:cNvSpPr/>
              <p:nvPr/>
            </p:nvSpPr>
            <p:spPr>
              <a:xfrm>
                <a:off x="1201444" y="5588277"/>
                <a:ext cx="5114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971F253-61C6-41DD-AADB-99E34E2CA3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444" y="5588277"/>
                <a:ext cx="511422" cy="369332"/>
              </a:xfrm>
              <a:prstGeom prst="rect">
                <a:avLst/>
              </a:prstGeom>
              <a:blipFill>
                <a:blip r:embed="rId8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F15EA8E-63A3-4F97-9B0D-2486C492036C}"/>
                  </a:ext>
                </a:extLst>
              </p:cNvPr>
              <p:cNvSpPr/>
              <p:nvPr/>
            </p:nvSpPr>
            <p:spPr>
              <a:xfrm>
                <a:off x="1260967" y="4286400"/>
                <a:ext cx="5276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F15EA8E-63A3-4F97-9B0D-2486C49203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967" y="4286400"/>
                <a:ext cx="52764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6183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6F5690C6-7B00-40AC-89A5-DA596B876F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07"/>
          <a:stretch/>
        </p:blipFill>
        <p:spPr>
          <a:xfrm>
            <a:off x="982296" y="2184303"/>
            <a:ext cx="8205509" cy="1261344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4"/>
          <a:stretch/>
        </p:blipFill>
        <p:spPr bwMode="auto">
          <a:xfrm>
            <a:off x="830932" y="3979102"/>
            <a:ext cx="4514114" cy="282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F09FEAB3-D3E0-4B84-9445-1AD315CC1A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8"/>
          <a:stretch/>
        </p:blipFill>
        <p:spPr bwMode="auto">
          <a:xfrm>
            <a:off x="6387665" y="3937005"/>
            <a:ext cx="4514114" cy="286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D9A54DFB-FB6B-4BCF-9DC4-EDBA9C57FA64}"/>
              </a:ext>
            </a:extLst>
          </p:cNvPr>
          <p:cNvSpPr/>
          <p:nvPr/>
        </p:nvSpPr>
        <p:spPr>
          <a:xfrm rot="16200000">
            <a:off x="5699685" y="4681008"/>
            <a:ext cx="684050" cy="1267929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+Collimator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021B61A-3200-46F4-8AC3-944D522FEAD3}"/>
              </a:ext>
            </a:extLst>
          </p:cNvPr>
          <p:cNvSpPr/>
          <p:nvPr/>
        </p:nvSpPr>
        <p:spPr>
          <a:xfrm>
            <a:off x="7060025" y="2649188"/>
            <a:ext cx="239697" cy="241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AB526E7-F0BE-4CB4-9DE7-CF83830C7672}"/>
              </a:ext>
            </a:extLst>
          </p:cNvPr>
          <p:cNvCxnSpPr>
            <a:cxnSpLocks/>
            <a:stCxn id="17" idx="6"/>
            <a:endCxn id="29" idx="1"/>
          </p:cNvCxnSpPr>
          <p:nvPr/>
        </p:nvCxnSpPr>
        <p:spPr>
          <a:xfrm flipV="1">
            <a:off x="7299722" y="2765423"/>
            <a:ext cx="2099215" cy="45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FCD8854-9288-47C1-9378-C9466E095919}"/>
                  </a:ext>
                </a:extLst>
              </p:cNvPr>
              <p:cNvSpPr txBox="1"/>
              <p:nvPr/>
            </p:nvSpPr>
            <p:spPr>
              <a:xfrm>
                <a:off x="304787" y="2257961"/>
                <a:ext cx="4378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FCD8854-9288-47C1-9378-C9466E095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87" y="2257961"/>
                <a:ext cx="437812" cy="369332"/>
              </a:xfrm>
              <a:prstGeom prst="rect">
                <a:avLst/>
              </a:prstGeom>
              <a:blipFill>
                <a:blip r:embed="rId8"/>
                <a:stretch>
                  <a:fillRect l="-15278" b="-22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BFFE75F-DA0A-4C85-BA08-43B998E6AD94}"/>
              </a:ext>
            </a:extLst>
          </p:cNvPr>
          <p:cNvCxnSpPr>
            <a:cxnSpLocks/>
          </p:cNvCxnSpPr>
          <p:nvPr/>
        </p:nvCxnSpPr>
        <p:spPr>
          <a:xfrm>
            <a:off x="4376691" y="2515475"/>
            <a:ext cx="0" cy="1499651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670D066-B78D-4DC6-ACC8-9B7EE19CE37E}"/>
              </a:ext>
            </a:extLst>
          </p:cNvPr>
          <p:cNvCxnSpPr>
            <a:cxnSpLocks/>
          </p:cNvCxnSpPr>
          <p:nvPr/>
        </p:nvCxnSpPr>
        <p:spPr>
          <a:xfrm>
            <a:off x="6597289" y="2515475"/>
            <a:ext cx="0" cy="1499651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278BED6-9533-4BA7-B6B8-2F967FBF670D}"/>
              </a:ext>
            </a:extLst>
          </p:cNvPr>
          <p:cNvCxnSpPr>
            <a:cxnSpLocks/>
          </p:cNvCxnSpPr>
          <p:nvPr/>
        </p:nvCxnSpPr>
        <p:spPr>
          <a:xfrm flipH="1">
            <a:off x="4376691" y="2890813"/>
            <a:ext cx="2220598" cy="0"/>
          </a:xfrm>
          <a:prstGeom prst="line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E03474B1-F6C9-4B3B-ABBA-895A55BDE2DB}"/>
              </a:ext>
            </a:extLst>
          </p:cNvPr>
          <p:cNvSpPr txBox="1"/>
          <p:nvPr/>
        </p:nvSpPr>
        <p:spPr>
          <a:xfrm>
            <a:off x="4346620" y="3021281"/>
            <a:ext cx="2428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90 degree bending</a:t>
            </a:r>
            <a:br>
              <a:rPr lang="en-US" altLang="zh-CN" sz="1600" dirty="0"/>
            </a:br>
            <a:r>
              <a:rPr lang="en-US" altLang="zh-CN" sz="1600" dirty="0"/>
              <a:t>Muon Transport Solenoid</a:t>
            </a:r>
            <a:endParaRPr lang="zh-CN" altLang="en-US" sz="16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1B2F22F-4AAE-4DB5-97AA-54B67ED9F9A4}"/>
              </a:ext>
            </a:extLst>
          </p:cNvPr>
          <p:cNvSpPr txBox="1"/>
          <p:nvPr/>
        </p:nvSpPr>
        <p:spPr>
          <a:xfrm>
            <a:off x="1466626" y="4085677"/>
            <a:ext cx="180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Entrance of MTS</a:t>
            </a:r>
            <a:endParaRPr lang="zh-CN" alt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EA5872C-CADF-48DB-8B93-56B99F6B880F}"/>
              </a:ext>
            </a:extLst>
          </p:cNvPr>
          <p:cNvSpPr txBox="1"/>
          <p:nvPr/>
        </p:nvSpPr>
        <p:spPr>
          <a:xfrm>
            <a:off x="7063139" y="4082169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Exit of MTS</a:t>
            </a:r>
            <a:endParaRPr lang="zh-CN" altLang="en-US" dirty="0"/>
          </a:p>
        </p:txBody>
      </p:sp>
      <p:sp>
        <p:nvSpPr>
          <p:cNvPr id="47" name="Arrow: Down 46">
            <a:extLst>
              <a:ext uri="{FF2B5EF4-FFF2-40B4-BE49-F238E27FC236}">
                <a16:creationId xmlns:a16="http://schemas.microsoft.com/office/drawing/2014/main" id="{3B01D23D-8550-4E76-8F02-DD4B02D9C959}"/>
              </a:ext>
            </a:extLst>
          </p:cNvPr>
          <p:cNvSpPr/>
          <p:nvPr/>
        </p:nvSpPr>
        <p:spPr>
          <a:xfrm>
            <a:off x="8565003" y="4376797"/>
            <a:ext cx="684050" cy="128631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dirty="0"/>
              <a:t>Suppressed</a:t>
            </a:r>
            <a:endParaRPr lang="zh-CN" altLang="en-US" sz="1400" dirty="0"/>
          </a:p>
        </p:txBody>
      </p:sp>
      <p:sp>
        <p:nvSpPr>
          <p:cNvPr id="48" name="Slide Number Placeholder 47">
            <a:extLst>
              <a:ext uri="{FF2B5EF4-FFF2-40B4-BE49-F238E27FC236}">
                <a16:creationId xmlns:a16="http://schemas.microsoft.com/office/drawing/2014/main" id="{8186727A-2755-45BF-9295-9E9F1B320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1A2A-CEC1-4A0E-A756-7AA87A518535}" type="slidenum">
              <a:rPr lang="zh-CN" altLang="en-US" smtClean="0"/>
              <a:t>13</a:t>
            </a:fld>
            <a:endParaRPr lang="zh-CN" altLang="en-US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2C853A9-FD12-4982-97AD-AACC7A8828BF}"/>
              </a:ext>
            </a:extLst>
          </p:cNvPr>
          <p:cNvCxnSpPr>
            <a:cxnSpLocks/>
          </p:cNvCxnSpPr>
          <p:nvPr/>
        </p:nvCxnSpPr>
        <p:spPr>
          <a:xfrm flipH="1">
            <a:off x="6933460" y="4972947"/>
            <a:ext cx="559294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D825F36-563F-4CD0-9D25-B52B7700C9A2}"/>
                  </a:ext>
                </a:extLst>
              </p:cNvPr>
              <p:cNvSpPr txBox="1"/>
              <p:nvPr/>
            </p:nvSpPr>
            <p:spPr>
              <a:xfrm>
                <a:off x="7063139" y="5014023"/>
                <a:ext cx="16971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sz="12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200" dirty="0">
                    <a:solidFill>
                      <a:srgbClr val="FF0000"/>
                    </a:solidFill>
                  </a:rPr>
                  <a:t>yield not influenced</a:t>
                </a:r>
                <a:endParaRPr lang="zh-CN" alt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D825F36-563F-4CD0-9D25-B52B7700C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139" y="5014023"/>
                <a:ext cx="1697196" cy="276999"/>
              </a:xfrm>
              <a:prstGeom prst="rect">
                <a:avLst/>
              </a:prstGeom>
              <a:blipFill>
                <a:blip r:embed="rId9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0F0FBADB-D63E-4AF8-8351-D252CA3ACB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937" y="1708884"/>
            <a:ext cx="2678637" cy="2113078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18645CB0-2959-47F3-B03B-E4493CB8F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932" y="392476"/>
            <a:ext cx="10515600" cy="1325563"/>
          </a:xfrm>
        </p:spPr>
        <p:txBody>
          <a:bodyPr/>
          <a:lstStyle/>
          <a:p>
            <a:r>
              <a:rPr lang="en-US" altLang="zh-CN" dirty="0"/>
              <a:t>COMET Muon Beam - Collimator</a:t>
            </a:r>
            <a:endParaRPr lang="zh-CN" altLang="en-US" dirty="0"/>
          </a:p>
        </p:txBody>
      </p:sp>
      <p:sp>
        <p:nvSpPr>
          <p:cNvPr id="37" name="Content Placeholder 4">
            <a:extLst>
              <a:ext uri="{FF2B5EF4-FFF2-40B4-BE49-F238E27FC236}">
                <a16:creationId xmlns:a16="http://schemas.microsoft.com/office/drawing/2014/main" id="{205FDC9E-187C-4D37-ADBC-FE0C5B03B56D}"/>
              </a:ext>
            </a:extLst>
          </p:cNvPr>
          <p:cNvSpPr txBox="1">
            <a:spLocks/>
          </p:cNvSpPr>
          <p:nvPr/>
        </p:nvSpPr>
        <p:spPr>
          <a:xfrm>
            <a:off x="831131" y="1401770"/>
            <a:ext cx="10880922" cy="7958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Plate-shape collimator: placed at the end of MTS</a:t>
            </a:r>
          </a:p>
          <a:p>
            <a:pPr lvl="1"/>
            <a:r>
              <a:rPr lang="en-US" altLang="zh-CN" dirty="0"/>
              <a:t>To reduce beam background and beam flash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52149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A9405E-F8DE-591B-771D-513921A26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COMET Engineering Run in 2023</a:t>
            </a:r>
            <a:endParaRPr lang="ja-JP" altLang="en-US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3FDFCF0-52C7-0FED-DFAE-84397097001B}"/>
              </a:ext>
            </a:extLst>
          </p:cNvPr>
          <p:cNvGrpSpPr/>
          <p:nvPr/>
        </p:nvGrpSpPr>
        <p:grpSpPr>
          <a:xfrm>
            <a:off x="2800350" y="1352291"/>
            <a:ext cx="6343650" cy="4639064"/>
            <a:chOff x="2800350" y="1352291"/>
            <a:chExt cx="7029450" cy="5140584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DA0D1CD-164C-BB69-FE17-BB19D14D9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00350" y="1352291"/>
              <a:ext cx="7029450" cy="5140584"/>
            </a:xfrm>
            <a:prstGeom prst="rect">
              <a:avLst/>
            </a:prstGeom>
          </p:spPr>
        </p:pic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124145FE-F144-511B-C6AC-CE2B053C198F}"/>
                </a:ext>
              </a:extLst>
            </p:cNvPr>
            <p:cNvSpPr/>
            <p:nvPr/>
          </p:nvSpPr>
          <p:spPr>
            <a:xfrm>
              <a:off x="4229100" y="2943225"/>
              <a:ext cx="1385888" cy="371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57C74B0-2884-CED0-E9FB-D3C3D6A935DA}"/>
              </a:ext>
            </a:extLst>
          </p:cNvPr>
          <p:cNvSpPr txBox="1"/>
          <p:nvPr/>
        </p:nvSpPr>
        <p:spPr>
          <a:xfrm rot="-1560000">
            <a:off x="4719875" y="2807546"/>
            <a:ext cx="297081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>
                <a:solidFill>
                  <a:srgbClr val="FAE2D6"/>
                </a:solidFill>
                <a:ea typeface="游ゴシック"/>
              </a:rPr>
              <a:t>Preliminary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7B6FC89-76AA-1ED0-EE87-605D42BB2F6E}"/>
              </a:ext>
            </a:extLst>
          </p:cNvPr>
          <p:cNvSpPr txBox="1"/>
          <p:nvPr/>
        </p:nvSpPr>
        <p:spPr>
          <a:xfrm>
            <a:off x="4673600" y="6146800"/>
            <a:ext cx="668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Physics beam starts in 2027-2028</a:t>
            </a:r>
            <a:endParaRPr kumimoji="1" lang="ja-JP" altLang="en-US" sz="3200"/>
          </a:p>
        </p:txBody>
      </p:sp>
    </p:spTree>
    <p:extLst>
      <p:ext uri="{BB962C8B-B14F-4D97-AF65-F5344CB8AC3E}">
        <p14:creationId xmlns:p14="http://schemas.microsoft.com/office/powerpoint/2010/main" val="281731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832674-98E7-14C8-B0D3-7846E91A1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PSI secondary beamline</a:t>
            </a:r>
            <a:br>
              <a:rPr kumimoji="1" lang="en-US" altLang="ja-JP" dirty="0"/>
            </a:br>
            <a:r>
              <a:rPr kumimoji="1" lang="en-US" altLang="ja-JP" dirty="0"/>
              <a:t>and schedule 2026</a:t>
            </a:r>
            <a:endParaRPr kumimoji="1" lang="ja-JP" altLang="en-US"/>
          </a:p>
        </p:txBody>
      </p:sp>
      <p:pic>
        <p:nvPicPr>
          <p:cNvPr id="4" name="図 3" descr="WEHA areas">
            <a:extLst>
              <a:ext uri="{FF2B5EF4-FFF2-40B4-BE49-F238E27FC236}">
                <a16:creationId xmlns:a16="http://schemas.microsoft.com/office/drawing/2014/main" id="{65CABB31-1B48-DEAE-B985-30E00AF6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108" b="38303"/>
          <a:stretch>
            <a:fillRect/>
          </a:stretch>
        </p:blipFill>
        <p:spPr>
          <a:xfrm>
            <a:off x="7292815" y="365125"/>
            <a:ext cx="4899186" cy="595562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FB37B99-8C07-2D68-7507-F3EF609C7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17" y="1884899"/>
            <a:ext cx="7034398" cy="497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85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2A03909-40B0-0D7D-3878-A178DDDD1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779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763DC79-C7AC-079F-F51E-4FC063E1E8C3}"/>
              </a:ext>
            </a:extLst>
          </p:cNvPr>
          <p:cNvSpPr txBox="1"/>
          <p:nvPr/>
        </p:nvSpPr>
        <p:spPr>
          <a:xfrm>
            <a:off x="9767454" y="6211669"/>
            <a:ext cx="2563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/>
              <a:t>Users Meeting BVR57</a:t>
            </a:r>
          </a:p>
          <a:p>
            <a:r>
              <a:rPr kumimoji="1" lang="en-US" altLang="ja-JP" dirty="0"/>
              <a:t>A. Knecht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047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61003C2-723A-2754-C91D-B92A76295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911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1CB4F84-7C65-4CEE-5699-4C57F105E965}"/>
              </a:ext>
            </a:extLst>
          </p:cNvPr>
          <p:cNvSpPr txBox="1"/>
          <p:nvPr/>
        </p:nvSpPr>
        <p:spPr>
          <a:xfrm>
            <a:off x="9628909" y="6211669"/>
            <a:ext cx="2563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/>
              <a:t>Users Meeting BVR57</a:t>
            </a:r>
          </a:p>
          <a:p>
            <a:r>
              <a:rPr kumimoji="1" lang="en-US" altLang="ja-JP" dirty="0"/>
              <a:t>A. Knecht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0851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AA5145-9F56-37CD-8101-223C6D85B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Availability of PSI muon beam (DC)</a:t>
            </a:r>
            <a:endParaRPr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B8D72E-C011-1241-CAB6-BA8CDA333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06662" cy="4351338"/>
          </a:xfrm>
        </p:spPr>
        <p:txBody>
          <a:bodyPr>
            <a:normAutofit lnSpcReduction="10000"/>
          </a:bodyPr>
          <a:lstStyle/>
          <a:p>
            <a:r>
              <a:rPr lang="en-US" altLang="ja-JP" dirty="0"/>
              <a:t>Particle physics program can use</a:t>
            </a:r>
          </a:p>
          <a:p>
            <a:pPr lvl="1"/>
            <a:r>
              <a:rPr lang="en-US" altLang="ja-JP" dirty="0"/>
              <a:t>PiE1(second half), PiM1 &amp; PiE5</a:t>
            </a:r>
          </a:p>
          <a:p>
            <a:r>
              <a:rPr lang="en-US" altLang="ja-JP" dirty="0"/>
              <a:t>Long shutdown starts in Oct. 2027 and continues for 21 months. User operation will start in Q3 2029</a:t>
            </a:r>
          </a:p>
          <a:p>
            <a:r>
              <a:rPr lang="en-US" altLang="ja-JP" dirty="0"/>
              <a:t>Possible periods to use PSI muon beam are Q2 &amp; Q3 in 2027 or after Q3 in 2029.</a:t>
            </a:r>
          </a:p>
          <a:p>
            <a:r>
              <a:rPr lang="en-US" altLang="ja-JP" dirty="0"/>
              <a:t>Deadline of proposal submission is 15/Jan/2027</a:t>
            </a:r>
          </a:p>
          <a:p>
            <a:pPr lvl="1"/>
            <a:r>
              <a:rPr lang="en-US" altLang="ja-JP" dirty="0"/>
              <a:t>Beamtime coordinator is Stefan RITT</a:t>
            </a:r>
            <a:endParaRPr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E1C5F9C-9CB9-2971-76AF-2A972D1994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63" t="9584" r="5848" b="3335"/>
          <a:stretch>
            <a:fillRect/>
          </a:stretch>
        </p:blipFill>
        <p:spPr>
          <a:xfrm>
            <a:off x="7467600" y="1453662"/>
            <a:ext cx="4583723" cy="485335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E290FC4-E5FD-136D-C1AB-5A08BBAFE0CD}"/>
              </a:ext>
            </a:extLst>
          </p:cNvPr>
          <p:cNvSpPr txBox="1"/>
          <p:nvPr/>
        </p:nvSpPr>
        <p:spPr>
          <a:xfrm>
            <a:off x="8671663" y="1321356"/>
            <a:ext cx="217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PiE1 &amp; PiM1 beam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912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BD76E8-7CAA-A6D9-0000-B8D376DC3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J-PARC available muon beamlines (pulsed)</a:t>
            </a:r>
            <a:endParaRPr kumimoji="1" lang="ja-JP" altLang="en-US"/>
          </a:p>
        </p:txBody>
      </p:sp>
      <p:pic>
        <p:nvPicPr>
          <p:cNvPr id="4" name="図 3" descr="A layout of the J-PARC MUSE facility. The D-Line and the U-Line are... |  Download Scientific Diagram">
            <a:extLst>
              <a:ext uri="{FF2B5EF4-FFF2-40B4-BE49-F238E27FC236}">
                <a16:creationId xmlns:a16="http://schemas.microsoft.com/office/drawing/2014/main" id="{48E52A77-581B-3058-6ED2-D09B24D84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479" y="1399084"/>
            <a:ext cx="2830254" cy="4380393"/>
          </a:xfrm>
          <a:prstGeom prst="rect">
            <a:avLst/>
          </a:prstGeom>
        </p:spPr>
      </p:pic>
      <p:pic>
        <p:nvPicPr>
          <p:cNvPr id="5" name="図 4" descr="J-PARC | KEK IMSS KENS">
            <a:extLst>
              <a:ext uri="{FF2B5EF4-FFF2-40B4-BE49-F238E27FC236}">
                <a16:creationId xmlns:a16="http://schemas.microsoft.com/office/drawing/2014/main" id="{E7F6CDD9-6412-895C-9E39-DF6C0F4D6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23" y="2489330"/>
            <a:ext cx="3353550" cy="232885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6E9A934-1DA7-5672-01A7-69DF66FD3702}"/>
              </a:ext>
            </a:extLst>
          </p:cNvPr>
          <p:cNvSpPr txBox="1"/>
          <p:nvPr/>
        </p:nvSpPr>
        <p:spPr>
          <a:xfrm>
            <a:off x="3843313" y="5931788"/>
            <a:ext cx="3446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MUSE D-line</a:t>
            </a:r>
          </a:p>
          <a:p>
            <a:r>
              <a:rPr kumimoji="1" lang="en-US" altLang="ja-JP" dirty="0"/>
              <a:t>Muon production by 3GeV 25Hz proton beam</a:t>
            </a:r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AAD43C9-BB7A-0716-CAA6-929A5FD26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9835" y="1782964"/>
            <a:ext cx="3787042" cy="277903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9C754DE-3245-E5D0-6480-E8C91784B6B7}"/>
              </a:ext>
            </a:extLst>
          </p:cNvPr>
          <p:cNvSpPr txBox="1"/>
          <p:nvPr/>
        </p:nvSpPr>
        <p:spPr>
          <a:xfrm>
            <a:off x="7859835" y="4906061"/>
            <a:ext cx="38744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COMET muon beamline</a:t>
            </a:r>
          </a:p>
          <a:p>
            <a:r>
              <a:rPr kumimoji="1" lang="en-US" altLang="ja-JP" dirty="0"/>
              <a:t>Muon production by 8GeV 0.86MHz proton beam</a:t>
            </a:r>
          </a:p>
          <a:p>
            <a:r>
              <a:rPr lang="en-US" altLang="ja-JP" dirty="0"/>
              <a:t>DC operation is also possible (though not tested)</a:t>
            </a:r>
          </a:p>
          <a:p>
            <a:r>
              <a:rPr kumimoji="1" lang="en-US" altLang="ja-JP" dirty="0"/>
              <a:t>Beam will be available in 2028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8835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DC7E86-7870-D5F9-CE8A-9A607A71F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J-PARC muon beam</a:t>
            </a:r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B1C42EC-9CEB-DDC4-3ABC-713C4BCFB3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ja-JP" dirty="0"/>
              <a:t>MLF muon beam D1&amp;D2</a:t>
            </a:r>
          </a:p>
          <a:p>
            <a:pPr lvl="1"/>
            <a:r>
              <a:rPr lang="en-US" altLang="ja-JP" dirty="0"/>
              <a:t>Decay muon 20~45MeV/c</a:t>
            </a:r>
          </a:p>
          <a:p>
            <a:pPr lvl="1"/>
            <a:r>
              <a:rPr lang="en-US" altLang="ja-JP" dirty="0"/>
              <a:t>5 x 10</a:t>
            </a:r>
            <a:r>
              <a:rPr lang="en-US" altLang="ja-JP" baseline="30000" dirty="0"/>
              <a:t>6</a:t>
            </a:r>
            <a:r>
              <a:rPr lang="en-US" altLang="ja-JP" dirty="0"/>
              <a:t> muons/sec @ 500kW</a:t>
            </a:r>
          </a:p>
          <a:p>
            <a:pPr lvl="1"/>
            <a:r>
              <a:rPr lang="en-US" altLang="ja-JP" dirty="0"/>
              <a:t>Beam size</a:t>
            </a:r>
            <a:r>
              <a:rPr lang="ja-JP" altLang="en-US"/>
              <a:t> </a:t>
            </a:r>
            <a:r>
              <a:rPr lang="en-US" altLang="ja-JP" dirty="0"/>
              <a:t>30mm in diam.</a:t>
            </a:r>
          </a:p>
          <a:p>
            <a:pPr lvl="1"/>
            <a:endParaRPr lang="en-US" altLang="ja-JP" dirty="0"/>
          </a:p>
          <a:p>
            <a:pPr lvl="1"/>
            <a:r>
              <a:rPr lang="en-US" altLang="ja-JP" dirty="0"/>
              <a:t>Clean environment and suitable for precise investigation of the </a:t>
            </a:r>
            <a:r>
              <a:rPr lang="en-US" altLang="ja-JP" dirty="0" err="1"/>
              <a:t>muCF</a:t>
            </a:r>
            <a:r>
              <a:rPr lang="en-US" altLang="ja-JP" dirty="0"/>
              <a:t> process</a:t>
            </a:r>
          </a:p>
          <a:p>
            <a:pPr lvl="1"/>
            <a:endParaRPr lang="en-US" altLang="ja-JP" dirty="0"/>
          </a:p>
          <a:p>
            <a:pPr lvl="1"/>
            <a:r>
              <a:rPr lang="en-US" altLang="ja-JP" dirty="0"/>
              <a:t>The experiment area is not an enclosed space.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7FA37147-C0B8-C9F3-8EEF-837EF1CBE34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ja-JP" dirty="0"/>
              <a:t>COMET muon beam</a:t>
            </a:r>
          </a:p>
          <a:p>
            <a:pPr lvl="1"/>
            <a:r>
              <a:rPr lang="en-US" altLang="ja-JP" dirty="0"/>
              <a:t>Wide momentum range 40-100MeV/c</a:t>
            </a:r>
          </a:p>
          <a:p>
            <a:pPr lvl="1"/>
            <a:r>
              <a:rPr lang="en-US" altLang="ja-JP" dirty="0"/>
              <a:t>10</a:t>
            </a:r>
            <a:r>
              <a:rPr lang="en-US" altLang="ja-JP" baseline="30000" dirty="0"/>
              <a:t>9</a:t>
            </a:r>
            <a:r>
              <a:rPr lang="en-US" altLang="ja-JP" dirty="0"/>
              <a:t> muons/sec @3.2kW</a:t>
            </a:r>
          </a:p>
          <a:p>
            <a:pPr lvl="1"/>
            <a:r>
              <a:rPr lang="en-US" altLang="ja-JP" dirty="0"/>
              <a:t>Beam size 200 mm in diam.</a:t>
            </a:r>
          </a:p>
          <a:p>
            <a:pPr lvl="1"/>
            <a:endParaRPr lang="en-US" altLang="ja-JP" dirty="0"/>
          </a:p>
          <a:p>
            <a:pPr lvl="1"/>
            <a:r>
              <a:rPr lang="en-US" altLang="ja-JP" dirty="0"/>
              <a:t>Neutron BG from the pion production target and beam dump.</a:t>
            </a:r>
          </a:p>
          <a:p>
            <a:pPr lvl="1"/>
            <a:endParaRPr lang="en-US" altLang="ja-JP" dirty="0"/>
          </a:p>
          <a:p>
            <a:pPr lvl="1"/>
            <a:r>
              <a:rPr lang="en-US" altLang="ja-JP" dirty="0"/>
              <a:t>The experiment area is an enclosed space with a dedicated air ventilation system.</a:t>
            </a:r>
          </a:p>
          <a:p>
            <a:pPr lvl="1"/>
            <a:endParaRPr lang="en-US" altLang="ja-JP" dirty="0"/>
          </a:p>
          <a:p>
            <a:pPr lvl="1"/>
            <a:r>
              <a:rPr lang="en-US" altLang="ja-JP" dirty="0"/>
              <a:t>Facility construction is close to the end. 1</a:t>
            </a:r>
            <a:r>
              <a:rPr lang="en-US" altLang="ja-JP" baseline="30000" dirty="0"/>
              <a:t>st</a:t>
            </a:r>
            <a:r>
              <a:rPr lang="en-US" altLang="ja-JP" dirty="0"/>
              <a:t> beam will be in 2028. Beam intensity will increase step by step.</a:t>
            </a:r>
          </a:p>
          <a:p>
            <a:pPr lvl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9108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E9CAEAF1-28B0-BE86-AD03-662282A3E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International coordination</a:t>
            </a:r>
            <a:endParaRPr lang="ja-JP" altLang="en-US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92C6FD2-03A3-ACCC-0837-EA4AE84BA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952744"/>
          </a:xfrm>
        </p:spPr>
        <p:txBody>
          <a:bodyPr>
            <a:normAutofit fontScale="92500" lnSpcReduction="20000"/>
          </a:bodyPr>
          <a:lstStyle/>
          <a:p>
            <a:r>
              <a:rPr lang="ja-JP" altLang="ja-JP"/>
              <a:t>Establish </a:t>
            </a:r>
            <a:r>
              <a:rPr lang="en-US" altLang="ja-JP" dirty="0"/>
              <a:t>an </a:t>
            </a:r>
            <a:r>
              <a:rPr lang="ja-JP" altLang="ja-JP"/>
              <a:t>international hub for experimental muon-catalyzed fusion research by integrating global expertise with domestic accelerator and detector technologies.</a:t>
            </a:r>
            <a:endParaRPr lang="ja-JP" altLang="en-US"/>
          </a:p>
        </p:txBody>
      </p:sp>
      <p:graphicFrame>
        <p:nvGraphicFramePr>
          <p:cNvPr id="7" name="図表 6">
            <a:extLst>
              <a:ext uri="{FF2B5EF4-FFF2-40B4-BE49-F238E27FC236}">
                <a16:creationId xmlns:a16="http://schemas.microsoft.com/office/drawing/2014/main" id="{F1C96C9C-F6CB-2D25-226C-126FFE2CD5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1377926"/>
              </p:ext>
            </p:extLst>
          </p:nvPr>
        </p:nvGraphicFramePr>
        <p:xfrm>
          <a:off x="2032000" y="3001108"/>
          <a:ext cx="8128000" cy="3387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2742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E55BA4A-DF63-3945-02B6-5A9BB895F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COMET Facility</a:t>
            </a:r>
            <a:endParaRPr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978D19A-3D28-7B8E-650F-9FF15E03B0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62065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568</Words>
  <Application>Microsoft Macintosh PowerPoint</Application>
  <PresentationFormat>ワイド画面</PresentationFormat>
  <Paragraphs>100</Paragraphs>
  <Slides>14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9" baseType="lpstr">
      <vt:lpstr>游ゴシック</vt:lpstr>
      <vt:lpstr>游ゴシック Light</vt:lpstr>
      <vt:lpstr>Arial</vt:lpstr>
      <vt:lpstr>Cambria Math</vt:lpstr>
      <vt:lpstr>Office テーマ</vt:lpstr>
      <vt:lpstr>Future plan at PSI and J-PARC and international coordination</vt:lpstr>
      <vt:lpstr>PSI secondary beamline and schedule 2026</vt:lpstr>
      <vt:lpstr>PowerPoint プレゼンテーション</vt:lpstr>
      <vt:lpstr>PowerPoint プレゼンテーション</vt:lpstr>
      <vt:lpstr>Availability of PSI muon beam (DC)</vt:lpstr>
      <vt:lpstr>J-PARC available muon beamlines (pulsed)</vt:lpstr>
      <vt:lpstr>J-PARC muon beam</vt:lpstr>
      <vt:lpstr>International coordination</vt:lpstr>
      <vt:lpstr>COMET Facility</vt:lpstr>
      <vt:lpstr>Proton transport Beamline Overview</vt:lpstr>
      <vt:lpstr>COMET Phase-I detector</vt:lpstr>
      <vt:lpstr>COMET Muon Beam - Bending Solenoid</vt:lpstr>
      <vt:lpstr>COMET Muon Beam - Collimator</vt:lpstr>
      <vt:lpstr>COMET Engineering Run in 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Mihara, Satoshi (EXT)</dc:creator>
  <cp:lastModifiedBy>Mihara, Satoshi (EXT)</cp:lastModifiedBy>
  <cp:revision>3</cp:revision>
  <dcterms:created xsi:type="dcterms:W3CDTF">2026-07-01T12:06:27Z</dcterms:created>
  <dcterms:modified xsi:type="dcterms:W3CDTF">2026-07-02T05:41:57Z</dcterms:modified>
</cp:coreProperties>
</file>