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301" r:id="rId5"/>
    <p:sldId id="302" r:id="rId6"/>
    <p:sldId id="303" r:id="rId7"/>
    <p:sldId id="312" r:id="rId8"/>
    <p:sldId id="304" r:id="rId9"/>
    <p:sldId id="305" r:id="rId10"/>
    <p:sldId id="307" r:id="rId11"/>
    <p:sldId id="297" r:id="rId12"/>
    <p:sldId id="299" r:id="rId13"/>
    <p:sldId id="309" r:id="rId14"/>
    <p:sldId id="308" r:id="rId15"/>
    <p:sldId id="310" r:id="rId16"/>
    <p:sldId id="311" r:id="rId17"/>
    <p:sldId id="313" r:id="rId18"/>
    <p:sldId id="306" r:id="rId19"/>
    <p:sldId id="290" r:id="rId20"/>
    <p:sldId id="298" r:id="rId21"/>
    <p:sldId id="294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964F5-6974-4FE3-B5B9-535216BE4515}" v="15" dt="2026-06-26T06:54:10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4660"/>
  </p:normalViewPr>
  <p:slideViewPr>
    <p:cSldViewPr>
      <p:cViewPr varScale="1">
        <p:scale>
          <a:sx n="70" d="100"/>
          <a:sy n="70" d="100"/>
        </p:scale>
        <p:origin x="12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YODA Akihisa" userId="84aff5d5-73b5-412d-a8f8-bbe9664563b7" providerId="ADAL" clId="{2B2F50DD-B037-4556-9B2F-95AB0DC38A8E}"/>
    <pc:docChg chg="custSel addSld modSld sldOrd">
      <pc:chgData name="TOYODA Akihisa" userId="84aff5d5-73b5-412d-a8f8-bbe9664563b7" providerId="ADAL" clId="{2B2F50DD-B037-4556-9B2F-95AB0DC38A8E}" dt="2026-06-26T07:20:26.919" v="1021" actId="20577"/>
      <pc:docMkLst>
        <pc:docMk/>
      </pc:docMkLst>
      <pc:sldChg chg="modSp mod">
        <pc:chgData name="TOYODA Akihisa" userId="84aff5d5-73b5-412d-a8f8-bbe9664563b7" providerId="ADAL" clId="{2B2F50DD-B037-4556-9B2F-95AB0DC38A8E}" dt="2026-06-26T07:08:58.411" v="1014" actId="2711"/>
        <pc:sldMkLst>
          <pc:docMk/>
          <pc:sldMk cId="2310587879" sldId="257"/>
        </pc:sldMkLst>
        <pc:spChg chg="mod">
          <ac:chgData name="TOYODA Akihisa" userId="84aff5d5-73b5-412d-a8f8-bbe9664563b7" providerId="ADAL" clId="{2B2F50DD-B037-4556-9B2F-95AB0DC38A8E}" dt="2026-06-26T07:08:58.411" v="1014" actId="2711"/>
          <ac:spMkLst>
            <pc:docMk/>
            <pc:sldMk cId="2310587879" sldId="257"/>
            <ac:spMk id="2" creationId="{7A7430B1-E09A-032E-B687-60466B6946F2}"/>
          </ac:spMkLst>
        </pc:spChg>
      </pc:sldChg>
      <pc:sldChg chg="modSp mod">
        <pc:chgData name="TOYODA Akihisa" userId="84aff5d5-73b5-412d-a8f8-bbe9664563b7" providerId="ADAL" clId="{2B2F50DD-B037-4556-9B2F-95AB0DC38A8E}" dt="2026-06-26T07:20:26.919" v="1021" actId="20577"/>
        <pc:sldMkLst>
          <pc:docMk/>
          <pc:sldMk cId="3274544568" sldId="299"/>
        </pc:sldMkLst>
        <pc:spChg chg="mod">
          <ac:chgData name="TOYODA Akihisa" userId="84aff5d5-73b5-412d-a8f8-bbe9664563b7" providerId="ADAL" clId="{2B2F50DD-B037-4556-9B2F-95AB0DC38A8E}" dt="2026-06-26T07:20:26.919" v="1021" actId="20577"/>
          <ac:spMkLst>
            <pc:docMk/>
            <pc:sldMk cId="3274544568" sldId="299"/>
            <ac:spMk id="6" creationId="{0FDDCFD7-48B8-A6E1-F7BF-EA658CBE9FC6}"/>
          </ac:spMkLst>
        </pc:spChg>
      </pc:sldChg>
      <pc:sldChg chg="addSp delSp modSp mod">
        <pc:chgData name="TOYODA Akihisa" userId="84aff5d5-73b5-412d-a8f8-bbe9664563b7" providerId="ADAL" clId="{2B2F50DD-B037-4556-9B2F-95AB0DC38A8E}" dt="2026-06-26T07:11:21.208" v="1018" actId="2711"/>
        <pc:sldMkLst>
          <pc:docMk/>
          <pc:sldMk cId="2275482828" sldId="302"/>
        </pc:sldMkLst>
        <pc:spChg chg="mod">
          <ac:chgData name="TOYODA Akihisa" userId="84aff5d5-73b5-412d-a8f8-bbe9664563b7" providerId="ADAL" clId="{2B2F50DD-B037-4556-9B2F-95AB0DC38A8E}" dt="2026-06-26T02:50:12.922" v="69" actId="20577"/>
          <ac:spMkLst>
            <pc:docMk/>
            <pc:sldMk cId="2275482828" sldId="302"/>
            <ac:spMk id="2" creationId="{B2F374B8-FDE3-F1F0-CB42-0C2B97DB36B7}"/>
          </ac:spMkLst>
        </pc:spChg>
        <pc:spChg chg="mod">
          <ac:chgData name="TOYODA Akihisa" userId="84aff5d5-73b5-412d-a8f8-bbe9664563b7" providerId="ADAL" clId="{2B2F50DD-B037-4556-9B2F-95AB0DC38A8E}" dt="2026-06-26T07:11:15.487" v="1016" actId="2711"/>
          <ac:spMkLst>
            <pc:docMk/>
            <pc:sldMk cId="2275482828" sldId="302"/>
            <ac:spMk id="4" creationId="{48D21068-D301-2E67-C471-C4E58B3C1501}"/>
          </ac:spMkLst>
        </pc:spChg>
        <pc:spChg chg="mod">
          <ac:chgData name="TOYODA Akihisa" userId="84aff5d5-73b5-412d-a8f8-bbe9664563b7" providerId="ADAL" clId="{2B2F50DD-B037-4556-9B2F-95AB0DC38A8E}" dt="2026-06-26T07:11:21.208" v="1018" actId="2711"/>
          <ac:spMkLst>
            <pc:docMk/>
            <pc:sldMk cId="2275482828" sldId="302"/>
            <ac:spMk id="5" creationId="{891A6171-6703-6DD1-77CE-A343C78DE9F3}"/>
          </ac:spMkLst>
        </pc:spChg>
        <pc:spChg chg="add mod">
          <ac:chgData name="TOYODA Akihisa" userId="84aff5d5-73b5-412d-a8f8-bbe9664563b7" providerId="ADAL" clId="{2B2F50DD-B037-4556-9B2F-95AB0DC38A8E}" dt="2026-06-26T05:36:45.652" v="584" actId="1076"/>
          <ac:spMkLst>
            <pc:docMk/>
            <pc:sldMk cId="2275482828" sldId="302"/>
            <ac:spMk id="10" creationId="{575E604C-26B1-4E53-8D05-96A7224B19F4}"/>
          </ac:spMkLst>
        </pc:spChg>
        <pc:spChg chg="add mod">
          <ac:chgData name="TOYODA Akihisa" userId="84aff5d5-73b5-412d-a8f8-bbe9664563b7" providerId="ADAL" clId="{2B2F50DD-B037-4556-9B2F-95AB0DC38A8E}" dt="2026-06-26T05:37:06.252" v="587" actId="1076"/>
          <ac:spMkLst>
            <pc:docMk/>
            <pc:sldMk cId="2275482828" sldId="302"/>
            <ac:spMk id="12" creationId="{5D5168B9-61A6-EE28-BAC2-C99EC79D3BC6}"/>
          </ac:spMkLst>
        </pc:spChg>
        <pc:spChg chg="mod">
          <ac:chgData name="TOYODA Akihisa" userId="84aff5d5-73b5-412d-a8f8-bbe9664563b7" providerId="ADAL" clId="{2B2F50DD-B037-4556-9B2F-95AB0DC38A8E}" dt="2026-06-26T05:36:57.067" v="585" actId="1076"/>
          <ac:spMkLst>
            <pc:docMk/>
            <pc:sldMk cId="2275482828" sldId="302"/>
            <ac:spMk id="50" creationId="{E961582C-25E0-311B-DE57-21BEF78BA89C}"/>
          </ac:spMkLst>
        </pc:spChg>
        <pc:spChg chg="del">
          <ac:chgData name="TOYODA Akihisa" userId="84aff5d5-73b5-412d-a8f8-bbe9664563b7" providerId="ADAL" clId="{2B2F50DD-B037-4556-9B2F-95AB0DC38A8E}" dt="2026-06-26T02:52:25.348" v="238" actId="21"/>
          <ac:spMkLst>
            <pc:docMk/>
            <pc:sldMk cId="2275482828" sldId="302"/>
            <ac:spMk id="80" creationId="{91512339-284C-CCBB-6B26-F712E62CDE48}"/>
          </ac:spMkLst>
        </pc:spChg>
        <pc:cxnChg chg="add mod">
          <ac:chgData name="TOYODA Akihisa" userId="84aff5d5-73b5-412d-a8f8-bbe9664563b7" providerId="ADAL" clId="{2B2F50DD-B037-4556-9B2F-95AB0DC38A8E}" dt="2026-06-26T05:35:55.209" v="523" actId="1076"/>
          <ac:cxnSpMkLst>
            <pc:docMk/>
            <pc:sldMk cId="2275482828" sldId="302"/>
            <ac:cxnSpMk id="3" creationId="{F9D0D614-FC6C-8C59-5170-E5E6E8FC0B73}"/>
          </ac:cxnSpMkLst>
        </pc:cxnChg>
        <pc:cxnChg chg="add mod">
          <ac:chgData name="TOYODA Akihisa" userId="84aff5d5-73b5-412d-a8f8-bbe9664563b7" providerId="ADAL" clId="{2B2F50DD-B037-4556-9B2F-95AB0DC38A8E}" dt="2026-06-26T05:37:14.206" v="589" actId="1076"/>
          <ac:cxnSpMkLst>
            <pc:docMk/>
            <pc:sldMk cId="2275482828" sldId="302"/>
            <ac:cxnSpMk id="13" creationId="{FA9BDE64-CC9C-2C8E-A42B-887EF527D8BF}"/>
          </ac:cxnSpMkLst>
        </pc:cxnChg>
      </pc:sldChg>
      <pc:sldChg chg="modSp mod ord">
        <pc:chgData name="TOYODA Akihisa" userId="84aff5d5-73b5-412d-a8f8-bbe9664563b7" providerId="ADAL" clId="{2B2F50DD-B037-4556-9B2F-95AB0DC38A8E}" dt="2026-06-26T02:54:26.740" v="258"/>
        <pc:sldMkLst>
          <pc:docMk/>
          <pc:sldMk cId="287063914" sldId="303"/>
        </pc:sldMkLst>
        <pc:spChg chg="mod">
          <ac:chgData name="TOYODA Akihisa" userId="84aff5d5-73b5-412d-a8f8-bbe9664563b7" providerId="ADAL" clId="{2B2F50DD-B037-4556-9B2F-95AB0DC38A8E}" dt="2026-06-26T02:52:10.287" v="237" actId="20577"/>
          <ac:spMkLst>
            <pc:docMk/>
            <pc:sldMk cId="287063914" sldId="303"/>
            <ac:spMk id="3" creationId="{614E223D-AE77-13F4-AB78-5851D140BE98}"/>
          </ac:spMkLst>
        </pc:spChg>
      </pc:sldChg>
      <pc:sldChg chg="modSp mod ord">
        <pc:chgData name="TOYODA Akihisa" userId="84aff5d5-73b5-412d-a8f8-bbe9664563b7" providerId="ADAL" clId="{2B2F50DD-B037-4556-9B2F-95AB0DC38A8E}" dt="2026-06-26T06:47:00.889" v="925" actId="20577"/>
        <pc:sldMkLst>
          <pc:docMk/>
          <pc:sldMk cId="2411141609" sldId="304"/>
        </pc:sldMkLst>
        <pc:spChg chg="mod">
          <ac:chgData name="TOYODA Akihisa" userId="84aff5d5-73b5-412d-a8f8-bbe9664563b7" providerId="ADAL" clId="{2B2F50DD-B037-4556-9B2F-95AB0DC38A8E}" dt="2026-06-26T06:39:50.541" v="826" actId="20577"/>
          <ac:spMkLst>
            <pc:docMk/>
            <pc:sldMk cId="2411141609" sldId="304"/>
            <ac:spMk id="2" creationId="{6B7ED6EE-4900-CD45-9FA2-BDCBB0CF3B04}"/>
          </ac:spMkLst>
        </pc:spChg>
        <pc:spChg chg="mod">
          <ac:chgData name="TOYODA Akihisa" userId="84aff5d5-73b5-412d-a8f8-bbe9664563b7" providerId="ADAL" clId="{2B2F50DD-B037-4556-9B2F-95AB0DC38A8E}" dt="2026-06-26T06:47:00.889" v="925" actId="20577"/>
          <ac:spMkLst>
            <pc:docMk/>
            <pc:sldMk cId="2411141609" sldId="304"/>
            <ac:spMk id="11" creationId="{5864EFC1-5CD7-8AD2-42D8-52D171658D23}"/>
          </ac:spMkLst>
        </pc:spChg>
      </pc:sldChg>
      <pc:sldChg chg="modSp mod">
        <pc:chgData name="TOYODA Akihisa" userId="84aff5d5-73b5-412d-a8f8-bbe9664563b7" providerId="ADAL" clId="{2B2F50DD-B037-4556-9B2F-95AB0DC38A8E}" dt="2026-06-26T07:20:11.409" v="1019" actId="1076"/>
        <pc:sldMkLst>
          <pc:docMk/>
          <pc:sldMk cId="3368804539" sldId="305"/>
        </pc:sldMkLst>
        <pc:spChg chg="mod">
          <ac:chgData name="TOYODA Akihisa" userId="84aff5d5-73b5-412d-a8f8-bbe9664563b7" providerId="ADAL" clId="{2B2F50DD-B037-4556-9B2F-95AB0DC38A8E}" dt="2026-06-26T06:39:38.108" v="811" actId="1035"/>
          <ac:spMkLst>
            <pc:docMk/>
            <pc:sldMk cId="3368804539" sldId="305"/>
            <ac:spMk id="2" creationId="{BE119574-7CFC-A51F-3272-735DC7BCB150}"/>
          </ac:spMkLst>
        </pc:spChg>
        <pc:spChg chg="mod">
          <ac:chgData name="TOYODA Akihisa" userId="84aff5d5-73b5-412d-a8f8-bbe9664563b7" providerId="ADAL" clId="{2B2F50DD-B037-4556-9B2F-95AB0DC38A8E}" dt="2026-06-26T06:54:10.788" v="958"/>
          <ac:spMkLst>
            <pc:docMk/>
            <pc:sldMk cId="3368804539" sldId="305"/>
            <ac:spMk id="5" creationId="{00981C20-8694-1D15-A82D-A685F6A312EE}"/>
          </ac:spMkLst>
        </pc:spChg>
        <pc:spChg chg="mod">
          <ac:chgData name="TOYODA Akihisa" userId="84aff5d5-73b5-412d-a8f8-bbe9664563b7" providerId="ADAL" clId="{2B2F50DD-B037-4556-9B2F-95AB0DC38A8E}" dt="2026-06-26T07:20:11.409" v="1019" actId="1076"/>
          <ac:spMkLst>
            <pc:docMk/>
            <pc:sldMk cId="3368804539" sldId="305"/>
            <ac:spMk id="6" creationId="{2851E0A3-9BF2-755D-8977-A0BBB32BE05D}"/>
          </ac:spMkLst>
        </pc:spChg>
        <pc:picChg chg="mod">
          <ac:chgData name="TOYODA Akihisa" userId="84aff5d5-73b5-412d-a8f8-bbe9664563b7" providerId="ADAL" clId="{2B2F50DD-B037-4556-9B2F-95AB0DC38A8E}" dt="2026-06-26T06:54:54.488" v="960" actId="1036"/>
          <ac:picMkLst>
            <pc:docMk/>
            <pc:sldMk cId="3368804539" sldId="305"/>
            <ac:picMk id="4" creationId="{F4417918-0602-EEEF-C6ED-07E4242780DE}"/>
          </ac:picMkLst>
        </pc:picChg>
      </pc:sldChg>
      <pc:sldChg chg="modSp mod">
        <pc:chgData name="TOYODA Akihisa" userId="84aff5d5-73b5-412d-a8f8-bbe9664563b7" providerId="ADAL" clId="{2B2F50DD-B037-4556-9B2F-95AB0DC38A8E}" dt="2026-06-26T06:53:31.388" v="956" actId="2711"/>
        <pc:sldMkLst>
          <pc:docMk/>
          <pc:sldMk cId="2173868481" sldId="306"/>
        </pc:sldMkLst>
        <pc:spChg chg="mod">
          <ac:chgData name="TOYODA Akihisa" userId="84aff5d5-73b5-412d-a8f8-bbe9664563b7" providerId="ADAL" clId="{2B2F50DD-B037-4556-9B2F-95AB0DC38A8E}" dt="2026-06-26T06:53:22.405" v="954" actId="2711"/>
          <ac:spMkLst>
            <pc:docMk/>
            <pc:sldMk cId="2173868481" sldId="306"/>
            <ac:spMk id="2" creationId="{C57B85E6-60AA-49A8-0710-65ED464BD59C}"/>
          </ac:spMkLst>
        </pc:spChg>
        <pc:spChg chg="mod">
          <ac:chgData name="TOYODA Akihisa" userId="84aff5d5-73b5-412d-a8f8-bbe9664563b7" providerId="ADAL" clId="{2B2F50DD-B037-4556-9B2F-95AB0DC38A8E}" dt="2026-06-26T06:53:31.388" v="956" actId="2711"/>
          <ac:spMkLst>
            <pc:docMk/>
            <pc:sldMk cId="2173868481" sldId="306"/>
            <ac:spMk id="5" creationId="{245CEF54-E91B-1F4F-09F5-AD3230E5BAEE}"/>
          </ac:spMkLst>
        </pc:spChg>
      </pc:sldChg>
      <pc:sldChg chg="modSp mod">
        <pc:chgData name="TOYODA Akihisa" userId="84aff5d5-73b5-412d-a8f8-bbe9664563b7" providerId="ADAL" clId="{2B2F50DD-B037-4556-9B2F-95AB0DC38A8E}" dt="2026-06-26T06:49:44.594" v="948" actId="1035"/>
        <pc:sldMkLst>
          <pc:docMk/>
          <pc:sldMk cId="2027853396" sldId="307"/>
        </pc:sldMkLst>
        <pc:spChg chg="mod">
          <ac:chgData name="TOYODA Akihisa" userId="84aff5d5-73b5-412d-a8f8-bbe9664563b7" providerId="ADAL" clId="{2B2F50DD-B037-4556-9B2F-95AB0DC38A8E}" dt="2026-06-26T06:49:43.090" v="946" actId="1076"/>
          <ac:spMkLst>
            <pc:docMk/>
            <pc:sldMk cId="2027853396" sldId="307"/>
            <ac:spMk id="4" creationId="{0B71FD9B-21CC-FF0D-13A5-EC42CE06DA6D}"/>
          </ac:spMkLst>
        </pc:spChg>
        <pc:spChg chg="mod">
          <ac:chgData name="TOYODA Akihisa" userId="84aff5d5-73b5-412d-a8f8-bbe9664563b7" providerId="ADAL" clId="{2B2F50DD-B037-4556-9B2F-95AB0DC38A8E}" dt="2026-06-26T06:49:27.275" v="942" actId="1035"/>
          <ac:spMkLst>
            <pc:docMk/>
            <pc:sldMk cId="2027853396" sldId="307"/>
            <ac:spMk id="6" creationId="{4084BF7D-ED7D-1BA0-DBC5-7138A38E510F}"/>
          </ac:spMkLst>
        </pc:spChg>
        <pc:picChg chg="mod">
          <ac:chgData name="TOYODA Akihisa" userId="84aff5d5-73b5-412d-a8f8-bbe9664563b7" providerId="ADAL" clId="{2B2F50DD-B037-4556-9B2F-95AB0DC38A8E}" dt="2026-06-26T06:49:44.594" v="948" actId="1035"/>
          <ac:picMkLst>
            <pc:docMk/>
            <pc:sldMk cId="2027853396" sldId="307"/>
            <ac:picMk id="5" creationId="{9443D382-49B0-CE9F-A295-32787782089E}"/>
          </ac:picMkLst>
        </pc:picChg>
      </pc:sldChg>
      <pc:sldChg chg="modSp mod">
        <pc:chgData name="TOYODA Akihisa" userId="84aff5d5-73b5-412d-a8f8-bbe9664563b7" providerId="ADAL" clId="{2B2F50DD-B037-4556-9B2F-95AB0DC38A8E}" dt="2026-06-26T06:55:52.237" v="1012" actId="113"/>
        <pc:sldMkLst>
          <pc:docMk/>
          <pc:sldMk cId="2838702439" sldId="309"/>
        </pc:sldMkLst>
        <pc:spChg chg="mod">
          <ac:chgData name="TOYODA Akihisa" userId="84aff5d5-73b5-412d-a8f8-bbe9664563b7" providerId="ADAL" clId="{2B2F50DD-B037-4556-9B2F-95AB0DC38A8E}" dt="2026-06-26T06:55:52.237" v="1012" actId="113"/>
          <ac:spMkLst>
            <pc:docMk/>
            <pc:sldMk cId="2838702439" sldId="309"/>
            <ac:spMk id="3" creationId="{1ABD8E99-FCAF-8AB5-58B8-A3986E6FAC17}"/>
          </ac:spMkLst>
        </pc:spChg>
      </pc:sldChg>
      <pc:sldChg chg="ord">
        <pc:chgData name="TOYODA Akihisa" userId="84aff5d5-73b5-412d-a8f8-bbe9664563b7" providerId="ADAL" clId="{2B2F50DD-B037-4556-9B2F-95AB0DC38A8E}" dt="2026-06-26T06:53:11.899" v="952"/>
        <pc:sldMkLst>
          <pc:docMk/>
          <pc:sldMk cId="1217181960" sldId="310"/>
        </pc:sldMkLst>
      </pc:sldChg>
      <pc:sldChg chg="ord">
        <pc:chgData name="TOYODA Akihisa" userId="84aff5d5-73b5-412d-a8f8-bbe9664563b7" providerId="ADAL" clId="{2B2F50DD-B037-4556-9B2F-95AB0DC38A8E}" dt="2026-06-26T06:53:11.899" v="952"/>
        <pc:sldMkLst>
          <pc:docMk/>
          <pc:sldMk cId="1178815664" sldId="311"/>
        </pc:sldMkLst>
      </pc:sldChg>
      <pc:sldChg chg="addSp modSp new mod ord">
        <pc:chgData name="TOYODA Akihisa" userId="84aff5d5-73b5-412d-a8f8-bbe9664563b7" providerId="ADAL" clId="{2B2F50DD-B037-4556-9B2F-95AB0DC38A8E}" dt="2026-06-26T06:03:59.846" v="763" actId="20577"/>
        <pc:sldMkLst>
          <pc:docMk/>
          <pc:sldMk cId="2038109509" sldId="312"/>
        </pc:sldMkLst>
        <pc:spChg chg="mod">
          <ac:chgData name="TOYODA Akihisa" userId="84aff5d5-73b5-412d-a8f8-bbe9664563b7" providerId="ADAL" clId="{2B2F50DD-B037-4556-9B2F-95AB0DC38A8E}" dt="2026-06-26T05:53:02.226" v="691" actId="20577"/>
          <ac:spMkLst>
            <pc:docMk/>
            <pc:sldMk cId="2038109509" sldId="312"/>
            <ac:spMk id="2" creationId="{42D50035-33DE-7BB4-FA0E-E37B7FDFE2C7}"/>
          </ac:spMkLst>
        </pc:spChg>
        <pc:spChg chg="mod">
          <ac:chgData name="TOYODA Akihisa" userId="84aff5d5-73b5-412d-a8f8-bbe9664563b7" providerId="ADAL" clId="{2B2F50DD-B037-4556-9B2F-95AB0DC38A8E}" dt="2026-06-26T06:03:59.846" v="763" actId="20577"/>
          <ac:spMkLst>
            <pc:docMk/>
            <pc:sldMk cId="2038109509" sldId="312"/>
            <ac:spMk id="3" creationId="{650E18D7-44DA-E382-54DF-800F39185DCD}"/>
          </ac:spMkLst>
        </pc:spChg>
        <pc:spChg chg="add mod">
          <ac:chgData name="TOYODA Akihisa" userId="84aff5d5-73b5-412d-a8f8-bbe9664563b7" providerId="ADAL" clId="{2B2F50DD-B037-4556-9B2F-95AB0DC38A8E}" dt="2026-06-26T05:33:58.845" v="401" actId="14100"/>
          <ac:spMkLst>
            <pc:docMk/>
            <pc:sldMk cId="2038109509" sldId="312"/>
            <ac:spMk id="80" creationId="{91512339-284C-CCBB-6B26-F712E62CDE48}"/>
          </ac:spMkLst>
        </pc:spChg>
      </pc:sldChg>
      <pc:sldChg chg="addSp delSp modSp new mod ord modClrScheme chgLayout">
        <pc:chgData name="TOYODA Akihisa" userId="84aff5d5-73b5-412d-a8f8-bbe9664563b7" providerId="ADAL" clId="{2B2F50DD-B037-4556-9B2F-95AB0DC38A8E}" dt="2026-06-26T06:53:11.899" v="952"/>
        <pc:sldMkLst>
          <pc:docMk/>
          <pc:sldMk cId="945047957" sldId="313"/>
        </pc:sldMkLst>
        <pc:spChg chg="del mod ord">
          <ac:chgData name="TOYODA Akihisa" userId="84aff5d5-73b5-412d-a8f8-bbe9664563b7" providerId="ADAL" clId="{2B2F50DD-B037-4556-9B2F-95AB0DC38A8E}" dt="2026-06-26T06:07:49.894" v="765" actId="700"/>
          <ac:spMkLst>
            <pc:docMk/>
            <pc:sldMk cId="945047957" sldId="313"/>
            <ac:spMk id="2" creationId="{84ABE4F1-6452-8F18-2E30-1007E0B689B9}"/>
          </ac:spMkLst>
        </pc:spChg>
        <pc:spChg chg="del mod ord">
          <ac:chgData name="TOYODA Akihisa" userId="84aff5d5-73b5-412d-a8f8-bbe9664563b7" providerId="ADAL" clId="{2B2F50DD-B037-4556-9B2F-95AB0DC38A8E}" dt="2026-06-26T06:07:49.894" v="765" actId="700"/>
          <ac:spMkLst>
            <pc:docMk/>
            <pc:sldMk cId="945047957" sldId="313"/>
            <ac:spMk id="3" creationId="{20AB3FDD-645B-F6E8-AE3E-C3B976397265}"/>
          </ac:spMkLst>
        </pc:spChg>
        <pc:spChg chg="del">
          <ac:chgData name="TOYODA Akihisa" userId="84aff5d5-73b5-412d-a8f8-bbe9664563b7" providerId="ADAL" clId="{2B2F50DD-B037-4556-9B2F-95AB0DC38A8E}" dt="2026-06-26T06:07:49.894" v="765" actId="700"/>
          <ac:spMkLst>
            <pc:docMk/>
            <pc:sldMk cId="945047957" sldId="313"/>
            <ac:spMk id="4" creationId="{FE8A1887-5E47-C49B-7EEB-B743009588A5}"/>
          </ac:spMkLst>
        </pc:spChg>
        <pc:spChg chg="add mod ord">
          <ac:chgData name="TOYODA Akihisa" userId="84aff5d5-73b5-412d-a8f8-bbe9664563b7" providerId="ADAL" clId="{2B2F50DD-B037-4556-9B2F-95AB0DC38A8E}" dt="2026-06-26T06:08:18.192" v="779" actId="20577"/>
          <ac:spMkLst>
            <pc:docMk/>
            <pc:sldMk cId="945047957" sldId="313"/>
            <ac:spMk id="5" creationId="{812AFC2B-C4CC-8199-1048-49200A029313}"/>
          </ac:spMkLst>
        </pc:spChg>
        <pc:spChg chg="add del mod ord">
          <ac:chgData name="TOYODA Akihisa" userId="84aff5d5-73b5-412d-a8f8-bbe9664563b7" providerId="ADAL" clId="{2B2F50DD-B037-4556-9B2F-95AB0DC38A8E}" dt="2026-06-26T06:07:51.229" v="766" actId="22"/>
          <ac:spMkLst>
            <pc:docMk/>
            <pc:sldMk cId="945047957" sldId="313"/>
            <ac:spMk id="6" creationId="{C88E5DFC-CFE4-8619-1A02-A8B0A4E80E6E}"/>
          </ac:spMkLst>
        </pc:spChg>
        <pc:picChg chg="add mod ord modCrop">
          <ac:chgData name="TOYODA Akihisa" userId="84aff5d5-73b5-412d-a8f8-bbe9664563b7" providerId="ADAL" clId="{2B2F50DD-B037-4556-9B2F-95AB0DC38A8E}" dt="2026-06-26T06:09:36.357" v="782" actId="1076"/>
          <ac:picMkLst>
            <pc:docMk/>
            <pc:sldMk cId="945047957" sldId="313"/>
            <ac:picMk id="8" creationId="{53F3D9D6-78FF-0C31-BBE8-46CC848584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DE47A-D4FE-4C64-891B-FEA85A601BBD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2A058-142A-40D9-A922-D9B3A344D3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6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2A058-142A-40D9-A922-D9B3A344D38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48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05C3-DD10-477E-84BC-92FA12FD441A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61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5186-80C9-4017-851F-21922D90845B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4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B73D-BD19-41BD-A9D6-DC323CB81EC6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46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F5BD-61B8-4B3D-B469-483C018C3C45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97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677-4251-4C52-A5F5-113A54682A65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13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EA1F-DC21-494B-BBB6-FAA68CD12C0B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7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56-10A1-4952-9D0B-6C7B284B7E6C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38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C117-832A-424C-8D5B-3462A68FF785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16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BDED-4CE2-4AF8-A250-34BE36ED0373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18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8459-E6EB-4055-A061-D04B8FBCB03B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40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EC3F-0E50-4759-A45E-6D191B74A35D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80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7D82-5D25-49D6-ADA8-B9319CD64488}" type="datetime1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6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Detector Concepts and Key Measurements in Future µCF Experiments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2026/7/2</a:t>
            </a:r>
          </a:p>
          <a:p>
            <a:r>
              <a:rPr lang="en-US" altLang="ja-JP" dirty="0"/>
              <a:t>Akihisa TOYODA </a:t>
            </a:r>
          </a:p>
          <a:p>
            <a:r>
              <a:rPr lang="en-US" altLang="ja-JP" dirty="0"/>
              <a:t>KEK</a:t>
            </a:r>
            <a:endParaRPr lang="ja-JP" altLang="en-US" dirty="0"/>
          </a:p>
        </p:txBody>
      </p:sp>
      <p:pic>
        <p:nvPicPr>
          <p:cNvPr id="5" name="図 4" descr="The image shows a clear, white background with a single, smooth, blue gradient swirl.&#10;&#10;AI 生成コンテンツは誤りを含む可能性があります。">
            <a:extLst>
              <a:ext uri="{FF2B5EF4-FFF2-40B4-BE49-F238E27FC236}">
                <a16:creationId xmlns:a16="http://schemas.microsoft.com/office/drawing/2014/main" id="{45CA04F1-E32D-F466-3082-53754330B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772347" cy="66865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42E709-2DD0-A4CD-29CC-331CD429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47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BD624-B5AC-8068-62FA-999838E19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6">
            <a:extLst>
              <a:ext uri="{FF2B5EF4-FFF2-40B4-BE49-F238E27FC236}">
                <a16:creationId xmlns:a16="http://schemas.microsoft.com/office/drawing/2014/main" id="{9443D382-49B0-CE9F-A295-327877820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050" r="2060"/>
          <a:stretch>
            <a:fillRect/>
          </a:stretch>
        </p:blipFill>
        <p:spPr>
          <a:xfrm>
            <a:off x="432153" y="1196752"/>
            <a:ext cx="5258719" cy="36292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8C63746-4772-85B3-FC0D-029B1725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dt-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in liquid/solid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71FD9B-21CC-FF0D-13A5-EC42CE06DA6D}"/>
              </a:ext>
            </a:extLst>
          </p:cNvPr>
          <p:cNvSpPr txBox="1"/>
          <p:nvPr/>
        </p:nvSpPr>
        <p:spPr>
          <a:xfrm>
            <a:off x="4967536" y="1196752"/>
            <a:ext cx="4176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1800" b="0" u="none" strike="noStrike" baseline="0" dirty="0">
                <a:latin typeface="Times-Italic"/>
              </a:rPr>
              <a:t>K. Ishida et al., </a:t>
            </a:r>
            <a:r>
              <a:rPr lang="fr-FR" altLang="ja-JP" sz="1800" b="0" i="1" u="none" strike="noStrike" baseline="0" dirty="0">
                <a:latin typeface="Times-Italic"/>
              </a:rPr>
              <a:t>Hyperfine Interactions</a:t>
            </a:r>
          </a:p>
          <a:p>
            <a:r>
              <a:rPr lang="fr-FR" altLang="ja-JP" sz="1800" b="0" i="1" u="none" strike="noStrike" baseline="0" dirty="0">
                <a:latin typeface="Times-Italic"/>
              </a:rPr>
              <a:t> </a:t>
            </a:r>
            <a:r>
              <a:rPr lang="fr-FR" altLang="ja-JP" sz="1800" b="1" i="0" u="none" strike="noStrike" baseline="0" dirty="0">
                <a:latin typeface="Times-Bold"/>
              </a:rPr>
              <a:t>138: </a:t>
            </a:r>
            <a:r>
              <a:rPr lang="fr-FR" altLang="ja-JP" sz="1800" b="0" i="0" u="none" strike="noStrike" baseline="0" dirty="0">
                <a:latin typeface="Times-Roman"/>
              </a:rPr>
              <a:t>225–234, 2001.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84BF7D-ED7D-1BA0-DBC5-7138A38E510F}"/>
              </a:ext>
            </a:extLst>
          </p:cNvPr>
          <p:cNvSpPr txBox="1"/>
          <p:nvPr/>
        </p:nvSpPr>
        <p:spPr>
          <a:xfrm>
            <a:off x="467464" y="4869160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Similar to past</a:t>
            </a:r>
            <a:r>
              <a:rPr lang="ja-JP" altLang="en-US" dirty="0"/>
              <a:t> </a:t>
            </a:r>
            <a:r>
              <a:rPr lang="en-US" altLang="ja-JP" dirty="0"/>
              <a:t>RIKEN-RAL</a:t>
            </a:r>
            <a:r>
              <a:rPr kumimoji="1" lang="en-US" altLang="ja-JP" dirty="0"/>
              <a:t> dt-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Target cell temperature is controlled (about</a:t>
            </a:r>
            <a:r>
              <a:rPr lang="ja-JP" altLang="en-US" dirty="0"/>
              <a:t> </a:t>
            </a:r>
            <a:r>
              <a:rPr lang="en-US" altLang="ja-JP" dirty="0"/>
              <a:t>5-20 K) to form solid or liquid D/T  target.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Measure 14 MeV fusion neutrons to determine the fusion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Both DC beams and pulse beams are fine.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Other detectors: plastic scintillators, the X-ray detector(incl. 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ja-JP" dirty="0"/>
              <a:t>Apparatus for producing </a:t>
            </a:r>
            <a:r>
              <a:rPr kumimoji="0" lang="ja-JP" altLang="ja-JP" dirty="0">
                <a:latin typeface="Arial" panose="020B0604020202020204" pitchFamily="34" charset="0"/>
              </a:rPr>
              <a:t>radiation-chemical</a:t>
            </a:r>
            <a:r>
              <a:rPr lang="ja-JP" altLang="ja-JP" dirty="0"/>
              <a:t> effects</a:t>
            </a: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DF1EA38-6166-A75E-7D96-A64D0A25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85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64F05A-ADD4-271B-05FF-95C2A632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Hot d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 detection setup:</a:t>
            </a:r>
            <a:br>
              <a:rPr kumimoji="1" lang="en-US" altLang="ja-JP" dirty="0"/>
            </a:br>
            <a:r>
              <a:rPr kumimoji="1" lang="en-US" altLang="ja-JP" dirty="0"/>
              <a:t>Past TRIUMF dd-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setup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2847F7-952E-EE44-BA47-1347DB517FF9}"/>
              </a:ext>
            </a:extLst>
          </p:cNvPr>
          <p:cNvSpPr txBox="1"/>
          <p:nvPr/>
        </p:nvSpPr>
        <p:spPr>
          <a:xfrm>
            <a:off x="107504" y="6488668"/>
            <a:ext cx="7380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B.M. FORSTER</a:t>
            </a:r>
            <a:r>
              <a:rPr lang="ja-JP" altLang="en-US" dirty="0"/>
              <a:t> </a:t>
            </a:r>
            <a:r>
              <a:rPr lang="en-US" altLang="ja-JP" dirty="0"/>
              <a:t>et</a:t>
            </a:r>
            <a:r>
              <a:rPr lang="ja-JP" altLang="en-US" dirty="0"/>
              <a:t> </a:t>
            </a:r>
            <a:r>
              <a:rPr lang="en-US" altLang="ja-JP" dirty="0"/>
              <a:t>al.</a:t>
            </a:r>
            <a:r>
              <a:rPr lang="ja-JP" altLang="en-US" dirty="0"/>
              <a:t> </a:t>
            </a:r>
            <a:r>
              <a:rPr lang="en-US" altLang="ja-JP" dirty="0"/>
              <a:t>Hyperfine Interactions 65(1990)1007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C5BB43-99BC-6494-15B4-798C1DC059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31" t="18461" r="29273" b="9450"/>
          <a:stretch>
            <a:fillRect/>
          </a:stretch>
        </p:blipFill>
        <p:spPr>
          <a:xfrm>
            <a:off x="0" y="1672152"/>
            <a:ext cx="3600400" cy="47766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5F2573-2A03-8B56-5FA3-4E76F1415731}"/>
              </a:ext>
            </a:extLst>
          </p:cNvPr>
          <p:cNvSpPr txBox="1"/>
          <p:nvPr/>
        </p:nvSpPr>
        <p:spPr>
          <a:xfrm>
            <a:off x="3797660" y="1382400"/>
            <a:ext cx="53463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purpose of this experiment is to detect slow (Ramsauer minimum of about 1 eV) 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similar setup can be used for the Hot 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dirty="0"/>
              <a:t> detection.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Detection system: 3</a:t>
            </a:r>
            <a:r>
              <a:rPr lang="ja-JP" altLang="en-US" dirty="0"/>
              <a:t> </a:t>
            </a:r>
            <a:r>
              <a:rPr lang="en-US" altLang="ja-JP" dirty="0"/>
              <a:t>layer tracking WC,</a:t>
            </a:r>
            <a:r>
              <a:rPr lang="ja-JP" altLang="en-US" dirty="0"/>
              <a:t> </a:t>
            </a:r>
            <a:r>
              <a:rPr lang="en-US" altLang="ja-JP" dirty="0"/>
              <a:t>TOF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T1(start)+S1,2(stop, coin. for decay-e),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energy</a:t>
            </a:r>
            <a:r>
              <a:rPr lang="ja-JP" altLang="en-US" dirty="0"/>
              <a:t> </a:t>
            </a:r>
            <a:r>
              <a:rPr lang="en-US" altLang="ja-JP" dirty="0"/>
              <a:t>measurement</a:t>
            </a:r>
            <a:r>
              <a:rPr lang="ja-JP" altLang="en-US" dirty="0"/>
              <a:t> </a:t>
            </a:r>
            <a:r>
              <a:rPr lang="en-US" altLang="ja-JP" dirty="0"/>
              <a:t>by S3 </a:t>
            </a:r>
            <a:r>
              <a:rPr lang="en-US" altLang="ja-JP" dirty="0" err="1"/>
              <a:t>NaI</a:t>
            </a:r>
            <a:r>
              <a:rPr lang="en-US" altLang="ja-JP" dirty="0"/>
              <a:t> to evaluate muon decay position.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Target is H/D layer (about 1 </a:t>
            </a:r>
            <a:r>
              <a:rPr lang="en-US" altLang="ja-JP" dirty="0" err="1"/>
              <a:t>mm</a:t>
            </a:r>
            <a:r>
              <a:rPr lang="en-US" altLang="ja-JP" baseline="30000" dirty="0" err="1"/>
              <a:t>t</a:t>
            </a:r>
            <a:r>
              <a:rPr lang="en-US" altLang="ja-JP" dirty="0"/>
              <a:t>) + D</a:t>
            </a:r>
            <a:r>
              <a:rPr lang="en-US" altLang="ja-JP" baseline="-25000" dirty="0"/>
              <a:t>2</a:t>
            </a:r>
            <a:r>
              <a:rPr lang="en-US" altLang="ja-JP" dirty="0"/>
              <a:t> layer (about 1 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 err="1"/>
              <a:t>m</a:t>
            </a:r>
            <a:r>
              <a:rPr lang="en-US" altLang="ja-JP" baseline="30000" dirty="0" err="1"/>
              <a:t>t</a:t>
            </a:r>
            <a:r>
              <a:rPr lang="en-US" altLang="ja-JP" dirty="0"/>
              <a:t>) formed onto the cold gold foil.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BBE23C-C1B3-12C2-F64D-4C08D836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57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66563-D7D7-3C8B-9275-4E172FC0D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EC97D8-ADBB-0271-ACCC-D96F842E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13" t="17755" r="12988" b="4565"/>
          <a:stretch>
            <a:fillRect/>
          </a:stretch>
        </p:blipFill>
        <p:spPr>
          <a:xfrm>
            <a:off x="38587" y="1268760"/>
            <a:ext cx="5760640" cy="381642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F922B5-9E60-DA06-3D26-825CAE48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Past TRIUMF </a:t>
            </a:r>
            <a:r>
              <a:rPr lang="en-US" altLang="ja-JP" dirty="0" err="1"/>
              <a:t>ddmuCF</a:t>
            </a:r>
            <a:r>
              <a:rPr lang="en-US" altLang="ja-JP" dirty="0"/>
              <a:t> result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9F5AF0-D295-9DA8-7688-375CA0934E6A}"/>
              </a:ext>
            </a:extLst>
          </p:cNvPr>
          <p:cNvSpPr txBox="1"/>
          <p:nvPr/>
        </p:nvSpPr>
        <p:spPr>
          <a:xfrm>
            <a:off x="1763688" y="1117889"/>
            <a:ext cx="7380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B.M. FORSTER</a:t>
            </a:r>
            <a:r>
              <a:rPr lang="ja-JP" altLang="en-US" dirty="0"/>
              <a:t> </a:t>
            </a:r>
            <a:r>
              <a:rPr lang="en-US" altLang="ja-JP" dirty="0"/>
              <a:t>et</a:t>
            </a:r>
            <a:r>
              <a:rPr lang="ja-JP" altLang="en-US" dirty="0"/>
              <a:t> </a:t>
            </a:r>
            <a:r>
              <a:rPr lang="en-US" altLang="ja-JP" dirty="0"/>
              <a:t>al.</a:t>
            </a:r>
            <a:r>
              <a:rPr lang="ja-JP" altLang="en-US" dirty="0"/>
              <a:t> </a:t>
            </a:r>
            <a:r>
              <a:rPr lang="en-US" altLang="ja-JP" dirty="0"/>
              <a:t>Hyperfine Interactions 65(1990)1007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FEA61D-4A0E-886A-3304-8AEFD29C17B6}"/>
              </a:ext>
            </a:extLst>
          </p:cNvPr>
          <p:cNvSpPr txBox="1"/>
          <p:nvPr/>
        </p:nvSpPr>
        <p:spPr>
          <a:xfrm>
            <a:off x="0" y="4826675"/>
            <a:ext cx="910541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Their set up has relatively short d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 drift length of about 45 mm because they aimed to measure the slow d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Hot d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lang="ja-JP" altLang="en-US" dirty="0"/>
              <a:t> </a:t>
            </a:r>
            <a:r>
              <a:rPr lang="en-US" altLang="ja-JP" dirty="0"/>
              <a:t>energy</a:t>
            </a:r>
            <a:r>
              <a:rPr lang="ja-JP" altLang="en-US" dirty="0"/>
              <a:t> </a:t>
            </a:r>
            <a:r>
              <a:rPr lang="en-US" altLang="ja-JP" dirty="0"/>
              <a:t>is</a:t>
            </a:r>
            <a:r>
              <a:rPr lang="ja-JP" altLang="en-US" dirty="0"/>
              <a:t> </a:t>
            </a:r>
            <a:r>
              <a:rPr lang="en-US" altLang="ja-JP" dirty="0"/>
              <a:t>expected to be about </a:t>
            </a:r>
            <a:r>
              <a:rPr kumimoji="1" lang="en-US" altLang="ja-JP" dirty="0"/>
              <a:t>1 keV(</a:t>
            </a:r>
            <a:r>
              <a:rPr kumimoji="1" lang="ja-JP" altLang="en-US" dirty="0"/>
              <a:t>～</a:t>
            </a:r>
            <a:r>
              <a:rPr kumimoji="1" lang="en-US" altLang="ja-JP" dirty="0"/>
              <a:t>30 cm /1 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s</a:t>
            </a:r>
            <a:r>
              <a:rPr kumimoji="1" lang="en-US" altLang="ja-JP" dirty="0"/>
              <a:t>)</a:t>
            </a:r>
            <a:r>
              <a:rPr lang="en-US" altLang="ja-JP" dirty="0"/>
              <a:t>. Even if there is a Hot 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dirty="0"/>
              <a:t>, it will be</a:t>
            </a:r>
            <a:r>
              <a:rPr kumimoji="1" lang="en-US" altLang="ja-JP" dirty="0"/>
              <a:t> stopped at the diffuser. Background discrimination is difficult with this setup.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To measure the Hot 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dirty="0"/>
              <a:t>, removable diffuser is necessary to secure over 10 cm drift region.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DDCFD7-48B8-A6E1-F7BF-EA658CBE9FC6}"/>
              </a:ext>
            </a:extLst>
          </p:cNvPr>
          <p:cNvSpPr txBox="1"/>
          <p:nvPr/>
        </p:nvSpPr>
        <p:spPr>
          <a:xfrm>
            <a:off x="5148064" y="1520895"/>
            <a:ext cx="3982679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They successfully measured the slow 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dirty="0"/>
              <a:t> of 1.1 eV which  is near the Ramsauer minimum.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They also confirmed the Ramsauer-Townsend effect by changing the H/D film</a:t>
            </a:r>
            <a:r>
              <a:rPr lang="ja-JP" altLang="en-US" dirty="0"/>
              <a:t> </a:t>
            </a:r>
            <a:r>
              <a:rPr lang="en-US" altLang="ja-JP" dirty="0"/>
              <a:t>thickness.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03D1B5-F0AA-AAF7-4071-E86D664B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54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E41E0-5C66-0BC5-A842-44D47DE2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BD8E99-FCAF-8AB5-58B8-A3986E6FA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ja-JP" altLang="ja-JP" b="1" dirty="0"/>
              <a:t>Three Key Measurements</a:t>
            </a:r>
          </a:p>
          <a:p>
            <a:pPr lvl="1"/>
            <a:r>
              <a:rPr lang="ja-JP" altLang="ja-JP" dirty="0"/>
              <a:t>Maximization of the muonic molecular formation rate via radiation-chemical effects </a:t>
            </a:r>
          </a:p>
          <a:p>
            <a:pPr lvl="1"/>
            <a:r>
              <a:rPr lang="ja-JP" altLang="ja-JP" dirty="0"/>
              <a:t>Investigation of radiative decay processes using TES detectors </a:t>
            </a:r>
          </a:p>
          <a:p>
            <a:pPr lvl="1"/>
            <a:r>
              <a:rPr lang="ja-JP" altLang="ja-JP" dirty="0"/>
              <a:t>Investigation of non-radiative decay processes through hot muonic atom detection </a:t>
            </a:r>
          </a:p>
          <a:p>
            <a:r>
              <a:rPr lang="ja-JP" altLang="ja-JP" b="1" dirty="0"/>
              <a:t>Observables and Detection Methods</a:t>
            </a:r>
          </a:p>
          <a:p>
            <a:pPr lvl="1"/>
            <a:r>
              <a:rPr lang="ja-JP" altLang="ja-JP" b="1" dirty="0"/>
              <a:t>Fusion products</a:t>
            </a:r>
            <a:r>
              <a:rPr lang="ja-JP" altLang="ja-JP" dirty="0"/>
              <a:t> </a:t>
            </a:r>
          </a:p>
          <a:p>
            <a:pPr lvl="2"/>
            <a:r>
              <a:rPr lang="ja-JP" altLang="ja-JP" dirty="0"/>
              <a:t>3 MeV protons → SSB </a:t>
            </a:r>
          </a:p>
          <a:p>
            <a:pPr lvl="2"/>
            <a:r>
              <a:rPr lang="ja-JP" altLang="ja-JP" dirty="0"/>
              <a:t>2.5 MeV neutrons → NE213, OGS, etc. </a:t>
            </a:r>
          </a:p>
          <a:p>
            <a:pPr lvl="2"/>
            <a:r>
              <a:rPr lang="ja-JP" altLang="ja-JP" dirty="0"/>
              <a:t>3.5 MeV alpha particles → SSB </a:t>
            </a:r>
          </a:p>
          <a:p>
            <a:pPr lvl="2"/>
            <a:r>
              <a:rPr lang="ja-JP" altLang="ja-JP" dirty="0"/>
              <a:t>14 MeV neutrons → NE213, OGS, etc. </a:t>
            </a:r>
          </a:p>
          <a:p>
            <a:pPr lvl="1"/>
            <a:r>
              <a:rPr lang="ja-JP" altLang="ja-JP" b="1" dirty="0"/>
              <a:t>He sticking X-rays</a:t>
            </a:r>
            <a:r>
              <a:rPr lang="ja-JP" altLang="ja-JP" dirty="0"/>
              <a:t> (6–10 keV) → SDD</a:t>
            </a:r>
            <a:endParaRPr lang="en-US" altLang="ja-JP" dirty="0"/>
          </a:p>
          <a:p>
            <a:pPr lvl="1"/>
            <a:r>
              <a:rPr lang="en-US" altLang="ja-JP" b="1" dirty="0"/>
              <a:t>Excited muonic molecule X-rays </a:t>
            </a:r>
            <a:r>
              <a:rPr lang="en-US" altLang="ja-JP" dirty="0"/>
              <a:t>(&lt;2 keV)</a:t>
            </a:r>
            <a:r>
              <a:rPr lang="ja-JP" altLang="en-US" dirty="0"/>
              <a:t> →</a:t>
            </a:r>
            <a:r>
              <a:rPr lang="ja-JP" altLang="ja-JP" dirty="0"/>
              <a:t> TES </a:t>
            </a:r>
          </a:p>
          <a:p>
            <a:pPr lvl="1"/>
            <a:r>
              <a:rPr lang="ja-JP" altLang="ja-JP" b="1" dirty="0"/>
              <a:t>Recycling muons</a:t>
            </a:r>
            <a:r>
              <a:rPr lang="ja-JP" altLang="ja-JP" dirty="0"/>
              <a:t> (~10 keV) → Dedicated setup </a:t>
            </a:r>
          </a:p>
          <a:p>
            <a:pPr lvl="1"/>
            <a:r>
              <a:rPr lang="ja-JP" altLang="ja-JP" b="1" dirty="0"/>
              <a:t>Hot muonic atoms</a:t>
            </a:r>
            <a:r>
              <a:rPr lang="ja-JP" altLang="ja-JP" dirty="0"/>
              <a:t> (~1 keV) → Dedicated setup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5F38A0-31AC-245E-E913-6709BF5C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70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F733EF-A0EB-2EEF-F803-357F76BB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spares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5B74CE1-9E22-F948-6665-E45412B7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1D79A8-6AD4-35E9-175E-0B43C46D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ORTEC SSB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416CDAE-CE03-61FE-6F9F-2C6DB045B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949" y="1600199"/>
            <a:ext cx="7252051" cy="45259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876A806-1565-CF0E-14BD-C7467F071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4" y="1878264"/>
            <a:ext cx="1427356" cy="39698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B301EC2-8679-A72E-861C-388FEA276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7" y="6126165"/>
            <a:ext cx="2047364" cy="30108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EEA7084-D542-B9DE-9182-633514AD0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177" y="5662956"/>
            <a:ext cx="2207941" cy="38137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8700CC-770D-7FBA-900E-73415035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18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8E9A3-D7DE-23D5-FDC4-EEBB7D89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Techno AP SDD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A464EE8-D990-4428-C222-CE8222DF2B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5044" y="1248969"/>
            <a:ext cx="5203687" cy="3096344"/>
          </a:xfrm>
          <a:prstGeom prst="rect">
            <a:avLst/>
          </a:prstGeom>
        </p:spPr>
      </p:pic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7C0F4C10-F2C4-4071-36D5-CD10CF4F9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8292" y="1388122"/>
            <a:ext cx="4038600" cy="297698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5EC76A2-6EC2-5D49-81E8-FC555C91A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39268"/>
            <a:ext cx="3033132" cy="211873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5CDEF7-ACF6-0ADA-AC71-0CA24F80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81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12AFC2B-C4CC-8199-1048-49200A02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NE213/EJ301</a:t>
            </a:r>
            <a:endParaRPr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53F3D9D6-78FF-0C31-BBE8-46CC84858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951"/>
          <a:stretch>
            <a:fillRect/>
          </a:stretch>
        </p:blipFill>
        <p:spPr>
          <a:xfrm>
            <a:off x="1835696" y="1244964"/>
            <a:ext cx="5472608" cy="5613036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413568-B6A3-D527-0AEE-E7209785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04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C7E9A-240E-0827-3457-B6A6BF2DF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7B85E6-60AA-49A8-0710-65ED464B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Alternative setup of </a:t>
            </a:r>
            <a:r>
              <a:rPr kumimoji="1" lang="en-US" altLang="ja-JP" dirty="0" err="1"/>
              <a:t>dt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in solid</a:t>
            </a:r>
            <a:endParaRPr kumimoji="1" lang="ja-JP" altLang="en-US" dirty="0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3A46C482-95FD-0D75-4E3E-A22E12EAB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269" t="27679" r="29269" b="2317"/>
          <a:stretch>
            <a:fillRect/>
          </a:stretch>
        </p:blipFill>
        <p:spPr>
          <a:xfrm>
            <a:off x="27428" y="1772816"/>
            <a:ext cx="4525960" cy="4525963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5CEF54-E91B-1F4F-09F5-AD3230E5BAEE}"/>
              </a:ext>
            </a:extLst>
          </p:cNvPr>
          <p:cNvSpPr txBox="1"/>
          <p:nvPr/>
        </p:nvSpPr>
        <p:spPr>
          <a:xfrm>
            <a:off x="4438529" y="1844824"/>
            <a:ext cx="4525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Similar to past</a:t>
            </a:r>
            <a:r>
              <a:rPr lang="ja-JP" altLang="en-US" dirty="0"/>
              <a:t> </a:t>
            </a:r>
            <a:r>
              <a:rPr kumimoji="1" lang="en-US" altLang="ja-JP" dirty="0"/>
              <a:t>Toyoda’s </a:t>
            </a:r>
            <a:r>
              <a:rPr kumimoji="1" lang="en-US" altLang="ja-JP" dirty="0" err="1"/>
              <a:t>dd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Diffuse D/T gas onto the cold (4 K) silver foil and form the thin solid foil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Measure 3.5 MeV fusion alphas or 14 MeV fusion neutrons to determine the fusion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Both DC beams and pulse beams are fine.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Other detectors: plastic scintillators, the X-ray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There is no target cell, so that we need to prepare double layer tritium confinement system. 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76A0BD3-DD44-CC65-7D8C-365C1532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68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B6E905-BDA9-1DA7-78D9-A3066846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dd-</a:t>
            </a:r>
            <a:r>
              <a:rPr kumimoji="1" lang="en-US" altLang="ja-JP" dirty="0" err="1"/>
              <a:t>muCF</a:t>
            </a:r>
            <a:r>
              <a:rPr kumimoji="1" lang="en-US" altLang="ja-JP" dirty="0"/>
              <a:t> experiment for non-radiative decay</a:t>
            </a:r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CC43A7D-7310-4CE2-1350-122115685A45}"/>
              </a:ext>
            </a:extLst>
          </p:cNvPr>
          <p:cNvSpPr/>
          <p:nvPr/>
        </p:nvSpPr>
        <p:spPr>
          <a:xfrm>
            <a:off x="492633" y="1916832"/>
            <a:ext cx="3672407" cy="22322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83B9FA8-4288-4476-AA34-A3A80FDD2F6D}"/>
              </a:ext>
            </a:extLst>
          </p:cNvPr>
          <p:cNvSpPr/>
          <p:nvPr/>
        </p:nvSpPr>
        <p:spPr>
          <a:xfrm>
            <a:off x="852673" y="2204864"/>
            <a:ext cx="2952328" cy="15841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EE0ABF8-54A0-579E-4D1C-5BC6A141FE70}"/>
              </a:ext>
            </a:extLst>
          </p:cNvPr>
          <p:cNvCxnSpPr>
            <a:cxnSpLocks/>
          </p:cNvCxnSpPr>
          <p:nvPr/>
        </p:nvCxnSpPr>
        <p:spPr>
          <a:xfrm>
            <a:off x="1428737" y="2204864"/>
            <a:ext cx="0" cy="15121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239EFBB-8E55-1F0B-EE22-224DAFB5F635}"/>
              </a:ext>
            </a:extLst>
          </p:cNvPr>
          <p:cNvSpPr/>
          <p:nvPr/>
        </p:nvSpPr>
        <p:spPr>
          <a:xfrm>
            <a:off x="1428737" y="2420888"/>
            <a:ext cx="216017" cy="100811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AD6B2F9-E68D-ACB4-4E0F-D4D322973BB2}"/>
              </a:ext>
            </a:extLst>
          </p:cNvPr>
          <p:cNvSpPr/>
          <p:nvPr/>
        </p:nvSpPr>
        <p:spPr>
          <a:xfrm>
            <a:off x="1932793" y="4293096"/>
            <a:ext cx="211832" cy="86409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B88F83A-CECA-19B2-859B-83CFF9D577E2}"/>
              </a:ext>
            </a:extLst>
          </p:cNvPr>
          <p:cNvSpPr/>
          <p:nvPr/>
        </p:nvSpPr>
        <p:spPr>
          <a:xfrm>
            <a:off x="2008993" y="5157192"/>
            <a:ext cx="135632" cy="135976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BF41E82-3DF0-7BE5-6498-0C2C250C618D}"/>
              </a:ext>
            </a:extLst>
          </p:cNvPr>
          <p:cNvCxnSpPr/>
          <p:nvPr/>
        </p:nvCxnSpPr>
        <p:spPr>
          <a:xfrm>
            <a:off x="1716769" y="4725144"/>
            <a:ext cx="0" cy="1512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5F38F3F-E5CA-9FF9-9032-5F3E77001A2F}"/>
              </a:ext>
            </a:extLst>
          </p:cNvPr>
          <p:cNvSpPr txBox="1"/>
          <p:nvPr/>
        </p:nvSpPr>
        <p:spPr>
          <a:xfrm>
            <a:off x="581138" y="5190745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50000"/>
                  </a:schemeClr>
                </a:solidFill>
              </a:rPr>
              <a:t>movable</a:t>
            </a:r>
          </a:p>
          <a:p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diffuser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DE77032-691D-FD4B-034E-7406522B7A06}"/>
              </a:ext>
            </a:extLst>
          </p:cNvPr>
          <p:cNvSpPr txBox="1"/>
          <p:nvPr/>
        </p:nvSpPr>
        <p:spPr>
          <a:xfrm>
            <a:off x="1788778" y="1861156"/>
            <a:ext cx="113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>
                    <a:lumMod val="50000"/>
                  </a:schemeClr>
                </a:solidFill>
              </a:rPr>
              <a:t>Cryostat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1F2B6DC-C48F-3500-A739-DE81526A827F}"/>
              </a:ext>
            </a:extLst>
          </p:cNvPr>
          <p:cNvSpPr/>
          <p:nvPr/>
        </p:nvSpPr>
        <p:spPr>
          <a:xfrm>
            <a:off x="1653153" y="2420888"/>
            <a:ext cx="63617" cy="1008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2FEFE60-38D5-34E9-37E1-60B01ABFCD83}"/>
              </a:ext>
            </a:extLst>
          </p:cNvPr>
          <p:cNvSpPr txBox="1"/>
          <p:nvPr/>
        </p:nvSpPr>
        <p:spPr>
          <a:xfrm>
            <a:off x="757249" y="4312587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Ag foil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778AB3F9-4B79-F150-01D3-4A578536958E}"/>
              </a:ext>
            </a:extLst>
          </p:cNvPr>
          <p:cNvCxnSpPr/>
          <p:nvPr/>
        </p:nvCxnSpPr>
        <p:spPr>
          <a:xfrm flipV="1">
            <a:off x="1428737" y="378904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12E15E4C-CBA4-6C25-2765-24493B5D518D}"/>
              </a:ext>
            </a:extLst>
          </p:cNvPr>
          <p:cNvCxnSpPr>
            <a:cxnSpLocks/>
          </p:cNvCxnSpPr>
          <p:nvPr/>
        </p:nvCxnSpPr>
        <p:spPr>
          <a:xfrm>
            <a:off x="1509144" y="1621795"/>
            <a:ext cx="0" cy="79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ABDA0BE-7526-18A3-B383-A606AFF9C185}"/>
              </a:ext>
            </a:extLst>
          </p:cNvPr>
          <p:cNvSpPr txBox="1"/>
          <p:nvPr/>
        </p:nvSpPr>
        <p:spPr>
          <a:xfrm>
            <a:off x="297321" y="1211334"/>
            <a:ext cx="1348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kumimoji="1" lang="en-US" altLang="ja-JP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kumimoji="1" lang="en-US" altLang="ja-JP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  <a:p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en-US" altLang="ja-JP" dirty="0" err="1">
                <a:solidFill>
                  <a:schemeClr val="accent5">
                    <a:lumMod val="75000"/>
                  </a:schemeClr>
                </a:solidFill>
              </a:rPr>
              <a:t>mm</a:t>
            </a:r>
            <a:r>
              <a:rPr lang="en-US" altLang="ja-JP" baseline="30000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kumimoji="1" lang="ja-JP" altLang="en-US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BA6E0264-22F0-C128-C4A2-2E098FDFEBDC}"/>
              </a:ext>
            </a:extLst>
          </p:cNvPr>
          <p:cNvCxnSpPr>
            <a:cxnSpLocks/>
          </p:cNvCxnSpPr>
          <p:nvPr/>
        </p:nvCxnSpPr>
        <p:spPr>
          <a:xfrm flipH="1">
            <a:off x="1684961" y="1857665"/>
            <a:ext cx="69944" cy="563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9FA68A5-AD80-CB52-A99F-0F000C50F8DD}"/>
              </a:ext>
            </a:extLst>
          </p:cNvPr>
          <p:cNvSpPr txBox="1"/>
          <p:nvPr/>
        </p:nvSpPr>
        <p:spPr>
          <a:xfrm>
            <a:off x="1617650" y="1237456"/>
            <a:ext cx="1591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thin 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kumimoji="1" lang="en-US" altLang="ja-JP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  <a:p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en-US" altLang="ja-JP" dirty="0" err="1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 err="1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altLang="ja-JP" baseline="30000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kumimoji="1" lang="ja-JP" altLang="en-US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3BD18F5-66A0-FB05-C12F-720534FEF7F3}"/>
              </a:ext>
            </a:extLst>
          </p:cNvPr>
          <p:cNvSpPr txBox="1"/>
          <p:nvPr/>
        </p:nvSpPr>
        <p:spPr>
          <a:xfrm>
            <a:off x="3092044" y="160467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Chamber</a:t>
            </a:r>
            <a:endParaRPr kumimoji="1" lang="ja-JP" altLang="en-US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E285E2A3-2919-F1FB-C258-08C5D4C4CFCD}"/>
              </a:ext>
            </a:extLst>
          </p:cNvPr>
          <p:cNvSpPr/>
          <p:nvPr/>
        </p:nvSpPr>
        <p:spPr>
          <a:xfrm>
            <a:off x="35496" y="2523833"/>
            <a:ext cx="1083808" cy="802221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Beam</a:t>
            </a:r>
            <a:endParaRPr kumimoji="1" lang="ja-JP" altLang="en-US" dirty="0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00D396C-E8DF-BAC2-E43A-D425B7234AE1}"/>
              </a:ext>
            </a:extLst>
          </p:cNvPr>
          <p:cNvCxnSpPr>
            <a:cxnSpLocks/>
          </p:cNvCxnSpPr>
          <p:nvPr/>
        </p:nvCxnSpPr>
        <p:spPr>
          <a:xfrm>
            <a:off x="1684961" y="4005064"/>
            <a:ext cx="13999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9EA6D263-689E-8839-1B13-D2F2D6759606}"/>
              </a:ext>
            </a:extLst>
          </p:cNvPr>
          <p:cNvCxnSpPr>
            <a:cxnSpLocks/>
          </p:cNvCxnSpPr>
          <p:nvPr/>
        </p:nvCxnSpPr>
        <p:spPr>
          <a:xfrm>
            <a:off x="3161116" y="2204864"/>
            <a:ext cx="0" cy="15121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38909BB-B310-BE9A-2F7F-F4FA6F2B4915}"/>
              </a:ext>
            </a:extLst>
          </p:cNvPr>
          <p:cNvSpPr/>
          <p:nvPr/>
        </p:nvSpPr>
        <p:spPr>
          <a:xfrm>
            <a:off x="3084921" y="2420888"/>
            <a:ext cx="63617" cy="1008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E7A0882-82A6-63E4-D1DC-827F41BEA667}"/>
              </a:ext>
            </a:extLst>
          </p:cNvPr>
          <p:cNvSpPr/>
          <p:nvPr/>
        </p:nvSpPr>
        <p:spPr>
          <a:xfrm>
            <a:off x="2580865" y="4301905"/>
            <a:ext cx="211832" cy="86409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8D5CF65-6EE2-5CE6-71F6-2D57C69903F1}"/>
              </a:ext>
            </a:extLst>
          </p:cNvPr>
          <p:cNvSpPr/>
          <p:nvPr/>
        </p:nvSpPr>
        <p:spPr>
          <a:xfrm>
            <a:off x="2580865" y="5168568"/>
            <a:ext cx="135632" cy="135976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FB6EABA3-CF15-A028-3355-34F98B538CED}"/>
              </a:ext>
            </a:extLst>
          </p:cNvPr>
          <p:cNvCxnSpPr/>
          <p:nvPr/>
        </p:nvCxnSpPr>
        <p:spPr>
          <a:xfrm>
            <a:off x="2868897" y="4725144"/>
            <a:ext cx="0" cy="1512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0F8041A-1018-C37A-D621-19427BDAC9BD}"/>
              </a:ext>
            </a:extLst>
          </p:cNvPr>
          <p:cNvSpPr txBox="1"/>
          <p:nvPr/>
        </p:nvSpPr>
        <p:spPr>
          <a:xfrm>
            <a:off x="2473226" y="377510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～</a:t>
            </a:r>
            <a:r>
              <a:rPr kumimoji="1" lang="en-US" altLang="ja-JP" dirty="0"/>
              <a:t>100 mm</a:t>
            </a:r>
            <a:endParaRPr kumimoji="1" lang="ja-JP" altLang="en-US" dirty="0"/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4F0DD435-43F7-2B9A-539F-CC799D5AD370}"/>
              </a:ext>
            </a:extLst>
          </p:cNvPr>
          <p:cNvCxnSpPr>
            <a:endCxn id="51" idx="1"/>
          </p:cNvCxnSpPr>
          <p:nvPr/>
        </p:nvCxnSpPr>
        <p:spPr>
          <a:xfrm>
            <a:off x="1788778" y="2924944"/>
            <a:ext cx="1296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6637181-69AD-B253-7862-4E9E451D2BA4}"/>
              </a:ext>
            </a:extLst>
          </p:cNvPr>
          <p:cNvSpPr txBox="1"/>
          <p:nvPr/>
        </p:nvSpPr>
        <p:spPr>
          <a:xfrm>
            <a:off x="1958857" y="260642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Hot d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8BC67E8-812A-90F9-6E1A-BEC721AB72F3}"/>
              </a:ext>
            </a:extLst>
          </p:cNvPr>
          <p:cNvSpPr txBox="1"/>
          <p:nvPr/>
        </p:nvSpPr>
        <p:spPr>
          <a:xfrm>
            <a:off x="1077092" y="3477522"/>
            <a:ext cx="7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50000"/>
                  </a:schemeClr>
                </a:solidFill>
              </a:rPr>
              <a:t>SSBs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FBF04F97-1024-F40E-5B6D-4D344B34CCB2}"/>
              </a:ext>
            </a:extLst>
          </p:cNvPr>
          <p:cNvGrpSpPr>
            <a:grpSpLocks noChangeAspect="1"/>
          </p:cNvGrpSpPr>
          <p:nvPr/>
        </p:nvGrpSpPr>
        <p:grpSpPr>
          <a:xfrm rot="13399754">
            <a:off x="1793436" y="3690492"/>
            <a:ext cx="532875" cy="323980"/>
            <a:chOff x="7890589" y="2747345"/>
            <a:chExt cx="625972" cy="380579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C9A7FF48-650A-0327-C725-B3573B7E476B}"/>
                </a:ext>
              </a:extLst>
            </p:cNvPr>
            <p:cNvSpPr/>
            <p:nvPr/>
          </p:nvSpPr>
          <p:spPr>
            <a:xfrm>
              <a:off x="7890589" y="2747345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4599BDD6-7360-200E-9EF1-1A08583A6C96}"/>
                </a:ext>
              </a:extLst>
            </p:cNvPr>
            <p:cNvSpPr/>
            <p:nvPr/>
          </p:nvSpPr>
          <p:spPr>
            <a:xfrm>
              <a:off x="8366337" y="2747345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B039C429-F43A-AF51-63B9-B9F2DA8E79EB}"/>
                </a:ext>
              </a:extLst>
            </p:cNvPr>
            <p:cNvCxnSpPr>
              <a:stCxn id="62" idx="3"/>
              <a:endCxn id="63" idx="1"/>
            </p:cNvCxnSpPr>
            <p:nvPr/>
          </p:nvCxnSpPr>
          <p:spPr>
            <a:xfrm>
              <a:off x="8040813" y="2829623"/>
              <a:ext cx="325524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DDFD3C4A-7D83-6804-9515-7CEFF3E8C947}"/>
                </a:ext>
              </a:extLst>
            </p:cNvPr>
            <p:cNvSpPr/>
            <p:nvPr/>
          </p:nvSpPr>
          <p:spPr>
            <a:xfrm>
              <a:off x="7890589" y="2963369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03494DB7-4E35-E8B6-2B29-F1DD964123C4}"/>
                </a:ext>
              </a:extLst>
            </p:cNvPr>
            <p:cNvSpPr/>
            <p:nvPr/>
          </p:nvSpPr>
          <p:spPr>
            <a:xfrm>
              <a:off x="8366337" y="2963369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F61485F9-B3FD-9DD3-51CF-987A043CDE1D}"/>
                </a:ext>
              </a:extLst>
            </p:cNvPr>
            <p:cNvCxnSpPr>
              <a:stCxn id="65" idx="3"/>
              <a:endCxn id="66" idx="1"/>
            </p:cNvCxnSpPr>
            <p:nvPr/>
          </p:nvCxnSpPr>
          <p:spPr>
            <a:xfrm>
              <a:off x="8040813" y="3045647"/>
              <a:ext cx="325524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A70FD64-0627-458C-292B-49F45BE29066}"/>
              </a:ext>
            </a:extLst>
          </p:cNvPr>
          <p:cNvSpPr txBox="1"/>
          <p:nvPr/>
        </p:nvSpPr>
        <p:spPr>
          <a:xfrm>
            <a:off x="4369882" y="1857665"/>
            <a:ext cx="4666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ラムザウアからの</a:t>
            </a:r>
            <a:r>
              <a:rPr lang="en-US" altLang="ja-JP" dirty="0"/>
              <a:t>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ja-JP" altLang="en-US" dirty="0"/>
              <a:t>は</a:t>
            </a:r>
            <a:r>
              <a:rPr lang="en-US" altLang="ja-JP" dirty="0"/>
              <a:t>1 eV</a:t>
            </a:r>
            <a:r>
              <a:rPr lang="ja-JP" altLang="en-US" dirty="0"/>
              <a:t>ぐらい</a:t>
            </a:r>
            <a:r>
              <a:rPr lang="en-US" altLang="ja-JP" dirty="0"/>
              <a:t>,epithermal</a:t>
            </a:r>
            <a:r>
              <a:rPr lang="ja-JP" altLang="en-US" dirty="0"/>
              <a:t>も同等なのに対して、</a:t>
            </a:r>
            <a:r>
              <a:rPr lang="en-US" altLang="ja-JP" dirty="0" err="1"/>
              <a:t>dd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/>
              <a:t>*</a:t>
            </a:r>
            <a:r>
              <a:rPr lang="ja-JP" altLang="en-US" dirty="0"/>
              <a:t>からの</a:t>
            </a:r>
            <a:r>
              <a:rPr lang="en-US" altLang="ja-JP" dirty="0"/>
              <a:t>Hot 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ja-JP" altLang="en-US" dirty="0"/>
              <a:t>は</a:t>
            </a:r>
            <a:r>
              <a:rPr lang="en-US" altLang="ja-JP" dirty="0"/>
              <a:t>1 keV</a:t>
            </a:r>
            <a:r>
              <a:rPr lang="ja-JP" altLang="en-US" dirty="0"/>
              <a:t>程度と高い。</a:t>
            </a:r>
            <a:r>
              <a:rPr lang="en-US" altLang="ja-JP" dirty="0"/>
              <a:t>1 eV</a:t>
            </a:r>
            <a:r>
              <a:rPr lang="ja-JP" altLang="en-US" dirty="0"/>
              <a:t>の</a:t>
            </a:r>
            <a:r>
              <a:rPr lang="en-US" altLang="ja-JP" dirty="0"/>
              <a:t>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ja-JP" altLang="en-US" dirty="0">
                <a:latin typeface="Symbol" panose="05050102010706020507" pitchFamily="18" charset="2"/>
              </a:rPr>
              <a:t>の速度は</a:t>
            </a:r>
            <a:r>
              <a:rPr lang="en-US" altLang="ja-JP" dirty="0">
                <a:latin typeface="Symbol" panose="05050102010706020507" pitchFamily="18" charset="2"/>
              </a:rPr>
              <a:t>1 </a:t>
            </a:r>
            <a:r>
              <a:rPr lang="en-US" altLang="ja-JP" dirty="0"/>
              <a:t>cm/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 err="1"/>
              <a:t>s</a:t>
            </a:r>
            <a:r>
              <a:rPr lang="ja-JP" altLang="en-US" dirty="0"/>
              <a:t>なので</a:t>
            </a:r>
            <a:r>
              <a:rPr lang="en-US" altLang="ja-JP" dirty="0"/>
              <a:t>100 mm</a:t>
            </a:r>
            <a:r>
              <a:rPr lang="ja-JP" altLang="en-US" dirty="0"/>
              <a:t>も離せばすべて</a:t>
            </a:r>
            <a:r>
              <a:rPr lang="en-US" altLang="ja-JP" dirty="0"/>
              <a:t>Hot 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ja-JP" altLang="en-US" dirty="0"/>
              <a:t>だけになる。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recycling muon</a:t>
            </a:r>
            <a:r>
              <a:rPr kumimoji="1" lang="ja-JP" altLang="en-US" dirty="0"/>
              <a:t>が効いてくるようであれば、磁場もしくは電場を掛けて</a:t>
            </a:r>
            <a:r>
              <a:rPr kumimoji="1" lang="en-US" altLang="ja-JP" dirty="0"/>
              <a:t>sweep</a:t>
            </a:r>
            <a:r>
              <a:rPr kumimoji="1" lang="ja-JP" altLang="en-US" dirty="0"/>
              <a:t>する必要がある。</a:t>
            </a:r>
            <a:r>
              <a:rPr lang="en-US" altLang="ja-JP" dirty="0"/>
              <a:t> 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ja-JP" altLang="en-US" dirty="0"/>
              <a:t>は電気的に中性なので影響を受けない。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SSBs</a:t>
            </a:r>
            <a:r>
              <a:rPr kumimoji="1" lang="ja-JP" altLang="en-US" dirty="0"/>
              <a:t>で</a:t>
            </a:r>
            <a:r>
              <a:rPr kumimoji="1" lang="en-US" altLang="ja-JP" dirty="0">
                <a:latin typeface="Symbol" panose="05050102010706020507" pitchFamily="18" charset="2"/>
              </a:rPr>
              <a:t>D</a:t>
            </a:r>
            <a:r>
              <a:rPr kumimoji="1" lang="en-US" altLang="ja-JP" dirty="0"/>
              <a:t>E-E</a:t>
            </a:r>
            <a:r>
              <a:rPr kumimoji="1" lang="ja-JP" altLang="en-US" dirty="0"/>
              <a:t>を測ると必然的に</a:t>
            </a:r>
            <a:r>
              <a:rPr kumimoji="1" lang="en-US" altLang="ja-JP" dirty="0"/>
              <a:t>coincidence</a:t>
            </a:r>
            <a:r>
              <a:rPr kumimoji="1" lang="ja-JP" altLang="en-US" dirty="0"/>
              <a:t>を取ることになる。適切に置くことで上流標的からの</a:t>
            </a:r>
            <a:r>
              <a:rPr kumimoji="1" lang="en-US" altLang="ja-JP" dirty="0"/>
              <a:t>dd-</a:t>
            </a:r>
            <a:r>
              <a:rPr kumimoji="1" lang="en-US" altLang="ja-JP" dirty="0" err="1"/>
              <a:t>muCF</a:t>
            </a:r>
            <a:r>
              <a:rPr kumimoji="1" lang="ja-JP" altLang="en-US" dirty="0"/>
              <a:t>の影響を受けずに</a:t>
            </a:r>
            <a:r>
              <a:rPr kumimoji="1" lang="en-US" altLang="ja-JP" dirty="0"/>
              <a:t>Hot </a:t>
            </a:r>
            <a:r>
              <a:rPr lang="en-US" altLang="ja-JP" dirty="0"/>
              <a:t>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ja-JP" altLang="en-US" dirty="0">
                <a:latin typeface="Symbol" panose="05050102010706020507" pitchFamily="18" charset="2"/>
              </a:rPr>
              <a:t>からの</a:t>
            </a:r>
            <a:r>
              <a:rPr lang="en-US" altLang="ja-JP" dirty="0" err="1"/>
              <a:t>dd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ja-JP" altLang="en-US" dirty="0">
                <a:latin typeface="Symbol" panose="05050102010706020507" pitchFamily="18" charset="2"/>
              </a:rPr>
              <a:t>イベントだけ見ることができる。</a:t>
            </a:r>
            <a:endParaRPr lang="en-US" altLang="ja-JP" dirty="0">
              <a:latin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/>
              <a:t>dd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 err="1"/>
              <a:t>CF</a:t>
            </a:r>
            <a:r>
              <a:rPr lang="ja-JP" altLang="en-US" dirty="0"/>
              <a:t>は</a:t>
            </a:r>
            <a:r>
              <a:rPr lang="en-US" altLang="ja-JP" dirty="0"/>
              <a:t>rate</a:t>
            </a:r>
            <a:r>
              <a:rPr lang="ja-JP" altLang="en-US" dirty="0"/>
              <a:t>が低いので</a:t>
            </a:r>
            <a:r>
              <a:rPr lang="en-US" altLang="ja-JP" dirty="0"/>
              <a:t>2</a:t>
            </a:r>
            <a:r>
              <a:rPr lang="ja-JP" altLang="en-US" dirty="0"/>
              <a:t>回目のサイクルの影響は少ない。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標的間隔を変えてデータが取れると面白い。</a:t>
            </a:r>
            <a:endParaRPr lang="en-US" altLang="ja-JP" dirty="0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F55D1BC2-2E2C-6739-7878-E5D68821883F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3084921" y="1604671"/>
            <a:ext cx="31809" cy="816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4968D8-57FF-3519-2DF3-B2E3A9C4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8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7430B1-E09A-032E-B687-60466B69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Okada-</a:t>
            </a:r>
            <a:r>
              <a:rPr kumimoji="1" lang="en-US" altLang="ja-JP" dirty="0" err="1"/>
              <a:t>san’s</a:t>
            </a:r>
            <a:r>
              <a:rPr kumimoji="1" lang="en-US" altLang="ja-JP" dirty="0"/>
              <a:t> 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diagram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2AABC14-39B9-E991-DD71-16EC35F42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361" y="1700808"/>
            <a:ext cx="4644031" cy="45259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311C7F-6A2D-E250-43CA-D7F71E9A032A}"/>
              </a:ext>
            </a:extLst>
          </p:cNvPr>
          <p:cNvSpPr txBox="1"/>
          <p:nvPr/>
        </p:nvSpPr>
        <p:spPr>
          <a:xfrm>
            <a:off x="4788025" y="191683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solidFill>
                  <a:srgbClr val="FF0000"/>
                </a:solidFill>
              </a:rPr>
              <a:t>R</a:t>
            </a:r>
            <a:r>
              <a:rPr kumimoji="1" lang="en-US" altLang="ja-JP" dirty="0">
                <a:solidFill>
                  <a:srgbClr val="FF0000"/>
                </a:solidFill>
              </a:rPr>
              <a:t>adiation chemistry effect: </a:t>
            </a:r>
            <a:r>
              <a:rPr lang="en-US" altLang="ja-JP" dirty="0"/>
              <a:t>High muonic-molecule formation rates for D₃⁺ 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solidFill>
                  <a:srgbClr val="00B050"/>
                </a:solidFill>
              </a:rPr>
              <a:t>Fast </a:t>
            </a:r>
            <a:r>
              <a:rPr lang="en-US" altLang="ja-JP" dirty="0" err="1">
                <a:solidFill>
                  <a:srgbClr val="00B050"/>
                </a:solidFill>
              </a:rPr>
              <a:t>Track:</a:t>
            </a:r>
            <a:r>
              <a:rPr lang="en-US" altLang="ja-JP" dirty="0" err="1"/>
              <a:t>A</a:t>
            </a:r>
            <a:r>
              <a:rPr lang="en-US" altLang="ja-JP" dirty="0"/>
              <a:t> high-speed reaction pathway via resonant states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In-flight reactions: </a:t>
            </a:r>
            <a:r>
              <a:rPr lang="en-US" altLang="ja-JP" dirty="0"/>
              <a:t>Suppression of α–μ sticking (W) through fusion occurring in flight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629D679-D0CD-88DA-CD1F-87EDDEAE29BF}"/>
              </a:ext>
            </a:extLst>
          </p:cNvPr>
          <p:cNvSpPr/>
          <p:nvPr/>
        </p:nvSpPr>
        <p:spPr>
          <a:xfrm>
            <a:off x="3059832" y="328498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242FCAF-4DAA-4745-B276-A5E8B3C762D1}"/>
              </a:ext>
            </a:extLst>
          </p:cNvPr>
          <p:cNvSpPr/>
          <p:nvPr/>
        </p:nvSpPr>
        <p:spPr>
          <a:xfrm>
            <a:off x="1259632" y="4045136"/>
            <a:ext cx="360040" cy="3600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71E5C40-F85E-15F2-7E1B-BDC0C6B90FEA}"/>
              </a:ext>
            </a:extLst>
          </p:cNvPr>
          <p:cNvSpPr/>
          <p:nvPr/>
        </p:nvSpPr>
        <p:spPr>
          <a:xfrm>
            <a:off x="1654812" y="2890974"/>
            <a:ext cx="360040" cy="3600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B6633A-65B3-E082-75F4-D1565CBB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58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4115-9029-1DBE-3DDB-D989CAC7C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51A55-7142-9353-F403-F4357CCB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過去の参考になる実験</a:t>
            </a:r>
            <a:r>
              <a:rPr lang="en-US" altLang="ja-JP" dirty="0"/>
              <a:t>2: </a:t>
            </a:r>
            <a:r>
              <a:rPr lang="ja-JP" altLang="en-US" dirty="0"/>
              <a:t>藤原さんの</a:t>
            </a:r>
            <a:r>
              <a:rPr lang="en-US" altLang="ja-JP" dirty="0"/>
              <a:t>TRIUMF</a:t>
            </a:r>
            <a:r>
              <a:rPr lang="ja-JP" altLang="en-US" dirty="0"/>
              <a:t>実験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AB72B3-3141-F025-8321-A31B20519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" y="1417638"/>
            <a:ext cx="4590456" cy="47354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AFBF771-8116-68DD-8DAA-81102EA5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580" y="1381374"/>
            <a:ext cx="2147582" cy="21643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1112AAC-06D3-B95A-C441-8D6240520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861" y="1433892"/>
            <a:ext cx="2162175" cy="23241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EBDD235-7D32-B0F5-2F8A-A99AF2531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019" y="3757992"/>
            <a:ext cx="2852257" cy="257542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093A6B-FF3D-D628-6D1D-CB25B9D5392A}"/>
              </a:ext>
            </a:extLst>
          </p:cNvPr>
          <p:cNvSpPr txBox="1"/>
          <p:nvPr/>
        </p:nvSpPr>
        <p:spPr>
          <a:xfrm>
            <a:off x="0" y="6414085"/>
            <a:ext cx="8964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ja-JP" sz="16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M.C. Fujiwara, et al., Phys. Rev. Lett. </a:t>
            </a:r>
            <a:r>
              <a:rPr lang="en-US" altLang="ja-JP" sz="16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85</a:t>
            </a:r>
            <a:r>
              <a:rPr lang="en-US" altLang="ja-JP" sz="16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DOI: https://doi.org/10.1103/PhysRevLett.85.1642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96941B-CB29-B211-AAD8-414B08F9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D8DC8-0DBF-43CF-DF74-5BD78E966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FBFD1C-64F3-97A2-1AED-2E3B0C13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dt-</a:t>
            </a:r>
            <a:r>
              <a:rPr kumimoji="1" lang="en-US" altLang="ja-JP" dirty="0" err="1"/>
              <a:t>muCF</a:t>
            </a:r>
            <a:r>
              <a:rPr kumimoji="1" lang="en-US" altLang="ja-JP" dirty="0"/>
              <a:t> experiment for non-radiative decay</a:t>
            </a:r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10DFF11-80FC-3269-AA8D-B0A99A718C52}"/>
              </a:ext>
            </a:extLst>
          </p:cNvPr>
          <p:cNvSpPr/>
          <p:nvPr/>
        </p:nvSpPr>
        <p:spPr>
          <a:xfrm>
            <a:off x="492633" y="1691999"/>
            <a:ext cx="3672407" cy="24570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B013559-57FA-0CC7-164F-C91F21F8721C}"/>
              </a:ext>
            </a:extLst>
          </p:cNvPr>
          <p:cNvSpPr/>
          <p:nvPr/>
        </p:nvSpPr>
        <p:spPr>
          <a:xfrm>
            <a:off x="852673" y="2204864"/>
            <a:ext cx="2952328" cy="158417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43C4257-23FE-1A21-C3DA-68ABB56857D3}"/>
              </a:ext>
            </a:extLst>
          </p:cNvPr>
          <p:cNvCxnSpPr>
            <a:cxnSpLocks/>
          </p:cNvCxnSpPr>
          <p:nvPr/>
        </p:nvCxnSpPr>
        <p:spPr>
          <a:xfrm>
            <a:off x="1428737" y="2204864"/>
            <a:ext cx="0" cy="15121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96E0450-817B-91DD-E34E-733B4E6A9751}"/>
              </a:ext>
            </a:extLst>
          </p:cNvPr>
          <p:cNvSpPr/>
          <p:nvPr/>
        </p:nvSpPr>
        <p:spPr>
          <a:xfrm>
            <a:off x="1428737" y="2420888"/>
            <a:ext cx="216017" cy="100811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4B20EB3-753F-DA81-D3AD-84C13979AC8F}"/>
              </a:ext>
            </a:extLst>
          </p:cNvPr>
          <p:cNvSpPr/>
          <p:nvPr/>
        </p:nvSpPr>
        <p:spPr>
          <a:xfrm>
            <a:off x="1932793" y="4293096"/>
            <a:ext cx="211832" cy="86409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127BE74-7A83-6AED-5A05-D27230A71ABB}"/>
              </a:ext>
            </a:extLst>
          </p:cNvPr>
          <p:cNvSpPr/>
          <p:nvPr/>
        </p:nvSpPr>
        <p:spPr>
          <a:xfrm>
            <a:off x="2008993" y="5157192"/>
            <a:ext cx="135632" cy="135976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20A1674-D224-813C-5C48-9F51F462F420}"/>
              </a:ext>
            </a:extLst>
          </p:cNvPr>
          <p:cNvCxnSpPr/>
          <p:nvPr/>
        </p:nvCxnSpPr>
        <p:spPr>
          <a:xfrm>
            <a:off x="1716769" y="4725144"/>
            <a:ext cx="0" cy="1512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105E934-7240-4C3B-6909-0E40F33EA136}"/>
              </a:ext>
            </a:extLst>
          </p:cNvPr>
          <p:cNvSpPr txBox="1"/>
          <p:nvPr/>
        </p:nvSpPr>
        <p:spPr>
          <a:xfrm>
            <a:off x="581138" y="5190745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50000"/>
                  </a:schemeClr>
                </a:solidFill>
              </a:rPr>
              <a:t>movable</a:t>
            </a:r>
          </a:p>
          <a:p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diffuser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3B76A5B-2C82-3412-1F99-D22302781F55}"/>
              </a:ext>
            </a:extLst>
          </p:cNvPr>
          <p:cNvSpPr txBox="1"/>
          <p:nvPr/>
        </p:nvSpPr>
        <p:spPr>
          <a:xfrm>
            <a:off x="369315" y="1883239"/>
            <a:ext cx="113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3">
                    <a:lumMod val="50000"/>
                  </a:schemeClr>
                </a:solidFill>
              </a:rPr>
              <a:t>Cryostat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F01D32B-C26D-FB89-2514-A701FEA49B2D}"/>
              </a:ext>
            </a:extLst>
          </p:cNvPr>
          <p:cNvSpPr/>
          <p:nvPr/>
        </p:nvSpPr>
        <p:spPr>
          <a:xfrm>
            <a:off x="1653153" y="2420888"/>
            <a:ext cx="63617" cy="1008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7FA705B-FBE8-CD1A-0496-E0A1097137E2}"/>
              </a:ext>
            </a:extLst>
          </p:cNvPr>
          <p:cNvSpPr txBox="1"/>
          <p:nvPr/>
        </p:nvSpPr>
        <p:spPr>
          <a:xfrm>
            <a:off x="757249" y="4312587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Ag foil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C75DC159-36D3-64D9-6B72-2989A2CC1F16}"/>
              </a:ext>
            </a:extLst>
          </p:cNvPr>
          <p:cNvCxnSpPr/>
          <p:nvPr/>
        </p:nvCxnSpPr>
        <p:spPr>
          <a:xfrm flipV="1">
            <a:off x="1428737" y="378904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0694778C-3865-35C2-353F-9428EE0DD288}"/>
              </a:ext>
            </a:extLst>
          </p:cNvPr>
          <p:cNvCxnSpPr>
            <a:cxnSpLocks/>
          </p:cNvCxnSpPr>
          <p:nvPr/>
        </p:nvCxnSpPr>
        <p:spPr>
          <a:xfrm>
            <a:off x="1499624" y="1461393"/>
            <a:ext cx="9520" cy="95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5F7BFF4-2D6A-F9E6-F70F-2730067C4726}"/>
              </a:ext>
            </a:extLst>
          </p:cNvPr>
          <p:cNvSpPr txBox="1"/>
          <p:nvPr/>
        </p:nvSpPr>
        <p:spPr>
          <a:xfrm>
            <a:off x="300164" y="1138228"/>
            <a:ext cx="1348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kumimoji="1" lang="en-US" altLang="ja-JP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kumimoji="1" lang="en-US" altLang="ja-JP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  <a:p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en-US" altLang="ja-JP" dirty="0" err="1">
                <a:solidFill>
                  <a:schemeClr val="accent5">
                    <a:lumMod val="75000"/>
                  </a:schemeClr>
                </a:solidFill>
              </a:rPr>
              <a:t>mm</a:t>
            </a:r>
            <a:r>
              <a:rPr lang="en-US" altLang="ja-JP" baseline="30000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kumimoji="1" lang="ja-JP" altLang="en-US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2541D84-9FD4-EB11-1D56-4B8DB0D71F12}"/>
              </a:ext>
            </a:extLst>
          </p:cNvPr>
          <p:cNvCxnSpPr>
            <a:cxnSpLocks/>
          </p:cNvCxnSpPr>
          <p:nvPr/>
        </p:nvCxnSpPr>
        <p:spPr>
          <a:xfrm flipH="1">
            <a:off x="1684961" y="1713100"/>
            <a:ext cx="42659" cy="707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F401394-C822-F361-5971-6A5A8A9AD8EA}"/>
              </a:ext>
            </a:extLst>
          </p:cNvPr>
          <p:cNvSpPr txBox="1"/>
          <p:nvPr/>
        </p:nvSpPr>
        <p:spPr>
          <a:xfrm>
            <a:off x="1618236" y="1105925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thin T</a:t>
            </a:r>
            <a:r>
              <a:rPr kumimoji="1" lang="en-US" altLang="ja-JP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en-US" altLang="ja-JP" dirty="0" err="1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 err="1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altLang="ja-JP" baseline="30000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kumimoji="1" lang="ja-JP" altLang="en-US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40D656D-B5F2-F33F-4D11-758843E4DDDB}"/>
              </a:ext>
            </a:extLst>
          </p:cNvPr>
          <p:cNvSpPr txBox="1"/>
          <p:nvPr/>
        </p:nvSpPr>
        <p:spPr>
          <a:xfrm>
            <a:off x="3005680" y="1665892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Chamber</a:t>
            </a:r>
            <a:endParaRPr kumimoji="1" lang="ja-JP" altLang="en-US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3911448D-D6CE-79C2-89F1-FA677D14DD22}"/>
              </a:ext>
            </a:extLst>
          </p:cNvPr>
          <p:cNvSpPr/>
          <p:nvPr/>
        </p:nvSpPr>
        <p:spPr>
          <a:xfrm>
            <a:off x="35496" y="2523833"/>
            <a:ext cx="1083808" cy="802221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Beam</a:t>
            </a:r>
            <a:endParaRPr kumimoji="1" lang="ja-JP" altLang="en-US" dirty="0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4F907740-D850-4431-3116-44344D1D8295}"/>
              </a:ext>
            </a:extLst>
          </p:cNvPr>
          <p:cNvCxnSpPr>
            <a:cxnSpLocks/>
          </p:cNvCxnSpPr>
          <p:nvPr/>
        </p:nvCxnSpPr>
        <p:spPr>
          <a:xfrm>
            <a:off x="1684961" y="4005064"/>
            <a:ext cx="13999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097A512E-E2CE-00DB-5206-9165AD5DADA6}"/>
              </a:ext>
            </a:extLst>
          </p:cNvPr>
          <p:cNvCxnSpPr>
            <a:cxnSpLocks/>
          </p:cNvCxnSpPr>
          <p:nvPr/>
        </p:nvCxnSpPr>
        <p:spPr>
          <a:xfrm>
            <a:off x="3161116" y="2204864"/>
            <a:ext cx="0" cy="15121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BB1FBDA-246A-2E16-A042-55BBDFF7B787}"/>
              </a:ext>
            </a:extLst>
          </p:cNvPr>
          <p:cNvSpPr/>
          <p:nvPr/>
        </p:nvSpPr>
        <p:spPr>
          <a:xfrm>
            <a:off x="3084921" y="2420888"/>
            <a:ext cx="63617" cy="1008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9BEDD44-89CD-42D1-DE22-11BFFBAB06C4}"/>
              </a:ext>
            </a:extLst>
          </p:cNvPr>
          <p:cNvSpPr/>
          <p:nvPr/>
        </p:nvSpPr>
        <p:spPr>
          <a:xfrm>
            <a:off x="2580865" y="4301905"/>
            <a:ext cx="211832" cy="86409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5DC73-E7B1-94DD-E2CE-3C356EAACED1}"/>
              </a:ext>
            </a:extLst>
          </p:cNvPr>
          <p:cNvSpPr/>
          <p:nvPr/>
        </p:nvSpPr>
        <p:spPr>
          <a:xfrm>
            <a:off x="2580865" y="5168568"/>
            <a:ext cx="135632" cy="135976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B19B81DA-6538-E767-2B48-8237D832C144}"/>
              </a:ext>
            </a:extLst>
          </p:cNvPr>
          <p:cNvCxnSpPr/>
          <p:nvPr/>
        </p:nvCxnSpPr>
        <p:spPr>
          <a:xfrm>
            <a:off x="2868897" y="4725144"/>
            <a:ext cx="0" cy="1512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5A6AD9A-0033-B796-3568-CD1458DFF56D}"/>
              </a:ext>
            </a:extLst>
          </p:cNvPr>
          <p:cNvSpPr txBox="1"/>
          <p:nvPr/>
        </p:nvSpPr>
        <p:spPr>
          <a:xfrm>
            <a:off x="2473226" y="377510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～</a:t>
            </a:r>
            <a:r>
              <a:rPr kumimoji="1" lang="en-US" altLang="ja-JP" dirty="0"/>
              <a:t>100 mm</a:t>
            </a:r>
            <a:endParaRPr kumimoji="1" lang="ja-JP" altLang="en-US" dirty="0"/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D330EA43-AF8A-9A50-1DE8-D52A077AE5FA}"/>
              </a:ext>
            </a:extLst>
          </p:cNvPr>
          <p:cNvCxnSpPr>
            <a:endCxn id="51" idx="1"/>
          </p:cNvCxnSpPr>
          <p:nvPr/>
        </p:nvCxnSpPr>
        <p:spPr>
          <a:xfrm>
            <a:off x="1788778" y="2924944"/>
            <a:ext cx="1296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BAAB0B4-54BF-A883-9858-7FF89E298589}"/>
              </a:ext>
            </a:extLst>
          </p:cNvPr>
          <p:cNvSpPr txBox="1"/>
          <p:nvPr/>
        </p:nvSpPr>
        <p:spPr>
          <a:xfrm>
            <a:off x="1958857" y="260642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Hot t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BF02ACD-7A6C-0EBC-562C-6AA8089913BF}"/>
              </a:ext>
            </a:extLst>
          </p:cNvPr>
          <p:cNvSpPr txBox="1"/>
          <p:nvPr/>
        </p:nvSpPr>
        <p:spPr>
          <a:xfrm>
            <a:off x="1016953" y="3477522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50000"/>
                  </a:schemeClr>
                </a:solidFill>
              </a:rPr>
              <a:t>SSBs1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AD18BB5D-5584-1CAC-F52C-2F8A896CA49C}"/>
              </a:ext>
            </a:extLst>
          </p:cNvPr>
          <p:cNvGrpSpPr>
            <a:grpSpLocks noChangeAspect="1"/>
          </p:cNvGrpSpPr>
          <p:nvPr/>
        </p:nvGrpSpPr>
        <p:grpSpPr>
          <a:xfrm rot="13399754">
            <a:off x="1793436" y="3690492"/>
            <a:ext cx="532875" cy="323980"/>
            <a:chOff x="7890589" y="2747345"/>
            <a:chExt cx="625972" cy="380579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1654ADB9-66C3-20E0-2880-1A8061EB7155}"/>
                </a:ext>
              </a:extLst>
            </p:cNvPr>
            <p:cNvSpPr/>
            <p:nvPr/>
          </p:nvSpPr>
          <p:spPr>
            <a:xfrm>
              <a:off x="7890589" y="2747345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F3239E5A-B821-ED8F-93C0-7770AFF5374B}"/>
                </a:ext>
              </a:extLst>
            </p:cNvPr>
            <p:cNvSpPr/>
            <p:nvPr/>
          </p:nvSpPr>
          <p:spPr>
            <a:xfrm>
              <a:off x="8366337" y="2747345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C5A5491-6A4C-E9D0-5FC3-95AFE007892C}"/>
                </a:ext>
              </a:extLst>
            </p:cNvPr>
            <p:cNvCxnSpPr>
              <a:stCxn id="62" idx="3"/>
              <a:endCxn id="63" idx="1"/>
            </p:cNvCxnSpPr>
            <p:nvPr/>
          </p:nvCxnSpPr>
          <p:spPr>
            <a:xfrm>
              <a:off x="8040813" y="2829623"/>
              <a:ext cx="325524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60E597B6-896F-E0A7-8C4C-7CB47F5086C2}"/>
                </a:ext>
              </a:extLst>
            </p:cNvPr>
            <p:cNvSpPr/>
            <p:nvPr/>
          </p:nvSpPr>
          <p:spPr>
            <a:xfrm>
              <a:off x="7890589" y="2963369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B2CE634D-B0CF-C3B8-0379-40DCFB58F3E8}"/>
                </a:ext>
              </a:extLst>
            </p:cNvPr>
            <p:cNvSpPr/>
            <p:nvPr/>
          </p:nvSpPr>
          <p:spPr>
            <a:xfrm>
              <a:off x="8366337" y="2963369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ACA08910-5864-2F78-4623-00119976532B}"/>
                </a:ext>
              </a:extLst>
            </p:cNvPr>
            <p:cNvCxnSpPr>
              <a:stCxn id="65" idx="3"/>
              <a:endCxn id="66" idx="1"/>
            </p:cNvCxnSpPr>
            <p:nvPr/>
          </p:nvCxnSpPr>
          <p:spPr>
            <a:xfrm>
              <a:off x="8040813" y="3045647"/>
              <a:ext cx="325524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DB7D3F0-1396-3777-B9C0-639D3C4F98AB}"/>
              </a:ext>
            </a:extLst>
          </p:cNvPr>
          <p:cNvSpPr txBox="1"/>
          <p:nvPr/>
        </p:nvSpPr>
        <p:spPr>
          <a:xfrm>
            <a:off x="4369882" y="1857665"/>
            <a:ext cx="4666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1</a:t>
            </a:r>
            <a:r>
              <a:rPr lang="ja-JP" altLang="en-US" dirty="0"/>
              <a:t>枚目標的を</a:t>
            </a:r>
            <a:r>
              <a:rPr lang="en-US" altLang="ja-JP" dirty="0"/>
              <a:t>thin T</a:t>
            </a:r>
            <a:r>
              <a:rPr lang="en-US" altLang="ja-JP" baseline="-25000" dirty="0"/>
              <a:t>2</a:t>
            </a:r>
            <a:r>
              <a:rPr lang="ja-JP" altLang="en-US" dirty="0"/>
              <a:t>にすれば、</a:t>
            </a:r>
            <a:r>
              <a:rPr lang="en-US" altLang="ja-JP" dirty="0" err="1"/>
              <a:t>dt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/>
              <a:t>*</a:t>
            </a:r>
            <a:r>
              <a:rPr lang="ja-JP" altLang="en-US" dirty="0"/>
              <a:t>からの</a:t>
            </a:r>
            <a:r>
              <a:rPr lang="en-US" altLang="ja-JP" dirty="0"/>
              <a:t>Hot t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ja-JP" altLang="en-US" dirty="0"/>
              <a:t>による</a:t>
            </a:r>
            <a:r>
              <a:rPr lang="en-US" altLang="ja-JP" dirty="0"/>
              <a:t>fusion rate</a:t>
            </a:r>
            <a:r>
              <a:rPr lang="ja-JP" altLang="en-US" dirty="0"/>
              <a:t>および</a:t>
            </a:r>
            <a:r>
              <a:rPr lang="en-US" altLang="ja-JP" dirty="0" err="1"/>
              <a:t>dt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/>
              <a:t>*</a:t>
            </a:r>
            <a:r>
              <a:rPr lang="ja-JP" altLang="en-US" dirty="0"/>
              <a:t>の量を測定可能。</a:t>
            </a:r>
            <a:r>
              <a:rPr lang="en-US" altLang="ja-JP" dirty="0"/>
              <a:t>fusion product</a:t>
            </a:r>
            <a:r>
              <a:rPr lang="ja-JP" altLang="en-US" dirty="0"/>
              <a:t>である</a:t>
            </a:r>
            <a:r>
              <a:rPr lang="en-US" altLang="ja-JP" dirty="0"/>
              <a:t>He(3.5 MeV)</a:t>
            </a:r>
            <a:r>
              <a:rPr lang="ja-JP" altLang="en-US" dirty="0"/>
              <a:t>を測る。</a:t>
            </a:r>
            <a:r>
              <a:rPr lang="en-US" altLang="ja-JP" dirty="0"/>
              <a:t>n(14 MeV)</a:t>
            </a:r>
            <a:r>
              <a:rPr lang="ja-JP" altLang="en-US" dirty="0"/>
              <a:t>も。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/>
              <a:t>下流標的からは</a:t>
            </a:r>
            <a:r>
              <a:rPr lang="en-US" altLang="ja-JP" dirty="0" err="1"/>
              <a:t>dd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ja-JP" altLang="en-US" dirty="0"/>
              <a:t>による</a:t>
            </a:r>
            <a:r>
              <a:rPr lang="en-US" altLang="ja-JP" dirty="0"/>
              <a:t>fusion products</a:t>
            </a:r>
            <a:r>
              <a:rPr lang="ja-JP" altLang="en-US" dirty="0"/>
              <a:t>があるが、</a:t>
            </a:r>
            <a:r>
              <a:rPr lang="en-US" altLang="ja-JP" dirty="0"/>
              <a:t>energy/</a:t>
            </a:r>
            <a:r>
              <a:rPr lang="ja-JP" altLang="en-US" dirty="0"/>
              <a:t>粒子が違うので分離できる。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/>
              <a:t>上流標的への</a:t>
            </a:r>
            <a:r>
              <a:rPr lang="en-US" altLang="ja-JP" dirty="0"/>
              <a:t>SSBs1</a:t>
            </a:r>
            <a:r>
              <a:rPr lang="ja-JP" altLang="en-US" dirty="0"/>
              <a:t>の立体角は小さくできる。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/>
              <a:t>下流標的への</a:t>
            </a:r>
            <a:r>
              <a:rPr lang="en-US" altLang="ja-JP" dirty="0"/>
              <a:t>SSBs2</a:t>
            </a:r>
            <a:r>
              <a:rPr lang="ja-JP" altLang="en-US" dirty="0"/>
              <a:t>の立体角は小さくできる。こちらの</a:t>
            </a:r>
            <a:r>
              <a:rPr lang="en-US" altLang="ja-JP" dirty="0"/>
              <a:t>fusion product</a:t>
            </a:r>
            <a:r>
              <a:rPr lang="ja-JP" altLang="en-US" dirty="0"/>
              <a:t>は</a:t>
            </a:r>
            <a:r>
              <a:rPr lang="en-US" altLang="ja-JP" dirty="0"/>
              <a:t>dt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dirty="0"/>
              <a:t>1</a:t>
            </a:r>
            <a:r>
              <a:rPr lang="ja-JP" altLang="en-US" dirty="0"/>
              <a:t>回分と残りは</a:t>
            </a:r>
            <a:r>
              <a:rPr lang="en-US" altLang="ja-JP" dirty="0" err="1"/>
              <a:t>tt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ja-JP" altLang="en-US" dirty="0"/>
              <a:t>。</a:t>
            </a:r>
            <a:r>
              <a:rPr lang="en-US" altLang="ja-JP" dirty="0" err="1"/>
              <a:t>dt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ja-JP" altLang="en-US" dirty="0">
                <a:latin typeface="Symbol" panose="05050102010706020507" pitchFamily="18" charset="2"/>
              </a:rPr>
              <a:t>がどの程度起こったかを評価。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/>
              <a:t>藤原さんの</a:t>
            </a:r>
            <a:r>
              <a:rPr lang="en-US" altLang="ja-JP" dirty="0"/>
              <a:t>TRIUMF</a:t>
            </a:r>
            <a:r>
              <a:rPr lang="ja-JP" altLang="en-US" dirty="0"/>
              <a:t>実験では、上流が</a:t>
            </a:r>
            <a:r>
              <a:rPr lang="en-US" altLang="ja-JP" dirty="0"/>
              <a:t>H/T layer(</a:t>
            </a:r>
            <a:r>
              <a:rPr lang="ja-JP" altLang="en-US" dirty="0"/>
              <a:t>～</a:t>
            </a:r>
            <a:r>
              <a:rPr lang="en-US" altLang="ja-JP" dirty="0"/>
              <a:t>1 mm)</a:t>
            </a:r>
            <a:r>
              <a:rPr lang="ja-JP" altLang="en-US" dirty="0"/>
              <a:t>に</a:t>
            </a:r>
            <a:r>
              <a:rPr lang="en-US" altLang="ja-JP" dirty="0"/>
              <a:t>thin D</a:t>
            </a:r>
            <a:r>
              <a:rPr lang="en-US" altLang="ja-JP" baseline="-25000" dirty="0"/>
              <a:t>2</a:t>
            </a:r>
            <a:r>
              <a:rPr lang="en-US" altLang="ja-JP" dirty="0"/>
              <a:t> layer(t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ja-JP" altLang="en-US" dirty="0"/>
              <a:t>の</a:t>
            </a:r>
            <a:r>
              <a:rPr lang="en-US" altLang="ja-JP" dirty="0"/>
              <a:t>degrader)</a:t>
            </a:r>
            <a:r>
              <a:rPr lang="ja-JP" altLang="en-US" dirty="0"/>
              <a:t>で、下流が</a:t>
            </a:r>
            <a:r>
              <a:rPr lang="en-US" altLang="ja-JP" dirty="0"/>
              <a:t>thin D</a:t>
            </a:r>
            <a:r>
              <a:rPr lang="en-US" altLang="ja-JP" baseline="-25000" dirty="0"/>
              <a:t>2</a:t>
            </a:r>
            <a:r>
              <a:rPr lang="en-US" altLang="ja-JP" dirty="0"/>
              <a:t> layer</a:t>
            </a:r>
            <a:r>
              <a:rPr lang="ja-JP" altLang="en-US" dirty="0"/>
              <a:t>だった。目的が違う実験。</a:t>
            </a:r>
            <a:r>
              <a:rPr lang="en-US" altLang="ja-JP" dirty="0">
                <a:latin typeface="Symbol" panose="05050102010706020507" pitchFamily="18" charset="2"/>
              </a:rPr>
              <a:t>D</a:t>
            </a:r>
            <a:r>
              <a:rPr lang="en-US" altLang="ja-JP" dirty="0"/>
              <a:t>E-E</a:t>
            </a:r>
            <a:r>
              <a:rPr lang="ja-JP" altLang="en-US" dirty="0"/>
              <a:t>も測っていない</a:t>
            </a:r>
            <a:r>
              <a:rPr lang="en-US" altLang="ja-JP" dirty="0"/>
              <a:t>.</a:t>
            </a:r>
            <a:r>
              <a:rPr lang="ja-JP" altLang="en-US" dirty="0"/>
              <a:t>ラムザウア効果を使っている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7BBAA2EF-F385-9AF6-CEEA-AA8EDF0A2C2A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3084921" y="1604671"/>
            <a:ext cx="31809" cy="816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7E699F5-1014-5E7C-9EF3-2F893CB805FF}"/>
              </a:ext>
            </a:extLst>
          </p:cNvPr>
          <p:cNvGrpSpPr>
            <a:grpSpLocks noChangeAspect="1"/>
          </p:cNvGrpSpPr>
          <p:nvPr/>
        </p:nvGrpSpPr>
        <p:grpSpPr>
          <a:xfrm rot="13399754">
            <a:off x="2344409" y="1911488"/>
            <a:ext cx="532875" cy="323980"/>
            <a:chOff x="7890589" y="2747345"/>
            <a:chExt cx="625972" cy="38057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CE45739-1E34-5ABD-8E9C-A18AFB6749BB}"/>
                </a:ext>
              </a:extLst>
            </p:cNvPr>
            <p:cNvSpPr/>
            <p:nvPr/>
          </p:nvSpPr>
          <p:spPr>
            <a:xfrm>
              <a:off x="7890589" y="2747345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4EE279C-6911-1ACD-F7DA-7AEBDE30FE0E}"/>
                </a:ext>
              </a:extLst>
            </p:cNvPr>
            <p:cNvSpPr/>
            <p:nvPr/>
          </p:nvSpPr>
          <p:spPr>
            <a:xfrm>
              <a:off x="8366337" y="2747345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D6A95C78-4AF9-7267-C661-E9757387D285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8040813" y="2829623"/>
              <a:ext cx="325524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ABE9176-5A11-BB8E-8B8D-EFBF78B77E96}"/>
                </a:ext>
              </a:extLst>
            </p:cNvPr>
            <p:cNvSpPr/>
            <p:nvPr/>
          </p:nvSpPr>
          <p:spPr>
            <a:xfrm>
              <a:off x="7890589" y="2963369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E18D533-C7D6-CE81-5BFA-579010CF63E9}"/>
                </a:ext>
              </a:extLst>
            </p:cNvPr>
            <p:cNvSpPr/>
            <p:nvPr/>
          </p:nvSpPr>
          <p:spPr>
            <a:xfrm>
              <a:off x="8366337" y="2963369"/>
              <a:ext cx="150224" cy="16455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114B2089-24A9-4CCB-EB0D-680389D635DA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8040813" y="3045647"/>
              <a:ext cx="325524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5FE94A7-D253-5627-563C-3765DD6ACAC0}"/>
              </a:ext>
            </a:extLst>
          </p:cNvPr>
          <p:cNvSpPr txBox="1"/>
          <p:nvPr/>
        </p:nvSpPr>
        <p:spPr>
          <a:xfrm>
            <a:off x="2100080" y="2276872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50000"/>
                  </a:schemeClr>
                </a:solidFill>
              </a:rPr>
              <a:t>SSBs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7A05D70-A3B4-1F08-0B32-DFDB9323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53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F9E8BB-8859-ADA0-145F-A46E8650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Excited muonic molecule</a:t>
            </a:r>
            <a:endParaRPr kumimoji="1" lang="ja-JP" altLang="en-US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346093FD-C4B6-F585-3713-DBBC48CDA411}"/>
              </a:ext>
            </a:extLst>
          </p:cNvPr>
          <p:cNvSpPr/>
          <p:nvPr/>
        </p:nvSpPr>
        <p:spPr>
          <a:xfrm rot="2824484">
            <a:off x="3121376" y="3395606"/>
            <a:ext cx="432048" cy="11430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1C4B8A98-DBFE-DD37-6E94-B0DEB083680D}"/>
              </a:ext>
            </a:extLst>
          </p:cNvPr>
          <p:cNvSpPr/>
          <p:nvPr/>
        </p:nvSpPr>
        <p:spPr>
          <a:xfrm rot="7690054" flipV="1">
            <a:off x="5096463" y="3286703"/>
            <a:ext cx="432048" cy="1257099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4409FC2-64BB-B42D-0DA3-9CD6B1A8F5A6}"/>
              </a:ext>
            </a:extLst>
          </p:cNvPr>
          <p:cNvSpPr txBox="1"/>
          <p:nvPr/>
        </p:nvSpPr>
        <p:spPr>
          <a:xfrm>
            <a:off x="1835696" y="3707740"/>
            <a:ext cx="16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non-radiative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9D7762-759B-0B52-2114-2B1709735205}"/>
              </a:ext>
            </a:extLst>
          </p:cNvPr>
          <p:cNvSpPr txBox="1"/>
          <p:nvPr/>
        </p:nvSpPr>
        <p:spPr>
          <a:xfrm>
            <a:off x="4623078" y="3597774"/>
            <a:ext cx="115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radiative</a:t>
            </a:r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B37F28C-1452-7D14-3083-D610E513DB5B}"/>
              </a:ext>
            </a:extLst>
          </p:cNvPr>
          <p:cNvSpPr/>
          <p:nvPr/>
        </p:nvSpPr>
        <p:spPr>
          <a:xfrm>
            <a:off x="5252705" y="4514505"/>
            <a:ext cx="781824" cy="6983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B55852C-975A-CC65-2C74-C1FDA0B6C9CC}"/>
              </a:ext>
            </a:extLst>
          </p:cNvPr>
          <p:cNvSpPr/>
          <p:nvPr/>
        </p:nvSpPr>
        <p:spPr>
          <a:xfrm>
            <a:off x="6250553" y="4514505"/>
            <a:ext cx="781824" cy="6983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7DE7CF-54C5-D7A0-045D-BF189CFAC2BA}"/>
              </a:ext>
            </a:extLst>
          </p:cNvPr>
          <p:cNvSpPr txBox="1"/>
          <p:nvPr/>
        </p:nvSpPr>
        <p:spPr>
          <a:xfrm>
            <a:off x="5797735" y="521286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cold</a:t>
            </a:r>
            <a:endParaRPr kumimoji="1" lang="ja-JP" altLang="en-US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C73A5EF-C888-A320-3201-C33D8A15D80F}"/>
              </a:ext>
            </a:extLst>
          </p:cNvPr>
          <p:cNvSpPr/>
          <p:nvPr/>
        </p:nvSpPr>
        <p:spPr>
          <a:xfrm>
            <a:off x="2103120" y="4514505"/>
            <a:ext cx="781824" cy="6983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0E812FE-DD9A-F71E-97E7-41AE1990CB79}"/>
              </a:ext>
            </a:extLst>
          </p:cNvPr>
          <p:cNvSpPr/>
          <p:nvPr/>
        </p:nvSpPr>
        <p:spPr>
          <a:xfrm>
            <a:off x="3100968" y="4514505"/>
            <a:ext cx="781824" cy="6983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2437D6-CAF9-1AFF-D309-F7F6A303C598}"/>
              </a:ext>
            </a:extLst>
          </p:cNvPr>
          <p:cNvSpPr txBox="1"/>
          <p:nvPr/>
        </p:nvSpPr>
        <p:spPr>
          <a:xfrm>
            <a:off x="2351628" y="5270697"/>
            <a:ext cx="149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hot 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 keV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55B4A8-677D-3DA8-4F5A-C0A8C48C4449}"/>
              </a:ext>
            </a:extLst>
          </p:cNvPr>
          <p:cNvSpPr txBox="1"/>
          <p:nvPr/>
        </p:nvSpPr>
        <p:spPr>
          <a:xfrm>
            <a:off x="1835696" y="5867980"/>
            <a:ext cx="2536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Hot</a:t>
            </a:r>
            <a:r>
              <a:rPr lang="en-US" altLang="ja-JP" dirty="0"/>
              <a:t> d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 / t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 detection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B6AF10-7694-714C-A7B0-E21AD0D3E05B}"/>
              </a:ext>
            </a:extLst>
          </p:cNvPr>
          <p:cNvSpPr txBox="1"/>
          <p:nvPr/>
        </p:nvSpPr>
        <p:spPr>
          <a:xfrm>
            <a:off x="5049549" y="5867980"/>
            <a:ext cx="277620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X-ray detection by TES</a:t>
            </a:r>
            <a:endParaRPr kumimoji="1" lang="ja-JP" altLang="en-US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D040CE5C-C80D-C38E-2052-C14575917892}"/>
              </a:ext>
            </a:extLst>
          </p:cNvPr>
          <p:cNvSpPr/>
          <p:nvPr/>
        </p:nvSpPr>
        <p:spPr>
          <a:xfrm>
            <a:off x="4139952" y="1528261"/>
            <a:ext cx="432048" cy="11430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19321F-AEAF-8EAE-8C6F-1197E49D58B3}"/>
              </a:ext>
            </a:extLst>
          </p:cNvPr>
          <p:cNvSpPr txBox="1"/>
          <p:nvPr/>
        </p:nvSpPr>
        <p:spPr>
          <a:xfrm>
            <a:off x="4729589" y="1807582"/>
            <a:ext cx="317388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Radiation Chemistry Effect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82A3702-79F1-1F75-05D7-2A9A2ABC0CF3}"/>
              </a:ext>
            </a:extLst>
          </p:cNvPr>
          <p:cNvSpPr txBox="1"/>
          <p:nvPr/>
        </p:nvSpPr>
        <p:spPr>
          <a:xfrm>
            <a:off x="0" y="4233339"/>
            <a:ext cx="2211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In-flight reactions</a:t>
            </a:r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D4172A9-CED8-D84D-147F-2D6ED2B08C51}"/>
              </a:ext>
            </a:extLst>
          </p:cNvPr>
          <p:cNvSpPr txBox="1"/>
          <p:nvPr/>
        </p:nvSpPr>
        <p:spPr>
          <a:xfrm>
            <a:off x="5232179" y="2859110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Fast Track</a:t>
            </a:r>
            <a:endParaRPr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3CE3C54-2485-09D5-0E7E-901E5A5165B4}"/>
              </a:ext>
            </a:extLst>
          </p:cNvPr>
          <p:cNvSpPr/>
          <p:nvPr/>
        </p:nvSpPr>
        <p:spPr>
          <a:xfrm>
            <a:off x="3491880" y="2699628"/>
            <a:ext cx="1584176" cy="10081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/>
              <a:t>dt</a:t>
            </a:r>
            <a:r>
              <a:rPr kumimoji="1" lang="en-US" altLang="ja-JP" sz="2800" dirty="0" err="1">
                <a:latin typeface="Symbol" panose="05050102010706020507" pitchFamily="18" charset="2"/>
              </a:rPr>
              <a:t>m</a:t>
            </a:r>
            <a:r>
              <a:rPr kumimoji="1" lang="en-US" altLang="ja-JP" sz="2800" dirty="0"/>
              <a:t>*</a:t>
            </a:r>
            <a:endParaRPr kumimoji="1" lang="ja-JP" altLang="en-US" sz="28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879A2C-5FEC-2346-CAC2-FCFB489C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25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E0917-DF97-B54A-1336-B1900EEE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E75CE2F-5376-B3E5-6FA9-19A94407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Key measurements</a:t>
            </a:r>
            <a:endParaRPr lang="ja-JP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1FF27-B610-7A92-C57E-ABB3770955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600" y="994857"/>
            <a:ext cx="86868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 fusion products and sticking X-rays from targets subjected to radiation-chemical effects in order to evaluate the fusion yield, fusion rate, and sticking probability. 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Aim to maximize the 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muonic molecular formation rate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Observe radiative decays from excited muonic molecules using TES. 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Investigate changes in the radiative decay yield in combination with radiation-chemical effects. 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 the understanding of the muon-catalyzed fusion (μCF) process by comparing the measured spectra with theoretical predictions. 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800" dirty="0">
                <a:latin typeface="Arial" panose="020B0604020202020204" pitchFamily="34" charset="0"/>
              </a:rPr>
              <a:t>→</a:t>
            </a:r>
            <a:r>
              <a:rPr kumimoji="0" lang="en-US" altLang="ja-JP" sz="1800" dirty="0">
                <a:latin typeface="Arial" panose="020B0604020202020204" pitchFamily="34" charset="0"/>
              </a:rPr>
              <a:t>In this session Toyama-</a:t>
            </a:r>
            <a:r>
              <a:rPr kumimoji="0" lang="en-US" altLang="ja-JP" sz="1800" dirty="0" err="1">
                <a:latin typeface="Arial" panose="020B0604020202020204" pitchFamily="34" charset="0"/>
              </a:rPr>
              <a:t>san’s</a:t>
            </a:r>
            <a:r>
              <a:rPr kumimoji="0" lang="en-US" altLang="ja-JP" sz="1800" dirty="0">
                <a:latin typeface="Arial" panose="020B0604020202020204" pitchFamily="34" charset="0"/>
              </a:rPr>
              <a:t> talk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Observe non-radiative decays from excited muonic molecules through the detection of hot muonic atoms. 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Investigate changes in the non-radiative decay yield in combination with radiation-chemical effects.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Evaluate the 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non-radiative 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decay yield and its correlation with the sticking probability. Combined with the TES measurements, these studies will provide further insight into the μCF process.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B70C49-2C24-CB70-0DFD-C719D54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77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374B8-FDE3-F1F0-CB42-0C2B97DB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5" y="107127"/>
            <a:ext cx="9094745" cy="1143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Key measurement targets</a:t>
            </a:r>
            <a:endParaRPr kumimoji="1"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D21068-D301-2E67-C471-C4E58B3C1501}"/>
              </a:ext>
            </a:extLst>
          </p:cNvPr>
          <p:cNvSpPr txBox="1"/>
          <p:nvPr/>
        </p:nvSpPr>
        <p:spPr>
          <a:xfrm>
            <a:off x="611560" y="1551276"/>
            <a:ext cx="8867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dd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1A6171-6703-6DD1-77CE-A343C78DE9F3}"/>
              </a:ext>
            </a:extLst>
          </p:cNvPr>
          <p:cNvSpPr txBox="1"/>
          <p:nvPr/>
        </p:nvSpPr>
        <p:spPr>
          <a:xfrm>
            <a:off x="611560" y="4783255"/>
            <a:ext cx="8338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dt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C6EC0A5-D6DC-5B52-3384-C71A7B36E1B1}"/>
              </a:ext>
            </a:extLst>
          </p:cNvPr>
          <p:cNvSpPr/>
          <p:nvPr/>
        </p:nvSpPr>
        <p:spPr>
          <a:xfrm>
            <a:off x="1043608" y="2194486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58649A2-8157-D3E9-2BCE-0BC78EC63BAF}"/>
              </a:ext>
            </a:extLst>
          </p:cNvPr>
          <p:cNvSpPr/>
          <p:nvPr/>
        </p:nvSpPr>
        <p:spPr>
          <a:xfrm>
            <a:off x="1691680" y="2194486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E759431-89DF-1DA6-F54F-2717ADAA4C18}"/>
              </a:ext>
            </a:extLst>
          </p:cNvPr>
          <p:cNvSpPr/>
          <p:nvPr/>
        </p:nvSpPr>
        <p:spPr>
          <a:xfrm>
            <a:off x="2339752" y="2194486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14335981-52A1-EDF3-E8A5-EA64AE3FA426}"/>
              </a:ext>
            </a:extLst>
          </p:cNvPr>
          <p:cNvCxnSpPr>
            <a:cxnSpLocks/>
          </p:cNvCxnSpPr>
          <p:nvPr/>
        </p:nvCxnSpPr>
        <p:spPr>
          <a:xfrm>
            <a:off x="2978518" y="2482518"/>
            <a:ext cx="1381035" cy="6033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1471EF5-2D07-F44C-335A-72A24CF6C142}"/>
              </a:ext>
            </a:extLst>
          </p:cNvPr>
          <p:cNvCxnSpPr/>
          <p:nvPr/>
        </p:nvCxnSpPr>
        <p:spPr>
          <a:xfrm>
            <a:off x="2978518" y="2338502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F2706076-D4FE-2EA4-F1DE-19DE9DEACC43}"/>
              </a:ext>
            </a:extLst>
          </p:cNvPr>
          <p:cNvSpPr/>
          <p:nvPr/>
        </p:nvSpPr>
        <p:spPr>
          <a:xfrm>
            <a:off x="4625396" y="2153836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5048BF1-8A40-BE0E-7485-D7BFC7D3AE24}"/>
              </a:ext>
            </a:extLst>
          </p:cNvPr>
          <p:cNvSpPr/>
          <p:nvPr/>
        </p:nvSpPr>
        <p:spPr>
          <a:xfrm>
            <a:off x="5273468" y="2153836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</a:t>
            </a:r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8BADEB9-885D-EF65-B238-37BC53062AFC}"/>
              </a:ext>
            </a:extLst>
          </p:cNvPr>
          <p:cNvSpPr/>
          <p:nvPr/>
        </p:nvSpPr>
        <p:spPr>
          <a:xfrm>
            <a:off x="5921540" y="2153836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C25F2A-7A7F-F119-C31C-EBE1F04DE428}"/>
              </a:ext>
            </a:extLst>
          </p:cNvPr>
          <p:cNvSpPr txBox="1"/>
          <p:nvPr/>
        </p:nvSpPr>
        <p:spPr>
          <a:xfrm>
            <a:off x="3419872" y="192060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2"/>
                </a:solidFill>
              </a:rPr>
              <a:t>～</a:t>
            </a:r>
            <a:r>
              <a:rPr kumimoji="1" lang="en-US" altLang="ja-JP" dirty="0">
                <a:solidFill>
                  <a:schemeClr val="tx2"/>
                </a:solidFill>
              </a:rPr>
              <a:t>50%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94F077-FC0C-D8F8-8DAA-133B7D5E42D3}"/>
              </a:ext>
            </a:extLst>
          </p:cNvPr>
          <p:cNvSpPr txBox="1"/>
          <p:nvPr/>
        </p:nvSpPr>
        <p:spPr>
          <a:xfrm>
            <a:off x="3400548" y="313693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2"/>
                </a:solidFill>
              </a:rPr>
              <a:t>～</a:t>
            </a:r>
            <a:r>
              <a:rPr kumimoji="1" lang="en-US" altLang="ja-JP" dirty="0">
                <a:solidFill>
                  <a:schemeClr val="tx2"/>
                </a:solidFill>
              </a:rPr>
              <a:t>50%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B31D732-0F90-D8DC-FFFD-7A1A7E30D846}"/>
              </a:ext>
            </a:extLst>
          </p:cNvPr>
          <p:cNvSpPr/>
          <p:nvPr/>
        </p:nvSpPr>
        <p:spPr>
          <a:xfrm>
            <a:off x="4536228" y="2907376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n</a:t>
            </a:r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EFD4FF4-07CB-0A20-EFF5-AA0D2DA3D971}"/>
              </a:ext>
            </a:extLst>
          </p:cNvPr>
          <p:cNvSpPr/>
          <p:nvPr/>
        </p:nvSpPr>
        <p:spPr>
          <a:xfrm>
            <a:off x="5143766" y="2786188"/>
            <a:ext cx="737240" cy="6871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aseline="30000" dirty="0"/>
              <a:t>3</a:t>
            </a:r>
            <a:r>
              <a:rPr kumimoji="1" lang="en-US" altLang="ja-JP" sz="1400" dirty="0"/>
              <a:t>He</a:t>
            </a:r>
            <a:endParaRPr kumimoji="1" lang="ja-JP" altLang="en-US" sz="1400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ACFF075-23D6-71F7-F69B-E7A7C96A2F72}"/>
              </a:ext>
            </a:extLst>
          </p:cNvPr>
          <p:cNvSpPr/>
          <p:nvPr/>
        </p:nvSpPr>
        <p:spPr>
          <a:xfrm>
            <a:off x="6128504" y="2907376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F3B8C9FA-20CE-2089-C6AB-7ABE88CF7D8C}"/>
              </a:ext>
            </a:extLst>
          </p:cNvPr>
          <p:cNvSpPr/>
          <p:nvPr/>
        </p:nvSpPr>
        <p:spPr>
          <a:xfrm>
            <a:off x="1763688" y="5494043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EB6F33E-9D79-744E-7739-95F192662CFF}"/>
              </a:ext>
            </a:extLst>
          </p:cNvPr>
          <p:cNvSpPr/>
          <p:nvPr/>
        </p:nvSpPr>
        <p:spPr>
          <a:xfrm>
            <a:off x="1115616" y="5494043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t</a:t>
            </a:r>
            <a:endParaRPr kumimoji="1" lang="ja-JP" altLang="en-US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04E9D5AE-32A6-01B7-689E-AE4B4124E888}"/>
              </a:ext>
            </a:extLst>
          </p:cNvPr>
          <p:cNvSpPr/>
          <p:nvPr/>
        </p:nvSpPr>
        <p:spPr>
          <a:xfrm>
            <a:off x="2377246" y="5479890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E401702-813C-9DC4-709B-B12C8E0DC078}"/>
              </a:ext>
            </a:extLst>
          </p:cNvPr>
          <p:cNvCxnSpPr/>
          <p:nvPr/>
        </p:nvCxnSpPr>
        <p:spPr>
          <a:xfrm>
            <a:off x="2972077" y="5647351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6328889F-9FBC-7F10-7CFC-AE5379DBE674}"/>
              </a:ext>
            </a:extLst>
          </p:cNvPr>
          <p:cNvSpPr/>
          <p:nvPr/>
        </p:nvSpPr>
        <p:spPr>
          <a:xfrm>
            <a:off x="4589871" y="5424940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n</a:t>
            </a:r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83572FC0-7FAB-7195-F6BA-B4D473E20B6B}"/>
              </a:ext>
            </a:extLst>
          </p:cNvPr>
          <p:cNvSpPr/>
          <p:nvPr/>
        </p:nvSpPr>
        <p:spPr>
          <a:xfrm>
            <a:off x="5197409" y="5303752"/>
            <a:ext cx="737240" cy="6871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aseline="30000" dirty="0"/>
              <a:t>4</a:t>
            </a:r>
            <a:r>
              <a:rPr kumimoji="1" lang="en-US" altLang="ja-JP" sz="1400" dirty="0"/>
              <a:t>He</a:t>
            </a:r>
            <a:endParaRPr kumimoji="1" lang="ja-JP" altLang="en-US" sz="1400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D3A5F8-C5B4-045F-0029-9967012989E6}"/>
              </a:ext>
            </a:extLst>
          </p:cNvPr>
          <p:cNvSpPr/>
          <p:nvPr/>
        </p:nvSpPr>
        <p:spPr>
          <a:xfrm>
            <a:off x="6228184" y="5494043"/>
            <a:ext cx="360040" cy="36933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5BBBB11-9F2E-1890-36CF-9DB2FCC638B0}"/>
              </a:ext>
            </a:extLst>
          </p:cNvPr>
          <p:cNvSpPr txBox="1"/>
          <p:nvPr/>
        </p:nvSpPr>
        <p:spPr>
          <a:xfrm>
            <a:off x="1716180" y="2863321"/>
            <a:ext cx="1051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Hot d</a:t>
            </a:r>
            <a:r>
              <a:rPr kumimoji="1" lang="en-US" altLang="ja-JP" dirty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</a:p>
          <a:p>
            <a:r>
              <a:rPr lang="ja-JP" altLang="en-US" dirty="0"/>
              <a:t>～</a:t>
            </a:r>
            <a:r>
              <a:rPr lang="en-US" altLang="ja-JP" dirty="0"/>
              <a:t>1 keV</a:t>
            </a:r>
            <a:endParaRPr kumimoji="1" lang="ja-JP" altLang="en-US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44E8E0D-CA14-FAF0-3E71-8E28EECDBEF2}"/>
              </a:ext>
            </a:extLst>
          </p:cNvPr>
          <p:cNvCxnSpPr/>
          <p:nvPr/>
        </p:nvCxnSpPr>
        <p:spPr>
          <a:xfrm>
            <a:off x="2222666" y="2396933"/>
            <a:ext cx="0" cy="51044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B66C7AC-B4DB-DB7C-114D-B1B0A85AF20D}"/>
              </a:ext>
            </a:extLst>
          </p:cNvPr>
          <p:cNvCxnSpPr>
            <a:cxnSpLocks/>
          </p:cNvCxnSpPr>
          <p:nvPr/>
        </p:nvCxnSpPr>
        <p:spPr>
          <a:xfrm>
            <a:off x="6344528" y="2338502"/>
            <a:ext cx="60373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5CA35033-401E-1BB5-5D82-EFCD017498B5}"/>
              </a:ext>
            </a:extLst>
          </p:cNvPr>
          <p:cNvCxnSpPr>
            <a:cxnSpLocks/>
          </p:cNvCxnSpPr>
          <p:nvPr/>
        </p:nvCxnSpPr>
        <p:spPr>
          <a:xfrm>
            <a:off x="6678632" y="5647351"/>
            <a:ext cx="60373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FD962A-701B-6844-7513-3D2EC8C637A3}"/>
              </a:ext>
            </a:extLst>
          </p:cNvPr>
          <p:cNvSpPr txBox="1"/>
          <p:nvPr/>
        </p:nvSpPr>
        <p:spPr>
          <a:xfrm>
            <a:off x="7011212" y="2113675"/>
            <a:ext cx="189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C000"/>
                </a:solidFill>
              </a:rPr>
              <a:t>recycling muon</a:t>
            </a:r>
          </a:p>
          <a:p>
            <a:r>
              <a:rPr lang="ja-JP" altLang="en-US" dirty="0"/>
              <a:t>～</a:t>
            </a:r>
            <a:r>
              <a:rPr lang="en-US" altLang="ja-JP" dirty="0"/>
              <a:t>10 keV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6C709F2-7FB8-253A-87B5-C953A58680FE}"/>
              </a:ext>
            </a:extLst>
          </p:cNvPr>
          <p:cNvSpPr txBox="1"/>
          <p:nvPr/>
        </p:nvSpPr>
        <p:spPr>
          <a:xfrm>
            <a:off x="7245916" y="5376698"/>
            <a:ext cx="189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C000"/>
                </a:solidFill>
              </a:rPr>
              <a:t>recycling muon</a:t>
            </a:r>
          </a:p>
          <a:p>
            <a:r>
              <a:rPr lang="ja-JP" altLang="en-US" dirty="0"/>
              <a:t>～</a:t>
            </a:r>
            <a:r>
              <a:rPr lang="en-US" altLang="ja-JP" dirty="0"/>
              <a:t>10 keV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3B44B02-9581-C0A8-2A4B-32851131D891}"/>
              </a:ext>
            </a:extLst>
          </p:cNvPr>
          <p:cNvSpPr txBox="1"/>
          <p:nvPr/>
        </p:nvSpPr>
        <p:spPr>
          <a:xfrm>
            <a:off x="1756104" y="6167045"/>
            <a:ext cx="1051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C00000"/>
                </a:solidFill>
              </a:rPr>
              <a:t>Hot t</a:t>
            </a:r>
            <a:r>
              <a:rPr kumimoji="1" lang="en-US" altLang="ja-JP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endParaRPr kumimoji="1" lang="en-US" altLang="ja-JP" dirty="0">
              <a:solidFill>
                <a:srgbClr val="C00000"/>
              </a:solidFill>
              <a:latin typeface="Symbol" panose="05050102010706020507" pitchFamily="18" charset="2"/>
            </a:endParaRPr>
          </a:p>
          <a:p>
            <a:r>
              <a:rPr lang="ja-JP" altLang="en-US" dirty="0"/>
              <a:t>～</a:t>
            </a:r>
            <a:r>
              <a:rPr lang="en-US" altLang="ja-JP" dirty="0"/>
              <a:t>1 keV</a:t>
            </a:r>
            <a:endParaRPr kumimoji="1" lang="ja-JP" altLang="en-US" dirty="0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C0869F9E-DE72-6E52-FACC-432C25CD5186}"/>
              </a:ext>
            </a:extLst>
          </p:cNvPr>
          <p:cNvCxnSpPr>
            <a:cxnSpLocks/>
          </p:cNvCxnSpPr>
          <p:nvPr/>
        </p:nvCxnSpPr>
        <p:spPr>
          <a:xfrm>
            <a:off x="2222666" y="5794272"/>
            <a:ext cx="0" cy="45116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6BCF133-2593-38D5-8A0F-C24558DFA965}"/>
              </a:ext>
            </a:extLst>
          </p:cNvPr>
          <p:cNvCxnSpPr>
            <a:cxnSpLocks/>
          </p:cNvCxnSpPr>
          <p:nvPr/>
        </p:nvCxnSpPr>
        <p:spPr>
          <a:xfrm flipV="1">
            <a:off x="6385329" y="1706068"/>
            <a:ext cx="562935" cy="38987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1EE416-1D8B-642C-5CF3-5602E215F723}"/>
              </a:ext>
            </a:extLst>
          </p:cNvPr>
          <p:cNvSpPr txBox="1"/>
          <p:nvPr/>
        </p:nvSpPr>
        <p:spPr>
          <a:xfrm>
            <a:off x="7028401" y="1412776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7030A0"/>
                </a:solidFill>
              </a:rPr>
              <a:t>mu-e decay e</a:t>
            </a:r>
          </a:p>
          <a:p>
            <a:r>
              <a:rPr lang="en-US" altLang="ja-JP" dirty="0"/>
              <a:t>0</a:t>
            </a:r>
            <a:r>
              <a:rPr lang="ja-JP" altLang="en-US" dirty="0"/>
              <a:t>～</a:t>
            </a:r>
            <a:r>
              <a:rPr lang="en-US" altLang="ja-JP" dirty="0"/>
              <a:t>52.5 MeV</a:t>
            </a:r>
            <a:endParaRPr kumimoji="1" lang="ja-JP" altLang="en-US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46275163-4A99-0CC8-6059-90805C8D6678}"/>
              </a:ext>
            </a:extLst>
          </p:cNvPr>
          <p:cNvCxnSpPr>
            <a:cxnSpLocks/>
          </p:cNvCxnSpPr>
          <p:nvPr/>
        </p:nvCxnSpPr>
        <p:spPr>
          <a:xfrm flipV="1">
            <a:off x="6666796" y="4993140"/>
            <a:ext cx="562935" cy="38987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843B860-0D45-704D-9C06-792D1D438AD9}"/>
              </a:ext>
            </a:extLst>
          </p:cNvPr>
          <p:cNvSpPr txBox="1"/>
          <p:nvPr/>
        </p:nvSpPr>
        <p:spPr>
          <a:xfrm>
            <a:off x="7309868" y="4699848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7030A0"/>
                </a:solidFill>
              </a:rPr>
              <a:t>mu-e decay e</a:t>
            </a:r>
          </a:p>
          <a:p>
            <a:r>
              <a:rPr lang="en-US" altLang="ja-JP" dirty="0"/>
              <a:t>0</a:t>
            </a:r>
            <a:r>
              <a:rPr lang="ja-JP" altLang="en-US" dirty="0"/>
              <a:t>～</a:t>
            </a:r>
            <a:r>
              <a:rPr lang="en-US" altLang="ja-JP" dirty="0"/>
              <a:t>52.5 MeV</a:t>
            </a:r>
            <a:endParaRPr kumimoji="1" lang="ja-JP" altLang="en-US" dirty="0"/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941A9BA4-BF97-46A9-A0A3-A4737DC08DC9}"/>
              </a:ext>
            </a:extLst>
          </p:cNvPr>
          <p:cNvCxnSpPr>
            <a:cxnSpLocks/>
          </p:cNvCxnSpPr>
          <p:nvPr/>
        </p:nvCxnSpPr>
        <p:spPr>
          <a:xfrm flipV="1">
            <a:off x="4803796" y="1558276"/>
            <a:ext cx="0" cy="50783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961582C-25E0-311B-DE57-21BEF78BA89C}"/>
              </a:ext>
            </a:extLst>
          </p:cNvPr>
          <p:cNvSpPr txBox="1"/>
          <p:nvPr/>
        </p:nvSpPr>
        <p:spPr>
          <a:xfrm>
            <a:off x="4752408" y="1096292"/>
            <a:ext cx="16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fusion proton</a:t>
            </a:r>
          </a:p>
          <a:p>
            <a:r>
              <a:rPr lang="en-US" altLang="ja-JP" dirty="0"/>
              <a:t>3 MeV</a:t>
            </a:r>
            <a:endParaRPr kumimoji="1" lang="ja-JP" altLang="en-US" dirty="0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5BE98576-A160-B569-DEDD-1FB8082EF6E6}"/>
              </a:ext>
            </a:extLst>
          </p:cNvPr>
          <p:cNvCxnSpPr>
            <a:cxnSpLocks/>
            <a:stCxn id="27" idx="4"/>
          </p:cNvCxnSpPr>
          <p:nvPr/>
        </p:nvCxnSpPr>
        <p:spPr>
          <a:xfrm flipH="1">
            <a:off x="4750200" y="5794272"/>
            <a:ext cx="19691" cy="37262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DF27AD0-3637-F8AC-2DBC-56522B1C2707}"/>
              </a:ext>
            </a:extLst>
          </p:cNvPr>
          <p:cNvSpPr txBox="1"/>
          <p:nvPr/>
        </p:nvSpPr>
        <p:spPr>
          <a:xfrm>
            <a:off x="3840336" y="6167045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fusion </a:t>
            </a:r>
            <a:r>
              <a:rPr lang="en-US" altLang="ja-JP" dirty="0">
                <a:solidFill>
                  <a:srgbClr val="00B050"/>
                </a:solidFill>
              </a:rPr>
              <a:t>neutro</a:t>
            </a:r>
            <a:r>
              <a:rPr kumimoji="1" lang="en-US" altLang="ja-JP" dirty="0">
                <a:solidFill>
                  <a:srgbClr val="00B050"/>
                </a:solidFill>
              </a:rPr>
              <a:t>n</a:t>
            </a:r>
          </a:p>
          <a:p>
            <a:r>
              <a:rPr lang="en-US" altLang="ja-JP" dirty="0"/>
              <a:t>14 MeV</a:t>
            </a:r>
            <a:endParaRPr kumimoji="1" lang="ja-JP" altLang="en-US" dirty="0"/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41265AAB-30E3-AF9D-8432-ECFD03F874AF}"/>
              </a:ext>
            </a:extLst>
          </p:cNvPr>
          <p:cNvCxnSpPr>
            <a:cxnSpLocks/>
          </p:cNvCxnSpPr>
          <p:nvPr/>
        </p:nvCxnSpPr>
        <p:spPr>
          <a:xfrm>
            <a:off x="6084168" y="5734997"/>
            <a:ext cx="0" cy="40740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52AE207-149E-BF84-FECF-1D54BE9F1E47}"/>
              </a:ext>
            </a:extLst>
          </p:cNvPr>
          <p:cNvSpPr txBox="1"/>
          <p:nvPr/>
        </p:nvSpPr>
        <p:spPr>
          <a:xfrm>
            <a:off x="5881006" y="6167045"/>
            <a:ext cx="175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Sticking X-ray</a:t>
            </a:r>
          </a:p>
          <a:p>
            <a:r>
              <a:rPr lang="en-US" altLang="ja-JP" dirty="0"/>
              <a:t>6-10 keV</a:t>
            </a:r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CBB8775-4C6F-9C18-C55C-F454765EC894}"/>
              </a:ext>
            </a:extLst>
          </p:cNvPr>
          <p:cNvSpPr txBox="1"/>
          <p:nvPr/>
        </p:nvSpPr>
        <p:spPr>
          <a:xfrm>
            <a:off x="3635896" y="3722292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fusion </a:t>
            </a:r>
            <a:r>
              <a:rPr lang="en-US" altLang="ja-JP" dirty="0">
                <a:solidFill>
                  <a:srgbClr val="00B050"/>
                </a:solidFill>
              </a:rPr>
              <a:t>neutro</a:t>
            </a:r>
            <a:r>
              <a:rPr kumimoji="1" lang="en-US" altLang="ja-JP" dirty="0">
                <a:solidFill>
                  <a:srgbClr val="00B050"/>
                </a:solidFill>
              </a:rPr>
              <a:t>n</a:t>
            </a:r>
          </a:p>
          <a:p>
            <a:r>
              <a:rPr lang="en-US" altLang="ja-JP" dirty="0"/>
              <a:t>2.5 MeV</a:t>
            </a:r>
            <a:endParaRPr kumimoji="1" lang="ja-JP" altLang="en-US" dirty="0"/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C3A195A2-813F-296D-A44D-64F1891DA924}"/>
              </a:ext>
            </a:extLst>
          </p:cNvPr>
          <p:cNvCxnSpPr>
            <a:cxnSpLocks/>
          </p:cNvCxnSpPr>
          <p:nvPr/>
        </p:nvCxnSpPr>
        <p:spPr>
          <a:xfrm>
            <a:off x="4716016" y="3350416"/>
            <a:ext cx="15257" cy="44388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E52E676-582A-A952-1186-227ACA7311FB}"/>
              </a:ext>
            </a:extLst>
          </p:cNvPr>
          <p:cNvCxnSpPr>
            <a:cxnSpLocks/>
          </p:cNvCxnSpPr>
          <p:nvPr/>
        </p:nvCxnSpPr>
        <p:spPr>
          <a:xfrm flipV="1">
            <a:off x="5547262" y="4973357"/>
            <a:ext cx="18767" cy="28127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F8127A6-9541-68F1-96CE-3269127B0B0A}"/>
              </a:ext>
            </a:extLst>
          </p:cNvPr>
          <p:cNvSpPr txBox="1"/>
          <p:nvPr/>
        </p:nvSpPr>
        <p:spPr>
          <a:xfrm>
            <a:off x="5004048" y="4440594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fusion alpha</a:t>
            </a:r>
          </a:p>
          <a:p>
            <a:r>
              <a:rPr lang="en-US" altLang="ja-JP" dirty="0"/>
              <a:t>3.5 MeV</a:t>
            </a:r>
            <a:endParaRPr kumimoji="1" lang="ja-JP" altLang="en-US" dirty="0"/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60313ABF-7B76-D2EE-DFF9-2A073BEC75E2}"/>
              </a:ext>
            </a:extLst>
          </p:cNvPr>
          <p:cNvCxnSpPr>
            <a:cxnSpLocks/>
          </p:cNvCxnSpPr>
          <p:nvPr/>
        </p:nvCxnSpPr>
        <p:spPr>
          <a:xfrm>
            <a:off x="5997126" y="3136936"/>
            <a:ext cx="0" cy="65210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C2251F4-5843-E22A-D6DD-B41F6E3B2D99}"/>
              </a:ext>
            </a:extLst>
          </p:cNvPr>
          <p:cNvSpPr txBox="1"/>
          <p:nvPr/>
        </p:nvSpPr>
        <p:spPr>
          <a:xfrm>
            <a:off x="5586840" y="3718773"/>
            <a:ext cx="175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Sticking X-ray</a:t>
            </a:r>
          </a:p>
          <a:p>
            <a:r>
              <a:rPr lang="en-US" altLang="ja-JP" dirty="0"/>
              <a:t>6-10 keV</a:t>
            </a:r>
            <a:endParaRPr kumimoji="1" lang="ja-JP" altLang="en-US" dirty="0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F9D0D614-FC6C-8C59-5170-E5E6E8FC0B73}"/>
              </a:ext>
            </a:extLst>
          </p:cNvPr>
          <p:cNvCxnSpPr>
            <a:cxnSpLocks/>
          </p:cNvCxnSpPr>
          <p:nvPr/>
        </p:nvCxnSpPr>
        <p:spPr>
          <a:xfrm flipV="1">
            <a:off x="2219489" y="5023013"/>
            <a:ext cx="2180" cy="52173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5E604C-26B1-4E53-8D05-96A7224B19F4}"/>
              </a:ext>
            </a:extLst>
          </p:cNvPr>
          <p:cNvSpPr txBox="1"/>
          <p:nvPr/>
        </p:nvSpPr>
        <p:spPr>
          <a:xfrm>
            <a:off x="1816881" y="4402392"/>
            <a:ext cx="28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Excited muonic 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molecule</a:t>
            </a:r>
            <a:r>
              <a:rPr kumimoji="1" lang="en-US" altLang="ja-JP" dirty="0">
                <a:solidFill>
                  <a:srgbClr val="00B0F0"/>
                </a:solidFill>
              </a:rPr>
              <a:t> X-ray </a:t>
            </a:r>
            <a:r>
              <a:rPr lang="ja-JP" altLang="en-US" dirty="0"/>
              <a:t>～</a:t>
            </a:r>
            <a:r>
              <a:rPr lang="en-US" altLang="ja-JP" dirty="0"/>
              <a:t>2 keV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5168B9-61A6-EE28-BAC2-C99EC79D3BC6}"/>
              </a:ext>
            </a:extLst>
          </p:cNvPr>
          <p:cNvSpPr txBox="1"/>
          <p:nvPr/>
        </p:nvSpPr>
        <p:spPr>
          <a:xfrm>
            <a:off x="1816881" y="1078993"/>
            <a:ext cx="28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Excited muonic 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molecule</a:t>
            </a:r>
            <a:r>
              <a:rPr kumimoji="1" lang="en-US" altLang="ja-JP" dirty="0">
                <a:solidFill>
                  <a:srgbClr val="00B0F0"/>
                </a:solidFill>
              </a:rPr>
              <a:t> X-ray </a:t>
            </a:r>
            <a:r>
              <a:rPr lang="ja-JP" altLang="en-US" dirty="0"/>
              <a:t>～</a:t>
            </a:r>
            <a:r>
              <a:rPr lang="en-US" altLang="ja-JP" dirty="0"/>
              <a:t>2 keV</a:t>
            </a:r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A9BDE64-CC9C-2C8E-A42B-887EF527D8BF}"/>
              </a:ext>
            </a:extLst>
          </p:cNvPr>
          <p:cNvCxnSpPr>
            <a:cxnSpLocks/>
          </p:cNvCxnSpPr>
          <p:nvPr/>
        </p:nvCxnSpPr>
        <p:spPr>
          <a:xfrm flipV="1">
            <a:off x="2217309" y="1659742"/>
            <a:ext cx="2180" cy="52173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83BDF2F-CE80-DEAE-894F-81AAF4D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48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14B76-C722-E243-791F-EA9706D0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Detector candidates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4E223D-AE77-13F4-AB78-5851D140B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fusion products</a:t>
            </a:r>
          </a:p>
          <a:p>
            <a:pPr lvl="1"/>
            <a:r>
              <a:rPr lang="en-US" altLang="ja-JP" dirty="0"/>
              <a:t>proton, alpha: SSBs </a:t>
            </a:r>
            <a:r>
              <a:rPr lang="ja-JP" altLang="en-US" dirty="0"/>
              <a:t>→ </a:t>
            </a:r>
            <a:r>
              <a:rPr lang="en-US" altLang="ja-JP" dirty="0"/>
              <a:t>Cedric-</a:t>
            </a:r>
            <a:r>
              <a:rPr lang="en-US" altLang="ja-JP" dirty="0" err="1"/>
              <a:t>san’s</a:t>
            </a:r>
            <a:r>
              <a:rPr lang="en-US" altLang="ja-JP" dirty="0"/>
              <a:t> talk</a:t>
            </a:r>
          </a:p>
          <a:p>
            <a:pPr lvl="1"/>
            <a:r>
              <a:rPr lang="en-US" altLang="ja-JP" dirty="0"/>
              <a:t>neutron: NE213, OGS, … </a:t>
            </a:r>
            <a:r>
              <a:rPr lang="ja-JP" altLang="en-US" dirty="0"/>
              <a:t>→ </a:t>
            </a:r>
            <a:r>
              <a:rPr lang="en-US" altLang="ja-JP" dirty="0"/>
              <a:t>Ueno-</a:t>
            </a:r>
            <a:r>
              <a:rPr lang="en-US" altLang="ja-JP" dirty="0" err="1"/>
              <a:t>san</a:t>
            </a:r>
            <a:r>
              <a:rPr lang="en-US" altLang="ja-JP" dirty="0"/>
              <a:t> and Aramaki-</a:t>
            </a:r>
            <a:r>
              <a:rPr lang="en-US" altLang="ja-JP" dirty="0" err="1"/>
              <a:t>san’s</a:t>
            </a:r>
            <a:r>
              <a:rPr lang="en-US" altLang="ja-JP" dirty="0"/>
              <a:t> talk</a:t>
            </a:r>
          </a:p>
          <a:p>
            <a:r>
              <a:rPr lang="en-US" altLang="ja-JP" dirty="0">
                <a:solidFill>
                  <a:srgbClr val="7030A0"/>
                </a:solidFill>
              </a:rPr>
              <a:t>mu-e decay electrons</a:t>
            </a:r>
            <a:r>
              <a:rPr lang="en-US" altLang="ja-JP" dirty="0"/>
              <a:t>: plastic scintillator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X-rays</a:t>
            </a:r>
            <a:r>
              <a:rPr lang="en-US" altLang="ja-JP" dirty="0"/>
              <a:t>: SDD or TES </a:t>
            </a:r>
            <a:r>
              <a:rPr lang="ja-JP" altLang="en-US" dirty="0"/>
              <a:t>→ </a:t>
            </a:r>
            <a:r>
              <a:rPr lang="en-US" altLang="ja-JP" dirty="0"/>
              <a:t>Toyama-</a:t>
            </a:r>
            <a:r>
              <a:rPr lang="en-US" altLang="ja-JP" dirty="0" err="1"/>
              <a:t>san’s</a:t>
            </a:r>
            <a:r>
              <a:rPr lang="en-US" altLang="ja-JP" dirty="0"/>
              <a:t> talk</a:t>
            </a:r>
          </a:p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recycling muon</a:t>
            </a:r>
            <a:r>
              <a:rPr lang="en-US" altLang="ja-JP" dirty="0"/>
              <a:t>: special setup is needed </a:t>
            </a:r>
            <a:r>
              <a:rPr lang="ja-JP" altLang="en-US" dirty="0"/>
              <a:t>→</a:t>
            </a:r>
            <a:r>
              <a:rPr lang="en-US" altLang="ja-JP" dirty="0"/>
              <a:t>Patrick-</a:t>
            </a:r>
            <a:r>
              <a:rPr lang="en-US" altLang="ja-JP" dirty="0" err="1"/>
              <a:t>san’s</a:t>
            </a:r>
            <a:r>
              <a:rPr lang="en-US" altLang="ja-JP" dirty="0"/>
              <a:t> talk</a:t>
            </a:r>
          </a:p>
          <a:p>
            <a:r>
              <a:rPr lang="en-US" altLang="ja-JP" dirty="0">
                <a:solidFill>
                  <a:srgbClr val="C00000"/>
                </a:solidFill>
              </a:rPr>
              <a:t>Hot d</a:t>
            </a:r>
            <a:r>
              <a:rPr lang="en-US" altLang="ja-JP" dirty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>
                <a:solidFill>
                  <a:srgbClr val="C00000"/>
                </a:solidFill>
              </a:rPr>
              <a:t>/t</a:t>
            </a:r>
            <a:r>
              <a:rPr lang="en-US" altLang="ja-JP" dirty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/>
              <a:t>: special setup is needed</a:t>
            </a:r>
            <a:r>
              <a:rPr lang="ja-JP" altLang="en-US" dirty="0"/>
              <a:t>→ </a:t>
            </a:r>
            <a:r>
              <a:rPr lang="en-US" altLang="ja-JP" dirty="0"/>
              <a:t>in this talk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AB40EE-E289-25CA-AEB3-2624D656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6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D50035-33DE-7BB4-FA0E-E37B7FDF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Observables and typical resolution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0E18D7-44DA-E382-54DF-800F3918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fusion products</a:t>
            </a:r>
          </a:p>
          <a:p>
            <a:pPr lvl="1"/>
            <a:r>
              <a:rPr lang="en-US" altLang="ja-JP" dirty="0"/>
              <a:t>proton, alpha: Yield, Energy for PID (resolution</a:t>
            </a:r>
            <a:r>
              <a:rPr lang="ja-JP" altLang="en-US" dirty="0"/>
              <a:t>～</a:t>
            </a:r>
            <a:r>
              <a:rPr lang="en-US" altLang="ja-JP" dirty="0"/>
              <a:t>20 keV), Timing </a:t>
            </a:r>
          </a:p>
          <a:p>
            <a:pPr lvl="1"/>
            <a:r>
              <a:rPr lang="en-US" altLang="ja-JP" dirty="0"/>
              <a:t>neutron: Yield, Pulse shape and Energy for PID, Timing </a:t>
            </a:r>
          </a:p>
          <a:p>
            <a:r>
              <a:rPr lang="en-US" altLang="ja-JP" dirty="0">
                <a:solidFill>
                  <a:srgbClr val="7030A0"/>
                </a:solidFill>
              </a:rPr>
              <a:t>mu-e decay electrons</a:t>
            </a:r>
            <a:r>
              <a:rPr lang="en-US" altLang="ja-JP" dirty="0"/>
              <a:t>: Timing(resolution</a:t>
            </a:r>
            <a:r>
              <a:rPr lang="ja-JP" altLang="en-US" dirty="0"/>
              <a:t>～</a:t>
            </a:r>
            <a:r>
              <a:rPr lang="en-US" altLang="ja-JP" dirty="0"/>
              <a:t>1 ns)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X-rays(He Sticking, excited muonic molecule)</a:t>
            </a:r>
            <a:r>
              <a:rPr lang="en-US" altLang="ja-JP" dirty="0"/>
              <a:t>: Energy(</a:t>
            </a:r>
            <a:r>
              <a:rPr lang="ja-JP" altLang="en-US" dirty="0"/>
              <a:t>～</a:t>
            </a:r>
            <a:r>
              <a:rPr lang="en-US" altLang="ja-JP" dirty="0"/>
              <a:t>150 eV for He Sticking), Timing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1512339-284C-CCBB-6B26-F712E62CDE48}"/>
              </a:ext>
            </a:extLst>
          </p:cNvPr>
          <p:cNvSpPr txBox="1"/>
          <p:nvPr/>
        </p:nvSpPr>
        <p:spPr>
          <a:xfrm>
            <a:off x="323528" y="1527175"/>
            <a:ext cx="65527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Yield, Energy, Timing, Pulse shape...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B4EF11-2836-AC7B-9563-9E876541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10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7ED6EE-4900-CD45-9FA2-BDCBB0CF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etup of </a:t>
            </a:r>
            <a:r>
              <a:rPr kumimoji="1" lang="en-US" altLang="ja-JP" dirty="0" err="1"/>
              <a:t>dd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in solid</a:t>
            </a:r>
            <a:endParaRPr kumimoji="1" lang="ja-JP" altLang="en-US" dirty="0"/>
          </a:p>
        </p:txBody>
      </p:sp>
      <p:pic>
        <p:nvPicPr>
          <p:cNvPr id="10" name="コンテンツ プレースホルダー 4">
            <a:extLst>
              <a:ext uri="{FF2B5EF4-FFF2-40B4-BE49-F238E27FC236}">
                <a16:creationId xmlns:a16="http://schemas.microsoft.com/office/drawing/2014/main" id="{9A9EB430-2375-EF29-F8B2-1F52EC8D1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269" t="27679" r="29269" b="2317"/>
          <a:stretch>
            <a:fillRect/>
          </a:stretch>
        </p:blipFill>
        <p:spPr>
          <a:xfrm>
            <a:off x="-6" y="1386690"/>
            <a:ext cx="5402581" cy="5402584"/>
          </a:xfr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64EFC1-5CD7-8AD2-42D8-52D171658D23}"/>
              </a:ext>
            </a:extLst>
          </p:cNvPr>
          <p:cNvSpPr txBox="1"/>
          <p:nvPr/>
        </p:nvSpPr>
        <p:spPr>
          <a:xfrm>
            <a:off x="5148065" y="1844824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Similar to past</a:t>
            </a:r>
            <a:r>
              <a:rPr lang="ja-JP" altLang="en-US" dirty="0"/>
              <a:t> </a:t>
            </a:r>
            <a:r>
              <a:rPr kumimoji="1" lang="en-US" altLang="ja-JP" dirty="0"/>
              <a:t>Toyoda’s </a:t>
            </a:r>
            <a:r>
              <a:rPr kumimoji="1" lang="en-US" altLang="ja-JP" dirty="0" err="1"/>
              <a:t>dd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Diffuse deuterium gas onto the cold (4 K) silver foil and form the thin solid foil (</a:t>
            </a:r>
            <a:r>
              <a:rPr lang="ja-JP" altLang="en-US" dirty="0"/>
              <a:t>～</a:t>
            </a:r>
            <a:r>
              <a:rPr lang="en-US" altLang="ja-JP" dirty="0"/>
              <a:t>300 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 err="1"/>
              <a:t>m</a:t>
            </a:r>
            <a:r>
              <a:rPr lang="en-US" altLang="ja-JP" baseline="30000" dirty="0" err="1"/>
              <a:t>t</a:t>
            </a:r>
            <a:r>
              <a:rPr lang="en-US" altLang="ja-JP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Measure 3 MeV fusion protons to determine the fusion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Both DC beams and pulse beams are fine.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Other detectors: plastic scintillators, the X-ray detector (incl. 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ja-JP" dirty="0"/>
              <a:t>Apparatus for producing </a:t>
            </a:r>
            <a:r>
              <a:rPr kumimoji="0" lang="ja-JP" altLang="ja-JP" dirty="0">
                <a:latin typeface="Arial" panose="020B0604020202020204" pitchFamily="34" charset="0"/>
              </a:rPr>
              <a:t>radiation-chemical</a:t>
            </a:r>
            <a:r>
              <a:rPr lang="ja-JP" altLang="ja-JP" dirty="0"/>
              <a:t> effects</a:t>
            </a:r>
            <a:r>
              <a:rPr lang="en-US" altLang="ja-JP" dirty="0"/>
              <a:t> such as an electron gun</a:t>
            </a:r>
            <a:endParaRPr lang="ja-JP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E0609E9-4D34-2A7D-0F19-E3ACEA8F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14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38102-47D5-F9BD-5E1F-249CECDA4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119574-7CFC-A51F-3272-735DC7BC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4" y="44624"/>
            <a:ext cx="8660116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Alternative dd-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setup in liquid/solid</a:t>
            </a:r>
            <a:endParaRPr kumimoji="1" lang="ja-JP" altLang="en-US" dirty="0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F4417918-0602-EEEF-C6ED-07E424278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0181" t="28782" r="14887" b="20000"/>
          <a:stretch>
            <a:fillRect/>
          </a:stretch>
        </p:blipFill>
        <p:spPr>
          <a:xfrm>
            <a:off x="0" y="1274333"/>
            <a:ext cx="7175648" cy="3594827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981C20-8694-1D15-A82D-A685F6A312EE}"/>
              </a:ext>
            </a:extLst>
          </p:cNvPr>
          <p:cNvSpPr txBox="1"/>
          <p:nvPr/>
        </p:nvSpPr>
        <p:spPr>
          <a:xfrm>
            <a:off x="251520" y="469251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Similar to past</a:t>
            </a:r>
            <a:r>
              <a:rPr lang="ja-JP" altLang="en-US" dirty="0"/>
              <a:t> </a:t>
            </a:r>
            <a:r>
              <a:rPr lang="en-US" altLang="ja-JP" dirty="0"/>
              <a:t>Imao-</a:t>
            </a:r>
            <a:r>
              <a:rPr lang="en-US" altLang="ja-JP" dirty="0" err="1"/>
              <a:t>san</a:t>
            </a:r>
            <a:r>
              <a:rPr kumimoji="1" lang="en-US" altLang="ja-JP" dirty="0" err="1"/>
              <a:t>’s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ddmuCF</a:t>
            </a:r>
            <a:r>
              <a:rPr kumimoji="1" lang="en-US" altLang="ja-JP" dirty="0"/>
              <a:t>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Target cell temperature is controlled (about 4-35 K) to form solid or liquid deuterium target.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Measure 2.5 MeV fusion neutrons to determine the fusion rate.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DC beams are necessary to measure low energy neutrons.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Other detectors: plastic scintillators, the X-ray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ja-JP" dirty="0"/>
              <a:t>Apparatus for producing </a:t>
            </a:r>
            <a:r>
              <a:rPr kumimoji="0" lang="ja-JP" altLang="ja-JP" dirty="0">
                <a:latin typeface="Arial" panose="020B0604020202020204" pitchFamily="34" charset="0"/>
              </a:rPr>
              <a:t>radiation-chemical</a:t>
            </a:r>
            <a:r>
              <a:rPr lang="ja-JP" altLang="ja-JP" dirty="0"/>
              <a:t> effects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51E0A3-9BF2-755D-8977-A0BBB32BE05D}"/>
              </a:ext>
            </a:extLst>
          </p:cNvPr>
          <p:cNvSpPr txBox="1"/>
          <p:nvPr/>
        </p:nvSpPr>
        <p:spPr>
          <a:xfrm>
            <a:off x="4530922" y="11876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>
                <a:latin typeface="Times-Roman"/>
              </a:rPr>
              <a:t>H. Imao, Physics Letters B 658 (2008) 120–124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442F57C-E62C-ECA3-FA50-223524E5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80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メイリオ"/>
        <a:cs typeface=""/>
      </a:majorFont>
      <a:minorFont>
        <a:latin typeface="Meiryo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3" id="{FC9FB47E-CCA3-440D-89EA-0410B749737B}" vid="{C2A34540-01FC-4141-BC4B-8B6C2B1A726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toyoda-default</Template>
  <TotalTime>13795</TotalTime>
  <Words>1612</Words>
  <Application>Microsoft Office PowerPoint</Application>
  <PresentationFormat>画面に合わせる (4:3)</PresentationFormat>
  <Paragraphs>225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0" baseType="lpstr">
      <vt:lpstr>Meiryo UI</vt:lpstr>
      <vt:lpstr>Times-Bold</vt:lpstr>
      <vt:lpstr>Times-Italic</vt:lpstr>
      <vt:lpstr>Times-Roman</vt:lpstr>
      <vt:lpstr>游ゴシック</vt:lpstr>
      <vt:lpstr>Arial</vt:lpstr>
      <vt:lpstr>Noto Sans</vt:lpstr>
      <vt:lpstr>Symbol</vt:lpstr>
      <vt:lpstr>Office ​​テーマ</vt:lpstr>
      <vt:lpstr>Detector Concepts and Key Measurements in Future µCF Experiments</vt:lpstr>
      <vt:lpstr>Okada-san’s mCF diagram</vt:lpstr>
      <vt:lpstr>Excited muonic molecule</vt:lpstr>
      <vt:lpstr>Key measurements</vt:lpstr>
      <vt:lpstr>Key measurement targets</vt:lpstr>
      <vt:lpstr>Detector candidates</vt:lpstr>
      <vt:lpstr>Observables and typical resolution</vt:lpstr>
      <vt:lpstr>Setup of ddmCF in solid</vt:lpstr>
      <vt:lpstr>Alternative dd-mCF setup in liquid/solid</vt:lpstr>
      <vt:lpstr>dt-mCF in liquid/solid</vt:lpstr>
      <vt:lpstr>Hot dm detection setup: Past TRIUMF dd-mCF setup</vt:lpstr>
      <vt:lpstr>Past TRIUMF ddmuCF result</vt:lpstr>
      <vt:lpstr>Summary</vt:lpstr>
      <vt:lpstr>spares</vt:lpstr>
      <vt:lpstr>ORTEC SSB</vt:lpstr>
      <vt:lpstr>Techno AP SDD</vt:lpstr>
      <vt:lpstr>NE213/EJ301</vt:lpstr>
      <vt:lpstr>Alternative setup of dtmCF in solid</vt:lpstr>
      <vt:lpstr>dd-muCF experiment for non-radiative decay</vt:lpstr>
      <vt:lpstr>過去の参考になる実験2: 藤原さんのTRIUMF実験</vt:lpstr>
      <vt:lpstr>dt-muCF experiment for non-radiative decay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TOYODA Akihisa</dc:creator>
  <cp:lastModifiedBy>akihitoyoda@gmail.com</cp:lastModifiedBy>
  <cp:revision>82</cp:revision>
  <dcterms:created xsi:type="dcterms:W3CDTF">2026-06-09T06:02:31Z</dcterms:created>
  <dcterms:modified xsi:type="dcterms:W3CDTF">2026-07-03T08:34:39Z</dcterms:modified>
</cp:coreProperties>
</file>