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301" r:id="rId3"/>
    <p:sldId id="2294" r:id="rId4"/>
    <p:sldId id="270" r:id="rId5"/>
    <p:sldId id="266" r:id="rId6"/>
    <p:sldId id="269" r:id="rId7"/>
    <p:sldId id="268" r:id="rId8"/>
    <p:sldId id="1261" r:id="rId9"/>
    <p:sldId id="2293" r:id="rId10"/>
    <p:sldId id="2299" r:id="rId11"/>
    <p:sldId id="2300" r:id="rId12"/>
    <p:sldId id="2302" r:id="rId13"/>
    <p:sldId id="2303" r:id="rId14"/>
    <p:sldId id="2297" r:id="rId15"/>
    <p:sldId id="2298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43"/>
  </p:normalViewPr>
  <p:slideViewPr>
    <p:cSldViewPr snapToGrid="0">
      <p:cViewPr varScale="1">
        <p:scale>
          <a:sx n="115" d="100"/>
          <a:sy n="115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B5682-3683-3149-AFA6-15FB1C6E4BD7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2BB1C-2787-5A45-A95C-C4FF7F442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00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A02412-9639-324C-B5E2-CEE53A99C686}" type="slidenum">
              <a:rPr lang="en-US"/>
              <a:pPr/>
              <a:t>5</a:t>
            </a:fld>
            <a:endParaRPr lang="en-US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622F5A-9924-C517-C936-0CF1992C7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2A1FC7-B006-4F7B-4B5C-95B5BD7E9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22BFCA-5CFE-84FD-B7FD-0AB5AB3D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0059-005D-1A43-9247-9BC3B94626B0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122720-5CE4-CDBA-7C27-F3AF91B1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0B3378-8C86-1799-2506-0356E56E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A8A-B24D-2C4E-8A08-94303372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0335C5-4B83-E0BB-2810-70DE2C66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20CA1F-9B79-AE18-BCBD-4ADB7A6A1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00DBD2-8C94-A7C3-D821-A8003883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0059-005D-1A43-9247-9BC3B94626B0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A06824-608E-9B64-7CE2-1B075D8D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EDE079-DE21-6176-80FB-82FCC29A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A8A-B24D-2C4E-8A08-94303372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40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F2B77B9-A06B-ECEC-ED15-0D1E3163A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ADB28B2-959D-FE31-E5C2-3AAA4B691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7EF3E3-6FD9-7FC0-57BF-A9B3D1C6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0059-005D-1A43-9247-9BC3B94626B0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7A99F7-303B-A082-B1A6-3A9CE8B7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224F6C-059D-F96C-6025-9747A290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A8A-B24D-2C4E-8A08-94303372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82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7F2A4E-9E33-D9EB-D39D-098BF238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65A5EF-F543-8756-7C9A-BD9F5191E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A7CE49-B028-F0B3-AB9E-21712728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0059-005D-1A43-9247-9BC3B94626B0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E47AC9-4F35-A585-2556-84632D87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77473D-B036-6F57-F935-535481CC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A8A-B24D-2C4E-8A08-94303372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92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185685-5BCE-47CB-00FB-9B4920C6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026655-99A1-DE42-B4CB-57FD0374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728DBE-B5C5-1815-9E29-A83C4C3C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0059-005D-1A43-9247-9BC3B94626B0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78A075-B604-4DCA-C61E-3AB57254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A34F98-B42A-DFA7-8BBC-A6E6D148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A8A-B24D-2C4E-8A08-94303372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39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1773FC-3D10-55A2-8616-DAEB5C1F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5D0EA3-7621-749F-9ACE-14B2D1432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9462F-8D33-8AD2-115A-C64507CCF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197EC0-FA52-03F3-18BA-3981C4FF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0059-005D-1A43-9247-9BC3B94626B0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54741A-7B2D-C79F-7DF3-9EF7089E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208897-D84F-3EF6-8EE9-C409BCBB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A8A-B24D-2C4E-8A08-94303372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10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82A9B2-4E0E-D042-CD0A-77414CE9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03E7D3-84B5-EAAF-1F43-FF7286489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0C5A99C-8275-79B1-ABDC-F7AD5A2D7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6F389ED-E103-0AF4-8AC4-048B3D6EF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9166846-3DA1-FB63-E079-46DFDAA48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3C09B4D-8579-909D-25C0-D30FD400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0059-005D-1A43-9247-9BC3B94626B0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325F3F8-AB70-A091-4DEE-4495C8DF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47CAEF0-22DC-88FE-C234-B2DA691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A8A-B24D-2C4E-8A08-94303372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1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EBE027-1A3C-9587-042E-02E7A39C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6776285-3AAC-670F-D59C-12E941A0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0059-005D-1A43-9247-9BC3B94626B0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4A28261-1DC9-7284-53DA-6D302F9E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08910A1-6AAE-32B2-AA0C-150CD6E7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A8A-B24D-2C4E-8A08-94303372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64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AB9D6BC-262D-7C21-64C1-216833FB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0059-005D-1A43-9247-9BC3B94626B0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08F435B-D686-2EA1-CF60-EC82CAD0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18C46F-CE66-BEED-7210-6DEA52C5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A8A-B24D-2C4E-8A08-94303372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29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BEEA38-110D-DA97-195E-26913E2F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4A01FC-ADD6-EB90-59A4-D5F699209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21667C9-4FE0-492A-5AE2-08CAB3CA4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2E8945-66F1-4649-CD5D-AC0976B5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0059-005D-1A43-9247-9BC3B94626B0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056FA5D-FB72-BEE0-70F3-4EEFE908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782DE6-08FA-9400-BC44-57EA0B8A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A8A-B24D-2C4E-8A08-94303372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25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214D81-DFA3-2EF7-A2BF-1ACCACB6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4213806-0A05-4E10-A759-30A14418B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AA616D5-7619-6772-895E-C4FE8BE5C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D9B6CD-4884-EB90-6FD8-61E42CE4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0059-005D-1A43-9247-9BC3B94626B0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B651CC-64C0-C60B-5846-B7E5543F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9F481B-1314-F60F-C64F-C0F28FF4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A8A-B24D-2C4E-8A08-94303372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67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4936E51-B718-FDA1-82DC-865FB9A8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B6F82E-8EC1-AF31-2386-B31C14C7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E73872-9507-6233-AA3E-AAD6FC674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D70059-005D-1A43-9247-9BC3B94626B0}" type="datetimeFigureOut">
              <a:rPr kumimoji="1" lang="ja-JP" altLang="en-US" smtClean="0"/>
              <a:t>2026/7/1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58B3C6-902D-1F69-29FD-16886E936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F351B8-C184-7859-1F8C-00F112088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DB8A8A-B24D-2C4E-8A08-94303372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05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F302F4-CAC7-2B92-88D8-5F84D23418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Future perspectives of </a:t>
            </a:r>
            <a:r>
              <a:rPr kumimoji="1" lang="en-US" altLang="ja-JP" dirty="0" err="1"/>
              <a:t>muCF</a:t>
            </a:r>
            <a:r>
              <a:rPr kumimoji="1" lang="en-US" altLang="ja-JP" dirty="0"/>
              <a:t> studies in Relation to COMET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46AC8E-9C4E-0299-4B91-BEE504BCB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en-US" altLang="ja-JP" dirty="0"/>
              <a:t>Satoshi MIHARA</a:t>
            </a:r>
          </a:p>
          <a:p>
            <a:r>
              <a:rPr lang="en-US" altLang="ja-JP"/>
              <a:t>KEK/J-PARC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726C912-83D1-AC57-B8EF-B4D738610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12995" cy="871409"/>
          </a:xfrm>
          <a:prstGeom prst="rect">
            <a:avLst/>
          </a:prstGeom>
        </p:spPr>
      </p:pic>
      <p:pic>
        <p:nvPicPr>
          <p:cNvPr id="5" name="図 4" descr="File:KEK logo.png - Wikimedia Commons">
            <a:extLst>
              <a:ext uri="{FF2B5EF4-FFF2-40B4-BE49-F238E27FC236}">
                <a16:creationId xmlns:a16="http://schemas.microsoft.com/office/drawing/2014/main" id="{FBE7894F-92BB-8A57-AFD4-75E11F9D6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176" y="-11754"/>
            <a:ext cx="2813824" cy="8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74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C2443D-9600-C61C-A232-57211E57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Muon beam focusing study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FAA3B8-4738-500E-BE6F-5E14E448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4629" cy="4351338"/>
          </a:xfrm>
        </p:spPr>
        <p:txBody>
          <a:bodyPr/>
          <a:lstStyle/>
          <a:p>
            <a:r>
              <a:rPr lang="en-US" altLang="ja-JP" dirty="0"/>
              <a:t>Muon beam size is about 200mm in diam. at the exit of the COMET muon transport.</a:t>
            </a:r>
          </a:p>
          <a:p>
            <a:r>
              <a:rPr kumimoji="1" lang="en-US" altLang="ja-JP" dirty="0"/>
              <a:t>Focusing </a:t>
            </a:r>
            <a:r>
              <a:rPr lang="en-US" altLang="ja-JP" dirty="0"/>
              <a:t>by adding another solenoid magnet with stronger magnetic field.</a:t>
            </a:r>
          </a:p>
          <a:p>
            <a:pPr lvl="1"/>
            <a:r>
              <a:rPr kumimoji="1" lang="en-US" altLang="ja-JP" dirty="0"/>
              <a:t>Optimization is necessary as too strong magnetic field would reflect the muons!</a:t>
            </a:r>
          </a:p>
          <a:p>
            <a:r>
              <a:rPr lang="en-US" altLang="ja-JP" dirty="0"/>
              <a:t>Initial look on possible designs using G4beamline.</a:t>
            </a:r>
            <a:endParaRPr kumimoji="1" lang="ja-JP" altLang="en-US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BF23DA80-9E6C-4309-91EB-BE42E0337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1"/>
          <a:stretch/>
        </p:blipFill>
        <p:spPr>
          <a:xfrm>
            <a:off x="8186057" y="480694"/>
            <a:ext cx="3167743" cy="31927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FADA890-4476-913B-8CB6-7C9B04763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/>
          <a:stretch/>
        </p:blipFill>
        <p:spPr bwMode="auto">
          <a:xfrm>
            <a:off x="7825229" y="3969834"/>
            <a:ext cx="4046705" cy="25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79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DFB3D9-76D5-14E4-C4DD-FD0FABA2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Muon Focusing</a:t>
            </a:r>
            <a:br>
              <a:rPr kumimoji="1" lang="en-US" altLang="ja-JP" dirty="0"/>
            </a:br>
            <a:r>
              <a:rPr kumimoji="1" lang="en-US" altLang="ja-JP" dirty="0"/>
              <a:t>(study by Kou OISHI)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1462EE-AD5F-9BCA-9ACD-A11A78B73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6551" cy="1709312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Install a new virtual magnet</a:t>
            </a:r>
          </a:p>
          <a:p>
            <a:r>
              <a:rPr kumimoji="1" lang="en-US" altLang="ja-JP" dirty="0"/>
              <a:t>3m long &amp; 3.2T-5T magnetic field</a:t>
            </a:r>
          </a:p>
          <a:p>
            <a:r>
              <a:rPr lang="en-US" altLang="ja-JP" dirty="0"/>
              <a:t>Optimize the gradient of the solenoidal field change of 3.2T-5T.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6341E98-ED24-3A34-1E57-B1D359BE8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943" y="4224319"/>
            <a:ext cx="4572000" cy="18288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63363E5-AE8B-4216-CE79-A2B3FB578A0C}"/>
              </a:ext>
            </a:extLst>
          </p:cNvPr>
          <p:cNvSpPr/>
          <p:nvPr/>
        </p:nvSpPr>
        <p:spPr>
          <a:xfrm>
            <a:off x="6490008" y="1338782"/>
            <a:ext cx="936702" cy="20518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8EE62D-CA79-D1A3-7D7A-BAD5520486FE}"/>
              </a:ext>
            </a:extLst>
          </p:cNvPr>
          <p:cNvSpPr/>
          <p:nvPr/>
        </p:nvSpPr>
        <p:spPr>
          <a:xfrm>
            <a:off x="7488041" y="1662167"/>
            <a:ext cx="2977375" cy="1405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B324EC-08AE-98D9-13F3-13904D0776C0}"/>
              </a:ext>
            </a:extLst>
          </p:cNvPr>
          <p:cNvSpPr txBox="1"/>
          <p:nvPr/>
        </p:nvSpPr>
        <p:spPr>
          <a:xfrm>
            <a:off x="6512313" y="285634"/>
            <a:ext cx="222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Exit of the transport solenoid</a:t>
            </a:r>
          </a:p>
          <a:p>
            <a:r>
              <a:rPr lang="en-US" altLang="ja-JP" dirty="0"/>
              <a:t>3.2T</a:t>
            </a:r>
            <a:endParaRPr kumimoji="1" lang="ja-JP" altLang="en-US"/>
          </a:p>
        </p:txBody>
      </p:sp>
      <p:sp>
        <p:nvSpPr>
          <p:cNvPr id="8" name="下矢印 7">
            <a:extLst>
              <a:ext uri="{FF2B5EF4-FFF2-40B4-BE49-F238E27FC236}">
                <a16:creationId xmlns:a16="http://schemas.microsoft.com/office/drawing/2014/main" id="{9A44B779-CEF9-639A-0C3D-FAE1BF16E746}"/>
              </a:ext>
            </a:extLst>
          </p:cNvPr>
          <p:cNvSpPr/>
          <p:nvPr/>
        </p:nvSpPr>
        <p:spPr>
          <a:xfrm>
            <a:off x="7387682" y="1027906"/>
            <a:ext cx="128240" cy="2685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5A4DFA-D410-8D57-54CB-8933D7BDE073}"/>
              </a:ext>
            </a:extLst>
          </p:cNvPr>
          <p:cNvSpPr txBox="1"/>
          <p:nvPr/>
        </p:nvSpPr>
        <p:spPr>
          <a:xfrm>
            <a:off x="7488041" y="3308576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New solenoid magnet with a length of 3m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2925ED-0E9C-F66E-89CF-69572257586F}"/>
              </a:ext>
            </a:extLst>
          </p:cNvPr>
          <p:cNvSpPr txBox="1"/>
          <p:nvPr/>
        </p:nvSpPr>
        <p:spPr>
          <a:xfrm>
            <a:off x="10236026" y="125090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5T</a:t>
            </a:r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C5D9832-F6A8-48AA-DA67-5A51F2DA5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09" y="3669874"/>
            <a:ext cx="4572000" cy="28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37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A3E52A-0116-1F25-AD8E-983B22CA3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F9E17C-0926-1744-D164-FBF9583B5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42" y="1392242"/>
            <a:ext cx="5569858" cy="254471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223C27A-5DE5-424F-B166-FB2B5E59B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42" y="4072868"/>
            <a:ext cx="5569858" cy="242000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317968F-E37D-5B22-19D5-DE0889276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168" y="1392242"/>
            <a:ext cx="5569859" cy="24575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D3305FD-BA46-B2D1-D0F2-47C49EA1D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913" y="3849759"/>
            <a:ext cx="4060367" cy="27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2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CC6F50-1E0F-C1CB-3A53-D368395B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Stronger magnetic field cases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A21CFC-8074-6065-0925-182334E62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71" y="1527750"/>
            <a:ext cx="7373257" cy="5330250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0D00EED-E4B8-A279-7949-AA1FA8D6F177}"/>
              </a:ext>
            </a:extLst>
          </p:cNvPr>
          <p:cNvCxnSpPr/>
          <p:nvPr/>
        </p:nvCxnSpPr>
        <p:spPr>
          <a:xfrm>
            <a:off x="3236686" y="5196114"/>
            <a:ext cx="625565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275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0EC02F-6EB3-F8A3-61E2-8757F35F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Neutron and Gamma Background</a:t>
            </a:r>
            <a:endParaRPr kumimoji="1" lang="ja-JP" altLang="en-US"/>
          </a:p>
        </p:txBody>
      </p:sp>
      <p:pic>
        <p:nvPicPr>
          <p:cNvPr id="5" name="図 4" descr="回路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1D63054-A564-BFFE-58F6-A58436214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4" y="2224389"/>
            <a:ext cx="5656219" cy="3419610"/>
          </a:xfrm>
          <a:prstGeom prst="rect">
            <a:avLst/>
          </a:prstGeom>
        </p:spPr>
      </p:pic>
      <p:pic>
        <p:nvPicPr>
          <p:cNvPr id="7" name="図 6" descr="マップ&#10;&#10;AI 生成コンテンツは誤りを含む可能性があります。">
            <a:extLst>
              <a:ext uri="{FF2B5EF4-FFF2-40B4-BE49-F238E27FC236}">
                <a16:creationId xmlns:a16="http://schemas.microsoft.com/office/drawing/2014/main" id="{515C9BBB-CFA9-22DC-CD9B-860A46BFB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37095"/>
            <a:ext cx="5935170" cy="360690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F11265-A7DE-8846-0D82-256646EF7465}"/>
              </a:ext>
            </a:extLst>
          </p:cNvPr>
          <p:cNvSpPr txBox="1"/>
          <p:nvPr/>
        </p:nvSpPr>
        <p:spPr>
          <a:xfrm>
            <a:off x="1907805" y="580836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Neutron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835665-ECC5-561E-9B81-EB01A86E29A4}"/>
              </a:ext>
            </a:extLst>
          </p:cNvPr>
          <p:cNvSpPr txBox="1"/>
          <p:nvPr/>
        </p:nvSpPr>
        <p:spPr>
          <a:xfrm>
            <a:off x="8341084" y="580574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Gamma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153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1539C3-6845-0AA9-F851-3848FF83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Pions and muons</a:t>
            </a:r>
            <a:endParaRPr kumimoji="1" lang="ja-JP" altLang="en-US"/>
          </a:p>
        </p:txBody>
      </p:sp>
      <p:pic>
        <p:nvPicPr>
          <p:cNvPr id="4" name="図 3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325BDCC7-8D78-E034-B9B1-4B74FAD3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6" y="1690685"/>
            <a:ext cx="5926090" cy="3513187"/>
          </a:xfrm>
          <a:prstGeom prst="rect">
            <a:avLst/>
          </a:prstGeom>
        </p:spPr>
      </p:pic>
      <p:pic>
        <p:nvPicPr>
          <p:cNvPr id="6" name="図 5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94B2A95F-54D3-328F-E65E-35C323DF3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5"/>
            <a:ext cx="5926090" cy="351802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C2A32E-54A3-F969-56D4-49E3752B61DE}"/>
              </a:ext>
            </a:extLst>
          </p:cNvPr>
          <p:cNvSpPr txBox="1"/>
          <p:nvPr/>
        </p:nvSpPr>
        <p:spPr>
          <a:xfrm>
            <a:off x="2023672" y="5696262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Pion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3399BB1-8E54-43D1-6E47-61447AFDE8A6}"/>
              </a:ext>
            </a:extLst>
          </p:cNvPr>
          <p:cNvSpPr txBox="1"/>
          <p:nvPr/>
        </p:nvSpPr>
        <p:spPr>
          <a:xfrm>
            <a:off x="9091819" y="569626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Muon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97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F2F99FD-2B44-6E3D-FE85-1BE4C8E24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67" y="936769"/>
            <a:ext cx="10940369" cy="50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3DC861-138F-5434-E650-2BA8C73A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muCF</a:t>
            </a:r>
            <a:r>
              <a:rPr lang="en-US" altLang="ja-JP" dirty="0"/>
              <a:t> studies in COMET</a:t>
            </a:r>
            <a:endParaRPr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9095406-EE5F-A9DF-6B8D-9E14B4268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b="1" dirty="0"/>
              <a:t>Muon production efficiency is (extremely) high</a:t>
            </a:r>
            <a:r>
              <a:rPr lang="en-US" altLang="ja-JP" dirty="0"/>
              <a:t> compared to other muon facility thanks to the capture solenoid magnet and curved solenoid muon transport</a:t>
            </a:r>
          </a:p>
          <a:p>
            <a:pPr lvl="1"/>
            <a:r>
              <a:rPr lang="en-US" altLang="ja-JP" dirty="0"/>
              <a:t>Revise “energy required to produce one muon ~ 5GeV”?</a:t>
            </a:r>
          </a:p>
          <a:p>
            <a:r>
              <a:rPr lang="en-US" altLang="ja-JP" dirty="0"/>
              <a:t>Thick target and/or degrader is necessary to stop as many muons as possible.</a:t>
            </a:r>
          </a:p>
          <a:p>
            <a:r>
              <a:rPr lang="en-US" altLang="ja-JP" dirty="0"/>
              <a:t>Muon focusing after the exit of the transport magnet will increase the muon stopping density.</a:t>
            </a:r>
          </a:p>
          <a:p>
            <a:pPr lvl="1"/>
            <a:r>
              <a:rPr lang="en-US" altLang="ja-JP" dirty="0"/>
              <a:t>Study of the radiation chemical effect</a:t>
            </a:r>
          </a:p>
          <a:p>
            <a:r>
              <a:rPr lang="en-US" altLang="ja-JP" dirty="0"/>
              <a:t>Huge neutron and gamma backgrounds due to the COMET muon production/collection scheme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81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E55BA4A-DF63-3945-02B6-5A9BB895F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COMET Facility Introduction</a:t>
            </a:r>
            <a:endParaRPr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978D19A-3D28-7B8E-650F-9FF15E03B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206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70156" y="178579"/>
            <a:ext cx="9991493" cy="1124759"/>
          </a:xfrm>
          <a:ln/>
        </p:spPr>
        <p:txBody>
          <a:bodyPr vert="horz" lIns="91440" tIns="30174" rIns="91440" bIns="45720" rtlCol="0" anchor="ctr">
            <a:normAutofit/>
          </a:bodyPr>
          <a:lstStyle/>
          <a:p>
            <a:pPr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b="1" dirty="0">
                <a:solidFill>
                  <a:srgbClr val="C00000"/>
                </a:solidFill>
              </a:rPr>
              <a:t>Proton transport </a:t>
            </a:r>
            <a:r>
              <a:rPr lang="en-US" b="1" dirty="0" err="1">
                <a:solidFill>
                  <a:srgbClr val="C00000"/>
                </a:solidFill>
              </a:rPr>
              <a:t>Beamline</a:t>
            </a:r>
            <a:r>
              <a:rPr lang="en-US" b="1" dirty="0">
                <a:solidFill>
                  <a:srgbClr val="C00000"/>
                </a:solidFill>
              </a:rPr>
              <a:t> Overview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60" y="1559685"/>
            <a:ext cx="8817120" cy="31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5584800" y="2979674"/>
            <a:ext cx="1918080" cy="144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5602080" y="3286427"/>
            <a:ext cx="1942560" cy="204501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579040" y="2505863"/>
            <a:ext cx="2067840" cy="39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7278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A-line (existing)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263681" y="3571575"/>
            <a:ext cx="2973600" cy="39316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7278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B-line (high-p/COMET)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810080" y="2979673"/>
            <a:ext cx="694080" cy="367238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1440" y="2245198"/>
            <a:ext cx="593280" cy="39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7278" rIns="81639" bIns="40820"/>
          <a:lstStyle>
            <a:lvl1pPr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1pPr>
            <a:lvl2pPr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2pPr>
            <a:lvl3pPr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3pPr>
            <a:lvl4pPr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4pPr>
            <a:lvl5pPr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9pPr>
          </a:lstStyle>
          <a:p>
            <a:r>
              <a:rPr lang="en-US">
                <a:solidFill>
                  <a:srgbClr val="009900"/>
                </a:solidFill>
              </a:rPr>
              <a:t>MR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79041" y="1303339"/>
            <a:ext cx="2700000" cy="70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7278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Lambertson +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2 x Septum magnets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5115360" y="2009011"/>
            <a:ext cx="40320" cy="910176"/>
          </a:xfrm>
          <a:prstGeom prst="line">
            <a:avLst/>
          </a:prstGeom>
          <a:noFill/>
          <a:ln w="3600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524002" y="5093423"/>
            <a:ext cx="9143999" cy="150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7278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IPAexGothic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/>
              <a:t>New B-line is constructed for high-p/COMET experiments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The branch is realized by a </a:t>
            </a:r>
            <a:r>
              <a:rPr lang="en-US" dirty="0" err="1"/>
              <a:t>Lambertson</a:t>
            </a:r>
            <a:r>
              <a:rPr lang="en-US" dirty="0"/>
              <a:t> magnet at Phase-I.</a:t>
            </a:r>
          </a:p>
          <a:p>
            <a:r>
              <a:rPr lang="en-US" dirty="0"/>
              <a:t>   </a:t>
            </a:r>
            <a:r>
              <a:rPr lang="en-US" sz="2000" dirty="0"/>
              <a:t>(for simultaneous operation of high-p experiment and A-line experiment)</a:t>
            </a:r>
          </a:p>
        </p:txBody>
      </p:sp>
    </p:spTree>
    <p:extLst>
      <p:ext uri="{BB962C8B-B14F-4D97-AF65-F5344CB8AC3E}">
        <p14:creationId xmlns:p14="http://schemas.microsoft.com/office/powerpoint/2010/main" val="1626382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981200" y="2679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COMET Phase-I detector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900651"/>
            <a:ext cx="8114050" cy="14448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Muon stopping target (17 Al disks) at the center of the detector solenoid magnet</a:t>
            </a:r>
          </a:p>
          <a:p>
            <a:r>
              <a:rPr lang="en-US" dirty="0"/>
              <a:t>Measure 105MeV signal electron momentum with the CDC</a:t>
            </a:r>
          </a:p>
          <a:p>
            <a:r>
              <a:rPr lang="en-US" dirty="0"/>
              <a:t>Triggering counter at both ends of the CDC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33" y="48946"/>
            <a:ext cx="1583533" cy="22370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86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1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43B3-5656-462B-9021-6ED03E70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COMET Muon Beam - Bending Solenoid</a:t>
            </a:r>
            <a:endParaRPr lang="zh-CN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2FD081-7926-43BE-85F5-D023C20A8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1"/>
          <a:stretch/>
        </p:blipFill>
        <p:spPr>
          <a:xfrm>
            <a:off x="7611637" y="2501009"/>
            <a:ext cx="4317288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C53B58F-4AA7-4F0F-96F2-C2CF4A7C5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3958"/>
                <a:ext cx="10880922" cy="132556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/>
                  <a:t>Charged particles in the bending solenoid drift perpendicular to the bending plane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/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𝑞𝐵</m:t>
                        </m:r>
                      </m:den>
                    </m:f>
                    <m:r>
                      <a:rPr lang="zh-CN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𝑆𝐹</m:t>
                            </m:r>
                          </m:sub>
                        </m:sSub>
                      </m:den>
                    </m:f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𝑚𝑒𝑡𝑒𝑟𝑠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Dipole field can compensate the drift of low-E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𝐷𝐹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=-0.055 for 50 MeV/c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C53B58F-4AA7-4F0F-96F2-C2CF4A7C5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3958"/>
                <a:ext cx="10880922" cy="1325563"/>
              </a:xfrm>
              <a:blipFill>
                <a:blip r:embed="rId3"/>
                <a:stretch>
                  <a:fillRect l="-504" t="-8756" b="-2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8014772-96ED-416D-9AED-AA9D613C3F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07"/>
          <a:stretch/>
        </p:blipFill>
        <p:spPr>
          <a:xfrm>
            <a:off x="1044171" y="2924606"/>
            <a:ext cx="6095999" cy="1261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C9B85-32F1-440F-949F-FF2683DC4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12" y="4295667"/>
            <a:ext cx="6049584" cy="1261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04EC0E-E85E-4552-9856-654650F05D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212" y="5666729"/>
            <a:ext cx="6049584" cy="119127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FA5AEA-3A02-4754-AF0B-91C3E3FD3BB4}"/>
              </a:ext>
            </a:extLst>
          </p:cNvPr>
          <p:cNvCxnSpPr>
            <a:cxnSpLocks/>
          </p:cNvCxnSpPr>
          <p:nvPr/>
        </p:nvCxnSpPr>
        <p:spPr>
          <a:xfrm>
            <a:off x="5159107" y="3323343"/>
            <a:ext cx="0" cy="313960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9E29B1D-EE05-4FB3-B9B5-53AB03B75B74}"/>
              </a:ext>
            </a:extLst>
          </p:cNvPr>
          <p:cNvSpPr txBox="1"/>
          <p:nvPr/>
        </p:nvSpPr>
        <p:spPr>
          <a:xfrm>
            <a:off x="4811697" y="294216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TS exit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0140763-14B8-4172-BB7C-59ED4796D282}"/>
                  </a:ext>
                </a:extLst>
              </p:cNvPr>
              <p:cNvSpPr/>
              <p:nvPr/>
            </p:nvSpPr>
            <p:spPr>
              <a:xfrm>
                <a:off x="1232778" y="2942168"/>
                <a:ext cx="5114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0140763-14B8-4172-BB7C-59ED4796D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778" y="2942168"/>
                <a:ext cx="511422" cy="369332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71F253-61C6-41DD-AADB-99E34E2CA334}"/>
                  </a:ext>
                </a:extLst>
              </p:cNvPr>
              <p:cNvSpPr/>
              <p:nvPr/>
            </p:nvSpPr>
            <p:spPr>
              <a:xfrm>
                <a:off x="1201444" y="5588277"/>
                <a:ext cx="5114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71F253-61C6-41DD-AADB-99E34E2CA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44" y="5588277"/>
                <a:ext cx="511422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F15EA8E-63A3-4F97-9B0D-2486C492036C}"/>
                  </a:ext>
                </a:extLst>
              </p:cNvPr>
              <p:cNvSpPr/>
              <p:nvPr/>
            </p:nvSpPr>
            <p:spPr>
              <a:xfrm>
                <a:off x="1260967" y="4286400"/>
                <a:ext cx="5276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F15EA8E-63A3-4F97-9B0D-2486C4920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967" y="4286400"/>
                <a:ext cx="52764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18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F5690C6-7B00-40AC-89A5-DA596B876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7"/>
          <a:stretch/>
        </p:blipFill>
        <p:spPr>
          <a:xfrm>
            <a:off x="982296" y="2184303"/>
            <a:ext cx="8205509" cy="1261344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4"/>
          <a:stretch/>
        </p:blipFill>
        <p:spPr bwMode="auto">
          <a:xfrm>
            <a:off x="830932" y="3979102"/>
            <a:ext cx="4514114" cy="28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F09FEAB3-D3E0-4B84-9445-1AD315CC1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/>
          <a:stretch/>
        </p:blipFill>
        <p:spPr bwMode="auto">
          <a:xfrm>
            <a:off x="6387665" y="3937005"/>
            <a:ext cx="4514114" cy="28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D9A54DFB-FB6B-4BCF-9DC4-EDBA9C57FA64}"/>
              </a:ext>
            </a:extLst>
          </p:cNvPr>
          <p:cNvSpPr/>
          <p:nvPr/>
        </p:nvSpPr>
        <p:spPr>
          <a:xfrm rot="16200000">
            <a:off x="5699685" y="4681008"/>
            <a:ext cx="684050" cy="126792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+Collimator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21B61A-3200-46F4-8AC3-944D522FEAD3}"/>
              </a:ext>
            </a:extLst>
          </p:cNvPr>
          <p:cNvSpPr/>
          <p:nvPr/>
        </p:nvSpPr>
        <p:spPr>
          <a:xfrm>
            <a:off x="7060025" y="2649188"/>
            <a:ext cx="239697" cy="241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B526E7-F0BE-4CB4-9DE7-CF83830C7672}"/>
              </a:ext>
            </a:extLst>
          </p:cNvPr>
          <p:cNvCxnSpPr>
            <a:cxnSpLocks/>
            <a:stCxn id="17" idx="6"/>
            <a:endCxn id="29" idx="1"/>
          </p:cNvCxnSpPr>
          <p:nvPr/>
        </p:nvCxnSpPr>
        <p:spPr>
          <a:xfrm flipV="1">
            <a:off x="7299722" y="2765423"/>
            <a:ext cx="2099215" cy="4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FCD8854-9288-47C1-9378-C9466E095919}"/>
                  </a:ext>
                </a:extLst>
              </p:cNvPr>
              <p:cNvSpPr txBox="1"/>
              <p:nvPr/>
            </p:nvSpPr>
            <p:spPr>
              <a:xfrm>
                <a:off x="304787" y="2257961"/>
                <a:ext cx="4378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FCD8854-9288-47C1-9378-C9466E095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7" y="2257961"/>
                <a:ext cx="437812" cy="369332"/>
              </a:xfrm>
              <a:prstGeom prst="rect">
                <a:avLst/>
              </a:prstGeom>
              <a:blipFill>
                <a:blip r:embed="rId8"/>
                <a:stretch>
                  <a:fillRect l="-15278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FFE75F-DA0A-4C85-BA08-43B998E6AD94}"/>
              </a:ext>
            </a:extLst>
          </p:cNvPr>
          <p:cNvCxnSpPr>
            <a:cxnSpLocks/>
          </p:cNvCxnSpPr>
          <p:nvPr/>
        </p:nvCxnSpPr>
        <p:spPr>
          <a:xfrm>
            <a:off x="4376691" y="2515475"/>
            <a:ext cx="0" cy="149965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70D066-B78D-4DC6-ACC8-9B7EE19CE37E}"/>
              </a:ext>
            </a:extLst>
          </p:cNvPr>
          <p:cNvCxnSpPr>
            <a:cxnSpLocks/>
          </p:cNvCxnSpPr>
          <p:nvPr/>
        </p:nvCxnSpPr>
        <p:spPr>
          <a:xfrm>
            <a:off x="6597289" y="2515475"/>
            <a:ext cx="0" cy="149965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78BED6-9533-4BA7-B6B8-2F967FBF670D}"/>
              </a:ext>
            </a:extLst>
          </p:cNvPr>
          <p:cNvCxnSpPr>
            <a:cxnSpLocks/>
          </p:cNvCxnSpPr>
          <p:nvPr/>
        </p:nvCxnSpPr>
        <p:spPr>
          <a:xfrm flipH="1">
            <a:off x="4376691" y="2890813"/>
            <a:ext cx="2220598" cy="0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03474B1-F6C9-4B3B-ABBA-895A55BDE2DB}"/>
              </a:ext>
            </a:extLst>
          </p:cNvPr>
          <p:cNvSpPr txBox="1"/>
          <p:nvPr/>
        </p:nvSpPr>
        <p:spPr>
          <a:xfrm>
            <a:off x="4346620" y="3021281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90 degree bending</a:t>
            </a:r>
            <a:br>
              <a:rPr lang="en-US" altLang="zh-CN" sz="1600" dirty="0"/>
            </a:br>
            <a:r>
              <a:rPr lang="en-US" altLang="zh-CN" sz="1600" dirty="0"/>
              <a:t>Muon Transport Solenoid</a:t>
            </a:r>
            <a:endParaRPr lang="zh-CN" altLang="en-US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B2F22F-4AAE-4DB5-97AA-54B67ED9F9A4}"/>
              </a:ext>
            </a:extLst>
          </p:cNvPr>
          <p:cNvSpPr txBox="1"/>
          <p:nvPr/>
        </p:nvSpPr>
        <p:spPr>
          <a:xfrm>
            <a:off x="1466626" y="4085677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Entrance of MTS</a:t>
            </a:r>
            <a:endParaRPr lang="zh-CN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A5872C-CADF-48DB-8B93-56B99F6B880F}"/>
              </a:ext>
            </a:extLst>
          </p:cNvPr>
          <p:cNvSpPr txBox="1"/>
          <p:nvPr/>
        </p:nvSpPr>
        <p:spPr>
          <a:xfrm>
            <a:off x="7063139" y="4082169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Exit of MTS</a:t>
            </a:r>
            <a:endParaRPr lang="zh-CN" altLang="en-US" dirty="0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3B01D23D-8550-4E76-8F02-DD4B02D9C959}"/>
              </a:ext>
            </a:extLst>
          </p:cNvPr>
          <p:cNvSpPr/>
          <p:nvPr/>
        </p:nvSpPr>
        <p:spPr>
          <a:xfrm>
            <a:off x="8565003" y="4376797"/>
            <a:ext cx="684050" cy="128631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dirty="0"/>
              <a:t>Suppressed</a:t>
            </a:r>
            <a:endParaRPr lang="zh-CN" altLang="en-US" sz="1400" dirty="0"/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8186727A-2755-45BF-9295-9E9F1B32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1A2A-CEC1-4A0E-A756-7AA87A518535}" type="slidenum">
              <a:rPr lang="zh-CN" altLang="en-US" smtClean="0"/>
              <a:t>8</a:t>
            </a:fld>
            <a:endParaRPr lang="zh-CN" alt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2C853A9-FD12-4982-97AD-AACC7A8828BF}"/>
              </a:ext>
            </a:extLst>
          </p:cNvPr>
          <p:cNvCxnSpPr>
            <a:cxnSpLocks/>
          </p:cNvCxnSpPr>
          <p:nvPr/>
        </p:nvCxnSpPr>
        <p:spPr>
          <a:xfrm flipH="1">
            <a:off x="6933460" y="4972947"/>
            <a:ext cx="55929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D825F36-563F-4CD0-9D25-B52B7700C9A2}"/>
                  </a:ext>
                </a:extLst>
              </p:cNvPr>
              <p:cNvSpPr txBox="1"/>
              <p:nvPr/>
            </p:nvSpPr>
            <p:spPr>
              <a:xfrm>
                <a:off x="7063139" y="5014023"/>
                <a:ext cx="1697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12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yield not influenced</a:t>
                </a:r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D825F36-563F-4CD0-9D25-B52B7700C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139" y="5014023"/>
                <a:ext cx="1697196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0F0FBADB-D63E-4AF8-8351-D252CA3ACB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937" y="1708884"/>
            <a:ext cx="2678637" cy="2113078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18645CB0-2959-47F3-B03B-E4493CB8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32" y="392476"/>
            <a:ext cx="10515600" cy="1325563"/>
          </a:xfrm>
        </p:spPr>
        <p:txBody>
          <a:bodyPr/>
          <a:lstStyle/>
          <a:p>
            <a:r>
              <a:rPr lang="en-US" altLang="zh-CN" dirty="0"/>
              <a:t>COMET Muon Beam - Collimator</a:t>
            </a:r>
            <a:endParaRPr lang="zh-CN" altLang="en-US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205FDC9E-187C-4D37-ADBC-FE0C5B03B56D}"/>
              </a:ext>
            </a:extLst>
          </p:cNvPr>
          <p:cNvSpPr txBox="1">
            <a:spLocks/>
          </p:cNvSpPr>
          <p:nvPr/>
        </p:nvSpPr>
        <p:spPr>
          <a:xfrm>
            <a:off x="831131" y="1401770"/>
            <a:ext cx="10880922" cy="795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Plate-shape collimator: placed at the end of MTS</a:t>
            </a:r>
          </a:p>
          <a:p>
            <a:pPr lvl="1"/>
            <a:r>
              <a:rPr lang="en-US" altLang="zh-CN" dirty="0"/>
              <a:t>To reduce beam background and beam flash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214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EF61F83-1339-54B5-F400-21794030C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314" y="1226409"/>
            <a:ext cx="6267372" cy="440518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BA9405E-F8DE-591B-771D-513921A2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COMET Engineering Run in 2023</a:t>
            </a:r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B6FC89-76AA-1ED0-EE87-605D42BB2F6E}"/>
              </a:ext>
            </a:extLst>
          </p:cNvPr>
          <p:cNvSpPr txBox="1"/>
          <p:nvPr/>
        </p:nvSpPr>
        <p:spPr>
          <a:xfrm>
            <a:off x="4673600" y="6146800"/>
            <a:ext cx="668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Physics beam starts in 2028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281731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431</Words>
  <Application>Microsoft Macintosh PowerPoint</Application>
  <PresentationFormat>ワイド画面</PresentationFormat>
  <Paragraphs>69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游ゴシック</vt:lpstr>
      <vt:lpstr>游ゴシック Light</vt:lpstr>
      <vt:lpstr>Arial</vt:lpstr>
      <vt:lpstr>Cambria Math</vt:lpstr>
      <vt:lpstr>Office テーマ</vt:lpstr>
      <vt:lpstr>Future perspectives of muCF studies in Relation to COMET</vt:lpstr>
      <vt:lpstr>PowerPoint プレゼンテーション</vt:lpstr>
      <vt:lpstr>muCF studies in COMET</vt:lpstr>
      <vt:lpstr>COMET Facility Introduction</vt:lpstr>
      <vt:lpstr>Proton transport Beamline Overview</vt:lpstr>
      <vt:lpstr>COMET Phase-I detector</vt:lpstr>
      <vt:lpstr>COMET Muon Beam - Bending Solenoid</vt:lpstr>
      <vt:lpstr>COMET Muon Beam - Collimator</vt:lpstr>
      <vt:lpstr>COMET Engineering Run in 2023</vt:lpstr>
      <vt:lpstr>Muon beam focusing study</vt:lpstr>
      <vt:lpstr>Muon Focusing (study by Kou OISHI)</vt:lpstr>
      <vt:lpstr>Results</vt:lpstr>
      <vt:lpstr>Stronger magnetic field cases</vt:lpstr>
      <vt:lpstr>Neutron and Gamma Background</vt:lpstr>
      <vt:lpstr>Pions and muons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Mihara, Satoshi (EXT)</dc:creator>
  <cp:lastModifiedBy>Mihara, Satoshi (EXT)</cp:lastModifiedBy>
  <cp:revision>4</cp:revision>
  <dcterms:created xsi:type="dcterms:W3CDTF">2026-07-01T12:07:58Z</dcterms:created>
  <dcterms:modified xsi:type="dcterms:W3CDTF">2026-07-03T14:49:40Z</dcterms:modified>
</cp:coreProperties>
</file>