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271" r:id="rId6"/>
    <p:sldId id="272" r:id="rId7"/>
    <p:sldId id="275" r:id="rId8"/>
    <p:sldId id="273" r:id="rId9"/>
    <p:sldId id="283" r:id="rId10"/>
    <p:sldId id="289" r:id="rId11"/>
    <p:sldId id="285" r:id="rId12"/>
    <p:sldId id="287" r:id="rId13"/>
    <p:sldId id="286" r:id="rId14"/>
    <p:sldId id="288" r:id="rId15"/>
    <p:sldId id="290" r:id="rId16"/>
    <p:sldId id="266" r:id="rId17"/>
    <p:sldId id="274" r:id="rId18"/>
    <p:sldId id="278" r:id="rId19"/>
    <p:sldId id="276" r:id="rId20"/>
    <p:sldId id="281" r:id="rId21"/>
    <p:sldId id="277" r:id="rId22"/>
    <p:sldId id="270" r:id="rId23"/>
    <p:sldId id="280" r:id="rId24"/>
    <p:sldId id="282"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CC9900"/>
    <a:srgbClr val="CDCC72"/>
    <a:srgbClr val="FF0000"/>
    <a:srgbClr val="F5C855"/>
    <a:srgbClr val="F47C18"/>
    <a:srgbClr val="0B80C3"/>
    <a:srgbClr val="4E95D9"/>
    <a:srgbClr val="FFCE77"/>
    <a:srgbClr val="F2AA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36" autoAdjust="0"/>
    <p:restoredTop sz="94684"/>
  </p:normalViewPr>
  <p:slideViewPr>
    <p:cSldViewPr snapToGrid="0">
      <p:cViewPr varScale="1">
        <p:scale>
          <a:sx n="106" d="100"/>
          <a:sy n="106" d="100"/>
        </p:scale>
        <p:origin x="3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932F10-A442-4B4B-8958-019F64AFAA8F}" type="datetimeFigureOut">
              <a:rPr lang="en-GB" smtClean="0"/>
              <a:t>19/08/2026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AD2700-7BFF-4687-88A2-82FE71BB6699}" type="slidenum">
              <a:rPr lang="en-GB" smtClean="0"/>
              <a:t>‹#›</a:t>
            </a:fld>
            <a:endParaRPr lang="en-GB"/>
          </a:p>
        </p:txBody>
      </p:sp>
    </p:spTree>
    <p:extLst>
      <p:ext uri="{BB962C8B-B14F-4D97-AF65-F5344CB8AC3E}">
        <p14:creationId xmlns:p14="http://schemas.microsoft.com/office/powerpoint/2010/main" val="823986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AD2700-7BFF-4687-88A2-82FE71BB6699}" type="slidenum">
              <a:rPr lang="en-GB" smtClean="0"/>
              <a:t>6</a:t>
            </a:fld>
            <a:endParaRPr lang="en-GB"/>
          </a:p>
        </p:txBody>
      </p:sp>
    </p:spTree>
    <p:extLst>
      <p:ext uri="{BB962C8B-B14F-4D97-AF65-F5344CB8AC3E}">
        <p14:creationId xmlns:p14="http://schemas.microsoft.com/office/powerpoint/2010/main" val="3206707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AD2700-7BFF-4687-88A2-82FE71BB6699}" type="slidenum">
              <a:rPr lang="en-GB" smtClean="0"/>
              <a:t>8</a:t>
            </a:fld>
            <a:endParaRPr lang="en-GB"/>
          </a:p>
        </p:txBody>
      </p:sp>
    </p:spTree>
    <p:extLst>
      <p:ext uri="{BB962C8B-B14F-4D97-AF65-F5344CB8AC3E}">
        <p14:creationId xmlns:p14="http://schemas.microsoft.com/office/powerpoint/2010/main" val="2631364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AD2700-7BFF-4687-88A2-82FE71BB6699}" type="slidenum">
              <a:rPr lang="en-GB" smtClean="0"/>
              <a:t>13</a:t>
            </a:fld>
            <a:endParaRPr lang="en-GB"/>
          </a:p>
        </p:txBody>
      </p:sp>
    </p:spTree>
    <p:extLst>
      <p:ext uri="{BB962C8B-B14F-4D97-AF65-F5344CB8AC3E}">
        <p14:creationId xmlns:p14="http://schemas.microsoft.com/office/powerpoint/2010/main" val="29796378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367C6-1C5A-4F7A-A84F-0881917D6C69}"/>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37E27F73-6029-17F1-6AC6-DD05954CEC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5" name="Footer Placeholder 4">
            <a:extLst>
              <a:ext uri="{FF2B5EF4-FFF2-40B4-BE49-F238E27FC236}">
                <a16:creationId xmlns:a16="http://schemas.microsoft.com/office/drawing/2014/main" id="{C6D7C539-370C-409A-32B7-24D9965207F0}"/>
              </a:ext>
            </a:extLst>
          </p:cNvPr>
          <p:cNvSpPr>
            <a:spLocks noGrp="1"/>
          </p:cNvSpPr>
          <p:nvPr>
            <p:ph type="ftr" sz="quarter" idx="11"/>
          </p:nvPr>
        </p:nvSpPr>
        <p:spPr/>
        <p:txBody>
          <a:bodyPr/>
          <a:lstStyle>
            <a:lvl1pPr>
              <a:defRPr sz="1400"/>
            </a:lvl1pPr>
          </a:lstStyle>
          <a:p>
            <a:endParaRPr lang="en-GB"/>
          </a:p>
        </p:txBody>
      </p:sp>
      <p:pic>
        <p:nvPicPr>
          <p:cNvPr id="8" name="Picture 7" descr="A blue text on a black background&#10;&#10;AI-generated content may be incorrect.">
            <a:extLst>
              <a:ext uri="{FF2B5EF4-FFF2-40B4-BE49-F238E27FC236}">
                <a16:creationId xmlns:a16="http://schemas.microsoft.com/office/drawing/2014/main" id="{66817B94-131B-7782-D7D1-15A70B8ADE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8997" y="5950608"/>
            <a:ext cx="1992321" cy="828140"/>
          </a:xfrm>
          <a:prstGeom prst="rect">
            <a:avLst/>
          </a:prstGeom>
        </p:spPr>
      </p:pic>
      <p:pic>
        <p:nvPicPr>
          <p:cNvPr id="7" name="Picture 6" descr="A blue and yellow text on a black background&#10;&#10;AI-generated content may be incorrect.">
            <a:extLst>
              <a:ext uri="{FF2B5EF4-FFF2-40B4-BE49-F238E27FC236}">
                <a16:creationId xmlns:a16="http://schemas.microsoft.com/office/drawing/2014/main" id="{C032801D-98F3-1533-9DF1-ABBF44A3130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13958" y="6099858"/>
            <a:ext cx="2633268" cy="678890"/>
          </a:xfrm>
          <a:prstGeom prst="rect">
            <a:avLst/>
          </a:prstGeom>
        </p:spPr>
      </p:pic>
    </p:spTree>
    <p:extLst>
      <p:ext uri="{BB962C8B-B14F-4D97-AF65-F5344CB8AC3E}">
        <p14:creationId xmlns:p14="http://schemas.microsoft.com/office/powerpoint/2010/main" val="1676995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B7787-4859-9E63-131D-AC26AD9F93E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7BB85B3-80D4-E46E-561F-F195565438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067D8A-546C-E755-7E0A-43CAB2E0F868}"/>
              </a:ext>
            </a:extLst>
          </p:cNvPr>
          <p:cNvSpPr>
            <a:spLocks noGrp="1"/>
          </p:cNvSpPr>
          <p:nvPr>
            <p:ph type="dt" sz="half" idx="10"/>
          </p:nvPr>
        </p:nvSpPr>
        <p:spPr>
          <a:xfrm>
            <a:off x="9448800" y="0"/>
            <a:ext cx="2743200" cy="365125"/>
          </a:xfrm>
          <a:prstGeom prst="rect">
            <a:avLst/>
          </a:prstGeom>
        </p:spPr>
        <p:txBody>
          <a:bodyPr/>
          <a:lstStyle/>
          <a:p>
            <a:fld id="{83C56DE4-D588-4108-819F-0CC4B4B2164D}" type="datetime1">
              <a:rPr lang="en-GB" smtClean="0"/>
              <a:t>19/08/2026</a:t>
            </a:fld>
            <a:endParaRPr lang="en-GB"/>
          </a:p>
        </p:txBody>
      </p:sp>
      <p:sp>
        <p:nvSpPr>
          <p:cNvPr id="5" name="Footer Placeholder 4">
            <a:extLst>
              <a:ext uri="{FF2B5EF4-FFF2-40B4-BE49-F238E27FC236}">
                <a16:creationId xmlns:a16="http://schemas.microsoft.com/office/drawing/2014/main" id="{108130FB-A87C-ACED-1011-17292BB2BB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928A37-0BA4-7977-6667-394F9240DBDE}"/>
              </a:ext>
            </a:extLst>
          </p:cNvPr>
          <p:cNvSpPr>
            <a:spLocks noGrp="1"/>
          </p:cNvSpPr>
          <p:nvPr>
            <p:ph type="sldNum" sz="quarter" idx="12"/>
          </p:nvPr>
        </p:nvSpPr>
        <p:spPr>
          <a:xfrm>
            <a:off x="8610600" y="6332600"/>
            <a:ext cx="2743200" cy="365125"/>
          </a:xfrm>
          <a:prstGeom prst="rect">
            <a:avLst/>
          </a:prstGeom>
        </p:spPr>
        <p:txBody>
          <a:bodyPr/>
          <a:lstStyle/>
          <a:p>
            <a:fld id="{FA1976BF-8893-4F90-A77B-25C1D11E43CA}" type="slidenum">
              <a:rPr lang="en-GB" smtClean="0"/>
              <a:t>‹#›</a:t>
            </a:fld>
            <a:endParaRPr lang="en-GB"/>
          </a:p>
        </p:txBody>
      </p:sp>
    </p:spTree>
    <p:extLst>
      <p:ext uri="{BB962C8B-B14F-4D97-AF65-F5344CB8AC3E}">
        <p14:creationId xmlns:p14="http://schemas.microsoft.com/office/powerpoint/2010/main" val="293404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B557108-1544-7F2E-BBE6-DBDBBB154AC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E65A8A-4296-5735-1B97-CA6F03762C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28434CB-B7C2-0D7F-8CCD-E72E849A94FF}"/>
              </a:ext>
            </a:extLst>
          </p:cNvPr>
          <p:cNvSpPr>
            <a:spLocks noGrp="1"/>
          </p:cNvSpPr>
          <p:nvPr>
            <p:ph type="dt" sz="half" idx="10"/>
          </p:nvPr>
        </p:nvSpPr>
        <p:spPr>
          <a:xfrm>
            <a:off x="9448800" y="0"/>
            <a:ext cx="2743200" cy="365125"/>
          </a:xfrm>
          <a:prstGeom prst="rect">
            <a:avLst/>
          </a:prstGeom>
        </p:spPr>
        <p:txBody>
          <a:bodyPr/>
          <a:lstStyle/>
          <a:p>
            <a:fld id="{E5327233-FDD2-48D1-B7D1-0FFC52FFAE98}" type="datetime1">
              <a:rPr lang="en-GB" smtClean="0"/>
              <a:t>19/08/2026</a:t>
            </a:fld>
            <a:endParaRPr lang="en-GB"/>
          </a:p>
        </p:txBody>
      </p:sp>
      <p:sp>
        <p:nvSpPr>
          <p:cNvPr id="5" name="Footer Placeholder 4">
            <a:extLst>
              <a:ext uri="{FF2B5EF4-FFF2-40B4-BE49-F238E27FC236}">
                <a16:creationId xmlns:a16="http://schemas.microsoft.com/office/drawing/2014/main" id="{CB5A6F70-ADBB-C6F0-6B6C-FD8C448F5C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4BC613-BDDB-A0B9-8DA4-83FB95544AB6}"/>
              </a:ext>
            </a:extLst>
          </p:cNvPr>
          <p:cNvSpPr>
            <a:spLocks noGrp="1"/>
          </p:cNvSpPr>
          <p:nvPr>
            <p:ph type="sldNum" sz="quarter" idx="12"/>
          </p:nvPr>
        </p:nvSpPr>
        <p:spPr>
          <a:xfrm>
            <a:off x="8610600" y="6332600"/>
            <a:ext cx="2743200" cy="365125"/>
          </a:xfrm>
          <a:prstGeom prst="rect">
            <a:avLst/>
          </a:prstGeom>
        </p:spPr>
        <p:txBody>
          <a:bodyPr/>
          <a:lstStyle/>
          <a:p>
            <a:fld id="{FA1976BF-8893-4F90-A77B-25C1D11E43CA}" type="slidenum">
              <a:rPr lang="en-GB" smtClean="0"/>
              <a:t>‹#›</a:t>
            </a:fld>
            <a:endParaRPr lang="en-GB"/>
          </a:p>
        </p:txBody>
      </p:sp>
    </p:spTree>
    <p:extLst>
      <p:ext uri="{BB962C8B-B14F-4D97-AF65-F5344CB8AC3E}">
        <p14:creationId xmlns:p14="http://schemas.microsoft.com/office/powerpoint/2010/main" val="2515931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AC494-277D-4134-382A-F0F23D8D96AA}"/>
              </a:ext>
            </a:extLst>
          </p:cNvPr>
          <p:cNvSpPr>
            <a:spLocks noGrp="1"/>
          </p:cNvSpPr>
          <p:nvPr>
            <p:ph type="title"/>
          </p:nvPr>
        </p:nvSpPr>
        <p:spPr>
          <a:xfrm>
            <a:off x="0" y="-132329"/>
            <a:ext cx="10515600" cy="657728"/>
          </a:xfrm>
        </p:spPr>
        <p:txBody>
          <a:bodyPr>
            <a:normAutofit/>
          </a:bodyPr>
          <a:lstStyle>
            <a:lvl1pPr>
              <a:defRPr sz="2000" b="1">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75E45303-6116-AD91-188B-4CEB754F851A}"/>
              </a:ext>
            </a:extLst>
          </p:cNvPr>
          <p:cNvSpPr>
            <a:spLocks noGrp="1"/>
          </p:cNvSpPr>
          <p:nvPr>
            <p:ph idx="1"/>
          </p:nvPr>
        </p:nvSpPr>
        <p:spPr>
          <a:xfrm>
            <a:off x="94890" y="595222"/>
            <a:ext cx="11982091" cy="5658929"/>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2AD8440A-AAB5-B5A0-C40D-31E417F7CA62}"/>
              </a:ext>
            </a:extLst>
          </p:cNvPr>
          <p:cNvSpPr>
            <a:spLocks noGrp="1"/>
          </p:cNvSpPr>
          <p:nvPr>
            <p:ph type="dt" sz="half" idx="10"/>
          </p:nvPr>
        </p:nvSpPr>
        <p:spPr>
          <a:xfrm>
            <a:off x="9448800" y="0"/>
            <a:ext cx="2743200" cy="365125"/>
          </a:xfrm>
          <a:prstGeom prst="rect">
            <a:avLst/>
          </a:prstGeom>
        </p:spPr>
        <p:txBody>
          <a:bodyPr/>
          <a:lstStyle/>
          <a:p>
            <a:fld id="{0094EB65-7941-4E76-9261-33D81D3666E5}" type="datetime1">
              <a:rPr lang="en-GB" smtClean="0"/>
              <a:t>19/08/2026</a:t>
            </a:fld>
            <a:endParaRPr lang="en-GB" dirty="0"/>
          </a:p>
        </p:txBody>
      </p:sp>
      <p:sp>
        <p:nvSpPr>
          <p:cNvPr id="5" name="Footer Placeholder 4">
            <a:extLst>
              <a:ext uri="{FF2B5EF4-FFF2-40B4-BE49-F238E27FC236}">
                <a16:creationId xmlns:a16="http://schemas.microsoft.com/office/drawing/2014/main" id="{0EF8F36C-2942-39D0-7125-F4D067B017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894A97-1D51-3FEB-F252-760502DAAE5B}"/>
              </a:ext>
            </a:extLst>
          </p:cNvPr>
          <p:cNvSpPr>
            <a:spLocks noGrp="1"/>
          </p:cNvSpPr>
          <p:nvPr>
            <p:ph type="sldNum" sz="quarter" idx="12"/>
          </p:nvPr>
        </p:nvSpPr>
        <p:spPr>
          <a:xfrm>
            <a:off x="8680048" y="6332600"/>
            <a:ext cx="2743200" cy="365125"/>
          </a:xfrm>
          <a:prstGeom prst="rect">
            <a:avLst/>
          </a:prstGeom>
        </p:spPr>
        <p:txBody>
          <a:bodyPr/>
          <a:lstStyle/>
          <a:p>
            <a:fld id="{FA1976BF-8893-4F90-A77B-25C1D11E43CA}" type="slidenum">
              <a:rPr lang="en-GB" smtClean="0"/>
              <a:t>‹#›</a:t>
            </a:fld>
            <a:endParaRPr lang="en-GB"/>
          </a:p>
        </p:txBody>
      </p:sp>
    </p:spTree>
    <p:extLst>
      <p:ext uri="{BB962C8B-B14F-4D97-AF65-F5344CB8AC3E}">
        <p14:creationId xmlns:p14="http://schemas.microsoft.com/office/powerpoint/2010/main" val="1399762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CD04C-C611-BBC5-4804-BBC41F7BA03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4A67178-1124-6DBB-EB03-EBFC3BCDE2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16087E-5F1E-3CB7-A359-E7D3D8284DE9}"/>
              </a:ext>
            </a:extLst>
          </p:cNvPr>
          <p:cNvSpPr>
            <a:spLocks noGrp="1"/>
          </p:cNvSpPr>
          <p:nvPr>
            <p:ph type="dt" sz="half" idx="10"/>
          </p:nvPr>
        </p:nvSpPr>
        <p:spPr>
          <a:xfrm>
            <a:off x="9448800" y="0"/>
            <a:ext cx="2743200" cy="365125"/>
          </a:xfrm>
          <a:prstGeom prst="rect">
            <a:avLst/>
          </a:prstGeom>
        </p:spPr>
        <p:txBody>
          <a:bodyPr/>
          <a:lstStyle/>
          <a:p>
            <a:fld id="{C8FD3954-BE6E-420C-9504-0CC932659C91}" type="datetime1">
              <a:rPr lang="en-GB" smtClean="0"/>
              <a:t>19/08/2026</a:t>
            </a:fld>
            <a:endParaRPr lang="en-GB"/>
          </a:p>
        </p:txBody>
      </p:sp>
      <p:sp>
        <p:nvSpPr>
          <p:cNvPr id="5" name="Footer Placeholder 4">
            <a:extLst>
              <a:ext uri="{FF2B5EF4-FFF2-40B4-BE49-F238E27FC236}">
                <a16:creationId xmlns:a16="http://schemas.microsoft.com/office/drawing/2014/main" id="{159BA4A3-2E0A-E1B1-ABD1-760C3FD1F6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2F4688-2584-18E1-F463-A138F926F432}"/>
              </a:ext>
            </a:extLst>
          </p:cNvPr>
          <p:cNvSpPr>
            <a:spLocks noGrp="1"/>
          </p:cNvSpPr>
          <p:nvPr>
            <p:ph type="sldNum" sz="quarter" idx="12"/>
          </p:nvPr>
        </p:nvSpPr>
        <p:spPr>
          <a:xfrm>
            <a:off x="8610600" y="6332600"/>
            <a:ext cx="2743200" cy="365125"/>
          </a:xfrm>
          <a:prstGeom prst="rect">
            <a:avLst/>
          </a:prstGeom>
        </p:spPr>
        <p:txBody>
          <a:bodyPr/>
          <a:lstStyle/>
          <a:p>
            <a:fld id="{FA1976BF-8893-4F90-A77B-25C1D11E43CA}" type="slidenum">
              <a:rPr lang="en-GB" smtClean="0"/>
              <a:t>‹#›</a:t>
            </a:fld>
            <a:endParaRPr lang="en-GB"/>
          </a:p>
        </p:txBody>
      </p:sp>
    </p:spTree>
    <p:extLst>
      <p:ext uri="{BB962C8B-B14F-4D97-AF65-F5344CB8AC3E}">
        <p14:creationId xmlns:p14="http://schemas.microsoft.com/office/powerpoint/2010/main" val="90609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F49E7-FED9-A09D-291C-EAB0AF7DD44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7329BBB-4D7C-93FD-D6F2-05898AE61B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F18A5DA-EC36-AAD5-0331-609ED6A301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6CF84C5-E4E7-60FC-ACD6-C2D3C4D88CC5}"/>
              </a:ext>
            </a:extLst>
          </p:cNvPr>
          <p:cNvSpPr>
            <a:spLocks noGrp="1"/>
          </p:cNvSpPr>
          <p:nvPr>
            <p:ph type="dt" sz="half" idx="10"/>
          </p:nvPr>
        </p:nvSpPr>
        <p:spPr>
          <a:xfrm>
            <a:off x="9448800" y="0"/>
            <a:ext cx="2743200" cy="365125"/>
          </a:xfrm>
          <a:prstGeom prst="rect">
            <a:avLst/>
          </a:prstGeom>
        </p:spPr>
        <p:txBody>
          <a:bodyPr/>
          <a:lstStyle/>
          <a:p>
            <a:fld id="{9DAF9413-4208-4AB7-B4D2-B84B9F70AAAF}" type="datetime1">
              <a:rPr lang="en-GB" smtClean="0"/>
              <a:t>19/08/2026</a:t>
            </a:fld>
            <a:endParaRPr lang="en-GB"/>
          </a:p>
        </p:txBody>
      </p:sp>
      <p:sp>
        <p:nvSpPr>
          <p:cNvPr id="6" name="Footer Placeholder 5">
            <a:extLst>
              <a:ext uri="{FF2B5EF4-FFF2-40B4-BE49-F238E27FC236}">
                <a16:creationId xmlns:a16="http://schemas.microsoft.com/office/drawing/2014/main" id="{A2F8F964-CEA1-1572-EC87-CC0ED75554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1ABE75-9E62-93F0-77F4-4501632D7AB2}"/>
              </a:ext>
            </a:extLst>
          </p:cNvPr>
          <p:cNvSpPr>
            <a:spLocks noGrp="1"/>
          </p:cNvSpPr>
          <p:nvPr>
            <p:ph type="sldNum" sz="quarter" idx="12"/>
          </p:nvPr>
        </p:nvSpPr>
        <p:spPr>
          <a:xfrm>
            <a:off x="8610600" y="6332600"/>
            <a:ext cx="2743200" cy="365125"/>
          </a:xfrm>
          <a:prstGeom prst="rect">
            <a:avLst/>
          </a:prstGeom>
        </p:spPr>
        <p:txBody>
          <a:bodyPr/>
          <a:lstStyle/>
          <a:p>
            <a:fld id="{FA1976BF-8893-4F90-A77B-25C1D11E43CA}" type="slidenum">
              <a:rPr lang="en-GB" smtClean="0"/>
              <a:t>‹#›</a:t>
            </a:fld>
            <a:endParaRPr lang="en-GB"/>
          </a:p>
        </p:txBody>
      </p:sp>
    </p:spTree>
    <p:extLst>
      <p:ext uri="{BB962C8B-B14F-4D97-AF65-F5344CB8AC3E}">
        <p14:creationId xmlns:p14="http://schemas.microsoft.com/office/powerpoint/2010/main" val="2237599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1603A-257C-4881-CAF1-061DAEBAE21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217CA0D-7FF1-5308-C50E-A46662B483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8146EC-538D-0304-85CD-31EFB321B0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5CFE60-812A-48B3-68F4-58FD451085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D293DF-EAA7-CE7C-77DD-01607F49B4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F47B8DB-3CE6-50B4-530D-D973FA8B96DF}"/>
              </a:ext>
            </a:extLst>
          </p:cNvPr>
          <p:cNvSpPr>
            <a:spLocks noGrp="1"/>
          </p:cNvSpPr>
          <p:nvPr>
            <p:ph type="dt" sz="half" idx="10"/>
          </p:nvPr>
        </p:nvSpPr>
        <p:spPr>
          <a:xfrm>
            <a:off x="9448800" y="0"/>
            <a:ext cx="2743200" cy="365125"/>
          </a:xfrm>
          <a:prstGeom prst="rect">
            <a:avLst/>
          </a:prstGeom>
        </p:spPr>
        <p:txBody>
          <a:bodyPr/>
          <a:lstStyle/>
          <a:p>
            <a:fld id="{68FAC6EC-CCD3-45C1-9531-0EFEABE4A1A8}" type="datetime1">
              <a:rPr lang="en-GB" smtClean="0"/>
              <a:t>19/08/2026</a:t>
            </a:fld>
            <a:endParaRPr lang="en-GB"/>
          </a:p>
        </p:txBody>
      </p:sp>
      <p:sp>
        <p:nvSpPr>
          <p:cNvPr id="8" name="Footer Placeholder 7">
            <a:extLst>
              <a:ext uri="{FF2B5EF4-FFF2-40B4-BE49-F238E27FC236}">
                <a16:creationId xmlns:a16="http://schemas.microsoft.com/office/drawing/2014/main" id="{34F5F5FF-C5B3-C66B-7C23-242720C5202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068860-FA86-DF59-3491-DD29DF12D87D}"/>
              </a:ext>
            </a:extLst>
          </p:cNvPr>
          <p:cNvSpPr>
            <a:spLocks noGrp="1"/>
          </p:cNvSpPr>
          <p:nvPr>
            <p:ph type="sldNum" sz="quarter" idx="12"/>
          </p:nvPr>
        </p:nvSpPr>
        <p:spPr>
          <a:xfrm>
            <a:off x="8610600" y="6332600"/>
            <a:ext cx="2743200" cy="365125"/>
          </a:xfrm>
          <a:prstGeom prst="rect">
            <a:avLst/>
          </a:prstGeom>
        </p:spPr>
        <p:txBody>
          <a:bodyPr/>
          <a:lstStyle/>
          <a:p>
            <a:fld id="{FA1976BF-8893-4F90-A77B-25C1D11E43CA}" type="slidenum">
              <a:rPr lang="en-GB" smtClean="0"/>
              <a:t>‹#›</a:t>
            </a:fld>
            <a:endParaRPr lang="en-GB"/>
          </a:p>
        </p:txBody>
      </p:sp>
    </p:spTree>
    <p:extLst>
      <p:ext uri="{BB962C8B-B14F-4D97-AF65-F5344CB8AC3E}">
        <p14:creationId xmlns:p14="http://schemas.microsoft.com/office/powerpoint/2010/main" val="3328316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264C3-E35E-1394-A4DA-508F3FA086E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50B53AC-29A8-756D-117B-092BA1C873FE}"/>
              </a:ext>
            </a:extLst>
          </p:cNvPr>
          <p:cNvSpPr>
            <a:spLocks noGrp="1"/>
          </p:cNvSpPr>
          <p:nvPr>
            <p:ph type="dt" sz="half" idx="10"/>
          </p:nvPr>
        </p:nvSpPr>
        <p:spPr>
          <a:xfrm>
            <a:off x="9448800" y="0"/>
            <a:ext cx="2743200" cy="365125"/>
          </a:xfrm>
          <a:prstGeom prst="rect">
            <a:avLst/>
          </a:prstGeom>
        </p:spPr>
        <p:txBody>
          <a:bodyPr/>
          <a:lstStyle/>
          <a:p>
            <a:fld id="{41D35EC8-6593-4BB3-940E-087C8DAD677B}" type="datetime1">
              <a:rPr lang="en-GB" smtClean="0"/>
              <a:t>19/08/2026</a:t>
            </a:fld>
            <a:endParaRPr lang="en-GB"/>
          </a:p>
        </p:txBody>
      </p:sp>
      <p:sp>
        <p:nvSpPr>
          <p:cNvPr id="4" name="Footer Placeholder 3">
            <a:extLst>
              <a:ext uri="{FF2B5EF4-FFF2-40B4-BE49-F238E27FC236}">
                <a16:creationId xmlns:a16="http://schemas.microsoft.com/office/drawing/2014/main" id="{39805F28-7988-7F8E-6952-21B43F35B83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970B8F5-920A-A75A-564A-4803F4A6A074}"/>
              </a:ext>
            </a:extLst>
          </p:cNvPr>
          <p:cNvSpPr>
            <a:spLocks noGrp="1"/>
          </p:cNvSpPr>
          <p:nvPr>
            <p:ph type="sldNum" sz="quarter" idx="12"/>
          </p:nvPr>
        </p:nvSpPr>
        <p:spPr>
          <a:xfrm>
            <a:off x="8610600" y="6332600"/>
            <a:ext cx="2743200" cy="365125"/>
          </a:xfrm>
          <a:prstGeom prst="rect">
            <a:avLst/>
          </a:prstGeom>
        </p:spPr>
        <p:txBody>
          <a:bodyPr/>
          <a:lstStyle/>
          <a:p>
            <a:fld id="{FA1976BF-8893-4F90-A77B-25C1D11E43CA}" type="slidenum">
              <a:rPr lang="en-GB" smtClean="0"/>
              <a:t>‹#›</a:t>
            </a:fld>
            <a:endParaRPr lang="en-GB"/>
          </a:p>
        </p:txBody>
      </p:sp>
    </p:spTree>
    <p:extLst>
      <p:ext uri="{BB962C8B-B14F-4D97-AF65-F5344CB8AC3E}">
        <p14:creationId xmlns:p14="http://schemas.microsoft.com/office/powerpoint/2010/main" val="1128792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2B04E9-8371-95B9-B304-EBFCAD34665D}"/>
              </a:ext>
            </a:extLst>
          </p:cNvPr>
          <p:cNvSpPr>
            <a:spLocks noGrp="1"/>
          </p:cNvSpPr>
          <p:nvPr>
            <p:ph type="dt" sz="half" idx="10"/>
          </p:nvPr>
        </p:nvSpPr>
        <p:spPr>
          <a:xfrm>
            <a:off x="9448800" y="0"/>
            <a:ext cx="2743200" cy="365125"/>
          </a:xfrm>
          <a:prstGeom prst="rect">
            <a:avLst/>
          </a:prstGeom>
        </p:spPr>
        <p:txBody>
          <a:bodyPr/>
          <a:lstStyle/>
          <a:p>
            <a:fld id="{55801FD5-1077-4DC2-887B-1A930B0D2C6A}" type="datetime1">
              <a:rPr lang="en-GB" smtClean="0"/>
              <a:t>19/08/2026</a:t>
            </a:fld>
            <a:endParaRPr lang="en-GB"/>
          </a:p>
        </p:txBody>
      </p:sp>
      <p:sp>
        <p:nvSpPr>
          <p:cNvPr id="3" name="Footer Placeholder 2">
            <a:extLst>
              <a:ext uri="{FF2B5EF4-FFF2-40B4-BE49-F238E27FC236}">
                <a16:creationId xmlns:a16="http://schemas.microsoft.com/office/drawing/2014/main" id="{1E8EBB90-4F8F-A81F-131B-AFB1C23C859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913582-6E18-A9DB-F960-F6AA759937F0}"/>
              </a:ext>
            </a:extLst>
          </p:cNvPr>
          <p:cNvSpPr>
            <a:spLocks noGrp="1"/>
          </p:cNvSpPr>
          <p:nvPr>
            <p:ph type="sldNum" sz="quarter" idx="12"/>
          </p:nvPr>
        </p:nvSpPr>
        <p:spPr>
          <a:xfrm>
            <a:off x="8610600" y="6332600"/>
            <a:ext cx="2743200" cy="365125"/>
          </a:xfrm>
          <a:prstGeom prst="rect">
            <a:avLst/>
          </a:prstGeom>
        </p:spPr>
        <p:txBody>
          <a:bodyPr/>
          <a:lstStyle/>
          <a:p>
            <a:fld id="{FA1976BF-8893-4F90-A77B-25C1D11E43CA}" type="slidenum">
              <a:rPr lang="en-GB" smtClean="0"/>
              <a:t>‹#›</a:t>
            </a:fld>
            <a:endParaRPr lang="en-GB"/>
          </a:p>
        </p:txBody>
      </p:sp>
    </p:spTree>
    <p:extLst>
      <p:ext uri="{BB962C8B-B14F-4D97-AF65-F5344CB8AC3E}">
        <p14:creationId xmlns:p14="http://schemas.microsoft.com/office/powerpoint/2010/main" val="1805105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D4967-AA67-1502-35AD-A6DBA36059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C02B2F6-70EA-3736-DC42-3B828C0BBF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C5FE2C1-0657-F2FE-165E-D26E9582EE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FC4A73-D5E8-9A1D-E374-DC74630447D9}"/>
              </a:ext>
            </a:extLst>
          </p:cNvPr>
          <p:cNvSpPr>
            <a:spLocks noGrp="1"/>
          </p:cNvSpPr>
          <p:nvPr>
            <p:ph type="dt" sz="half" idx="10"/>
          </p:nvPr>
        </p:nvSpPr>
        <p:spPr>
          <a:xfrm>
            <a:off x="9448800" y="0"/>
            <a:ext cx="2743200" cy="365125"/>
          </a:xfrm>
          <a:prstGeom prst="rect">
            <a:avLst/>
          </a:prstGeom>
        </p:spPr>
        <p:txBody>
          <a:bodyPr/>
          <a:lstStyle/>
          <a:p>
            <a:fld id="{08AB8BCF-AB82-4C0B-B309-D3AC9E6F0D95}" type="datetime1">
              <a:rPr lang="en-GB" smtClean="0"/>
              <a:t>19/08/2026</a:t>
            </a:fld>
            <a:endParaRPr lang="en-GB"/>
          </a:p>
        </p:txBody>
      </p:sp>
      <p:sp>
        <p:nvSpPr>
          <p:cNvPr id="6" name="Footer Placeholder 5">
            <a:extLst>
              <a:ext uri="{FF2B5EF4-FFF2-40B4-BE49-F238E27FC236}">
                <a16:creationId xmlns:a16="http://schemas.microsoft.com/office/drawing/2014/main" id="{5DD36AD5-C9C5-B59C-C5E2-83F8EBF862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D54FAF-7627-9634-9558-3EB4F88CE9B2}"/>
              </a:ext>
            </a:extLst>
          </p:cNvPr>
          <p:cNvSpPr>
            <a:spLocks noGrp="1"/>
          </p:cNvSpPr>
          <p:nvPr>
            <p:ph type="sldNum" sz="quarter" idx="12"/>
          </p:nvPr>
        </p:nvSpPr>
        <p:spPr>
          <a:xfrm>
            <a:off x="8610600" y="6332600"/>
            <a:ext cx="2743200" cy="365125"/>
          </a:xfrm>
          <a:prstGeom prst="rect">
            <a:avLst/>
          </a:prstGeom>
        </p:spPr>
        <p:txBody>
          <a:bodyPr/>
          <a:lstStyle/>
          <a:p>
            <a:fld id="{FA1976BF-8893-4F90-A77B-25C1D11E43CA}" type="slidenum">
              <a:rPr lang="en-GB" smtClean="0"/>
              <a:t>‹#›</a:t>
            </a:fld>
            <a:endParaRPr lang="en-GB"/>
          </a:p>
        </p:txBody>
      </p:sp>
    </p:spTree>
    <p:extLst>
      <p:ext uri="{BB962C8B-B14F-4D97-AF65-F5344CB8AC3E}">
        <p14:creationId xmlns:p14="http://schemas.microsoft.com/office/powerpoint/2010/main" val="2561659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F1058-3BA9-81C5-C6B7-1E3342F6E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402570F-6B0C-3E32-64C6-8714A7C1C5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07018B-62B3-2E75-4370-793E7172CA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62CF00-EDA0-4E2E-E23F-0B21A6A25E05}"/>
              </a:ext>
            </a:extLst>
          </p:cNvPr>
          <p:cNvSpPr>
            <a:spLocks noGrp="1"/>
          </p:cNvSpPr>
          <p:nvPr>
            <p:ph type="dt" sz="half" idx="10"/>
          </p:nvPr>
        </p:nvSpPr>
        <p:spPr>
          <a:xfrm>
            <a:off x="9448800" y="0"/>
            <a:ext cx="2743200" cy="365125"/>
          </a:xfrm>
          <a:prstGeom prst="rect">
            <a:avLst/>
          </a:prstGeom>
        </p:spPr>
        <p:txBody>
          <a:bodyPr/>
          <a:lstStyle/>
          <a:p>
            <a:fld id="{7669AB13-D54C-4119-9A1E-6B8685664E27}" type="datetime1">
              <a:rPr lang="en-GB" smtClean="0"/>
              <a:t>19/08/2026</a:t>
            </a:fld>
            <a:endParaRPr lang="en-GB"/>
          </a:p>
        </p:txBody>
      </p:sp>
      <p:sp>
        <p:nvSpPr>
          <p:cNvPr id="6" name="Footer Placeholder 5">
            <a:extLst>
              <a:ext uri="{FF2B5EF4-FFF2-40B4-BE49-F238E27FC236}">
                <a16:creationId xmlns:a16="http://schemas.microsoft.com/office/drawing/2014/main" id="{539785B0-9BC6-0BE9-DAF5-EC44CBADE50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2CC3F8-D20D-646F-CFEF-60BD7F2B61F1}"/>
              </a:ext>
            </a:extLst>
          </p:cNvPr>
          <p:cNvSpPr>
            <a:spLocks noGrp="1"/>
          </p:cNvSpPr>
          <p:nvPr>
            <p:ph type="sldNum" sz="quarter" idx="12"/>
          </p:nvPr>
        </p:nvSpPr>
        <p:spPr>
          <a:xfrm>
            <a:off x="8610600" y="6332600"/>
            <a:ext cx="2743200" cy="365125"/>
          </a:xfrm>
          <a:prstGeom prst="rect">
            <a:avLst/>
          </a:prstGeom>
        </p:spPr>
        <p:txBody>
          <a:bodyPr/>
          <a:lstStyle/>
          <a:p>
            <a:fld id="{FA1976BF-8893-4F90-A77B-25C1D11E43CA}" type="slidenum">
              <a:rPr lang="en-GB" smtClean="0"/>
              <a:t>‹#›</a:t>
            </a:fld>
            <a:endParaRPr lang="en-GB"/>
          </a:p>
        </p:txBody>
      </p:sp>
    </p:spTree>
    <p:extLst>
      <p:ext uri="{BB962C8B-B14F-4D97-AF65-F5344CB8AC3E}">
        <p14:creationId xmlns:p14="http://schemas.microsoft.com/office/powerpoint/2010/main" val="3393133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DA2735-7F91-5813-23E5-7AF8AFD05326}"/>
              </a:ext>
            </a:extLst>
          </p:cNvPr>
          <p:cNvSpPr/>
          <p:nvPr userDrawn="1"/>
        </p:nvSpPr>
        <p:spPr>
          <a:xfrm>
            <a:off x="0" y="0"/>
            <a:ext cx="12192000" cy="365125"/>
          </a:xfrm>
          <a:prstGeom prst="rect">
            <a:avLst/>
          </a:prstGeom>
          <a:solidFill>
            <a:srgbClr val="0B80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a:extLst>
              <a:ext uri="{FF2B5EF4-FFF2-40B4-BE49-F238E27FC236}">
                <a16:creationId xmlns:a16="http://schemas.microsoft.com/office/drawing/2014/main" id="{638B8E0D-FD84-B881-EBE9-3277D43B6198}"/>
              </a:ext>
            </a:extLst>
          </p:cNvPr>
          <p:cNvSpPr>
            <a:spLocks noGrp="1"/>
          </p:cNvSpPr>
          <p:nvPr>
            <p:ph type="title"/>
          </p:nvPr>
        </p:nvSpPr>
        <p:spPr>
          <a:xfrm>
            <a:off x="838200" y="763072"/>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5E26C5F-87EE-78C2-B702-E718511DEA77}"/>
              </a:ext>
            </a:extLst>
          </p:cNvPr>
          <p:cNvSpPr>
            <a:spLocks noGrp="1"/>
          </p:cNvSpPr>
          <p:nvPr>
            <p:ph type="body" idx="1"/>
          </p:nvPr>
        </p:nvSpPr>
        <p:spPr>
          <a:xfrm>
            <a:off x="838200" y="2337914"/>
            <a:ext cx="10515600" cy="37541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26066363-1373-8509-4156-CBAE7D5608B4}"/>
              </a:ext>
            </a:extLst>
          </p:cNvPr>
          <p:cNvSpPr>
            <a:spLocks noGrp="1"/>
          </p:cNvSpPr>
          <p:nvPr>
            <p:ph type="ftr" sz="quarter" idx="3"/>
          </p:nvPr>
        </p:nvSpPr>
        <p:spPr>
          <a:xfrm>
            <a:off x="4038600" y="6332600"/>
            <a:ext cx="4114800" cy="365125"/>
          </a:xfrm>
          <a:prstGeom prst="rect">
            <a:avLst/>
          </a:prstGeom>
        </p:spPr>
        <p:txBody>
          <a:bodyPr vert="horz" lIns="91440" tIns="45720" rIns="91440" bIns="45720" rtlCol="0" anchor="ctr"/>
          <a:lstStyle>
            <a:lvl1pPr algn="ctr">
              <a:defRPr sz="1400">
                <a:solidFill>
                  <a:schemeClr val="tx1">
                    <a:tint val="82000"/>
                  </a:schemeClr>
                </a:solidFill>
              </a:defRPr>
            </a:lvl1pPr>
          </a:lstStyle>
          <a:p>
            <a:endParaRPr lang="en-GB"/>
          </a:p>
        </p:txBody>
      </p:sp>
      <p:sp>
        <p:nvSpPr>
          <p:cNvPr id="13" name="Slide Number Placeholder 5">
            <a:extLst>
              <a:ext uri="{FF2B5EF4-FFF2-40B4-BE49-F238E27FC236}">
                <a16:creationId xmlns:a16="http://schemas.microsoft.com/office/drawing/2014/main" id="{29D410E3-F9D6-4298-A452-8CDFC5C2BC06}"/>
              </a:ext>
            </a:extLst>
          </p:cNvPr>
          <p:cNvSpPr>
            <a:spLocks noGrp="1"/>
          </p:cNvSpPr>
          <p:nvPr>
            <p:ph type="sldNum" sz="quarter" idx="4"/>
          </p:nvPr>
        </p:nvSpPr>
        <p:spPr>
          <a:xfrm>
            <a:off x="8610600" y="6332600"/>
            <a:ext cx="2743200" cy="365125"/>
          </a:xfrm>
          <a:prstGeom prst="rect">
            <a:avLst/>
          </a:prstGeom>
        </p:spPr>
        <p:txBody>
          <a:bodyPr anchor="ctr"/>
          <a:lstStyle>
            <a:lvl1pPr algn="r">
              <a:defRPr sz="1400">
                <a:solidFill>
                  <a:schemeClr val="bg1">
                    <a:lumMod val="50000"/>
                  </a:schemeClr>
                </a:solidFill>
              </a:defRPr>
            </a:lvl1pPr>
          </a:lstStyle>
          <a:p>
            <a:fld id="{FA1976BF-8893-4F90-A77B-25C1D11E43CA}" type="slidenum">
              <a:rPr lang="en-GB" smtClean="0"/>
              <a:pPr/>
              <a:t>‹#›</a:t>
            </a:fld>
            <a:endParaRPr lang="en-GB" dirty="0"/>
          </a:p>
        </p:txBody>
      </p:sp>
    </p:spTree>
    <p:extLst>
      <p:ext uri="{BB962C8B-B14F-4D97-AF65-F5344CB8AC3E}">
        <p14:creationId xmlns:p14="http://schemas.microsoft.com/office/powerpoint/2010/main" val="1419771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github.com/jdegens/fcc_ml_project/tree/mai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3.sv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atlas.web.cern.ch/Atlas/GROUPS/PHYSICS/PAPERS/HDBS-2021-18/"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higgstan.com/particle-image/" TargetMode="External"/><Relationship Id="rId2" Type="http://schemas.openxmlformats.org/officeDocument/2006/relationships/hyperlink" Target="https://tikz.net/sm_decay_piechart/" TargetMode="External"/><Relationship Id="rId1" Type="http://schemas.openxmlformats.org/officeDocument/2006/relationships/slideLayout" Target="../slideLayouts/slideLayout2.xml"/><Relationship Id="rId5" Type="http://schemas.openxmlformats.org/officeDocument/2006/relationships/hyperlink" Target="https://cds.cern.ch/record/2925853" TargetMode="External"/><Relationship Id="rId4" Type="http://schemas.openxmlformats.org/officeDocument/2006/relationships/hyperlink" Target="https://atlas.cern/Resources/Schematics"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hyperlink" Target="https://feynm.net/gallery/" TargetMode="External"/><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svg"/><Relationship Id="rId12"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12.png"/><Relationship Id="rId5" Type="http://schemas.openxmlformats.org/officeDocument/2006/relationships/image" Target="../media/image8.png"/><Relationship Id="rId10"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atlas.cern/node/39013" TargetMode="Externa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hyperlink" Target="https://tikz.net/sm_decay_piechart/" TargetMode="External"/><Relationship Id="rId2" Type="http://schemas.openxmlformats.org/officeDocument/2006/relationships/image" Target="../media/image29.tif"/><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52D80-00AA-6C3A-D905-1FEC71F95EBD}"/>
              </a:ext>
            </a:extLst>
          </p:cNvPr>
          <p:cNvSpPr>
            <a:spLocks noGrp="1"/>
          </p:cNvSpPr>
          <p:nvPr>
            <p:ph type="ctrTitle"/>
          </p:nvPr>
        </p:nvSpPr>
        <p:spPr>
          <a:xfrm>
            <a:off x="1524000" y="1611097"/>
            <a:ext cx="9144000" cy="2387600"/>
          </a:xfrm>
        </p:spPr>
        <p:txBody>
          <a:bodyPr>
            <a:normAutofit/>
          </a:bodyPr>
          <a:lstStyle/>
          <a:p>
            <a:r>
              <a:rPr lang="en-GB" dirty="0"/>
              <a:t>Higgs Pair Production at the FCC</a:t>
            </a:r>
          </a:p>
        </p:txBody>
      </p:sp>
      <p:sp>
        <p:nvSpPr>
          <p:cNvPr id="3" name="Subtitle 2">
            <a:extLst>
              <a:ext uri="{FF2B5EF4-FFF2-40B4-BE49-F238E27FC236}">
                <a16:creationId xmlns:a16="http://schemas.microsoft.com/office/drawing/2014/main" id="{9B057AA2-86B6-C542-1AC7-2782AC83BB32}"/>
              </a:ext>
            </a:extLst>
          </p:cNvPr>
          <p:cNvSpPr>
            <a:spLocks noGrp="1"/>
          </p:cNvSpPr>
          <p:nvPr>
            <p:ph type="subTitle" idx="1"/>
          </p:nvPr>
        </p:nvSpPr>
        <p:spPr>
          <a:xfrm>
            <a:off x="1524000" y="4090772"/>
            <a:ext cx="9144000" cy="1655762"/>
          </a:xfrm>
        </p:spPr>
        <p:txBody>
          <a:bodyPr/>
          <a:lstStyle/>
          <a:p>
            <a:r>
              <a:rPr lang="en-GB" dirty="0"/>
              <a:t>Lennox Wood, Jordy Degens</a:t>
            </a:r>
          </a:p>
          <a:p>
            <a:r>
              <a:rPr lang="en-GB" dirty="0"/>
              <a:t>19/08/26</a:t>
            </a:r>
          </a:p>
        </p:txBody>
      </p:sp>
      <p:sp>
        <p:nvSpPr>
          <p:cNvPr id="5" name="Slide Number Placeholder 4">
            <a:extLst>
              <a:ext uri="{FF2B5EF4-FFF2-40B4-BE49-F238E27FC236}">
                <a16:creationId xmlns:a16="http://schemas.microsoft.com/office/drawing/2014/main" id="{B7CEB546-4BDF-A8AD-67C4-415667058677}"/>
              </a:ext>
            </a:extLst>
          </p:cNvPr>
          <p:cNvSpPr>
            <a:spLocks noGrp="1"/>
          </p:cNvSpPr>
          <p:nvPr>
            <p:ph type="sldNum" sz="quarter" idx="4294967295"/>
          </p:nvPr>
        </p:nvSpPr>
        <p:spPr>
          <a:xfrm>
            <a:off x="8610600" y="6332600"/>
            <a:ext cx="2743200" cy="365125"/>
          </a:xfrm>
        </p:spPr>
        <p:txBody>
          <a:bodyPr/>
          <a:lstStyle/>
          <a:p>
            <a:fld id="{FA1976BF-8893-4F90-A77B-25C1D11E43CA}" type="slidenum">
              <a:rPr lang="en-GB" smtClean="0"/>
              <a:t>1</a:t>
            </a:fld>
            <a:endParaRPr lang="en-GB"/>
          </a:p>
        </p:txBody>
      </p:sp>
    </p:spTree>
    <p:extLst>
      <p:ext uri="{BB962C8B-B14F-4D97-AF65-F5344CB8AC3E}">
        <p14:creationId xmlns:p14="http://schemas.microsoft.com/office/powerpoint/2010/main" val="2475359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7E02E-28D2-C7F1-4D75-ABD90771B29F}"/>
              </a:ext>
            </a:extLst>
          </p:cNvPr>
          <p:cNvSpPr>
            <a:spLocks noGrp="1"/>
          </p:cNvSpPr>
          <p:nvPr>
            <p:ph type="title"/>
          </p:nvPr>
        </p:nvSpPr>
        <p:spPr/>
        <p:txBody>
          <a:bodyPr/>
          <a:lstStyle/>
          <a:p>
            <a:r>
              <a:rPr lang="en-GB" dirty="0"/>
              <a:t>HH production</a:t>
            </a:r>
          </a:p>
        </p:txBody>
      </p:sp>
      <p:sp>
        <p:nvSpPr>
          <p:cNvPr id="4" name="Slide Number Placeholder 3">
            <a:extLst>
              <a:ext uri="{FF2B5EF4-FFF2-40B4-BE49-F238E27FC236}">
                <a16:creationId xmlns:a16="http://schemas.microsoft.com/office/drawing/2014/main" id="{A0A6E6A1-A458-D24B-46F0-167A9DC5BE02}"/>
              </a:ext>
            </a:extLst>
          </p:cNvPr>
          <p:cNvSpPr>
            <a:spLocks noGrp="1"/>
          </p:cNvSpPr>
          <p:nvPr>
            <p:ph type="sldNum" sz="quarter" idx="12"/>
          </p:nvPr>
        </p:nvSpPr>
        <p:spPr/>
        <p:txBody>
          <a:bodyPr/>
          <a:lstStyle/>
          <a:p>
            <a:fld id="{FA1976BF-8893-4F90-A77B-25C1D11E43CA}" type="slidenum">
              <a:rPr lang="en-GB" smtClean="0"/>
              <a:t>10</a:t>
            </a:fld>
            <a:endParaRPr lang="en-GB"/>
          </a:p>
        </p:txBody>
      </p:sp>
      <p:pic>
        <p:nvPicPr>
          <p:cNvPr id="6" name="Picture 5">
            <a:extLst>
              <a:ext uri="{FF2B5EF4-FFF2-40B4-BE49-F238E27FC236}">
                <a16:creationId xmlns:a16="http://schemas.microsoft.com/office/drawing/2014/main" id="{A91FB0B8-F08C-77BD-DD26-14D319C7FAEE}"/>
              </a:ext>
            </a:extLst>
          </p:cNvPr>
          <p:cNvPicPr>
            <a:picLocks noChangeAspect="1"/>
          </p:cNvPicPr>
          <p:nvPr/>
        </p:nvPicPr>
        <p:blipFill>
          <a:blip r:embed="rId2"/>
          <a:stretch>
            <a:fillRect/>
          </a:stretch>
        </p:blipFill>
        <p:spPr>
          <a:xfrm>
            <a:off x="7343056" y="2146948"/>
            <a:ext cx="3172544" cy="2677744"/>
          </a:xfrm>
          <a:prstGeom prst="rect">
            <a:avLst/>
          </a:prstGeom>
        </p:spPr>
      </p:pic>
      <p:grpSp>
        <p:nvGrpSpPr>
          <p:cNvPr id="9" name="Group 8">
            <a:extLst>
              <a:ext uri="{FF2B5EF4-FFF2-40B4-BE49-F238E27FC236}">
                <a16:creationId xmlns:a16="http://schemas.microsoft.com/office/drawing/2014/main" id="{F3B89E7B-4A70-A270-72C3-A7757100195C}"/>
              </a:ext>
            </a:extLst>
          </p:cNvPr>
          <p:cNvGrpSpPr/>
          <p:nvPr/>
        </p:nvGrpSpPr>
        <p:grpSpPr>
          <a:xfrm>
            <a:off x="1028700" y="2190125"/>
            <a:ext cx="5067300" cy="2743200"/>
            <a:chOff x="1028700" y="2823210"/>
            <a:chExt cx="5067300" cy="2743200"/>
          </a:xfrm>
        </p:grpSpPr>
        <p:pic>
          <p:nvPicPr>
            <p:cNvPr id="7" name="Picture 6">
              <a:extLst>
                <a:ext uri="{FF2B5EF4-FFF2-40B4-BE49-F238E27FC236}">
                  <a16:creationId xmlns:a16="http://schemas.microsoft.com/office/drawing/2014/main" id="{3515B0EF-C3D4-0A09-091A-431621E7E3A9}"/>
                </a:ext>
              </a:extLst>
            </p:cNvPr>
            <p:cNvPicPr>
              <a:picLocks noChangeAspect="1"/>
            </p:cNvPicPr>
            <p:nvPr/>
          </p:nvPicPr>
          <p:blipFill>
            <a:blip r:embed="rId3"/>
            <a:stretch>
              <a:fillRect/>
            </a:stretch>
          </p:blipFill>
          <p:spPr>
            <a:xfrm>
              <a:off x="1028700" y="2823210"/>
              <a:ext cx="5067300" cy="2743200"/>
            </a:xfrm>
            <a:prstGeom prst="rect">
              <a:avLst/>
            </a:prstGeom>
          </p:spPr>
        </p:pic>
        <p:sp>
          <p:nvSpPr>
            <p:cNvPr id="8" name="Rectangle 7">
              <a:extLst>
                <a:ext uri="{FF2B5EF4-FFF2-40B4-BE49-F238E27FC236}">
                  <a16:creationId xmlns:a16="http://schemas.microsoft.com/office/drawing/2014/main" id="{ACA36FD7-D1AB-8C7A-9408-5928FA8FF4E9}"/>
                </a:ext>
              </a:extLst>
            </p:cNvPr>
            <p:cNvSpPr/>
            <p:nvPr/>
          </p:nvSpPr>
          <p:spPr>
            <a:xfrm>
              <a:off x="2446020" y="2823210"/>
              <a:ext cx="2160270" cy="3886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 name="Oval 9">
            <a:extLst>
              <a:ext uri="{FF2B5EF4-FFF2-40B4-BE49-F238E27FC236}">
                <a16:creationId xmlns:a16="http://schemas.microsoft.com/office/drawing/2014/main" id="{AEF0F46A-CFB7-2C8E-1942-891C5419FD1D}"/>
              </a:ext>
            </a:extLst>
          </p:cNvPr>
          <p:cNvSpPr/>
          <p:nvPr/>
        </p:nvSpPr>
        <p:spPr>
          <a:xfrm>
            <a:off x="2446020" y="4746390"/>
            <a:ext cx="1965960" cy="18516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1E9CCCC6-5221-2FC7-FC67-5905C18B9A36}"/>
              </a:ext>
            </a:extLst>
          </p:cNvPr>
          <p:cNvCxnSpPr>
            <a:cxnSpLocks/>
          </p:cNvCxnSpPr>
          <p:nvPr/>
        </p:nvCxnSpPr>
        <p:spPr>
          <a:xfrm flipH="1" flipV="1">
            <a:off x="3120390" y="4746390"/>
            <a:ext cx="320040" cy="92583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4" name="Straight Arrow Connector 13">
            <a:extLst>
              <a:ext uri="{FF2B5EF4-FFF2-40B4-BE49-F238E27FC236}">
                <a16:creationId xmlns:a16="http://schemas.microsoft.com/office/drawing/2014/main" id="{E28FAC96-6688-3528-3EE0-7139E55B236F}"/>
              </a:ext>
            </a:extLst>
          </p:cNvPr>
          <p:cNvCxnSpPr>
            <a:cxnSpLocks/>
          </p:cNvCxnSpPr>
          <p:nvPr/>
        </p:nvCxnSpPr>
        <p:spPr>
          <a:xfrm flipV="1">
            <a:off x="3440430" y="4746390"/>
            <a:ext cx="280035" cy="92583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7" name="Straight Arrow Connector 16">
            <a:extLst>
              <a:ext uri="{FF2B5EF4-FFF2-40B4-BE49-F238E27FC236}">
                <a16:creationId xmlns:a16="http://schemas.microsoft.com/office/drawing/2014/main" id="{46CF7B49-5191-580E-11AE-03E5BF55DFA8}"/>
              </a:ext>
            </a:extLst>
          </p:cNvPr>
          <p:cNvCxnSpPr>
            <a:cxnSpLocks/>
          </p:cNvCxnSpPr>
          <p:nvPr/>
        </p:nvCxnSpPr>
        <p:spPr>
          <a:xfrm flipH="1">
            <a:off x="3028950" y="5672220"/>
            <a:ext cx="411480" cy="84294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0" name="Straight Arrow Connector 19">
            <a:extLst>
              <a:ext uri="{FF2B5EF4-FFF2-40B4-BE49-F238E27FC236}">
                <a16:creationId xmlns:a16="http://schemas.microsoft.com/office/drawing/2014/main" id="{8E7F61BD-55D1-0F7F-F492-D771A8191973}"/>
              </a:ext>
            </a:extLst>
          </p:cNvPr>
          <p:cNvCxnSpPr>
            <a:cxnSpLocks/>
          </p:cNvCxnSpPr>
          <p:nvPr/>
        </p:nvCxnSpPr>
        <p:spPr>
          <a:xfrm>
            <a:off x="3440430" y="5672220"/>
            <a:ext cx="582930" cy="78608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5" name="TextBox 24">
            <a:extLst>
              <a:ext uri="{FF2B5EF4-FFF2-40B4-BE49-F238E27FC236}">
                <a16:creationId xmlns:a16="http://schemas.microsoft.com/office/drawing/2014/main" id="{54529FC6-EA09-7C82-873B-60E23E9E1419}"/>
              </a:ext>
            </a:extLst>
          </p:cNvPr>
          <p:cNvSpPr txBox="1"/>
          <p:nvPr/>
        </p:nvSpPr>
        <p:spPr>
          <a:xfrm>
            <a:off x="3580447" y="4425434"/>
            <a:ext cx="571500" cy="369332"/>
          </a:xfrm>
          <a:prstGeom prst="rect">
            <a:avLst/>
          </a:prstGeom>
          <a:noFill/>
        </p:spPr>
        <p:txBody>
          <a:bodyPr wrap="square" rtlCol="0">
            <a:spAutoFit/>
          </a:bodyPr>
          <a:lstStyle/>
          <a:p>
            <a:r>
              <a:rPr lang="en-GB" dirty="0"/>
              <a:t>b</a:t>
            </a:r>
          </a:p>
        </p:txBody>
      </p:sp>
      <p:sp>
        <p:nvSpPr>
          <p:cNvPr id="26" name="TextBox 25">
            <a:extLst>
              <a:ext uri="{FF2B5EF4-FFF2-40B4-BE49-F238E27FC236}">
                <a16:creationId xmlns:a16="http://schemas.microsoft.com/office/drawing/2014/main" id="{5A2CA927-54F9-EC01-A6FA-BDD5AF80A560}"/>
              </a:ext>
            </a:extLst>
          </p:cNvPr>
          <p:cNvSpPr txBox="1"/>
          <p:nvPr/>
        </p:nvSpPr>
        <p:spPr>
          <a:xfrm>
            <a:off x="2928938" y="4429244"/>
            <a:ext cx="571500" cy="369332"/>
          </a:xfrm>
          <a:prstGeom prst="rect">
            <a:avLst/>
          </a:prstGeom>
          <a:noFill/>
        </p:spPr>
        <p:txBody>
          <a:bodyPr wrap="square" rtlCol="0">
            <a:spAutoFit/>
          </a:bodyPr>
          <a:lstStyle/>
          <a:p>
            <a:r>
              <a:rPr lang="en-GB" dirty="0"/>
              <a:t>b</a:t>
            </a: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F81D05AD-2D7C-07CD-D849-F30E53CB0B8B}"/>
                  </a:ext>
                </a:extLst>
              </p:cNvPr>
              <p:cNvSpPr txBox="1"/>
              <p:nvPr/>
            </p:nvSpPr>
            <p:spPr>
              <a:xfrm>
                <a:off x="2871788" y="6538198"/>
                <a:ext cx="571500" cy="646331"/>
              </a:xfrm>
              <a:prstGeom prst="rect">
                <a:avLst/>
              </a:prstGeom>
              <a:noFill/>
            </p:spPr>
            <p:txBody>
              <a:bodyPr wrap="square" rtlCol="0">
                <a:spAutoFit/>
              </a:bodyPr>
              <a:lstStyle/>
              <a:p>
                <a:pPr/>
                <a14:m>
                  <m:oMathPara xmlns:m="http://schemas.openxmlformats.org/officeDocument/2006/math">
                    <m:oMath>
                      <m:r>
                        <m:rPr>
                          <m:sty m:val="p"/>
                        </m:rPr>
                        <a:rPr lang="en-US" b="0" i="1" smtClean="0">
                          <a:latin typeface="Cambria Math" panose="02040503050406030204" pitchFamily="18" charset="0"/>
                        </a:rPr>
                        <m:t>τ</m:t>
                      </m:r>
                    </m:oMath>
                  </m:oMathPara>
                </a14:m>
                <a:endParaRPr lang="en-US" b="0" dirty="0"/>
              </a:p>
              <a:p>
                <a:endParaRPr lang="en-GB" dirty="0"/>
              </a:p>
            </p:txBody>
          </p:sp>
        </mc:Choice>
        <mc:Fallback xmlns="">
          <p:sp>
            <p:nvSpPr>
              <p:cNvPr id="27" name="TextBox 26">
                <a:extLst>
                  <a:ext uri="{FF2B5EF4-FFF2-40B4-BE49-F238E27FC236}">
                    <a16:creationId xmlns:a16="http://schemas.microsoft.com/office/drawing/2014/main" id="{F81D05AD-2D7C-07CD-D849-F30E53CB0B8B}"/>
                  </a:ext>
                </a:extLst>
              </p:cNvPr>
              <p:cNvSpPr txBox="1">
                <a:spLocks noRot="1" noChangeAspect="1" noMove="1" noResize="1" noEditPoints="1" noAdjustHandles="1" noChangeArrowheads="1" noChangeShapeType="1" noTextEdit="1"/>
              </p:cNvSpPr>
              <p:nvPr/>
            </p:nvSpPr>
            <p:spPr>
              <a:xfrm>
                <a:off x="2871788" y="6538198"/>
                <a:ext cx="571500" cy="646331"/>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513525A9-B732-1169-625B-8D94721B518B}"/>
                  </a:ext>
                </a:extLst>
              </p:cNvPr>
              <p:cNvSpPr txBox="1"/>
              <p:nvPr/>
            </p:nvSpPr>
            <p:spPr>
              <a:xfrm>
                <a:off x="3765474" y="6498115"/>
                <a:ext cx="571500" cy="646331"/>
              </a:xfrm>
              <a:prstGeom prst="rect">
                <a:avLst/>
              </a:prstGeom>
              <a:noFill/>
            </p:spPr>
            <p:txBody>
              <a:bodyPr wrap="square" rtlCol="0">
                <a:spAutoFit/>
              </a:bodyPr>
              <a:lstStyle/>
              <a:p>
                <a:pPr/>
                <a14:m>
                  <m:oMathPara xmlns:m="http://schemas.openxmlformats.org/officeDocument/2006/math">
                    <m:oMath>
                      <m:r>
                        <m:rPr>
                          <m:sty m:val="p"/>
                        </m:rPr>
                        <a:rPr lang="en-US" b="0" i="1" smtClean="0">
                          <a:latin typeface="Cambria Math" panose="02040503050406030204" pitchFamily="18" charset="0"/>
                        </a:rPr>
                        <m:t>τ</m:t>
                      </m:r>
                    </m:oMath>
                  </m:oMathPara>
                </a14:m>
                <a:endParaRPr lang="en-US" b="0" dirty="0"/>
              </a:p>
              <a:p>
                <a:endParaRPr lang="en-GB" dirty="0"/>
              </a:p>
            </p:txBody>
          </p:sp>
        </mc:Choice>
        <mc:Fallback xmlns="">
          <p:sp>
            <p:nvSpPr>
              <p:cNvPr id="28" name="TextBox 27">
                <a:extLst>
                  <a:ext uri="{FF2B5EF4-FFF2-40B4-BE49-F238E27FC236}">
                    <a16:creationId xmlns:a16="http://schemas.microsoft.com/office/drawing/2014/main" id="{513525A9-B732-1169-625B-8D94721B518B}"/>
                  </a:ext>
                </a:extLst>
              </p:cNvPr>
              <p:cNvSpPr txBox="1">
                <a:spLocks noRot="1" noChangeAspect="1" noMove="1" noResize="1" noEditPoints="1" noAdjustHandles="1" noChangeArrowheads="1" noChangeShapeType="1" noTextEdit="1"/>
              </p:cNvSpPr>
              <p:nvPr/>
            </p:nvSpPr>
            <p:spPr>
              <a:xfrm>
                <a:off x="3765474" y="6498115"/>
                <a:ext cx="571500" cy="646331"/>
              </a:xfrm>
              <a:prstGeom prst="rect">
                <a:avLst/>
              </a:prstGeom>
              <a:blipFill>
                <a:blip r:embed="rId5"/>
                <a:stretch>
                  <a:fillRect/>
                </a:stretch>
              </a:blipFill>
            </p:spPr>
            <p:txBody>
              <a:bodyPr/>
              <a:lstStyle/>
              <a:p>
                <a:r>
                  <a:rPr lang="en-GB">
                    <a:noFill/>
                  </a:rPr>
                  <a:t> </a:t>
                </a:r>
              </a:p>
            </p:txBody>
          </p:sp>
        </mc:Fallback>
      </mc:AlternateContent>
      <p:sp>
        <p:nvSpPr>
          <p:cNvPr id="29" name="Oval 28">
            <a:extLst>
              <a:ext uri="{FF2B5EF4-FFF2-40B4-BE49-F238E27FC236}">
                <a16:creationId xmlns:a16="http://schemas.microsoft.com/office/drawing/2014/main" id="{D821A04F-3B4E-A2B3-5D3B-88E3A46546B0}"/>
              </a:ext>
            </a:extLst>
          </p:cNvPr>
          <p:cNvSpPr/>
          <p:nvPr/>
        </p:nvSpPr>
        <p:spPr>
          <a:xfrm>
            <a:off x="8008536" y="4794766"/>
            <a:ext cx="1965960" cy="185166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0" name="Straight Arrow Connector 29">
            <a:extLst>
              <a:ext uri="{FF2B5EF4-FFF2-40B4-BE49-F238E27FC236}">
                <a16:creationId xmlns:a16="http://schemas.microsoft.com/office/drawing/2014/main" id="{073BE344-013A-03F4-A843-29D86DC42077}"/>
              </a:ext>
            </a:extLst>
          </p:cNvPr>
          <p:cNvCxnSpPr>
            <a:cxnSpLocks/>
          </p:cNvCxnSpPr>
          <p:nvPr/>
        </p:nvCxnSpPr>
        <p:spPr>
          <a:xfrm flipH="1" flipV="1">
            <a:off x="8401443" y="5059286"/>
            <a:ext cx="601503" cy="66131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0">
            <a:extLst>
              <a:ext uri="{FF2B5EF4-FFF2-40B4-BE49-F238E27FC236}">
                <a16:creationId xmlns:a16="http://schemas.microsoft.com/office/drawing/2014/main" id="{3FCECE93-27AD-4669-0CBD-4208699B18DF}"/>
              </a:ext>
            </a:extLst>
          </p:cNvPr>
          <p:cNvCxnSpPr>
            <a:cxnSpLocks/>
          </p:cNvCxnSpPr>
          <p:nvPr/>
        </p:nvCxnSpPr>
        <p:spPr>
          <a:xfrm flipV="1">
            <a:off x="9002946" y="4794766"/>
            <a:ext cx="280035" cy="92583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Arrow Connector 31">
            <a:extLst>
              <a:ext uri="{FF2B5EF4-FFF2-40B4-BE49-F238E27FC236}">
                <a16:creationId xmlns:a16="http://schemas.microsoft.com/office/drawing/2014/main" id="{CDBC10E2-D7F5-44D0-C11E-4F210460D13B}"/>
              </a:ext>
            </a:extLst>
          </p:cNvPr>
          <p:cNvCxnSpPr>
            <a:cxnSpLocks/>
          </p:cNvCxnSpPr>
          <p:nvPr/>
        </p:nvCxnSpPr>
        <p:spPr>
          <a:xfrm flipH="1">
            <a:off x="8591466" y="5720596"/>
            <a:ext cx="411480" cy="84294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3" name="Straight Arrow Connector 32">
            <a:extLst>
              <a:ext uri="{FF2B5EF4-FFF2-40B4-BE49-F238E27FC236}">
                <a16:creationId xmlns:a16="http://schemas.microsoft.com/office/drawing/2014/main" id="{06E7FD5D-F57A-9127-9F7A-676806BD6D73}"/>
              </a:ext>
            </a:extLst>
          </p:cNvPr>
          <p:cNvCxnSpPr>
            <a:cxnSpLocks/>
          </p:cNvCxnSpPr>
          <p:nvPr/>
        </p:nvCxnSpPr>
        <p:spPr>
          <a:xfrm>
            <a:off x="9002946" y="5720596"/>
            <a:ext cx="411480" cy="84294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4" name="TextBox 33">
            <a:extLst>
              <a:ext uri="{FF2B5EF4-FFF2-40B4-BE49-F238E27FC236}">
                <a16:creationId xmlns:a16="http://schemas.microsoft.com/office/drawing/2014/main" id="{CD80F667-9D69-93A9-7393-205DBA453756}"/>
              </a:ext>
            </a:extLst>
          </p:cNvPr>
          <p:cNvSpPr txBox="1"/>
          <p:nvPr/>
        </p:nvSpPr>
        <p:spPr>
          <a:xfrm>
            <a:off x="9494436" y="6498370"/>
            <a:ext cx="571500" cy="369332"/>
          </a:xfrm>
          <a:prstGeom prst="rect">
            <a:avLst/>
          </a:prstGeom>
          <a:noFill/>
        </p:spPr>
        <p:txBody>
          <a:bodyPr wrap="square" rtlCol="0">
            <a:spAutoFit/>
          </a:bodyPr>
          <a:lstStyle/>
          <a:p>
            <a:r>
              <a:rPr lang="en-GB" dirty="0"/>
              <a:t>b</a:t>
            </a:r>
          </a:p>
        </p:txBody>
      </p:sp>
      <p:sp>
        <p:nvSpPr>
          <p:cNvPr id="35" name="TextBox 34">
            <a:extLst>
              <a:ext uri="{FF2B5EF4-FFF2-40B4-BE49-F238E27FC236}">
                <a16:creationId xmlns:a16="http://schemas.microsoft.com/office/drawing/2014/main" id="{E4FF2357-4589-7470-4E58-D4B64263F38A}"/>
              </a:ext>
            </a:extLst>
          </p:cNvPr>
          <p:cNvSpPr txBox="1"/>
          <p:nvPr/>
        </p:nvSpPr>
        <p:spPr>
          <a:xfrm>
            <a:off x="8100887" y="4743467"/>
            <a:ext cx="571500" cy="369332"/>
          </a:xfrm>
          <a:prstGeom prst="rect">
            <a:avLst/>
          </a:prstGeom>
          <a:noFill/>
        </p:spPr>
        <p:txBody>
          <a:bodyPr wrap="square" rtlCol="0">
            <a:spAutoFit/>
          </a:bodyPr>
          <a:lstStyle/>
          <a:p>
            <a:r>
              <a:rPr lang="en-GB" dirty="0"/>
              <a:t>b</a:t>
            </a: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DBC58360-793A-83AB-E745-27D18DCF32B1}"/>
                  </a:ext>
                </a:extLst>
              </p:cNvPr>
              <p:cNvSpPr txBox="1"/>
              <p:nvPr/>
            </p:nvSpPr>
            <p:spPr>
              <a:xfrm>
                <a:off x="9032558" y="4483480"/>
                <a:ext cx="571500" cy="646331"/>
              </a:xfrm>
              <a:prstGeom prst="rect">
                <a:avLst/>
              </a:prstGeom>
              <a:noFill/>
            </p:spPr>
            <p:txBody>
              <a:bodyPr wrap="square" rtlCol="0">
                <a:spAutoFit/>
              </a:bodyPr>
              <a:lstStyle/>
              <a:p>
                <a:pPr/>
                <a14:m>
                  <m:oMathPara xmlns:m="http://schemas.openxmlformats.org/officeDocument/2006/math">
                    <m:oMath>
                      <m:r>
                        <m:rPr>
                          <m:sty m:val="p"/>
                        </m:rPr>
                        <a:rPr lang="en-US" b="0" i="1" smtClean="0">
                          <a:latin typeface="Cambria Math" panose="02040503050406030204" pitchFamily="18" charset="0"/>
                        </a:rPr>
                        <m:t>τ</m:t>
                      </m:r>
                    </m:oMath>
                  </m:oMathPara>
                </a14:m>
                <a:endParaRPr lang="en-US" b="0" dirty="0"/>
              </a:p>
              <a:p>
                <a:endParaRPr lang="en-GB" dirty="0"/>
              </a:p>
            </p:txBody>
          </p:sp>
        </mc:Choice>
        <mc:Fallback xmlns="">
          <p:sp>
            <p:nvSpPr>
              <p:cNvPr id="36" name="TextBox 35">
                <a:extLst>
                  <a:ext uri="{FF2B5EF4-FFF2-40B4-BE49-F238E27FC236}">
                    <a16:creationId xmlns:a16="http://schemas.microsoft.com/office/drawing/2014/main" id="{DBC58360-793A-83AB-E745-27D18DCF32B1}"/>
                  </a:ext>
                </a:extLst>
              </p:cNvPr>
              <p:cNvSpPr txBox="1">
                <a:spLocks noRot="1" noChangeAspect="1" noMove="1" noResize="1" noEditPoints="1" noAdjustHandles="1" noChangeArrowheads="1" noChangeShapeType="1" noTextEdit="1"/>
              </p:cNvSpPr>
              <p:nvPr/>
            </p:nvSpPr>
            <p:spPr>
              <a:xfrm>
                <a:off x="9032558" y="4483480"/>
                <a:ext cx="571500" cy="646331"/>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1F97DBC0-9C52-33F4-6D0C-BF7F2434D9AD}"/>
                  </a:ext>
                </a:extLst>
              </p:cNvPr>
              <p:cNvSpPr txBox="1"/>
              <p:nvPr/>
            </p:nvSpPr>
            <p:spPr>
              <a:xfrm>
                <a:off x="8223559" y="6544536"/>
                <a:ext cx="571500" cy="646331"/>
              </a:xfrm>
              <a:prstGeom prst="rect">
                <a:avLst/>
              </a:prstGeom>
              <a:noFill/>
            </p:spPr>
            <p:txBody>
              <a:bodyPr wrap="square" rtlCol="0">
                <a:spAutoFit/>
              </a:bodyPr>
              <a:lstStyle/>
              <a:p>
                <a:pPr/>
                <a14:m>
                  <m:oMathPara xmlns:m="http://schemas.openxmlformats.org/officeDocument/2006/math">
                    <m:oMath>
                      <m:r>
                        <m:rPr>
                          <m:sty m:val="p"/>
                        </m:rPr>
                        <a:rPr lang="en-US" b="0" i="1" smtClean="0">
                          <a:latin typeface="Cambria Math" panose="02040503050406030204" pitchFamily="18" charset="0"/>
                        </a:rPr>
                        <m:t>τ</m:t>
                      </m:r>
                    </m:oMath>
                  </m:oMathPara>
                </a14:m>
                <a:endParaRPr lang="en-US" b="0" dirty="0"/>
              </a:p>
              <a:p>
                <a:endParaRPr lang="en-GB" dirty="0"/>
              </a:p>
            </p:txBody>
          </p:sp>
        </mc:Choice>
        <mc:Fallback xmlns="">
          <p:sp>
            <p:nvSpPr>
              <p:cNvPr id="37" name="TextBox 36">
                <a:extLst>
                  <a:ext uri="{FF2B5EF4-FFF2-40B4-BE49-F238E27FC236}">
                    <a16:creationId xmlns:a16="http://schemas.microsoft.com/office/drawing/2014/main" id="{1F97DBC0-9C52-33F4-6D0C-BF7F2434D9AD}"/>
                  </a:ext>
                </a:extLst>
              </p:cNvPr>
              <p:cNvSpPr txBox="1">
                <a:spLocks noRot="1" noChangeAspect="1" noMove="1" noResize="1" noEditPoints="1" noAdjustHandles="1" noChangeArrowheads="1" noChangeShapeType="1" noTextEdit="1"/>
              </p:cNvSpPr>
              <p:nvPr/>
            </p:nvSpPr>
            <p:spPr>
              <a:xfrm>
                <a:off x="8223559" y="6544536"/>
                <a:ext cx="571500" cy="646331"/>
              </a:xfrm>
              <a:prstGeom prst="rect">
                <a:avLst/>
              </a:prstGeom>
              <a:blipFill>
                <a:blip r:embed="rId5"/>
                <a:stretch>
                  <a:fillRect/>
                </a:stretch>
              </a:blipFill>
            </p:spPr>
            <p:txBody>
              <a:bodyPr/>
              <a:lstStyle/>
              <a:p>
                <a:r>
                  <a:rPr lang="en-GB">
                    <a:noFill/>
                  </a:rPr>
                  <a:t> </a:t>
                </a:r>
              </a:p>
            </p:txBody>
          </p:sp>
        </mc:Fallback>
      </mc:AlternateContent>
      <p:sp>
        <p:nvSpPr>
          <p:cNvPr id="39" name="TextBox 38">
            <a:extLst>
              <a:ext uri="{FF2B5EF4-FFF2-40B4-BE49-F238E27FC236}">
                <a16:creationId xmlns:a16="http://schemas.microsoft.com/office/drawing/2014/main" id="{3FFB4B00-A1FD-CAB4-ACF6-95136BBB875F}"/>
              </a:ext>
            </a:extLst>
          </p:cNvPr>
          <p:cNvSpPr txBox="1"/>
          <p:nvPr/>
        </p:nvSpPr>
        <p:spPr>
          <a:xfrm>
            <a:off x="640080" y="617220"/>
            <a:ext cx="11052810" cy="1754326"/>
          </a:xfrm>
          <a:prstGeom prst="rect">
            <a:avLst/>
          </a:prstGeom>
          <a:noFill/>
        </p:spPr>
        <p:txBody>
          <a:bodyPr wrap="square" rtlCol="0">
            <a:spAutoFit/>
          </a:bodyPr>
          <a:lstStyle/>
          <a:p>
            <a:pPr marL="285750" indent="-285750">
              <a:buFont typeface="Arial" panose="020B0604020202020204" pitchFamily="34" charset="0"/>
              <a:buChar char="•"/>
            </a:pPr>
            <a:r>
              <a:rPr lang="en-GB" dirty="0"/>
              <a:t>HH production creates 2 b-jets and 2 (hadronic) tau-jets + neutrinos (MET) in the detector  </a:t>
            </a:r>
          </a:p>
          <a:p>
            <a:pPr marL="285750" indent="-285750">
              <a:buFont typeface="Arial" panose="020B0604020202020204" pitchFamily="34" charset="0"/>
              <a:buChar char="•"/>
            </a:pPr>
            <a:r>
              <a:rPr lang="en-GB" dirty="0"/>
              <a:t>The biggest background for HH in the </a:t>
            </a:r>
            <a:r>
              <a:rPr lang="en-GB" dirty="0" err="1"/>
              <a:t>bbtautau</a:t>
            </a:r>
            <a:r>
              <a:rPr lang="en-GB" dirty="0"/>
              <a:t> final state is the production of 2 tops (ttbar) decaying subsequently into 2 b-jets, 2 </a:t>
            </a:r>
            <a:r>
              <a:rPr lang="en-GB" dirty="0" err="1"/>
              <a:t>taus</a:t>
            </a:r>
            <a:r>
              <a:rPr lang="en-GB" dirty="0"/>
              <a:t> + 2 neutrinos </a:t>
            </a:r>
            <a:r>
              <a:rPr lang="en-GB" dirty="0">
                <a:sym typeface="Wingdings" pitchFamily="2" charset="2"/>
              </a:rPr>
              <a:t> It has exactly the same final state</a:t>
            </a:r>
          </a:p>
          <a:p>
            <a:pPr marL="285750" indent="-285750">
              <a:buFont typeface="Arial" panose="020B0604020202020204" pitchFamily="34" charset="0"/>
              <a:buChar char="•"/>
            </a:pPr>
            <a:r>
              <a:rPr lang="en-GB" dirty="0">
                <a:sym typeface="Wingdings" pitchFamily="2" charset="2"/>
              </a:rPr>
              <a:t>We will difference in event kinematics to isolate HH from ttbar events</a:t>
            </a:r>
          </a:p>
          <a:p>
            <a:pPr marL="285750" indent="-285750">
              <a:buFont typeface="Arial" panose="020B0604020202020204" pitchFamily="34" charset="0"/>
              <a:buChar char="•"/>
            </a:pPr>
            <a:r>
              <a:rPr lang="en-GB" dirty="0">
                <a:sym typeface="Wingdings" pitchFamily="2" charset="2"/>
              </a:rPr>
              <a:t>On the second day we will use Neural Networks/Deep Learning to isolate HH events</a:t>
            </a:r>
            <a:endParaRPr lang="en-GB" dirty="0"/>
          </a:p>
          <a:p>
            <a:endParaRPr lang="en-GB" dirty="0"/>
          </a:p>
        </p:txBody>
      </p:sp>
    </p:spTree>
    <p:extLst>
      <p:ext uri="{BB962C8B-B14F-4D97-AF65-F5344CB8AC3E}">
        <p14:creationId xmlns:p14="http://schemas.microsoft.com/office/powerpoint/2010/main" val="3384471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EEBA0-FC75-0268-D94B-28E3A7E8818A}"/>
              </a:ext>
            </a:extLst>
          </p:cNvPr>
          <p:cNvSpPr>
            <a:spLocks noGrp="1"/>
          </p:cNvSpPr>
          <p:nvPr>
            <p:ph type="title"/>
          </p:nvPr>
        </p:nvSpPr>
        <p:spPr/>
        <p:txBody>
          <a:bodyPr/>
          <a:lstStyle/>
          <a:p>
            <a:r>
              <a:rPr lang="en-GB" dirty="0"/>
              <a:t>The scope of the project</a:t>
            </a:r>
          </a:p>
        </p:txBody>
      </p:sp>
      <p:sp>
        <p:nvSpPr>
          <p:cNvPr id="3" name="Content Placeholder 2">
            <a:extLst>
              <a:ext uri="{FF2B5EF4-FFF2-40B4-BE49-F238E27FC236}">
                <a16:creationId xmlns:a16="http://schemas.microsoft.com/office/drawing/2014/main" id="{2C5677DB-7381-9D5F-638A-62CC03BE63F9}"/>
              </a:ext>
            </a:extLst>
          </p:cNvPr>
          <p:cNvSpPr>
            <a:spLocks noGrp="1"/>
          </p:cNvSpPr>
          <p:nvPr>
            <p:ph idx="1"/>
          </p:nvPr>
        </p:nvSpPr>
        <p:spPr/>
        <p:txBody>
          <a:bodyPr/>
          <a:lstStyle/>
          <a:p>
            <a:pPr marL="457200" indent="-457200">
              <a:buFont typeface="+mj-lt"/>
              <a:buAutoNum type="arabicPeriod"/>
            </a:pPr>
            <a:r>
              <a:rPr lang="en-GB" dirty="0"/>
              <a:t>We have simulated HH and </a:t>
            </a:r>
            <a:r>
              <a:rPr lang="en-GB" dirty="0" err="1"/>
              <a:t>tt</a:t>
            </a:r>
            <a:r>
              <a:rPr lang="en-GB" dirty="0"/>
              <a:t> events and how they will interact with a detector</a:t>
            </a:r>
          </a:p>
          <a:p>
            <a:pPr marL="457200" indent="-457200">
              <a:buFont typeface="+mj-lt"/>
              <a:buAutoNum type="arabicPeriod"/>
            </a:pPr>
            <a:r>
              <a:rPr lang="en-GB" dirty="0"/>
              <a:t>We already reconstructed the </a:t>
            </a:r>
            <a:r>
              <a:rPr lang="en-GB" dirty="0" err="1"/>
              <a:t>taus</a:t>
            </a:r>
            <a:r>
              <a:rPr lang="en-GB" dirty="0"/>
              <a:t> and the </a:t>
            </a:r>
            <a:r>
              <a:rPr lang="en-GB" dirty="0" err="1"/>
              <a:t>bjets</a:t>
            </a:r>
            <a:endParaRPr lang="en-GB" dirty="0"/>
          </a:p>
          <a:p>
            <a:pPr marL="457200" indent="-457200">
              <a:buFont typeface="+mj-lt"/>
              <a:buAutoNum type="arabicPeriod"/>
            </a:pPr>
            <a:r>
              <a:rPr lang="en-GB" dirty="0"/>
              <a:t>The first exercise will explore different variables and how they differ between </a:t>
            </a:r>
            <a:r>
              <a:rPr lang="en-GB" dirty="0" err="1"/>
              <a:t>tt</a:t>
            </a:r>
            <a:r>
              <a:rPr lang="en-GB" dirty="0"/>
              <a:t> and HH production</a:t>
            </a:r>
          </a:p>
          <a:p>
            <a:pPr marL="457200" indent="-457200">
              <a:buFont typeface="+mj-lt"/>
              <a:buAutoNum type="arabicPeriod"/>
            </a:pPr>
            <a:r>
              <a:rPr lang="en-GB" dirty="0"/>
              <a:t>The 2</a:t>
            </a:r>
            <a:r>
              <a:rPr lang="en-GB" baseline="30000" dirty="0"/>
              <a:t>nd</a:t>
            </a:r>
            <a:r>
              <a:rPr lang="en-GB" dirty="0"/>
              <a:t> bonus exercise will train a neural network to distinguish signal (HH) from background (</a:t>
            </a:r>
            <a:r>
              <a:rPr lang="en-GB" dirty="0" err="1"/>
              <a:t>tt</a:t>
            </a:r>
            <a:r>
              <a:rPr lang="en-GB" dirty="0"/>
              <a:t>)</a:t>
            </a:r>
          </a:p>
          <a:p>
            <a:pPr marL="457200" indent="-457200">
              <a:buFont typeface="+mj-lt"/>
              <a:buAutoNum type="arabicPeriod"/>
            </a:pPr>
            <a:endParaRPr lang="en-GB" dirty="0"/>
          </a:p>
          <a:p>
            <a:pPr marL="457200" indent="-457200">
              <a:buFont typeface="+mj-lt"/>
              <a:buAutoNum type="arabicPeriod"/>
            </a:pPr>
            <a:endParaRPr lang="en-GB" dirty="0"/>
          </a:p>
          <a:p>
            <a:pPr marL="0" indent="0">
              <a:buNone/>
            </a:pPr>
            <a:r>
              <a:rPr lang="en-GB" dirty="0"/>
              <a:t>The project instruction can be found here: </a:t>
            </a:r>
            <a:r>
              <a:rPr lang="en-GB" dirty="0">
                <a:hlinkClick r:id="rId2"/>
              </a:rPr>
              <a:t>https://github.com/jdegens/fcc_ml_project/tree/main</a:t>
            </a:r>
            <a:r>
              <a:rPr lang="en-GB" dirty="0"/>
              <a:t> </a:t>
            </a:r>
          </a:p>
          <a:p>
            <a:pPr marL="0" indent="0">
              <a:buNone/>
            </a:pPr>
            <a:endParaRPr lang="en-GB" dirty="0"/>
          </a:p>
        </p:txBody>
      </p:sp>
      <p:sp>
        <p:nvSpPr>
          <p:cNvPr id="4" name="Slide Number Placeholder 3">
            <a:extLst>
              <a:ext uri="{FF2B5EF4-FFF2-40B4-BE49-F238E27FC236}">
                <a16:creationId xmlns:a16="http://schemas.microsoft.com/office/drawing/2014/main" id="{3DC61BDC-A155-FCFC-DD6D-8AD9AC545D32}"/>
              </a:ext>
            </a:extLst>
          </p:cNvPr>
          <p:cNvSpPr>
            <a:spLocks noGrp="1"/>
          </p:cNvSpPr>
          <p:nvPr>
            <p:ph type="sldNum" sz="quarter" idx="12"/>
          </p:nvPr>
        </p:nvSpPr>
        <p:spPr/>
        <p:txBody>
          <a:bodyPr/>
          <a:lstStyle/>
          <a:p>
            <a:fld id="{FA1976BF-8893-4F90-A77B-25C1D11E43CA}" type="slidenum">
              <a:rPr lang="en-GB" smtClean="0"/>
              <a:t>11</a:t>
            </a:fld>
            <a:endParaRPr lang="en-GB"/>
          </a:p>
        </p:txBody>
      </p:sp>
      <p:pic>
        <p:nvPicPr>
          <p:cNvPr id="5" name="Picture 4">
            <a:extLst>
              <a:ext uri="{FF2B5EF4-FFF2-40B4-BE49-F238E27FC236}">
                <a16:creationId xmlns:a16="http://schemas.microsoft.com/office/drawing/2014/main" id="{4175976F-CEDA-9C93-2FA8-CB2A2CAD9B0D}"/>
              </a:ext>
            </a:extLst>
          </p:cNvPr>
          <p:cNvPicPr>
            <a:picLocks noChangeAspect="1"/>
          </p:cNvPicPr>
          <p:nvPr/>
        </p:nvPicPr>
        <p:blipFill>
          <a:blip r:embed="rId3"/>
          <a:stretch>
            <a:fillRect/>
          </a:stretch>
        </p:blipFill>
        <p:spPr>
          <a:xfrm>
            <a:off x="9012960" y="3492561"/>
            <a:ext cx="2410288" cy="2307890"/>
          </a:xfrm>
          <a:prstGeom prst="rect">
            <a:avLst/>
          </a:prstGeom>
        </p:spPr>
      </p:pic>
    </p:spTree>
    <p:extLst>
      <p:ext uri="{BB962C8B-B14F-4D97-AF65-F5344CB8AC3E}">
        <p14:creationId xmlns:p14="http://schemas.microsoft.com/office/powerpoint/2010/main" val="2042500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2C8F0-416B-3B3D-B7C8-EF42CA719A99}"/>
              </a:ext>
            </a:extLst>
          </p:cNvPr>
          <p:cNvSpPr>
            <a:spLocks noGrp="1"/>
          </p:cNvSpPr>
          <p:nvPr>
            <p:ph type="title"/>
          </p:nvPr>
        </p:nvSpPr>
        <p:spPr/>
        <p:txBody>
          <a:bodyPr/>
          <a:lstStyle/>
          <a:p>
            <a:r>
              <a:rPr lang="en-GB" dirty="0"/>
              <a:t>Tomorrows projects</a:t>
            </a:r>
          </a:p>
        </p:txBody>
      </p:sp>
      <p:sp>
        <p:nvSpPr>
          <p:cNvPr id="3" name="Content Placeholder 2">
            <a:extLst>
              <a:ext uri="{FF2B5EF4-FFF2-40B4-BE49-F238E27FC236}">
                <a16:creationId xmlns:a16="http://schemas.microsoft.com/office/drawing/2014/main" id="{70ABA991-812A-3DF9-12B7-3C11C1C8BAE4}"/>
              </a:ext>
            </a:extLst>
          </p:cNvPr>
          <p:cNvSpPr>
            <a:spLocks noGrp="1"/>
          </p:cNvSpPr>
          <p:nvPr>
            <p:ph idx="1"/>
          </p:nvPr>
        </p:nvSpPr>
        <p:spPr/>
        <p:txBody>
          <a:bodyPr/>
          <a:lstStyle/>
          <a:p>
            <a:r>
              <a:rPr lang="en-GB" dirty="0"/>
              <a:t>The Idea is to come up with a new particle physics experiment with infinite money that tries to answer one of the most fundamental questions</a:t>
            </a:r>
          </a:p>
          <a:p>
            <a:r>
              <a:rPr lang="en-GB" dirty="0"/>
              <a:t>However it has to be build and commissioned when you would be a professor (~30-50 years)</a:t>
            </a:r>
          </a:p>
          <a:p>
            <a:r>
              <a:rPr lang="en-GB" dirty="0"/>
              <a:t>Some examples of things to answer:</a:t>
            </a:r>
          </a:p>
          <a:p>
            <a:pPr lvl="1"/>
            <a:r>
              <a:rPr lang="en-GB" dirty="0"/>
              <a:t>Does antimatter really fall down and with the same strength as normal matter</a:t>
            </a:r>
          </a:p>
          <a:p>
            <a:pPr lvl="1"/>
            <a:r>
              <a:rPr lang="en-GB" dirty="0"/>
              <a:t>Why are neutrinos massless?</a:t>
            </a:r>
          </a:p>
          <a:p>
            <a:pPr lvl="1"/>
            <a:r>
              <a:rPr lang="en-GB" dirty="0"/>
              <a:t>Can we find dark matter with a new accelerator? What energy would we need, where do we build it, how would the detector look like?</a:t>
            </a:r>
          </a:p>
          <a:p>
            <a:pPr lvl="1"/>
            <a:endParaRPr lang="en-GB" dirty="0"/>
          </a:p>
          <a:p>
            <a:r>
              <a:rPr lang="en-GB" dirty="0"/>
              <a:t>We split in groups of 5 and you will give a 5 minute presentation on Friday morning</a:t>
            </a:r>
          </a:p>
        </p:txBody>
      </p:sp>
      <p:sp>
        <p:nvSpPr>
          <p:cNvPr id="4" name="Slide Number Placeholder 3">
            <a:extLst>
              <a:ext uri="{FF2B5EF4-FFF2-40B4-BE49-F238E27FC236}">
                <a16:creationId xmlns:a16="http://schemas.microsoft.com/office/drawing/2014/main" id="{D7423358-CDD3-52FE-3504-704DD7830F6C}"/>
              </a:ext>
            </a:extLst>
          </p:cNvPr>
          <p:cNvSpPr>
            <a:spLocks noGrp="1"/>
          </p:cNvSpPr>
          <p:nvPr>
            <p:ph type="sldNum" sz="quarter" idx="12"/>
          </p:nvPr>
        </p:nvSpPr>
        <p:spPr/>
        <p:txBody>
          <a:bodyPr/>
          <a:lstStyle/>
          <a:p>
            <a:fld id="{FA1976BF-8893-4F90-A77B-25C1D11E43CA}" type="slidenum">
              <a:rPr lang="en-GB" smtClean="0"/>
              <a:t>12</a:t>
            </a:fld>
            <a:endParaRPr lang="en-GB"/>
          </a:p>
        </p:txBody>
      </p:sp>
      <p:pic>
        <p:nvPicPr>
          <p:cNvPr id="5" name="Picture 4">
            <a:extLst>
              <a:ext uri="{FF2B5EF4-FFF2-40B4-BE49-F238E27FC236}">
                <a16:creationId xmlns:a16="http://schemas.microsoft.com/office/drawing/2014/main" id="{8FC5F651-212D-1423-CFA5-79B2A2022FF5}"/>
              </a:ext>
            </a:extLst>
          </p:cNvPr>
          <p:cNvPicPr>
            <a:picLocks noChangeAspect="1"/>
          </p:cNvPicPr>
          <p:nvPr/>
        </p:nvPicPr>
        <p:blipFill>
          <a:blip r:embed="rId2"/>
          <a:srcRect t="34232" b="33019"/>
          <a:stretch>
            <a:fillRect/>
          </a:stretch>
        </p:blipFill>
        <p:spPr>
          <a:xfrm>
            <a:off x="2940510" y="4416260"/>
            <a:ext cx="2628900" cy="2204358"/>
          </a:xfrm>
          <a:prstGeom prst="rect">
            <a:avLst/>
          </a:prstGeom>
        </p:spPr>
      </p:pic>
      <p:pic>
        <p:nvPicPr>
          <p:cNvPr id="6" name="Picture 5">
            <a:extLst>
              <a:ext uri="{FF2B5EF4-FFF2-40B4-BE49-F238E27FC236}">
                <a16:creationId xmlns:a16="http://schemas.microsoft.com/office/drawing/2014/main" id="{ABB0D715-1ACA-2D56-659C-C4C12835B380}"/>
              </a:ext>
            </a:extLst>
          </p:cNvPr>
          <p:cNvPicPr>
            <a:picLocks noChangeAspect="1"/>
          </p:cNvPicPr>
          <p:nvPr/>
        </p:nvPicPr>
        <p:blipFill>
          <a:blip r:embed="rId2"/>
          <a:srcRect b="64959"/>
          <a:stretch>
            <a:fillRect/>
          </a:stretch>
        </p:blipFill>
        <p:spPr>
          <a:xfrm>
            <a:off x="203250" y="4339154"/>
            <a:ext cx="2628900" cy="2358571"/>
          </a:xfrm>
          <a:prstGeom prst="rect">
            <a:avLst/>
          </a:prstGeom>
        </p:spPr>
      </p:pic>
      <p:pic>
        <p:nvPicPr>
          <p:cNvPr id="8" name="Picture 7">
            <a:extLst>
              <a:ext uri="{FF2B5EF4-FFF2-40B4-BE49-F238E27FC236}">
                <a16:creationId xmlns:a16="http://schemas.microsoft.com/office/drawing/2014/main" id="{B1DA0E17-69D1-83A2-F3E3-284671A28C03}"/>
              </a:ext>
            </a:extLst>
          </p:cNvPr>
          <p:cNvPicPr>
            <a:picLocks noChangeAspect="1"/>
          </p:cNvPicPr>
          <p:nvPr/>
        </p:nvPicPr>
        <p:blipFill>
          <a:blip r:embed="rId2"/>
          <a:srcRect t="67251"/>
          <a:stretch>
            <a:fillRect/>
          </a:stretch>
        </p:blipFill>
        <p:spPr>
          <a:xfrm>
            <a:off x="5677770" y="4416260"/>
            <a:ext cx="2628900" cy="2204358"/>
          </a:xfrm>
          <a:prstGeom prst="rect">
            <a:avLst/>
          </a:prstGeom>
        </p:spPr>
      </p:pic>
      <p:pic>
        <p:nvPicPr>
          <p:cNvPr id="9" name="Picture 8">
            <a:extLst>
              <a:ext uri="{FF2B5EF4-FFF2-40B4-BE49-F238E27FC236}">
                <a16:creationId xmlns:a16="http://schemas.microsoft.com/office/drawing/2014/main" id="{E72EF8B0-BC4A-2783-88B1-7BDF23E5D829}"/>
              </a:ext>
            </a:extLst>
          </p:cNvPr>
          <p:cNvPicPr>
            <a:picLocks noChangeAspect="1"/>
          </p:cNvPicPr>
          <p:nvPr/>
        </p:nvPicPr>
        <p:blipFill>
          <a:blip r:embed="rId3"/>
          <a:stretch>
            <a:fillRect/>
          </a:stretch>
        </p:blipFill>
        <p:spPr>
          <a:xfrm>
            <a:off x="8415030" y="4451639"/>
            <a:ext cx="1536700" cy="2133600"/>
          </a:xfrm>
          <a:prstGeom prst="rect">
            <a:avLst/>
          </a:prstGeom>
        </p:spPr>
      </p:pic>
      <p:pic>
        <p:nvPicPr>
          <p:cNvPr id="10" name="Picture 9">
            <a:extLst>
              <a:ext uri="{FF2B5EF4-FFF2-40B4-BE49-F238E27FC236}">
                <a16:creationId xmlns:a16="http://schemas.microsoft.com/office/drawing/2014/main" id="{6E949466-C273-5D88-2288-F4E0E4A212C9}"/>
              </a:ext>
            </a:extLst>
          </p:cNvPr>
          <p:cNvPicPr>
            <a:picLocks noChangeAspect="1"/>
          </p:cNvPicPr>
          <p:nvPr/>
        </p:nvPicPr>
        <p:blipFill>
          <a:blip r:embed="rId4"/>
          <a:stretch>
            <a:fillRect/>
          </a:stretch>
        </p:blipFill>
        <p:spPr>
          <a:xfrm>
            <a:off x="10109150" y="4416260"/>
            <a:ext cx="1879600" cy="2095500"/>
          </a:xfrm>
          <a:prstGeom prst="rect">
            <a:avLst/>
          </a:prstGeom>
        </p:spPr>
      </p:pic>
    </p:spTree>
    <p:extLst>
      <p:ext uri="{BB962C8B-B14F-4D97-AF65-F5344CB8AC3E}">
        <p14:creationId xmlns:p14="http://schemas.microsoft.com/office/powerpoint/2010/main" val="3136516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B425A-5C61-5E0F-8A10-66DE159F7A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F67CED-E8CB-08A6-6A79-0350385DD380}"/>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C9B2D74C-B59A-94B7-A4C1-E3BA9AF14592}"/>
              </a:ext>
            </a:extLst>
          </p:cNvPr>
          <p:cNvSpPr>
            <a:spLocks noGrp="1"/>
          </p:cNvSpPr>
          <p:nvPr>
            <p:ph idx="1"/>
          </p:nvPr>
        </p:nvSpPr>
        <p:spPr>
          <a:xfrm>
            <a:off x="838200" y="942544"/>
            <a:ext cx="10515600" cy="4604695"/>
          </a:xfrm>
        </p:spPr>
        <p:txBody>
          <a:bodyPr>
            <a:normAutofit/>
          </a:bodyPr>
          <a:lstStyle/>
          <a:p>
            <a:pPr marL="0" indent="0">
              <a:buNone/>
            </a:pPr>
            <a:endParaRPr lang="en-GB" sz="3600" dirty="0"/>
          </a:p>
          <a:p>
            <a:pPr marL="0" indent="0">
              <a:buNone/>
            </a:pPr>
            <a:endParaRPr lang="en-GB" sz="3600" dirty="0"/>
          </a:p>
          <a:p>
            <a:pPr marL="0" indent="0">
              <a:buNone/>
            </a:pPr>
            <a:endParaRPr lang="en-GB" sz="3600" dirty="0"/>
          </a:p>
          <a:p>
            <a:pPr marL="0" indent="0">
              <a:buNone/>
            </a:pPr>
            <a:r>
              <a:rPr lang="en-GB" sz="7200" dirty="0"/>
              <a:t>Backup</a:t>
            </a:r>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400" dirty="0"/>
          </a:p>
        </p:txBody>
      </p:sp>
      <p:sp>
        <p:nvSpPr>
          <p:cNvPr id="5" name="Slide Number Placeholder 4">
            <a:extLst>
              <a:ext uri="{FF2B5EF4-FFF2-40B4-BE49-F238E27FC236}">
                <a16:creationId xmlns:a16="http://schemas.microsoft.com/office/drawing/2014/main" id="{387FB2A4-81D8-D413-3565-51DC52483C61}"/>
              </a:ext>
            </a:extLst>
          </p:cNvPr>
          <p:cNvSpPr>
            <a:spLocks noGrp="1"/>
          </p:cNvSpPr>
          <p:nvPr>
            <p:ph type="sldNum" sz="quarter" idx="12"/>
          </p:nvPr>
        </p:nvSpPr>
        <p:spPr/>
        <p:txBody>
          <a:bodyPr/>
          <a:lstStyle/>
          <a:p>
            <a:fld id="{FA1976BF-8893-4F90-A77B-25C1D11E43CA}" type="slidenum">
              <a:rPr lang="en-GB" smtClean="0"/>
              <a:t>13</a:t>
            </a:fld>
            <a:endParaRPr lang="en-GB"/>
          </a:p>
        </p:txBody>
      </p:sp>
    </p:spTree>
    <p:extLst>
      <p:ext uri="{BB962C8B-B14F-4D97-AF65-F5344CB8AC3E}">
        <p14:creationId xmlns:p14="http://schemas.microsoft.com/office/powerpoint/2010/main" val="2560550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A03CEC14-3392-175E-43D4-68A1A12931AE}"/>
              </a:ext>
            </a:extLst>
          </p:cNvPr>
          <p:cNvGrpSpPr/>
          <p:nvPr/>
        </p:nvGrpSpPr>
        <p:grpSpPr>
          <a:xfrm>
            <a:off x="1473474" y="858396"/>
            <a:ext cx="4973033" cy="2658215"/>
            <a:chOff x="1473474" y="858396"/>
            <a:chExt cx="4973033" cy="2658215"/>
          </a:xfrm>
        </p:grpSpPr>
        <p:grpSp>
          <p:nvGrpSpPr>
            <p:cNvPr id="96" name="Group 95">
              <a:extLst>
                <a:ext uri="{FF2B5EF4-FFF2-40B4-BE49-F238E27FC236}">
                  <a16:creationId xmlns:a16="http://schemas.microsoft.com/office/drawing/2014/main" id="{9F310A14-9D98-3A50-583B-132A89006B97}"/>
                </a:ext>
              </a:extLst>
            </p:cNvPr>
            <p:cNvGrpSpPr/>
            <p:nvPr/>
          </p:nvGrpSpPr>
          <p:grpSpPr>
            <a:xfrm>
              <a:off x="1473474" y="891089"/>
              <a:ext cx="2433390" cy="2369182"/>
              <a:chOff x="1524060" y="4267224"/>
              <a:chExt cx="2833624" cy="2758855"/>
            </a:xfrm>
          </p:grpSpPr>
          <p:grpSp>
            <p:nvGrpSpPr>
              <p:cNvPr id="106" name="Group 105">
                <a:extLst>
                  <a:ext uri="{FF2B5EF4-FFF2-40B4-BE49-F238E27FC236}">
                    <a16:creationId xmlns:a16="http://schemas.microsoft.com/office/drawing/2014/main" id="{D2D55B05-D530-42D3-F383-86F4C2B1C74C}"/>
                  </a:ext>
                </a:extLst>
              </p:cNvPr>
              <p:cNvGrpSpPr/>
              <p:nvPr/>
            </p:nvGrpSpPr>
            <p:grpSpPr>
              <a:xfrm>
                <a:off x="1852632" y="4582536"/>
                <a:ext cx="2140365" cy="2140365"/>
                <a:chOff x="6566908" y="-2419920"/>
                <a:chExt cx="8352654" cy="8352654"/>
              </a:xfrm>
            </p:grpSpPr>
            <p:sp>
              <p:nvSpPr>
                <p:cNvPr id="116" name="Circle: Hollow 115">
                  <a:extLst>
                    <a:ext uri="{FF2B5EF4-FFF2-40B4-BE49-F238E27FC236}">
                      <a16:creationId xmlns:a16="http://schemas.microsoft.com/office/drawing/2014/main" id="{C8F554C7-9D34-C8D7-38EA-B0879E11EA69}"/>
                    </a:ext>
                  </a:extLst>
                </p:cNvPr>
                <p:cNvSpPr/>
                <p:nvPr/>
              </p:nvSpPr>
              <p:spPr>
                <a:xfrm>
                  <a:off x="9294471" y="307643"/>
                  <a:ext cx="2897529" cy="2897529"/>
                </a:xfrm>
                <a:prstGeom prst="donut">
                  <a:avLst>
                    <a:gd name="adj" fmla="val 30107"/>
                  </a:avLst>
                </a:prstGeom>
                <a:solidFill>
                  <a:schemeClr val="bg2">
                    <a:lumMod val="75000"/>
                  </a:schemeClr>
                </a:solid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7" name="Circle: Hollow 116">
                  <a:extLst>
                    <a:ext uri="{FF2B5EF4-FFF2-40B4-BE49-F238E27FC236}">
                      <a16:creationId xmlns:a16="http://schemas.microsoft.com/office/drawing/2014/main" id="{735D2FFC-B261-17DC-EF84-A00C6BE6D5FD}"/>
                    </a:ext>
                  </a:extLst>
                </p:cNvPr>
                <p:cNvSpPr/>
                <p:nvPr/>
              </p:nvSpPr>
              <p:spPr>
                <a:xfrm>
                  <a:off x="8066413" y="-920415"/>
                  <a:ext cx="5353644" cy="5353644"/>
                </a:xfrm>
                <a:prstGeom prst="donut">
                  <a:avLst>
                    <a:gd name="adj" fmla="val 17537"/>
                  </a:avLst>
                </a:prstGeom>
                <a:solidFill>
                  <a:srgbClr val="7195BB"/>
                </a:solidFill>
                <a:ln>
                  <a:solidFill>
                    <a:srgbClr val="0048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8" name="Circle: Hollow 117">
                  <a:extLst>
                    <a:ext uri="{FF2B5EF4-FFF2-40B4-BE49-F238E27FC236}">
                      <a16:creationId xmlns:a16="http://schemas.microsoft.com/office/drawing/2014/main" id="{F9C8D572-242C-4BF9-2F88-5C1588264E72}"/>
                    </a:ext>
                  </a:extLst>
                </p:cNvPr>
                <p:cNvSpPr/>
                <p:nvPr/>
              </p:nvSpPr>
              <p:spPr>
                <a:xfrm>
                  <a:off x="6566908" y="-2419920"/>
                  <a:ext cx="8352654" cy="8352654"/>
                </a:xfrm>
                <a:prstGeom prst="donut">
                  <a:avLst>
                    <a:gd name="adj" fmla="val 13795"/>
                  </a:avLst>
                </a:prstGeom>
                <a:solidFill>
                  <a:srgbClr val="8FAA7F"/>
                </a:solidFill>
                <a:ln>
                  <a:solidFill>
                    <a:srgbClr val="7085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nvGrpSpPr>
              <p:cNvPr id="107" name="Group 106">
                <a:extLst>
                  <a:ext uri="{FF2B5EF4-FFF2-40B4-BE49-F238E27FC236}">
                    <a16:creationId xmlns:a16="http://schemas.microsoft.com/office/drawing/2014/main" id="{0EEDAA1C-046A-4EA8-D866-B0237328FA29}"/>
                  </a:ext>
                </a:extLst>
              </p:cNvPr>
              <p:cNvGrpSpPr/>
              <p:nvPr/>
            </p:nvGrpSpPr>
            <p:grpSpPr>
              <a:xfrm>
                <a:off x="1524060" y="4267224"/>
                <a:ext cx="2833624" cy="2758855"/>
                <a:chOff x="1524060" y="4267224"/>
                <a:chExt cx="2833624" cy="2758855"/>
              </a:xfrm>
            </p:grpSpPr>
            <p:sp>
              <p:nvSpPr>
                <p:cNvPr id="108" name="Rectangle 107">
                  <a:extLst>
                    <a:ext uri="{FF2B5EF4-FFF2-40B4-BE49-F238E27FC236}">
                      <a16:creationId xmlns:a16="http://schemas.microsoft.com/office/drawing/2014/main" id="{70294E97-73BF-541F-8E70-BDF233AF1CF4}"/>
                    </a:ext>
                  </a:extLst>
                </p:cNvPr>
                <p:cNvSpPr/>
                <p:nvPr/>
              </p:nvSpPr>
              <p:spPr>
                <a:xfrm>
                  <a:off x="2427514" y="4290060"/>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Rectangle 108">
                  <a:extLst>
                    <a:ext uri="{FF2B5EF4-FFF2-40B4-BE49-F238E27FC236}">
                      <a16:creationId xmlns:a16="http://schemas.microsoft.com/office/drawing/2014/main" id="{D9FFD0F8-B420-0922-2512-86C788DCA3FB}"/>
                    </a:ext>
                  </a:extLst>
                </p:cNvPr>
                <p:cNvSpPr/>
                <p:nvPr/>
              </p:nvSpPr>
              <p:spPr>
                <a:xfrm>
                  <a:off x="2427514" y="6760265"/>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109">
                  <a:extLst>
                    <a:ext uri="{FF2B5EF4-FFF2-40B4-BE49-F238E27FC236}">
                      <a16:creationId xmlns:a16="http://schemas.microsoft.com/office/drawing/2014/main" id="{B12E7695-EEF6-276F-A038-08884A48BA58}"/>
                    </a:ext>
                  </a:extLst>
                </p:cNvPr>
                <p:cNvSpPr/>
                <p:nvPr/>
              </p:nvSpPr>
              <p:spPr>
                <a:xfrm rot="5400000">
                  <a:off x="3684830" y="5525162"/>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ectangle 110">
                  <a:extLst>
                    <a:ext uri="{FF2B5EF4-FFF2-40B4-BE49-F238E27FC236}">
                      <a16:creationId xmlns:a16="http://schemas.microsoft.com/office/drawing/2014/main" id="{956873BF-AE4E-29B2-A89E-E00375FCE006}"/>
                    </a:ext>
                  </a:extLst>
                </p:cNvPr>
                <p:cNvSpPr/>
                <p:nvPr/>
              </p:nvSpPr>
              <p:spPr>
                <a:xfrm rot="5400000">
                  <a:off x="1165208" y="5525162"/>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111">
                  <a:extLst>
                    <a:ext uri="{FF2B5EF4-FFF2-40B4-BE49-F238E27FC236}">
                      <a16:creationId xmlns:a16="http://schemas.microsoft.com/office/drawing/2014/main" id="{766D860A-3AEA-6C2E-9F34-F61E41E57DA0}"/>
                    </a:ext>
                  </a:extLst>
                </p:cNvPr>
                <p:cNvSpPr/>
                <p:nvPr/>
              </p:nvSpPr>
              <p:spPr>
                <a:xfrm rot="2700000">
                  <a:off x="3330968" y="4634968"/>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Rectangle 112">
                  <a:extLst>
                    <a:ext uri="{FF2B5EF4-FFF2-40B4-BE49-F238E27FC236}">
                      <a16:creationId xmlns:a16="http://schemas.microsoft.com/office/drawing/2014/main" id="{0E154BDF-3320-24EE-67B7-8390403E3D91}"/>
                    </a:ext>
                  </a:extLst>
                </p:cNvPr>
                <p:cNvSpPr/>
                <p:nvPr/>
              </p:nvSpPr>
              <p:spPr>
                <a:xfrm rot="2700000">
                  <a:off x="1510840" y="6403223"/>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Rectangle 113">
                  <a:extLst>
                    <a:ext uri="{FF2B5EF4-FFF2-40B4-BE49-F238E27FC236}">
                      <a16:creationId xmlns:a16="http://schemas.microsoft.com/office/drawing/2014/main" id="{D7F02EFC-3D21-851E-0931-EA601A00981D}"/>
                    </a:ext>
                  </a:extLst>
                </p:cNvPr>
                <p:cNvSpPr/>
                <p:nvPr/>
              </p:nvSpPr>
              <p:spPr>
                <a:xfrm rot="8100000">
                  <a:off x="3367084" y="6415357"/>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a:extLst>
                    <a:ext uri="{FF2B5EF4-FFF2-40B4-BE49-F238E27FC236}">
                      <a16:creationId xmlns:a16="http://schemas.microsoft.com/office/drawing/2014/main" id="{A905B352-1FEF-B4CA-5F2D-168529F2BA76}"/>
                    </a:ext>
                  </a:extLst>
                </p:cNvPr>
                <p:cNvSpPr/>
                <p:nvPr/>
              </p:nvSpPr>
              <p:spPr>
                <a:xfrm rot="8100000">
                  <a:off x="1524060" y="4622205"/>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87" name="Straight Connector 86">
              <a:extLst>
                <a:ext uri="{FF2B5EF4-FFF2-40B4-BE49-F238E27FC236}">
                  <a16:creationId xmlns:a16="http://schemas.microsoft.com/office/drawing/2014/main" id="{22C71E8A-4B72-B21B-F028-6DE6A69F0EC4}"/>
                </a:ext>
              </a:extLst>
            </p:cNvPr>
            <p:cNvCxnSpPr>
              <a:cxnSpLocks/>
              <a:endCxn id="91" idx="1"/>
            </p:cNvCxnSpPr>
            <p:nvPr/>
          </p:nvCxnSpPr>
          <p:spPr>
            <a:xfrm>
              <a:off x="2622989" y="3331945"/>
              <a:ext cx="191388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8E253750-7002-D3AB-202F-BEA32CE464D4}"/>
                </a:ext>
              </a:extLst>
            </p:cNvPr>
            <p:cNvSpPr txBox="1"/>
            <p:nvPr/>
          </p:nvSpPr>
          <p:spPr>
            <a:xfrm>
              <a:off x="4529513" y="858396"/>
              <a:ext cx="1906089" cy="646331"/>
            </a:xfrm>
            <a:prstGeom prst="rect">
              <a:avLst/>
            </a:prstGeom>
            <a:solidFill>
              <a:srgbClr val="CFD165"/>
            </a:solidFill>
            <a:ln w="28575">
              <a:solidFill>
                <a:srgbClr val="BCA547"/>
              </a:solidFill>
            </a:ln>
          </p:spPr>
          <p:txBody>
            <a:bodyPr wrap="square" rtlCol="0">
              <a:spAutoFit/>
            </a:bodyPr>
            <a:lstStyle/>
            <a:p>
              <a:r>
                <a:rPr lang="en-GB" dirty="0">
                  <a:solidFill>
                    <a:srgbClr val="FFFFFF"/>
                  </a:solidFill>
                </a:rPr>
                <a:t>Muon Spectrometer</a:t>
              </a:r>
            </a:p>
          </p:txBody>
        </p:sp>
        <p:sp>
          <p:nvSpPr>
            <p:cNvPr id="89" name="TextBox 88">
              <a:extLst>
                <a:ext uri="{FF2B5EF4-FFF2-40B4-BE49-F238E27FC236}">
                  <a16:creationId xmlns:a16="http://schemas.microsoft.com/office/drawing/2014/main" id="{470732C1-4F60-6BBE-3078-CEE12A6EFC15}"/>
                </a:ext>
              </a:extLst>
            </p:cNvPr>
            <p:cNvSpPr txBox="1"/>
            <p:nvPr/>
          </p:nvSpPr>
          <p:spPr>
            <a:xfrm>
              <a:off x="4536876" y="1549181"/>
              <a:ext cx="1906089" cy="646331"/>
            </a:xfrm>
            <a:prstGeom prst="rect">
              <a:avLst/>
            </a:prstGeom>
            <a:solidFill>
              <a:srgbClr val="8FAA7F"/>
            </a:solidFill>
            <a:ln w="28575">
              <a:solidFill>
                <a:srgbClr val="708564"/>
              </a:solidFill>
            </a:ln>
          </p:spPr>
          <p:txBody>
            <a:bodyPr wrap="square" rtlCol="0">
              <a:spAutoFit/>
            </a:bodyPr>
            <a:lstStyle/>
            <a:p>
              <a:r>
                <a:rPr lang="en-GB" dirty="0">
                  <a:solidFill>
                    <a:srgbClr val="FFFFFF"/>
                  </a:solidFill>
                </a:rPr>
                <a:t>Hadronic Calorimeter</a:t>
              </a:r>
            </a:p>
          </p:txBody>
        </p:sp>
        <p:sp>
          <p:nvSpPr>
            <p:cNvPr id="90" name="TextBox 89">
              <a:extLst>
                <a:ext uri="{FF2B5EF4-FFF2-40B4-BE49-F238E27FC236}">
                  <a16:creationId xmlns:a16="http://schemas.microsoft.com/office/drawing/2014/main" id="{D93DEE72-29D7-8F4B-5C47-BF517603AFD3}"/>
                </a:ext>
              </a:extLst>
            </p:cNvPr>
            <p:cNvSpPr txBox="1"/>
            <p:nvPr/>
          </p:nvSpPr>
          <p:spPr>
            <a:xfrm>
              <a:off x="4540418" y="2235392"/>
              <a:ext cx="1906089" cy="646331"/>
            </a:xfrm>
            <a:prstGeom prst="rect">
              <a:avLst/>
            </a:prstGeom>
            <a:solidFill>
              <a:srgbClr val="7195BB"/>
            </a:solidFill>
            <a:ln w="28575">
              <a:solidFill>
                <a:srgbClr val="00486D"/>
              </a:solidFill>
            </a:ln>
          </p:spPr>
          <p:txBody>
            <a:bodyPr wrap="square" rtlCol="0">
              <a:spAutoFit/>
            </a:bodyPr>
            <a:lstStyle/>
            <a:p>
              <a:r>
                <a:rPr lang="en-GB" dirty="0">
                  <a:solidFill>
                    <a:srgbClr val="FFFFFF"/>
                  </a:solidFill>
                </a:rPr>
                <a:t>Electromagnetic Calorimeter</a:t>
              </a:r>
            </a:p>
          </p:txBody>
        </p:sp>
        <p:sp>
          <p:nvSpPr>
            <p:cNvPr id="91" name="TextBox 90">
              <a:extLst>
                <a:ext uri="{FF2B5EF4-FFF2-40B4-BE49-F238E27FC236}">
                  <a16:creationId xmlns:a16="http://schemas.microsoft.com/office/drawing/2014/main" id="{122AEEFC-DE02-7655-C066-4F0DDFECC580}"/>
                </a:ext>
              </a:extLst>
            </p:cNvPr>
            <p:cNvSpPr txBox="1"/>
            <p:nvPr/>
          </p:nvSpPr>
          <p:spPr>
            <a:xfrm>
              <a:off x="4536876" y="3147279"/>
              <a:ext cx="1906089" cy="369332"/>
            </a:xfrm>
            <a:prstGeom prst="rect">
              <a:avLst/>
            </a:prstGeom>
            <a:solidFill>
              <a:srgbClr val="AFABAB"/>
            </a:solidFill>
            <a:ln w="28575">
              <a:solidFill>
                <a:schemeClr val="bg2">
                  <a:lumMod val="50000"/>
                </a:schemeClr>
              </a:solidFill>
            </a:ln>
          </p:spPr>
          <p:txBody>
            <a:bodyPr wrap="square" rtlCol="0">
              <a:spAutoFit/>
            </a:bodyPr>
            <a:lstStyle/>
            <a:p>
              <a:r>
                <a:rPr lang="en-GB" dirty="0">
                  <a:solidFill>
                    <a:srgbClr val="FFFFFF"/>
                  </a:solidFill>
                </a:rPr>
                <a:t>Inner Detector</a:t>
              </a:r>
            </a:p>
          </p:txBody>
        </p:sp>
        <p:cxnSp>
          <p:nvCxnSpPr>
            <p:cNvPr id="92" name="Straight Arrow Connector 91">
              <a:extLst>
                <a:ext uri="{FF2B5EF4-FFF2-40B4-BE49-F238E27FC236}">
                  <a16:creationId xmlns:a16="http://schemas.microsoft.com/office/drawing/2014/main" id="{BB05DBAC-653D-47DA-8730-6072E7B2465D}"/>
                </a:ext>
              </a:extLst>
            </p:cNvPr>
            <p:cNvCxnSpPr>
              <a:cxnSpLocks/>
            </p:cNvCxnSpPr>
            <p:nvPr/>
          </p:nvCxnSpPr>
          <p:spPr>
            <a:xfrm flipV="1">
              <a:off x="2623145" y="2277740"/>
              <a:ext cx="0" cy="10542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3" name="Straight Arrow Connector 92">
              <a:extLst>
                <a:ext uri="{FF2B5EF4-FFF2-40B4-BE49-F238E27FC236}">
                  <a16:creationId xmlns:a16="http://schemas.microsoft.com/office/drawing/2014/main" id="{4454477A-4434-3516-5E00-2B60968CC5C2}"/>
                </a:ext>
              </a:extLst>
            </p:cNvPr>
            <p:cNvCxnSpPr>
              <a:stCxn id="90" idx="1"/>
            </p:cNvCxnSpPr>
            <p:nvPr/>
          </p:nvCxnSpPr>
          <p:spPr>
            <a:xfrm flipH="1">
              <a:off x="2716703" y="2558558"/>
              <a:ext cx="1823715" cy="163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32AF7297-240B-00A2-A2F0-B0ED229446B7}"/>
                </a:ext>
              </a:extLst>
            </p:cNvPr>
            <p:cNvCxnSpPr>
              <a:cxnSpLocks/>
              <a:stCxn id="89" idx="1"/>
            </p:cNvCxnSpPr>
            <p:nvPr/>
          </p:nvCxnSpPr>
          <p:spPr>
            <a:xfrm flipH="1">
              <a:off x="3405452" y="1872347"/>
              <a:ext cx="1131424" cy="78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5553CD5B-9F3E-ACA0-D84A-4EEFE531DE64}"/>
                </a:ext>
              </a:extLst>
            </p:cNvPr>
            <p:cNvCxnSpPr>
              <a:cxnSpLocks/>
              <a:stCxn id="88" idx="1"/>
            </p:cNvCxnSpPr>
            <p:nvPr/>
          </p:nvCxnSpPr>
          <p:spPr>
            <a:xfrm flipH="1" flipV="1">
              <a:off x="3297110" y="1181561"/>
              <a:ext cx="1232403"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
        <p:nvSpPr>
          <p:cNvPr id="2" name="Title 1">
            <a:extLst>
              <a:ext uri="{FF2B5EF4-FFF2-40B4-BE49-F238E27FC236}">
                <a16:creationId xmlns:a16="http://schemas.microsoft.com/office/drawing/2014/main" id="{14495A42-3D1A-35F8-2963-7D747B240CD5}"/>
              </a:ext>
            </a:extLst>
          </p:cNvPr>
          <p:cNvSpPr>
            <a:spLocks noGrp="1"/>
          </p:cNvSpPr>
          <p:nvPr>
            <p:ph type="title"/>
          </p:nvPr>
        </p:nvSpPr>
        <p:spPr/>
        <p:txBody>
          <a:bodyPr/>
          <a:lstStyle/>
          <a:p>
            <a:r>
              <a:rPr lang="en-GB" dirty="0"/>
              <a:t>Within the ATLAS Detector</a:t>
            </a:r>
          </a:p>
        </p:txBody>
      </p:sp>
      <p:grpSp>
        <p:nvGrpSpPr>
          <p:cNvPr id="42" name="Group 41">
            <a:extLst>
              <a:ext uri="{FF2B5EF4-FFF2-40B4-BE49-F238E27FC236}">
                <a16:creationId xmlns:a16="http://schemas.microsoft.com/office/drawing/2014/main" id="{621FFA16-41EA-EDBE-239B-562128B860D0}"/>
              </a:ext>
            </a:extLst>
          </p:cNvPr>
          <p:cNvGrpSpPr/>
          <p:nvPr/>
        </p:nvGrpSpPr>
        <p:grpSpPr>
          <a:xfrm>
            <a:off x="659081" y="1988276"/>
            <a:ext cx="2275736" cy="1825799"/>
            <a:chOff x="659081" y="1988276"/>
            <a:chExt cx="2275736" cy="1825799"/>
          </a:xfrm>
        </p:grpSpPr>
        <p:sp>
          <p:nvSpPr>
            <p:cNvPr id="100" name="Isosceles Triangle 99">
              <a:extLst>
                <a:ext uri="{FF2B5EF4-FFF2-40B4-BE49-F238E27FC236}">
                  <a16:creationId xmlns:a16="http://schemas.microsoft.com/office/drawing/2014/main" id="{3BC20B85-B18F-9E95-B6AD-7FED61CB33B8}"/>
                </a:ext>
              </a:extLst>
            </p:cNvPr>
            <p:cNvSpPr/>
            <p:nvPr/>
          </p:nvSpPr>
          <p:spPr>
            <a:xfrm rot="1410475">
              <a:off x="2364340" y="1988276"/>
              <a:ext cx="262543" cy="883593"/>
            </a:xfrm>
            <a:prstGeom prst="triangle">
              <a:avLst>
                <a:gd name="adj" fmla="val 47966"/>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Isosceles Triangle 100">
              <a:extLst>
                <a:ext uri="{FF2B5EF4-FFF2-40B4-BE49-F238E27FC236}">
                  <a16:creationId xmlns:a16="http://schemas.microsoft.com/office/drawing/2014/main" id="{71DB9681-9389-4B15-BCA0-44E212D041CF}"/>
                </a:ext>
              </a:extLst>
            </p:cNvPr>
            <p:cNvSpPr/>
            <p:nvPr/>
          </p:nvSpPr>
          <p:spPr>
            <a:xfrm rot="20420952">
              <a:off x="2672274" y="2035588"/>
              <a:ext cx="262543" cy="883593"/>
            </a:xfrm>
            <a:prstGeom prst="triangle">
              <a:avLst>
                <a:gd name="adj" fmla="val 47966"/>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TextBox 104">
              <a:extLst>
                <a:ext uri="{FF2B5EF4-FFF2-40B4-BE49-F238E27FC236}">
                  <a16:creationId xmlns:a16="http://schemas.microsoft.com/office/drawing/2014/main" id="{E8976D23-2F23-4D9A-F0F4-92BECBE75308}"/>
                </a:ext>
              </a:extLst>
            </p:cNvPr>
            <p:cNvSpPr txBox="1"/>
            <p:nvPr/>
          </p:nvSpPr>
          <p:spPr>
            <a:xfrm>
              <a:off x="659081" y="3167744"/>
              <a:ext cx="1958265" cy="646331"/>
            </a:xfrm>
            <a:prstGeom prst="rect">
              <a:avLst/>
            </a:prstGeom>
            <a:noFill/>
          </p:spPr>
          <p:txBody>
            <a:bodyPr wrap="square" rtlCol="0">
              <a:spAutoFit/>
            </a:bodyPr>
            <a:lstStyle/>
            <a:p>
              <a:r>
                <a:rPr lang="en-GB" dirty="0">
                  <a:solidFill>
                    <a:srgbClr val="FF0000"/>
                  </a:solidFill>
                </a:rPr>
                <a:t>Bottom-quark jets</a:t>
              </a:r>
            </a:p>
          </p:txBody>
        </p:sp>
      </p:grpSp>
      <p:grpSp>
        <p:nvGrpSpPr>
          <p:cNvPr id="41" name="Group 40">
            <a:extLst>
              <a:ext uri="{FF2B5EF4-FFF2-40B4-BE49-F238E27FC236}">
                <a16:creationId xmlns:a16="http://schemas.microsoft.com/office/drawing/2014/main" id="{57E411D3-8F0A-C62B-7108-BBB5DEF5891C}"/>
              </a:ext>
            </a:extLst>
          </p:cNvPr>
          <p:cNvGrpSpPr/>
          <p:nvPr/>
        </p:nvGrpSpPr>
        <p:grpSpPr>
          <a:xfrm>
            <a:off x="567102" y="579412"/>
            <a:ext cx="2318919" cy="1593845"/>
            <a:chOff x="567102" y="579412"/>
            <a:chExt cx="2318919" cy="1593845"/>
          </a:xfrm>
        </p:grpSpPr>
        <p:sp>
          <p:nvSpPr>
            <p:cNvPr id="99" name="Isosceles Triangle 98">
              <a:extLst>
                <a:ext uri="{FF2B5EF4-FFF2-40B4-BE49-F238E27FC236}">
                  <a16:creationId xmlns:a16="http://schemas.microsoft.com/office/drawing/2014/main" id="{64316819-1DCC-DB28-D165-054A1B75EE44}"/>
                </a:ext>
              </a:extLst>
            </p:cNvPr>
            <p:cNvSpPr/>
            <p:nvPr/>
          </p:nvSpPr>
          <p:spPr>
            <a:xfrm rot="9288891">
              <a:off x="2371989" y="1354486"/>
              <a:ext cx="262543" cy="818771"/>
            </a:xfrm>
            <a:prstGeom prst="triangle">
              <a:avLst>
                <a:gd name="adj" fmla="val 4796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solidFill>
              </a:endParaRPr>
            </a:p>
          </p:txBody>
        </p:sp>
        <p:sp>
          <p:nvSpPr>
            <p:cNvPr id="102" name="TextBox 101">
              <a:extLst>
                <a:ext uri="{FF2B5EF4-FFF2-40B4-BE49-F238E27FC236}">
                  <a16:creationId xmlns:a16="http://schemas.microsoft.com/office/drawing/2014/main" id="{CCA7996D-0485-3630-E017-5FB12152D486}"/>
                </a:ext>
              </a:extLst>
            </p:cNvPr>
            <p:cNvSpPr txBox="1"/>
            <p:nvPr/>
          </p:nvSpPr>
          <p:spPr>
            <a:xfrm>
              <a:off x="567102" y="579412"/>
              <a:ext cx="1958265" cy="646331"/>
            </a:xfrm>
            <a:prstGeom prst="rect">
              <a:avLst/>
            </a:prstGeom>
            <a:noFill/>
          </p:spPr>
          <p:txBody>
            <a:bodyPr wrap="square" rtlCol="0">
              <a:spAutoFit/>
            </a:bodyPr>
            <a:lstStyle/>
            <a:p>
              <a:r>
                <a:rPr lang="en-GB" dirty="0">
                  <a:solidFill>
                    <a:schemeClr val="accent4"/>
                  </a:solidFill>
                </a:rPr>
                <a:t>Hadronic tau decay jets</a:t>
              </a:r>
            </a:p>
          </p:txBody>
        </p:sp>
        <p:sp>
          <p:nvSpPr>
            <p:cNvPr id="5" name="Isosceles Triangle 4">
              <a:extLst>
                <a:ext uri="{FF2B5EF4-FFF2-40B4-BE49-F238E27FC236}">
                  <a16:creationId xmlns:a16="http://schemas.microsoft.com/office/drawing/2014/main" id="{818F32BE-3F0A-6CBE-8E5F-6D8F44E1096D}"/>
                </a:ext>
              </a:extLst>
            </p:cNvPr>
            <p:cNvSpPr/>
            <p:nvPr/>
          </p:nvSpPr>
          <p:spPr>
            <a:xfrm rot="11887693">
              <a:off x="2623478" y="1301189"/>
              <a:ext cx="262543" cy="800712"/>
            </a:xfrm>
            <a:prstGeom prst="triangle">
              <a:avLst>
                <a:gd name="adj" fmla="val 4796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solidFill>
              </a:endParaRPr>
            </a:p>
          </p:txBody>
        </p:sp>
      </p:grpSp>
      <p:grpSp>
        <p:nvGrpSpPr>
          <p:cNvPr id="43" name="Group 42">
            <a:extLst>
              <a:ext uri="{FF2B5EF4-FFF2-40B4-BE49-F238E27FC236}">
                <a16:creationId xmlns:a16="http://schemas.microsoft.com/office/drawing/2014/main" id="{8C5EF1FB-AE90-E179-1EAE-3A6F567C57D4}"/>
              </a:ext>
            </a:extLst>
          </p:cNvPr>
          <p:cNvGrpSpPr/>
          <p:nvPr/>
        </p:nvGrpSpPr>
        <p:grpSpPr>
          <a:xfrm>
            <a:off x="2525367" y="466954"/>
            <a:ext cx="2082325" cy="1612058"/>
            <a:chOff x="2525367" y="466954"/>
            <a:chExt cx="2082325" cy="1612058"/>
          </a:xfrm>
        </p:grpSpPr>
        <p:cxnSp>
          <p:nvCxnSpPr>
            <p:cNvPr id="7" name="Straight Connector 6">
              <a:extLst>
                <a:ext uri="{FF2B5EF4-FFF2-40B4-BE49-F238E27FC236}">
                  <a16:creationId xmlns:a16="http://schemas.microsoft.com/office/drawing/2014/main" id="{076EC084-C538-A993-583D-BDCC559DF4B4}"/>
                </a:ext>
              </a:extLst>
            </p:cNvPr>
            <p:cNvCxnSpPr>
              <a:cxnSpLocks/>
            </p:cNvCxnSpPr>
            <p:nvPr/>
          </p:nvCxnSpPr>
          <p:spPr>
            <a:xfrm flipV="1">
              <a:off x="2651654" y="902578"/>
              <a:ext cx="907227" cy="1176434"/>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CBDB1E4-FB29-309C-A0D4-8A484A40B42C}"/>
                </a:ext>
              </a:extLst>
            </p:cNvPr>
            <p:cNvCxnSpPr>
              <a:cxnSpLocks/>
            </p:cNvCxnSpPr>
            <p:nvPr/>
          </p:nvCxnSpPr>
          <p:spPr>
            <a:xfrm flipH="1" flipV="1">
              <a:off x="2525367" y="720301"/>
              <a:ext cx="109026" cy="1358711"/>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4AAB043-A529-A41A-C48F-3F4BAB6E45C2}"/>
                </a:ext>
              </a:extLst>
            </p:cNvPr>
            <p:cNvSpPr txBox="1"/>
            <p:nvPr/>
          </p:nvSpPr>
          <p:spPr>
            <a:xfrm>
              <a:off x="2649427" y="466954"/>
              <a:ext cx="1958265" cy="369332"/>
            </a:xfrm>
            <a:prstGeom prst="rect">
              <a:avLst/>
            </a:prstGeom>
            <a:noFill/>
          </p:spPr>
          <p:txBody>
            <a:bodyPr wrap="square" rtlCol="0">
              <a:spAutoFit/>
            </a:bodyPr>
            <a:lstStyle/>
            <a:p>
              <a:r>
                <a:rPr lang="en-GB" dirty="0"/>
                <a:t>Neutrinos</a:t>
              </a:r>
            </a:p>
          </p:txBody>
        </p:sp>
      </p:grpSp>
      <p:pic>
        <p:nvPicPr>
          <p:cNvPr id="16" name="Picture 15">
            <a:extLst>
              <a:ext uri="{FF2B5EF4-FFF2-40B4-BE49-F238E27FC236}">
                <a16:creationId xmlns:a16="http://schemas.microsoft.com/office/drawing/2014/main" id="{A50BF7C8-92B9-FC01-A67E-17A089AB4D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1422" y="384932"/>
            <a:ext cx="5358767" cy="3285123"/>
          </a:xfrm>
          <a:prstGeom prst="rect">
            <a:avLst/>
          </a:prstGeom>
        </p:spPr>
      </p:pic>
      <p:grpSp>
        <p:nvGrpSpPr>
          <p:cNvPr id="37" name="Group 36">
            <a:extLst>
              <a:ext uri="{FF2B5EF4-FFF2-40B4-BE49-F238E27FC236}">
                <a16:creationId xmlns:a16="http://schemas.microsoft.com/office/drawing/2014/main" id="{06FD2D7C-0D63-200C-8A32-77E0E5D21845}"/>
              </a:ext>
            </a:extLst>
          </p:cNvPr>
          <p:cNvGrpSpPr/>
          <p:nvPr/>
        </p:nvGrpSpPr>
        <p:grpSpPr>
          <a:xfrm>
            <a:off x="11025086" y="384932"/>
            <a:ext cx="978827" cy="3360118"/>
            <a:chOff x="11025086" y="384932"/>
            <a:chExt cx="978827" cy="3360118"/>
          </a:xfrm>
        </p:grpSpPr>
        <p:grpSp>
          <p:nvGrpSpPr>
            <p:cNvPr id="34" name="Group 33">
              <a:extLst>
                <a:ext uri="{FF2B5EF4-FFF2-40B4-BE49-F238E27FC236}">
                  <a16:creationId xmlns:a16="http://schemas.microsoft.com/office/drawing/2014/main" id="{6F155B39-D073-249D-A52F-97E452CD548D}"/>
                </a:ext>
              </a:extLst>
            </p:cNvPr>
            <p:cNvGrpSpPr/>
            <p:nvPr/>
          </p:nvGrpSpPr>
          <p:grpSpPr>
            <a:xfrm>
              <a:off x="11025086" y="436402"/>
              <a:ext cx="208056" cy="3158265"/>
              <a:chOff x="6768467" y="436402"/>
              <a:chExt cx="208056" cy="3158265"/>
            </a:xfrm>
          </p:grpSpPr>
          <p:pic>
            <p:nvPicPr>
              <p:cNvPr id="1026" name="Picture 2" descr="Onion">
                <a:extLst>
                  <a:ext uri="{FF2B5EF4-FFF2-40B4-BE49-F238E27FC236}">
                    <a16:creationId xmlns:a16="http://schemas.microsoft.com/office/drawing/2014/main" id="{D449D247-9283-FA83-62A3-134957ED5A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9007" y="3387151"/>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Onion">
                <a:extLst>
                  <a:ext uri="{FF2B5EF4-FFF2-40B4-BE49-F238E27FC236}">
                    <a16:creationId xmlns:a16="http://schemas.microsoft.com/office/drawing/2014/main" id="{F439323D-B60F-C63B-CFA3-6DF293F86E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9007" y="3213148"/>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Onion">
                <a:extLst>
                  <a:ext uri="{FF2B5EF4-FFF2-40B4-BE49-F238E27FC236}">
                    <a16:creationId xmlns:a16="http://schemas.microsoft.com/office/drawing/2014/main" id="{E764B25E-2C66-06F5-DD41-03A8508C23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9007" y="3039145"/>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Onion">
                <a:extLst>
                  <a:ext uri="{FF2B5EF4-FFF2-40B4-BE49-F238E27FC236}">
                    <a16:creationId xmlns:a16="http://schemas.microsoft.com/office/drawing/2014/main" id="{AD89488C-386F-4205-FC0A-F16B5ED017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9007" y="2865142"/>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Onion">
                <a:extLst>
                  <a:ext uri="{FF2B5EF4-FFF2-40B4-BE49-F238E27FC236}">
                    <a16:creationId xmlns:a16="http://schemas.microsoft.com/office/drawing/2014/main" id="{62EFEDB9-3390-A954-0C7D-1CB6317AF5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2689256"/>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Onion">
                <a:extLst>
                  <a:ext uri="{FF2B5EF4-FFF2-40B4-BE49-F238E27FC236}">
                    <a16:creationId xmlns:a16="http://schemas.microsoft.com/office/drawing/2014/main" id="{59D2F72A-170C-476D-9BCE-89884191CE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2515253"/>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Onion">
                <a:extLst>
                  <a:ext uri="{FF2B5EF4-FFF2-40B4-BE49-F238E27FC236}">
                    <a16:creationId xmlns:a16="http://schemas.microsoft.com/office/drawing/2014/main" id="{6C8830DF-C2E2-E3C5-DD0A-5DE551821E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2341250"/>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Onion">
                <a:extLst>
                  <a:ext uri="{FF2B5EF4-FFF2-40B4-BE49-F238E27FC236}">
                    <a16:creationId xmlns:a16="http://schemas.microsoft.com/office/drawing/2014/main" id="{681E83F0-7172-810B-96D6-16472B11F0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2167247"/>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Onion">
                <a:extLst>
                  <a:ext uri="{FF2B5EF4-FFF2-40B4-BE49-F238E27FC236}">
                    <a16:creationId xmlns:a16="http://schemas.microsoft.com/office/drawing/2014/main" id="{EC95E56F-45FC-2833-9C9B-55F0496D02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1993244"/>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Onion">
                <a:extLst>
                  <a:ext uri="{FF2B5EF4-FFF2-40B4-BE49-F238E27FC236}">
                    <a16:creationId xmlns:a16="http://schemas.microsoft.com/office/drawing/2014/main" id="{453755D2-B2A9-7800-0BB5-83E959BEF0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1819241"/>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Onion">
                <a:extLst>
                  <a:ext uri="{FF2B5EF4-FFF2-40B4-BE49-F238E27FC236}">
                    <a16:creationId xmlns:a16="http://schemas.microsoft.com/office/drawing/2014/main" id="{1997D447-2A3C-4489-0BDA-E1BC13FC6C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1645238"/>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Onion">
                <a:extLst>
                  <a:ext uri="{FF2B5EF4-FFF2-40B4-BE49-F238E27FC236}">
                    <a16:creationId xmlns:a16="http://schemas.microsoft.com/office/drawing/2014/main" id="{42C3E3B7-4C18-F5B9-25EE-5CD1D1A55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1471235"/>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Onion">
                <a:extLst>
                  <a:ext uri="{FF2B5EF4-FFF2-40B4-BE49-F238E27FC236}">
                    <a16:creationId xmlns:a16="http://schemas.microsoft.com/office/drawing/2014/main" id="{9131E7F3-CC67-565E-38C1-C479CA0CC3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1297232"/>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Onion">
                <a:extLst>
                  <a:ext uri="{FF2B5EF4-FFF2-40B4-BE49-F238E27FC236}">
                    <a16:creationId xmlns:a16="http://schemas.microsoft.com/office/drawing/2014/main" id="{3D3400EF-6927-4B11-C982-887EE30C60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1123229"/>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Onion">
                <a:extLst>
                  <a:ext uri="{FF2B5EF4-FFF2-40B4-BE49-F238E27FC236}">
                    <a16:creationId xmlns:a16="http://schemas.microsoft.com/office/drawing/2014/main" id="{C1536B84-5D8F-71B9-F54E-95ED9D8EE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949226"/>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Onion">
                <a:extLst>
                  <a:ext uri="{FF2B5EF4-FFF2-40B4-BE49-F238E27FC236}">
                    <a16:creationId xmlns:a16="http://schemas.microsoft.com/office/drawing/2014/main" id="{312DA9E3-70E7-8FBB-D9F8-8F72D71D1C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775223"/>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Onion">
                <a:extLst>
                  <a:ext uri="{FF2B5EF4-FFF2-40B4-BE49-F238E27FC236}">
                    <a16:creationId xmlns:a16="http://schemas.microsoft.com/office/drawing/2014/main" id="{55AC2346-5B2C-C8D6-CDE8-0B88799B94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610405"/>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Onion">
                <a:extLst>
                  <a:ext uri="{FF2B5EF4-FFF2-40B4-BE49-F238E27FC236}">
                    <a16:creationId xmlns:a16="http://schemas.microsoft.com/office/drawing/2014/main" id="{C96F5D09-0BB0-2AF0-1873-A3D6F4A0F6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467" y="436402"/>
                <a:ext cx="207516" cy="207516"/>
              </a:xfrm>
              <a:prstGeom prst="rect">
                <a:avLst/>
              </a:prstGeom>
              <a:noFill/>
              <a:extLst>
                <a:ext uri="{909E8E84-426E-40DD-AFC4-6F175D3DCCD1}">
                  <a14:hiddenFill xmlns:a14="http://schemas.microsoft.com/office/drawing/2010/main">
                    <a:solidFill>
                      <a:srgbClr val="FFFFFF"/>
                    </a:solidFill>
                  </a14:hiddenFill>
                </a:ext>
              </a:extLst>
            </p:spPr>
          </p:pic>
        </p:grpSp>
        <p:sp>
          <p:nvSpPr>
            <p:cNvPr id="35" name="Right Brace 34">
              <a:extLst>
                <a:ext uri="{FF2B5EF4-FFF2-40B4-BE49-F238E27FC236}">
                  <a16:creationId xmlns:a16="http://schemas.microsoft.com/office/drawing/2014/main" id="{AF4089EF-3D19-DB18-3EE8-DDF5C1ABB124}"/>
                </a:ext>
              </a:extLst>
            </p:cNvPr>
            <p:cNvSpPr/>
            <p:nvPr/>
          </p:nvSpPr>
          <p:spPr>
            <a:xfrm>
              <a:off x="11268285" y="384932"/>
              <a:ext cx="62984" cy="3360118"/>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6" name="TextBox 35">
              <a:extLst>
                <a:ext uri="{FF2B5EF4-FFF2-40B4-BE49-F238E27FC236}">
                  <a16:creationId xmlns:a16="http://schemas.microsoft.com/office/drawing/2014/main" id="{A18E455C-C61F-ED24-DDB7-86ECBA0B888C}"/>
                </a:ext>
              </a:extLst>
            </p:cNvPr>
            <p:cNvSpPr txBox="1"/>
            <p:nvPr/>
          </p:nvSpPr>
          <p:spPr>
            <a:xfrm rot="5400000">
              <a:off x="10059940" y="1694008"/>
              <a:ext cx="3241616" cy="646331"/>
            </a:xfrm>
            <a:prstGeom prst="rect">
              <a:avLst/>
            </a:prstGeom>
            <a:noFill/>
          </p:spPr>
          <p:txBody>
            <a:bodyPr wrap="square" rtlCol="0">
              <a:spAutoFit/>
            </a:bodyPr>
            <a:lstStyle/>
            <a:p>
              <a:pPr algn="ctr"/>
              <a:r>
                <a:rPr lang="en-GB" dirty="0">
                  <a:solidFill>
                    <a:srgbClr val="FF0000"/>
                  </a:solidFill>
                </a:rPr>
                <a:t>The ATLAS Experiment is ~500 onions tall!</a:t>
              </a:r>
            </a:p>
          </p:txBody>
        </p:sp>
      </p:grpSp>
      <p:sp>
        <p:nvSpPr>
          <p:cNvPr id="39" name="TextBox 38">
            <a:extLst>
              <a:ext uri="{FF2B5EF4-FFF2-40B4-BE49-F238E27FC236}">
                <a16:creationId xmlns:a16="http://schemas.microsoft.com/office/drawing/2014/main" id="{DFE6DD7C-1BD7-22C9-98F7-0FD6786B3EE8}"/>
              </a:ext>
            </a:extLst>
          </p:cNvPr>
          <p:cNvSpPr txBox="1"/>
          <p:nvPr/>
        </p:nvSpPr>
        <p:spPr>
          <a:xfrm>
            <a:off x="887239" y="3794659"/>
            <a:ext cx="11803913" cy="369332"/>
          </a:xfrm>
          <a:prstGeom prst="rect">
            <a:avLst/>
          </a:prstGeom>
          <a:noFill/>
        </p:spPr>
        <p:txBody>
          <a:bodyPr wrap="square">
            <a:spAutoFit/>
          </a:bodyPr>
          <a:lstStyle/>
          <a:p>
            <a:pPr marL="0" indent="0">
              <a:buNone/>
            </a:pPr>
            <a:r>
              <a:rPr lang="en-GB" dirty="0"/>
              <a:t>Imagine the detector as a giant onion; every layer is a different type of sensor for different particles.</a:t>
            </a:r>
          </a:p>
        </p:txBody>
      </p:sp>
      <p:graphicFrame>
        <p:nvGraphicFramePr>
          <p:cNvPr id="52" name="Table 51">
            <a:extLst>
              <a:ext uri="{FF2B5EF4-FFF2-40B4-BE49-F238E27FC236}">
                <a16:creationId xmlns:a16="http://schemas.microsoft.com/office/drawing/2014/main" id="{F9606ED4-72F7-C4CF-69ED-AA8EDAE61945}"/>
              </a:ext>
            </a:extLst>
          </p:cNvPr>
          <p:cNvGraphicFramePr>
            <a:graphicFrameLocks noGrp="1"/>
          </p:cNvGraphicFramePr>
          <p:nvPr>
            <p:extLst>
              <p:ext uri="{D42A27DB-BD31-4B8C-83A1-F6EECF244321}">
                <p14:modId xmlns:p14="http://schemas.microsoft.com/office/powerpoint/2010/main" val="3817225319"/>
              </p:ext>
            </p:extLst>
          </p:nvPr>
        </p:nvGraphicFramePr>
        <p:xfrm>
          <a:off x="259215" y="4207740"/>
          <a:ext cx="11673570" cy="2476032"/>
        </p:xfrm>
        <a:graphic>
          <a:graphicData uri="http://schemas.openxmlformats.org/drawingml/2006/table">
            <a:tbl>
              <a:tblPr firstRow="1" bandRow="1">
                <a:tableStyleId>{00A15C55-8517-42AA-B614-E9B94910E393}</a:tableStyleId>
              </a:tblPr>
              <a:tblGrid>
                <a:gridCol w="2334714">
                  <a:extLst>
                    <a:ext uri="{9D8B030D-6E8A-4147-A177-3AD203B41FA5}">
                      <a16:colId xmlns:a16="http://schemas.microsoft.com/office/drawing/2014/main" val="3855726771"/>
                    </a:ext>
                  </a:extLst>
                </a:gridCol>
                <a:gridCol w="2334714">
                  <a:extLst>
                    <a:ext uri="{9D8B030D-6E8A-4147-A177-3AD203B41FA5}">
                      <a16:colId xmlns:a16="http://schemas.microsoft.com/office/drawing/2014/main" val="1765906978"/>
                    </a:ext>
                  </a:extLst>
                </a:gridCol>
                <a:gridCol w="2334714">
                  <a:extLst>
                    <a:ext uri="{9D8B030D-6E8A-4147-A177-3AD203B41FA5}">
                      <a16:colId xmlns:a16="http://schemas.microsoft.com/office/drawing/2014/main" val="1504897921"/>
                    </a:ext>
                  </a:extLst>
                </a:gridCol>
                <a:gridCol w="2334714">
                  <a:extLst>
                    <a:ext uri="{9D8B030D-6E8A-4147-A177-3AD203B41FA5}">
                      <a16:colId xmlns:a16="http://schemas.microsoft.com/office/drawing/2014/main" val="2579993414"/>
                    </a:ext>
                  </a:extLst>
                </a:gridCol>
                <a:gridCol w="2334714">
                  <a:extLst>
                    <a:ext uri="{9D8B030D-6E8A-4147-A177-3AD203B41FA5}">
                      <a16:colId xmlns:a16="http://schemas.microsoft.com/office/drawing/2014/main" val="1505333645"/>
                    </a:ext>
                  </a:extLst>
                </a:gridCol>
              </a:tblGrid>
              <a:tr h="515780">
                <a:tc>
                  <a:txBody>
                    <a:bodyPr/>
                    <a:lstStyle/>
                    <a:p>
                      <a:r>
                        <a:rPr lang="en-GB" sz="1600" dirty="0"/>
                        <a:t>ATLAS Parameters</a:t>
                      </a:r>
                    </a:p>
                  </a:txBody>
                  <a:tcPr marL="131327" marR="131327" marT="65664" marB="65664"/>
                </a:tc>
                <a:tc>
                  <a:txBody>
                    <a:bodyPr/>
                    <a:lstStyle/>
                    <a:p>
                      <a:r>
                        <a:rPr lang="en-GB" sz="1600" dirty="0"/>
                        <a:t>Run-1 (2010-12)</a:t>
                      </a:r>
                    </a:p>
                  </a:txBody>
                  <a:tcPr marL="131327" marR="131327" marT="65664" marB="65664"/>
                </a:tc>
                <a:tc>
                  <a:txBody>
                    <a:bodyPr/>
                    <a:lstStyle/>
                    <a:p>
                      <a:r>
                        <a:rPr lang="en-GB" sz="1600" b="1" dirty="0"/>
                        <a:t>Run-2 (2015-18)</a:t>
                      </a:r>
                    </a:p>
                  </a:txBody>
                  <a:tcPr marL="131327" marR="131327" marT="65664" marB="65664"/>
                </a:tc>
                <a:tc>
                  <a:txBody>
                    <a:bodyPr/>
                    <a:lstStyle/>
                    <a:p>
                      <a:r>
                        <a:rPr lang="en-GB" sz="1600" b="1" dirty="0"/>
                        <a:t>Run-3 (2022-26)</a:t>
                      </a:r>
                    </a:p>
                  </a:txBody>
                  <a:tcPr marL="131327" marR="131327" marT="65664" marB="65664"/>
                </a:tc>
                <a:tc>
                  <a:txBody>
                    <a:bodyPr/>
                    <a:lstStyle/>
                    <a:p>
                      <a:r>
                        <a:rPr lang="en-GB" sz="1600" dirty="0"/>
                        <a:t>HL-LHC Run-4 Expected. (2029+)</a:t>
                      </a:r>
                    </a:p>
                  </a:txBody>
                  <a:tcPr marL="131327" marR="131327" marT="65664" marB="65664"/>
                </a:tc>
                <a:extLst>
                  <a:ext uri="{0D108BD9-81ED-4DB2-BD59-A6C34878D82A}">
                    <a16:rowId xmlns:a16="http://schemas.microsoft.com/office/drawing/2014/main" val="3618486040"/>
                  </a:ext>
                </a:extLst>
              </a:tr>
              <a:tr h="515780">
                <a:tc>
                  <a:txBody>
                    <a:bodyPr/>
                    <a:lstStyle/>
                    <a:p>
                      <a:r>
                        <a:rPr lang="en-GB" sz="1600" dirty="0"/>
                        <a:t>Centre-of-mass Energy [TeV]</a:t>
                      </a:r>
                    </a:p>
                  </a:txBody>
                  <a:tcPr marL="131327" marR="131327" marT="65664" marB="65664"/>
                </a:tc>
                <a:tc>
                  <a:txBody>
                    <a:bodyPr/>
                    <a:lstStyle/>
                    <a:p>
                      <a:r>
                        <a:rPr lang="en-GB" sz="1600" dirty="0"/>
                        <a:t>7-8</a:t>
                      </a:r>
                    </a:p>
                  </a:txBody>
                  <a:tcPr marL="131327" marR="131327" marT="65664" marB="65664"/>
                </a:tc>
                <a:tc>
                  <a:txBody>
                    <a:bodyPr/>
                    <a:lstStyle/>
                    <a:p>
                      <a:r>
                        <a:rPr lang="en-GB" sz="1600" b="1" dirty="0"/>
                        <a:t>13</a:t>
                      </a:r>
                    </a:p>
                  </a:txBody>
                  <a:tcPr marL="131327" marR="131327" marT="65664" marB="65664"/>
                </a:tc>
                <a:tc>
                  <a:txBody>
                    <a:bodyPr/>
                    <a:lstStyle/>
                    <a:p>
                      <a:r>
                        <a:rPr lang="en-GB" sz="1600" b="1" dirty="0"/>
                        <a:t>13.6</a:t>
                      </a:r>
                    </a:p>
                  </a:txBody>
                  <a:tcPr marL="131327" marR="131327" marT="65664" marB="65664"/>
                </a:tc>
                <a:tc>
                  <a:txBody>
                    <a:bodyPr/>
                    <a:lstStyle/>
                    <a:p>
                      <a:r>
                        <a:rPr lang="en-GB" sz="1600" dirty="0"/>
                        <a:t>14</a:t>
                      </a:r>
                    </a:p>
                  </a:txBody>
                  <a:tcPr marL="131327" marR="131327" marT="65664" marB="65664"/>
                </a:tc>
                <a:extLst>
                  <a:ext uri="{0D108BD9-81ED-4DB2-BD59-A6C34878D82A}">
                    <a16:rowId xmlns:a16="http://schemas.microsoft.com/office/drawing/2014/main" val="923069987"/>
                  </a:ext>
                </a:extLst>
              </a:tr>
              <a:tr h="515780">
                <a:tc>
                  <a:txBody>
                    <a:bodyPr/>
                    <a:lstStyle/>
                    <a:p>
                      <a:r>
                        <a:rPr lang="en-GB" sz="1600" dirty="0"/>
                        <a:t>Integrated Luminosity [fb</a:t>
                      </a:r>
                      <a:r>
                        <a:rPr lang="en-GB" sz="1600" baseline="30000" dirty="0"/>
                        <a:t>-1</a:t>
                      </a:r>
                      <a:r>
                        <a:rPr lang="en-GB" sz="1600" baseline="0" dirty="0"/>
                        <a:t>]</a:t>
                      </a:r>
                      <a:endParaRPr lang="en-GB" sz="1600" dirty="0"/>
                    </a:p>
                  </a:txBody>
                  <a:tcPr marL="131327" marR="131327" marT="65664" marB="65664"/>
                </a:tc>
                <a:tc>
                  <a:txBody>
                    <a:bodyPr/>
                    <a:lstStyle/>
                    <a:p>
                      <a:r>
                        <a:rPr lang="en-GB" sz="1600" dirty="0"/>
                        <a:t>~25 (2.5x10</a:t>
                      </a:r>
                      <a:r>
                        <a:rPr lang="en-GB" sz="1600" baseline="30000" dirty="0"/>
                        <a:t>15</a:t>
                      </a:r>
                      <a:r>
                        <a:rPr lang="en-GB" sz="1600" baseline="0" dirty="0"/>
                        <a:t> proton collisions</a:t>
                      </a:r>
                      <a:r>
                        <a:rPr lang="en-GB" sz="1600" dirty="0"/>
                        <a:t>)</a:t>
                      </a:r>
                    </a:p>
                  </a:txBody>
                  <a:tcPr marL="131327" marR="131327" marT="65664" marB="65664"/>
                </a:tc>
                <a:tc>
                  <a:txBody>
                    <a:bodyPr/>
                    <a:lstStyle/>
                    <a:p>
                      <a:r>
                        <a:rPr lang="en-GB" sz="1600" b="1" dirty="0"/>
                        <a:t>~140 (1.4x10</a:t>
                      </a:r>
                      <a:r>
                        <a:rPr lang="en-GB" sz="1600" b="1" baseline="30000" dirty="0"/>
                        <a:t>16</a:t>
                      </a:r>
                      <a:r>
                        <a:rPr lang="en-GB" sz="1600" b="1" baseline="0" dirty="0"/>
                        <a:t> proton collisions</a:t>
                      </a:r>
                      <a:r>
                        <a:rPr lang="en-GB" sz="1600" b="1" dirty="0"/>
                        <a:t>)</a:t>
                      </a:r>
                    </a:p>
                  </a:txBody>
                  <a:tcPr marL="131327" marR="131327" marT="65664" marB="65664"/>
                </a:tc>
                <a:tc>
                  <a:txBody>
                    <a:bodyPr/>
                    <a:lstStyle/>
                    <a:p>
                      <a:r>
                        <a:rPr lang="en-GB" sz="1600" b="1" dirty="0"/>
                        <a:t>~300 (3x10</a:t>
                      </a:r>
                      <a:r>
                        <a:rPr lang="en-GB" sz="1600" b="1" baseline="30000" dirty="0"/>
                        <a:t>16</a:t>
                      </a:r>
                      <a:r>
                        <a:rPr lang="en-GB" sz="1600" b="1" baseline="0" dirty="0"/>
                        <a:t> proton collisions</a:t>
                      </a:r>
                      <a:r>
                        <a:rPr lang="en-GB" sz="1600" b="1" dirty="0"/>
                        <a:t>)</a:t>
                      </a:r>
                    </a:p>
                  </a:txBody>
                  <a:tcPr marL="131327" marR="131327" marT="65664" marB="65664"/>
                </a:tc>
                <a:tc>
                  <a:txBody>
                    <a:bodyPr/>
                    <a:lstStyle/>
                    <a:p>
                      <a:r>
                        <a:rPr lang="en-GB" sz="1600" dirty="0"/>
                        <a:t>~3,000 (3x10</a:t>
                      </a:r>
                      <a:r>
                        <a:rPr lang="en-GB" sz="1600" baseline="30000" dirty="0"/>
                        <a:t>17</a:t>
                      </a:r>
                      <a:r>
                        <a:rPr lang="en-GB" sz="1600" baseline="0" dirty="0"/>
                        <a:t> proton collisions</a:t>
                      </a:r>
                      <a:r>
                        <a:rPr lang="en-GB" sz="1600" dirty="0"/>
                        <a:t>)</a:t>
                      </a:r>
                    </a:p>
                  </a:txBody>
                  <a:tcPr marL="131327" marR="131327" marT="65664" marB="65664"/>
                </a:tc>
                <a:extLst>
                  <a:ext uri="{0D108BD9-81ED-4DB2-BD59-A6C34878D82A}">
                    <a16:rowId xmlns:a16="http://schemas.microsoft.com/office/drawing/2014/main" val="978432934"/>
                  </a:ext>
                </a:extLst>
              </a:tr>
              <a:tr h="515780">
                <a:tc>
                  <a:txBody>
                    <a:bodyPr/>
                    <a:lstStyle/>
                    <a:p>
                      <a:r>
                        <a:rPr lang="en-GB" sz="1600" dirty="0"/>
                        <a:t>Expected Amount of </a:t>
                      </a:r>
                      <a:r>
                        <a:rPr lang="en-GB" sz="1600" i="1" dirty="0"/>
                        <a:t>HH </a:t>
                      </a:r>
                      <a:r>
                        <a:rPr lang="en-GB" sz="1600" i="0" dirty="0"/>
                        <a:t>Events (</a:t>
                      </a:r>
                      <a:r>
                        <a:rPr lang="en-GB" sz="1600" b="1" i="1" dirty="0"/>
                        <a:t>→</a:t>
                      </a:r>
                      <a:r>
                        <a:rPr lang="en-GB" sz="1600" b="0" i="1" dirty="0"/>
                        <a:t>bb</a:t>
                      </a:r>
                      <a:r>
                        <a:rPr lang="el-GR" sz="1600" b="0" i="1" dirty="0"/>
                        <a:t>ττ</a:t>
                      </a:r>
                      <a:r>
                        <a:rPr lang="en-GB" sz="1600" i="0" dirty="0"/>
                        <a:t>)</a:t>
                      </a:r>
                      <a:endParaRPr lang="en-GB" sz="1600" i="1" dirty="0"/>
                    </a:p>
                  </a:txBody>
                  <a:tcPr marL="131327" marR="131327" marT="65664" marB="65664"/>
                </a:tc>
                <a:tc>
                  <a:txBody>
                    <a:bodyPr/>
                    <a:lstStyle/>
                    <a:p>
                      <a:r>
                        <a:rPr lang="en-GB" sz="1600" dirty="0"/>
                        <a:t>~250 (~30)</a:t>
                      </a:r>
                    </a:p>
                  </a:txBody>
                  <a:tcPr marL="131327" marR="131327" marT="65664" marB="65664"/>
                </a:tc>
                <a:tc>
                  <a:txBody>
                    <a:bodyPr/>
                    <a:lstStyle/>
                    <a:p>
                      <a:r>
                        <a:rPr lang="en-GB" sz="1600" b="1" dirty="0"/>
                        <a:t>~4,300 (~590)</a:t>
                      </a:r>
                    </a:p>
                  </a:txBody>
                  <a:tcPr marL="131327" marR="131327" marT="65664" marB="65664"/>
                </a:tc>
                <a:tc>
                  <a:txBody>
                    <a:bodyPr/>
                    <a:lstStyle/>
                    <a:p>
                      <a:r>
                        <a:rPr lang="en-GB" sz="1600" b="1" dirty="0"/>
                        <a:t>~10,000 (~1,370)</a:t>
                      </a:r>
                    </a:p>
                  </a:txBody>
                  <a:tcPr marL="131327" marR="131327" marT="65664" marB="65664"/>
                </a:tc>
                <a:tc>
                  <a:txBody>
                    <a:bodyPr/>
                    <a:lstStyle/>
                    <a:p>
                      <a:r>
                        <a:rPr lang="en-GB" sz="1600" dirty="0"/>
                        <a:t>~120,000 (~16,400)</a:t>
                      </a:r>
                    </a:p>
                  </a:txBody>
                  <a:tcPr marL="131327" marR="131327" marT="65664" marB="65664"/>
                </a:tc>
                <a:extLst>
                  <a:ext uri="{0D108BD9-81ED-4DB2-BD59-A6C34878D82A}">
                    <a16:rowId xmlns:a16="http://schemas.microsoft.com/office/drawing/2014/main" val="4111467117"/>
                  </a:ext>
                </a:extLst>
              </a:tr>
            </a:tbl>
          </a:graphicData>
        </a:graphic>
      </p:graphicFrame>
      <p:sp>
        <p:nvSpPr>
          <p:cNvPr id="11" name="TextBox 10">
            <a:extLst>
              <a:ext uri="{FF2B5EF4-FFF2-40B4-BE49-F238E27FC236}">
                <a16:creationId xmlns:a16="http://schemas.microsoft.com/office/drawing/2014/main" id="{EE779B08-E4F8-7E4D-F2DC-15C247768AE2}"/>
              </a:ext>
            </a:extLst>
          </p:cNvPr>
          <p:cNvSpPr txBox="1"/>
          <p:nvPr/>
        </p:nvSpPr>
        <p:spPr>
          <a:xfrm>
            <a:off x="6789196" y="486385"/>
            <a:ext cx="960354" cy="307777"/>
          </a:xfrm>
          <a:prstGeom prst="rect">
            <a:avLst/>
          </a:prstGeom>
          <a:noFill/>
        </p:spPr>
        <p:txBody>
          <a:bodyPr wrap="square" rtlCol="0">
            <a:spAutoFit/>
          </a:bodyPr>
          <a:lstStyle/>
          <a:p>
            <a:r>
              <a:rPr lang="en-GB" sz="1400" dirty="0"/>
              <a:t>[4]</a:t>
            </a:r>
          </a:p>
        </p:txBody>
      </p:sp>
      <p:sp>
        <p:nvSpPr>
          <p:cNvPr id="4" name="Slide Number Placeholder 3">
            <a:extLst>
              <a:ext uri="{FF2B5EF4-FFF2-40B4-BE49-F238E27FC236}">
                <a16:creationId xmlns:a16="http://schemas.microsoft.com/office/drawing/2014/main" id="{1F5D97E5-0567-B7CD-8138-46C29B9260FD}"/>
              </a:ext>
            </a:extLst>
          </p:cNvPr>
          <p:cNvSpPr>
            <a:spLocks noGrp="1"/>
          </p:cNvSpPr>
          <p:nvPr>
            <p:ph type="sldNum" sz="quarter" idx="12"/>
          </p:nvPr>
        </p:nvSpPr>
        <p:spPr/>
        <p:txBody>
          <a:bodyPr/>
          <a:lstStyle/>
          <a:p>
            <a:fld id="{FA1976BF-8893-4F90-A77B-25C1D11E43CA}" type="slidenum">
              <a:rPr lang="en-GB" smtClean="0"/>
              <a:t>14</a:t>
            </a:fld>
            <a:endParaRPr lang="en-GB" dirty="0"/>
          </a:p>
        </p:txBody>
      </p:sp>
    </p:spTree>
    <p:extLst>
      <p:ext uri="{BB962C8B-B14F-4D97-AF65-F5344CB8AC3E}">
        <p14:creationId xmlns:p14="http://schemas.microsoft.com/office/powerpoint/2010/main" val="391430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E0187C-D181-F658-CDF6-A2D4E28188FE}"/>
              </a:ext>
            </a:extLst>
          </p:cNvPr>
          <p:cNvSpPr>
            <a:spLocks noGrp="1"/>
          </p:cNvSpPr>
          <p:nvPr>
            <p:ph idx="1"/>
          </p:nvPr>
        </p:nvSpPr>
        <p:spPr>
          <a:xfrm>
            <a:off x="352425" y="595222"/>
            <a:ext cx="11438348" cy="6102503"/>
          </a:xfrm>
        </p:spPr>
        <p:txBody>
          <a:bodyPr>
            <a:normAutofit/>
          </a:bodyPr>
          <a:lstStyle/>
          <a:p>
            <a:pPr marL="0" indent="0">
              <a:buNone/>
            </a:pPr>
            <a:r>
              <a:rPr lang="en-GB" dirty="0"/>
              <a:t>So, we expect </a:t>
            </a:r>
            <a:r>
              <a:rPr lang="en-GB" i="1" dirty="0"/>
              <a:t>HH</a:t>
            </a:r>
            <a:r>
              <a:rPr lang="en-GB" dirty="0"/>
              <a:t> events, why haven’t we observed them yet?</a:t>
            </a:r>
            <a:endParaRPr lang="en-GB" i="1" dirty="0"/>
          </a:p>
          <a:p>
            <a:r>
              <a:rPr lang="en-GB" dirty="0"/>
              <a:t>We still have a lot of background processes that dwarf our signal, even after basic cuts on our data, we cannot claim we have seen any</a:t>
            </a:r>
            <a:r>
              <a:rPr lang="en-GB" i="1" dirty="0"/>
              <a:t> HH </a:t>
            </a:r>
            <a:r>
              <a:rPr lang="en-GB" dirty="0"/>
              <a:t>events.</a:t>
            </a:r>
            <a:endParaRPr lang="en-GB" i="1"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2" name="Title 1">
            <a:extLst>
              <a:ext uri="{FF2B5EF4-FFF2-40B4-BE49-F238E27FC236}">
                <a16:creationId xmlns:a16="http://schemas.microsoft.com/office/drawing/2014/main" id="{8BD24141-FB27-6117-658F-9209909E1FEC}"/>
              </a:ext>
            </a:extLst>
          </p:cNvPr>
          <p:cNvSpPr>
            <a:spLocks noGrp="1"/>
          </p:cNvSpPr>
          <p:nvPr>
            <p:ph type="title"/>
          </p:nvPr>
        </p:nvSpPr>
        <p:spPr/>
        <p:txBody>
          <a:bodyPr/>
          <a:lstStyle/>
          <a:p>
            <a:r>
              <a:rPr lang="en-GB" dirty="0"/>
              <a:t>My Contribution So Far</a:t>
            </a:r>
          </a:p>
        </p:txBody>
      </p:sp>
      <p:sp>
        <p:nvSpPr>
          <p:cNvPr id="4" name="Slide Number Placeholder 3">
            <a:extLst>
              <a:ext uri="{FF2B5EF4-FFF2-40B4-BE49-F238E27FC236}">
                <a16:creationId xmlns:a16="http://schemas.microsoft.com/office/drawing/2014/main" id="{4297B7D1-C9C2-DCF7-8FA7-1217C189D410}"/>
              </a:ext>
            </a:extLst>
          </p:cNvPr>
          <p:cNvSpPr>
            <a:spLocks noGrp="1"/>
          </p:cNvSpPr>
          <p:nvPr>
            <p:ph type="sldNum" sz="quarter" idx="12"/>
          </p:nvPr>
        </p:nvSpPr>
        <p:spPr/>
        <p:txBody>
          <a:bodyPr/>
          <a:lstStyle/>
          <a:p>
            <a:fld id="{FA1976BF-8893-4F90-A77B-25C1D11E43CA}" type="slidenum">
              <a:rPr lang="en-GB" smtClean="0"/>
              <a:t>15</a:t>
            </a:fld>
            <a:endParaRPr lang="en-GB"/>
          </a:p>
        </p:txBody>
      </p:sp>
      <p:grpSp>
        <p:nvGrpSpPr>
          <p:cNvPr id="21" name="Group 20">
            <a:extLst>
              <a:ext uri="{FF2B5EF4-FFF2-40B4-BE49-F238E27FC236}">
                <a16:creationId xmlns:a16="http://schemas.microsoft.com/office/drawing/2014/main" id="{4E509670-33F2-0B9A-F58C-86C45E608DAE}"/>
              </a:ext>
            </a:extLst>
          </p:cNvPr>
          <p:cNvGrpSpPr/>
          <p:nvPr/>
        </p:nvGrpSpPr>
        <p:grpSpPr>
          <a:xfrm>
            <a:off x="6802082" y="1433805"/>
            <a:ext cx="3078201" cy="1177852"/>
            <a:chOff x="8752802" y="4149174"/>
            <a:chExt cx="3078201" cy="1177852"/>
          </a:xfrm>
        </p:grpSpPr>
        <p:pic>
          <p:nvPicPr>
            <p:cNvPr id="19" name="Picture 18" descr="The image depicts a series of symbols, possibly representing components or variables in a scientific or mathematical context, such as a circuit diagram or a set of equations.&#10;&#10;AI-generated content may be incorrect.">
              <a:extLst>
                <a:ext uri="{FF2B5EF4-FFF2-40B4-BE49-F238E27FC236}">
                  <a16:creationId xmlns:a16="http://schemas.microsoft.com/office/drawing/2014/main" id="{E056D20C-CD67-C427-ABAF-40B8DB6F2F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2802" y="4391446"/>
              <a:ext cx="3078201" cy="935580"/>
            </a:xfrm>
            <a:prstGeom prst="rect">
              <a:avLst/>
            </a:prstGeom>
          </p:spPr>
        </p:pic>
        <p:sp>
          <p:nvSpPr>
            <p:cNvPr id="20" name="TextBox 19">
              <a:extLst>
                <a:ext uri="{FF2B5EF4-FFF2-40B4-BE49-F238E27FC236}">
                  <a16:creationId xmlns:a16="http://schemas.microsoft.com/office/drawing/2014/main" id="{E20B42C2-CF84-E5CF-B1D6-6B838C37A020}"/>
                </a:ext>
              </a:extLst>
            </p:cNvPr>
            <p:cNvSpPr txBox="1"/>
            <p:nvPr/>
          </p:nvSpPr>
          <p:spPr>
            <a:xfrm>
              <a:off x="8907780" y="4149174"/>
              <a:ext cx="2743200" cy="369332"/>
            </a:xfrm>
            <a:prstGeom prst="rect">
              <a:avLst/>
            </a:prstGeom>
            <a:noFill/>
          </p:spPr>
          <p:txBody>
            <a:bodyPr wrap="square" rtlCol="0">
              <a:spAutoFit/>
            </a:bodyPr>
            <a:lstStyle/>
            <a:p>
              <a:r>
                <a:rPr lang="en-GB" b="1" dirty="0" err="1"/>
                <a:t>Z+Heavy</a:t>
              </a:r>
              <a:r>
                <a:rPr lang="en-GB" b="1" dirty="0"/>
                <a:t> Flavours:</a:t>
              </a:r>
            </a:p>
          </p:txBody>
        </p:sp>
      </p:grpSp>
      <p:grpSp>
        <p:nvGrpSpPr>
          <p:cNvPr id="25" name="Group 24">
            <a:extLst>
              <a:ext uri="{FF2B5EF4-FFF2-40B4-BE49-F238E27FC236}">
                <a16:creationId xmlns:a16="http://schemas.microsoft.com/office/drawing/2014/main" id="{CCBB2A5E-FB87-4FD7-4C7D-6C72305B748C}"/>
              </a:ext>
            </a:extLst>
          </p:cNvPr>
          <p:cNvGrpSpPr/>
          <p:nvPr/>
        </p:nvGrpSpPr>
        <p:grpSpPr>
          <a:xfrm>
            <a:off x="1267978" y="2022731"/>
            <a:ext cx="5345348" cy="3797118"/>
            <a:chOff x="3158283" y="2022731"/>
            <a:chExt cx="5345348" cy="3797118"/>
          </a:xfrm>
        </p:grpSpPr>
        <p:pic>
          <p:nvPicPr>
            <p:cNvPr id="8" name="Picture 7" descr="The image appears to be a graph or chart from a particle physics experiment, specifically from the ATLAS detector, showcasing various events and measurements, including energy levels (GeV), particle types (e.g., ttbar, tW, Z, jet), and statistical data for signal versus background, as well as systematic uncertainties.&#10;&#10;AI-generated content may be incorrect.">
              <a:extLst>
                <a:ext uri="{FF2B5EF4-FFF2-40B4-BE49-F238E27FC236}">
                  <a16:creationId xmlns:a16="http://schemas.microsoft.com/office/drawing/2014/main" id="{E8D8FA8B-19AE-F9A1-A6AD-D44FC31A1C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8283" y="2022731"/>
              <a:ext cx="5345348" cy="3797118"/>
            </a:xfrm>
            <a:prstGeom prst="rect">
              <a:avLst/>
            </a:prstGeom>
          </p:spPr>
        </p:pic>
        <p:sp>
          <p:nvSpPr>
            <p:cNvPr id="23" name="Right Brace 22">
              <a:extLst>
                <a:ext uri="{FF2B5EF4-FFF2-40B4-BE49-F238E27FC236}">
                  <a16:creationId xmlns:a16="http://schemas.microsoft.com/office/drawing/2014/main" id="{14A47473-2373-8A7F-AE98-98C2D79CF363}"/>
                </a:ext>
              </a:extLst>
            </p:cNvPr>
            <p:cNvSpPr/>
            <p:nvPr/>
          </p:nvSpPr>
          <p:spPr>
            <a:xfrm rot="16200000">
              <a:off x="4723449" y="2999422"/>
              <a:ext cx="45719" cy="622934"/>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4" name="TextBox 23">
              <a:extLst>
                <a:ext uri="{FF2B5EF4-FFF2-40B4-BE49-F238E27FC236}">
                  <a16:creationId xmlns:a16="http://schemas.microsoft.com/office/drawing/2014/main" id="{4EA07B46-A99C-133F-C131-1AF2FAC37545}"/>
                </a:ext>
              </a:extLst>
            </p:cNvPr>
            <p:cNvSpPr txBox="1"/>
            <p:nvPr/>
          </p:nvSpPr>
          <p:spPr>
            <a:xfrm>
              <a:off x="4064001" y="2935965"/>
              <a:ext cx="1987550" cy="307777"/>
            </a:xfrm>
            <a:prstGeom prst="rect">
              <a:avLst/>
            </a:prstGeom>
            <a:noFill/>
          </p:spPr>
          <p:txBody>
            <a:bodyPr wrap="square" rtlCol="0">
              <a:spAutoFit/>
            </a:bodyPr>
            <a:lstStyle/>
            <a:p>
              <a:r>
                <a:rPr lang="en-GB" sz="1400" dirty="0"/>
                <a:t>data is blinded here</a:t>
              </a:r>
            </a:p>
          </p:txBody>
        </p:sp>
      </p:grpSp>
      <p:grpSp>
        <p:nvGrpSpPr>
          <p:cNvPr id="12" name="Group 11">
            <a:extLst>
              <a:ext uri="{FF2B5EF4-FFF2-40B4-BE49-F238E27FC236}">
                <a16:creationId xmlns:a16="http://schemas.microsoft.com/office/drawing/2014/main" id="{C8F36E11-7E62-3DF0-AEC6-33B3BC7A81C4}"/>
              </a:ext>
            </a:extLst>
          </p:cNvPr>
          <p:cNvGrpSpPr/>
          <p:nvPr/>
        </p:nvGrpSpPr>
        <p:grpSpPr>
          <a:xfrm>
            <a:off x="612103" y="4638675"/>
            <a:ext cx="2243900" cy="1644328"/>
            <a:chOff x="-242595" y="1752819"/>
            <a:chExt cx="2861544" cy="2096935"/>
          </a:xfrm>
        </p:grpSpPr>
        <p:cxnSp>
          <p:nvCxnSpPr>
            <p:cNvPr id="9" name="Straight Arrow Connector 8">
              <a:extLst>
                <a:ext uri="{FF2B5EF4-FFF2-40B4-BE49-F238E27FC236}">
                  <a16:creationId xmlns:a16="http://schemas.microsoft.com/office/drawing/2014/main" id="{012A0869-AD5E-3B23-F9E3-869EECDC17C5}"/>
                </a:ext>
              </a:extLst>
            </p:cNvPr>
            <p:cNvCxnSpPr>
              <a:cxnSpLocks/>
            </p:cNvCxnSpPr>
            <p:nvPr/>
          </p:nvCxnSpPr>
          <p:spPr>
            <a:xfrm flipV="1">
              <a:off x="1394031" y="1752819"/>
              <a:ext cx="1224918" cy="182201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 name="TextBox 10">
              <a:extLst>
                <a:ext uri="{FF2B5EF4-FFF2-40B4-BE49-F238E27FC236}">
                  <a16:creationId xmlns:a16="http://schemas.microsoft.com/office/drawing/2014/main" id="{3D2B1E26-9221-A8C2-4A5C-BDB6740916F6}"/>
                </a:ext>
              </a:extLst>
            </p:cNvPr>
            <p:cNvSpPr txBox="1"/>
            <p:nvPr/>
          </p:nvSpPr>
          <p:spPr>
            <a:xfrm>
              <a:off x="-242595" y="3480423"/>
              <a:ext cx="2479313" cy="369331"/>
            </a:xfrm>
            <a:prstGeom prst="rect">
              <a:avLst/>
            </a:prstGeom>
            <a:noFill/>
          </p:spPr>
          <p:txBody>
            <a:bodyPr wrap="square" rtlCol="0">
              <a:spAutoFit/>
            </a:bodyPr>
            <a:lstStyle/>
            <a:p>
              <a:r>
                <a:rPr lang="en-GB" dirty="0"/>
                <a:t>Our </a:t>
              </a:r>
              <a:r>
                <a:rPr lang="en-GB" i="1" dirty="0"/>
                <a:t>HH </a:t>
              </a:r>
              <a:r>
                <a:rPr lang="en-GB" dirty="0"/>
                <a:t>signal (x20)!</a:t>
              </a:r>
              <a:endParaRPr lang="en-GB" i="1" dirty="0"/>
            </a:p>
          </p:txBody>
        </p:sp>
      </p:grpSp>
      <p:cxnSp>
        <p:nvCxnSpPr>
          <p:cNvPr id="16" name="Straight Arrow Connector 15">
            <a:extLst>
              <a:ext uri="{FF2B5EF4-FFF2-40B4-BE49-F238E27FC236}">
                <a16:creationId xmlns:a16="http://schemas.microsoft.com/office/drawing/2014/main" id="{8AAB42B9-366D-8F60-ADFF-DBA6299628D4}"/>
              </a:ext>
            </a:extLst>
          </p:cNvPr>
          <p:cNvCxnSpPr>
            <a:cxnSpLocks/>
          </p:cNvCxnSpPr>
          <p:nvPr/>
        </p:nvCxnSpPr>
        <p:spPr>
          <a:xfrm flipV="1">
            <a:off x="6462632" y="1676077"/>
            <a:ext cx="433468" cy="1259888"/>
          </a:xfrm>
          <a:prstGeom prst="straightConnector1">
            <a:avLst/>
          </a:prstGeom>
          <a:ln>
            <a:solidFill>
              <a:srgbClr val="66FF66"/>
            </a:solidFill>
            <a:tailEnd type="triangle"/>
          </a:ln>
        </p:spPr>
        <p:style>
          <a:lnRef idx="2">
            <a:schemeClr val="accent1"/>
          </a:lnRef>
          <a:fillRef idx="0">
            <a:schemeClr val="accent1"/>
          </a:fillRef>
          <a:effectRef idx="1">
            <a:schemeClr val="accent1"/>
          </a:effectRef>
          <a:fontRef idx="minor">
            <a:schemeClr val="tx1"/>
          </a:fontRef>
        </p:style>
      </p:cxnSp>
      <p:pic>
        <p:nvPicPr>
          <p:cNvPr id="32" name="Picture 31" descr="The image appears to be a plot from a high-energy physics experiment, possibly a particle physics experiment, such as those conducted at the Large Hadron Collider (LHC). It likely shows a graph with various data points plotted against a scale, such as energy (in GeV). The data includes measurements of different particle events, like dibosons (Z(ee/uu)+(bb,bc,cc)), and other categories such as H-&gt;bb, top, and H. The scale includes a series of horizontal lines, possibly representing statistical and systematic uncertainties. There are also markers for different types of events, like signal and background, and a shaded region that may indicate a confidence interval.&#10;&#10;AI-generated content may be incorrect.">
            <a:extLst>
              <a:ext uri="{FF2B5EF4-FFF2-40B4-BE49-F238E27FC236}">
                <a16:creationId xmlns:a16="http://schemas.microsoft.com/office/drawing/2014/main" id="{79D5EBE3-F0B0-71BC-B5A9-16B1B6FAF4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8764" y="2754953"/>
            <a:ext cx="5089216" cy="3615172"/>
          </a:xfrm>
          <a:prstGeom prst="rect">
            <a:avLst/>
          </a:prstGeom>
        </p:spPr>
      </p:pic>
      <p:pic>
        <p:nvPicPr>
          <p:cNvPr id="33" name="Graphic 32">
            <a:extLst>
              <a:ext uri="{FF2B5EF4-FFF2-40B4-BE49-F238E27FC236}">
                <a16:creationId xmlns:a16="http://schemas.microsoft.com/office/drawing/2014/main" id="{4744D3FE-5BCC-E331-2A3F-FC55264732C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22199" y="2340411"/>
            <a:ext cx="4040694" cy="2345722"/>
          </a:xfrm>
          <a:prstGeom prst="rect">
            <a:avLst/>
          </a:prstGeom>
        </p:spPr>
      </p:pic>
      <p:sp>
        <p:nvSpPr>
          <p:cNvPr id="2060" name="Rectangle 2059">
            <a:extLst>
              <a:ext uri="{FF2B5EF4-FFF2-40B4-BE49-F238E27FC236}">
                <a16:creationId xmlns:a16="http://schemas.microsoft.com/office/drawing/2014/main" id="{ACAA88B0-04B1-C83D-34F3-698A08306082}"/>
              </a:ext>
            </a:extLst>
          </p:cNvPr>
          <p:cNvSpPr/>
          <p:nvPr/>
        </p:nvSpPr>
        <p:spPr>
          <a:xfrm>
            <a:off x="35206" y="2229995"/>
            <a:ext cx="1423933" cy="132029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1" name="TextBox 2060">
            <a:extLst>
              <a:ext uri="{FF2B5EF4-FFF2-40B4-BE49-F238E27FC236}">
                <a16:creationId xmlns:a16="http://schemas.microsoft.com/office/drawing/2014/main" id="{3BBA441F-C499-FD08-554C-06C32C602DEC}"/>
              </a:ext>
            </a:extLst>
          </p:cNvPr>
          <p:cNvSpPr txBox="1"/>
          <p:nvPr/>
        </p:nvSpPr>
        <p:spPr>
          <a:xfrm>
            <a:off x="7001538" y="2472965"/>
            <a:ext cx="3691890" cy="369332"/>
          </a:xfrm>
          <a:prstGeom prst="rect">
            <a:avLst/>
          </a:prstGeom>
          <a:noFill/>
        </p:spPr>
        <p:txBody>
          <a:bodyPr wrap="square" rtlCol="0">
            <a:spAutoFit/>
          </a:bodyPr>
          <a:lstStyle/>
          <a:p>
            <a:r>
              <a:rPr lang="en-GB" u="sng" dirty="0"/>
              <a:t>What I’ve work on so far…</a:t>
            </a:r>
          </a:p>
        </p:txBody>
      </p:sp>
    </p:spTree>
    <p:extLst>
      <p:ext uri="{BB962C8B-B14F-4D97-AF65-F5344CB8AC3E}">
        <p14:creationId xmlns:p14="http://schemas.microsoft.com/office/powerpoint/2010/main" val="384291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6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0" grpId="0" animBg="1"/>
      <p:bldP spid="206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07D62-3F2E-5141-84AE-A95BAB7B9931}"/>
              </a:ext>
            </a:extLst>
          </p:cNvPr>
          <p:cNvSpPr>
            <a:spLocks noGrp="1"/>
          </p:cNvSpPr>
          <p:nvPr>
            <p:ph type="title"/>
          </p:nvPr>
        </p:nvSpPr>
        <p:spPr/>
        <p:txBody>
          <a:bodyPr/>
          <a:lstStyle/>
          <a:p>
            <a:r>
              <a:rPr lang="en-GB" dirty="0"/>
              <a:t>Previous Results</a:t>
            </a:r>
          </a:p>
        </p:txBody>
      </p:sp>
      <p:sp>
        <p:nvSpPr>
          <p:cNvPr id="3" name="Content Placeholder 2">
            <a:extLst>
              <a:ext uri="{FF2B5EF4-FFF2-40B4-BE49-F238E27FC236}">
                <a16:creationId xmlns:a16="http://schemas.microsoft.com/office/drawing/2014/main" id="{FC99E733-5BCE-4903-88BB-F030B9017C05}"/>
              </a:ext>
            </a:extLst>
          </p:cNvPr>
          <p:cNvSpPr>
            <a:spLocks noGrp="1"/>
          </p:cNvSpPr>
          <p:nvPr>
            <p:ph idx="1"/>
          </p:nvPr>
        </p:nvSpPr>
        <p:spPr/>
        <p:txBody>
          <a:bodyPr/>
          <a:lstStyle/>
          <a:p>
            <a:pPr marL="0" indent="0">
              <a:buNone/>
            </a:pPr>
            <a:r>
              <a:rPr lang="en-GB" dirty="0"/>
              <a:t>Results from run-2 [</a:t>
            </a:r>
            <a:r>
              <a:rPr lang="en-GB" dirty="0">
                <a:hlinkClick r:id="rId2"/>
              </a:rPr>
              <a:t>link</a:t>
            </a:r>
            <a:r>
              <a:rPr lang="en-GB" dirty="0"/>
              <a:t>]:</a:t>
            </a:r>
          </a:p>
        </p:txBody>
      </p:sp>
      <p:sp>
        <p:nvSpPr>
          <p:cNvPr id="4" name="Slide Number Placeholder 3">
            <a:extLst>
              <a:ext uri="{FF2B5EF4-FFF2-40B4-BE49-F238E27FC236}">
                <a16:creationId xmlns:a16="http://schemas.microsoft.com/office/drawing/2014/main" id="{89FE340C-C23A-5C13-868B-B8DE91D2FD48}"/>
              </a:ext>
            </a:extLst>
          </p:cNvPr>
          <p:cNvSpPr>
            <a:spLocks noGrp="1"/>
          </p:cNvSpPr>
          <p:nvPr>
            <p:ph type="sldNum" sz="quarter" idx="12"/>
          </p:nvPr>
        </p:nvSpPr>
        <p:spPr/>
        <p:txBody>
          <a:bodyPr/>
          <a:lstStyle/>
          <a:p>
            <a:fld id="{FA1976BF-8893-4F90-A77B-25C1D11E43CA}" type="slidenum">
              <a:rPr lang="en-GB" smtClean="0"/>
              <a:t>16</a:t>
            </a:fld>
            <a:endParaRPr lang="en-GB"/>
          </a:p>
        </p:txBody>
      </p:sp>
      <p:pic>
        <p:nvPicPr>
          <p:cNvPr id="10" name="Picture 9" descr="The image is a graph showing the comparison of observed and expected limits for various particle physics processes at the ATLAS experiment, including data on signal strength and confidence levels for different hypotheses and decay modes.&#10;&#10;AI-generated content may be incorrect.">
            <a:extLst>
              <a:ext uri="{FF2B5EF4-FFF2-40B4-BE49-F238E27FC236}">
                <a16:creationId xmlns:a16="http://schemas.microsoft.com/office/drawing/2014/main" id="{9B503EED-2884-7039-9B36-E7DAAEC614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4332" y="1047750"/>
            <a:ext cx="5843205" cy="5239761"/>
          </a:xfrm>
          <a:prstGeom prst="rect">
            <a:avLst/>
          </a:prstGeom>
        </p:spPr>
      </p:pic>
      <p:cxnSp>
        <p:nvCxnSpPr>
          <p:cNvPr id="12" name="Straight Arrow Connector 11">
            <a:extLst>
              <a:ext uri="{FF2B5EF4-FFF2-40B4-BE49-F238E27FC236}">
                <a16:creationId xmlns:a16="http://schemas.microsoft.com/office/drawing/2014/main" id="{8889575A-70D5-4652-F445-02789F6C497A}"/>
              </a:ext>
            </a:extLst>
          </p:cNvPr>
          <p:cNvCxnSpPr>
            <a:cxnSpLocks/>
          </p:cNvCxnSpPr>
          <p:nvPr/>
        </p:nvCxnSpPr>
        <p:spPr>
          <a:xfrm>
            <a:off x="2886075" y="5057775"/>
            <a:ext cx="523875"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4" name="TextBox 13">
            <a:extLst>
              <a:ext uri="{FF2B5EF4-FFF2-40B4-BE49-F238E27FC236}">
                <a16:creationId xmlns:a16="http://schemas.microsoft.com/office/drawing/2014/main" id="{69A10212-3AB7-BB44-BD98-9EDCCF306538}"/>
              </a:ext>
            </a:extLst>
          </p:cNvPr>
          <p:cNvSpPr txBox="1"/>
          <p:nvPr/>
        </p:nvSpPr>
        <p:spPr>
          <a:xfrm>
            <a:off x="847725" y="4734609"/>
            <a:ext cx="2562225" cy="646331"/>
          </a:xfrm>
          <a:prstGeom prst="rect">
            <a:avLst/>
          </a:prstGeom>
          <a:noFill/>
        </p:spPr>
        <p:txBody>
          <a:bodyPr wrap="square" rtlCol="0">
            <a:spAutoFit/>
          </a:bodyPr>
          <a:lstStyle/>
          <a:p>
            <a:r>
              <a:rPr lang="en-GB" dirty="0"/>
              <a:t>Expected to constrain </a:t>
            </a:r>
            <a:r>
              <a:rPr lang="el-GR" dirty="0"/>
              <a:t>μ</a:t>
            </a:r>
            <a:r>
              <a:rPr lang="en-GB" baseline="-25000" dirty="0"/>
              <a:t>HH</a:t>
            </a:r>
            <a:r>
              <a:rPr lang="en-GB" dirty="0"/>
              <a:t> the most</a:t>
            </a:r>
          </a:p>
        </p:txBody>
      </p:sp>
      <p:sp>
        <p:nvSpPr>
          <p:cNvPr id="15" name="TextBox 14">
            <a:extLst>
              <a:ext uri="{FF2B5EF4-FFF2-40B4-BE49-F238E27FC236}">
                <a16:creationId xmlns:a16="http://schemas.microsoft.com/office/drawing/2014/main" id="{7697C118-D8A2-E807-A1E1-3C02311922E3}"/>
              </a:ext>
            </a:extLst>
          </p:cNvPr>
          <p:cNvSpPr txBox="1"/>
          <p:nvPr/>
        </p:nvSpPr>
        <p:spPr>
          <a:xfrm>
            <a:off x="200025" y="6330496"/>
            <a:ext cx="11125199" cy="369332"/>
          </a:xfrm>
          <a:prstGeom prst="rect">
            <a:avLst/>
          </a:prstGeom>
          <a:noFill/>
        </p:spPr>
        <p:txBody>
          <a:bodyPr wrap="square" rtlCol="0">
            <a:spAutoFit/>
          </a:bodyPr>
          <a:lstStyle/>
          <a:p>
            <a:r>
              <a:rPr lang="en-GB" dirty="0"/>
              <a:t>If we could see </a:t>
            </a:r>
            <a:r>
              <a:rPr lang="en-GB" i="1" dirty="0"/>
              <a:t>HH </a:t>
            </a:r>
            <a:r>
              <a:rPr lang="en-GB" dirty="0"/>
              <a:t>production</a:t>
            </a:r>
            <a:r>
              <a:rPr lang="en-GB" i="1" dirty="0"/>
              <a:t> </a:t>
            </a:r>
            <a:r>
              <a:rPr lang="en-GB" dirty="0"/>
              <a:t>as SM theory predicts, </a:t>
            </a:r>
            <a:r>
              <a:rPr lang="el-GR" dirty="0"/>
              <a:t>μ</a:t>
            </a:r>
            <a:r>
              <a:rPr lang="en-GB" baseline="-25000" dirty="0"/>
              <a:t>HH</a:t>
            </a:r>
            <a:r>
              <a:rPr lang="en-GB" dirty="0"/>
              <a:t> would be at 1. </a:t>
            </a:r>
            <a:r>
              <a:rPr lang="en-GB" b="1" dirty="0"/>
              <a:t>Reminder this is run-2 alone.</a:t>
            </a:r>
            <a:endParaRPr lang="en-GB" b="1" i="1" dirty="0"/>
          </a:p>
        </p:txBody>
      </p:sp>
      <p:sp>
        <p:nvSpPr>
          <p:cNvPr id="16" name="Rectangle 15">
            <a:extLst>
              <a:ext uri="{FF2B5EF4-FFF2-40B4-BE49-F238E27FC236}">
                <a16:creationId xmlns:a16="http://schemas.microsoft.com/office/drawing/2014/main" id="{C2C6FDA4-6BE7-9515-DF8E-FFD04F733CB8}"/>
              </a:ext>
            </a:extLst>
          </p:cNvPr>
          <p:cNvSpPr/>
          <p:nvPr/>
        </p:nvSpPr>
        <p:spPr>
          <a:xfrm>
            <a:off x="8286750" y="4867275"/>
            <a:ext cx="581025" cy="3524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Arrow Connector 17">
            <a:extLst>
              <a:ext uri="{FF2B5EF4-FFF2-40B4-BE49-F238E27FC236}">
                <a16:creationId xmlns:a16="http://schemas.microsoft.com/office/drawing/2014/main" id="{F2F06262-ECD8-D15C-8C1D-9C8FBEAA5FE1}"/>
              </a:ext>
            </a:extLst>
          </p:cNvPr>
          <p:cNvCxnSpPr>
            <a:cxnSpLocks/>
            <a:endCxn id="16" idx="3"/>
          </p:cNvCxnSpPr>
          <p:nvPr/>
        </p:nvCxnSpPr>
        <p:spPr>
          <a:xfrm flipH="1">
            <a:off x="8867775" y="4324350"/>
            <a:ext cx="1066800" cy="71913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83F3C0A2-CB12-AA68-5EE1-33E4AE4C8362}"/>
              </a:ext>
            </a:extLst>
          </p:cNvPr>
          <p:cNvSpPr txBox="1"/>
          <p:nvPr/>
        </p:nvSpPr>
        <p:spPr>
          <a:xfrm>
            <a:off x="9420225" y="3104162"/>
            <a:ext cx="2305050" cy="1200329"/>
          </a:xfrm>
          <a:prstGeom prst="rect">
            <a:avLst/>
          </a:prstGeom>
          <a:noFill/>
        </p:spPr>
        <p:txBody>
          <a:bodyPr wrap="square" rtlCol="0">
            <a:spAutoFit/>
          </a:bodyPr>
          <a:lstStyle/>
          <a:p>
            <a:r>
              <a:rPr lang="en-GB" dirty="0"/>
              <a:t>Expected to squeeze the signal harder than any other channel.</a:t>
            </a:r>
          </a:p>
        </p:txBody>
      </p:sp>
      <p:sp>
        <p:nvSpPr>
          <p:cNvPr id="21" name="TextBox 20">
            <a:extLst>
              <a:ext uri="{FF2B5EF4-FFF2-40B4-BE49-F238E27FC236}">
                <a16:creationId xmlns:a16="http://schemas.microsoft.com/office/drawing/2014/main" id="{0130A85E-760C-C2BF-F8EE-9DB0825B3C1A}"/>
              </a:ext>
            </a:extLst>
          </p:cNvPr>
          <p:cNvSpPr txBox="1"/>
          <p:nvPr/>
        </p:nvSpPr>
        <p:spPr>
          <a:xfrm>
            <a:off x="9007537" y="5448300"/>
            <a:ext cx="2696117" cy="646331"/>
          </a:xfrm>
          <a:prstGeom prst="rect">
            <a:avLst/>
          </a:prstGeom>
          <a:noFill/>
        </p:spPr>
        <p:txBody>
          <a:bodyPr wrap="square" rtlCol="0">
            <a:spAutoFit/>
          </a:bodyPr>
          <a:lstStyle/>
          <a:p>
            <a:r>
              <a:rPr lang="en-GB" dirty="0"/>
              <a:t>Roughly a factor of 2.4 from SM sensitivity.</a:t>
            </a:r>
          </a:p>
        </p:txBody>
      </p:sp>
    </p:spTree>
    <p:extLst>
      <p:ext uri="{BB962C8B-B14F-4D97-AF65-F5344CB8AC3E}">
        <p14:creationId xmlns:p14="http://schemas.microsoft.com/office/powerpoint/2010/main" val="1278351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A3C58-0369-4669-4BFA-E286FE3F7103}"/>
              </a:ext>
            </a:extLst>
          </p:cNvPr>
          <p:cNvSpPr>
            <a:spLocks noGrp="1"/>
          </p:cNvSpPr>
          <p:nvPr>
            <p:ph type="title"/>
          </p:nvPr>
        </p:nvSpPr>
        <p:spPr/>
        <p:txBody>
          <a:bodyPr/>
          <a:lstStyle/>
          <a:p>
            <a:r>
              <a:rPr lang="en-GB" dirty="0"/>
              <a:t>Projected Results</a:t>
            </a:r>
          </a:p>
        </p:txBody>
      </p:sp>
      <p:sp>
        <p:nvSpPr>
          <p:cNvPr id="3" name="Content Placeholder 2">
            <a:extLst>
              <a:ext uri="{FF2B5EF4-FFF2-40B4-BE49-F238E27FC236}">
                <a16:creationId xmlns:a16="http://schemas.microsoft.com/office/drawing/2014/main" id="{4CA852BB-0358-4BC8-088A-70F5A3319DA0}"/>
              </a:ext>
            </a:extLst>
          </p:cNvPr>
          <p:cNvSpPr>
            <a:spLocks noGrp="1"/>
          </p:cNvSpPr>
          <p:nvPr>
            <p:ph idx="1"/>
          </p:nvPr>
        </p:nvSpPr>
        <p:spPr/>
        <p:txBody>
          <a:bodyPr/>
          <a:lstStyle/>
          <a:p>
            <a:pPr marL="0" indent="0">
              <a:buNone/>
            </a:pPr>
            <a:r>
              <a:rPr lang="en-GB" dirty="0"/>
              <a:t>For full evidence, we need the high luminosity upgrade to the LHC (run-4, 2029+).</a:t>
            </a:r>
          </a:p>
          <a:p>
            <a:pPr marL="0" indent="0">
              <a:buNone/>
            </a:pPr>
            <a:r>
              <a:rPr lang="en-GB" dirty="0"/>
              <a:t>Combination searches assuming: </a:t>
            </a:r>
          </a:p>
          <a:p>
            <a:pPr marL="0" indent="0">
              <a:buNone/>
            </a:pPr>
            <a:r>
              <a:rPr lang="en-GB" b="1" dirty="0"/>
              <a:t>S2: </a:t>
            </a:r>
            <a:r>
              <a:rPr lang="en-GB" dirty="0"/>
              <a:t>improvements to theoretical and experimental uncertainties.</a:t>
            </a:r>
            <a:endParaRPr lang="en-GB" b="1" dirty="0"/>
          </a:p>
          <a:p>
            <a:pPr marL="0" indent="0">
              <a:buNone/>
            </a:pPr>
            <a:r>
              <a:rPr lang="en-GB" b="1" dirty="0"/>
              <a:t>S3: </a:t>
            </a:r>
            <a:r>
              <a:rPr lang="en-GB" dirty="0"/>
              <a:t>S2 + improvements to b-jet-tagging (+5%) and </a:t>
            </a:r>
            <a:r>
              <a:rPr lang="en-GB" dirty="0" err="1"/>
              <a:t>tau</a:t>
            </a:r>
            <a:r>
              <a:rPr lang="en-GB" baseline="-25000" dirty="0" err="1"/>
              <a:t>had</a:t>
            </a:r>
            <a:r>
              <a:rPr lang="en-GB" dirty="0"/>
              <a:t>-identification(+5-10%).</a:t>
            </a:r>
          </a:p>
          <a:p>
            <a:pPr marL="0" indent="0">
              <a:buNone/>
            </a:pPr>
            <a:endParaRPr lang="en-GB" dirty="0"/>
          </a:p>
        </p:txBody>
      </p:sp>
      <p:sp>
        <p:nvSpPr>
          <p:cNvPr id="4" name="Slide Number Placeholder 3">
            <a:extLst>
              <a:ext uri="{FF2B5EF4-FFF2-40B4-BE49-F238E27FC236}">
                <a16:creationId xmlns:a16="http://schemas.microsoft.com/office/drawing/2014/main" id="{D1F99F74-11E5-814B-FCE9-B04D5574D084}"/>
              </a:ext>
            </a:extLst>
          </p:cNvPr>
          <p:cNvSpPr>
            <a:spLocks noGrp="1"/>
          </p:cNvSpPr>
          <p:nvPr>
            <p:ph type="sldNum" sz="quarter" idx="12"/>
          </p:nvPr>
        </p:nvSpPr>
        <p:spPr/>
        <p:txBody>
          <a:bodyPr/>
          <a:lstStyle/>
          <a:p>
            <a:fld id="{FA1976BF-8893-4F90-A77B-25C1D11E43CA}" type="slidenum">
              <a:rPr lang="en-GB" smtClean="0"/>
              <a:t>17</a:t>
            </a:fld>
            <a:endParaRPr lang="en-GB"/>
          </a:p>
        </p:txBody>
      </p:sp>
      <p:pic>
        <p:nvPicPr>
          <p:cNvPr id="4098" name="Picture 2">
            <a:extLst>
              <a:ext uri="{FF2B5EF4-FFF2-40B4-BE49-F238E27FC236}">
                <a16:creationId xmlns:a16="http://schemas.microsoft.com/office/drawing/2014/main" id="{9DB42DC7-E69B-D668-24AC-5FD030BA00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3664" y="2230101"/>
            <a:ext cx="7849368" cy="446762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7D5CBFA-178B-A5D7-FC89-B763B1574347}"/>
              </a:ext>
            </a:extLst>
          </p:cNvPr>
          <p:cNvSpPr txBox="1"/>
          <p:nvPr/>
        </p:nvSpPr>
        <p:spPr>
          <a:xfrm>
            <a:off x="10373032" y="2230101"/>
            <a:ext cx="960354" cy="307777"/>
          </a:xfrm>
          <a:prstGeom prst="rect">
            <a:avLst/>
          </a:prstGeom>
          <a:noFill/>
        </p:spPr>
        <p:txBody>
          <a:bodyPr wrap="square" rtlCol="0">
            <a:spAutoFit/>
          </a:bodyPr>
          <a:lstStyle/>
          <a:p>
            <a:r>
              <a:rPr lang="en-GB" sz="1400" dirty="0"/>
              <a:t>[5]</a:t>
            </a:r>
          </a:p>
        </p:txBody>
      </p:sp>
      <p:sp>
        <p:nvSpPr>
          <p:cNvPr id="8" name="TextBox 7">
            <a:extLst>
              <a:ext uri="{FF2B5EF4-FFF2-40B4-BE49-F238E27FC236}">
                <a16:creationId xmlns:a16="http://schemas.microsoft.com/office/drawing/2014/main" id="{7BA1C80A-5768-18A9-B12D-C47839A3F988}"/>
              </a:ext>
            </a:extLst>
          </p:cNvPr>
          <p:cNvSpPr txBox="1"/>
          <p:nvPr/>
        </p:nvSpPr>
        <p:spPr>
          <a:xfrm>
            <a:off x="10603122" y="2830890"/>
            <a:ext cx="1306465" cy="2308324"/>
          </a:xfrm>
          <a:prstGeom prst="rect">
            <a:avLst/>
          </a:prstGeom>
          <a:noFill/>
        </p:spPr>
        <p:txBody>
          <a:bodyPr wrap="square" rtlCol="0">
            <a:spAutoFit/>
          </a:bodyPr>
          <a:lstStyle/>
          <a:p>
            <a:r>
              <a:rPr lang="en-GB" dirty="0"/>
              <a:t>Shows that we will achieve discovery after run-4 with combined data.</a:t>
            </a:r>
          </a:p>
        </p:txBody>
      </p:sp>
    </p:spTree>
    <p:extLst>
      <p:ext uri="{BB962C8B-B14F-4D97-AF65-F5344CB8AC3E}">
        <p14:creationId xmlns:p14="http://schemas.microsoft.com/office/powerpoint/2010/main" val="2559329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8722-A195-7592-7009-70E12844F4BB}"/>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52273757-FE6A-6DE2-CDB9-302EB1996EE0}"/>
              </a:ext>
            </a:extLst>
          </p:cNvPr>
          <p:cNvSpPr>
            <a:spLocks noGrp="1"/>
          </p:cNvSpPr>
          <p:nvPr>
            <p:ph idx="1"/>
          </p:nvPr>
        </p:nvSpPr>
        <p:spPr>
          <a:xfrm>
            <a:off x="94890" y="1300162"/>
            <a:ext cx="11982091" cy="4257675"/>
          </a:xfrm>
        </p:spPr>
        <p:txBody>
          <a:bodyPr>
            <a:normAutofit/>
          </a:bodyPr>
          <a:lstStyle/>
          <a:p>
            <a:r>
              <a:rPr lang="en-GB" sz="2400" dirty="0"/>
              <a:t>An observation of Higgs pair production will allow us to know more about how the universe evolved and its ultimate end!</a:t>
            </a:r>
          </a:p>
          <a:p>
            <a:r>
              <a:rPr lang="en-GB" sz="2400" dirty="0"/>
              <a:t>Studies of this process are done with ATLAS and CMS experiments at the LHC.</a:t>
            </a:r>
          </a:p>
          <a:p>
            <a:r>
              <a:rPr lang="en-GB" sz="2400" dirty="0"/>
              <a:t>At the end of run-3 we expect to see some first evidence of this process.</a:t>
            </a:r>
          </a:p>
          <a:p>
            <a:pPr lvl="1"/>
            <a:r>
              <a:rPr lang="en-GB" sz="2200" dirty="0"/>
              <a:t>This analysis would be my main PhD topic.</a:t>
            </a:r>
          </a:p>
          <a:p>
            <a:r>
              <a:rPr lang="en-GB" sz="2400" dirty="0"/>
              <a:t>Developing state-of-the-art </a:t>
            </a:r>
            <a:r>
              <a:rPr lang="en-GB" sz="2400" dirty="0" err="1"/>
              <a:t>tau</a:t>
            </a:r>
            <a:r>
              <a:rPr lang="en-GB" sz="2400" baseline="-25000" dirty="0" err="1"/>
              <a:t>had</a:t>
            </a:r>
            <a:r>
              <a:rPr lang="en-GB" sz="2400" baseline="-25000" dirty="0"/>
              <a:t> </a:t>
            </a:r>
            <a:r>
              <a:rPr lang="en-GB" sz="2400" dirty="0"/>
              <a:t>identification is crucial for this process.</a:t>
            </a:r>
          </a:p>
          <a:p>
            <a:pPr lvl="1"/>
            <a:r>
              <a:rPr lang="en-GB" sz="2200" dirty="0"/>
              <a:t>I am responsible for validating performance of new </a:t>
            </a:r>
            <a:r>
              <a:rPr lang="en-GB" sz="2400" dirty="0" err="1"/>
              <a:t>tau</a:t>
            </a:r>
            <a:r>
              <a:rPr lang="en-GB" sz="2400" baseline="-25000" dirty="0" err="1"/>
              <a:t>had</a:t>
            </a:r>
            <a:r>
              <a:rPr lang="en-GB" sz="2200" dirty="0"/>
              <a:t>-id.</a:t>
            </a:r>
          </a:p>
          <a:p>
            <a:r>
              <a:rPr lang="en-GB" sz="2400" dirty="0"/>
              <a:t>After the HL-LHC upgrade, we are expected have enough data for discovery significance of this process.</a:t>
            </a:r>
          </a:p>
          <a:p>
            <a:pPr marL="0" indent="0">
              <a:buNone/>
            </a:pPr>
            <a:endParaRPr lang="en-GB" sz="2400" dirty="0"/>
          </a:p>
        </p:txBody>
      </p:sp>
      <p:sp>
        <p:nvSpPr>
          <p:cNvPr id="4" name="Slide Number Placeholder 3">
            <a:extLst>
              <a:ext uri="{FF2B5EF4-FFF2-40B4-BE49-F238E27FC236}">
                <a16:creationId xmlns:a16="http://schemas.microsoft.com/office/drawing/2014/main" id="{F5CD04EB-343E-E51A-50A8-6B1139912AE6}"/>
              </a:ext>
            </a:extLst>
          </p:cNvPr>
          <p:cNvSpPr>
            <a:spLocks noGrp="1"/>
          </p:cNvSpPr>
          <p:nvPr>
            <p:ph type="sldNum" sz="quarter" idx="12"/>
          </p:nvPr>
        </p:nvSpPr>
        <p:spPr/>
        <p:txBody>
          <a:bodyPr/>
          <a:lstStyle/>
          <a:p>
            <a:fld id="{FA1976BF-8893-4F90-A77B-25C1D11E43CA}" type="slidenum">
              <a:rPr lang="en-GB" smtClean="0"/>
              <a:t>18</a:t>
            </a:fld>
            <a:endParaRPr lang="en-GB"/>
          </a:p>
        </p:txBody>
      </p:sp>
    </p:spTree>
    <p:extLst>
      <p:ext uri="{BB962C8B-B14F-4D97-AF65-F5344CB8AC3E}">
        <p14:creationId xmlns:p14="http://schemas.microsoft.com/office/powerpoint/2010/main" val="10341409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4E7BF-BB84-7832-D29E-2B764DAD91DF}"/>
              </a:ext>
            </a:extLst>
          </p:cNvPr>
          <p:cNvSpPr>
            <a:spLocks noGrp="1"/>
          </p:cNvSpPr>
          <p:nvPr>
            <p:ph type="title"/>
          </p:nvPr>
        </p:nvSpPr>
        <p:spPr/>
        <p:txBody>
          <a:bodyPr/>
          <a:lstStyle/>
          <a:p>
            <a:r>
              <a:rPr lang="en-GB" dirty="0"/>
              <a:t>References</a:t>
            </a:r>
          </a:p>
        </p:txBody>
      </p:sp>
      <p:sp>
        <p:nvSpPr>
          <p:cNvPr id="3" name="Content Placeholder 2">
            <a:extLst>
              <a:ext uri="{FF2B5EF4-FFF2-40B4-BE49-F238E27FC236}">
                <a16:creationId xmlns:a16="http://schemas.microsoft.com/office/drawing/2014/main" id="{1E68EF1A-E60F-1CDB-6D00-6B7414458FF7}"/>
              </a:ext>
            </a:extLst>
          </p:cNvPr>
          <p:cNvSpPr>
            <a:spLocks noGrp="1"/>
          </p:cNvSpPr>
          <p:nvPr>
            <p:ph idx="1"/>
          </p:nvPr>
        </p:nvSpPr>
        <p:spPr/>
        <p:txBody>
          <a:bodyPr/>
          <a:lstStyle/>
          <a:p>
            <a:pPr marL="0" indent="0">
              <a:buNone/>
            </a:pPr>
            <a:r>
              <a:rPr lang="en-GB" dirty="0"/>
              <a:t>[1] - https://tikz.net/mexican-hat/</a:t>
            </a:r>
          </a:p>
          <a:p>
            <a:pPr marL="0" indent="0">
              <a:buNone/>
            </a:pPr>
            <a:r>
              <a:rPr lang="en-GB" dirty="0"/>
              <a:t>[2] - </a:t>
            </a:r>
            <a:r>
              <a:rPr lang="en-GB" dirty="0">
                <a:hlinkClick r:id="rId2"/>
              </a:rPr>
              <a:t>https://tikz.net/sm_decay_piechart/</a:t>
            </a:r>
            <a:endParaRPr lang="en-GB" dirty="0"/>
          </a:p>
          <a:p>
            <a:pPr marL="0" indent="0">
              <a:buNone/>
            </a:pPr>
            <a:r>
              <a:rPr lang="en-GB" dirty="0"/>
              <a:t>[3] - all particle images can be found at </a:t>
            </a:r>
            <a:r>
              <a:rPr lang="en-GB" dirty="0">
                <a:hlinkClick r:id="rId3"/>
              </a:rPr>
              <a:t>https://higgstan.com/particle-image/</a:t>
            </a:r>
            <a:r>
              <a:rPr lang="en-GB" dirty="0"/>
              <a:t>  </a:t>
            </a:r>
          </a:p>
          <a:p>
            <a:pPr marL="0" indent="0">
              <a:buNone/>
            </a:pPr>
            <a:r>
              <a:rPr lang="en-GB" dirty="0"/>
              <a:t>[4] - </a:t>
            </a:r>
            <a:r>
              <a:rPr lang="en-GB" dirty="0">
                <a:hlinkClick r:id="rId4"/>
              </a:rPr>
              <a:t>https://atlas.cern/Resources/Schematics</a:t>
            </a:r>
            <a:r>
              <a:rPr lang="en-GB" dirty="0"/>
              <a:t> </a:t>
            </a:r>
          </a:p>
          <a:p>
            <a:pPr marL="0" indent="0">
              <a:buNone/>
            </a:pPr>
            <a:r>
              <a:rPr lang="en-GB" dirty="0"/>
              <a:t>[5] - </a:t>
            </a:r>
            <a:r>
              <a:rPr lang="en-GB" dirty="0">
                <a:hlinkClick r:id="rId5"/>
              </a:rPr>
              <a:t>https://cds.cern.ch/record/2925853</a:t>
            </a:r>
            <a:r>
              <a:rPr lang="en-GB" dirty="0"/>
              <a:t> </a:t>
            </a:r>
          </a:p>
          <a:p>
            <a:pPr marL="0" indent="0">
              <a:buNone/>
            </a:pPr>
            <a:endParaRPr lang="en-GB" dirty="0"/>
          </a:p>
          <a:p>
            <a:pPr marL="0" indent="0">
              <a:buNone/>
            </a:pPr>
            <a:endParaRPr lang="en-GB" dirty="0"/>
          </a:p>
          <a:p>
            <a:pPr marL="0" indent="0">
              <a:buNone/>
            </a:pPr>
            <a:endParaRPr lang="en-GB" dirty="0"/>
          </a:p>
        </p:txBody>
      </p:sp>
      <p:sp>
        <p:nvSpPr>
          <p:cNvPr id="4" name="Slide Number Placeholder 3">
            <a:extLst>
              <a:ext uri="{FF2B5EF4-FFF2-40B4-BE49-F238E27FC236}">
                <a16:creationId xmlns:a16="http://schemas.microsoft.com/office/drawing/2014/main" id="{3DA900A0-342E-B301-6DA8-4CF0CF345DA1}"/>
              </a:ext>
            </a:extLst>
          </p:cNvPr>
          <p:cNvSpPr>
            <a:spLocks noGrp="1"/>
          </p:cNvSpPr>
          <p:nvPr>
            <p:ph type="sldNum" sz="quarter" idx="12"/>
          </p:nvPr>
        </p:nvSpPr>
        <p:spPr/>
        <p:txBody>
          <a:bodyPr/>
          <a:lstStyle/>
          <a:p>
            <a:fld id="{FA1976BF-8893-4F90-A77B-25C1D11E43CA}" type="slidenum">
              <a:rPr lang="en-GB" smtClean="0"/>
              <a:t>19</a:t>
            </a:fld>
            <a:endParaRPr lang="en-GB"/>
          </a:p>
        </p:txBody>
      </p:sp>
    </p:spTree>
    <p:extLst>
      <p:ext uri="{BB962C8B-B14F-4D97-AF65-F5344CB8AC3E}">
        <p14:creationId xmlns:p14="http://schemas.microsoft.com/office/powerpoint/2010/main" val="2857641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DAFE0-226B-B5AC-75CD-5BEAB36C034A}"/>
              </a:ext>
            </a:extLst>
          </p:cNvPr>
          <p:cNvSpPr>
            <a:spLocks noGrp="1"/>
          </p:cNvSpPr>
          <p:nvPr>
            <p:ph type="title"/>
          </p:nvPr>
        </p:nvSpPr>
        <p:spPr/>
        <p:txBody>
          <a:bodyPr/>
          <a:lstStyle/>
          <a:p>
            <a:r>
              <a:rPr lang="en-GB" dirty="0"/>
              <a:t>The Higgs Boson</a:t>
            </a:r>
          </a:p>
        </p:txBody>
      </p:sp>
      <p:sp>
        <p:nvSpPr>
          <p:cNvPr id="3" name="Content Placeholder 2">
            <a:extLst>
              <a:ext uri="{FF2B5EF4-FFF2-40B4-BE49-F238E27FC236}">
                <a16:creationId xmlns:a16="http://schemas.microsoft.com/office/drawing/2014/main" id="{7F9D5ED0-5C35-77D9-3885-C20B856D2948}"/>
              </a:ext>
            </a:extLst>
          </p:cNvPr>
          <p:cNvSpPr>
            <a:spLocks noGrp="1"/>
          </p:cNvSpPr>
          <p:nvPr>
            <p:ph idx="1"/>
          </p:nvPr>
        </p:nvSpPr>
        <p:spPr>
          <a:xfrm>
            <a:off x="94890" y="595223"/>
            <a:ext cx="11982091" cy="1728878"/>
          </a:xfrm>
        </p:spPr>
        <p:txBody>
          <a:bodyPr>
            <a:normAutofit/>
          </a:bodyPr>
          <a:lstStyle/>
          <a:p>
            <a:pPr marL="0" indent="0">
              <a:buNone/>
            </a:pPr>
            <a:r>
              <a:rPr lang="en-GB" dirty="0"/>
              <a:t>In 2012 at ATLAS and CMS experiments at the LHC, we observed the Higgs boson.</a:t>
            </a:r>
          </a:p>
          <a:p>
            <a:pPr marL="0" indent="0">
              <a:buNone/>
            </a:pPr>
            <a:r>
              <a:rPr lang="en-GB" dirty="0"/>
              <a:t>We’ve learnt a lot about the Higgs since 2012 through single Higgs production.</a:t>
            </a:r>
          </a:p>
          <a:p>
            <a:pPr marL="0" indent="0">
              <a:buNone/>
            </a:pPr>
            <a:r>
              <a:rPr lang="en-GB" b="1" dirty="0"/>
              <a:t>But what’s better than a single Higgs boson being produced?</a:t>
            </a:r>
          </a:p>
        </p:txBody>
      </p:sp>
      <p:sp>
        <p:nvSpPr>
          <p:cNvPr id="4" name="Slide Number Placeholder 3">
            <a:extLst>
              <a:ext uri="{FF2B5EF4-FFF2-40B4-BE49-F238E27FC236}">
                <a16:creationId xmlns:a16="http://schemas.microsoft.com/office/drawing/2014/main" id="{886F9660-7FD4-8330-E5E0-22058E9D55C2}"/>
              </a:ext>
            </a:extLst>
          </p:cNvPr>
          <p:cNvSpPr>
            <a:spLocks noGrp="1"/>
          </p:cNvSpPr>
          <p:nvPr>
            <p:ph type="sldNum" sz="quarter" idx="12"/>
          </p:nvPr>
        </p:nvSpPr>
        <p:spPr/>
        <p:txBody>
          <a:bodyPr/>
          <a:lstStyle/>
          <a:p>
            <a:fld id="{FA1976BF-8893-4F90-A77B-25C1D11E43CA}" type="slidenum">
              <a:rPr lang="en-GB" smtClean="0"/>
              <a:t>2</a:t>
            </a:fld>
            <a:endParaRPr lang="en-GB"/>
          </a:p>
        </p:txBody>
      </p:sp>
      <p:sp>
        <p:nvSpPr>
          <p:cNvPr id="34" name="Content Placeholder 2">
            <a:extLst>
              <a:ext uri="{FF2B5EF4-FFF2-40B4-BE49-F238E27FC236}">
                <a16:creationId xmlns:a16="http://schemas.microsoft.com/office/drawing/2014/main" id="{4DA72416-FCA2-2388-DFFD-2E91B50692D9}"/>
              </a:ext>
            </a:extLst>
          </p:cNvPr>
          <p:cNvSpPr txBox="1">
            <a:spLocks/>
          </p:cNvSpPr>
          <p:nvPr/>
        </p:nvSpPr>
        <p:spPr>
          <a:xfrm>
            <a:off x="94889" y="5262670"/>
            <a:ext cx="11982091" cy="18198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dirty="0"/>
              <a:t>More than one Higgs boson being produced!</a:t>
            </a:r>
          </a:p>
          <a:p>
            <a:pPr marL="0" indent="0">
              <a:buFont typeface="Arial" panose="020B0604020202020204" pitchFamily="34" charset="0"/>
              <a:buNone/>
            </a:pPr>
            <a:r>
              <a:rPr lang="en-GB" dirty="0"/>
              <a:t>Currently one of the main focuses of ATLAS and CMS physics programmes are processes that produce Higgs boson pairs (</a:t>
            </a:r>
            <a:r>
              <a:rPr lang="en-GB" i="1" dirty="0"/>
              <a:t>HH</a:t>
            </a:r>
            <a:r>
              <a:rPr lang="en-GB" dirty="0"/>
              <a:t>).</a:t>
            </a:r>
          </a:p>
        </p:txBody>
      </p:sp>
      <p:pic>
        <p:nvPicPr>
          <p:cNvPr id="46" name="Graphic 45">
            <a:extLst>
              <a:ext uri="{FF2B5EF4-FFF2-40B4-BE49-F238E27FC236}">
                <a16:creationId xmlns:a16="http://schemas.microsoft.com/office/drawing/2014/main" id="{1E9AE868-E792-2874-9BE3-1B4EE805D4F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61920" y="1598137"/>
            <a:ext cx="6312450" cy="3664533"/>
          </a:xfrm>
          <a:prstGeom prst="rect">
            <a:avLst/>
          </a:prstGeom>
        </p:spPr>
      </p:pic>
      <p:sp>
        <p:nvSpPr>
          <p:cNvPr id="44" name="Rectangle 43">
            <a:extLst>
              <a:ext uri="{FF2B5EF4-FFF2-40B4-BE49-F238E27FC236}">
                <a16:creationId xmlns:a16="http://schemas.microsoft.com/office/drawing/2014/main" id="{6E696176-B189-34A4-0039-F95835FE750B}"/>
              </a:ext>
            </a:extLst>
          </p:cNvPr>
          <p:cNvSpPr/>
          <p:nvPr/>
        </p:nvSpPr>
        <p:spPr>
          <a:xfrm>
            <a:off x="6834090" y="2084069"/>
            <a:ext cx="1885690" cy="25879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656A998E-4E4F-A995-0A0D-218CABF1A34C}"/>
              </a:ext>
            </a:extLst>
          </p:cNvPr>
          <p:cNvSpPr/>
          <p:nvPr/>
        </p:nvSpPr>
        <p:spPr>
          <a:xfrm rot="18900000">
            <a:off x="8035566" y="1653953"/>
            <a:ext cx="1451009" cy="140727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7353806B-A657-6B63-7507-2401E786A6B7}"/>
              </a:ext>
            </a:extLst>
          </p:cNvPr>
          <p:cNvSpPr/>
          <p:nvPr/>
        </p:nvSpPr>
        <p:spPr>
          <a:xfrm rot="18900000">
            <a:off x="8029139" y="3623234"/>
            <a:ext cx="1689329" cy="14130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69902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348D7-97B1-C2C1-B285-AE81D88CCA60}"/>
              </a:ext>
            </a:extLst>
          </p:cNvPr>
          <p:cNvSpPr>
            <a:spLocks noGrp="1"/>
          </p:cNvSpPr>
          <p:nvPr>
            <p:ph type="title"/>
          </p:nvPr>
        </p:nvSpPr>
        <p:spPr/>
        <p:txBody>
          <a:bodyPr/>
          <a:lstStyle/>
          <a:p>
            <a:r>
              <a:rPr lang="en-GB" dirty="0" err="1"/>
              <a:t>ggF</a:t>
            </a:r>
            <a:r>
              <a:rPr lang="en-GB" dirty="0"/>
              <a:t> Box and VBF HH Production</a:t>
            </a:r>
          </a:p>
        </p:txBody>
      </p:sp>
      <p:sp>
        <p:nvSpPr>
          <p:cNvPr id="3" name="Content Placeholder 2">
            <a:extLst>
              <a:ext uri="{FF2B5EF4-FFF2-40B4-BE49-F238E27FC236}">
                <a16:creationId xmlns:a16="http://schemas.microsoft.com/office/drawing/2014/main" id="{E6C18DD8-0776-B624-797F-7206FEDB5139}"/>
              </a:ext>
            </a:extLst>
          </p:cNvPr>
          <p:cNvSpPr>
            <a:spLocks noGrp="1"/>
          </p:cNvSpPr>
          <p:nvPr>
            <p:ph idx="1"/>
          </p:nvPr>
        </p:nvSpPr>
        <p:spPr/>
        <p:txBody>
          <a:bodyPr/>
          <a:lstStyle/>
          <a:p>
            <a:pPr marL="0" indent="0">
              <a:buNone/>
            </a:pPr>
            <a:r>
              <a:rPr lang="en-GB" dirty="0"/>
              <a:t>Diagram earlier showed gluon-gluon fusion (</a:t>
            </a:r>
            <a:r>
              <a:rPr lang="en-GB" dirty="0" err="1"/>
              <a:t>ggF</a:t>
            </a:r>
            <a:r>
              <a:rPr lang="en-GB" dirty="0"/>
              <a:t>) </a:t>
            </a:r>
            <a:r>
              <a:rPr lang="en-GB" i="1" dirty="0"/>
              <a:t>HH</a:t>
            </a:r>
            <a:r>
              <a:rPr lang="en-GB" dirty="0"/>
              <a:t> production, this is not the only way that Higgs pairs can be produced.</a:t>
            </a:r>
          </a:p>
        </p:txBody>
      </p:sp>
      <p:sp>
        <p:nvSpPr>
          <p:cNvPr id="4" name="Slide Number Placeholder 3">
            <a:extLst>
              <a:ext uri="{FF2B5EF4-FFF2-40B4-BE49-F238E27FC236}">
                <a16:creationId xmlns:a16="http://schemas.microsoft.com/office/drawing/2014/main" id="{8E44D288-A4E7-F978-834B-1B75589D9427}"/>
              </a:ext>
            </a:extLst>
          </p:cNvPr>
          <p:cNvSpPr>
            <a:spLocks noGrp="1"/>
          </p:cNvSpPr>
          <p:nvPr>
            <p:ph type="sldNum" sz="quarter" idx="12"/>
          </p:nvPr>
        </p:nvSpPr>
        <p:spPr/>
        <p:txBody>
          <a:bodyPr/>
          <a:lstStyle/>
          <a:p>
            <a:fld id="{FA1976BF-8893-4F90-A77B-25C1D11E43CA}" type="slidenum">
              <a:rPr lang="en-GB" smtClean="0"/>
              <a:t>20</a:t>
            </a:fld>
            <a:endParaRPr lang="en-GB"/>
          </a:p>
        </p:txBody>
      </p:sp>
      <p:pic>
        <p:nvPicPr>
          <p:cNvPr id="3074" name="Picture 2">
            <a:extLst>
              <a:ext uri="{FF2B5EF4-FFF2-40B4-BE49-F238E27FC236}">
                <a16:creationId xmlns:a16="http://schemas.microsoft.com/office/drawing/2014/main" id="{78FC2120-B96E-65B8-F73B-FF5D7CA8F8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8814" y="3444572"/>
            <a:ext cx="4016477" cy="17672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A53B3BDF-9E5F-C322-E4EE-1EBCAB753B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5123" y="1232932"/>
            <a:ext cx="3800168" cy="15628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D420701-9072-AA95-F5BA-3B5A30FB613B}"/>
              </a:ext>
            </a:extLst>
          </p:cNvPr>
          <p:cNvSpPr txBox="1"/>
          <p:nvPr/>
        </p:nvSpPr>
        <p:spPr>
          <a:xfrm>
            <a:off x="1882878" y="2795751"/>
            <a:ext cx="2880852" cy="369332"/>
          </a:xfrm>
          <a:prstGeom prst="rect">
            <a:avLst/>
          </a:prstGeom>
          <a:noFill/>
        </p:spPr>
        <p:txBody>
          <a:bodyPr wrap="square" rtlCol="0">
            <a:spAutoFit/>
          </a:bodyPr>
          <a:lstStyle/>
          <a:p>
            <a:r>
              <a:rPr lang="en-GB" dirty="0" err="1"/>
              <a:t>ggF</a:t>
            </a:r>
            <a:r>
              <a:rPr lang="en-GB" dirty="0"/>
              <a:t> Triangle Diagram</a:t>
            </a:r>
          </a:p>
        </p:txBody>
      </p:sp>
      <p:sp>
        <p:nvSpPr>
          <p:cNvPr id="6" name="TextBox 5">
            <a:extLst>
              <a:ext uri="{FF2B5EF4-FFF2-40B4-BE49-F238E27FC236}">
                <a16:creationId xmlns:a16="http://schemas.microsoft.com/office/drawing/2014/main" id="{BDB72842-79DE-4A45-8DF4-51414B538D73}"/>
              </a:ext>
            </a:extLst>
          </p:cNvPr>
          <p:cNvSpPr txBox="1"/>
          <p:nvPr/>
        </p:nvSpPr>
        <p:spPr>
          <a:xfrm>
            <a:off x="1624781" y="5068532"/>
            <a:ext cx="2880852" cy="369332"/>
          </a:xfrm>
          <a:prstGeom prst="rect">
            <a:avLst/>
          </a:prstGeom>
          <a:noFill/>
        </p:spPr>
        <p:txBody>
          <a:bodyPr wrap="square" rtlCol="0">
            <a:spAutoFit/>
          </a:bodyPr>
          <a:lstStyle/>
          <a:p>
            <a:r>
              <a:rPr lang="en-GB" dirty="0" err="1"/>
              <a:t>ggF</a:t>
            </a:r>
            <a:r>
              <a:rPr lang="en-GB" dirty="0"/>
              <a:t> Box Diagram</a:t>
            </a:r>
          </a:p>
        </p:txBody>
      </p:sp>
      <p:sp>
        <p:nvSpPr>
          <p:cNvPr id="7" name="TextBox 6">
            <a:extLst>
              <a:ext uri="{FF2B5EF4-FFF2-40B4-BE49-F238E27FC236}">
                <a16:creationId xmlns:a16="http://schemas.microsoft.com/office/drawing/2014/main" id="{5600A241-6E7C-FA0B-B390-C86F790E8F0B}"/>
              </a:ext>
            </a:extLst>
          </p:cNvPr>
          <p:cNvSpPr txBox="1"/>
          <p:nvPr/>
        </p:nvSpPr>
        <p:spPr>
          <a:xfrm>
            <a:off x="700549" y="5616447"/>
            <a:ext cx="4729316" cy="923330"/>
          </a:xfrm>
          <a:prstGeom prst="rect">
            <a:avLst/>
          </a:prstGeom>
          <a:noFill/>
        </p:spPr>
        <p:txBody>
          <a:bodyPr wrap="square" rtlCol="0">
            <a:spAutoFit/>
          </a:bodyPr>
          <a:lstStyle/>
          <a:p>
            <a:r>
              <a:rPr lang="en-GB" dirty="0"/>
              <a:t>Box diagram is not sensitive to trilinear self-coupling constant. We take a cut on </a:t>
            </a:r>
            <a:r>
              <a:rPr lang="en-GB" dirty="0" err="1"/>
              <a:t>m</a:t>
            </a:r>
            <a:r>
              <a:rPr lang="en-GB" baseline="-25000" dirty="0" err="1"/>
              <a:t>HH</a:t>
            </a:r>
            <a:r>
              <a:rPr lang="en-GB" dirty="0"/>
              <a:t> to try and suppress these processes.</a:t>
            </a:r>
          </a:p>
        </p:txBody>
      </p:sp>
      <p:pic>
        <p:nvPicPr>
          <p:cNvPr id="3078" name="Picture 6">
            <a:extLst>
              <a:ext uri="{FF2B5EF4-FFF2-40B4-BE49-F238E27FC236}">
                <a16:creationId xmlns:a16="http://schemas.microsoft.com/office/drawing/2014/main" id="{D43B536E-B0CC-3E14-DE2C-CE6CA8B9A1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0562" y="1001037"/>
            <a:ext cx="2636402" cy="1794714"/>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FC2A24E2-F2FB-3750-E067-A2471A2204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4126" y="2669171"/>
            <a:ext cx="2484003" cy="1831211"/>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44B0EEBE-9FDD-43C1-BEDE-9E6C09CF4B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34328" y="2724863"/>
            <a:ext cx="2484003" cy="176292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310E2555-8EAB-9827-49D1-EDDE1A3FAA35}"/>
              </a:ext>
            </a:extLst>
          </p:cNvPr>
          <p:cNvSpPr txBox="1"/>
          <p:nvPr/>
        </p:nvSpPr>
        <p:spPr>
          <a:xfrm>
            <a:off x="6823587" y="4602226"/>
            <a:ext cx="4419599" cy="646331"/>
          </a:xfrm>
          <a:prstGeom prst="rect">
            <a:avLst/>
          </a:prstGeom>
          <a:noFill/>
        </p:spPr>
        <p:txBody>
          <a:bodyPr wrap="square" rtlCol="0">
            <a:spAutoFit/>
          </a:bodyPr>
          <a:lstStyle/>
          <a:p>
            <a:r>
              <a:rPr lang="en-GB" dirty="0"/>
              <a:t>Various vector boson fusion (VBF) processes.</a:t>
            </a:r>
          </a:p>
        </p:txBody>
      </p:sp>
      <p:sp>
        <p:nvSpPr>
          <p:cNvPr id="9" name="TextBox 8">
            <a:extLst>
              <a:ext uri="{FF2B5EF4-FFF2-40B4-BE49-F238E27FC236}">
                <a16:creationId xmlns:a16="http://schemas.microsoft.com/office/drawing/2014/main" id="{12A77FCA-E77F-89B6-1B50-9B658345F449}"/>
              </a:ext>
            </a:extLst>
          </p:cNvPr>
          <p:cNvSpPr txBox="1"/>
          <p:nvPr/>
        </p:nvSpPr>
        <p:spPr>
          <a:xfrm>
            <a:off x="6668728" y="5417095"/>
            <a:ext cx="4729316" cy="1200329"/>
          </a:xfrm>
          <a:prstGeom prst="rect">
            <a:avLst/>
          </a:prstGeom>
          <a:noFill/>
        </p:spPr>
        <p:txBody>
          <a:bodyPr wrap="square" rtlCol="0">
            <a:spAutoFit/>
          </a:bodyPr>
          <a:lstStyle/>
          <a:p>
            <a:r>
              <a:rPr lang="en-GB" dirty="0"/>
              <a:t>Relatively easy to split these processes from </a:t>
            </a:r>
            <a:r>
              <a:rPr lang="en-GB" dirty="0" err="1"/>
              <a:t>ggF</a:t>
            </a:r>
            <a:r>
              <a:rPr lang="en-GB" dirty="0"/>
              <a:t> as there are extra quarks that </a:t>
            </a:r>
            <a:r>
              <a:rPr lang="en-GB" dirty="0" err="1"/>
              <a:t>hadronise</a:t>
            </a:r>
            <a:r>
              <a:rPr lang="en-GB" dirty="0"/>
              <a:t> in final state. Only one of these diagrams is sensitive to self coupling.</a:t>
            </a:r>
          </a:p>
        </p:txBody>
      </p:sp>
      <p:sp>
        <p:nvSpPr>
          <p:cNvPr id="11" name="TextBox 10">
            <a:extLst>
              <a:ext uri="{FF2B5EF4-FFF2-40B4-BE49-F238E27FC236}">
                <a16:creationId xmlns:a16="http://schemas.microsoft.com/office/drawing/2014/main" id="{F09E28DE-A769-97B0-EF1A-6BA43D0B4ADC}"/>
              </a:ext>
            </a:extLst>
          </p:cNvPr>
          <p:cNvSpPr txBox="1"/>
          <p:nvPr/>
        </p:nvSpPr>
        <p:spPr>
          <a:xfrm>
            <a:off x="4505633" y="919053"/>
            <a:ext cx="6129336" cy="369332"/>
          </a:xfrm>
          <a:prstGeom prst="rect">
            <a:avLst/>
          </a:prstGeom>
          <a:noFill/>
        </p:spPr>
        <p:txBody>
          <a:bodyPr wrap="square">
            <a:spAutoFit/>
          </a:bodyPr>
          <a:lstStyle/>
          <a:p>
            <a:pPr marL="0" indent="0">
              <a:buNone/>
            </a:pPr>
            <a:r>
              <a:rPr lang="en-GB" dirty="0">
                <a:hlinkClick r:id="rId7"/>
              </a:rPr>
              <a:t>https://feynm.net/gallery/</a:t>
            </a:r>
            <a:r>
              <a:rPr lang="en-GB" dirty="0"/>
              <a:t> </a:t>
            </a:r>
          </a:p>
        </p:txBody>
      </p:sp>
    </p:spTree>
    <p:extLst>
      <p:ext uri="{BB962C8B-B14F-4D97-AF65-F5344CB8AC3E}">
        <p14:creationId xmlns:p14="http://schemas.microsoft.com/office/powerpoint/2010/main" val="227229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C94B0-FAB6-5AE4-867D-7FCC2EEA64FE}"/>
              </a:ext>
            </a:extLst>
          </p:cNvPr>
          <p:cNvSpPr>
            <a:spLocks noGrp="1"/>
          </p:cNvSpPr>
          <p:nvPr>
            <p:ph type="title"/>
          </p:nvPr>
        </p:nvSpPr>
        <p:spPr/>
        <p:txBody>
          <a:bodyPr/>
          <a:lstStyle/>
          <a:p>
            <a:r>
              <a:rPr lang="en-GB" dirty="0" err="1"/>
              <a:t>LepHad</a:t>
            </a:r>
            <a:r>
              <a:rPr lang="en-GB" dirty="0"/>
              <a:t> and </a:t>
            </a:r>
            <a:r>
              <a:rPr lang="en-GB" dirty="0" err="1"/>
              <a:t>HadHad</a:t>
            </a:r>
            <a:r>
              <a:rPr lang="en-GB" dirty="0"/>
              <a:t> Channels</a:t>
            </a:r>
          </a:p>
        </p:txBody>
      </p:sp>
      <p:sp>
        <p:nvSpPr>
          <p:cNvPr id="3" name="Content Placeholder 2">
            <a:extLst>
              <a:ext uri="{FF2B5EF4-FFF2-40B4-BE49-F238E27FC236}">
                <a16:creationId xmlns:a16="http://schemas.microsoft.com/office/drawing/2014/main" id="{5DC7EF94-F28B-6DB8-BF41-9DEEC1AD15D3}"/>
              </a:ext>
            </a:extLst>
          </p:cNvPr>
          <p:cNvSpPr>
            <a:spLocks noGrp="1"/>
          </p:cNvSpPr>
          <p:nvPr>
            <p:ph idx="1"/>
          </p:nvPr>
        </p:nvSpPr>
        <p:spPr/>
        <p:txBody>
          <a:bodyPr/>
          <a:lstStyle/>
          <a:p>
            <a:pPr marL="0" indent="0">
              <a:buNone/>
            </a:pPr>
            <a:r>
              <a:rPr lang="en-GB" dirty="0"/>
              <a:t>We further divide our </a:t>
            </a:r>
            <a:r>
              <a:rPr lang="en-GB" i="1" dirty="0"/>
              <a:t>HH → bb</a:t>
            </a:r>
            <a:r>
              <a:rPr lang="el-GR" i="1" dirty="0"/>
              <a:t>ττ</a:t>
            </a:r>
            <a:r>
              <a:rPr lang="en-GB" i="1" dirty="0"/>
              <a:t>  </a:t>
            </a:r>
            <a:r>
              <a:rPr lang="en-GB" dirty="0"/>
              <a:t>channel into two regions depending on how the tau-leptons decay.</a:t>
            </a:r>
          </a:p>
          <a:p>
            <a:pPr marL="0" indent="0">
              <a:buNone/>
            </a:pPr>
            <a:endParaRPr lang="en-GB" i="1" dirty="0"/>
          </a:p>
          <a:p>
            <a:pPr marL="0" indent="0">
              <a:buNone/>
            </a:pPr>
            <a:endParaRPr lang="en-GB" i="1" dirty="0"/>
          </a:p>
          <a:p>
            <a:pPr marL="0" indent="0">
              <a:buNone/>
            </a:pPr>
            <a:endParaRPr lang="en-GB" i="1" dirty="0"/>
          </a:p>
          <a:p>
            <a:pPr marL="0" indent="0">
              <a:buNone/>
            </a:pPr>
            <a:endParaRPr lang="en-GB" i="1" dirty="0"/>
          </a:p>
          <a:p>
            <a:pPr marL="0" indent="0">
              <a:buNone/>
            </a:pPr>
            <a:endParaRPr lang="en-GB" i="1" dirty="0"/>
          </a:p>
          <a:p>
            <a:pPr marL="0" indent="0">
              <a:buNone/>
            </a:pPr>
            <a:endParaRPr lang="en-GB" i="1" dirty="0"/>
          </a:p>
          <a:p>
            <a:pPr marL="0" indent="0">
              <a:buNone/>
            </a:pPr>
            <a:endParaRPr lang="en-GB" i="1" dirty="0"/>
          </a:p>
          <a:p>
            <a:pPr marL="0" indent="0">
              <a:buNone/>
            </a:pPr>
            <a:endParaRPr lang="en-GB" i="1" dirty="0"/>
          </a:p>
          <a:p>
            <a:pPr marL="0" indent="0">
              <a:buNone/>
            </a:pPr>
            <a:endParaRPr lang="en-GB" i="1" dirty="0"/>
          </a:p>
          <a:p>
            <a:pPr marL="0" indent="0">
              <a:buNone/>
            </a:pPr>
            <a:endParaRPr lang="en-GB" dirty="0"/>
          </a:p>
          <a:p>
            <a:pPr marL="0" indent="0">
              <a:buNone/>
            </a:pPr>
            <a:r>
              <a:rPr lang="en-GB" dirty="0"/>
              <a:t>Within our analysis, we only look at the case where both </a:t>
            </a:r>
            <a:r>
              <a:rPr lang="en-GB" dirty="0" err="1"/>
              <a:t>taus</a:t>
            </a:r>
            <a:r>
              <a:rPr lang="en-GB" dirty="0"/>
              <a:t> hadronically decay (</a:t>
            </a:r>
            <a:r>
              <a:rPr lang="el-GR" b="1" i="1" dirty="0"/>
              <a:t>τ</a:t>
            </a:r>
            <a:r>
              <a:rPr lang="en-GB" b="1" i="1" baseline="-25000" dirty="0"/>
              <a:t>had</a:t>
            </a:r>
            <a:r>
              <a:rPr lang="el-GR" b="1" i="1" dirty="0"/>
              <a:t>τ</a:t>
            </a:r>
            <a:r>
              <a:rPr lang="en-GB" b="1" i="1" baseline="-25000" dirty="0"/>
              <a:t>had</a:t>
            </a:r>
            <a:r>
              <a:rPr lang="en-GB" dirty="0"/>
              <a:t>) and the case where we have one leptonic and one hadronic (</a:t>
            </a:r>
            <a:r>
              <a:rPr lang="el-GR" b="1" i="1" dirty="0"/>
              <a:t>τ</a:t>
            </a:r>
            <a:r>
              <a:rPr lang="en-GB" b="1" i="1" baseline="-25000" dirty="0" err="1"/>
              <a:t>lep</a:t>
            </a:r>
            <a:r>
              <a:rPr lang="en-GB" b="1" i="1" baseline="-25000" dirty="0"/>
              <a:t> </a:t>
            </a:r>
            <a:r>
              <a:rPr lang="el-GR" b="1" i="1" dirty="0"/>
              <a:t>τ</a:t>
            </a:r>
            <a:r>
              <a:rPr lang="en-GB" b="1" i="1" baseline="-25000" dirty="0"/>
              <a:t>had</a:t>
            </a:r>
            <a:r>
              <a:rPr lang="en-GB" dirty="0"/>
              <a:t>)</a:t>
            </a:r>
          </a:p>
        </p:txBody>
      </p:sp>
      <p:sp>
        <p:nvSpPr>
          <p:cNvPr id="4" name="Slide Number Placeholder 3">
            <a:extLst>
              <a:ext uri="{FF2B5EF4-FFF2-40B4-BE49-F238E27FC236}">
                <a16:creationId xmlns:a16="http://schemas.microsoft.com/office/drawing/2014/main" id="{76C5F436-4AB4-DBAF-F7F6-2257958953BC}"/>
              </a:ext>
            </a:extLst>
          </p:cNvPr>
          <p:cNvSpPr>
            <a:spLocks noGrp="1"/>
          </p:cNvSpPr>
          <p:nvPr>
            <p:ph type="sldNum" sz="quarter" idx="12"/>
          </p:nvPr>
        </p:nvSpPr>
        <p:spPr/>
        <p:txBody>
          <a:bodyPr/>
          <a:lstStyle/>
          <a:p>
            <a:fld id="{FA1976BF-8893-4F90-A77B-25C1D11E43CA}" type="slidenum">
              <a:rPr lang="en-GB" smtClean="0"/>
              <a:t>21</a:t>
            </a:fld>
            <a:endParaRPr lang="en-GB"/>
          </a:p>
        </p:txBody>
      </p:sp>
      <p:pic>
        <p:nvPicPr>
          <p:cNvPr id="8" name="Picture 7">
            <a:extLst>
              <a:ext uri="{FF2B5EF4-FFF2-40B4-BE49-F238E27FC236}">
                <a16:creationId xmlns:a16="http://schemas.microsoft.com/office/drawing/2014/main" id="{5A03EC9E-7B1D-4598-B925-718C291E5E99}"/>
              </a:ext>
            </a:extLst>
          </p:cNvPr>
          <p:cNvPicPr>
            <a:picLocks noChangeAspect="1"/>
          </p:cNvPicPr>
          <p:nvPr/>
        </p:nvPicPr>
        <p:blipFill>
          <a:blip r:embed="rId2"/>
          <a:srcRect l="8782" t="17818" r="13570"/>
          <a:stretch/>
        </p:blipFill>
        <p:spPr>
          <a:xfrm>
            <a:off x="2041728" y="1437924"/>
            <a:ext cx="2164944" cy="1986762"/>
          </a:xfrm>
          <a:prstGeom prst="rect">
            <a:avLst/>
          </a:prstGeom>
        </p:spPr>
      </p:pic>
      <p:sp>
        <p:nvSpPr>
          <p:cNvPr id="9" name="TextBox 8">
            <a:extLst>
              <a:ext uri="{FF2B5EF4-FFF2-40B4-BE49-F238E27FC236}">
                <a16:creationId xmlns:a16="http://schemas.microsoft.com/office/drawing/2014/main" id="{7ECF9EFF-0FF4-7384-81DA-DDD3CAD200C9}"/>
              </a:ext>
            </a:extLst>
          </p:cNvPr>
          <p:cNvSpPr txBox="1"/>
          <p:nvPr/>
        </p:nvSpPr>
        <p:spPr>
          <a:xfrm>
            <a:off x="5456383" y="3783786"/>
            <a:ext cx="2914650" cy="646331"/>
          </a:xfrm>
          <a:prstGeom prst="rect">
            <a:avLst/>
          </a:prstGeom>
          <a:noFill/>
        </p:spPr>
        <p:txBody>
          <a:bodyPr wrap="square" rtlCol="0">
            <a:spAutoFit/>
          </a:bodyPr>
          <a:lstStyle/>
          <a:p>
            <a:r>
              <a:rPr lang="en-GB" dirty="0"/>
              <a:t>Hadronic (</a:t>
            </a:r>
            <a:r>
              <a:rPr lang="el-GR" b="1" i="1" dirty="0"/>
              <a:t>τ</a:t>
            </a:r>
            <a:r>
              <a:rPr lang="en-GB" b="1" i="1" baseline="-25000" dirty="0"/>
              <a:t>had</a:t>
            </a:r>
            <a:r>
              <a:rPr lang="en-GB" dirty="0"/>
              <a:t>) decays:</a:t>
            </a:r>
          </a:p>
          <a:p>
            <a:r>
              <a:rPr lang="en-GB" dirty="0"/>
              <a:t>quarks</a:t>
            </a:r>
          </a:p>
        </p:txBody>
      </p:sp>
      <p:sp>
        <p:nvSpPr>
          <p:cNvPr id="10" name="TextBox 9">
            <a:extLst>
              <a:ext uri="{FF2B5EF4-FFF2-40B4-BE49-F238E27FC236}">
                <a16:creationId xmlns:a16="http://schemas.microsoft.com/office/drawing/2014/main" id="{ED1E8843-E1DE-28AE-8A52-BF4BD96A8CF2}"/>
              </a:ext>
            </a:extLst>
          </p:cNvPr>
          <p:cNvSpPr txBox="1"/>
          <p:nvPr/>
        </p:nvSpPr>
        <p:spPr>
          <a:xfrm>
            <a:off x="8371033" y="3783786"/>
            <a:ext cx="2914650" cy="646331"/>
          </a:xfrm>
          <a:prstGeom prst="rect">
            <a:avLst/>
          </a:prstGeom>
          <a:noFill/>
        </p:spPr>
        <p:txBody>
          <a:bodyPr wrap="square" rtlCol="0">
            <a:spAutoFit/>
          </a:bodyPr>
          <a:lstStyle/>
          <a:p>
            <a:r>
              <a:rPr lang="en-GB" dirty="0"/>
              <a:t>Leptonic (</a:t>
            </a:r>
            <a:r>
              <a:rPr lang="el-GR" b="1" i="1" dirty="0"/>
              <a:t>τ</a:t>
            </a:r>
            <a:r>
              <a:rPr lang="en-GB" b="1" i="1" baseline="-25000" dirty="0" err="1"/>
              <a:t>lep</a:t>
            </a:r>
            <a:r>
              <a:rPr lang="en-GB" dirty="0"/>
              <a:t>) decays:</a:t>
            </a:r>
          </a:p>
          <a:p>
            <a:r>
              <a:rPr lang="en-GB" dirty="0"/>
              <a:t>electron/muon + neutrino</a:t>
            </a:r>
          </a:p>
        </p:txBody>
      </p:sp>
      <p:pic>
        <p:nvPicPr>
          <p:cNvPr id="2050" name="Picture 2" descr="particle physics - Can tau decay into a pair of charm and strange quarks? -  Physics Stack Exchange">
            <a:extLst>
              <a:ext uri="{FF2B5EF4-FFF2-40B4-BE49-F238E27FC236}">
                <a16:creationId xmlns:a16="http://schemas.microsoft.com/office/drawing/2014/main" id="{F92E8BF7-E55A-4A23-CDBE-DFF34B3DC0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5441" y="1202702"/>
            <a:ext cx="4492917" cy="2296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581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C2DDA-845B-326F-A4F6-D83066F51EBB}"/>
              </a:ext>
            </a:extLst>
          </p:cNvPr>
          <p:cNvSpPr>
            <a:spLocks noGrp="1"/>
          </p:cNvSpPr>
          <p:nvPr>
            <p:ph type="title"/>
          </p:nvPr>
        </p:nvSpPr>
        <p:spPr/>
        <p:txBody>
          <a:bodyPr/>
          <a:lstStyle/>
          <a:p>
            <a:r>
              <a:rPr lang="en-GB" dirty="0"/>
              <a:t>Graph Neural Networks</a:t>
            </a:r>
          </a:p>
        </p:txBody>
      </p:sp>
      <p:sp>
        <p:nvSpPr>
          <p:cNvPr id="3" name="Content Placeholder 2">
            <a:extLst>
              <a:ext uri="{FF2B5EF4-FFF2-40B4-BE49-F238E27FC236}">
                <a16:creationId xmlns:a16="http://schemas.microsoft.com/office/drawing/2014/main" id="{960683F7-C364-2CAC-5814-F84AD2135909}"/>
              </a:ext>
            </a:extLst>
          </p:cNvPr>
          <p:cNvSpPr>
            <a:spLocks noGrp="1"/>
          </p:cNvSpPr>
          <p:nvPr>
            <p:ph idx="1"/>
          </p:nvPr>
        </p:nvSpPr>
        <p:spPr>
          <a:xfrm>
            <a:off x="94890" y="595222"/>
            <a:ext cx="11982091" cy="874813"/>
          </a:xfrm>
        </p:spPr>
        <p:txBody>
          <a:bodyPr/>
          <a:lstStyle/>
          <a:p>
            <a:pPr marL="0" indent="0">
              <a:buNone/>
            </a:pPr>
            <a:r>
              <a:rPr lang="en-GB" dirty="0"/>
              <a:t>Our MVAs take object kinematics and variables calculated from the kinematics such as:</a:t>
            </a:r>
          </a:p>
          <a:p>
            <a:pPr marL="0" indent="0">
              <a:buNone/>
            </a:pPr>
            <a:r>
              <a:rPr lang="en-GB" dirty="0"/>
              <a:t>● </a:t>
            </a:r>
            <a:r>
              <a:rPr lang="en-GB" dirty="0" err="1"/>
              <a:t>m</a:t>
            </a:r>
            <a:r>
              <a:rPr lang="en-GB" baseline="-25000" dirty="0" err="1"/>
              <a:t>bb</a:t>
            </a:r>
            <a:r>
              <a:rPr lang="en-GB" baseline="-25000" dirty="0"/>
              <a:t> </a:t>
            </a:r>
            <a:r>
              <a:rPr lang="en-GB" dirty="0"/>
              <a:t>	 ● </a:t>
            </a:r>
            <a:r>
              <a:rPr lang="en-GB" dirty="0" err="1"/>
              <a:t>m</a:t>
            </a:r>
            <a:r>
              <a:rPr lang="en-GB" baseline="-25000" dirty="0" err="1"/>
              <a:t>HH</a:t>
            </a:r>
            <a:r>
              <a:rPr lang="en-GB" dirty="0"/>
              <a:t>	 ● </a:t>
            </a:r>
            <a:r>
              <a:rPr lang="el-GR" dirty="0"/>
              <a:t>Δ</a:t>
            </a:r>
            <a:r>
              <a:rPr lang="en-GB" dirty="0"/>
              <a:t>R</a:t>
            </a:r>
            <a:r>
              <a:rPr lang="el-GR" baseline="-25000" dirty="0"/>
              <a:t>ττ</a:t>
            </a:r>
            <a:r>
              <a:rPr lang="en-GB" dirty="0"/>
              <a:t>	 and so on…</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
        <p:nvSpPr>
          <p:cNvPr id="4" name="Slide Number Placeholder 3">
            <a:extLst>
              <a:ext uri="{FF2B5EF4-FFF2-40B4-BE49-F238E27FC236}">
                <a16:creationId xmlns:a16="http://schemas.microsoft.com/office/drawing/2014/main" id="{7B339AFB-0C51-11AD-7E1A-28A77B0F12EB}"/>
              </a:ext>
            </a:extLst>
          </p:cNvPr>
          <p:cNvSpPr>
            <a:spLocks noGrp="1"/>
          </p:cNvSpPr>
          <p:nvPr>
            <p:ph type="sldNum" sz="quarter" idx="12"/>
          </p:nvPr>
        </p:nvSpPr>
        <p:spPr/>
        <p:txBody>
          <a:bodyPr/>
          <a:lstStyle/>
          <a:p>
            <a:fld id="{FA1976BF-8893-4F90-A77B-25C1D11E43CA}" type="slidenum">
              <a:rPr lang="en-GB" smtClean="0"/>
              <a:t>22</a:t>
            </a:fld>
            <a:endParaRPr lang="en-GB"/>
          </a:p>
        </p:txBody>
      </p:sp>
      <p:sp>
        <p:nvSpPr>
          <p:cNvPr id="42" name="TextBox 41">
            <a:extLst>
              <a:ext uri="{FF2B5EF4-FFF2-40B4-BE49-F238E27FC236}">
                <a16:creationId xmlns:a16="http://schemas.microsoft.com/office/drawing/2014/main" id="{B542E8F1-D788-6034-C9FF-50E164C7211B}"/>
              </a:ext>
            </a:extLst>
          </p:cNvPr>
          <p:cNvSpPr txBox="1"/>
          <p:nvPr/>
        </p:nvSpPr>
        <p:spPr>
          <a:xfrm>
            <a:off x="94890" y="1470828"/>
            <a:ext cx="8884518" cy="707886"/>
          </a:xfrm>
          <a:prstGeom prst="rect">
            <a:avLst/>
          </a:prstGeom>
          <a:noFill/>
        </p:spPr>
        <p:txBody>
          <a:bodyPr wrap="square" rtlCol="0">
            <a:spAutoFit/>
          </a:bodyPr>
          <a:lstStyle/>
          <a:p>
            <a:r>
              <a:rPr lang="en-GB" sz="2000" dirty="0"/>
              <a:t>For the current analysis we use graph neural networks (GNNs):</a:t>
            </a:r>
          </a:p>
          <a:p>
            <a:endParaRPr lang="en-GB" sz="2000" dirty="0"/>
          </a:p>
        </p:txBody>
      </p:sp>
      <p:sp>
        <p:nvSpPr>
          <p:cNvPr id="273" name="TextBox 272">
            <a:extLst>
              <a:ext uri="{FF2B5EF4-FFF2-40B4-BE49-F238E27FC236}">
                <a16:creationId xmlns:a16="http://schemas.microsoft.com/office/drawing/2014/main" id="{B286A4A5-E522-2103-4DE3-0A09EEC4D1AE}"/>
              </a:ext>
            </a:extLst>
          </p:cNvPr>
          <p:cNvSpPr txBox="1"/>
          <p:nvPr/>
        </p:nvSpPr>
        <p:spPr>
          <a:xfrm>
            <a:off x="3927617" y="7219256"/>
            <a:ext cx="1219064" cy="369332"/>
          </a:xfrm>
          <a:prstGeom prst="rect">
            <a:avLst/>
          </a:prstGeom>
          <a:noFill/>
        </p:spPr>
        <p:txBody>
          <a:bodyPr wrap="square" rtlCol="0">
            <a:spAutoFit/>
          </a:bodyPr>
          <a:lstStyle/>
          <a:p>
            <a:pPr algn="ctr"/>
            <a:r>
              <a:rPr lang="en-GB" b="1" dirty="0"/>
              <a:t>…</a:t>
            </a:r>
          </a:p>
        </p:txBody>
      </p:sp>
      <p:grpSp>
        <p:nvGrpSpPr>
          <p:cNvPr id="1112" name="Group 1111">
            <a:extLst>
              <a:ext uri="{FF2B5EF4-FFF2-40B4-BE49-F238E27FC236}">
                <a16:creationId xmlns:a16="http://schemas.microsoft.com/office/drawing/2014/main" id="{6621A38E-EE9A-9BE1-8217-53E5DB76F39B}"/>
              </a:ext>
            </a:extLst>
          </p:cNvPr>
          <p:cNvGrpSpPr/>
          <p:nvPr/>
        </p:nvGrpSpPr>
        <p:grpSpPr>
          <a:xfrm>
            <a:off x="94890" y="2002255"/>
            <a:ext cx="12271736" cy="4695470"/>
            <a:chOff x="374080" y="1819692"/>
            <a:chExt cx="12271736" cy="4695470"/>
          </a:xfrm>
        </p:grpSpPr>
        <p:grpSp>
          <p:nvGrpSpPr>
            <p:cNvPr id="1103" name="Group 1102">
              <a:extLst>
                <a:ext uri="{FF2B5EF4-FFF2-40B4-BE49-F238E27FC236}">
                  <a16:creationId xmlns:a16="http://schemas.microsoft.com/office/drawing/2014/main" id="{4374CEE2-363F-96F4-71DF-3BCAF9B5C514}"/>
                </a:ext>
              </a:extLst>
            </p:cNvPr>
            <p:cNvGrpSpPr/>
            <p:nvPr/>
          </p:nvGrpSpPr>
          <p:grpSpPr>
            <a:xfrm>
              <a:off x="740042" y="1985461"/>
              <a:ext cx="8938735" cy="4529701"/>
              <a:chOff x="920548" y="2051380"/>
              <a:chExt cx="8938735" cy="4529701"/>
            </a:xfrm>
          </p:grpSpPr>
          <p:grpSp>
            <p:nvGrpSpPr>
              <p:cNvPr id="302" name="Group 301">
                <a:extLst>
                  <a:ext uri="{FF2B5EF4-FFF2-40B4-BE49-F238E27FC236}">
                    <a16:creationId xmlns:a16="http://schemas.microsoft.com/office/drawing/2014/main" id="{F0BC00DD-324C-03AD-3147-8A5BFE1B7F2B}"/>
                  </a:ext>
                </a:extLst>
              </p:cNvPr>
              <p:cNvGrpSpPr/>
              <p:nvPr/>
            </p:nvGrpSpPr>
            <p:grpSpPr>
              <a:xfrm>
                <a:off x="3511953" y="2051380"/>
                <a:ext cx="6347330" cy="4529701"/>
                <a:chOff x="2828242" y="19665048"/>
                <a:chExt cx="7971645" cy="5688875"/>
              </a:xfrm>
            </p:grpSpPr>
            <p:grpSp>
              <p:nvGrpSpPr>
                <p:cNvPr id="303" name="Group 302">
                  <a:extLst>
                    <a:ext uri="{FF2B5EF4-FFF2-40B4-BE49-F238E27FC236}">
                      <a16:creationId xmlns:a16="http://schemas.microsoft.com/office/drawing/2014/main" id="{9A72475C-3E3E-0CBB-61BB-6A8F96AED3F4}"/>
                    </a:ext>
                  </a:extLst>
                </p:cNvPr>
                <p:cNvGrpSpPr/>
                <p:nvPr/>
              </p:nvGrpSpPr>
              <p:grpSpPr>
                <a:xfrm>
                  <a:off x="2828242" y="19665048"/>
                  <a:ext cx="7971645" cy="5685383"/>
                  <a:chOff x="3440452" y="18951883"/>
                  <a:chExt cx="7908537" cy="5685383"/>
                </a:xfrm>
              </p:grpSpPr>
              <p:grpSp>
                <p:nvGrpSpPr>
                  <p:cNvPr id="305" name="Group 304">
                    <a:extLst>
                      <a:ext uri="{FF2B5EF4-FFF2-40B4-BE49-F238E27FC236}">
                        <a16:creationId xmlns:a16="http://schemas.microsoft.com/office/drawing/2014/main" id="{AE97B640-266F-6C95-2A1E-09B30495F723}"/>
                      </a:ext>
                    </a:extLst>
                  </p:cNvPr>
                  <p:cNvGrpSpPr/>
                  <p:nvPr/>
                </p:nvGrpSpPr>
                <p:grpSpPr>
                  <a:xfrm>
                    <a:off x="3488572" y="18951883"/>
                    <a:ext cx="7860417" cy="5685383"/>
                    <a:chOff x="3488572" y="18951883"/>
                    <a:chExt cx="7860417" cy="5685383"/>
                  </a:xfrm>
                </p:grpSpPr>
                <p:sp>
                  <p:nvSpPr>
                    <p:cNvPr id="1081" name="Rectangle 1080">
                      <a:extLst>
                        <a:ext uri="{FF2B5EF4-FFF2-40B4-BE49-F238E27FC236}">
                          <a16:creationId xmlns:a16="http://schemas.microsoft.com/office/drawing/2014/main" id="{6E9BB3A5-5A8B-091B-F534-D47B5209E067}"/>
                        </a:ext>
                      </a:extLst>
                    </p:cNvPr>
                    <p:cNvSpPr/>
                    <p:nvPr/>
                  </p:nvSpPr>
                  <p:spPr>
                    <a:xfrm>
                      <a:off x="3488572" y="18956040"/>
                      <a:ext cx="2349660" cy="568122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82" name="Rectangle 1081">
                      <a:extLst>
                        <a:ext uri="{FF2B5EF4-FFF2-40B4-BE49-F238E27FC236}">
                          <a16:creationId xmlns:a16="http://schemas.microsoft.com/office/drawing/2014/main" id="{3AB8A26C-3289-6C09-839F-C4B207082F5A}"/>
                        </a:ext>
                      </a:extLst>
                    </p:cNvPr>
                    <p:cNvSpPr/>
                    <p:nvPr/>
                  </p:nvSpPr>
                  <p:spPr>
                    <a:xfrm>
                      <a:off x="5815082" y="18956040"/>
                      <a:ext cx="2813230" cy="5681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83" name="Rectangle 1082">
                      <a:extLst>
                        <a:ext uri="{FF2B5EF4-FFF2-40B4-BE49-F238E27FC236}">
                          <a16:creationId xmlns:a16="http://schemas.microsoft.com/office/drawing/2014/main" id="{7F052420-54E5-0CED-1F06-A84A1EC1F9DF}"/>
                        </a:ext>
                      </a:extLst>
                    </p:cNvPr>
                    <p:cNvSpPr/>
                    <p:nvPr/>
                  </p:nvSpPr>
                  <p:spPr>
                    <a:xfrm>
                      <a:off x="8618720" y="18951883"/>
                      <a:ext cx="2730269" cy="567453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bg1">
                            <a:lumMod val="95000"/>
                          </a:schemeClr>
                        </a:solidFill>
                      </a:endParaRPr>
                    </a:p>
                  </p:txBody>
                </p:sp>
              </p:grpSp>
              <p:grpSp>
                <p:nvGrpSpPr>
                  <p:cNvPr id="306" name="Group 305">
                    <a:extLst>
                      <a:ext uri="{FF2B5EF4-FFF2-40B4-BE49-F238E27FC236}">
                        <a16:creationId xmlns:a16="http://schemas.microsoft.com/office/drawing/2014/main" id="{580BD593-2591-442D-81EA-5AB55C1FAC72}"/>
                      </a:ext>
                    </a:extLst>
                  </p:cNvPr>
                  <p:cNvGrpSpPr/>
                  <p:nvPr/>
                </p:nvGrpSpPr>
                <p:grpSpPr>
                  <a:xfrm>
                    <a:off x="3440452" y="19157107"/>
                    <a:ext cx="7793780" cy="5250832"/>
                    <a:chOff x="3440452" y="19157107"/>
                    <a:chExt cx="7793780" cy="5250832"/>
                  </a:xfrm>
                </p:grpSpPr>
                <p:grpSp>
                  <p:nvGrpSpPr>
                    <p:cNvPr id="307" name="Group 306">
                      <a:extLst>
                        <a:ext uri="{FF2B5EF4-FFF2-40B4-BE49-F238E27FC236}">
                          <a16:creationId xmlns:a16="http://schemas.microsoft.com/office/drawing/2014/main" id="{026392F9-741A-477F-26DF-2DAD09491D24}"/>
                        </a:ext>
                      </a:extLst>
                    </p:cNvPr>
                    <p:cNvGrpSpPr/>
                    <p:nvPr/>
                  </p:nvGrpSpPr>
                  <p:grpSpPr>
                    <a:xfrm>
                      <a:off x="3947448" y="19855416"/>
                      <a:ext cx="6296586" cy="4552523"/>
                      <a:chOff x="1512723" y="19140798"/>
                      <a:chExt cx="6296586" cy="4552523"/>
                    </a:xfrm>
                  </p:grpSpPr>
                  <p:grpSp>
                    <p:nvGrpSpPr>
                      <p:cNvPr id="312" name="Group 311">
                        <a:extLst>
                          <a:ext uri="{FF2B5EF4-FFF2-40B4-BE49-F238E27FC236}">
                            <a16:creationId xmlns:a16="http://schemas.microsoft.com/office/drawing/2014/main" id="{2F45F014-0F71-12EC-1FBE-19521D1ED20A}"/>
                          </a:ext>
                        </a:extLst>
                      </p:cNvPr>
                      <p:cNvGrpSpPr/>
                      <p:nvPr/>
                    </p:nvGrpSpPr>
                    <p:grpSpPr>
                      <a:xfrm>
                        <a:off x="1512723" y="19140798"/>
                        <a:ext cx="6296586" cy="4552523"/>
                        <a:chOff x="111550" y="18950165"/>
                        <a:chExt cx="6296586" cy="4552523"/>
                      </a:xfrm>
                    </p:grpSpPr>
                    <p:grpSp>
                      <p:nvGrpSpPr>
                        <p:cNvPr id="1062" name="Group 1061">
                          <a:extLst>
                            <a:ext uri="{FF2B5EF4-FFF2-40B4-BE49-F238E27FC236}">
                              <a16:creationId xmlns:a16="http://schemas.microsoft.com/office/drawing/2014/main" id="{21312A25-94A1-F045-0B5A-C5A4BE38FD27}"/>
                            </a:ext>
                          </a:extLst>
                        </p:cNvPr>
                        <p:cNvGrpSpPr/>
                        <p:nvPr/>
                      </p:nvGrpSpPr>
                      <p:grpSpPr>
                        <a:xfrm>
                          <a:off x="111550" y="18950165"/>
                          <a:ext cx="4548960" cy="4552523"/>
                          <a:chOff x="111550" y="18950165"/>
                          <a:chExt cx="4548960" cy="4552523"/>
                        </a:xfrm>
                      </p:grpSpPr>
                      <p:grpSp>
                        <p:nvGrpSpPr>
                          <p:cNvPr id="1064" name="Group 1063">
                            <a:extLst>
                              <a:ext uri="{FF2B5EF4-FFF2-40B4-BE49-F238E27FC236}">
                                <a16:creationId xmlns:a16="http://schemas.microsoft.com/office/drawing/2014/main" id="{065D41AD-D473-00F0-EE54-B3A96A261451}"/>
                              </a:ext>
                            </a:extLst>
                          </p:cNvPr>
                          <p:cNvGrpSpPr/>
                          <p:nvPr/>
                        </p:nvGrpSpPr>
                        <p:grpSpPr>
                          <a:xfrm>
                            <a:off x="111550" y="19594763"/>
                            <a:ext cx="995448" cy="3360468"/>
                            <a:chOff x="111550" y="19154486"/>
                            <a:chExt cx="995448" cy="3360468"/>
                          </a:xfrm>
                        </p:grpSpPr>
                        <p:sp>
                          <p:nvSpPr>
                            <p:cNvPr id="1077" name="Oval 1076">
                              <a:extLst>
                                <a:ext uri="{FF2B5EF4-FFF2-40B4-BE49-F238E27FC236}">
                                  <a16:creationId xmlns:a16="http://schemas.microsoft.com/office/drawing/2014/main" id="{3AD9D65E-ABD1-5A99-BA47-113524CC30B5}"/>
                                </a:ext>
                              </a:extLst>
                            </p:cNvPr>
                            <p:cNvSpPr/>
                            <p:nvPr/>
                          </p:nvSpPr>
                          <p:spPr>
                            <a:xfrm>
                              <a:off x="123821" y="19154486"/>
                              <a:ext cx="850905" cy="850905"/>
                            </a:xfrm>
                            <a:prstGeom prst="ellipse">
                              <a:avLst/>
                            </a:prstGeom>
                            <a:solidFill>
                              <a:srgbClr val="9B62ED"/>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78" name="Oval 1077">
                              <a:extLst>
                                <a:ext uri="{FF2B5EF4-FFF2-40B4-BE49-F238E27FC236}">
                                  <a16:creationId xmlns:a16="http://schemas.microsoft.com/office/drawing/2014/main" id="{CB03D2C3-68F9-6780-7C62-E67D3B06AFB5}"/>
                                </a:ext>
                              </a:extLst>
                            </p:cNvPr>
                            <p:cNvSpPr/>
                            <p:nvPr/>
                          </p:nvSpPr>
                          <p:spPr>
                            <a:xfrm>
                              <a:off x="119558" y="20104105"/>
                              <a:ext cx="850905" cy="850905"/>
                            </a:xfrm>
                            <a:prstGeom prst="ellipse">
                              <a:avLst/>
                            </a:prstGeom>
                            <a:solidFill>
                              <a:srgbClr val="9B62ED"/>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79" name="Oval 1078">
                              <a:extLst>
                                <a:ext uri="{FF2B5EF4-FFF2-40B4-BE49-F238E27FC236}">
                                  <a16:creationId xmlns:a16="http://schemas.microsoft.com/office/drawing/2014/main" id="{C2054D62-7708-342A-05C8-FEA85CB1BE8D}"/>
                                </a:ext>
                              </a:extLst>
                            </p:cNvPr>
                            <p:cNvSpPr/>
                            <p:nvPr/>
                          </p:nvSpPr>
                          <p:spPr>
                            <a:xfrm>
                              <a:off x="111550" y="21664049"/>
                              <a:ext cx="850905" cy="850905"/>
                            </a:xfrm>
                            <a:prstGeom prst="ellipse">
                              <a:avLst/>
                            </a:prstGeom>
                            <a:solidFill>
                              <a:srgbClr val="9B62ED"/>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80" name="TextBox 1079">
                              <a:extLst>
                                <a:ext uri="{FF2B5EF4-FFF2-40B4-BE49-F238E27FC236}">
                                  <a16:creationId xmlns:a16="http://schemas.microsoft.com/office/drawing/2014/main" id="{D5494666-32B0-6789-D18D-66B7181328B4}"/>
                                </a:ext>
                              </a:extLst>
                            </p:cNvPr>
                            <p:cNvSpPr txBox="1"/>
                            <p:nvPr/>
                          </p:nvSpPr>
                          <p:spPr>
                            <a:xfrm rot="5400000">
                              <a:off x="278893" y="20971910"/>
                              <a:ext cx="850905" cy="805304"/>
                            </a:xfrm>
                            <a:prstGeom prst="rect">
                              <a:avLst/>
                            </a:prstGeom>
                            <a:noFill/>
                          </p:spPr>
                          <p:txBody>
                            <a:bodyPr wrap="square" rtlCol="0">
                              <a:spAutoFit/>
                            </a:bodyPr>
                            <a:lstStyle/>
                            <a:p>
                              <a:r>
                                <a:rPr lang="en-GB" sz="3600" dirty="0"/>
                                <a:t>…</a:t>
                              </a:r>
                            </a:p>
                          </p:txBody>
                        </p:sp>
                      </p:grpSp>
                      <p:grpSp>
                        <p:nvGrpSpPr>
                          <p:cNvPr id="1065" name="Group 1064">
                            <a:extLst>
                              <a:ext uri="{FF2B5EF4-FFF2-40B4-BE49-F238E27FC236}">
                                <a16:creationId xmlns:a16="http://schemas.microsoft.com/office/drawing/2014/main" id="{CE14C00F-506E-BF9A-F706-5985228E1EF1}"/>
                              </a:ext>
                            </a:extLst>
                          </p:cNvPr>
                          <p:cNvGrpSpPr/>
                          <p:nvPr/>
                        </p:nvGrpSpPr>
                        <p:grpSpPr>
                          <a:xfrm>
                            <a:off x="2258484" y="18950165"/>
                            <a:ext cx="982746" cy="4552523"/>
                            <a:chOff x="2258484" y="18950165"/>
                            <a:chExt cx="982746" cy="4552523"/>
                          </a:xfrm>
                        </p:grpSpPr>
                        <p:sp>
                          <p:nvSpPr>
                            <p:cNvPr id="1072" name="Oval 1071">
                              <a:extLst>
                                <a:ext uri="{FF2B5EF4-FFF2-40B4-BE49-F238E27FC236}">
                                  <a16:creationId xmlns:a16="http://schemas.microsoft.com/office/drawing/2014/main" id="{2A044C2F-3806-E2C4-68AC-EDF4F6643A86}"/>
                                </a:ext>
                              </a:extLst>
                            </p:cNvPr>
                            <p:cNvSpPr/>
                            <p:nvPr/>
                          </p:nvSpPr>
                          <p:spPr>
                            <a:xfrm>
                              <a:off x="2258484" y="22651783"/>
                              <a:ext cx="850905" cy="850905"/>
                            </a:xfrm>
                            <a:prstGeom prst="ellipse">
                              <a:avLst/>
                            </a:prstGeom>
                            <a:solidFill>
                              <a:srgbClr val="6F1EE6"/>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73" name="Oval 1072">
                              <a:extLst>
                                <a:ext uri="{FF2B5EF4-FFF2-40B4-BE49-F238E27FC236}">
                                  <a16:creationId xmlns:a16="http://schemas.microsoft.com/office/drawing/2014/main" id="{9C5260A9-7B7A-660D-CB04-F9AD34F7EBD2}"/>
                                </a:ext>
                              </a:extLst>
                            </p:cNvPr>
                            <p:cNvSpPr/>
                            <p:nvPr/>
                          </p:nvSpPr>
                          <p:spPr>
                            <a:xfrm>
                              <a:off x="2258484" y="18950165"/>
                              <a:ext cx="850905" cy="850905"/>
                            </a:xfrm>
                            <a:prstGeom prst="ellipse">
                              <a:avLst/>
                            </a:prstGeom>
                            <a:solidFill>
                              <a:srgbClr val="6F1EE6"/>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74" name="Oval 1073">
                              <a:extLst>
                                <a:ext uri="{FF2B5EF4-FFF2-40B4-BE49-F238E27FC236}">
                                  <a16:creationId xmlns:a16="http://schemas.microsoft.com/office/drawing/2014/main" id="{E71F869A-4B43-3241-7E82-5B36DE3B78DA}"/>
                                </a:ext>
                              </a:extLst>
                            </p:cNvPr>
                            <p:cNvSpPr/>
                            <p:nvPr/>
                          </p:nvSpPr>
                          <p:spPr>
                            <a:xfrm>
                              <a:off x="2258484" y="19935802"/>
                              <a:ext cx="850905" cy="850905"/>
                            </a:xfrm>
                            <a:prstGeom prst="ellipse">
                              <a:avLst/>
                            </a:prstGeom>
                            <a:solidFill>
                              <a:srgbClr val="6F1EE6"/>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75" name="Oval 1074">
                              <a:extLst>
                                <a:ext uri="{FF2B5EF4-FFF2-40B4-BE49-F238E27FC236}">
                                  <a16:creationId xmlns:a16="http://schemas.microsoft.com/office/drawing/2014/main" id="{46391DB6-254D-8BA9-53FD-857A19D8C867}"/>
                                </a:ext>
                              </a:extLst>
                            </p:cNvPr>
                            <p:cNvSpPr/>
                            <p:nvPr/>
                          </p:nvSpPr>
                          <p:spPr>
                            <a:xfrm>
                              <a:off x="2264830" y="20930006"/>
                              <a:ext cx="850905" cy="850905"/>
                            </a:xfrm>
                            <a:prstGeom prst="ellipse">
                              <a:avLst/>
                            </a:prstGeom>
                            <a:solidFill>
                              <a:srgbClr val="6F1EE6"/>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76" name="TextBox 1075">
                              <a:extLst>
                                <a:ext uri="{FF2B5EF4-FFF2-40B4-BE49-F238E27FC236}">
                                  <a16:creationId xmlns:a16="http://schemas.microsoft.com/office/drawing/2014/main" id="{44642E03-2D82-0389-4BFE-1BA4C9DB4FEE}"/>
                                </a:ext>
                              </a:extLst>
                            </p:cNvPr>
                            <p:cNvSpPr txBox="1"/>
                            <p:nvPr/>
                          </p:nvSpPr>
                          <p:spPr>
                            <a:xfrm rot="5400000">
                              <a:off x="2413125" y="21901227"/>
                              <a:ext cx="850905" cy="805304"/>
                            </a:xfrm>
                            <a:prstGeom prst="rect">
                              <a:avLst/>
                            </a:prstGeom>
                            <a:noFill/>
                          </p:spPr>
                          <p:txBody>
                            <a:bodyPr wrap="square" rtlCol="0">
                              <a:spAutoFit/>
                            </a:bodyPr>
                            <a:lstStyle/>
                            <a:p>
                              <a:r>
                                <a:rPr lang="en-GB" sz="3600" dirty="0"/>
                                <a:t>…</a:t>
                              </a:r>
                            </a:p>
                          </p:txBody>
                        </p:sp>
                      </p:grpSp>
                      <p:grpSp>
                        <p:nvGrpSpPr>
                          <p:cNvPr id="1066" name="Group 1065">
                            <a:extLst>
                              <a:ext uri="{FF2B5EF4-FFF2-40B4-BE49-F238E27FC236}">
                                <a16:creationId xmlns:a16="http://schemas.microsoft.com/office/drawing/2014/main" id="{96E3B720-B31C-A0F2-4EC1-21A99568E6C0}"/>
                              </a:ext>
                            </a:extLst>
                          </p:cNvPr>
                          <p:cNvGrpSpPr/>
                          <p:nvPr/>
                        </p:nvGrpSpPr>
                        <p:grpSpPr>
                          <a:xfrm>
                            <a:off x="3677764" y="18950165"/>
                            <a:ext cx="982746" cy="4552523"/>
                            <a:chOff x="2258484" y="18950165"/>
                            <a:chExt cx="982746" cy="4552523"/>
                          </a:xfrm>
                        </p:grpSpPr>
                        <p:sp>
                          <p:nvSpPr>
                            <p:cNvPr id="1067" name="Oval 1066">
                              <a:extLst>
                                <a:ext uri="{FF2B5EF4-FFF2-40B4-BE49-F238E27FC236}">
                                  <a16:creationId xmlns:a16="http://schemas.microsoft.com/office/drawing/2014/main" id="{20CB7DEF-7DE7-66D4-D31A-013A48A37EAF}"/>
                                </a:ext>
                              </a:extLst>
                            </p:cNvPr>
                            <p:cNvSpPr/>
                            <p:nvPr/>
                          </p:nvSpPr>
                          <p:spPr>
                            <a:xfrm>
                              <a:off x="2258484" y="22651783"/>
                              <a:ext cx="850905" cy="850905"/>
                            </a:xfrm>
                            <a:prstGeom prst="ellipse">
                              <a:avLst/>
                            </a:prstGeom>
                            <a:solidFill>
                              <a:srgbClr val="6F1EE6"/>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68" name="Oval 1067">
                              <a:extLst>
                                <a:ext uri="{FF2B5EF4-FFF2-40B4-BE49-F238E27FC236}">
                                  <a16:creationId xmlns:a16="http://schemas.microsoft.com/office/drawing/2014/main" id="{B1EB6D88-0355-1EF9-B3C5-54F9F35DECDA}"/>
                                </a:ext>
                              </a:extLst>
                            </p:cNvPr>
                            <p:cNvSpPr/>
                            <p:nvPr/>
                          </p:nvSpPr>
                          <p:spPr>
                            <a:xfrm>
                              <a:off x="2258484" y="18950165"/>
                              <a:ext cx="850905" cy="850905"/>
                            </a:xfrm>
                            <a:prstGeom prst="ellipse">
                              <a:avLst/>
                            </a:prstGeom>
                            <a:solidFill>
                              <a:srgbClr val="6F1EE6"/>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69" name="Oval 1068">
                              <a:extLst>
                                <a:ext uri="{FF2B5EF4-FFF2-40B4-BE49-F238E27FC236}">
                                  <a16:creationId xmlns:a16="http://schemas.microsoft.com/office/drawing/2014/main" id="{B6F3D5C9-3B3C-930D-7ACE-F28B457683BB}"/>
                                </a:ext>
                              </a:extLst>
                            </p:cNvPr>
                            <p:cNvSpPr/>
                            <p:nvPr/>
                          </p:nvSpPr>
                          <p:spPr>
                            <a:xfrm>
                              <a:off x="2258484" y="19935802"/>
                              <a:ext cx="850905" cy="850905"/>
                            </a:xfrm>
                            <a:prstGeom prst="ellipse">
                              <a:avLst/>
                            </a:prstGeom>
                            <a:solidFill>
                              <a:srgbClr val="6F1EE6"/>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70" name="Oval 1069">
                              <a:extLst>
                                <a:ext uri="{FF2B5EF4-FFF2-40B4-BE49-F238E27FC236}">
                                  <a16:creationId xmlns:a16="http://schemas.microsoft.com/office/drawing/2014/main" id="{0002C471-D76D-230C-103F-82D4D84FDBF5}"/>
                                </a:ext>
                              </a:extLst>
                            </p:cNvPr>
                            <p:cNvSpPr/>
                            <p:nvPr/>
                          </p:nvSpPr>
                          <p:spPr>
                            <a:xfrm>
                              <a:off x="2264830" y="20930006"/>
                              <a:ext cx="850905" cy="850905"/>
                            </a:xfrm>
                            <a:prstGeom prst="ellipse">
                              <a:avLst/>
                            </a:prstGeom>
                            <a:solidFill>
                              <a:srgbClr val="6F1EE6"/>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sp>
                          <p:nvSpPr>
                            <p:cNvPr id="1071" name="TextBox 1070">
                              <a:extLst>
                                <a:ext uri="{FF2B5EF4-FFF2-40B4-BE49-F238E27FC236}">
                                  <a16:creationId xmlns:a16="http://schemas.microsoft.com/office/drawing/2014/main" id="{359D15DF-599E-2150-98AB-23DD6B426B08}"/>
                                </a:ext>
                              </a:extLst>
                            </p:cNvPr>
                            <p:cNvSpPr txBox="1"/>
                            <p:nvPr/>
                          </p:nvSpPr>
                          <p:spPr>
                            <a:xfrm rot="5400000">
                              <a:off x="2413125" y="21901227"/>
                              <a:ext cx="850905" cy="805304"/>
                            </a:xfrm>
                            <a:prstGeom prst="rect">
                              <a:avLst/>
                            </a:prstGeom>
                            <a:noFill/>
                          </p:spPr>
                          <p:txBody>
                            <a:bodyPr wrap="square" rtlCol="0">
                              <a:spAutoFit/>
                            </a:bodyPr>
                            <a:lstStyle/>
                            <a:p>
                              <a:r>
                                <a:rPr lang="en-GB" sz="3600" dirty="0"/>
                                <a:t>…</a:t>
                              </a:r>
                            </a:p>
                          </p:txBody>
                        </p:sp>
                      </p:grpSp>
                    </p:grpSp>
                    <p:sp>
                      <p:nvSpPr>
                        <p:cNvPr id="1063" name="Oval 1062">
                          <a:extLst>
                            <a:ext uri="{FF2B5EF4-FFF2-40B4-BE49-F238E27FC236}">
                              <a16:creationId xmlns:a16="http://schemas.microsoft.com/office/drawing/2014/main" id="{80BBAEBF-5018-4148-A06A-E83652242A48}"/>
                            </a:ext>
                          </a:extLst>
                        </p:cNvPr>
                        <p:cNvSpPr/>
                        <p:nvPr/>
                      </p:nvSpPr>
                      <p:spPr>
                        <a:xfrm>
                          <a:off x="5557231" y="20737194"/>
                          <a:ext cx="850905" cy="850905"/>
                        </a:xfrm>
                        <a:prstGeom prst="ellipse">
                          <a:avLst/>
                        </a:prstGeom>
                        <a:solidFill>
                          <a:srgbClr val="EFEA04"/>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dirty="0"/>
                        </a:p>
                      </p:txBody>
                    </p:sp>
                  </p:grpSp>
                  <p:cxnSp>
                    <p:nvCxnSpPr>
                      <p:cNvPr id="313" name="Straight Connector 312">
                        <a:extLst>
                          <a:ext uri="{FF2B5EF4-FFF2-40B4-BE49-F238E27FC236}">
                            <a16:creationId xmlns:a16="http://schemas.microsoft.com/office/drawing/2014/main" id="{472ECAA1-142E-C70C-DD6E-1D4C76E93D36}"/>
                          </a:ext>
                        </a:extLst>
                      </p:cNvPr>
                      <p:cNvCxnSpPr>
                        <a:stCxn id="1077" idx="6"/>
                        <a:endCxn id="1073" idx="2"/>
                      </p:cNvCxnSpPr>
                      <p:nvPr/>
                    </p:nvCxnSpPr>
                    <p:spPr>
                      <a:xfrm flipV="1">
                        <a:off x="2375899" y="19566251"/>
                        <a:ext cx="1283758" cy="644598"/>
                      </a:xfrm>
                      <a:prstGeom prst="line">
                        <a:avLst/>
                      </a:prstGeom>
                      <a:ln w="28575"/>
                    </p:spPr>
                    <p:style>
                      <a:lnRef idx="1">
                        <a:schemeClr val="dk1"/>
                      </a:lnRef>
                      <a:fillRef idx="0">
                        <a:schemeClr val="dk1"/>
                      </a:fillRef>
                      <a:effectRef idx="0">
                        <a:schemeClr val="dk1"/>
                      </a:effectRef>
                      <a:fontRef idx="minor">
                        <a:schemeClr val="tx1"/>
                      </a:fontRef>
                    </p:style>
                  </p:cxnSp>
                  <p:cxnSp>
                    <p:nvCxnSpPr>
                      <p:cNvPr id="314" name="Straight Connector 313">
                        <a:extLst>
                          <a:ext uri="{FF2B5EF4-FFF2-40B4-BE49-F238E27FC236}">
                            <a16:creationId xmlns:a16="http://schemas.microsoft.com/office/drawing/2014/main" id="{CA6B0E9D-E627-07A5-ED96-1041DE6F37F2}"/>
                          </a:ext>
                        </a:extLst>
                      </p:cNvPr>
                      <p:cNvCxnSpPr>
                        <a:stCxn id="1077" idx="6"/>
                        <a:endCxn id="1074" idx="2"/>
                      </p:cNvCxnSpPr>
                      <p:nvPr/>
                    </p:nvCxnSpPr>
                    <p:spPr>
                      <a:xfrm>
                        <a:off x="2375899" y="20210849"/>
                        <a:ext cx="1283758" cy="341039"/>
                      </a:xfrm>
                      <a:prstGeom prst="line">
                        <a:avLst/>
                      </a:prstGeom>
                      <a:ln w="28575"/>
                    </p:spPr>
                    <p:style>
                      <a:lnRef idx="1">
                        <a:schemeClr val="dk1"/>
                      </a:lnRef>
                      <a:fillRef idx="0">
                        <a:schemeClr val="dk1"/>
                      </a:fillRef>
                      <a:effectRef idx="0">
                        <a:schemeClr val="dk1"/>
                      </a:effectRef>
                      <a:fontRef idx="minor">
                        <a:schemeClr val="tx1"/>
                      </a:fontRef>
                    </p:style>
                  </p:cxnSp>
                  <p:cxnSp>
                    <p:nvCxnSpPr>
                      <p:cNvPr id="315" name="Straight Connector 314">
                        <a:extLst>
                          <a:ext uri="{FF2B5EF4-FFF2-40B4-BE49-F238E27FC236}">
                            <a16:creationId xmlns:a16="http://schemas.microsoft.com/office/drawing/2014/main" id="{B952B6D3-D672-EDB2-A1FA-D6A38AE90A39}"/>
                          </a:ext>
                        </a:extLst>
                      </p:cNvPr>
                      <p:cNvCxnSpPr>
                        <a:stCxn id="1077" idx="6"/>
                        <a:endCxn id="1075" idx="2"/>
                      </p:cNvCxnSpPr>
                      <p:nvPr/>
                    </p:nvCxnSpPr>
                    <p:spPr>
                      <a:xfrm>
                        <a:off x="2375899" y="20210849"/>
                        <a:ext cx="1290104" cy="1335243"/>
                      </a:xfrm>
                      <a:prstGeom prst="line">
                        <a:avLst/>
                      </a:prstGeom>
                      <a:ln w="28575"/>
                    </p:spPr>
                    <p:style>
                      <a:lnRef idx="1">
                        <a:schemeClr val="dk1"/>
                      </a:lnRef>
                      <a:fillRef idx="0">
                        <a:schemeClr val="dk1"/>
                      </a:fillRef>
                      <a:effectRef idx="0">
                        <a:schemeClr val="dk1"/>
                      </a:effectRef>
                      <a:fontRef idx="minor">
                        <a:schemeClr val="tx1"/>
                      </a:fontRef>
                    </p:style>
                  </p:cxnSp>
                  <p:cxnSp>
                    <p:nvCxnSpPr>
                      <p:cNvPr id="316" name="Straight Connector 315">
                        <a:extLst>
                          <a:ext uri="{FF2B5EF4-FFF2-40B4-BE49-F238E27FC236}">
                            <a16:creationId xmlns:a16="http://schemas.microsoft.com/office/drawing/2014/main" id="{74C28591-3B3E-A799-650C-7D5E757EA734}"/>
                          </a:ext>
                        </a:extLst>
                      </p:cNvPr>
                      <p:cNvCxnSpPr>
                        <a:stCxn id="1077" idx="6"/>
                        <a:endCxn id="1072" idx="2"/>
                      </p:cNvCxnSpPr>
                      <p:nvPr/>
                    </p:nvCxnSpPr>
                    <p:spPr>
                      <a:xfrm>
                        <a:off x="2375899" y="20210849"/>
                        <a:ext cx="1283758" cy="3057020"/>
                      </a:xfrm>
                      <a:prstGeom prst="line">
                        <a:avLst/>
                      </a:prstGeom>
                      <a:ln w="28575"/>
                    </p:spPr>
                    <p:style>
                      <a:lnRef idx="1">
                        <a:schemeClr val="dk1"/>
                      </a:lnRef>
                      <a:fillRef idx="0">
                        <a:schemeClr val="dk1"/>
                      </a:fillRef>
                      <a:effectRef idx="0">
                        <a:schemeClr val="dk1"/>
                      </a:effectRef>
                      <a:fontRef idx="minor">
                        <a:schemeClr val="tx1"/>
                      </a:fontRef>
                    </p:style>
                  </p:cxnSp>
                  <p:cxnSp>
                    <p:nvCxnSpPr>
                      <p:cNvPr id="317" name="Straight Connector 316">
                        <a:extLst>
                          <a:ext uri="{FF2B5EF4-FFF2-40B4-BE49-F238E27FC236}">
                            <a16:creationId xmlns:a16="http://schemas.microsoft.com/office/drawing/2014/main" id="{58510C2C-965C-0492-9F15-0DD641CDC2BA}"/>
                          </a:ext>
                        </a:extLst>
                      </p:cNvPr>
                      <p:cNvCxnSpPr>
                        <a:stCxn id="1078" idx="6"/>
                        <a:endCxn id="1073" idx="2"/>
                      </p:cNvCxnSpPr>
                      <p:nvPr/>
                    </p:nvCxnSpPr>
                    <p:spPr>
                      <a:xfrm flipV="1">
                        <a:off x="2371636" y="19566251"/>
                        <a:ext cx="1288021" cy="1594217"/>
                      </a:xfrm>
                      <a:prstGeom prst="line">
                        <a:avLst/>
                      </a:prstGeom>
                      <a:ln w="28575"/>
                    </p:spPr>
                    <p:style>
                      <a:lnRef idx="1">
                        <a:schemeClr val="dk1"/>
                      </a:lnRef>
                      <a:fillRef idx="0">
                        <a:schemeClr val="dk1"/>
                      </a:fillRef>
                      <a:effectRef idx="0">
                        <a:schemeClr val="dk1"/>
                      </a:effectRef>
                      <a:fontRef idx="minor">
                        <a:schemeClr val="tx1"/>
                      </a:fontRef>
                    </p:style>
                  </p:cxnSp>
                  <p:cxnSp>
                    <p:nvCxnSpPr>
                      <p:cNvPr id="318" name="Straight Connector 317">
                        <a:extLst>
                          <a:ext uri="{FF2B5EF4-FFF2-40B4-BE49-F238E27FC236}">
                            <a16:creationId xmlns:a16="http://schemas.microsoft.com/office/drawing/2014/main" id="{20CE9A53-2291-5F47-28FA-28C980D8448A}"/>
                          </a:ext>
                        </a:extLst>
                      </p:cNvPr>
                      <p:cNvCxnSpPr>
                        <a:stCxn id="1078" idx="6"/>
                        <a:endCxn id="1074" idx="2"/>
                      </p:cNvCxnSpPr>
                      <p:nvPr/>
                    </p:nvCxnSpPr>
                    <p:spPr>
                      <a:xfrm flipV="1">
                        <a:off x="2371636" y="20551888"/>
                        <a:ext cx="1288021" cy="608580"/>
                      </a:xfrm>
                      <a:prstGeom prst="line">
                        <a:avLst/>
                      </a:prstGeom>
                      <a:ln w="28575"/>
                    </p:spPr>
                    <p:style>
                      <a:lnRef idx="1">
                        <a:schemeClr val="dk1"/>
                      </a:lnRef>
                      <a:fillRef idx="0">
                        <a:schemeClr val="dk1"/>
                      </a:fillRef>
                      <a:effectRef idx="0">
                        <a:schemeClr val="dk1"/>
                      </a:effectRef>
                      <a:fontRef idx="minor">
                        <a:schemeClr val="tx1"/>
                      </a:fontRef>
                    </p:style>
                  </p:cxnSp>
                  <p:cxnSp>
                    <p:nvCxnSpPr>
                      <p:cNvPr id="319" name="Straight Connector 318">
                        <a:extLst>
                          <a:ext uri="{FF2B5EF4-FFF2-40B4-BE49-F238E27FC236}">
                            <a16:creationId xmlns:a16="http://schemas.microsoft.com/office/drawing/2014/main" id="{83EFD922-C6A8-5396-59F3-0EC77A00D754}"/>
                          </a:ext>
                        </a:extLst>
                      </p:cNvPr>
                      <p:cNvCxnSpPr>
                        <a:stCxn id="1078" idx="6"/>
                        <a:endCxn id="1075" idx="2"/>
                      </p:cNvCxnSpPr>
                      <p:nvPr/>
                    </p:nvCxnSpPr>
                    <p:spPr>
                      <a:xfrm>
                        <a:off x="2371636" y="21160468"/>
                        <a:ext cx="1294367" cy="385624"/>
                      </a:xfrm>
                      <a:prstGeom prst="line">
                        <a:avLst/>
                      </a:prstGeom>
                      <a:ln w="28575"/>
                    </p:spPr>
                    <p:style>
                      <a:lnRef idx="1">
                        <a:schemeClr val="dk1"/>
                      </a:lnRef>
                      <a:fillRef idx="0">
                        <a:schemeClr val="dk1"/>
                      </a:fillRef>
                      <a:effectRef idx="0">
                        <a:schemeClr val="dk1"/>
                      </a:effectRef>
                      <a:fontRef idx="minor">
                        <a:schemeClr val="tx1"/>
                      </a:fontRef>
                    </p:style>
                  </p:cxnSp>
                  <p:cxnSp>
                    <p:nvCxnSpPr>
                      <p:cNvPr id="1024" name="Straight Connector 1023">
                        <a:extLst>
                          <a:ext uri="{FF2B5EF4-FFF2-40B4-BE49-F238E27FC236}">
                            <a16:creationId xmlns:a16="http://schemas.microsoft.com/office/drawing/2014/main" id="{ABCE7B9C-D57A-3B7D-9CFC-96B2DDD28D29}"/>
                          </a:ext>
                        </a:extLst>
                      </p:cNvPr>
                      <p:cNvCxnSpPr>
                        <a:stCxn id="1078" idx="6"/>
                        <a:endCxn id="1072" idx="2"/>
                      </p:cNvCxnSpPr>
                      <p:nvPr/>
                    </p:nvCxnSpPr>
                    <p:spPr>
                      <a:xfrm>
                        <a:off x="2371636" y="21160468"/>
                        <a:ext cx="1288021" cy="2107401"/>
                      </a:xfrm>
                      <a:prstGeom prst="line">
                        <a:avLst/>
                      </a:prstGeom>
                      <a:ln w="28575"/>
                    </p:spPr>
                    <p:style>
                      <a:lnRef idx="1">
                        <a:schemeClr val="dk1"/>
                      </a:lnRef>
                      <a:fillRef idx="0">
                        <a:schemeClr val="dk1"/>
                      </a:fillRef>
                      <a:effectRef idx="0">
                        <a:schemeClr val="dk1"/>
                      </a:effectRef>
                      <a:fontRef idx="minor">
                        <a:schemeClr val="tx1"/>
                      </a:fontRef>
                    </p:style>
                  </p:cxnSp>
                  <p:cxnSp>
                    <p:nvCxnSpPr>
                      <p:cNvPr id="1025" name="Straight Connector 1024">
                        <a:extLst>
                          <a:ext uri="{FF2B5EF4-FFF2-40B4-BE49-F238E27FC236}">
                            <a16:creationId xmlns:a16="http://schemas.microsoft.com/office/drawing/2014/main" id="{2E318B73-D627-33C7-FC6B-9E123CBCF81B}"/>
                          </a:ext>
                        </a:extLst>
                      </p:cNvPr>
                      <p:cNvCxnSpPr>
                        <a:stCxn id="1079" idx="6"/>
                        <a:endCxn id="1075" idx="2"/>
                      </p:cNvCxnSpPr>
                      <p:nvPr/>
                    </p:nvCxnSpPr>
                    <p:spPr>
                      <a:xfrm flipV="1">
                        <a:off x="2363628" y="21546092"/>
                        <a:ext cx="1302375" cy="1174320"/>
                      </a:xfrm>
                      <a:prstGeom prst="line">
                        <a:avLst/>
                      </a:prstGeom>
                      <a:ln w="28575"/>
                    </p:spPr>
                    <p:style>
                      <a:lnRef idx="1">
                        <a:schemeClr val="dk1"/>
                      </a:lnRef>
                      <a:fillRef idx="0">
                        <a:schemeClr val="dk1"/>
                      </a:fillRef>
                      <a:effectRef idx="0">
                        <a:schemeClr val="dk1"/>
                      </a:effectRef>
                      <a:fontRef idx="minor">
                        <a:schemeClr val="tx1"/>
                      </a:fontRef>
                    </p:style>
                  </p:cxnSp>
                  <p:cxnSp>
                    <p:nvCxnSpPr>
                      <p:cNvPr id="1027" name="Straight Connector 1026">
                        <a:extLst>
                          <a:ext uri="{FF2B5EF4-FFF2-40B4-BE49-F238E27FC236}">
                            <a16:creationId xmlns:a16="http://schemas.microsoft.com/office/drawing/2014/main" id="{75C8F018-115F-C3E3-F39E-8FBD5900963B}"/>
                          </a:ext>
                        </a:extLst>
                      </p:cNvPr>
                      <p:cNvCxnSpPr>
                        <a:stCxn id="1079" idx="6"/>
                        <a:endCxn id="1074" idx="2"/>
                      </p:cNvCxnSpPr>
                      <p:nvPr/>
                    </p:nvCxnSpPr>
                    <p:spPr>
                      <a:xfrm flipV="1">
                        <a:off x="2363628" y="20551888"/>
                        <a:ext cx="1296029" cy="2168524"/>
                      </a:xfrm>
                      <a:prstGeom prst="line">
                        <a:avLst/>
                      </a:prstGeom>
                      <a:ln w="28575"/>
                    </p:spPr>
                    <p:style>
                      <a:lnRef idx="1">
                        <a:schemeClr val="dk1"/>
                      </a:lnRef>
                      <a:fillRef idx="0">
                        <a:schemeClr val="dk1"/>
                      </a:fillRef>
                      <a:effectRef idx="0">
                        <a:schemeClr val="dk1"/>
                      </a:effectRef>
                      <a:fontRef idx="minor">
                        <a:schemeClr val="tx1"/>
                      </a:fontRef>
                    </p:style>
                  </p:cxnSp>
                  <p:cxnSp>
                    <p:nvCxnSpPr>
                      <p:cNvPr id="1028" name="Straight Connector 1027">
                        <a:extLst>
                          <a:ext uri="{FF2B5EF4-FFF2-40B4-BE49-F238E27FC236}">
                            <a16:creationId xmlns:a16="http://schemas.microsoft.com/office/drawing/2014/main" id="{B8B4D59B-D6E3-6A6C-D5EC-E074834552CC}"/>
                          </a:ext>
                        </a:extLst>
                      </p:cNvPr>
                      <p:cNvCxnSpPr>
                        <a:stCxn id="1079" idx="6"/>
                        <a:endCxn id="1073" idx="2"/>
                      </p:cNvCxnSpPr>
                      <p:nvPr/>
                    </p:nvCxnSpPr>
                    <p:spPr>
                      <a:xfrm flipV="1">
                        <a:off x="2363628" y="19566251"/>
                        <a:ext cx="1296029" cy="3154161"/>
                      </a:xfrm>
                      <a:prstGeom prst="line">
                        <a:avLst/>
                      </a:prstGeom>
                      <a:ln w="28575"/>
                    </p:spPr>
                    <p:style>
                      <a:lnRef idx="1">
                        <a:schemeClr val="dk1"/>
                      </a:lnRef>
                      <a:fillRef idx="0">
                        <a:schemeClr val="dk1"/>
                      </a:fillRef>
                      <a:effectRef idx="0">
                        <a:schemeClr val="dk1"/>
                      </a:effectRef>
                      <a:fontRef idx="minor">
                        <a:schemeClr val="tx1"/>
                      </a:fontRef>
                    </p:style>
                  </p:cxnSp>
                  <p:cxnSp>
                    <p:nvCxnSpPr>
                      <p:cNvPr id="1029" name="Straight Connector 1028">
                        <a:extLst>
                          <a:ext uri="{FF2B5EF4-FFF2-40B4-BE49-F238E27FC236}">
                            <a16:creationId xmlns:a16="http://schemas.microsoft.com/office/drawing/2014/main" id="{1E9B512A-9591-19CE-177D-0737E887A220}"/>
                          </a:ext>
                        </a:extLst>
                      </p:cNvPr>
                      <p:cNvCxnSpPr>
                        <a:stCxn id="1079" idx="6"/>
                        <a:endCxn id="1072" idx="2"/>
                      </p:cNvCxnSpPr>
                      <p:nvPr/>
                    </p:nvCxnSpPr>
                    <p:spPr>
                      <a:xfrm>
                        <a:off x="2363628" y="22720412"/>
                        <a:ext cx="1296029" cy="547457"/>
                      </a:xfrm>
                      <a:prstGeom prst="line">
                        <a:avLst/>
                      </a:prstGeom>
                      <a:ln w="28575"/>
                    </p:spPr>
                    <p:style>
                      <a:lnRef idx="1">
                        <a:schemeClr val="dk1"/>
                      </a:lnRef>
                      <a:fillRef idx="0">
                        <a:schemeClr val="dk1"/>
                      </a:fillRef>
                      <a:effectRef idx="0">
                        <a:schemeClr val="dk1"/>
                      </a:effectRef>
                      <a:fontRef idx="minor">
                        <a:schemeClr val="tx1"/>
                      </a:fontRef>
                    </p:style>
                  </p:cxnSp>
                  <p:cxnSp>
                    <p:nvCxnSpPr>
                      <p:cNvPr id="1030" name="Straight Connector 1029">
                        <a:extLst>
                          <a:ext uri="{FF2B5EF4-FFF2-40B4-BE49-F238E27FC236}">
                            <a16:creationId xmlns:a16="http://schemas.microsoft.com/office/drawing/2014/main" id="{385101F5-EFC4-E23E-8508-8D4EBC3564D6}"/>
                          </a:ext>
                        </a:extLst>
                      </p:cNvPr>
                      <p:cNvCxnSpPr>
                        <a:stCxn id="1073" idx="6"/>
                        <a:endCxn id="1068" idx="2"/>
                      </p:cNvCxnSpPr>
                      <p:nvPr/>
                    </p:nvCxnSpPr>
                    <p:spPr>
                      <a:xfrm>
                        <a:off x="4510562" y="19566251"/>
                        <a:ext cx="56837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031" name="Straight Connector 1030">
                        <a:extLst>
                          <a:ext uri="{FF2B5EF4-FFF2-40B4-BE49-F238E27FC236}">
                            <a16:creationId xmlns:a16="http://schemas.microsoft.com/office/drawing/2014/main" id="{1C537C85-5080-387E-307A-E9A9993FD0F6}"/>
                          </a:ext>
                        </a:extLst>
                      </p:cNvPr>
                      <p:cNvCxnSpPr>
                        <a:stCxn id="1073" idx="6"/>
                        <a:endCxn id="1069" idx="2"/>
                      </p:cNvCxnSpPr>
                      <p:nvPr/>
                    </p:nvCxnSpPr>
                    <p:spPr>
                      <a:xfrm>
                        <a:off x="4510562" y="19566251"/>
                        <a:ext cx="568375" cy="985637"/>
                      </a:xfrm>
                      <a:prstGeom prst="line">
                        <a:avLst/>
                      </a:prstGeom>
                      <a:ln w="28575"/>
                    </p:spPr>
                    <p:style>
                      <a:lnRef idx="1">
                        <a:schemeClr val="dk1"/>
                      </a:lnRef>
                      <a:fillRef idx="0">
                        <a:schemeClr val="dk1"/>
                      </a:fillRef>
                      <a:effectRef idx="0">
                        <a:schemeClr val="dk1"/>
                      </a:effectRef>
                      <a:fontRef idx="minor">
                        <a:schemeClr val="tx1"/>
                      </a:fontRef>
                    </p:style>
                  </p:cxnSp>
                  <p:cxnSp>
                    <p:nvCxnSpPr>
                      <p:cNvPr id="1032" name="Straight Connector 1031">
                        <a:extLst>
                          <a:ext uri="{FF2B5EF4-FFF2-40B4-BE49-F238E27FC236}">
                            <a16:creationId xmlns:a16="http://schemas.microsoft.com/office/drawing/2014/main" id="{F744B89C-E6C1-66F6-14F0-E5BB61622DB9}"/>
                          </a:ext>
                        </a:extLst>
                      </p:cNvPr>
                      <p:cNvCxnSpPr>
                        <a:stCxn id="1073" idx="6"/>
                        <a:endCxn id="1070" idx="2"/>
                      </p:cNvCxnSpPr>
                      <p:nvPr/>
                    </p:nvCxnSpPr>
                    <p:spPr>
                      <a:xfrm>
                        <a:off x="4510562" y="19566251"/>
                        <a:ext cx="574721" cy="1979841"/>
                      </a:xfrm>
                      <a:prstGeom prst="line">
                        <a:avLst/>
                      </a:prstGeom>
                      <a:ln w="28575"/>
                    </p:spPr>
                    <p:style>
                      <a:lnRef idx="1">
                        <a:schemeClr val="dk1"/>
                      </a:lnRef>
                      <a:fillRef idx="0">
                        <a:schemeClr val="dk1"/>
                      </a:fillRef>
                      <a:effectRef idx="0">
                        <a:schemeClr val="dk1"/>
                      </a:effectRef>
                      <a:fontRef idx="minor">
                        <a:schemeClr val="tx1"/>
                      </a:fontRef>
                    </p:style>
                  </p:cxnSp>
                  <p:cxnSp>
                    <p:nvCxnSpPr>
                      <p:cNvPr id="1033" name="Straight Connector 1032">
                        <a:extLst>
                          <a:ext uri="{FF2B5EF4-FFF2-40B4-BE49-F238E27FC236}">
                            <a16:creationId xmlns:a16="http://schemas.microsoft.com/office/drawing/2014/main" id="{E52321B9-8EEC-1264-5212-05E71E793314}"/>
                          </a:ext>
                        </a:extLst>
                      </p:cNvPr>
                      <p:cNvCxnSpPr>
                        <a:stCxn id="1073" idx="6"/>
                        <a:endCxn id="1067" idx="2"/>
                      </p:cNvCxnSpPr>
                      <p:nvPr/>
                    </p:nvCxnSpPr>
                    <p:spPr>
                      <a:xfrm>
                        <a:off x="4510562" y="19566251"/>
                        <a:ext cx="568375" cy="3701618"/>
                      </a:xfrm>
                      <a:prstGeom prst="line">
                        <a:avLst/>
                      </a:prstGeom>
                      <a:ln w="28575"/>
                    </p:spPr>
                    <p:style>
                      <a:lnRef idx="1">
                        <a:schemeClr val="dk1"/>
                      </a:lnRef>
                      <a:fillRef idx="0">
                        <a:schemeClr val="dk1"/>
                      </a:fillRef>
                      <a:effectRef idx="0">
                        <a:schemeClr val="dk1"/>
                      </a:effectRef>
                      <a:fontRef idx="minor">
                        <a:schemeClr val="tx1"/>
                      </a:fontRef>
                    </p:style>
                  </p:cxnSp>
                  <p:cxnSp>
                    <p:nvCxnSpPr>
                      <p:cNvPr id="1034" name="Straight Connector 1033">
                        <a:extLst>
                          <a:ext uri="{FF2B5EF4-FFF2-40B4-BE49-F238E27FC236}">
                            <a16:creationId xmlns:a16="http://schemas.microsoft.com/office/drawing/2014/main" id="{6B58D328-2FF4-13AA-7757-D597B9F68441}"/>
                          </a:ext>
                        </a:extLst>
                      </p:cNvPr>
                      <p:cNvCxnSpPr>
                        <a:stCxn id="1074" idx="6"/>
                        <a:endCxn id="1068" idx="2"/>
                      </p:cNvCxnSpPr>
                      <p:nvPr/>
                    </p:nvCxnSpPr>
                    <p:spPr>
                      <a:xfrm flipV="1">
                        <a:off x="4510562" y="19566251"/>
                        <a:ext cx="568375" cy="985637"/>
                      </a:xfrm>
                      <a:prstGeom prst="line">
                        <a:avLst/>
                      </a:prstGeom>
                      <a:ln w="28575"/>
                    </p:spPr>
                    <p:style>
                      <a:lnRef idx="1">
                        <a:schemeClr val="dk1"/>
                      </a:lnRef>
                      <a:fillRef idx="0">
                        <a:schemeClr val="dk1"/>
                      </a:fillRef>
                      <a:effectRef idx="0">
                        <a:schemeClr val="dk1"/>
                      </a:effectRef>
                      <a:fontRef idx="minor">
                        <a:schemeClr val="tx1"/>
                      </a:fontRef>
                    </p:style>
                  </p:cxnSp>
                  <p:cxnSp>
                    <p:nvCxnSpPr>
                      <p:cNvPr id="1035" name="Straight Connector 1034">
                        <a:extLst>
                          <a:ext uri="{FF2B5EF4-FFF2-40B4-BE49-F238E27FC236}">
                            <a16:creationId xmlns:a16="http://schemas.microsoft.com/office/drawing/2014/main" id="{C40EBB49-F6B9-B7D8-140C-B51D0C4DEC32}"/>
                          </a:ext>
                        </a:extLst>
                      </p:cNvPr>
                      <p:cNvCxnSpPr>
                        <a:stCxn id="1074" idx="6"/>
                        <a:endCxn id="1069" idx="2"/>
                      </p:cNvCxnSpPr>
                      <p:nvPr/>
                    </p:nvCxnSpPr>
                    <p:spPr>
                      <a:xfrm>
                        <a:off x="4510562" y="20551888"/>
                        <a:ext cx="56837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036" name="Straight Connector 1035">
                        <a:extLst>
                          <a:ext uri="{FF2B5EF4-FFF2-40B4-BE49-F238E27FC236}">
                            <a16:creationId xmlns:a16="http://schemas.microsoft.com/office/drawing/2014/main" id="{CBDB432A-CB51-8EC5-2641-F11CEA5AFD21}"/>
                          </a:ext>
                        </a:extLst>
                      </p:cNvPr>
                      <p:cNvCxnSpPr>
                        <a:stCxn id="1074" idx="6"/>
                        <a:endCxn id="1070" idx="2"/>
                      </p:cNvCxnSpPr>
                      <p:nvPr/>
                    </p:nvCxnSpPr>
                    <p:spPr>
                      <a:xfrm>
                        <a:off x="4510562" y="20551888"/>
                        <a:ext cx="574721" cy="994204"/>
                      </a:xfrm>
                      <a:prstGeom prst="line">
                        <a:avLst/>
                      </a:prstGeom>
                      <a:ln w="28575"/>
                    </p:spPr>
                    <p:style>
                      <a:lnRef idx="1">
                        <a:schemeClr val="dk1"/>
                      </a:lnRef>
                      <a:fillRef idx="0">
                        <a:schemeClr val="dk1"/>
                      </a:fillRef>
                      <a:effectRef idx="0">
                        <a:schemeClr val="dk1"/>
                      </a:effectRef>
                      <a:fontRef idx="minor">
                        <a:schemeClr val="tx1"/>
                      </a:fontRef>
                    </p:style>
                  </p:cxnSp>
                  <p:cxnSp>
                    <p:nvCxnSpPr>
                      <p:cNvPr id="1037" name="Straight Connector 1036">
                        <a:extLst>
                          <a:ext uri="{FF2B5EF4-FFF2-40B4-BE49-F238E27FC236}">
                            <a16:creationId xmlns:a16="http://schemas.microsoft.com/office/drawing/2014/main" id="{D1D61DDE-2854-5DCA-4AE5-1794D4FF106B}"/>
                          </a:ext>
                        </a:extLst>
                      </p:cNvPr>
                      <p:cNvCxnSpPr>
                        <a:stCxn id="1074" idx="6"/>
                        <a:endCxn id="1067" idx="2"/>
                      </p:cNvCxnSpPr>
                      <p:nvPr/>
                    </p:nvCxnSpPr>
                    <p:spPr>
                      <a:xfrm>
                        <a:off x="4510562" y="20551888"/>
                        <a:ext cx="568375" cy="2715981"/>
                      </a:xfrm>
                      <a:prstGeom prst="line">
                        <a:avLst/>
                      </a:prstGeom>
                      <a:ln w="28575"/>
                    </p:spPr>
                    <p:style>
                      <a:lnRef idx="1">
                        <a:schemeClr val="dk1"/>
                      </a:lnRef>
                      <a:fillRef idx="0">
                        <a:schemeClr val="dk1"/>
                      </a:fillRef>
                      <a:effectRef idx="0">
                        <a:schemeClr val="dk1"/>
                      </a:effectRef>
                      <a:fontRef idx="minor">
                        <a:schemeClr val="tx1"/>
                      </a:fontRef>
                    </p:style>
                  </p:cxnSp>
                  <p:cxnSp>
                    <p:nvCxnSpPr>
                      <p:cNvPr id="1038" name="Straight Connector 1037">
                        <a:extLst>
                          <a:ext uri="{FF2B5EF4-FFF2-40B4-BE49-F238E27FC236}">
                            <a16:creationId xmlns:a16="http://schemas.microsoft.com/office/drawing/2014/main" id="{2E00B8D2-1163-6259-E4E4-9D6CE82CCF3D}"/>
                          </a:ext>
                        </a:extLst>
                      </p:cNvPr>
                      <p:cNvCxnSpPr>
                        <a:stCxn id="1075" idx="6"/>
                        <a:endCxn id="1068" idx="2"/>
                      </p:cNvCxnSpPr>
                      <p:nvPr/>
                    </p:nvCxnSpPr>
                    <p:spPr>
                      <a:xfrm flipV="1">
                        <a:off x="4516908" y="19566251"/>
                        <a:ext cx="562029" cy="1979841"/>
                      </a:xfrm>
                      <a:prstGeom prst="line">
                        <a:avLst/>
                      </a:prstGeom>
                      <a:ln w="28575"/>
                    </p:spPr>
                    <p:style>
                      <a:lnRef idx="1">
                        <a:schemeClr val="dk1"/>
                      </a:lnRef>
                      <a:fillRef idx="0">
                        <a:schemeClr val="dk1"/>
                      </a:fillRef>
                      <a:effectRef idx="0">
                        <a:schemeClr val="dk1"/>
                      </a:effectRef>
                      <a:fontRef idx="minor">
                        <a:schemeClr val="tx1"/>
                      </a:fontRef>
                    </p:style>
                  </p:cxnSp>
                  <p:cxnSp>
                    <p:nvCxnSpPr>
                      <p:cNvPr id="1039" name="Straight Connector 1038">
                        <a:extLst>
                          <a:ext uri="{FF2B5EF4-FFF2-40B4-BE49-F238E27FC236}">
                            <a16:creationId xmlns:a16="http://schemas.microsoft.com/office/drawing/2014/main" id="{B26FABD4-5E5C-41BD-A087-D93A94F37B02}"/>
                          </a:ext>
                        </a:extLst>
                      </p:cNvPr>
                      <p:cNvCxnSpPr>
                        <a:stCxn id="1075" idx="6"/>
                        <a:endCxn id="1069" idx="2"/>
                      </p:cNvCxnSpPr>
                      <p:nvPr/>
                    </p:nvCxnSpPr>
                    <p:spPr>
                      <a:xfrm flipV="1">
                        <a:off x="4516908" y="20551888"/>
                        <a:ext cx="562029" cy="994204"/>
                      </a:xfrm>
                      <a:prstGeom prst="line">
                        <a:avLst/>
                      </a:prstGeom>
                      <a:ln w="28575"/>
                    </p:spPr>
                    <p:style>
                      <a:lnRef idx="1">
                        <a:schemeClr val="dk1"/>
                      </a:lnRef>
                      <a:fillRef idx="0">
                        <a:schemeClr val="dk1"/>
                      </a:fillRef>
                      <a:effectRef idx="0">
                        <a:schemeClr val="dk1"/>
                      </a:effectRef>
                      <a:fontRef idx="minor">
                        <a:schemeClr val="tx1"/>
                      </a:fontRef>
                    </p:style>
                  </p:cxnSp>
                  <p:cxnSp>
                    <p:nvCxnSpPr>
                      <p:cNvPr id="1040" name="Straight Connector 1039">
                        <a:extLst>
                          <a:ext uri="{FF2B5EF4-FFF2-40B4-BE49-F238E27FC236}">
                            <a16:creationId xmlns:a16="http://schemas.microsoft.com/office/drawing/2014/main" id="{17AA52CD-34A9-B880-D4F2-65FA4EE94A58}"/>
                          </a:ext>
                        </a:extLst>
                      </p:cNvPr>
                      <p:cNvCxnSpPr>
                        <a:stCxn id="1075" idx="6"/>
                        <a:endCxn id="1070" idx="2"/>
                      </p:cNvCxnSpPr>
                      <p:nvPr/>
                    </p:nvCxnSpPr>
                    <p:spPr>
                      <a:xfrm>
                        <a:off x="4516908" y="21546092"/>
                        <a:ext cx="56837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041" name="Straight Connector 1040">
                        <a:extLst>
                          <a:ext uri="{FF2B5EF4-FFF2-40B4-BE49-F238E27FC236}">
                            <a16:creationId xmlns:a16="http://schemas.microsoft.com/office/drawing/2014/main" id="{54734CF0-479C-11E2-AF33-E3B73C7C8C76}"/>
                          </a:ext>
                        </a:extLst>
                      </p:cNvPr>
                      <p:cNvCxnSpPr>
                        <a:stCxn id="1075" idx="6"/>
                        <a:endCxn id="1067" idx="2"/>
                      </p:cNvCxnSpPr>
                      <p:nvPr/>
                    </p:nvCxnSpPr>
                    <p:spPr>
                      <a:xfrm>
                        <a:off x="4516908" y="21546092"/>
                        <a:ext cx="562029" cy="1606516"/>
                      </a:xfrm>
                      <a:prstGeom prst="line">
                        <a:avLst/>
                      </a:prstGeom>
                      <a:ln w="28575"/>
                    </p:spPr>
                    <p:style>
                      <a:lnRef idx="1">
                        <a:schemeClr val="dk1"/>
                      </a:lnRef>
                      <a:fillRef idx="0">
                        <a:schemeClr val="dk1"/>
                      </a:fillRef>
                      <a:effectRef idx="0">
                        <a:schemeClr val="dk1"/>
                      </a:effectRef>
                      <a:fontRef idx="minor">
                        <a:schemeClr val="tx1"/>
                      </a:fontRef>
                    </p:style>
                  </p:cxnSp>
                  <p:cxnSp>
                    <p:nvCxnSpPr>
                      <p:cNvPr id="1042" name="Straight Connector 1041">
                        <a:extLst>
                          <a:ext uri="{FF2B5EF4-FFF2-40B4-BE49-F238E27FC236}">
                            <a16:creationId xmlns:a16="http://schemas.microsoft.com/office/drawing/2014/main" id="{A611C222-05C4-1FF4-31A9-BAF499BBC767}"/>
                          </a:ext>
                        </a:extLst>
                      </p:cNvPr>
                      <p:cNvCxnSpPr>
                        <a:stCxn id="1072" idx="6"/>
                        <a:endCxn id="1068" idx="2"/>
                      </p:cNvCxnSpPr>
                      <p:nvPr/>
                    </p:nvCxnSpPr>
                    <p:spPr>
                      <a:xfrm flipV="1">
                        <a:off x="4510562" y="19566251"/>
                        <a:ext cx="568375" cy="3701618"/>
                      </a:xfrm>
                      <a:prstGeom prst="line">
                        <a:avLst/>
                      </a:prstGeom>
                      <a:ln w="28575"/>
                    </p:spPr>
                    <p:style>
                      <a:lnRef idx="1">
                        <a:schemeClr val="dk1"/>
                      </a:lnRef>
                      <a:fillRef idx="0">
                        <a:schemeClr val="dk1"/>
                      </a:fillRef>
                      <a:effectRef idx="0">
                        <a:schemeClr val="dk1"/>
                      </a:effectRef>
                      <a:fontRef idx="minor">
                        <a:schemeClr val="tx1"/>
                      </a:fontRef>
                    </p:style>
                  </p:cxnSp>
                  <p:cxnSp>
                    <p:nvCxnSpPr>
                      <p:cNvPr id="1043" name="Straight Connector 1042">
                        <a:extLst>
                          <a:ext uri="{FF2B5EF4-FFF2-40B4-BE49-F238E27FC236}">
                            <a16:creationId xmlns:a16="http://schemas.microsoft.com/office/drawing/2014/main" id="{0FB9C7EA-BAAF-EB1D-AB04-591F656E164B}"/>
                          </a:ext>
                        </a:extLst>
                      </p:cNvPr>
                      <p:cNvCxnSpPr>
                        <a:stCxn id="1072" idx="6"/>
                        <a:endCxn id="1069" idx="2"/>
                      </p:cNvCxnSpPr>
                      <p:nvPr/>
                    </p:nvCxnSpPr>
                    <p:spPr>
                      <a:xfrm flipV="1">
                        <a:off x="4510562" y="20551888"/>
                        <a:ext cx="568375" cy="2715981"/>
                      </a:xfrm>
                      <a:prstGeom prst="line">
                        <a:avLst/>
                      </a:prstGeom>
                      <a:ln w="28575"/>
                    </p:spPr>
                    <p:style>
                      <a:lnRef idx="1">
                        <a:schemeClr val="dk1"/>
                      </a:lnRef>
                      <a:fillRef idx="0">
                        <a:schemeClr val="dk1"/>
                      </a:fillRef>
                      <a:effectRef idx="0">
                        <a:schemeClr val="dk1"/>
                      </a:effectRef>
                      <a:fontRef idx="minor">
                        <a:schemeClr val="tx1"/>
                      </a:fontRef>
                    </p:style>
                  </p:cxnSp>
                  <p:cxnSp>
                    <p:nvCxnSpPr>
                      <p:cNvPr id="1044" name="Straight Connector 1043">
                        <a:extLst>
                          <a:ext uri="{FF2B5EF4-FFF2-40B4-BE49-F238E27FC236}">
                            <a16:creationId xmlns:a16="http://schemas.microsoft.com/office/drawing/2014/main" id="{B3C3B699-7BAA-78B3-6A1A-993F23C9F81B}"/>
                          </a:ext>
                        </a:extLst>
                      </p:cNvPr>
                      <p:cNvCxnSpPr>
                        <a:stCxn id="1072" idx="6"/>
                        <a:endCxn id="1070" idx="2"/>
                      </p:cNvCxnSpPr>
                      <p:nvPr/>
                    </p:nvCxnSpPr>
                    <p:spPr>
                      <a:xfrm flipV="1">
                        <a:off x="4510562" y="21546092"/>
                        <a:ext cx="574721" cy="1721777"/>
                      </a:xfrm>
                      <a:prstGeom prst="line">
                        <a:avLst/>
                      </a:prstGeom>
                      <a:ln w="28575"/>
                    </p:spPr>
                    <p:style>
                      <a:lnRef idx="1">
                        <a:schemeClr val="dk1"/>
                      </a:lnRef>
                      <a:fillRef idx="0">
                        <a:schemeClr val="dk1"/>
                      </a:fillRef>
                      <a:effectRef idx="0">
                        <a:schemeClr val="dk1"/>
                      </a:effectRef>
                      <a:fontRef idx="minor">
                        <a:schemeClr val="tx1"/>
                      </a:fontRef>
                    </p:style>
                  </p:cxnSp>
                  <p:cxnSp>
                    <p:nvCxnSpPr>
                      <p:cNvPr id="1045" name="Straight Connector 1044">
                        <a:extLst>
                          <a:ext uri="{FF2B5EF4-FFF2-40B4-BE49-F238E27FC236}">
                            <a16:creationId xmlns:a16="http://schemas.microsoft.com/office/drawing/2014/main" id="{387586C0-BCCA-A5DA-4ED5-C6E1E8979FEB}"/>
                          </a:ext>
                        </a:extLst>
                      </p:cNvPr>
                      <p:cNvCxnSpPr>
                        <a:stCxn id="1072" idx="6"/>
                        <a:endCxn id="1067" idx="2"/>
                      </p:cNvCxnSpPr>
                      <p:nvPr/>
                    </p:nvCxnSpPr>
                    <p:spPr>
                      <a:xfrm>
                        <a:off x="4510562" y="23267869"/>
                        <a:ext cx="56837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046" name="Straight Connector 1045">
                        <a:extLst>
                          <a:ext uri="{FF2B5EF4-FFF2-40B4-BE49-F238E27FC236}">
                            <a16:creationId xmlns:a16="http://schemas.microsoft.com/office/drawing/2014/main" id="{0DB1554F-B364-0BC9-3E68-4EB37EF50A8F}"/>
                          </a:ext>
                        </a:extLst>
                      </p:cNvPr>
                      <p:cNvCxnSpPr>
                        <a:stCxn id="1068" idx="6"/>
                        <a:endCxn id="1063" idx="2"/>
                      </p:cNvCxnSpPr>
                      <p:nvPr/>
                    </p:nvCxnSpPr>
                    <p:spPr>
                      <a:xfrm>
                        <a:off x="5929842" y="19566251"/>
                        <a:ext cx="1028562" cy="1787029"/>
                      </a:xfrm>
                      <a:prstGeom prst="line">
                        <a:avLst/>
                      </a:prstGeom>
                      <a:ln w="28575"/>
                    </p:spPr>
                    <p:style>
                      <a:lnRef idx="1">
                        <a:schemeClr val="dk1"/>
                      </a:lnRef>
                      <a:fillRef idx="0">
                        <a:schemeClr val="dk1"/>
                      </a:fillRef>
                      <a:effectRef idx="0">
                        <a:schemeClr val="dk1"/>
                      </a:effectRef>
                      <a:fontRef idx="minor">
                        <a:schemeClr val="tx1"/>
                      </a:fontRef>
                    </p:style>
                  </p:cxnSp>
                  <p:cxnSp>
                    <p:nvCxnSpPr>
                      <p:cNvPr id="1047" name="Straight Connector 1046">
                        <a:extLst>
                          <a:ext uri="{FF2B5EF4-FFF2-40B4-BE49-F238E27FC236}">
                            <a16:creationId xmlns:a16="http://schemas.microsoft.com/office/drawing/2014/main" id="{A28210F3-78B6-5CFF-2773-2A04E13FDDA4}"/>
                          </a:ext>
                        </a:extLst>
                      </p:cNvPr>
                      <p:cNvCxnSpPr>
                        <a:stCxn id="1069" idx="6"/>
                        <a:endCxn id="1063" idx="2"/>
                      </p:cNvCxnSpPr>
                      <p:nvPr/>
                    </p:nvCxnSpPr>
                    <p:spPr>
                      <a:xfrm>
                        <a:off x="5929842" y="20551888"/>
                        <a:ext cx="1028562" cy="801392"/>
                      </a:xfrm>
                      <a:prstGeom prst="line">
                        <a:avLst/>
                      </a:prstGeom>
                      <a:ln w="28575"/>
                    </p:spPr>
                    <p:style>
                      <a:lnRef idx="1">
                        <a:schemeClr val="dk1"/>
                      </a:lnRef>
                      <a:fillRef idx="0">
                        <a:schemeClr val="dk1"/>
                      </a:fillRef>
                      <a:effectRef idx="0">
                        <a:schemeClr val="dk1"/>
                      </a:effectRef>
                      <a:fontRef idx="minor">
                        <a:schemeClr val="tx1"/>
                      </a:fontRef>
                    </p:style>
                  </p:cxnSp>
                  <p:cxnSp>
                    <p:nvCxnSpPr>
                      <p:cNvPr id="1048" name="Straight Connector 1047">
                        <a:extLst>
                          <a:ext uri="{FF2B5EF4-FFF2-40B4-BE49-F238E27FC236}">
                            <a16:creationId xmlns:a16="http://schemas.microsoft.com/office/drawing/2014/main" id="{FCFCFF30-9D79-F4C9-D320-A07572074187}"/>
                          </a:ext>
                        </a:extLst>
                      </p:cNvPr>
                      <p:cNvCxnSpPr>
                        <a:stCxn id="1070" idx="6"/>
                        <a:endCxn id="1063" idx="2"/>
                      </p:cNvCxnSpPr>
                      <p:nvPr/>
                    </p:nvCxnSpPr>
                    <p:spPr>
                      <a:xfrm flipV="1">
                        <a:off x="5936188" y="21353280"/>
                        <a:ext cx="1022216" cy="192812"/>
                      </a:xfrm>
                      <a:prstGeom prst="line">
                        <a:avLst/>
                      </a:prstGeom>
                      <a:ln w="28575"/>
                    </p:spPr>
                    <p:style>
                      <a:lnRef idx="1">
                        <a:schemeClr val="dk1"/>
                      </a:lnRef>
                      <a:fillRef idx="0">
                        <a:schemeClr val="dk1"/>
                      </a:fillRef>
                      <a:effectRef idx="0">
                        <a:schemeClr val="dk1"/>
                      </a:effectRef>
                      <a:fontRef idx="minor">
                        <a:schemeClr val="tx1"/>
                      </a:fontRef>
                    </p:style>
                  </p:cxnSp>
                  <p:cxnSp>
                    <p:nvCxnSpPr>
                      <p:cNvPr id="1049" name="Straight Connector 1048">
                        <a:extLst>
                          <a:ext uri="{FF2B5EF4-FFF2-40B4-BE49-F238E27FC236}">
                            <a16:creationId xmlns:a16="http://schemas.microsoft.com/office/drawing/2014/main" id="{EA692031-CC7B-034C-0102-83292DE8671D}"/>
                          </a:ext>
                        </a:extLst>
                      </p:cNvPr>
                      <p:cNvCxnSpPr>
                        <a:stCxn id="1067" idx="6"/>
                        <a:endCxn id="1063" idx="2"/>
                      </p:cNvCxnSpPr>
                      <p:nvPr/>
                    </p:nvCxnSpPr>
                    <p:spPr>
                      <a:xfrm flipV="1">
                        <a:off x="5929842" y="21353280"/>
                        <a:ext cx="1028562" cy="1914589"/>
                      </a:xfrm>
                      <a:prstGeom prst="line">
                        <a:avLst/>
                      </a:prstGeom>
                      <a:ln w="28575"/>
                    </p:spPr>
                    <p:style>
                      <a:lnRef idx="1">
                        <a:schemeClr val="dk1"/>
                      </a:lnRef>
                      <a:fillRef idx="0">
                        <a:schemeClr val="dk1"/>
                      </a:fillRef>
                      <a:effectRef idx="0">
                        <a:schemeClr val="dk1"/>
                      </a:effectRef>
                      <a:fontRef idx="minor">
                        <a:schemeClr val="tx1"/>
                      </a:fontRef>
                    </p:style>
                  </p:cxnSp>
                  <p:sp>
                    <p:nvSpPr>
                      <p:cNvPr id="1050" name="TextBox 1049">
                        <a:extLst>
                          <a:ext uri="{FF2B5EF4-FFF2-40B4-BE49-F238E27FC236}">
                            <a16:creationId xmlns:a16="http://schemas.microsoft.com/office/drawing/2014/main" id="{9C38E0CD-2E03-3FB0-0910-64EF3D351B11}"/>
                          </a:ext>
                        </a:extLst>
                      </p:cNvPr>
                      <p:cNvSpPr txBox="1"/>
                      <p:nvPr/>
                    </p:nvSpPr>
                    <p:spPr>
                      <a:xfrm>
                        <a:off x="1712128" y="19970601"/>
                        <a:ext cx="536910" cy="418417"/>
                      </a:xfrm>
                      <a:prstGeom prst="rect">
                        <a:avLst/>
                      </a:prstGeom>
                      <a:noFill/>
                    </p:spPr>
                    <p:txBody>
                      <a:bodyPr wrap="square" rtlCol="0">
                        <a:spAutoFit/>
                      </a:bodyPr>
                      <a:lstStyle/>
                      <a:p>
                        <a:r>
                          <a:rPr lang="en-GB" sz="2000"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x</a:t>
                        </a:r>
                        <a:r>
                          <a:rPr lang="en-GB" sz="2000" b="1" baseline="-25000"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1</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51" name="TextBox 1050">
                        <a:extLst>
                          <a:ext uri="{FF2B5EF4-FFF2-40B4-BE49-F238E27FC236}">
                            <a16:creationId xmlns:a16="http://schemas.microsoft.com/office/drawing/2014/main" id="{8CCBBD64-B66A-B1EB-6210-34FB93B1CB93}"/>
                          </a:ext>
                        </a:extLst>
                      </p:cNvPr>
                      <p:cNvSpPr txBox="1"/>
                      <p:nvPr/>
                    </p:nvSpPr>
                    <p:spPr>
                      <a:xfrm>
                        <a:off x="1708955" y="20912498"/>
                        <a:ext cx="536910" cy="418417"/>
                      </a:xfrm>
                      <a:prstGeom prst="rect">
                        <a:avLst/>
                      </a:prstGeom>
                      <a:noFill/>
                    </p:spPr>
                    <p:txBody>
                      <a:bodyPr wrap="square" rtlCol="0">
                        <a:spAutoFit/>
                      </a:bodyPr>
                      <a:lstStyle/>
                      <a:p>
                        <a:r>
                          <a:rPr lang="en-GB" sz="2000"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x</a:t>
                        </a:r>
                        <a:r>
                          <a:rPr lang="en-GB" sz="2000" b="1" baseline="-25000"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2</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52" name="TextBox 1051">
                        <a:extLst>
                          <a:ext uri="{FF2B5EF4-FFF2-40B4-BE49-F238E27FC236}">
                            <a16:creationId xmlns:a16="http://schemas.microsoft.com/office/drawing/2014/main" id="{6F0E9583-FFE4-A808-D250-F5F245EB57C3}"/>
                          </a:ext>
                        </a:extLst>
                      </p:cNvPr>
                      <p:cNvSpPr txBox="1"/>
                      <p:nvPr/>
                    </p:nvSpPr>
                    <p:spPr>
                      <a:xfrm>
                        <a:off x="1708955" y="22479849"/>
                        <a:ext cx="666943" cy="502500"/>
                      </a:xfrm>
                      <a:prstGeom prst="rect">
                        <a:avLst/>
                      </a:prstGeom>
                      <a:noFill/>
                    </p:spPr>
                    <p:txBody>
                      <a:bodyPr wrap="square" rtlCol="0">
                        <a:spAutoFit/>
                      </a:bodyPr>
                      <a:lstStyle/>
                      <a:p>
                        <a:r>
                          <a:rPr lang="en-GB" sz="2000" b="1" dirty="0" err="1">
                            <a:solidFill>
                              <a:schemeClr val="bg1"/>
                            </a:solidFill>
                            <a:latin typeface="CMU Sans Serif" panose="02000603000000000000" pitchFamily="2" charset="0"/>
                            <a:ea typeface="CMU Sans Serif" panose="02000603000000000000" pitchFamily="2" charset="0"/>
                            <a:cs typeface="CMU Sans Serif" panose="02000603000000000000" pitchFamily="2" charset="0"/>
                          </a:rPr>
                          <a:t>x</a:t>
                        </a:r>
                        <a:r>
                          <a:rPr lang="en-GB" sz="2000" b="1" baseline="-25000" dirty="0" err="1">
                            <a:solidFill>
                              <a:schemeClr val="bg1"/>
                            </a:solidFill>
                            <a:latin typeface="CMU Sans Serif" panose="02000603000000000000" pitchFamily="2" charset="0"/>
                            <a:ea typeface="CMU Sans Serif" panose="02000603000000000000" pitchFamily="2" charset="0"/>
                            <a:cs typeface="CMU Sans Serif" panose="02000603000000000000" pitchFamily="2" charset="0"/>
                          </a:rPr>
                          <a:t>n</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53" name="TextBox 1052">
                        <a:extLst>
                          <a:ext uri="{FF2B5EF4-FFF2-40B4-BE49-F238E27FC236}">
                            <a16:creationId xmlns:a16="http://schemas.microsoft.com/office/drawing/2014/main" id="{1F866217-5CD5-3ACB-3EC0-C7693C7FDA70}"/>
                          </a:ext>
                        </a:extLst>
                      </p:cNvPr>
                      <p:cNvSpPr txBox="1"/>
                      <p:nvPr/>
                    </p:nvSpPr>
                    <p:spPr>
                      <a:xfrm>
                        <a:off x="3885915" y="19344277"/>
                        <a:ext cx="536910" cy="418417"/>
                      </a:xfrm>
                      <a:prstGeom prst="rect">
                        <a:avLst/>
                      </a:prstGeom>
                      <a:noFill/>
                    </p:spPr>
                    <p:txBody>
                      <a:bodyPr wrap="square" rtlCol="0">
                        <a:spAutoFit/>
                      </a:bodyPr>
                      <a:lstStyle/>
                      <a:p>
                        <a:r>
                          <a:rPr lang="en-GB" sz="2000"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h</a:t>
                        </a:r>
                        <a:r>
                          <a:rPr lang="en-GB" sz="2000" b="1" baseline="-25000"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1</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54" name="TextBox 1053">
                        <a:extLst>
                          <a:ext uri="{FF2B5EF4-FFF2-40B4-BE49-F238E27FC236}">
                            <a16:creationId xmlns:a16="http://schemas.microsoft.com/office/drawing/2014/main" id="{60BA62C2-889C-2338-642B-EB37CF73761A}"/>
                          </a:ext>
                        </a:extLst>
                      </p:cNvPr>
                      <p:cNvSpPr txBox="1"/>
                      <p:nvPr/>
                    </p:nvSpPr>
                    <p:spPr>
                      <a:xfrm>
                        <a:off x="3885915" y="20321028"/>
                        <a:ext cx="536910" cy="418417"/>
                      </a:xfrm>
                      <a:prstGeom prst="rect">
                        <a:avLst/>
                      </a:prstGeom>
                      <a:noFill/>
                    </p:spPr>
                    <p:txBody>
                      <a:bodyPr wrap="square" rtlCol="0">
                        <a:spAutoFit/>
                      </a:bodyPr>
                      <a:lstStyle/>
                      <a:p>
                        <a:r>
                          <a:rPr lang="en-GB" sz="2000"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h</a:t>
                        </a:r>
                        <a:r>
                          <a:rPr lang="en-GB" sz="2000" b="1" baseline="-25000"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2</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55" name="TextBox 1054">
                        <a:extLst>
                          <a:ext uri="{FF2B5EF4-FFF2-40B4-BE49-F238E27FC236}">
                            <a16:creationId xmlns:a16="http://schemas.microsoft.com/office/drawing/2014/main" id="{089FEA42-D19F-9E99-B2B7-02DE952611CC}"/>
                          </a:ext>
                        </a:extLst>
                      </p:cNvPr>
                      <p:cNvSpPr txBox="1"/>
                      <p:nvPr/>
                    </p:nvSpPr>
                    <p:spPr>
                      <a:xfrm>
                        <a:off x="3887211" y="21315259"/>
                        <a:ext cx="536910" cy="418417"/>
                      </a:xfrm>
                      <a:prstGeom prst="rect">
                        <a:avLst/>
                      </a:prstGeom>
                      <a:noFill/>
                    </p:spPr>
                    <p:txBody>
                      <a:bodyPr wrap="square" rtlCol="0">
                        <a:spAutoFit/>
                      </a:bodyPr>
                      <a:lstStyle/>
                      <a:p>
                        <a:r>
                          <a:rPr lang="en-GB" sz="2000"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h</a:t>
                        </a:r>
                        <a:r>
                          <a:rPr lang="en-GB" sz="2000" b="1" baseline="-25000"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3</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56" name="TextBox 1055">
                        <a:extLst>
                          <a:ext uri="{FF2B5EF4-FFF2-40B4-BE49-F238E27FC236}">
                            <a16:creationId xmlns:a16="http://schemas.microsoft.com/office/drawing/2014/main" id="{3E09A9DB-5A76-7E68-259C-FB545889A446}"/>
                          </a:ext>
                        </a:extLst>
                      </p:cNvPr>
                      <p:cNvSpPr txBox="1"/>
                      <p:nvPr/>
                    </p:nvSpPr>
                    <p:spPr>
                      <a:xfrm>
                        <a:off x="3801049" y="23036635"/>
                        <a:ext cx="652933" cy="502500"/>
                      </a:xfrm>
                      <a:prstGeom prst="rect">
                        <a:avLst/>
                      </a:prstGeom>
                      <a:noFill/>
                    </p:spPr>
                    <p:txBody>
                      <a:bodyPr wrap="square" rtlCol="0">
                        <a:spAutoFit/>
                      </a:bodyPr>
                      <a:lstStyle/>
                      <a:p>
                        <a:r>
                          <a:rPr lang="en-GB" sz="2000" b="1" dirty="0" err="1">
                            <a:solidFill>
                              <a:schemeClr val="bg1"/>
                            </a:solidFill>
                            <a:latin typeface="CMU Sans Serif" panose="02000603000000000000" pitchFamily="2" charset="0"/>
                            <a:ea typeface="CMU Sans Serif" panose="02000603000000000000" pitchFamily="2" charset="0"/>
                            <a:cs typeface="CMU Sans Serif" panose="02000603000000000000" pitchFamily="2" charset="0"/>
                          </a:rPr>
                          <a:t>h</a:t>
                        </a:r>
                        <a:r>
                          <a:rPr lang="en-GB" sz="2000" b="1" baseline="-25000" dirty="0" err="1">
                            <a:solidFill>
                              <a:schemeClr val="bg1"/>
                            </a:solidFill>
                            <a:latin typeface="CMU Sans Serif" panose="02000603000000000000" pitchFamily="2" charset="0"/>
                            <a:ea typeface="CMU Sans Serif" panose="02000603000000000000" pitchFamily="2" charset="0"/>
                            <a:cs typeface="CMU Sans Serif" panose="02000603000000000000" pitchFamily="2" charset="0"/>
                          </a:rPr>
                          <a:t>n</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57" name="TextBox 1056">
                        <a:extLst>
                          <a:ext uri="{FF2B5EF4-FFF2-40B4-BE49-F238E27FC236}">
                            <a16:creationId xmlns:a16="http://schemas.microsoft.com/office/drawing/2014/main" id="{A5B5866A-EEB4-E4E4-4BC2-305ADF7551D9}"/>
                          </a:ext>
                        </a:extLst>
                      </p:cNvPr>
                      <p:cNvSpPr txBox="1"/>
                      <p:nvPr/>
                    </p:nvSpPr>
                    <p:spPr>
                      <a:xfrm>
                        <a:off x="5310310" y="19344304"/>
                        <a:ext cx="536910" cy="418417"/>
                      </a:xfrm>
                      <a:prstGeom prst="rect">
                        <a:avLst/>
                      </a:prstGeom>
                      <a:noFill/>
                    </p:spPr>
                    <p:txBody>
                      <a:bodyPr wrap="square" rtlCol="0">
                        <a:spAutoFit/>
                      </a:bodyPr>
                      <a:lstStyle/>
                      <a:p>
                        <a:r>
                          <a:rPr lang="en-GB" sz="2000"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h</a:t>
                        </a:r>
                        <a:r>
                          <a:rPr lang="en-GB" sz="2000" b="1" baseline="-25000"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1</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58" name="TextBox 1057">
                        <a:extLst>
                          <a:ext uri="{FF2B5EF4-FFF2-40B4-BE49-F238E27FC236}">
                            <a16:creationId xmlns:a16="http://schemas.microsoft.com/office/drawing/2014/main" id="{72F15F0E-C2D1-DAD9-1375-A3398BC497C2}"/>
                          </a:ext>
                        </a:extLst>
                      </p:cNvPr>
                      <p:cNvSpPr txBox="1"/>
                      <p:nvPr/>
                    </p:nvSpPr>
                    <p:spPr>
                      <a:xfrm>
                        <a:off x="5310310" y="20321055"/>
                        <a:ext cx="536910" cy="418417"/>
                      </a:xfrm>
                      <a:prstGeom prst="rect">
                        <a:avLst/>
                      </a:prstGeom>
                      <a:noFill/>
                    </p:spPr>
                    <p:txBody>
                      <a:bodyPr wrap="square" rtlCol="0">
                        <a:spAutoFit/>
                      </a:bodyPr>
                      <a:lstStyle/>
                      <a:p>
                        <a:r>
                          <a:rPr lang="en-GB" sz="2000"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h</a:t>
                        </a:r>
                        <a:r>
                          <a:rPr lang="en-GB" sz="2000" b="1" baseline="-25000"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2</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59" name="TextBox 1058">
                        <a:extLst>
                          <a:ext uri="{FF2B5EF4-FFF2-40B4-BE49-F238E27FC236}">
                            <a16:creationId xmlns:a16="http://schemas.microsoft.com/office/drawing/2014/main" id="{41EDA910-69B7-4B3C-DF29-84E6E2D4658D}"/>
                          </a:ext>
                        </a:extLst>
                      </p:cNvPr>
                      <p:cNvSpPr txBox="1"/>
                      <p:nvPr/>
                    </p:nvSpPr>
                    <p:spPr>
                      <a:xfrm>
                        <a:off x="5311606" y="21315286"/>
                        <a:ext cx="536910" cy="418417"/>
                      </a:xfrm>
                      <a:prstGeom prst="rect">
                        <a:avLst/>
                      </a:prstGeom>
                      <a:noFill/>
                    </p:spPr>
                    <p:txBody>
                      <a:bodyPr wrap="square" rtlCol="0">
                        <a:spAutoFit/>
                      </a:bodyPr>
                      <a:lstStyle/>
                      <a:p>
                        <a:r>
                          <a:rPr lang="en-GB" sz="2000"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h</a:t>
                        </a:r>
                        <a:r>
                          <a:rPr lang="en-GB" sz="2000" b="1" baseline="-25000"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3</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60" name="TextBox 1059">
                        <a:extLst>
                          <a:ext uri="{FF2B5EF4-FFF2-40B4-BE49-F238E27FC236}">
                            <a16:creationId xmlns:a16="http://schemas.microsoft.com/office/drawing/2014/main" id="{CD598B20-6FF8-8BF4-7015-365AC25DE86A}"/>
                          </a:ext>
                        </a:extLst>
                      </p:cNvPr>
                      <p:cNvSpPr txBox="1"/>
                      <p:nvPr/>
                    </p:nvSpPr>
                    <p:spPr>
                      <a:xfrm>
                        <a:off x="5225445" y="23036661"/>
                        <a:ext cx="652933" cy="502500"/>
                      </a:xfrm>
                      <a:prstGeom prst="rect">
                        <a:avLst/>
                      </a:prstGeom>
                      <a:noFill/>
                    </p:spPr>
                    <p:txBody>
                      <a:bodyPr wrap="square" rtlCol="0">
                        <a:spAutoFit/>
                      </a:bodyPr>
                      <a:lstStyle/>
                      <a:p>
                        <a:r>
                          <a:rPr lang="en-GB" sz="2000" b="1" dirty="0" err="1">
                            <a:solidFill>
                              <a:schemeClr val="bg1"/>
                            </a:solidFill>
                            <a:latin typeface="CMU Sans Serif" panose="02000603000000000000" pitchFamily="2" charset="0"/>
                            <a:ea typeface="CMU Sans Serif" panose="02000603000000000000" pitchFamily="2" charset="0"/>
                            <a:cs typeface="CMU Sans Serif" panose="02000603000000000000" pitchFamily="2" charset="0"/>
                          </a:rPr>
                          <a:t>h</a:t>
                        </a:r>
                        <a:r>
                          <a:rPr lang="en-GB" sz="2000" b="1" baseline="-25000" dirty="0" err="1">
                            <a:solidFill>
                              <a:schemeClr val="bg1"/>
                            </a:solidFill>
                            <a:latin typeface="CMU Sans Serif" panose="02000603000000000000" pitchFamily="2" charset="0"/>
                            <a:ea typeface="CMU Sans Serif" panose="02000603000000000000" pitchFamily="2" charset="0"/>
                            <a:cs typeface="CMU Sans Serif" panose="02000603000000000000" pitchFamily="2" charset="0"/>
                          </a:rPr>
                          <a:t>n</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sp>
                    <p:nvSpPr>
                      <p:cNvPr id="1061" name="TextBox 1060">
                        <a:extLst>
                          <a:ext uri="{FF2B5EF4-FFF2-40B4-BE49-F238E27FC236}">
                            <a16:creationId xmlns:a16="http://schemas.microsoft.com/office/drawing/2014/main" id="{0BD15C1F-AD51-909C-8743-48FC4BE0D6FB}"/>
                          </a:ext>
                        </a:extLst>
                      </p:cNvPr>
                      <p:cNvSpPr txBox="1"/>
                      <p:nvPr/>
                    </p:nvSpPr>
                    <p:spPr>
                      <a:xfrm>
                        <a:off x="7184662" y="21122447"/>
                        <a:ext cx="536910" cy="418417"/>
                      </a:xfrm>
                      <a:prstGeom prst="rect">
                        <a:avLst/>
                      </a:prstGeom>
                      <a:noFill/>
                    </p:spPr>
                    <p:txBody>
                      <a:bodyPr wrap="square" rtlCol="0">
                        <a:spAutoFit/>
                      </a:bodyPr>
                      <a:lstStyle/>
                      <a:p>
                        <a:r>
                          <a:rPr lang="en-GB" sz="2000"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y</a:t>
                        </a:r>
                        <a:r>
                          <a:rPr lang="en-GB" sz="2000" b="1" baseline="-25000"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rPr>
                          <a:t>1</a:t>
                        </a:r>
                        <a:endParaRPr lang="en-GB" b="1" dirty="0">
                          <a:solidFill>
                            <a:schemeClr val="bg1"/>
                          </a:solidFill>
                          <a:latin typeface="CMU Sans Serif" panose="02000603000000000000" pitchFamily="2" charset="0"/>
                          <a:ea typeface="CMU Sans Serif" panose="02000603000000000000" pitchFamily="2" charset="0"/>
                          <a:cs typeface="CMU Sans Serif" panose="02000603000000000000" pitchFamily="2" charset="0"/>
                        </a:endParaRPr>
                      </a:p>
                    </p:txBody>
                  </p:sp>
                </p:grpSp>
                <p:grpSp>
                  <p:nvGrpSpPr>
                    <p:cNvPr id="308" name="Group 307">
                      <a:extLst>
                        <a:ext uri="{FF2B5EF4-FFF2-40B4-BE49-F238E27FC236}">
                          <a16:creationId xmlns:a16="http://schemas.microsoft.com/office/drawing/2014/main" id="{BB8403DB-F388-E4BD-CFDC-06E4785A4E22}"/>
                        </a:ext>
                      </a:extLst>
                    </p:cNvPr>
                    <p:cNvGrpSpPr/>
                    <p:nvPr/>
                  </p:nvGrpSpPr>
                  <p:grpSpPr>
                    <a:xfrm>
                      <a:off x="3440452" y="19157107"/>
                      <a:ext cx="7793780" cy="710735"/>
                      <a:chOff x="3440452" y="19157107"/>
                      <a:chExt cx="7793780" cy="710735"/>
                    </a:xfrm>
                  </p:grpSpPr>
                  <p:sp>
                    <p:nvSpPr>
                      <p:cNvPr id="309" name="TextBox 308">
                        <a:extLst>
                          <a:ext uri="{FF2B5EF4-FFF2-40B4-BE49-F238E27FC236}">
                            <a16:creationId xmlns:a16="http://schemas.microsoft.com/office/drawing/2014/main" id="{A45E2631-0B9E-005A-C6D7-DD465F21BDFB}"/>
                          </a:ext>
                        </a:extLst>
                      </p:cNvPr>
                      <p:cNvSpPr txBox="1"/>
                      <p:nvPr/>
                    </p:nvSpPr>
                    <p:spPr>
                      <a:xfrm>
                        <a:off x="3440452" y="19385053"/>
                        <a:ext cx="2377440" cy="482789"/>
                      </a:xfrm>
                      <a:prstGeom prst="rect">
                        <a:avLst/>
                      </a:prstGeom>
                      <a:noFill/>
                    </p:spPr>
                    <p:txBody>
                      <a:bodyPr wrap="square" rtlCol="0">
                        <a:spAutoFit/>
                      </a:bodyPr>
                      <a:lstStyle/>
                      <a:p>
                        <a:pPr algn="ctr"/>
                        <a:r>
                          <a:rPr lang="en-GB" sz="2400" b="1" dirty="0">
                            <a:solidFill>
                              <a:srgbClr val="9B62ED"/>
                            </a:solidFill>
                            <a:latin typeface="CMU Sans Serif" panose="02000603000000000000" pitchFamily="2" charset="0"/>
                            <a:ea typeface="CMU Sans Serif" panose="02000603000000000000" pitchFamily="2" charset="0"/>
                            <a:cs typeface="CMU Sans Serif" panose="02000603000000000000" pitchFamily="2" charset="0"/>
                          </a:rPr>
                          <a:t>Input Layer</a:t>
                        </a:r>
                      </a:p>
                    </p:txBody>
                  </p:sp>
                  <p:sp>
                    <p:nvSpPr>
                      <p:cNvPr id="310" name="TextBox 309">
                        <a:extLst>
                          <a:ext uri="{FF2B5EF4-FFF2-40B4-BE49-F238E27FC236}">
                            <a16:creationId xmlns:a16="http://schemas.microsoft.com/office/drawing/2014/main" id="{4A975DD6-9CD0-2110-59A6-F2E45ECF7795}"/>
                          </a:ext>
                        </a:extLst>
                      </p:cNvPr>
                      <p:cNvSpPr txBox="1"/>
                      <p:nvPr/>
                    </p:nvSpPr>
                    <p:spPr>
                      <a:xfrm>
                        <a:off x="5741858" y="19157107"/>
                        <a:ext cx="2952016" cy="482788"/>
                      </a:xfrm>
                      <a:prstGeom prst="rect">
                        <a:avLst/>
                      </a:prstGeom>
                      <a:noFill/>
                    </p:spPr>
                    <p:txBody>
                      <a:bodyPr wrap="square" rtlCol="0">
                        <a:spAutoFit/>
                      </a:bodyPr>
                      <a:lstStyle/>
                      <a:p>
                        <a:pPr algn="ctr"/>
                        <a:r>
                          <a:rPr lang="en-GB" sz="2400" b="1" dirty="0">
                            <a:solidFill>
                              <a:srgbClr val="6F1EE6"/>
                            </a:solidFill>
                            <a:latin typeface="CMU Sans Serif" panose="02000603000000000000" pitchFamily="2" charset="0"/>
                            <a:ea typeface="CMU Sans Serif" panose="02000603000000000000" pitchFamily="2" charset="0"/>
                            <a:cs typeface="CMU Sans Serif" panose="02000603000000000000" pitchFamily="2" charset="0"/>
                          </a:rPr>
                          <a:t>Hidden Layers</a:t>
                        </a:r>
                      </a:p>
                    </p:txBody>
                  </p:sp>
                  <p:sp>
                    <p:nvSpPr>
                      <p:cNvPr id="311" name="TextBox 310">
                        <a:extLst>
                          <a:ext uri="{FF2B5EF4-FFF2-40B4-BE49-F238E27FC236}">
                            <a16:creationId xmlns:a16="http://schemas.microsoft.com/office/drawing/2014/main" id="{389C491D-B2F3-404E-060D-0B67D1C190A2}"/>
                          </a:ext>
                        </a:extLst>
                      </p:cNvPr>
                      <p:cNvSpPr txBox="1"/>
                      <p:nvPr/>
                    </p:nvSpPr>
                    <p:spPr>
                      <a:xfrm>
                        <a:off x="8449392" y="19334628"/>
                        <a:ext cx="2784840" cy="482788"/>
                      </a:xfrm>
                      <a:prstGeom prst="rect">
                        <a:avLst/>
                      </a:prstGeom>
                      <a:noFill/>
                    </p:spPr>
                    <p:txBody>
                      <a:bodyPr wrap="square" rtlCol="0">
                        <a:spAutoFit/>
                      </a:bodyPr>
                      <a:lstStyle/>
                      <a:p>
                        <a:pPr algn="ctr"/>
                        <a:r>
                          <a:rPr lang="en-GB" sz="2400" b="1" dirty="0">
                            <a:solidFill>
                              <a:srgbClr val="EFEA04"/>
                            </a:solidFill>
                            <a:latin typeface="CMU Sans Serif" panose="02000603000000000000" pitchFamily="2" charset="0"/>
                            <a:ea typeface="CMU Sans Serif" panose="02000603000000000000" pitchFamily="2" charset="0"/>
                            <a:cs typeface="CMU Sans Serif" panose="02000603000000000000" pitchFamily="2" charset="0"/>
                          </a:rPr>
                          <a:t>Output Layer</a:t>
                        </a:r>
                      </a:p>
                    </p:txBody>
                  </p:sp>
                </p:grpSp>
              </p:grpSp>
            </p:grpSp>
            <p:sp>
              <p:nvSpPr>
                <p:cNvPr id="304" name="Rectangle 303">
                  <a:extLst>
                    <a:ext uri="{FF2B5EF4-FFF2-40B4-BE49-F238E27FC236}">
                      <a16:creationId xmlns:a16="http://schemas.microsoft.com/office/drawing/2014/main" id="{950D6D3D-8FB9-F664-0D16-12B5560648E7}"/>
                    </a:ext>
                  </a:extLst>
                </p:cNvPr>
                <p:cNvSpPr/>
                <p:nvPr/>
              </p:nvSpPr>
              <p:spPr>
                <a:xfrm>
                  <a:off x="2865922" y="19665049"/>
                  <a:ext cx="7933962" cy="5688874"/>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p>
              </p:txBody>
            </p:sp>
          </p:grpSp>
          <p:grpSp>
            <p:nvGrpSpPr>
              <p:cNvPr id="1084" name="Group 1083">
                <a:extLst>
                  <a:ext uri="{FF2B5EF4-FFF2-40B4-BE49-F238E27FC236}">
                    <a16:creationId xmlns:a16="http://schemas.microsoft.com/office/drawing/2014/main" id="{CB23DADC-C15B-4E3D-D47B-93B4C2EB2CC5}"/>
                  </a:ext>
                </a:extLst>
              </p:cNvPr>
              <p:cNvGrpSpPr/>
              <p:nvPr/>
            </p:nvGrpSpPr>
            <p:grpSpPr>
              <a:xfrm>
                <a:off x="920548" y="2250184"/>
                <a:ext cx="1963229" cy="1822241"/>
                <a:chOff x="1182781" y="30805592"/>
                <a:chExt cx="5949278" cy="5522035"/>
              </a:xfrm>
            </p:grpSpPr>
            <p:grpSp>
              <p:nvGrpSpPr>
                <p:cNvPr id="1085" name="Group 1084">
                  <a:extLst>
                    <a:ext uri="{FF2B5EF4-FFF2-40B4-BE49-F238E27FC236}">
                      <a16:creationId xmlns:a16="http://schemas.microsoft.com/office/drawing/2014/main" id="{C3EA1EAB-81ED-44C3-03BB-8F5815CC3E5A}"/>
                    </a:ext>
                  </a:extLst>
                </p:cNvPr>
                <p:cNvGrpSpPr/>
                <p:nvPr/>
              </p:nvGrpSpPr>
              <p:grpSpPr>
                <a:xfrm>
                  <a:off x="1182781" y="30805592"/>
                  <a:ext cx="5949278" cy="5306877"/>
                  <a:chOff x="3813810" y="1188961"/>
                  <a:chExt cx="1835810" cy="1637580"/>
                </a:xfrm>
              </p:grpSpPr>
              <p:sp>
                <p:nvSpPr>
                  <p:cNvPr id="1087" name="Hexagon 1086">
                    <a:extLst>
                      <a:ext uri="{FF2B5EF4-FFF2-40B4-BE49-F238E27FC236}">
                        <a16:creationId xmlns:a16="http://schemas.microsoft.com/office/drawing/2014/main" id="{63F2EAA3-3716-D35B-4710-14AEAFE320D4}"/>
                      </a:ext>
                    </a:extLst>
                  </p:cNvPr>
                  <p:cNvSpPr/>
                  <p:nvPr/>
                </p:nvSpPr>
                <p:spPr>
                  <a:xfrm>
                    <a:off x="4015740" y="1371600"/>
                    <a:ext cx="1431950" cy="1234440"/>
                  </a:xfrm>
                  <a:prstGeom prst="hexagon">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cxnSp>
                <p:nvCxnSpPr>
                  <p:cNvPr id="1088" name="Straight Connector 1087">
                    <a:extLst>
                      <a:ext uri="{FF2B5EF4-FFF2-40B4-BE49-F238E27FC236}">
                        <a16:creationId xmlns:a16="http://schemas.microsoft.com/office/drawing/2014/main" id="{2BF5CB07-5687-41C3-20F4-10172820061B}"/>
                      </a:ext>
                    </a:extLst>
                  </p:cNvPr>
                  <p:cNvCxnSpPr>
                    <a:cxnSpLocks/>
                    <a:stCxn id="1097" idx="1"/>
                    <a:endCxn id="1101" idx="5"/>
                  </p:cNvCxnSpPr>
                  <p:nvPr/>
                </p:nvCxnSpPr>
                <p:spPr>
                  <a:xfrm>
                    <a:off x="4196804" y="1248345"/>
                    <a:ext cx="1108951" cy="151905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9" name="Straight Connector 1088">
                    <a:extLst>
                      <a:ext uri="{FF2B5EF4-FFF2-40B4-BE49-F238E27FC236}">
                        <a16:creationId xmlns:a16="http://schemas.microsoft.com/office/drawing/2014/main" id="{09DF16CE-517A-7890-451E-C2D231472F1E}"/>
                      </a:ext>
                    </a:extLst>
                  </p:cNvPr>
                  <p:cNvCxnSpPr>
                    <a:cxnSpLocks/>
                    <a:stCxn id="1097" idx="0"/>
                  </p:cNvCxnSpPr>
                  <p:nvPr/>
                </p:nvCxnSpPr>
                <p:spPr>
                  <a:xfrm>
                    <a:off x="4339590" y="1189201"/>
                    <a:ext cx="0" cy="16373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0" name="Straight Connector 1089">
                    <a:extLst>
                      <a:ext uri="{FF2B5EF4-FFF2-40B4-BE49-F238E27FC236}">
                        <a16:creationId xmlns:a16="http://schemas.microsoft.com/office/drawing/2014/main" id="{7D449556-2669-CE6A-4B2E-71E77493B74D}"/>
                      </a:ext>
                    </a:extLst>
                  </p:cNvPr>
                  <p:cNvCxnSpPr>
                    <a:cxnSpLocks/>
                    <a:stCxn id="1097" idx="1"/>
                    <a:endCxn id="1099" idx="5"/>
                  </p:cNvCxnSpPr>
                  <p:nvPr/>
                </p:nvCxnSpPr>
                <p:spPr>
                  <a:xfrm>
                    <a:off x="4196804" y="1248345"/>
                    <a:ext cx="1393672" cy="9023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1" name="Straight Connector 1090">
                    <a:extLst>
                      <a:ext uri="{FF2B5EF4-FFF2-40B4-BE49-F238E27FC236}">
                        <a16:creationId xmlns:a16="http://schemas.microsoft.com/office/drawing/2014/main" id="{B87F23F8-CD79-AAEB-9214-54184151DDE1}"/>
                      </a:ext>
                    </a:extLst>
                  </p:cNvPr>
                  <p:cNvCxnSpPr>
                    <a:cxnSpLocks/>
                    <a:stCxn id="1098" idx="0"/>
                    <a:endCxn id="1101" idx="4"/>
                  </p:cNvCxnSpPr>
                  <p:nvPr/>
                </p:nvCxnSpPr>
                <p:spPr>
                  <a:xfrm>
                    <a:off x="5160569" y="1188961"/>
                    <a:ext cx="2400" cy="16375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2" name="Straight Connector 1091">
                    <a:extLst>
                      <a:ext uri="{FF2B5EF4-FFF2-40B4-BE49-F238E27FC236}">
                        <a16:creationId xmlns:a16="http://schemas.microsoft.com/office/drawing/2014/main" id="{02023A36-5310-F6C3-23AA-2EA6F0878EDD}"/>
                      </a:ext>
                    </a:extLst>
                  </p:cNvPr>
                  <p:cNvCxnSpPr>
                    <a:cxnSpLocks/>
                    <a:stCxn id="1098" idx="7"/>
                  </p:cNvCxnSpPr>
                  <p:nvPr/>
                </p:nvCxnSpPr>
                <p:spPr>
                  <a:xfrm flipH="1">
                    <a:off x="4196804" y="1248105"/>
                    <a:ext cx="1106551" cy="15192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3" name="Straight Connector 1092">
                    <a:extLst>
                      <a:ext uri="{FF2B5EF4-FFF2-40B4-BE49-F238E27FC236}">
                        <a16:creationId xmlns:a16="http://schemas.microsoft.com/office/drawing/2014/main" id="{B9453A0D-3441-EB55-7AEA-C29CB413CF46}"/>
                      </a:ext>
                    </a:extLst>
                  </p:cNvPr>
                  <p:cNvCxnSpPr>
                    <a:cxnSpLocks/>
                    <a:stCxn id="1098" idx="7"/>
                    <a:endCxn id="1100" idx="3"/>
                  </p:cNvCxnSpPr>
                  <p:nvPr/>
                </p:nvCxnSpPr>
                <p:spPr>
                  <a:xfrm flipH="1">
                    <a:off x="3872954" y="1248105"/>
                    <a:ext cx="1430401" cy="90255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4" name="Straight Connector 1093">
                    <a:extLst>
                      <a:ext uri="{FF2B5EF4-FFF2-40B4-BE49-F238E27FC236}">
                        <a16:creationId xmlns:a16="http://schemas.microsoft.com/office/drawing/2014/main" id="{982D819C-FBCC-4711-AA7A-4B57C918D1E8}"/>
                      </a:ext>
                    </a:extLst>
                  </p:cNvPr>
                  <p:cNvCxnSpPr>
                    <a:cxnSpLocks/>
                    <a:stCxn id="1099" idx="6"/>
                    <a:endCxn id="1100" idx="2"/>
                  </p:cNvCxnSpPr>
                  <p:nvPr/>
                </p:nvCxnSpPr>
                <p:spPr>
                  <a:xfrm flipH="1">
                    <a:off x="3813810" y="2007871"/>
                    <a:ext cx="183581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5" name="Straight Connector 1094">
                    <a:extLst>
                      <a:ext uri="{FF2B5EF4-FFF2-40B4-BE49-F238E27FC236}">
                        <a16:creationId xmlns:a16="http://schemas.microsoft.com/office/drawing/2014/main" id="{B410C9B2-7C3F-F1BD-8BC3-D386DB60DA9C}"/>
                      </a:ext>
                    </a:extLst>
                  </p:cNvPr>
                  <p:cNvCxnSpPr>
                    <a:cxnSpLocks/>
                    <a:stCxn id="1099" idx="7"/>
                  </p:cNvCxnSpPr>
                  <p:nvPr/>
                </p:nvCxnSpPr>
                <p:spPr>
                  <a:xfrm flipH="1">
                    <a:off x="4196804" y="1865085"/>
                    <a:ext cx="1393672" cy="9023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6" name="Straight Connector 1095">
                    <a:extLst>
                      <a:ext uri="{FF2B5EF4-FFF2-40B4-BE49-F238E27FC236}">
                        <a16:creationId xmlns:a16="http://schemas.microsoft.com/office/drawing/2014/main" id="{170CB74F-080C-1458-AB7C-77452C03A112}"/>
                      </a:ext>
                    </a:extLst>
                  </p:cNvPr>
                  <p:cNvCxnSpPr>
                    <a:cxnSpLocks/>
                    <a:stCxn id="1101" idx="5"/>
                    <a:endCxn id="1100" idx="1"/>
                  </p:cNvCxnSpPr>
                  <p:nvPr/>
                </p:nvCxnSpPr>
                <p:spPr>
                  <a:xfrm flipH="1" flipV="1">
                    <a:off x="3872954" y="1865085"/>
                    <a:ext cx="1432801" cy="9023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97" name="Oval 1096">
                    <a:extLst>
                      <a:ext uri="{FF2B5EF4-FFF2-40B4-BE49-F238E27FC236}">
                        <a16:creationId xmlns:a16="http://schemas.microsoft.com/office/drawing/2014/main" id="{CC820952-14BD-67FB-E838-BDCFF9905E7E}"/>
                      </a:ext>
                    </a:extLst>
                  </p:cNvPr>
                  <p:cNvSpPr/>
                  <p:nvPr/>
                </p:nvSpPr>
                <p:spPr>
                  <a:xfrm>
                    <a:off x="4137660" y="1189201"/>
                    <a:ext cx="403860" cy="403860"/>
                  </a:xfrm>
                  <a:prstGeom prst="ellipse">
                    <a:avLst/>
                  </a:prstGeom>
                  <a:solidFill>
                    <a:srgbClr val="00E7E2"/>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1098" name="Oval 1097">
                    <a:extLst>
                      <a:ext uri="{FF2B5EF4-FFF2-40B4-BE49-F238E27FC236}">
                        <a16:creationId xmlns:a16="http://schemas.microsoft.com/office/drawing/2014/main" id="{047606FE-D2F7-6B7D-FE4A-792DC7C8E8D0}"/>
                      </a:ext>
                    </a:extLst>
                  </p:cNvPr>
                  <p:cNvSpPr/>
                  <p:nvPr/>
                </p:nvSpPr>
                <p:spPr>
                  <a:xfrm>
                    <a:off x="4958639" y="1188961"/>
                    <a:ext cx="403860" cy="403860"/>
                  </a:xfrm>
                  <a:prstGeom prst="ellipse">
                    <a:avLst/>
                  </a:prstGeom>
                  <a:solidFill>
                    <a:schemeClr val="accent1">
                      <a:lumMod val="40000"/>
                      <a:lumOff val="6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1099" name="Oval 1098">
                    <a:extLst>
                      <a:ext uri="{FF2B5EF4-FFF2-40B4-BE49-F238E27FC236}">
                        <a16:creationId xmlns:a16="http://schemas.microsoft.com/office/drawing/2014/main" id="{5E7DDF49-C84F-A4AD-C922-097069BB9403}"/>
                      </a:ext>
                    </a:extLst>
                  </p:cNvPr>
                  <p:cNvSpPr/>
                  <p:nvPr/>
                </p:nvSpPr>
                <p:spPr>
                  <a:xfrm>
                    <a:off x="5245760" y="1805941"/>
                    <a:ext cx="403860" cy="403860"/>
                  </a:xfrm>
                  <a:prstGeom prst="ellipse">
                    <a:avLst/>
                  </a:prstGeom>
                  <a:solidFill>
                    <a:schemeClr val="accent5">
                      <a:lumMod val="60000"/>
                      <a:lumOff val="4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1100" name="Oval 1099">
                    <a:extLst>
                      <a:ext uri="{FF2B5EF4-FFF2-40B4-BE49-F238E27FC236}">
                        <a16:creationId xmlns:a16="http://schemas.microsoft.com/office/drawing/2014/main" id="{808E25EC-BD83-4056-205F-89A0A7ECE93E}"/>
                      </a:ext>
                    </a:extLst>
                  </p:cNvPr>
                  <p:cNvSpPr/>
                  <p:nvPr/>
                </p:nvSpPr>
                <p:spPr>
                  <a:xfrm>
                    <a:off x="3813810" y="1805941"/>
                    <a:ext cx="403860" cy="403860"/>
                  </a:xfrm>
                  <a:prstGeom prst="ellipse">
                    <a:avLst/>
                  </a:prstGeom>
                  <a:solidFill>
                    <a:schemeClr val="accent5">
                      <a:lumMod val="40000"/>
                      <a:lumOff val="60000"/>
                    </a:schemeClr>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
                <p:nvSpPr>
                  <p:cNvPr id="1101" name="Oval 1100">
                    <a:extLst>
                      <a:ext uri="{FF2B5EF4-FFF2-40B4-BE49-F238E27FC236}">
                        <a16:creationId xmlns:a16="http://schemas.microsoft.com/office/drawing/2014/main" id="{A202B559-7983-C9C5-277A-D30D29626038}"/>
                      </a:ext>
                    </a:extLst>
                  </p:cNvPr>
                  <p:cNvSpPr/>
                  <p:nvPr/>
                </p:nvSpPr>
                <p:spPr>
                  <a:xfrm>
                    <a:off x="4961039" y="2422681"/>
                    <a:ext cx="403860" cy="403860"/>
                  </a:xfrm>
                  <a:prstGeom prst="ellipse">
                    <a:avLst/>
                  </a:prstGeom>
                  <a:solidFill>
                    <a:srgbClr val="FF00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000" dirty="0"/>
                  </a:p>
                </p:txBody>
              </p:sp>
            </p:grpSp>
            <p:sp>
              <p:nvSpPr>
                <p:cNvPr id="1086" name="Diamond 1085">
                  <a:extLst>
                    <a:ext uri="{FF2B5EF4-FFF2-40B4-BE49-F238E27FC236}">
                      <a16:creationId xmlns:a16="http://schemas.microsoft.com/office/drawing/2014/main" id="{5198AE8E-C08C-AFE6-01D1-B8E1703FDA4B}"/>
                    </a:ext>
                  </a:extLst>
                </p:cNvPr>
                <p:cNvSpPr/>
                <p:nvPr/>
              </p:nvSpPr>
              <p:spPr>
                <a:xfrm>
                  <a:off x="1662049" y="34395633"/>
                  <a:ext cx="1931994" cy="1931994"/>
                </a:xfrm>
                <a:prstGeom prst="diamond">
                  <a:avLst/>
                </a:prstGeom>
                <a:solidFill>
                  <a:srgbClr val="FFC000"/>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02" name="Arrow: Circular 1101">
                <a:extLst>
                  <a:ext uri="{FF2B5EF4-FFF2-40B4-BE49-F238E27FC236}">
                    <a16:creationId xmlns:a16="http://schemas.microsoft.com/office/drawing/2014/main" id="{DFCF0369-D851-0FDC-F040-FFE2BA23B2A9}"/>
                  </a:ext>
                </a:extLst>
              </p:cNvPr>
              <p:cNvSpPr/>
              <p:nvPr/>
            </p:nvSpPr>
            <p:spPr>
              <a:xfrm rot="20978589" flipV="1">
                <a:off x="1942867" y="2967994"/>
                <a:ext cx="2488489" cy="2488489"/>
              </a:xfrm>
              <a:prstGeom prst="circularArrow">
                <a:avLst>
                  <a:gd name="adj1" fmla="val 4943"/>
                  <a:gd name="adj2" fmla="val 1141747"/>
                  <a:gd name="adj3" fmla="val 16440382"/>
                  <a:gd name="adj4" fmla="val 10629079"/>
                  <a:gd name="adj5" fmla="val 14420"/>
                </a:avLst>
              </a:prstGeom>
              <a:solidFill>
                <a:srgbClr val="9B62ED"/>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endParaRPr>
              </a:p>
            </p:txBody>
          </p:sp>
        </p:grpSp>
        <p:sp>
          <p:nvSpPr>
            <p:cNvPr id="1106" name="TextBox 1105">
              <a:extLst>
                <a:ext uri="{FF2B5EF4-FFF2-40B4-BE49-F238E27FC236}">
                  <a16:creationId xmlns:a16="http://schemas.microsoft.com/office/drawing/2014/main" id="{8032A5DA-BA70-AFEC-3110-3B8DE84DF8DF}"/>
                </a:ext>
              </a:extLst>
            </p:cNvPr>
            <p:cNvSpPr txBox="1"/>
            <p:nvPr/>
          </p:nvSpPr>
          <p:spPr>
            <a:xfrm>
              <a:off x="662089" y="1819692"/>
              <a:ext cx="2594168" cy="369332"/>
            </a:xfrm>
            <a:prstGeom prst="rect">
              <a:avLst/>
            </a:prstGeom>
            <a:noFill/>
          </p:spPr>
          <p:txBody>
            <a:bodyPr wrap="square" rtlCol="0">
              <a:spAutoFit/>
            </a:bodyPr>
            <a:lstStyle/>
            <a:p>
              <a:r>
                <a:rPr lang="en-GB" u="sng" dirty="0"/>
                <a:t>Example Graph Object</a:t>
              </a:r>
            </a:p>
          </p:txBody>
        </p:sp>
        <p:sp>
          <p:nvSpPr>
            <p:cNvPr id="1109" name="Arrow: Circular 1108">
              <a:extLst>
                <a:ext uri="{FF2B5EF4-FFF2-40B4-BE49-F238E27FC236}">
                  <a16:creationId xmlns:a16="http://schemas.microsoft.com/office/drawing/2014/main" id="{7B4DB0F4-4681-8481-4F16-19CB26144888}"/>
                </a:ext>
              </a:extLst>
            </p:cNvPr>
            <p:cNvSpPr/>
            <p:nvPr/>
          </p:nvSpPr>
          <p:spPr>
            <a:xfrm rot="20978589" flipV="1">
              <a:off x="8591875" y="3525195"/>
              <a:ext cx="2488489" cy="2488489"/>
            </a:xfrm>
            <a:prstGeom prst="circularArrow">
              <a:avLst>
                <a:gd name="adj1" fmla="val 4943"/>
                <a:gd name="adj2" fmla="val 1141747"/>
                <a:gd name="adj3" fmla="val 16440382"/>
                <a:gd name="adj4" fmla="val 10629079"/>
                <a:gd name="adj5" fmla="val 14420"/>
              </a:avLst>
            </a:prstGeom>
            <a:solidFill>
              <a:srgbClr val="9B62ED"/>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600">
                <a:solidFill>
                  <a:schemeClr val="tx1"/>
                </a:solidFill>
              </a:endParaRPr>
            </a:p>
          </p:txBody>
        </p:sp>
        <p:sp>
          <p:nvSpPr>
            <p:cNvPr id="1110" name="TextBox 1109">
              <a:extLst>
                <a:ext uri="{FF2B5EF4-FFF2-40B4-BE49-F238E27FC236}">
                  <a16:creationId xmlns:a16="http://schemas.microsoft.com/office/drawing/2014/main" id="{52D9993F-2DD7-B660-7F07-E32533AB6FAC}"/>
                </a:ext>
              </a:extLst>
            </p:cNvPr>
            <p:cNvSpPr txBox="1"/>
            <p:nvPr/>
          </p:nvSpPr>
          <p:spPr>
            <a:xfrm>
              <a:off x="10051648" y="4208255"/>
              <a:ext cx="2594168" cy="923330"/>
            </a:xfrm>
            <a:prstGeom prst="rect">
              <a:avLst/>
            </a:prstGeom>
            <a:noFill/>
          </p:spPr>
          <p:txBody>
            <a:bodyPr wrap="square" rtlCol="0">
              <a:spAutoFit/>
            </a:bodyPr>
            <a:lstStyle/>
            <a:p>
              <a:r>
                <a:rPr lang="en-GB" dirty="0"/>
                <a:t>Used as a classifier, gives a “score” of how signal-like a graph is.</a:t>
              </a:r>
            </a:p>
          </p:txBody>
        </p:sp>
        <p:sp>
          <p:nvSpPr>
            <p:cNvPr id="1111" name="TextBox 1110">
              <a:extLst>
                <a:ext uri="{FF2B5EF4-FFF2-40B4-BE49-F238E27FC236}">
                  <a16:creationId xmlns:a16="http://schemas.microsoft.com/office/drawing/2014/main" id="{6D679DE6-0314-4AD7-40B9-30A0AE085EE0}"/>
                </a:ext>
              </a:extLst>
            </p:cNvPr>
            <p:cNvSpPr txBox="1"/>
            <p:nvPr/>
          </p:nvSpPr>
          <p:spPr>
            <a:xfrm>
              <a:off x="374080" y="5107177"/>
              <a:ext cx="2594168" cy="923330"/>
            </a:xfrm>
            <a:prstGeom prst="rect">
              <a:avLst/>
            </a:prstGeom>
            <a:noFill/>
          </p:spPr>
          <p:txBody>
            <a:bodyPr wrap="square" rtlCol="0">
              <a:spAutoFit/>
            </a:bodyPr>
            <a:lstStyle/>
            <a:p>
              <a:r>
                <a:rPr lang="en-GB" dirty="0"/>
                <a:t>Each graph representing a single event.</a:t>
              </a:r>
            </a:p>
          </p:txBody>
        </p:sp>
      </p:grpSp>
    </p:spTree>
    <p:extLst>
      <p:ext uri="{BB962C8B-B14F-4D97-AF65-F5344CB8AC3E}">
        <p14:creationId xmlns:p14="http://schemas.microsoft.com/office/powerpoint/2010/main" val="1464554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88468-9BBA-0669-ADA8-4B992DD20C5C}"/>
              </a:ext>
            </a:extLst>
          </p:cNvPr>
          <p:cNvSpPr>
            <a:spLocks noGrp="1"/>
          </p:cNvSpPr>
          <p:nvPr>
            <p:ph type="title"/>
          </p:nvPr>
        </p:nvSpPr>
        <p:spPr/>
        <p:txBody>
          <a:bodyPr/>
          <a:lstStyle/>
          <a:p>
            <a:r>
              <a:rPr lang="en-GB" dirty="0"/>
              <a:t>Higgs Field</a:t>
            </a:r>
          </a:p>
        </p:txBody>
      </p:sp>
      <p:sp>
        <p:nvSpPr>
          <p:cNvPr id="3" name="Content Placeholder 2">
            <a:extLst>
              <a:ext uri="{FF2B5EF4-FFF2-40B4-BE49-F238E27FC236}">
                <a16:creationId xmlns:a16="http://schemas.microsoft.com/office/drawing/2014/main" id="{3C14CBE3-A8B4-635F-2CAA-A10B9CB3A9B1}"/>
              </a:ext>
            </a:extLst>
          </p:cNvPr>
          <p:cNvSpPr>
            <a:spLocks noGrp="1"/>
          </p:cNvSpPr>
          <p:nvPr>
            <p:ph idx="1"/>
          </p:nvPr>
        </p:nvSpPr>
        <p:spPr>
          <a:xfrm>
            <a:off x="94890" y="595222"/>
            <a:ext cx="11982091" cy="4729253"/>
          </a:xfrm>
        </p:spPr>
        <p:txBody>
          <a:bodyPr>
            <a:normAutofit/>
          </a:bodyPr>
          <a:lstStyle/>
          <a:p>
            <a:pPr marL="0" indent="0">
              <a:buNone/>
            </a:pPr>
            <a:r>
              <a:rPr lang="en-GB" dirty="0"/>
              <a:t>Why are multiple Higgs events interesting?</a:t>
            </a:r>
          </a:p>
          <a:p>
            <a:r>
              <a:rPr lang="en-GB" dirty="0"/>
              <a:t>Higgs pair production is the only way to measure the Higgs self-coupling (</a:t>
            </a:r>
            <a:r>
              <a:rPr lang="el-GR" dirty="0"/>
              <a:t>λ</a:t>
            </a:r>
            <a:r>
              <a:rPr lang="en-GB" dirty="0"/>
              <a:t>). Which defines the shape of the Higgs potential. </a:t>
            </a:r>
          </a:p>
          <a:p>
            <a:endParaRPr lang="en-GB" dirty="0"/>
          </a:p>
          <a:p>
            <a:endParaRPr lang="en-GB" dirty="0"/>
          </a:p>
          <a:p>
            <a:endParaRPr lang="en-GB" dirty="0"/>
          </a:p>
          <a:p>
            <a:endParaRPr lang="en-GB" dirty="0"/>
          </a:p>
          <a:p>
            <a:endParaRPr lang="en-GB" dirty="0"/>
          </a:p>
          <a:p>
            <a:endParaRPr lang="en-GB" dirty="0"/>
          </a:p>
          <a:p>
            <a:endParaRPr lang="en-GB" dirty="0"/>
          </a:p>
          <a:p>
            <a:pPr marL="0" indent="0">
              <a:buNone/>
            </a:pPr>
            <a:endParaRPr lang="en-GB" dirty="0"/>
          </a:p>
        </p:txBody>
      </p:sp>
      <p:sp>
        <p:nvSpPr>
          <p:cNvPr id="4" name="Slide Number Placeholder 3">
            <a:extLst>
              <a:ext uri="{FF2B5EF4-FFF2-40B4-BE49-F238E27FC236}">
                <a16:creationId xmlns:a16="http://schemas.microsoft.com/office/drawing/2014/main" id="{6CB4C20E-D889-1907-0287-206DF125B4DE}"/>
              </a:ext>
            </a:extLst>
          </p:cNvPr>
          <p:cNvSpPr>
            <a:spLocks noGrp="1"/>
          </p:cNvSpPr>
          <p:nvPr>
            <p:ph type="sldNum" sz="quarter" idx="12"/>
          </p:nvPr>
        </p:nvSpPr>
        <p:spPr/>
        <p:txBody>
          <a:bodyPr/>
          <a:lstStyle/>
          <a:p>
            <a:fld id="{FA1976BF-8893-4F90-A77B-25C1D11E43CA}" type="slidenum">
              <a:rPr lang="en-GB" smtClean="0"/>
              <a:t>3</a:t>
            </a:fld>
            <a:endParaRPr lang="en-GB"/>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A72D960-4FC4-C744-F94C-5F1E3BDBACE4}"/>
                  </a:ext>
                </a:extLst>
              </p:cNvPr>
              <p:cNvSpPr txBox="1"/>
              <p:nvPr/>
            </p:nvSpPr>
            <p:spPr>
              <a:xfrm>
                <a:off x="5072656" y="2199070"/>
                <a:ext cx="6555833" cy="1014317"/>
              </a:xfrm>
              <a:prstGeom prst="rect">
                <a:avLst/>
              </a:prstGeom>
              <a:noFill/>
            </p:spPr>
            <p:txBody>
              <a:bodyPr wrap="square" rtlCol="0">
                <a:spAutoFit/>
              </a:bodyPr>
              <a:lstStyle/>
              <a:p>
                <a:pPr/>
                <a14:m>
                  <m:oMathPara xmlns:m="http://schemas.openxmlformats.org/officeDocument/2006/math">
                    <m:oMath>
                      <m:r>
                        <a:rPr lang="en-GB" sz="3200" b="0" i="1" smtClean="0">
                          <a:latin typeface="Cambria Math" panose="02040503050406030204" pitchFamily="18" charset="0"/>
                        </a:rPr>
                        <m:t>𝑉</m:t>
                      </m:r>
                      <m:d>
                        <m:dPr>
                          <m:ctrlPr>
                            <a:rPr lang="en-GB" sz="3200" b="0" i="1" smtClean="0">
                              <a:latin typeface="Cambria Math" panose="02040503050406030204" pitchFamily="18" charset="0"/>
                            </a:rPr>
                          </m:ctrlPr>
                        </m:dPr>
                        <m:e>
                          <m:r>
                            <a:rPr lang="en-GB" sz="3200" b="0" i="1" smtClean="0">
                              <a:latin typeface="Cambria Math" panose="02040503050406030204" pitchFamily="18" charset="0"/>
                            </a:rPr>
                            <m:t>𝜙</m:t>
                          </m:r>
                        </m:e>
                      </m:d>
                      <m:r>
                        <a:rPr lang="en-GB" sz="3200" b="0" i="1" smtClean="0">
                          <a:latin typeface="Cambria Math" panose="02040503050406030204" pitchFamily="18" charset="0"/>
                        </a:rPr>
                        <m:t>= </m:t>
                      </m:r>
                      <m:f>
                        <m:fPr>
                          <m:ctrlPr>
                            <a:rPr lang="en-GB" sz="3200" b="0" i="1" smtClean="0">
                              <a:latin typeface="Cambria Math" panose="02040503050406030204" pitchFamily="18" charset="0"/>
                            </a:rPr>
                          </m:ctrlPr>
                        </m:fPr>
                        <m:num>
                          <m:r>
                            <a:rPr lang="en-GB" sz="3200" b="0" i="1" smtClean="0">
                              <a:latin typeface="Cambria Math" panose="02040503050406030204" pitchFamily="18" charset="0"/>
                            </a:rPr>
                            <m:t>1</m:t>
                          </m:r>
                        </m:num>
                        <m:den>
                          <m:r>
                            <a:rPr lang="en-GB" sz="3200" b="0" i="1" smtClean="0">
                              <a:latin typeface="Cambria Math" panose="02040503050406030204" pitchFamily="18" charset="0"/>
                            </a:rPr>
                            <m:t>2</m:t>
                          </m:r>
                        </m:den>
                      </m:f>
                      <m:sSubSup>
                        <m:sSubSupPr>
                          <m:ctrlPr>
                            <a:rPr lang="en-GB" sz="3200" b="0" i="1" smtClean="0">
                              <a:latin typeface="Cambria Math" panose="02040503050406030204" pitchFamily="18" charset="0"/>
                            </a:rPr>
                          </m:ctrlPr>
                        </m:sSubSupPr>
                        <m:e>
                          <m:r>
                            <a:rPr lang="en-GB" sz="3200" b="0" i="1" smtClean="0">
                              <a:latin typeface="Cambria Math" panose="02040503050406030204" pitchFamily="18" charset="0"/>
                            </a:rPr>
                            <m:t>𝑚</m:t>
                          </m:r>
                        </m:e>
                        <m:sub>
                          <m:r>
                            <a:rPr lang="en-GB" sz="3200" b="0" i="1" smtClean="0">
                              <a:latin typeface="Cambria Math" panose="02040503050406030204" pitchFamily="18" charset="0"/>
                            </a:rPr>
                            <m:t>𝐻</m:t>
                          </m:r>
                        </m:sub>
                        <m:sup>
                          <m:r>
                            <a:rPr lang="en-GB" sz="3200" b="0" i="1" smtClean="0">
                              <a:latin typeface="Cambria Math" panose="02040503050406030204" pitchFamily="18" charset="0"/>
                            </a:rPr>
                            <m:t>2</m:t>
                          </m:r>
                        </m:sup>
                      </m:sSubSup>
                      <m:sSup>
                        <m:sSupPr>
                          <m:ctrlPr>
                            <a:rPr lang="en-GB" sz="3200" b="0" i="1" smtClean="0">
                              <a:latin typeface="Cambria Math" panose="02040503050406030204" pitchFamily="18" charset="0"/>
                            </a:rPr>
                          </m:ctrlPr>
                        </m:sSupPr>
                        <m:e>
                          <m:r>
                            <a:rPr lang="en-GB" sz="3200" b="0" i="1" smtClean="0">
                              <a:latin typeface="Cambria Math" panose="02040503050406030204" pitchFamily="18" charset="0"/>
                            </a:rPr>
                            <m:t>𝐻</m:t>
                          </m:r>
                        </m:e>
                        <m:sup>
                          <m:r>
                            <a:rPr lang="en-GB" sz="3200" b="0" i="1" smtClean="0">
                              <a:latin typeface="Cambria Math" panose="02040503050406030204" pitchFamily="18" charset="0"/>
                            </a:rPr>
                            <m:t>2</m:t>
                          </m:r>
                        </m:sup>
                      </m:sSup>
                      <m:r>
                        <a:rPr lang="en-GB" sz="3200" b="0" i="1" smtClean="0">
                          <a:latin typeface="Cambria Math" panose="02040503050406030204" pitchFamily="18" charset="0"/>
                        </a:rPr>
                        <m:t>+</m:t>
                      </m:r>
                      <m:r>
                        <a:rPr lang="el-GR" sz="3200" b="0" i="1" smtClean="0">
                          <a:latin typeface="Cambria Math" panose="02040503050406030204" pitchFamily="18" charset="0"/>
                        </a:rPr>
                        <m:t>𝜆</m:t>
                      </m:r>
                      <m:r>
                        <a:rPr lang="en-GB" sz="3200" b="0" i="1" smtClean="0">
                          <a:latin typeface="Cambria Math" panose="02040503050406030204" pitchFamily="18" charset="0"/>
                        </a:rPr>
                        <m:t>𝑣</m:t>
                      </m:r>
                      <m:sSup>
                        <m:sSupPr>
                          <m:ctrlPr>
                            <a:rPr lang="en-GB" sz="3200" b="0" i="1" smtClean="0">
                              <a:latin typeface="Cambria Math" panose="02040503050406030204" pitchFamily="18" charset="0"/>
                            </a:rPr>
                          </m:ctrlPr>
                        </m:sSupPr>
                        <m:e>
                          <m:r>
                            <a:rPr lang="en-GB" sz="3200" b="0" i="1" smtClean="0">
                              <a:latin typeface="Cambria Math" panose="02040503050406030204" pitchFamily="18" charset="0"/>
                            </a:rPr>
                            <m:t>𝐻</m:t>
                          </m:r>
                        </m:e>
                        <m:sup>
                          <m:r>
                            <a:rPr lang="en-GB" sz="3200" b="0" i="1" smtClean="0">
                              <a:latin typeface="Cambria Math" panose="02040503050406030204" pitchFamily="18" charset="0"/>
                            </a:rPr>
                            <m:t>3</m:t>
                          </m:r>
                        </m:sup>
                      </m:sSup>
                      <m:r>
                        <a:rPr lang="en-GB" sz="3200" b="0" i="1" smtClean="0">
                          <a:latin typeface="Cambria Math" panose="02040503050406030204" pitchFamily="18" charset="0"/>
                        </a:rPr>
                        <m:t>+</m:t>
                      </m:r>
                      <m:f>
                        <m:fPr>
                          <m:ctrlPr>
                            <a:rPr lang="en-GB" sz="3200" b="0" i="1" smtClean="0">
                              <a:latin typeface="Cambria Math" panose="02040503050406030204" pitchFamily="18" charset="0"/>
                            </a:rPr>
                          </m:ctrlPr>
                        </m:fPr>
                        <m:num>
                          <m:r>
                            <a:rPr lang="en-GB" sz="3200" b="0" i="1" smtClean="0">
                              <a:latin typeface="Cambria Math" panose="02040503050406030204" pitchFamily="18" charset="0"/>
                            </a:rPr>
                            <m:t>1</m:t>
                          </m:r>
                        </m:num>
                        <m:den>
                          <m:r>
                            <a:rPr lang="en-GB" sz="3200" b="0" i="1" smtClean="0">
                              <a:latin typeface="Cambria Math" panose="02040503050406030204" pitchFamily="18" charset="0"/>
                            </a:rPr>
                            <m:t>4</m:t>
                          </m:r>
                        </m:den>
                      </m:f>
                      <m:r>
                        <a:rPr lang="el-GR" sz="3200" b="0" i="1" smtClean="0">
                          <a:latin typeface="Cambria Math" panose="02040503050406030204" pitchFamily="18" charset="0"/>
                        </a:rPr>
                        <m:t>𝜆</m:t>
                      </m:r>
                      <m:sSup>
                        <m:sSupPr>
                          <m:ctrlPr>
                            <a:rPr lang="en-GB" sz="3200" b="0" i="1" smtClean="0">
                              <a:latin typeface="Cambria Math" panose="02040503050406030204" pitchFamily="18" charset="0"/>
                            </a:rPr>
                          </m:ctrlPr>
                        </m:sSupPr>
                        <m:e>
                          <m:r>
                            <a:rPr lang="en-GB" sz="3200" b="0" i="1" smtClean="0">
                              <a:latin typeface="Cambria Math" panose="02040503050406030204" pitchFamily="18" charset="0"/>
                            </a:rPr>
                            <m:t>𝐻</m:t>
                          </m:r>
                        </m:e>
                        <m:sup>
                          <m:r>
                            <a:rPr lang="en-GB" sz="3200" b="0" i="1" smtClean="0">
                              <a:latin typeface="Cambria Math" panose="02040503050406030204" pitchFamily="18" charset="0"/>
                            </a:rPr>
                            <m:t>4</m:t>
                          </m:r>
                        </m:sup>
                      </m:sSup>
                    </m:oMath>
                  </m:oMathPara>
                </a14:m>
                <a:endParaRPr lang="en-GB" sz="3200" dirty="0"/>
              </a:p>
            </p:txBody>
          </p:sp>
        </mc:Choice>
        <mc:Fallback xmlns="">
          <p:sp>
            <p:nvSpPr>
              <p:cNvPr id="9" name="TextBox 8">
                <a:extLst>
                  <a:ext uri="{FF2B5EF4-FFF2-40B4-BE49-F238E27FC236}">
                    <a16:creationId xmlns:a16="http://schemas.microsoft.com/office/drawing/2014/main" id="{EA72D960-4FC4-C744-F94C-5F1E3BDBACE4}"/>
                  </a:ext>
                </a:extLst>
              </p:cNvPr>
              <p:cNvSpPr txBox="1">
                <a:spLocks noRot="1" noChangeAspect="1" noMove="1" noResize="1" noEditPoints="1" noAdjustHandles="1" noChangeArrowheads="1" noChangeShapeType="1" noTextEdit="1"/>
              </p:cNvSpPr>
              <p:nvPr/>
            </p:nvSpPr>
            <p:spPr>
              <a:xfrm>
                <a:off x="5072656" y="2199070"/>
                <a:ext cx="6555833" cy="1014317"/>
              </a:xfrm>
              <a:prstGeom prst="rect">
                <a:avLst/>
              </a:prstGeom>
              <a:blipFill>
                <a:blip r:embed="rId2"/>
                <a:stretch>
                  <a:fillRect/>
                </a:stretch>
              </a:blipFill>
            </p:spPr>
            <p:txBody>
              <a:bodyPr/>
              <a:lstStyle/>
              <a:p>
                <a:r>
                  <a:rPr lang="en-GB">
                    <a:noFill/>
                  </a:rPr>
                  <a:t> </a:t>
                </a:r>
              </a:p>
            </p:txBody>
          </p:sp>
        </mc:Fallback>
      </mc:AlternateContent>
      <p:grpSp>
        <p:nvGrpSpPr>
          <p:cNvPr id="8" name="Group 7">
            <a:extLst>
              <a:ext uri="{FF2B5EF4-FFF2-40B4-BE49-F238E27FC236}">
                <a16:creationId xmlns:a16="http://schemas.microsoft.com/office/drawing/2014/main" id="{99F6547C-DDF5-E3A4-689B-CBE342A03D13}"/>
              </a:ext>
            </a:extLst>
          </p:cNvPr>
          <p:cNvGrpSpPr/>
          <p:nvPr/>
        </p:nvGrpSpPr>
        <p:grpSpPr>
          <a:xfrm>
            <a:off x="6982688" y="3021704"/>
            <a:ext cx="2845308" cy="1351335"/>
            <a:chOff x="6982688" y="3021704"/>
            <a:chExt cx="2845308" cy="1351335"/>
          </a:xfrm>
        </p:grpSpPr>
        <p:cxnSp>
          <p:nvCxnSpPr>
            <p:cNvPr id="13" name="Straight Arrow Connector 12">
              <a:extLst>
                <a:ext uri="{FF2B5EF4-FFF2-40B4-BE49-F238E27FC236}">
                  <a16:creationId xmlns:a16="http://schemas.microsoft.com/office/drawing/2014/main" id="{130ED5E9-7E2A-401F-8B35-DB0F301FACC3}"/>
                </a:ext>
              </a:extLst>
            </p:cNvPr>
            <p:cNvCxnSpPr>
              <a:cxnSpLocks/>
            </p:cNvCxnSpPr>
            <p:nvPr/>
          </p:nvCxnSpPr>
          <p:spPr>
            <a:xfrm>
              <a:off x="7625033" y="3021704"/>
              <a:ext cx="0" cy="5694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07D290FB-EE74-C56E-524C-F073C137B6D7}"/>
                    </a:ext>
                  </a:extLst>
                </p:cNvPr>
                <p:cNvSpPr txBox="1"/>
                <p:nvPr/>
              </p:nvSpPr>
              <p:spPr>
                <a:xfrm>
                  <a:off x="6982688" y="3697854"/>
                  <a:ext cx="2845308" cy="675185"/>
                </a:xfrm>
                <a:prstGeom prst="rect">
                  <a:avLst/>
                </a:prstGeom>
                <a:noFill/>
              </p:spPr>
              <p:txBody>
                <a:bodyPr wrap="square" rtlCol="0">
                  <a:spAutoFit/>
                </a:bodyPr>
                <a:lstStyle/>
                <a:p>
                  <a:r>
                    <a:rPr lang="en-GB" dirty="0"/>
                    <a:t>Minimum of potential</a:t>
                  </a:r>
                </a:p>
                <a:p>
                  <a14:m>
                    <m:oMath xmlns:m="http://schemas.openxmlformats.org/officeDocument/2006/math">
                      <m:sSub>
                        <m:sSubPr>
                          <m:ctrlPr>
                            <a:rPr lang="en-GB" i="1">
                              <a:latin typeface="Cambria Math" panose="02040503050406030204" pitchFamily="18" charset="0"/>
                            </a:rPr>
                          </m:ctrlPr>
                        </m:sSubPr>
                        <m:e>
                          <m:r>
                            <a:rPr lang="en-GB" i="1">
                              <a:latin typeface="Cambria Math" panose="02040503050406030204" pitchFamily="18" charset="0"/>
                            </a:rPr>
                            <m:t>𝑚</m:t>
                          </m:r>
                        </m:e>
                        <m:sub>
                          <m:r>
                            <a:rPr lang="en-GB" i="1">
                              <a:latin typeface="Cambria Math" panose="02040503050406030204" pitchFamily="18" charset="0"/>
                            </a:rPr>
                            <m:t>𝐻</m:t>
                          </m:r>
                        </m:sub>
                      </m:sSub>
                      <m:r>
                        <a:rPr lang="en-GB" b="0" i="1" smtClean="0">
                          <a:latin typeface="Cambria Math" panose="02040503050406030204" pitchFamily="18" charset="0"/>
                        </a:rPr>
                        <m:t>= </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2</m:t>
                          </m:r>
                          <m:r>
                            <a:rPr lang="en-GB" b="0" i="1" smtClean="0">
                              <a:latin typeface="Cambria Math" panose="02040503050406030204" pitchFamily="18" charset="0"/>
                            </a:rPr>
                            <m:t>𝜆𝜈</m:t>
                          </m:r>
                        </m:e>
                      </m:rad>
                      <m:r>
                        <a:rPr lang="en-GB" b="0" i="1" smtClean="0">
                          <a:latin typeface="Cambria Math" panose="02040503050406030204" pitchFamily="18" charset="0"/>
                        </a:rPr>
                        <m:t> </m:t>
                      </m:r>
                      <m:r>
                        <a:rPr lang="en-GB" i="1" smtClean="0">
                          <a:latin typeface="Cambria Math" panose="02040503050406030204" pitchFamily="18" charset="0"/>
                          <a:ea typeface="Cambria Math" panose="02040503050406030204" pitchFamily="18" charset="0"/>
                        </a:rPr>
                        <m:t>≈</m:t>
                      </m:r>
                    </m:oMath>
                  </a14:m>
                  <a:r>
                    <a:rPr lang="en-GB" dirty="0"/>
                    <a:t> 125 GeV</a:t>
                  </a:r>
                </a:p>
              </p:txBody>
            </p:sp>
          </mc:Choice>
          <mc:Fallback xmlns="">
            <p:sp>
              <p:nvSpPr>
                <p:cNvPr id="14" name="TextBox 13">
                  <a:extLst>
                    <a:ext uri="{FF2B5EF4-FFF2-40B4-BE49-F238E27FC236}">
                      <a16:creationId xmlns:a16="http://schemas.microsoft.com/office/drawing/2014/main" id="{07D290FB-EE74-C56E-524C-F073C137B6D7}"/>
                    </a:ext>
                  </a:extLst>
                </p:cNvPr>
                <p:cNvSpPr txBox="1">
                  <a:spLocks noRot="1" noChangeAspect="1" noMove="1" noResize="1" noEditPoints="1" noAdjustHandles="1" noChangeArrowheads="1" noChangeShapeType="1" noTextEdit="1"/>
                </p:cNvSpPr>
                <p:nvPr/>
              </p:nvSpPr>
              <p:spPr>
                <a:xfrm>
                  <a:off x="6982688" y="3697854"/>
                  <a:ext cx="2845308" cy="675185"/>
                </a:xfrm>
                <a:prstGeom prst="rect">
                  <a:avLst/>
                </a:prstGeom>
                <a:blipFill>
                  <a:blip r:embed="rId3"/>
                  <a:stretch>
                    <a:fillRect l="-1713" t="-5455" b="-14545"/>
                  </a:stretch>
                </a:blipFill>
              </p:spPr>
              <p:txBody>
                <a:bodyPr/>
                <a:lstStyle/>
                <a:p>
                  <a:r>
                    <a:rPr lang="en-GB">
                      <a:noFill/>
                    </a:rPr>
                    <a:t> </a:t>
                  </a:r>
                </a:p>
              </p:txBody>
            </p:sp>
          </mc:Fallback>
        </mc:AlternateContent>
      </p:grpSp>
      <p:grpSp>
        <p:nvGrpSpPr>
          <p:cNvPr id="11" name="Group 10">
            <a:extLst>
              <a:ext uri="{FF2B5EF4-FFF2-40B4-BE49-F238E27FC236}">
                <a16:creationId xmlns:a16="http://schemas.microsoft.com/office/drawing/2014/main" id="{83B7CC42-B1FF-824B-B7D7-32F05E07A755}"/>
              </a:ext>
            </a:extLst>
          </p:cNvPr>
          <p:cNvGrpSpPr/>
          <p:nvPr/>
        </p:nvGrpSpPr>
        <p:grpSpPr>
          <a:xfrm>
            <a:off x="8814026" y="3021704"/>
            <a:ext cx="2475244" cy="1751289"/>
            <a:chOff x="8814026" y="3021704"/>
            <a:chExt cx="2475244" cy="1751289"/>
          </a:xfrm>
        </p:grpSpPr>
        <p:cxnSp>
          <p:nvCxnSpPr>
            <p:cNvPr id="15" name="Straight Arrow Connector 14">
              <a:extLst>
                <a:ext uri="{FF2B5EF4-FFF2-40B4-BE49-F238E27FC236}">
                  <a16:creationId xmlns:a16="http://schemas.microsoft.com/office/drawing/2014/main" id="{45E7EDC0-C622-2DDD-0FBA-6FCEF4D9BDD7}"/>
                </a:ext>
              </a:extLst>
            </p:cNvPr>
            <p:cNvCxnSpPr>
              <a:cxnSpLocks/>
            </p:cNvCxnSpPr>
            <p:nvPr/>
          </p:nvCxnSpPr>
          <p:spPr>
            <a:xfrm>
              <a:off x="8978977" y="3021704"/>
              <a:ext cx="0" cy="8145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92BAD46-8863-7EED-8B59-7A3D4321CEF2}"/>
                    </a:ext>
                  </a:extLst>
                </p:cNvPr>
                <p:cNvSpPr txBox="1"/>
                <p:nvPr/>
              </p:nvSpPr>
              <p:spPr>
                <a:xfrm>
                  <a:off x="8814026" y="3849663"/>
                  <a:ext cx="2475244" cy="923330"/>
                </a:xfrm>
                <a:prstGeom prst="rect">
                  <a:avLst/>
                </a:prstGeom>
                <a:noFill/>
              </p:spPr>
              <p:txBody>
                <a:bodyPr wrap="square" rtlCol="0">
                  <a:spAutoFit/>
                </a:bodyPr>
                <a:lstStyle/>
                <a:p>
                  <a14:m>
                    <m:oMath xmlns:m="http://schemas.openxmlformats.org/officeDocument/2006/math">
                      <m:r>
                        <m:rPr>
                          <m:sty m:val="p"/>
                        </m:rPr>
                        <a:rPr lang="el-GR" b="0" i="1" smtClean="0">
                          <a:latin typeface="Cambria Math" panose="02040503050406030204" pitchFamily="18" charset="0"/>
                        </a:rPr>
                        <m:t>λ</m:t>
                      </m:r>
                    </m:oMath>
                  </a14:m>
                  <a:r>
                    <a:rPr lang="en-GB" dirty="0"/>
                    <a:t> can only be directly measured through </a:t>
                  </a:r>
                  <a:r>
                    <a:rPr lang="en-GB" i="1" dirty="0"/>
                    <a:t>HH</a:t>
                  </a:r>
                  <a:r>
                    <a:rPr lang="en-GB" dirty="0"/>
                    <a:t> production</a:t>
                  </a:r>
                </a:p>
              </p:txBody>
            </p:sp>
          </mc:Choice>
          <mc:Fallback xmlns="">
            <p:sp>
              <p:nvSpPr>
                <p:cNvPr id="16" name="TextBox 15">
                  <a:extLst>
                    <a:ext uri="{FF2B5EF4-FFF2-40B4-BE49-F238E27FC236}">
                      <a16:creationId xmlns:a16="http://schemas.microsoft.com/office/drawing/2014/main" id="{992BAD46-8863-7EED-8B59-7A3D4321CEF2}"/>
                    </a:ext>
                  </a:extLst>
                </p:cNvPr>
                <p:cNvSpPr txBox="1">
                  <a:spLocks noRot="1" noChangeAspect="1" noMove="1" noResize="1" noEditPoints="1" noAdjustHandles="1" noChangeArrowheads="1" noChangeShapeType="1" noTextEdit="1"/>
                </p:cNvSpPr>
                <p:nvPr/>
              </p:nvSpPr>
              <p:spPr>
                <a:xfrm>
                  <a:off x="8814026" y="3849663"/>
                  <a:ext cx="2475244" cy="923330"/>
                </a:xfrm>
                <a:prstGeom prst="rect">
                  <a:avLst/>
                </a:prstGeom>
                <a:blipFill>
                  <a:blip r:embed="rId5"/>
                  <a:stretch>
                    <a:fillRect l="-2217" t="-3974" r="-246" b="-9934"/>
                  </a:stretch>
                </a:blipFill>
              </p:spPr>
              <p:txBody>
                <a:bodyPr/>
                <a:lstStyle/>
                <a:p>
                  <a:r>
                    <a:rPr lang="en-GB">
                      <a:noFill/>
                    </a:rPr>
                    <a:t> </a:t>
                  </a:r>
                </a:p>
              </p:txBody>
            </p:sp>
          </mc:Fallback>
        </mc:AlternateContent>
      </p:grpSp>
      <p:pic>
        <p:nvPicPr>
          <p:cNvPr id="20" name="Graphic 19">
            <a:extLst>
              <a:ext uri="{FF2B5EF4-FFF2-40B4-BE49-F238E27FC236}">
                <a16:creationId xmlns:a16="http://schemas.microsoft.com/office/drawing/2014/main" id="{B0EBE49A-1B4A-1587-7790-382A6FADC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32600" y="2030443"/>
            <a:ext cx="4540055" cy="3049633"/>
          </a:xfrm>
          <a:prstGeom prst="rect">
            <a:avLst/>
          </a:prstGeom>
        </p:spPr>
      </p:pic>
      <p:sp>
        <p:nvSpPr>
          <p:cNvPr id="22" name="Oval 21">
            <a:extLst>
              <a:ext uri="{FF2B5EF4-FFF2-40B4-BE49-F238E27FC236}">
                <a16:creationId xmlns:a16="http://schemas.microsoft.com/office/drawing/2014/main" id="{655EDA10-73EA-AA30-585D-ED2BECC7E528}"/>
              </a:ext>
            </a:extLst>
          </p:cNvPr>
          <p:cNvSpPr/>
          <p:nvPr/>
        </p:nvSpPr>
        <p:spPr>
          <a:xfrm rot="16200000">
            <a:off x="2635870" y="2562491"/>
            <a:ext cx="392142" cy="392142"/>
          </a:xfrm>
          <a:prstGeom prst="ellipse">
            <a:avLst/>
          </a:prstGeom>
          <a:solidFill>
            <a:srgbClr val="0B80C3"/>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a:extLst>
              <a:ext uri="{FF2B5EF4-FFF2-40B4-BE49-F238E27FC236}">
                <a16:creationId xmlns:a16="http://schemas.microsoft.com/office/drawing/2014/main" id="{1D933ED4-FD40-CFC2-5DEB-A43FBEC585C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679603" y="4149257"/>
            <a:ext cx="1971943" cy="848394"/>
          </a:xfrm>
          <a:prstGeom prst="rect">
            <a:avLst/>
          </a:prstGeom>
        </p:spPr>
      </p:pic>
      <p:sp>
        <p:nvSpPr>
          <p:cNvPr id="24" name="TextBox 23">
            <a:extLst>
              <a:ext uri="{FF2B5EF4-FFF2-40B4-BE49-F238E27FC236}">
                <a16:creationId xmlns:a16="http://schemas.microsoft.com/office/drawing/2014/main" id="{CE3B1F8C-0413-A0B3-4C51-C7673B6B9773}"/>
              </a:ext>
            </a:extLst>
          </p:cNvPr>
          <p:cNvSpPr txBox="1"/>
          <p:nvPr/>
        </p:nvSpPr>
        <p:spPr>
          <a:xfrm>
            <a:off x="94889" y="5173997"/>
            <a:ext cx="11982091" cy="707886"/>
          </a:xfrm>
          <a:prstGeom prst="rect">
            <a:avLst/>
          </a:prstGeom>
          <a:noFill/>
        </p:spPr>
        <p:txBody>
          <a:bodyPr wrap="square">
            <a:spAutoFit/>
          </a:bodyPr>
          <a:lstStyle/>
          <a:p>
            <a:pPr marL="0" indent="0">
              <a:buNone/>
            </a:pPr>
            <a:r>
              <a:rPr lang="en-GB" sz="2000" dirty="0"/>
              <a:t>Knowing more about the shape of this potential is the ultimate test of electroweak symmetry breaking.</a:t>
            </a:r>
          </a:p>
          <a:p>
            <a:pPr marL="0" indent="0">
              <a:buNone/>
            </a:pPr>
            <a:r>
              <a:rPr lang="en-GB" sz="2000" dirty="0"/>
              <a:t>Can tell us about the stability of the Universe and its ultimate future!</a:t>
            </a:r>
          </a:p>
        </p:txBody>
      </p:sp>
      <p:sp>
        <p:nvSpPr>
          <p:cNvPr id="26" name="TextBox 25">
            <a:extLst>
              <a:ext uri="{FF2B5EF4-FFF2-40B4-BE49-F238E27FC236}">
                <a16:creationId xmlns:a16="http://schemas.microsoft.com/office/drawing/2014/main" id="{79BECA79-1145-6AA2-C973-C5F8A89C08C6}"/>
              </a:ext>
            </a:extLst>
          </p:cNvPr>
          <p:cNvSpPr txBox="1"/>
          <p:nvPr/>
        </p:nvSpPr>
        <p:spPr>
          <a:xfrm>
            <a:off x="94888" y="5932490"/>
            <a:ext cx="11982091" cy="400110"/>
          </a:xfrm>
          <a:prstGeom prst="rect">
            <a:avLst/>
          </a:prstGeom>
          <a:noFill/>
        </p:spPr>
        <p:txBody>
          <a:bodyPr wrap="square">
            <a:spAutoFit/>
          </a:bodyPr>
          <a:lstStyle/>
          <a:p>
            <a:pPr marL="0" indent="0">
              <a:buNone/>
            </a:pPr>
            <a:r>
              <a:rPr lang="en-GB" sz="2000" b="1" dirty="0"/>
              <a:t>But </a:t>
            </a:r>
            <a:r>
              <a:rPr lang="en-GB" sz="2000" i="1" dirty="0"/>
              <a:t>HH </a:t>
            </a:r>
            <a:r>
              <a:rPr lang="en-GB" sz="2000" dirty="0"/>
              <a:t>processes are </a:t>
            </a:r>
            <a:r>
              <a:rPr lang="en-GB" sz="2000" b="1" dirty="0"/>
              <a:t>1000 times rarer than single Higgs events</a:t>
            </a:r>
            <a:r>
              <a:rPr lang="en-GB" sz="2000" dirty="0"/>
              <a:t>, making this quite difficult to study!</a:t>
            </a:r>
            <a:endParaRPr lang="en-GB" sz="2000" i="1" dirty="0"/>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C441E9C5-7D77-B151-D9AC-43BD911FB013}"/>
                  </a:ext>
                </a:extLst>
              </p:cNvPr>
              <p:cNvSpPr txBox="1"/>
              <p:nvPr/>
            </p:nvSpPr>
            <p:spPr>
              <a:xfrm>
                <a:off x="2932524" y="1720725"/>
                <a:ext cx="4107452" cy="656911"/>
              </a:xfrm>
              <a:prstGeom prst="rect">
                <a:avLst/>
              </a:prstGeom>
              <a:noFill/>
            </p:spPr>
            <p:txBody>
              <a:bodyPr wrap="square" rtlCol="0">
                <a:spAutoFit/>
              </a:bodyPr>
              <a:lstStyle/>
              <a:p>
                <a:pPr/>
                <a:r>
                  <a:rPr lang="en-GB" dirty="0"/>
                  <a:t>Beginning of Universe: </a:t>
                </a:r>
                <a:br>
                  <a:rPr lang="en-GB" dirty="0"/>
                </a:br>
                <a14:m>
                  <m:oMathPara xmlns:m="http://schemas.openxmlformats.org/officeDocument/2006/math">
                    <m:oMath>
                      <m:r>
                        <a:rPr lang="en-GB" i="1" dirty="0" smtClean="0">
                          <a:latin typeface="Cambria Math" panose="02040503050406030204" pitchFamily="18" charset="0"/>
                        </a:rPr>
                        <m:t>𝑚</m:t>
                      </m:r>
                      <m:r>
                        <a:rPr lang="el-GR" i="1" baseline="-25000" dirty="0" smtClean="0">
                          <a:latin typeface="Cambria Math" panose="02040503050406030204" pitchFamily="18" charset="0"/>
                        </a:rPr>
                        <m:t>𝛾</m:t>
                      </m:r>
                      <m:r>
                        <a:rPr lang="en-GB" i="1" dirty="0" smtClean="0">
                          <a:latin typeface="Cambria Math" panose="02040503050406030204" pitchFamily="18" charset="0"/>
                        </a:rPr>
                        <m:t>=</m:t>
                      </m:r>
                      <m:sSub>
                        <m:sSubPr>
                          <m:ctrlPr>
                            <a:rPr lang="en-GB" b="0" i="1" dirty="0" smtClean="0">
                              <a:latin typeface="Cambria Math" panose="02040503050406030204" pitchFamily="18" charset="0"/>
                            </a:rPr>
                          </m:ctrlPr>
                        </m:sSubPr>
                        <m:e>
                          <m:r>
                            <a:rPr lang="en-GB" b="0" i="1" dirty="0" smtClean="0">
                              <a:latin typeface="Cambria Math" panose="02040503050406030204" pitchFamily="18" charset="0"/>
                            </a:rPr>
                            <m:t>𝑚</m:t>
                          </m:r>
                        </m:e>
                        <m:sub>
                          <m:sSup>
                            <m:sSupPr>
                              <m:ctrlPr>
                                <a:rPr lang="en-GB" b="0" i="1" dirty="0" smtClean="0">
                                  <a:latin typeface="Cambria Math" panose="02040503050406030204" pitchFamily="18" charset="0"/>
                                </a:rPr>
                              </m:ctrlPr>
                            </m:sSupPr>
                            <m:e>
                              <m:r>
                                <a:rPr lang="en-GB" b="0" i="1" dirty="0" smtClean="0">
                                  <a:latin typeface="Cambria Math" panose="02040503050406030204" pitchFamily="18" charset="0"/>
                                </a:rPr>
                                <m:t>𝑊</m:t>
                              </m:r>
                            </m:e>
                            <m:sup>
                              <m:r>
                                <a:rPr lang="en-GB" b="0" i="1" dirty="0" smtClean="0">
                                  <a:latin typeface="Cambria Math" panose="02040503050406030204" pitchFamily="18" charset="0"/>
                                  <a:ea typeface="Cambria Math" panose="02040503050406030204" pitchFamily="18" charset="0"/>
                                </a:rPr>
                                <m:t>±</m:t>
                              </m:r>
                            </m:sup>
                          </m:sSup>
                        </m:sub>
                      </m:sSub>
                      <m:r>
                        <a:rPr lang="en-GB" i="1" dirty="0" smtClean="0">
                          <a:latin typeface="Cambria Math" panose="02040503050406030204" pitchFamily="18" charset="0"/>
                        </a:rPr>
                        <m:t>=</m:t>
                      </m:r>
                      <m:r>
                        <a:rPr lang="en-GB" i="1" dirty="0" err="1" smtClean="0">
                          <a:latin typeface="Cambria Math" panose="02040503050406030204" pitchFamily="18" charset="0"/>
                        </a:rPr>
                        <m:t>𝑚</m:t>
                      </m:r>
                      <m:r>
                        <a:rPr lang="en-GB" i="1" baseline="-25000" dirty="0" err="1" smtClean="0">
                          <a:latin typeface="Cambria Math" panose="02040503050406030204" pitchFamily="18" charset="0"/>
                        </a:rPr>
                        <m:t>𝑍</m:t>
                      </m:r>
                    </m:oMath>
                  </m:oMathPara>
                </a14:m>
                <a:endParaRPr lang="en-GB" dirty="0"/>
              </a:p>
            </p:txBody>
          </p:sp>
        </mc:Choice>
        <mc:Fallback xmlns="">
          <p:sp>
            <p:nvSpPr>
              <p:cNvPr id="27" name="TextBox 26">
                <a:extLst>
                  <a:ext uri="{FF2B5EF4-FFF2-40B4-BE49-F238E27FC236}">
                    <a16:creationId xmlns:a16="http://schemas.microsoft.com/office/drawing/2014/main" id="{C441E9C5-7D77-B151-D9AC-43BD911FB013}"/>
                  </a:ext>
                </a:extLst>
              </p:cNvPr>
              <p:cNvSpPr txBox="1">
                <a:spLocks noRot="1" noChangeAspect="1" noMove="1" noResize="1" noEditPoints="1" noAdjustHandles="1" noChangeArrowheads="1" noChangeShapeType="1" noTextEdit="1"/>
              </p:cNvSpPr>
              <p:nvPr/>
            </p:nvSpPr>
            <p:spPr>
              <a:xfrm>
                <a:off x="2932524" y="1720725"/>
                <a:ext cx="4107452" cy="656911"/>
              </a:xfrm>
              <a:prstGeom prst="rect">
                <a:avLst/>
              </a:prstGeom>
              <a:blipFill>
                <a:blip r:embed="rId10"/>
                <a:stretch>
                  <a:fillRect l="-1187" t="-4630" b="-277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A1B718B8-C6F7-49E9-0884-0F45531A136B}"/>
                  </a:ext>
                </a:extLst>
              </p:cNvPr>
              <p:cNvSpPr txBox="1"/>
              <p:nvPr/>
            </p:nvSpPr>
            <p:spPr>
              <a:xfrm>
                <a:off x="5104515" y="3767435"/>
                <a:ext cx="3636079" cy="1487908"/>
              </a:xfrm>
              <a:prstGeom prst="rect">
                <a:avLst/>
              </a:prstGeom>
              <a:noFill/>
            </p:spPr>
            <p:txBody>
              <a:bodyPr wrap="square" rtlCol="0">
                <a:spAutoFit/>
              </a:bodyPr>
              <a:lstStyle/>
              <a:p>
                <a:r>
                  <a:rPr lang="en-GB" dirty="0"/>
                  <a:t>As Universe evolved:</a:t>
                </a:r>
              </a:p>
              <a:p>
                <a:r>
                  <a:rPr lang="en-GB" dirty="0"/>
                  <a:t>Electroweak symmetry broken!</a:t>
                </a:r>
              </a:p>
              <a:p>
                <a:pPr/>
                <a14:m>
                  <m:oMathPara xmlns:m="http://schemas.openxmlformats.org/officeDocument/2006/math">
                    <m:oMath>
                      <m:r>
                        <a:rPr lang="en-GB" i="1" dirty="0">
                          <a:latin typeface="Cambria Math" panose="02040503050406030204" pitchFamily="18" charset="0"/>
                        </a:rPr>
                        <m:t>𝑚</m:t>
                      </m:r>
                      <m:r>
                        <a:rPr lang="el-GR" i="1" baseline="-25000" dirty="0">
                          <a:latin typeface="Cambria Math" panose="02040503050406030204" pitchFamily="18" charset="0"/>
                        </a:rPr>
                        <m:t>𝛾</m:t>
                      </m:r>
                      <m:r>
                        <a:rPr lang="en-GB" i="1" dirty="0" smtClean="0">
                          <a:latin typeface="Cambria Math" panose="02040503050406030204" pitchFamily="18" charset="0"/>
                          <a:ea typeface="Cambria Math" panose="02040503050406030204" pitchFamily="18" charset="0"/>
                        </a:rPr>
                        <m:t>≠</m:t>
                      </m:r>
                      <m:sSub>
                        <m:sSubPr>
                          <m:ctrlPr>
                            <a:rPr lang="en-GB" i="1" dirty="0">
                              <a:latin typeface="Cambria Math" panose="02040503050406030204" pitchFamily="18" charset="0"/>
                            </a:rPr>
                          </m:ctrlPr>
                        </m:sSubPr>
                        <m:e>
                          <m:r>
                            <a:rPr lang="en-GB" i="1" dirty="0">
                              <a:latin typeface="Cambria Math" panose="02040503050406030204" pitchFamily="18" charset="0"/>
                            </a:rPr>
                            <m:t>𝑚</m:t>
                          </m:r>
                        </m:e>
                        <m:sub>
                          <m:sSup>
                            <m:sSupPr>
                              <m:ctrlPr>
                                <a:rPr lang="en-GB" i="1" dirty="0">
                                  <a:latin typeface="Cambria Math" panose="02040503050406030204" pitchFamily="18" charset="0"/>
                                </a:rPr>
                              </m:ctrlPr>
                            </m:sSupPr>
                            <m:e>
                              <m:r>
                                <a:rPr lang="en-GB" i="1" dirty="0">
                                  <a:latin typeface="Cambria Math" panose="02040503050406030204" pitchFamily="18" charset="0"/>
                                </a:rPr>
                                <m:t>𝑊</m:t>
                              </m:r>
                            </m:e>
                            <m:sup>
                              <m:r>
                                <a:rPr lang="en-GB" i="1" dirty="0">
                                  <a:latin typeface="Cambria Math" panose="02040503050406030204" pitchFamily="18" charset="0"/>
                                  <a:ea typeface="Cambria Math" panose="02040503050406030204" pitchFamily="18" charset="0"/>
                                </a:rPr>
                                <m:t>±</m:t>
                              </m:r>
                            </m:sup>
                          </m:sSup>
                        </m:sub>
                      </m:sSub>
                      <m:r>
                        <a:rPr lang="en-GB" i="1" dirty="0" smtClean="0">
                          <a:latin typeface="Cambria Math" panose="02040503050406030204" pitchFamily="18" charset="0"/>
                          <a:ea typeface="Cambria Math" panose="02040503050406030204" pitchFamily="18" charset="0"/>
                        </a:rPr>
                        <m:t>≠</m:t>
                      </m:r>
                      <m:r>
                        <a:rPr lang="en-GB" i="1" dirty="0" err="1">
                          <a:latin typeface="Cambria Math" panose="02040503050406030204" pitchFamily="18" charset="0"/>
                        </a:rPr>
                        <m:t>𝑚</m:t>
                      </m:r>
                      <m:r>
                        <a:rPr lang="en-GB" i="1" baseline="-25000" dirty="0" err="1">
                          <a:latin typeface="Cambria Math" panose="02040503050406030204" pitchFamily="18" charset="0"/>
                        </a:rPr>
                        <m:t>𝑍</m:t>
                      </m:r>
                    </m:oMath>
                  </m:oMathPara>
                </a14:m>
                <a:endParaRPr lang="en-GB" dirty="0"/>
              </a:p>
              <a:p>
                <a:r>
                  <a:rPr lang="en-GB" dirty="0"/>
                  <a:t>Minimum = vacuum expectation value (VEV), </a:t>
                </a:r>
                <a14:m>
                  <m:oMath xmlns:m="http://schemas.openxmlformats.org/officeDocument/2006/math">
                    <m:r>
                      <m:rPr>
                        <m:sty m:val="p"/>
                      </m:rPr>
                      <a:rPr lang="en-GB" b="0" i="1" smtClean="0">
                        <a:latin typeface="Cambria Math" panose="02040503050406030204" pitchFamily="18" charset="0"/>
                      </a:rPr>
                      <m:t>v</m:t>
                    </m:r>
                    <m:r>
                      <a:rPr lang="en-GB" b="0" i="1" smtClean="0">
                        <a:latin typeface="Cambria Math" panose="02040503050406030204" pitchFamily="18" charset="0"/>
                        <a:ea typeface="Cambria Math" panose="02040503050406030204" pitchFamily="18" charset="0"/>
                      </a:rPr>
                      <m:t>≈246 </m:t>
                    </m:r>
                    <m:r>
                      <m:rPr>
                        <m:sty m:val="p"/>
                      </m:rPr>
                      <a:rPr lang="en-GB" b="0" i="1" smtClean="0">
                        <a:latin typeface="Cambria Math" panose="02040503050406030204" pitchFamily="18" charset="0"/>
                        <a:ea typeface="Cambria Math" panose="02040503050406030204" pitchFamily="18" charset="0"/>
                      </a:rPr>
                      <m:t>GeV</m:t>
                    </m:r>
                  </m:oMath>
                </a14:m>
                <a:r>
                  <a:rPr lang="en-GB" dirty="0"/>
                  <a:t>.</a:t>
                </a:r>
              </a:p>
            </p:txBody>
          </p:sp>
        </mc:Choice>
        <mc:Fallback xmlns="">
          <p:sp>
            <p:nvSpPr>
              <p:cNvPr id="28" name="TextBox 27">
                <a:extLst>
                  <a:ext uri="{FF2B5EF4-FFF2-40B4-BE49-F238E27FC236}">
                    <a16:creationId xmlns:a16="http://schemas.microsoft.com/office/drawing/2014/main" id="{A1B718B8-C6F7-49E9-0884-0F45531A136B}"/>
                  </a:ext>
                </a:extLst>
              </p:cNvPr>
              <p:cNvSpPr txBox="1">
                <a:spLocks noRot="1" noChangeAspect="1" noMove="1" noResize="1" noEditPoints="1" noAdjustHandles="1" noChangeArrowheads="1" noChangeShapeType="1" noTextEdit="1"/>
              </p:cNvSpPr>
              <p:nvPr/>
            </p:nvSpPr>
            <p:spPr>
              <a:xfrm>
                <a:off x="5104515" y="3767435"/>
                <a:ext cx="3636079" cy="1487908"/>
              </a:xfrm>
              <a:prstGeom prst="rect">
                <a:avLst/>
              </a:prstGeom>
              <a:blipFill>
                <a:blip r:embed="rId11"/>
                <a:stretch>
                  <a:fillRect l="-1340" t="-2049" b="-5738"/>
                </a:stretch>
              </a:blipFill>
            </p:spPr>
            <p:txBody>
              <a:bodyPr/>
              <a:lstStyle/>
              <a:p>
                <a:r>
                  <a:rPr lang="en-GB">
                    <a:noFill/>
                  </a:rPr>
                  <a:t> </a:t>
                </a:r>
              </a:p>
            </p:txBody>
          </p:sp>
        </mc:Fallback>
      </mc:AlternateContent>
      <p:pic>
        <p:nvPicPr>
          <p:cNvPr id="30" name="Graphic 29">
            <a:extLst>
              <a:ext uri="{FF2B5EF4-FFF2-40B4-BE49-F238E27FC236}">
                <a16:creationId xmlns:a16="http://schemas.microsoft.com/office/drawing/2014/main" id="{67712913-307B-EA7C-B6A3-0373A5FC85D7}"/>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5982036" y="3006617"/>
            <a:ext cx="2475244" cy="2057660"/>
          </a:xfrm>
          <a:prstGeom prst="rect">
            <a:avLst/>
          </a:prstGeom>
        </p:spPr>
      </p:pic>
      <p:sp>
        <p:nvSpPr>
          <p:cNvPr id="5" name="TextBox 4">
            <a:extLst>
              <a:ext uri="{FF2B5EF4-FFF2-40B4-BE49-F238E27FC236}">
                <a16:creationId xmlns:a16="http://schemas.microsoft.com/office/drawing/2014/main" id="{D5566698-9F01-0384-1690-38F6BED3E6A2}"/>
              </a:ext>
            </a:extLst>
          </p:cNvPr>
          <p:cNvSpPr txBox="1"/>
          <p:nvPr/>
        </p:nvSpPr>
        <p:spPr>
          <a:xfrm>
            <a:off x="4336547" y="3069444"/>
            <a:ext cx="960354" cy="307777"/>
          </a:xfrm>
          <a:prstGeom prst="rect">
            <a:avLst/>
          </a:prstGeom>
          <a:noFill/>
        </p:spPr>
        <p:txBody>
          <a:bodyPr wrap="square" rtlCol="0">
            <a:spAutoFit/>
          </a:bodyPr>
          <a:lstStyle/>
          <a:p>
            <a:r>
              <a:rPr lang="en-GB" sz="1400" dirty="0"/>
              <a:t>[1]</a:t>
            </a:r>
          </a:p>
        </p:txBody>
      </p:sp>
    </p:spTree>
    <p:extLst>
      <p:ext uri="{BB962C8B-B14F-4D97-AF65-F5344CB8AC3E}">
        <p14:creationId xmlns:p14="http://schemas.microsoft.com/office/powerpoint/2010/main" val="244601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7" presetClass="path" presetSubtype="0" fill="hold" grpId="0" nodeType="clickEffect">
                                  <p:stCondLst>
                                    <p:cond delay="0"/>
                                  </p:stCondLst>
                                  <p:childTnLst>
                                    <p:animMotion origin="layout" path="M -1.45833E-6 -3.33333E-6 C 0.04206 0.06829 0.04974 0.26019 0.11836 0.22986 " pathEditMode="relative" rAng="0" ptsTypes="AA">
                                      <p:cBhvr>
                                        <p:cTn id="20" dur="1000" fill="hold"/>
                                        <p:tgtEl>
                                          <p:spTgt spid="22"/>
                                        </p:tgtEl>
                                        <p:attrNameLst>
                                          <p:attrName>ppt_x</p:attrName>
                                          <p:attrName>ppt_y</p:attrName>
                                        </p:attrNameLst>
                                      </p:cBhvr>
                                      <p:rCtr x="5911" y="11644"/>
                                    </p:animMotion>
                                  </p:childTnLst>
                                </p:cTn>
                              </p:par>
                              <p:par>
                                <p:cTn id="21" presetID="1" presetClass="exit" presetSubtype="0" fill="hold" grpId="1" nodeType="withEffect">
                                  <p:stCondLst>
                                    <p:cond delay="0"/>
                                  </p:stCondLst>
                                  <p:childTnLst>
                                    <p:set>
                                      <p:cBhvr>
                                        <p:cTn id="22" dur="1" fill="hold">
                                          <p:stCondLst>
                                            <p:cond delay="0"/>
                                          </p:stCondLst>
                                        </p:cTn>
                                        <p:tgtEl>
                                          <p:spTgt spid="27"/>
                                        </p:tgtEl>
                                        <p:attrNameLst>
                                          <p:attrName>style.visibility</p:attrName>
                                        </p:attrNameLst>
                                      </p:cBhvr>
                                      <p:to>
                                        <p:strVal val="hidden"/>
                                      </p:to>
                                    </p:set>
                                  </p:childTnLst>
                                </p:cTn>
                              </p:par>
                              <p:par>
                                <p:cTn id="23" presetID="1" presetClass="entr" presetSubtype="0" fill="hold" grpId="0" nodeType="withEffect">
                                  <p:stCondLst>
                                    <p:cond delay="100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2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par>
                                <p:cTn id="39" presetID="1"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animBg="1"/>
      <p:bldP spid="22" grpId="1" animBg="1"/>
      <p:bldP spid="24" grpId="0"/>
      <p:bldP spid="26" grpId="0"/>
      <p:bldP spid="27" grpId="0"/>
      <p:bldP spid="27" grpId="1"/>
      <p:bldP spid="28" grpId="0"/>
      <p:bldP spid="28" grpId="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04F3D-AA90-F3EC-BA08-766F8C6FE870}"/>
              </a:ext>
            </a:extLst>
          </p:cNvPr>
          <p:cNvSpPr>
            <a:spLocks noGrp="1"/>
          </p:cNvSpPr>
          <p:nvPr>
            <p:ph type="title"/>
          </p:nvPr>
        </p:nvSpPr>
        <p:spPr/>
        <p:txBody>
          <a:bodyPr/>
          <a:lstStyle/>
          <a:p>
            <a:r>
              <a:rPr lang="en-GB" dirty="0"/>
              <a:t>Di-Higgs Final States</a:t>
            </a:r>
          </a:p>
        </p:txBody>
      </p:sp>
      <p:sp>
        <p:nvSpPr>
          <p:cNvPr id="3" name="Content Placeholder 2">
            <a:extLst>
              <a:ext uri="{FF2B5EF4-FFF2-40B4-BE49-F238E27FC236}">
                <a16:creationId xmlns:a16="http://schemas.microsoft.com/office/drawing/2014/main" id="{B8AAD7E8-EE2D-559C-A9AA-B991BDE4116F}"/>
              </a:ext>
            </a:extLst>
          </p:cNvPr>
          <p:cNvSpPr>
            <a:spLocks noGrp="1"/>
          </p:cNvSpPr>
          <p:nvPr>
            <p:ph idx="1"/>
          </p:nvPr>
        </p:nvSpPr>
        <p:spPr>
          <a:xfrm>
            <a:off x="94890" y="5513450"/>
            <a:ext cx="11982091" cy="819150"/>
          </a:xfrm>
        </p:spPr>
        <p:txBody>
          <a:bodyPr/>
          <a:lstStyle/>
          <a:p>
            <a:pPr marL="0" indent="0">
              <a:buNone/>
            </a:pPr>
            <a:r>
              <a:rPr lang="en-GB" i="1" dirty="0"/>
              <a:t>HH → bb</a:t>
            </a:r>
            <a:r>
              <a:rPr lang="el-GR" i="1" dirty="0"/>
              <a:t>ττ</a:t>
            </a:r>
            <a:r>
              <a:rPr lang="en-GB" i="1" dirty="0"/>
              <a:t> </a:t>
            </a:r>
            <a:r>
              <a:rPr lang="en-GB" dirty="0"/>
              <a:t>is a compromise that offers relatively low amounts of background and high decay fraction. </a:t>
            </a:r>
            <a:r>
              <a:rPr lang="en-GB" b="1" dirty="0"/>
              <a:t>Making it the most sensitive </a:t>
            </a:r>
            <a:r>
              <a:rPr lang="en-GB" b="1" i="1" dirty="0"/>
              <a:t>HH </a:t>
            </a:r>
            <a:r>
              <a:rPr lang="en-GB" b="1" dirty="0"/>
              <a:t>channel!</a:t>
            </a:r>
            <a:endParaRPr lang="en-GB" b="1" i="1" dirty="0"/>
          </a:p>
        </p:txBody>
      </p:sp>
      <p:sp>
        <p:nvSpPr>
          <p:cNvPr id="4" name="Slide Number Placeholder 3">
            <a:extLst>
              <a:ext uri="{FF2B5EF4-FFF2-40B4-BE49-F238E27FC236}">
                <a16:creationId xmlns:a16="http://schemas.microsoft.com/office/drawing/2014/main" id="{A2E02EEF-5ECA-CA4D-B56B-856B81FC92C9}"/>
              </a:ext>
            </a:extLst>
          </p:cNvPr>
          <p:cNvSpPr>
            <a:spLocks noGrp="1"/>
          </p:cNvSpPr>
          <p:nvPr>
            <p:ph type="sldNum" sz="quarter" idx="12"/>
          </p:nvPr>
        </p:nvSpPr>
        <p:spPr/>
        <p:txBody>
          <a:bodyPr/>
          <a:lstStyle/>
          <a:p>
            <a:fld id="{FA1976BF-8893-4F90-A77B-25C1D11E43CA}" type="slidenum">
              <a:rPr lang="en-GB" smtClean="0"/>
              <a:t>4</a:t>
            </a:fld>
            <a:endParaRPr lang="en-GB"/>
          </a:p>
        </p:txBody>
      </p:sp>
      <p:sp>
        <p:nvSpPr>
          <p:cNvPr id="53" name="Content Placeholder 2">
            <a:extLst>
              <a:ext uri="{FF2B5EF4-FFF2-40B4-BE49-F238E27FC236}">
                <a16:creationId xmlns:a16="http://schemas.microsoft.com/office/drawing/2014/main" id="{767E68AA-B224-39AD-7B73-D6BEEC12CDF2}"/>
              </a:ext>
            </a:extLst>
          </p:cNvPr>
          <p:cNvSpPr txBox="1">
            <a:spLocks/>
          </p:cNvSpPr>
          <p:nvPr/>
        </p:nvSpPr>
        <p:spPr>
          <a:xfrm>
            <a:off x="94888" y="457765"/>
            <a:ext cx="11982091" cy="791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t>We are part of one of these analyses at Liverpool with a final state of two b-quarks and two tau leptons (</a:t>
            </a:r>
            <a:r>
              <a:rPr lang="en-GB" b="1" i="1" dirty="0"/>
              <a:t>HH → bb</a:t>
            </a:r>
            <a:r>
              <a:rPr lang="el-GR" b="1" i="1" dirty="0"/>
              <a:t>ττ</a:t>
            </a:r>
            <a:r>
              <a:rPr lang="en-GB" dirty="0"/>
              <a:t>).</a:t>
            </a:r>
          </a:p>
        </p:txBody>
      </p:sp>
      <p:pic>
        <p:nvPicPr>
          <p:cNvPr id="6" name="Graphic 5">
            <a:extLst>
              <a:ext uri="{FF2B5EF4-FFF2-40B4-BE49-F238E27FC236}">
                <a16:creationId xmlns:a16="http://schemas.microsoft.com/office/drawing/2014/main" id="{EB32EE39-F0F0-9BA6-3EB4-0783CD68C9A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50606" y="1969432"/>
            <a:ext cx="5639427" cy="2823915"/>
          </a:xfrm>
          <a:prstGeom prst="rect">
            <a:avLst/>
          </a:prstGeom>
        </p:spPr>
      </p:pic>
      <p:sp>
        <p:nvSpPr>
          <p:cNvPr id="5" name="Oval 4">
            <a:extLst>
              <a:ext uri="{FF2B5EF4-FFF2-40B4-BE49-F238E27FC236}">
                <a16:creationId xmlns:a16="http://schemas.microsoft.com/office/drawing/2014/main" id="{0C354074-8888-4BD5-03E3-B93657BFDF75}"/>
              </a:ext>
            </a:extLst>
          </p:cNvPr>
          <p:cNvSpPr/>
          <p:nvPr/>
        </p:nvSpPr>
        <p:spPr>
          <a:xfrm>
            <a:off x="7010400" y="3338708"/>
            <a:ext cx="815816" cy="53265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56405BF2-6E7B-5FD5-3097-7FB0642EF947}"/>
              </a:ext>
            </a:extLst>
          </p:cNvPr>
          <p:cNvSpPr txBox="1"/>
          <p:nvPr/>
        </p:nvSpPr>
        <p:spPr>
          <a:xfrm>
            <a:off x="7546069" y="1399947"/>
            <a:ext cx="3154680" cy="369332"/>
          </a:xfrm>
          <a:prstGeom prst="rect">
            <a:avLst/>
          </a:prstGeom>
          <a:noFill/>
        </p:spPr>
        <p:txBody>
          <a:bodyPr wrap="square" rtlCol="0">
            <a:spAutoFit/>
          </a:bodyPr>
          <a:lstStyle/>
          <a:p>
            <a:r>
              <a:rPr lang="en-GB" i="1" u="sng" dirty="0"/>
              <a:t>HH </a:t>
            </a:r>
            <a:r>
              <a:rPr lang="en-GB" u="sng" dirty="0"/>
              <a:t>Branching Ratios</a:t>
            </a:r>
          </a:p>
        </p:txBody>
      </p:sp>
      <p:pic>
        <p:nvPicPr>
          <p:cNvPr id="18" name="Picture 17" descr="The image depicts a pie chart with various genetic markers, showing percentages for WW (21.5%), TT (8.2%), cc (2.9%), ZZ (bb) (0.2%), YY (0.2%), and others (0.2%), with a total of 58.1%.&#10;&#10;AI-generated content may be incorrect.">
            <a:extLst>
              <a:ext uri="{FF2B5EF4-FFF2-40B4-BE49-F238E27FC236}">
                <a16:creationId xmlns:a16="http://schemas.microsoft.com/office/drawing/2014/main" id="{4ED89E6C-439F-E51A-93B6-B7F9A09625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9285" y="1978456"/>
            <a:ext cx="4490723" cy="2823915"/>
          </a:xfrm>
          <a:prstGeom prst="rect">
            <a:avLst/>
          </a:prstGeom>
        </p:spPr>
      </p:pic>
      <p:sp>
        <p:nvSpPr>
          <p:cNvPr id="19" name="TextBox 18">
            <a:extLst>
              <a:ext uri="{FF2B5EF4-FFF2-40B4-BE49-F238E27FC236}">
                <a16:creationId xmlns:a16="http://schemas.microsoft.com/office/drawing/2014/main" id="{6CE2636C-C428-6CC4-788E-937206ADB13B}"/>
              </a:ext>
            </a:extLst>
          </p:cNvPr>
          <p:cNvSpPr txBox="1"/>
          <p:nvPr/>
        </p:nvSpPr>
        <p:spPr>
          <a:xfrm>
            <a:off x="1421638" y="1399947"/>
            <a:ext cx="3646018" cy="369332"/>
          </a:xfrm>
          <a:prstGeom prst="rect">
            <a:avLst/>
          </a:prstGeom>
          <a:noFill/>
        </p:spPr>
        <p:txBody>
          <a:bodyPr wrap="square" rtlCol="0">
            <a:spAutoFit/>
          </a:bodyPr>
          <a:lstStyle/>
          <a:p>
            <a:r>
              <a:rPr lang="en-GB" u="sng" dirty="0"/>
              <a:t>Single Higgs Branching Ratios</a:t>
            </a:r>
          </a:p>
        </p:txBody>
      </p:sp>
      <p:sp>
        <p:nvSpPr>
          <p:cNvPr id="11" name="TextBox 10">
            <a:extLst>
              <a:ext uri="{FF2B5EF4-FFF2-40B4-BE49-F238E27FC236}">
                <a16:creationId xmlns:a16="http://schemas.microsoft.com/office/drawing/2014/main" id="{DEE232A6-A795-02B3-1BCA-784FD41FCE1A}"/>
              </a:ext>
            </a:extLst>
          </p:cNvPr>
          <p:cNvSpPr txBox="1"/>
          <p:nvPr/>
        </p:nvSpPr>
        <p:spPr>
          <a:xfrm>
            <a:off x="4310052" y="1911100"/>
            <a:ext cx="960354" cy="307777"/>
          </a:xfrm>
          <a:prstGeom prst="rect">
            <a:avLst/>
          </a:prstGeom>
          <a:noFill/>
        </p:spPr>
        <p:txBody>
          <a:bodyPr wrap="square" rtlCol="0">
            <a:spAutoFit/>
          </a:bodyPr>
          <a:lstStyle/>
          <a:p>
            <a:r>
              <a:rPr lang="en-GB" sz="1400" dirty="0"/>
              <a:t>[2]</a:t>
            </a:r>
          </a:p>
        </p:txBody>
      </p:sp>
    </p:spTree>
    <p:extLst>
      <p:ext uri="{BB962C8B-B14F-4D97-AF65-F5344CB8AC3E}">
        <p14:creationId xmlns:p14="http://schemas.microsoft.com/office/powerpoint/2010/main" val="105061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13" grpId="0"/>
      <p:bldP spid="19"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Rectangle 121">
            <a:extLst>
              <a:ext uri="{FF2B5EF4-FFF2-40B4-BE49-F238E27FC236}">
                <a16:creationId xmlns:a16="http://schemas.microsoft.com/office/drawing/2014/main" id="{FE2D117B-0E71-D066-02B8-99EB737A3040}"/>
              </a:ext>
            </a:extLst>
          </p:cNvPr>
          <p:cNvSpPr/>
          <p:nvPr/>
        </p:nvSpPr>
        <p:spPr>
          <a:xfrm rot="18900000">
            <a:off x="-1160487" y="-3207443"/>
            <a:ext cx="14890615" cy="13677839"/>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9" name="Rectangle 118">
            <a:extLst>
              <a:ext uri="{FF2B5EF4-FFF2-40B4-BE49-F238E27FC236}">
                <a16:creationId xmlns:a16="http://schemas.microsoft.com/office/drawing/2014/main" id="{39C3E719-A996-E820-9791-22BB4E37A94C}"/>
              </a:ext>
            </a:extLst>
          </p:cNvPr>
          <p:cNvSpPr/>
          <p:nvPr/>
        </p:nvSpPr>
        <p:spPr>
          <a:xfrm rot="18900000">
            <a:off x="-1120652" y="766327"/>
            <a:ext cx="14825158" cy="5706259"/>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TextBox 120">
            <a:extLst>
              <a:ext uri="{FF2B5EF4-FFF2-40B4-BE49-F238E27FC236}">
                <a16:creationId xmlns:a16="http://schemas.microsoft.com/office/drawing/2014/main" id="{239118BB-0473-EB4F-B305-3C71A43654CB}"/>
              </a:ext>
            </a:extLst>
          </p:cNvPr>
          <p:cNvSpPr txBox="1"/>
          <p:nvPr/>
        </p:nvSpPr>
        <p:spPr>
          <a:xfrm rot="18900000">
            <a:off x="426907" y="4231313"/>
            <a:ext cx="2543422" cy="369332"/>
          </a:xfrm>
          <a:prstGeom prst="rect">
            <a:avLst/>
          </a:prstGeom>
          <a:noFill/>
        </p:spPr>
        <p:txBody>
          <a:bodyPr wrap="square" rtlCol="0">
            <a:spAutoFit/>
          </a:bodyPr>
          <a:lstStyle/>
          <a:p>
            <a:r>
              <a:rPr lang="en-GB" b="1" dirty="0"/>
              <a:t>Beam Path</a:t>
            </a:r>
          </a:p>
        </p:txBody>
      </p:sp>
      <p:sp>
        <p:nvSpPr>
          <p:cNvPr id="66" name="Explosion: 8 Points 65">
            <a:extLst>
              <a:ext uri="{FF2B5EF4-FFF2-40B4-BE49-F238E27FC236}">
                <a16:creationId xmlns:a16="http://schemas.microsoft.com/office/drawing/2014/main" id="{A19BBD2D-C039-EA9D-E885-AA50E4F31C89}"/>
              </a:ext>
            </a:extLst>
          </p:cNvPr>
          <p:cNvSpPr/>
          <p:nvPr/>
        </p:nvSpPr>
        <p:spPr>
          <a:xfrm>
            <a:off x="4125467" y="1395897"/>
            <a:ext cx="1264282" cy="940728"/>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Explosion: 8 Points 66">
            <a:extLst>
              <a:ext uri="{FF2B5EF4-FFF2-40B4-BE49-F238E27FC236}">
                <a16:creationId xmlns:a16="http://schemas.microsoft.com/office/drawing/2014/main" id="{70816308-F4BB-08CA-925D-2AC6A67FC94A}"/>
              </a:ext>
            </a:extLst>
          </p:cNvPr>
          <p:cNvSpPr/>
          <p:nvPr/>
        </p:nvSpPr>
        <p:spPr>
          <a:xfrm>
            <a:off x="7301613" y="4611899"/>
            <a:ext cx="1264282" cy="940728"/>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Explosion: 8 Points 64">
            <a:extLst>
              <a:ext uri="{FF2B5EF4-FFF2-40B4-BE49-F238E27FC236}">
                <a16:creationId xmlns:a16="http://schemas.microsoft.com/office/drawing/2014/main" id="{D1403E4F-D50D-AA66-AFAA-DCA241CDFAF6}"/>
              </a:ext>
            </a:extLst>
          </p:cNvPr>
          <p:cNvSpPr/>
          <p:nvPr/>
        </p:nvSpPr>
        <p:spPr>
          <a:xfrm>
            <a:off x="5045733" y="2572114"/>
            <a:ext cx="2409011" cy="1792499"/>
          </a:xfrm>
          <a:prstGeom prst="irregularSeal1">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EB611B9E-FA9E-F8F7-3AF1-D076E5CDFB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9749" y="2490849"/>
            <a:ext cx="1249176" cy="1249176"/>
          </a:xfrm>
          <a:prstGeom prst="rect">
            <a:avLst/>
          </a:prstGeom>
        </p:spPr>
      </p:pic>
      <p:pic>
        <p:nvPicPr>
          <p:cNvPr id="8" name="Picture 7">
            <a:extLst>
              <a:ext uri="{FF2B5EF4-FFF2-40B4-BE49-F238E27FC236}">
                <a16:creationId xmlns:a16="http://schemas.microsoft.com/office/drawing/2014/main" id="{2E937407-CF57-79C6-5597-8AA2355954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4337" y="3115437"/>
            <a:ext cx="1249176" cy="1249176"/>
          </a:xfrm>
          <a:prstGeom prst="rect">
            <a:avLst/>
          </a:prstGeom>
        </p:spPr>
      </p:pic>
      <p:pic>
        <p:nvPicPr>
          <p:cNvPr id="61" name="Picture 60">
            <a:extLst>
              <a:ext uri="{FF2B5EF4-FFF2-40B4-BE49-F238E27FC236}">
                <a16:creationId xmlns:a16="http://schemas.microsoft.com/office/drawing/2014/main" id="{597E4730-6CED-0A43-355B-19F2DA4C28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4744" y="4192799"/>
            <a:ext cx="1485821" cy="1485821"/>
          </a:xfrm>
          <a:prstGeom prst="rect">
            <a:avLst/>
          </a:prstGeom>
        </p:spPr>
      </p:pic>
      <p:pic>
        <p:nvPicPr>
          <p:cNvPr id="64" name="Picture 63">
            <a:extLst>
              <a:ext uri="{FF2B5EF4-FFF2-40B4-BE49-F238E27FC236}">
                <a16:creationId xmlns:a16="http://schemas.microsoft.com/office/drawing/2014/main" id="{BD1212DF-73A8-6B9C-E58D-893D898533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1840" y="4611899"/>
            <a:ext cx="1485821" cy="1485821"/>
          </a:xfrm>
          <a:prstGeom prst="rect">
            <a:avLst/>
          </a:prstGeom>
        </p:spPr>
      </p:pic>
      <p:sp>
        <p:nvSpPr>
          <p:cNvPr id="68" name="TextBox 67">
            <a:extLst>
              <a:ext uri="{FF2B5EF4-FFF2-40B4-BE49-F238E27FC236}">
                <a16:creationId xmlns:a16="http://schemas.microsoft.com/office/drawing/2014/main" id="{FBE835D6-B43C-4375-DF17-9CD77845EF59}"/>
              </a:ext>
            </a:extLst>
          </p:cNvPr>
          <p:cNvSpPr txBox="1"/>
          <p:nvPr/>
        </p:nvSpPr>
        <p:spPr>
          <a:xfrm>
            <a:off x="9288037" y="667723"/>
            <a:ext cx="1227563" cy="369332"/>
          </a:xfrm>
          <a:prstGeom prst="rect">
            <a:avLst/>
          </a:prstGeom>
          <a:noFill/>
        </p:spPr>
        <p:txBody>
          <a:bodyPr wrap="square" rtlCol="0">
            <a:spAutoFit/>
          </a:bodyPr>
          <a:lstStyle/>
          <a:p>
            <a:r>
              <a:rPr lang="en-GB" dirty="0"/>
              <a:t>Proton</a:t>
            </a:r>
          </a:p>
        </p:txBody>
      </p:sp>
      <p:sp>
        <p:nvSpPr>
          <p:cNvPr id="69" name="TextBox 68">
            <a:extLst>
              <a:ext uri="{FF2B5EF4-FFF2-40B4-BE49-F238E27FC236}">
                <a16:creationId xmlns:a16="http://schemas.microsoft.com/office/drawing/2014/main" id="{5D0B94F1-0991-EC0A-D79B-8B1EDF00B27D}"/>
              </a:ext>
            </a:extLst>
          </p:cNvPr>
          <p:cNvSpPr txBox="1"/>
          <p:nvPr/>
        </p:nvSpPr>
        <p:spPr>
          <a:xfrm>
            <a:off x="2168828" y="5820945"/>
            <a:ext cx="1227563" cy="369332"/>
          </a:xfrm>
          <a:prstGeom prst="rect">
            <a:avLst/>
          </a:prstGeom>
          <a:noFill/>
        </p:spPr>
        <p:txBody>
          <a:bodyPr wrap="square" rtlCol="0">
            <a:spAutoFit/>
          </a:bodyPr>
          <a:lstStyle/>
          <a:p>
            <a:r>
              <a:rPr lang="en-GB" dirty="0"/>
              <a:t>Proton</a:t>
            </a:r>
          </a:p>
        </p:txBody>
      </p:sp>
      <p:pic>
        <p:nvPicPr>
          <p:cNvPr id="71" name="Picture 70">
            <a:extLst>
              <a:ext uri="{FF2B5EF4-FFF2-40B4-BE49-F238E27FC236}">
                <a16:creationId xmlns:a16="http://schemas.microsoft.com/office/drawing/2014/main" id="{EA850EDF-C9FE-19F7-5CD8-19367EC47D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22933" y="5194414"/>
            <a:ext cx="1227563" cy="1227563"/>
          </a:xfrm>
          <a:prstGeom prst="rect">
            <a:avLst/>
          </a:prstGeom>
        </p:spPr>
      </p:pic>
      <p:pic>
        <p:nvPicPr>
          <p:cNvPr id="73" name="Picture 72">
            <a:extLst>
              <a:ext uri="{FF2B5EF4-FFF2-40B4-BE49-F238E27FC236}">
                <a16:creationId xmlns:a16="http://schemas.microsoft.com/office/drawing/2014/main" id="{45C9E316-1F00-8467-4993-BA4FD8D9FF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66266" y="667723"/>
            <a:ext cx="1227563" cy="1227563"/>
          </a:xfrm>
          <a:prstGeom prst="rect">
            <a:avLst/>
          </a:prstGeom>
        </p:spPr>
      </p:pic>
      <p:sp>
        <p:nvSpPr>
          <p:cNvPr id="76" name="TextBox 75">
            <a:extLst>
              <a:ext uri="{FF2B5EF4-FFF2-40B4-BE49-F238E27FC236}">
                <a16:creationId xmlns:a16="http://schemas.microsoft.com/office/drawing/2014/main" id="{6B333FD1-45B9-9A3D-47D1-8948B9AA621F}"/>
              </a:ext>
            </a:extLst>
          </p:cNvPr>
          <p:cNvSpPr txBox="1"/>
          <p:nvPr/>
        </p:nvSpPr>
        <p:spPr>
          <a:xfrm>
            <a:off x="5231851" y="1525954"/>
            <a:ext cx="1485821" cy="369332"/>
          </a:xfrm>
          <a:prstGeom prst="rect">
            <a:avLst/>
          </a:prstGeom>
          <a:noFill/>
        </p:spPr>
        <p:txBody>
          <a:bodyPr wrap="square" rtlCol="0">
            <a:spAutoFit/>
          </a:bodyPr>
          <a:lstStyle/>
          <a:p>
            <a:r>
              <a:rPr lang="en-GB" dirty="0"/>
              <a:t>Higgs Boson</a:t>
            </a:r>
          </a:p>
        </p:txBody>
      </p:sp>
      <p:sp>
        <p:nvSpPr>
          <p:cNvPr id="77" name="TextBox 76">
            <a:extLst>
              <a:ext uri="{FF2B5EF4-FFF2-40B4-BE49-F238E27FC236}">
                <a16:creationId xmlns:a16="http://schemas.microsoft.com/office/drawing/2014/main" id="{904816C8-2DB8-FD28-EB7E-CBC9013C5D39}"/>
              </a:ext>
            </a:extLst>
          </p:cNvPr>
          <p:cNvSpPr txBox="1"/>
          <p:nvPr/>
        </p:nvSpPr>
        <p:spPr>
          <a:xfrm>
            <a:off x="5754435" y="4907936"/>
            <a:ext cx="1632075" cy="369332"/>
          </a:xfrm>
          <a:prstGeom prst="rect">
            <a:avLst/>
          </a:prstGeom>
          <a:noFill/>
        </p:spPr>
        <p:txBody>
          <a:bodyPr wrap="square" rtlCol="0">
            <a:spAutoFit/>
          </a:bodyPr>
          <a:lstStyle/>
          <a:p>
            <a:r>
              <a:rPr lang="en-GB" dirty="0"/>
              <a:t>Higgs Boson</a:t>
            </a:r>
          </a:p>
        </p:txBody>
      </p:sp>
      <p:sp>
        <p:nvSpPr>
          <p:cNvPr id="78" name="TextBox 77">
            <a:extLst>
              <a:ext uri="{FF2B5EF4-FFF2-40B4-BE49-F238E27FC236}">
                <a16:creationId xmlns:a16="http://schemas.microsoft.com/office/drawing/2014/main" id="{DD65B77E-1E6E-8DE4-8202-758BB8484074}"/>
              </a:ext>
            </a:extLst>
          </p:cNvPr>
          <p:cNvSpPr txBox="1"/>
          <p:nvPr/>
        </p:nvSpPr>
        <p:spPr>
          <a:xfrm>
            <a:off x="1508283" y="420231"/>
            <a:ext cx="2779776" cy="923330"/>
          </a:xfrm>
          <a:prstGeom prst="rect">
            <a:avLst/>
          </a:prstGeom>
          <a:noFill/>
        </p:spPr>
        <p:txBody>
          <a:bodyPr wrap="square" rtlCol="0">
            <a:spAutoFit/>
          </a:bodyPr>
          <a:lstStyle/>
          <a:p>
            <a:r>
              <a:rPr lang="en-GB" dirty="0"/>
              <a:t>Tau lepton pair</a:t>
            </a:r>
          </a:p>
          <a:p>
            <a:r>
              <a:rPr lang="en-GB" dirty="0"/>
              <a:t>Further decays with a decay length of ~</a:t>
            </a:r>
            <a:r>
              <a:rPr lang="en-GB" b="1" dirty="0"/>
              <a:t>2 mm</a:t>
            </a:r>
          </a:p>
        </p:txBody>
      </p:sp>
      <p:sp>
        <p:nvSpPr>
          <p:cNvPr id="79" name="TextBox 78">
            <a:extLst>
              <a:ext uri="{FF2B5EF4-FFF2-40B4-BE49-F238E27FC236}">
                <a16:creationId xmlns:a16="http://schemas.microsoft.com/office/drawing/2014/main" id="{1044C2C6-D080-9077-5F76-0F61FAB655F3}"/>
              </a:ext>
            </a:extLst>
          </p:cNvPr>
          <p:cNvSpPr txBox="1"/>
          <p:nvPr/>
        </p:nvSpPr>
        <p:spPr>
          <a:xfrm>
            <a:off x="8845250" y="5194414"/>
            <a:ext cx="2779776" cy="1477328"/>
          </a:xfrm>
          <a:prstGeom prst="rect">
            <a:avLst/>
          </a:prstGeom>
          <a:noFill/>
        </p:spPr>
        <p:txBody>
          <a:bodyPr wrap="square" rtlCol="0">
            <a:spAutoFit/>
          </a:bodyPr>
          <a:lstStyle/>
          <a:p>
            <a:r>
              <a:rPr lang="en-GB" dirty="0"/>
              <a:t>Bottom quark pair which</a:t>
            </a:r>
            <a:br>
              <a:rPr lang="en-GB" dirty="0"/>
            </a:br>
            <a:r>
              <a:rPr lang="en-GB" dirty="0" err="1"/>
              <a:t>hadronise</a:t>
            </a:r>
            <a:r>
              <a:rPr lang="en-GB" dirty="0"/>
              <a:t> and decays into a spray of particles called a jet with a decay length of ~</a:t>
            </a:r>
            <a:r>
              <a:rPr lang="en-GB" b="1" dirty="0"/>
              <a:t>4 mm</a:t>
            </a:r>
          </a:p>
        </p:txBody>
      </p:sp>
      <p:sp>
        <p:nvSpPr>
          <p:cNvPr id="80" name="TextBox 79">
            <a:extLst>
              <a:ext uri="{FF2B5EF4-FFF2-40B4-BE49-F238E27FC236}">
                <a16:creationId xmlns:a16="http://schemas.microsoft.com/office/drawing/2014/main" id="{2D890FF2-834E-B3CF-C8BD-C2F992D00EE0}"/>
              </a:ext>
            </a:extLst>
          </p:cNvPr>
          <p:cNvSpPr txBox="1"/>
          <p:nvPr/>
        </p:nvSpPr>
        <p:spPr>
          <a:xfrm>
            <a:off x="-22473" y="1864902"/>
            <a:ext cx="3230267" cy="1200329"/>
          </a:xfrm>
          <a:prstGeom prst="rect">
            <a:avLst/>
          </a:prstGeom>
          <a:noFill/>
        </p:spPr>
        <p:txBody>
          <a:bodyPr wrap="square" rtlCol="0">
            <a:spAutoFit/>
          </a:bodyPr>
          <a:lstStyle/>
          <a:p>
            <a:pPr marL="342900" indent="-342900">
              <a:buFont typeface="+mj-lt"/>
              <a:buAutoNum type="arabicPeriod"/>
            </a:pPr>
            <a:r>
              <a:rPr lang="en-GB" b="1" dirty="0"/>
              <a:t>Initial State</a:t>
            </a:r>
          </a:p>
          <a:p>
            <a:pPr marL="342900" indent="-342900">
              <a:buFont typeface="+mj-lt"/>
              <a:buAutoNum type="arabicPeriod"/>
            </a:pPr>
            <a:r>
              <a:rPr lang="en-GB" dirty="0">
                <a:solidFill>
                  <a:schemeClr val="bg1">
                    <a:lumMod val="65000"/>
                  </a:schemeClr>
                </a:solidFill>
              </a:rPr>
              <a:t>Collision</a:t>
            </a:r>
          </a:p>
          <a:p>
            <a:pPr marL="342900" indent="-342900">
              <a:buFont typeface="+mj-lt"/>
              <a:buAutoNum type="arabicPeriod"/>
            </a:pPr>
            <a:r>
              <a:rPr lang="en-GB" dirty="0">
                <a:solidFill>
                  <a:schemeClr val="bg1">
                    <a:lumMod val="65000"/>
                  </a:schemeClr>
                </a:solidFill>
              </a:rPr>
              <a:t>Higgs Boson Decay into Final State</a:t>
            </a:r>
          </a:p>
        </p:txBody>
      </p:sp>
      <p:sp>
        <p:nvSpPr>
          <p:cNvPr id="81" name="TextBox 80">
            <a:extLst>
              <a:ext uri="{FF2B5EF4-FFF2-40B4-BE49-F238E27FC236}">
                <a16:creationId xmlns:a16="http://schemas.microsoft.com/office/drawing/2014/main" id="{63E8E9D4-3017-AA22-8205-89CD9092F66E}"/>
              </a:ext>
            </a:extLst>
          </p:cNvPr>
          <p:cNvSpPr txBox="1"/>
          <p:nvPr/>
        </p:nvSpPr>
        <p:spPr>
          <a:xfrm>
            <a:off x="-22474" y="1864901"/>
            <a:ext cx="3230267" cy="1200329"/>
          </a:xfrm>
          <a:prstGeom prst="rect">
            <a:avLst/>
          </a:prstGeom>
          <a:noFill/>
        </p:spPr>
        <p:txBody>
          <a:bodyPr wrap="square" rtlCol="0">
            <a:spAutoFit/>
          </a:bodyPr>
          <a:lstStyle/>
          <a:p>
            <a:pPr marL="342900" indent="-342900">
              <a:buFont typeface="+mj-lt"/>
              <a:buAutoNum type="arabicPeriod"/>
            </a:pPr>
            <a:r>
              <a:rPr lang="en-GB" dirty="0">
                <a:solidFill>
                  <a:schemeClr val="bg1">
                    <a:lumMod val="65000"/>
                  </a:schemeClr>
                </a:solidFill>
              </a:rPr>
              <a:t>Initial State</a:t>
            </a:r>
          </a:p>
          <a:p>
            <a:pPr marL="342900" indent="-342900">
              <a:buFont typeface="+mj-lt"/>
              <a:buAutoNum type="arabicPeriod"/>
            </a:pPr>
            <a:r>
              <a:rPr lang="en-GB" b="1" dirty="0"/>
              <a:t>Collision</a:t>
            </a:r>
          </a:p>
          <a:p>
            <a:pPr marL="342900" indent="-342900">
              <a:buFont typeface="+mj-lt"/>
              <a:buAutoNum type="arabicPeriod"/>
            </a:pPr>
            <a:r>
              <a:rPr lang="en-GB" dirty="0">
                <a:solidFill>
                  <a:schemeClr val="bg1">
                    <a:lumMod val="65000"/>
                  </a:schemeClr>
                </a:solidFill>
              </a:rPr>
              <a:t>Higgs Boson Decay into Final State</a:t>
            </a:r>
          </a:p>
        </p:txBody>
      </p:sp>
      <p:sp>
        <p:nvSpPr>
          <p:cNvPr id="82" name="TextBox 81">
            <a:extLst>
              <a:ext uri="{FF2B5EF4-FFF2-40B4-BE49-F238E27FC236}">
                <a16:creationId xmlns:a16="http://schemas.microsoft.com/office/drawing/2014/main" id="{FC1950EC-7CFA-0CEE-2051-3B519038D39C}"/>
              </a:ext>
            </a:extLst>
          </p:cNvPr>
          <p:cNvSpPr txBox="1"/>
          <p:nvPr/>
        </p:nvSpPr>
        <p:spPr>
          <a:xfrm>
            <a:off x="-22474" y="1870013"/>
            <a:ext cx="3230267" cy="1200329"/>
          </a:xfrm>
          <a:prstGeom prst="rect">
            <a:avLst/>
          </a:prstGeom>
          <a:noFill/>
        </p:spPr>
        <p:txBody>
          <a:bodyPr wrap="square" rtlCol="0">
            <a:spAutoFit/>
          </a:bodyPr>
          <a:lstStyle/>
          <a:p>
            <a:pPr marL="342900" indent="-342900">
              <a:buFont typeface="+mj-lt"/>
              <a:buAutoNum type="arabicPeriod"/>
            </a:pPr>
            <a:r>
              <a:rPr lang="en-GB" dirty="0">
                <a:solidFill>
                  <a:schemeClr val="bg1">
                    <a:lumMod val="65000"/>
                  </a:schemeClr>
                </a:solidFill>
              </a:rPr>
              <a:t>Initial State</a:t>
            </a:r>
          </a:p>
          <a:p>
            <a:pPr marL="342900" indent="-342900">
              <a:buFont typeface="+mj-lt"/>
              <a:buAutoNum type="arabicPeriod"/>
            </a:pPr>
            <a:r>
              <a:rPr lang="en-GB" dirty="0">
                <a:solidFill>
                  <a:schemeClr val="bg1">
                    <a:lumMod val="65000"/>
                  </a:schemeClr>
                </a:solidFill>
              </a:rPr>
              <a:t>Collision</a:t>
            </a:r>
          </a:p>
          <a:p>
            <a:pPr marL="342900" indent="-342900">
              <a:buFont typeface="+mj-lt"/>
              <a:buAutoNum type="arabicPeriod"/>
            </a:pPr>
            <a:r>
              <a:rPr lang="en-GB" b="1" dirty="0"/>
              <a:t>Higgs Boson Decay into Final State</a:t>
            </a:r>
          </a:p>
        </p:txBody>
      </p:sp>
      <p:sp>
        <p:nvSpPr>
          <p:cNvPr id="120" name="Rectangle 119">
            <a:extLst>
              <a:ext uri="{FF2B5EF4-FFF2-40B4-BE49-F238E27FC236}">
                <a16:creationId xmlns:a16="http://schemas.microsoft.com/office/drawing/2014/main" id="{A3B937D0-6E13-7A73-B357-F5F39390605F}"/>
              </a:ext>
            </a:extLst>
          </p:cNvPr>
          <p:cNvSpPr/>
          <p:nvPr/>
        </p:nvSpPr>
        <p:spPr>
          <a:xfrm>
            <a:off x="0" y="-13979"/>
            <a:ext cx="12192000" cy="365125"/>
          </a:xfrm>
          <a:prstGeom prst="rect">
            <a:avLst/>
          </a:prstGeom>
          <a:solidFill>
            <a:srgbClr val="0B80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1212EA6-EDCD-06B4-7979-04587D6E112A}"/>
              </a:ext>
            </a:extLst>
          </p:cNvPr>
          <p:cNvSpPr>
            <a:spLocks noGrp="1"/>
          </p:cNvSpPr>
          <p:nvPr>
            <p:ph type="title"/>
          </p:nvPr>
        </p:nvSpPr>
        <p:spPr>
          <a:xfrm>
            <a:off x="0" y="-133245"/>
            <a:ext cx="10515600" cy="657728"/>
          </a:xfrm>
        </p:spPr>
        <p:txBody>
          <a:bodyPr/>
          <a:lstStyle/>
          <a:p>
            <a:r>
              <a:rPr lang="en-GB" dirty="0"/>
              <a:t>Within the ATLAS Detector</a:t>
            </a:r>
          </a:p>
        </p:txBody>
      </p:sp>
      <p:sp>
        <p:nvSpPr>
          <p:cNvPr id="124" name="TextBox 123">
            <a:extLst>
              <a:ext uri="{FF2B5EF4-FFF2-40B4-BE49-F238E27FC236}">
                <a16:creationId xmlns:a16="http://schemas.microsoft.com/office/drawing/2014/main" id="{7A5147B4-185F-5E10-5CF3-493AD5636B2F}"/>
              </a:ext>
            </a:extLst>
          </p:cNvPr>
          <p:cNvSpPr txBox="1"/>
          <p:nvPr/>
        </p:nvSpPr>
        <p:spPr>
          <a:xfrm>
            <a:off x="4929767" y="2952946"/>
            <a:ext cx="2640942" cy="923330"/>
          </a:xfrm>
          <a:prstGeom prst="rect">
            <a:avLst/>
          </a:prstGeom>
          <a:noFill/>
        </p:spPr>
        <p:txBody>
          <a:bodyPr wrap="square" rtlCol="0">
            <a:spAutoFit/>
          </a:bodyPr>
          <a:lstStyle/>
          <a:p>
            <a:r>
              <a:rPr lang="en-GB" b="1" dirty="0"/>
              <a:t>Lifetime of 1.6x10</a:t>
            </a:r>
            <a:r>
              <a:rPr lang="en-GB" b="1" baseline="30000" dirty="0"/>
              <a:t>-23</a:t>
            </a:r>
            <a:r>
              <a:rPr lang="en-GB" b="1" dirty="0"/>
              <a:t> s!</a:t>
            </a:r>
          </a:p>
          <a:p>
            <a:r>
              <a:rPr lang="en-GB" b="1" dirty="0"/>
              <a:t>Only travels 50-60 </a:t>
            </a:r>
            <a:r>
              <a:rPr lang="en-GB" b="1" dirty="0" err="1"/>
              <a:t>fm</a:t>
            </a:r>
            <a:r>
              <a:rPr lang="en-GB" b="1" dirty="0"/>
              <a:t> before decaying!</a:t>
            </a:r>
          </a:p>
        </p:txBody>
      </p:sp>
      <p:pic>
        <p:nvPicPr>
          <p:cNvPr id="62" name="Picture 61">
            <a:extLst>
              <a:ext uri="{FF2B5EF4-FFF2-40B4-BE49-F238E27FC236}">
                <a16:creationId xmlns:a16="http://schemas.microsoft.com/office/drawing/2014/main" id="{D0163761-BCD3-3CED-992E-6CBB14E9CE8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19822" y="893979"/>
            <a:ext cx="1485821" cy="1485821"/>
          </a:xfrm>
          <a:prstGeom prst="rect">
            <a:avLst/>
          </a:prstGeom>
        </p:spPr>
      </p:pic>
      <p:pic>
        <p:nvPicPr>
          <p:cNvPr id="63" name="Picture 62">
            <a:extLst>
              <a:ext uri="{FF2B5EF4-FFF2-40B4-BE49-F238E27FC236}">
                <a16:creationId xmlns:a16="http://schemas.microsoft.com/office/drawing/2014/main" id="{E1385F2A-256B-3059-DF1C-CBEF2893A3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71979" y="1326812"/>
            <a:ext cx="1485821" cy="1485821"/>
          </a:xfrm>
          <a:prstGeom prst="rect">
            <a:avLst/>
          </a:prstGeom>
        </p:spPr>
      </p:pic>
      <p:sp>
        <p:nvSpPr>
          <p:cNvPr id="125" name="TextBox 124">
            <a:extLst>
              <a:ext uri="{FF2B5EF4-FFF2-40B4-BE49-F238E27FC236}">
                <a16:creationId xmlns:a16="http://schemas.microsoft.com/office/drawing/2014/main" id="{3C85BF58-CE94-A60C-2DA0-DE26A58F30EC}"/>
              </a:ext>
            </a:extLst>
          </p:cNvPr>
          <p:cNvSpPr txBox="1"/>
          <p:nvPr/>
        </p:nvSpPr>
        <p:spPr>
          <a:xfrm>
            <a:off x="4910182" y="2989358"/>
            <a:ext cx="2640942" cy="923330"/>
          </a:xfrm>
          <a:prstGeom prst="rect">
            <a:avLst/>
          </a:prstGeom>
          <a:noFill/>
        </p:spPr>
        <p:txBody>
          <a:bodyPr wrap="square" rtlCol="0">
            <a:spAutoFit/>
          </a:bodyPr>
          <a:lstStyle/>
          <a:p>
            <a:r>
              <a:rPr lang="en-GB" b="1" dirty="0"/>
              <a:t>These particles then go through the rest of the detector.</a:t>
            </a:r>
          </a:p>
        </p:txBody>
      </p:sp>
      <p:cxnSp>
        <p:nvCxnSpPr>
          <p:cNvPr id="127" name="Straight Arrow Connector 126">
            <a:extLst>
              <a:ext uri="{FF2B5EF4-FFF2-40B4-BE49-F238E27FC236}">
                <a16:creationId xmlns:a16="http://schemas.microsoft.com/office/drawing/2014/main" id="{9BD7BCD3-DCD3-10D6-452E-CBC9FECC16C6}"/>
              </a:ext>
            </a:extLst>
          </p:cNvPr>
          <p:cNvCxnSpPr>
            <a:cxnSpLocks/>
          </p:cNvCxnSpPr>
          <p:nvPr/>
        </p:nvCxnSpPr>
        <p:spPr>
          <a:xfrm>
            <a:off x="6532245" y="3626150"/>
            <a:ext cx="2082272" cy="205247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30" name="Straight Arrow Connector 129">
            <a:extLst>
              <a:ext uri="{FF2B5EF4-FFF2-40B4-BE49-F238E27FC236}">
                <a16:creationId xmlns:a16="http://schemas.microsoft.com/office/drawing/2014/main" id="{FBE09BDB-76B3-98B3-81B9-8D64A8AFDC81}"/>
              </a:ext>
            </a:extLst>
          </p:cNvPr>
          <p:cNvCxnSpPr>
            <a:cxnSpLocks/>
          </p:cNvCxnSpPr>
          <p:nvPr/>
        </p:nvCxnSpPr>
        <p:spPr>
          <a:xfrm flipH="1" flipV="1">
            <a:off x="4130908" y="1281504"/>
            <a:ext cx="1559870" cy="153754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 name="Slide Number Placeholder 3">
            <a:extLst>
              <a:ext uri="{FF2B5EF4-FFF2-40B4-BE49-F238E27FC236}">
                <a16:creationId xmlns:a16="http://schemas.microsoft.com/office/drawing/2014/main" id="{90CD638C-56A2-9AA1-875C-AD58EB01DDA2}"/>
              </a:ext>
            </a:extLst>
          </p:cNvPr>
          <p:cNvSpPr>
            <a:spLocks noGrp="1"/>
          </p:cNvSpPr>
          <p:nvPr>
            <p:ph type="sldNum" sz="quarter" idx="12"/>
          </p:nvPr>
        </p:nvSpPr>
        <p:spPr/>
        <p:txBody>
          <a:bodyPr/>
          <a:lstStyle/>
          <a:p>
            <a:fld id="{FA1976BF-8893-4F90-A77B-25C1D11E43CA}" type="slidenum">
              <a:rPr lang="en-GB" smtClean="0">
                <a:solidFill>
                  <a:schemeClr val="tx1"/>
                </a:solidFill>
              </a:rPr>
              <a:t>5</a:t>
            </a:fld>
            <a:endParaRPr lang="en-GB" dirty="0">
              <a:solidFill>
                <a:schemeClr val="tx1"/>
              </a:solidFill>
            </a:endParaRPr>
          </a:p>
        </p:txBody>
      </p:sp>
      <p:sp>
        <p:nvSpPr>
          <p:cNvPr id="3" name="TextBox 2">
            <a:extLst>
              <a:ext uri="{FF2B5EF4-FFF2-40B4-BE49-F238E27FC236}">
                <a16:creationId xmlns:a16="http://schemas.microsoft.com/office/drawing/2014/main" id="{1742102B-9269-25AA-59C5-FF9F049E7C51}"/>
              </a:ext>
            </a:extLst>
          </p:cNvPr>
          <p:cNvSpPr txBox="1"/>
          <p:nvPr/>
        </p:nvSpPr>
        <p:spPr>
          <a:xfrm>
            <a:off x="9288037" y="908800"/>
            <a:ext cx="960354" cy="307777"/>
          </a:xfrm>
          <a:prstGeom prst="rect">
            <a:avLst/>
          </a:prstGeom>
          <a:noFill/>
        </p:spPr>
        <p:txBody>
          <a:bodyPr wrap="square" rtlCol="0">
            <a:spAutoFit/>
          </a:bodyPr>
          <a:lstStyle/>
          <a:p>
            <a:r>
              <a:rPr lang="en-GB" sz="1400" dirty="0"/>
              <a:t>[3]</a:t>
            </a:r>
          </a:p>
        </p:txBody>
      </p:sp>
    </p:spTree>
    <p:extLst>
      <p:ext uri="{BB962C8B-B14F-4D97-AF65-F5344CB8AC3E}">
        <p14:creationId xmlns:p14="http://schemas.microsoft.com/office/powerpoint/2010/main" val="182904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6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8"/>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3"/>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69"/>
                                        </p:tgtEl>
                                        <p:attrNameLst>
                                          <p:attrName>style.visibility</p:attrName>
                                        </p:attrNameLst>
                                      </p:cBhvr>
                                      <p:to>
                                        <p:strVal val="hidden"/>
                                      </p:to>
                                    </p:set>
                                  </p:childTnLst>
                                </p:cTn>
                              </p:par>
                              <p:par>
                                <p:cTn id="23" presetID="1" presetClass="exit" presetSubtype="0" fill="hold" grpId="0" nodeType="withEffect">
                                  <p:stCondLst>
                                    <p:cond delay="0"/>
                                  </p:stCondLst>
                                  <p:childTnLst>
                                    <p:set>
                                      <p:cBhvr>
                                        <p:cTn id="24" dur="1" fill="hold">
                                          <p:stCondLst>
                                            <p:cond delay="0"/>
                                          </p:stCondLst>
                                        </p:cTn>
                                        <p:tgtEl>
                                          <p:spTgt spid="80">
                                            <p:txEl>
                                              <p:pRg st="0" end="0"/>
                                            </p:txEl>
                                          </p:spTgt>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80">
                                            <p:txEl>
                                              <p:pRg st="1" end="1"/>
                                            </p:txEl>
                                          </p:spTgt>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80">
                                            <p:txEl>
                                              <p:pRg st="2" end="2"/>
                                            </p:txEl>
                                          </p:spTgt>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81"/>
                                        </p:tgtEl>
                                        <p:attrNameLst>
                                          <p:attrName>style.visibility</p:attrName>
                                        </p:attrNameLst>
                                      </p:cBhvr>
                                      <p:to>
                                        <p:strVal val="visible"/>
                                      </p:to>
                                    </p:set>
                                  </p:childTnLst>
                                </p:cTn>
                              </p:par>
                              <p:par>
                                <p:cTn id="31" presetID="42" presetClass="path" presetSubtype="0" fill="hold" nodeType="withEffect">
                                  <p:stCondLst>
                                    <p:cond delay="0"/>
                                  </p:stCondLst>
                                  <p:childTnLst>
                                    <p:animMotion origin="layout" path="M 1.04167E-6 4.44444E-6 L -0.17982 0.28125 " pathEditMode="relative" rAng="0" ptsTypes="AA">
                                      <p:cBhvr>
                                        <p:cTn id="32" dur="1000" fill="hold"/>
                                        <p:tgtEl>
                                          <p:spTgt spid="73"/>
                                        </p:tgtEl>
                                        <p:attrNameLst>
                                          <p:attrName>ppt_x</p:attrName>
                                          <p:attrName>ppt_y</p:attrName>
                                        </p:attrNameLst>
                                      </p:cBhvr>
                                      <p:rCtr x="-8997" y="14051"/>
                                    </p:animMotion>
                                  </p:childTnLst>
                                </p:cTn>
                              </p:par>
                              <p:par>
                                <p:cTn id="33" presetID="42" presetClass="path" presetSubtype="0" fill="hold" nodeType="withEffect">
                                  <p:stCondLst>
                                    <p:cond delay="0"/>
                                  </p:stCondLst>
                                  <p:childTnLst>
                                    <p:animMotion origin="layout" path="M -2.08333E-7 7.40741E-7 L 0.17122 -0.28519 " pathEditMode="relative" rAng="0" ptsTypes="AA">
                                      <p:cBhvr>
                                        <p:cTn id="34" dur="1000" fill="hold"/>
                                        <p:tgtEl>
                                          <p:spTgt spid="71"/>
                                        </p:tgtEl>
                                        <p:attrNameLst>
                                          <p:attrName>ppt_x</p:attrName>
                                          <p:attrName>ppt_y</p:attrName>
                                        </p:attrNameLst>
                                      </p:cBhvr>
                                      <p:rCtr x="8555" y="-14259"/>
                                    </p:animMotion>
                                  </p:childTnLst>
                                </p:cTn>
                              </p:par>
                            </p:childTnLst>
                          </p:cTn>
                        </p:par>
                        <p:par>
                          <p:cTn id="35" fill="hold">
                            <p:stCondLst>
                              <p:cond delay="1000"/>
                            </p:stCondLst>
                            <p:childTnLst>
                              <p:par>
                                <p:cTn id="36" presetID="1" presetClass="exit" presetSubtype="0" fill="hold" nodeType="afterEffect">
                                  <p:stCondLst>
                                    <p:cond delay="0"/>
                                  </p:stCondLst>
                                  <p:childTnLst>
                                    <p:set>
                                      <p:cBhvr>
                                        <p:cTn id="37" dur="1" fill="hold">
                                          <p:stCondLst>
                                            <p:cond delay="0"/>
                                          </p:stCondLst>
                                        </p:cTn>
                                        <p:tgtEl>
                                          <p:spTgt spid="73"/>
                                        </p:tgtEl>
                                        <p:attrNameLst>
                                          <p:attrName>style.visibility</p:attrName>
                                        </p:attrNameLst>
                                      </p:cBhvr>
                                      <p:to>
                                        <p:strVal val="hidden"/>
                                      </p:to>
                                    </p:set>
                                  </p:childTnLst>
                                </p:cTn>
                              </p:par>
                            </p:childTnLst>
                          </p:cTn>
                        </p:par>
                        <p:par>
                          <p:cTn id="38" fill="hold">
                            <p:stCondLst>
                              <p:cond delay="1000"/>
                            </p:stCondLst>
                            <p:childTnLst>
                              <p:par>
                                <p:cTn id="39" presetID="1" presetClass="exit" presetSubtype="0" fill="hold" nodeType="afterEffect">
                                  <p:stCondLst>
                                    <p:cond delay="0"/>
                                  </p:stCondLst>
                                  <p:childTnLst>
                                    <p:set>
                                      <p:cBhvr>
                                        <p:cTn id="40" dur="1" fill="hold">
                                          <p:stCondLst>
                                            <p:cond delay="0"/>
                                          </p:stCondLst>
                                        </p:cTn>
                                        <p:tgtEl>
                                          <p:spTgt spid="71"/>
                                        </p:tgtEl>
                                        <p:attrNameLst>
                                          <p:attrName>style.visibility</p:attrName>
                                        </p:attrNameLst>
                                      </p:cBhvr>
                                      <p:to>
                                        <p:strVal val="hidden"/>
                                      </p:to>
                                    </p:set>
                                  </p:childTnLst>
                                </p:cTn>
                              </p:par>
                            </p:childTnLst>
                          </p:cTn>
                        </p:par>
                        <p:par>
                          <p:cTn id="41" fill="hold">
                            <p:stCondLst>
                              <p:cond delay="1000"/>
                            </p:stCondLst>
                            <p:childTnLst>
                              <p:par>
                                <p:cTn id="42" presetID="1" presetClass="entr" presetSubtype="0" fill="hold" grpId="0" nodeType="afterEffect">
                                  <p:stCondLst>
                                    <p:cond delay="0"/>
                                  </p:stCondLst>
                                  <p:childTnLst>
                                    <p:set>
                                      <p:cBhvr>
                                        <p:cTn id="43" dur="1" fill="hold">
                                          <p:stCondLst>
                                            <p:cond delay="0"/>
                                          </p:stCondLst>
                                        </p:cTn>
                                        <p:tgtEl>
                                          <p:spTgt spid="65"/>
                                        </p:tgtEl>
                                        <p:attrNameLst>
                                          <p:attrName>style.visibility</p:attrName>
                                        </p:attrNameLst>
                                      </p:cBhvr>
                                      <p:to>
                                        <p:strVal val="visible"/>
                                      </p:to>
                                    </p:set>
                                  </p:childTnLst>
                                </p:cTn>
                              </p:par>
                            </p:childTnLst>
                          </p:cTn>
                        </p:par>
                        <p:par>
                          <p:cTn id="44" fill="hold">
                            <p:stCondLst>
                              <p:cond delay="1000"/>
                            </p:stCondLst>
                            <p:childTnLst>
                              <p:par>
                                <p:cTn id="45" presetID="1" presetClass="entr" presetSubtype="0"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8" presetClass="emph" presetSubtype="0" fill="hold" nodeType="withEffect">
                                  <p:stCondLst>
                                    <p:cond delay="0"/>
                                  </p:stCondLst>
                                  <p:childTnLst>
                                    <p:animRot by="21600000">
                                      <p:cBhvr>
                                        <p:cTn id="50" dur="1000" fill="hold"/>
                                        <p:tgtEl>
                                          <p:spTgt spid="8"/>
                                        </p:tgtEl>
                                        <p:attrNameLst>
                                          <p:attrName>r</p:attrName>
                                        </p:attrNameLst>
                                      </p:cBhvr>
                                    </p:animRot>
                                  </p:childTnLst>
                                </p:cTn>
                              </p:par>
                              <p:par>
                                <p:cTn id="51" presetID="8" presetClass="emph" presetSubtype="0" fill="hold" nodeType="withEffect">
                                  <p:stCondLst>
                                    <p:cond delay="0"/>
                                  </p:stCondLst>
                                  <p:childTnLst>
                                    <p:animRot by="21600000">
                                      <p:cBhvr>
                                        <p:cTn id="52" dur="1000" fill="hold"/>
                                        <p:tgtEl>
                                          <p:spTgt spid="33"/>
                                        </p:tgtEl>
                                        <p:attrNameLst>
                                          <p:attrName>r</p:attrName>
                                        </p:attrNameLst>
                                      </p:cBhvr>
                                    </p:animRot>
                                  </p:childTnLst>
                                </p:cTn>
                              </p:par>
                              <p:par>
                                <p:cTn id="53" presetID="1" presetClass="exit" presetSubtype="0" fill="hold" grpId="1" nodeType="withEffect">
                                  <p:stCondLst>
                                    <p:cond delay="100"/>
                                  </p:stCondLst>
                                  <p:childTnLst>
                                    <p:set>
                                      <p:cBhvr>
                                        <p:cTn id="54" dur="1" fill="hold">
                                          <p:stCondLst>
                                            <p:cond delay="0"/>
                                          </p:stCondLst>
                                        </p:cTn>
                                        <p:tgtEl>
                                          <p:spTgt spid="65"/>
                                        </p:tgtEl>
                                        <p:attrNameLst>
                                          <p:attrName>style.visibility</p:attrName>
                                        </p:attrNameLst>
                                      </p:cBhvr>
                                      <p:to>
                                        <p:strVal val="hidden"/>
                                      </p:to>
                                    </p:set>
                                  </p:childTnLst>
                                </p:cTn>
                              </p:par>
                              <p:par>
                                <p:cTn id="55" presetID="42" presetClass="path" presetSubtype="0" accel="10000" fill="hold" nodeType="withEffect">
                                  <p:stCondLst>
                                    <p:cond delay="0"/>
                                  </p:stCondLst>
                                  <p:childTnLst>
                                    <p:animMotion origin="layout" path="M -1.25E-6 1.11111E-6 L 0.10248 0.18217 " pathEditMode="relative" rAng="0" ptsTypes="AA">
                                      <p:cBhvr>
                                        <p:cTn id="56" dur="1000" fill="hold"/>
                                        <p:tgtEl>
                                          <p:spTgt spid="8"/>
                                        </p:tgtEl>
                                        <p:attrNameLst>
                                          <p:attrName>ppt_x</p:attrName>
                                          <p:attrName>ppt_y</p:attrName>
                                        </p:attrNameLst>
                                      </p:cBhvr>
                                      <p:rCtr x="5117" y="9097"/>
                                    </p:animMotion>
                                  </p:childTnLst>
                                </p:cTn>
                              </p:par>
                              <p:par>
                                <p:cTn id="57" presetID="42" presetClass="path" presetSubtype="0" fill="hold" nodeType="withEffect">
                                  <p:stCondLst>
                                    <p:cond delay="0"/>
                                  </p:stCondLst>
                                  <p:childTnLst>
                                    <p:animMotion origin="layout" path="M -0.01445 -0.0257 L -0.10247 -0.18218 " pathEditMode="relative" rAng="0" ptsTypes="AA">
                                      <p:cBhvr>
                                        <p:cTn id="58" dur="1000" fill="hold"/>
                                        <p:tgtEl>
                                          <p:spTgt spid="33"/>
                                        </p:tgtEl>
                                        <p:attrNameLst>
                                          <p:attrName>ppt_x</p:attrName>
                                          <p:attrName>ppt_y</p:attrName>
                                        </p:attrNameLst>
                                      </p:cBhvr>
                                      <p:rCtr x="-4401" y="-7824"/>
                                    </p:animMotion>
                                  </p:childTnLst>
                                </p:cTn>
                              </p:par>
                              <p:par>
                                <p:cTn id="59" presetID="1" presetClass="entr" presetSubtype="0" fill="hold" grpId="1" nodeType="withEffect">
                                  <p:stCondLst>
                                    <p:cond delay="1000"/>
                                  </p:stCondLst>
                                  <p:childTnLst>
                                    <p:set>
                                      <p:cBhvr>
                                        <p:cTn id="60" dur="1" fill="hold">
                                          <p:stCondLst>
                                            <p:cond delay="0"/>
                                          </p:stCondLst>
                                        </p:cTn>
                                        <p:tgtEl>
                                          <p:spTgt spid="77"/>
                                        </p:tgtEl>
                                        <p:attrNameLst>
                                          <p:attrName>style.visibility</p:attrName>
                                        </p:attrNameLst>
                                      </p:cBhvr>
                                      <p:to>
                                        <p:strVal val="visible"/>
                                      </p:to>
                                    </p:set>
                                  </p:childTnLst>
                                </p:cTn>
                              </p:par>
                              <p:par>
                                <p:cTn id="61" presetID="1" presetClass="entr" presetSubtype="0" fill="hold" grpId="1" nodeType="withEffect">
                                  <p:stCondLst>
                                    <p:cond delay="1000"/>
                                  </p:stCondLst>
                                  <p:childTnLst>
                                    <p:set>
                                      <p:cBhvr>
                                        <p:cTn id="62" dur="1" fill="hold">
                                          <p:stCondLst>
                                            <p:cond delay="0"/>
                                          </p:stCondLst>
                                        </p:cTn>
                                        <p:tgtEl>
                                          <p:spTgt spid="76"/>
                                        </p:tgtEl>
                                        <p:attrNameLst>
                                          <p:attrName>style.visibility</p:attrName>
                                        </p:attrNameLst>
                                      </p:cBhvr>
                                      <p:to>
                                        <p:strVal val="visible"/>
                                      </p:to>
                                    </p:set>
                                  </p:childTnLst>
                                </p:cTn>
                              </p:par>
                              <p:par>
                                <p:cTn id="63" presetID="1" presetClass="entr" presetSubtype="0" fill="hold" grpId="0" nodeType="withEffect">
                                  <p:stCondLst>
                                    <p:cond delay="1000"/>
                                  </p:stCondLst>
                                  <p:childTnLst>
                                    <p:set>
                                      <p:cBhvr>
                                        <p:cTn id="64" dur="1" fill="hold">
                                          <p:stCondLst>
                                            <p:cond delay="0"/>
                                          </p:stCondLst>
                                        </p:cTn>
                                        <p:tgtEl>
                                          <p:spTgt spid="12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8"/>
                                        </p:tgtEl>
                                        <p:attrNameLst>
                                          <p:attrName>style.visibility</p:attrName>
                                        </p:attrNameLst>
                                      </p:cBhvr>
                                      <p:to>
                                        <p:strVal val="hidden"/>
                                      </p:to>
                                    </p:set>
                                  </p:childTnLst>
                                </p:cTn>
                              </p:par>
                            </p:childTnLst>
                          </p:cTn>
                        </p:par>
                        <p:par>
                          <p:cTn id="69" fill="hold">
                            <p:stCondLst>
                              <p:cond delay="0"/>
                            </p:stCondLst>
                            <p:childTnLst>
                              <p:par>
                                <p:cTn id="70" presetID="1" presetClass="exit" presetSubtype="0" fill="hold" nodeType="afterEffect">
                                  <p:stCondLst>
                                    <p:cond delay="0"/>
                                  </p:stCondLst>
                                  <p:childTnLst>
                                    <p:set>
                                      <p:cBhvr>
                                        <p:cTn id="71" dur="1" fill="hold">
                                          <p:stCondLst>
                                            <p:cond delay="0"/>
                                          </p:stCondLst>
                                        </p:cTn>
                                        <p:tgtEl>
                                          <p:spTgt spid="33"/>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81"/>
                                        </p:tgtEl>
                                        <p:attrNameLst>
                                          <p:attrName>style.visibility</p:attrName>
                                        </p:attrNameLst>
                                      </p:cBhvr>
                                      <p:to>
                                        <p:strVal val="hidden"/>
                                      </p:to>
                                    </p:set>
                                  </p:childTnLst>
                                </p:cTn>
                              </p:par>
                              <p:par>
                                <p:cTn id="74" presetID="1" presetClass="entr" presetSubtype="0" fill="hold" grpId="0" nodeType="withEffect">
                                  <p:stCondLst>
                                    <p:cond delay="0"/>
                                  </p:stCondLst>
                                  <p:childTnLst>
                                    <p:set>
                                      <p:cBhvr>
                                        <p:cTn id="75" dur="1" fill="hold">
                                          <p:stCondLst>
                                            <p:cond delay="0"/>
                                          </p:stCondLst>
                                        </p:cTn>
                                        <p:tgtEl>
                                          <p:spTgt spid="82"/>
                                        </p:tgtEl>
                                        <p:attrNameLst>
                                          <p:attrName>style.visibility</p:attrName>
                                        </p:attrNameLst>
                                      </p:cBhvr>
                                      <p:to>
                                        <p:strVal val="visible"/>
                                      </p:to>
                                    </p:set>
                                  </p:childTnLst>
                                </p:cTn>
                              </p:par>
                              <p:par>
                                <p:cTn id="76" presetID="1" presetClass="exit" presetSubtype="0" fill="hold" grpId="0" nodeType="withEffect">
                                  <p:stCondLst>
                                    <p:cond delay="0"/>
                                  </p:stCondLst>
                                  <p:childTnLst>
                                    <p:set>
                                      <p:cBhvr>
                                        <p:cTn id="77" dur="1" fill="hold">
                                          <p:stCondLst>
                                            <p:cond delay="0"/>
                                          </p:stCondLst>
                                        </p:cTn>
                                        <p:tgtEl>
                                          <p:spTgt spid="76"/>
                                        </p:tgtEl>
                                        <p:attrNameLst>
                                          <p:attrName>style.visibility</p:attrName>
                                        </p:attrNameLst>
                                      </p:cBhvr>
                                      <p:to>
                                        <p:strVal val="hidden"/>
                                      </p:to>
                                    </p:set>
                                  </p:childTnLst>
                                </p:cTn>
                              </p:par>
                              <p:par>
                                <p:cTn id="78" presetID="1" presetClass="exit" presetSubtype="0" fill="hold" grpId="0" nodeType="withEffect">
                                  <p:stCondLst>
                                    <p:cond delay="0"/>
                                  </p:stCondLst>
                                  <p:childTnLst>
                                    <p:set>
                                      <p:cBhvr>
                                        <p:cTn id="79" dur="1" fill="hold">
                                          <p:stCondLst>
                                            <p:cond delay="0"/>
                                          </p:stCondLst>
                                        </p:cTn>
                                        <p:tgtEl>
                                          <p:spTgt spid="77"/>
                                        </p:tgtEl>
                                        <p:attrNameLst>
                                          <p:attrName>style.visibility</p:attrName>
                                        </p:attrNameLst>
                                      </p:cBhvr>
                                      <p:to>
                                        <p:strVal val="hidden"/>
                                      </p:to>
                                    </p:set>
                                  </p:childTnLst>
                                </p:cTn>
                              </p:par>
                              <p:par>
                                <p:cTn id="80" presetID="1" presetClass="exit" presetSubtype="0" fill="hold" grpId="1" nodeType="withEffect">
                                  <p:stCondLst>
                                    <p:cond delay="0"/>
                                  </p:stCondLst>
                                  <p:childTnLst>
                                    <p:set>
                                      <p:cBhvr>
                                        <p:cTn id="81" dur="1" fill="hold">
                                          <p:stCondLst>
                                            <p:cond delay="0"/>
                                          </p:stCondLst>
                                        </p:cTn>
                                        <p:tgtEl>
                                          <p:spTgt spid="124"/>
                                        </p:tgtEl>
                                        <p:attrNameLst>
                                          <p:attrName>style.visibility</p:attrName>
                                        </p:attrNameLst>
                                      </p:cBhvr>
                                      <p:to>
                                        <p:strVal val="hidden"/>
                                      </p:to>
                                    </p:set>
                                  </p:childTnLst>
                                </p:cTn>
                              </p:par>
                            </p:childTnLst>
                          </p:cTn>
                        </p:par>
                        <p:par>
                          <p:cTn id="82" fill="hold">
                            <p:stCondLst>
                              <p:cond delay="0"/>
                            </p:stCondLst>
                            <p:childTnLst>
                              <p:par>
                                <p:cTn id="83" presetID="1" presetClass="entr" presetSubtype="0" fill="hold" grpId="0" nodeType="afterEffect">
                                  <p:stCondLst>
                                    <p:cond delay="0"/>
                                  </p:stCondLst>
                                  <p:childTnLst>
                                    <p:set>
                                      <p:cBhvr>
                                        <p:cTn id="84" dur="1" fill="hold">
                                          <p:stCondLst>
                                            <p:cond delay="0"/>
                                          </p:stCondLst>
                                        </p:cTn>
                                        <p:tgtEl>
                                          <p:spTgt spid="6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67"/>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64"/>
                                        </p:tgtEl>
                                        <p:attrNameLst>
                                          <p:attrName>style.visibility</p:attrName>
                                        </p:attrNameLst>
                                      </p:cBhvr>
                                      <p:to>
                                        <p:strVal val="visible"/>
                                      </p:to>
                                    </p:set>
                                  </p:childTnLst>
                                </p:cTn>
                              </p:par>
                            </p:childTnLst>
                          </p:cTn>
                        </p:par>
                        <p:par>
                          <p:cTn id="89" fill="hold">
                            <p:stCondLst>
                              <p:cond delay="0"/>
                            </p:stCondLst>
                            <p:childTnLst>
                              <p:par>
                                <p:cTn id="90" presetID="1" presetClass="entr" presetSubtype="0" fill="hold" nodeType="afterEffect">
                                  <p:stCondLst>
                                    <p:cond delay="0"/>
                                  </p:stCondLst>
                                  <p:childTnLst>
                                    <p:set>
                                      <p:cBhvr>
                                        <p:cTn id="91" dur="1" fill="hold">
                                          <p:stCondLst>
                                            <p:cond delay="0"/>
                                          </p:stCondLst>
                                        </p:cTn>
                                        <p:tgtEl>
                                          <p:spTgt spid="61"/>
                                        </p:tgtEl>
                                        <p:attrNameLst>
                                          <p:attrName>style.visibility</p:attrName>
                                        </p:attrNameLst>
                                      </p:cBhvr>
                                      <p:to>
                                        <p:strVal val="visible"/>
                                      </p:to>
                                    </p:set>
                                  </p:childTnLst>
                                </p:cTn>
                              </p:par>
                            </p:childTnLst>
                          </p:cTn>
                        </p:par>
                        <p:par>
                          <p:cTn id="92" fill="hold">
                            <p:stCondLst>
                              <p:cond delay="0"/>
                            </p:stCondLst>
                            <p:childTnLst>
                              <p:par>
                                <p:cTn id="93" presetID="1" presetClass="entr" presetSubtype="0" fill="hold" nodeType="afterEffect">
                                  <p:stCondLst>
                                    <p:cond delay="0"/>
                                  </p:stCondLst>
                                  <p:childTnLst>
                                    <p:set>
                                      <p:cBhvr>
                                        <p:cTn id="94" dur="1" fill="hold">
                                          <p:stCondLst>
                                            <p:cond delay="0"/>
                                          </p:stCondLst>
                                        </p:cTn>
                                        <p:tgtEl>
                                          <p:spTgt spid="63"/>
                                        </p:tgtEl>
                                        <p:attrNameLst>
                                          <p:attrName>style.visibility</p:attrName>
                                        </p:attrNameLst>
                                      </p:cBhvr>
                                      <p:to>
                                        <p:strVal val="visible"/>
                                      </p:to>
                                    </p:set>
                                  </p:childTnLst>
                                </p:cTn>
                              </p:par>
                            </p:childTnLst>
                          </p:cTn>
                        </p:par>
                        <p:par>
                          <p:cTn id="95" fill="hold">
                            <p:stCondLst>
                              <p:cond delay="0"/>
                            </p:stCondLst>
                            <p:childTnLst>
                              <p:par>
                                <p:cTn id="96" presetID="1" presetClass="entr" presetSubtype="0" fill="hold" nodeType="afterEffect">
                                  <p:stCondLst>
                                    <p:cond delay="0"/>
                                  </p:stCondLst>
                                  <p:childTnLst>
                                    <p:set>
                                      <p:cBhvr>
                                        <p:cTn id="97" dur="1" fill="hold">
                                          <p:stCondLst>
                                            <p:cond delay="0"/>
                                          </p:stCondLst>
                                        </p:cTn>
                                        <p:tgtEl>
                                          <p:spTgt spid="62"/>
                                        </p:tgtEl>
                                        <p:attrNameLst>
                                          <p:attrName>style.visibility</p:attrName>
                                        </p:attrNameLst>
                                      </p:cBhvr>
                                      <p:to>
                                        <p:strVal val="visible"/>
                                      </p:to>
                                    </p:set>
                                  </p:childTnLst>
                                </p:cTn>
                              </p:par>
                              <p:par>
                                <p:cTn id="98" presetID="42" presetClass="path" presetSubtype="0" decel="10000" fill="hold" nodeType="withEffect">
                                  <p:stCondLst>
                                    <p:cond delay="0"/>
                                  </p:stCondLst>
                                  <p:childTnLst>
                                    <p:animMotion origin="layout" path="M 2.29167E-6 2.96296E-6 L 0.05625 0.14629 " pathEditMode="relative" rAng="0" ptsTypes="AA">
                                      <p:cBhvr>
                                        <p:cTn id="99" dur="500" fill="hold"/>
                                        <p:tgtEl>
                                          <p:spTgt spid="64"/>
                                        </p:tgtEl>
                                        <p:attrNameLst>
                                          <p:attrName>ppt_x</p:attrName>
                                          <p:attrName>ppt_y</p:attrName>
                                        </p:attrNameLst>
                                      </p:cBhvr>
                                      <p:rCtr x="2812" y="7315"/>
                                    </p:animMotion>
                                  </p:childTnLst>
                                </p:cTn>
                              </p:par>
                              <p:par>
                                <p:cTn id="100" presetID="42" presetClass="path" presetSubtype="0" decel="10000" fill="hold" nodeType="withEffect">
                                  <p:stCondLst>
                                    <p:cond delay="0"/>
                                  </p:stCondLst>
                                  <p:childTnLst>
                                    <p:animMotion origin="layout" path="M 4.16667E-6 4.07407E-6 L 0.12187 -0.00255 " pathEditMode="relative" rAng="0" ptsTypes="AA">
                                      <p:cBhvr>
                                        <p:cTn id="101" dur="500" fill="hold"/>
                                        <p:tgtEl>
                                          <p:spTgt spid="61"/>
                                        </p:tgtEl>
                                        <p:attrNameLst>
                                          <p:attrName>ppt_x</p:attrName>
                                          <p:attrName>ppt_y</p:attrName>
                                        </p:attrNameLst>
                                      </p:cBhvr>
                                      <p:rCtr x="6094" y="-139"/>
                                    </p:animMotion>
                                  </p:childTnLst>
                                </p:cTn>
                              </p:par>
                              <p:par>
                                <p:cTn id="102" presetID="42" presetClass="path" presetSubtype="0" decel="10000" fill="hold" nodeType="withEffect">
                                  <p:stCondLst>
                                    <p:cond delay="0"/>
                                  </p:stCondLst>
                                  <p:childTnLst>
                                    <p:animMotion origin="layout" path="M -2.5E-6 -1.85185E-6 L -0.12109 -1.85185E-6 " pathEditMode="relative" rAng="0" ptsTypes="AA">
                                      <p:cBhvr>
                                        <p:cTn id="103" dur="500" fill="hold"/>
                                        <p:tgtEl>
                                          <p:spTgt spid="63"/>
                                        </p:tgtEl>
                                        <p:attrNameLst>
                                          <p:attrName>ppt_x</p:attrName>
                                          <p:attrName>ppt_y</p:attrName>
                                        </p:attrNameLst>
                                      </p:cBhvr>
                                      <p:rCtr x="-6055" y="0"/>
                                    </p:animMotion>
                                  </p:childTnLst>
                                </p:cTn>
                              </p:par>
                              <p:par>
                                <p:cTn id="104" presetID="42" presetClass="path" presetSubtype="0" decel="10000" fill="hold" nodeType="withEffect">
                                  <p:stCondLst>
                                    <p:cond delay="0"/>
                                  </p:stCondLst>
                                  <p:childTnLst>
                                    <p:animMotion origin="layout" path="M -1.25E-6 2.59259E-6 L 0.00117 -0.15972 " pathEditMode="relative" rAng="0" ptsTypes="AA">
                                      <p:cBhvr>
                                        <p:cTn id="105" dur="500" fill="hold"/>
                                        <p:tgtEl>
                                          <p:spTgt spid="62"/>
                                        </p:tgtEl>
                                        <p:attrNameLst>
                                          <p:attrName>ppt_x</p:attrName>
                                          <p:attrName>ppt_y</p:attrName>
                                        </p:attrNameLst>
                                      </p:cBhvr>
                                      <p:rCtr x="52" y="-7986"/>
                                    </p:animMotion>
                                  </p:childTnLst>
                                </p:cTn>
                              </p:par>
                              <p:par>
                                <p:cTn id="106" presetID="1" presetClass="exit" presetSubtype="0" fill="hold" grpId="1" nodeType="withEffect">
                                  <p:stCondLst>
                                    <p:cond delay="100"/>
                                  </p:stCondLst>
                                  <p:childTnLst>
                                    <p:set>
                                      <p:cBhvr>
                                        <p:cTn id="107" dur="1" fill="hold">
                                          <p:stCondLst>
                                            <p:cond delay="0"/>
                                          </p:stCondLst>
                                        </p:cTn>
                                        <p:tgtEl>
                                          <p:spTgt spid="66"/>
                                        </p:tgtEl>
                                        <p:attrNameLst>
                                          <p:attrName>style.visibility</p:attrName>
                                        </p:attrNameLst>
                                      </p:cBhvr>
                                      <p:to>
                                        <p:strVal val="hidden"/>
                                      </p:to>
                                    </p:set>
                                  </p:childTnLst>
                                </p:cTn>
                              </p:par>
                              <p:par>
                                <p:cTn id="108" presetID="1" presetClass="exit" presetSubtype="0" fill="hold" grpId="1" nodeType="withEffect">
                                  <p:stCondLst>
                                    <p:cond delay="100"/>
                                  </p:stCondLst>
                                  <p:childTnLst>
                                    <p:set>
                                      <p:cBhvr>
                                        <p:cTn id="109" dur="1" fill="hold">
                                          <p:stCondLst>
                                            <p:cond delay="0"/>
                                          </p:stCondLst>
                                        </p:cTn>
                                        <p:tgtEl>
                                          <p:spTgt spid="67"/>
                                        </p:tgtEl>
                                        <p:attrNameLst>
                                          <p:attrName>style.visibility</p:attrName>
                                        </p:attrNameLst>
                                      </p:cBhvr>
                                      <p:to>
                                        <p:strVal val="hidden"/>
                                      </p:to>
                                    </p:set>
                                  </p:childTnLst>
                                </p:cTn>
                              </p:par>
                              <p:par>
                                <p:cTn id="110" presetID="8" presetClass="emph" presetSubtype="0" fill="hold" nodeType="withEffect">
                                  <p:stCondLst>
                                    <p:cond delay="0"/>
                                  </p:stCondLst>
                                  <p:childTnLst>
                                    <p:animRot by="21600000">
                                      <p:cBhvr>
                                        <p:cTn id="111" dur="500" fill="hold"/>
                                        <p:tgtEl>
                                          <p:spTgt spid="64"/>
                                        </p:tgtEl>
                                        <p:attrNameLst>
                                          <p:attrName>r</p:attrName>
                                        </p:attrNameLst>
                                      </p:cBhvr>
                                    </p:animRot>
                                  </p:childTnLst>
                                </p:cTn>
                              </p:par>
                              <p:par>
                                <p:cTn id="112" presetID="8" presetClass="emph" presetSubtype="0" fill="hold" nodeType="withEffect">
                                  <p:stCondLst>
                                    <p:cond delay="0"/>
                                  </p:stCondLst>
                                  <p:childTnLst>
                                    <p:animRot by="21600000">
                                      <p:cBhvr>
                                        <p:cTn id="113" dur="500" fill="hold"/>
                                        <p:tgtEl>
                                          <p:spTgt spid="61"/>
                                        </p:tgtEl>
                                        <p:attrNameLst>
                                          <p:attrName>r</p:attrName>
                                        </p:attrNameLst>
                                      </p:cBhvr>
                                    </p:animRot>
                                  </p:childTnLst>
                                </p:cTn>
                              </p:par>
                              <p:par>
                                <p:cTn id="114" presetID="8" presetClass="emph" presetSubtype="0" fill="hold" nodeType="withEffect">
                                  <p:stCondLst>
                                    <p:cond delay="0"/>
                                  </p:stCondLst>
                                  <p:childTnLst>
                                    <p:animRot by="21600000">
                                      <p:cBhvr>
                                        <p:cTn id="115" dur="500" fill="hold"/>
                                        <p:tgtEl>
                                          <p:spTgt spid="63"/>
                                        </p:tgtEl>
                                        <p:attrNameLst>
                                          <p:attrName>r</p:attrName>
                                        </p:attrNameLst>
                                      </p:cBhvr>
                                    </p:animRot>
                                  </p:childTnLst>
                                </p:cTn>
                              </p:par>
                              <p:par>
                                <p:cTn id="116" presetID="8" presetClass="emph" presetSubtype="0" fill="hold" nodeType="withEffect">
                                  <p:stCondLst>
                                    <p:cond delay="0"/>
                                  </p:stCondLst>
                                  <p:childTnLst>
                                    <p:animRot by="21600000">
                                      <p:cBhvr>
                                        <p:cTn id="117" dur="500" fill="hold"/>
                                        <p:tgtEl>
                                          <p:spTgt spid="62"/>
                                        </p:tgtEl>
                                        <p:attrNameLst>
                                          <p:attrName>r</p:attrName>
                                        </p:attrNameLst>
                                      </p:cBhvr>
                                    </p:animRot>
                                  </p:childTnLst>
                                </p:cTn>
                              </p:par>
                              <p:par>
                                <p:cTn id="118" presetID="1" presetClass="entr" presetSubtype="0" fill="hold" grpId="0" nodeType="withEffect">
                                  <p:stCondLst>
                                    <p:cond delay="500"/>
                                  </p:stCondLst>
                                  <p:childTnLst>
                                    <p:set>
                                      <p:cBhvr>
                                        <p:cTn id="119" dur="1" fill="hold">
                                          <p:stCondLst>
                                            <p:cond delay="0"/>
                                          </p:stCondLst>
                                        </p:cTn>
                                        <p:tgtEl>
                                          <p:spTgt spid="79"/>
                                        </p:tgtEl>
                                        <p:attrNameLst>
                                          <p:attrName>style.visibility</p:attrName>
                                        </p:attrNameLst>
                                      </p:cBhvr>
                                      <p:to>
                                        <p:strVal val="visible"/>
                                      </p:to>
                                    </p:set>
                                  </p:childTnLst>
                                </p:cTn>
                              </p:par>
                              <p:par>
                                <p:cTn id="120" presetID="1" presetClass="entr" presetSubtype="0" fill="hold" grpId="0" nodeType="withEffect">
                                  <p:stCondLst>
                                    <p:cond delay="500"/>
                                  </p:stCondLst>
                                  <p:childTnLst>
                                    <p:set>
                                      <p:cBhvr>
                                        <p:cTn id="121" dur="1" fill="hold">
                                          <p:stCondLst>
                                            <p:cond delay="0"/>
                                          </p:stCondLst>
                                        </p:cTn>
                                        <p:tgtEl>
                                          <p:spTgt spid="78"/>
                                        </p:tgtEl>
                                        <p:attrNameLst>
                                          <p:attrName>style.visibility</p:attrName>
                                        </p:attrNameLst>
                                      </p:cBhvr>
                                      <p:to>
                                        <p:strVal val="visible"/>
                                      </p:to>
                                    </p:set>
                                  </p:childTnLst>
                                </p:cTn>
                              </p:par>
                              <p:par>
                                <p:cTn id="122" presetID="1" presetClass="entr" presetSubtype="0" fill="hold" grpId="0" nodeType="withEffect">
                                  <p:stCondLst>
                                    <p:cond delay="500"/>
                                  </p:stCondLst>
                                  <p:childTnLst>
                                    <p:set>
                                      <p:cBhvr>
                                        <p:cTn id="123" dur="1" fill="hold">
                                          <p:stCondLst>
                                            <p:cond delay="0"/>
                                          </p:stCondLst>
                                        </p:cTn>
                                        <p:tgtEl>
                                          <p:spTgt spid="125"/>
                                        </p:tgtEl>
                                        <p:attrNameLst>
                                          <p:attrName>style.visibility</p:attrName>
                                        </p:attrNameLst>
                                      </p:cBhvr>
                                      <p:to>
                                        <p:strVal val="visible"/>
                                      </p:to>
                                    </p:set>
                                  </p:childTnLst>
                                </p:cTn>
                              </p:par>
                              <p:par>
                                <p:cTn id="124" presetID="1" presetClass="entr" presetSubtype="0" fill="hold" nodeType="withEffect">
                                  <p:stCondLst>
                                    <p:cond delay="500"/>
                                  </p:stCondLst>
                                  <p:childTnLst>
                                    <p:set>
                                      <p:cBhvr>
                                        <p:cTn id="125" dur="1" fill="hold">
                                          <p:stCondLst>
                                            <p:cond delay="0"/>
                                          </p:stCondLst>
                                        </p:cTn>
                                        <p:tgtEl>
                                          <p:spTgt spid="127"/>
                                        </p:tgtEl>
                                        <p:attrNameLst>
                                          <p:attrName>style.visibility</p:attrName>
                                        </p:attrNameLst>
                                      </p:cBhvr>
                                      <p:to>
                                        <p:strVal val="visible"/>
                                      </p:to>
                                    </p:set>
                                  </p:childTnLst>
                                </p:cTn>
                              </p:par>
                              <p:par>
                                <p:cTn id="126" presetID="1" presetClass="entr" presetSubtype="0" fill="hold" nodeType="withEffect">
                                  <p:stCondLst>
                                    <p:cond delay="500"/>
                                  </p:stCondLst>
                                  <p:childTnLst>
                                    <p:set>
                                      <p:cBhvr>
                                        <p:cTn id="127" dur="1" fill="hold">
                                          <p:stCondLst>
                                            <p:cond delay="0"/>
                                          </p:stCondLst>
                                        </p:cTn>
                                        <p:tgtEl>
                                          <p:spTgt spid="1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animBg="1"/>
      <p:bldP spid="66" grpId="1" animBg="1"/>
      <p:bldP spid="67" grpId="0" animBg="1"/>
      <p:bldP spid="67" grpId="1" animBg="1"/>
      <p:bldP spid="65" grpId="0" animBg="1"/>
      <p:bldP spid="65" grpId="1" animBg="1"/>
      <p:bldP spid="68" grpId="0"/>
      <p:bldP spid="68" grpId="1"/>
      <p:bldP spid="69" grpId="0"/>
      <p:bldP spid="69" grpId="1"/>
      <p:bldP spid="76" grpId="0"/>
      <p:bldP spid="76" grpId="1"/>
      <p:bldP spid="77" grpId="0"/>
      <p:bldP spid="77" grpId="1"/>
      <p:bldP spid="78" grpId="0"/>
      <p:bldP spid="79" grpId="0"/>
      <p:bldP spid="80" grpId="0" build="allAtOnce"/>
      <p:bldP spid="81" grpId="0"/>
      <p:bldP spid="81" grpId="1"/>
      <p:bldP spid="82" grpId="0"/>
      <p:bldP spid="124" grpId="0"/>
      <p:bldP spid="124" grpId="1"/>
      <p:bldP spid="125" grpId="0"/>
      <p:bldP spid="3" grpId="0"/>
      <p:bldP spid="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112F-B8B6-CD2C-743E-CAE65F31D0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EC1A62-9DED-E010-2828-FB1BDF67ACF8}"/>
              </a:ext>
            </a:extLst>
          </p:cNvPr>
          <p:cNvSpPr>
            <a:spLocks noGrp="1"/>
          </p:cNvSpPr>
          <p:nvPr>
            <p:ph type="title"/>
          </p:nvPr>
        </p:nvSpPr>
        <p:spPr/>
        <p:txBody>
          <a:bodyPr/>
          <a:lstStyle/>
          <a:p>
            <a:r>
              <a:rPr lang="en-GB" dirty="0"/>
              <a:t>The FCC and the detection of particles</a:t>
            </a:r>
          </a:p>
        </p:txBody>
      </p:sp>
      <p:sp>
        <p:nvSpPr>
          <p:cNvPr id="39" name="TextBox 38">
            <a:extLst>
              <a:ext uri="{FF2B5EF4-FFF2-40B4-BE49-F238E27FC236}">
                <a16:creationId xmlns:a16="http://schemas.microsoft.com/office/drawing/2014/main" id="{FDDDCB22-919F-A148-D529-6919415A25B2}"/>
              </a:ext>
            </a:extLst>
          </p:cNvPr>
          <p:cNvSpPr txBox="1"/>
          <p:nvPr/>
        </p:nvSpPr>
        <p:spPr>
          <a:xfrm>
            <a:off x="-760" y="3005185"/>
            <a:ext cx="11803913" cy="369332"/>
          </a:xfrm>
          <a:prstGeom prst="rect">
            <a:avLst/>
          </a:prstGeom>
          <a:noFill/>
        </p:spPr>
        <p:txBody>
          <a:bodyPr wrap="square">
            <a:spAutoFit/>
          </a:bodyPr>
          <a:lstStyle/>
          <a:p>
            <a:pPr marL="0" indent="0">
              <a:buNone/>
            </a:pPr>
            <a:r>
              <a:rPr lang="en-GB" b="1" dirty="0"/>
              <a:t>The detector:</a:t>
            </a:r>
            <a:r>
              <a:rPr lang="en-GB" dirty="0"/>
              <a:t> Imagine the detector as a giant onion; every layer is a different type of sensor for different particles.</a:t>
            </a:r>
          </a:p>
        </p:txBody>
      </p:sp>
      <p:grpSp>
        <p:nvGrpSpPr>
          <p:cNvPr id="14" name="Group 13">
            <a:extLst>
              <a:ext uri="{FF2B5EF4-FFF2-40B4-BE49-F238E27FC236}">
                <a16:creationId xmlns:a16="http://schemas.microsoft.com/office/drawing/2014/main" id="{68AEB27F-AC48-901B-1B6F-7DCBFE7D3AB0}"/>
              </a:ext>
            </a:extLst>
          </p:cNvPr>
          <p:cNvGrpSpPr/>
          <p:nvPr/>
        </p:nvGrpSpPr>
        <p:grpSpPr>
          <a:xfrm>
            <a:off x="216595" y="3346010"/>
            <a:ext cx="11313087" cy="3429143"/>
            <a:chOff x="216595" y="3346010"/>
            <a:chExt cx="11313087" cy="3429143"/>
          </a:xfrm>
        </p:grpSpPr>
        <p:grpSp>
          <p:nvGrpSpPr>
            <p:cNvPr id="40" name="Group 39">
              <a:extLst>
                <a:ext uri="{FF2B5EF4-FFF2-40B4-BE49-F238E27FC236}">
                  <a16:creationId xmlns:a16="http://schemas.microsoft.com/office/drawing/2014/main" id="{04127DE7-EFAD-D118-E0FF-6DD103AE2E34}"/>
                </a:ext>
              </a:extLst>
            </p:cNvPr>
            <p:cNvGrpSpPr/>
            <p:nvPr/>
          </p:nvGrpSpPr>
          <p:grpSpPr>
            <a:xfrm>
              <a:off x="1122967" y="3819474"/>
              <a:ext cx="4973033" cy="2658215"/>
              <a:chOff x="1473474" y="858396"/>
              <a:chExt cx="4973033" cy="2658215"/>
            </a:xfrm>
          </p:grpSpPr>
          <p:grpSp>
            <p:nvGrpSpPr>
              <p:cNvPr id="96" name="Group 95">
                <a:extLst>
                  <a:ext uri="{FF2B5EF4-FFF2-40B4-BE49-F238E27FC236}">
                    <a16:creationId xmlns:a16="http://schemas.microsoft.com/office/drawing/2014/main" id="{3E791165-20BE-E563-0FF8-F83B6E8E8164}"/>
                  </a:ext>
                </a:extLst>
              </p:cNvPr>
              <p:cNvGrpSpPr/>
              <p:nvPr/>
            </p:nvGrpSpPr>
            <p:grpSpPr>
              <a:xfrm>
                <a:off x="1473474" y="891089"/>
                <a:ext cx="2433390" cy="2369182"/>
                <a:chOff x="1524060" y="4267224"/>
                <a:chExt cx="2833624" cy="2758855"/>
              </a:xfrm>
            </p:grpSpPr>
            <p:grpSp>
              <p:nvGrpSpPr>
                <p:cNvPr id="106" name="Group 105">
                  <a:extLst>
                    <a:ext uri="{FF2B5EF4-FFF2-40B4-BE49-F238E27FC236}">
                      <a16:creationId xmlns:a16="http://schemas.microsoft.com/office/drawing/2014/main" id="{1E4D3AC4-30BB-954D-4D2B-0F1080C81E71}"/>
                    </a:ext>
                  </a:extLst>
                </p:cNvPr>
                <p:cNvGrpSpPr/>
                <p:nvPr/>
              </p:nvGrpSpPr>
              <p:grpSpPr>
                <a:xfrm>
                  <a:off x="1852632" y="4582536"/>
                  <a:ext cx="2140365" cy="2140365"/>
                  <a:chOff x="6566908" y="-2419920"/>
                  <a:chExt cx="8352654" cy="8352654"/>
                </a:xfrm>
              </p:grpSpPr>
              <p:sp>
                <p:nvSpPr>
                  <p:cNvPr id="116" name="Circle: Hollow 115">
                    <a:extLst>
                      <a:ext uri="{FF2B5EF4-FFF2-40B4-BE49-F238E27FC236}">
                        <a16:creationId xmlns:a16="http://schemas.microsoft.com/office/drawing/2014/main" id="{2AC08785-2D82-F196-6681-FFB4A8811EEC}"/>
                      </a:ext>
                    </a:extLst>
                  </p:cNvPr>
                  <p:cNvSpPr/>
                  <p:nvPr/>
                </p:nvSpPr>
                <p:spPr>
                  <a:xfrm>
                    <a:off x="9294471" y="307643"/>
                    <a:ext cx="2897529" cy="2897529"/>
                  </a:xfrm>
                  <a:prstGeom prst="donut">
                    <a:avLst>
                      <a:gd name="adj" fmla="val 30107"/>
                    </a:avLst>
                  </a:prstGeom>
                  <a:solidFill>
                    <a:schemeClr val="bg2">
                      <a:lumMod val="75000"/>
                    </a:schemeClr>
                  </a:solidFill>
                  <a:ln>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7" name="Circle: Hollow 116">
                    <a:extLst>
                      <a:ext uri="{FF2B5EF4-FFF2-40B4-BE49-F238E27FC236}">
                        <a16:creationId xmlns:a16="http://schemas.microsoft.com/office/drawing/2014/main" id="{BD8F3DFB-57C7-BEAC-1C09-CAC675CFA9AB}"/>
                      </a:ext>
                    </a:extLst>
                  </p:cNvPr>
                  <p:cNvSpPr/>
                  <p:nvPr/>
                </p:nvSpPr>
                <p:spPr>
                  <a:xfrm>
                    <a:off x="8066413" y="-920415"/>
                    <a:ext cx="5353644" cy="5353644"/>
                  </a:xfrm>
                  <a:prstGeom prst="donut">
                    <a:avLst>
                      <a:gd name="adj" fmla="val 17537"/>
                    </a:avLst>
                  </a:prstGeom>
                  <a:solidFill>
                    <a:srgbClr val="7195BB"/>
                  </a:solidFill>
                  <a:ln>
                    <a:solidFill>
                      <a:srgbClr val="0048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8" name="Circle: Hollow 117">
                    <a:extLst>
                      <a:ext uri="{FF2B5EF4-FFF2-40B4-BE49-F238E27FC236}">
                        <a16:creationId xmlns:a16="http://schemas.microsoft.com/office/drawing/2014/main" id="{E7FDBBA7-CEC6-E1BA-C1D0-CE51CD6D821E}"/>
                      </a:ext>
                    </a:extLst>
                  </p:cNvPr>
                  <p:cNvSpPr/>
                  <p:nvPr/>
                </p:nvSpPr>
                <p:spPr>
                  <a:xfrm>
                    <a:off x="6566908" y="-2419920"/>
                    <a:ext cx="8352654" cy="8352654"/>
                  </a:xfrm>
                  <a:prstGeom prst="donut">
                    <a:avLst>
                      <a:gd name="adj" fmla="val 13795"/>
                    </a:avLst>
                  </a:prstGeom>
                  <a:solidFill>
                    <a:srgbClr val="8FAA7F"/>
                  </a:solidFill>
                  <a:ln>
                    <a:solidFill>
                      <a:srgbClr val="7085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grpSp>
            <p:grpSp>
              <p:nvGrpSpPr>
                <p:cNvPr id="107" name="Group 106">
                  <a:extLst>
                    <a:ext uri="{FF2B5EF4-FFF2-40B4-BE49-F238E27FC236}">
                      <a16:creationId xmlns:a16="http://schemas.microsoft.com/office/drawing/2014/main" id="{73328C97-F276-49E2-FC84-B8FB70E05D4B}"/>
                    </a:ext>
                  </a:extLst>
                </p:cNvPr>
                <p:cNvGrpSpPr/>
                <p:nvPr/>
              </p:nvGrpSpPr>
              <p:grpSpPr>
                <a:xfrm>
                  <a:off x="1524060" y="4267224"/>
                  <a:ext cx="2833624" cy="2758855"/>
                  <a:chOff x="1524060" y="4267224"/>
                  <a:chExt cx="2833624" cy="2758855"/>
                </a:xfrm>
              </p:grpSpPr>
              <p:sp>
                <p:nvSpPr>
                  <p:cNvPr id="108" name="Rectangle 107">
                    <a:extLst>
                      <a:ext uri="{FF2B5EF4-FFF2-40B4-BE49-F238E27FC236}">
                        <a16:creationId xmlns:a16="http://schemas.microsoft.com/office/drawing/2014/main" id="{E71E2EAB-E024-69E9-7171-7ACAD49D3E5B}"/>
                      </a:ext>
                    </a:extLst>
                  </p:cNvPr>
                  <p:cNvSpPr/>
                  <p:nvPr/>
                </p:nvSpPr>
                <p:spPr>
                  <a:xfrm>
                    <a:off x="2427514" y="4290060"/>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Rectangle 108">
                    <a:extLst>
                      <a:ext uri="{FF2B5EF4-FFF2-40B4-BE49-F238E27FC236}">
                        <a16:creationId xmlns:a16="http://schemas.microsoft.com/office/drawing/2014/main" id="{20B1E139-32E6-6362-D4B4-99A5BE630519}"/>
                      </a:ext>
                    </a:extLst>
                  </p:cNvPr>
                  <p:cNvSpPr/>
                  <p:nvPr/>
                </p:nvSpPr>
                <p:spPr>
                  <a:xfrm>
                    <a:off x="2427514" y="6760265"/>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0" name="Rectangle 109">
                    <a:extLst>
                      <a:ext uri="{FF2B5EF4-FFF2-40B4-BE49-F238E27FC236}">
                        <a16:creationId xmlns:a16="http://schemas.microsoft.com/office/drawing/2014/main" id="{53B5A2DC-A48A-A2D4-C943-5258E352EB28}"/>
                      </a:ext>
                    </a:extLst>
                  </p:cNvPr>
                  <p:cNvSpPr/>
                  <p:nvPr/>
                </p:nvSpPr>
                <p:spPr>
                  <a:xfrm rot="5400000">
                    <a:off x="3684830" y="5525162"/>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ectangle 110">
                    <a:extLst>
                      <a:ext uri="{FF2B5EF4-FFF2-40B4-BE49-F238E27FC236}">
                        <a16:creationId xmlns:a16="http://schemas.microsoft.com/office/drawing/2014/main" id="{09EDBFF3-F1EF-AC21-BA95-D6B705D1AFD6}"/>
                      </a:ext>
                    </a:extLst>
                  </p:cNvPr>
                  <p:cNvSpPr/>
                  <p:nvPr/>
                </p:nvSpPr>
                <p:spPr>
                  <a:xfrm rot="5400000">
                    <a:off x="1165208" y="5525162"/>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111">
                    <a:extLst>
                      <a:ext uri="{FF2B5EF4-FFF2-40B4-BE49-F238E27FC236}">
                        <a16:creationId xmlns:a16="http://schemas.microsoft.com/office/drawing/2014/main" id="{DF154524-4680-E946-2F93-BFD61AF919B2}"/>
                      </a:ext>
                    </a:extLst>
                  </p:cNvPr>
                  <p:cNvSpPr/>
                  <p:nvPr/>
                </p:nvSpPr>
                <p:spPr>
                  <a:xfrm rot="2700000">
                    <a:off x="3330968" y="4634968"/>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Rectangle 112">
                    <a:extLst>
                      <a:ext uri="{FF2B5EF4-FFF2-40B4-BE49-F238E27FC236}">
                        <a16:creationId xmlns:a16="http://schemas.microsoft.com/office/drawing/2014/main" id="{5AD765FE-B6E9-0208-0C7B-68D5B955AB0A}"/>
                      </a:ext>
                    </a:extLst>
                  </p:cNvPr>
                  <p:cNvSpPr/>
                  <p:nvPr/>
                </p:nvSpPr>
                <p:spPr>
                  <a:xfrm rot="2700000">
                    <a:off x="1510840" y="6403223"/>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4" name="Rectangle 113">
                    <a:extLst>
                      <a:ext uri="{FF2B5EF4-FFF2-40B4-BE49-F238E27FC236}">
                        <a16:creationId xmlns:a16="http://schemas.microsoft.com/office/drawing/2014/main" id="{A985B7A3-288F-149C-7E4D-367488D0E168}"/>
                      </a:ext>
                    </a:extLst>
                  </p:cNvPr>
                  <p:cNvSpPr/>
                  <p:nvPr/>
                </p:nvSpPr>
                <p:spPr>
                  <a:xfrm rot="8100000">
                    <a:off x="3367084" y="6415357"/>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a:extLst>
                      <a:ext uri="{FF2B5EF4-FFF2-40B4-BE49-F238E27FC236}">
                        <a16:creationId xmlns:a16="http://schemas.microsoft.com/office/drawing/2014/main" id="{987F9A83-4A74-9FC3-16D3-96C04C4F8EAB}"/>
                      </a:ext>
                    </a:extLst>
                  </p:cNvPr>
                  <p:cNvSpPr/>
                  <p:nvPr/>
                </p:nvSpPr>
                <p:spPr>
                  <a:xfrm rot="8100000">
                    <a:off x="1524060" y="4622205"/>
                    <a:ext cx="990600" cy="255112"/>
                  </a:xfrm>
                  <a:prstGeom prst="rect">
                    <a:avLst/>
                  </a:prstGeom>
                  <a:solidFill>
                    <a:srgbClr val="CFD165"/>
                  </a:solidFill>
                  <a:ln>
                    <a:solidFill>
                      <a:srgbClr val="BCA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cxnSp>
            <p:nvCxnSpPr>
              <p:cNvPr id="87" name="Straight Connector 86">
                <a:extLst>
                  <a:ext uri="{FF2B5EF4-FFF2-40B4-BE49-F238E27FC236}">
                    <a16:creationId xmlns:a16="http://schemas.microsoft.com/office/drawing/2014/main" id="{DD342F95-2726-48DA-C0F6-B6091E526603}"/>
                  </a:ext>
                </a:extLst>
              </p:cNvPr>
              <p:cNvCxnSpPr>
                <a:cxnSpLocks/>
                <a:endCxn id="91" idx="1"/>
              </p:cNvCxnSpPr>
              <p:nvPr/>
            </p:nvCxnSpPr>
            <p:spPr>
              <a:xfrm>
                <a:off x="2622989" y="3331945"/>
                <a:ext cx="191388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AD67A63A-68F1-374F-D9C0-83987552FBA7}"/>
                  </a:ext>
                </a:extLst>
              </p:cNvPr>
              <p:cNvSpPr txBox="1"/>
              <p:nvPr/>
            </p:nvSpPr>
            <p:spPr>
              <a:xfrm>
                <a:off x="4529513" y="858396"/>
                <a:ext cx="1906089" cy="646331"/>
              </a:xfrm>
              <a:prstGeom prst="rect">
                <a:avLst/>
              </a:prstGeom>
              <a:solidFill>
                <a:srgbClr val="CFD165"/>
              </a:solidFill>
              <a:ln w="28575">
                <a:solidFill>
                  <a:srgbClr val="BCA547"/>
                </a:solidFill>
              </a:ln>
            </p:spPr>
            <p:txBody>
              <a:bodyPr wrap="square" rtlCol="0">
                <a:spAutoFit/>
              </a:bodyPr>
              <a:lstStyle/>
              <a:p>
                <a:r>
                  <a:rPr lang="en-GB" dirty="0">
                    <a:solidFill>
                      <a:srgbClr val="FFFFFF"/>
                    </a:solidFill>
                  </a:rPr>
                  <a:t>Muon Spectrometer</a:t>
                </a:r>
              </a:p>
            </p:txBody>
          </p:sp>
          <p:sp>
            <p:nvSpPr>
              <p:cNvPr id="89" name="TextBox 88">
                <a:extLst>
                  <a:ext uri="{FF2B5EF4-FFF2-40B4-BE49-F238E27FC236}">
                    <a16:creationId xmlns:a16="http://schemas.microsoft.com/office/drawing/2014/main" id="{91AF9FE5-D027-8DF5-6E5D-134A693E9E57}"/>
                  </a:ext>
                </a:extLst>
              </p:cNvPr>
              <p:cNvSpPr txBox="1"/>
              <p:nvPr/>
            </p:nvSpPr>
            <p:spPr>
              <a:xfrm>
                <a:off x="4536876" y="1549181"/>
                <a:ext cx="1906089" cy="646331"/>
              </a:xfrm>
              <a:prstGeom prst="rect">
                <a:avLst/>
              </a:prstGeom>
              <a:solidFill>
                <a:srgbClr val="8FAA7F"/>
              </a:solidFill>
              <a:ln w="28575">
                <a:solidFill>
                  <a:srgbClr val="708564"/>
                </a:solidFill>
              </a:ln>
            </p:spPr>
            <p:txBody>
              <a:bodyPr wrap="square" rtlCol="0">
                <a:spAutoFit/>
              </a:bodyPr>
              <a:lstStyle/>
              <a:p>
                <a:r>
                  <a:rPr lang="en-GB" dirty="0">
                    <a:solidFill>
                      <a:srgbClr val="FFFFFF"/>
                    </a:solidFill>
                  </a:rPr>
                  <a:t>Hadronic Calorimeter</a:t>
                </a:r>
              </a:p>
            </p:txBody>
          </p:sp>
          <p:sp>
            <p:nvSpPr>
              <p:cNvPr id="90" name="TextBox 89">
                <a:extLst>
                  <a:ext uri="{FF2B5EF4-FFF2-40B4-BE49-F238E27FC236}">
                    <a16:creationId xmlns:a16="http://schemas.microsoft.com/office/drawing/2014/main" id="{0C8E09FB-D124-28FF-B9E0-29CC172E26AA}"/>
                  </a:ext>
                </a:extLst>
              </p:cNvPr>
              <p:cNvSpPr txBox="1"/>
              <p:nvPr/>
            </p:nvSpPr>
            <p:spPr>
              <a:xfrm>
                <a:off x="4540418" y="2235392"/>
                <a:ext cx="1906089" cy="646331"/>
              </a:xfrm>
              <a:prstGeom prst="rect">
                <a:avLst/>
              </a:prstGeom>
              <a:solidFill>
                <a:srgbClr val="7195BB"/>
              </a:solidFill>
              <a:ln w="28575">
                <a:solidFill>
                  <a:srgbClr val="00486D"/>
                </a:solidFill>
              </a:ln>
            </p:spPr>
            <p:txBody>
              <a:bodyPr wrap="square" rtlCol="0">
                <a:spAutoFit/>
              </a:bodyPr>
              <a:lstStyle/>
              <a:p>
                <a:r>
                  <a:rPr lang="en-GB" dirty="0">
                    <a:solidFill>
                      <a:srgbClr val="FFFFFF"/>
                    </a:solidFill>
                  </a:rPr>
                  <a:t>Electromagnetic Calorimeter</a:t>
                </a:r>
              </a:p>
            </p:txBody>
          </p:sp>
          <p:sp>
            <p:nvSpPr>
              <p:cNvPr id="91" name="TextBox 90">
                <a:extLst>
                  <a:ext uri="{FF2B5EF4-FFF2-40B4-BE49-F238E27FC236}">
                    <a16:creationId xmlns:a16="http://schemas.microsoft.com/office/drawing/2014/main" id="{6115B43B-425E-B134-47F2-D5299EE79AE9}"/>
                  </a:ext>
                </a:extLst>
              </p:cNvPr>
              <p:cNvSpPr txBox="1"/>
              <p:nvPr/>
            </p:nvSpPr>
            <p:spPr>
              <a:xfrm>
                <a:off x="4536876" y="3147279"/>
                <a:ext cx="1906089" cy="369332"/>
              </a:xfrm>
              <a:prstGeom prst="rect">
                <a:avLst/>
              </a:prstGeom>
              <a:solidFill>
                <a:srgbClr val="AFABAB"/>
              </a:solidFill>
              <a:ln w="28575">
                <a:solidFill>
                  <a:schemeClr val="bg2">
                    <a:lumMod val="50000"/>
                  </a:schemeClr>
                </a:solidFill>
              </a:ln>
            </p:spPr>
            <p:txBody>
              <a:bodyPr wrap="square" rtlCol="0">
                <a:spAutoFit/>
              </a:bodyPr>
              <a:lstStyle/>
              <a:p>
                <a:r>
                  <a:rPr lang="en-GB" dirty="0">
                    <a:solidFill>
                      <a:srgbClr val="FFFFFF"/>
                    </a:solidFill>
                  </a:rPr>
                  <a:t>Inner Detector</a:t>
                </a:r>
              </a:p>
            </p:txBody>
          </p:sp>
          <p:cxnSp>
            <p:nvCxnSpPr>
              <p:cNvPr id="92" name="Straight Arrow Connector 91">
                <a:extLst>
                  <a:ext uri="{FF2B5EF4-FFF2-40B4-BE49-F238E27FC236}">
                    <a16:creationId xmlns:a16="http://schemas.microsoft.com/office/drawing/2014/main" id="{84F2598F-E842-7160-FF64-E82126275C3A}"/>
                  </a:ext>
                </a:extLst>
              </p:cNvPr>
              <p:cNvCxnSpPr>
                <a:cxnSpLocks/>
              </p:cNvCxnSpPr>
              <p:nvPr/>
            </p:nvCxnSpPr>
            <p:spPr>
              <a:xfrm flipV="1">
                <a:off x="2623145" y="2277740"/>
                <a:ext cx="0" cy="10542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3" name="Straight Arrow Connector 92">
                <a:extLst>
                  <a:ext uri="{FF2B5EF4-FFF2-40B4-BE49-F238E27FC236}">
                    <a16:creationId xmlns:a16="http://schemas.microsoft.com/office/drawing/2014/main" id="{45090C96-B180-C1B1-7B2B-9598C55F241B}"/>
                  </a:ext>
                </a:extLst>
              </p:cNvPr>
              <p:cNvCxnSpPr>
                <a:stCxn id="90" idx="1"/>
              </p:cNvCxnSpPr>
              <p:nvPr/>
            </p:nvCxnSpPr>
            <p:spPr>
              <a:xfrm flipH="1">
                <a:off x="2716703" y="2558558"/>
                <a:ext cx="1823715" cy="1630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614E45E1-5CB9-CBF7-668C-5CC7993D0794}"/>
                  </a:ext>
                </a:extLst>
              </p:cNvPr>
              <p:cNvCxnSpPr>
                <a:cxnSpLocks/>
                <a:stCxn id="89" idx="1"/>
              </p:cNvCxnSpPr>
              <p:nvPr/>
            </p:nvCxnSpPr>
            <p:spPr>
              <a:xfrm flipH="1">
                <a:off x="3405452" y="1872347"/>
                <a:ext cx="1131424" cy="78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4B0A05E9-9E48-25A4-8B3F-FC080BC203E8}"/>
                  </a:ext>
                </a:extLst>
              </p:cNvPr>
              <p:cNvCxnSpPr>
                <a:cxnSpLocks/>
                <a:stCxn id="88" idx="1"/>
              </p:cNvCxnSpPr>
              <p:nvPr/>
            </p:nvCxnSpPr>
            <p:spPr>
              <a:xfrm flipH="1" flipV="1">
                <a:off x="3297110" y="1181561"/>
                <a:ext cx="1232403"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grpSp>
          <p:nvGrpSpPr>
            <p:cNvPr id="42" name="Group 41">
              <a:extLst>
                <a:ext uri="{FF2B5EF4-FFF2-40B4-BE49-F238E27FC236}">
                  <a16:creationId xmlns:a16="http://schemas.microsoft.com/office/drawing/2014/main" id="{F6E20835-2B29-3F54-BCDF-E0BFBF4127DE}"/>
                </a:ext>
              </a:extLst>
            </p:cNvPr>
            <p:cNvGrpSpPr/>
            <p:nvPr/>
          </p:nvGrpSpPr>
          <p:grpSpPr>
            <a:xfrm>
              <a:off x="308574" y="4949354"/>
              <a:ext cx="2275736" cy="1825799"/>
              <a:chOff x="659081" y="1988276"/>
              <a:chExt cx="2275736" cy="1825799"/>
            </a:xfrm>
          </p:grpSpPr>
          <p:sp>
            <p:nvSpPr>
              <p:cNvPr id="100" name="Isosceles Triangle 99">
                <a:extLst>
                  <a:ext uri="{FF2B5EF4-FFF2-40B4-BE49-F238E27FC236}">
                    <a16:creationId xmlns:a16="http://schemas.microsoft.com/office/drawing/2014/main" id="{4BDC546F-0378-8E5C-35C5-02A96F866C8B}"/>
                  </a:ext>
                </a:extLst>
              </p:cNvPr>
              <p:cNvSpPr/>
              <p:nvPr/>
            </p:nvSpPr>
            <p:spPr>
              <a:xfrm rot="1410475">
                <a:off x="2364340" y="1988276"/>
                <a:ext cx="262543" cy="883593"/>
              </a:xfrm>
              <a:prstGeom prst="triangle">
                <a:avLst>
                  <a:gd name="adj" fmla="val 47966"/>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Isosceles Triangle 100">
                <a:extLst>
                  <a:ext uri="{FF2B5EF4-FFF2-40B4-BE49-F238E27FC236}">
                    <a16:creationId xmlns:a16="http://schemas.microsoft.com/office/drawing/2014/main" id="{DEA27CF5-81BA-251B-556F-0CD19F9E7A4A}"/>
                  </a:ext>
                </a:extLst>
              </p:cNvPr>
              <p:cNvSpPr/>
              <p:nvPr/>
            </p:nvSpPr>
            <p:spPr>
              <a:xfrm rot="20420952">
                <a:off x="2672274" y="2035588"/>
                <a:ext cx="262543" cy="883593"/>
              </a:xfrm>
              <a:prstGeom prst="triangle">
                <a:avLst>
                  <a:gd name="adj" fmla="val 47966"/>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TextBox 104">
                <a:extLst>
                  <a:ext uri="{FF2B5EF4-FFF2-40B4-BE49-F238E27FC236}">
                    <a16:creationId xmlns:a16="http://schemas.microsoft.com/office/drawing/2014/main" id="{978366DD-BBCE-DB8E-B578-98E4BA3317AB}"/>
                  </a:ext>
                </a:extLst>
              </p:cNvPr>
              <p:cNvSpPr txBox="1"/>
              <p:nvPr/>
            </p:nvSpPr>
            <p:spPr>
              <a:xfrm>
                <a:off x="659081" y="3167744"/>
                <a:ext cx="1958265" cy="646331"/>
              </a:xfrm>
              <a:prstGeom prst="rect">
                <a:avLst/>
              </a:prstGeom>
              <a:noFill/>
            </p:spPr>
            <p:txBody>
              <a:bodyPr wrap="square" rtlCol="0">
                <a:spAutoFit/>
              </a:bodyPr>
              <a:lstStyle/>
              <a:p>
                <a:r>
                  <a:rPr lang="en-GB" dirty="0">
                    <a:solidFill>
                      <a:srgbClr val="FF0000"/>
                    </a:solidFill>
                  </a:rPr>
                  <a:t>Bottom-quark jets</a:t>
                </a:r>
              </a:p>
            </p:txBody>
          </p:sp>
        </p:grpSp>
        <p:grpSp>
          <p:nvGrpSpPr>
            <p:cNvPr id="41" name="Group 40">
              <a:extLst>
                <a:ext uri="{FF2B5EF4-FFF2-40B4-BE49-F238E27FC236}">
                  <a16:creationId xmlns:a16="http://schemas.microsoft.com/office/drawing/2014/main" id="{89833CC8-B668-81E5-F4D1-054DDDB9556D}"/>
                </a:ext>
              </a:extLst>
            </p:cNvPr>
            <p:cNvGrpSpPr/>
            <p:nvPr/>
          </p:nvGrpSpPr>
          <p:grpSpPr>
            <a:xfrm>
              <a:off x="216595" y="3540490"/>
              <a:ext cx="2318919" cy="1593845"/>
              <a:chOff x="567102" y="579412"/>
              <a:chExt cx="2318919" cy="1593845"/>
            </a:xfrm>
          </p:grpSpPr>
          <p:sp>
            <p:nvSpPr>
              <p:cNvPr id="99" name="Isosceles Triangle 98">
                <a:extLst>
                  <a:ext uri="{FF2B5EF4-FFF2-40B4-BE49-F238E27FC236}">
                    <a16:creationId xmlns:a16="http://schemas.microsoft.com/office/drawing/2014/main" id="{2914D111-931B-95F6-431D-BED5B738F9E8}"/>
                  </a:ext>
                </a:extLst>
              </p:cNvPr>
              <p:cNvSpPr/>
              <p:nvPr/>
            </p:nvSpPr>
            <p:spPr>
              <a:xfrm rot="9288891">
                <a:off x="2371989" y="1354486"/>
                <a:ext cx="262543" cy="818771"/>
              </a:xfrm>
              <a:prstGeom prst="triangle">
                <a:avLst>
                  <a:gd name="adj" fmla="val 4796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solidFill>
                </a:endParaRPr>
              </a:p>
            </p:txBody>
          </p:sp>
          <p:sp>
            <p:nvSpPr>
              <p:cNvPr id="102" name="TextBox 101">
                <a:extLst>
                  <a:ext uri="{FF2B5EF4-FFF2-40B4-BE49-F238E27FC236}">
                    <a16:creationId xmlns:a16="http://schemas.microsoft.com/office/drawing/2014/main" id="{93F94C59-0066-C30A-CBF2-9724C24B8C8B}"/>
                  </a:ext>
                </a:extLst>
              </p:cNvPr>
              <p:cNvSpPr txBox="1"/>
              <p:nvPr/>
            </p:nvSpPr>
            <p:spPr>
              <a:xfrm>
                <a:off x="567102" y="579412"/>
                <a:ext cx="1958265" cy="646331"/>
              </a:xfrm>
              <a:prstGeom prst="rect">
                <a:avLst/>
              </a:prstGeom>
              <a:noFill/>
            </p:spPr>
            <p:txBody>
              <a:bodyPr wrap="square" rtlCol="0">
                <a:spAutoFit/>
              </a:bodyPr>
              <a:lstStyle/>
              <a:p>
                <a:r>
                  <a:rPr lang="en-GB" dirty="0">
                    <a:solidFill>
                      <a:schemeClr val="accent4"/>
                    </a:solidFill>
                  </a:rPr>
                  <a:t>Hadronic tau decay jets</a:t>
                </a:r>
              </a:p>
            </p:txBody>
          </p:sp>
          <p:sp>
            <p:nvSpPr>
              <p:cNvPr id="5" name="Isosceles Triangle 4">
                <a:extLst>
                  <a:ext uri="{FF2B5EF4-FFF2-40B4-BE49-F238E27FC236}">
                    <a16:creationId xmlns:a16="http://schemas.microsoft.com/office/drawing/2014/main" id="{4FA530A2-6230-4A01-C260-CA046E3AE54D}"/>
                  </a:ext>
                </a:extLst>
              </p:cNvPr>
              <p:cNvSpPr/>
              <p:nvPr/>
            </p:nvSpPr>
            <p:spPr>
              <a:xfrm rot="11887693">
                <a:off x="2623478" y="1301189"/>
                <a:ext cx="262543" cy="800712"/>
              </a:xfrm>
              <a:prstGeom prst="triangle">
                <a:avLst>
                  <a:gd name="adj" fmla="val 47966"/>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4"/>
                  </a:solidFill>
                </a:endParaRPr>
              </a:p>
            </p:txBody>
          </p:sp>
        </p:grpSp>
        <p:grpSp>
          <p:nvGrpSpPr>
            <p:cNvPr id="43" name="Group 42">
              <a:extLst>
                <a:ext uri="{FF2B5EF4-FFF2-40B4-BE49-F238E27FC236}">
                  <a16:creationId xmlns:a16="http://schemas.microsoft.com/office/drawing/2014/main" id="{58ADE570-5FDC-DD65-571B-95E586F10435}"/>
                </a:ext>
              </a:extLst>
            </p:cNvPr>
            <p:cNvGrpSpPr/>
            <p:nvPr/>
          </p:nvGrpSpPr>
          <p:grpSpPr>
            <a:xfrm>
              <a:off x="2174860" y="3428032"/>
              <a:ext cx="2082325" cy="1612058"/>
              <a:chOff x="2525367" y="466954"/>
              <a:chExt cx="2082325" cy="1612058"/>
            </a:xfrm>
          </p:grpSpPr>
          <p:cxnSp>
            <p:nvCxnSpPr>
              <p:cNvPr id="7" name="Straight Connector 6">
                <a:extLst>
                  <a:ext uri="{FF2B5EF4-FFF2-40B4-BE49-F238E27FC236}">
                    <a16:creationId xmlns:a16="http://schemas.microsoft.com/office/drawing/2014/main" id="{AA74D0F0-75C4-D90E-7676-0FECBE45BF8D}"/>
                  </a:ext>
                </a:extLst>
              </p:cNvPr>
              <p:cNvCxnSpPr>
                <a:cxnSpLocks/>
              </p:cNvCxnSpPr>
              <p:nvPr/>
            </p:nvCxnSpPr>
            <p:spPr>
              <a:xfrm flipV="1">
                <a:off x="2651654" y="902578"/>
                <a:ext cx="907227" cy="1176434"/>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790EAF3-98B2-8A8C-637D-066BF11F878B}"/>
                  </a:ext>
                </a:extLst>
              </p:cNvPr>
              <p:cNvCxnSpPr>
                <a:cxnSpLocks/>
              </p:cNvCxnSpPr>
              <p:nvPr/>
            </p:nvCxnSpPr>
            <p:spPr>
              <a:xfrm flipH="1" flipV="1">
                <a:off x="2525367" y="720301"/>
                <a:ext cx="109026" cy="1358711"/>
              </a:xfrm>
              <a:prstGeom prst="line">
                <a:avLst/>
              </a:prstGeom>
              <a:ln w="19050">
                <a:solidFill>
                  <a:schemeClr val="bg2">
                    <a:lumMod val="1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04D7FC7-0374-0E22-B03F-20BD5CD7177D}"/>
                  </a:ext>
                </a:extLst>
              </p:cNvPr>
              <p:cNvSpPr txBox="1"/>
              <p:nvPr/>
            </p:nvSpPr>
            <p:spPr>
              <a:xfrm>
                <a:off x="2649427" y="466954"/>
                <a:ext cx="1958265" cy="369332"/>
              </a:xfrm>
              <a:prstGeom prst="rect">
                <a:avLst/>
              </a:prstGeom>
              <a:noFill/>
            </p:spPr>
            <p:txBody>
              <a:bodyPr wrap="square" rtlCol="0">
                <a:spAutoFit/>
              </a:bodyPr>
              <a:lstStyle/>
              <a:p>
                <a:r>
                  <a:rPr lang="en-GB" dirty="0"/>
                  <a:t>Neutrinos</a:t>
                </a:r>
              </a:p>
            </p:txBody>
          </p:sp>
        </p:grpSp>
        <p:pic>
          <p:nvPicPr>
            <p:cNvPr id="16" name="Picture 15">
              <a:extLst>
                <a:ext uri="{FF2B5EF4-FFF2-40B4-BE49-F238E27FC236}">
                  <a16:creationId xmlns:a16="http://schemas.microsoft.com/office/drawing/2014/main" id="{CD5CAB0C-4C18-AA4F-26BD-ED33DE45FB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0915" y="3346010"/>
              <a:ext cx="5358767" cy="3285123"/>
            </a:xfrm>
            <a:prstGeom prst="rect">
              <a:avLst/>
            </a:prstGeom>
          </p:spPr>
        </p:pic>
        <p:sp>
          <p:nvSpPr>
            <p:cNvPr id="11" name="TextBox 10">
              <a:extLst>
                <a:ext uri="{FF2B5EF4-FFF2-40B4-BE49-F238E27FC236}">
                  <a16:creationId xmlns:a16="http://schemas.microsoft.com/office/drawing/2014/main" id="{DBE693B1-8CE1-2777-B285-FA2D8F650680}"/>
                </a:ext>
              </a:extLst>
            </p:cNvPr>
            <p:cNvSpPr txBox="1"/>
            <p:nvPr/>
          </p:nvSpPr>
          <p:spPr>
            <a:xfrm>
              <a:off x="6438689" y="3447463"/>
              <a:ext cx="960354" cy="307777"/>
            </a:xfrm>
            <a:prstGeom prst="rect">
              <a:avLst/>
            </a:prstGeom>
            <a:noFill/>
          </p:spPr>
          <p:txBody>
            <a:bodyPr wrap="square" rtlCol="0">
              <a:spAutoFit/>
            </a:bodyPr>
            <a:lstStyle/>
            <a:p>
              <a:r>
                <a:rPr lang="en-GB" sz="1400" dirty="0"/>
                <a:t>[4]</a:t>
              </a:r>
            </a:p>
          </p:txBody>
        </p:sp>
      </p:grpSp>
      <p:sp>
        <p:nvSpPr>
          <p:cNvPr id="4" name="Slide Number Placeholder 3">
            <a:extLst>
              <a:ext uri="{FF2B5EF4-FFF2-40B4-BE49-F238E27FC236}">
                <a16:creationId xmlns:a16="http://schemas.microsoft.com/office/drawing/2014/main" id="{383DC3DC-E9A6-9266-2E88-E559AA5682A5}"/>
              </a:ext>
            </a:extLst>
          </p:cNvPr>
          <p:cNvSpPr>
            <a:spLocks noGrp="1"/>
          </p:cNvSpPr>
          <p:nvPr>
            <p:ph type="sldNum" sz="quarter" idx="12"/>
          </p:nvPr>
        </p:nvSpPr>
        <p:spPr/>
        <p:txBody>
          <a:bodyPr/>
          <a:lstStyle/>
          <a:p>
            <a:fld id="{FA1976BF-8893-4F90-A77B-25C1D11E43CA}" type="slidenum">
              <a:rPr lang="en-GB" smtClean="0"/>
              <a:t>6</a:t>
            </a:fld>
            <a:endParaRPr lang="en-GB" dirty="0"/>
          </a:p>
        </p:txBody>
      </p:sp>
      <p:pic>
        <p:nvPicPr>
          <p:cNvPr id="12" name="Picture 11">
            <a:extLst>
              <a:ext uri="{FF2B5EF4-FFF2-40B4-BE49-F238E27FC236}">
                <a16:creationId xmlns:a16="http://schemas.microsoft.com/office/drawing/2014/main" id="{49F65CCE-34ED-89E9-6504-ED206AE816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22084" y="447785"/>
            <a:ext cx="2908157" cy="2480201"/>
          </a:xfrm>
          <a:prstGeom prst="rect">
            <a:avLst/>
          </a:prstGeom>
        </p:spPr>
      </p:pic>
      <p:sp>
        <p:nvSpPr>
          <p:cNvPr id="13" name="TextBox 12">
            <a:extLst>
              <a:ext uri="{FF2B5EF4-FFF2-40B4-BE49-F238E27FC236}">
                <a16:creationId xmlns:a16="http://schemas.microsoft.com/office/drawing/2014/main" id="{7E0EC24C-48E6-CEEC-28F0-3330D6046168}"/>
              </a:ext>
            </a:extLst>
          </p:cNvPr>
          <p:cNvSpPr txBox="1"/>
          <p:nvPr/>
        </p:nvSpPr>
        <p:spPr>
          <a:xfrm>
            <a:off x="183139" y="461660"/>
            <a:ext cx="7852152" cy="1200329"/>
          </a:xfrm>
          <a:prstGeom prst="rect">
            <a:avLst/>
          </a:prstGeom>
          <a:noFill/>
        </p:spPr>
        <p:txBody>
          <a:bodyPr wrap="square">
            <a:spAutoFit/>
          </a:bodyPr>
          <a:lstStyle/>
          <a:p>
            <a:pPr marL="0" indent="0">
              <a:buNone/>
            </a:pPr>
            <a:r>
              <a:rPr lang="en-GB" dirty="0"/>
              <a:t>The FCC-</a:t>
            </a:r>
            <a:r>
              <a:rPr lang="en-GB" dirty="0" err="1"/>
              <a:t>hh</a:t>
            </a:r>
            <a:r>
              <a:rPr lang="en-GB" dirty="0"/>
              <a:t> is planned to be the next generation particle detector</a:t>
            </a:r>
          </a:p>
          <a:p>
            <a:pPr marL="0" indent="0">
              <a:buNone/>
            </a:pPr>
            <a:r>
              <a:rPr lang="en-GB" dirty="0"/>
              <a:t>Larger than current LHC:</a:t>
            </a:r>
          </a:p>
          <a:p>
            <a:pPr marL="285750" indent="-285750">
              <a:buFont typeface="Arial" panose="020B0604020202020204" pitchFamily="34" charset="0"/>
              <a:buChar char="•"/>
            </a:pPr>
            <a:r>
              <a:rPr lang="en-GB" dirty="0"/>
              <a:t>More collisions 2-3ab (10x more than LHC)</a:t>
            </a:r>
          </a:p>
          <a:p>
            <a:pPr marL="285750" indent="-285750">
              <a:buFont typeface="Arial" panose="020B0604020202020204" pitchFamily="34" charset="0"/>
              <a:buChar char="•"/>
            </a:pPr>
            <a:r>
              <a:rPr lang="en-GB" dirty="0"/>
              <a:t>Higher energies of 100TeV (10x more than LHC)</a:t>
            </a:r>
          </a:p>
        </p:txBody>
      </p:sp>
      <p:grpSp>
        <p:nvGrpSpPr>
          <p:cNvPr id="37" name="Group 36">
            <a:extLst>
              <a:ext uri="{FF2B5EF4-FFF2-40B4-BE49-F238E27FC236}">
                <a16:creationId xmlns:a16="http://schemas.microsoft.com/office/drawing/2014/main" id="{9683BAAA-9D12-D310-922D-A6B84974A402}"/>
              </a:ext>
            </a:extLst>
          </p:cNvPr>
          <p:cNvGrpSpPr/>
          <p:nvPr/>
        </p:nvGrpSpPr>
        <p:grpSpPr>
          <a:xfrm>
            <a:off x="11115183" y="3403892"/>
            <a:ext cx="978827" cy="3360118"/>
            <a:chOff x="11025086" y="384932"/>
            <a:chExt cx="978827" cy="3360118"/>
          </a:xfrm>
        </p:grpSpPr>
        <p:grpSp>
          <p:nvGrpSpPr>
            <p:cNvPr id="34" name="Group 33">
              <a:extLst>
                <a:ext uri="{FF2B5EF4-FFF2-40B4-BE49-F238E27FC236}">
                  <a16:creationId xmlns:a16="http://schemas.microsoft.com/office/drawing/2014/main" id="{A54E71A5-5EDD-7F2D-A311-FB3F8C088F2B}"/>
                </a:ext>
              </a:extLst>
            </p:cNvPr>
            <p:cNvGrpSpPr/>
            <p:nvPr/>
          </p:nvGrpSpPr>
          <p:grpSpPr>
            <a:xfrm>
              <a:off x="11025086" y="436402"/>
              <a:ext cx="208056" cy="3158265"/>
              <a:chOff x="6768467" y="436402"/>
              <a:chExt cx="208056" cy="3158265"/>
            </a:xfrm>
          </p:grpSpPr>
          <p:pic>
            <p:nvPicPr>
              <p:cNvPr id="1026" name="Picture 2" descr="Onion">
                <a:extLst>
                  <a:ext uri="{FF2B5EF4-FFF2-40B4-BE49-F238E27FC236}">
                    <a16:creationId xmlns:a16="http://schemas.microsoft.com/office/drawing/2014/main" id="{3069B38C-9029-BCAA-607C-419D658635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9007" y="3387151"/>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Onion">
                <a:extLst>
                  <a:ext uri="{FF2B5EF4-FFF2-40B4-BE49-F238E27FC236}">
                    <a16:creationId xmlns:a16="http://schemas.microsoft.com/office/drawing/2014/main" id="{279F62ED-DE21-35FC-7954-9C8A0EE2BA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9007" y="3213148"/>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Onion">
                <a:extLst>
                  <a:ext uri="{FF2B5EF4-FFF2-40B4-BE49-F238E27FC236}">
                    <a16:creationId xmlns:a16="http://schemas.microsoft.com/office/drawing/2014/main" id="{FD12CC5F-5F35-5551-A6BD-753DB4F077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9007" y="3039145"/>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Onion">
                <a:extLst>
                  <a:ext uri="{FF2B5EF4-FFF2-40B4-BE49-F238E27FC236}">
                    <a16:creationId xmlns:a16="http://schemas.microsoft.com/office/drawing/2014/main" id="{4EB1CDC6-3EB8-26BC-871A-8853305805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9007" y="2865142"/>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Onion">
                <a:extLst>
                  <a:ext uri="{FF2B5EF4-FFF2-40B4-BE49-F238E27FC236}">
                    <a16:creationId xmlns:a16="http://schemas.microsoft.com/office/drawing/2014/main" id="{0F2B4611-75AD-3DAC-A30F-8FBE8A0FA8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2689256"/>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Onion">
                <a:extLst>
                  <a:ext uri="{FF2B5EF4-FFF2-40B4-BE49-F238E27FC236}">
                    <a16:creationId xmlns:a16="http://schemas.microsoft.com/office/drawing/2014/main" id="{D892BEF0-86BC-3C02-A814-7B8AF50254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2515253"/>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Onion">
                <a:extLst>
                  <a:ext uri="{FF2B5EF4-FFF2-40B4-BE49-F238E27FC236}">
                    <a16:creationId xmlns:a16="http://schemas.microsoft.com/office/drawing/2014/main" id="{1651EAD2-9E42-2CD9-DFF1-2B4058EB62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2341250"/>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Onion">
                <a:extLst>
                  <a:ext uri="{FF2B5EF4-FFF2-40B4-BE49-F238E27FC236}">
                    <a16:creationId xmlns:a16="http://schemas.microsoft.com/office/drawing/2014/main" id="{A0378A16-75D4-C86A-ED35-3CA3BD35A2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2167247"/>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Onion">
                <a:extLst>
                  <a:ext uri="{FF2B5EF4-FFF2-40B4-BE49-F238E27FC236}">
                    <a16:creationId xmlns:a16="http://schemas.microsoft.com/office/drawing/2014/main" id="{D0D5B67F-DD0D-2CE1-C773-D7F9A30C4F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1993244"/>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Onion">
                <a:extLst>
                  <a:ext uri="{FF2B5EF4-FFF2-40B4-BE49-F238E27FC236}">
                    <a16:creationId xmlns:a16="http://schemas.microsoft.com/office/drawing/2014/main" id="{A568A79E-3F11-67FA-2114-03E34294CE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1819241"/>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Onion">
                <a:extLst>
                  <a:ext uri="{FF2B5EF4-FFF2-40B4-BE49-F238E27FC236}">
                    <a16:creationId xmlns:a16="http://schemas.microsoft.com/office/drawing/2014/main" id="{42E6E2BA-0792-FF1C-1FC2-20F030EC1B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1645238"/>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Onion">
                <a:extLst>
                  <a:ext uri="{FF2B5EF4-FFF2-40B4-BE49-F238E27FC236}">
                    <a16:creationId xmlns:a16="http://schemas.microsoft.com/office/drawing/2014/main" id="{87080B7E-2E2A-B74E-DC97-DD08D18DF1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1471235"/>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Onion">
                <a:extLst>
                  <a:ext uri="{FF2B5EF4-FFF2-40B4-BE49-F238E27FC236}">
                    <a16:creationId xmlns:a16="http://schemas.microsoft.com/office/drawing/2014/main" id="{35C305FC-A92B-8D69-9339-BDCC32826B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1297232"/>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Onion">
                <a:extLst>
                  <a:ext uri="{FF2B5EF4-FFF2-40B4-BE49-F238E27FC236}">
                    <a16:creationId xmlns:a16="http://schemas.microsoft.com/office/drawing/2014/main" id="{551A7836-6C73-7128-4A06-9F4AC0AE19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1123229"/>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Onion">
                <a:extLst>
                  <a:ext uri="{FF2B5EF4-FFF2-40B4-BE49-F238E27FC236}">
                    <a16:creationId xmlns:a16="http://schemas.microsoft.com/office/drawing/2014/main" id="{1AE179DF-7618-EEBA-950F-0E860E0705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949226"/>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Onion">
                <a:extLst>
                  <a:ext uri="{FF2B5EF4-FFF2-40B4-BE49-F238E27FC236}">
                    <a16:creationId xmlns:a16="http://schemas.microsoft.com/office/drawing/2014/main" id="{B64254D5-1107-1B45-B486-F69A187192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775223"/>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Onion">
                <a:extLst>
                  <a:ext uri="{FF2B5EF4-FFF2-40B4-BE49-F238E27FC236}">
                    <a16:creationId xmlns:a16="http://schemas.microsoft.com/office/drawing/2014/main" id="{FCC1B4C6-8431-E525-EF2D-94BCB006C7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610405"/>
                <a:ext cx="207516" cy="20751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Onion">
                <a:extLst>
                  <a:ext uri="{FF2B5EF4-FFF2-40B4-BE49-F238E27FC236}">
                    <a16:creationId xmlns:a16="http://schemas.microsoft.com/office/drawing/2014/main" id="{2534B993-0BB3-A1A1-0BF7-221FB59040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8467" y="436402"/>
                <a:ext cx="207516" cy="207516"/>
              </a:xfrm>
              <a:prstGeom prst="rect">
                <a:avLst/>
              </a:prstGeom>
              <a:noFill/>
              <a:extLst>
                <a:ext uri="{909E8E84-426E-40DD-AFC4-6F175D3DCCD1}">
                  <a14:hiddenFill xmlns:a14="http://schemas.microsoft.com/office/drawing/2010/main">
                    <a:solidFill>
                      <a:srgbClr val="FFFFFF"/>
                    </a:solidFill>
                  </a14:hiddenFill>
                </a:ext>
              </a:extLst>
            </p:spPr>
          </p:pic>
        </p:grpSp>
        <p:sp>
          <p:nvSpPr>
            <p:cNvPr id="35" name="Right Brace 34">
              <a:extLst>
                <a:ext uri="{FF2B5EF4-FFF2-40B4-BE49-F238E27FC236}">
                  <a16:creationId xmlns:a16="http://schemas.microsoft.com/office/drawing/2014/main" id="{E676046F-E688-DEA1-2D2F-E605A1F8C12F}"/>
                </a:ext>
              </a:extLst>
            </p:cNvPr>
            <p:cNvSpPr/>
            <p:nvPr/>
          </p:nvSpPr>
          <p:spPr>
            <a:xfrm>
              <a:off x="11268285" y="384932"/>
              <a:ext cx="62984" cy="3360118"/>
            </a:xfrm>
            <a:prstGeom prst="rightBrace">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36" name="TextBox 35">
              <a:extLst>
                <a:ext uri="{FF2B5EF4-FFF2-40B4-BE49-F238E27FC236}">
                  <a16:creationId xmlns:a16="http://schemas.microsoft.com/office/drawing/2014/main" id="{6DE43DF8-E834-627E-232B-0ED602373FFB}"/>
                </a:ext>
              </a:extLst>
            </p:cNvPr>
            <p:cNvSpPr txBox="1"/>
            <p:nvPr/>
          </p:nvSpPr>
          <p:spPr>
            <a:xfrm rot="5400000">
              <a:off x="10059940" y="1694008"/>
              <a:ext cx="3241616" cy="646331"/>
            </a:xfrm>
            <a:prstGeom prst="rect">
              <a:avLst/>
            </a:prstGeom>
            <a:noFill/>
          </p:spPr>
          <p:txBody>
            <a:bodyPr wrap="square" rtlCol="0">
              <a:spAutoFit/>
            </a:bodyPr>
            <a:lstStyle/>
            <a:p>
              <a:pPr algn="ctr"/>
              <a:r>
                <a:rPr lang="en-GB" dirty="0">
                  <a:solidFill>
                    <a:srgbClr val="FF0000"/>
                  </a:solidFill>
                </a:rPr>
                <a:t>The ATLAS Experiment is ~500 onions tall!</a:t>
              </a:r>
            </a:p>
          </p:txBody>
        </p:sp>
      </p:grpSp>
    </p:spTree>
    <p:extLst>
      <p:ext uri="{BB962C8B-B14F-4D97-AF65-F5344CB8AC3E}">
        <p14:creationId xmlns:p14="http://schemas.microsoft.com/office/powerpoint/2010/main" val="35185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E4903-82AD-327A-80B8-794431039BC9}"/>
              </a:ext>
            </a:extLst>
          </p:cNvPr>
          <p:cNvSpPr>
            <a:spLocks noGrp="1"/>
          </p:cNvSpPr>
          <p:nvPr>
            <p:ph type="title"/>
          </p:nvPr>
        </p:nvSpPr>
        <p:spPr/>
        <p:txBody>
          <a:bodyPr/>
          <a:lstStyle/>
          <a:p>
            <a:r>
              <a:rPr lang="en-GB" dirty="0"/>
              <a:t>Event properties and coordinate system (</a:t>
            </a:r>
            <a:r>
              <a:rPr lang="en-GB" dirty="0">
                <a:hlinkClick r:id="rId2">
                  <a:extLst>
                    <a:ext uri="{A12FA001-AC4F-418D-AE19-62706E023703}">
                      <ahyp:hlinkClr xmlns:ahyp="http://schemas.microsoft.com/office/drawing/2018/hyperlinkcolor" val="tx"/>
                    </a:ext>
                  </a:extLst>
                </a:hlinkClick>
              </a:rPr>
              <a:t>https://atlas.cern/node/39013</a:t>
            </a:r>
            <a:r>
              <a:rPr lang="en-GB" dirty="0"/>
              <a:t>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09C046A-A182-900E-0C7C-8F5C9A5B2E7E}"/>
                  </a:ext>
                </a:extLst>
              </p:cNvPr>
              <p:cNvSpPr>
                <a:spLocks noGrp="1"/>
              </p:cNvSpPr>
              <p:nvPr>
                <p:ph idx="1"/>
              </p:nvPr>
            </p:nvSpPr>
            <p:spPr/>
            <p:txBody>
              <a:bodyPr/>
              <a:lstStyle/>
              <a:p>
                <a:r>
                  <a:rPr lang="en-GB" dirty="0"/>
                  <a:t>Each particle will have:</a:t>
                </a:r>
              </a:p>
              <a:p>
                <a:pPr lvl="1"/>
                <a:r>
                  <a:rPr lang="en-GB" dirty="0"/>
                  <a:t>The particle type (electron/muon/…) </a:t>
                </a:r>
              </a:p>
              <a:p>
                <a:pPr lvl="1"/>
                <a:r>
                  <a:rPr lang="en-GB" dirty="0"/>
                  <a:t>A direction it will travel in (</a:t>
                </a:r>
                <a:r>
                  <a:rPr lang="en-GB" dirty="0" err="1"/>
                  <a:t>x,y,z</a:t>
                </a:r>
                <a:r>
                  <a:rPr lang="en-GB" dirty="0"/>
                  <a:t>)</a:t>
                </a:r>
              </a:p>
              <a:p>
                <a:pPr lvl="1"/>
                <a:r>
                  <a:rPr lang="en-GB" dirty="0"/>
                  <a:t>An energy (E) and a momentum (p) vector with (</a:t>
                </a:r>
                <a:r>
                  <a:rPr lang="en-GB" dirty="0" err="1"/>
                  <a:t>px,py,pz</a:t>
                </a:r>
                <a:r>
                  <a:rPr lang="en-GB" dirty="0"/>
                  <a:t>)</a:t>
                </a:r>
              </a:p>
              <a:p>
                <a:pPr lvl="1"/>
                <a:endParaRPr lang="en-GB" dirty="0"/>
              </a:p>
              <a:p>
                <a:r>
                  <a:rPr lang="en-GB" dirty="0"/>
                  <a:t>We usually use a different coordinate system instead of (</a:t>
                </a:r>
                <a:r>
                  <a:rPr lang="en-GB" dirty="0" err="1"/>
                  <a:t>x,y,z</a:t>
                </a:r>
                <a:r>
                  <a:rPr lang="en-GB" dirty="0"/>
                  <a:t>)</a:t>
                </a:r>
              </a:p>
              <a:p>
                <a:pPr lvl="1"/>
                <a:r>
                  <a:rPr lang="en-GB" dirty="0"/>
                  <a:t>Z-axis is along the beam-axis</a:t>
                </a:r>
              </a:p>
              <a:p>
                <a:pPr lvl="1"/>
                <a:r>
                  <a:rPr lang="en-GB" dirty="0" err="1"/>
                  <a:t>pT</a:t>
                </a:r>
                <a:r>
                  <a:rPr lang="en-GB" dirty="0"/>
                  <a:t> is the momentum in the transverse (x-y). plane</a:t>
                </a:r>
              </a:p>
              <a:p>
                <a:pPr lvl="1"/>
                <a:r>
                  <a:rPr lang="en-GB" dirty="0"/>
                  <a:t>Phi is the angle in the transverse (x-y) plane</a:t>
                </a:r>
              </a:p>
              <a:p>
                <a:pPr lvl="1"/>
                <a:r>
                  <a:rPr lang="en-GB" dirty="0"/>
                  <a:t>Theta is the angle between the z axis and the particles direction of motion</a:t>
                </a:r>
              </a:p>
              <a:p>
                <a:pPr lvl="1"/>
                <a:r>
                  <a:rPr lang="en-GB" dirty="0"/>
                  <a:t>A common variable used is </a:t>
                </a:r>
                <a14:m>
                  <m:oMath xmlns:m="http://schemas.openxmlformats.org/officeDocument/2006/math">
                    <m:r>
                      <a:rPr lang="en-US" b="0" i="1" smtClean="0">
                        <a:latin typeface="Cambria Math" panose="02040503050406030204" pitchFamily="18" charset="0"/>
                      </a:rPr>
                      <m:t>𝜂</m:t>
                    </m:r>
                    <m:r>
                      <a:rPr lang="en-US" b="0" i="1" smtClean="0">
                        <a:latin typeface="Cambria Math" panose="02040503050406030204" pitchFamily="18" charset="0"/>
                      </a:rPr>
                      <m:t>=</m:t>
                    </m:r>
                    <m:r>
                      <m:rPr>
                        <m:sty m:val="p"/>
                      </m:rPr>
                      <a:rPr lang="en-US" b="0" i="0" smtClean="0">
                        <a:latin typeface="Cambria Math" panose="02040503050406030204" pitchFamily="18" charset="0"/>
                      </a:rPr>
                      <m:t>ln</m:t>
                    </m:r>
                    <m:r>
                      <a:rPr lang="en-US" b="0" i="1" smtClean="0">
                        <a:latin typeface="Cambria Math" panose="02040503050406030204" pitchFamily="18" charset="0"/>
                      </a:rPr>
                      <m:t>⁡[</m:t>
                    </m:r>
                    <m:r>
                      <m:rPr>
                        <m:sty m:val="p"/>
                      </m:rPr>
                      <a:rPr lang="en-US" b="0" i="1" smtClean="0">
                        <a:latin typeface="Cambria Math" panose="02040503050406030204" pitchFamily="18" charset="0"/>
                      </a:rPr>
                      <m:t>tan</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𝜃</m:t>
                            </m:r>
                          </m:num>
                          <m:den>
                            <m:r>
                              <a:rPr lang="en-US" b="0" i="1" smtClean="0">
                                <a:latin typeface="Cambria Math" panose="02040503050406030204" pitchFamily="18" charset="0"/>
                              </a:rPr>
                              <m:t>2</m:t>
                            </m:r>
                          </m:den>
                        </m:f>
                      </m:e>
                    </m:d>
                    <m:r>
                      <a:rPr lang="en-US" b="0" i="1" smtClean="0">
                        <a:latin typeface="Cambria Math" panose="02040503050406030204" pitchFamily="18" charset="0"/>
                      </a:rPr>
                      <m:t>]</m:t>
                    </m:r>
                  </m:oMath>
                </a14:m>
                <a:r>
                  <a:rPr lang="en-GB" dirty="0"/>
                  <a:t> </a:t>
                </a:r>
              </a:p>
            </p:txBody>
          </p:sp>
        </mc:Choice>
        <mc:Fallback xmlns="">
          <p:sp>
            <p:nvSpPr>
              <p:cNvPr id="3" name="Content Placeholder 2">
                <a:extLst>
                  <a:ext uri="{FF2B5EF4-FFF2-40B4-BE49-F238E27FC236}">
                    <a16:creationId xmlns:a16="http://schemas.microsoft.com/office/drawing/2014/main" id="{809C046A-A182-900E-0C7C-8F5C9A5B2E7E}"/>
                  </a:ext>
                </a:extLst>
              </p:cNvPr>
              <p:cNvSpPr>
                <a:spLocks noGrp="1" noRot="1" noChangeAspect="1" noMove="1" noResize="1" noEditPoints="1" noAdjustHandles="1" noChangeArrowheads="1" noChangeShapeType="1" noTextEdit="1"/>
              </p:cNvSpPr>
              <p:nvPr>
                <p:ph idx="1"/>
              </p:nvPr>
            </p:nvSpPr>
            <p:spPr>
              <a:blipFill>
                <a:blip r:embed="rId3"/>
                <a:stretch>
                  <a:fillRect l="-424" t="-1121"/>
                </a:stretch>
              </a:blipFill>
            </p:spPr>
            <p:txBody>
              <a:bodyPr/>
              <a:lstStyle/>
              <a:p>
                <a:r>
                  <a:rPr lang="en-GB">
                    <a:noFill/>
                  </a:rPr>
                  <a:t> </a:t>
                </a:r>
              </a:p>
            </p:txBody>
          </p:sp>
        </mc:Fallback>
      </mc:AlternateContent>
      <p:sp>
        <p:nvSpPr>
          <p:cNvPr id="4" name="Slide Number Placeholder 3">
            <a:extLst>
              <a:ext uri="{FF2B5EF4-FFF2-40B4-BE49-F238E27FC236}">
                <a16:creationId xmlns:a16="http://schemas.microsoft.com/office/drawing/2014/main" id="{24158CDC-93F5-4B3B-E31F-6BCB260C2D12}"/>
              </a:ext>
            </a:extLst>
          </p:cNvPr>
          <p:cNvSpPr>
            <a:spLocks noGrp="1"/>
          </p:cNvSpPr>
          <p:nvPr>
            <p:ph type="sldNum" sz="quarter" idx="12"/>
          </p:nvPr>
        </p:nvSpPr>
        <p:spPr/>
        <p:txBody>
          <a:bodyPr/>
          <a:lstStyle/>
          <a:p>
            <a:fld id="{FA1976BF-8893-4F90-A77B-25C1D11E43CA}" type="slidenum">
              <a:rPr lang="en-GB" smtClean="0"/>
              <a:t>7</a:t>
            </a:fld>
            <a:endParaRPr lang="en-GB"/>
          </a:p>
        </p:txBody>
      </p:sp>
      <p:pic>
        <p:nvPicPr>
          <p:cNvPr id="5" name="Picture 4">
            <a:extLst>
              <a:ext uri="{FF2B5EF4-FFF2-40B4-BE49-F238E27FC236}">
                <a16:creationId xmlns:a16="http://schemas.microsoft.com/office/drawing/2014/main" id="{D085170A-2436-ABAA-B382-494B1AC150D8}"/>
              </a:ext>
            </a:extLst>
          </p:cNvPr>
          <p:cNvPicPr>
            <a:picLocks noChangeAspect="1"/>
          </p:cNvPicPr>
          <p:nvPr/>
        </p:nvPicPr>
        <p:blipFill>
          <a:blip r:embed="rId4"/>
          <a:stretch>
            <a:fillRect/>
          </a:stretch>
        </p:blipFill>
        <p:spPr>
          <a:xfrm>
            <a:off x="1179830" y="4341528"/>
            <a:ext cx="3382010" cy="2516472"/>
          </a:xfrm>
          <a:prstGeom prst="rect">
            <a:avLst/>
          </a:prstGeom>
        </p:spPr>
      </p:pic>
      <p:pic>
        <p:nvPicPr>
          <p:cNvPr id="6" name="Picture 5">
            <a:extLst>
              <a:ext uri="{FF2B5EF4-FFF2-40B4-BE49-F238E27FC236}">
                <a16:creationId xmlns:a16="http://schemas.microsoft.com/office/drawing/2014/main" id="{8DE91302-A57C-C2B2-79D4-FB234CA22152}"/>
              </a:ext>
            </a:extLst>
          </p:cNvPr>
          <p:cNvPicPr>
            <a:picLocks noChangeAspect="1"/>
          </p:cNvPicPr>
          <p:nvPr/>
        </p:nvPicPr>
        <p:blipFill>
          <a:blip r:embed="rId5"/>
          <a:stretch>
            <a:fillRect/>
          </a:stretch>
        </p:blipFill>
        <p:spPr>
          <a:xfrm>
            <a:off x="4823462" y="4596464"/>
            <a:ext cx="2806700" cy="2006600"/>
          </a:xfrm>
          <a:prstGeom prst="rect">
            <a:avLst/>
          </a:prstGeom>
        </p:spPr>
      </p:pic>
      <p:pic>
        <p:nvPicPr>
          <p:cNvPr id="7" name="Picture 6">
            <a:extLst>
              <a:ext uri="{FF2B5EF4-FFF2-40B4-BE49-F238E27FC236}">
                <a16:creationId xmlns:a16="http://schemas.microsoft.com/office/drawing/2014/main" id="{E2D4A660-6647-052D-7ADA-D19D215EF963}"/>
              </a:ext>
            </a:extLst>
          </p:cNvPr>
          <p:cNvPicPr>
            <a:picLocks noChangeAspect="1"/>
          </p:cNvPicPr>
          <p:nvPr/>
        </p:nvPicPr>
        <p:blipFill>
          <a:blip r:embed="rId6"/>
          <a:stretch>
            <a:fillRect/>
          </a:stretch>
        </p:blipFill>
        <p:spPr>
          <a:xfrm>
            <a:off x="8213323" y="4571336"/>
            <a:ext cx="3676650" cy="1984740"/>
          </a:xfrm>
          <a:prstGeom prst="rect">
            <a:avLst/>
          </a:prstGeom>
        </p:spPr>
      </p:pic>
    </p:spTree>
    <p:extLst>
      <p:ext uri="{BB962C8B-B14F-4D97-AF65-F5344CB8AC3E}">
        <p14:creationId xmlns:p14="http://schemas.microsoft.com/office/powerpoint/2010/main" val="2846709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41854-BA4F-A8D9-7D1F-A2EE002A0820}"/>
              </a:ext>
            </a:extLst>
          </p:cNvPr>
          <p:cNvSpPr>
            <a:spLocks noGrp="1"/>
          </p:cNvSpPr>
          <p:nvPr>
            <p:ph type="title"/>
          </p:nvPr>
        </p:nvSpPr>
        <p:spPr/>
        <p:txBody>
          <a:bodyPr/>
          <a:lstStyle/>
          <a:p>
            <a:r>
              <a:rPr lang="en-GB" dirty="0"/>
              <a:t>Reconstruction of b-jets</a:t>
            </a:r>
          </a:p>
        </p:txBody>
      </p:sp>
      <p:sp>
        <p:nvSpPr>
          <p:cNvPr id="4" name="Slide Number Placeholder 3">
            <a:extLst>
              <a:ext uri="{FF2B5EF4-FFF2-40B4-BE49-F238E27FC236}">
                <a16:creationId xmlns:a16="http://schemas.microsoft.com/office/drawing/2014/main" id="{FF92C2D5-4CF1-80DA-DFBD-8A8C73B73F4B}"/>
              </a:ext>
            </a:extLst>
          </p:cNvPr>
          <p:cNvSpPr>
            <a:spLocks noGrp="1"/>
          </p:cNvSpPr>
          <p:nvPr>
            <p:ph type="sldNum" sz="quarter" idx="12"/>
          </p:nvPr>
        </p:nvSpPr>
        <p:spPr/>
        <p:txBody>
          <a:bodyPr/>
          <a:lstStyle/>
          <a:p>
            <a:fld id="{FA1976BF-8893-4F90-A77B-25C1D11E43CA}" type="slidenum">
              <a:rPr lang="en-GB" smtClean="0"/>
              <a:t>8</a:t>
            </a:fld>
            <a:endParaRPr lang="en-GB"/>
          </a:p>
        </p:txBody>
      </p:sp>
      <p:sp>
        <p:nvSpPr>
          <p:cNvPr id="5" name="quarks and gluon can not live freely in nature —&gt; collimated spray of neutral + charged particles referred to as a jet…">
            <a:extLst>
              <a:ext uri="{FF2B5EF4-FFF2-40B4-BE49-F238E27FC236}">
                <a16:creationId xmlns:a16="http://schemas.microsoft.com/office/drawing/2014/main" id="{78A52CB7-6483-DFF6-9A20-06F30CF28489}"/>
              </a:ext>
            </a:extLst>
          </p:cNvPr>
          <p:cNvSpPr txBox="1">
            <a:spLocks noGrp="1"/>
          </p:cNvSpPr>
          <p:nvPr>
            <p:ph idx="1"/>
          </p:nvPr>
        </p:nvSpPr>
        <p:spPr>
          <a:prstGeom prst="rect">
            <a:avLst/>
          </a:prstGeom>
        </p:spPr>
        <p:txBody>
          <a:bodyPr/>
          <a:lstStyle/>
          <a:p>
            <a:r>
              <a:rPr lang="en-US" dirty="0"/>
              <a:t>Q</a:t>
            </a:r>
            <a:r>
              <a:rPr dirty="0"/>
              <a:t>uarks and gluon can not live freely in nature —&gt; collimated spray of neutral + charged particles referred to as a jet</a:t>
            </a:r>
          </a:p>
          <a:p>
            <a:pPr lvl="1"/>
            <a:r>
              <a:rPr dirty="0"/>
              <a:t>charged particles: tracks + calorimeter deposits</a:t>
            </a:r>
          </a:p>
          <a:p>
            <a:pPr lvl="1"/>
            <a:r>
              <a:rPr dirty="0"/>
              <a:t>neutral particles: no track but calorimeter deposits</a:t>
            </a:r>
          </a:p>
          <a:p>
            <a:r>
              <a:rPr dirty="0"/>
              <a:t>In the detector we see a collimated spray of tracks and energy deposits</a:t>
            </a:r>
          </a:p>
          <a:p>
            <a:pPr lvl="1"/>
            <a:r>
              <a:rPr dirty="0"/>
              <a:t>Run algorithm (anti-ktR0.4) that clusters tracks and energy deposits into a jet</a:t>
            </a:r>
            <a:endParaRPr lang="en-US" dirty="0"/>
          </a:p>
          <a:p>
            <a:r>
              <a:rPr lang="en-NL" dirty="0"/>
              <a:t>B-jets are specific as they travel a few mm before they decay into stable particels </a:t>
            </a:r>
            <a:endParaRPr dirty="0"/>
          </a:p>
        </p:txBody>
      </p:sp>
      <p:grpSp>
        <p:nvGrpSpPr>
          <p:cNvPr id="15" name="Groepeer">
            <a:extLst>
              <a:ext uri="{FF2B5EF4-FFF2-40B4-BE49-F238E27FC236}">
                <a16:creationId xmlns:a16="http://schemas.microsoft.com/office/drawing/2014/main" id="{A2C8FF04-76F6-5B9E-FB30-E17F36B1459B}"/>
              </a:ext>
            </a:extLst>
          </p:cNvPr>
          <p:cNvGrpSpPr/>
          <p:nvPr/>
        </p:nvGrpSpPr>
        <p:grpSpPr>
          <a:xfrm>
            <a:off x="7469550" y="3157282"/>
            <a:ext cx="4137659" cy="3268725"/>
            <a:chOff x="0" y="0"/>
            <a:chExt cx="8814402" cy="8637773"/>
          </a:xfrm>
        </p:grpSpPr>
        <p:pic>
          <p:nvPicPr>
            <p:cNvPr id="16" name="Schermafbeelding 2025-12-05 om 13.28.11.png" descr="Schermafbeelding 2025-12-05 om 13.28.11.png">
              <a:extLst>
                <a:ext uri="{FF2B5EF4-FFF2-40B4-BE49-F238E27FC236}">
                  <a16:creationId xmlns:a16="http://schemas.microsoft.com/office/drawing/2014/main" id="{B300F189-BA2E-2B6B-55D4-4929EB8D0D7F}"/>
                </a:ext>
              </a:extLst>
            </p:cNvPr>
            <p:cNvPicPr>
              <a:picLocks noChangeAspect="1"/>
            </p:cNvPicPr>
            <p:nvPr/>
          </p:nvPicPr>
          <p:blipFill>
            <a:blip r:embed="rId3"/>
            <a:stretch>
              <a:fillRect/>
            </a:stretch>
          </p:blipFill>
          <p:spPr>
            <a:xfrm>
              <a:off x="0" y="1242478"/>
              <a:ext cx="8377244" cy="7395296"/>
            </a:xfrm>
            <a:prstGeom prst="rect">
              <a:avLst/>
            </a:prstGeom>
            <a:ln w="12700" cap="flat">
              <a:noFill/>
              <a:miter lim="400000"/>
            </a:ln>
            <a:effectLst/>
          </p:spPr>
        </p:pic>
        <p:sp>
          <p:nvSpPr>
            <p:cNvPr id="17" name="Rechthoek">
              <a:extLst>
                <a:ext uri="{FF2B5EF4-FFF2-40B4-BE49-F238E27FC236}">
                  <a16:creationId xmlns:a16="http://schemas.microsoft.com/office/drawing/2014/main" id="{E0FE7064-C2B1-E696-B999-7F3FBE9702B1}"/>
                </a:ext>
              </a:extLst>
            </p:cNvPr>
            <p:cNvSpPr/>
            <p:nvPr/>
          </p:nvSpPr>
          <p:spPr>
            <a:xfrm rot="1746594">
              <a:off x="6978020" y="-62365"/>
              <a:ext cx="405887" cy="2550723"/>
            </a:xfrm>
            <a:prstGeom prst="rect">
              <a:avLst/>
            </a:prstGeom>
            <a:solidFill>
              <a:schemeClr val="accent4">
                <a:hueOff val="-461056"/>
                <a:satOff val="4338"/>
                <a:lumOff val="-10225"/>
                <a:alpha val="65775"/>
              </a:schemeClr>
            </a:solidFill>
            <a:ln w="25400" cap="flat">
              <a:solidFill>
                <a:srgbClr val="000000">
                  <a:alpha val="65775"/>
                </a:srgbClr>
              </a:solidFill>
              <a:prstDash val="solid"/>
              <a:miter lim="400000"/>
            </a:ln>
            <a:effectLst/>
          </p:spPr>
          <p:txBody>
            <a:bodyPr wrap="square" lIns="0" tIns="0" rIns="0" bIns="0" numCol="1" anchor="ctr">
              <a:noAutofit/>
            </a:bodyPr>
            <a:lstStyle/>
            <a:p>
              <a:pPr algn="ctr">
                <a:defRPr sz="3200">
                  <a:solidFill>
                    <a:srgbClr val="FFFFFF"/>
                  </a:solidFill>
                  <a:latin typeface="Helvetica Neue Medium"/>
                  <a:ea typeface="Helvetica Neue Medium"/>
                  <a:cs typeface="Helvetica Neue Medium"/>
                  <a:sym typeface="Helvetica Neue Medium"/>
                </a:defRPr>
              </a:pPr>
              <a:endParaRPr/>
            </a:p>
          </p:txBody>
        </p:sp>
        <p:sp>
          <p:nvSpPr>
            <p:cNvPr id="18" name="Rechthoek">
              <a:extLst>
                <a:ext uri="{FF2B5EF4-FFF2-40B4-BE49-F238E27FC236}">
                  <a16:creationId xmlns:a16="http://schemas.microsoft.com/office/drawing/2014/main" id="{C73F8140-FDE2-A217-70A4-00C30F26E5AD}"/>
                </a:ext>
              </a:extLst>
            </p:cNvPr>
            <p:cNvSpPr/>
            <p:nvPr/>
          </p:nvSpPr>
          <p:spPr>
            <a:xfrm rot="1746594">
              <a:off x="6268257" y="19851"/>
              <a:ext cx="354554" cy="2110799"/>
            </a:xfrm>
            <a:prstGeom prst="rect">
              <a:avLst/>
            </a:prstGeom>
            <a:solidFill>
              <a:schemeClr val="accent4">
                <a:hueOff val="-461056"/>
                <a:satOff val="4338"/>
                <a:lumOff val="-10225"/>
                <a:alpha val="65775"/>
              </a:schemeClr>
            </a:solidFill>
            <a:ln w="25400" cap="flat">
              <a:solidFill>
                <a:srgbClr val="000000">
                  <a:alpha val="65775"/>
                </a:srgbClr>
              </a:solidFill>
              <a:prstDash val="solid"/>
              <a:miter lim="400000"/>
            </a:ln>
            <a:effectLst/>
          </p:spPr>
          <p:txBody>
            <a:bodyPr wrap="square" lIns="0" tIns="0" rIns="0" bIns="0" numCol="1" anchor="ctr">
              <a:noAutofit/>
            </a:bodyPr>
            <a:lstStyle/>
            <a:p>
              <a:pPr algn="ctr">
                <a:defRPr sz="3200">
                  <a:solidFill>
                    <a:srgbClr val="FFFFFF"/>
                  </a:solidFill>
                  <a:latin typeface="Helvetica Neue Medium"/>
                  <a:ea typeface="Helvetica Neue Medium"/>
                  <a:cs typeface="Helvetica Neue Medium"/>
                  <a:sym typeface="Helvetica Neue Medium"/>
                </a:defRPr>
              </a:pPr>
              <a:endParaRPr/>
            </a:p>
          </p:txBody>
        </p:sp>
        <p:sp>
          <p:nvSpPr>
            <p:cNvPr id="19" name="Rechthoek">
              <a:extLst>
                <a:ext uri="{FF2B5EF4-FFF2-40B4-BE49-F238E27FC236}">
                  <a16:creationId xmlns:a16="http://schemas.microsoft.com/office/drawing/2014/main" id="{F182A413-1DBE-2CFF-2A25-3C3D0CF28E0B}"/>
                </a:ext>
              </a:extLst>
            </p:cNvPr>
            <p:cNvSpPr/>
            <p:nvPr/>
          </p:nvSpPr>
          <p:spPr>
            <a:xfrm rot="2078776">
              <a:off x="7988601" y="1454813"/>
              <a:ext cx="270548" cy="1923309"/>
            </a:xfrm>
            <a:prstGeom prst="rect">
              <a:avLst/>
            </a:prstGeom>
            <a:solidFill>
              <a:schemeClr val="accent4">
                <a:hueOff val="-461056"/>
                <a:satOff val="4338"/>
                <a:lumOff val="-10225"/>
                <a:alpha val="65775"/>
              </a:schemeClr>
            </a:solidFill>
            <a:ln w="25400" cap="flat">
              <a:solidFill>
                <a:srgbClr val="000000">
                  <a:alpha val="65775"/>
                </a:srgbClr>
              </a:solidFill>
              <a:prstDash val="solid"/>
              <a:miter lim="400000"/>
            </a:ln>
            <a:effectLst/>
          </p:spPr>
          <p:txBody>
            <a:bodyPr wrap="square" lIns="0" tIns="0" rIns="0" bIns="0" numCol="1" anchor="ctr">
              <a:noAutofit/>
            </a:bodyPr>
            <a:lstStyle/>
            <a:p>
              <a:pPr algn="ctr">
                <a:defRPr sz="3200">
                  <a:solidFill>
                    <a:srgbClr val="FFFFFF"/>
                  </a:solidFill>
                  <a:latin typeface="Helvetica Neue Medium"/>
                  <a:ea typeface="Helvetica Neue Medium"/>
                  <a:cs typeface="Helvetica Neue Medium"/>
                  <a:sym typeface="Helvetica Neue Medium"/>
                </a:defRPr>
              </a:pPr>
              <a:endParaRPr/>
            </a:p>
          </p:txBody>
        </p:sp>
        <p:sp>
          <p:nvSpPr>
            <p:cNvPr id="20" name="Rechthoek">
              <a:extLst>
                <a:ext uri="{FF2B5EF4-FFF2-40B4-BE49-F238E27FC236}">
                  <a16:creationId xmlns:a16="http://schemas.microsoft.com/office/drawing/2014/main" id="{F8FB63A6-3A7C-7A81-32AE-FECEA56C45E3}"/>
                </a:ext>
              </a:extLst>
            </p:cNvPr>
            <p:cNvSpPr/>
            <p:nvPr/>
          </p:nvSpPr>
          <p:spPr>
            <a:xfrm rot="1746594">
              <a:off x="5868824" y="169022"/>
              <a:ext cx="368315" cy="1812457"/>
            </a:xfrm>
            <a:prstGeom prst="rect">
              <a:avLst/>
            </a:prstGeom>
            <a:solidFill>
              <a:schemeClr val="accent4">
                <a:hueOff val="-461056"/>
                <a:satOff val="4338"/>
                <a:lumOff val="-10225"/>
                <a:alpha val="65775"/>
              </a:schemeClr>
            </a:solidFill>
            <a:ln w="25400" cap="flat">
              <a:solidFill>
                <a:srgbClr val="000000">
                  <a:alpha val="65775"/>
                </a:srgbClr>
              </a:solidFill>
              <a:prstDash val="solid"/>
              <a:miter lim="400000"/>
            </a:ln>
            <a:effectLst/>
          </p:spPr>
          <p:txBody>
            <a:bodyPr wrap="square" lIns="0" tIns="0" rIns="0" bIns="0" numCol="1" anchor="ctr">
              <a:noAutofit/>
            </a:bodyPr>
            <a:lstStyle/>
            <a:p>
              <a:pPr algn="ctr">
                <a:defRPr sz="3200">
                  <a:solidFill>
                    <a:srgbClr val="FFFFFF"/>
                  </a:solidFill>
                  <a:latin typeface="Helvetica Neue Medium"/>
                  <a:ea typeface="Helvetica Neue Medium"/>
                  <a:cs typeface="Helvetica Neue Medium"/>
                  <a:sym typeface="Helvetica Neue Medium"/>
                </a:defRPr>
              </a:pPr>
              <a:endParaRPr/>
            </a:p>
          </p:txBody>
        </p:sp>
        <p:sp>
          <p:nvSpPr>
            <p:cNvPr id="21" name="Rechthoek">
              <a:extLst>
                <a:ext uri="{FF2B5EF4-FFF2-40B4-BE49-F238E27FC236}">
                  <a16:creationId xmlns:a16="http://schemas.microsoft.com/office/drawing/2014/main" id="{890DDB33-284B-9B1E-B6EF-34514578444B}"/>
                </a:ext>
              </a:extLst>
            </p:cNvPr>
            <p:cNvSpPr/>
            <p:nvPr/>
          </p:nvSpPr>
          <p:spPr>
            <a:xfrm rot="1746594">
              <a:off x="7165578" y="916189"/>
              <a:ext cx="368314" cy="1812457"/>
            </a:xfrm>
            <a:prstGeom prst="rect">
              <a:avLst/>
            </a:prstGeom>
            <a:solidFill>
              <a:schemeClr val="accent4">
                <a:hueOff val="-461056"/>
                <a:satOff val="4338"/>
                <a:lumOff val="-10225"/>
                <a:alpha val="65775"/>
              </a:schemeClr>
            </a:solidFill>
            <a:ln w="25400" cap="flat">
              <a:solidFill>
                <a:srgbClr val="000000">
                  <a:alpha val="65775"/>
                </a:srgbClr>
              </a:solidFill>
              <a:prstDash val="solid"/>
              <a:miter lim="400000"/>
            </a:ln>
            <a:effectLst/>
          </p:spPr>
          <p:txBody>
            <a:bodyPr wrap="square" lIns="0" tIns="0" rIns="0" bIns="0" numCol="1" anchor="ctr">
              <a:noAutofit/>
            </a:bodyPr>
            <a:lstStyle/>
            <a:p>
              <a:pPr algn="ctr">
                <a:defRPr sz="3200">
                  <a:solidFill>
                    <a:srgbClr val="FFFFFF"/>
                  </a:solidFill>
                  <a:latin typeface="Helvetica Neue Medium"/>
                  <a:ea typeface="Helvetica Neue Medium"/>
                  <a:cs typeface="Helvetica Neue Medium"/>
                  <a:sym typeface="Helvetica Neue Medium"/>
                </a:defRPr>
              </a:pPr>
              <a:endParaRPr/>
            </a:p>
          </p:txBody>
        </p:sp>
        <p:sp>
          <p:nvSpPr>
            <p:cNvPr id="22" name="Rechthoek">
              <a:extLst>
                <a:ext uri="{FF2B5EF4-FFF2-40B4-BE49-F238E27FC236}">
                  <a16:creationId xmlns:a16="http://schemas.microsoft.com/office/drawing/2014/main" id="{D90C5314-50F9-1A8B-AFF8-1BF65C9E8C09}"/>
                </a:ext>
              </a:extLst>
            </p:cNvPr>
            <p:cNvSpPr/>
            <p:nvPr/>
          </p:nvSpPr>
          <p:spPr>
            <a:xfrm rot="1746594">
              <a:off x="7821833" y="113725"/>
              <a:ext cx="286938" cy="2975435"/>
            </a:xfrm>
            <a:prstGeom prst="rect">
              <a:avLst/>
            </a:prstGeom>
            <a:solidFill>
              <a:schemeClr val="accent4">
                <a:hueOff val="-461056"/>
                <a:satOff val="4338"/>
                <a:lumOff val="-10225"/>
                <a:alpha val="65775"/>
              </a:schemeClr>
            </a:solidFill>
            <a:ln w="25400" cap="flat">
              <a:solidFill>
                <a:srgbClr val="000000">
                  <a:alpha val="65775"/>
                </a:srgbClr>
              </a:solidFill>
              <a:prstDash val="solid"/>
              <a:miter lim="400000"/>
            </a:ln>
            <a:effectLst/>
          </p:spPr>
          <p:txBody>
            <a:bodyPr wrap="square" lIns="0" tIns="0" rIns="0" bIns="0" numCol="1" anchor="ctr">
              <a:noAutofit/>
            </a:bodyPr>
            <a:lstStyle/>
            <a:p>
              <a:pPr algn="ctr">
                <a:defRPr sz="3200">
                  <a:solidFill>
                    <a:srgbClr val="FFFFFF"/>
                  </a:solidFill>
                  <a:latin typeface="Helvetica Neue Medium"/>
                  <a:ea typeface="Helvetica Neue Medium"/>
                  <a:cs typeface="Helvetica Neue Medium"/>
                  <a:sym typeface="Helvetica Neue Medium"/>
                </a:defRPr>
              </a:pPr>
              <a:endParaRPr/>
            </a:p>
          </p:txBody>
        </p:sp>
        <p:sp>
          <p:nvSpPr>
            <p:cNvPr id="23" name="Lijn">
              <a:extLst>
                <a:ext uri="{FF2B5EF4-FFF2-40B4-BE49-F238E27FC236}">
                  <a16:creationId xmlns:a16="http://schemas.microsoft.com/office/drawing/2014/main" id="{217FDB22-3690-5C79-AC78-E97CF9A9B7BD}"/>
                </a:ext>
              </a:extLst>
            </p:cNvPr>
            <p:cNvSpPr/>
            <p:nvPr/>
          </p:nvSpPr>
          <p:spPr>
            <a:xfrm flipV="1">
              <a:off x="4693666" y="2760595"/>
              <a:ext cx="2278283" cy="3008050"/>
            </a:xfrm>
            <a:prstGeom prst="line">
              <a:avLst/>
            </a:prstGeom>
            <a:noFill/>
            <a:ln w="38100" cap="flat">
              <a:solidFill>
                <a:srgbClr val="000000">
                  <a:alpha val="59675"/>
                </a:srgbClr>
              </a:solidFill>
              <a:custDash>
                <a:ds d="200000" sp="200000"/>
              </a:custDash>
              <a:miter lim="400000"/>
            </a:ln>
            <a:effectLst/>
          </p:spPr>
          <p:txBody>
            <a:bodyPr wrap="square" lIns="0" tIns="0" rIns="0" bIns="0" numCol="1" anchor="ctr">
              <a:noAutofit/>
            </a:bodyPr>
            <a:lstStyle/>
            <a:p>
              <a:pPr algn="ctr">
                <a:defRPr sz="3200">
                  <a:solidFill>
                    <a:srgbClr val="FFFFFF"/>
                  </a:solidFill>
                  <a:latin typeface="Helvetica Neue Medium"/>
                  <a:ea typeface="Helvetica Neue Medium"/>
                  <a:cs typeface="Helvetica Neue Medium"/>
                  <a:sym typeface="Helvetica Neue Medium"/>
                </a:defRPr>
              </a:pPr>
              <a:endParaRPr/>
            </a:p>
          </p:txBody>
        </p:sp>
      </p:grpSp>
      <p:pic>
        <p:nvPicPr>
          <p:cNvPr id="25" name="Bildschirmfoto 2024-12-13 um 01.31.43.png" descr="Bildschirmfoto 2024-12-13 um 01.31.43.png">
            <a:extLst>
              <a:ext uri="{FF2B5EF4-FFF2-40B4-BE49-F238E27FC236}">
                <a16:creationId xmlns:a16="http://schemas.microsoft.com/office/drawing/2014/main" id="{4C30005D-B74F-2A7F-97EC-924F41A578B9}"/>
              </a:ext>
            </a:extLst>
          </p:cNvPr>
          <p:cNvPicPr>
            <a:picLocks noChangeAspect="1"/>
          </p:cNvPicPr>
          <p:nvPr/>
        </p:nvPicPr>
        <p:blipFill>
          <a:blip r:embed="rId4"/>
          <a:stretch>
            <a:fillRect/>
          </a:stretch>
        </p:blipFill>
        <p:spPr>
          <a:xfrm>
            <a:off x="3666810" y="3024001"/>
            <a:ext cx="4241149" cy="3535288"/>
          </a:xfrm>
          <a:prstGeom prst="rect">
            <a:avLst/>
          </a:prstGeom>
          <a:ln w="12700">
            <a:miter lim="400000"/>
          </a:ln>
        </p:spPr>
      </p:pic>
      <p:pic>
        <p:nvPicPr>
          <p:cNvPr id="28" name="Groepeer" descr="Groepeer">
            <a:extLst>
              <a:ext uri="{FF2B5EF4-FFF2-40B4-BE49-F238E27FC236}">
                <a16:creationId xmlns:a16="http://schemas.microsoft.com/office/drawing/2014/main" id="{8CB18C4D-52C4-421B-84A4-A25C09BA659A}"/>
              </a:ext>
            </a:extLst>
          </p:cNvPr>
          <p:cNvPicPr>
            <a:picLocks noChangeAspect="1"/>
          </p:cNvPicPr>
          <p:nvPr/>
        </p:nvPicPr>
        <p:blipFill>
          <a:blip r:embed="rId5"/>
          <a:srcRect t="14810" b="16820"/>
          <a:stretch>
            <a:fillRect/>
          </a:stretch>
        </p:blipFill>
        <p:spPr>
          <a:xfrm>
            <a:off x="72894" y="4042759"/>
            <a:ext cx="3594813" cy="1800000"/>
          </a:xfrm>
          <a:prstGeom prst="rect">
            <a:avLst/>
          </a:prstGeom>
          <a:ln w="12700">
            <a:miter lim="400000"/>
          </a:ln>
        </p:spPr>
      </p:pic>
      <p:grpSp>
        <p:nvGrpSpPr>
          <p:cNvPr id="29" name="Groepeer">
            <a:extLst>
              <a:ext uri="{FF2B5EF4-FFF2-40B4-BE49-F238E27FC236}">
                <a16:creationId xmlns:a16="http://schemas.microsoft.com/office/drawing/2014/main" id="{91231BAD-A3E7-C4C6-AF64-6F45DE76C07B}"/>
              </a:ext>
            </a:extLst>
          </p:cNvPr>
          <p:cNvGrpSpPr/>
          <p:nvPr/>
        </p:nvGrpSpPr>
        <p:grpSpPr>
          <a:xfrm>
            <a:off x="1727271" y="3697274"/>
            <a:ext cx="700363" cy="2200608"/>
            <a:chOff x="0" y="0"/>
            <a:chExt cx="700362" cy="3965063"/>
          </a:xfrm>
        </p:grpSpPr>
        <p:sp>
          <p:nvSpPr>
            <p:cNvPr id="30" name="Lijn">
              <a:extLst>
                <a:ext uri="{FF2B5EF4-FFF2-40B4-BE49-F238E27FC236}">
                  <a16:creationId xmlns:a16="http://schemas.microsoft.com/office/drawing/2014/main" id="{BB498603-B69B-2405-37B5-05B6B534F0C5}"/>
                </a:ext>
              </a:extLst>
            </p:cNvPr>
            <p:cNvSpPr/>
            <p:nvPr/>
          </p:nvSpPr>
          <p:spPr>
            <a:xfrm flipV="1">
              <a:off x="-1" y="0"/>
              <a:ext cx="2" cy="825794"/>
            </a:xfrm>
            <a:prstGeom prst="line">
              <a:avLst/>
            </a:prstGeom>
            <a:noFill/>
            <a:ln w="63500" cap="flat">
              <a:solidFill>
                <a:srgbClr val="DA8A31"/>
              </a:solidFill>
              <a:prstDash val="solid"/>
              <a:miter lim="400000"/>
            </a:ln>
            <a:effectLst/>
          </p:spPr>
          <p:txBody>
            <a:bodyPr wrap="square" lIns="71437" tIns="71437" rIns="71437" bIns="71437" numCol="1" anchor="ctr">
              <a:noAutofit/>
            </a:bodyPr>
            <a:lstStyle/>
            <a:p>
              <a:pPr algn="ctr" defTabSz="821531">
                <a:defRPr sz="3000">
                  <a:solidFill>
                    <a:srgbClr val="FFFFFF"/>
                  </a:solidFill>
                  <a:latin typeface="Helvetica Neue Medium"/>
                  <a:ea typeface="Helvetica Neue Medium"/>
                  <a:cs typeface="Helvetica Neue Medium"/>
                  <a:sym typeface="Helvetica Neue Medium"/>
                </a:defRPr>
              </a:pPr>
              <a:endParaRPr/>
            </a:p>
          </p:txBody>
        </p:sp>
        <p:sp>
          <p:nvSpPr>
            <p:cNvPr id="31" name="Lijn">
              <a:extLst>
                <a:ext uri="{FF2B5EF4-FFF2-40B4-BE49-F238E27FC236}">
                  <a16:creationId xmlns:a16="http://schemas.microsoft.com/office/drawing/2014/main" id="{F2F03500-BC1E-C9B0-3B33-AF4353F4424C}"/>
                </a:ext>
              </a:extLst>
            </p:cNvPr>
            <p:cNvSpPr/>
            <p:nvPr/>
          </p:nvSpPr>
          <p:spPr>
            <a:xfrm flipH="1" flipV="1">
              <a:off x="463" y="10975"/>
              <a:ext cx="695327" cy="1210520"/>
            </a:xfrm>
            <a:prstGeom prst="line">
              <a:avLst/>
            </a:prstGeom>
            <a:noFill/>
            <a:ln w="63500" cap="flat">
              <a:solidFill>
                <a:srgbClr val="DA8A31"/>
              </a:solidFill>
              <a:prstDash val="solid"/>
              <a:miter lim="400000"/>
            </a:ln>
            <a:effectLst/>
          </p:spPr>
          <p:txBody>
            <a:bodyPr wrap="square" lIns="71437" tIns="71437" rIns="71437" bIns="71437" numCol="1" anchor="ctr">
              <a:noAutofit/>
            </a:bodyPr>
            <a:lstStyle/>
            <a:p>
              <a:pPr algn="ctr" defTabSz="821531">
                <a:defRPr sz="3000">
                  <a:solidFill>
                    <a:srgbClr val="FFFFFF"/>
                  </a:solidFill>
                  <a:latin typeface="Helvetica Neue Medium"/>
                  <a:ea typeface="Helvetica Neue Medium"/>
                  <a:cs typeface="Helvetica Neue Medium"/>
                  <a:sym typeface="Helvetica Neue Medium"/>
                </a:defRPr>
              </a:pPr>
              <a:endParaRPr dirty="0"/>
            </a:p>
          </p:txBody>
        </p:sp>
        <p:sp>
          <p:nvSpPr>
            <p:cNvPr id="32" name="Lijn">
              <a:extLst>
                <a:ext uri="{FF2B5EF4-FFF2-40B4-BE49-F238E27FC236}">
                  <a16:creationId xmlns:a16="http://schemas.microsoft.com/office/drawing/2014/main" id="{0F1DC0A7-B6AE-63AB-933F-22AFB520283F}"/>
                </a:ext>
              </a:extLst>
            </p:cNvPr>
            <p:cNvSpPr/>
            <p:nvPr/>
          </p:nvSpPr>
          <p:spPr>
            <a:xfrm flipH="1">
              <a:off x="696252" y="1212132"/>
              <a:ext cx="1" cy="2752932"/>
            </a:xfrm>
            <a:prstGeom prst="line">
              <a:avLst/>
            </a:prstGeom>
            <a:noFill/>
            <a:ln w="63500" cap="flat">
              <a:solidFill>
                <a:srgbClr val="DA8A31"/>
              </a:solidFill>
              <a:prstDash val="solid"/>
              <a:miter lim="400000"/>
            </a:ln>
            <a:effectLst/>
          </p:spPr>
          <p:txBody>
            <a:bodyPr wrap="square" lIns="71437" tIns="71437" rIns="71437" bIns="71437" numCol="1" anchor="ctr">
              <a:noAutofit/>
            </a:bodyPr>
            <a:lstStyle/>
            <a:p>
              <a:pPr algn="ctr" defTabSz="821531">
                <a:defRPr sz="3000">
                  <a:solidFill>
                    <a:srgbClr val="FFFFFF"/>
                  </a:solidFill>
                  <a:latin typeface="Helvetica Neue Medium"/>
                  <a:ea typeface="Helvetica Neue Medium"/>
                  <a:cs typeface="Helvetica Neue Medium"/>
                  <a:sym typeface="Helvetica Neue Medium"/>
                </a:defRPr>
              </a:pPr>
              <a:endParaRPr/>
            </a:p>
          </p:txBody>
        </p:sp>
        <p:sp>
          <p:nvSpPr>
            <p:cNvPr id="33" name="Lijn">
              <a:extLst>
                <a:ext uri="{FF2B5EF4-FFF2-40B4-BE49-F238E27FC236}">
                  <a16:creationId xmlns:a16="http://schemas.microsoft.com/office/drawing/2014/main" id="{7FFAE53D-A0B5-8E8C-3AC5-0F63BA082591}"/>
                </a:ext>
              </a:extLst>
            </p:cNvPr>
            <p:cNvSpPr/>
            <p:nvPr/>
          </p:nvSpPr>
          <p:spPr>
            <a:xfrm>
              <a:off x="416609" y="3446600"/>
              <a:ext cx="283754" cy="518229"/>
            </a:xfrm>
            <a:prstGeom prst="line">
              <a:avLst/>
            </a:prstGeom>
            <a:noFill/>
            <a:ln w="63500" cap="flat">
              <a:solidFill>
                <a:srgbClr val="DA8A31"/>
              </a:solidFill>
              <a:prstDash val="solid"/>
              <a:miter lim="400000"/>
            </a:ln>
            <a:effectLst/>
          </p:spPr>
          <p:txBody>
            <a:bodyPr wrap="square" lIns="71437" tIns="71437" rIns="71437" bIns="71437" numCol="1" anchor="ctr">
              <a:noAutofit/>
            </a:bodyPr>
            <a:lstStyle/>
            <a:p>
              <a:pPr algn="ctr" defTabSz="821531">
                <a:defRPr sz="3000">
                  <a:solidFill>
                    <a:srgbClr val="FFFFFF"/>
                  </a:solidFill>
                  <a:latin typeface="Helvetica Neue Medium"/>
                  <a:ea typeface="Helvetica Neue Medium"/>
                  <a:cs typeface="Helvetica Neue Medium"/>
                  <a:sym typeface="Helvetica Neue Medium"/>
                </a:defRPr>
              </a:pPr>
              <a:endParaRPr/>
            </a:p>
          </p:txBody>
        </p:sp>
      </p:grpSp>
      <p:sp>
        <p:nvSpPr>
          <p:cNvPr id="35" name="Lijn">
            <a:extLst>
              <a:ext uri="{FF2B5EF4-FFF2-40B4-BE49-F238E27FC236}">
                <a16:creationId xmlns:a16="http://schemas.microsoft.com/office/drawing/2014/main" id="{1EE717DE-6942-8695-7553-9C287C500B76}"/>
              </a:ext>
            </a:extLst>
          </p:cNvPr>
          <p:cNvSpPr/>
          <p:nvPr/>
        </p:nvSpPr>
        <p:spPr>
          <a:xfrm flipV="1">
            <a:off x="1755171" y="3154635"/>
            <a:ext cx="2142459" cy="512661"/>
          </a:xfrm>
          <a:prstGeom prst="line">
            <a:avLst/>
          </a:prstGeom>
          <a:ln w="28575">
            <a:prstDash val="dash"/>
          </a:ln>
        </p:spPr>
        <p:style>
          <a:lnRef idx="1">
            <a:schemeClr val="accent2"/>
          </a:lnRef>
          <a:fillRef idx="0">
            <a:schemeClr val="accent2"/>
          </a:fillRef>
          <a:effectRef idx="0">
            <a:schemeClr val="accent2"/>
          </a:effectRef>
          <a:fontRef idx="minor">
            <a:schemeClr val="tx1"/>
          </a:fontRef>
        </p:style>
        <p:txBody>
          <a:bodyPr lIns="71437" tIns="71437" rIns="71437" bIns="71437" anchor="ctr"/>
          <a:lstStyle/>
          <a:p>
            <a:pPr algn="ctr" defTabSz="821531">
              <a:defRPr sz="3000">
                <a:solidFill>
                  <a:srgbClr val="FFFFFF"/>
                </a:solidFill>
                <a:latin typeface="Helvetica Neue Medium"/>
                <a:ea typeface="Helvetica Neue Medium"/>
                <a:cs typeface="Helvetica Neue Medium"/>
                <a:sym typeface="Helvetica Neue Medium"/>
              </a:defRPr>
            </a:pPr>
            <a:endParaRPr dirty="0"/>
          </a:p>
        </p:txBody>
      </p:sp>
      <p:sp>
        <p:nvSpPr>
          <p:cNvPr id="36" name="Lijn">
            <a:extLst>
              <a:ext uri="{FF2B5EF4-FFF2-40B4-BE49-F238E27FC236}">
                <a16:creationId xmlns:a16="http://schemas.microsoft.com/office/drawing/2014/main" id="{6EC00615-B4F1-9FE8-709D-92B22A8039D3}"/>
              </a:ext>
            </a:extLst>
          </p:cNvPr>
          <p:cNvSpPr/>
          <p:nvPr/>
        </p:nvSpPr>
        <p:spPr>
          <a:xfrm>
            <a:off x="2445521" y="5912581"/>
            <a:ext cx="1452109" cy="602580"/>
          </a:xfrm>
          <a:prstGeom prst="line">
            <a:avLst/>
          </a:prstGeom>
          <a:ln w="28575">
            <a:prstDash val="dash"/>
          </a:ln>
        </p:spPr>
        <p:style>
          <a:lnRef idx="1">
            <a:schemeClr val="accent2"/>
          </a:lnRef>
          <a:fillRef idx="0">
            <a:schemeClr val="accent2"/>
          </a:fillRef>
          <a:effectRef idx="0">
            <a:schemeClr val="accent2"/>
          </a:effectRef>
          <a:fontRef idx="minor">
            <a:schemeClr val="tx1"/>
          </a:fontRef>
        </p:style>
        <p:txBody>
          <a:bodyPr lIns="71437" tIns="71437" rIns="71437" bIns="71437" anchor="ctr"/>
          <a:lstStyle/>
          <a:p>
            <a:pPr algn="ctr" defTabSz="821531">
              <a:defRPr sz="3000">
                <a:solidFill>
                  <a:srgbClr val="FFFFFF"/>
                </a:solidFill>
                <a:latin typeface="Helvetica Neue Medium"/>
                <a:ea typeface="Helvetica Neue Medium"/>
                <a:cs typeface="Helvetica Neue Medium"/>
                <a:sym typeface="Helvetica Neue Medium"/>
              </a:defRPr>
            </a:pPr>
            <a:endParaRPr/>
          </a:p>
        </p:txBody>
      </p:sp>
    </p:spTree>
    <p:extLst>
      <p:ext uri="{BB962C8B-B14F-4D97-AF65-F5344CB8AC3E}">
        <p14:creationId xmlns:p14="http://schemas.microsoft.com/office/powerpoint/2010/main" val="1013937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03FE1-BE33-86B0-D4D0-B11CABADBB4D}"/>
              </a:ext>
            </a:extLst>
          </p:cNvPr>
          <p:cNvSpPr>
            <a:spLocks noGrp="1"/>
          </p:cNvSpPr>
          <p:nvPr>
            <p:ph type="title"/>
          </p:nvPr>
        </p:nvSpPr>
        <p:spPr/>
        <p:txBody>
          <a:bodyPr/>
          <a:lstStyle/>
          <a:p>
            <a:r>
              <a:rPr lang="en-GB" dirty="0"/>
              <a:t>Reconstruction of </a:t>
            </a:r>
            <a:r>
              <a:rPr lang="en-GB" dirty="0" err="1"/>
              <a:t>taus</a:t>
            </a:r>
            <a:endParaRPr lang="en-GB" dirty="0"/>
          </a:p>
        </p:txBody>
      </p:sp>
      <p:sp>
        <p:nvSpPr>
          <p:cNvPr id="3" name="Content Placeholder 2">
            <a:extLst>
              <a:ext uri="{FF2B5EF4-FFF2-40B4-BE49-F238E27FC236}">
                <a16:creationId xmlns:a16="http://schemas.microsoft.com/office/drawing/2014/main" id="{D47BA5CF-781B-134D-5223-42BDF0EBFCDA}"/>
              </a:ext>
            </a:extLst>
          </p:cNvPr>
          <p:cNvSpPr>
            <a:spLocks noGrp="1"/>
          </p:cNvSpPr>
          <p:nvPr>
            <p:ph idx="1"/>
          </p:nvPr>
        </p:nvSpPr>
        <p:spPr/>
        <p:txBody>
          <a:bodyPr/>
          <a:lstStyle/>
          <a:p>
            <a:r>
              <a:rPr lang="en-GB" dirty="0"/>
              <a:t>The tau also decays after traveling a few mm in the detector</a:t>
            </a:r>
          </a:p>
          <a:p>
            <a:pPr lvl="1"/>
            <a:r>
              <a:rPr lang="en-GB" dirty="0"/>
              <a:t>We will focus on the final state where both </a:t>
            </a:r>
            <a:r>
              <a:rPr lang="en-GB" dirty="0" err="1"/>
              <a:t>taus</a:t>
            </a:r>
            <a:r>
              <a:rPr lang="en-GB" dirty="0"/>
              <a:t> decay into</a:t>
            </a:r>
            <a:br>
              <a:rPr lang="en-GB" dirty="0"/>
            </a:br>
            <a:r>
              <a:rPr lang="en-GB" dirty="0"/>
              <a:t>hadrons + 1 neutrino</a:t>
            </a:r>
          </a:p>
          <a:p>
            <a:pPr lvl="1"/>
            <a:r>
              <a:rPr lang="en-GB" dirty="0"/>
              <a:t>The neutrino leaves the detector undetected</a:t>
            </a:r>
          </a:p>
          <a:p>
            <a:pPr lvl="1"/>
            <a:r>
              <a:rPr lang="en-GB" dirty="0"/>
              <a:t>The Hadron final state also creates a jet in the detector</a:t>
            </a:r>
          </a:p>
          <a:p>
            <a:pPr lvl="2"/>
            <a:r>
              <a:rPr lang="en-GB" dirty="0"/>
              <a:t>We can distinguish b-jets and tau-jets.</a:t>
            </a:r>
          </a:p>
        </p:txBody>
      </p:sp>
      <p:sp>
        <p:nvSpPr>
          <p:cNvPr id="4" name="Slide Number Placeholder 3">
            <a:extLst>
              <a:ext uri="{FF2B5EF4-FFF2-40B4-BE49-F238E27FC236}">
                <a16:creationId xmlns:a16="http://schemas.microsoft.com/office/drawing/2014/main" id="{B7DDB5D8-D575-4DF7-E3F1-BE99F464D87E}"/>
              </a:ext>
            </a:extLst>
          </p:cNvPr>
          <p:cNvSpPr>
            <a:spLocks noGrp="1"/>
          </p:cNvSpPr>
          <p:nvPr>
            <p:ph type="sldNum" sz="quarter" idx="12"/>
          </p:nvPr>
        </p:nvSpPr>
        <p:spPr/>
        <p:txBody>
          <a:bodyPr/>
          <a:lstStyle/>
          <a:p>
            <a:fld id="{FA1976BF-8893-4F90-A77B-25C1D11E43CA}" type="slidenum">
              <a:rPr lang="en-GB" smtClean="0"/>
              <a:t>9</a:t>
            </a:fld>
            <a:endParaRPr lang="en-GB"/>
          </a:p>
        </p:txBody>
      </p:sp>
      <p:grpSp>
        <p:nvGrpSpPr>
          <p:cNvPr id="5" name="Groepeer">
            <a:extLst>
              <a:ext uri="{FF2B5EF4-FFF2-40B4-BE49-F238E27FC236}">
                <a16:creationId xmlns:a16="http://schemas.microsoft.com/office/drawing/2014/main" id="{77667803-7953-BC05-A2AF-40E1B82296B7}"/>
              </a:ext>
            </a:extLst>
          </p:cNvPr>
          <p:cNvGrpSpPr/>
          <p:nvPr/>
        </p:nvGrpSpPr>
        <p:grpSpPr>
          <a:xfrm>
            <a:off x="3158598" y="3028395"/>
            <a:ext cx="3802379" cy="3177540"/>
            <a:chOff x="0" y="0"/>
            <a:chExt cx="10253698" cy="7407468"/>
          </a:xfrm>
        </p:grpSpPr>
        <p:pic>
          <p:nvPicPr>
            <p:cNvPr id="6" name="pasted-image.tiff" descr="pasted-image.tiff">
              <a:extLst>
                <a:ext uri="{FF2B5EF4-FFF2-40B4-BE49-F238E27FC236}">
                  <a16:creationId xmlns:a16="http://schemas.microsoft.com/office/drawing/2014/main" id="{D7FAE499-1BEE-2B55-8C55-46163EE98C3B}"/>
                </a:ext>
              </a:extLst>
            </p:cNvPr>
            <p:cNvPicPr>
              <a:picLocks/>
            </p:cNvPicPr>
            <p:nvPr/>
          </p:nvPicPr>
          <p:blipFill>
            <a:blip r:embed="rId2"/>
            <a:stretch>
              <a:fillRect/>
            </a:stretch>
          </p:blipFill>
          <p:spPr>
            <a:xfrm>
              <a:off x="1492116" y="216"/>
              <a:ext cx="8761583" cy="6502373"/>
            </a:xfrm>
            <a:prstGeom prst="rect">
              <a:avLst/>
            </a:prstGeom>
            <a:ln w="12700" cap="flat">
              <a:noFill/>
              <a:miter lim="400000"/>
            </a:ln>
            <a:effectLst/>
          </p:spPr>
        </p:pic>
        <p:sp>
          <p:nvSpPr>
            <p:cNvPr id="7" name="Lijn">
              <a:extLst>
                <a:ext uri="{FF2B5EF4-FFF2-40B4-BE49-F238E27FC236}">
                  <a16:creationId xmlns:a16="http://schemas.microsoft.com/office/drawing/2014/main" id="{C3FF18B8-E555-D5DC-0435-F7A77234B38F}"/>
                </a:ext>
              </a:extLst>
            </p:cNvPr>
            <p:cNvSpPr/>
            <p:nvPr/>
          </p:nvSpPr>
          <p:spPr>
            <a:xfrm>
              <a:off x="4935086" y="3362936"/>
              <a:ext cx="4874016" cy="17719"/>
            </a:xfrm>
            <a:prstGeom prst="line">
              <a:avLst/>
            </a:prstGeom>
            <a:noFill/>
            <a:ln w="38100" cap="flat">
              <a:solidFill>
                <a:srgbClr val="000000"/>
              </a:solidFill>
              <a:prstDash val="sysDot"/>
              <a:miter lim="400000"/>
            </a:ln>
            <a:effectLst/>
          </p:spPr>
          <p:txBody>
            <a:bodyPr wrap="square" lIns="19050" tIns="19050" rIns="19050" bIns="19050" numCol="1" anchor="ctr">
              <a:noAutofit/>
            </a:bodyPr>
            <a:lstStyle/>
            <a:p>
              <a:pPr algn="ctr" defTabSz="309562">
                <a:defRPr sz="1200">
                  <a:solidFill>
                    <a:srgbClr val="000000"/>
                  </a:solidFill>
                  <a:latin typeface="Avenir Next Medium"/>
                  <a:ea typeface="Avenir Next Medium"/>
                  <a:cs typeface="Avenir Next Medium"/>
                  <a:sym typeface="Avenir Next Medium"/>
                </a:defRPr>
              </a:pPr>
              <a:endParaRPr/>
            </a:p>
          </p:txBody>
        </p:sp>
        <p:sp>
          <p:nvSpPr>
            <p:cNvPr id="8" name="Lijn">
              <a:extLst>
                <a:ext uri="{FF2B5EF4-FFF2-40B4-BE49-F238E27FC236}">
                  <a16:creationId xmlns:a16="http://schemas.microsoft.com/office/drawing/2014/main" id="{2E39BA89-8580-A49D-42B7-D84066FE6015}"/>
                </a:ext>
              </a:extLst>
            </p:cNvPr>
            <p:cNvSpPr/>
            <p:nvPr/>
          </p:nvSpPr>
          <p:spPr>
            <a:xfrm flipH="1">
              <a:off x="2811213" y="3388995"/>
              <a:ext cx="2056815" cy="2875304"/>
            </a:xfrm>
            <a:prstGeom prst="line">
              <a:avLst/>
            </a:prstGeom>
            <a:noFill/>
            <a:ln w="38100" cap="flat">
              <a:solidFill>
                <a:srgbClr val="000000"/>
              </a:solidFill>
              <a:prstDash val="sysDot"/>
              <a:miter lim="400000"/>
            </a:ln>
            <a:effectLst/>
          </p:spPr>
          <p:txBody>
            <a:bodyPr wrap="square" lIns="19050" tIns="19050" rIns="19050" bIns="19050" numCol="1" anchor="ctr">
              <a:noAutofit/>
            </a:bodyPr>
            <a:lstStyle/>
            <a:p>
              <a:pPr algn="ctr" defTabSz="309562">
                <a:defRPr sz="1200">
                  <a:solidFill>
                    <a:srgbClr val="000000"/>
                  </a:solidFill>
                  <a:latin typeface="Avenir Next Medium"/>
                  <a:ea typeface="Avenir Next Medium"/>
                  <a:cs typeface="Avenir Next Medium"/>
                  <a:sym typeface="Avenir Next Medium"/>
                </a:defRPr>
              </a:pPr>
              <a:endParaRPr/>
            </a:p>
          </p:txBody>
        </p:sp>
        <p:sp>
          <p:nvSpPr>
            <p:cNvPr id="9" name="Tau decay modes:">
              <a:extLst>
                <a:ext uri="{FF2B5EF4-FFF2-40B4-BE49-F238E27FC236}">
                  <a16:creationId xmlns:a16="http://schemas.microsoft.com/office/drawing/2014/main" id="{4D5C5EDD-0640-765A-9765-6DA98797F225}"/>
                </a:ext>
              </a:extLst>
            </p:cNvPr>
            <p:cNvSpPr txBox="1"/>
            <p:nvPr/>
          </p:nvSpPr>
          <p:spPr>
            <a:xfrm>
              <a:off x="0" y="0"/>
              <a:ext cx="3801727" cy="74207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numCol="1" anchor="ctr">
              <a:noAutofit/>
            </a:bodyPr>
            <a:lstStyle>
              <a:lvl1pPr>
                <a:lnSpc>
                  <a:spcPct val="120000"/>
                </a:lnSpc>
                <a:defRPr sz="3400" u="sng">
                  <a:solidFill>
                    <a:srgbClr val="000000"/>
                  </a:solidFill>
                </a:defRPr>
              </a:lvl1pPr>
            </a:lstStyle>
            <a:p>
              <a:r>
                <a:rPr sz="1600" dirty="0"/>
                <a:t>Tau decay modes:</a:t>
              </a:r>
            </a:p>
          </p:txBody>
        </p:sp>
        <p:sp>
          <p:nvSpPr>
            <p:cNvPr id="10" name="Credit: Izaak Neutelings">
              <a:extLst>
                <a:ext uri="{FF2B5EF4-FFF2-40B4-BE49-F238E27FC236}">
                  <a16:creationId xmlns:a16="http://schemas.microsoft.com/office/drawing/2014/main" id="{E6A0A8DB-2D1B-4DA8-FD35-87A264035457}"/>
                </a:ext>
              </a:extLst>
            </p:cNvPr>
            <p:cNvSpPr txBox="1"/>
            <p:nvPr/>
          </p:nvSpPr>
          <p:spPr>
            <a:xfrm>
              <a:off x="5515751" y="5994061"/>
              <a:ext cx="4420603" cy="141340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9050" tIns="19050" rIns="19050" bIns="19050" numCol="1" anchor="ctr">
              <a:noAutofit/>
            </a:bodyPr>
            <a:lstStyle/>
            <a:p>
              <a:pPr algn="ctr" defTabSz="309562">
                <a:defRPr sz="2600">
                  <a:solidFill>
                    <a:srgbClr val="000000"/>
                  </a:solidFill>
                  <a:latin typeface="Avenir Next Medium"/>
                  <a:ea typeface="Avenir Next Medium"/>
                  <a:cs typeface="Avenir Next Medium"/>
                  <a:sym typeface="Avenir Next Medium"/>
                </a:defRPr>
              </a:pPr>
              <a:r>
                <a:rPr sz="1600" dirty="0"/>
                <a:t>Credit: </a:t>
              </a:r>
              <a:r>
                <a:rPr sz="1600" u="sng" dirty="0">
                  <a:solidFill>
                    <a:srgbClr val="942193"/>
                  </a:solidFill>
                  <a:hlinkClick r:id="rId3"/>
                </a:rPr>
                <a:t>Izaak Neutelings</a:t>
              </a:r>
            </a:p>
          </p:txBody>
        </p:sp>
      </p:grpSp>
      <p:pic>
        <p:nvPicPr>
          <p:cNvPr id="11" name="Schermafbeelding 2025-12-05 om 16.08.54.png" descr="Schermafbeelding 2025-12-05 om 16.08.54.png">
            <a:extLst>
              <a:ext uri="{FF2B5EF4-FFF2-40B4-BE49-F238E27FC236}">
                <a16:creationId xmlns:a16="http://schemas.microsoft.com/office/drawing/2014/main" id="{5DB76254-F717-F7BD-B7C5-FA795C822A16}"/>
              </a:ext>
            </a:extLst>
          </p:cNvPr>
          <p:cNvPicPr>
            <a:picLocks noChangeAspect="1"/>
          </p:cNvPicPr>
          <p:nvPr/>
        </p:nvPicPr>
        <p:blipFill>
          <a:blip r:embed="rId4"/>
          <a:stretch>
            <a:fillRect/>
          </a:stretch>
        </p:blipFill>
        <p:spPr>
          <a:xfrm>
            <a:off x="8852048" y="2789111"/>
            <a:ext cx="3283773" cy="2810523"/>
          </a:xfrm>
          <a:prstGeom prst="rect">
            <a:avLst/>
          </a:prstGeom>
          <a:ln w="12700">
            <a:miter lim="400000"/>
          </a:ln>
        </p:spPr>
      </p:pic>
      <p:pic>
        <p:nvPicPr>
          <p:cNvPr id="12" name="Picture 11">
            <a:extLst>
              <a:ext uri="{FF2B5EF4-FFF2-40B4-BE49-F238E27FC236}">
                <a16:creationId xmlns:a16="http://schemas.microsoft.com/office/drawing/2014/main" id="{54FFA145-1241-527B-77A4-F6A2FFDD67C1}"/>
              </a:ext>
            </a:extLst>
          </p:cNvPr>
          <p:cNvPicPr>
            <a:picLocks noChangeAspect="1"/>
          </p:cNvPicPr>
          <p:nvPr/>
        </p:nvPicPr>
        <p:blipFill>
          <a:blip r:embed="rId5"/>
          <a:srcRect l="8782" t="17818" r="13570"/>
          <a:stretch/>
        </p:blipFill>
        <p:spPr>
          <a:xfrm>
            <a:off x="7036235" y="3485195"/>
            <a:ext cx="2164944" cy="1986762"/>
          </a:xfrm>
          <a:prstGeom prst="rect">
            <a:avLst/>
          </a:prstGeom>
        </p:spPr>
      </p:pic>
      <p:pic>
        <p:nvPicPr>
          <p:cNvPr id="13" name="Picture 2" descr="particle physics - Can tau decay into a pair of charm and strange quarks? -  Physics Stack Exchange">
            <a:extLst>
              <a:ext uri="{FF2B5EF4-FFF2-40B4-BE49-F238E27FC236}">
                <a16:creationId xmlns:a16="http://schemas.microsoft.com/office/drawing/2014/main" id="{D7D9DEB1-ECA9-9498-09AE-DC73589F75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890" y="3657229"/>
            <a:ext cx="2996496" cy="1531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27135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bd4426b-5d52-457b-ad2e-fbe025113f6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30A62C1AE8CC04D82384DA1EB54E45F" ma:contentTypeVersion="16" ma:contentTypeDescription="Create a new document." ma:contentTypeScope="" ma:versionID="695fdca30357dd5b0eb2f091c86b031c">
  <xsd:schema xmlns:xsd="http://www.w3.org/2001/XMLSchema" xmlns:xs="http://www.w3.org/2001/XMLSchema" xmlns:p="http://schemas.microsoft.com/office/2006/metadata/properties" xmlns:ns3="abd4426b-5d52-457b-ad2e-fbe025113f6a" xmlns:ns4="265fc2f6-d509-454f-a2a9-594338b288a7" targetNamespace="http://schemas.microsoft.com/office/2006/metadata/properties" ma:root="true" ma:fieldsID="de487ced1a6c76d7a7d80ec832deb3e9" ns3:_="" ns4:_="">
    <xsd:import namespace="abd4426b-5d52-457b-ad2e-fbe025113f6a"/>
    <xsd:import namespace="265fc2f6-d509-454f-a2a9-594338b288a7"/>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ServiceSearchPropertie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d4426b-5d52-457b-ad2e-fbe025113f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65fc2f6-d509-454f-a2a9-594338b288a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14D354-51B6-4BCC-A9E8-EDEF441CDDFC}">
  <ds:schemaRefs>
    <ds:schemaRef ds:uri="http://www.w3.org/XML/1998/namespace"/>
    <ds:schemaRef ds:uri="http://schemas.microsoft.com/office/2006/documentManagement/types"/>
    <ds:schemaRef ds:uri="http://purl.org/dc/dcmitype/"/>
    <ds:schemaRef ds:uri="http://schemas.microsoft.com/office/2006/metadata/properties"/>
    <ds:schemaRef ds:uri="http://purl.org/dc/elements/1.1/"/>
    <ds:schemaRef ds:uri="abd4426b-5d52-457b-ad2e-fbe025113f6a"/>
    <ds:schemaRef ds:uri="265fc2f6-d509-454f-a2a9-594338b288a7"/>
    <ds:schemaRef ds:uri="http://purl.org/dc/term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ABCDAA17-C032-414A-9A64-20F9C73B85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d4426b-5d52-457b-ad2e-fbe025113f6a"/>
    <ds:schemaRef ds:uri="265fc2f6-d509-454f-a2a9-594338b288a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A0BC82-E195-45DC-A89E-574D24FAB632}">
  <ds:schemaRefs>
    <ds:schemaRef ds:uri="http://schemas.microsoft.com/sharepoint/v3/contenttype/forms"/>
  </ds:schemaRefs>
</ds:datastoreItem>
</file>

<file path=docMetadata/LabelInfo.xml><?xml version="1.0" encoding="utf-8"?>
<clbl:labelList xmlns:clbl="http://schemas.microsoft.com/office/2020/mipLabelMetadata">
  <clbl:label id="{53255131-b129-4010-86e1-474bfd7e8076}" enabled="0" method="" siteId="{53255131-b129-4010-86e1-474bfd7e8076}" removed="1"/>
</clbl:labelList>
</file>

<file path=docProps/app.xml><?xml version="1.0" encoding="utf-8"?>
<Properties xmlns="http://schemas.openxmlformats.org/officeDocument/2006/extended-properties" xmlns:vt="http://schemas.openxmlformats.org/officeDocument/2006/docPropsVTypes">
  <TotalTime>7605</TotalTime>
  <Words>1906</Words>
  <Application>Microsoft Macintosh PowerPoint</Application>
  <PresentationFormat>Widescreen</PresentationFormat>
  <Paragraphs>292</Paragraphs>
  <Slides>22</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Cambria Math</vt:lpstr>
      <vt:lpstr>CMU Sans Serif</vt:lpstr>
      <vt:lpstr>Wingdings</vt:lpstr>
      <vt:lpstr>Office Theme</vt:lpstr>
      <vt:lpstr>Higgs Pair Production at the FCC</vt:lpstr>
      <vt:lpstr>The Higgs Boson</vt:lpstr>
      <vt:lpstr>Higgs Field</vt:lpstr>
      <vt:lpstr>Di-Higgs Final States</vt:lpstr>
      <vt:lpstr>Within the ATLAS Detector</vt:lpstr>
      <vt:lpstr>The FCC and the detection of particles</vt:lpstr>
      <vt:lpstr>Event properties and coordinate system (https://atlas.cern/node/39013 )</vt:lpstr>
      <vt:lpstr>Reconstruction of b-jets</vt:lpstr>
      <vt:lpstr>Reconstruction of taus</vt:lpstr>
      <vt:lpstr>HH production</vt:lpstr>
      <vt:lpstr>The scope of the project</vt:lpstr>
      <vt:lpstr>Tomorrows projects</vt:lpstr>
      <vt:lpstr>PowerPoint Presentation</vt:lpstr>
      <vt:lpstr>Within the ATLAS Detector</vt:lpstr>
      <vt:lpstr>My Contribution So Far</vt:lpstr>
      <vt:lpstr>Previous Results</vt:lpstr>
      <vt:lpstr>Projected Results</vt:lpstr>
      <vt:lpstr>Summary</vt:lpstr>
      <vt:lpstr>References</vt:lpstr>
      <vt:lpstr>ggF Box and VBF HH Production</vt:lpstr>
      <vt:lpstr>LepHad and HadHad Channels</vt:lpstr>
      <vt:lpstr>Graph Neural Networks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Wood, Lennox</dc:creator>
  <cp:lastModifiedBy>Degens, Jordy</cp:lastModifiedBy>
  <cp:revision>48</cp:revision>
  <dcterms:created xsi:type="dcterms:W3CDTF">2025-10-07T10:41:06Z</dcterms:created>
  <dcterms:modified xsi:type="dcterms:W3CDTF">2026-08-19T09:20:48Z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0x010100F30A62C1AE8CC04D82384DA1EB54E45F</vt:lpwstr>
  </property>
</Properties>
</file>