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6822C7-4CC8-F95B-8C0C-1E320A2DBBB2}" v="1360" dt="2026-10-01T12:05:48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stec-stfc/laura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astec-stfc/sarabi/tree/main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ithub.com/astec-stfc/simba.git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abs/2604.19101" TargetMode="External"/><Relationship Id="rId5" Type="http://schemas.openxmlformats.org/officeDocument/2006/relationships/hyperlink" Target="https://arxiv.org/abs/2604.19103" TargetMode="External"/><Relationship Id="rId4" Type="http://schemas.openxmlformats.org/officeDocument/2006/relationships/hyperlink" Target="https://arxiv.org/abs/2509.19794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>
                <a:ea typeface="+mj-lt"/>
                <a:cs typeface="+mj-lt"/>
              </a:rPr>
              <a:t>Priorities for Realistic Control System Simulations with JANUS/Virtual Accelerator 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Matt King</a:t>
            </a:r>
          </a:p>
          <a:p>
            <a:r>
              <a:rPr lang="en-US"/>
              <a:t>ML4Accelerators</a:t>
            </a: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AFA6-5719-C9F7-9E17-E2617AE1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142875"/>
            <a:ext cx="10515600" cy="1325563"/>
          </a:xfrm>
        </p:spPr>
        <p:txBody>
          <a:bodyPr/>
          <a:lstStyle/>
          <a:p>
            <a:r>
              <a:rPr lang="en-US"/>
              <a:t>Questions to Discuss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B0B60B-A659-FE68-70A9-2496276794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7700" y="1455208"/>
            <a:ext cx="8790516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How close to the real machine do we </a:t>
            </a:r>
            <a:r>
              <a:rPr lang="en-US" b="1" i="1"/>
              <a:t>need </a:t>
            </a:r>
            <a:r>
              <a:rPr lang="en-US" b="1"/>
              <a:t>a virtual control system to be?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Do different applications have different needs?</a:t>
            </a:r>
          </a:p>
          <a:p>
            <a:r>
              <a:rPr lang="en-US" b="1"/>
              <a:t>Which pieces of hardware are a priority to simulate?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Are there common priorities for several applications?</a:t>
            </a:r>
          </a:p>
          <a:p>
            <a:r>
              <a:rPr lang="en-US" b="1"/>
              <a:t>How would you expect them to be developed?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DIY?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Contribute?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Pass onto main developers?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173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5C58-4459-1E4B-F203-03D620658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46" y="179271"/>
            <a:ext cx="10515600" cy="1325563"/>
          </a:xfrm>
        </p:spPr>
        <p:txBody>
          <a:bodyPr/>
          <a:lstStyle/>
          <a:p>
            <a:r>
              <a:rPr lang="en-US"/>
              <a:t>Examples of Control System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F98C4-9E52-B52A-71FA-A4AD0279A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346" y="1714113"/>
            <a:ext cx="11342648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Setpoints </a:t>
            </a:r>
            <a:r>
              <a:rPr lang="en-US" b="1">
                <a:ea typeface="+mn-lt"/>
                <a:cs typeface="+mn-lt"/>
              </a:rPr>
              <a:t>→ Readbacks: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Basic update, but not necessarily realistic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On the real machine: Do they update instantaneously? Do we need delay?</a:t>
            </a:r>
          </a:p>
          <a:p>
            <a:r>
              <a:rPr lang="en-US" b="1"/>
              <a:t>Noise around a value: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Basic update, may need to be tuned to match physical hardware</a:t>
            </a:r>
          </a:p>
          <a:p>
            <a:r>
              <a:rPr lang="en-US" b="1"/>
              <a:t>Processes that chain values together: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"Beam on screen" for </a:t>
            </a:r>
            <a:r>
              <a:rPr lang="en-US" err="1"/>
              <a:t>clara</a:t>
            </a:r>
            <a:r>
              <a:rPr lang="en-US"/>
              <a:t>: </a:t>
            </a:r>
            <a:r>
              <a:rPr lang="en-US" err="1"/>
              <a:t>enum</a:t>
            </a:r>
            <a:r>
              <a:rPr lang="en-US"/>
              <a:t> </a:t>
            </a:r>
            <a:r>
              <a:rPr lang="en-US">
                <a:ea typeface="+mn-lt"/>
                <a:cs typeface="+mn-lt"/>
              </a:rPr>
              <a:t>→ position setpoint → delayed readback → camera acquiring → image arrays being set.</a:t>
            </a:r>
          </a:p>
        </p:txBody>
      </p:sp>
    </p:spTree>
    <p:extLst>
      <p:ext uri="{BB962C8B-B14F-4D97-AF65-F5344CB8AC3E}">
        <p14:creationId xmlns:p14="http://schemas.microsoft.com/office/powerpoint/2010/main" val="4180836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1F181-2A71-DC1E-8284-6FCBBC9BC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61" y="2710"/>
            <a:ext cx="10515600" cy="1325563"/>
          </a:xfrm>
        </p:spPr>
        <p:txBody>
          <a:bodyPr/>
          <a:lstStyle/>
          <a:p>
            <a:r>
              <a:rPr lang="en-US"/>
              <a:t>Common hardware interactions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E4296-7DAD-4EE8-7F48-6C34AD7975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761" y="1249478"/>
            <a:ext cx="10766502" cy="515980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Magnets: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Current, K, Power status (on/off), CS limits, Interlocks</a:t>
            </a:r>
          </a:p>
          <a:p>
            <a:r>
              <a:rPr lang="en-US" b="1"/>
              <a:t>Cavities: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Phase, Off-crest Phase, Crest Phase, Power, Gradients, Interlocks, Timings</a:t>
            </a:r>
          </a:p>
          <a:p>
            <a:r>
              <a:rPr lang="en-US" b="1"/>
              <a:t>Screens: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Devices, Device setpoints, motor setpoints, motor readbacks, set multiple axes, interlocks</a:t>
            </a:r>
          </a:p>
          <a:p>
            <a:r>
              <a:rPr lang="en-US" b="1"/>
              <a:t>Cameras: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/>
              <a:t>Acquisition, Image saving (multiple formats), ROI settings, Live analysis?</a:t>
            </a:r>
          </a:p>
        </p:txBody>
      </p:sp>
    </p:spTree>
    <p:extLst>
      <p:ext uri="{BB962C8B-B14F-4D97-AF65-F5344CB8AC3E}">
        <p14:creationId xmlns:p14="http://schemas.microsoft.com/office/powerpoint/2010/main" val="3166570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6B993-52B4-762D-D834-F4BDE6876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346" y="2709"/>
            <a:ext cx="10515600" cy="1028198"/>
          </a:xfrm>
        </p:spPr>
        <p:txBody>
          <a:bodyPr/>
          <a:lstStyle/>
          <a:p>
            <a:r>
              <a:rPr lang="en-US"/>
              <a:t>LAURA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E3282BB-E2B9-3BFB-6173-BAD78C42E248}"/>
              </a:ext>
            </a:extLst>
          </p:cNvPr>
          <p:cNvSpPr>
            <a:spLocks noGrp="1"/>
          </p:cNvSpPr>
          <p:nvPr/>
        </p:nvSpPr>
        <p:spPr>
          <a:xfrm>
            <a:off x="271346" y="970698"/>
            <a:ext cx="10515600" cy="5550094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Python package for creating, translating, and manipulating particle accelerator lattices</a:t>
            </a:r>
          </a:p>
          <a:p>
            <a:r>
              <a:rPr lang="en-GB"/>
              <a:t>Standardized, extensible data model for:</a:t>
            </a:r>
          </a:p>
          <a:p>
            <a:pPr lvl="1"/>
            <a:r>
              <a:rPr lang="en-GB"/>
              <a:t> elements</a:t>
            </a:r>
          </a:p>
          <a:p>
            <a:pPr lvl="1"/>
            <a:r>
              <a:rPr lang="en-GB"/>
              <a:t> sections </a:t>
            </a:r>
          </a:p>
          <a:p>
            <a:pPr lvl="1"/>
            <a:r>
              <a:rPr lang="en-GB"/>
              <a:t> layouts</a:t>
            </a:r>
          </a:p>
          <a:p>
            <a:pPr lvl="1"/>
            <a:r>
              <a:rPr lang="en-GB"/>
              <a:t> full machine models.</a:t>
            </a:r>
          </a:p>
          <a:p>
            <a:r>
              <a:rPr lang="en-GB"/>
              <a:t>Complete with translator modules for writing to simulation codes</a:t>
            </a:r>
          </a:p>
          <a:p>
            <a:r>
              <a:rPr lang="en-GB"/>
              <a:t>Control System variables are embedded in element definitions</a:t>
            </a:r>
          </a:p>
          <a:p>
            <a:pPr lvl="1"/>
            <a:r>
              <a:rPr lang="en-GB"/>
              <a:t>Names</a:t>
            </a:r>
          </a:p>
          <a:p>
            <a:pPr lvl="1"/>
            <a:r>
              <a:rPr lang="en-GB"/>
              <a:t>Data types</a:t>
            </a:r>
          </a:p>
          <a:p>
            <a:pPr lvl="1"/>
            <a:r>
              <a:rPr lang="en-GB"/>
              <a:t>Write Access</a:t>
            </a:r>
          </a:p>
          <a:p>
            <a:pPr lvl="1"/>
            <a:r>
              <a:rPr lang="en-GB"/>
              <a:t>Links to other variables (simulation or control system)</a:t>
            </a:r>
          </a:p>
          <a:p>
            <a:pPr lvl="1"/>
            <a:r>
              <a:rPr lang="en-GB"/>
              <a:t>Dynamics on how to update values with custom functions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C301C9-0C0A-2E18-0E7C-9B33CF49B532}"/>
              </a:ext>
            </a:extLst>
          </p:cNvPr>
          <p:cNvSpPr txBox="1"/>
          <p:nvPr/>
        </p:nvSpPr>
        <p:spPr>
          <a:xfrm>
            <a:off x="3169321" y="6337867"/>
            <a:ext cx="902603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ea typeface="+mn-lt"/>
                <a:cs typeface="+mn-lt"/>
                <a:hlinkClick r:id="rId2"/>
              </a:rPr>
              <a:t>astec-stfc/laura: LAURA: Lattice Architecture for a Unified Representation of Accelerators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42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4DCB9-5534-863E-D2A6-1D4ED8197E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7102" y="160686"/>
            <a:ext cx="10515600" cy="1325563"/>
          </a:xfrm>
        </p:spPr>
        <p:txBody>
          <a:bodyPr/>
          <a:lstStyle/>
          <a:p>
            <a:r>
              <a:rPr lang="en-US"/>
              <a:t>SARABI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0E3D5-9B69-6867-B57D-1CAD641439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102" y="1491088"/>
            <a:ext cx="9214625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600">
                <a:latin typeface="Calibri"/>
                <a:ea typeface="Calibri"/>
                <a:cs typeface="Calibri"/>
              </a:rPr>
              <a:t>Python package designed to create virtual soft IOCs using PVA/CA from YAML configuration files</a:t>
            </a:r>
            <a:endParaRPr lang="en-US" sz="2600">
              <a:latin typeface="Calibri"/>
              <a:ea typeface="Calibri"/>
              <a:cs typeface="Calibri"/>
            </a:endParaRPr>
          </a:p>
          <a:p>
            <a:r>
              <a:rPr lang="en-GB" sz="2600">
                <a:latin typeface="Calibri"/>
                <a:ea typeface="Calibri"/>
                <a:cs typeface="Calibri"/>
              </a:rPr>
              <a:t>Based on the LAURA format for lattice descriptions</a:t>
            </a:r>
            <a:endParaRPr lang="en-US" sz="2600">
              <a:latin typeface="Calibri"/>
              <a:ea typeface="Calibri"/>
              <a:cs typeface="Calibri"/>
            </a:endParaRPr>
          </a:p>
          <a:p>
            <a:r>
              <a:rPr lang="en-GB" sz="2600">
                <a:latin typeface="Calibri"/>
                <a:ea typeface="Calibri"/>
                <a:cs typeface="Calibri"/>
              </a:rPr>
              <a:t>Creates python classes for IOCs using Jinja templating (designed to be overridden by user)</a:t>
            </a:r>
            <a:endParaRPr lang="en-US" sz="2600">
              <a:latin typeface="Calibri"/>
              <a:ea typeface="Calibri"/>
              <a:cs typeface="Calibri"/>
            </a:endParaRPr>
          </a:p>
          <a:p>
            <a:r>
              <a:rPr lang="en-GB" sz="2600">
                <a:latin typeface="Calibri"/>
                <a:ea typeface="Calibri"/>
                <a:cs typeface="Calibri"/>
              </a:rPr>
              <a:t>Fills in control system information using LAURA contents</a:t>
            </a:r>
            <a:endParaRPr lang="en-US" sz="2600">
              <a:latin typeface="Calibri"/>
              <a:ea typeface="Calibri"/>
              <a:cs typeface="Calibri"/>
            </a:endParaRPr>
          </a:p>
          <a:p>
            <a:r>
              <a:rPr lang="en-GB" sz="2600">
                <a:latin typeface="Calibri"/>
                <a:ea typeface="Calibri"/>
                <a:cs typeface="Calibri"/>
              </a:rPr>
              <a:t>Creates main.py for running all IOCs</a:t>
            </a:r>
            <a:endParaRPr lang="en-US" sz="2600">
              <a:latin typeface="Calibri"/>
              <a:ea typeface="Calibri"/>
              <a:cs typeface="Calibri"/>
            </a:endParaRPr>
          </a:p>
          <a:p>
            <a:r>
              <a:rPr lang="en-GB" sz="2600">
                <a:latin typeface="Calibri"/>
                <a:ea typeface="Calibri"/>
                <a:cs typeface="Calibri"/>
              </a:rPr>
              <a:t>Simulates control system updates using defined dynamics and links in LAURA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9C52E9-0AD8-411D-02F7-F598E3013037}"/>
              </a:ext>
            </a:extLst>
          </p:cNvPr>
          <p:cNvSpPr txBox="1"/>
          <p:nvPr/>
        </p:nvSpPr>
        <p:spPr>
          <a:xfrm>
            <a:off x="9729955" y="6217062"/>
            <a:ext cx="223308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hlinkClick r:id="rId2"/>
              </a:rPr>
              <a:t>astec-stfc/sarabi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4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8C6B96EB-CCE1-CE8D-9A9A-1AA4169933EC}"/>
              </a:ext>
            </a:extLst>
          </p:cNvPr>
          <p:cNvSpPr txBox="1"/>
          <p:nvPr/>
        </p:nvSpPr>
        <p:spPr>
          <a:xfrm>
            <a:off x="403340" y="345182"/>
            <a:ext cx="11684581" cy="76944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400" b="1" spc="-150">
                <a:solidFill>
                  <a:srgbClr val="2E2D62"/>
                </a:solidFill>
                <a:latin typeface="Arial"/>
                <a:cs typeface="Arial"/>
              </a:rPr>
              <a:t>SIMBA</a:t>
            </a:r>
            <a:endParaRPr lang="en-US"/>
          </a:p>
        </p:txBody>
      </p:sp>
      <p:sp>
        <p:nvSpPr>
          <p:cNvPr id="5" name="TextBox 1">
            <a:extLst>
              <a:ext uri="{FF2B5EF4-FFF2-40B4-BE49-F238E27FC236}">
                <a16:creationId xmlns:a16="http://schemas.microsoft.com/office/drawing/2014/main" id="{3DF6DBE4-A3E8-7EAF-379A-B250638AF93F}"/>
              </a:ext>
            </a:extLst>
          </p:cNvPr>
          <p:cNvSpPr txBox="1"/>
          <p:nvPr/>
        </p:nvSpPr>
        <p:spPr>
          <a:xfrm>
            <a:off x="532533" y="1337187"/>
            <a:ext cx="6875576" cy="34163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/>
              <a:t>SIMBA </a:t>
            </a:r>
            <a:r>
              <a:rPr lang="en-GB"/>
              <a:t>is a python package to enable simulations of (linear) particle accelerators.</a:t>
            </a:r>
            <a:endParaRPr lang="en-US"/>
          </a:p>
          <a:p>
            <a:r>
              <a:rPr lang="en-GB"/>
              <a:t>The lattice is derived from the LAURA structure.</a:t>
            </a:r>
          </a:p>
          <a:p>
            <a:endParaRPr lang="en-GB"/>
          </a:p>
          <a:p>
            <a:r>
              <a:rPr lang="en-GB" i="1"/>
              <a:t>Abstract away </a:t>
            </a:r>
            <a:r>
              <a:rPr lang="en-GB"/>
              <a:t>the details of underlying tracking codes:</a:t>
            </a:r>
          </a:p>
          <a:p>
            <a:pPr marL="342900" indent="-342900">
              <a:buFont typeface="Arial"/>
              <a:buChar char="•"/>
            </a:pPr>
            <a:r>
              <a:rPr lang="en-GB"/>
              <a:t>Consistent beam tracking across multiple beam physics modalities (i.e. RF gun, linac, FEL, plasma...).</a:t>
            </a:r>
          </a:p>
          <a:p>
            <a:pPr marL="342900" indent="-342900">
              <a:buFont typeface="Arial"/>
              <a:buChar char="•"/>
            </a:pPr>
            <a:r>
              <a:rPr lang="en-GB"/>
              <a:t>Does not require expertise in multiple codes!</a:t>
            </a:r>
          </a:p>
          <a:p>
            <a:pPr marL="342900" indent="-342900">
              <a:buFont typeface="Arial"/>
              <a:buChar char="•"/>
            </a:pPr>
            <a:r>
              <a:rPr lang="en-GB"/>
              <a:t>Can also call ML models of lattice sections.</a:t>
            </a:r>
          </a:p>
          <a:p>
            <a:endParaRPr lang="en-GB"/>
          </a:p>
          <a:p>
            <a:endParaRPr lang="en-GB"/>
          </a:p>
          <a:p>
            <a:pPr marL="457200" indent="-457200">
              <a:buFont typeface="Arial"/>
              <a:buChar char="•"/>
            </a:pPr>
            <a:endParaRPr lang="en-GB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6C1965F-E6C9-AAC5-00A6-7716AF2F6DFB}"/>
              </a:ext>
            </a:extLst>
          </p:cNvPr>
          <p:cNvGrpSpPr/>
          <p:nvPr/>
        </p:nvGrpSpPr>
        <p:grpSpPr>
          <a:xfrm>
            <a:off x="528983" y="4483421"/>
            <a:ext cx="5042213" cy="2282757"/>
            <a:chOff x="528983" y="4483421"/>
            <a:chExt cx="4169924" cy="2282757"/>
          </a:xfrm>
        </p:grpSpPr>
        <p:sp>
          <p:nvSpPr>
            <p:cNvPr id="7" name="Rectangle: Diagonal Corners Rounded 6">
              <a:extLst>
                <a:ext uri="{FF2B5EF4-FFF2-40B4-BE49-F238E27FC236}">
                  <a16:creationId xmlns:a16="http://schemas.microsoft.com/office/drawing/2014/main" id="{6E617070-D625-9F30-1F1D-EB2DED23761C}"/>
                </a:ext>
              </a:extLst>
            </p:cNvPr>
            <p:cNvSpPr/>
            <p:nvPr/>
          </p:nvSpPr>
          <p:spPr>
            <a:xfrm flipH="1">
              <a:off x="528983" y="4483421"/>
              <a:ext cx="4169924" cy="2282757"/>
            </a:xfrm>
            <a:prstGeom prst="round2DiagRect">
              <a:avLst/>
            </a:prstGeom>
          </p:spPr>
          <p:style>
            <a:lnRef idx="2">
              <a:schemeClr val="accent2">
                <a:shade val="15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92F4C69-FB5F-B8F0-70BA-0DF8F91B40A9}"/>
                </a:ext>
              </a:extLst>
            </p:cNvPr>
            <p:cNvSpPr txBox="1"/>
            <p:nvPr/>
          </p:nvSpPr>
          <p:spPr>
            <a:xfrm>
              <a:off x="1983965" y="4593668"/>
              <a:ext cx="767838" cy="36933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b="1" u="sng"/>
                <a:t>SIMBA</a:t>
              </a: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C9A3DD1C-0DA9-E800-0AA8-BC812B0B1CFC}"/>
                </a:ext>
              </a:extLst>
            </p:cNvPr>
            <p:cNvSpPr txBox="1"/>
            <p:nvPr/>
          </p:nvSpPr>
          <p:spPr>
            <a:xfrm>
              <a:off x="693191" y="5001912"/>
              <a:ext cx="384150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/>
                <a:t>Abstract input files away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/>
                <a:t>Interact only with python methods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/>
                <a:t>Code-agnostic input/output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/>
                <a:t>Convert input/output data to standard formats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GB" i="1"/>
                <a:t>Learn new “abstract” code</a:t>
              </a:r>
            </a:p>
          </p:txBody>
        </p:sp>
      </p:grpSp>
      <p:sp>
        <p:nvSpPr>
          <p:cNvPr id="10" name="TextBox 11">
            <a:extLst>
              <a:ext uri="{FF2B5EF4-FFF2-40B4-BE49-F238E27FC236}">
                <a16:creationId xmlns:a16="http://schemas.microsoft.com/office/drawing/2014/main" id="{C1086156-74BC-6036-7135-23235A8F8A3C}"/>
              </a:ext>
            </a:extLst>
          </p:cNvPr>
          <p:cNvSpPr txBox="1"/>
          <p:nvPr/>
        </p:nvSpPr>
        <p:spPr>
          <a:xfrm>
            <a:off x="8759596" y="200526"/>
            <a:ext cx="319766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SIMBA </a:t>
            </a:r>
            <a:r>
              <a:rPr lang="en-US" b="1">
                <a:hlinkClick r:id="rId2"/>
              </a:rPr>
              <a:t>repo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E649C0-64C8-24E9-231C-F74B6505B2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8264" y="699387"/>
            <a:ext cx="4562475" cy="2552700"/>
          </a:xfrm>
          <a:prstGeom prst="rect">
            <a:avLst/>
          </a:prstGeom>
        </p:spPr>
      </p:pic>
      <p:sp>
        <p:nvSpPr>
          <p:cNvPr id="12" name="TextBox 9">
            <a:extLst>
              <a:ext uri="{FF2B5EF4-FFF2-40B4-BE49-F238E27FC236}">
                <a16:creationId xmlns:a16="http://schemas.microsoft.com/office/drawing/2014/main" id="{36271311-99A5-9248-2B77-06A30289FCD7}"/>
              </a:ext>
            </a:extLst>
          </p:cNvPr>
          <p:cNvSpPr txBox="1"/>
          <p:nvPr/>
        </p:nvSpPr>
        <p:spPr>
          <a:xfrm>
            <a:off x="8889521" y="3245022"/>
            <a:ext cx="3197665" cy="369332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Data flow in SIMBA</a:t>
            </a:r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30EF3A-A62B-458C-63D9-6A2EF7A7A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9524" y="3757612"/>
            <a:ext cx="4564857" cy="3009901"/>
          </a:xfrm>
          <a:prstGeom prst="rect">
            <a:avLst/>
          </a:prstGeom>
        </p:spPr>
      </p:pic>
      <p:sp>
        <p:nvSpPr>
          <p:cNvPr id="14" name="TextBox 10">
            <a:extLst>
              <a:ext uri="{FF2B5EF4-FFF2-40B4-BE49-F238E27FC236}">
                <a16:creationId xmlns:a16="http://schemas.microsoft.com/office/drawing/2014/main" id="{E159F64A-CFD2-64E9-5647-56146D2C3B3F}"/>
              </a:ext>
            </a:extLst>
          </p:cNvPr>
          <p:cNvSpPr txBox="1"/>
          <p:nvPr/>
        </p:nvSpPr>
        <p:spPr>
          <a:xfrm>
            <a:off x="5889146" y="5888210"/>
            <a:ext cx="1745103" cy="92333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Start-to-end CLARA simulation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10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454FEA0-CBE7-2B71-EF5A-352C3943FA8C}"/>
              </a:ext>
            </a:extLst>
          </p:cNvPr>
          <p:cNvSpPr>
            <a:spLocks noGrp="1"/>
          </p:cNvSpPr>
          <p:nvPr/>
        </p:nvSpPr>
        <p:spPr>
          <a:xfrm>
            <a:off x="910841" y="95250"/>
            <a:ext cx="7221352" cy="595313"/>
          </a:xfrm>
          <a:prstGeom prst="rect">
            <a:avLst/>
          </a:prstGeom>
        </p:spPr>
        <p:txBody>
          <a:bodyPr lIns="91440" tIns="45720" rIns="91440" bIns="4572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rgbClr val="003088"/>
                </a:solidFill>
                <a:latin typeface="Avenir Next LT Pro" panose="020B0504020202020204" pitchFamily="34" charset="0"/>
                <a:ea typeface="+mj-ea"/>
                <a:cs typeface="+mj-cs"/>
              </a:defRPr>
            </a:lvl1pPr>
          </a:lstStyle>
          <a:p>
            <a:r>
              <a:rPr lang="en-US">
                <a:latin typeface="Avenir Next LT Pro"/>
              </a:rPr>
              <a:t>JANUS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997E01-587C-E74A-FE03-28F898337C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88" t="8977" r="9031" b="55887"/>
          <a:stretch>
            <a:fillRect/>
          </a:stretch>
        </p:blipFill>
        <p:spPr>
          <a:xfrm>
            <a:off x="1560214" y="3964092"/>
            <a:ext cx="4905170" cy="2802025"/>
          </a:xfrm>
          <a:prstGeom prst="rect">
            <a:avLst/>
          </a:prstGeom>
          <a:ln w="635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 descr="A red and black logo&#10;&#10;AI-generated content may be incorrect.">
            <a:extLst>
              <a:ext uri="{FF2B5EF4-FFF2-40B4-BE49-F238E27FC236}">
                <a16:creationId xmlns:a16="http://schemas.microsoft.com/office/drawing/2014/main" id="{FCBE8396-0C94-9F4B-8317-B5AC2211A6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958" y="97897"/>
            <a:ext cx="590023" cy="59472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F51E1CE8-B88D-0DF0-B7DA-161FABF8DD57}"/>
              </a:ext>
            </a:extLst>
          </p:cNvPr>
          <p:cNvGrpSpPr/>
          <p:nvPr/>
        </p:nvGrpSpPr>
        <p:grpSpPr>
          <a:xfrm>
            <a:off x="6865810" y="3964092"/>
            <a:ext cx="5145215" cy="2544658"/>
            <a:chOff x="6865810" y="3964092"/>
            <a:chExt cx="5145215" cy="2544658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B436E0D8-0920-DA35-DB0C-535DC1D72A6E}"/>
                </a:ext>
              </a:extLst>
            </p:cNvPr>
            <p:cNvSpPr/>
            <p:nvPr/>
          </p:nvSpPr>
          <p:spPr>
            <a:xfrm>
              <a:off x="6865810" y="3964092"/>
              <a:ext cx="5145215" cy="2544658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54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GB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1956E76-146B-A867-02DA-65F5BE596068}"/>
                </a:ext>
              </a:extLst>
            </p:cNvPr>
            <p:cNvGrpSpPr/>
            <p:nvPr/>
          </p:nvGrpSpPr>
          <p:grpSpPr>
            <a:xfrm>
              <a:off x="6971590" y="4355002"/>
              <a:ext cx="4903293" cy="2143752"/>
              <a:chOff x="6971589" y="4355002"/>
              <a:chExt cx="5827484" cy="4697138"/>
            </a:xfrm>
          </p:grpSpPr>
          <p:sp>
            <p:nvSpPr>
              <p:cNvPr id="13" name="Flowchart: Alternate Process 12">
                <a:extLst>
                  <a:ext uri="{FF2B5EF4-FFF2-40B4-BE49-F238E27FC236}">
                    <a16:creationId xmlns:a16="http://schemas.microsoft.com/office/drawing/2014/main" id="{CE1A4700-50F5-DCC7-D1EE-F9B2F1970ACA}"/>
                  </a:ext>
                </a:extLst>
              </p:cNvPr>
              <p:cNvSpPr/>
              <p:nvPr/>
            </p:nvSpPr>
            <p:spPr>
              <a:xfrm>
                <a:off x="6971589" y="5398580"/>
                <a:ext cx="2061027" cy="1413690"/>
              </a:xfrm>
              <a:prstGeom prst="flowChartAlternateProcess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800">
                    <a:ea typeface="Calibri"/>
                    <a:cs typeface="Calibri"/>
                  </a:rPr>
                  <a:t>LAURA</a:t>
                </a:r>
              </a:p>
              <a:p>
                <a:pPr algn="ctr"/>
                <a:r>
                  <a:rPr lang="en-US" sz="800">
                    <a:ea typeface="Calibri"/>
                    <a:cs typeface="Calibri"/>
                  </a:rPr>
                  <a:t>[Lattice Definition]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B623DD9A-83F6-B908-62E3-0CFE0378353F}"/>
                  </a:ext>
                </a:extLst>
              </p:cNvPr>
              <p:cNvSpPr/>
              <p:nvPr/>
            </p:nvSpPr>
            <p:spPr>
              <a:xfrm>
                <a:off x="9781555" y="4355002"/>
                <a:ext cx="3017518" cy="924559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CATAP</a:t>
                </a:r>
              </a:p>
              <a:p>
                <a:pPr algn="ctr"/>
                <a:r>
                  <a:rPr lang="en-US" sz="1200">
                    <a:ea typeface="Calibri"/>
                    <a:cs typeface="Calibri"/>
                  </a:rPr>
                  <a:t>[Control system middle layer]</a:t>
                </a:r>
              </a:p>
            </p:txBody>
          </p:sp>
          <p:sp>
            <p:nvSpPr>
              <p:cNvPr id="15" name="Rectangle: Rounded Corners 14">
                <a:extLst>
                  <a:ext uri="{FF2B5EF4-FFF2-40B4-BE49-F238E27FC236}">
                    <a16:creationId xmlns:a16="http://schemas.microsoft.com/office/drawing/2014/main" id="{3868DA1F-8578-5760-20BF-195243BF3838}"/>
                  </a:ext>
                </a:extLst>
              </p:cNvPr>
              <p:cNvSpPr/>
              <p:nvPr/>
            </p:nvSpPr>
            <p:spPr>
              <a:xfrm>
                <a:off x="10224239" y="5726601"/>
                <a:ext cx="2574832" cy="924559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SIMBA</a:t>
                </a:r>
              </a:p>
              <a:p>
                <a:pPr algn="ctr"/>
                <a:r>
                  <a:rPr lang="en-US" sz="1200">
                    <a:ea typeface="Calibri"/>
                    <a:cs typeface="Calibri"/>
                  </a:rPr>
                  <a:t>[Simulation framework]</a:t>
                </a:r>
              </a:p>
            </p:txBody>
          </p:sp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54623280-4754-9DB8-B99A-BA446FC85F59}"/>
                  </a:ext>
                </a:extLst>
              </p:cNvPr>
              <p:cNvSpPr/>
              <p:nvPr/>
            </p:nvSpPr>
            <p:spPr>
              <a:xfrm>
                <a:off x="10013782" y="7323172"/>
                <a:ext cx="2567576" cy="902789"/>
              </a:xfrm>
              <a:prstGeom prst="roundRect">
                <a:avLst/>
              </a:prstGeom>
              <a:solidFill>
                <a:schemeClr val="accent2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SARABI</a:t>
                </a:r>
              </a:p>
              <a:p>
                <a:pPr algn="ctr"/>
                <a:r>
                  <a:rPr lang="en-US" sz="1200">
                    <a:ea typeface="Calibri"/>
                    <a:cs typeface="Calibri"/>
                  </a:rPr>
                  <a:t>[CA/PVA IOC generator]</a:t>
                </a:r>
              </a:p>
            </p:txBody>
          </p: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47105C9D-AE29-D2D4-489F-C53526720745}"/>
                  </a:ext>
                </a:extLst>
              </p:cNvPr>
              <p:cNvGrpSpPr/>
              <p:nvPr/>
            </p:nvGrpSpPr>
            <p:grpSpPr>
              <a:xfrm>
                <a:off x="8046762" y="4417320"/>
                <a:ext cx="1711569" cy="971544"/>
                <a:chOff x="8046762" y="4417320"/>
                <a:chExt cx="1711569" cy="971544"/>
              </a:xfrm>
            </p:grpSpPr>
            <p:cxnSp>
              <p:nvCxnSpPr>
                <p:cNvPr id="24" name="Straight Arrow Connector 23">
                  <a:extLst>
                    <a:ext uri="{FF2B5EF4-FFF2-40B4-BE49-F238E27FC236}">
                      <a16:creationId xmlns:a16="http://schemas.microsoft.com/office/drawing/2014/main" id="{487403A7-84D6-CD1B-DB38-F4D4D05B2470}"/>
                    </a:ext>
                  </a:extLst>
                </p:cNvPr>
                <p:cNvCxnSpPr/>
                <p:nvPr/>
              </p:nvCxnSpPr>
              <p:spPr>
                <a:xfrm flipV="1">
                  <a:off x="8046762" y="4591695"/>
                  <a:ext cx="1711569" cy="797169"/>
                </a:xfrm>
                <a:prstGeom prst="straightConnector1">
                  <a:avLst/>
                </a:prstGeom>
                <a:ln w="57150">
                  <a:solidFill>
                    <a:schemeClr val="tx1">
                      <a:lumMod val="95000"/>
                      <a:lumOff val="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7B998108-456F-027B-7043-9B82AB7D96D8}"/>
                    </a:ext>
                  </a:extLst>
                </p:cNvPr>
                <p:cNvSpPr txBox="1"/>
                <p:nvPr/>
              </p:nvSpPr>
              <p:spPr>
                <a:xfrm rot="20722683">
                  <a:off x="8375845" y="4417320"/>
                  <a:ext cx="1313542" cy="741798"/>
                </a:xfrm>
                <a:prstGeom prst="rect">
                  <a:avLst/>
                </a:prstGeom>
                <a:noFill/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>
                      <a:ea typeface="Calibri"/>
                      <a:cs typeface="Calibri"/>
                    </a:rPr>
                    <a:t>GENERATES</a:t>
                  </a:r>
                  <a:endParaRPr lang="en-US" sz="800"/>
                </a:p>
              </p:txBody>
            </p:sp>
          </p:grp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26599D3-0B5C-3870-D6D7-B60B9B882159}"/>
                  </a:ext>
                </a:extLst>
              </p:cNvPr>
              <p:cNvGrpSpPr/>
              <p:nvPr/>
            </p:nvGrpSpPr>
            <p:grpSpPr>
              <a:xfrm rot="3480000">
                <a:off x="7968510" y="6830926"/>
                <a:ext cx="2572613" cy="1869816"/>
                <a:chOff x="7968511" y="6830929"/>
                <a:chExt cx="2698472" cy="1032921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AEC0ACE8-D1DA-C553-D743-4F441A4830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8120000">
                  <a:off x="8159234" y="6910680"/>
                  <a:ext cx="1032921" cy="873419"/>
                </a:xfrm>
                <a:prstGeom prst="straightConnector1">
                  <a:avLst/>
                </a:prstGeom>
                <a:ln w="57150">
                  <a:solidFill>
                    <a:schemeClr val="tx1">
                      <a:lumMod val="95000"/>
                      <a:lumOff val="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B0622AF5-1E5B-970C-E6E6-A991D8BCD52F}"/>
                    </a:ext>
                  </a:extLst>
                </p:cNvPr>
                <p:cNvSpPr txBox="1"/>
                <p:nvPr/>
              </p:nvSpPr>
              <p:spPr>
                <a:xfrm rot="19055949">
                  <a:off x="7968511" y="6985035"/>
                  <a:ext cx="2698472" cy="141448"/>
                </a:xfrm>
                <a:prstGeom prst="rect">
                  <a:avLst/>
                </a:prstGeom>
                <a:noFill/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>
                      <a:ea typeface="Calibri"/>
                      <a:cs typeface="Calibri"/>
                    </a:rPr>
                    <a:t>GENERATES</a:t>
                  </a:r>
                  <a:endParaRPr lang="en-US" sz="800"/>
                </a:p>
              </p:txBody>
            </p:sp>
          </p:grp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FD86E341-56D2-3E5B-9C33-6B43C89E86FF}"/>
                  </a:ext>
                </a:extLst>
              </p:cNvPr>
              <p:cNvGrpSpPr/>
              <p:nvPr/>
            </p:nvGrpSpPr>
            <p:grpSpPr>
              <a:xfrm>
                <a:off x="8996330" y="5726252"/>
                <a:ext cx="1400722" cy="741799"/>
                <a:chOff x="8996330" y="5726252"/>
                <a:chExt cx="1400722" cy="741799"/>
              </a:xfrm>
            </p:grpSpPr>
            <p:cxnSp>
              <p:nvCxnSpPr>
                <p:cNvPr id="20" name="Straight Arrow Connector 19">
                  <a:extLst>
                    <a:ext uri="{FF2B5EF4-FFF2-40B4-BE49-F238E27FC236}">
                      <a16:creationId xmlns:a16="http://schemas.microsoft.com/office/drawing/2014/main" id="{E4AA7D2F-D2EF-30D6-4BF1-9558A7E3F765}"/>
                    </a:ext>
                  </a:extLst>
                </p:cNvPr>
                <p:cNvCxnSpPr/>
                <p:nvPr/>
              </p:nvCxnSpPr>
              <p:spPr>
                <a:xfrm flipH="1">
                  <a:off x="8996330" y="6150864"/>
                  <a:ext cx="1176775" cy="8373"/>
                </a:xfrm>
                <a:prstGeom prst="straightConnector1">
                  <a:avLst/>
                </a:prstGeom>
                <a:ln w="57150">
                  <a:solidFill>
                    <a:schemeClr val="tx1">
                      <a:lumMod val="95000"/>
                      <a:lumOff val="5000"/>
                    </a:schemeClr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" name="TextBox 20">
                  <a:extLst>
                    <a:ext uri="{FF2B5EF4-FFF2-40B4-BE49-F238E27FC236}">
                      <a16:creationId xmlns:a16="http://schemas.microsoft.com/office/drawing/2014/main" id="{9A6A15A2-479F-980F-F38B-3F6012C17AB8}"/>
                    </a:ext>
                  </a:extLst>
                </p:cNvPr>
                <p:cNvSpPr txBox="1"/>
                <p:nvPr/>
              </p:nvSpPr>
              <p:spPr>
                <a:xfrm>
                  <a:off x="9301225" y="5726252"/>
                  <a:ext cx="1095827" cy="741799"/>
                </a:xfrm>
                <a:prstGeom prst="rect">
                  <a:avLst/>
                </a:prstGeom>
                <a:noFill/>
              </p:spPr>
              <p:txBody>
                <a:bodyPr rot="0" spcFirstLastPara="0" vert="horz" wrap="square" lIns="91440" tIns="45720" rIns="91440" bIns="45720" numCol="1" spcCol="0" rtlCol="0" fromWordArt="0" anchor="t" anchorCtr="0" forceAA="0" compatLnSpc="1">
                  <a:prstTxWarp prst="textNoShape">
                    <a:avLst/>
                  </a:prstTxWarp>
                  <a:spAutoFit/>
                </a:bodyPr>
                <a:lstStyle>
                  <a:defPPr>
                    <a:defRPr lang="en-US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l"/>
                  <a:r>
                    <a:rPr lang="en-US" sz="800">
                      <a:ea typeface="Calibri"/>
                      <a:cs typeface="Calibri"/>
                    </a:rPr>
                    <a:t>INGESTS</a:t>
                  </a:r>
                  <a:endParaRPr lang="en-US" sz="800"/>
                </a:p>
              </p:txBody>
            </p:sp>
          </p:grpSp>
        </p:grpSp>
      </p:grpSp>
      <p:sp>
        <p:nvSpPr>
          <p:cNvPr id="26" name="TextBox 26">
            <a:extLst>
              <a:ext uri="{FF2B5EF4-FFF2-40B4-BE49-F238E27FC236}">
                <a16:creationId xmlns:a16="http://schemas.microsoft.com/office/drawing/2014/main" id="{80E4B8E8-3A95-202B-493D-DF6EA43ABE0A}"/>
              </a:ext>
            </a:extLst>
          </p:cNvPr>
          <p:cNvSpPr txBox="1"/>
          <p:nvPr/>
        </p:nvSpPr>
        <p:spPr>
          <a:xfrm>
            <a:off x="46002" y="5567251"/>
            <a:ext cx="1165254" cy="1169551"/>
          </a:xfrm>
          <a:prstGeom prst="rect">
            <a:avLst/>
          </a:prstGeom>
          <a:solidFill>
            <a:schemeClr val="bg2">
              <a:alpha val="18000"/>
            </a:schemeClr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 b="1">
                <a:ea typeface="Calibri"/>
                <a:cs typeface="Calibri"/>
              </a:rPr>
              <a:t>Papers:</a:t>
            </a:r>
          </a:p>
          <a:p>
            <a:r>
              <a:rPr lang="en-US" sz="1000" i="1">
                <a:ea typeface="Calibri"/>
                <a:cs typeface="Calibri"/>
              </a:rPr>
              <a:t>CATAP:</a:t>
            </a:r>
            <a:r>
              <a:rPr lang="en-US" sz="1000">
                <a:ea typeface="Calibri"/>
                <a:cs typeface="Calibri"/>
              </a:rPr>
              <a:t> </a:t>
            </a:r>
            <a:r>
              <a:rPr lang="en-US" sz="1000">
                <a:latin typeface="Segoe UI"/>
                <a:ea typeface="Calibri"/>
                <a:cs typeface="Segoe UI"/>
                <a:hlinkClick r:id="rId4"/>
              </a:rPr>
              <a:t>arXiv:2509.19794</a:t>
            </a:r>
            <a:endParaRPr lang="en-US" sz="900">
              <a:latin typeface="Segoe UI"/>
              <a:ea typeface="Calibri"/>
              <a:cs typeface="Segoe UI"/>
              <a:hlinkClick r:id="rId4"/>
            </a:endParaRPr>
          </a:p>
          <a:p>
            <a:r>
              <a:rPr lang="en-US" sz="1000" i="1">
                <a:ea typeface="Calibri"/>
                <a:cs typeface="Calibri"/>
              </a:rPr>
              <a:t>SIMBA/LAURA:</a:t>
            </a:r>
            <a:r>
              <a:rPr lang="en-US" sz="1000">
                <a:ea typeface="Calibri"/>
                <a:cs typeface="Calibri"/>
              </a:rPr>
              <a:t> </a:t>
            </a:r>
            <a:r>
              <a:rPr lang="en-US" sz="1000">
                <a:latin typeface="Segoe UI"/>
                <a:ea typeface="Calibri"/>
                <a:cs typeface="Segoe UI"/>
                <a:hlinkClick r:id="rId5"/>
              </a:rPr>
              <a:t>arXiv:2604.19103</a:t>
            </a:r>
            <a:endParaRPr lang="en-US" sz="900">
              <a:latin typeface="Segoe UI"/>
              <a:ea typeface="Calibri"/>
              <a:cs typeface="Segoe UI"/>
              <a:hlinkClick r:id="rId5"/>
            </a:endParaRPr>
          </a:p>
          <a:p>
            <a:r>
              <a:rPr lang="en-US" sz="1000" i="1">
                <a:ea typeface="Calibri"/>
                <a:cs typeface="Calibri"/>
              </a:rPr>
              <a:t>JANUS:</a:t>
            </a:r>
            <a:r>
              <a:rPr lang="en-US" sz="1000">
                <a:ea typeface="Calibri"/>
                <a:cs typeface="Calibri"/>
              </a:rPr>
              <a:t> </a:t>
            </a:r>
            <a:r>
              <a:rPr lang="en-US" sz="1000">
                <a:latin typeface="Segoe UI"/>
                <a:ea typeface="Calibri"/>
                <a:cs typeface="Segoe UI"/>
                <a:hlinkClick r:id="rId6"/>
              </a:rPr>
              <a:t>arXiv:2604.19101</a:t>
            </a:r>
            <a:endParaRPr lang="en-US" sz="1000">
              <a:ea typeface="+mn-lt"/>
              <a:cs typeface="+mn-lt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6104C59-DAEE-5EA6-604A-6FF2E5424DA4}"/>
              </a:ext>
            </a:extLst>
          </p:cNvPr>
          <p:cNvGrpSpPr/>
          <p:nvPr/>
        </p:nvGrpSpPr>
        <p:grpSpPr>
          <a:xfrm>
            <a:off x="4965336" y="1014639"/>
            <a:ext cx="6325940" cy="2729848"/>
            <a:chOff x="4965336" y="1014639"/>
            <a:chExt cx="6325940" cy="2729848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0710A9E-E13C-9DF0-C0CD-3BF731174BC4}"/>
                </a:ext>
              </a:extLst>
            </p:cNvPr>
            <p:cNvGrpSpPr/>
            <p:nvPr/>
          </p:nvGrpSpPr>
          <p:grpSpPr>
            <a:xfrm>
              <a:off x="4965336" y="1014639"/>
              <a:ext cx="3219148" cy="2729848"/>
              <a:chOff x="4965336" y="1014639"/>
              <a:chExt cx="3219148" cy="2729848"/>
            </a:xfrm>
          </p:grpSpPr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BCC22E70-DB65-626B-F361-EA7459057239}"/>
                  </a:ext>
                </a:extLst>
              </p:cNvPr>
              <p:cNvSpPr/>
              <p:nvPr/>
            </p:nvSpPr>
            <p:spPr>
              <a:xfrm>
                <a:off x="4965336" y="1014639"/>
                <a:ext cx="3219148" cy="2729848"/>
              </a:xfrm>
              <a:prstGeom prst="roundRect">
                <a:avLst/>
              </a:prstGeom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45" name="TextBox 45">
                <a:extLst>
                  <a:ext uri="{FF2B5EF4-FFF2-40B4-BE49-F238E27FC236}">
                    <a16:creationId xmlns:a16="http://schemas.microsoft.com/office/drawing/2014/main" id="{CBBE1BA8-99FB-4897-7527-DE4CD592E2D4}"/>
                  </a:ext>
                </a:extLst>
              </p:cNvPr>
              <p:cNvSpPr txBox="1"/>
              <p:nvPr/>
            </p:nvSpPr>
            <p:spPr>
              <a:xfrm>
                <a:off x="5500779" y="1067967"/>
                <a:ext cx="2183789" cy="208113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u="sng">
                    <a:solidFill>
                      <a:schemeClr val="bg1"/>
                    </a:solidFill>
                    <a:ea typeface="Calibri"/>
                    <a:cs typeface="Calibri"/>
                  </a:rPr>
                  <a:t>JANUS Server</a:t>
                </a:r>
              </a:p>
            </p:txBody>
          </p:sp>
          <p:sp>
            <p:nvSpPr>
              <p:cNvPr id="46" name="Flowchart: Magnetic Disk 45">
                <a:extLst>
                  <a:ext uri="{FF2B5EF4-FFF2-40B4-BE49-F238E27FC236}">
                    <a16:creationId xmlns:a16="http://schemas.microsoft.com/office/drawing/2014/main" id="{8DBEF7F7-3C6F-150F-C8E7-980E7AC2AEFE}"/>
                  </a:ext>
                </a:extLst>
              </p:cNvPr>
              <p:cNvSpPr/>
              <p:nvPr/>
            </p:nvSpPr>
            <p:spPr>
              <a:xfrm>
                <a:off x="5095869" y="1531804"/>
                <a:ext cx="813183" cy="530879"/>
              </a:xfrm>
              <a:prstGeom prst="flowChartMagneticDisk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050">
                    <a:solidFill>
                      <a:schemeClr val="tx1"/>
                    </a:solidFill>
                    <a:ea typeface="Calibri"/>
                    <a:cs typeface="Calibri"/>
                  </a:rPr>
                  <a:t>Lattice DB</a:t>
                </a:r>
              </a:p>
            </p:txBody>
          </p:sp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5690C8ED-4BC2-72E6-74BB-DD97751FB6C3}"/>
                  </a:ext>
                </a:extLst>
              </p:cNvPr>
              <p:cNvSpPr/>
              <p:nvPr/>
            </p:nvSpPr>
            <p:spPr>
              <a:xfrm>
                <a:off x="6353310" y="1613740"/>
                <a:ext cx="1577817" cy="369084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solidFill>
                      <a:schemeClr val="tx1"/>
                    </a:solidFill>
                    <a:ea typeface="Calibri"/>
                    <a:cs typeface="Calibri"/>
                  </a:rPr>
                  <a:t>Lattice API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1D3B73AB-B2FA-711F-F804-B43B1F2C7918}"/>
                  </a:ext>
                </a:extLst>
              </p:cNvPr>
              <p:cNvSpPr/>
              <p:nvPr/>
            </p:nvSpPr>
            <p:spPr>
              <a:xfrm>
                <a:off x="5138391" y="2302768"/>
                <a:ext cx="1416198" cy="369084"/>
              </a:xfrm>
              <a:prstGeom prst="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solidFill>
                      <a:schemeClr val="tx1"/>
                    </a:solidFill>
                    <a:ea typeface="Calibri"/>
                    <a:cs typeface="Calibri"/>
                  </a:rPr>
                  <a:t>Lattice to SIMBA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122AA2A0-9A80-190E-81D1-1C560F370D72}"/>
                  </a:ext>
                </a:extLst>
              </p:cNvPr>
              <p:cNvSpPr/>
              <p:nvPr/>
            </p:nvSpPr>
            <p:spPr>
              <a:xfrm>
                <a:off x="6592950" y="2302767"/>
                <a:ext cx="1416198" cy="369084"/>
              </a:xfrm>
              <a:prstGeom prst="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solidFill>
                      <a:schemeClr val="tx1"/>
                    </a:solidFill>
                    <a:ea typeface="Calibri"/>
                    <a:cs typeface="Calibri"/>
                  </a:rPr>
                  <a:t>SIMBA to Lattice</a:t>
                </a:r>
                <a:endParaRPr lang="en-US" sz="1200">
                  <a:solidFill>
                    <a:schemeClr val="tx1"/>
                  </a:solidFill>
                </a:endParaRPr>
              </a:p>
            </p:txBody>
          </p:sp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4128E708-2D8E-040A-0D03-057EF9BB24B0}"/>
                  </a:ext>
                </a:extLst>
              </p:cNvPr>
              <p:cNvSpPr/>
              <p:nvPr/>
            </p:nvSpPr>
            <p:spPr>
              <a:xfrm>
                <a:off x="5216268" y="2911021"/>
                <a:ext cx="2712793" cy="710582"/>
              </a:xfrm>
              <a:prstGeom prst="rect">
                <a:avLst/>
              </a:prstGeom>
              <a:solidFill>
                <a:srgbClr val="7030A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51" name="TextBox 51">
                <a:extLst>
                  <a:ext uri="{FF2B5EF4-FFF2-40B4-BE49-F238E27FC236}">
                    <a16:creationId xmlns:a16="http://schemas.microsoft.com/office/drawing/2014/main" id="{97F878F6-5A8D-C982-0A9D-01DE38C60DF4}"/>
                  </a:ext>
                </a:extLst>
              </p:cNvPr>
              <p:cNvSpPr txBox="1"/>
              <p:nvPr/>
            </p:nvSpPr>
            <p:spPr>
              <a:xfrm>
                <a:off x="5249609" y="2901784"/>
                <a:ext cx="1122423" cy="208113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sz="1200">
                    <a:solidFill>
                      <a:schemeClr val="bg1"/>
                    </a:solidFill>
                    <a:ea typeface="Calibri"/>
                    <a:cs typeface="Calibri"/>
                  </a:rPr>
                  <a:t>SIMBA API</a:t>
                </a:r>
              </a:p>
            </p:txBody>
          </p:sp>
          <p:sp>
            <p:nvSpPr>
              <p:cNvPr id="52" name="Rectangle: Rounded Corners 51">
                <a:extLst>
                  <a:ext uri="{FF2B5EF4-FFF2-40B4-BE49-F238E27FC236}">
                    <a16:creationId xmlns:a16="http://schemas.microsoft.com/office/drawing/2014/main" id="{0CEEA3A2-313B-5DF1-45F2-CF674D6D94D6}"/>
                  </a:ext>
                </a:extLst>
              </p:cNvPr>
              <p:cNvSpPr/>
              <p:nvPr/>
            </p:nvSpPr>
            <p:spPr>
              <a:xfrm>
                <a:off x="5249633" y="3184366"/>
                <a:ext cx="1359987" cy="281993"/>
              </a:xfrm>
              <a:prstGeom prst="roundRect">
                <a:avLst/>
              </a:prstGeom>
              <a:solidFill>
                <a:srgbClr val="BC87E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Tracking Codes</a:t>
                </a:r>
                <a:endParaRPr lang="en-US" sz="1200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355C8B81-EBA2-3288-FDFD-55DF9CB99AEF}"/>
                  </a:ext>
                </a:extLst>
              </p:cNvPr>
              <p:cNvSpPr/>
              <p:nvPr/>
            </p:nvSpPr>
            <p:spPr>
              <a:xfrm>
                <a:off x="6865810" y="3037440"/>
                <a:ext cx="819403" cy="474515"/>
              </a:xfrm>
              <a:prstGeom prst="roundRect">
                <a:avLst/>
              </a:prstGeom>
              <a:solidFill>
                <a:srgbClr val="BC87ED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ML Models</a:t>
                </a:r>
                <a:endParaRPr lang="en-US" sz="1200"/>
              </a:p>
            </p:txBody>
          </p: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538332C9-43D4-8C3C-8AC8-4001E5D0E5DF}"/>
                  </a:ext>
                </a:extLst>
              </p:cNvPr>
              <p:cNvCxnSpPr/>
              <p:nvPr/>
            </p:nvCxnSpPr>
            <p:spPr>
              <a:xfrm flipH="1">
                <a:off x="5909342" y="1774139"/>
                <a:ext cx="453144" cy="238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Arrow Connector 54">
                <a:extLst>
                  <a:ext uri="{FF2B5EF4-FFF2-40B4-BE49-F238E27FC236}">
                    <a16:creationId xmlns:a16="http://schemas.microsoft.com/office/drawing/2014/main" id="{F1E39F4B-4CB7-6BD4-7FFD-596A5D023830}"/>
                  </a:ext>
                </a:extLst>
              </p:cNvPr>
              <p:cNvCxnSpPr/>
              <p:nvPr/>
            </p:nvCxnSpPr>
            <p:spPr>
              <a:xfrm flipH="1">
                <a:off x="5881139" y="1980115"/>
                <a:ext cx="1082058" cy="27424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1897FC76-17FB-C244-3EC4-11BFA737C9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313406" y="1985837"/>
                <a:ext cx="6464" cy="293195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Straight Arrow Connector 56">
                <a:extLst>
                  <a:ext uri="{FF2B5EF4-FFF2-40B4-BE49-F238E27FC236}">
                    <a16:creationId xmlns:a16="http://schemas.microsoft.com/office/drawing/2014/main" id="{F089BAEF-4CCA-778C-CDCE-CD1C8CD7CB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240957" y="2609002"/>
                <a:ext cx="6464" cy="293195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DB6CB4BC-26CD-9FF9-57C1-472DEBD11E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4322" y="2674209"/>
                <a:ext cx="4681" cy="294506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8D7740D9-65A1-8D2B-B28F-BBD03BE41691}"/>
                </a:ext>
              </a:extLst>
            </p:cNvPr>
            <p:cNvGrpSpPr/>
            <p:nvPr/>
          </p:nvGrpSpPr>
          <p:grpSpPr>
            <a:xfrm>
              <a:off x="7799867" y="1297417"/>
              <a:ext cx="3491409" cy="2155010"/>
              <a:chOff x="7799867" y="1297417"/>
              <a:chExt cx="3491409" cy="2155010"/>
            </a:xfrm>
          </p:grpSpPr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D2B22FAA-FB8A-50E0-8C52-08C966E4958E}"/>
                  </a:ext>
                </a:extLst>
              </p:cNvPr>
              <p:cNvSpPr/>
              <p:nvPr/>
            </p:nvSpPr>
            <p:spPr>
              <a:xfrm>
                <a:off x="8580283" y="1297417"/>
                <a:ext cx="2710993" cy="2155010"/>
              </a:xfrm>
              <a:prstGeom prst="roundRect">
                <a:avLst/>
              </a:prstGeom>
              <a:solidFill>
                <a:schemeClr val="accent3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 sz="1200"/>
              </a:p>
            </p:txBody>
          </p:sp>
          <p:sp>
            <p:nvSpPr>
              <p:cNvPr id="31" name="TextBox 31">
                <a:extLst>
                  <a:ext uri="{FF2B5EF4-FFF2-40B4-BE49-F238E27FC236}">
                    <a16:creationId xmlns:a16="http://schemas.microsoft.com/office/drawing/2014/main" id="{C4C8A9B9-930D-D0E2-D635-9343B93349B0}"/>
                  </a:ext>
                </a:extLst>
              </p:cNvPr>
              <p:cNvSpPr txBox="1"/>
              <p:nvPr/>
            </p:nvSpPr>
            <p:spPr>
              <a:xfrm>
                <a:off x="9128816" y="1400359"/>
                <a:ext cx="1606692" cy="276999"/>
              </a:xfrm>
              <a:prstGeom prst="rect">
                <a:avLst/>
              </a:prstGeom>
              <a:noFill/>
            </p:spPr>
            <p:txBody>
              <a:bodyPr rot="0" spcFirstLastPara="0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 u="sng">
                    <a:solidFill>
                      <a:schemeClr val="bg1"/>
                    </a:solidFill>
                    <a:ea typeface="Calibri"/>
                    <a:cs typeface="Calibri"/>
                  </a:rPr>
                  <a:t>JANUS Client</a:t>
                </a:r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C7E4FD63-D65E-251B-4568-43297F4EA863}"/>
                  </a:ext>
                </a:extLst>
              </p:cNvPr>
              <p:cNvSpPr/>
              <p:nvPr/>
            </p:nvSpPr>
            <p:spPr>
              <a:xfrm>
                <a:off x="8688811" y="1758043"/>
                <a:ext cx="1388504" cy="248625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EPICS to Lattice</a:t>
                </a:r>
                <a:endParaRPr lang="en-US" sz="1200"/>
              </a:p>
            </p:txBody>
          </p:sp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730AD0D3-8952-9395-AB4E-F896BD077037}"/>
                  </a:ext>
                </a:extLst>
              </p:cNvPr>
              <p:cNvSpPr/>
              <p:nvPr/>
            </p:nvSpPr>
            <p:spPr>
              <a:xfrm>
                <a:off x="8688811" y="2062025"/>
                <a:ext cx="1394078" cy="233426"/>
              </a:xfrm>
              <a:prstGeom prst="rect">
                <a:avLst/>
              </a:prstGeom>
              <a:solidFill>
                <a:schemeClr val="accent4">
                  <a:lumMod val="75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Lattice to EPICS</a:t>
                </a:r>
                <a:endParaRPr lang="en-US" sz="1200"/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EDA6E32F-9758-C4FE-F9D8-5C9BF5421394}"/>
                  </a:ext>
                </a:extLst>
              </p:cNvPr>
              <p:cNvSpPr/>
              <p:nvPr/>
            </p:nvSpPr>
            <p:spPr>
              <a:xfrm>
                <a:off x="10305690" y="1756556"/>
                <a:ext cx="859688" cy="549376"/>
              </a:xfrm>
              <a:prstGeom prst="round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 w="28575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Control System</a:t>
                </a:r>
                <a:endParaRPr lang="en-US" sz="1200"/>
              </a:p>
            </p:txBody>
          </p: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E5FCEED5-B4F0-79F6-F082-5E45877B74A3}"/>
                  </a:ext>
                </a:extLst>
              </p:cNvPr>
              <p:cNvCxnSpPr/>
              <p:nvPr/>
            </p:nvCxnSpPr>
            <p:spPr>
              <a:xfrm flipH="1" flipV="1">
                <a:off x="10069555" y="1819756"/>
                <a:ext cx="216412" cy="71541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Arrow Connector 35">
                <a:extLst>
                  <a:ext uri="{FF2B5EF4-FFF2-40B4-BE49-F238E27FC236}">
                    <a16:creationId xmlns:a16="http://schemas.microsoft.com/office/drawing/2014/main" id="{AA01C2C5-315A-04BF-9000-4C0D454FE4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90911" y="2144005"/>
                <a:ext cx="223855" cy="61407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C8181951-E1AB-668B-4875-F0E2E2AC6F2C}"/>
                  </a:ext>
                </a:extLst>
              </p:cNvPr>
              <p:cNvSpPr/>
              <p:nvPr/>
            </p:nvSpPr>
            <p:spPr>
              <a:xfrm>
                <a:off x="8689173" y="2644575"/>
                <a:ext cx="935047" cy="45309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Web Frontend</a:t>
                </a:r>
                <a:endParaRPr lang="en-US" sz="1200"/>
              </a:p>
            </p:txBody>
          </p:sp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5DA353C-379B-4E1C-C207-DE09A621A0D0}"/>
                  </a:ext>
                </a:extLst>
              </p:cNvPr>
              <p:cNvSpPr/>
              <p:nvPr/>
            </p:nvSpPr>
            <p:spPr>
              <a:xfrm>
                <a:off x="10082429" y="2644574"/>
                <a:ext cx="1085519" cy="453092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1200">
                    <a:ea typeface="Calibri"/>
                    <a:cs typeface="Calibri"/>
                  </a:rPr>
                  <a:t>User Application</a:t>
                </a:r>
                <a:endParaRPr lang="en-US" sz="1200"/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66F6466D-6B59-5BD8-5A50-6ECFDD0F0AB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633923" y="2285863"/>
                <a:ext cx="691990" cy="309660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A2489BCF-D4DC-A011-1DBB-9A145E0CDA87}"/>
                  </a:ext>
                </a:extLst>
              </p:cNvPr>
              <p:cNvCxnSpPr/>
              <p:nvPr/>
            </p:nvCxnSpPr>
            <p:spPr>
              <a:xfrm flipH="1" flipV="1">
                <a:off x="7799867" y="2071354"/>
                <a:ext cx="1094042" cy="570122"/>
              </a:xfrm>
              <a:prstGeom prst="straightConnector1">
                <a:avLst/>
              </a:prstGeom>
              <a:ln w="57150">
                <a:solidFill>
                  <a:srgbClr val="EB09DF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40">
                <a:extLst>
                  <a:ext uri="{FF2B5EF4-FFF2-40B4-BE49-F238E27FC236}">
                    <a16:creationId xmlns:a16="http://schemas.microsoft.com/office/drawing/2014/main" id="{CFB2A7B7-CFE0-5E3D-B4B4-30BEF29BBABB}"/>
                  </a:ext>
                </a:extLst>
              </p:cNvPr>
              <p:cNvCxnSpPr/>
              <p:nvPr/>
            </p:nvCxnSpPr>
            <p:spPr>
              <a:xfrm flipH="1" flipV="1">
                <a:off x="10764716" y="2324674"/>
                <a:ext cx="1730" cy="311736"/>
              </a:xfrm>
              <a:prstGeom prst="straightConnector1">
                <a:avLst/>
              </a:prstGeom>
              <a:ln w="28575">
                <a:solidFill>
                  <a:schemeClr val="bg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F8199621-3DC8-9482-F385-A2ED108AD45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001962" y="1834955"/>
                <a:ext cx="717984" cy="5678"/>
              </a:xfrm>
              <a:prstGeom prst="straightConnector1">
                <a:avLst/>
              </a:prstGeom>
              <a:ln w="57150">
                <a:solidFill>
                  <a:srgbClr val="EB09DF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B88501AA-D284-D328-195F-BCC1454281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12172" y="2007824"/>
                <a:ext cx="703136" cy="151378"/>
              </a:xfrm>
              <a:prstGeom prst="straightConnector1">
                <a:avLst/>
              </a:prstGeom>
              <a:ln w="57150">
                <a:solidFill>
                  <a:srgbClr val="EB09DF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DF524E6-C34C-C38E-1CA4-E8AE9A3E087F}"/>
              </a:ext>
            </a:extLst>
          </p:cNvPr>
          <p:cNvSpPr txBox="1"/>
          <p:nvPr/>
        </p:nvSpPr>
        <p:spPr>
          <a:xfrm>
            <a:off x="179916" y="984250"/>
            <a:ext cx="4614333" cy="230832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/>
              <a:t>Combining particle tracking simulations with control system simulations.</a:t>
            </a:r>
          </a:p>
          <a:p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Full pipeline generated from LAURA definitions.</a:t>
            </a:r>
          </a:p>
          <a:p>
            <a:pPr marL="285750" indent="-285750">
              <a:buFont typeface="Arial"/>
              <a:buChar char="•"/>
            </a:pPr>
            <a:endParaRPr lang="en-US"/>
          </a:p>
          <a:p>
            <a:pPr marL="285750" indent="-285750">
              <a:buFont typeface="Arial"/>
              <a:buChar char="•"/>
            </a:pPr>
            <a:r>
              <a:rPr lang="en-US"/>
              <a:t>Ability to swap between beam-based surrogate models and tracking codes.</a:t>
            </a:r>
          </a:p>
        </p:txBody>
      </p:sp>
    </p:spTree>
    <p:extLst>
      <p:ext uri="{BB962C8B-B14F-4D97-AF65-F5344CB8AC3E}">
        <p14:creationId xmlns:p14="http://schemas.microsoft.com/office/powerpoint/2010/main" val="93799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FD0A310B-8039-A416-1EED-646DAE2030A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4251" y="365125"/>
            <a:ext cx="8004607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rgbClr val="0030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CLARA FEBE Layout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3EB9BAD-016B-4C18-7940-42438947FB8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017" y="1238953"/>
            <a:ext cx="11156045" cy="264882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B9D679C-0423-316B-2774-81F2AD8AE5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19200" y="4685913"/>
            <a:ext cx="2849715" cy="1151854"/>
          </a:xfrm>
          <a:prstGeom prst="rect">
            <a:avLst/>
          </a:prstGeom>
          <a:solidFill>
            <a:schemeClr val="accent2">
              <a:alpha val="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First experiments in the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</a:b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Full Energy Beam Exploitation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(FEBE) user area took place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in early 2026</a:t>
            </a:r>
          </a:p>
        </p:txBody>
      </p:sp>
      <p:sp>
        <p:nvSpPr>
          <p:cNvPr id="10" name="Title 7">
            <a:extLst>
              <a:ext uri="{FF2B5EF4-FFF2-40B4-BE49-F238E27FC236}">
                <a16:creationId xmlns:a16="http://schemas.microsoft.com/office/drawing/2014/main" id="{EDD47426-7747-1F0E-E2F6-8FD521BBD3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4251" y="365125"/>
            <a:ext cx="8004607" cy="5746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rgbClr val="00308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/>
              <a:t>CLARA FEBE Layout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CFD473-8433-2534-ECCC-1A31BCA6B3F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0017" y="1238953"/>
            <a:ext cx="11156045" cy="2648821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339EE804-32CB-F207-473A-B650E6BA25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219200" y="4685913"/>
            <a:ext cx="2849715" cy="1151854"/>
          </a:xfrm>
          <a:prstGeom prst="rect">
            <a:avLst/>
          </a:prstGeom>
          <a:solidFill>
            <a:schemeClr val="accent2">
              <a:alpha val="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First experiments in the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</a:b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E97132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Full Energy Beam Exploitation</a:t>
            </a: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 (FEBE) user area took place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 Light" panose="020B0304020202020204" pitchFamily="34" charset="0"/>
                <a:ea typeface="+mn-ea"/>
                <a:cs typeface="+mn-cs"/>
              </a:rPr>
              <a:t>in early 2026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5BA064F-8799-D5A9-04C2-2171378F26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0297960"/>
              </p:ext>
            </p:extLst>
          </p:nvPr>
        </p:nvGraphicFramePr>
        <p:xfrm>
          <a:off x="5081058" y="4302760"/>
          <a:ext cx="6496050" cy="15544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124075">
                  <a:extLst>
                    <a:ext uri="{9D8B030D-6E8A-4147-A177-3AD203B41FA5}">
                      <a16:colId xmlns:a16="http://schemas.microsoft.com/office/drawing/2014/main" val="2605813695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337895072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862245765"/>
                    </a:ext>
                  </a:extLst>
                </a:gridCol>
                <a:gridCol w="1457325">
                  <a:extLst>
                    <a:ext uri="{9D8B030D-6E8A-4147-A177-3AD203B41FA5}">
                      <a16:colId xmlns:a16="http://schemas.microsoft.com/office/drawing/2014/main" val="5010968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Example</a:t>
                      </a:r>
                      <a:b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Technical System 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CLARA Front End</a:t>
                      </a:r>
                      <a:b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(35 MeV)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CLARA</a:t>
                      </a:r>
                      <a:b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(250 MeV)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CLARA FEBE</a:t>
                      </a:r>
                      <a:br>
                        <a:rPr lang="en-US" sz="1200" b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en-GB" sz="1200" b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(250 MeV)</a:t>
                      </a:r>
                      <a:endParaRPr lang="en-US" b="1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6004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RF Structures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2</a:t>
                      </a:r>
                      <a:endParaRPr lang="en-US"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7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7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33935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Magnets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22</a:t>
                      </a:r>
                      <a:endParaRPr lang="en-US"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77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126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3551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Diagnostic Systems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13</a:t>
                      </a:r>
                      <a:endParaRPr lang="en-US"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65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94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14983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Vacuum Gauges and Pumps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57</a:t>
                      </a:r>
                      <a:endParaRPr lang="en-US">
                        <a:effectLst/>
                      </a:endParaRPr>
                    </a:p>
                  </a:txBody>
                  <a:tcPr>
                    <a:lnL w="11906" cap="flat" cmpd="sng" algn="ctr">
                      <a:solidFill>
                        <a:srgbClr val="4040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109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base">
                        <a:buNone/>
                      </a:pPr>
                      <a:r>
                        <a:rPr lang="en-GB" sz="1200">
                          <a:effectLst/>
                          <a:latin typeface="Arial Nova Light" panose="020B0304020202020204" pitchFamily="34" charset="0"/>
                        </a:rPr>
                        <a:t>155</a:t>
                      </a:r>
                      <a:endParaRPr lang="en-US">
                        <a:effectLst/>
                      </a:endParaRPr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665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2440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9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Priorities for Realistic Control System Simulations with JANUS/Virtual Accelerator </vt:lpstr>
      <vt:lpstr>Questions to Discuss</vt:lpstr>
      <vt:lpstr>Examples of Control System Simulation</vt:lpstr>
      <vt:lpstr>Common hardware interactions</vt:lpstr>
      <vt:lpstr>LAURA</vt:lpstr>
      <vt:lpstr>SARABI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</cp:revision>
  <dcterms:created xsi:type="dcterms:W3CDTF">2026-10-01T09:04:37Z</dcterms:created>
  <dcterms:modified xsi:type="dcterms:W3CDTF">2026-10-01T14:24:40Z</dcterms:modified>
</cp:coreProperties>
</file>