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0" r:id="rId6"/>
    <p:sldId id="262" r:id="rId7"/>
    <p:sldId id="266" r:id="rId8"/>
    <p:sldId id="263" r:id="rId9"/>
    <p:sldId id="265" r:id="rId10"/>
    <p:sldId id="264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stfc365.sharepoint.com/sites/PAAP9/Shared%20Documents/General/Roadmap/Community%20Input/Individual%20response%20survey%20results%202021/Particle%20Astrophysics%20Roadmap%20Questionnaire%20-%20Individual%20Responses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r>
              <a:rPr lang="en-GB">
                <a:solidFill>
                  <a:schemeClr val="bg1"/>
                </a:solidFill>
              </a:rPr>
              <a:t>Primary Science Field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 2'!$A$4:$A$8</c:f>
              <c:strCache>
                <c:ptCount val="5"/>
                <c:pt idx="0">
                  <c:v>Dark Matter (DM)</c:v>
                </c:pt>
                <c:pt idx="1">
                  <c:v>Gravitational waves (GW)</c:v>
                </c:pt>
                <c:pt idx="2">
                  <c:v>Neutrinos (Neu)</c:v>
                </c:pt>
                <c:pt idx="3">
                  <c:v>Very High Energy Gama Rays (VHE)</c:v>
                </c:pt>
                <c:pt idx="4">
                  <c:v>Cosmic Microwave Background (CMB)</c:v>
                </c:pt>
              </c:strCache>
            </c:strRef>
          </c:cat>
          <c:val>
            <c:numRef>
              <c:f>'Question 2'!$B$4:$B$8</c:f>
              <c:numCache>
                <c:formatCode>0.00%</c:formatCode>
                <c:ptCount val="5"/>
                <c:pt idx="0">
                  <c:v>0.27660000000000001</c:v>
                </c:pt>
                <c:pt idx="1">
                  <c:v>0.61699999999999999</c:v>
                </c:pt>
                <c:pt idx="2">
                  <c:v>3.1899999999999998E-2</c:v>
                </c:pt>
                <c:pt idx="3">
                  <c:v>3.1899999999999998E-2</c:v>
                </c:pt>
                <c:pt idx="4">
                  <c:v>4.2599999999999999E-2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D-4FFA-AE9A-2421667B28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r>
              <a:rPr lang="en-GB">
                <a:solidFill>
                  <a:schemeClr val="bg1"/>
                </a:solidFill>
              </a:rPr>
              <a:t>Career Stage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15384689186285"/>
          <c:y val="0.17535178618899686"/>
          <c:w val="0.85185623663032273"/>
          <c:h val="0.35898822220995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 3'!$A$4:$A$10</c:f>
              <c:strCache>
                <c:ptCount val="7"/>
                <c:pt idx="0">
                  <c:v>PhD Student</c:v>
                </c:pt>
                <c:pt idx="1">
                  <c:v>Laboratory Technician</c:v>
                </c:pt>
                <c:pt idx="2">
                  <c:v>Post-doctoral Researcher</c:v>
                </c:pt>
                <c:pt idx="3">
                  <c:v>Research Software Engineer</c:v>
                </c:pt>
                <c:pt idx="4">
                  <c:v>Early Career Academic</c:v>
                </c:pt>
                <c:pt idx="5">
                  <c:v>Established Career Academic</c:v>
                </c:pt>
                <c:pt idx="6">
                  <c:v>Other (please specify)</c:v>
                </c:pt>
              </c:strCache>
            </c:strRef>
          </c:cat>
          <c:val>
            <c:numRef>
              <c:f>'Question 3'!$B$4:$B$10</c:f>
              <c:numCache>
                <c:formatCode>0.00%</c:formatCode>
                <c:ptCount val="7"/>
                <c:pt idx="0">
                  <c:v>0.15959999999999999</c:v>
                </c:pt>
                <c:pt idx="1">
                  <c:v>1.06E-2</c:v>
                </c:pt>
                <c:pt idx="2">
                  <c:v>0.18090000000000001</c:v>
                </c:pt>
                <c:pt idx="3">
                  <c:v>1.06E-2</c:v>
                </c:pt>
                <c:pt idx="4">
                  <c:v>0.13830000000000001</c:v>
                </c:pt>
                <c:pt idx="5">
                  <c:v>0.43619999999999998</c:v>
                </c:pt>
                <c:pt idx="6">
                  <c:v>7.4499999999999997E-2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A-4CA9-B226-6A56D70876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  <a:cs typeface="Calibri Light"/>
              </a:rPr>
              <a:t>Particle Astrophysics </a:t>
            </a:r>
            <a:br>
              <a:rPr lang="en-US" sz="4800">
                <a:solidFill>
                  <a:srgbClr val="FFFFFF"/>
                </a:solidFill>
                <a:cs typeface="Calibri Light"/>
              </a:rPr>
            </a:br>
            <a:r>
              <a:rPr lang="en-US" sz="4800">
                <a:solidFill>
                  <a:srgbClr val="FFFFFF"/>
                </a:solidFill>
                <a:cs typeface="Calibri Light"/>
              </a:rPr>
              <a:t>Roadmap</a:t>
            </a: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PAAP: Stephen Fairhurst, Sergey Burdin, Ed </a:t>
            </a:r>
            <a:r>
              <a:rPr lang="en-US" err="1"/>
              <a:t>Daw</a:t>
            </a:r>
            <a:r>
              <a:rPr lang="en-US"/>
              <a:t>, </a:t>
            </a:r>
            <a:br>
              <a:rPr lang="en-US"/>
            </a:br>
            <a:r>
              <a:rPr lang="en-US"/>
              <a:t>Laura </a:t>
            </a:r>
            <a:r>
              <a:rPr lang="en-US" err="1"/>
              <a:t>Kormos</a:t>
            </a:r>
            <a:r>
              <a:rPr lang="en-US"/>
              <a:t>, Jon Lapington, Chris McCabe</a:t>
            </a:r>
          </a:p>
          <a:p>
            <a:pPr algn="l"/>
            <a:r>
              <a:rPr lang="en-US"/>
              <a:t>STFC: Karen Clifford, Ailsa Johnstone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0F122-7F0D-4832-B215-08B646CB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bg1"/>
                </a:solidFill>
              </a:rPr>
              <a:t>PA Roadmap Input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FCEB0-BF30-4D71-83C6-1617DA6B2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2016 PA Roadmap</a:t>
            </a:r>
          </a:p>
          <a:p>
            <a:r>
              <a:rPr lang="en-GB" sz="2000">
                <a:solidFill>
                  <a:schemeClr val="bg1"/>
                </a:solidFill>
              </a:rPr>
              <a:t>APPEC Roadmap 2017-2026</a:t>
            </a:r>
          </a:p>
          <a:p>
            <a:r>
              <a:rPr lang="en-GB" sz="2000">
                <a:solidFill>
                  <a:schemeClr val="bg1"/>
                </a:solidFill>
              </a:rPr>
              <a:t>Discussions from January PA town hall</a:t>
            </a:r>
          </a:p>
          <a:p>
            <a:r>
              <a:rPr lang="en-GB" sz="2000">
                <a:solidFill>
                  <a:schemeClr val="bg1"/>
                </a:solidFill>
              </a:rPr>
              <a:t>Interactions with PPAP</a:t>
            </a:r>
          </a:p>
          <a:p>
            <a:r>
              <a:rPr lang="en-GB" sz="2000">
                <a:solidFill>
                  <a:schemeClr val="bg1"/>
                </a:solidFill>
              </a:rPr>
              <a:t>17 completed proformas from Particle Astrophysics experiments</a:t>
            </a:r>
          </a:p>
          <a:p>
            <a:r>
              <a:rPr lang="en-GB" sz="2000">
                <a:solidFill>
                  <a:schemeClr val="bg1"/>
                </a:solidFill>
              </a:rPr>
              <a:t>101 individual submissions to questionnaire</a:t>
            </a:r>
          </a:p>
          <a:p>
            <a:endParaRPr lang="en-GB" sz="2000">
              <a:solidFill>
                <a:schemeClr val="bg1"/>
              </a:solidFill>
            </a:endParaRPr>
          </a:p>
          <a:p>
            <a:endParaRPr lang="en-GB" sz="2000">
              <a:solidFill>
                <a:schemeClr val="bg1"/>
              </a:solidFill>
            </a:endParaRPr>
          </a:p>
          <a:p>
            <a:endParaRPr lang="en-GB" sz="2000">
              <a:solidFill>
                <a:schemeClr val="bg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2040A75-CCC0-43B5-A9DA-EFB722984C55}"/>
              </a:ext>
            </a:extLst>
          </p:cNvPr>
          <p:cNvGraphicFramePr>
            <a:graphicFrameLocks/>
          </p:cNvGraphicFramePr>
          <p:nvPr/>
        </p:nvGraphicFramePr>
        <p:xfrm>
          <a:off x="5110716" y="237706"/>
          <a:ext cx="6596652" cy="288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DA742BC-7A2A-4EA9-A4AF-88DD23DCD28A}"/>
              </a:ext>
            </a:extLst>
          </p:cNvPr>
          <p:cNvGraphicFramePr>
            <a:graphicFrameLocks/>
          </p:cNvGraphicFramePr>
          <p:nvPr/>
        </p:nvGraphicFramePr>
        <p:xfrm>
          <a:off x="5110716" y="3368233"/>
          <a:ext cx="6596652" cy="28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177AD781-60F7-3945-A00E-888A51B31DC4}"/>
              </a:ext>
            </a:extLst>
          </p:cNvPr>
          <p:cNvSpPr/>
          <p:nvPr/>
        </p:nvSpPr>
        <p:spPr>
          <a:xfrm>
            <a:off x="484632" y="4535582"/>
            <a:ext cx="3709299" cy="15119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2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968518"/>
            <a:ext cx="3201366" cy="338749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What changes or activities could increase diversity, equality and inclusion in this field?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“The diversity in PAAP is abysmal and it is far from even being </a:t>
            </a:r>
            <a:r>
              <a:rPr lang="en-US" sz="2000" dirty="0" err="1">
                <a:ea typeface="+mn-lt"/>
                <a:cs typeface="+mn-lt"/>
              </a:rPr>
              <a:t>recognised</a:t>
            </a:r>
            <a:r>
              <a:rPr lang="en-US" sz="2000" dirty="0">
                <a:ea typeface="+mn-lt"/>
                <a:cs typeface="+mn-lt"/>
              </a:rPr>
              <a:t> let alone acted upon. There are many schemes other nations are </a:t>
            </a:r>
            <a:r>
              <a:rPr lang="en-US" sz="2000" dirty="0" err="1">
                <a:ea typeface="+mn-lt"/>
                <a:cs typeface="+mn-lt"/>
              </a:rPr>
              <a:t>trialling</a:t>
            </a:r>
            <a:r>
              <a:rPr lang="en-US" sz="2000" dirty="0">
                <a:ea typeface="+mn-lt"/>
                <a:cs typeface="+mn-lt"/>
              </a:rPr>
              <a:t>, with great success, to address this. The odd sentence about ED&amp;I in roadmaps and documents are transparent and </a:t>
            </a:r>
            <a:r>
              <a:rPr lang="en-US" sz="2000" dirty="0" err="1">
                <a:ea typeface="+mn-lt"/>
                <a:cs typeface="+mn-lt"/>
              </a:rPr>
              <a:t>patronising</a:t>
            </a:r>
            <a:r>
              <a:rPr lang="en-US" sz="2000" dirty="0">
                <a:ea typeface="+mn-lt"/>
                <a:cs typeface="+mn-lt"/>
              </a:rPr>
              <a:t> to minority groups - there needs to be serious resource behind any such activities. It is not a case of 'promotion', it is about structural inequalities that need to be addressed.”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1">
                <a:ea typeface="+mn-lt"/>
                <a:cs typeface="+mn-lt"/>
              </a:rPr>
              <a:t>Discuss</a:t>
            </a:r>
            <a:r>
              <a:rPr lang="en-US" sz="2000" b="1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906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94824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Infrastructure: computing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Computing plays a key-role across many (all?) projects. Yet computing-related comments were barely raised in the individual questionnaire.</a:t>
            </a:r>
          </a:p>
          <a:p>
            <a:pPr marL="0" indent="0">
              <a:buNone/>
            </a:pPr>
            <a:endParaRPr lang="en-US" sz="20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1" dirty="0">
                <a:ea typeface="+mn-lt"/>
                <a:cs typeface="+mn-lt"/>
              </a:rPr>
              <a:t>Does that mean that the current computing infrastructure is working well? Are there any issues on the horizon?</a:t>
            </a:r>
          </a:p>
        </p:txBody>
      </p:sp>
    </p:spTree>
    <p:extLst>
      <p:ext uri="{BB962C8B-B14F-4D97-AF65-F5344CB8AC3E}">
        <p14:creationId xmlns:p14="http://schemas.microsoft.com/office/powerpoint/2010/main" val="120791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968518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Infrastructure: developing the </a:t>
            </a:r>
            <a:r>
              <a:rPr lang="en-US" sz="4000" dirty="0" err="1">
                <a:solidFill>
                  <a:srgbClr val="FFFFFF"/>
                </a:solidFill>
                <a:cs typeface="Calibri Light"/>
              </a:rPr>
              <a:t>Boulby</a:t>
            </a:r>
            <a:r>
              <a:rPr lang="en-US" sz="4000" dirty="0">
                <a:solidFill>
                  <a:srgbClr val="FFFFFF"/>
                </a:solidFill>
                <a:cs typeface="Calibri Light"/>
              </a:rPr>
              <a:t> Underground Laboratory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858" y="511388"/>
            <a:ext cx="6555347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-- “Expanding </a:t>
            </a:r>
            <a:r>
              <a:rPr lang="en-US" sz="2000" dirty="0" err="1">
                <a:ea typeface="+mn-lt"/>
                <a:cs typeface="+mn-lt"/>
              </a:rPr>
              <a:t>Boulby</a:t>
            </a:r>
            <a:r>
              <a:rPr lang="en-US" sz="2000" dirty="0">
                <a:ea typeface="+mn-lt"/>
                <a:cs typeface="+mn-lt"/>
              </a:rPr>
              <a:t> and turning it into an international </a:t>
            </a:r>
            <a:r>
              <a:rPr lang="en-US" sz="2000" dirty="0" err="1">
                <a:ea typeface="+mn-lt"/>
                <a:cs typeface="+mn-lt"/>
              </a:rPr>
              <a:t>recognised</a:t>
            </a:r>
            <a:r>
              <a:rPr lang="en-US" sz="2000" dirty="0">
                <a:ea typeface="+mn-lt"/>
                <a:cs typeface="+mn-lt"/>
              </a:rPr>
              <a:t> facility with a diverse science </a:t>
            </a:r>
            <a:r>
              <a:rPr lang="en-US" sz="2000" dirty="0" err="1">
                <a:ea typeface="+mn-lt"/>
                <a:cs typeface="+mn-lt"/>
              </a:rPr>
              <a:t>programme</a:t>
            </a:r>
            <a:r>
              <a:rPr lang="en-US" sz="2000" dirty="0">
                <a:ea typeface="+mn-lt"/>
                <a:cs typeface="+mn-lt"/>
              </a:rPr>
              <a:t> would be the ideal scenario to ensure UK leadership."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-- “Hosting a large dark matter experiment in the UK would no doubt be attractive - but this would be an infrastructure project that does not involve the scientific community directly and should be no replacement for support to the actual experiment(s).”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-- “I am worried by the STFC policy of ‘G3 (dark matter) at </a:t>
            </a:r>
            <a:r>
              <a:rPr lang="en-US" sz="2000" dirty="0" err="1">
                <a:ea typeface="+mn-lt"/>
                <a:cs typeface="+mn-lt"/>
              </a:rPr>
              <a:t>Boulby</a:t>
            </a:r>
            <a:r>
              <a:rPr lang="en-US" sz="2000" dirty="0">
                <a:ea typeface="+mn-lt"/>
                <a:cs typeface="+mn-lt"/>
              </a:rPr>
              <a:t> or bust’, which is very dangerous; flag-waving trumping science.”</a:t>
            </a:r>
          </a:p>
          <a:p>
            <a:pPr marL="0" indent="0">
              <a:buNone/>
            </a:pPr>
            <a:endParaRPr lang="en-US" sz="20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1" dirty="0">
                <a:ea typeface="+mn-lt"/>
                <a:cs typeface="+mn-lt"/>
              </a:rPr>
              <a:t>Is the broader PAAP community aware of discussions to expand </a:t>
            </a:r>
            <a:r>
              <a:rPr lang="en-US" sz="2000" b="1" dirty="0" err="1">
                <a:ea typeface="+mn-lt"/>
                <a:cs typeface="+mn-lt"/>
              </a:rPr>
              <a:t>Boulby</a:t>
            </a:r>
            <a:r>
              <a:rPr lang="en-US" sz="2000" b="1" dirty="0">
                <a:ea typeface="+mn-lt"/>
                <a:cs typeface="+mn-lt"/>
              </a:rPr>
              <a:t>? This would be a large investment by the UK. Is an expansion broadly supported?</a:t>
            </a:r>
          </a:p>
        </p:txBody>
      </p:sp>
    </p:spTree>
    <p:extLst>
      <p:ext uri="{BB962C8B-B14F-4D97-AF65-F5344CB8AC3E}">
        <p14:creationId xmlns:p14="http://schemas.microsoft.com/office/powerpoint/2010/main" val="316517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3059197"/>
            <a:ext cx="3201366" cy="338749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How could STFC support the development of critical underpinning technologies?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4000" dirty="0">
                <a:solidFill>
                  <a:srgbClr val="FFFFFF"/>
                </a:solidFill>
                <a:cs typeface="Calibri Light"/>
              </a:rPr>
              <a:t>What are the barriers for creating a healthy career pathway?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-- “Instrument/detector development is not rewarded. Detector-</a:t>
            </a:r>
            <a:r>
              <a:rPr lang="en-US" sz="2000" dirty="0" err="1">
                <a:ea typeface="+mn-lt"/>
                <a:cs typeface="+mn-lt"/>
              </a:rPr>
              <a:t>focussed</a:t>
            </a:r>
            <a:r>
              <a:rPr lang="en-US" sz="2000" dirty="0">
                <a:ea typeface="+mn-lt"/>
                <a:cs typeface="+mn-lt"/>
              </a:rPr>
              <a:t> early career scientists do not compete well in the existing Fellowship schemes (UKRI, STFC, URF).  A dedicated instrument/detector development fellowship allocation would help.”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-- “STFC's support for scientists </a:t>
            </a:r>
            <a:r>
              <a:rPr lang="en-US" sz="2000" dirty="0" err="1">
                <a:ea typeface="+mn-lt"/>
                <a:cs typeface="+mn-lt"/>
              </a:rPr>
              <a:t>focussing</a:t>
            </a:r>
            <a:r>
              <a:rPr lang="en-US" sz="2000" dirty="0">
                <a:ea typeface="+mn-lt"/>
                <a:cs typeface="+mn-lt"/>
              </a:rPr>
              <a:t> on detector development is poor. We need  positions and funding for this specific purpose.”</a:t>
            </a:r>
          </a:p>
          <a:p>
            <a:pPr marL="0" indent="0">
              <a:buNone/>
            </a:pPr>
            <a:endParaRPr lang="en-US" sz="20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1" dirty="0">
                <a:ea typeface="+mn-lt"/>
                <a:cs typeface="+mn-lt"/>
              </a:rPr>
              <a:t>Does the current Fellowship model work for our community? If not, how could it be improved?</a:t>
            </a:r>
          </a:p>
        </p:txBody>
      </p:sp>
    </p:spTree>
    <p:extLst>
      <p:ext uri="{BB962C8B-B14F-4D97-AF65-F5344CB8AC3E}">
        <p14:creationId xmlns:p14="http://schemas.microsoft.com/office/powerpoint/2010/main" val="49772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94824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Training and community building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163" y="159053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“I think it's a great time for research in </a:t>
            </a:r>
            <a:r>
              <a:rPr lang="en-US" sz="2000" dirty="0" err="1">
                <a:ea typeface="+mn-lt"/>
                <a:cs typeface="+mn-lt"/>
              </a:rPr>
              <a:t>astroparticle</a:t>
            </a:r>
            <a:r>
              <a:rPr lang="en-US" sz="2000" dirty="0">
                <a:ea typeface="+mn-lt"/>
                <a:cs typeface="+mn-lt"/>
              </a:rPr>
              <a:t> and cosmology. It is a major area of UK strength, with many significant discoveries on the horizon.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The field is clearly multidisciplinary linking e.g. quantum gravity, particle cosmology, </a:t>
            </a:r>
            <a:r>
              <a:rPr lang="en-US" sz="2000" dirty="0" err="1">
                <a:ea typeface="+mn-lt"/>
                <a:cs typeface="+mn-lt"/>
              </a:rPr>
              <a:t>astro</a:t>
            </a:r>
            <a:r>
              <a:rPr lang="en-US" sz="2000" dirty="0">
                <a:ea typeface="+mn-lt"/>
                <a:cs typeface="+mn-lt"/>
              </a:rPr>
              <a:t>-particle and neutrino properties. 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A dedicated UK Summer School in </a:t>
            </a:r>
            <a:r>
              <a:rPr lang="en-US" sz="2000" dirty="0" err="1">
                <a:ea typeface="+mn-lt"/>
                <a:cs typeface="+mn-lt"/>
              </a:rPr>
              <a:t>Astroparticle</a:t>
            </a:r>
            <a:r>
              <a:rPr lang="en-US" sz="2000" dirty="0">
                <a:ea typeface="+mn-lt"/>
                <a:cs typeface="+mn-lt"/>
              </a:rPr>
              <a:t> Physics could give our field more of an identity that is distinct from the much larger Particle Physics and Astronomy groups.”</a:t>
            </a:r>
            <a:endParaRPr lang="en-US" sz="2000" b="1" dirty="0">
              <a:ea typeface="+mn-lt"/>
              <a:cs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CCC0F6-8C47-7248-9FE9-753DE87E27ED}"/>
              </a:ext>
            </a:extLst>
          </p:cNvPr>
          <p:cNvSpPr/>
          <p:nvPr/>
        </p:nvSpPr>
        <p:spPr>
          <a:xfrm>
            <a:off x="4801115" y="4647077"/>
            <a:ext cx="62379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Do current schools already serve our PhD students well? Is there a broader appetite for this type of shared school/activity? </a:t>
            </a:r>
          </a:p>
          <a:p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(Extension question: the </a:t>
            </a:r>
            <a:r>
              <a:rPr lang="en-US" b="1" dirty="0" err="1">
                <a:ea typeface="+mn-lt"/>
                <a:cs typeface="+mn-lt"/>
              </a:rPr>
              <a:t>IoP</a:t>
            </a:r>
            <a:r>
              <a:rPr lang="en-US" b="1" dirty="0">
                <a:ea typeface="+mn-lt"/>
                <a:cs typeface="+mn-lt"/>
              </a:rPr>
              <a:t> high-energy and </a:t>
            </a:r>
            <a:r>
              <a:rPr lang="en-US" b="1" dirty="0" err="1">
                <a:ea typeface="+mn-lt"/>
                <a:cs typeface="+mn-lt"/>
              </a:rPr>
              <a:t>astro</a:t>
            </a:r>
            <a:r>
              <a:rPr lang="en-US" b="1" dirty="0">
                <a:ea typeface="+mn-lt"/>
                <a:cs typeface="+mn-lt"/>
              </a:rPr>
              <a:t>-particle conferences are usually together. Should that continue?)</a:t>
            </a:r>
          </a:p>
        </p:txBody>
      </p:sp>
    </p:spTree>
    <p:extLst>
      <p:ext uri="{BB962C8B-B14F-4D97-AF65-F5344CB8AC3E}">
        <p14:creationId xmlns:p14="http://schemas.microsoft.com/office/powerpoint/2010/main" val="198973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E913F-13E8-47CE-844C-784A56B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Today’s timetable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1E0BB-2D49-4767-B64F-5D2DA5AFD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652" y="563002"/>
            <a:ext cx="7651215" cy="5585386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C3E6FE3B-E497-464E-929D-25A05B2C51B0}"/>
              </a:ext>
            </a:extLst>
          </p:cNvPr>
          <p:cNvSpPr/>
          <p:nvPr/>
        </p:nvSpPr>
        <p:spPr>
          <a:xfrm>
            <a:off x="4079695" y="3912776"/>
            <a:ext cx="832223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087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CC046483B28645A44C3633BC65F305" ma:contentTypeVersion="8" ma:contentTypeDescription="Create a new document." ma:contentTypeScope="" ma:versionID="c300b036e5108943ba1b6ef3effdb569">
  <xsd:schema xmlns:xsd="http://www.w3.org/2001/XMLSchema" xmlns:xs="http://www.w3.org/2001/XMLSchema" xmlns:p="http://schemas.microsoft.com/office/2006/metadata/properties" xmlns:ns2="f484cfd3-0aa7-4825-a498-7944aab50846" targetNamespace="http://schemas.microsoft.com/office/2006/metadata/properties" ma:root="true" ma:fieldsID="db30fa776b0d5d04520c012061205152" ns2:_="">
    <xsd:import namespace="f484cfd3-0aa7-4825-a498-7944aab508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4cfd3-0aa7-4825-a498-7944aab508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646CD5-B4B5-4C83-B397-4B7404B0EB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4825F-2F44-4200-A953-F8E9CD59C281}">
  <ds:schemaRefs>
    <ds:schemaRef ds:uri="http://schemas.microsoft.com/office/infopath/2007/PartnerControls"/>
    <ds:schemaRef ds:uri="f484cfd3-0aa7-4825-a498-7944aab50846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B5E6E71-4BC4-4AB2-B560-4E05611E0C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84cfd3-0aa7-4825-a498-7944aab508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</TotalTime>
  <Words>588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Particle Astrophysics  Roadmap</vt:lpstr>
      <vt:lpstr>PA Roadmap Input</vt:lpstr>
      <vt:lpstr>What changes or activities could increase diversity, equality and inclusion in this field?</vt:lpstr>
      <vt:lpstr>Infrastructure: computing</vt:lpstr>
      <vt:lpstr>Infrastructure: developing the Boulby Underground Laboratory</vt:lpstr>
      <vt:lpstr>How could STFC support the development of critical underpinning technologies?  What are the barriers for creating a healthy career pathway?</vt:lpstr>
      <vt:lpstr>Training and community building</vt:lpstr>
      <vt:lpstr>Today’s timetable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McCabe, Christopher</cp:lastModifiedBy>
  <cp:revision>59</cp:revision>
  <dcterms:created xsi:type="dcterms:W3CDTF">2021-07-02T13:47:17Z</dcterms:created>
  <dcterms:modified xsi:type="dcterms:W3CDTF">2021-07-08T09:34:30Z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0x010100B7CC046483B28645A44C3633BC65F305</vt:lpwstr>
  </property>
</Properties>
</file>