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2"/>
  </p:notesMasterIdLst>
  <p:handoutMasterIdLst>
    <p:handoutMasterId r:id="rId33"/>
  </p:handoutMasterIdLst>
  <p:sldIdLst>
    <p:sldId id="258" r:id="rId5"/>
    <p:sldId id="329" r:id="rId6"/>
    <p:sldId id="328" r:id="rId7"/>
    <p:sldId id="332" r:id="rId8"/>
    <p:sldId id="323" r:id="rId9"/>
    <p:sldId id="337" r:id="rId10"/>
    <p:sldId id="345" r:id="rId11"/>
    <p:sldId id="316" r:id="rId12"/>
    <p:sldId id="317" r:id="rId13"/>
    <p:sldId id="346" r:id="rId14"/>
    <p:sldId id="341" r:id="rId15"/>
    <p:sldId id="343" r:id="rId16"/>
    <p:sldId id="348" r:id="rId17"/>
    <p:sldId id="331" r:id="rId18"/>
    <p:sldId id="347" r:id="rId19"/>
    <p:sldId id="314" r:id="rId20"/>
    <p:sldId id="315" r:id="rId21"/>
    <p:sldId id="339" r:id="rId22"/>
    <p:sldId id="340" r:id="rId23"/>
    <p:sldId id="330" r:id="rId24"/>
    <p:sldId id="313" r:id="rId25"/>
    <p:sldId id="342" r:id="rId26"/>
    <p:sldId id="336" r:id="rId27"/>
    <p:sldId id="288" r:id="rId28"/>
    <p:sldId id="335" r:id="rId29"/>
    <p:sldId id="338" r:id="rId30"/>
    <p:sldId id="322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ophisticated Business" id="{58BEDF31-0425-40C4-87B2-EBC1798A92EE}">
          <p14:sldIdLst>
            <p14:sldId id="258"/>
            <p14:sldId id="329"/>
            <p14:sldId id="328"/>
            <p14:sldId id="332"/>
            <p14:sldId id="323"/>
            <p14:sldId id="337"/>
            <p14:sldId id="345"/>
            <p14:sldId id="316"/>
            <p14:sldId id="317"/>
            <p14:sldId id="346"/>
            <p14:sldId id="341"/>
            <p14:sldId id="343"/>
            <p14:sldId id="348"/>
            <p14:sldId id="331"/>
            <p14:sldId id="347"/>
            <p14:sldId id="314"/>
            <p14:sldId id="315"/>
            <p14:sldId id="339"/>
            <p14:sldId id="340"/>
            <p14:sldId id="330"/>
            <p14:sldId id="313"/>
            <p14:sldId id="342"/>
            <p14:sldId id="336"/>
            <p14:sldId id="288"/>
            <p14:sldId id="335"/>
            <p14:sldId id="338"/>
            <p14:sldId id="32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933">
          <p15:clr>
            <a:srgbClr val="A4A3A4"/>
          </p15:clr>
        </p15:guide>
        <p15:guide id="2" orient="horz" pos="2961">
          <p15:clr>
            <a:srgbClr val="A4A3A4"/>
          </p15:clr>
        </p15:guide>
        <p15:guide id="3" pos="312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C9B5"/>
    <a:srgbClr val="69685B"/>
    <a:srgbClr val="FE12ED"/>
    <a:srgbClr val="66AF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05" autoAdjust="0"/>
    <p:restoredTop sz="95652" autoAdjust="0"/>
  </p:normalViewPr>
  <p:slideViewPr>
    <p:cSldViewPr snapToGrid="0" snapToObjects="1">
      <p:cViewPr varScale="1">
        <p:scale>
          <a:sx n="102" d="100"/>
          <a:sy n="102" d="100"/>
        </p:scale>
        <p:origin x="1984" y="184"/>
      </p:cViewPr>
      <p:guideLst>
        <p:guide orient="horz" pos="933"/>
        <p:guide orient="horz" pos="2961"/>
        <p:guide pos="312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napToObjects="1">
      <p:cViewPr varScale="1">
        <p:scale>
          <a:sx n="121" d="100"/>
          <a:sy n="121" d="100"/>
        </p:scale>
        <p:origin x="-4986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9D3E21-079D-3A48-8C56-6A20F69E0B0A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01A38EC2-11B6-5F4A-965D-C32868405F48}">
      <dgm:prSet phldrT="[Text]"/>
      <dgm:spPr/>
      <dgm:t>
        <a:bodyPr/>
        <a:lstStyle/>
        <a:p>
          <a:r>
            <a:rPr lang="en-GB" dirty="0"/>
            <a:t>Discovery</a:t>
          </a:r>
        </a:p>
      </dgm:t>
    </dgm:pt>
    <dgm:pt modelId="{80133C16-ED5D-714F-8B40-B8B2EAC96DFD}" type="parTrans" cxnId="{950CA447-6A5E-2E48-AF1F-65D1678A1F8C}">
      <dgm:prSet/>
      <dgm:spPr/>
      <dgm:t>
        <a:bodyPr/>
        <a:lstStyle/>
        <a:p>
          <a:endParaRPr lang="en-GB"/>
        </a:p>
      </dgm:t>
    </dgm:pt>
    <dgm:pt modelId="{21B359C2-F3DF-D44F-9A8F-49EDE1DAB4B0}" type="sibTrans" cxnId="{950CA447-6A5E-2E48-AF1F-65D1678A1F8C}">
      <dgm:prSet/>
      <dgm:spPr/>
      <dgm:t>
        <a:bodyPr/>
        <a:lstStyle/>
        <a:p>
          <a:endParaRPr lang="en-GB"/>
        </a:p>
      </dgm:t>
    </dgm:pt>
    <dgm:pt modelId="{D966CB33-C1F1-C442-93CE-5F5CDFFC0C98}">
      <dgm:prSet phldrT="[Text]"/>
      <dgm:spPr/>
      <dgm:t>
        <a:bodyPr/>
        <a:lstStyle/>
        <a:p>
          <a:r>
            <a:rPr lang="en-GB" dirty="0"/>
            <a:t>Fundamental Research </a:t>
          </a:r>
        </a:p>
      </dgm:t>
    </dgm:pt>
    <dgm:pt modelId="{59DC6E08-0023-6743-9F7B-6574DD0D31E7}" type="parTrans" cxnId="{4536D622-E4D3-6C4D-88D6-08E3BE3CB0B6}">
      <dgm:prSet/>
      <dgm:spPr/>
      <dgm:t>
        <a:bodyPr/>
        <a:lstStyle/>
        <a:p>
          <a:endParaRPr lang="en-GB"/>
        </a:p>
      </dgm:t>
    </dgm:pt>
    <dgm:pt modelId="{127CF831-A568-9840-A30C-2B17F7184EB9}" type="sibTrans" cxnId="{4536D622-E4D3-6C4D-88D6-08E3BE3CB0B6}">
      <dgm:prSet/>
      <dgm:spPr/>
      <dgm:t>
        <a:bodyPr/>
        <a:lstStyle/>
        <a:p>
          <a:endParaRPr lang="en-GB"/>
        </a:p>
      </dgm:t>
    </dgm:pt>
    <dgm:pt modelId="{FA6ED2A1-CD81-084D-83ED-3083A27DF8E5}">
      <dgm:prSet phldrT="[Text]"/>
      <dgm:spPr/>
      <dgm:t>
        <a:bodyPr/>
        <a:lstStyle/>
        <a:p>
          <a:r>
            <a:rPr lang="en-GB" dirty="0"/>
            <a:t>Concept &amp; applied R&amp;D</a:t>
          </a:r>
        </a:p>
      </dgm:t>
    </dgm:pt>
    <dgm:pt modelId="{86AE3D3D-75D9-EC42-AD1F-E5C8F45A3E33}" type="parTrans" cxnId="{75847506-C7F2-0648-A87A-25402BB556B6}">
      <dgm:prSet/>
      <dgm:spPr/>
      <dgm:t>
        <a:bodyPr/>
        <a:lstStyle/>
        <a:p>
          <a:endParaRPr lang="en-GB"/>
        </a:p>
      </dgm:t>
    </dgm:pt>
    <dgm:pt modelId="{EF6B9A10-6553-D640-BBA8-81F105338DD9}" type="sibTrans" cxnId="{75847506-C7F2-0648-A87A-25402BB556B6}">
      <dgm:prSet/>
      <dgm:spPr/>
      <dgm:t>
        <a:bodyPr/>
        <a:lstStyle/>
        <a:p>
          <a:endParaRPr lang="en-GB"/>
        </a:p>
      </dgm:t>
    </dgm:pt>
    <dgm:pt modelId="{AD440704-DB23-804A-BE51-04F68FA8DB0E}">
      <dgm:prSet phldrT="[Text]"/>
      <dgm:spPr/>
      <dgm:t>
        <a:bodyPr/>
        <a:lstStyle/>
        <a:p>
          <a:r>
            <a:rPr lang="en-GB" dirty="0"/>
            <a:t>Technology Transfer </a:t>
          </a:r>
        </a:p>
      </dgm:t>
    </dgm:pt>
    <dgm:pt modelId="{6358D6B6-684A-C041-BB9D-523882278753}" type="parTrans" cxnId="{220A2048-155E-3D46-AFE9-9DD0E4AAA8D1}">
      <dgm:prSet/>
      <dgm:spPr/>
      <dgm:t>
        <a:bodyPr/>
        <a:lstStyle/>
        <a:p>
          <a:endParaRPr lang="en-GB"/>
        </a:p>
      </dgm:t>
    </dgm:pt>
    <dgm:pt modelId="{0A007C94-9247-EB40-ADE8-9D81A5A4B27E}" type="sibTrans" cxnId="{220A2048-155E-3D46-AFE9-9DD0E4AAA8D1}">
      <dgm:prSet/>
      <dgm:spPr/>
      <dgm:t>
        <a:bodyPr/>
        <a:lstStyle/>
        <a:p>
          <a:endParaRPr lang="en-GB"/>
        </a:p>
      </dgm:t>
    </dgm:pt>
    <dgm:pt modelId="{B20312FC-88C3-C140-B532-BB0741F4F4A3}">
      <dgm:prSet phldrT="[Text]"/>
      <dgm:spPr/>
      <dgm:t>
        <a:bodyPr/>
        <a:lstStyle/>
        <a:p>
          <a:r>
            <a:rPr lang="en-GB" dirty="0"/>
            <a:t>Development</a:t>
          </a:r>
        </a:p>
      </dgm:t>
    </dgm:pt>
    <dgm:pt modelId="{4885C17F-D0B5-194C-BBCF-84A62F756B16}" type="parTrans" cxnId="{5B418AAA-D7CE-E340-ADAB-F825FFE186E3}">
      <dgm:prSet/>
      <dgm:spPr/>
      <dgm:t>
        <a:bodyPr/>
        <a:lstStyle/>
        <a:p>
          <a:endParaRPr lang="en-GB"/>
        </a:p>
      </dgm:t>
    </dgm:pt>
    <dgm:pt modelId="{0D6E9F4B-0588-F347-87D0-F1E36AA95306}" type="sibTrans" cxnId="{5B418AAA-D7CE-E340-ADAB-F825FFE186E3}">
      <dgm:prSet/>
      <dgm:spPr/>
      <dgm:t>
        <a:bodyPr/>
        <a:lstStyle/>
        <a:p>
          <a:endParaRPr lang="en-GB"/>
        </a:p>
      </dgm:t>
    </dgm:pt>
    <dgm:pt modelId="{E7244784-0176-8F49-8F07-F41B3D851F2F}">
      <dgm:prSet phldrT="[Text]"/>
      <dgm:spPr/>
      <dgm:t>
        <a:bodyPr/>
        <a:lstStyle/>
        <a:p>
          <a:r>
            <a:rPr lang="en-GB" dirty="0"/>
            <a:t>Product Launch</a:t>
          </a:r>
        </a:p>
      </dgm:t>
    </dgm:pt>
    <dgm:pt modelId="{1BD7E466-0C13-EA4F-A3BD-3217367654DB}" type="parTrans" cxnId="{7574BE71-420A-B742-B09C-DD7DB173E3DA}">
      <dgm:prSet/>
      <dgm:spPr/>
      <dgm:t>
        <a:bodyPr/>
        <a:lstStyle/>
        <a:p>
          <a:endParaRPr lang="en-GB"/>
        </a:p>
      </dgm:t>
    </dgm:pt>
    <dgm:pt modelId="{05276185-16E7-5D40-8B1A-D993CA4D2DAA}" type="sibTrans" cxnId="{7574BE71-420A-B742-B09C-DD7DB173E3DA}">
      <dgm:prSet/>
      <dgm:spPr/>
      <dgm:t>
        <a:bodyPr/>
        <a:lstStyle/>
        <a:p>
          <a:endParaRPr lang="en-GB"/>
        </a:p>
      </dgm:t>
    </dgm:pt>
    <dgm:pt modelId="{E384C559-F926-C14E-AA56-CAF6CC45A65D}">
      <dgm:prSet phldrT="[Text]"/>
      <dgm:spPr/>
      <dgm:t>
        <a:bodyPr/>
        <a:lstStyle/>
        <a:p>
          <a:r>
            <a:rPr lang="en-GB" dirty="0"/>
            <a:t>Success as new product</a:t>
          </a:r>
        </a:p>
      </dgm:t>
    </dgm:pt>
    <dgm:pt modelId="{CA9F6848-0AE7-7247-9E3A-0B8F3CEC2334}" type="parTrans" cxnId="{967D721C-3E67-2B41-B886-CD2236FE36C6}">
      <dgm:prSet/>
      <dgm:spPr/>
      <dgm:t>
        <a:bodyPr/>
        <a:lstStyle/>
        <a:p>
          <a:endParaRPr lang="en-GB"/>
        </a:p>
      </dgm:t>
    </dgm:pt>
    <dgm:pt modelId="{DC42817E-00DF-1841-86BA-27FAADA0FD12}" type="sibTrans" cxnId="{967D721C-3E67-2B41-B886-CD2236FE36C6}">
      <dgm:prSet/>
      <dgm:spPr/>
      <dgm:t>
        <a:bodyPr/>
        <a:lstStyle/>
        <a:p>
          <a:endParaRPr lang="en-GB"/>
        </a:p>
      </dgm:t>
    </dgm:pt>
    <dgm:pt modelId="{BD62CD78-35A0-7749-A18F-6971F94BAB51}">
      <dgm:prSet phldrT="[Text]"/>
      <dgm:spPr/>
      <dgm:t>
        <a:bodyPr/>
        <a:lstStyle/>
        <a:p>
          <a:r>
            <a:rPr lang="en-GB" dirty="0"/>
            <a:t>Success as a business </a:t>
          </a:r>
        </a:p>
      </dgm:t>
    </dgm:pt>
    <dgm:pt modelId="{88878CF0-DF69-1D4A-8ED4-BCEF50885703}" type="parTrans" cxnId="{C4A6C68D-58B6-C24C-AF9D-632971CE05D7}">
      <dgm:prSet/>
      <dgm:spPr/>
      <dgm:t>
        <a:bodyPr/>
        <a:lstStyle/>
        <a:p>
          <a:endParaRPr lang="en-GB"/>
        </a:p>
      </dgm:t>
    </dgm:pt>
    <dgm:pt modelId="{DE76FC77-83B4-B54F-BAAF-7C97F7A309EF}" type="sibTrans" cxnId="{C4A6C68D-58B6-C24C-AF9D-632971CE05D7}">
      <dgm:prSet/>
      <dgm:spPr/>
      <dgm:t>
        <a:bodyPr/>
        <a:lstStyle/>
        <a:p>
          <a:endParaRPr lang="en-GB"/>
        </a:p>
      </dgm:t>
    </dgm:pt>
    <dgm:pt modelId="{57E612DA-C0FB-4342-AF47-A328DA04BBFC}" type="pres">
      <dgm:prSet presAssocID="{639D3E21-079D-3A48-8C56-6A20F69E0B0A}" presName="Name0" presStyleCnt="0">
        <dgm:presLayoutVars>
          <dgm:dir/>
          <dgm:resizeHandles val="exact"/>
        </dgm:presLayoutVars>
      </dgm:prSet>
      <dgm:spPr/>
    </dgm:pt>
    <dgm:pt modelId="{2967447D-DE46-3040-976E-5503C389640E}" type="pres">
      <dgm:prSet presAssocID="{01A38EC2-11B6-5F4A-965D-C32868405F48}" presName="parTxOnly" presStyleLbl="node1" presStyleIdx="0" presStyleCnt="8">
        <dgm:presLayoutVars>
          <dgm:bulletEnabled val="1"/>
        </dgm:presLayoutVars>
      </dgm:prSet>
      <dgm:spPr/>
    </dgm:pt>
    <dgm:pt modelId="{6B2A72C6-849C-0C4A-8D7D-E3514BD7933A}" type="pres">
      <dgm:prSet presAssocID="{21B359C2-F3DF-D44F-9A8F-49EDE1DAB4B0}" presName="parSpace" presStyleCnt="0"/>
      <dgm:spPr/>
    </dgm:pt>
    <dgm:pt modelId="{899BC009-8A08-C847-80F6-3BC48F8CF205}" type="pres">
      <dgm:prSet presAssocID="{D966CB33-C1F1-C442-93CE-5F5CDFFC0C98}" presName="parTxOnly" presStyleLbl="node1" presStyleIdx="1" presStyleCnt="8">
        <dgm:presLayoutVars>
          <dgm:bulletEnabled val="1"/>
        </dgm:presLayoutVars>
      </dgm:prSet>
      <dgm:spPr/>
    </dgm:pt>
    <dgm:pt modelId="{32D705E2-F04D-3D49-89ED-EEA57D49DFDB}" type="pres">
      <dgm:prSet presAssocID="{127CF831-A568-9840-A30C-2B17F7184EB9}" presName="parSpace" presStyleCnt="0"/>
      <dgm:spPr/>
    </dgm:pt>
    <dgm:pt modelId="{4435F2F3-077B-CD45-9914-F1126AE8A930}" type="pres">
      <dgm:prSet presAssocID="{FA6ED2A1-CD81-084D-83ED-3083A27DF8E5}" presName="parTxOnly" presStyleLbl="node1" presStyleIdx="2" presStyleCnt="8">
        <dgm:presLayoutVars>
          <dgm:bulletEnabled val="1"/>
        </dgm:presLayoutVars>
      </dgm:prSet>
      <dgm:spPr/>
    </dgm:pt>
    <dgm:pt modelId="{75736C7E-1073-3D4A-8F56-752CBB1320B6}" type="pres">
      <dgm:prSet presAssocID="{EF6B9A10-6553-D640-BBA8-81F105338DD9}" presName="parSpace" presStyleCnt="0"/>
      <dgm:spPr/>
    </dgm:pt>
    <dgm:pt modelId="{1C4751D8-AA78-7140-BBE7-D28A9624D6EE}" type="pres">
      <dgm:prSet presAssocID="{AD440704-DB23-804A-BE51-04F68FA8DB0E}" presName="parTxOnly" presStyleLbl="node1" presStyleIdx="3" presStyleCnt="8">
        <dgm:presLayoutVars>
          <dgm:bulletEnabled val="1"/>
        </dgm:presLayoutVars>
      </dgm:prSet>
      <dgm:spPr/>
    </dgm:pt>
    <dgm:pt modelId="{5227E8D6-6E22-9D47-B5DC-7B6F69C95639}" type="pres">
      <dgm:prSet presAssocID="{0A007C94-9247-EB40-ADE8-9D81A5A4B27E}" presName="parSpace" presStyleCnt="0"/>
      <dgm:spPr/>
    </dgm:pt>
    <dgm:pt modelId="{6A623CCF-93B0-F34D-A00B-82B589E3BEE1}" type="pres">
      <dgm:prSet presAssocID="{B20312FC-88C3-C140-B532-BB0741F4F4A3}" presName="parTxOnly" presStyleLbl="node1" presStyleIdx="4" presStyleCnt="8">
        <dgm:presLayoutVars>
          <dgm:bulletEnabled val="1"/>
        </dgm:presLayoutVars>
      </dgm:prSet>
      <dgm:spPr/>
    </dgm:pt>
    <dgm:pt modelId="{B80FA554-58E2-4C49-A9C9-D727C278FBA4}" type="pres">
      <dgm:prSet presAssocID="{0D6E9F4B-0588-F347-87D0-F1E36AA95306}" presName="parSpace" presStyleCnt="0"/>
      <dgm:spPr/>
    </dgm:pt>
    <dgm:pt modelId="{0E25B68F-6330-DF42-AB8B-320759AD8571}" type="pres">
      <dgm:prSet presAssocID="{E7244784-0176-8F49-8F07-F41B3D851F2F}" presName="parTxOnly" presStyleLbl="node1" presStyleIdx="5" presStyleCnt="8">
        <dgm:presLayoutVars>
          <dgm:bulletEnabled val="1"/>
        </dgm:presLayoutVars>
      </dgm:prSet>
      <dgm:spPr/>
    </dgm:pt>
    <dgm:pt modelId="{82DDAE9F-7106-774E-A6F6-40F205302E7A}" type="pres">
      <dgm:prSet presAssocID="{05276185-16E7-5D40-8B1A-D993CA4D2DAA}" presName="parSpace" presStyleCnt="0"/>
      <dgm:spPr/>
    </dgm:pt>
    <dgm:pt modelId="{A5D68069-5D9E-2E46-AC1E-1FBD7E7F8DBE}" type="pres">
      <dgm:prSet presAssocID="{E384C559-F926-C14E-AA56-CAF6CC45A65D}" presName="parTxOnly" presStyleLbl="node1" presStyleIdx="6" presStyleCnt="8">
        <dgm:presLayoutVars>
          <dgm:bulletEnabled val="1"/>
        </dgm:presLayoutVars>
      </dgm:prSet>
      <dgm:spPr/>
    </dgm:pt>
    <dgm:pt modelId="{5FB9FA8C-7BCB-CD49-9FA3-95C630EFA76F}" type="pres">
      <dgm:prSet presAssocID="{DC42817E-00DF-1841-86BA-27FAADA0FD12}" presName="parSpace" presStyleCnt="0"/>
      <dgm:spPr/>
    </dgm:pt>
    <dgm:pt modelId="{C4DD7D3A-4188-ED45-8A91-A3C1D709EA83}" type="pres">
      <dgm:prSet presAssocID="{BD62CD78-35A0-7749-A18F-6971F94BAB51}" presName="parTxOnly" presStyleLbl="node1" presStyleIdx="7" presStyleCnt="8">
        <dgm:presLayoutVars>
          <dgm:bulletEnabled val="1"/>
        </dgm:presLayoutVars>
      </dgm:prSet>
      <dgm:spPr/>
    </dgm:pt>
  </dgm:ptLst>
  <dgm:cxnLst>
    <dgm:cxn modelId="{2F2C0F05-1646-734B-8938-5ECA8A910514}" type="presOf" srcId="{E384C559-F926-C14E-AA56-CAF6CC45A65D}" destId="{A5D68069-5D9E-2E46-AC1E-1FBD7E7F8DBE}" srcOrd="0" destOrd="0" presId="urn:microsoft.com/office/officeart/2005/8/layout/hChevron3"/>
    <dgm:cxn modelId="{75847506-C7F2-0648-A87A-25402BB556B6}" srcId="{639D3E21-079D-3A48-8C56-6A20F69E0B0A}" destId="{FA6ED2A1-CD81-084D-83ED-3083A27DF8E5}" srcOrd="2" destOrd="0" parTransId="{86AE3D3D-75D9-EC42-AD1F-E5C8F45A3E33}" sibTransId="{EF6B9A10-6553-D640-BBA8-81F105338DD9}"/>
    <dgm:cxn modelId="{967D721C-3E67-2B41-B886-CD2236FE36C6}" srcId="{639D3E21-079D-3A48-8C56-6A20F69E0B0A}" destId="{E384C559-F926-C14E-AA56-CAF6CC45A65D}" srcOrd="6" destOrd="0" parTransId="{CA9F6848-0AE7-7247-9E3A-0B8F3CEC2334}" sibTransId="{DC42817E-00DF-1841-86BA-27FAADA0FD12}"/>
    <dgm:cxn modelId="{6A10871F-925C-9145-AA29-7A5E8B62D906}" type="presOf" srcId="{B20312FC-88C3-C140-B532-BB0741F4F4A3}" destId="{6A623CCF-93B0-F34D-A00B-82B589E3BEE1}" srcOrd="0" destOrd="0" presId="urn:microsoft.com/office/officeart/2005/8/layout/hChevron3"/>
    <dgm:cxn modelId="{4536D622-E4D3-6C4D-88D6-08E3BE3CB0B6}" srcId="{639D3E21-079D-3A48-8C56-6A20F69E0B0A}" destId="{D966CB33-C1F1-C442-93CE-5F5CDFFC0C98}" srcOrd="1" destOrd="0" parTransId="{59DC6E08-0023-6743-9F7B-6574DD0D31E7}" sibTransId="{127CF831-A568-9840-A30C-2B17F7184EB9}"/>
    <dgm:cxn modelId="{4AFBB039-A2AB-9246-BD62-0FD2A9A53B8C}" type="presOf" srcId="{D966CB33-C1F1-C442-93CE-5F5CDFFC0C98}" destId="{899BC009-8A08-C847-80F6-3BC48F8CF205}" srcOrd="0" destOrd="0" presId="urn:microsoft.com/office/officeart/2005/8/layout/hChevron3"/>
    <dgm:cxn modelId="{950CA447-6A5E-2E48-AF1F-65D1678A1F8C}" srcId="{639D3E21-079D-3A48-8C56-6A20F69E0B0A}" destId="{01A38EC2-11B6-5F4A-965D-C32868405F48}" srcOrd="0" destOrd="0" parTransId="{80133C16-ED5D-714F-8B40-B8B2EAC96DFD}" sibTransId="{21B359C2-F3DF-D44F-9A8F-49EDE1DAB4B0}"/>
    <dgm:cxn modelId="{220A2048-155E-3D46-AFE9-9DD0E4AAA8D1}" srcId="{639D3E21-079D-3A48-8C56-6A20F69E0B0A}" destId="{AD440704-DB23-804A-BE51-04F68FA8DB0E}" srcOrd="3" destOrd="0" parTransId="{6358D6B6-684A-C041-BB9D-523882278753}" sibTransId="{0A007C94-9247-EB40-ADE8-9D81A5A4B27E}"/>
    <dgm:cxn modelId="{38EA6B48-83B1-3046-80F2-3CA645F87F78}" type="presOf" srcId="{E7244784-0176-8F49-8F07-F41B3D851F2F}" destId="{0E25B68F-6330-DF42-AB8B-320759AD8571}" srcOrd="0" destOrd="0" presId="urn:microsoft.com/office/officeart/2005/8/layout/hChevron3"/>
    <dgm:cxn modelId="{3E91EC5B-8EB1-984D-AB39-C814D5AD9CC1}" type="presOf" srcId="{BD62CD78-35A0-7749-A18F-6971F94BAB51}" destId="{C4DD7D3A-4188-ED45-8A91-A3C1D709EA83}" srcOrd="0" destOrd="0" presId="urn:microsoft.com/office/officeart/2005/8/layout/hChevron3"/>
    <dgm:cxn modelId="{7574BE71-420A-B742-B09C-DD7DB173E3DA}" srcId="{639D3E21-079D-3A48-8C56-6A20F69E0B0A}" destId="{E7244784-0176-8F49-8F07-F41B3D851F2F}" srcOrd="5" destOrd="0" parTransId="{1BD7E466-0C13-EA4F-A3BD-3217367654DB}" sibTransId="{05276185-16E7-5D40-8B1A-D993CA4D2DAA}"/>
    <dgm:cxn modelId="{27E1F37F-FD61-0E4B-B45B-C46C36A94977}" type="presOf" srcId="{639D3E21-079D-3A48-8C56-6A20F69E0B0A}" destId="{57E612DA-C0FB-4342-AF47-A328DA04BBFC}" srcOrd="0" destOrd="0" presId="urn:microsoft.com/office/officeart/2005/8/layout/hChevron3"/>
    <dgm:cxn modelId="{C4A6C68D-58B6-C24C-AF9D-632971CE05D7}" srcId="{639D3E21-079D-3A48-8C56-6A20F69E0B0A}" destId="{BD62CD78-35A0-7749-A18F-6971F94BAB51}" srcOrd="7" destOrd="0" parTransId="{88878CF0-DF69-1D4A-8ED4-BCEF50885703}" sibTransId="{DE76FC77-83B4-B54F-BAAF-7C97F7A309EF}"/>
    <dgm:cxn modelId="{084D899F-55B2-5A46-BF3B-FD6608B9DD61}" type="presOf" srcId="{FA6ED2A1-CD81-084D-83ED-3083A27DF8E5}" destId="{4435F2F3-077B-CD45-9914-F1126AE8A930}" srcOrd="0" destOrd="0" presId="urn:microsoft.com/office/officeart/2005/8/layout/hChevron3"/>
    <dgm:cxn modelId="{5B418AAA-D7CE-E340-ADAB-F825FFE186E3}" srcId="{639D3E21-079D-3A48-8C56-6A20F69E0B0A}" destId="{B20312FC-88C3-C140-B532-BB0741F4F4A3}" srcOrd="4" destOrd="0" parTransId="{4885C17F-D0B5-194C-BBCF-84A62F756B16}" sibTransId="{0D6E9F4B-0588-F347-87D0-F1E36AA95306}"/>
    <dgm:cxn modelId="{8391EFAD-F85D-1448-8D94-5C94FEE204ED}" type="presOf" srcId="{01A38EC2-11B6-5F4A-965D-C32868405F48}" destId="{2967447D-DE46-3040-976E-5503C389640E}" srcOrd="0" destOrd="0" presId="urn:microsoft.com/office/officeart/2005/8/layout/hChevron3"/>
    <dgm:cxn modelId="{A3699CC8-3642-A84D-AE05-40EB7D3A3D29}" type="presOf" srcId="{AD440704-DB23-804A-BE51-04F68FA8DB0E}" destId="{1C4751D8-AA78-7140-BBE7-D28A9624D6EE}" srcOrd="0" destOrd="0" presId="urn:microsoft.com/office/officeart/2005/8/layout/hChevron3"/>
    <dgm:cxn modelId="{F7CA10B4-9191-6248-A7CB-8FBF3FC6D521}" type="presParOf" srcId="{57E612DA-C0FB-4342-AF47-A328DA04BBFC}" destId="{2967447D-DE46-3040-976E-5503C389640E}" srcOrd="0" destOrd="0" presId="urn:microsoft.com/office/officeart/2005/8/layout/hChevron3"/>
    <dgm:cxn modelId="{AE6114B7-3AD1-834A-8E59-7324261054B9}" type="presParOf" srcId="{57E612DA-C0FB-4342-AF47-A328DA04BBFC}" destId="{6B2A72C6-849C-0C4A-8D7D-E3514BD7933A}" srcOrd="1" destOrd="0" presId="urn:microsoft.com/office/officeart/2005/8/layout/hChevron3"/>
    <dgm:cxn modelId="{EABD2421-155A-2C41-BC41-C0822DA36087}" type="presParOf" srcId="{57E612DA-C0FB-4342-AF47-A328DA04BBFC}" destId="{899BC009-8A08-C847-80F6-3BC48F8CF205}" srcOrd="2" destOrd="0" presId="urn:microsoft.com/office/officeart/2005/8/layout/hChevron3"/>
    <dgm:cxn modelId="{D7ABBBE4-6946-C14E-8CD0-5DF83353D6F3}" type="presParOf" srcId="{57E612DA-C0FB-4342-AF47-A328DA04BBFC}" destId="{32D705E2-F04D-3D49-89ED-EEA57D49DFDB}" srcOrd="3" destOrd="0" presId="urn:microsoft.com/office/officeart/2005/8/layout/hChevron3"/>
    <dgm:cxn modelId="{1DFC7BA6-FA31-724B-AEF3-0EE50ADF88A3}" type="presParOf" srcId="{57E612DA-C0FB-4342-AF47-A328DA04BBFC}" destId="{4435F2F3-077B-CD45-9914-F1126AE8A930}" srcOrd="4" destOrd="0" presId="urn:microsoft.com/office/officeart/2005/8/layout/hChevron3"/>
    <dgm:cxn modelId="{109E65B3-283C-0E4C-B9FC-A0061882DAE3}" type="presParOf" srcId="{57E612DA-C0FB-4342-AF47-A328DA04BBFC}" destId="{75736C7E-1073-3D4A-8F56-752CBB1320B6}" srcOrd="5" destOrd="0" presId="urn:microsoft.com/office/officeart/2005/8/layout/hChevron3"/>
    <dgm:cxn modelId="{D52721AD-D6E5-C64F-B287-1A3B6792D733}" type="presParOf" srcId="{57E612DA-C0FB-4342-AF47-A328DA04BBFC}" destId="{1C4751D8-AA78-7140-BBE7-D28A9624D6EE}" srcOrd="6" destOrd="0" presId="urn:microsoft.com/office/officeart/2005/8/layout/hChevron3"/>
    <dgm:cxn modelId="{7FEF2FFA-DF05-8448-B7C0-01A0ABEB71C6}" type="presParOf" srcId="{57E612DA-C0FB-4342-AF47-A328DA04BBFC}" destId="{5227E8D6-6E22-9D47-B5DC-7B6F69C95639}" srcOrd="7" destOrd="0" presId="urn:microsoft.com/office/officeart/2005/8/layout/hChevron3"/>
    <dgm:cxn modelId="{896867E2-BB82-D44D-B48C-D64DC3BAF5F1}" type="presParOf" srcId="{57E612DA-C0FB-4342-AF47-A328DA04BBFC}" destId="{6A623CCF-93B0-F34D-A00B-82B589E3BEE1}" srcOrd="8" destOrd="0" presId="urn:microsoft.com/office/officeart/2005/8/layout/hChevron3"/>
    <dgm:cxn modelId="{964A008A-C7FD-A642-86C7-101BB4D46400}" type="presParOf" srcId="{57E612DA-C0FB-4342-AF47-A328DA04BBFC}" destId="{B80FA554-58E2-4C49-A9C9-D727C278FBA4}" srcOrd="9" destOrd="0" presId="urn:microsoft.com/office/officeart/2005/8/layout/hChevron3"/>
    <dgm:cxn modelId="{06CFAB25-2216-D343-AC78-C4B3F3AF053E}" type="presParOf" srcId="{57E612DA-C0FB-4342-AF47-A328DA04BBFC}" destId="{0E25B68F-6330-DF42-AB8B-320759AD8571}" srcOrd="10" destOrd="0" presId="urn:microsoft.com/office/officeart/2005/8/layout/hChevron3"/>
    <dgm:cxn modelId="{B45528A9-347C-084C-BF18-543BD4045983}" type="presParOf" srcId="{57E612DA-C0FB-4342-AF47-A328DA04BBFC}" destId="{82DDAE9F-7106-774E-A6F6-40F205302E7A}" srcOrd="11" destOrd="0" presId="urn:microsoft.com/office/officeart/2005/8/layout/hChevron3"/>
    <dgm:cxn modelId="{FEA183FF-3D98-9E42-9304-9599A77F9158}" type="presParOf" srcId="{57E612DA-C0FB-4342-AF47-A328DA04BBFC}" destId="{A5D68069-5D9E-2E46-AC1E-1FBD7E7F8DBE}" srcOrd="12" destOrd="0" presId="urn:microsoft.com/office/officeart/2005/8/layout/hChevron3"/>
    <dgm:cxn modelId="{76AE7EFE-4364-AD44-9EC2-791B1133B846}" type="presParOf" srcId="{57E612DA-C0FB-4342-AF47-A328DA04BBFC}" destId="{5FB9FA8C-7BCB-CD49-9FA3-95C630EFA76F}" srcOrd="13" destOrd="0" presId="urn:microsoft.com/office/officeart/2005/8/layout/hChevron3"/>
    <dgm:cxn modelId="{F15E8AF9-B26B-A347-91E3-B5C796A655DE}" type="presParOf" srcId="{57E612DA-C0FB-4342-AF47-A328DA04BBFC}" destId="{C4DD7D3A-4188-ED45-8A91-A3C1D709EA83}" srcOrd="1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67447D-DE46-3040-976E-5503C389640E}">
      <dsp:nvSpPr>
        <dsp:cNvPr id="0" name=""/>
        <dsp:cNvSpPr/>
      </dsp:nvSpPr>
      <dsp:spPr>
        <a:xfrm>
          <a:off x="3795" y="1796702"/>
          <a:ext cx="1176486" cy="47059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Discovery</a:t>
          </a:r>
        </a:p>
      </dsp:txBody>
      <dsp:txXfrm>
        <a:off x="3795" y="1796702"/>
        <a:ext cx="1058838" cy="470594"/>
      </dsp:txXfrm>
    </dsp:sp>
    <dsp:sp modelId="{899BC009-8A08-C847-80F6-3BC48F8CF205}">
      <dsp:nvSpPr>
        <dsp:cNvPr id="0" name=""/>
        <dsp:cNvSpPr/>
      </dsp:nvSpPr>
      <dsp:spPr>
        <a:xfrm>
          <a:off x="944984" y="1796702"/>
          <a:ext cx="1176486" cy="47059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Fundamental Research </a:t>
          </a:r>
        </a:p>
      </dsp:txBody>
      <dsp:txXfrm>
        <a:off x="1180281" y="1796702"/>
        <a:ext cx="705892" cy="470594"/>
      </dsp:txXfrm>
    </dsp:sp>
    <dsp:sp modelId="{4435F2F3-077B-CD45-9914-F1126AE8A930}">
      <dsp:nvSpPr>
        <dsp:cNvPr id="0" name=""/>
        <dsp:cNvSpPr/>
      </dsp:nvSpPr>
      <dsp:spPr>
        <a:xfrm>
          <a:off x="1886173" y="1796702"/>
          <a:ext cx="1176486" cy="47059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Concept &amp; applied R&amp;D</a:t>
          </a:r>
        </a:p>
      </dsp:txBody>
      <dsp:txXfrm>
        <a:off x="2121470" y="1796702"/>
        <a:ext cx="705892" cy="470594"/>
      </dsp:txXfrm>
    </dsp:sp>
    <dsp:sp modelId="{1C4751D8-AA78-7140-BBE7-D28A9624D6EE}">
      <dsp:nvSpPr>
        <dsp:cNvPr id="0" name=""/>
        <dsp:cNvSpPr/>
      </dsp:nvSpPr>
      <dsp:spPr>
        <a:xfrm>
          <a:off x="2827362" y="1796702"/>
          <a:ext cx="1176486" cy="47059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Technology Transfer </a:t>
          </a:r>
        </a:p>
      </dsp:txBody>
      <dsp:txXfrm>
        <a:off x="3062659" y="1796702"/>
        <a:ext cx="705892" cy="470594"/>
      </dsp:txXfrm>
    </dsp:sp>
    <dsp:sp modelId="{6A623CCF-93B0-F34D-A00B-82B589E3BEE1}">
      <dsp:nvSpPr>
        <dsp:cNvPr id="0" name=""/>
        <dsp:cNvSpPr/>
      </dsp:nvSpPr>
      <dsp:spPr>
        <a:xfrm>
          <a:off x="3768551" y="1796702"/>
          <a:ext cx="1176486" cy="47059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Development</a:t>
          </a:r>
        </a:p>
      </dsp:txBody>
      <dsp:txXfrm>
        <a:off x="4003848" y="1796702"/>
        <a:ext cx="705892" cy="470594"/>
      </dsp:txXfrm>
    </dsp:sp>
    <dsp:sp modelId="{0E25B68F-6330-DF42-AB8B-320759AD8571}">
      <dsp:nvSpPr>
        <dsp:cNvPr id="0" name=""/>
        <dsp:cNvSpPr/>
      </dsp:nvSpPr>
      <dsp:spPr>
        <a:xfrm>
          <a:off x="4709740" y="1796702"/>
          <a:ext cx="1176486" cy="47059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Product Launch</a:t>
          </a:r>
        </a:p>
      </dsp:txBody>
      <dsp:txXfrm>
        <a:off x="4945037" y="1796702"/>
        <a:ext cx="705892" cy="470594"/>
      </dsp:txXfrm>
    </dsp:sp>
    <dsp:sp modelId="{A5D68069-5D9E-2E46-AC1E-1FBD7E7F8DBE}">
      <dsp:nvSpPr>
        <dsp:cNvPr id="0" name=""/>
        <dsp:cNvSpPr/>
      </dsp:nvSpPr>
      <dsp:spPr>
        <a:xfrm>
          <a:off x="5650929" y="1796702"/>
          <a:ext cx="1176486" cy="47059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Success as new product</a:t>
          </a:r>
        </a:p>
      </dsp:txBody>
      <dsp:txXfrm>
        <a:off x="5886226" y="1796702"/>
        <a:ext cx="705892" cy="470594"/>
      </dsp:txXfrm>
    </dsp:sp>
    <dsp:sp modelId="{C4DD7D3A-4188-ED45-8A91-A3C1D709EA83}">
      <dsp:nvSpPr>
        <dsp:cNvPr id="0" name=""/>
        <dsp:cNvSpPr/>
      </dsp:nvSpPr>
      <dsp:spPr>
        <a:xfrm>
          <a:off x="6592118" y="1796702"/>
          <a:ext cx="1176486" cy="47059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Success as a business </a:t>
          </a:r>
        </a:p>
      </dsp:txBody>
      <dsp:txXfrm>
        <a:off x="6827415" y="1796702"/>
        <a:ext cx="705892" cy="4705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C89EDB-3FDD-4915-A3CE-62FA29C01A32}" type="datetimeFigureOut">
              <a:rPr lang="en-US" smtClean="0"/>
              <a:t>5/23/22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042649-1860-4D03-9360-22C2D8836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6618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499FB-0CC7-453D-9493-CBDCD6D233E2}" type="datetimeFigureOut">
              <a:rPr lang="en-US" smtClean="0"/>
              <a:t>5/23/22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76A24B-926E-40EB-9E1B-5321DC377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594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17475" indent="-117475" algn="l" defTabSz="914400" rtl="0" eaLnBrk="1" latinLnBrk="0" hangingPunct="1">
      <a:lnSpc>
        <a:spcPct val="110000"/>
      </a:lnSpc>
      <a:buFont typeface="Arial" panose="020B0604020202020204" pitchFamily="34" charset="0"/>
      <a:buChar char="•"/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228600" indent="-111125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346075" indent="-117475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457200" indent="-111125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457200" indent="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6A24B-926E-40EB-9E1B-5321DC3775E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43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6A24B-926E-40EB-9E1B-5321DC3775E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955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6A24B-926E-40EB-9E1B-5321DC3775E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891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6A24B-926E-40EB-9E1B-5321DC3775E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903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gradFill>
          <a:gsLst>
            <a:gs pos="0">
              <a:schemeClr val="accent1"/>
            </a:gs>
            <a:gs pos="77000">
              <a:schemeClr val="accent1">
                <a:lumMod val="3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 userDrawn="1"/>
        </p:nvSpPr>
        <p:spPr bwMode="ltGray">
          <a:xfrm>
            <a:off x="-6350" y="12700"/>
            <a:ext cx="5994400" cy="6840538"/>
          </a:xfrm>
          <a:custGeom>
            <a:avLst/>
            <a:gdLst>
              <a:gd name="connsiteX0" fmla="*/ 0 w 6057900"/>
              <a:gd name="connsiteY0" fmla="*/ 1117600 h 6851650"/>
              <a:gd name="connsiteX1" fmla="*/ 0 w 6057900"/>
              <a:gd name="connsiteY1" fmla="*/ 6851650 h 6851650"/>
              <a:gd name="connsiteX2" fmla="*/ 6057900 w 6057900"/>
              <a:gd name="connsiteY2" fmla="*/ 0 h 6851650"/>
              <a:gd name="connsiteX3" fmla="*/ 1911350 w 6057900"/>
              <a:gd name="connsiteY3" fmla="*/ 0 h 6851650"/>
              <a:gd name="connsiteX0" fmla="*/ 0 w 6057900"/>
              <a:gd name="connsiteY0" fmla="*/ 1117600 h 6851650"/>
              <a:gd name="connsiteX1" fmla="*/ 0 w 6057900"/>
              <a:gd name="connsiteY1" fmla="*/ 6851650 h 6851650"/>
              <a:gd name="connsiteX2" fmla="*/ 84931 w 6057900"/>
              <a:gd name="connsiteY2" fmla="*/ 6840538 h 6851650"/>
              <a:gd name="connsiteX3" fmla="*/ 6057900 w 6057900"/>
              <a:gd name="connsiteY3" fmla="*/ 0 h 6851650"/>
              <a:gd name="connsiteX4" fmla="*/ 1911350 w 6057900"/>
              <a:gd name="connsiteY4" fmla="*/ 0 h 6851650"/>
              <a:gd name="connsiteX0" fmla="*/ 0 w 6057900"/>
              <a:gd name="connsiteY0" fmla="*/ 1117600 h 6851650"/>
              <a:gd name="connsiteX1" fmla="*/ 0 w 6057900"/>
              <a:gd name="connsiteY1" fmla="*/ 6851650 h 6851650"/>
              <a:gd name="connsiteX2" fmla="*/ 84931 w 6057900"/>
              <a:gd name="connsiteY2" fmla="*/ 6840538 h 6851650"/>
              <a:gd name="connsiteX3" fmla="*/ 6057900 w 6057900"/>
              <a:gd name="connsiteY3" fmla="*/ 0 h 6851650"/>
              <a:gd name="connsiteX4" fmla="*/ 1911350 w 6057900"/>
              <a:gd name="connsiteY4" fmla="*/ 0 h 6851650"/>
              <a:gd name="connsiteX0" fmla="*/ 0 w 6057900"/>
              <a:gd name="connsiteY0" fmla="*/ 1117600 h 6851650"/>
              <a:gd name="connsiteX1" fmla="*/ 0 w 6057900"/>
              <a:gd name="connsiteY1" fmla="*/ 6851650 h 6851650"/>
              <a:gd name="connsiteX2" fmla="*/ 84931 w 6057900"/>
              <a:gd name="connsiteY2" fmla="*/ 6840538 h 6851650"/>
              <a:gd name="connsiteX3" fmla="*/ 6057900 w 6057900"/>
              <a:gd name="connsiteY3" fmla="*/ 0 h 6851650"/>
              <a:gd name="connsiteX4" fmla="*/ 1911350 w 6057900"/>
              <a:gd name="connsiteY4" fmla="*/ 0 h 6851650"/>
              <a:gd name="connsiteX0" fmla="*/ 0 w 6057900"/>
              <a:gd name="connsiteY0" fmla="*/ 1117600 h 6840538"/>
              <a:gd name="connsiteX1" fmla="*/ 2381 w 6057900"/>
              <a:gd name="connsiteY1" fmla="*/ 6839744 h 6840538"/>
              <a:gd name="connsiteX2" fmla="*/ 84931 w 6057900"/>
              <a:gd name="connsiteY2" fmla="*/ 6840538 h 6840538"/>
              <a:gd name="connsiteX3" fmla="*/ 6057900 w 6057900"/>
              <a:gd name="connsiteY3" fmla="*/ 0 h 6840538"/>
              <a:gd name="connsiteX4" fmla="*/ 1911350 w 6057900"/>
              <a:gd name="connsiteY4" fmla="*/ 0 h 6840538"/>
              <a:gd name="connsiteX0" fmla="*/ 0 w 5994400"/>
              <a:gd name="connsiteY0" fmla="*/ 1117600 h 6840538"/>
              <a:gd name="connsiteX1" fmla="*/ 2381 w 5994400"/>
              <a:gd name="connsiteY1" fmla="*/ 6839744 h 6840538"/>
              <a:gd name="connsiteX2" fmla="*/ 84931 w 5994400"/>
              <a:gd name="connsiteY2" fmla="*/ 6840538 h 6840538"/>
              <a:gd name="connsiteX3" fmla="*/ 5994400 w 5994400"/>
              <a:gd name="connsiteY3" fmla="*/ 0 h 6840538"/>
              <a:gd name="connsiteX4" fmla="*/ 1911350 w 5994400"/>
              <a:gd name="connsiteY4" fmla="*/ 0 h 6840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4400" h="6840538">
                <a:moveTo>
                  <a:pt x="0" y="1117600"/>
                </a:moveTo>
                <a:cubicBezTo>
                  <a:pt x="794" y="3024981"/>
                  <a:pt x="1587" y="4932363"/>
                  <a:pt x="2381" y="6839744"/>
                </a:cubicBezTo>
                <a:lnTo>
                  <a:pt x="84931" y="6840538"/>
                </a:lnTo>
                <a:lnTo>
                  <a:pt x="5994400" y="0"/>
                </a:lnTo>
                <a:lnTo>
                  <a:pt x="1911350" y="0"/>
                </a:lnTo>
              </a:path>
            </a:pathLst>
          </a:custGeom>
          <a:gradFill flip="none" rotWithShape="1">
            <a:gsLst>
              <a:gs pos="100000">
                <a:schemeClr val="accent1">
                  <a:alpha val="0"/>
                </a:schemeClr>
              </a:gs>
              <a:gs pos="0">
                <a:schemeClr val="accent1">
                  <a:alpha val="35000"/>
                </a:schemeClr>
              </a:gs>
            </a:gsLst>
            <a:lin ang="17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755" y="1905001"/>
            <a:ext cx="7781756" cy="2225262"/>
          </a:xfrm>
        </p:spPr>
        <p:txBody>
          <a:bodyPr anchor="ctr"/>
          <a:lstStyle>
            <a:lvl1pPr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74703" y="4620890"/>
            <a:ext cx="7783445" cy="1415772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2100" b="0">
                <a:solidFill>
                  <a:schemeClr val="accent1"/>
                </a:solidFill>
                <a:latin typeface="Franklin Gothic Demi Cond" panose="020B0706030402020204" pitchFamily="34" charset="0"/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500">
                <a:solidFill>
                  <a:schemeClr val="bg1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500">
                <a:solidFill>
                  <a:schemeClr val="bg1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500">
                <a:solidFill>
                  <a:schemeClr val="bg1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678035" y="1732950"/>
            <a:ext cx="7780165" cy="2672550"/>
            <a:chOff x="914400" y="1732950"/>
            <a:chExt cx="7316788" cy="2672550"/>
          </a:xfrm>
        </p:grpSpPr>
        <p:cxnSp>
          <p:nvCxnSpPr>
            <p:cNvPr id="11" name="Straight Connector 10"/>
            <p:cNvCxnSpPr/>
            <p:nvPr userDrawn="1"/>
          </p:nvCxnSpPr>
          <p:spPr>
            <a:xfrm>
              <a:off x="914400" y="1732950"/>
              <a:ext cx="7315200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Freeform 6"/>
            <p:cNvSpPr>
              <a:spLocks/>
            </p:cNvSpPr>
            <p:nvPr userDrawn="1"/>
          </p:nvSpPr>
          <p:spPr bwMode="auto">
            <a:xfrm>
              <a:off x="915988" y="4302313"/>
              <a:ext cx="7315200" cy="103187"/>
            </a:xfrm>
            <a:custGeom>
              <a:avLst/>
              <a:gdLst>
                <a:gd name="T0" fmla="*/ 0 w 4608"/>
                <a:gd name="T1" fmla="*/ 0 h 65"/>
                <a:gd name="T2" fmla="*/ 224 w 4608"/>
                <a:gd name="T3" fmla="*/ 0 h 65"/>
                <a:gd name="T4" fmla="*/ 286 w 4608"/>
                <a:gd name="T5" fmla="*/ 65 h 65"/>
                <a:gd name="T6" fmla="*/ 349 w 4608"/>
                <a:gd name="T7" fmla="*/ 0 h 65"/>
                <a:gd name="T8" fmla="*/ 4608 w 4608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08" h="65">
                  <a:moveTo>
                    <a:pt x="0" y="0"/>
                  </a:moveTo>
                  <a:lnTo>
                    <a:pt x="224" y="0"/>
                  </a:lnTo>
                  <a:lnTo>
                    <a:pt x="286" y="65"/>
                  </a:lnTo>
                  <a:lnTo>
                    <a:pt x="349" y="0"/>
                  </a:lnTo>
                  <a:lnTo>
                    <a:pt x="4608" y="0"/>
                  </a:lnTo>
                </a:path>
              </a:pathLst>
            </a:custGeom>
            <a:noFill/>
            <a:ln w="9525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48910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gradFill>
          <a:gsLst>
            <a:gs pos="0">
              <a:schemeClr val="accent1"/>
            </a:gs>
            <a:gs pos="77000">
              <a:schemeClr val="accent1">
                <a:lumMod val="3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 userDrawn="1"/>
        </p:nvSpPr>
        <p:spPr bwMode="ltGray">
          <a:xfrm>
            <a:off x="-6350" y="12700"/>
            <a:ext cx="5994400" cy="6840538"/>
          </a:xfrm>
          <a:custGeom>
            <a:avLst/>
            <a:gdLst>
              <a:gd name="connsiteX0" fmla="*/ 0 w 6057900"/>
              <a:gd name="connsiteY0" fmla="*/ 1117600 h 6851650"/>
              <a:gd name="connsiteX1" fmla="*/ 0 w 6057900"/>
              <a:gd name="connsiteY1" fmla="*/ 6851650 h 6851650"/>
              <a:gd name="connsiteX2" fmla="*/ 6057900 w 6057900"/>
              <a:gd name="connsiteY2" fmla="*/ 0 h 6851650"/>
              <a:gd name="connsiteX3" fmla="*/ 1911350 w 6057900"/>
              <a:gd name="connsiteY3" fmla="*/ 0 h 6851650"/>
              <a:gd name="connsiteX0" fmla="*/ 0 w 6057900"/>
              <a:gd name="connsiteY0" fmla="*/ 1117600 h 6851650"/>
              <a:gd name="connsiteX1" fmla="*/ 0 w 6057900"/>
              <a:gd name="connsiteY1" fmla="*/ 6851650 h 6851650"/>
              <a:gd name="connsiteX2" fmla="*/ 84931 w 6057900"/>
              <a:gd name="connsiteY2" fmla="*/ 6840538 h 6851650"/>
              <a:gd name="connsiteX3" fmla="*/ 6057900 w 6057900"/>
              <a:gd name="connsiteY3" fmla="*/ 0 h 6851650"/>
              <a:gd name="connsiteX4" fmla="*/ 1911350 w 6057900"/>
              <a:gd name="connsiteY4" fmla="*/ 0 h 6851650"/>
              <a:gd name="connsiteX0" fmla="*/ 0 w 6057900"/>
              <a:gd name="connsiteY0" fmla="*/ 1117600 h 6851650"/>
              <a:gd name="connsiteX1" fmla="*/ 0 w 6057900"/>
              <a:gd name="connsiteY1" fmla="*/ 6851650 h 6851650"/>
              <a:gd name="connsiteX2" fmla="*/ 84931 w 6057900"/>
              <a:gd name="connsiteY2" fmla="*/ 6840538 h 6851650"/>
              <a:gd name="connsiteX3" fmla="*/ 6057900 w 6057900"/>
              <a:gd name="connsiteY3" fmla="*/ 0 h 6851650"/>
              <a:gd name="connsiteX4" fmla="*/ 1911350 w 6057900"/>
              <a:gd name="connsiteY4" fmla="*/ 0 h 6851650"/>
              <a:gd name="connsiteX0" fmla="*/ 0 w 6057900"/>
              <a:gd name="connsiteY0" fmla="*/ 1117600 h 6851650"/>
              <a:gd name="connsiteX1" fmla="*/ 0 w 6057900"/>
              <a:gd name="connsiteY1" fmla="*/ 6851650 h 6851650"/>
              <a:gd name="connsiteX2" fmla="*/ 84931 w 6057900"/>
              <a:gd name="connsiteY2" fmla="*/ 6840538 h 6851650"/>
              <a:gd name="connsiteX3" fmla="*/ 6057900 w 6057900"/>
              <a:gd name="connsiteY3" fmla="*/ 0 h 6851650"/>
              <a:gd name="connsiteX4" fmla="*/ 1911350 w 6057900"/>
              <a:gd name="connsiteY4" fmla="*/ 0 h 6851650"/>
              <a:gd name="connsiteX0" fmla="*/ 0 w 6057900"/>
              <a:gd name="connsiteY0" fmla="*/ 1117600 h 6840538"/>
              <a:gd name="connsiteX1" fmla="*/ 2381 w 6057900"/>
              <a:gd name="connsiteY1" fmla="*/ 6839744 h 6840538"/>
              <a:gd name="connsiteX2" fmla="*/ 84931 w 6057900"/>
              <a:gd name="connsiteY2" fmla="*/ 6840538 h 6840538"/>
              <a:gd name="connsiteX3" fmla="*/ 6057900 w 6057900"/>
              <a:gd name="connsiteY3" fmla="*/ 0 h 6840538"/>
              <a:gd name="connsiteX4" fmla="*/ 1911350 w 6057900"/>
              <a:gd name="connsiteY4" fmla="*/ 0 h 6840538"/>
              <a:gd name="connsiteX0" fmla="*/ 0 w 5994400"/>
              <a:gd name="connsiteY0" fmla="*/ 1117600 h 6840538"/>
              <a:gd name="connsiteX1" fmla="*/ 2381 w 5994400"/>
              <a:gd name="connsiteY1" fmla="*/ 6839744 h 6840538"/>
              <a:gd name="connsiteX2" fmla="*/ 84931 w 5994400"/>
              <a:gd name="connsiteY2" fmla="*/ 6840538 h 6840538"/>
              <a:gd name="connsiteX3" fmla="*/ 5994400 w 5994400"/>
              <a:gd name="connsiteY3" fmla="*/ 0 h 6840538"/>
              <a:gd name="connsiteX4" fmla="*/ 1911350 w 5994400"/>
              <a:gd name="connsiteY4" fmla="*/ 0 h 6840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4400" h="6840538">
                <a:moveTo>
                  <a:pt x="0" y="1117600"/>
                </a:moveTo>
                <a:cubicBezTo>
                  <a:pt x="794" y="3024981"/>
                  <a:pt x="1587" y="4932363"/>
                  <a:pt x="2381" y="6839744"/>
                </a:cubicBezTo>
                <a:lnTo>
                  <a:pt x="84931" y="6840538"/>
                </a:lnTo>
                <a:lnTo>
                  <a:pt x="5994400" y="0"/>
                </a:lnTo>
                <a:lnTo>
                  <a:pt x="1911350" y="0"/>
                </a:lnTo>
              </a:path>
            </a:pathLst>
          </a:custGeom>
          <a:gradFill flip="none" rotWithShape="1">
            <a:gsLst>
              <a:gs pos="100000">
                <a:schemeClr val="accent1">
                  <a:alpha val="0"/>
                </a:schemeClr>
              </a:gs>
              <a:gs pos="0">
                <a:schemeClr val="accent1">
                  <a:alpha val="35000"/>
                </a:schemeClr>
              </a:gs>
            </a:gsLst>
            <a:lin ang="17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19" y="1905001"/>
            <a:ext cx="7773412" cy="2225262"/>
          </a:xfrm>
        </p:spPr>
        <p:txBody>
          <a:bodyPr anchor="ctr"/>
          <a:lstStyle>
            <a:lvl1pPr>
              <a:lnSpc>
                <a:spcPct val="95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85269" y="4620890"/>
            <a:ext cx="7775100" cy="1415772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2100">
                <a:solidFill>
                  <a:schemeClr val="accent1"/>
                </a:solidFill>
                <a:latin typeface="Franklin Gothic Demi Cond" panose="020B0706030402020204" pitchFamily="34" charset="0"/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500">
                <a:solidFill>
                  <a:schemeClr val="bg1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500">
                <a:solidFill>
                  <a:schemeClr val="bg1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500">
                <a:solidFill>
                  <a:schemeClr val="bg1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683581" y="1732950"/>
            <a:ext cx="7776838" cy="2672550"/>
            <a:chOff x="914400" y="1732950"/>
            <a:chExt cx="7316788" cy="2672550"/>
          </a:xfrm>
        </p:grpSpPr>
        <p:cxnSp>
          <p:nvCxnSpPr>
            <p:cNvPr id="11" name="Straight Connector 10"/>
            <p:cNvCxnSpPr/>
            <p:nvPr userDrawn="1"/>
          </p:nvCxnSpPr>
          <p:spPr>
            <a:xfrm>
              <a:off x="914400" y="1732950"/>
              <a:ext cx="7315200" cy="0"/>
            </a:xfrm>
            <a:prstGeom prst="line">
              <a:avLst/>
            </a:prstGeom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Freeform 6"/>
            <p:cNvSpPr>
              <a:spLocks/>
            </p:cNvSpPr>
            <p:nvPr userDrawn="1"/>
          </p:nvSpPr>
          <p:spPr bwMode="auto">
            <a:xfrm>
              <a:off x="915988" y="4302313"/>
              <a:ext cx="7315200" cy="103187"/>
            </a:xfrm>
            <a:custGeom>
              <a:avLst/>
              <a:gdLst>
                <a:gd name="T0" fmla="*/ 0 w 4608"/>
                <a:gd name="T1" fmla="*/ 0 h 65"/>
                <a:gd name="T2" fmla="*/ 224 w 4608"/>
                <a:gd name="T3" fmla="*/ 0 h 65"/>
                <a:gd name="T4" fmla="*/ 286 w 4608"/>
                <a:gd name="T5" fmla="*/ 65 h 65"/>
                <a:gd name="T6" fmla="*/ 349 w 4608"/>
                <a:gd name="T7" fmla="*/ 0 h 65"/>
                <a:gd name="T8" fmla="*/ 4608 w 4608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08" h="65">
                  <a:moveTo>
                    <a:pt x="0" y="0"/>
                  </a:moveTo>
                  <a:lnTo>
                    <a:pt x="224" y="0"/>
                  </a:lnTo>
                  <a:lnTo>
                    <a:pt x="286" y="65"/>
                  </a:lnTo>
                  <a:lnTo>
                    <a:pt x="349" y="0"/>
                  </a:lnTo>
                  <a:lnTo>
                    <a:pt x="4608" y="0"/>
                  </a:lnTo>
                </a:path>
              </a:pathLst>
            </a:custGeom>
            <a:noFill/>
            <a:ln w="9525" cap="flat">
              <a:solidFill>
                <a:schemeClr val="tx2">
                  <a:lumMod val="20000"/>
                  <a:lumOff val="8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999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631" y="1905001"/>
            <a:ext cx="7775100" cy="2225262"/>
          </a:xfrm>
        </p:spPr>
        <p:txBody>
          <a:bodyPr anchor="ctr"/>
          <a:lstStyle>
            <a:lvl1pPr>
              <a:lnSpc>
                <a:spcPct val="95000"/>
              </a:lnSpc>
              <a:defRPr sz="4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83581" y="4620890"/>
            <a:ext cx="7776788" cy="1415772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2100">
                <a:solidFill>
                  <a:schemeClr val="accent1"/>
                </a:solidFill>
                <a:latin typeface="Franklin Gothic Demi Cond" panose="020B0706030402020204" pitchFamily="34" charset="0"/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500"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500"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500">
                <a:solidFill>
                  <a:schemeClr val="tx2">
                    <a:lumMod val="60000"/>
                    <a:lumOff val="40000"/>
                  </a:schemeClr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500">
                <a:solidFill>
                  <a:schemeClr val="tx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683631" y="1732950"/>
            <a:ext cx="7776788" cy="2672550"/>
            <a:chOff x="914400" y="1732950"/>
            <a:chExt cx="7316788" cy="2672550"/>
          </a:xfrm>
        </p:grpSpPr>
        <p:cxnSp>
          <p:nvCxnSpPr>
            <p:cNvPr id="11" name="Straight Connector 10"/>
            <p:cNvCxnSpPr/>
            <p:nvPr userDrawn="1"/>
          </p:nvCxnSpPr>
          <p:spPr>
            <a:xfrm>
              <a:off x="914400" y="1732950"/>
              <a:ext cx="7315200" cy="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Freeform 6"/>
            <p:cNvSpPr>
              <a:spLocks/>
            </p:cNvSpPr>
            <p:nvPr userDrawn="1"/>
          </p:nvSpPr>
          <p:spPr bwMode="auto">
            <a:xfrm>
              <a:off x="915988" y="4302313"/>
              <a:ext cx="7315200" cy="103187"/>
            </a:xfrm>
            <a:custGeom>
              <a:avLst/>
              <a:gdLst>
                <a:gd name="T0" fmla="*/ 0 w 4608"/>
                <a:gd name="T1" fmla="*/ 0 h 65"/>
                <a:gd name="T2" fmla="*/ 224 w 4608"/>
                <a:gd name="T3" fmla="*/ 0 h 65"/>
                <a:gd name="T4" fmla="*/ 286 w 4608"/>
                <a:gd name="T5" fmla="*/ 65 h 65"/>
                <a:gd name="T6" fmla="*/ 349 w 4608"/>
                <a:gd name="T7" fmla="*/ 0 h 65"/>
                <a:gd name="T8" fmla="*/ 4608 w 4608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08" h="65">
                  <a:moveTo>
                    <a:pt x="0" y="0"/>
                  </a:moveTo>
                  <a:lnTo>
                    <a:pt x="224" y="0"/>
                  </a:lnTo>
                  <a:lnTo>
                    <a:pt x="286" y="65"/>
                  </a:lnTo>
                  <a:lnTo>
                    <a:pt x="349" y="0"/>
                  </a:lnTo>
                  <a:lnTo>
                    <a:pt x="4608" y="0"/>
                  </a:lnTo>
                </a:path>
              </a:pathLst>
            </a:custGeom>
            <a:noFill/>
            <a:ln w="9525" cap="flat">
              <a:solidFill>
                <a:schemeClr val="tx2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3999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 userDrawn="1"/>
        </p:nvSpPr>
        <p:spPr>
          <a:xfrm>
            <a:off x="-952500" y="2959100"/>
            <a:ext cx="65" cy="3323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37" name="Text Placeholder 31"/>
          <p:cNvSpPr>
            <a:spLocks noGrp="1"/>
          </p:cNvSpPr>
          <p:nvPr>
            <p:ph type="body" sz="quarter" idx="10"/>
          </p:nvPr>
        </p:nvSpPr>
        <p:spPr>
          <a:xfrm>
            <a:off x="6167762" y="2904236"/>
            <a:ext cx="2301535" cy="2746756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defRPr lang="en-US" sz="1700" dirty="0" smtClean="0">
                <a:solidFill>
                  <a:schemeClr val="accent1"/>
                </a:solidFill>
                <a:latin typeface="Franklin Gothic Demi Cond" panose="020B0706030402020204" pitchFamily="34" charset="0"/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500">
                <a:solidFill>
                  <a:schemeClr val="tx2"/>
                </a:solidFill>
              </a:defRPr>
            </a:lvl2pPr>
            <a:lvl3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500">
                <a:solidFill>
                  <a:schemeClr val="tx2"/>
                </a:solidFill>
              </a:defRPr>
            </a:lvl3pPr>
            <a:lvl4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500">
                <a:solidFill>
                  <a:schemeClr val="tx2"/>
                </a:solidFill>
              </a:defRPr>
            </a:lvl4pPr>
            <a:lvl5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5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76656" y="2940812"/>
            <a:ext cx="4587802" cy="2946231"/>
          </a:xfrm>
        </p:spPr>
        <p:txBody>
          <a:bodyPr/>
          <a:lstStyle>
            <a:lvl1pPr marL="0" algn="r" defTabSz="914400" rtl="0" eaLnBrk="1" latinLnBrk="0" hangingPunct="1">
              <a:lnSpc>
                <a:spcPct val="70000"/>
              </a:lnSpc>
              <a:buNone/>
              <a:defRPr lang="en-US" sz="80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Edit text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5717219" y="2769833"/>
            <a:ext cx="0" cy="2881159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18534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 userDrawn="1"/>
        </p:nvSpPr>
        <p:spPr>
          <a:xfrm>
            <a:off x="8165123" y="6589187"/>
            <a:ext cx="293077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/>
            <a:fld id="{12EB7FDA-3CFA-48E9-9A35-E50E94D3505F}" type="slidenum">
              <a:rPr lang="en-US" sz="80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pPr algn="r"/>
              <a:t>‹#›</a:t>
            </a:fld>
            <a:endParaRPr lang="en-US" sz="80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2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6564565"/>
            <a:ext cx="5029200" cy="147733"/>
          </a:xfrm>
        </p:spPr>
        <p:txBody>
          <a:bodyPr wrap="square" anchor="b">
            <a:spAutoFit/>
          </a:bodyPr>
          <a:lstStyle>
            <a:lvl1pPr>
              <a:defRPr sz="800" baseline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insert source</a:t>
            </a:r>
          </a:p>
        </p:txBody>
      </p:sp>
      <p:grpSp>
        <p:nvGrpSpPr>
          <p:cNvPr id="2" name="Group 1"/>
          <p:cNvGrpSpPr/>
          <p:nvPr userDrawn="1"/>
        </p:nvGrpSpPr>
        <p:grpSpPr>
          <a:xfrm>
            <a:off x="0" y="0"/>
            <a:ext cx="9144000" cy="6908105"/>
            <a:chOff x="0" y="0"/>
            <a:chExt cx="9144000" cy="6908105"/>
          </a:xfrm>
        </p:grpSpPr>
        <p:grpSp>
          <p:nvGrpSpPr>
            <p:cNvPr id="30" name="Group 29"/>
            <p:cNvGrpSpPr/>
            <p:nvPr userDrawn="1"/>
          </p:nvGrpSpPr>
          <p:grpSpPr>
            <a:xfrm>
              <a:off x="0" y="0"/>
              <a:ext cx="9144000" cy="6858000"/>
              <a:chOff x="0" y="0"/>
              <a:chExt cx="9144000" cy="6858000"/>
            </a:xfrm>
            <a:solidFill>
              <a:schemeClr val="bg1">
                <a:lumMod val="95000"/>
              </a:schemeClr>
            </a:solidFill>
          </p:grpSpPr>
          <p:sp>
            <p:nvSpPr>
              <p:cNvPr id="46" name="Rectangle 45"/>
              <p:cNvSpPr>
                <a:spLocks noChangeAspect="1"/>
              </p:cNvSpPr>
              <p:nvPr/>
            </p:nvSpPr>
            <p:spPr>
              <a:xfrm>
                <a:off x="0" y="0"/>
                <a:ext cx="6858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26531"/>
                  </a:solidFill>
                </a:endParaRPr>
              </a:p>
            </p:txBody>
          </p:sp>
          <p:sp>
            <p:nvSpPr>
              <p:cNvPr id="47" name="Rectangle 46"/>
              <p:cNvSpPr>
                <a:spLocks noChangeAspect="1"/>
              </p:cNvSpPr>
              <p:nvPr/>
            </p:nvSpPr>
            <p:spPr>
              <a:xfrm>
                <a:off x="8458200" y="0"/>
                <a:ext cx="6858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26531"/>
                  </a:solidFill>
                </a:endParaRPr>
              </a:p>
            </p:txBody>
          </p:sp>
          <p:sp>
            <p:nvSpPr>
              <p:cNvPr id="48" name="Rectangle 47"/>
              <p:cNvSpPr>
                <a:spLocks noChangeAspect="1"/>
              </p:cNvSpPr>
              <p:nvPr/>
            </p:nvSpPr>
            <p:spPr>
              <a:xfrm>
                <a:off x="0" y="0"/>
                <a:ext cx="8458200" cy="6858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26531"/>
                  </a:solidFill>
                </a:endParaRPr>
              </a:p>
            </p:txBody>
          </p:sp>
          <p:sp>
            <p:nvSpPr>
              <p:cNvPr id="49" name="Rectangle 48"/>
              <p:cNvSpPr>
                <a:spLocks noChangeAspect="1"/>
              </p:cNvSpPr>
              <p:nvPr/>
            </p:nvSpPr>
            <p:spPr>
              <a:xfrm>
                <a:off x="0" y="6172200"/>
                <a:ext cx="9144000" cy="6858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26531"/>
                  </a:solidFill>
                </a:endParaRPr>
              </a:p>
            </p:txBody>
          </p:sp>
        </p:grpSp>
        <p:cxnSp>
          <p:nvCxnSpPr>
            <p:cNvPr id="31" name="Straight Connector 30"/>
            <p:cNvCxnSpPr/>
            <p:nvPr userDrawn="1"/>
          </p:nvCxnSpPr>
          <p:spPr>
            <a:xfrm flipV="1">
              <a:off x="685800" y="0"/>
              <a:ext cx="0" cy="6858001"/>
            </a:xfrm>
            <a:prstGeom prst="line">
              <a:avLst/>
            </a:prstGeom>
            <a:ln w="3175">
              <a:solidFill>
                <a:srgbClr val="FF0066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>
            <a:xfrm flipV="1">
              <a:off x="8458200" y="0"/>
              <a:ext cx="0" cy="6858001"/>
            </a:xfrm>
            <a:prstGeom prst="line">
              <a:avLst/>
            </a:prstGeom>
            <a:ln w="3175">
              <a:solidFill>
                <a:srgbClr val="FF0066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oup 32"/>
            <p:cNvGrpSpPr/>
            <p:nvPr userDrawn="1"/>
          </p:nvGrpSpPr>
          <p:grpSpPr>
            <a:xfrm>
              <a:off x="5715000" y="0"/>
              <a:ext cx="457200" cy="6908105"/>
              <a:chOff x="2956470" y="50104"/>
              <a:chExt cx="457200" cy="6858001"/>
            </a:xfrm>
          </p:grpSpPr>
          <p:cxnSp>
            <p:nvCxnSpPr>
              <p:cNvPr id="44" name="Straight Connector 43"/>
              <p:cNvCxnSpPr/>
              <p:nvPr/>
            </p:nvCxnSpPr>
            <p:spPr>
              <a:xfrm flipV="1">
                <a:off x="2956470" y="50104"/>
                <a:ext cx="0" cy="6858001"/>
              </a:xfrm>
              <a:prstGeom prst="line">
                <a:avLst/>
              </a:prstGeom>
              <a:ln w="3175">
                <a:solidFill>
                  <a:srgbClr val="FF0066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flipV="1">
                <a:off x="3413670" y="50104"/>
                <a:ext cx="0" cy="6858001"/>
              </a:xfrm>
              <a:prstGeom prst="line">
                <a:avLst/>
              </a:prstGeom>
              <a:ln w="3175">
                <a:solidFill>
                  <a:srgbClr val="FF0066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4" name="Straight Connector 33"/>
            <p:cNvCxnSpPr/>
            <p:nvPr userDrawn="1"/>
          </p:nvCxnSpPr>
          <p:spPr>
            <a:xfrm rot="5400000" flipV="1">
              <a:off x="4572000" y="-3886200"/>
              <a:ext cx="0" cy="9144000"/>
            </a:xfrm>
            <a:prstGeom prst="line">
              <a:avLst/>
            </a:prstGeom>
            <a:ln w="3175">
              <a:solidFill>
                <a:srgbClr val="FF0066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Group 34"/>
            <p:cNvGrpSpPr/>
            <p:nvPr userDrawn="1"/>
          </p:nvGrpSpPr>
          <p:grpSpPr>
            <a:xfrm>
              <a:off x="0" y="1143000"/>
              <a:ext cx="9144000" cy="914400"/>
              <a:chOff x="0" y="1143000"/>
              <a:chExt cx="9144000" cy="914400"/>
            </a:xfrm>
          </p:grpSpPr>
          <p:cxnSp>
            <p:nvCxnSpPr>
              <p:cNvPr id="42" name="Straight Connector 41"/>
              <p:cNvCxnSpPr/>
              <p:nvPr/>
            </p:nvCxnSpPr>
            <p:spPr>
              <a:xfrm rot="5400000" flipV="1">
                <a:off x="4572000" y="-2514600"/>
                <a:ext cx="0" cy="9144000"/>
              </a:xfrm>
              <a:prstGeom prst="line">
                <a:avLst/>
              </a:prstGeom>
              <a:ln w="3175">
                <a:solidFill>
                  <a:srgbClr val="FF0066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rot="5400000" flipV="1">
                <a:off x="4572000" y="-3429000"/>
                <a:ext cx="0" cy="9144000"/>
              </a:xfrm>
              <a:prstGeom prst="line">
                <a:avLst/>
              </a:prstGeom>
              <a:ln w="3175">
                <a:solidFill>
                  <a:srgbClr val="FF0066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 35"/>
            <p:cNvGrpSpPr/>
            <p:nvPr userDrawn="1"/>
          </p:nvGrpSpPr>
          <p:grpSpPr>
            <a:xfrm>
              <a:off x="0" y="2971800"/>
              <a:ext cx="9144000" cy="914400"/>
              <a:chOff x="0" y="1143000"/>
              <a:chExt cx="9144000" cy="914400"/>
            </a:xfrm>
          </p:grpSpPr>
          <p:cxnSp>
            <p:nvCxnSpPr>
              <p:cNvPr id="40" name="Straight Connector 39"/>
              <p:cNvCxnSpPr/>
              <p:nvPr/>
            </p:nvCxnSpPr>
            <p:spPr>
              <a:xfrm rot="5400000" flipV="1">
                <a:off x="4572000" y="-2514600"/>
                <a:ext cx="0" cy="9144000"/>
              </a:xfrm>
              <a:prstGeom prst="line">
                <a:avLst/>
              </a:prstGeom>
              <a:ln w="3175">
                <a:solidFill>
                  <a:srgbClr val="FF0066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rot="5400000" flipV="1">
                <a:off x="4572000" y="-3429000"/>
                <a:ext cx="0" cy="9144000"/>
              </a:xfrm>
              <a:prstGeom prst="line">
                <a:avLst/>
              </a:prstGeom>
              <a:ln w="3175">
                <a:solidFill>
                  <a:srgbClr val="FF0066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oup 36"/>
            <p:cNvGrpSpPr/>
            <p:nvPr userDrawn="1"/>
          </p:nvGrpSpPr>
          <p:grpSpPr>
            <a:xfrm>
              <a:off x="0" y="4800602"/>
              <a:ext cx="9144000" cy="914400"/>
              <a:chOff x="0" y="1143000"/>
              <a:chExt cx="9144000" cy="914400"/>
            </a:xfrm>
          </p:grpSpPr>
          <p:cxnSp>
            <p:nvCxnSpPr>
              <p:cNvPr id="38" name="Straight Connector 37"/>
              <p:cNvCxnSpPr/>
              <p:nvPr/>
            </p:nvCxnSpPr>
            <p:spPr>
              <a:xfrm rot="5400000" flipV="1">
                <a:off x="4572000" y="-2514600"/>
                <a:ext cx="0" cy="9144000"/>
              </a:xfrm>
              <a:prstGeom prst="line">
                <a:avLst/>
              </a:prstGeom>
              <a:ln w="3175">
                <a:solidFill>
                  <a:srgbClr val="FF0066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rot="5400000" flipV="1">
                <a:off x="4572000" y="-3429000"/>
                <a:ext cx="0" cy="9144000"/>
              </a:xfrm>
              <a:prstGeom prst="line">
                <a:avLst/>
              </a:prstGeom>
              <a:ln w="3175">
                <a:solidFill>
                  <a:srgbClr val="FF0066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 49"/>
            <p:cNvGrpSpPr/>
            <p:nvPr userDrawn="1"/>
          </p:nvGrpSpPr>
          <p:grpSpPr>
            <a:xfrm>
              <a:off x="2971800" y="0"/>
              <a:ext cx="457200" cy="6908105"/>
              <a:chOff x="2956470" y="50104"/>
              <a:chExt cx="457200" cy="6858001"/>
            </a:xfrm>
          </p:grpSpPr>
          <p:cxnSp>
            <p:nvCxnSpPr>
              <p:cNvPr id="51" name="Straight Connector 50"/>
              <p:cNvCxnSpPr/>
              <p:nvPr/>
            </p:nvCxnSpPr>
            <p:spPr>
              <a:xfrm flipV="1">
                <a:off x="2956470" y="50104"/>
                <a:ext cx="0" cy="6858001"/>
              </a:xfrm>
              <a:prstGeom prst="line">
                <a:avLst/>
              </a:prstGeom>
              <a:ln w="3175">
                <a:solidFill>
                  <a:srgbClr val="FF0066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 flipV="1">
                <a:off x="3413670" y="50104"/>
                <a:ext cx="0" cy="6858001"/>
              </a:xfrm>
              <a:prstGeom prst="line">
                <a:avLst/>
              </a:prstGeom>
              <a:ln w="3175">
                <a:solidFill>
                  <a:srgbClr val="FF0066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788860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618130" y="2971800"/>
            <a:ext cx="2725270" cy="914399"/>
          </a:xfrm>
        </p:spPr>
        <p:txBody>
          <a:bodyPr anchor="t" anchorCtr="0">
            <a:noAutofit/>
          </a:bodyPr>
          <a:lstStyle>
            <a:lvl1pPr marL="0" indent="0">
              <a:lnSpc>
                <a:spcPts val="1700"/>
              </a:lnSpc>
              <a:buNone/>
              <a:defRPr sz="150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685800" y="2948353"/>
            <a:ext cx="932330" cy="937839"/>
          </a:xfrm>
        </p:spPr>
        <p:txBody>
          <a:bodyPr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5000">
                <a:solidFill>
                  <a:schemeClr val="accent2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28" hasCustomPrompt="1"/>
          </p:nvPr>
        </p:nvSpPr>
        <p:spPr>
          <a:xfrm>
            <a:off x="685800" y="691051"/>
            <a:ext cx="7772400" cy="451948"/>
          </a:xfrm>
        </p:spPr>
        <p:txBody>
          <a:bodyPr anchor="t"/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700" b="0">
                <a:solidFill>
                  <a:schemeClr val="accent3"/>
                </a:solidFill>
                <a:latin typeface="Franklin Gothic Demi Cond" panose="020B07060304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4" name="Text Placeholder 3"/>
          <p:cNvSpPr>
            <a:spLocks noGrp="1"/>
          </p:cNvSpPr>
          <p:nvPr>
            <p:ph type="body" sz="half" idx="29" hasCustomPrompt="1"/>
          </p:nvPr>
        </p:nvSpPr>
        <p:spPr>
          <a:xfrm>
            <a:off x="1618130" y="3886205"/>
            <a:ext cx="2725270" cy="914399"/>
          </a:xfrm>
        </p:spPr>
        <p:txBody>
          <a:bodyPr anchor="t" anchorCtr="0">
            <a:noAutofit/>
          </a:bodyPr>
          <a:lstStyle>
            <a:lvl1pPr marL="0" indent="0">
              <a:lnSpc>
                <a:spcPts val="1700"/>
              </a:lnSpc>
              <a:buNone/>
              <a:defRPr sz="150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95" name="Text Placeholder 29"/>
          <p:cNvSpPr>
            <a:spLocks noGrp="1"/>
          </p:cNvSpPr>
          <p:nvPr>
            <p:ph type="body" sz="quarter" idx="30" hasCustomPrompt="1"/>
          </p:nvPr>
        </p:nvSpPr>
        <p:spPr>
          <a:xfrm>
            <a:off x="685800" y="3862758"/>
            <a:ext cx="932330" cy="937839"/>
          </a:xfrm>
        </p:spPr>
        <p:txBody>
          <a:bodyPr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5000">
                <a:solidFill>
                  <a:schemeClr val="accent2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96" name="Text Placeholder 3"/>
          <p:cNvSpPr>
            <a:spLocks noGrp="1"/>
          </p:cNvSpPr>
          <p:nvPr>
            <p:ph type="body" sz="half" idx="31" hasCustomPrompt="1"/>
          </p:nvPr>
        </p:nvSpPr>
        <p:spPr>
          <a:xfrm>
            <a:off x="1618130" y="4800610"/>
            <a:ext cx="2725270" cy="914399"/>
          </a:xfrm>
        </p:spPr>
        <p:txBody>
          <a:bodyPr anchor="t" anchorCtr="0">
            <a:noAutofit/>
          </a:bodyPr>
          <a:lstStyle>
            <a:lvl1pPr marL="0" indent="0">
              <a:lnSpc>
                <a:spcPts val="1700"/>
              </a:lnSpc>
              <a:buNone/>
              <a:defRPr sz="150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97" name="Text Placeholder 29"/>
          <p:cNvSpPr>
            <a:spLocks noGrp="1"/>
          </p:cNvSpPr>
          <p:nvPr>
            <p:ph type="body" sz="quarter" idx="32" hasCustomPrompt="1"/>
          </p:nvPr>
        </p:nvSpPr>
        <p:spPr>
          <a:xfrm>
            <a:off x="685800" y="4777163"/>
            <a:ext cx="932330" cy="937839"/>
          </a:xfrm>
        </p:spPr>
        <p:txBody>
          <a:bodyPr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5000">
                <a:solidFill>
                  <a:schemeClr val="accent2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98" name="Text Placeholder 3"/>
          <p:cNvSpPr>
            <a:spLocks noGrp="1"/>
          </p:cNvSpPr>
          <p:nvPr>
            <p:ph type="body" sz="half" idx="33" hasCustomPrompt="1"/>
          </p:nvPr>
        </p:nvSpPr>
        <p:spPr>
          <a:xfrm>
            <a:off x="5732930" y="2971800"/>
            <a:ext cx="2725270" cy="914399"/>
          </a:xfrm>
        </p:spPr>
        <p:txBody>
          <a:bodyPr anchor="t" anchorCtr="0">
            <a:noAutofit/>
          </a:bodyPr>
          <a:lstStyle>
            <a:lvl1pPr marL="0" indent="0">
              <a:lnSpc>
                <a:spcPts val="1700"/>
              </a:lnSpc>
              <a:buNone/>
              <a:defRPr sz="150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99" name="Text Placeholder 29"/>
          <p:cNvSpPr>
            <a:spLocks noGrp="1"/>
          </p:cNvSpPr>
          <p:nvPr>
            <p:ph type="body" sz="quarter" idx="34" hasCustomPrompt="1"/>
          </p:nvPr>
        </p:nvSpPr>
        <p:spPr>
          <a:xfrm>
            <a:off x="4800600" y="2948353"/>
            <a:ext cx="932330" cy="937839"/>
          </a:xfrm>
        </p:spPr>
        <p:txBody>
          <a:bodyPr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5000">
                <a:solidFill>
                  <a:schemeClr val="accent2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00" name="Text Placeholder 3"/>
          <p:cNvSpPr>
            <a:spLocks noGrp="1"/>
          </p:cNvSpPr>
          <p:nvPr>
            <p:ph type="body" sz="half" idx="35" hasCustomPrompt="1"/>
          </p:nvPr>
        </p:nvSpPr>
        <p:spPr>
          <a:xfrm>
            <a:off x="5732930" y="3886205"/>
            <a:ext cx="2725270" cy="914399"/>
          </a:xfrm>
        </p:spPr>
        <p:txBody>
          <a:bodyPr anchor="t" anchorCtr="0">
            <a:noAutofit/>
          </a:bodyPr>
          <a:lstStyle>
            <a:lvl1pPr marL="0" indent="0">
              <a:lnSpc>
                <a:spcPts val="1700"/>
              </a:lnSpc>
              <a:buNone/>
              <a:defRPr sz="150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101" name="Text Placeholder 29"/>
          <p:cNvSpPr>
            <a:spLocks noGrp="1"/>
          </p:cNvSpPr>
          <p:nvPr>
            <p:ph type="body" sz="quarter" idx="36" hasCustomPrompt="1"/>
          </p:nvPr>
        </p:nvSpPr>
        <p:spPr>
          <a:xfrm>
            <a:off x="4800600" y="3862758"/>
            <a:ext cx="932330" cy="937839"/>
          </a:xfrm>
        </p:spPr>
        <p:txBody>
          <a:bodyPr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5000">
                <a:solidFill>
                  <a:schemeClr val="accent2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02" name="Text Placeholder 3"/>
          <p:cNvSpPr>
            <a:spLocks noGrp="1"/>
          </p:cNvSpPr>
          <p:nvPr>
            <p:ph type="body" sz="half" idx="37" hasCustomPrompt="1"/>
          </p:nvPr>
        </p:nvSpPr>
        <p:spPr>
          <a:xfrm>
            <a:off x="5732930" y="4800610"/>
            <a:ext cx="2725270" cy="914399"/>
          </a:xfrm>
        </p:spPr>
        <p:txBody>
          <a:bodyPr anchor="t" anchorCtr="0">
            <a:noAutofit/>
          </a:bodyPr>
          <a:lstStyle>
            <a:lvl1pPr marL="0" indent="0">
              <a:lnSpc>
                <a:spcPts val="1700"/>
              </a:lnSpc>
              <a:buNone/>
              <a:defRPr sz="150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103" name="Text Placeholder 29"/>
          <p:cNvSpPr>
            <a:spLocks noGrp="1"/>
          </p:cNvSpPr>
          <p:nvPr>
            <p:ph type="body" sz="quarter" idx="38" hasCustomPrompt="1"/>
          </p:nvPr>
        </p:nvSpPr>
        <p:spPr>
          <a:xfrm>
            <a:off x="4800600" y="4777163"/>
            <a:ext cx="932330" cy="937839"/>
          </a:xfrm>
        </p:spPr>
        <p:txBody>
          <a:bodyPr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5000">
                <a:solidFill>
                  <a:schemeClr val="accent2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</p:spTree>
    <p:extLst>
      <p:ext uri="{BB962C8B-B14F-4D97-AF65-F5344CB8AC3E}">
        <p14:creationId xmlns:p14="http://schemas.microsoft.com/office/powerpoint/2010/main" val="3850515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5"/>
          </p:nvPr>
        </p:nvSpPr>
        <p:spPr>
          <a:xfrm>
            <a:off x="685800" y="2971800"/>
            <a:ext cx="3657600" cy="2743202"/>
          </a:xfrm>
        </p:spPr>
        <p:txBody>
          <a:bodyPr/>
          <a:lstStyle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5" name="Content Placeholder 13"/>
          <p:cNvSpPr>
            <a:spLocks noGrp="1"/>
          </p:cNvSpPr>
          <p:nvPr>
            <p:ph sz="quarter" idx="16"/>
          </p:nvPr>
        </p:nvSpPr>
        <p:spPr>
          <a:xfrm>
            <a:off x="4800600" y="2971800"/>
            <a:ext cx="3657600" cy="2743202"/>
          </a:xfrm>
        </p:spPr>
        <p:txBody>
          <a:bodyPr/>
          <a:lstStyle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6" name="Text Placeholder 2"/>
          <p:cNvSpPr>
            <a:spLocks noGrp="1"/>
          </p:cNvSpPr>
          <p:nvPr>
            <p:ph type="body" idx="28" hasCustomPrompt="1"/>
          </p:nvPr>
        </p:nvSpPr>
        <p:spPr>
          <a:xfrm>
            <a:off x="685800" y="691051"/>
            <a:ext cx="7772400" cy="451948"/>
          </a:xfrm>
        </p:spPr>
        <p:txBody>
          <a:bodyPr anchor="t"/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700" b="0">
                <a:solidFill>
                  <a:schemeClr val="accent3"/>
                </a:solidFill>
                <a:latin typeface="Franklin Gothic Demi Cond" panose="020B07060304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8165123" y="6589187"/>
            <a:ext cx="293077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/>
            <a:fld id="{12EB7FDA-3CFA-48E9-9A35-E50E94D3505F}" type="slidenum">
              <a:rPr lang="en-US" sz="80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pPr algn="r"/>
              <a:t>‹#›</a:t>
            </a:fld>
            <a:endParaRPr lang="en-US" sz="80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28533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8" name="Content Placeholder 37"/>
          <p:cNvSpPr>
            <a:spLocks noGrp="1"/>
          </p:cNvSpPr>
          <p:nvPr>
            <p:ph sz="quarter" idx="15"/>
          </p:nvPr>
        </p:nvSpPr>
        <p:spPr>
          <a:xfrm>
            <a:off x="685800" y="2971800"/>
            <a:ext cx="5029200" cy="2743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0" name="Content Placeholder 37"/>
          <p:cNvSpPr>
            <a:spLocks noGrp="1"/>
          </p:cNvSpPr>
          <p:nvPr>
            <p:ph sz="quarter" idx="17"/>
          </p:nvPr>
        </p:nvSpPr>
        <p:spPr>
          <a:xfrm>
            <a:off x="6172200" y="2971800"/>
            <a:ext cx="2286000" cy="2743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Text Placeholder 2"/>
          <p:cNvSpPr>
            <a:spLocks noGrp="1"/>
          </p:cNvSpPr>
          <p:nvPr>
            <p:ph type="body" idx="28" hasCustomPrompt="1"/>
          </p:nvPr>
        </p:nvSpPr>
        <p:spPr>
          <a:xfrm>
            <a:off x="685800" y="691051"/>
            <a:ext cx="7772400" cy="451948"/>
          </a:xfrm>
        </p:spPr>
        <p:txBody>
          <a:bodyPr anchor="t"/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700" b="0">
                <a:solidFill>
                  <a:schemeClr val="accent3"/>
                </a:solidFill>
                <a:latin typeface="Franklin Gothic Demi Cond" panose="020B07060304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7" name="TextBox 36"/>
          <p:cNvSpPr txBox="1"/>
          <p:nvPr userDrawn="1"/>
        </p:nvSpPr>
        <p:spPr>
          <a:xfrm>
            <a:off x="8165123" y="6589187"/>
            <a:ext cx="293077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/>
            <a:fld id="{12EB7FDA-3CFA-48E9-9A35-E50E94D3505F}" type="slidenum">
              <a:rPr lang="en-US" sz="80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pPr algn="r"/>
              <a:t>‹#›</a:t>
            </a:fld>
            <a:endParaRPr lang="en-US" sz="80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9F8D3F6C-B47F-9047-A24A-E8B090C58F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59226" y="6561472"/>
            <a:ext cx="6236932" cy="134332"/>
          </a:xfrm>
        </p:spPr>
        <p:txBody>
          <a:bodyPr wrap="square" anchor="b">
            <a:spAutoFit/>
          </a:bodyPr>
          <a:lstStyle>
            <a:lvl1pPr algn="ctr">
              <a:defRPr sz="800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Commercial in Confidence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3C73FE-FA6E-F74A-997A-48ADE4479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7826" b="18000"/>
          <a:stretch/>
        </p:blipFill>
        <p:spPr>
          <a:xfrm>
            <a:off x="685800" y="6450989"/>
            <a:ext cx="904461" cy="27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096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8" name="Content Placeholder 37"/>
          <p:cNvSpPr>
            <a:spLocks noGrp="1"/>
          </p:cNvSpPr>
          <p:nvPr>
            <p:ph sz="quarter" idx="15"/>
          </p:nvPr>
        </p:nvSpPr>
        <p:spPr>
          <a:xfrm>
            <a:off x="685800" y="2971800"/>
            <a:ext cx="2286000" cy="2743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0" name="Content Placeholder 37"/>
          <p:cNvSpPr>
            <a:spLocks noGrp="1"/>
          </p:cNvSpPr>
          <p:nvPr>
            <p:ph sz="quarter" idx="17"/>
          </p:nvPr>
        </p:nvSpPr>
        <p:spPr>
          <a:xfrm>
            <a:off x="3429000" y="2971800"/>
            <a:ext cx="5029200" cy="2743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4" name="Text Placeholder 2"/>
          <p:cNvSpPr>
            <a:spLocks noGrp="1"/>
          </p:cNvSpPr>
          <p:nvPr>
            <p:ph type="body" idx="28" hasCustomPrompt="1"/>
          </p:nvPr>
        </p:nvSpPr>
        <p:spPr>
          <a:xfrm>
            <a:off x="685800" y="691051"/>
            <a:ext cx="7772400" cy="451948"/>
          </a:xfrm>
        </p:spPr>
        <p:txBody>
          <a:bodyPr anchor="t"/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700" b="0">
                <a:solidFill>
                  <a:schemeClr val="accent3"/>
                </a:solidFill>
                <a:latin typeface="Franklin Gothic Demi Cond" panose="020B07060304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" name="TextBox 40"/>
          <p:cNvSpPr txBox="1"/>
          <p:nvPr userDrawn="1"/>
        </p:nvSpPr>
        <p:spPr>
          <a:xfrm>
            <a:off x="8165123" y="6589187"/>
            <a:ext cx="293077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/>
            <a:fld id="{12EB7FDA-3CFA-48E9-9A35-E50E94D3505F}" type="slidenum">
              <a:rPr lang="en-US" sz="80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pPr algn="r"/>
              <a:t>‹#›</a:t>
            </a:fld>
            <a:endParaRPr lang="en-US" sz="80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F6AA28BF-AE7B-4E45-A45C-05218BCB463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59226" y="6561472"/>
            <a:ext cx="6236932" cy="134332"/>
          </a:xfrm>
        </p:spPr>
        <p:txBody>
          <a:bodyPr wrap="square" anchor="b">
            <a:spAutoFit/>
          </a:bodyPr>
          <a:lstStyle>
            <a:lvl1pPr algn="ctr">
              <a:defRPr sz="800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Commercial in Confidence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A11FD26-FEDF-1548-860B-737617BC6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7826" b="18000"/>
          <a:stretch/>
        </p:blipFill>
        <p:spPr>
          <a:xfrm>
            <a:off x="685800" y="6450989"/>
            <a:ext cx="904461" cy="27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754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8" name="Content Placeholder 37"/>
          <p:cNvSpPr>
            <a:spLocks noGrp="1"/>
          </p:cNvSpPr>
          <p:nvPr>
            <p:ph sz="quarter" idx="15"/>
          </p:nvPr>
        </p:nvSpPr>
        <p:spPr>
          <a:xfrm>
            <a:off x="685800" y="2971800"/>
            <a:ext cx="2286000" cy="2743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9" name="Content Placeholder 37"/>
          <p:cNvSpPr>
            <a:spLocks noGrp="1"/>
          </p:cNvSpPr>
          <p:nvPr>
            <p:ph sz="quarter" idx="16"/>
          </p:nvPr>
        </p:nvSpPr>
        <p:spPr>
          <a:xfrm>
            <a:off x="3429000" y="2971800"/>
            <a:ext cx="2286000" cy="2743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0" name="Content Placeholder 37"/>
          <p:cNvSpPr>
            <a:spLocks noGrp="1"/>
          </p:cNvSpPr>
          <p:nvPr>
            <p:ph sz="quarter" idx="17"/>
          </p:nvPr>
        </p:nvSpPr>
        <p:spPr>
          <a:xfrm>
            <a:off x="6172200" y="2971800"/>
            <a:ext cx="2286000" cy="2743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" name="Text Placeholder 2"/>
          <p:cNvSpPr>
            <a:spLocks noGrp="1"/>
          </p:cNvSpPr>
          <p:nvPr>
            <p:ph type="body" idx="28" hasCustomPrompt="1"/>
          </p:nvPr>
        </p:nvSpPr>
        <p:spPr>
          <a:xfrm>
            <a:off x="685800" y="691051"/>
            <a:ext cx="7772400" cy="451948"/>
          </a:xfrm>
        </p:spPr>
        <p:txBody>
          <a:bodyPr anchor="t"/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700" b="0">
                <a:solidFill>
                  <a:schemeClr val="accent3"/>
                </a:solidFill>
                <a:latin typeface="Franklin Gothic Demi Cond" panose="020B07060304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4" name="TextBox 43"/>
          <p:cNvSpPr txBox="1"/>
          <p:nvPr userDrawn="1"/>
        </p:nvSpPr>
        <p:spPr>
          <a:xfrm>
            <a:off x="8165123" y="6589187"/>
            <a:ext cx="293077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/>
            <a:fld id="{12EB7FDA-3CFA-48E9-9A35-E50E94D3505F}" type="slidenum">
              <a:rPr lang="en-US" sz="80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pPr algn="r"/>
              <a:t>‹#›</a:t>
            </a:fld>
            <a:endParaRPr lang="en-US" sz="80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2708B6A5-A176-F340-B839-091B547EF35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59226" y="6561472"/>
            <a:ext cx="6236932" cy="134332"/>
          </a:xfrm>
        </p:spPr>
        <p:txBody>
          <a:bodyPr wrap="square" anchor="b">
            <a:spAutoFit/>
          </a:bodyPr>
          <a:lstStyle>
            <a:lvl1pPr algn="ctr">
              <a:defRPr sz="800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Commercial in Confidence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E3D4E6-E881-3249-94D9-27EB7F1554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7826" b="18000"/>
          <a:stretch/>
        </p:blipFill>
        <p:spPr>
          <a:xfrm>
            <a:off x="685800" y="6450989"/>
            <a:ext cx="904461" cy="27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876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8165123" y="6589187"/>
            <a:ext cx="293077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/>
            <a:fld id="{12EB7FDA-3CFA-48E9-9A35-E50E94D3505F}" type="slidenum">
              <a:rPr lang="en-US" sz="80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pPr algn="r"/>
              <a:t>‹#›</a:t>
            </a:fld>
            <a:endParaRPr lang="en-US" sz="80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9" name="Text Placeholder 2"/>
          <p:cNvSpPr>
            <a:spLocks noGrp="1"/>
          </p:cNvSpPr>
          <p:nvPr>
            <p:ph type="body" idx="28" hasCustomPrompt="1"/>
          </p:nvPr>
        </p:nvSpPr>
        <p:spPr>
          <a:xfrm>
            <a:off x="685800" y="691051"/>
            <a:ext cx="7772400" cy="451948"/>
          </a:xfrm>
        </p:spPr>
        <p:txBody>
          <a:bodyPr anchor="t"/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700" b="0">
                <a:solidFill>
                  <a:schemeClr val="accent3"/>
                </a:solidFill>
                <a:latin typeface="Franklin Gothic Demi Cond" panose="020B07060304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C5B76764-46E4-924B-BC4E-2AFB710727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59226" y="6561472"/>
            <a:ext cx="6236932" cy="134332"/>
          </a:xfrm>
        </p:spPr>
        <p:txBody>
          <a:bodyPr wrap="square" anchor="b">
            <a:spAutoFit/>
          </a:bodyPr>
          <a:lstStyle>
            <a:lvl1pPr algn="ctr">
              <a:defRPr sz="800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Commercial in Confidence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0D69F0-FE2D-C444-879B-94378E641C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7826" b="18000"/>
          <a:stretch/>
        </p:blipFill>
        <p:spPr>
          <a:xfrm>
            <a:off x="685800" y="6450989"/>
            <a:ext cx="904461" cy="27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678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8165123" y="6589187"/>
            <a:ext cx="293077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/>
            <a:fld id="{12EB7FDA-3CFA-48E9-9A35-E50E94D3505F}" type="slidenum">
              <a:rPr lang="en-US" sz="80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pPr algn="r"/>
              <a:t>‹#›</a:t>
            </a:fld>
            <a:endParaRPr lang="en-US" sz="80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9" name="Text Placeholder 2"/>
          <p:cNvSpPr>
            <a:spLocks noGrp="1"/>
          </p:cNvSpPr>
          <p:nvPr>
            <p:ph type="body" idx="28" hasCustomPrompt="1"/>
          </p:nvPr>
        </p:nvSpPr>
        <p:spPr>
          <a:xfrm>
            <a:off x="685800" y="691051"/>
            <a:ext cx="7772400" cy="451948"/>
          </a:xfrm>
        </p:spPr>
        <p:txBody>
          <a:bodyPr anchor="t"/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700" b="0">
                <a:solidFill>
                  <a:schemeClr val="accent3"/>
                </a:solidFill>
                <a:latin typeface="Franklin Gothic Demi Cond" panose="020B07060304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hart Placeholder 3"/>
          <p:cNvSpPr>
            <a:spLocks noGrp="1"/>
          </p:cNvSpPr>
          <p:nvPr userDrawn="1">
            <p:ph type="chart" sz="quarter" idx="29" hasCustomPrompt="1"/>
          </p:nvPr>
        </p:nvSpPr>
        <p:spPr>
          <a:xfrm>
            <a:off x="685800" y="2057400"/>
            <a:ext cx="7772400" cy="4000500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insert chart from template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FB6B8939-15C0-A343-9A75-744D854006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59226" y="6561472"/>
            <a:ext cx="6236932" cy="134332"/>
          </a:xfrm>
        </p:spPr>
        <p:txBody>
          <a:bodyPr wrap="square" anchor="b">
            <a:spAutoFit/>
          </a:bodyPr>
          <a:lstStyle>
            <a:lvl1pPr algn="ctr">
              <a:defRPr sz="800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Commercial in Confidence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F19E82-B551-C842-9363-CCC25A7D59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7826" b="18000"/>
          <a:stretch/>
        </p:blipFill>
        <p:spPr>
          <a:xfrm>
            <a:off x="685800" y="6450989"/>
            <a:ext cx="904461" cy="27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301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8165123" y="6589187"/>
            <a:ext cx="293077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/>
            <a:fld id="{12EB7FDA-3CFA-48E9-9A35-E50E94D3505F}" type="slidenum">
              <a:rPr lang="en-US" sz="80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pPr algn="r"/>
              <a:t>‹#›</a:t>
            </a:fld>
            <a:endParaRPr lang="en-US" sz="80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6564565"/>
            <a:ext cx="5029200" cy="147733"/>
          </a:xfrm>
        </p:spPr>
        <p:txBody>
          <a:bodyPr wrap="square" anchor="b">
            <a:spAutoFit/>
          </a:bodyPr>
          <a:lstStyle>
            <a:lvl1pPr>
              <a:defRPr sz="800" baseline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insert source</a:t>
            </a:r>
          </a:p>
        </p:txBody>
      </p:sp>
    </p:spTree>
    <p:extLst>
      <p:ext uri="{BB962C8B-B14F-4D97-AF65-F5344CB8AC3E}">
        <p14:creationId xmlns:p14="http://schemas.microsoft.com/office/powerpoint/2010/main" val="2902820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1142999"/>
            <a:ext cx="7772400" cy="91440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971801"/>
            <a:ext cx="7772400" cy="27432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 err="1"/>
              <a:t>Lkweng</a:t>
            </a:r>
            <a:endParaRPr lang="en-US" dirty="0"/>
          </a:p>
          <a:p>
            <a:pPr lvl="6"/>
            <a:r>
              <a:rPr lang="en-US" dirty="0"/>
              <a:t>;</a:t>
            </a:r>
            <a:r>
              <a:rPr lang="en-US" dirty="0" err="1"/>
              <a:t>krweng’lk</a:t>
            </a:r>
            <a:endParaRPr lang="en-US" dirty="0"/>
          </a:p>
          <a:p>
            <a:pPr lvl="7"/>
            <a:r>
              <a:rPr lang="en-US" dirty="0" err="1"/>
              <a:t>Perign</a:t>
            </a:r>
            <a:endParaRPr lang="en-US" dirty="0"/>
          </a:p>
          <a:p>
            <a:pPr lvl="8"/>
            <a:r>
              <a:rPr lang="en-US" dirty="0"/>
              <a:t>;</a:t>
            </a:r>
            <a:r>
              <a:rPr lang="en-US" dirty="0" err="1"/>
              <a:t>kwegn</a:t>
            </a:r>
            <a:r>
              <a:rPr lang="en-US" dirty="0"/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3777297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5" r:id="rId3"/>
    <p:sldLayoutId id="2147483652" r:id="rId4"/>
    <p:sldLayoutId id="2147483654" r:id="rId5"/>
    <p:sldLayoutId id="2147483651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56" r:id="rId13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5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600"/>
        </a:spcBef>
        <a:spcAft>
          <a:spcPts val="1200"/>
        </a:spcAft>
        <a:buFont typeface="Arial" panose="020B0604020202020204" pitchFamily="34" charset="0"/>
        <a:buChar char="​"/>
        <a:defRPr sz="1600" b="0" i="0" kern="1200">
          <a:solidFill>
            <a:schemeClr val="accent4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1400" kern="1200">
          <a:solidFill>
            <a:schemeClr val="tx2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​"/>
        <a:defRPr sz="1100" kern="1200">
          <a:solidFill>
            <a:schemeClr val="tx2"/>
          </a:solidFill>
          <a:latin typeface="+mn-lt"/>
          <a:ea typeface="+mn-ea"/>
          <a:cs typeface="+mn-cs"/>
        </a:defRPr>
      </a:lvl3pPr>
      <a:lvl4pPr marL="169863" indent="-169863" algn="l" defTabSz="9144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Font typeface="Wingdings" panose="05000000000000000000" pitchFamily="2" charset="2"/>
        <a:buChar char="§"/>
        <a:defRPr sz="11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4pPr>
      <a:lvl5pPr marL="346075" indent="-176213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Wingdings" panose="05000000000000000000" pitchFamily="2" charset="2"/>
        <a:buChar char="§"/>
        <a:defRPr sz="11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​"/>
        <a:defRPr sz="1100" b="1" kern="1200">
          <a:solidFill>
            <a:schemeClr val="bg2"/>
          </a:solidFill>
          <a:latin typeface="+mj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​"/>
        <a:defRPr sz="1100" kern="1200">
          <a:solidFill>
            <a:schemeClr val="bg2"/>
          </a:solidFill>
          <a:latin typeface="+mj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​"/>
        <a:defRPr sz="1100" kern="1200">
          <a:solidFill>
            <a:schemeClr val="accent1"/>
          </a:solidFill>
          <a:latin typeface="+mj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​"/>
        <a:defRPr sz="1100" kern="1200">
          <a:solidFill>
            <a:schemeClr val="accent3"/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7.jpeg"/><Relationship Id="rId7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Spinout Journey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1"/>
            <a:r>
              <a:rPr lang="en-US" sz="1800" b="1" dirty="0"/>
              <a:t>Mohammed Belal</a:t>
            </a:r>
          </a:p>
          <a:p>
            <a:pPr lvl="1"/>
            <a:r>
              <a:rPr lang="en-US" sz="1800" dirty="0"/>
              <a:t>+ 44 (0) 75900 78039</a:t>
            </a:r>
          </a:p>
          <a:p>
            <a:pPr lvl="1"/>
            <a:r>
              <a:rPr lang="en-US" sz="1800" dirty="0" err="1"/>
              <a:t>Mohammed.belal@stfc.ac.uk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50756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FDDDC-E5A6-BC48-9B56-EEE288BC1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Know your audience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D9D7A-C885-2942-927C-BF3C35E55076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GB" dirty="0"/>
              <a:t>MIRICO Original Message…. </a:t>
            </a:r>
          </a:p>
          <a:p>
            <a:pPr>
              <a:buNone/>
            </a:pPr>
            <a:r>
              <a:rPr lang="en-GB" dirty="0">
                <a:solidFill>
                  <a:schemeClr val="bg2"/>
                </a:solidFill>
              </a:rPr>
              <a:t>“We’ve developed a new laser spectroscopic technique that measure the phase change of the transmitted beam as opposed to intensity, this makes it more sensitive and less effected by transmission losses…. </a:t>
            </a:r>
            <a:r>
              <a:rPr lang="en-GB" dirty="0" err="1">
                <a:solidFill>
                  <a:schemeClr val="bg2"/>
                </a:solidFill>
              </a:rPr>
              <a:t>Bla</a:t>
            </a:r>
            <a:r>
              <a:rPr lang="en-GB" dirty="0">
                <a:solidFill>
                  <a:schemeClr val="bg2"/>
                </a:solidFill>
              </a:rPr>
              <a:t> </a:t>
            </a:r>
            <a:r>
              <a:rPr lang="en-GB" dirty="0" err="1">
                <a:solidFill>
                  <a:schemeClr val="bg2"/>
                </a:solidFill>
              </a:rPr>
              <a:t>bla</a:t>
            </a:r>
            <a:r>
              <a:rPr lang="en-GB" dirty="0">
                <a:solidFill>
                  <a:schemeClr val="bg2"/>
                </a:solidFill>
              </a:rPr>
              <a:t> </a:t>
            </a:r>
            <a:r>
              <a:rPr lang="en-GB" dirty="0" err="1">
                <a:solidFill>
                  <a:schemeClr val="bg2"/>
                </a:solidFill>
              </a:rPr>
              <a:t>bla</a:t>
            </a:r>
            <a:r>
              <a:rPr lang="en-GB" dirty="0">
                <a:solidFill>
                  <a:schemeClr val="bg2"/>
                </a:solidFill>
              </a:rPr>
              <a:t> … “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FCB260-742B-574B-BBC4-6B77E7F7B212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en-GB" dirty="0"/>
              <a:t>What we ended up with…. </a:t>
            </a:r>
          </a:p>
          <a:p>
            <a:r>
              <a:rPr lang="en-GB" dirty="0">
                <a:solidFill>
                  <a:schemeClr val="bg2"/>
                </a:solidFill>
              </a:rPr>
              <a:t>We offer autonomous, all weather leak detection, localisation and quantification for more profitable, safer and environmentally friendly operations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78DCE9-A4DF-334C-A4D1-23594FA2C3E1}"/>
              </a:ext>
            </a:extLst>
          </p:cNvPr>
          <p:cNvSpPr>
            <a:spLocks noGrp="1"/>
          </p:cNvSpPr>
          <p:nvPr>
            <p:ph type="body" idx="28"/>
          </p:nvPr>
        </p:nvSpPr>
        <p:spPr/>
        <p:txBody>
          <a:bodyPr/>
          <a:lstStyle/>
          <a:p>
            <a:r>
              <a:rPr lang="en-GB" dirty="0"/>
              <a:t>Communication  </a:t>
            </a:r>
          </a:p>
        </p:txBody>
      </p:sp>
    </p:spTree>
    <p:extLst>
      <p:ext uri="{BB962C8B-B14F-4D97-AF65-F5344CB8AC3E}">
        <p14:creationId xmlns:p14="http://schemas.microsoft.com/office/powerpoint/2010/main" val="12382203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A3CF64-8730-B149-9AD7-76E7D3A3C746}"/>
              </a:ext>
            </a:extLst>
          </p:cNvPr>
          <p:cNvSpPr>
            <a:spLocks noGrp="1"/>
          </p:cNvSpPr>
          <p:nvPr>
            <p:ph type="body" idx="28"/>
          </p:nvPr>
        </p:nvSpPr>
        <p:spPr/>
        <p:txBody>
          <a:bodyPr/>
          <a:lstStyle/>
          <a:p>
            <a:r>
              <a:rPr lang="en-GB" dirty="0"/>
              <a:t>From technology to solution</a:t>
            </a:r>
          </a:p>
        </p:txBody>
      </p:sp>
      <p:pic>
        <p:nvPicPr>
          <p:cNvPr id="6" name="Online Media 4" descr="MIRICO's Sensor for Emission Monitoring and Quantification-2.mp4">
            <a:hlinkClick r:id="" action="ppaction://media"/>
            <a:extLst>
              <a:ext uri="{FF2B5EF4-FFF2-40B4-BE49-F238E27FC236}">
                <a16:creationId xmlns:a16="http://schemas.microsoft.com/office/drawing/2014/main" id="{0F3AF60E-E620-E645-80EC-73444E1EA9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114425"/>
            <a:ext cx="822960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465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E11E2-9B6A-3545-BE8A-2741C57CA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Building commercial and technical milestones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E00EC0-E217-5E4F-A0AC-13ABE94D9B97}"/>
              </a:ext>
            </a:extLst>
          </p:cNvPr>
          <p:cNvSpPr>
            <a:spLocks noGrp="1"/>
          </p:cNvSpPr>
          <p:nvPr>
            <p:ph type="body" idx="28"/>
          </p:nvPr>
        </p:nvSpPr>
        <p:spPr/>
        <p:txBody>
          <a:bodyPr/>
          <a:lstStyle/>
          <a:p>
            <a:r>
              <a:rPr lang="en-GB" dirty="0"/>
              <a:t>MIRICO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9358506-D8F0-4B48-83E7-72B0A7416397}"/>
              </a:ext>
            </a:extLst>
          </p:cNvPr>
          <p:cNvGrpSpPr/>
          <p:nvPr/>
        </p:nvGrpSpPr>
        <p:grpSpPr>
          <a:xfrm>
            <a:off x="685800" y="2519946"/>
            <a:ext cx="8029937" cy="3532969"/>
            <a:chOff x="1138436" y="1370792"/>
            <a:chExt cx="19167452" cy="843319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FA5EA30-AED9-CE43-94EF-75E40F7A058C}"/>
                </a:ext>
              </a:extLst>
            </p:cNvPr>
            <p:cNvSpPr txBox="1"/>
            <p:nvPr/>
          </p:nvSpPr>
          <p:spPr>
            <a:xfrm>
              <a:off x="1138436" y="1370792"/>
              <a:ext cx="8475121" cy="5509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1600" dirty="0"/>
            </a:p>
            <a:p>
              <a:r>
                <a:rPr lang="en-US" sz="1600" dirty="0"/>
                <a:t>Commercial milestones:</a:t>
              </a:r>
            </a:p>
            <a:p>
              <a:endParaRPr lang="en-US" sz="1600" dirty="0"/>
            </a:p>
            <a:p>
              <a:r>
                <a:rPr lang="en-US" sz="1600" dirty="0"/>
                <a:t>1. Number of LOI’s</a:t>
              </a:r>
            </a:p>
            <a:p>
              <a:r>
                <a:rPr lang="en-US" sz="1600" dirty="0"/>
                <a:t>2. NRE payments to build something</a:t>
              </a:r>
            </a:p>
            <a:p>
              <a:r>
                <a:rPr lang="en-US" sz="1600" dirty="0"/>
                <a:t>3. Customer pays for </a:t>
              </a:r>
              <a:r>
                <a:rPr lang="en-US" sz="1600" dirty="0" err="1"/>
                <a:t>PoC</a:t>
              </a:r>
              <a:endParaRPr lang="en-US" sz="1600" dirty="0"/>
            </a:p>
            <a:p>
              <a:r>
                <a:rPr lang="en-US" sz="1600" dirty="0"/>
                <a:t>4. Paying customer for product</a:t>
              </a:r>
            </a:p>
            <a:p>
              <a:r>
                <a:rPr lang="en-US" sz="1600" dirty="0"/>
                <a:t>5. More paying customers</a:t>
              </a:r>
            </a:p>
            <a:p>
              <a:endParaRPr lang="en-GB" sz="16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6D756CC-C8EF-5E42-8D9A-EA1865A9BEE2}"/>
                </a:ext>
              </a:extLst>
            </p:cNvPr>
            <p:cNvSpPr txBox="1"/>
            <p:nvPr/>
          </p:nvSpPr>
          <p:spPr>
            <a:xfrm>
              <a:off x="9282015" y="1943099"/>
              <a:ext cx="11023873" cy="786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2"/>
                  </a:solidFill>
                </a:rPr>
                <a:t>Engineering milestones:</a:t>
              </a:r>
            </a:p>
            <a:p>
              <a:endParaRPr lang="en-US" sz="1600" dirty="0">
                <a:solidFill>
                  <a:schemeClr val="tx2"/>
                </a:solidFill>
              </a:endParaRPr>
            </a:p>
            <a:p>
              <a:r>
                <a:rPr lang="en-US" sz="1600" dirty="0">
                  <a:solidFill>
                    <a:schemeClr val="tx2"/>
                  </a:solidFill>
                </a:rPr>
                <a:t>1. Use of data from other sources to prove concept</a:t>
              </a:r>
            </a:p>
            <a:p>
              <a:r>
                <a:rPr lang="en-US" sz="1600" dirty="0">
                  <a:solidFill>
                    <a:schemeClr val="tx2"/>
                  </a:solidFill>
                </a:rPr>
                <a:t>2. Requirements and feasibility review</a:t>
              </a:r>
            </a:p>
            <a:p>
              <a:r>
                <a:rPr lang="en-US" sz="1600" dirty="0">
                  <a:solidFill>
                    <a:schemeClr val="tx2"/>
                  </a:solidFill>
                </a:rPr>
                <a:t>3. Hardware simulation</a:t>
              </a:r>
            </a:p>
            <a:p>
              <a:r>
                <a:rPr lang="en-US" sz="1600" dirty="0">
                  <a:solidFill>
                    <a:schemeClr val="tx2"/>
                  </a:solidFill>
                </a:rPr>
                <a:t>4. PoC testing of actual hardware in benign environment)</a:t>
              </a:r>
            </a:p>
            <a:p>
              <a:r>
                <a:rPr lang="en-US" sz="1600" dirty="0">
                  <a:solidFill>
                    <a:schemeClr val="tx2"/>
                  </a:solidFill>
                </a:rPr>
                <a:t>5. System design review</a:t>
              </a:r>
            </a:p>
            <a:p>
              <a:r>
                <a:rPr lang="en-US" sz="1600" dirty="0">
                  <a:solidFill>
                    <a:schemeClr val="tx2"/>
                  </a:solidFill>
                </a:rPr>
                <a:t>7. Testing system in </a:t>
              </a:r>
            </a:p>
            <a:p>
              <a:r>
                <a:rPr lang="en-US" sz="1600" dirty="0">
                  <a:solidFill>
                    <a:schemeClr val="tx2"/>
                  </a:solidFill>
                </a:rPr>
                <a:t>8. Critical design review</a:t>
              </a:r>
            </a:p>
            <a:p>
              <a:r>
                <a:rPr lang="en-US" sz="1600" dirty="0">
                  <a:solidFill>
                    <a:schemeClr val="tx2"/>
                  </a:solidFill>
                </a:rPr>
                <a:t>9. Product Launch 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10.	Production spacecraft – will be replicated to form constellation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45037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B9F38-8057-2C07-70DE-F8F3FFEB4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Evolving through milestones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B9C8C3-F584-C17C-C3EC-88DB31C063C4}"/>
              </a:ext>
            </a:extLst>
          </p:cNvPr>
          <p:cNvSpPr>
            <a:spLocks noGrp="1"/>
          </p:cNvSpPr>
          <p:nvPr>
            <p:ph type="body" idx="28"/>
          </p:nvPr>
        </p:nvSpPr>
        <p:spPr/>
        <p:txBody>
          <a:bodyPr/>
          <a:lstStyle/>
          <a:p>
            <a:r>
              <a:rPr lang="en-GB" dirty="0"/>
              <a:t>MIRICO</a:t>
            </a:r>
          </a:p>
        </p:txBody>
      </p:sp>
      <p:pic>
        <p:nvPicPr>
          <p:cNvPr id="3074" name="Picture 2" descr="Mirico joins industry consortium to guide European methane emissions  regulation - Business Mondays">
            <a:extLst>
              <a:ext uri="{FF2B5EF4-FFF2-40B4-BE49-F238E27FC236}">
                <a16:creationId xmlns:a16="http://schemas.microsoft.com/office/drawing/2014/main" id="{E696B32D-EBE0-D114-B8C6-9A68C1D47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561" y="1965283"/>
            <a:ext cx="2840863" cy="160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IRICO (@miricompany) / Twitter">
            <a:extLst>
              <a:ext uri="{FF2B5EF4-FFF2-40B4-BE49-F238E27FC236}">
                <a16:creationId xmlns:a16="http://schemas.microsoft.com/office/drawing/2014/main" id="{00E257B1-445A-F784-EB45-E6A2FC2E7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882" y="4225881"/>
            <a:ext cx="3680118" cy="1923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RAL Space £3.5 million for STFC spin out using space technology to monitor  the environment">
            <a:extLst>
              <a:ext uri="{FF2B5EF4-FFF2-40B4-BE49-F238E27FC236}">
                <a16:creationId xmlns:a16="http://schemas.microsoft.com/office/drawing/2014/main" id="{316AA9B1-2D3C-CCDA-3735-CC0B13805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89" y="2269772"/>
            <a:ext cx="1996611" cy="133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43F7D9D-4DDB-F5E7-BB72-17B486A942FD}"/>
              </a:ext>
            </a:extLst>
          </p:cNvPr>
          <p:cNvCxnSpPr/>
          <p:nvPr/>
        </p:nvCxnSpPr>
        <p:spPr>
          <a:xfrm>
            <a:off x="475989" y="3895595"/>
            <a:ext cx="839243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7" name="Picture 5" descr="page29image59202496">
            <a:extLst>
              <a:ext uri="{FF2B5EF4-FFF2-40B4-BE49-F238E27FC236}">
                <a16:creationId xmlns:a16="http://schemas.microsoft.com/office/drawing/2014/main" id="{33C6B7AF-981C-6F54-BE73-8375887E4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312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3A3A75A-F385-935C-4F30-36F879024583}"/>
              </a:ext>
            </a:extLst>
          </p:cNvPr>
          <p:cNvGrpSpPr/>
          <p:nvPr/>
        </p:nvGrpSpPr>
        <p:grpSpPr>
          <a:xfrm>
            <a:off x="1791728" y="4217302"/>
            <a:ext cx="2570662" cy="1643389"/>
            <a:chOff x="1641256" y="1960231"/>
            <a:chExt cx="2570662" cy="1643389"/>
          </a:xfrm>
        </p:grpSpPr>
        <p:pic>
          <p:nvPicPr>
            <p:cNvPr id="3080" name="Picture 8" descr="page29image56658160">
              <a:extLst>
                <a:ext uri="{FF2B5EF4-FFF2-40B4-BE49-F238E27FC236}">
                  <a16:creationId xmlns:a16="http://schemas.microsoft.com/office/drawing/2014/main" id="{AA38E292-734D-484D-492B-10840DF5FC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4997" y="1960231"/>
              <a:ext cx="1006921" cy="1478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Picture 10" descr="page29image56669808">
              <a:extLst>
                <a:ext uri="{FF2B5EF4-FFF2-40B4-BE49-F238E27FC236}">
                  <a16:creationId xmlns:a16="http://schemas.microsoft.com/office/drawing/2014/main" id="{661C5BCA-FB5B-6C22-3B84-7B0FF460C8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4247" y="2628879"/>
              <a:ext cx="1301501" cy="9747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page29image56658368">
              <a:extLst>
                <a:ext uri="{FF2B5EF4-FFF2-40B4-BE49-F238E27FC236}">
                  <a16:creationId xmlns:a16="http://schemas.microsoft.com/office/drawing/2014/main" id="{51D4FDCE-62FA-ADEE-FB2A-16F68D35E7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1256" y="1973198"/>
              <a:ext cx="1638297" cy="10921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CB8E71B-E25C-5569-8D67-3F35EFE0BF99}"/>
              </a:ext>
            </a:extLst>
          </p:cNvPr>
          <p:cNvCxnSpPr>
            <a:cxnSpLocks/>
          </p:cNvCxnSpPr>
          <p:nvPr/>
        </p:nvCxnSpPr>
        <p:spPr>
          <a:xfrm>
            <a:off x="3279553" y="3895595"/>
            <a:ext cx="0" cy="2919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025819E-1D67-3A54-4417-E9F948B32EC6}"/>
              </a:ext>
            </a:extLst>
          </p:cNvPr>
          <p:cNvCxnSpPr>
            <a:cxnSpLocks/>
          </p:cNvCxnSpPr>
          <p:nvPr/>
        </p:nvCxnSpPr>
        <p:spPr>
          <a:xfrm>
            <a:off x="1409009" y="3603620"/>
            <a:ext cx="0" cy="2919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84152B2-B01E-4E55-9617-4680C513FE97}"/>
              </a:ext>
            </a:extLst>
          </p:cNvPr>
          <p:cNvCxnSpPr/>
          <p:nvPr/>
        </p:nvCxnSpPr>
        <p:spPr>
          <a:xfrm flipV="1">
            <a:off x="5932993" y="3603620"/>
            <a:ext cx="0" cy="2919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0C590AE-1BDD-866B-C052-0876026845BF}"/>
              </a:ext>
            </a:extLst>
          </p:cNvPr>
          <p:cNvCxnSpPr/>
          <p:nvPr/>
        </p:nvCxnSpPr>
        <p:spPr>
          <a:xfrm flipV="1">
            <a:off x="7601043" y="3895595"/>
            <a:ext cx="0" cy="2919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448D8D2-4E43-4520-DC42-E50AE5340CF8}"/>
              </a:ext>
            </a:extLst>
          </p:cNvPr>
          <p:cNvSpPr txBox="1"/>
          <p:nvPr/>
        </p:nvSpPr>
        <p:spPr>
          <a:xfrm>
            <a:off x="6752275" y="6246811"/>
            <a:ext cx="1578925" cy="3023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dirty="0">
                <a:solidFill>
                  <a:schemeClr val="tx2"/>
                </a:solidFill>
              </a:rPr>
              <a:t>Mar 2022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CA44E06-9F1C-380D-E559-27943FEBE01B}"/>
              </a:ext>
            </a:extLst>
          </p:cNvPr>
          <p:cNvSpPr txBox="1"/>
          <p:nvPr/>
        </p:nvSpPr>
        <p:spPr>
          <a:xfrm>
            <a:off x="5463882" y="1585529"/>
            <a:ext cx="1578925" cy="3023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dirty="0">
                <a:solidFill>
                  <a:schemeClr val="tx2"/>
                </a:solidFill>
              </a:rPr>
              <a:t>Aug 2020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24BA8C4-18E7-1F2B-B592-26E10838233F}"/>
              </a:ext>
            </a:extLst>
          </p:cNvPr>
          <p:cNvSpPr txBox="1"/>
          <p:nvPr/>
        </p:nvSpPr>
        <p:spPr>
          <a:xfrm>
            <a:off x="2890656" y="6015754"/>
            <a:ext cx="1578925" cy="3023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dirty="0">
                <a:solidFill>
                  <a:schemeClr val="tx2"/>
                </a:solidFill>
              </a:rPr>
              <a:t>Aug 2017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680B224-3D74-AE50-F4CD-C9B9ED5F59CB}"/>
              </a:ext>
            </a:extLst>
          </p:cNvPr>
          <p:cNvSpPr txBox="1"/>
          <p:nvPr/>
        </p:nvSpPr>
        <p:spPr>
          <a:xfrm>
            <a:off x="1001113" y="1860671"/>
            <a:ext cx="1578925" cy="3023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dirty="0">
                <a:solidFill>
                  <a:schemeClr val="tx2"/>
                </a:solidFill>
              </a:rPr>
              <a:t>Dec 2015</a:t>
            </a:r>
          </a:p>
        </p:txBody>
      </p:sp>
    </p:spTree>
    <p:extLst>
      <p:ext uri="{BB962C8B-B14F-4D97-AF65-F5344CB8AC3E}">
        <p14:creationId xmlns:p14="http://schemas.microsoft.com/office/powerpoint/2010/main" val="19274210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7200" dirty="0"/>
              <a:t>Product Market Fit</a:t>
            </a:r>
          </a:p>
        </p:txBody>
      </p:sp>
    </p:spTree>
    <p:extLst>
      <p:ext uri="{BB962C8B-B14F-4D97-AF65-F5344CB8AC3E}">
        <p14:creationId xmlns:p14="http://schemas.microsoft.com/office/powerpoint/2010/main" val="18292058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6C1E5-B201-B5C6-5A1B-569CA5ED4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High risk and challenges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26EBA6-5235-DE13-DAE9-FFDC16F72568}"/>
              </a:ext>
            </a:extLst>
          </p:cNvPr>
          <p:cNvSpPr>
            <a:spLocks noGrp="1"/>
          </p:cNvSpPr>
          <p:nvPr>
            <p:ph type="body" idx="28"/>
          </p:nvPr>
        </p:nvSpPr>
        <p:spPr/>
        <p:txBody>
          <a:bodyPr/>
          <a:lstStyle/>
          <a:p>
            <a:r>
              <a:rPr lang="en-GB" dirty="0"/>
              <a:t>Product Market Fit</a:t>
            </a:r>
          </a:p>
        </p:txBody>
      </p:sp>
      <p:pic>
        <p:nvPicPr>
          <p:cNvPr id="1026" name="Picture 2" descr="An Introduction to Deeptech. What is Deeptech and Why Does it… | by Fiona  Hamilton | Boreal Ventures | Medium">
            <a:extLst>
              <a:ext uri="{FF2B5EF4-FFF2-40B4-BE49-F238E27FC236}">
                <a16:creationId xmlns:a16="http://schemas.microsoft.com/office/drawing/2014/main" id="{879DA25A-8BE0-EBA7-3E3A-F6CD00DD8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716" y="2057401"/>
            <a:ext cx="5407466" cy="395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riously - what is product/market fit? — ANDREW J. DUPREE">
            <a:extLst>
              <a:ext uri="{FF2B5EF4-FFF2-40B4-BE49-F238E27FC236}">
                <a16:creationId xmlns:a16="http://schemas.microsoft.com/office/drawing/2014/main" id="{B8AFAF43-8AE3-9737-D599-5F710070F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18" y="3429000"/>
            <a:ext cx="3137219" cy="179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6180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7CFD3-ECAF-084B-804B-1220EB9E4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Don’t assume anything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B5AC4E-05A6-A44C-9C0F-BC4D3BD4D6C8}"/>
              </a:ext>
            </a:extLst>
          </p:cNvPr>
          <p:cNvSpPr>
            <a:spLocks noGrp="1"/>
          </p:cNvSpPr>
          <p:nvPr>
            <p:ph type="body" idx="28"/>
          </p:nvPr>
        </p:nvSpPr>
        <p:spPr/>
        <p:txBody>
          <a:bodyPr/>
          <a:lstStyle/>
          <a:p>
            <a:r>
              <a:rPr lang="en-GB" dirty="0"/>
              <a:t>Product Development </a:t>
            </a:r>
          </a:p>
        </p:txBody>
      </p:sp>
      <p:pic>
        <p:nvPicPr>
          <p:cNvPr id="1028" name="Picture 4" descr="Customer Development: How To Understand, Empathize And Validate Ideas With  Your Customer - Ignition Framework">
            <a:extLst>
              <a:ext uri="{FF2B5EF4-FFF2-40B4-BE49-F238E27FC236}">
                <a16:creationId xmlns:a16="http://schemas.microsoft.com/office/drawing/2014/main" id="{B3D1AB80-5C31-4549-A0D5-39F412B5B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369" y="2057401"/>
            <a:ext cx="4845262" cy="4570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5889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7CFD3-ECAF-084B-804B-1220EB9E4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One of the hardest function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B5AC4E-05A6-A44C-9C0F-BC4D3BD4D6C8}"/>
              </a:ext>
            </a:extLst>
          </p:cNvPr>
          <p:cNvSpPr>
            <a:spLocks noGrp="1"/>
          </p:cNvSpPr>
          <p:nvPr>
            <p:ph type="body" idx="28"/>
          </p:nvPr>
        </p:nvSpPr>
        <p:spPr/>
        <p:txBody>
          <a:bodyPr/>
          <a:lstStyle/>
          <a:p>
            <a:r>
              <a:rPr lang="en-GB" dirty="0"/>
              <a:t>Value Proposition &amp; Sales</a:t>
            </a:r>
          </a:p>
        </p:txBody>
      </p:sp>
      <p:pic>
        <p:nvPicPr>
          <p:cNvPr id="4098" name="Picture 2" descr="Male scientists are far more likely to be referred to by their last names,  impacting status and awards | Science | AAAS">
            <a:extLst>
              <a:ext uri="{FF2B5EF4-FFF2-40B4-BE49-F238E27FC236}">
                <a16:creationId xmlns:a16="http://schemas.microsoft.com/office/drawing/2014/main" id="{B7B06160-B31A-D14D-B903-C2025682D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316245"/>
            <a:ext cx="2364260" cy="132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New Documentation Proves Trump Was Literally The Worst Businessman In  America - Paste">
            <a:extLst>
              <a:ext uri="{FF2B5EF4-FFF2-40B4-BE49-F238E27FC236}">
                <a16:creationId xmlns:a16="http://schemas.microsoft.com/office/drawing/2014/main" id="{E4C977EE-4A11-E04C-AC79-22CF7A074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505" y="2764052"/>
            <a:ext cx="2364989" cy="132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10 Safety Tips For Oil &amp; Gas Industry Workers | Manufacturing.net">
            <a:extLst>
              <a:ext uri="{FF2B5EF4-FFF2-40B4-BE49-F238E27FC236}">
                <a16:creationId xmlns:a16="http://schemas.microsoft.com/office/drawing/2014/main" id="{F260F342-BA1E-A046-8944-CCB0D8327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518" y="3429000"/>
            <a:ext cx="2406135" cy="135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F4BB14-4286-1344-AA69-727463CA51B2}"/>
              </a:ext>
            </a:extLst>
          </p:cNvPr>
          <p:cNvSpPr txBox="1"/>
          <p:nvPr/>
        </p:nvSpPr>
        <p:spPr>
          <a:xfrm>
            <a:off x="685800" y="4897676"/>
            <a:ext cx="2342367" cy="3023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dirty="0">
                <a:solidFill>
                  <a:schemeClr val="tx2"/>
                </a:solidFill>
              </a:rPr>
              <a:t>Technical Buyer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DBBA15-716B-7B4C-B3CA-4C6595D10981}"/>
              </a:ext>
            </a:extLst>
          </p:cNvPr>
          <p:cNvSpPr txBox="1"/>
          <p:nvPr/>
        </p:nvSpPr>
        <p:spPr>
          <a:xfrm>
            <a:off x="3374255" y="4248409"/>
            <a:ext cx="2364260" cy="3023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dirty="0">
                <a:solidFill>
                  <a:schemeClr val="tx2"/>
                </a:solidFill>
              </a:rPr>
              <a:t>Economic Buyer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5A094B-6F88-E140-88DC-D15498CC4A77}"/>
              </a:ext>
            </a:extLst>
          </p:cNvPr>
          <p:cNvSpPr txBox="1"/>
          <p:nvPr/>
        </p:nvSpPr>
        <p:spPr>
          <a:xfrm>
            <a:off x="6284401" y="4871609"/>
            <a:ext cx="2342367" cy="3023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dirty="0">
                <a:solidFill>
                  <a:schemeClr val="tx2"/>
                </a:solidFill>
              </a:rPr>
              <a:t>User Buyer</a:t>
            </a:r>
          </a:p>
        </p:txBody>
      </p:sp>
    </p:spTree>
    <p:extLst>
      <p:ext uri="{BB962C8B-B14F-4D97-AF65-F5344CB8AC3E}">
        <p14:creationId xmlns:p14="http://schemas.microsoft.com/office/powerpoint/2010/main" val="32288382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7F7F6-91CE-584B-B322-F00700EA1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messy reality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B41758-197D-8243-8430-99C168CE32DF}"/>
              </a:ext>
            </a:extLst>
          </p:cNvPr>
          <p:cNvSpPr>
            <a:spLocks noGrp="1"/>
          </p:cNvSpPr>
          <p:nvPr>
            <p:ph type="body" idx="28"/>
          </p:nvPr>
        </p:nvSpPr>
        <p:spPr/>
        <p:txBody>
          <a:bodyPr/>
          <a:lstStyle/>
          <a:p>
            <a:r>
              <a:rPr lang="en-GB" dirty="0"/>
              <a:t>Large Corporates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A943D78-8170-554C-9464-E62A4602AC19}"/>
              </a:ext>
            </a:extLst>
          </p:cNvPr>
          <p:cNvCxnSpPr>
            <a:cxnSpLocks/>
          </p:cNvCxnSpPr>
          <p:nvPr/>
        </p:nvCxnSpPr>
        <p:spPr>
          <a:xfrm>
            <a:off x="4572000" y="2057401"/>
            <a:ext cx="0" cy="288853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8301DB3C-33DD-284F-A951-4D19AC577728}"/>
              </a:ext>
            </a:extLst>
          </p:cNvPr>
          <p:cNvGrpSpPr/>
          <p:nvPr/>
        </p:nvGrpSpPr>
        <p:grpSpPr>
          <a:xfrm>
            <a:off x="447502" y="2523707"/>
            <a:ext cx="3640197" cy="1697819"/>
            <a:chOff x="345760" y="1169214"/>
            <a:chExt cx="3640197" cy="169781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E59AF79-C5B4-D541-95E4-5AABCD31821B}"/>
                </a:ext>
              </a:extLst>
            </p:cNvPr>
            <p:cNvSpPr/>
            <p:nvPr/>
          </p:nvSpPr>
          <p:spPr>
            <a:xfrm>
              <a:off x="1929133" y="1169214"/>
              <a:ext cx="481262" cy="20234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CEO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E9E03A8-51C8-0140-8696-A11A37CA32D7}"/>
                </a:ext>
              </a:extLst>
            </p:cNvPr>
            <p:cNvSpPr/>
            <p:nvPr/>
          </p:nvSpPr>
          <p:spPr>
            <a:xfrm>
              <a:off x="1175026" y="1637767"/>
              <a:ext cx="481262" cy="20234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CFO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6FA5A02-08A9-7C44-B6B8-92788FAC24AE}"/>
                </a:ext>
              </a:extLst>
            </p:cNvPr>
            <p:cNvSpPr/>
            <p:nvPr/>
          </p:nvSpPr>
          <p:spPr>
            <a:xfrm>
              <a:off x="1929133" y="1637767"/>
              <a:ext cx="481262" cy="20234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COO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1D8E0-BDF8-AF43-99BB-557554E72E10}"/>
                </a:ext>
              </a:extLst>
            </p:cNvPr>
            <p:cNvSpPr/>
            <p:nvPr/>
          </p:nvSpPr>
          <p:spPr>
            <a:xfrm>
              <a:off x="2683240" y="1637767"/>
              <a:ext cx="481262" cy="20234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CTO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6D9AD71-4088-A44B-94B9-76C8E895C8D9}"/>
                </a:ext>
              </a:extLst>
            </p:cNvPr>
            <p:cNvSpPr/>
            <p:nvPr/>
          </p:nvSpPr>
          <p:spPr>
            <a:xfrm>
              <a:off x="1929133" y="2194260"/>
              <a:ext cx="481262" cy="20234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VP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E8A8356-DDEA-2D4E-81BE-924CB1B6F04E}"/>
                </a:ext>
              </a:extLst>
            </p:cNvPr>
            <p:cNvSpPr/>
            <p:nvPr/>
          </p:nvSpPr>
          <p:spPr>
            <a:xfrm>
              <a:off x="2498759" y="2194260"/>
              <a:ext cx="481262" cy="20234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VP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8FA73F8-F4DD-F745-A439-12345F343C45}"/>
                </a:ext>
              </a:extLst>
            </p:cNvPr>
            <p:cNvSpPr/>
            <p:nvPr/>
          </p:nvSpPr>
          <p:spPr>
            <a:xfrm>
              <a:off x="3068385" y="2194260"/>
              <a:ext cx="481262" cy="20234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VP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53BAF6-0D05-7048-8505-609983351FC1}"/>
                </a:ext>
              </a:extLst>
            </p:cNvPr>
            <p:cNvSpPr/>
            <p:nvPr/>
          </p:nvSpPr>
          <p:spPr>
            <a:xfrm>
              <a:off x="1359507" y="2194260"/>
              <a:ext cx="481262" cy="20234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VP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C30A575-302F-7D48-B0FE-E35A46E06F04}"/>
                </a:ext>
              </a:extLst>
            </p:cNvPr>
            <p:cNvSpPr/>
            <p:nvPr/>
          </p:nvSpPr>
          <p:spPr>
            <a:xfrm>
              <a:off x="789881" y="2194260"/>
              <a:ext cx="481262" cy="20234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VP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EEC6EE7-26D2-8243-8F89-CCD52629C50B}"/>
                </a:ext>
              </a:extLst>
            </p:cNvPr>
            <p:cNvSpPr/>
            <p:nvPr/>
          </p:nvSpPr>
          <p:spPr>
            <a:xfrm>
              <a:off x="2068963" y="2664684"/>
              <a:ext cx="201600" cy="202349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B8AECF6-83DA-6141-A521-64CAE8BCB368}"/>
                </a:ext>
              </a:extLst>
            </p:cNvPr>
            <p:cNvSpPr/>
            <p:nvPr/>
          </p:nvSpPr>
          <p:spPr>
            <a:xfrm>
              <a:off x="2638590" y="2664684"/>
              <a:ext cx="201600" cy="202349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solidFill>
                  <a:schemeClr val="bg1"/>
                </a:solidFill>
              </a:endParaRPr>
            </a:p>
          </p:txBody>
        </p:sp>
        <p:cxnSp>
          <p:nvCxnSpPr>
            <p:cNvPr id="19" name="Elbow Connector 18">
              <a:extLst>
                <a:ext uri="{FF2B5EF4-FFF2-40B4-BE49-F238E27FC236}">
                  <a16:creationId xmlns:a16="http://schemas.microsoft.com/office/drawing/2014/main" id="{158FDC24-4C71-9243-9B7D-FA8AA7C77422}"/>
                </a:ext>
              </a:extLst>
            </p:cNvPr>
            <p:cNvCxnSpPr>
              <a:stCxn id="8" idx="2"/>
              <a:endCxn id="9" idx="0"/>
            </p:cNvCxnSpPr>
            <p:nvPr/>
          </p:nvCxnSpPr>
          <p:spPr>
            <a:xfrm rot="5400000">
              <a:off x="1659609" y="1127612"/>
              <a:ext cx="266204" cy="754107"/>
            </a:xfrm>
            <a:prstGeom prst="bentConnector3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Elbow Connector 19">
              <a:extLst>
                <a:ext uri="{FF2B5EF4-FFF2-40B4-BE49-F238E27FC236}">
                  <a16:creationId xmlns:a16="http://schemas.microsoft.com/office/drawing/2014/main" id="{6807AA2D-5DA0-6142-A967-EF930690EEE2}"/>
                </a:ext>
              </a:extLst>
            </p:cNvPr>
            <p:cNvCxnSpPr>
              <a:cxnSpLocks/>
              <a:stCxn id="8" idx="2"/>
              <a:endCxn id="11" idx="0"/>
            </p:cNvCxnSpPr>
            <p:nvPr/>
          </p:nvCxnSpPr>
          <p:spPr>
            <a:xfrm rot="16200000" flipH="1">
              <a:off x="2413715" y="1127611"/>
              <a:ext cx="266204" cy="754107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524F88C3-77CC-6742-9271-338F8DC891BD}"/>
                </a:ext>
              </a:extLst>
            </p:cNvPr>
            <p:cNvCxnSpPr>
              <a:cxnSpLocks/>
              <a:stCxn id="8" idx="2"/>
              <a:endCxn id="10" idx="0"/>
            </p:cNvCxnSpPr>
            <p:nvPr/>
          </p:nvCxnSpPr>
          <p:spPr>
            <a:xfrm>
              <a:off x="2169764" y="1371563"/>
              <a:ext cx="0" cy="26620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lbow Connector 21">
              <a:extLst>
                <a:ext uri="{FF2B5EF4-FFF2-40B4-BE49-F238E27FC236}">
                  <a16:creationId xmlns:a16="http://schemas.microsoft.com/office/drawing/2014/main" id="{390B0373-68C0-FD4D-BA30-421C49C453F8}"/>
                </a:ext>
              </a:extLst>
            </p:cNvPr>
            <p:cNvCxnSpPr>
              <a:cxnSpLocks/>
              <a:stCxn id="9" idx="2"/>
              <a:endCxn id="16" idx="0"/>
            </p:cNvCxnSpPr>
            <p:nvPr/>
          </p:nvCxnSpPr>
          <p:spPr>
            <a:xfrm rot="5400000">
              <a:off x="1046013" y="1824616"/>
              <a:ext cx="354144" cy="385145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Elbow Connector 22">
              <a:extLst>
                <a:ext uri="{FF2B5EF4-FFF2-40B4-BE49-F238E27FC236}">
                  <a16:creationId xmlns:a16="http://schemas.microsoft.com/office/drawing/2014/main" id="{8654E77D-B503-8E45-A453-1638C093B59B}"/>
                </a:ext>
              </a:extLst>
            </p:cNvPr>
            <p:cNvCxnSpPr>
              <a:cxnSpLocks/>
              <a:stCxn id="10" idx="2"/>
              <a:endCxn id="15" idx="0"/>
            </p:cNvCxnSpPr>
            <p:nvPr/>
          </p:nvCxnSpPr>
          <p:spPr>
            <a:xfrm rot="5400000">
              <a:off x="1707879" y="1732375"/>
              <a:ext cx="354144" cy="569626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Elbow Connector 23">
              <a:extLst>
                <a:ext uri="{FF2B5EF4-FFF2-40B4-BE49-F238E27FC236}">
                  <a16:creationId xmlns:a16="http://schemas.microsoft.com/office/drawing/2014/main" id="{FEA09D48-177F-CE42-9E91-012461898ECD}"/>
                </a:ext>
              </a:extLst>
            </p:cNvPr>
            <p:cNvCxnSpPr>
              <a:cxnSpLocks/>
              <a:stCxn id="11" idx="2"/>
              <a:endCxn id="14" idx="0"/>
            </p:cNvCxnSpPr>
            <p:nvPr/>
          </p:nvCxnSpPr>
          <p:spPr>
            <a:xfrm rot="16200000" flipH="1">
              <a:off x="2939371" y="1824615"/>
              <a:ext cx="354144" cy="385145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CC4EB88D-45F5-6347-9162-5CA96C36454A}"/>
                </a:ext>
              </a:extLst>
            </p:cNvPr>
            <p:cNvCxnSpPr>
              <a:cxnSpLocks/>
              <a:stCxn id="10" idx="2"/>
              <a:endCxn id="12" idx="0"/>
            </p:cNvCxnSpPr>
            <p:nvPr/>
          </p:nvCxnSpPr>
          <p:spPr>
            <a:xfrm>
              <a:off x="2169764" y="1840116"/>
              <a:ext cx="0" cy="35414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Elbow Connector 25">
              <a:extLst>
                <a:ext uri="{FF2B5EF4-FFF2-40B4-BE49-F238E27FC236}">
                  <a16:creationId xmlns:a16="http://schemas.microsoft.com/office/drawing/2014/main" id="{644FD4A7-839D-074A-982F-DBFB7C43AD66}"/>
                </a:ext>
              </a:extLst>
            </p:cNvPr>
            <p:cNvCxnSpPr>
              <a:cxnSpLocks/>
              <a:stCxn id="10" idx="2"/>
              <a:endCxn id="13" idx="0"/>
            </p:cNvCxnSpPr>
            <p:nvPr/>
          </p:nvCxnSpPr>
          <p:spPr>
            <a:xfrm rot="16200000" flipH="1">
              <a:off x="2277505" y="1732375"/>
              <a:ext cx="354144" cy="569626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9C6A46A-10FB-8944-82F3-222D5B4F6AF7}"/>
                </a:ext>
              </a:extLst>
            </p:cNvPr>
            <p:cNvSpPr/>
            <p:nvPr/>
          </p:nvSpPr>
          <p:spPr>
            <a:xfrm>
              <a:off x="2353776" y="2664684"/>
              <a:ext cx="201600" cy="202349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8D41453-5C44-0D49-81F4-BDE1F822FCFF}"/>
                </a:ext>
              </a:extLst>
            </p:cNvPr>
            <p:cNvSpPr/>
            <p:nvPr/>
          </p:nvSpPr>
          <p:spPr>
            <a:xfrm>
              <a:off x="2921163" y="2664684"/>
              <a:ext cx="201600" cy="202349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76DDF64-8E74-9A41-93F0-7FFF29341F3F}"/>
                </a:ext>
              </a:extLst>
            </p:cNvPr>
            <p:cNvSpPr/>
            <p:nvPr/>
          </p:nvSpPr>
          <p:spPr>
            <a:xfrm>
              <a:off x="3208216" y="2664684"/>
              <a:ext cx="201600" cy="202349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A08A6A2-44B8-1C4B-B4C4-9F9C253E69D3}"/>
                </a:ext>
              </a:extLst>
            </p:cNvPr>
            <p:cNvSpPr/>
            <p:nvPr/>
          </p:nvSpPr>
          <p:spPr>
            <a:xfrm>
              <a:off x="3495269" y="2664684"/>
              <a:ext cx="201600" cy="202349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74E3B29-5EF9-3443-B125-F5F86A4E8686}"/>
                </a:ext>
              </a:extLst>
            </p:cNvPr>
            <p:cNvSpPr/>
            <p:nvPr/>
          </p:nvSpPr>
          <p:spPr>
            <a:xfrm>
              <a:off x="3784357" y="2664684"/>
              <a:ext cx="201600" cy="202349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4972663-62FC-DC4D-B8D4-E09B6E1FE7BF}"/>
                </a:ext>
              </a:extLst>
            </p:cNvPr>
            <p:cNvSpPr/>
            <p:nvPr/>
          </p:nvSpPr>
          <p:spPr>
            <a:xfrm>
              <a:off x="1779875" y="2664684"/>
              <a:ext cx="201600" cy="202349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A918862-79AC-7F43-87F9-7983C5BC50CE}"/>
                </a:ext>
              </a:extLst>
            </p:cNvPr>
            <p:cNvSpPr/>
            <p:nvPr/>
          </p:nvSpPr>
          <p:spPr>
            <a:xfrm>
              <a:off x="1499337" y="2664684"/>
              <a:ext cx="201600" cy="202349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17994A8-82F7-CD4D-BEA1-7664E281A88F}"/>
                </a:ext>
              </a:extLst>
            </p:cNvPr>
            <p:cNvSpPr/>
            <p:nvPr/>
          </p:nvSpPr>
          <p:spPr>
            <a:xfrm>
              <a:off x="1208214" y="2664684"/>
              <a:ext cx="201600" cy="202349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7DC48C6-D79C-CF43-863B-1D6B59222CE7}"/>
                </a:ext>
              </a:extLst>
            </p:cNvPr>
            <p:cNvSpPr/>
            <p:nvPr/>
          </p:nvSpPr>
          <p:spPr>
            <a:xfrm>
              <a:off x="925641" y="2664684"/>
              <a:ext cx="201600" cy="202349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E58ECB0-9AB1-D64C-BDC8-29E4CAC3A2C7}"/>
                </a:ext>
              </a:extLst>
            </p:cNvPr>
            <p:cNvSpPr/>
            <p:nvPr/>
          </p:nvSpPr>
          <p:spPr>
            <a:xfrm>
              <a:off x="633859" y="2664684"/>
              <a:ext cx="201600" cy="202349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BF345F21-9B71-DB4C-82DD-32669EE6E0DB}"/>
                </a:ext>
              </a:extLst>
            </p:cNvPr>
            <p:cNvSpPr/>
            <p:nvPr/>
          </p:nvSpPr>
          <p:spPr>
            <a:xfrm>
              <a:off x="345760" y="2664684"/>
              <a:ext cx="201600" cy="202349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solidFill>
                  <a:schemeClr val="bg1"/>
                </a:solidFill>
              </a:endParaRP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463C8A8E-AF3F-0544-ADF8-DD0EA50C9B1F}"/>
                </a:ext>
              </a:extLst>
            </p:cNvPr>
            <p:cNvCxnSpPr>
              <a:cxnSpLocks/>
              <a:stCxn id="12" idx="2"/>
              <a:endCxn id="17" idx="0"/>
            </p:cNvCxnSpPr>
            <p:nvPr/>
          </p:nvCxnSpPr>
          <p:spPr>
            <a:xfrm flipH="1">
              <a:off x="2169763" y="2396609"/>
              <a:ext cx="1" cy="26807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3EF16077-C6EA-804D-8936-A52A8F2B2FB1}"/>
                </a:ext>
              </a:extLst>
            </p:cNvPr>
            <p:cNvCxnSpPr>
              <a:cxnSpLocks/>
              <a:stCxn id="13" idx="2"/>
              <a:endCxn id="18" idx="0"/>
            </p:cNvCxnSpPr>
            <p:nvPr/>
          </p:nvCxnSpPr>
          <p:spPr>
            <a:xfrm>
              <a:off x="2739390" y="2396609"/>
              <a:ext cx="0" cy="26807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91C5FA42-F36F-C941-82D7-972031A7B36E}"/>
                </a:ext>
              </a:extLst>
            </p:cNvPr>
            <p:cNvCxnSpPr>
              <a:cxnSpLocks/>
              <a:stCxn id="14" idx="2"/>
              <a:endCxn id="29" idx="0"/>
            </p:cNvCxnSpPr>
            <p:nvPr/>
          </p:nvCxnSpPr>
          <p:spPr>
            <a:xfrm>
              <a:off x="3309016" y="2396609"/>
              <a:ext cx="0" cy="26807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18FB319C-5821-CF46-8B8E-8D4638F5E4E5}"/>
                </a:ext>
              </a:extLst>
            </p:cNvPr>
            <p:cNvCxnSpPr>
              <a:cxnSpLocks/>
              <a:stCxn id="15" idx="2"/>
              <a:endCxn id="33" idx="0"/>
            </p:cNvCxnSpPr>
            <p:nvPr/>
          </p:nvCxnSpPr>
          <p:spPr>
            <a:xfrm flipH="1">
              <a:off x="1600137" y="2396609"/>
              <a:ext cx="1" cy="26807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BD8B7AEA-D806-2349-9010-BF290E5748ED}"/>
                </a:ext>
              </a:extLst>
            </p:cNvPr>
            <p:cNvCxnSpPr>
              <a:cxnSpLocks/>
              <a:stCxn id="16" idx="2"/>
              <a:endCxn id="35" idx="0"/>
            </p:cNvCxnSpPr>
            <p:nvPr/>
          </p:nvCxnSpPr>
          <p:spPr>
            <a:xfrm flipH="1">
              <a:off x="1026441" y="2396609"/>
              <a:ext cx="4071" cy="26807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Elbow Connector 42">
              <a:extLst>
                <a:ext uri="{FF2B5EF4-FFF2-40B4-BE49-F238E27FC236}">
                  <a16:creationId xmlns:a16="http://schemas.microsoft.com/office/drawing/2014/main" id="{0AA30C57-784D-F34A-BB94-82B4462B7487}"/>
                </a:ext>
              </a:extLst>
            </p:cNvPr>
            <p:cNvCxnSpPr>
              <a:cxnSpLocks/>
              <a:stCxn id="16" idx="2"/>
              <a:endCxn id="36" idx="0"/>
            </p:cNvCxnSpPr>
            <p:nvPr/>
          </p:nvCxnSpPr>
          <p:spPr>
            <a:xfrm rot="5400000">
              <a:off x="748549" y="2382720"/>
              <a:ext cx="268075" cy="295853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Elbow Connector 43">
              <a:extLst>
                <a:ext uri="{FF2B5EF4-FFF2-40B4-BE49-F238E27FC236}">
                  <a16:creationId xmlns:a16="http://schemas.microsoft.com/office/drawing/2014/main" id="{46CEF276-CFB7-2840-8617-4FCB6EA4981A}"/>
                </a:ext>
              </a:extLst>
            </p:cNvPr>
            <p:cNvCxnSpPr>
              <a:cxnSpLocks/>
              <a:stCxn id="16" idx="2"/>
              <a:endCxn id="37" idx="0"/>
            </p:cNvCxnSpPr>
            <p:nvPr/>
          </p:nvCxnSpPr>
          <p:spPr>
            <a:xfrm rot="5400000">
              <a:off x="604499" y="2238670"/>
              <a:ext cx="268075" cy="583952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Elbow Connector 44">
              <a:extLst>
                <a:ext uri="{FF2B5EF4-FFF2-40B4-BE49-F238E27FC236}">
                  <a16:creationId xmlns:a16="http://schemas.microsoft.com/office/drawing/2014/main" id="{C396C89A-3D07-D74F-B766-83E07BCD52EB}"/>
                </a:ext>
              </a:extLst>
            </p:cNvPr>
            <p:cNvCxnSpPr>
              <a:cxnSpLocks/>
              <a:stCxn id="15" idx="2"/>
              <a:endCxn id="34" idx="0"/>
            </p:cNvCxnSpPr>
            <p:nvPr/>
          </p:nvCxnSpPr>
          <p:spPr>
            <a:xfrm rot="5400000">
              <a:off x="1320539" y="2385084"/>
              <a:ext cx="268075" cy="291124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Elbow Connector 45">
              <a:extLst>
                <a:ext uri="{FF2B5EF4-FFF2-40B4-BE49-F238E27FC236}">
                  <a16:creationId xmlns:a16="http://schemas.microsoft.com/office/drawing/2014/main" id="{67FE80A7-2029-6A44-9BC3-7D70D4D1D20E}"/>
                </a:ext>
              </a:extLst>
            </p:cNvPr>
            <p:cNvCxnSpPr>
              <a:cxnSpLocks/>
              <a:stCxn id="12" idx="2"/>
              <a:endCxn id="32" idx="0"/>
            </p:cNvCxnSpPr>
            <p:nvPr/>
          </p:nvCxnSpPr>
          <p:spPr>
            <a:xfrm rot="5400000">
              <a:off x="1891183" y="2386102"/>
              <a:ext cx="268075" cy="289089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Elbow Connector 46">
              <a:extLst>
                <a:ext uri="{FF2B5EF4-FFF2-40B4-BE49-F238E27FC236}">
                  <a16:creationId xmlns:a16="http://schemas.microsoft.com/office/drawing/2014/main" id="{692CAE33-C10B-1640-A47E-E87155C014BC}"/>
                </a:ext>
              </a:extLst>
            </p:cNvPr>
            <p:cNvCxnSpPr>
              <a:cxnSpLocks/>
              <a:stCxn id="12" idx="2"/>
              <a:endCxn id="27" idx="0"/>
            </p:cNvCxnSpPr>
            <p:nvPr/>
          </p:nvCxnSpPr>
          <p:spPr>
            <a:xfrm rot="16200000" flipH="1">
              <a:off x="2178133" y="2388240"/>
              <a:ext cx="268075" cy="284812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Elbow Connector 47">
              <a:extLst>
                <a:ext uri="{FF2B5EF4-FFF2-40B4-BE49-F238E27FC236}">
                  <a16:creationId xmlns:a16="http://schemas.microsoft.com/office/drawing/2014/main" id="{C6564462-BCCD-3347-8BDF-98B6A9E01F0D}"/>
                </a:ext>
              </a:extLst>
            </p:cNvPr>
            <p:cNvCxnSpPr>
              <a:cxnSpLocks/>
              <a:stCxn id="13" idx="2"/>
              <a:endCxn id="28" idx="0"/>
            </p:cNvCxnSpPr>
            <p:nvPr/>
          </p:nvCxnSpPr>
          <p:spPr>
            <a:xfrm rot="16200000" flipH="1">
              <a:off x="2746639" y="2389359"/>
              <a:ext cx="268075" cy="282573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Elbow Connector 48">
              <a:extLst>
                <a:ext uri="{FF2B5EF4-FFF2-40B4-BE49-F238E27FC236}">
                  <a16:creationId xmlns:a16="http://schemas.microsoft.com/office/drawing/2014/main" id="{7843595B-2D61-BF42-B900-A995CFAC41A0}"/>
                </a:ext>
              </a:extLst>
            </p:cNvPr>
            <p:cNvCxnSpPr>
              <a:cxnSpLocks/>
              <a:stCxn id="14" idx="2"/>
              <a:endCxn id="30" idx="0"/>
            </p:cNvCxnSpPr>
            <p:nvPr/>
          </p:nvCxnSpPr>
          <p:spPr>
            <a:xfrm rot="16200000" flipH="1">
              <a:off x="3318505" y="2387119"/>
              <a:ext cx="268075" cy="287053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Elbow Connector 49">
              <a:extLst>
                <a:ext uri="{FF2B5EF4-FFF2-40B4-BE49-F238E27FC236}">
                  <a16:creationId xmlns:a16="http://schemas.microsoft.com/office/drawing/2014/main" id="{EF6CAD69-35CE-B443-A72A-8D0A3A8A4FE4}"/>
                </a:ext>
              </a:extLst>
            </p:cNvPr>
            <p:cNvCxnSpPr>
              <a:cxnSpLocks/>
              <a:stCxn id="14" idx="2"/>
              <a:endCxn id="31" idx="0"/>
            </p:cNvCxnSpPr>
            <p:nvPr/>
          </p:nvCxnSpPr>
          <p:spPr>
            <a:xfrm rot="16200000" flipH="1">
              <a:off x="3463049" y="2242575"/>
              <a:ext cx="268075" cy="576141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773EA3A7-B5A1-7644-9A0C-A6BA5CA99B6A}"/>
              </a:ext>
            </a:extLst>
          </p:cNvPr>
          <p:cNvSpPr txBox="1"/>
          <p:nvPr/>
        </p:nvSpPr>
        <p:spPr>
          <a:xfrm>
            <a:off x="447502" y="2057401"/>
            <a:ext cx="3676996" cy="310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Ideal World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C3090B0D-1C29-EB43-91E1-2F609CCA4496}"/>
              </a:ext>
            </a:extLst>
          </p:cNvPr>
          <p:cNvCxnSpPr>
            <a:cxnSpLocks/>
            <a:stCxn id="37" idx="2"/>
          </p:cNvCxnSpPr>
          <p:nvPr/>
        </p:nvCxnSpPr>
        <p:spPr>
          <a:xfrm>
            <a:off x="548302" y="4221526"/>
            <a:ext cx="0" cy="361361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F794E88A-0150-9644-92B4-E8D82E7599FC}"/>
              </a:ext>
            </a:extLst>
          </p:cNvPr>
          <p:cNvCxnSpPr>
            <a:cxnSpLocks/>
          </p:cNvCxnSpPr>
          <p:nvPr/>
        </p:nvCxnSpPr>
        <p:spPr>
          <a:xfrm>
            <a:off x="836402" y="4221526"/>
            <a:ext cx="0" cy="361361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991F93EA-EC5E-0842-A2C4-32370C842442}"/>
              </a:ext>
            </a:extLst>
          </p:cNvPr>
          <p:cNvCxnSpPr>
            <a:cxnSpLocks/>
          </p:cNvCxnSpPr>
          <p:nvPr/>
        </p:nvCxnSpPr>
        <p:spPr>
          <a:xfrm>
            <a:off x="1128183" y="4221526"/>
            <a:ext cx="0" cy="361361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4FB9557D-A195-5E4E-8450-99B1E38465A4}"/>
              </a:ext>
            </a:extLst>
          </p:cNvPr>
          <p:cNvCxnSpPr>
            <a:cxnSpLocks/>
          </p:cNvCxnSpPr>
          <p:nvPr/>
        </p:nvCxnSpPr>
        <p:spPr>
          <a:xfrm>
            <a:off x="1419266" y="4221526"/>
            <a:ext cx="0" cy="361361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BC2C54F-75AB-A14B-AC0C-2945F82365F0}"/>
              </a:ext>
            </a:extLst>
          </p:cNvPr>
          <p:cNvCxnSpPr>
            <a:cxnSpLocks/>
          </p:cNvCxnSpPr>
          <p:nvPr/>
        </p:nvCxnSpPr>
        <p:spPr>
          <a:xfrm>
            <a:off x="1701879" y="4221526"/>
            <a:ext cx="0" cy="361361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F928BB46-72B9-9C42-8191-F0CCD1DD030D}"/>
              </a:ext>
            </a:extLst>
          </p:cNvPr>
          <p:cNvCxnSpPr>
            <a:cxnSpLocks/>
          </p:cNvCxnSpPr>
          <p:nvPr/>
        </p:nvCxnSpPr>
        <p:spPr>
          <a:xfrm>
            <a:off x="1979905" y="4221526"/>
            <a:ext cx="0" cy="361361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2B1F3AED-9B51-2F46-BB42-43CF94CA5166}"/>
              </a:ext>
            </a:extLst>
          </p:cNvPr>
          <p:cNvCxnSpPr>
            <a:cxnSpLocks/>
          </p:cNvCxnSpPr>
          <p:nvPr/>
        </p:nvCxnSpPr>
        <p:spPr>
          <a:xfrm>
            <a:off x="2271505" y="4221526"/>
            <a:ext cx="0" cy="361361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B37A0577-5654-0D45-855A-B29339813C3A}"/>
              </a:ext>
            </a:extLst>
          </p:cNvPr>
          <p:cNvCxnSpPr>
            <a:cxnSpLocks/>
          </p:cNvCxnSpPr>
          <p:nvPr/>
        </p:nvCxnSpPr>
        <p:spPr>
          <a:xfrm>
            <a:off x="2551154" y="4221526"/>
            <a:ext cx="0" cy="361361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80DE88EB-917D-CC4A-BD1B-13B32CFB0509}"/>
              </a:ext>
            </a:extLst>
          </p:cNvPr>
          <p:cNvCxnSpPr>
            <a:cxnSpLocks/>
          </p:cNvCxnSpPr>
          <p:nvPr/>
        </p:nvCxnSpPr>
        <p:spPr>
          <a:xfrm>
            <a:off x="2841132" y="4221526"/>
            <a:ext cx="0" cy="361361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517E5153-4DC9-6C4A-AA2C-173550361EFE}"/>
              </a:ext>
            </a:extLst>
          </p:cNvPr>
          <p:cNvCxnSpPr>
            <a:cxnSpLocks/>
          </p:cNvCxnSpPr>
          <p:nvPr/>
        </p:nvCxnSpPr>
        <p:spPr>
          <a:xfrm>
            <a:off x="3123705" y="4221526"/>
            <a:ext cx="0" cy="361361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47C65440-91F6-A245-B29F-DBB199D1973E}"/>
              </a:ext>
            </a:extLst>
          </p:cNvPr>
          <p:cNvCxnSpPr>
            <a:cxnSpLocks/>
          </p:cNvCxnSpPr>
          <p:nvPr/>
        </p:nvCxnSpPr>
        <p:spPr>
          <a:xfrm>
            <a:off x="3410757" y="4221526"/>
            <a:ext cx="0" cy="361361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C3AADE55-DB2E-F54A-9B94-7E6079110CC2}"/>
              </a:ext>
            </a:extLst>
          </p:cNvPr>
          <p:cNvCxnSpPr>
            <a:cxnSpLocks/>
          </p:cNvCxnSpPr>
          <p:nvPr/>
        </p:nvCxnSpPr>
        <p:spPr>
          <a:xfrm>
            <a:off x="3699784" y="4221526"/>
            <a:ext cx="0" cy="361361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9FF10F-7707-4646-B69C-A5EAF29465FF}"/>
              </a:ext>
            </a:extLst>
          </p:cNvPr>
          <p:cNvCxnSpPr>
            <a:cxnSpLocks/>
          </p:cNvCxnSpPr>
          <p:nvPr/>
        </p:nvCxnSpPr>
        <p:spPr>
          <a:xfrm>
            <a:off x="3986899" y="4221526"/>
            <a:ext cx="0" cy="361361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F1EF3B61-2CBB-E642-9748-63621852A743}"/>
              </a:ext>
            </a:extLst>
          </p:cNvPr>
          <p:cNvSpPr txBox="1"/>
          <p:nvPr/>
        </p:nvSpPr>
        <p:spPr>
          <a:xfrm>
            <a:off x="4572000" y="2057401"/>
            <a:ext cx="4572000" cy="310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Reality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FC6CA3CE-8EBA-C647-8B24-4C8C8DF4B0E1}"/>
              </a:ext>
            </a:extLst>
          </p:cNvPr>
          <p:cNvSpPr/>
          <p:nvPr/>
        </p:nvSpPr>
        <p:spPr>
          <a:xfrm>
            <a:off x="6617369" y="2523706"/>
            <a:ext cx="481262" cy="2023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CEO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72768B9C-879C-784A-9389-3C4C3E6A2BDC}"/>
              </a:ext>
            </a:extLst>
          </p:cNvPr>
          <p:cNvSpPr/>
          <p:nvPr/>
        </p:nvSpPr>
        <p:spPr>
          <a:xfrm>
            <a:off x="5444216" y="2712156"/>
            <a:ext cx="481262" cy="20234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07E28B4B-19A8-BC4F-9428-C80601347C86}"/>
              </a:ext>
            </a:extLst>
          </p:cNvPr>
          <p:cNvSpPr/>
          <p:nvPr/>
        </p:nvSpPr>
        <p:spPr>
          <a:xfrm>
            <a:off x="6630904" y="2881562"/>
            <a:ext cx="481262" cy="20234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B1E9E12-2DE9-C84E-8D84-9AB1AAFDA649}"/>
              </a:ext>
            </a:extLst>
          </p:cNvPr>
          <p:cNvSpPr/>
          <p:nvPr/>
        </p:nvSpPr>
        <p:spPr>
          <a:xfrm>
            <a:off x="7837568" y="2726055"/>
            <a:ext cx="481262" cy="20234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222C7E07-1DC4-B24E-BDBA-4CC282016079}"/>
              </a:ext>
            </a:extLst>
          </p:cNvPr>
          <p:cNvSpPr/>
          <p:nvPr/>
        </p:nvSpPr>
        <p:spPr>
          <a:xfrm>
            <a:off x="4843885" y="3072543"/>
            <a:ext cx="481262" cy="20234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960798C1-AB00-0940-8EDC-77D1C11D8A07}"/>
              </a:ext>
            </a:extLst>
          </p:cNvPr>
          <p:cNvSpPr/>
          <p:nvPr/>
        </p:nvSpPr>
        <p:spPr>
          <a:xfrm>
            <a:off x="5540571" y="3246714"/>
            <a:ext cx="481262" cy="20234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84AAD1AF-0E56-B841-B383-7D78B8BBD4B3}"/>
              </a:ext>
            </a:extLst>
          </p:cNvPr>
          <p:cNvSpPr/>
          <p:nvPr/>
        </p:nvSpPr>
        <p:spPr>
          <a:xfrm>
            <a:off x="4923714" y="3471686"/>
            <a:ext cx="481262" cy="20234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5938782-1B6C-2D47-9229-2C80D5633909}"/>
              </a:ext>
            </a:extLst>
          </p:cNvPr>
          <p:cNvSpPr/>
          <p:nvPr/>
        </p:nvSpPr>
        <p:spPr>
          <a:xfrm>
            <a:off x="6462228" y="3333800"/>
            <a:ext cx="481262" cy="20234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5E921D8-D883-F844-99C5-742E4CD577B2}"/>
              </a:ext>
            </a:extLst>
          </p:cNvPr>
          <p:cNvSpPr/>
          <p:nvPr/>
        </p:nvSpPr>
        <p:spPr>
          <a:xfrm>
            <a:off x="6092113" y="3087057"/>
            <a:ext cx="481262" cy="20234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0E10036-70C7-7746-BBAA-9E32E1989FE9}"/>
              </a:ext>
            </a:extLst>
          </p:cNvPr>
          <p:cNvSpPr/>
          <p:nvPr/>
        </p:nvSpPr>
        <p:spPr>
          <a:xfrm>
            <a:off x="7398400" y="3587800"/>
            <a:ext cx="481262" cy="20234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5B3F448-D163-AA44-BA05-2B37C48629DA}"/>
              </a:ext>
            </a:extLst>
          </p:cNvPr>
          <p:cNvSpPr/>
          <p:nvPr/>
        </p:nvSpPr>
        <p:spPr>
          <a:xfrm>
            <a:off x="5816343" y="3696657"/>
            <a:ext cx="481262" cy="20234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292878B4-8229-5D45-A6B5-1358F762DE0B}"/>
              </a:ext>
            </a:extLst>
          </p:cNvPr>
          <p:cNvSpPr/>
          <p:nvPr/>
        </p:nvSpPr>
        <p:spPr>
          <a:xfrm>
            <a:off x="7325828" y="3116086"/>
            <a:ext cx="481262" cy="20234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930E4DE2-0442-DF42-ACAE-9AF92646F1D5}"/>
              </a:ext>
            </a:extLst>
          </p:cNvPr>
          <p:cNvSpPr/>
          <p:nvPr/>
        </p:nvSpPr>
        <p:spPr>
          <a:xfrm>
            <a:off x="8225715" y="3486200"/>
            <a:ext cx="481262" cy="20234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02FA2277-21F8-874A-A527-5EBE235F0392}"/>
              </a:ext>
            </a:extLst>
          </p:cNvPr>
          <p:cNvSpPr/>
          <p:nvPr/>
        </p:nvSpPr>
        <p:spPr>
          <a:xfrm>
            <a:off x="8436172" y="2869343"/>
            <a:ext cx="481262" cy="20234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8887F745-8CCE-EC4D-9599-EAF9808FDBD2}"/>
              </a:ext>
            </a:extLst>
          </p:cNvPr>
          <p:cNvSpPr/>
          <p:nvPr/>
        </p:nvSpPr>
        <p:spPr>
          <a:xfrm>
            <a:off x="8037030" y="3217686"/>
            <a:ext cx="481262" cy="20234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EE203E7B-BA3B-3449-B9CD-D4251B807ED6}"/>
              </a:ext>
            </a:extLst>
          </p:cNvPr>
          <p:cNvSpPr/>
          <p:nvPr/>
        </p:nvSpPr>
        <p:spPr>
          <a:xfrm>
            <a:off x="4800196" y="3918001"/>
            <a:ext cx="201600" cy="20234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32BA5CF-EC0F-1946-A7CE-1554B4A2A03D}"/>
              </a:ext>
            </a:extLst>
          </p:cNvPr>
          <p:cNvSpPr/>
          <p:nvPr/>
        </p:nvSpPr>
        <p:spPr>
          <a:xfrm>
            <a:off x="5206596" y="4099429"/>
            <a:ext cx="201600" cy="20234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5E890E63-18D7-BB4A-AB11-D58C6219E722}"/>
              </a:ext>
            </a:extLst>
          </p:cNvPr>
          <p:cNvSpPr/>
          <p:nvPr/>
        </p:nvSpPr>
        <p:spPr>
          <a:xfrm>
            <a:off x="5322710" y="3845429"/>
            <a:ext cx="201600" cy="20234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CC496B83-09E5-FF46-BAE9-C6D73E38B60B}"/>
              </a:ext>
            </a:extLst>
          </p:cNvPr>
          <p:cNvSpPr/>
          <p:nvPr/>
        </p:nvSpPr>
        <p:spPr>
          <a:xfrm>
            <a:off x="6512881" y="4273600"/>
            <a:ext cx="201600" cy="20234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DF42EE88-CF13-5A4A-9868-B044A11582F2}"/>
              </a:ext>
            </a:extLst>
          </p:cNvPr>
          <p:cNvSpPr/>
          <p:nvPr/>
        </p:nvSpPr>
        <p:spPr>
          <a:xfrm>
            <a:off x="6759624" y="3976057"/>
            <a:ext cx="201600" cy="20234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D18B28FD-08FE-0841-AAA7-8127907558EC}"/>
              </a:ext>
            </a:extLst>
          </p:cNvPr>
          <p:cNvSpPr/>
          <p:nvPr/>
        </p:nvSpPr>
        <p:spPr>
          <a:xfrm>
            <a:off x="6984595" y="3678514"/>
            <a:ext cx="201600" cy="20234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76A1E7C0-EA44-6247-A40B-0E7FAAEB16A8}"/>
              </a:ext>
            </a:extLst>
          </p:cNvPr>
          <p:cNvSpPr/>
          <p:nvPr/>
        </p:nvSpPr>
        <p:spPr>
          <a:xfrm>
            <a:off x="7790138" y="3344686"/>
            <a:ext cx="201600" cy="20234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D4D86839-B13F-8F4F-895C-71B63C174C70}"/>
              </a:ext>
            </a:extLst>
          </p:cNvPr>
          <p:cNvSpPr/>
          <p:nvPr/>
        </p:nvSpPr>
        <p:spPr>
          <a:xfrm>
            <a:off x="5620252" y="2981829"/>
            <a:ext cx="201600" cy="20234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6B2C3709-CDE7-F849-86AC-33F09FC321DB}"/>
              </a:ext>
            </a:extLst>
          </p:cNvPr>
          <p:cNvSpPr/>
          <p:nvPr/>
        </p:nvSpPr>
        <p:spPr>
          <a:xfrm>
            <a:off x="8073166" y="3961543"/>
            <a:ext cx="201600" cy="20234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43F94DE0-B719-EC41-8FAD-819C855063D8}"/>
              </a:ext>
            </a:extLst>
          </p:cNvPr>
          <p:cNvSpPr/>
          <p:nvPr/>
        </p:nvSpPr>
        <p:spPr>
          <a:xfrm>
            <a:off x="8617451" y="3794629"/>
            <a:ext cx="201600" cy="20234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12DEE5BA-6126-A44E-A07B-CC741EFF1255}"/>
              </a:ext>
            </a:extLst>
          </p:cNvPr>
          <p:cNvSpPr/>
          <p:nvPr/>
        </p:nvSpPr>
        <p:spPr>
          <a:xfrm>
            <a:off x="8864193" y="3264858"/>
            <a:ext cx="201600" cy="20234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3B26BE53-23C4-BE45-B62F-D96DA5D52CBD}"/>
              </a:ext>
            </a:extLst>
          </p:cNvPr>
          <p:cNvSpPr/>
          <p:nvPr/>
        </p:nvSpPr>
        <p:spPr>
          <a:xfrm>
            <a:off x="6251623" y="2814915"/>
            <a:ext cx="201600" cy="20234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5449BB7A-CAA4-A548-A6F1-5C288FDD8447}"/>
              </a:ext>
            </a:extLst>
          </p:cNvPr>
          <p:cNvSpPr/>
          <p:nvPr/>
        </p:nvSpPr>
        <p:spPr>
          <a:xfrm>
            <a:off x="5932309" y="4084915"/>
            <a:ext cx="201600" cy="20234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58FCBB67-D6C3-0241-A19A-2C09DC826596}"/>
              </a:ext>
            </a:extLst>
          </p:cNvPr>
          <p:cNvSpPr/>
          <p:nvPr/>
        </p:nvSpPr>
        <p:spPr>
          <a:xfrm>
            <a:off x="8668252" y="4121200"/>
            <a:ext cx="201600" cy="20234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bg1"/>
              </a:solidFill>
            </a:endParaRPr>
          </a:p>
        </p:txBody>
      </p: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35A9E8F1-4EAB-BF42-A0C4-14B29D12283A}"/>
              </a:ext>
            </a:extLst>
          </p:cNvPr>
          <p:cNvCxnSpPr>
            <a:cxnSpLocks/>
            <a:stCxn id="66" idx="2"/>
            <a:endCxn id="67" idx="3"/>
          </p:cNvCxnSpPr>
          <p:nvPr/>
        </p:nvCxnSpPr>
        <p:spPr>
          <a:xfrm flipH="1">
            <a:off x="5925478" y="2726055"/>
            <a:ext cx="932522" cy="8727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B0076E0D-DF46-B541-B14C-2D4EDDC5E8E0}"/>
              </a:ext>
            </a:extLst>
          </p:cNvPr>
          <p:cNvCxnSpPr>
            <a:cxnSpLocks/>
            <a:stCxn id="67" idx="3"/>
            <a:endCxn id="92" idx="1"/>
          </p:cNvCxnSpPr>
          <p:nvPr/>
        </p:nvCxnSpPr>
        <p:spPr>
          <a:xfrm>
            <a:off x="5925478" y="2813331"/>
            <a:ext cx="326145" cy="1027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4C9AFD8A-7D55-044E-B85F-B56A63E23C3C}"/>
              </a:ext>
            </a:extLst>
          </p:cNvPr>
          <p:cNvCxnSpPr>
            <a:cxnSpLocks/>
            <a:stCxn id="67" idx="2"/>
            <a:endCxn id="70" idx="3"/>
          </p:cNvCxnSpPr>
          <p:nvPr/>
        </p:nvCxnSpPr>
        <p:spPr>
          <a:xfrm flipH="1">
            <a:off x="5325147" y="2914505"/>
            <a:ext cx="359700" cy="2592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303D30DD-48D0-9444-8933-DD2A0EC017F9}"/>
              </a:ext>
            </a:extLst>
          </p:cNvPr>
          <p:cNvCxnSpPr>
            <a:cxnSpLocks/>
            <a:stCxn id="72" idx="3"/>
            <a:endCxn id="73" idx="1"/>
          </p:cNvCxnSpPr>
          <p:nvPr/>
        </p:nvCxnSpPr>
        <p:spPr>
          <a:xfrm flipV="1">
            <a:off x="5404976" y="3434975"/>
            <a:ext cx="1057252" cy="1378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2DCB7319-E7C4-DC43-AE8B-2EEF16CBAA08}"/>
              </a:ext>
            </a:extLst>
          </p:cNvPr>
          <p:cNvCxnSpPr>
            <a:cxnSpLocks/>
            <a:stCxn id="88" idx="2"/>
            <a:endCxn id="72" idx="0"/>
          </p:cNvCxnSpPr>
          <p:nvPr/>
        </p:nvCxnSpPr>
        <p:spPr>
          <a:xfrm flipH="1">
            <a:off x="5164345" y="3184178"/>
            <a:ext cx="556707" cy="2875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5DE64194-574A-9C47-BC1D-053FF802FD77}"/>
              </a:ext>
            </a:extLst>
          </p:cNvPr>
          <p:cNvCxnSpPr>
            <a:cxnSpLocks/>
            <a:stCxn id="70" idx="2"/>
            <a:endCxn id="83" idx="0"/>
          </p:cNvCxnSpPr>
          <p:nvPr/>
        </p:nvCxnSpPr>
        <p:spPr>
          <a:xfrm>
            <a:off x="5084516" y="3274892"/>
            <a:ext cx="338994" cy="5705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118C2737-22D5-3145-A9CF-AA1B0D747A5C}"/>
              </a:ext>
            </a:extLst>
          </p:cNvPr>
          <p:cNvCxnSpPr>
            <a:cxnSpLocks/>
            <a:stCxn id="81" idx="3"/>
            <a:endCxn id="93" idx="1"/>
          </p:cNvCxnSpPr>
          <p:nvPr/>
        </p:nvCxnSpPr>
        <p:spPr>
          <a:xfrm>
            <a:off x="5001796" y="4019176"/>
            <a:ext cx="930513" cy="1669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0BA2D331-404A-BF42-A6DD-984BA2359078}"/>
              </a:ext>
            </a:extLst>
          </p:cNvPr>
          <p:cNvCxnSpPr>
            <a:cxnSpLocks/>
            <a:stCxn id="80" idx="1"/>
            <a:endCxn id="76" idx="3"/>
          </p:cNvCxnSpPr>
          <p:nvPr/>
        </p:nvCxnSpPr>
        <p:spPr>
          <a:xfrm flipH="1">
            <a:off x="6297605" y="3318861"/>
            <a:ext cx="1739425" cy="4789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9FC8B976-C460-C240-8514-B0C23DCD2DF6}"/>
              </a:ext>
            </a:extLst>
          </p:cNvPr>
          <p:cNvCxnSpPr>
            <a:cxnSpLocks/>
            <a:stCxn id="66" idx="3"/>
            <a:endCxn id="69" idx="1"/>
          </p:cNvCxnSpPr>
          <p:nvPr/>
        </p:nvCxnSpPr>
        <p:spPr>
          <a:xfrm>
            <a:off x="7098631" y="2624881"/>
            <a:ext cx="738937" cy="2023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8B02C896-B6CC-794D-8420-8AFD0D407126}"/>
              </a:ext>
            </a:extLst>
          </p:cNvPr>
          <p:cNvCxnSpPr>
            <a:cxnSpLocks/>
            <a:stCxn id="66" idx="2"/>
            <a:endCxn id="68" idx="0"/>
          </p:cNvCxnSpPr>
          <p:nvPr/>
        </p:nvCxnSpPr>
        <p:spPr>
          <a:xfrm>
            <a:off x="6858000" y="2726055"/>
            <a:ext cx="13535" cy="1555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22FF932E-B33C-E94A-B6E6-5FA57E190833}"/>
              </a:ext>
            </a:extLst>
          </p:cNvPr>
          <p:cNvCxnSpPr>
            <a:cxnSpLocks/>
            <a:stCxn id="66" idx="2"/>
            <a:endCxn id="91" idx="1"/>
          </p:cNvCxnSpPr>
          <p:nvPr/>
        </p:nvCxnSpPr>
        <p:spPr>
          <a:xfrm>
            <a:off x="6858000" y="2726055"/>
            <a:ext cx="2006193" cy="6399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D5556298-CCDA-0E43-8B12-E5B8ED29DCC7}"/>
              </a:ext>
            </a:extLst>
          </p:cNvPr>
          <p:cNvCxnSpPr>
            <a:cxnSpLocks/>
            <a:stCxn id="79" idx="1"/>
            <a:endCxn id="77" idx="3"/>
          </p:cNvCxnSpPr>
          <p:nvPr/>
        </p:nvCxnSpPr>
        <p:spPr>
          <a:xfrm flipH="1">
            <a:off x="7807090" y="2970518"/>
            <a:ext cx="629082" cy="2467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7711C7C8-E8D7-5E4A-9097-ACCE4A50B3C5}"/>
              </a:ext>
            </a:extLst>
          </p:cNvPr>
          <p:cNvCxnSpPr>
            <a:cxnSpLocks/>
            <a:stCxn id="66" idx="2"/>
            <a:endCxn id="77" idx="1"/>
          </p:cNvCxnSpPr>
          <p:nvPr/>
        </p:nvCxnSpPr>
        <p:spPr>
          <a:xfrm>
            <a:off x="6858000" y="2726055"/>
            <a:ext cx="467828" cy="4912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AEC8DD78-FC52-F04B-9824-F00DD09A24B4}"/>
              </a:ext>
            </a:extLst>
          </p:cNvPr>
          <p:cNvCxnSpPr>
            <a:cxnSpLocks/>
            <a:stCxn id="66" idx="2"/>
            <a:endCxn id="86" idx="0"/>
          </p:cNvCxnSpPr>
          <p:nvPr/>
        </p:nvCxnSpPr>
        <p:spPr>
          <a:xfrm>
            <a:off x="6858000" y="2726055"/>
            <a:ext cx="227395" cy="9524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815A754B-3C27-9E41-82F6-6B91D9760406}"/>
              </a:ext>
            </a:extLst>
          </p:cNvPr>
          <p:cNvCxnSpPr>
            <a:cxnSpLocks/>
            <a:stCxn id="74" idx="3"/>
            <a:endCxn id="77" idx="1"/>
          </p:cNvCxnSpPr>
          <p:nvPr/>
        </p:nvCxnSpPr>
        <p:spPr>
          <a:xfrm>
            <a:off x="6573375" y="3188232"/>
            <a:ext cx="752453" cy="290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A8CB170B-BC08-E648-804D-7141BCD379A2}"/>
              </a:ext>
            </a:extLst>
          </p:cNvPr>
          <p:cNvCxnSpPr>
            <a:cxnSpLocks/>
            <a:stCxn id="92" idx="3"/>
            <a:endCxn id="73" idx="0"/>
          </p:cNvCxnSpPr>
          <p:nvPr/>
        </p:nvCxnSpPr>
        <p:spPr>
          <a:xfrm>
            <a:off x="6453223" y="2916090"/>
            <a:ext cx="249636" cy="4177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2B886651-3527-264C-BB4D-37C5C7A4F440}"/>
              </a:ext>
            </a:extLst>
          </p:cNvPr>
          <p:cNvCxnSpPr>
            <a:cxnSpLocks/>
            <a:stCxn id="71" idx="3"/>
            <a:endCxn id="67" idx="2"/>
          </p:cNvCxnSpPr>
          <p:nvPr/>
        </p:nvCxnSpPr>
        <p:spPr>
          <a:xfrm flipH="1" flipV="1">
            <a:off x="5684847" y="2914505"/>
            <a:ext cx="336986" cy="433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BE476ED9-86EC-4045-B434-2D2818CDAC38}"/>
              </a:ext>
            </a:extLst>
          </p:cNvPr>
          <p:cNvCxnSpPr>
            <a:cxnSpLocks/>
            <a:stCxn id="74" idx="2"/>
            <a:endCxn id="76" idx="0"/>
          </p:cNvCxnSpPr>
          <p:nvPr/>
        </p:nvCxnSpPr>
        <p:spPr>
          <a:xfrm flipH="1">
            <a:off x="6056974" y="3289406"/>
            <a:ext cx="275770" cy="4072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0CAA2208-8776-1244-8578-215CA5A010B7}"/>
              </a:ext>
            </a:extLst>
          </p:cNvPr>
          <p:cNvCxnSpPr>
            <a:cxnSpLocks/>
            <a:stCxn id="78" idx="1"/>
            <a:endCxn id="85" idx="3"/>
          </p:cNvCxnSpPr>
          <p:nvPr/>
        </p:nvCxnSpPr>
        <p:spPr>
          <a:xfrm flipH="1">
            <a:off x="6961224" y="3587375"/>
            <a:ext cx="1264491" cy="4898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63A7950C-D1F1-F346-B22D-3FE982B5404E}"/>
              </a:ext>
            </a:extLst>
          </p:cNvPr>
          <p:cNvCxnSpPr>
            <a:cxnSpLocks/>
            <a:stCxn id="93" idx="3"/>
            <a:endCxn id="73" idx="2"/>
          </p:cNvCxnSpPr>
          <p:nvPr/>
        </p:nvCxnSpPr>
        <p:spPr>
          <a:xfrm flipV="1">
            <a:off x="6133909" y="3536149"/>
            <a:ext cx="568950" cy="6499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197D2FEE-6E6F-8C42-AC71-CC7BF5E69ABC}"/>
              </a:ext>
            </a:extLst>
          </p:cNvPr>
          <p:cNvCxnSpPr>
            <a:cxnSpLocks/>
            <a:stCxn id="69" idx="2"/>
            <a:endCxn id="84" idx="3"/>
          </p:cNvCxnSpPr>
          <p:nvPr/>
        </p:nvCxnSpPr>
        <p:spPr>
          <a:xfrm flipH="1">
            <a:off x="6714481" y="2928404"/>
            <a:ext cx="1363718" cy="14463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602EC3C2-6A40-C346-B1F4-EF2060313252}"/>
              </a:ext>
            </a:extLst>
          </p:cNvPr>
          <p:cNvCxnSpPr>
            <a:cxnSpLocks/>
            <a:stCxn id="80" idx="2"/>
            <a:endCxn id="89" idx="0"/>
          </p:cNvCxnSpPr>
          <p:nvPr/>
        </p:nvCxnSpPr>
        <p:spPr>
          <a:xfrm flipH="1">
            <a:off x="8173966" y="3420035"/>
            <a:ext cx="103695" cy="5415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986D6E3B-EE1D-B54D-BB3C-41FC462E6AB1}"/>
              </a:ext>
            </a:extLst>
          </p:cNvPr>
          <p:cNvCxnSpPr>
            <a:cxnSpLocks/>
            <a:stCxn id="91" idx="2"/>
            <a:endCxn id="94" idx="0"/>
          </p:cNvCxnSpPr>
          <p:nvPr/>
        </p:nvCxnSpPr>
        <p:spPr>
          <a:xfrm flipH="1">
            <a:off x="8769052" y="3467207"/>
            <a:ext cx="195941" cy="65399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2B3BF17F-5C9D-4A41-9411-8B6482FBB689}"/>
              </a:ext>
            </a:extLst>
          </p:cNvPr>
          <p:cNvCxnSpPr>
            <a:cxnSpLocks/>
            <a:stCxn id="91" idx="2"/>
            <a:endCxn id="90" idx="0"/>
          </p:cNvCxnSpPr>
          <p:nvPr/>
        </p:nvCxnSpPr>
        <p:spPr>
          <a:xfrm flipH="1">
            <a:off x="8718251" y="3467207"/>
            <a:ext cx="246742" cy="3274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1F1BCE5A-1986-C248-BDF9-9BE4720D58EF}"/>
              </a:ext>
            </a:extLst>
          </p:cNvPr>
          <p:cNvCxnSpPr>
            <a:cxnSpLocks/>
            <a:stCxn id="79" idx="2"/>
            <a:endCxn id="78" idx="0"/>
          </p:cNvCxnSpPr>
          <p:nvPr/>
        </p:nvCxnSpPr>
        <p:spPr>
          <a:xfrm flipH="1">
            <a:off x="8466346" y="3071692"/>
            <a:ext cx="210457" cy="4145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01CA7B8A-8F71-A541-95F6-D41C50A7611A}"/>
              </a:ext>
            </a:extLst>
          </p:cNvPr>
          <p:cNvCxnSpPr>
            <a:cxnSpLocks/>
            <a:stCxn id="75" idx="2"/>
            <a:endCxn id="89" idx="1"/>
          </p:cNvCxnSpPr>
          <p:nvPr/>
        </p:nvCxnSpPr>
        <p:spPr>
          <a:xfrm>
            <a:off x="7639031" y="3790149"/>
            <a:ext cx="434135" cy="2725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60B86035-325B-AD46-AA4D-EBBD28CCBA8F}"/>
              </a:ext>
            </a:extLst>
          </p:cNvPr>
          <p:cNvCxnSpPr>
            <a:cxnSpLocks/>
            <a:stCxn id="82" idx="3"/>
          </p:cNvCxnSpPr>
          <p:nvPr/>
        </p:nvCxnSpPr>
        <p:spPr>
          <a:xfrm>
            <a:off x="5408196" y="4200604"/>
            <a:ext cx="325046" cy="3035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0404A654-422E-FB4B-BD06-BA868E174AA0}"/>
              </a:ext>
            </a:extLst>
          </p:cNvPr>
          <p:cNvCxnSpPr>
            <a:cxnSpLocks/>
            <a:stCxn id="84" idx="1"/>
          </p:cNvCxnSpPr>
          <p:nvPr/>
        </p:nvCxnSpPr>
        <p:spPr>
          <a:xfrm flipH="1">
            <a:off x="6133909" y="4374775"/>
            <a:ext cx="378972" cy="2870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66669D4F-0FEA-1A49-8D81-1D842EF69F3F}"/>
              </a:ext>
            </a:extLst>
          </p:cNvPr>
          <p:cNvCxnSpPr>
            <a:cxnSpLocks/>
            <a:stCxn id="89" idx="2"/>
          </p:cNvCxnSpPr>
          <p:nvPr/>
        </p:nvCxnSpPr>
        <p:spPr>
          <a:xfrm>
            <a:off x="8173966" y="4163892"/>
            <a:ext cx="544285" cy="4322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D8E42F2B-EB3A-BD4E-A447-F082FBFDEC89}"/>
              </a:ext>
            </a:extLst>
          </p:cNvPr>
          <p:cNvCxnSpPr>
            <a:cxnSpLocks/>
            <a:stCxn id="94" idx="2"/>
          </p:cNvCxnSpPr>
          <p:nvPr/>
        </p:nvCxnSpPr>
        <p:spPr>
          <a:xfrm flipH="1">
            <a:off x="7807090" y="4323549"/>
            <a:ext cx="961962" cy="2725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Box 124">
            <a:extLst>
              <a:ext uri="{FF2B5EF4-FFF2-40B4-BE49-F238E27FC236}">
                <a16:creationId xmlns:a16="http://schemas.microsoft.com/office/drawing/2014/main" id="{2D9252A5-5D08-1C4C-86FD-CDF0038A5EE5}"/>
              </a:ext>
            </a:extLst>
          </p:cNvPr>
          <p:cNvSpPr txBox="1"/>
          <p:nvPr/>
        </p:nvSpPr>
        <p:spPr>
          <a:xfrm>
            <a:off x="437026" y="5195107"/>
            <a:ext cx="826995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i="1" dirty="0">
                <a:solidFill>
                  <a:srgbClr val="00B0F0"/>
                </a:solidFill>
              </a:rPr>
              <a:t>Find a champion within the corporate that has a shared vision, decision making responsibility, and can link leadership/departments. Don’t expect coordination within a corporate.</a:t>
            </a:r>
          </a:p>
        </p:txBody>
      </p:sp>
    </p:spTree>
    <p:extLst>
      <p:ext uri="{BB962C8B-B14F-4D97-AF65-F5344CB8AC3E}">
        <p14:creationId xmlns:p14="http://schemas.microsoft.com/office/powerpoint/2010/main" val="41656424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B5AC4E-05A6-A44C-9C0F-BC4D3BD4D6C8}"/>
              </a:ext>
            </a:extLst>
          </p:cNvPr>
          <p:cNvSpPr>
            <a:spLocks noGrp="1"/>
          </p:cNvSpPr>
          <p:nvPr>
            <p:ph type="body" idx="28"/>
          </p:nvPr>
        </p:nvSpPr>
        <p:spPr/>
        <p:txBody>
          <a:bodyPr/>
          <a:lstStyle/>
          <a:p>
            <a:r>
              <a:rPr lang="en-GB" dirty="0"/>
              <a:t>The MIRICO Journey</a:t>
            </a:r>
          </a:p>
        </p:txBody>
      </p:sp>
      <p:pic>
        <p:nvPicPr>
          <p:cNvPr id="4098" name="Picture 2" descr="Male scientists are far more likely to be referred to by their last names,  impacting status and awards | Science | AAAS">
            <a:extLst>
              <a:ext uri="{FF2B5EF4-FFF2-40B4-BE49-F238E27FC236}">
                <a16:creationId xmlns:a16="http://schemas.microsoft.com/office/drawing/2014/main" id="{B7B06160-B31A-D14D-B903-C2025682D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461401"/>
            <a:ext cx="2364260" cy="132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F4BB14-4286-1344-AA69-727463CA51B2}"/>
              </a:ext>
            </a:extLst>
          </p:cNvPr>
          <p:cNvSpPr txBox="1"/>
          <p:nvPr/>
        </p:nvSpPr>
        <p:spPr>
          <a:xfrm>
            <a:off x="631274" y="6022258"/>
            <a:ext cx="2342367" cy="3023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dirty="0">
                <a:solidFill>
                  <a:schemeClr val="tx2"/>
                </a:solidFill>
              </a:rPr>
              <a:t>Technical Buyer</a:t>
            </a:r>
          </a:p>
        </p:txBody>
      </p:sp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151F878-2BE0-AE45-B35B-4C32C01D46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096" y="1601650"/>
            <a:ext cx="4108475" cy="4097692"/>
          </a:xfrm>
          <a:prstGeom prst="rect">
            <a:avLst/>
          </a:prstGeom>
        </p:spPr>
      </p:pic>
      <p:pic>
        <p:nvPicPr>
          <p:cNvPr id="2050" name="Picture 2" descr="Bill Hirst - The Boomerang Interviews - YouTube">
            <a:extLst>
              <a:ext uri="{FF2B5EF4-FFF2-40B4-BE49-F238E27FC236}">
                <a16:creationId xmlns:a16="http://schemas.microsoft.com/office/drawing/2014/main" id="{EFAF615D-3686-DA4D-B46B-A267B23E9B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7" r="36664" b="25645"/>
          <a:stretch/>
        </p:blipFill>
        <p:spPr bwMode="auto">
          <a:xfrm>
            <a:off x="778165" y="1746598"/>
            <a:ext cx="2179530" cy="232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C1C1251-C93C-BF46-8111-CF892F6D1668}"/>
              </a:ext>
            </a:extLst>
          </p:cNvPr>
          <p:cNvCxnSpPr>
            <a:cxnSpLocks/>
          </p:cNvCxnSpPr>
          <p:nvPr/>
        </p:nvCxnSpPr>
        <p:spPr>
          <a:xfrm>
            <a:off x="3050060" y="2472702"/>
            <a:ext cx="135516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Shell logo | Logok">
            <a:extLst>
              <a:ext uri="{FF2B5EF4-FFF2-40B4-BE49-F238E27FC236}">
                <a16:creationId xmlns:a16="http://schemas.microsoft.com/office/drawing/2014/main" id="{B72E9119-3C60-A84B-834B-6B02E1771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35" y="1066703"/>
            <a:ext cx="1874665" cy="140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604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EEDF011-A683-5F41-9FB2-D13F611350D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/>
              <a:t>Start with the Why?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4F5CDB-BF88-464B-BD17-C134AB7E4A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01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B4203-CAED-AF43-A248-36E7264ECD60}"/>
              </a:ext>
            </a:extLst>
          </p:cNvPr>
          <p:cNvSpPr>
            <a:spLocks noGrp="1"/>
          </p:cNvSpPr>
          <p:nvPr>
            <p:ph type="body" idx="28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B0918D-3D60-BB43-9909-3BA93726C988}"/>
              </a:ext>
            </a:extLst>
          </p:cNvPr>
          <p:cNvSpPr>
            <a:spLocks noGrp="1"/>
          </p:cNvSpPr>
          <p:nvPr>
            <p:ph type="body" sz="half" idx="29"/>
          </p:nvPr>
        </p:nvSpPr>
        <p:spPr/>
        <p:txBody>
          <a:bodyPr/>
          <a:lstStyle/>
          <a:p>
            <a:r>
              <a:rPr lang="en-GB" dirty="0"/>
              <a:t>My Journey with MIRICO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F925CDE-19B0-E44B-B728-923CB437C63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GB" dirty="0"/>
              <a:t>02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0571DAE-3CD5-8C42-B179-2D53E26A7DDB}"/>
              </a:ext>
            </a:extLst>
          </p:cNvPr>
          <p:cNvSpPr>
            <a:spLocks noGrp="1"/>
          </p:cNvSpPr>
          <p:nvPr>
            <p:ph type="body" sz="half" idx="31"/>
          </p:nvPr>
        </p:nvSpPr>
        <p:spPr/>
        <p:txBody>
          <a:bodyPr/>
          <a:lstStyle/>
          <a:p>
            <a:r>
              <a:rPr lang="en-GB" dirty="0"/>
              <a:t>The Eco System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FA09FE-5402-5145-890F-17D291C174E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GB" dirty="0"/>
              <a:t>03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5C582C2-E16E-5B49-B1B3-538265D3E817}"/>
              </a:ext>
            </a:extLst>
          </p:cNvPr>
          <p:cNvSpPr>
            <a:spLocks noGrp="1"/>
          </p:cNvSpPr>
          <p:nvPr>
            <p:ph type="body" sz="half" idx="33"/>
          </p:nvPr>
        </p:nvSpPr>
        <p:spPr/>
        <p:txBody>
          <a:bodyPr/>
          <a:lstStyle/>
          <a:p>
            <a:r>
              <a:rPr lang="en-GB" dirty="0"/>
              <a:t>Importance of focus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31EF3A0-BDA6-5943-B0C9-3D3FE5F3489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n-GB" dirty="0"/>
              <a:t>04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9B6F033-4DF3-9345-9C5E-5198B2F1BCF9}"/>
              </a:ext>
            </a:extLst>
          </p:cNvPr>
          <p:cNvSpPr>
            <a:spLocks noGrp="1"/>
          </p:cNvSpPr>
          <p:nvPr>
            <p:ph type="body" sz="half" idx="35"/>
          </p:nvPr>
        </p:nvSpPr>
        <p:spPr/>
        <p:txBody>
          <a:bodyPr/>
          <a:lstStyle/>
          <a:p>
            <a:r>
              <a:rPr lang="en-GB" dirty="0"/>
              <a:t>Business skills: sales, fund raising, leadership 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8830C6A-705D-9345-BE74-14C3EDC05FF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n-GB" dirty="0"/>
              <a:t>05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DA226B0-D945-DA48-8B21-A94DBEC0FE86}"/>
              </a:ext>
            </a:extLst>
          </p:cNvPr>
          <p:cNvSpPr>
            <a:spLocks noGrp="1"/>
          </p:cNvSpPr>
          <p:nvPr>
            <p:ph type="body" sz="half" idx="37"/>
          </p:nvPr>
        </p:nvSpPr>
        <p:spPr/>
        <p:txBody>
          <a:bodyPr/>
          <a:lstStyle/>
          <a:p>
            <a:r>
              <a:rPr lang="en-GB" dirty="0"/>
              <a:t>Summary 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1414F57-7A90-4346-9D53-BC726859F84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en-GB" dirty="0"/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9629275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7200" dirty="0"/>
              <a:t>Funding</a:t>
            </a:r>
          </a:p>
        </p:txBody>
      </p:sp>
    </p:spTree>
    <p:extLst>
      <p:ext uri="{BB962C8B-B14F-4D97-AF65-F5344CB8AC3E}">
        <p14:creationId xmlns:p14="http://schemas.microsoft.com/office/powerpoint/2010/main" val="3359697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A6273-5255-1F47-8E0F-3BBE9CCE2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Valley of Death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71F8B1-0EFB-F24A-8B3C-8947F91CDD40}"/>
              </a:ext>
            </a:extLst>
          </p:cNvPr>
          <p:cNvSpPr>
            <a:spLocks noGrp="1"/>
          </p:cNvSpPr>
          <p:nvPr>
            <p:ph type="body" idx="28"/>
          </p:nvPr>
        </p:nvSpPr>
        <p:spPr/>
        <p:txBody>
          <a:bodyPr/>
          <a:lstStyle/>
          <a:p>
            <a:r>
              <a:rPr lang="en-GB" dirty="0"/>
              <a:t>Funding 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1FEF10E1-FC0D-0743-8076-6395CBB639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9926355"/>
              </p:ext>
            </p:extLst>
          </p:nvPr>
        </p:nvGraphicFramePr>
        <p:xfrm>
          <a:off x="684462" y="3449381"/>
          <a:ext cx="77724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79C5C19-FAA6-9D44-9DFF-CAD932CA1211}"/>
              </a:ext>
            </a:extLst>
          </p:cNvPr>
          <p:cNvCxnSpPr/>
          <p:nvPr/>
        </p:nvCxnSpPr>
        <p:spPr>
          <a:xfrm flipV="1">
            <a:off x="685800" y="2514601"/>
            <a:ext cx="0" cy="2265217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B03BB99-C064-C54E-9485-0FFEFE0D858F}"/>
              </a:ext>
            </a:extLst>
          </p:cNvPr>
          <p:cNvCxnSpPr/>
          <p:nvPr/>
        </p:nvCxnSpPr>
        <p:spPr>
          <a:xfrm>
            <a:off x="685800" y="4790209"/>
            <a:ext cx="7699664" cy="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A1D6D671-E54B-A342-B23F-5DBCBC290066}"/>
              </a:ext>
            </a:extLst>
          </p:cNvPr>
          <p:cNvSpPr/>
          <p:nvPr/>
        </p:nvSpPr>
        <p:spPr>
          <a:xfrm>
            <a:off x="800100" y="2914261"/>
            <a:ext cx="4810991" cy="1761648"/>
          </a:xfrm>
          <a:prstGeom prst="rtTriangle">
            <a:avLst/>
          </a:prstGeom>
          <a:pattFill prst="dkUpDiag">
            <a:fgClr>
              <a:schemeClr val="bg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28600" tIns="228600" rIns="228600" bIns="228600" rtlCol="0" anchor="ctr">
            <a:noAutofit/>
          </a:bodyPr>
          <a:lstStyle/>
          <a:p>
            <a:pPr algn="ctr"/>
            <a:endParaRPr lang="en-GB" sz="14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6D7C6AB7-DFDA-1C40-AC9B-7707022E09B1}"/>
              </a:ext>
            </a:extLst>
          </p:cNvPr>
          <p:cNvSpPr/>
          <p:nvPr/>
        </p:nvSpPr>
        <p:spPr>
          <a:xfrm flipH="1">
            <a:off x="3532908" y="2914261"/>
            <a:ext cx="4810991" cy="1761648"/>
          </a:xfrm>
          <a:prstGeom prst="rtTriangle">
            <a:avLst/>
          </a:prstGeom>
          <a:solidFill>
            <a:srgbClr val="00206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28600" tIns="228600" rIns="228600" bIns="228600" rtlCol="0" anchor="ctr">
            <a:noAutofit/>
          </a:bodyPr>
          <a:lstStyle/>
          <a:p>
            <a:pPr algn="ctr"/>
            <a:endParaRPr lang="en-GB" sz="14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57AA53-4A59-DF46-8F0F-352A47E97745}"/>
              </a:ext>
            </a:extLst>
          </p:cNvPr>
          <p:cNvSpPr txBox="1"/>
          <p:nvPr/>
        </p:nvSpPr>
        <p:spPr>
          <a:xfrm>
            <a:off x="326971" y="2413804"/>
            <a:ext cx="254878" cy="18479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1100" dirty="0">
                <a:solidFill>
                  <a:schemeClr val="bg2"/>
                </a:solidFill>
              </a:rPr>
              <a:t>high</a:t>
            </a:r>
            <a:endParaRPr lang="en-GB" sz="1600" dirty="0">
              <a:solidFill>
                <a:schemeClr val="bg2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7958650-BA7A-C74D-B39C-D90C5EA50710}"/>
              </a:ext>
            </a:extLst>
          </p:cNvPr>
          <p:cNvSpPr txBox="1"/>
          <p:nvPr/>
        </p:nvSpPr>
        <p:spPr>
          <a:xfrm>
            <a:off x="326971" y="4689412"/>
            <a:ext cx="198772" cy="18479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1100" dirty="0">
                <a:solidFill>
                  <a:schemeClr val="bg2"/>
                </a:solidFill>
              </a:rPr>
              <a:t>low</a:t>
            </a:r>
            <a:endParaRPr lang="en-GB" sz="1600" dirty="0">
              <a:solidFill>
                <a:schemeClr val="bg2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A7E7E4-95EF-6A46-8085-625098CEB68E}"/>
              </a:ext>
            </a:extLst>
          </p:cNvPr>
          <p:cNvSpPr txBox="1"/>
          <p:nvPr/>
        </p:nvSpPr>
        <p:spPr>
          <a:xfrm>
            <a:off x="480703" y="2098986"/>
            <a:ext cx="479298" cy="18479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1100" dirty="0">
                <a:solidFill>
                  <a:schemeClr val="tx1">
                    <a:lumMod val="75000"/>
                  </a:schemeClr>
                </a:solidFill>
              </a:rPr>
              <a:t>Funding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E7B6D0-1BF2-2744-BCDA-D96CCDA54B10}"/>
              </a:ext>
            </a:extLst>
          </p:cNvPr>
          <p:cNvSpPr txBox="1"/>
          <p:nvPr/>
        </p:nvSpPr>
        <p:spPr>
          <a:xfrm>
            <a:off x="7809985" y="4874206"/>
            <a:ext cx="575479" cy="18479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1100" dirty="0">
                <a:solidFill>
                  <a:schemeClr val="tx1">
                    <a:lumMod val="75000"/>
                  </a:schemeClr>
                </a:solidFill>
              </a:rPr>
              <a:t>Cashflow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F900912-A80F-5443-B1AE-69B9093F61CB}"/>
              </a:ext>
            </a:extLst>
          </p:cNvPr>
          <p:cNvSpPr txBox="1"/>
          <p:nvPr/>
        </p:nvSpPr>
        <p:spPr>
          <a:xfrm>
            <a:off x="960001" y="3522519"/>
            <a:ext cx="1178208" cy="59105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1100" dirty="0">
                <a:solidFill>
                  <a:schemeClr val="tx1">
                    <a:lumMod val="75000"/>
                  </a:schemeClr>
                </a:solidFill>
              </a:rPr>
              <a:t>Academic Research</a:t>
            </a:r>
          </a:p>
          <a:p>
            <a:pPr>
              <a:lnSpc>
                <a:spcPct val="120000"/>
              </a:lnSpc>
            </a:pPr>
            <a:r>
              <a:rPr lang="en-GB" sz="1100" dirty="0">
                <a:solidFill>
                  <a:schemeClr val="tx1">
                    <a:lumMod val="75000"/>
                  </a:schemeClr>
                </a:solidFill>
              </a:rPr>
              <a:t>(Funding streams; </a:t>
            </a:r>
          </a:p>
          <a:p>
            <a:pPr>
              <a:lnSpc>
                <a:spcPct val="120000"/>
              </a:lnSpc>
            </a:pPr>
            <a:r>
              <a:rPr lang="en-GB" sz="1100" dirty="0">
                <a:solidFill>
                  <a:schemeClr val="tx1">
                    <a:lumMod val="75000"/>
                  </a:schemeClr>
                </a:solidFill>
              </a:rPr>
              <a:t>CEOI, ESA H2020)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33A980B-A71D-0A41-982E-4515E476B60B}"/>
              </a:ext>
            </a:extLst>
          </p:cNvPr>
          <p:cNvSpPr txBox="1"/>
          <p:nvPr/>
        </p:nvSpPr>
        <p:spPr>
          <a:xfrm>
            <a:off x="6203373" y="3522519"/>
            <a:ext cx="1894351" cy="7941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GB" sz="1100" dirty="0">
                <a:solidFill>
                  <a:schemeClr val="bg1"/>
                </a:solidFill>
              </a:rPr>
              <a:t>Industrial Application</a:t>
            </a:r>
          </a:p>
          <a:p>
            <a:pPr algn="r">
              <a:lnSpc>
                <a:spcPct val="120000"/>
              </a:lnSpc>
            </a:pPr>
            <a:r>
              <a:rPr lang="en-GB" sz="1100" dirty="0">
                <a:solidFill>
                  <a:schemeClr val="bg1"/>
                </a:solidFill>
              </a:rPr>
              <a:t>(Funding streams; </a:t>
            </a:r>
          </a:p>
          <a:p>
            <a:pPr algn="r">
              <a:lnSpc>
                <a:spcPct val="120000"/>
              </a:lnSpc>
            </a:pPr>
            <a:r>
              <a:rPr lang="en-GB" sz="1100" dirty="0">
                <a:solidFill>
                  <a:schemeClr val="bg1"/>
                </a:solidFill>
              </a:rPr>
              <a:t>Venture Capital, Innovate UK, ESA ARTES, C&amp;G, GSTP)  </a:t>
            </a:r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id="{82B63E27-EEC9-F241-9097-4889E4AF0DA4}"/>
              </a:ext>
            </a:extLst>
          </p:cNvPr>
          <p:cNvSpPr/>
          <p:nvPr/>
        </p:nvSpPr>
        <p:spPr>
          <a:xfrm rot="16200000">
            <a:off x="4189976" y="962171"/>
            <a:ext cx="286067" cy="322576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ight Brace 23">
            <a:extLst>
              <a:ext uri="{FF2B5EF4-FFF2-40B4-BE49-F238E27FC236}">
                <a16:creationId xmlns:a16="http://schemas.microsoft.com/office/drawing/2014/main" id="{409C35D6-529A-E54D-9131-3B1729FF082B}"/>
              </a:ext>
            </a:extLst>
          </p:cNvPr>
          <p:cNvSpPr/>
          <p:nvPr/>
        </p:nvSpPr>
        <p:spPr>
          <a:xfrm rot="5400000">
            <a:off x="1990953" y="4487392"/>
            <a:ext cx="164063" cy="277437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5ACC41B6-71E7-B44B-A70F-97B04E18390B}"/>
              </a:ext>
            </a:extLst>
          </p:cNvPr>
          <p:cNvSpPr/>
          <p:nvPr/>
        </p:nvSpPr>
        <p:spPr>
          <a:xfrm rot="5400000">
            <a:off x="4391233" y="4934220"/>
            <a:ext cx="164105" cy="188075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ight Brace 25">
            <a:extLst>
              <a:ext uri="{FF2B5EF4-FFF2-40B4-BE49-F238E27FC236}">
                <a16:creationId xmlns:a16="http://schemas.microsoft.com/office/drawing/2014/main" id="{7348A980-1F85-964E-A491-745D98B1B6D1}"/>
              </a:ext>
            </a:extLst>
          </p:cNvPr>
          <p:cNvSpPr/>
          <p:nvPr/>
        </p:nvSpPr>
        <p:spPr>
          <a:xfrm rot="5400000">
            <a:off x="6890268" y="4399111"/>
            <a:ext cx="164063" cy="29718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A0EDF3C-87C3-FA44-8534-4DF086FFE569}"/>
              </a:ext>
            </a:extLst>
          </p:cNvPr>
          <p:cNvSpPr txBox="1"/>
          <p:nvPr/>
        </p:nvSpPr>
        <p:spPr>
          <a:xfrm>
            <a:off x="3876153" y="2163230"/>
            <a:ext cx="913712" cy="18479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1100" dirty="0">
                <a:solidFill>
                  <a:schemeClr val="tx1">
                    <a:lumMod val="75000"/>
                  </a:schemeClr>
                </a:solidFill>
              </a:rPr>
              <a:t>Valley of death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54806D9-ED52-184D-AA6D-6548F9099009}"/>
              </a:ext>
            </a:extLst>
          </p:cNvPr>
          <p:cNvSpPr txBox="1"/>
          <p:nvPr/>
        </p:nvSpPr>
        <p:spPr>
          <a:xfrm>
            <a:off x="1015130" y="6059022"/>
            <a:ext cx="2115708" cy="1847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100" dirty="0">
                <a:solidFill>
                  <a:schemeClr val="bg2"/>
                </a:solidFill>
              </a:rPr>
              <a:t>Demonstrating Innovation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8E62199-64D4-6547-805C-3241EB42D19B}"/>
              </a:ext>
            </a:extLst>
          </p:cNvPr>
          <p:cNvSpPr txBox="1"/>
          <p:nvPr/>
        </p:nvSpPr>
        <p:spPr>
          <a:xfrm>
            <a:off x="3415431" y="6076463"/>
            <a:ext cx="2115708" cy="1847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100" dirty="0">
                <a:solidFill>
                  <a:schemeClr val="bg2"/>
                </a:solidFill>
              </a:rPr>
              <a:t>Steps from lab to application 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C8A63A8-34A8-314E-ADB1-391FC4B3FBB6}"/>
              </a:ext>
            </a:extLst>
          </p:cNvPr>
          <p:cNvSpPr txBox="1"/>
          <p:nvPr/>
        </p:nvSpPr>
        <p:spPr>
          <a:xfrm>
            <a:off x="5936815" y="6071769"/>
            <a:ext cx="2115708" cy="1847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100" dirty="0">
                <a:solidFill>
                  <a:schemeClr val="bg2"/>
                </a:solidFill>
              </a:rPr>
              <a:t>Commercialisation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A8AD685-AA7E-D140-AD0A-18C23FE6F39E}"/>
              </a:ext>
            </a:extLst>
          </p:cNvPr>
          <p:cNvSpPr txBox="1"/>
          <p:nvPr/>
        </p:nvSpPr>
        <p:spPr>
          <a:xfrm>
            <a:off x="2940628" y="2718088"/>
            <a:ext cx="2784762" cy="5910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100" dirty="0">
                <a:solidFill>
                  <a:schemeClr val="bg2"/>
                </a:solidFill>
              </a:rPr>
              <a:t>Challenges: Identifying transitional funding, clarifying business case, gaining end user buy in, collaboration with end users </a:t>
            </a:r>
          </a:p>
        </p:txBody>
      </p:sp>
    </p:spTree>
    <p:extLst>
      <p:ext uri="{BB962C8B-B14F-4D97-AF65-F5344CB8AC3E}">
        <p14:creationId xmlns:p14="http://schemas.microsoft.com/office/powerpoint/2010/main" val="30502122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85B25B-E47B-5646-908A-930DAAA06F6E}"/>
              </a:ext>
            </a:extLst>
          </p:cNvPr>
          <p:cNvSpPr>
            <a:spLocks noGrp="1"/>
          </p:cNvSpPr>
          <p:nvPr>
            <p:ph type="body" idx="28"/>
          </p:nvPr>
        </p:nvSpPr>
        <p:spPr/>
        <p:txBody>
          <a:bodyPr/>
          <a:lstStyle/>
          <a:p>
            <a:r>
              <a:rPr lang="en-GB" dirty="0"/>
              <a:t>Fundraising </a:t>
            </a:r>
          </a:p>
        </p:txBody>
      </p:sp>
      <p:sp>
        <p:nvSpPr>
          <p:cNvPr id="6" name="Pentagon 3">
            <a:extLst>
              <a:ext uri="{FF2B5EF4-FFF2-40B4-BE49-F238E27FC236}">
                <a16:creationId xmlns:a16="http://schemas.microsoft.com/office/drawing/2014/main" id="{9454FDFC-E3B6-074E-8613-44174EAABC37}"/>
              </a:ext>
            </a:extLst>
          </p:cNvPr>
          <p:cNvSpPr/>
          <p:nvPr/>
        </p:nvSpPr>
        <p:spPr>
          <a:xfrm>
            <a:off x="242023" y="2713121"/>
            <a:ext cx="1997242" cy="1431758"/>
          </a:xfrm>
          <a:prstGeom prst="homePlate">
            <a:avLst/>
          </a:prstGeom>
          <a:solidFill>
            <a:srgbClr val="3B5B7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hevron 4">
            <a:extLst>
              <a:ext uri="{FF2B5EF4-FFF2-40B4-BE49-F238E27FC236}">
                <a16:creationId xmlns:a16="http://schemas.microsoft.com/office/drawing/2014/main" id="{0A51DBF7-B54F-5349-9C42-724A255C8EA2}"/>
              </a:ext>
            </a:extLst>
          </p:cNvPr>
          <p:cNvSpPr/>
          <p:nvPr/>
        </p:nvSpPr>
        <p:spPr>
          <a:xfrm>
            <a:off x="1661751" y="2713121"/>
            <a:ext cx="1503949" cy="1431758"/>
          </a:xfrm>
          <a:prstGeom prst="chevron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D57304-F19D-3C4D-8C5D-56FE0C91D654}"/>
              </a:ext>
            </a:extLst>
          </p:cNvPr>
          <p:cNvSpPr/>
          <p:nvPr/>
        </p:nvSpPr>
        <p:spPr>
          <a:xfrm>
            <a:off x="242023" y="4295539"/>
            <a:ext cx="11550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C00000"/>
              </a:buClr>
            </a:pPr>
            <a:r>
              <a:rPr lang="en-GB" sz="1200" b="1" dirty="0">
                <a:solidFill>
                  <a:srgbClr val="3B5B7F"/>
                </a:solidFill>
                <a:latin typeface="Ebrima" panose="02000000000000000000" pitchFamily="2" charset="0"/>
              </a:rPr>
              <a:t>Receive Opportunity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03F34F-4DF7-0D42-9A9E-DE00CB5EB5D0}"/>
              </a:ext>
            </a:extLst>
          </p:cNvPr>
          <p:cNvSpPr/>
          <p:nvPr/>
        </p:nvSpPr>
        <p:spPr>
          <a:xfrm>
            <a:off x="1521076" y="4231460"/>
            <a:ext cx="9538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C00000"/>
              </a:buClr>
            </a:pPr>
            <a:r>
              <a:rPr lang="en-GB" sz="1200" b="1" dirty="0">
                <a:solidFill>
                  <a:srgbClr val="3B5B7F"/>
                </a:solidFill>
                <a:latin typeface="Ebrima" panose="02000000000000000000" pitchFamily="2" charset="0"/>
              </a:rPr>
              <a:t>Review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C18716-302B-C940-B680-E3A793ABF2E2}"/>
              </a:ext>
            </a:extLst>
          </p:cNvPr>
          <p:cNvSpPr/>
          <p:nvPr/>
        </p:nvSpPr>
        <p:spPr>
          <a:xfrm>
            <a:off x="2425942" y="4343669"/>
            <a:ext cx="980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C00000"/>
              </a:buClr>
            </a:pPr>
            <a:r>
              <a:rPr lang="en-GB" sz="1200" b="1" dirty="0">
                <a:solidFill>
                  <a:srgbClr val="3B5B7F"/>
                </a:solidFill>
                <a:latin typeface="Ebrima" panose="02000000000000000000" pitchFamily="2" charset="0"/>
              </a:rPr>
              <a:t>Initial Meeting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DAA3C8-47A7-3D42-A3A9-831FD7D484DB}"/>
              </a:ext>
            </a:extLst>
          </p:cNvPr>
          <p:cNvSpPr/>
          <p:nvPr/>
        </p:nvSpPr>
        <p:spPr>
          <a:xfrm>
            <a:off x="3452755" y="4231460"/>
            <a:ext cx="9642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C00000"/>
              </a:buClr>
            </a:pPr>
            <a:r>
              <a:rPr lang="en-GB" sz="1200" b="1" dirty="0">
                <a:solidFill>
                  <a:srgbClr val="3B5B7F"/>
                </a:solidFill>
                <a:latin typeface="Ebrima" panose="02000000000000000000" pitchFamily="2" charset="0"/>
              </a:rPr>
              <a:t>Initial D.D.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3BFD02-89E7-AC4A-B6C3-3642A23A02E6}"/>
              </a:ext>
            </a:extLst>
          </p:cNvPr>
          <p:cNvSpPr/>
          <p:nvPr/>
        </p:nvSpPr>
        <p:spPr>
          <a:xfrm>
            <a:off x="4135783" y="4295540"/>
            <a:ext cx="16881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C00000"/>
              </a:buClr>
            </a:pPr>
            <a:r>
              <a:rPr lang="en-GB" sz="1200" b="1" dirty="0">
                <a:solidFill>
                  <a:srgbClr val="3B5B7F"/>
                </a:solidFill>
                <a:latin typeface="Ebrima" panose="02000000000000000000" pitchFamily="2" charset="0"/>
              </a:rPr>
              <a:t>Meet Managing Partners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DF124C-33F2-3847-8F2F-92F2B81B1650}"/>
              </a:ext>
            </a:extLst>
          </p:cNvPr>
          <p:cNvSpPr/>
          <p:nvPr/>
        </p:nvSpPr>
        <p:spPr>
          <a:xfrm>
            <a:off x="5492574" y="4231460"/>
            <a:ext cx="1067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C00000"/>
              </a:buClr>
            </a:pPr>
            <a:r>
              <a:rPr lang="en-GB" sz="1200" b="1" dirty="0">
                <a:solidFill>
                  <a:srgbClr val="3B5B7F"/>
                </a:solidFill>
                <a:latin typeface="Ebrima" panose="02000000000000000000" pitchFamily="2" charset="0"/>
              </a:rPr>
              <a:t>Term sheet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6458DA-B565-434E-A439-5DD4435F0905}"/>
              </a:ext>
            </a:extLst>
          </p:cNvPr>
          <p:cNvSpPr/>
          <p:nvPr/>
        </p:nvSpPr>
        <p:spPr>
          <a:xfrm>
            <a:off x="6481785" y="4231460"/>
            <a:ext cx="9958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C00000"/>
              </a:buClr>
            </a:pPr>
            <a:r>
              <a:rPr lang="en-GB" sz="1200" b="1" dirty="0">
                <a:solidFill>
                  <a:srgbClr val="3B5B7F"/>
                </a:solidFill>
                <a:latin typeface="Ebrima" panose="02000000000000000000" pitchFamily="2" charset="0"/>
              </a:rPr>
              <a:t>Final D.D.</a:t>
            </a:r>
          </a:p>
        </p:txBody>
      </p:sp>
      <p:sp>
        <p:nvSpPr>
          <p:cNvPr id="15" name="Chevron 18">
            <a:extLst>
              <a:ext uri="{FF2B5EF4-FFF2-40B4-BE49-F238E27FC236}">
                <a16:creationId xmlns:a16="http://schemas.microsoft.com/office/drawing/2014/main" id="{819B0748-B468-304A-90D8-EE7431CD1CA1}"/>
              </a:ext>
            </a:extLst>
          </p:cNvPr>
          <p:cNvSpPr/>
          <p:nvPr/>
        </p:nvSpPr>
        <p:spPr>
          <a:xfrm>
            <a:off x="2631834" y="2713121"/>
            <a:ext cx="1503949" cy="1431758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6" name="Chevron 19">
            <a:extLst>
              <a:ext uri="{FF2B5EF4-FFF2-40B4-BE49-F238E27FC236}">
                <a16:creationId xmlns:a16="http://schemas.microsoft.com/office/drawing/2014/main" id="{873A8FCA-D8A9-3845-A0D5-DA61A01832E5}"/>
              </a:ext>
            </a:extLst>
          </p:cNvPr>
          <p:cNvSpPr/>
          <p:nvPr/>
        </p:nvSpPr>
        <p:spPr>
          <a:xfrm>
            <a:off x="5542083" y="2713121"/>
            <a:ext cx="1503949" cy="1431758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7" name="Chevron 20">
            <a:extLst>
              <a:ext uri="{FF2B5EF4-FFF2-40B4-BE49-F238E27FC236}">
                <a16:creationId xmlns:a16="http://schemas.microsoft.com/office/drawing/2014/main" id="{CA3790DE-8EC6-2C4B-8746-0B879C799D83}"/>
              </a:ext>
            </a:extLst>
          </p:cNvPr>
          <p:cNvSpPr/>
          <p:nvPr/>
        </p:nvSpPr>
        <p:spPr>
          <a:xfrm>
            <a:off x="4572000" y="2713121"/>
            <a:ext cx="1503949" cy="1431758"/>
          </a:xfrm>
          <a:prstGeom prst="chevr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8" name="Chevron 21">
            <a:extLst>
              <a:ext uri="{FF2B5EF4-FFF2-40B4-BE49-F238E27FC236}">
                <a16:creationId xmlns:a16="http://schemas.microsoft.com/office/drawing/2014/main" id="{012ABDC9-CBB2-8D4A-AF30-69A30B0EF0F3}"/>
              </a:ext>
            </a:extLst>
          </p:cNvPr>
          <p:cNvSpPr/>
          <p:nvPr/>
        </p:nvSpPr>
        <p:spPr>
          <a:xfrm>
            <a:off x="3601917" y="2713121"/>
            <a:ext cx="1503949" cy="1431758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9" name="Chevron 22">
            <a:extLst>
              <a:ext uri="{FF2B5EF4-FFF2-40B4-BE49-F238E27FC236}">
                <a16:creationId xmlns:a16="http://schemas.microsoft.com/office/drawing/2014/main" id="{CC40FBAA-B174-2048-A3AD-FAEC2BACCF52}"/>
              </a:ext>
            </a:extLst>
          </p:cNvPr>
          <p:cNvSpPr/>
          <p:nvPr/>
        </p:nvSpPr>
        <p:spPr>
          <a:xfrm>
            <a:off x="6512166" y="2713121"/>
            <a:ext cx="1503949" cy="1431758"/>
          </a:xfrm>
          <a:prstGeom prst="chevron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0" name="Chevron 23">
            <a:extLst>
              <a:ext uri="{FF2B5EF4-FFF2-40B4-BE49-F238E27FC236}">
                <a16:creationId xmlns:a16="http://schemas.microsoft.com/office/drawing/2014/main" id="{5CB3202F-4853-F447-8674-267A2DFA4D50}"/>
              </a:ext>
            </a:extLst>
          </p:cNvPr>
          <p:cNvSpPr/>
          <p:nvPr/>
        </p:nvSpPr>
        <p:spPr>
          <a:xfrm>
            <a:off x="7482247" y="2713121"/>
            <a:ext cx="1503949" cy="1431758"/>
          </a:xfrm>
          <a:prstGeom prst="chevron">
            <a:avLst/>
          </a:prstGeom>
          <a:solidFill>
            <a:srgbClr val="3B5B7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FA8ECF3-05B4-6D4B-A029-45A90C11635E}"/>
              </a:ext>
            </a:extLst>
          </p:cNvPr>
          <p:cNvSpPr/>
          <p:nvPr/>
        </p:nvSpPr>
        <p:spPr>
          <a:xfrm>
            <a:off x="7395258" y="4307571"/>
            <a:ext cx="11044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C00000"/>
              </a:buClr>
            </a:pPr>
            <a:r>
              <a:rPr lang="en-GB" sz="1200" b="1" dirty="0">
                <a:solidFill>
                  <a:srgbClr val="3B5B7F"/>
                </a:solidFill>
                <a:latin typeface="Ebrima" panose="02000000000000000000" pitchFamily="2" charset="0"/>
              </a:rPr>
              <a:t>I.C. &amp; Completion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553159E-9064-D04A-ACA9-6F3C0DAF8557}"/>
              </a:ext>
            </a:extLst>
          </p:cNvPr>
          <p:cNvSpPr/>
          <p:nvPr/>
        </p:nvSpPr>
        <p:spPr>
          <a:xfrm>
            <a:off x="350307" y="3326044"/>
            <a:ext cx="115503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C00000"/>
              </a:buClr>
            </a:pPr>
            <a:r>
              <a:rPr lang="en-GB" sz="1200" b="1" dirty="0">
                <a:solidFill>
                  <a:schemeClr val="bg1"/>
                </a:solidFill>
                <a:latin typeface="Ebrima" panose="02000000000000000000" pitchFamily="2" charset="0"/>
              </a:rPr>
              <a:t>(5,000+)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7DBE4B6-ACF4-5944-B59E-446FA27A9C12}"/>
              </a:ext>
            </a:extLst>
          </p:cNvPr>
          <p:cNvSpPr/>
          <p:nvPr/>
        </p:nvSpPr>
        <p:spPr>
          <a:xfrm>
            <a:off x="4920918" y="3309957"/>
            <a:ext cx="115503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C00000"/>
              </a:buClr>
            </a:pPr>
            <a:r>
              <a:rPr lang="en-GB" sz="1200" b="1" dirty="0">
                <a:latin typeface="Ebrima" panose="02000000000000000000" pitchFamily="2" charset="0"/>
              </a:rPr>
              <a:t>(40)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A2157A9-6A81-B04F-8AB1-B746C4A9D612}"/>
              </a:ext>
            </a:extLst>
          </p:cNvPr>
          <p:cNvSpPr/>
          <p:nvPr/>
        </p:nvSpPr>
        <p:spPr>
          <a:xfrm>
            <a:off x="6196267" y="3318078"/>
            <a:ext cx="736162" cy="284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C00000"/>
              </a:buClr>
            </a:pPr>
            <a:r>
              <a:rPr lang="en-GB" sz="1200" b="1" dirty="0">
                <a:latin typeface="Ebrima" panose="02000000000000000000" pitchFamily="2" charset="0"/>
              </a:rPr>
              <a:t>(29)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D8468EC-3508-5E42-9581-6D525DB2261C}"/>
              </a:ext>
            </a:extLst>
          </p:cNvPr>
          <p:cNvSpPr/>
          <p:nvPr/>
        </p:nvSpPr>
        <p:spPr>
          <a:xfrm>
            <a:off x="7864745" y="3339944"/>
            <a:ext cx="115503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C00000"/>
              </a:buClr>
            </a:pPr>
            <a:r>
              <a:rPr lang="en-GB" sz="1200" b="1" dirty="0">
                <a:solidFill>
                  <a:schemeClr val="bg1"/>
                </a:solidFill>
                <a:latin typeface="Ebrima" panose="02000000000000000000" pitchFamily="2" charset="0"/>
              </a:rPr>
              <a:t>(18)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9B7DD57-82C0-7346-8BBC-CB1D0A30801D}"/>
              </a:ext>
            </a:extLst>
          </p:cNvPr>
          <p:cNvSpPr/>
          <p:nvPr/>
        </p:nvSpPr>
        <p:spPr>
          <a:xfrm>
            <a:off x="3063432" y="3318078"/>
            <a:ext cx="115503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C00000"/>
              </a:buClr>
            </a:pPr>
            <a:r>
              <a:rPr lang="en-GB" sz="1200" b="1" dirty="0">
                <a:latin typeface="Ebrima" panose="02000000000000000000" pitchFamily="2" charset="0"/>
              </a:rPr>
              <a:t>(650+)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28E8BAB3-59B0-0448-8BC3-598710E3B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142999"/>
            <a:ext cx="7772400" cy="914402"/>
          </a:xfrm>
        </p:spPr>
        <p:txBody>
          <a:bodyPr/>
          <a:lstStyle/>
          <a:p>
            <a:r>
              <a:rPr lang="en-GB" dirty="0"/>
              <a:t>Typical VC process </a:t>
            </a:r>
          </a:p>
        </p:txBody>
      </p:sp>
    </p:spTree>
    <p:extLst>
      <p:ext uri="{BB962C8B-B14F-4D97-AF65-F5344CB8AC3E}">
        <p14:creationId xmlns:p14="http://schemas.microsoft.com/office/powerpoint/2010/main" val="25771403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1967A-D5C6-5742-B7D3-1F69C0C67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Speed is of the essence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558CA6-7A5C-F14C-AAEE-64AE7752A2E4}"/>
              </a:ext>
            </a:extLst>
          </p:cNvPr>
          <p:cNvSpPr>
            <a:spLocks noGrp="1"/>
          </p:cNvSpPr>
          <p:nvPr>
            <p:ph type="body" idx="28"/>
          </p:nvPr>
        </p:nvSpPr>
        <p:spPr/>
        <p:txBody>
          <a:bodyPr/>
          <a:lstStyle/>
          <a:p>
            <a:r>
              <a:rPr lang="en-GB" dirty="0"/>
              <a:t>Time to Market</a:t>
            </a:r>
          </a:p>
        </p:txBody>
      </p:sp>
      <p:pic>
        <p:nvPicPr>
          <p:cNvPr id="1028" name="Picture 4" descr="How New Product Time To Market Impacts Revenue and Profitability">
            <a:extLst>
              <a:ext uri="{FF2B5EF4-FFF2-40B4-BE49-F238E27FC236}">
                <a16:creationId xmlns:a16="http://schemas.microsoft.com/office/drawing/2014/main" id="{DBE88612-8A87-FD46-8D25-9C1E96AAD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40544"/>
            <a:ext cx="7531984" cy="429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41468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67762" y="2904236"/>
            <a:ext cx="2424806" cy="2746756"/>
          </a:xfrm>
        </p:spPr>
        <p:txBody>
          <a:bodyPr/>
          <a:lstStyle/>
          <a:p>
            <a:r>
              <a:rPr lang="en-US" dirty="0"/>
              <a:t>Mohammed Beal </a:t>
            </a:r>
          </a:p>
          <a:p>
            <a:pPr lvl="1">
              <a:buNone/>
            </a:pPr>
            <a:r>
              <a:rPr lang="en-US" dirty="0" err="1"/>
              <a:t>mksbelal@gmail.com</a:t>
            </a:r>
            <a:endParaRPr lang="en-US" dirty="0"/>
          </a:p>
          <a:p>
            <a:pPr lvl="1"/>
            <a:r>
              <a:rPr lang="en-US" dirty="0"/>
              <a:t>07590078039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6380464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789391" y="3003442"/>
            <a:ext cx="4587802" cy="2946231"/>
          </a:xfrm>
        </p:spPr>
        <p:txBody>
          <a:bodyPr/>
          <a:lstStyle/>
          <a:p>
            <a:endParaRPr lang="en-US" sz="6600" dirty="0"/>
          </a:p>
          <a:p>
            <a:r>
              <a:rPr lang="en-US" sz="6600" dirty="0"/>
              <a:t>Supporting Slides</a:t>
            </a:r>
          </a:p>
          <a:p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7344854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714D4E-18BB-7040-937C-91A2A05FC55E}"/>
              </a:ext>
            </a:extLst>
          </p:cNvPr>
          <p:cNvSpPr>
            <a:spLocks noGrp="1"/>
          </p:cNvSpPr>
          <p:nvPr>
            <p:ph type="body" idx="28"/>
          </p:nvPr>
        </p:nvSpPr>
        <p:spPr/>
        <p:txBody>
          <a:bodyPr/>
          <a:lstStyle/>
          <a:p>
            <a:r>
              <a:rPr lang="en-GB" dirty="0"/>
              <a:t>Building Partnerships </a:t>
            </a:r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EB73A3D8-DC6F-7A49-A118-7C19915756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4923949"/>
              </p:ext>
            </p:extLst>
          </p:nvPr>
        </p:nvGraphicFramePr>
        <p:xfrm>
          <a:off x="973497" y="1637012"/>
          <a:ext cx="6915796" cy="3277952"/>
        </p:xfrm>
        <a:graphic>
          <a:graphicData uri="http://schemas.openxmlformats.org/drawingml/2006/table">
            <a:tbl>
              <a:tblPr firstRow="1" bandRow="1"/>
              <a:tblGrid>
                <a:gridCol w="304293">
                  <a:extLst>
                    <a:ext uri="{9D8B030D-6E8A-4147-A177-3AD203B41FA5}">
                      <a16:colId xmlns:a16="http://schemas.microsoft.com/office/drawing/2014/main" val="3107022382"/>
                    </a:ext>
                  </a:extLst>
                </a:gridCol>
                <a:gridCol w="979961">
                  <a:extLst>
                    <a:ext uri="{9D8B030D-6E8A-4147-A177-3AD203B41FA5}">
                      <a16:colId xmlns:a16="http://schemas.microsoft.com/office/drawing/2014/main" val="3683954363"/>
                    </a:ext>
                  </a:extLst>
                </a:gridCol>
                <a:gridCol w="804506">
                  <a:extLst>
                    <a:ext uri="{9D8B030D-6E8A-4147-A177-3AD203B41FA5}">
                      <a16:colId xmlns:a16="http://schemas.microsoft.com/office/drawing/2014/main" val="165016674"/>
                    </a:ext>
                  </a:extLst>
                </a:gridCol>
                <a:gridCol w="804506">
                  <a:extLst>
                    <a:ext uri="{9D8B030D-6E8A-4147-A177-3AD203B41FA5}">
                      <a16:colId xmlns:a16="http://schemas.microsoft.com/office/drawing/2014/main" val="213722865"/>
                    </a:ext>
                  </a:extLst>
                </a:gridCol>
                <a:gridCol w="804506">
                  <a:extLst>
                    <a:ext uri="{9D8B030D-6E8A-4147-A177-3AD203B41FA5}">
                      <a16:colId xmlns:a16="http://schemas.microsoft.com/office/drawing/2014/main" val="1104960150"/>
                    </a:ext>
                  </a:extLst>
                </a:gridCol>
                <a:gridCol w="804506">
                  <a:extLst>
                    <a:ext uri="{9D8B030D-6E8A-4147-A177-3AD203B41FA5}">
                      <a16:colId xmlns:a16="http://schemas.microsoft.com/office/drawing/2014/main" val="4158462416"/>
                    </a:ext>
                  </a:extLst>
                </a:gridCol>
                <a:gridCol w="804506">
                  <a:extLst>
                    <a:ext uri="{9D8B030D-6E8A-4147-A177-3AD203B41FA5}">
                      <a16:colId xmlns:a16="http://schemas.microsoft.com/office/drawing/2014/main" val="1126385488"/>
                    </a:ext>
                  </a:extLst>
                </a:gridCol>
                <a:gridCol w="804506">
                  <a:extLst>
                    <a:ext uri="{9D8B030D-6E8A-4147-A177-3AD203B41FA5}">
                      <a16:colId xmlns:a16="http://schemas.microsoft.com/office/drawing/2014/main" val="2242530916"/>
                    </a:ext>
                  </a:extLst>
                </a:gridCol>
                <a:gridCol w="804506">
                  <a:extLst>
                    <a:ext uri="{9D8B030D-6E8A-4147-A177-3AD203B41FA5}">
                      <a16:colId xmlns:a16="http://schemas.microsoft.com/office/drawing/2014/main" val="2781989887"/>
                    </a:ext>
                  </a:extLst>
                </a:gridCol>
              </a:tblGrid>
              <a:tr h="318010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Objectives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224176"/>
                  </a:ext>
                </a:extLst>
              </a:tr>
              <a:tr h="318010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</a:rPr>
                        <a:t>Visibility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</a:rPr>
                        <a:t>Resources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</a:rPr>
                        <a:t>Customers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</a:rPr>
                        <a:t>Develop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</a:rPr>
                        <a:t>Markets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</a:rPr>
                        <a:t>Investment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</a:rPr>
                        <a:t>Acquisition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5152509"/>
                  </a:ext>
                </a:extLst>
              </a:tr>
              <a:tr h="440322">
                <a:tc rowSpan="6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Corporate Engagement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bg1"/>
                          </a:solidFill>
                        </a:rPr>
                        <a:t>Competitions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5493188"/>
                  </a:ext>
                </a:extLst>
              </a:tr>
              <a:tr h="440322">
                <a:tc vMerge="1">
                  <a:txBody>
                    <a:bodyPr/>
                    <a:lstStyle/>
                    <a:p>
                      <a:endParaRPr lang="en-US" sz="1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bg1"/>
                          </a:solidFill>
                        </a:rPr>
                        <a:t>Free tools</a:t>
                      </a:r>
                    </a:p>
                    <a:p>
                      <a:r>
                        <a:rPr lang="en-US" sz="1000" dirty="0">
                          <a:solidFill>
                            <a:schemeClr val="bg1"/>
                          </a:solidFill>
                        </a:rPr>
                        <a:t>Co-working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2951492"/>
                  </a:ext>
                </a:extLst>
              </a:tr>
              <a:tr h="440322">
                <a:tc vMerge="1">
                  <a:txBody>
                    <a:bodyPr/>
                    <a:lstStyle/>
                    <a:p>
                      <a:endParaRPr lang="en-US" sz="1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bg1"/>
                          </a:solidFill>
                        </a:rPr>
                        <a:t>Incubation</a:t>
                      </a:r>
                    </a:p>
                    <a:p>
                      <a:r>
                        <a:rPr lang="en-US" sz="1000" dirty="0">
                          <a:solidFill>
                            <a:schemeClr val="bg1"/>
                          </a:solidFill>
                        </a:rPr>
                        <a:t>Acceleration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0289651"/>
                  </a:ext>
                </a:extLst>
              </a:tr>
              <a:tr h="440322">
                <a:tc vMerge="1">
                  <a:txBody>
                    <a:bodyPr/>
                    <a:lstStyle/>
                    <a:p>
                      <a:endParaRPr lang="en-US" sz="1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bg1"/>
                          </a:solidFill>
                        </a:rPr>
                        <a:t>JV, Co-dev</a:t>
                      </a:r>
                    </a:p>
                    <a:p>
                      <a:r>
                        <a:rPr lang="en-US" sz="1000" dirty="0">
                          <a:solidFill>
                            <a:schemeClr val="bg1"/>
                          </a:solidFill>
                        </a:rPr>
                        <a:t>Procurement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8520292"/>
                  </a:ext>
                </a:extLst>
              </a:tr>
              <a:tr h="440322">
                <a:tc vMerge="1">
                  <a:txBody>
                    <a:bodyPr/>
                    <a:lstStyle/>
                    <a:p>
                      <a:endParaRPr lang="en-US" sz="1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bg1"/>
                          </a:solidFill>
                        </a:rPr>
                        <a:t>CVC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205700"/>
                  </a:ext>
                </a:extLst>
              </a:tr>
              <a:tr h="440322">
                <a:tc vMerge="1">
                  <a:txBody>
                    <a:bodyPr/>
                    <a:lstStyle/>
                    <a:p>
                      <a:endParaRPr lang="en-US" sz="1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bg1"/>
                          </a:solidFill>
                        </a:rPr>
                        <a:t>M&amp;A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680926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DEFD3EE-B729-7242-ABB6-9511155990BE}"/>
              </a:ext>
            </a:extLst>
          </p:cNvPr>
          <p:cNvSpPr txBox="1"/>
          <p:nvPr/>
        </p:nvSpPr>
        <p:spPr>
          <a:xfrm>
            <a:off x="685800" y="5408977"/>
            <a:ext cx="7899814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i="1" dirty="0">
                <a:solidFill>
                  <a:srgbClr val="00B0F0"/>
                </a:solidFill>
              </a:rPr>
              <a:t>Understanding your objectives will guide you to the type of engagement and the appropriate parties, don’t expect a corporate’s department to be internally communicating</a:t>
            </a:r>
          </a:p>
        </p:txBody>
      </p:sp>
    </p:spTree>
    <p:extLst>
      <p:ext uri="{BB962C8B-B14F-4D97-AF65-F5344CB8AC3E}">
        <p14:creationId xmlns:p14="http://schemas.microsoft.com/office/powerpoint/2010/main" val="25244504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4D0B29-B9A5-5E4C-A3C0-96AC6EA5126C}"/>
              </a:ext>
            </a:extLst>
          </p:cNvPr>
          <p:cNvSpPr>
            <a:spLocks noGrp="1"/>
          </p:cNvSpPr>
          <p:nvPr>
            <p:ph type="body" idx="28"/>
          </p:nvPr>
        </p:nvSpPr>
        <p:spPr/>
        <p:txBody>
          <a:bodyPr/>
          <a:lstStyle/>
          <a:p>
            <a:r>
              <a:rPr lang="en-GB" dirty="0"/>
              <a:t>Small Company Vs. Big Corporates 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2A2E0F9E-717A-F64F-B1C7-D8B4D59FCA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7719491"/>
              </p:ext>
            </p:extLst>
          </p:nvPr>
        </p:nvGraphicFramePr>
        <p:xfrm>
          <a:off x="567891" y="1533533"/>
          <a:ext cx="8008217" cy="3790934"/>
        </p:xfrm>
        <a:graphic>
          <a:graphicData uri="http://schemas.openxmlformats.org/drawingml/2006/table">
            <a:tbl>
              <a:tblPr firstRow="1" bandRow="1"/>
              <a:tblGrid>
                <a:gridCol w="1144031">
                  <a:extLst>
                    <a:ext uri="{9D8B030D-6E8A-4147-A177-3AD203B41FA5}">
                      <a16:colId xmlns:a16="http://schemas.microsoft.com/office/drawing/2014/main" val="827789218"/>
                    </a:ext>
                  </a:extLst>
                </a:gridCol>
                <a:gridCol w="1144031">
                  <a:extLst>
                    <a:ext uri="{9D8B030D-6E8A-4147-A177-3AD203B41FA5}">
                      <a16:colId xmlns:a16="http://schemas.microsoft.com/office/drawing/2014/main" val="3099507610"/>
                    </a:ext>
                  </a:extLst>
                </a:gridCol>
                <a:gridCol w="1144031">
                  <a:extLst>
                    <a:ext uri="{9D8B030D-6E8A-4147-A177-3AD203B41FA5}">
                      <a16:colId xmlns:a16="http://schemas.microsoft.com/office/drawing/2014/main" val="4069377019"/>
                    </a:ext>
                  </a:extLst>
                </a:gridCol>
                <a:gridCol w="1144031">
                  <a:extLst>
                    <a:ext uri="{9D8B030D-6E8A-4147-A177-3AD203B41FA5}">
                      <a16:colId xmlns:a16="http://schemas.microsoft.com/office/drawing/2014/main" val="891289156"/>
                    </a:ext>
                  </a:extLst>
                </a:gridCol>
                <a:gridCol w="1144031">
                  <a:extLst>
                    <a:ext uri="{9D8B030D-6E8A-4147-A177-3AD203B41FA5}">
                      <a16:colId xmlns:a16="http://schemas.microsoft.com/office/drawing/2014/main" val="1327267064"/>
                    </a:ext>
                  </a:extLst>
                </a:gridCol>
                <a:gridCol w="1144031">
                  <a:extLst>
                    <a:ext uri="{9D8B030D-6E8A-4147-A177-3AD203B41FA5}">
                      <a16:colId xmlns:a16="http://schemas.microsoft.com/office/drawing/2014/main" val="2025799362"/>
                    </a:ext>
                  </a:extLst>
                </a:gridCol>
                <a:gridCol w="1144031">
                  <a:extLst>
                    <a:ext uri="{9D8B030D-6E8A-4147-A177-3AD203B41FA5}">
                      <a16:colId xmlns:a16="http://schemas.microsoft.com/office/drawing/2014/main" val="102522765"/>
                    </a:ext>
                  </a:extLst>
                </a:gridCol>
              </a:tblGrid>
              <a:tr h="317904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Startup and Corporate Collaboration Models by Stage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2715148"/>
                  </a:ext>
                </a:extLst>
              </a:tr>
              <a:tr h="317904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bg1"/>
                          </a:solidFill>
                        </a:rPr>
                        <a:t>Early Stage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bg1"/>
                          </a:solidFill>
                        </a:rPr>
                        <a:t>Intermediate Stage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bg1"/>
                          </a:solidFill>
                        </a:rPr>
                        <a:t>Late Stage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7996854"/>
                  </a:ext>
                </a:extLst>
              </a:tr>
              <a:tr h="482635">
                <a:tc>
                  <a:txBody>
                    <a:bodyPr/>
                    <a:lstStyle/>
                    <a:p>
                      <a:r>
                        <a:rPr lang="en-US" sz="1000" b="0" dirty="0">
                          <a:solidFill>
                            <a:schemeClr val="bg1"/>
                          </a:solidFill>
                        </a:rPr>
                        <a:t>Phase </a:t>
                      </a:r>
                    </a:p>
                    <a:p>
                      <a:r>
                        <a:rPr lang="en-US" sz="1000" b="0" dirty="0">
                          <a:solidFill>
                            <a:schemeClr val="bg1"/>
                          </a:solidFill>
                        </a:rPr>
                        <a:t>(TRL 1-9)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Exploration </a:t>
                      </a:r>
                    </a:p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(1-2)</a:t>
                      </a:r>
                    </a:p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C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Experimental </a:t>
                      </a:r>
                      <a:r>
                        <a:rPr lang="en-US" sz="800" dirty="0" err="1">
                          <a:solidFill>
                            <a:schemeClr val="tx1"/>
                          </a:solidFill>
                        </a:rPr>
                        <a:t>PoC</a:t>
                      </a:r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(3-4)</a:t>
                      </a:r>
                    </a:p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C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Functional Prototyping</a:t>
                      </a:r>
                    </a:p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(6-7)</a:t>
                      </a:r>
                    </a:p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C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MVP</a:t>
                      </a:r>
                    </a:p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(6-7)</a:t>
                      </a:r>
                    </a:p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C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Industrialization</a:t>
                      </a:r>
                    </a:p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(8)</a:t>
                      </a:r>
                    </a:p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C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Commercialization</a:t>
                      </a:r>
                    </a:p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(9)</a:t>
                      </a:r>
                    </a:p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CFFF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6555826"/>
                  </a:ext>
                </a:extLst>
              </a:tr>
              <a:tr h="482635">
                <a:tc>
                  <a:txBody>
                    <a:bodyPr/>
                    <a:lstStyle/>
                    <a:p>
                      <a:r>
                        <a:rPr lang="en-US" sz="1000" b="0" dirty="0">
                          <a:solidFill>
                            <a:schemeClr val="bg1"/>
                          </a:solidFill>
                        </a:rPr>
                        <a:t>Objective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Explore opportunities around disruptive tech</a:t>
                      </a:r>
                    </a:p>
                    <a:p>
                      <a:pPr algn="ctr"/>
                      <a:endParaRPr lang="en-US" sz="800" dirty="0"/>
                    </a:p>
                  </a:txBody>
                  <a:tcPr marL="45720" marR="4572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AFC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Prove Feasibility and gain missing knowledge</a:t>
                      </a:r>
                    </a:p>
                    <a:p>
                      <a:pPr algn="ctr"/>
                      <a:endParaRPr lang="en-US" sz="800" dirty="0"/>
                    </a:p>
                  </a:txBody>
                  <a:tcPr marL="45720" marR="4572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AFC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Determine success criteria and get user feedback </a:t>
                      </a:r>
                    </a:p>
                  </a:txBody>
                  <a:tcPr marL="45720" marR="4572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AFC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Proof of traction</a:t>
                      </a:r>
                    </a:p>
                    <a:p>
                      <a:pPr algn="ctr"/>
                      <a:endParaRPr lang="en-US" sz="800" dirty="0"/>
                    </a:p>
                    <a:p>
                      <a:pPr algn="ctr"/>
                      <a:endParaRPr lang="en-US" sz="800" dirty="0"/>
                    </a:p>
                  </a:txBody>
                  <a:tcPr marL="45720" marR="4572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AFC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Design for manufacturing</a:t>
                      </a:r>
                    </a:p>
                    <a:p>
                      <a:pPr algn="ctr"/>
                      <a:endParaRPr lang="en-US" sz="800" dirty="0"/>
                    </a:p>
                  </a:txBody>
                  <a:tcPr marL="45720" marR="4572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AFC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Identify distribution channels and sales</a:t>
                      </a:r>
                    </a:p>
                    <a:p>
                      <a:pPr algn="ctr"/>
                      <a:endParaRPr lang="en-US" sz="800" dirty="0"/>
                    </a:p>
                  </a:txBody>
                  <a:tcPr marL="45720" marR="4572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CFFF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7804168"/>
                  </a:ext>
                </a:extLst>
              </a:tr>
              <a:tr h="482635">
                <a:tc>
                  <a:txBody>
                    <a:bodyPr/>
                    <a:lstStyle/>
                    <a:p>
                      <a:r>
                        <a:rPr lang="en-US" sz="1000" b="0" dirty="0">
                          <a:solidFill>
                            <a:schemeClr val="bg1"/>
                          </a:solidFill>
                        </a:rPr>
                        <a:t>Partnership Format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45720" marR="45720" anchor="ctr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BlToT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lToTr>
                    <a:solidFill>
                      <a:srgbClr val="AFCFFF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44450" indent="-44450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800" dirty="0"/>
                        <a:t>Procurement </a:t>
                      </a:r>
                    </a:p>
                    <a:p>
                      <a:pPr marL="44450" indent="-44450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800" dirty="0"/>
                        <a:t>Distribution</a:t>
                      </a:r>
                    </a:p>
                    <a:p>
                      <a:pPr marL="44450" indent="-44450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800" dirty="0"/>
                        <a:t>Licensing</a:t>
                      </a:r>
                    </a:p>
                  </a:txBody>
                  <a:tcPr marL="45720" marR="45720" anchor="ctr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CFFF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0288424"/>
                  </a:ext>
                </a:extLst>
              </a:tr>
              <a:tr h="546987">
                <a:tc>
                  <a:txBody>
                    <a:bodyPr/>
                    <a:lstStyle/>
                    <a:p>
                      <a:r>
                        <a:rPr lang="en-US" sz="1000" b="0" dirty="0">
                          <a:solidFill>
                            <a:schemeClr val="bg1"/>
                          </a:solidFill>
                        </a:rPr>
                        <a:t>Checklist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4450" indent="-44450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700" dirty="0"/>
                        <a:t>Defined research fields</a:t>
                      </a:r>
                    </a:p>
                    <a:p>
                      <a:pPr marL="44450" indent="-44450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700" dirty="0"/>
                        <a:t>Signed NDA</a:t>
                      </a:r>
                    </a:p>
                    <a:p>
                      <a:pPr marL="44450" indent="-44450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700" dirty="0"/>
                        <a:t>Defined IP ownership </a:t>
                      </a:r>
                    </a:p>
                    <a:p>
                      <a:pPr marL="44450" indent="-44450" algn="l">
                        <a:buFont typeface="Arial" panose="020B0604020202020204" pitchFamily="34" charset="0"/>
                        <a:buChar char="•"/>
                        <a:tabLst/>
                      </a:pPr>
                      <a:endParaRPr lang="en-US" sz="700" dirty="0"/>
                    </a:p>
                  </a:txBody>
                  <a:tcPr marL="45720" marR="4572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C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4450" indent="-44450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700" dirty="0"/>
                        <a:t>Tech validation </a:t>
                      </a:r>
                    </a:p>
                    <a:p>
                      <a:pPr marL="44450" indent="-44450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700" dirty="0"/>
                        <a:t>Tech specs</a:t>
                      </a:r>
                    </a:p>
                    <a:p>
                      <a:pPr marL="44450" indent="-44450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700" dirty="0"/>
                        <a:t>Clear problem/solution</a:t>
                      </a:r>
                    </a:p>
                    <a:p>
                      <a:pPr marL="44450" indent="-44450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700" dirty="0"/>
                        <a:t>Complementary teams</a:t>
                      </a:r>
                    </a:p>
                  </a:txBody>
                  <a:tcPr marL="45720" marR="4572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C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4450" indent="-44450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700" dirty="0"/>
                        <a:t>Validate </a:t>
                      </a:r>
                      <a:r>
                        <a:rPr lang="en-US" sz="700" dirty="0" err="1"/>
                        <a:t>PoC</a:t>
                      </a:r>
                      <a:r>
                        <a:rPr lang="en-US" sz="700" dirty="0"/>
                        <a:t> learning</a:t>
                      </a:r>
                    </a:p>
                    <a:p>
                      <a:pPr marL="44450" indent="-44450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700" dirty="0"/>
                        <a:t>Clear value prob</a:t>
                      </a:r>
                    </a:p>
                    <a:p>
                      <a:pPr marL="44450" indent="-44450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700" dirty="0"/>
                        <a:t>IP landscape analysis</a:t>
                      </a:r>
                    </a:p>
                    <a:p>
                      <a:pPr marL="44450" indent="-44450" algn="l">
                        <a:buFont typeface="Arial" panose="020B0604020202020204" pitchFamily="34" charset="0"/>
                        <a:buChar char="•"/>
                        <a:tabLst/>
                      </a:pPr>
                      <a:endParaRPr lang="en-US" sz="700" dirty="0"/>
                    </a:p>
                  </a:txBody>
                  <a:tcPr marL="45720" marR="4572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C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4450" indent="-44450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700" dirty="0"/>
                        <a:t>Functional prototype</a:t>
                      </a:r>
                    </a:p>
                    <a:p>
                      <a:pPr marL="44450" indent="-44450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700" dirty="0"/>
                        <a:t>Clear market/biz model hypothesis</a:t>
                      </a:r>
                    </a:p>
                    <a:p>
                      <a:pPr marL="44450" indent="-44450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700" dirty="0"/>
                        <a:t>Key tech risks addressed</a:t>
                      </a:r>
                    </a:p>
                  </a:txBody>
                  <a:tcPr marL="45720" marR="4572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C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4450" indent="-44450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700" dirty="0"/>
                        <a:t>Proof of traction</a:t>
                      </a:r>
                    </a:p>
                    <a:p>
                      <a:pPr marL="44450" indent="-44450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700" dirty="0"/>
                        <a:t>Industrial capacity ready</a:t>
                      </a:r>
                    </a:p>
                    <a:p>
                      <a:pPr marL="44450" indent="-44450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700" dirty="0"/>
                        <a:t>Key internal risks identified</a:t>
                      </a:r>
                    </a:p>
                    <a:p>
                      <a:pPr marL="44450" indent="-44450" algn="l">
                        <a:buFont typeface="Arial" panose="020B0604020202020204" pitchFamily="34" charset="0"/>
                        <a:buChar char="•"/>
                        <a:tabLst/>
                      </a:pPr>
                      <a:endParaRPr lang="en-US" sz="700" dirty="0"/>
                    </a:p>
                  </a:txBody>
                  <a:tcPr marL="45720" marR="4572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C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4450" indent="-44450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700" dirty="0"/>
                        <a:t>Functional prototype</a:t>
                      </a:r>
                    </a:p>
                    <a:p>
                      <a:pPr marL="44450" indent="-44450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700" dirty="0"/>
                        <a:t>Clear market/biz model hypothesis</a:t>
                      </a:r>
                    </a:p>
                    <a:p>
                      <a:pPr marL="44450" indent="-44450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700" dirty="0"/>
                        <a:t>Key tech risks addressed</a:t>
                      </a:r>
                    </a:p>
                  </a:txBody>
                  <a:tcPr marL="45720" marR="4572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CFFF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382832"/>
                  </a:ext>
                </a:extLst>
              </a:tr>
              <a:tr h="482635">
                <a:tc rowSpan="2">
                  <a:txBody>
                    <a:bodyPr/>
                    <a:lstStyle/>
                    <a:p>
                      <a:r>
                        <a:rPr lang="en-US" sz="1000" b="0" dirty="0">
                          <a:solidFill>
                            <a:schemeClr val="bg1"/>
                          </a:solidFill>
                        </a:rPr>
                        <a:t>Key Success Factors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1958975" indent="-38100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700" dirty="0"/>
                        <a:t>Continuous assessment of opportunities, goals, and roadmap alignment</a:t>
                      </a:r>
                    </a:p>
                    <a:p>
                      <a:pPr marL="1958975" indent="-38100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700" dirty="0"/>
                        <a:t>Definition and implementation of the appropriate KPIs at the right stages</a:t>
                      </a:r>
                    </a:p>
                    <a:p>
                      <a:pPr marL="1958975" indent="-38100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700" dirty="0"/>
                        <a:t>Progressive integration of new capabilities </a:t>
                      </a:r>
                    </a:p>
                  </a:txBody>
                  <a:tcPr marL="45720" marR="4572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CFFF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773132892"/>
                  </a:ext>
                </a:extLst>
              </a:tr>
              <a:tr h="599746">
                <a:tc vMerge="1">
                  <a:txBody>
                    <a:bodyPr/>
                    <a:lstStyle/>
                    <a:p>
                      <a:endParaRPr lang="en-US" sz="1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4450" indent="-44450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700" dirty="0"/>
                        <a:t>Understanding markets potential</a:t>
                      </a:r>
                    </a:p>
                    <a:p>
                      <a:pPr marL="44450" indent="-44450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700" dirty="0"/>
                        <a:t>Understanding of business and technical needs</a:t>
                      </a:r>
                    </a:p>
                  </a:txBody>
                  <a:tcPr marL="45720" marR="4572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C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4450" indent="-44450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700" dirty="0"/>
                        <a:t>Involvement of technical staff</a:t>
                      </a:r>
                    </a:p>
                    <a:p>
                      <a:pPr marL="44450" indent="-44450" algn="l">
                        <a:buFont typeface="Arial" panose="020B0604020202020204" pitchFamily="34" charset="0"/>
                        <a:buChar char="•"/>
                        <a:tabLst/>
                      </a:pPr>
                      <a:endParaRPr lang="en-US" sz="700" dirty="0"/>
                    </a:p>
                    <a:p>
                      <a:pPr marL="44450" indent="-44450" algn="l">
                        <a:buFont typeface="Arial" panose="020B0604020202020204" pitchFamily="34" charset="0"/>
                        <a:buChar char="•"/>
                        <a:tabLst/>
                      </a:pPr>
                      <a:endParaRPr lang="en-US" sz="700" dirty="0"/>
                    </a:p>
                  </a:txBody>
                  <a:tcPr marL="45720" marR="4572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C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4450" indent="-44450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700" dirty="0"/>
                        <a:t>Business adhesion </a:t>
                      </a:r>
                    </a:p>
                    <a:p>
                      <a:pPr marL="44450" indent="-44450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700" dirty="0"/>
                        <a:t>Agility to refine prototype</a:t>
                      </a:r>
                    </a:p>
                    <a:p>
                      <a:pPr marL="44450" indent="-44450" algn="l">
                        <a:buFont typeface="Arial" panose="020B0604020202020204" pitchFamily="34" charset="0"/>
                        <a:buChar char="•"/>
                        <a:tabLst/>
                      </a:pPr>
                      <a:endParaRPr lang="en-US" sz="700" dirty="0"/>
                    </a:p>
                    <a:p>
                      <a:pPr marL="44450" indent="-44450" algn="l">
                        <a:buFont typeface="Arial" panose="020B0604020202020204" pitchFamily="34" charset="0"/>
                        <a:buChar char="•"/>
                        <a:tabLst/>
                      </a:pPr>
                      <a:endParaRPr lang="en-US" sz="700" dirty="0"/>
                    </a:p>
                  </a:txBody>
                  <a:tcPr marL="45720" marR="4572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C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4450" indent="-44450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700" dirty="0"/>
                        <a:t>Business adhesion</a:t>
                      </a:r>
                    </a:p>
                    <a:p>
                      <a:pPr marL="44450" indent="-44450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700" dirty="0"/>
                        <a:t>Agility to refine MVP</a:t>
                      </a:r>
                    </a:p>
                    <a:p>
                      <a:pPr marL="44450" indent="-44450" algn="l">
                        <a:buFont typeface="Arial" panose="020B0604020202020204" pitchFamily="34" charset="0"/>
                        <a:buChar char="•"/>
                        <a:tabLst/>
                      </a:pPr>
                      <a:endParaRPr lang="en-US" sz="700" dirty="0"/>
                    </a:p>
                    <a:p>
                      <a:pPr marL="44450" indent="-44450" algn="l">
                        <a:buFont typeface="Arial" panose="020B0604020202020204" pitchFamily="34" charset="0"/>
                        <a:buChar char="•"/>
                        <a:tabLst/>
                      </a:pPr>
                      <a:endParaRPr lang="en-US" sz="700" dirty="0"/>
                    </a:p>
                  </a:txBody>
                  <a:tcPr marL="45720" marR="4572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C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4450" indent="-44450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700" dirty="0"/>
                        <a:t>Business adhesion</a:t>
                      </a:r>
                    </a:p>
                    <a:p>
                      <a:pPr marL="44450" indent="-44450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700" dirty="0"/>
                        <a:t>Readiness of the corporate organization</a:t>
                      </a:r>
                    </a:p>
                    <a:p>
                      <a:pPr marL="44450" indent="-44450" algn="l">
                        <a:buFont typeface="Arial" panose="020B0604020202020204" pitchFamily="34" charset="0"/>
                        <a:buChar char="•"/>
                        <a:tabLst/>
                      </a:pPr>
                      <a:endParaRPr lang="en-US" sz="700" dirty="0"/>
                    </a:p>
                  </a:txBody>
                  <a:tcPr marL="45720" marR="4572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C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4450" indent="-44450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700" dirty="0"/>
                        <a:t>Business adhesion</a:t>
                      </a:r>
                    </a:p>
                    <a:p>
                      <a:pPr algn="ctr"/>
                      <a:endParaRPr lang="en-US" sz="700" dirty="0"/>
                    </a:p>
                    <a:p>
                      <a:pPr algn="ctr"/>
                      <a:endParaRPr lang="en-US" sz="700" dirty="0"/>
                    </a:p>
                    <a:p>
                      <a:pPr algn="ctr"/>
                      <a:endParaRPr lang="en-US" sz="700" dirty="0"/>
                    </a:p>
                  </a:txBody>
                  <a:tcPr marL="45720" marR="4572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CFFF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21642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6191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7200" dirty="0"/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1646812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450E2-3965-AC4E-8D0D-A39C8E490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241109"/>
            <a:ext cx="7772400" cy="914402"/>
          </a:xfrm>
        </p:spPr>
        <p:txBody>
          <a:bodyPr/>
          <a:lstStyle/>
          <a:p>
            <a:r>
              <a:rPr lang="en-GB" sz="4400" dirty="0"/>
              <a:t>Why Commercialise?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EA0A6B-1300-684D-93B2-8E402212908E}"/>
              </a:ext>
            </a:extLst>
          </p:cNvPr>
          <p:cNvSpPr>
            <a:spLocks noGrp="1"/>
          </p:cNvSpPr>
          <p:nvPr>
            <p:ph type="body" idx="28"/>
          </p:nvPr>
        </p:nvSpPr>
        <p:spPr/>
        <p:txBody>
          <a:bodyPr/>
          <a:lstStyle/>
          <a:p>
            <a:r>
              <a:rPr lang="en-GB" dirty="0"/>
              <a:t>The Why?</a:t>
            </a:r>
          </a:p>
        </p:txBody>
      </p:sp>
    </p:spTree>
    <p:extLst>
      <p:ext uri="{BB962C8B-B14F-4D97-AF65-F5344CB8AC3E}">
        <p14:creationId xmlns:p14="http://schemas.microsoft.com/office/powerpoint/2010/main" val="11787523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5AAED6-6924-6544-96BA-53098D92C975}"/>
              </a:ext>
            </a:extLst>
          </p:cNvPr>
          <p:cNvSpPr>
            <a:spLocks noGrp="1"/>
          </p:cNvSpPr>
          <p:nvPr>
            <p:ph type="body" idx="28"/>
          </p:nvPr>
        </p:nvSpPr>
        <p:spPr/>
        <p:txBody>
          <a:bodyPr/>
          <a:lstStyle/>
          <a:p>
            <a:r>
              <a:rPr lang="en-GB" dirty="0"/>
              <a:t>The Why?</a:t>
            </a: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29023288-04F9-F74F-9923-7E3C69BCE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32" y="1235511"/>
            <a:ext cx="8458200" cy="47740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980223-F0AA-6F40-A085-B95B758ED4AE}"/>
              </a:ext>
            </a:extLst>
          </p:cNvPr>
          <p:cNvSpPr txBox="1"/>
          <p:nvPr/>
        </p:nvSpPr>
        <p:spPr>
          <a:xfrm>
            <a:off x="685800" y="6100175"/>
            <a:ext cx="6529192" cy="2351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1400" dirty="0">
                <a:solidFill>
                  <a:schemeClr val="bg2"/>
                </a:solidFill>
              </a:rPr>
              <a:t>Source: BCG - How deep tech can help shape the new reality </a:t>
            </a:r>
          </a:p>
        </p:txBody>
      </p:sp>
    </p:spTree>
    <p:extLst>
      <p:ext uri="{BB962C8B-B14F-4D97-AF65-F5344CB8AC3E}">
        <p14:creationId xmlns:p14="http://schemas.microsoft.com/office/powerpoint/2010/main" val="1184822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BE8C50-CCE6-1847-AF91-EEBDBB1B3A67}"/>
              </a:ext>
            </a:extLst>
          </p:cNvPr>
          <p:cNvSpPr>
            <a:spLocks noGrp="1"/>
          </p:cNvSpPr>
          <p:nvPr>
            <p:ph type="body" idx="28"/>
          </p:nvPr>
        </p:nvSpPr>
        <p:spPr/>
        <p:txBody>
          <a:bodyPr/>
          <a:lstStyle/>
          <a:p>
            <a:r>
              <a:rPr lang="en-GB" dirty="0"/>
              <a:t>The Why?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524C885-B8EA-4743-851A-9A8F78B65F53}"/>
              </a:ext>
            </a:extLst>
          </p:cNvPr>
          <p:cNvSpPr/>
          <p:nvPr/>
        </p:nvSpPr>
        <p:spPr>
          <a:xfrm rot="5400000">
            <a:off x="1021668" y="2185381"/>
            <a:ext cx="2539283" cy="3559061"/>
          </a:xfrm>
          <a:custGeom>
            <a:avLst/>
            <a:gdLst>
              <a:gd name="connsiteX0" fmla="*/ 0 w 2539283"/>
              <a:gd name="connsiteY0" fmla="*/ 3540399 h 3540399"/>
              <a:gd name="connsiteX1" fmla="*/ 639434 w 2539283"/>
              <a:gd name="connsiteY1" fmla="*/ 1666803 h 3540399"/>
              <a:gd name="connsiteX2" fmla="*/ 950563 w 2539283"/>
              <a:gd name="connsiteY2" fmla="*/ 0 h 3540399"/>
              <a:gd name="connsiteX3" fmla="*/ 1588724 w 2539283"/>
              <a:gd name="connsiteY3" fmla="*/ 0 h 3540399"/>
              <a:gd name="connsiteX4" fmla="*/ 1899856 w 2539283"/>
              <a:gd name="connsiteY4" fmla="*/ 1666819 h 3540399"/>
              <a:gd name="connsiteX5" fmla="*/ 2539283 w 2539283"/>
              <a:gd name="connsiteY5" fmla="*/ 3540399 h 3540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39283" h="3540399">
                <a:moveTo>
                  <a:pt x="0" y="3540399"/>
                </a:moveTo>
                <a:lnTo>
                  <a:pt x="639434" y="1666803"/>
                </a:lnTo>
                <a:lnTo>
                  <a:pt x="950563" y="0"/>
                </a:lnTo>
                <a:lnTo>
                  <a:pt x="1588724" y="0"/>
                </a:lnTo>
                <a:lnTo>
                  <a:pt x="1899856" y="1666819"/>
                </a:lnTo>
                <a:lnTo>
                  <a:pt x="2539283" y="354039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49F97C9-5FCE-5942-A8EF-04B4627B4B2A}"/>
              </a:ext>
            </a:extLst>
          </p:cNvPr>
          <p:cNvCxnSpPr>
            <a:cxnSpLocks/>
          </p:cNvCxnSpPr>
          <p:nvPr/>
        </p:nvCxnSpPr>
        <p:spPr>
          <a:xfrm flipV="1">
            <a:off x="2376558" y="2692067"/>
            <a:ext cx="0" cy="2728956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ight Arrow 7">
            <a:extLst>
              <a:ext uri="{FF2B5EF4-FFF2-40B4-BE49-F238E27FC236}">
                <a16:creationId xmlns:a16="http://schemas.microsoft.com/office/drawing/2014/main" id="{ABC24A7A-2714-0F48-B52C-E605B50AAE99}"/>
              </a:ext>
            </a:extLst>
          </p:cNvPr>
          <p:cNvSpPr/>
          <p:nvPr/>
        </p:nvSpPr>
        <p:spPr>
          <a:xfrm>
            <a:off x="400996" y="5164349"/>
            <a:ext cx="3951126" cy="393032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30ED22-50C8-E449-8A00-25B01F26CAB5}"/>
              </a:ext>
            </a:extLst>
          </p:cNvPr>
          <p:cNvSpPr txBox="1"/>
          <p:nvPr/>
        </p:nvSpPr>
        <p:spPr>
          <a:xfrm>
            <a:off x="404316" y="5237754"/>
            <a:ext cx="10507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Research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3C527C-5EC8-4C40-A99D-C3749EF11E6A}"/>
              </a:ext>
            </a:extLst>
          </p:cNvPr>
          <p:cNvSpPr txBox="1"/>
          <p:nvPr/>
        </p:nvSpPr>
        <p:spPr>
          <a:xfrm>
            <a:off x="1834399" y="5236019"/>
            <a:ext cx="10507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Development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58C11B-6C71-8340-A256-9401A0A5C856}"/>
              </a:ext>
            </a:extLst>
          </p:cNvPr>
          <p:cNvSpPr txBox="1"/>
          <p:nvPr/>
        </p:nvSpPr>
        <p:spPr>
          <a:xfrm>
            <a:off x="511780" y="3764856"/>
            <a:ext cx="10417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</a:rPr>
              <a:t>Research Projects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266DFE-CAC4-EE48-B8B2-F9045EEEE0A2}"/>
              </a:ext>
            </a:extLst>
          </p:cNvPr>
          <p:cNvSpPr txBox="1"/>
          <p:nvPr/>
        </p:nvSpPr>
        <p:spPr>
          <a:xfrm>
            <a:off x="3000337" y="3764856"/>
            <a:ext cx="10417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Products &amp;</a:t>
            </a:r>
          </a:p>
          <a:p>
            <a:pPr algn="r"/>
            <a:r>
              <a:rPr lang="en-US" sz="1000" dirty="0">
                <a:solidFill>
                  <a:schemeClr val="tx1"/>
                </a:solidFill>
              </a:rPr>
              <a:t>Markets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EA07BDC-A902-CC47-A330-B800E3C8325C}"/>
              </a:ext>
            </a:extLst>
          </p:cNvPr>
          <p:cNvSpPr/>
          <p:nvPr/>
        </p:nvSpPr>
        <p:spPr>
          <a:xfrm>
            <a:off x="682275" y="3102762"/>
            <a:ext cx="219919" cy="219919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3389AAA-F934-7842-BEAD-F824D50EEFC9}"/>
              </a:ext>
            </a:extLst>
          </p:cNvPr>
          <p:cNvSpPr/>
          <p:nvPr/>
        </p:nvSpPr>
        <p:spPr>
          <a:xfrm>
            <a:off x="1156663" y="3329643"/>
            <a:ext cx="219919" cy="219919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15C9E39-7201-9B4B-8DD3-4B51FF05E35A}"/>
              </a:ext>
            </a:extLst>
          </p:cNvPr>
          <p:cNvSpPr/>
          <p:nvPr/>
        </p:nvSpPr>
        <p:spPr>
          <a:xfrm>
            <a:off x="1637926" y="3247141"/>
            <a:ext cx="219919" cy="219919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53A5F6E-0C03-A849-B296-6C1C509B5174}"/>
              </a:ext>
            </a:extLst>
          </p:cNvPr>
          <p:cNvSpPr/>
          <p:nvPr/>
        </p:nvSpPr>
        <p:spPr>
          <a:xfrm>
            <a:off x="709776" y="3515273"/>
            <a:ext cx="219919" cy="219919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A61DDDB-297E-FE49-B0AA-18D3A2B00556}"/>
              </a:ext>
            </a:extLst>
          </p:cNvPr>
          <p:cNvSpPr/>
          <p:nvPr/>
        </p:nvSpPr>
        <p:spPr>
          <a:xfrm>
            <a:off x="1287292" y="3831532"/>
            <a:ext cx="219919" cy="219919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658B4EC-8EEF-9847-B14C-F6A3BE6513E2}"/>
              </a:ext>
            </a:extLst>
          </p:cNvPr>
          <p:cNvSpPr/>
          <p:nvPr/>
        </p:nvSpPr>
        <p:spPr>
          <a:xfrm>
            <a:off x="812904" y="4374672"/>
            <a:ext cx="219919" cy="219919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9DA05D6-C8F0-8C44-AD46-45591890CD4C}"/>
              </a:ext>
            </a:extLst>
          </p:cNvPr>
          <p:cNvSpPr/>
          <p:nvPr/>
        </p:nvSpPr>
        <p:spPr>
          <a:xfrm>
            <a:off x="1246946" y="4401666"/>
            <a:ext cx="219919" cy="219919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50C78E4-CE68-FF41-BEB2-6624CFB6C033}"/>
              </a:ext>
            </a:extLst>
          </p:cNvPr>
          <p:cNvSpPr/>
          <p:nvPr/>
        </p:nvSpPr>
        <p:spPr>
          <a:xfrm>
            <a:off x="1775431" y="4030912"/>
            <a:ext cx="219919" cy="219919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ABC3668-5C61-644B-BF9F-154D97C78629}"/>
              </a:ext>
            </a:extLst>
          </p:cNvPr>
          <p:cNvSpPr/>
          <p:nvPr/>
        </p:nvSpPr>
        <p:spPr>
          <a:xfrm>
            <a:off x="2016063" y="3666527"/>
            <a:ext cx="219919" cy="219919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F23353D-A495-E441-8EA7-C903D0B416A9}"/>
              </a:ext>
            </a:extLst>
          </p:cNvPr>
          <p:cNvSpPr/>
          <p:nvPr/>
        </p:nvSpPr>
        <p:spPr>
          <a:xfrm>
            <a:off x="1582925" y="3584026"/>
            <a:ext cx="219919" cy="219919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FCFF31A-6C24-7644-ACCA-D3B7DBD43FDC}"/>
              </a:ext>
            </a:extLst>
          </p:cNvPr>
          <p:cNvSpPr/>
          <p:nvPr/>
        </p:nvSpPr>
        <p:spPr>
          <a:xfrm>
            <a:off x="2002312" y="4312795"/>
            <a:ext cx="219919" cy="219919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F67D399-EC49-154E-89D7-0ED4E85C76D0}"/>
              </a:ext>
            </a:extLst>
          </p:cNvPr>
          <p:cNvSpPr/>
          <p:nvPr/>
        </p:nvSpPr>
        <p:spPr>
          <a:xfrm>
            <a:off x="2497325" y="4285294"/>
            <a:ext cx="219919" cy="219919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85ACBD6-719E-B64C-9B4F-FD8116656C86}"/>
              </a:ext>
            </a:extLst>
          </p:cNvPr>
          <p:cNvSpPr/>
          <p:nvPr/>
        </p:nvSpPr>
        <p:spPr>
          <a:xfrm>
            <a:off x="3057202" y="3947628"/>
            <a:ext cx="219919" cy="219919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423DB06-AF2E-5C45-AD82-5A5A17EE2EF3}"/>
              </a:ext>
            </a:extLst>
          </p:cNvPr>
          <p:cNvSpPr/>
          <p:nvPr/>
        </p:nvSpPr>
        <p:spPr>
          <a:xfrm>
            <a:off x="2456075" y="3783405"/>
            <a:ext cx="219919" cy="219919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D9BAD36-3B90-7C45-811E-301AB5E8C921}"/>
              </a:ext>
            </a:extLst>
          </p:cNvPr>
          <p:cNvSpPr/>
          <p:nvPr/>
        </p:nvSpPr>
        <p:spPr>
          <a:xfrm>
            <a:off x="2946505" y="3633680"/>
            <a:ext cx="219919" cy="219919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35636A1-93EB-8A4F-AB4A-DA8745CAD795}"/>
              </a:ext>
            </a:extLst>
          </p:cNvPr>
          <p:cNvSpPr/>
          <p:nvPr/>
        </p:nvSpPr>
        <p:spPr>
          <a:xfrm>
            <a:off x="2593579" y="3474021"/>
            <a:ext cx="219919" cy="219919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02D9989-285F-C044-9FCA-6B28A5DEA00E}"/>
              </a:ext>
            </a:extLst>
          </p:cNvPr>
          <p:cNvSpPr/>
          <p:nvPr/>
        </p:nvSpPr>
        <p:spPr>
          <a:xfrm>
            <a:off x="2009186" y="3350269"/>
            <a:ext cx="219919" cy="219919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001DFAE-D1DA-5842-AED4-6771A25FD587}"/>
              </a:ext>
            </a:extLst>
          </p:cNvPr>
          <p:cNvSpPr/>
          <p:nvPr/>
        </p:nvSpPr>
        <p:spPr>
          <a:xfrm>
            <a:off x="1142913" y="3027135"/>
            <a:ext cx="219919" cy="219919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2BD21EF-669D-464B-8CB6-59D5BCEB1C17}"/>
              </a:ext>
            </a:extLst>
          </p:cNvPr>
          <p:cNvSpPr/>
          <p:nvPr/>
        </p:nvSpPr>
        <p:spPr>
          <a:xfrm>
            <a:off x="1686053" y="4395297"/>
            <a:ext cx="219919" cy="219919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A6745C7-4831-5349-BED0-5EA4D6985208}"/>
              </a:ext>
            </a:extLst>
          </p:cNvPr>
          <p:cNvSpPr/>
          <p:nvPr/>
        </p:nvSpPr>
        <p:spPr>
          <a:xfrm>
            <a:off x="1067286" y="4134040"/>
            <a:ext cx="219919" cy="219919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98D28EF-E27D-1843-A705-B78823AB2B61}"/>
              </a:ext>
            </a:extLst>
          </p:cNvPr>
          <p:cNvSpPr/>
          <p:nvPr/>
        </p:nvSpPr>
        <p:spPr>
          <a:xfrm>
            <a:off x="1067287" y="4690930"/>
            <a:ext cx="219919" cy="219919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4509A6F-682B-8B40-816C-EC93C460E252}"/>
              </a:ext>
            </a:extLst>
          </p:cNvPr>
          <p:cNvSpPr/>
          <p:nvPr/>
        </p:nvSpPr>
        <p:spPr>
          <a:xfrm>
            <a:off x="606648" y="4690930"/>
            <a:ext cx="219919" cy="219919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9E93CC4-F400-244B-A513-B1385DF7306B}"/>
              </a:ext>
            </a:extLst>
          </p:cNvPr>
          <p:cNvSpPr/>
          <p:nvPr/>
        </p:nvSpPr>
        <p:spPr>
          <a:xfrm>
            <a:off x="2631582" y="3982829"/>
            <a:ext cx="219919" cy="219919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6D302EC-4A2E-4D43-9C72-3F655ACB4294}"/>
              </a:ext>
            </a:extLst>
          </p:cNvPr>
          <p:cNvSpPr/>
          <p:nvPr/>
        </p:nvSpPr>
        <p:spPr>
          <a:xfrm>
            <a:off x="2860327" y="4195519"/>
            <a:ext cx="219919" cy="219919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57A9D25-2C93-2644-83ED-A8A8C892A588}"/>
              </a:ext>
            </a:extLst>
          </p:cNvPr>
          <p:cNvCxnSpPr>
            <a:stCxn id="13" idx="6"/>
            <a:endCxn id="30" idx="2"/>
          </p:cNvCxnSpPr>
          <p:nvPr/>
        </p:nvCxnSpPr>
        <p:spPr>
          <a:xfrm flipV="1">
            <a:off x="902194" y="3137095"/>
            <a:ext cx="240719" cy="75627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BE0F5B1-06CB-BE47-8C85-668FD14B3E09}"/>
              </a:ext>
            </a:extLst>
          </p:cNvPr>
          <p:cNvCxnSpPr>
            <a:cxnSpLocks/>
            <a:stCxn id="16" idx="6"/>
            <a:endCxn id="14" idx="2"/>
          </p:cNvCxnSpPr>
          <p:nvPr/>
        </p:nvCxnSpPr>
        <p:spPr>
          <a:xfrm flipV="1">
            <a:off x="929695" y="3439603"/>
            <a:ext cx="226968" cy="18563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49A1DBC-3B21-FC47-B8FB-F13D33257D07}"/>
              </a:ext>
            </a:extLst>
          </p:cNvPr>
          <p:cNvCxnSpPr>
            <a:cxnSpLocks/>
            <a:stCxn id="14" idx="5"/>
            <a:endCxn id="22" idx="2"/>
          </p:cNvCxnSpPr>
          <p:nvPr/>
        </p:nvCxnSpPr>
        <p:spPr>
          <a:xfrm>
            <a:off x="1344376" y="3517356"/>
            <a:ext cx="238549" cy="17663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84DDA16-23F1-B342-B1A1-409C18F20F35}"/>
              </a:ext>
            </a:extLst>
          </p:cNvPr>
          <p:cNvCxnSpPr>
            <a:cxnSpLocks/>
            <a:stCxn id="30" idx="6"/>
            <a:endCxn id="15" idx="1"/>
          </p:cNvCxnSpPr>
          <p:nvPr/>
        </p:nvCxnSpPr>
        <p:spPr>
          <a:xfrm>
            <a:off x="1362832" y="3137095"/>
            <a:ext cx="307300" cy="142252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EB868F9B-B037-3C4E-8A6A-97F8D5FB588C}"/>
              </a:ext>
            </a:extLst>
          </p:cNvPr>
          <p:cNvCxnSpPr>
            <a:cxnSpLocks/>
            <a:stCxn id="15" idx="5"/>
            <a:endCxn id="29" idx="2"/>
          </p:cNvCxnSpPr>
          <p:nvPr/>
        </p:nvCxnSpPr>
        <p:spPr>
          <a:xfrm>
            <a:off x="1825639" y="3434854"/>
            <a:ext cx="183547" cy="25375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59B56DFE-6D19-0440-B50C-29D28F2B69FF}"/>
              </a:ext>
            </a:extLst>
          </p:cNvPr>
          <p:cNvCxnSpPr>
            <a:cxnSpLocks/>
            <a:stCxn id="29" idx="6"/>
            <a:endCxn id="28" idx="2"/>
          </p:cNvCxnSpPr>
          <p:nvPr/>
        </p:nvCxnSpPr>
        <p:spPr>
          <a:xfrm>
            <a:off x="2229105" y="3460229"/>
            <a:ext cx="364474" cy="123752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4E77B42-7AF4-B645-BF6A-8AC7D844BC44}"/>
              </a:ext>
            </a:extLst>
          </p:cNvPr>
          <p:cNvCxnSpPr>
            <a:cxnSpLocks/>
            <a:stCxn id="28" idx="6"/>
            <a:endCxn id="27" idx="1"/>
          </p:cNvCxnSpPr>
          <p:nvPr/>
        </p:nvCxnSpPr>
        <p:spPr>
          <a:xfrm>
            <a:off x="2813498" y="3583981"/>
            <a:ext cx="165213" cy="81905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E22737BB-E1C0-D441-BC95-EC58464D4785}"/>
              </a:ext>
            </a:extLst>
          </p:cNvPr>
          <p:cNvCxnSpPr>
            <a:cxnSpLocks/>
            <a:stCxn id="22" idx="6"/>
            <a:endCxn id="21" idx="2"/>
          </p:cNvCxnSpPr>
          <p:nvPr/>
        </p:nvCxnSpPr>
        <p:spPr>
          <a:xfrm>
            <a:off x="1802844" y="3693986"/>
            <a:ext cx="213219" cy="82501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F5DE4AB-BB72-1B4F-A798-4805B95D81D6}"/>
              </a:ext>
            </a:extLst>
          </p:cNvPr>
          <p:cNvCxnSpPr>
            <a:cxnSpLocks/>
            <a:stCxn id="21" idx="6"/>
            <a:endCxn id="26" idx="2"/>
          </p:cNvCxnSpPr>
          <p:nvPr/>
        </p:nvCxnSpPr>
        <p:spPr>
          <a:xfrm>
            <a:off x="2235982" y="3776487"/>
            <a:ext cx="220093" cy="116878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E1EF833C-0958-EC4C-BBA3-9FDAB92816B1}"/>
              </a:ext>
            </a:extLst>
          </p:cNvPr>
          <p:cNvCxnSpPr>
            <a:cxnSpLocks/>
            <a:stCxn id="35" idx="6"/>
            <a:endCxn id="25" idx="2"/>
          </p:cNvCxnSpPr>
          <p:nvPr/>
        </p:nvCxnSpPr>
        <p:spPr>
          <a:xfrm flipV="1">
            <a:off x="2851501" y="4057588"/>
            <a:ext cx="205701" cy="35201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C9042F04-A81C-9444-8D12-7C40E56C310B}"/>
              </a:ext>
            </a:extLst>
          </p:cNvPr>
          <p:cNvCxnSpPr>
            <a:cxnSpLocks/>
            <a:stCxn id="20" idx="6"/>
            <a:endCxn id="35" idx="2"/>
          </p:cNvCxnSpPr>
          <p:nvPr/>
        </p:nvCxnSpPr>
        <p:spPr>
          <a:xfrm flipV="1">
            <a:off x="1995350" y="4092789"/>
            <a:ext cx="636232" cy="48083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95895291-4B2C-A242-B6C3-933673FF13A1}"/>
              </a:ext>
            </a:extLst>
          </p:cNvPr>
          <p:cNvCxnSpPr>
            <a:cxnSpLocks/>
            <a:stCxn id="23" idx="6"/>
            <a:endCxn id="24" idx="2"/>
          </p:cNvCxnSpPr>
          <p:nvPr/>
        </p:nvCxnSpPr>
        <p:spPr>
          <a:xfrm flipV="1">
            <a:off x="2222231" y="4395254"/>
            <a:ext cx="275094" cy="27501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EE20469A-A4E4-634E-95BF-EB1CD89AD26A}"/>
              </a:ext>
            </a:extLst>
          </p:cNvPr>
          <p:cNvCxnSpPr>
            <a:cxnSpLocks/>
            <a:stCxn id="24" idx="6"/>
            <a:endCxn id="36" idx="2"/>
          </p:cNvCxnSpPr>
          <p:nvPr/>
        </p:nvCxnSpPr>
        <p:spPr>
          <a:xfrm flipV="1">
            <a:off x="2717244" y="4305479"/>
            <a:ext cx="143083" cy="89775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0010925C-F48F-374C-BC77-84A8148C9D77}"/>
              </a:ext>
            </a:extLst>
          </p:cNvPr>
          <p:cNvCxnSpPr>
            <a:cxnSpLocks/>
            <a:stCxn id="17" idx="6"/>
            <a:endCxn id="20" idx="1"/>
          </p:cNvCxnSpPr>
          <p:nvPr/>
        </p:nvCxnSpPr>
        <p:spPr>
          <a:xfrm>
            <a:off x="1507211" y="3941492"/>
            <a:ext cx="300426" cy="121626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372A2466-5D96-A944-8CA0-FE3A431864BE}"/>
              </a:ext>
            </a:extLst>
          </p:cNvPr>
          <p:cNvCxnSpPr>
            <a:cxnSpLocks/>
            <a:stCxn id="32" idx="6"/>
            <a:endCxn id="20" idx="2"/>
          </p:cNvCxnSpPr>
          <p:nvPr/>
        </p:nvCxnSpPr>
        <p:spPr>
          <a:xfrm flipV="1">
            <a:off x="1287205" y="4140872"/>
            <a:ext cx="488226" cy="103128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E79D363-73EE-354A-8429-93A0FBB7CFE1}"/>
              </a:ext>
            </a:extLst>
          </p:cNvPr>
          <p:cNvCxnSpPr>
            <a:cxnSpLocks/>
            <a:stCxn id="19" idx="6"/>
            <a:endCxn id="31" idx="2"/>
          </p:cNvCxnSpPr>
          <p:nvPr/>
        </p:nvCxnSpPr>
        <p:spPr>
          <a:xfrm flipV="1">
            <a:off x="1466865" y="4505257"/>
            <a:ext cx="219188" cy="6369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9FC05506-41C5-094C-98B9-76A6A2264A6C}"/>
              </a:ext>
            </a:extLst>
          </p:cNvPr>
          <p:cNvCxnSpPr>
            <a:cxnSpLocks/>
            <a:stCxn id="18" idx="5"/>
            <a:endCxn id="33" idx="1"/>
          </p:cNvCxnSpPr>
          <p:nvPr/>
        </p:nvCxnSpPr>
        <p:spPr>
          <a:xfrm>
            <a:off x="1000617" y="4562385"/>
            <a:ext cx="98876" cy="160751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Freeform 53">
            <a:extLst>
              <a:ext uri="{FF2B5EF4-FFF2-40B4-BE49-F238E27FC236}">
                <a16:creationId xmlns:a16="http://schemas.microsoft.com/office/drawing/2014/main" id="{881C8C0C-8723-DA4D-BC9D-1D14EEDF710E}"/>
              </a:ext>
            </a:extLst>
          </p:cNvPr>
          <p:cNvSpPr/>
          <p:nvPr/>
        </p:nvSpPr>
        <p:spPr>
          <a:xfrm rot="5400000">
            <a:off x="5371127" y="2185381"/>
            <a:ext cx="2539283" cy="3559061"/>
          </a:xfrm>
          <a:custGeom>
            <a:avLst/>
            <a:gdLst>
              <a:gd name="connsiteX0" fmla="*/ 0 w 2539283"/>
              <a:gd name="connsiteY0" fmla="*/ 3540399 h 3540399"/>
              <a:gd name="connsiteX1" fmla="*/ 639434 w 2539283"/>
              <a:gd name="connsiteY1" fmla="*/ 1666803 h 3540399"/>
              <a:gd name="connsiteX2" fmla="*/ 950563 w 2539283"/>
              <a:gd name="connsiteY2" fmla="*/ 0 h 3540399"/>
              <a:gd name="connsiteX3" fmla="*/ 1588724 w 2539283"/>
              <a:gd name="connsiteY3" fmla="*/ 0 h 3540399"/>
              <a:gd name="connsiteX4" fmla="*/ 1899856 w 2539283"/>
              <a:gd name="connsiteY4" fmla="*/ 1666819 h 3540399"/>
              <a:gd name="connsiteX5" fmla="*/ 2539283 w 2539283"/>
              <a:gd name="connsiteY5" fmla="*/ 3540399 h 3540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39283" h="3540399">
                <a:moveTo>
                  <a:pt x="0" y="3540399"/>
                </a:moveTo>
                <a:lnTo>
                  <a:pt x="639434" y="1666803"/>
                </a:lnTo>
                <a:lnTo>
                  <a:pt x="950563" y="0"/>
                </a:lnTo>
                <a:lnTo>
                  <a:pt x="1588724" y="0"/>
                </a:lnTo>
                <a:lnTo>
                  <a:pt x="1899856" y="1666819"/>
                </a:lnTo>
                <a:lnTo>
                  <a:pt x="2539283" y="354039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EB4B5FC4-618F-9345-9749-3744125A912D}"/>
              </a:ext>
            </a:extLst>
          </p:cNvPr>
          <p:cNvCxnSpPr>
            <a:cxnSpLocks/>
          </p:cNvCxnSpPr>
          <p:nvPr/>
        </p:nvCxnSpPr>
        <p:spPr>
          <a:xfrm flipV="1">
            <a:off x="6726017" y="2692067"/>
            <a:ext cx="0" cy="2728956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74024E6E-CC07-6A49-8D22-691F571F239F}"/>
              </a:ext>
            </a:extLst>
          </p:cNvPr>
          <p:cNvSpPr txBox="1"/>
          <p:nvPr/>
        </p:nvSpPr>
        <p:spPr>
          <a:xfrm>
            <a:off x="4861239" y="3764856"/>
            <a:ext cx="10417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</a:rPr>
              <a:t>Research Projects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9A85167-5FB2-6741-9C57-7B8C36AB0732}"/>
              </a:ext>
            </a:extLst>
          </p:cNvPr>
          <p:cNvSpPr txBox="1"/>
          <p:nvPr/>
        </p:nvSpPr>
        <p:spPr>
          <a:xfrm>
            <a:off x="7349796" y="3764856"/>
            <a:ext cx="10417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Products &amp;</a:t>
            </a:r>
          </a:p>
          <a:p>
            <a:pPr algn="r"/>
            <a:r>
              <a:rPr lang="en-US" sz="1000" dirty="0">
                <a:solidFill>
                  <a:schemeClr val="tx1"/>
                </a:solidFill>
              </a:rPr>
              <a:t>Markets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760191A4-BCD1-304A-9ECA-0E32C6FC3CC4}"/>
              </a:ext>
            </a:extLst>
          </p:cNvPr>
          <p:cNvSpPr/>
          <p:nvPr/>
        </p:nvSpPr>
        <p:spPr>
          <a:xfrm>
            <a:off x="5031734" y="3102762"/>
            <a:ext cx="219919" cy="219919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4D33953C-6120-4449-A659-EE2A2FC4F3DE}"/>
              </a:ext>
            </a:extLst>
          </p:cNvPr>
          <p:cNvSpPr/>
          <p:nvPr/>
        </p:nvSpPr>
        <p:spPr>
          <a:xfrm>
            <a:off x="5506122" y="3329643"/>
            <a:ext cx="219919" cy="219919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689C3D97-88A9-A442-BD68-415306251E20}"/>
              </a:ext>
            </a:extLst>
          </p:cNvPr>
          <p:cNvSpPr/>
          <p:nvPr/>
        </p:nvSpPr>
        <p:spPr>
          <a:xfrm>
            <a:off x="5987385" y="3247141"/>
            <a:ext cx="219919" cy="219919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5E06775F-EE05-B84A-BB4C-B68D3ABB6CF0}"/>
              </a:ext>
            </a:extLst>
          </p:cNvPr>
          <p:cNvSpPr/>
          <p:nvPr/>
        </p:nvSpPr>
        <p:spPr>
          <a:xfrm>
            <a:off x="5059235" y="3515273"/>
            <a:ext cx="219919" cy="219919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CC312506-E4FE-BC40-9D21-8EED2A39B301}"/>
              </a:ext>
            </a:extLst>
          </p:cNvPr>
          <p:cNvSpPr/>
          <p:nvPr/>
        </p:nvSpPr>
        <p:spPr>
          <a:xfrm>
            <a:off x="5636751" y="3831532"/>
            <a:ext cx="219919" cy="219919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FA1426BD-8966-D445-8542-F1AF14A0D8EB}"/>
              </a:ext>
            </a:extLst>
          </p:cNvPr>
          <p:cNvSpPr/>
          <p:nvPr/>
        </p:nvSpPr>
        <p:spPr>
          <a:xfrm>
            <a:off x="5162363" y="4374672"/>
            <a:ext cx="219919" cy="219919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F3BC9391-FD54-AC42-A4EB-E179B9624A6F}"/>
              </a:ext>
            </a:extLst>
          </p:cNvPr>
          <p:cNvSpPr/>
          <p:nvPr/>
        </p:nvSpPr>
        <p:spPr>
          <a:xfrm>
            <a:off x="5596405" y="4401666"/>
            <a:ext cx="219919" cy="219919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144C3F30-021E-0340-A9AA-93B6472E963D}"/>
              </a:ext>
            </a:extLst>
          </p:cNvPr>
          <p:cNvSpPr/>
          <p:nvPr/>
        </p:nvSpPr>
        <p:spPr>
          <a:xfrm>
            <a:off x="6124890" y="4030912"/>
            <a:ext cx="219919" cy="219919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6578E198-45F2-DC4D-973A-D63030C58501}"/>
              </a:ext>
            </a:extLst>
          </p:cNvPr>
          <p:cNvSpPr/>
          <p:nvPr/>
        </p:nvSpPr>
        <p:spPr>
          <a:xfrm>
            <a:off x="6365522" y="3666527"/>
            <a:ext cx="219919" cy="219919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0778C610-E1CE-6942-B468-CCA94694EE30}"/>
              </a:ext>
            </a:extLst>
          </p:cNvPr>
          <p:cNvSpPr/>
          <p:nvPr/>
        </p:nvSpPr>
        <p:spPr>
          <a:xfrm>
            <a:off x="5932384" y="3584026"/>
            <a:ext cx="219919" cy="219919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3B0A9CCA-96D4-584E-B087-D3A0F0E917F4}"/>
              </a:ext>
            </a:extLst>
          </p:cNvPr>
          <p:cNvSpPr/>
          <p:nvPr/>
        </p:nvSpPr>
        <p:spPr>
          <a:xfrm>
            <a:off x="6351771" y="4312795"/>
            <a:ext cx="219919" cy="219919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60B7EE8E-31AE-A446-A0DB-C59AE71DCAB6}"/>
              </a:ext>
            </a:extLst>
          </p:cNvPr>
          <p:cNvSpPr/>
          <p:nvPr/>
        </p:nvSpPr>
        <p:spPr>
          <a:xfrm>
            <a:off x="6846784" y="4285294"/>
            <a:ext cx="219919" cy="219919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9197DC25-90C6-6946-9798-33DE8D1C7404}"/>
              </a:ext>
            </a:extLst>
          </p:cNvPr>
          <p:cNvSpPr/>
          <p:nvPr/>
        </p:nvSpPr>
        <p:spPr>
          <a:xfrm>
            <a:off x="7406661" y="3947628"/>
            <a:ext cx="219919" cy="219919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1B94F0CB-465E-4447-9D5F-A65F9BB98C10}"/>
              </a:ext>
            </a:extLst>
          </p:cNvPr>
          <p:cNvSpPr/>
          <p:nvPr/>
        </p:nvSpPr>
        <p:spPr>
          <a:xfrm>
            <a:off x="6805534" y="3783405"/>
            <a:ext cx="219919" cy="219919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57127866-51EF-9043-AEBB-A796BC1B892F}"/>
              </a:ext>
            </a:extLst>
          </p:cNvPr>
          <p:cNvSpPr/>
          <p:nvPr/>
        </p:nvSpPr>
        <p:spPr>
          <a:xfrm>
            <a:off x="7295964" y="3633680"/>
            <a:ext cx="219919" cy="219919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00A994D3-DD80-EB43-861C-33249A1742C6}"/>
              </a:ext>
            </a:extLst>
          </p:cNvPr>
          <p:cNvSpPr/>
          <p:nvPr/>
        </p:nvSpPr>
        <p:spPr>
          <a:xfrm>
            <a:off x="6943038" y="3474021"/>
            <a:ext cx="219919" cy="219919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32A84E57-CDE5-F44E-93F8-C0F0ACE415D1}"/>
              </a:ext>
            </a:extLst>
          </p:cNvPr>
          <p:cNvSpPr/>
          <p:nvPr/>
        </p:nvSpPr>
        <p:spPr>
          <a:xfrm>
            <a:off x="6358645" y="3350269"/>
            <a:ext cx="219919" cy="219919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0E61A91A-9D48-F34E-9535-E5DE15C17314}"/>
              </a:ext>
            </a:extLst>
          </p:cNvPr>
          <p:cNvSpPr/>
          <p:nvPr/>
        </p:nvSpPr>
        <p:spPr>
          <a:xfrm>
            <a:off x="5492372" y="3027135"/>
            <a:ext cx="219919" cy="219919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392103AF-1BDD-2B42-B59F-7524403BFE49}"/>
              </a:ext>
            </a:extLst>
          </p:cNvPr>
          <p:cNvSpPr/>
          <p:nvPr/>
        </p:nvSpPr>
        <p:spPr>
          <a:xfrm>
            <a:off x="6035512" y="4395297"/>
            <a:ext cx="219919" cy="219919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B6A01FE0-E66A-4343-A2E3-85D95F1872F7}"/>
              </a:ext>
            </a:extLst>
          </p:cNvPr>
          <p:cNvSpPr/>
          <p:nvPr/>
        </p:nvSpPr>
        <p:spPr>
          <a:xfrm>
            <a:off x="5416745" y="4134040"/>
            <a:ext cx="219919" cy="219919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8314CF88-9BA4-AE4E-A658-F044A49C9DBB}"/>
              </a:ext>
            </a:extLst>
          </p:cNvPr>
          <p:cNvSpPr/>
          <p:nvPr/>
        </p:nvSpPr>
        <p:spPr>
          <a:xfrm>
            <a:off x="5416746" y="4690930"/>
            <a:ext cx="219919" cy="219919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135CF2F7-D3E7-0D49-A59A-3CD491D9004C}"/>
              </a:ext>
            </a:extLst>
          </p:cNvPr>
          <p:cNvSpPr/>
          <p:nvPr/>
        </p:nvSpPr>
        <p:spPr>
          <a:xfrm>
            <a:off x="4956107" y="4690930"/>
            <a:ext cx="219919" cy="219919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9CD85DCF-E03A-D142-800F-98D019D0EC8D}"/>
              </a:ext>
            </a:extLst>
          </p:cNvPr>
          <p:cNvSpPr/>
          <p:nvPr/>
        </p:nvSpPr>
        <p:spPr>
          <a:xfrm>
            <a:off x="6981041" y="3982829"/>
            <a:ext cx="219919" cy="219919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2D5194A2-41BB-474F-A2B3-10598B52EE55}"/>
              </a:ext>
            </a:extLst>
          </p:cNvPr>
          <p:cNvSpPr/>
          <p:nvPr/>
        </p:nvSpPr>
        <p:spPr>
          <a:xfrm>
            <a:off x="7209786" y="4195519"/>
            <a:ext cx="219919" cy="219919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50E9A047-57C0-8047-9D34-FC00B772710B}"/>
              </a:ext>
            </a:extLst>
          </p:cNvPr>
          <p:cNvCxnSpPr>
            <a:stCxn id="58" idx="6"/>
            <a:endCxn id="75" idx="2"/>
          </p:cNvCxnSpPr>
          <p:nvPr/>
        </p:nvCxnSpPr>
        <p:spPr>
          <a:xfrm flipV="1">
            <a:off x="5251653" y="3137095"/>
            <a:ext cx="240719" cy="75627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1B05F187-A775-3C46-B440-2BBB7527281E}"/>
              </a:ext>
            </a:extLst>
          </p:cNvPr>
          <p:cNvCxnSpPr>
            <a:cxnSpLocks/>
            <a:stCxn id="61" idx="6"/>
            <a:endCxn id="59" idx="2"/>
          </p:cNvCxnSpPr>
          <p:nvPr/>
        </p:nvCxnSpPr>
        <p:spPr>
          <a:xfrm flipV="1">
            <a:off x="5279154" y="3439603"/>
            <a:ext cx="226968" cy="185630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B470E1DF-5AD7-1D46-BB01-C2CED4892A82}"/>
              </a:ext>
            </a:extLst>
          </p:cNvPr>
          <p:cNvCxnSpPr>
            <a:cxnSpLocks/>
            <a:stCxn id="59" idx="5"/>
            <a:endCxn id="67" idx="2"/>
          </p:cNvCxnSpPr>
          <p:nvPr/>
        </p:nvCxnSpPr>
        <p:spPr>
          <a:xfrm>
            <a:off x="5693835" y="3517356"/>
            <a:ext cx="238549" cy="176630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269C7180-B05B-CF45-BF49-B6EF3EF7235B}"/>
              </a:ext>
            </a:extLst>
          </p:cNvPr>
          <p:cNvCxnSpPr>
            <a:cxnSpLocks/>
            <a:stCxn id="75" idx="6"/>
            <a:endCxn id="60" idx="1"/>
          </p:cNvCxnSpPr>
          <p:nvPr/>
        </p:nvCxnSpPr>
        <p:spPr>
          <a:xfrm>
            <a:off x="5712291" y="3137095"/>
            <a:ext cx="307300" cy="142252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D19F670C-F54B-EA40-AC28-6950C1F4E789}"/>
              </a:ext>
            </a:extLst>
          </p:cNvPr>
          <p:cNvCxnSpPr>
            <a:cxnSpLocks/>
            <a:stCxn id="60" idx="5"/>
            <a:endCxn id="74" idx="2"/>
          </p:cNvCxnSpPr>
          <p:nvPr/>
        </p:nvCxnSpPr>
        <p:spPr>
          <a:xfrm>
            <a:off x="6175098" y="3434854"/>
            <a:ext cx="183547" cy="25375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DEA11F11-1D60-8B4A-B26A-BAC0F057A0EB}"/>
              </a:ext>
            </a:extLst>
          </p:cNvPr>
          <p:cNvCxnSpPr>
            <a:cxnSpLocks/>
            <a:stCxn id="74" idx="6"/>
            <a:endCxn id="73" idx="2"/>
          </p:cNvCxnSpPr>
          <p:nvPr/>
        </p:nvCxnSpPr>
        <p:spPr>
          <a:xfrm>
            <a:off x="6578564" y="3460229"/>
            <a:ext cx="364474" cy="123752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6F4BDC68-C8FE-9540-AB21-EECD62B21510}"/>
              </a:ext>
            </a:extLst>
          </p:cNvPr>
          <p:cNvCxnSpPr>
            <a:cxnSpLocks/>
            <a:stCxn id="73" idx="6"/>
            <a:endCxn id="72" idx="1"/>
          </p:cNvCxnSpPr>
          <p:nvPr/>
        </p:nvCxnSpPr>
        <p:spPr>
          <a:xfrm>
            <a:off x="7162957" y="3583981"/>
            <a:ext cx="165213" cy="81905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8F796701-8E71-814B-9056-08F7340AF892}"/>
              </a:ext>
            </a:extLst>
          </p:cNvPr>
          <p:cNvCxnSpPr>
            <a:cxnSpLocks/>
            <a:stCxn id="67" idx="6"/>
            <a:endCxn id="66" idx="2"/>
          </p:cNvCxnSpPr>
          <p:nvPr/>
        </p:nvCxnSpPr>
        <p:spPr>
          <a:xfrm>
            <a:off x="6152303" y="3693986"/>
            <a:ext cx="213219" cy="82501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E5AC8EC3-F58A-084E-8E73-5627C70A897A}"/>
              </a:ext>
            </a:extLst>
          </p:cNvPr>
          <p:cNvCxnSpPr>
            <a:cxnSpLocks/>
            <a:stCxn id="66" idx="6"/>
            <a:endCxn id="71" idx="2"/>
          </p:cNvCxnSpPr>
          <p:nvPr/>
        </p:nvCxnSpPr>
        <p:spPr>
          <a:xfrm>
            <a:off x="6585441" y="3776487"/>
            <a:ext cx="220093" cy="116878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4850F25E-384B-1943-BC65-1B7FF393AD3C}"/>
              </a:ext>
            </a:extLst>
          </p:cNvPr>
          <p:cNvCxnSpPr>
            <a:cxnSpLocks/>
            <a:stCxn id="80" idx="6"/>
            <a:endCxn id="70" idx="2"/>
          </p:cNvCxnSpPr>
          <p:nvPr/>
        </p:nvCxnSpPr>
        <p:spPr>
          <a:xfrm flipV="1">
            <a:off x="7200960" y="4057588"/>
            <a:ext cx="205701" cy="35201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BEF1EE60-F6F3-9A4E-9A89-E4E5F3854A25}"/>
              </a:ext>
            </a:extLst>
          </p:cNvPr>
          <p:cNvCxnSpPr>
            <a:cxnSpLocks/>
            <a:stCxn id="65" idx="6"/>
            <a:endCxn id="80" idx="2"/>
          </p:cNvCxnSpPr>
          <p:nvPr/>
        </p:nvCxnSpPr>
        <p:spPr>
          <a:xfrm flipV="1">
            <a:off x="6344809" y="4092789"/>
            <a:ext cx="636232" cy="48083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73E92136-D7D5-4A44-9373-525586234C05}"/>
              </a:ext>
            </a:extLst>
          </p:cNvPr>
          <p:cNvCxnSpPr>
            <a:cxnSpLocks/>
            <a:stCxn id="68" idx="6"/>
            <a:endCxn id="69" idx="2"/>
          </p:cNvCxnSpPr>
          <p:nvPr/>
        </p:nvCxnSpPr>
        <p:spPr>
          <a:xfrm flipV="1">
            <a:off x="6571690" y="4395254"/>
            <a:ext cx="275094" cy="27501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9A180D90-5531-1844-BFED-D8A1DFD31AAE}"/>
              </a:ext>
            </a:extLst>
          </p:cNvPr>
          <p:cNvCxnSpPr>
            <a:cxnSpLocks/>
            <a:stCxn id="69" idx="6"/>
            <a:endCxn id="81" idx="2"/>
          </p:cNvCxnSpPr>
          <p:nvPr/>
        </p:nvCxnSpPr>
        <p:spPr>
          <a:xfrm flipV="1">
            <a:off x="7066703" y="4305479"/>
            <a:ext cx="143083" cy="89775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35D46CB7-3004-2543-B815-1B45BC68831E}"/>
              </a:ext>
            </a:extLst>
          </p:cNvPr>
          <p:cNvCxnSpPr>
            <a:cxnSpLocks/>
            <a:stCxn id="62" idx="6"/>
            <a:endCxn id="65" idx="1"/>
          </p:cNvCxnSpPr>
          <p:nvPr/>
        </p:nvCxnSpPr>
        <p:spPr>
          <a:xfrm>
            <a:off x="5856670" y="3941492"/>
            <a:ext cx="300426" cy="121626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80B5C709-451F-814E-8CBE-AA8F5EF42A84}"/>
              </a:ext>
            </a:extLst>
          </p:cNvPr>
          <p:cNvCxnSpPr>
            <a:cxnSpLocks/>
            <a:stCxn id="77" idx="6"/>
            <a:endCxn id="65" idx="2"/>
          </p:cNvCxnSpPr>
          <p:nvPr/>
        </p:nvCxnSpPr>
        <p:spPr>
          <a:xfrm flipV="1">
            <a:off x="5636664" y="4140872"/>
            <a:ext cx="488226" cy="103128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8B1C3769-DF7A-1845-8BA8-26CCBBF298D9}"/>
              </a:ext>
            </a:extLst>
          </p:cNvPr>
          <p:cNvCxnSpPr>
            <a:cxnSpLocks/>
            <a:stCxn id="64" idx="6"/>
            <a:endCxn id="76" idx="2"/>
          </p:cNvCxnSpPr>
          <p:nvPr/>
        </p:nvCxnSpPr>
        <p:spPr>
          <a:xfrm flipV="1">
            <a:off x="5816324" y="4505257"/>
            <a:ext cx="219188" cy="6369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F6008268-7823-C747-A565-924A89DE52B4}"/>
              </a:ext>
            </a:extLst>
          </p:cNvPr>
          <p:cNvCxnSpPr>
            <a:cxnSpLocks/>
            <a:stCxn id="63" idx="5"/>
            <a:endCxn id="78" idx="1"/>
          </p:cNvCxnSpPr>
          <p:nvPr/>
        </p:nvCxnSpPr>
        <p:spPr>
          <a:xfrm>
            <a:off x="5350076" y="4562385"/>
            <a:ext cx="98876" cy="160751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Oval 98">
            <a:extLst>
              <a:ext uri="{FF2B5EF4-FFF2-40B4-BE49-F238E27FC236}">
                <a16:creationId xmlns:a16="http://schemas.microsoft.com/office/drawing/2014/main" id="{BC7DD79B-638C-6A4B-BA7F-C9C5899621F7}"/>
              </a:ext>
            </a:extLst>
          </p:cNvPr>
          <p:cNvSpPr/>
          <p:nvPr/>
        </p:nvSpPr>
        <p:spPr>
          <a:xfrm>
            <a:off x="5245741" y="2549790"/>
            <a:ext cx="219919" cy="21991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8632D46D-A9D0-2342-A1C3-28896398CFD6}"/>
              </a:ext>
            </a:extLst>
          </p:cNvPr>
          <p:cNvSpPr txBox="1"/>
          <p:nvPr/>
        </p:nvSpPr>
        <p:spPr>
          <a:xfrm>
            <a:off x="2995686" y="5237754"/>
            <a:ext cx="12956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Commercialization</a:t>
            </a:r>
          </a:p>
        </p:txBody>
      </p:sp>
      <p:sp>
        <p:nvSpPr>
          <p:cNvPr id="101" name="Right Arrow 100">
            <a:extLst>
              <a:ext uri="{FF2B5EF4-FFF2-40B4-BE49-F238E27FC236}">
                <a16:creationId xmlns:a16="http://schemas.microsoft.com/office/drawing/2014/main" id="{F30C0A94-A356-5540-81C3-9880CC7F0B69}"/>
              </a:ext>
            </a:extLst>
          </p:cNvPr>
          <p:cNvSpPr/>
          <p:nvPr/>
        </p:nvSpPr>
        <p:spPr>
          <a:xfrm>
            <a:off x="4800678" y="5164349"/>
            <a:ext cx="3951126" cy="393032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8E4A5B01-6A0D-934A-BDA2-36C0251E9072}"/>
              </a:ext>
            </a:extLst>
          </p:cNvPr>
          <p:cNvSpPr txBox="1"/>
          <p:nvPr/>
        </p:nvSpPr>
        <p:spPr>
          <a:xfrm>
            <a:off x="4803998" y="5237754"/>
            <a:ext cx="10507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Research 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E3763091-56C3-6046-A43B-00B4FC9C1206}"/>
              </a:ext>
            </a:extLst>
          </p:cNvPr>
          <p:cNvSpPr txBox="1"/>
          <p:nvPr/>
        </p:nvSpPr>
        <p:spPr>
          <a:xfrm>
            <a:off x="6183858" y="5237754"/>
            <a:ext cx="10507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Development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423B0790-8123-374C-8014-300E4A7F97AE}"/>
              </a:ext>
            </a:extLst>
          </p:cNvPr>
          <p:cNvSpPr txBox="1"/>
          <p:nvPr/>
        </p:nvSpPr>
        <p:spPr>
          <a:xfrm>
            <a:off x="7395368" y="5237754"/>
            <a:ext cx="12956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Commercialization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A26BCD04-0EBE-594B-BE8B-D2F4ED804ABD}"/>
              </a:ext>
            </a:extLst>
          </p:cNvPr>
          <p:cNvSpPr txBox="1"/>
          <p:nvPr/>
        </p:nvSpPr>
        <p:spPr>
          <a:xfrm>
            <a:off x="335529" y="2030845"/>
            <a:ext cx="4082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Past: closed innovation model where corporate innovation used to be all internal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D65EED0F-10F2-364A-82F2-47C6E0D4197C}"/>
              </a:ext>
            </a:extLst>
          </p:cNvPr>
          <p:cNvSpPr txBox="1"/>
          <p:nvPr/>
        </p:nvSpPr>
        <p:spPr>
          <a:xfrm>
            <a:off x="4692894" y="2030845"/>
            <a:ext cx="4166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Today: Open innovation where integrating external knowledge is imperative to keeping ahead</a:t>
            </a:r>
          </a:p>
        </p:txBody>
      </p: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FD5AF1CC-36DC-0E4E-85D4-E1CF9C781B9C}"/>
              </a:ext>
            </a:extLst>
          </p:cNvPr>
          <p:cNvCxnSpPr>
            <a:cxnSpLocks/>
            <a:stCxn id="99" idx="4"/>
            <a:endCxn id="75" idx="1"/>
          </p:cNvCxnSpPr>
          <p:nvPr/>
        </p:nvCxnSpPr>
        <p:spPr>
          <a:xfrm>
            <a:off x="5355701" y="2769709"/>
            <a:ext cx="168877" cy="289632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Oval 107">
            <a:extLst>
              <a:ext uri="{FF2B5EF4-FFF2-40B4-BE49-F238E27FC236}">
                <a16:creationId xmlns:a16="http://schemas.microsoft.com/office/drawing/2014/main" id="{1B042E27-0020-6E4A-B447-4AC6F2CFD8CD}"/>
              </a:ext>
            </a:extLst>
          </p:cNvPr>
          <p:cNvSpPr/>
          <p:nvPr/>
        </p:nvSpPr>
        <p:spPr>
          <a:xfrm>
            <a:off x="5647754" y="5001045"/>
            <a:ext cx="219919" cy="21991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F4910B2B-0EA5-9443-A554-B4FAFBF90886}"/>
              </a:ext>
            </a:extLst>
          </p:cNvPr>
          <p:cNvCxnSpPr>
            <a:cxnSpLocks/>
            <a:stCxn id="108" idx="7"/>
            <a:endCxn id="76" idx="3"/>
          </p:cNvCxnSpPr>
          <p:nvPr/>
        </p:nvCxnSpPr>
        <p:spPr>
          <a:xfrm flipV="1">
            <a:off x="5835467" y="4583010"/>
            <a:ext cx="232251" cy="450241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Oval 109">
            <a:extLst>
              <a:ext uri="{FF2B5EF4-FFF2-40B4-BE49-F238E27FC236}">
                <a16:creationId xmlns:a16="http://schemas.microsoft.com/office/drawing/2014/main" id="{2598665C-2825-C345-AFF2-059EACCF3B91}"/>
              </a:ext>
            </a:extLst>
          </p:cNvPr>
          <p:cNvSpPr/>
          <p:nvPr/>
        </p:nvSpPr>
        <p:spPr>
          <a:xfrm>
            <a:off x="6763007" y="3043300"/>
            <a:ext cx="219919" cy="21991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6BED338F-A6AD-6343-A80F-715363297830}"/>
              </a:ext>
            </a:extLst>
          </p:cNvPr>
          <p:cNvCxnSpPr>
            <a:cxnSpLocks/>
            <a:stCxn id="110" idx="4"/>
            <a:endCxn id="73" idx="0"/>
          </p:cNvCxnSpPr>
          <p:nvPr/>
        </p:nvCxnSpPr>
        <p:spPr>
          <a:xfrm>
            <a:off x="6872967" y="3263219"/>
            <a:ext cx="180031" cy="210802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Oval 111">
            <a:extLst>
              <a:ext uri="{FF2B5EF4-FFF2-40B4-BE49-F238E27FC236}">
                <a16:creationId xmlns:a16="http://schemas.microsoft.com/office/drawing/2014/main" id="{BA63121B-1340-5842-BF3E-CCE98A23F232}"/>
              </a:ext>
            </a:extLst>
          </p:cNvPr>
          <p:cNvSpPr/>
          <p:nvPr/>
        </p:nvSpPr>
        <p:spPr>
          <a:xfrm>
            <a:off x="6610894" y="4798408"/>
            <a:ext cx="219919" cy="21991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D1388936-BB1B-DD45-A405-7F973ED7F116}"/>
              </a:ext>
            </a:extLst>
          </p:cNvPr>
          <p:cNvCxnSpPr>
            <a:cxnSpLocks/>
            <a:stCxn id="68" idx="4"/>
            <a:endCxn id="112" idx="1"/>
          </p:cNvCxnSpPr>
          <p:nvPr/>
        </p:nvCxnSpPr>
        <p:spPr>
          <a:xfrm>
            <a:off x="6461731" y="4532714"/>
            <a:ext cx="181369" cy="297900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>
            <a:extLst>
              <a:ext uri="{FF2B5EF4-FFF2-40B4-BE49-F238E27FC236}">
                <a16:creationId xmlns:a16="http://schemas.microsoft.com/office/drawing/2014/main" id="{81A93675-D3DA-4E40-AE91-2E517CCE83EF}"/>
              </a:ext>
            </a:extLst>
          </p:cNvPr>
          <p:cNvSpPr/>
          <p:nvPr/>
        </p:nvSpPr>
        <p:spPr>
          <a:xfrm>
            <a:off x="7274357" y="4588211"/>
            <a:ext cx="219919" cy="21991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1D7B56BF-969E-004C-B2D6-BB015C7FF518}"/>
              </a:ext>
            </a:extLst>
          </p:cNvPr>
          <p:cNvCxnSpPr>
            <a:cxnSpLocks/>
            <a:stCxn id="114" idx="7"/>
          </p:cNvCxnSpPr>
          <p:nvPr/>
        </p:nvCxnSpPr>
        <p:spPr>
          <a:xfrm flipV="1">
            <a:off x="7462070" y="4164966"/>
            <a:ext cx="92685" cy="455451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9937C39B-8BF8-CC47-B6D1-B7442D641133}"/>
              </a:ext>
            </a:extLst>
          </p:cNvPr>
          <p:cNvCxnSpPr>
            <a:cxnSpLocks/>
            <a:stCxn id="112" idx="0"/>
            <a:endCxn id="69" idx="4"/>
          </p:cNvCxnSpPr>
          <p:nvPr/>
        </p:nvCxnSpPr>
        <p:spPr>
          <a:xfrm flipV="1">
            <a:off x="6720854" y="4505213"/>
            <a:ext cx="235890" cy="293195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8146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7200" dirty="0"/>
              <a:t>The MIRICO Journey</a:t>
            </a:r>
          </a:p>
        </p:txBody>
      </p:sp>
    </p:spTree>
    <p:extLst>
      <p:ext uri="{BB962C8B-B14F-4D97-AF65-F5344CB8AC3E}">
        <p14:creationId xmlns:p14="http://schemas.microsoft.com/office/powerpoint/2010/main" val="3679019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450E2-3965-AC4E-8D0D-A39C8E490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From lab to product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EA0A6B-1300-684D-93B2-8E402212908E}"/>
              </a:ext>
            </a:extLst>
          </p:cNvPr>
          <p:cNvSpPr>
            <a:spLocks noGrp="1"/>
          </p:cNvSpPr>
          <p:nvPr>
            <p:ph type="body" idx="28"/>
          </p:nvPr>
        </p:nvSpPr>
        <p:spPr/>
        <p:txBody>
          <a:bodyPr/>
          <a:lstStyle/>
          <a:p>
            <a:r>
              <a:rPr lang="en-GB" dirty="0"/>
              <a:t>MIRICO</a:t>
            </a: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6A466B9F-AA3B-6D49-8A1B-492B0C660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598" y="2755724"/>
            <a:ext cx="3119621" cy="265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AL Space £3.5 million for STFC spin out using space technology to monitor  the environment">
            <a:extLst>
              <a:ext uri="{FF2B5EF4-FFF2-40B4-BE49-F238E27FC236}">
                <a16:creationId xmlns:a16="http://schemas.microsoft.com/office/drawing/2014/main" id="{C4532B1D-0E06-EA40-8BA7-32B03C3EA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16" y="3108596"/>
            <a:ext cx="2959293" cy="197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681D71B-A286-864A-BDC7-996D5A16165E}"/>
              </a:ext>
            </a:extLst>
          </p:cNvPr>
          <p:cNvCxnSpPr/>
          <p:nvPr/>
        </p:nvCxnSpPr>
        <p:spPr>
          <a:xfrm>
            <a:off x="3820438" y="4246323"/>
            <a:ext cx="182816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2501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450E2-3965-AC4E-8D0D-A39C8E490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Numerous challenges: IP, team, market engineering, sales….. 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EA0A6B-1300-684D-93B2-8E402212908E}"/>
              </a:ext>
            </a:extLst>
          </p:cNvPr>
          <p:cNvSpPr>
            <a:spLocks noGrp="1"/>
          </p:cNvSpPr>
          <p:nvPr>
            <p:ph type="body" idx="28"/>
          </p:nvPr>
        </p:nvSpPr>
        <p:spPr/>
        <p:txBody>
          <a:bodyPr/>
          <a:lstStyle/>
          <a:p>
            <a:r>
              <a:rPr lang="en-GB" dirty="0"/>
              <a:t>MIRICO</a:t>
            </a:r>
          </a:p>
          <a:p>
            <a:endParaRPr lang="en-GB" dirty="0"/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6A466B9F-AA3B-6D49-8A1B-492B0C660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598" y="2755724"/>
            <a:ext cx="3119621" cy="265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AL Space £3.5 million for STFC spin out using space technology to monitor  the environment">
            <a:extLst>
              <a:ext uri="{FF2B5EF4-FFF2-40B4-BE49-F238E27FC236}">
                <a16:creationId xmlns:a16="http://schemas.microsoft.com/office/drawing/2014/main" id="{C4532B1D-0E06-EA40-8BA7-32B03C3EA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16" y="3108596"/>
            <a:ext cx="2959293" cy="197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A49B52EA-0A81-0C47-B9EE-89DCB952C65C}"/>
              </a:ext>
            </a:extLst>
          </p:cNvPr>
          <p:cNvSpPr/>
          <p:nvPr/>
        </p:nvSpPr>
        <p:spPr>
          <a:xfrm>
            <a:off x="3616909" y="2566905"/>
            <a:ext cx="2245272" cy="2927437"/>
          </a:xfrm>
          <a:custGeom>
            <a:avLst/>
            <a:gdLst>
              <a:gd name="connsiteX0" fmla="*/ 0 w 2304789"/>
              <a:gd name="connsiteY0" fmla="*/ 1704470 h 2927437"/>
              <a:gd name="connsiteX1" fmla="*/ 764087 w 2304789"/>
              <a:gd name="connsiteY1" fmla="*/ 827648 h 2927437"/>
              <a:gd name="connsiteX2" fmla="*/ 826718 w 2304789"/>
              <a:gd name="connsiteY2" fmla="*/ 1879835 h 2927437"/>
              <a:gd name="connsiteX3" fmla="*/ 1340285 w 2304789"/>
              <a:gd name="connsiteY3" fmla="*/ 1291111 h 2927437"/>
              <a:gd name="connsiteX4" fmla="*/ 1240076 w 2304789"/>
              <a:gd name="connsiteY4" fmla="*/ 2280668 h 2927437"/>
              <a:gd name="connsiteX5" fmla="*/ 613775 w 2304789"/>
              <a:gd name="connsiteY5" fmla="*/ 1954991 h 2927437"/>
              <a:gd name="connsiteX6" fmla="*/ 551145 w 2304789"/>
              <a:gd name="connsiteY6" fmla="*/ 2731605 h 2927437"/>
              <a:gd name="connsiteX7" fmla="*/ 1290181 w 2304789"/>
              <a:gd name="connsiteY7" fmla="*/ 2831813 h 2927437"/>
              <a:gd name="connsiteX8" fmla="*/ 1929008 w 2304789"/>
              <a:gd name="connsiteY8" fmla="*/ 1529106 h 2927437"/>
              <a:gd name="connsiteX9" fmla="*/ 1390389 w 2304789"/>
              <a:gd name="connsiteY9" fmla="*/ 639758 h 2927437"/>
              <a:gd name="connsiteX10" fmla="*/ 1966586 w 2304789"/>
              <a:gd name="connsiteY10" fmla="*/ 931 h 2927437"/>
              <a:gd name="connsiteX11" fmla="*/ 1916482 w 2304789"/>
              <a:gd name="connsiteY11" fmla="*/ 777544 h 2927437"/>
              <a:gd name="connsiteX12" fmla="*/ 2304789 w 2304789"/>
              <a:gd name="connsiteY12" fmla="*/ 1028065 h 2927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04789" h="2927437">
                <a:moveTo>
                  <a:pt x="0" y="1704470"/>
                </a:moveTo>
                <a:cubicBezTo>
                  <a:pt x="313150" y="1251445"/>
                  <a:pt x="626301" y="798420"/>
                  <a:pt x="764087" y="827648"/>
                </a:cubicBezTo>
                <a:cubicBezTo>
                  <a:pt x="901873" y="856875"/>
                  <a:pt x="730685" y="1802591"/>
                  <a:pt x="826718" y="1879835"/>
                </a:cubicBezTo>
                <a:cubicBezTo>
                  <a:pt x="922751" y="1957079"/>
                  <a:pt x="1271392" y="1224306"/>
                  <a:pt x="1340285" y="1291111"/>
                </a:cubicBezTo>
                <a:cubicBezTo>
                  <a:pt x="1409178" y="1357916"/>
                  <a:pt x="1361161" y="2170021"/>
                  <a:pt x="1240076" y="2280668"/>
                </a:cubicBezTo>
                <a:cubicBezTo>
                  <a:pt x="1118991" y="2391315"/>
                  <a:pt x="728597" y="1879835"/>
                  <a:pt x="613775" y="1954991"/>
                </a:cubicBezTo>
                <a:cubicBezTo>
                  <a:pt x="498953" y="2030147"/>
                  <a:pt x="438411" y="2585468"/>
                  <a:pt x="551145" y="2731605"/>
                </a:cubicBezTo>
                <a:cubicBezTo>
                  <a:pt x="663879" y="2877742"/>
                  <a:pt x="1060537" y="3032229"/>
                  <a:pt x="1290181" y="2831813"/>
                </a:cubicBezTo>
                <a:cubicBezTo>
                  <a:pt x="1519825" y="2631397"/>
                  <a:pt x="1912307" y="1894449"/>
                  <a:pt x="1929008" y="1529106"/>
                </a:cubicBezTo>
                <a:cubicBezTo>
                  <a:pt x="1945709" y="1163763"/>
                  <a:pt x="1384126" y="894454"/>
                  <a:pt x="1390389" y="639758"/>
                </a:cubicBezTo>
                <a:cubicBezTo>
                  <a:pt x="1396652" y="385062"/>
                  <a:pt x="1878904" y="-22033"/>
                  <a:pt x="1966586" y="931"/>
                </a:cubicBezTo>
                <a:cubicBezTo>
                  <a:pt x="2054268" y="23895"/>
                  <a:pt x="1860115" y="606355"/>
                  <a:pt x="1916482" y="777544"/>
                </a:cubicBezTo>
                <a:cubicBezTo>
                  <a:pt x="1972849" y="948733"/>
                  <a:pt x="2138819" y="988399"/>
                  <a:pt x="2304789" y="1028065"/>
                </a:cubicBezTo>
              </a:path>
            </a:pathLst>
          </a:custGeom>
          <a:noFill/>
          <a:ln>
            <a:solidFill>
              <a:schemeClr val="accent2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8236651"/>
      </p:ext>
    </p:extLst>
  </p:cSld>
  <p:clrMapOvr>
    <a:masterClrMapping/>
  </p:clrMapOvr>
</p:sld>
</file>

<file path=ppt/theme/theme1.xml><?xml version="1.0" encoding="utf-8"?>
<a:theme xmlns:a="http://schemas.openxmlformats.org/drawingml/2006/main" name="Sophisticated Business">
  <a:themeElements>
    <a:clrScheme name="Custom 4">
      <a:dk1>
        <a:srgbClr val="345273"/>
      </a:dk1>
      <a:lt1>
        <a:srgbClr val="FFFFFF"/>
      </a:lt1>
      <a:dk2>
        <a:srgbClr val="08C6F9"/>
      </a:dk2>
      <a:lt2>
        <a:srgbClr val="7D7C7F"/>
      </a:lt2>
      <a:accent1>
        <a:srgbClr val="42A6FF"/>
      </a:accent1>
      <a:accent2>
        <a:srgbClr val="3087FE"/>
      </a:accent2>
      <a:accent3>
        <a:srgbClr val="2A92FD"/>
      </a:accent3>
      <a:accent4>
        <a:srgbClr val="239CFC"/>
      </a:accent4>
      <a:accent5>
        <a:srgbClr val="1CA7FC"/>
      </a:accent5>
      <a:accent6>
        <a:srgbClr val="15B1FB"/>
      </a:accent6>
      <a:hlink>
        <a:srgbClr val="06C6F9"/>
      </a:hlink>
      <a:folHlink>
        <a:srgbClr val="8C8C8C"/>
      </a:folHlink>
    </a:clrScheme>
    <a:fontScheme name="Sophisticated Business">
      <a:majorFont>
        <a:latin typeface="Franklin Gothic Book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pattFill prst="dkUpDiag">
          <a:fgClr>
            <a:schemeClr val="bg2">
              <a:lumMod val="50000"/>
            </a:schemeClr>
          </a:fgClr>
          <a:bgClr>
            <a:schemeClr val="bg2">
              <a:lumMod val="65000"/>
            </a:schemeClr>
          </a:bgClr>
        </a:pattFill>
        <a:ln>
          <a:noFill/>
        </a:ln>
      </a:spPr>
      <a:bodyPr wrap="none" lIns="228600" tIns="228600" rIns="228600" bIns="228600" rtlCol="0" anchor="ctr">
        <a:noAutofit/>
      </a:bodyPr>
      <a:lstStyle>
        <a:defPPr algn="ctr">
          <a:defRPr sz="1400" dirty="0" smtClean="0">
            <a:solidFill>
              <a:schemeClr val="bg1"/>
            </a:solidFill>
            <a:latin typeface="Franklin Gothic Demi Cond" panose="020B07060304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lnSpc>
            <a:spcPct val="120000"/>
          </a:lnSpc>
          <a:defRPr dirty="0">
            <a:solidFill>
              <a:schemeClr val="tx2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Sophisticated Business">
      <a:dk1>
        <a:sysClr val="windowText" lastClr="000000"/>
      </a:dk1>
      <a:lt1>
        <a:sysClr val="window" lastClr="FFFFFF"/>
      </a:lt1>
      <a:dk2>
        <a:srgbClr val="897C57"/>
      </a:dk2>
      <a:lt2>
        <a:srgbClr val="FFFFFF"/>
      </a:lt2>
      <a:accent1>
        <a:srgbClr val="3C8689"/>
      </a:accent1>
      <a:accent2>
        <a:srgbClr val="E2BA41"/>
      </a:accent2>
      <a:accent3>
        <a:srgbClr val="C8904D"/>
      </a:accent3>
      <a:accent4>
        <a:srgbClr val="66AF9E"/>
      </a:accent4>
      <a:accent5>
        <a:srgbClr val="897C57"/>
      </a:accent5>
      <a:accent6>
        <a:srgbClr val="AF9D66"/>
      </a:accent6>
      <a:hlink>
        <a:srgbClr val="3C8689"/>
      </a:hlink>
      <a:folHlink>
        <a:srgbClr val="897C57"/>
      </a:folHlink>
    </a:clrScheme>
    <a:fontScheme name="Sophisticated Business">
      <a:majorFont>
        <a:latin typeface="Franklin Gothic Book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ophisticated Business">
      <a:dk1>
        <a:sysClr val="windowText" lastClr="000000"/>
      </a:dk1>
      <a:lt1>
        <a:sysClr val="window" lastClr="FFFFFF"/>
      </a:lt1>
      <a:dk2>
        <a:srgbClr val="897C57"/>
      </a:dk2>
      <a:lt2>
        <a:srgbClr val="FFFFFF"/>
      </a:lt2>
      <a:accent1>
        <a:srgbClr val="3C8689"/>
      </a:accent1>
      <a:accent2>
        <a:srgbClr val="E2BA41"/>
      </a:accent2>
      <a:accent3>
        <a:srgbClr val="C8904D"/>
      </a:accent3>
      <a:accent4>
        <a:srgbClr val="66AF9E"/>
      </a:accent4>
      <a:accent5>
        <a:srgbClr val="897C57"/>
      </a:accent5>
      <a:accent6>
        <a:srgbClr val="AF9D66"/>
      </a:accent6>
      <a:hlink>
        <a:srgbClr val="3C8689"/>
      </a:hlink>
      <a:folHlink>
        <a:srgbClr val="897C57"/>
      </a:folHlink>
    </a:clrScheme>
    <a:fontScheme name="Sophisticated Business">
      <a:majorFont>
        <a:latin typeface="Franklin Gothic Book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C7C142F56A01409C119642B71E6A98" ma:contentTypeVersion="12" ma:contentTypeDescription="Create a new document." ma:contentTypeScope="" ma:versionID="e1b466aff18099f9ca833175822d8260">
  <xsd:schema xmlns:xsd="http://www.w3.org/2001/XMLSchema" xmlns:xs="http://www.w3.org/2001/XMLSchema" xmlns:p="http://schemas.microsoft.com/office/2006/metadata/properties" xmlns:ns2="eee36043-cce6-4873-b40b-ccf1fcda3836" xmlns:ns3="096324ce-f6d2-41ab-bf7e-f12258670e08" targetNamespace="http://schemas.microsoft.com/office/2006/metadata/properties" ma:root="true" ma:fieldsID="f48962d9fc2afbf8b2202687db029915" ns2:_="" ns3:_="">
    <xsd:import namespace="eee36043-cce6-4873-b40b-ccf1fcda3836"/>
    <xsd:import namespace="096324ce-f6d2-41ab-bf7e-f12258670e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e36043-cce6-4873-b40b-ccf1fcda383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6324ce-f6d2-41ab-bf7e-f12258670e0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4D8594A-24E2-43B2-A0D1-667B754601AE}">
  <ds:schemaRefs>
    <ds:schemaRef ds:uri="096324ce-f6d2-41ab-bf7e-f12258670e08"/>
    <ds:schemaRef ds:uri="http://purl.org/dc/dcmitype/"/>
    <ds:schemaRef ds:uri="eee36043-cce6-4873-b40b-ccf1fcda3836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432238EC-B24D-4FC8-A010-563A0749B7D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0DEB59-6DF8-487D-8D29-1A94638828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ee36043-cce6-4873-b40b-ccf1fcda3836"/>
    <ds:schemaRef ds:uri="096324ce-f6d2-41ab-bf7e-f12258670e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14982</TotalTime>
  <Words>844</Words>
  <Application>Microsoft Macintosh PowerPoint</Application>
  <PresentationFormat>On-screen Show (4:3)</PresentationFormat>
  <Paragraphs>242</Paragraphs>
  <Slides>27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Ebrima</vt:lpstr>
      <vt:lpstr>Franklin Gothic Book</vt:lpstr>
      <vt:lpstr>Franklin Gothic Demi Cond</vt:lpstr>
      <vt:lpstr>Wingdings</vt:lpstr>
      <vt:lpstr>Sophisticated Business</vt:lpstr>
      <vt:lpstr>Spinout Journey </vt:lpstr>
      <vt:lpstr>PowerPoint Presentation</vt:lpstr>
      <vt:lpstr>PowerPoint Presentation</vt:lpstr>
      <vt:lpstr>Why Commercialise?</vt:lpstr>
      <vt:lpstr>PowerPoint Presentation</vt:lpstr>
      <vt:lpstr>PowerPoint Presentation</vt:lpstr>
      <vt:lpstr>PowerPoint Presentation</vt:lpstr>
      <vt:lpstr>From lab to product</vt:lpstr>
      <vt:lpstr>Numerous challenges: IP, team, market engineering, sales…..  </vt:lpstr>
      <vt:lpstr>Know your audience</vt:lpstr>
      <vt:lpstr>PowerPoint Presentation</vt:lpstr>
      <vt:lpstr>Building commercial and technical milestones</vt:lpstr>
      <vt:lpstr>Evolving through milestones</vt:lpstr>
      <vt:lpstr>PowerPoint Presentation</vt:lpstr>
      <vt:lpstr>High risk and challenges </vt:lpstr>
      <vt:lpstr>Don’t assume anything </vt:lpstr>
      <vt:lpstr>One of the hardest function</vt:lpstr>
      <vt:lpstr>A messy reality</vt:lpstr>
      <vt:lpstr>PowerPoint Presentation</vt:lpstr>
      <vt:lpstr>PowerPoint Presentation</vt:lpstr>
      <vt:lpstr>The Valley of Death </vt:lpstr>
      <vt:lpstr>Typical VC process </vt:lpstr>
      <vt:lpstr>Speed is of the essence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Duarte;Inc. 2014</dc:creator>
  <cp:lastModifiedBy>Belal, Mohammed (STFC,RAL,BID)</cp:lastModifiedBy>
  <cp:revision>180</cp:revision>
  <cp:lastPrinted>2020-07-21T09:07:39Z</cp:lastPrinted>
  <dcterms:created xsi:type="dcterms:W3CDTF">2014-02-06T21:29:49Z</dcterms:created>
  <dcterms:modified xsi:type="dcterms:W3CDTF">2022-05-23T08:32:25Z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0x0101003AC7C142F56A01409C119642B71E6A98</vt:lpwstr>
  </property>
</Properties>
</file>