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82" r:id="rId3"/>
    <p:sldId id="287" r:id="rId4"/>
    <p:sldId id="283" r:id="rId5"/>
    <p:sldId id="288" r:id="rId6"/>
    <p:sldId id="301" r:id="rId7"/>
    <p:sldId id="291" r:id="rId8"/>
    <p:sldId id="299" r:id="rId9"/>
    <p:sldId id="293" r:id="rId10"/>
    <p:sldId id="297" r:id="rId11"/>
    <p:sldId id="298" r:id="rId1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630" y="-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438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18A5E-3145-4F04-9C5C-27E0077150F0}" type="datetimeFigureOut">
              <a:rPr lang="en-GB" smtClean="0"/>
              <a:t>19/05/2022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1F8DE1-2416-4A7D-953A-CE2FC07F67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829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F8DE1-2416-4A7D-953A-CE2FC07F67A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0413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TAM</a:t>
            </a:r>
            <a:r>
              <a:rPr lang="en-GB" dirty="0"/>
              <a:t> or Total Available Market is the total market demand for a product or service.</a:t>
            </a:r>
          </a:p>
          <a:p>
            <a:endParaRPr lang="en-GB" dirty="0"/>
          </a:p>
          <a:p>
            <a:r>
              <a:rPr lang="en-GB" b="1" dirty="0"/>
              <a:t>SAM</a:t>
            </a:r>
            <a:r>
              <a:rPr lang="en-GB" dirty="0"/>
              <a:t> or Serviceable Available Market is the segment of the TAM targeted by your products and services which is within your geographical reach.</a:t>
            </a:r>
          </a:p>
          <a:p>
            <a:endParaRPr lang="en-GB" dirty="0"/>
          </a:p>
          <a:p>
            <a:r>
              <a:rPr lang="en-GB" b="1" dirty="0"/>
              <a:t>SOM</a:t>
            </a:r>
            <a:r>
              <a:rPr lang="en-GB" dirty="0"/>
              <a:t> or Serviceable Obtainable Market is the portion of SAM that you can capture.</a:t>
            </a:r>
          </a:p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10CCA-BA7E-4FFD-9251-7EAC95CB560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4192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1F8DE1-2416-4A7D-953A-CE2FC07F67A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810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F8DE1-2416-4A7D-953A-CE2FC07F67A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867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F8DE1-2416-4A7D-953A-CE2FC07F67A1}" type="slidenum">
              <a:rPr lang="en-GB" smtClean="0"/>
              <a:t>3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GB" b="1" dirty="0"/>
              <a:t>PARTNERSHIP DEVELOPMENT</a:t>
            </a:r>
          </a:p>
          <a:p>
            <a:r>
              <a:rPr lang="en-GB" b="1" dirty="0"/>
              <a:t>Knowledge Exchange, Impact and Public Engagement Voucher Scheme 2019/20</a:t>
            </a:r>
            <a:r>
              <a:rPr lang="en-GB" dirty="0"/>
              <a:t>:  maximum of £10k per project to support a range of activities to generate knowledge exchange, create impact or engage the public with research. Closing date for applications is </a:t>
            </a:r>
            <a:r>
              <a:rPr lang="en-GB" b="1" dirty="0"/>
              <a:t>16</a:t>
            </a:r>
            <a:r>
              <a:rPr lang="en-GB" b="1" baseline="30000" dirty="0"/>
              <a:t>th</a:t>
            </a:r>
            <a:r>
              <a:rPr lang="en-GB" b="1" dirty="0"/>
              <a:t> Sept. </a:t>
            </a:r>
            <a:endParaRPr lang="en-GB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b="1" dirty="0"/>
              <a:t>RESEARCH</a:t>
            </a:r>
          </a:p>
          <a:p>
            <a:r>
              <a:rPr lang="en-GB" b="1" dirty="0"/>
              <a:t>Summer Placements</a:t>
            </a:r>
          </a:p>
          <a:p>
            <a:r>
              <a:rPr lang="en-GB" b="1" dirty="0" err="1"/>
              <a:t>Undersgraduate</a:t>
            </a:r>
            <a:r>
              <a:rPr lang="en-GB" b="1" dirty="0"/>
              <a:t>: </a:t>
            </a:r>
            <a:r>
              <a:rPr lang="en-GB" dirty="0"/>
              <a:t>PHYS309, BSc student projects</a:t>
            </a:r>
          </a:p>
          <a:p>
            <a:r>
              <a:rPr lang="en-GB" b="1" dirty="0"/>
              <a:t>Postgraduate</a:t>
            </a:r>
            <a:r>
              <a:rPr lang="en-GB" dirty="0"/>
              <a:t>: </a:t>
            </a:r>
            <a:r>
              <a:rPr lang="en-GB" dirty="0" err="1"/>
              <a:t>MPys</a:t>
            </a:r>
            <a:r>
              <a:rPr lang="en-GB" dirty="0"/>
              <a:t> projects, MSc in </a:t>
            </a:r>
            <a:r>
              <a:rPr lang="en-GB" dirty="0" err="1"/>
              <a:t>Radiometrics</a:t>
            </a:r>
            <a:r>
              <a:rPr lang="en-GB" dirty="0"/>
              <a:t> Instruments and Modelling and NTEC programmes, </a:t>
            </a:r>
            <a:r>
              <a:rPr lang="en-GB" dirty="0" err="1"/>
              <a:t>Phd</a:t>
            </a:r>
            <a:r>
              <a:rPr lang="en-GB" dirty="0"/>
              <a:t> (industry placements for </a:t>
            </a:r>
            <a:r>
              <a:rPr lang="en-GB" dirty="0" err="1"/>
              <a:t>Liv.Dat</a:t>
            </a:r>
            <a:r>
              <a:rPr lang="en-GB" dirty="0"/>
              <a:t>)</a:t>
            </a:r>
          </a:p>
          <a:p>
            <a:r>
              <a:rPr lang="en-GB" b="1" dirty="0"/>
              <a:t>PDRA: </a:t>
            </a:r>
            <a:r>
              <a:rPr lang="en-GB" dirty="0"/>
              <a:t>STFC IAA, KTPs, various schemes, e.g.  Innovate UK </a:t>
            </a:r>
          </a:p>
          <a:p>
            <a:endParaRPr lang="en-GB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b="1" dirty="0"/>
              <a:t>CPD, TRAINING: </a:t>
            </a:r>
            <a:r>
              <a:rPr lang="en-GB" dirty="0" err="1"/>
              <a:t>Radiometrics</a:t>
            </a:r>
            <a:r>
              <a:rPr lang="en-GB" dirty="0"/>
              <a:t> short courses; opportunity for others?</a:t>
            </a:r>
          </a:p>
          <a:p>
            <a:pPr>
              <a:buFont typeface="Wingdings" panose="05000000000000000000" pitchFamily="2" charset="2"/>
              <a:buChar char="q"/>
            </a:pPr>
            <a:endParaRPr lang="en-GB" b="1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b="1" dirty="0"/>
              <a:t>COMMERCIALIZATION: </a:t>
            </a:r>
          </a:p>
          <a:p>
            <a:r>
              <a:rPr lang="en-GB" dirty="0"/>
              <a:t>Liverpool Intellectual Property (LIP) support: licenced research outputs, </a:t>
            </a:r>
          </a:p>
          <a:p>
            <a:r>
              <a:rPr lang="en-GB" dirty="0"/>
              <a:t>Managed by the STFC Business Incubation programmes: 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GB" dirty="0"/>
              <a:t>STFC CERN Business Incubation Centre 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GB" dirty="0"/>
              <a:t>European Space Agency Business Incubation Centre 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GB" dirty="0"/>
              <a:t>European Space Agency Technology Transfer Network </a:t>
            </a:r>
            <a:endParaRPr lang="en-GB" b="1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b="1" dirty="0"/>
              <a:t>CONSULTANCY PROJECTS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4741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Develop ideas to be commercialised or generate impact </a:t>
            </a:r>
          </a:p>
          <a:p>
            <a:endParaRPr lang="en-GB" dirty="0"/>
          </a:p>
          <a:p>
            <a:r>
              <a:rPr lang="en-GB" dirty="0"/>
              <a:t>Use IAA to develop ideas and move them along the TRL scale</a:t>
            </a:r>
          </a:p>
          <a:p>
            <a:endParaRPr lang="en-GB" dirty="0"/>
          </a:p>
          <a:p>
            <a:r>
              <a:rPr lang="en-GB" dirty="0"/>
              <a:t>We issue 2-3 calls per year for </a:t>
            </a:r>
            <a:r>
              <a:rPr lang="en-GB" dirty="0" err="1"/>
              <a:t>PoC</a:t>
            </a:r>
            <a:r>
              <a:rPr lang="en-GB" dirty="0"/>
              <a:t> projects and Stakeholder engagement funding</a:t>
            </a:r>
          </a:p>
          <a:p>
            <a:endParaRPr lang="en-GB" dirty="0"/>
          </a:p>
          <a:p>
            <a:r>
              <a:rPr lang="en-GB" dirty="0"/>
              <a:t>IAA funding has helped us establish a large number of new industry links which now form the basis for new </a:t>
            </a:r>
            <a:r>
              <a:rPr lang="en-GB" dirty="0" err="1"/>
              <a:t>PoC</a:t>
            </a:r>
            <a:r>
              <a:rPr lang="en-GB" dirty="0"/>
              <a:t> projects across our research clusters; the IAA also helps us open up new opportunities for student and staff placements. </a:t>
            </a:r>
          </a:p>
          <a:p>
            <a:endParaRPr lang="en-GB" dirty="0"/>
          </a:p>
          <a:p>
            <a:r>
              <a:rPr lang="en-GB" dirty="0"/>
              <a:t>Level of support can be provided (manpower, hardware, travel).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F8DE1-2416-4A7D-953A-CE2FC07F67A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1884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F8DE1-2416-4A7D-953A-CE2FC07F67A1}" type="slidenum">
              <a:rPr lang="en-GB" smtClean="0"/>
              <a:t>5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378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Develop ideas to be commercialised or generate impact </a:t>
            </a:r>
          </a:p>
          <a:p>
            <a:endParaRPr lang="en-GB" dirty="0"/>
          </a:p>
          <a:p>
            <a:r>
              <a:rPr lang="en-GB" dirty="0"/>
              <a:t>Use IAA to develop ideas and move them along the TRL scale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F8DE1-2416-4A7D-953A-CE2FC07F67A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660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1F8DE1-2416-4A7D-953A-CE2FC07F67A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821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10CCA-BA7E-4FFD-9251-7EAC95CB560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8209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10CCA-BA7E-4FFD-9251-7EAC95CB560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0805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25927-D833-4230-A386-063E677B6741}" type="datetimeFigureOut">
              <a:rPr lang="en-GB" smtClean="0"/>
              <a:t>19/05/2022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612B-E45A-4CFE-996D-2B31A85BC2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489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25927-D833-4230-A386-063E677B6741}" type="datetimeFigureOut">
              <a:rPr lang="en-GB" smtClean="0"/>
              <a:t>19/05/2022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612B-E45A-4CFE-996D-2B31A85BC2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058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25927-D833-4230-A386-063E677B6741}" type="datetimeFigureOut">
              <a:rPr lang="en-GB" smtClean="0"/>
              <a:t>19/05/2022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612B-E45A-4CFE-996D-2B31A85BC2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887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25927-D833-4230-A386-063E677B6741}" type="datetimeFigureOut">
              <a:rPr lang="en-GB" smtClean="0"/>
              <a:t>19/05/2022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612B-E45A-4CFE-996D-2B31A85BC2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805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25927-D833-4230-A386-063E677B6741}" type="datetimeFigureOut">
              <a:rPr lang="en-GB" smtClean="0"/>
              <a:t>19/05/2022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612B-E45A-4CFE-996D-2B31A85BC2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082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25927-D833-4230-A386-063E677B6741}" type="datetimeFigureOut">
              <a:rPr lang="en-GB" smtClean="0"/>
              <a:t>19/05/2022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612B-E45A-4CFE-996D-2B31A85BC2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998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25927-D833-4230-A386-063E677B6741}" type="datetimeFigureOut">
              <a:rPr lang="en-GB" smtClean="0"/>
              <a:t>19/05/2022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612B-E45A-4CFE-996D-2B31A85BC2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9053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25927-D833-4230-A386-063E677B6741}" type="datetimeFigureOut">
              <a:rPr lang="en-GB" smtClean="0"/>
              <a:t>19/05/2022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612B-E45A-4CFE-996D-2B31A85BC2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938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25927-D833-4230-A386-063E677B6741}" type="datetimeFigureOut">
              <a:rPr lang="en-GB" smtClean="0"/>
              <a:t>19/05/2022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612B-E45A-4CFE-996D-2B31A85BC2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7915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25927-D833-4230-A386-063E677B6741}" type="datetimeFigureOut">
              <a:rPr lang="en-GB" smtClean="0"/>
              <a:t>19/05/2022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612B-E45A-4CFE-996D-2B31A85BC2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96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25927-D833-4230-A386-063E677B6741}" type="datetimeFigureOut">
              <a:rPr lang="en-GB" smtClean="0"/>
              <a:t>19/05/2022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B612B-E45A-4CFE-996D-2B31A85BC2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302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25927-D833-4230-A386-063E677B6741}" type="datetimeFigureOut">
              <a:rPr lang="en-GB" smtClean="0"/>
              <a:t>19/05/2022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B612B-E45A-4CFE-996D-2B31A85BC2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2750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0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436596" y="1242577"/>
            <a:ext cx="60771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</a:rPr>
              <a:t>Achieving impact through industry collaborations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29136" y="5596896"/>
            <a:ext cx="3097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Constantinos Astreos</a:t>
            </a:r>
          </a:p>
          <a:p>
            <a:r>
              <a:rPr lang="en-GB" dirty="0">
                <a:solidFill>
                  <a:schemeClr val="bg1"/>
                </a:solidFill>
              </a:rPr>
              <a:t>c.astreos@liverpool.ac.uk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03" y="5596896"/>
            <a:ext cx="3179893" cy="80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17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252850" y="1918868"/>
            <a:ext cx="9532278" cy="4511338"/>
            <a:chOff x="252850" y="1407880"/>
            <a:chExt cx="9532278" cy="4511338"/>
          </a:xfrm>
        </p:grpSpPr>
        <p:sp>
          <p:nvSpPr>
            <p:cNvPr id="7" name="Rounded Rectangle 6"/>
            <p:cNvSpPr/>
            <p:nvPr/>
          </p:nvSpPr>
          <p:spPr>
            <a:xfrm>
              <a:off x="2511154" y="1407880"/>
              <a:ext cx="7273974" cy="1004063"/>
            </a:xfrm>
            <a:prstGeom prst="roundRect">
              <a:avLst/>
            </a:prstGeom>
            <a:solidFill>
              <a:srgbClr val="0B2265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/>
            <p:cNvSpPr/>
            <p:nvPr/>
          </p:nvSpPr>
          <p:spPr>
            <a:xfrm>
              <a:off x="346838" y="1415188"/>
              <a:ext cx="4504030" cy="4504030"/>
            </a:xfrm>
            <a:prstGeom prst="ellipse">
              <a:avLst/>
            </a:prstGeom>
            <a:solidFill>
              <a:srgbClr val="0B2265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52850" y="2924848"/>
              <a:ext cx="12307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</a:rPr>
                <a:t>TAM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418552" y="1467689"/>
              <a:ext cx="5198410" cy="685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Currently 111 hadron therapy facilities worldwide;</a:t>
              </a:r>
              <a:br>
                <a:rPr lang="en-GB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n-GB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99 proton therapy and 12 carbon therapy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549475" y="1703344"/>
              <a:ext cx="2585299" cy="38869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en-GB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075156" y="2722345"/>
            <a:ext cx="9424675" cy="3588212"/>
            <a:chOff x="1075156" y="2211357"/>
            <a:chExt cx="9424675" cy="3588212"/>
          </a:xfrm>
        </p:grpSpPr>
        <p:sp>
          <p:nvSpPr>
            <p:cNvPr id="42" name="Rounded Rectangle 41"/>
            <p:cNvSpPr/>
            <p:nvPr/>
          </p:nvSpPr>
          <p:spPr>
            <a:xfrm>
              <a:off x="2774059" y="2211357"/>
              <a:ext cx="7725772" cy="1004063"/>
            </a:xfrm>
            <a:prstGeom prst="roundRect">
              <a:avLst/>
            </a:prstGeom>
            <a:solidFill>
              <a:srgbClr val="05649F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/>
            <p:cNvSpPr/>
            <p:nvPr/>
          </p:nvSpPr>
          <p:spPr>
            <a:xfrm>
              <a:off x="1167308" y="2218565"/>
              <a:ext cx="3581003" cy="3581004"/>
            </a:xfrm>
            <a:prstGeom prst="ellipse">
              <a:avLst/>
            </a:prstGeom>
            <a:solidFill>
              <a:srgbClr val="05649F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075156" y="3292787"/>
              <a:ext cx="12307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</a:rPr>
                <a:t>SAM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740372" y="2273322"/>
              <a:ext cx="572792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Based on IBA’s market penetration, serviceable market consists of 51 hadron therapy facilities 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030784" y="2526534"/>
              <a:ext cx="2350272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endParaRPr lang="en-GB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970681" y="3498746"/>
            <a:ext cx="9212322" cy="2666526"/>
            <a:chOff x="1970681" y="2987758"/>
            <a:chExt cx="9212322" cy="2666526"/>
          </a:xfrm>
        </p:grpSpPr>
        <p:sp>
          <p:nvSpPr>
            <p:cNvPr id="43" name="Rounded Rectangle 42"/>
            <p:cNvSpPr/>
            <p:nvPr/>
          </p:nvSpPr>
          <p:spPr>
            <a:xfrm>
              <a:off x="3026456" y="2988155"/>
              <a:ext cx="8146037" cy="1004063"/>
            </a:xfrm>
            <a:prstGeom prst="roundRect">
              <a:avLst/>
            </a:prstGeom>
            <a:solidFill>
              <a:srgbClr val="077FC9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/>
            <p:cNvSpPr/>
            <p:nvPr/>
          </p:nvSpPr>
          <p:spPr>
            <a:xfrm>
              <a:off x="1970681" y="2987758"/>
              <a:ext cx="2666526" cy="2666526"/>
            </a:xfrm>
            <a:prstGeom prst="ellipse">
              <a:avLst/>
            </a:prstGeom>
            <a:solidFill>
              <a:srgbClr val="077FC9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970681" y="3688517"/>
              <a:ext cx="12307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</a:rPr>
                <a:t>SOM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087003" y="3064628"/>
              <a:ext cx="6096000" cy="68505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Estimate initial deployment of </a:t>
              </a:r>
              <a:r>
                <a:rPr lang="en-GB" dirty="0" err="1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JetDose</a:t>
              </a:r>
              <a:r>
                <a:rPr lang="en-GB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in 19 of IBA’s new and under construction facilities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760994" y="3248559"/>
              <a:ext cx="2350272" cy="38869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en-GB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784570" y="4329728"/>
            <a:ext cx="9050074" cy="1709315"/>
            <a:chOff x="2784570" y="3818740"/>
            <a:chExt cx="9050074" cy="1709315"/>
          </a:xfrm>
        </p:grpSpPr>
        <p:sp>
          <p:nvSpPr>
            <p:cNvPr id="44" name="Rounded Rectangle 43"/>
            <p:cNvSpPr/>
            <p:nvPr/>
          </p:nvSpPr>
          <p:spPr>
            <a:xfrm>
              <a:off x="3399407" y="3819865"/>
              <a:ext cx="8435237" cy="1004063"/>
            </a:xfrm>
            <a:prstGeom prst="roundRect">
              <a:avLst/>
            </a:prstGeom>
            <a:solidFill>
              <a:srgbClr val="D2A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2784570" y="3818740"/>
              <a:ext cx="1709316" cy="1709315"/>
              <a:chOff x="2679470" y="3797720"/>
              <a:chExt cx="1709316" cy="1709315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2679470" y="3797720"/>
                <a:ext cx="1709315" cy="1709315"/>
              </a:xfrm>
              <a:prstGeom prst="ellipse">
                <a:avLst/>
              </a:prstGeom>
              <a:solidFill>
                <a:srgbClr val="D2A000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2713636" y="4234131"/>
                <a:ext cx="167515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b="1" dirty="0">
                    <a:solidFill>
                      <a:schemeClr val="bg1"/>
                    </a:solidFill>
                  </a:rPr>
                  <a:t>Market Share</a:t>
                </a:r>
              </a:p>
            </p:txBody>
          </p:sp>
        </p:grpSp>
        <p:sp>
          <p:nvSpPr>
            <p:cNvPr id="49" name="Rectangle 48"/>
            <p:cNvSpPr/>
            <p:nvPr/>
          </p:nvSpPr>
          <p:spPr>
            <a:xfrm>
              <a:off x="5431539" y="3994789"/>
              <a:ext cx="6321625" cy="685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Initial target will be market share of OEM partner IBA; opportunities through other OEMs will be exploited in the future</a:t>
              </a: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F8738000-2A0E-4DE5-9140-49C2D3BDE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6977" y="5777344"/>
            <a:ext cx="1550742" cy="473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NAO">
            <a:extLst>
              <a:ext uri="{FF2B5EF4-FFF2-40B4-BE49-F238E27FC236}">
                <a16:creationId xmlns:a16="http://schemas.microsoft.com/office/drawing/2014/main" id="{822B3882-8D66-442C-B9E5-89D7CF9F9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85" y="5777344"/>
            <a:ext cx="1894596" cy="55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latterbridge Cancer Centre">
            <a:extLst>
              <a:ext uri="{FF2B5EF4-FFF2-40B4-BE49-F238E27FC236}">
                <a16:creationId xmlns:a16="http://schemas.microsoft.com/office/drawing/2014/main" id="{2066779D-1BAF-4B0D-8CDE-84D7234B9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224" y="5666101"/>
            <a:ext cx="1259399" cy="66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Give your career a new meaning - IBA Group - IBA Careers">
            <a:extLst>
              <a:ext uri="{FF2B5EF4-FFF2-40B4-BE49-F238E27FC236}">
                <a16:creationId xmlns:a16="http://schemas.microsoft.com/office/drawing/2014/main" id="{C57A28C9-8710-44BA-A3AA-8B8F685EB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870" y="5584784"/>
            <a:ext cx="1585120" cy="83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" y="-48274"/>
            <a:ext cx="12192000" cy="166863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"/>
            <a:ext cx="1927654" cy="789068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664337" y="711443"/>
            <a:ext cx="8066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i="1" dirty="0" err="1">
                <a:solidFill>
                  <a:schemeClr val="bg1"/>
                </a:solidFill>
              </a:rPr>
              <a:t>JetDose</a:t>
            </a:r>
            <a:r>
              <a:rPr lang="en-GB" sz="3600" dirty="0">
                <a:solidFill>
                  <a:schemeClr val="bg1"/>
                </a:solidFill>
              </a:rPr>
              <a:t> – Market size and route to market</a:t>
            </a:r>
          </a:p>
        </p:txBody>
      </p:sp>
    </p:spTree>
    <p:extLst>
      <p:ext uri="{BB962C8B-B14F-4D97-AF65-F5344CB8AC3E}">
        <p14:creationId xmlns:p14="http://schemas.microsoft.com/office/powerpoint/2010/main" val="276912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F0BE4-6A2C-46DD-BA42-ACD91FE69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8953"/>
            <a:ext cx="10820400" cy="493210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500"/>
              </a:spcBef>
            </a:pPr>
            <a:r>
              <a:rPr lang="en-US" i="1" dirty="0">
                <a:solidFill>
                  <a:srgbClr val="002060"/>
                </a:solidFill>
              </a:rPr>
              <a:t>JetDose</a:t>
            </a:r>
            <a:r>
              <a:rPr lang="en-US" dirty="0">
                <a:solidFill>
                  <a:srgbClr val="002060"/>
                </a:solidFill>
              </a:rPr>
              <a:t> will apply cutting edge STFC technology to a key healthcare challenge;</a:t>
            </a:r>
          </a:p>
          <a:p>
            <a:pPr>
              <a:lnSpc>
                <a:spcPct val="100000"/>
              </a:lnSpc>
              <a:spcBef>
                <a:spcPts val="1500"/>
              </a:spcBef>
            </a:pPr>
            <a:r>
              <a:rPr lang="en-US" dirty="0">
                <a:solidFill>
                  <a:srgbClr val="002060"/>
                </a:solidFill>
              </a:rPr>
              <a:t>Clearly identified clinical benefits – opening opportunities for novel cancer treatment modalities such as FLASH and improved ways to operate existing and future facilities;</a:t>
            </a:r>
          </a:p>
          <a:p>
            <a:pPr>
              <a:lnSpc>
                <a:spcPct val="100000"/>
              </a:lnSpc>
              <a:spcBef>
                <a:spcPts val="1500"/>
              </a:spcBef>
            </a:pPr>
            <a:r>
              <a:rPr lang="en-US" dirty="0">
                <a:solidFill>
                  <a:srgbClr val="002060"/>
                </a:solidFill>
              </a:rPr>
              <a:t>Project will be realized by consortium with long-standing collaborative links who are recognized leaders in their respective area;</a:t>
            </a:r>
          </a:p>
          <a:p>
            <a:pPr>
              <a:lnSpc>
                <a:spcPct val="100000"/>
              </a:lnSpc>
              <a:spcBef>
                <a:spcPts val="1500"/>
              </a:spcBef>
            </a:pPr>
            <a:r>
              <a:rPr lang="en-US" dirty="0">
                <a:solidFill>
                  <a:srgbClr val="002060"/>
                </a:solidFill>
              </a:rPr>
              <a:t>Exceptional international network for collaboration and dissemination established through OMA leadership</a:t>
            </a:r>
            <a:r>
              <a:rPr lang="en-US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48274"/>
            <a:ext cx="12192000" cy="16686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927654" cy="7890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64337" y="711443"/>
            <a:ext cx="3783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i="1" dirty="0" err="1">
                <a:solidFill>
                  <a:schemeClr val="bg1"/>
                </a:solidFill>
              </a:rPr>
              <a:t>JetDose</a:t>
            </a:r>
            <a:r>
              <a:rPr lang="en-GB" sz="3600" i="1" dirty="0">
                <a:solidFill>
                  <a:schemeClr val="bg1"/>
                </a:solidFill>
              </a:rPr>
              <a:t> </a:t>
            </a:r>
            <a:r>
              <a:rPr lang="en-GB" sz="3600" dirty="0">
                <a:solidFill>
                  <a:schemeClr val="bg1"/>
                </a:solidFill>
              </a:rPr>
              <a:t>- Summary</a:t>
            </a:r>
          </a:p>
        </p:txBody>
      </p:sp>
    </p:spTree>
    <p:extLst>
      <p:ext uri="{BB962C8B-B14F-4D97-AF65-F5344CB8AC3E}">
        <p14:creationId xmlns:p14="http://schemas.microsoft.com/office/powerpoint/2010/main" val="381213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66102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Why engage with industry?</a:t>
            </a:r>
          </a:p>
        </p:txBody>
      </p:sp>
      <p:sp>
        <p:nvSpPr>
          <p:cNvPr id="2" name="Rectangle 1"/>
          <p:cNvSpPr/>
          <p:nvPr/>
        </p:nvSpPr>
        <p:spPr>
          <a:xfrm>
            <a:off x="280086" y="1661020"/>
            <a:ext cx="11432621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</a:rPr>
              <a:t>Engaging with industry is a key way to achieve </a:t>
            </a:r>
            <a:r>
              <a:rPr lang="en-GB" sz="2400" b="1" u="sng" dirty="0">
                <a:solidFill>
                  <a:srgbClr val="002060"/>
                </a:solidFill>
              </a:rPr>
              <a:t>research impact</a:t>
            </a:r>
            <a:r>
              <a:rPr lang="en-GB" sz="2400" dirty="0">
                <a:solidFill>
                  <a:srgbClr val="002060"/>
                </a:solidFill>
              </a:rPr>
              <a:t>, defined as “the demonstrable contribution of research to changes that bring benefits to the economy, society, culture, public policy or services, health, the environment or quality of life”.</a:t>
            </a:r>
          </a:p>
          <a:p>
            <a:endParaRPr lang="en-GB" sz="2400" dirty="0">
              <a:solidFill>
                <a:srgbClr val="002060"/>
              </a:solidFill>
            </a:endParaRPr>
          </a:p>
          <a:p>
            <a:r>
              <a:rPr lang="en-GB" sz="2400" dirty="0">
                <a:solidFill>
                  <a:srgbClr val="002060"/>
                </a:solidFill>
              </a:rPr>
              <a:t>Engaging with the private, public or third sectors can help us:</a:t>
            </a:r>
          </a:p>
          <a:p>
            <a:endParaRPr lang="en-GB" sz="2400" dirty="0">
              <a:solidFill>
                <a:srgbClr val="002060"/>
              </a:solidFill>
            </a:endParaRPr>
          </a:p>
          <a:p>
            <a:r>
              <a:rPr lang="en-GB" sz="2400" dirty="0">
                <a:solidFill>
                  <a:srgbClr val="002060"/>
                </a:solidFill>
              </a:rPr>
              <a:t>• Achieve impact with our research;</a:t>
            </a:r>
          </a:p>
          <a:p>
            <a:endParaRPr lang="en-GB" sz="2400" dirty="0">
              <a:solidFill>
                <a:srgbClr val="002060"/>
              </a:solidFill>
            </a:endParaRPr>
          </a:p>
          <a:p>
            <a:r>
              <a:rPr lang="en-GB" sz="2400" dirty="0">
                <a:solidFill>
                  <a:srgbClr val="002060"/>
                </a:solidFill>
              </a:rPr>
              <a:t>• Provide additional income to fund the Department of Physics 's activities (e.g., conference attendance, outreach events, applied research projects);</a:t>
            </a:r>
          </a:p>
          <a:p>
            <a:endParaRPr lang="en-GB" sz="2400" dirty="0">
              <a:solidFill>
                <a:srgbClr val="002060"/>
              </a:solidFill>
            </a:endParaRPr>
          </a:p>
          <a:p>
            <a:r>
              <a:rPr lang="en-GB" sz="2400" dirty="0">
                <a:solidFill>
                  <a:srgbClr val="002060"/>
                </a:solidFill>
              </a:rPr>
              <a:t>• Lead to academic publications;</a:t>
            </a:r>
          </a:p>
          <a:p>
            <a:endParaRPr lang="en-GB" sz="2400" dirty="0">
              <a:solidFill>
                <a:srgbClr val="002060"/>
              </a:solidFill>
            </a:endParaRPr>
          </a:p>
          <a:p>
            <a:r>
              <a:rPr lang="en-GB" sz="2400" dirty="0">
                <a:solidFill>
                  <a:srgbClr val="002060"/>
                </a:solidFill>
              </a:rPr>
              <a:t>• Grow contacts and networks relevant to the department’s research.</a:t>
            </a:r>
          </a:p>
          <a:p>
            <a:endParaRPr lang="en-GB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26503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13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66102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Mechanisms for Collaborative R&amp;D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26503" cy="78645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42388" y="1955938"/>
            <a:ext cx="35280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Collaborative research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3319" y="2460159"/>
            <a:ext cx="1604403" cy="14164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8480" y="2611204"/>
            <a:ext cx="1901548" cy="126539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96000" y="2024707"/>
            <a:ext cx="27413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Contract research</a:t>
            </a:r>
          </a:p>
        </p:txBody>
      </p:sp>
      <p:sp>
        <p:nvSpPr>
          <p:cNvPr id="8" name="Rectangle 7"/>
          <p:cNvSpPr/>
          <p:nvPr/>
        </p:nvSpPr>
        <p:spPr>
          <a:xfrm>
            <a:off x="3654594" y="4382524"/>
            <a:ext cx="20483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Consultancy</a:t>
            </a:r>
          </a:p>
        </p:txBody>
      </p:sp>
      <p:sp>
        <p:nvSpPr>
          <p:cNvPr id="9" name="Rectangle 8"/>
          <p:cNvSpPr/>
          <p:nvPr/>
        </p:nvSpPr>
        <p:spPr>
          <a:xfrm>
            <a:off x="7924800" y="4240285"/>
            <a:ext cx="33303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 projects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4944" y="4933483"/>
            <a:ext cx="1827679" cy="1023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34057" y="4857102"/>
            <a:ext cx="2537034" cy="117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453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66102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Impact Acceleration Account (IAA)</a:t>
            </a:r>
          </a:p>
        </p:txBody>
      </p:sp>
      <p:sp>
        <p:nvSpPr>
          <p:cNvPr id="3" name="Rectangle 2"/>
          <p:cNvSpPr/>
          <p:nvPr/>
        </p:nvSpPr>
        <p:spPr>
          <a:xfrm>
            <a:off x="-913419" y="1823465"/>
            <a:ext cx="7541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b="1" dirty="0"/>
          </a:p>
        </p:txBody>
      </p:sp>
      <p:sp>
        <p:nvSpPr>
          <p:cNvPr id="7" name="AutoShape 2" descr="Image result for stfc The Nuclear Security Netwo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4" descr="Image result for stfc The Nuclear Security Networ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927654" cy="7890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0373" y="1795547"/>
            <a:ext cx="110789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</a:rPr>
              <a:t>Implementation of the Department of Physics Research, Impact and Industry Strategy</a:t>
            </a:r>
          </a:p>
          <a:p>
            <a:endParaRPr lang="en-GB" b="1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</a:rPr>
              <a:t>Supports key areas of activities which will accelerate the impact with external organisations.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</a:rPr>
              <a:t>Offers a unique opportunity to support novel ideas to further funding for R&amp;D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</a:rPr>
              <a:t>Issue two calls per year for Proof of Concept projects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6031" y="3376247"/>
            <a:ext cx="6308178" cy="35532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20268" y="3296128"/>
            <a:ext cx="32876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u="sng" dirty="0">
                <a:solidFill>
                  <a:schemeClr val="accent1">
                    <a:lumMod val="50000"/>
                  </a:schemeClr>
                </a:solidFill>
              </a:rPr>
              <a:t>Pathway to Knowledge Exchange and Innovation</a:t>
            </a:r>
          </a:p>
        </p:txBody>
      </p:sp>
    </p:spTree>
    <p:extLst>
      <p:ext uri="{BB962C8B-B14F-4D97-AF65-F5344CB8AC3E}">
        <p14:creationId xmlns:p14="http://schemas.microsoft.com/office/powerpoint/2010/main" val="108392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66102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Example of collaborative R&amp;D – D-BEAM Ltd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26503" cy="78645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9282" y="1853815"/>
            <a:ext cx="9211236" cy="2858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Developed proof of concept projects in collaboration with D-BEAM Ltd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Development of </a:t>
            </a: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innovative non-invasive diagnostic technologies for particle accelerators via the applications of coherent radiation imaging and Digital Micro-mirror Devices (DMDs) 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Development of new techniques of measuring the absolute density profile of gas jets in use at particle accelerator facilities. </a:t>
            </a:r>
            <a:endParaRPr lang="en-GB" sz="2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482" y="4864129"/>
            <a:ext cx="2702858" cy="18019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5652" y="4905149"/>
            <a:ext cx="4770903" cy="14798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20518" y="1973844"/>
            <a:ext cx="2423832" cy="17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763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66102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i="1" dirty="0" err="1"/>
              <a:t>JetDose</a:t>
            </a:r>
            <a:r>
              <a:rPr lang="en-GB" sz="3600" b="1" dirty="0"/>
              <a:t> – Developing a Proof of Concept project</a:t>
            </a:r>
          </a:p>
        </p:txBody>
      </p:sp>
      <p:sp>
        <p:nvSpPr>
          <p:cNvPr id="3" name="Rectangle 2"/>
          <p:cNvSpPr/>
          <p:nvPr/>
        </p:nvSpPr>
        <p:spPr>
          <a:xfrm>
            <a:off x="-913419" y="1823465"/>
            <a:ext cx="7541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b="1" dirty="0"/>
          </a:p>
        </p:txBody>
      </p:sp>
      <p:sp>
        <p:nvSpPr>
          <p:cNvPr id="7" name="AutoShape 2" descr="Image result for stfc The Nuclear Security Netwo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4" descr="Image result for stfc The Nuclear Security Networ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927654" cy="7890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2775" y="2008131"/>
            <a:ext cx="1107898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In 2019 funded a </a:t>
            </a:r>
            <a:r>
              <a:rPr lang="en-GB" sz="2400" b="1" dirty="0" err="1"/>
              <a:t>PoC</a:t>
            </a:r>
            <a:r>
              <a:rPr lang="en-GB" sz="2400" b="1" dirty="0"/>
              <a:t> project with  D-Beam: Proof of concept measurements for an online non-invasive simultaneous dose and profile monitor for therapy. </a:t>
            </a:r>
            <a:r>
              <a:rPr lang="en-GB" sz="2400" dirty="0"/>
              <a:t>Measurements were realised at the University of Birmingham cyclotron, using existing gas-jet technology within the department and expanding its use towards medical applications. Results fed directly into an STFC CLASP application. </a:t>
            </a:r>
          </a:p>
        </p:txBody>
      </p:sp>
      <p:sp>
        <p:nvSpPr>
          <p:cNvPr id="2" name="Rectangle 1"/>
          <p:cNvSpPr/>
          <p:nvPr/>
        </p:nvSpPr>
        <p:spPr>
          <a:xfrm>
            <a:off x="612775" y="4778120"/>
            <a:ext cx="103451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</a:rPr>
              <a:t>The IAA funding proved to be the catalyst 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</a:rPr>
              <a:t>for this next stage of work, enabling the development of an online, single shot, non-invasive monitor for gas jet profile measurements, and commercialisation of the technique with D-Beam Ltd.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375827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103AA-C932-4872-A18A-4C4DF5857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360" y="1647445"/>
            <a:ext cx="5723965" cy="1325563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+mn-lt"/>
              </a:rPr>
              <a:t>Hadron beam therapy</a:t>
            </a:r>
            <a:endParaRPr lang="en-GB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CE06C-E010-4A41-A5F4-6E84945D9D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38350"/>
            <a:ext cx="5888590" cy="4595812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A04646"/>
                </a:solidFill>
              </a:rPr>
              <a:t>Clear healthcare benefits</a:t>
            </a:r>
            <a:r>
              <a:rPr lang="en-US" dirty="0"/>
              <a:t> </a:t>
            </a:r>
            <a:r>
              <a:rPr lang="en-US" dirty="0">
                <a:solidFill>
                  <a:srgbClr val="002060"/>
                </a:solidFill>
              </a:rPr>
              <a:t>for certain cancer types;</a:t>
            </a:r>
          </a:p>
          <a:p>
            <a:r>
              <a:rPr lang="en-US" dirty="0">
                <a:solidFill>
                  <a:srgbClr val="A04646"/>
                </a:solidFill>
              </a:rPr>
              <a:t>Significant investment</a:t>
            </a:r>
            <a:r>
              <a:rPr lang="en-US" dirty="0"/>
              <a:t> </a:t>
            </a:r>
            <a:r>
              <a:rPr lang="en-US" dirty="0">
                <a:solidFill>
                  <a:srgbClr val="002060"/>
                </a:solidFill>
              </a:rPr>
              <a:t>through NHS and private facilities in the UK;</a:t>
            </a:r>
          </a:p>
          <a:p>
            <a:r>
              <a:rPr lang="en-US" dirty="0">
                <a:solidFill>
                  <a:srgbClr val="002060"/>
                </a:solidFill>
              </a:rPr>
              <a:t>Optimization of Medical Accelerators (OMA) network identified </a:t>
            </a:r>
            <a:r>
              <a:rPr lang="en-US" dirty="0">
                <a:solidFill>
                  <a:srgbClr val="A04646"/>
                </a:solidFill>
              </a:rPr>
              <a:t>key R&amp;D challenges</a:t>
            </a:r>
            <a:r>
              <a:rPr lang="en-US" dirty="0"/>
              <a:t>: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Significant time goes into Q&amp;A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New technology solutions needed for novel treatment modalities such as FLASH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Desirable machine operation modes not currently possible due to lack of non-invasive (online) diagnostics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5" name="Picture 4" descr="A picture containing indoor, marketplace, dock&#10;&#10;Description automatically generated">
            <a:extLst>
              <a:ext uri="{FF2B5EF4-FFF2-40B4-BE49-F238E27FC236}">
                <a16:creationId xmlns:a16="http://schemas.microsoft.com/office/drawing/2014/main" id="{C29F468B-287D-4EB8-ABB2-B45AC9CF34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60" y="2600555"/>
            <a:ext cx="5210566" cy="3471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FCEF18-B7C1-46B8-AC32-1084DE022A1C}"/>
              </a:ext>
            </a:extLst>
          </p:cNvPr>
          <p:cNvSpPr txBox="1"/>
          <p:nvPr/>
        </p:nvSpPr>
        <p:spPr>
          <a:xfrm>
            <a:off x="569360" y="6193111"/>
            <a:ext cx="4132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CNAO Synchrotron, image courtesy CNAO.</a:t>
            </a:r>
            <a:endParaRPr lang="en-GB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-48274"/>
            <a:ext cx="12192000" cy="16686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"/>
            <a:ext cx="1927654" cy="7890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64337" y="711443"/>
            <a:ext cx="88633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The challenge/problem: Hadron beam therapy</a:t>
            </a:r>
          </a:p>
        </p:txBody>
      </p:sp>
    </p:spTree>
    <p:extLst>
      <p:ext uri="{BB962C8B-B14F-4D97-AF65-F5344CB8AC3E}">
        <p14:creationId xmlns:p14="http://schemas.microsoft.com/office/powerpoint/2010/main" val="1044714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8476859" y="3989192"/>
            <a:ext cx="2410313" cy="2685535"/>
            <a:chOff x="6141868" y="3357806"/>
            <a:chExt cx="2410313" cy="2685535"/>
          </a:xfrm>
        </p:grpSpPr>
        <p:sp>
          <p:nvSpPr>
            <p:cNvPr id="60" name="Shape">
              <a:extLst>
                <a:ext uri="{FF2B5EF4-FFF2-40B4-BE49-F238E27FC236}">
                  <a16:creationId xmlns:a16="http://schemas.microsoft.com/office/drawing/2014/main" id="{81FCB344-4822-4F5D-BB8F-EC159C225A00}"/>
                </a:ext>
              </a:extLst>
            </p:cNvPr>
            <p:cNvSpPr/>
            <p:nvPr/>
          </p:nvSpPr>
          <p:spPr>
            <a:xfrm>
              <a:off x="6141868" y="3357806"/>
              <a:ext cx="2410313" cy="2685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8" extrusionOk="0">
                  <a:moveTo>
                    <a:pt x="21600" y="14715"/>
                  </a:moveTo>
                  <a:lnTo>
                    <a:pt x="21600" y="6653"/>
                  </a:lnTo>
                  <a:cubicBezTo>
                    <a:pt x="21600" y="5724"/>
                    <a:pt x="21039" y="4861"/>
                    <a:pt x="20143" y="4396"/>
                  </a:cubicBezTo>
                  <a:lnTo>
                    <a:pt x="12257" y="349"/>
                  </a:lnTo>
                  <a:cubicBezTo>
                    <a:pt x="11361" y="-116"/>
                    <a:pt x="10239" y="-116"/>
                    <a:pt x="9343" y="349"/>
                  </a:cubicBezTo>
                  <a:lnTo>
                    <a:pt x="1457" y="4396"/>
                  </a:lnTo>
                  <a:cubicBezTo>
                    <a:pt x="561" y="4861"/>
                    <a:pt x="0" y="5724"/>
                    <a:pt x="0" y="6653"/>
                  </a:cubicBezTo>
                  <a:lnTo>
                    <a:pt x="0" y="14715"/>
                  </a:lnTo>
                  <a:cubicBezTo>
                    <a:pt x="0" y="15644"/>
                    <a:pt x="561" y="16507"/>
                    <a:pt x="1457" y="16972"/>
                  </a:cubicBezTo>
                  <a:lnTo>
                    <a:pt x="9343" y="21019"/>
                  </a:lnTo>
                  <a:cubicBezTo>
                    <a:pt x="10239" y="21484"/>
                    <a:pt x="11361" y="21484"/>
                    <a:pt x="12257" y="21019"/>
                  </a:cubicBezTo>
                  <a:lnTo>
                    <a:pt x="20143" y="16972"/>
                  </a:lnTo>
                  <a:cubicBezTo>
                    <a:pt x="21039" y="16507"/>
                    <a:pt x="21600" y="15644"/>
                    <a:pt x="21600" y="14715"/>
                  </a:cubicBezTo>
                  <a:close/>
                </a:path>
              </a:pathLst>
            </a:custGeom>
            <a:solidFill>
              <a:srgbClr val="066CAA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A89F6D25-D180-4EDD-A256-798C90CC31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9588" r="46136" b="41279"/>
            <a:stretch/>
          </p:blipFill>
          <p:spPr>
            <a:xfrm>
              <a:off x="6553838" y="4034744"/>
              <a:ext cx="1598830" cy="130804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" name="Group 3"/>
          <p:cNvGrpSpPr/>
          <p:nvPr/>
        </p:nvGrpSpPr>
        <p:grpSpPr>
          <a:xfrm>
            <a:off x="7225835" y="1820750"/>
            <a:ext cx="2410313" cy="2685535"/>
            <a:chOff x="4890844" y="1189364"/>
            <a:chExt cx="2410313" cy="2685535"/>
          </a:xfrm>
        </p:grpSpPr>
        <p:sp>
          <p:nvSpPr>
            <p:cNvPr id="61" name="Shape">
              <a:extLst>
                <a:ext uri="{FF2B5EF4-FFF2-40B4-BE49-F238E27FC236}">
                  <a16:creationId xmlns:a16="http://schemas.microsoft.com/office/drawing/2014/main" id="{5F7E5129-312B-49DB-9B5C-B99B160BFD3F}"/>
                </a:ext>
              </a:extLst>
            </p:cNvPr>
            <p:cNvSpPr/>
            <p:nvPr/>
          </p:nvSpPr>
          <p:spPr>
            <a:xfrm>
              <a:off x="4890844" y="1189364"/>
              <a:ext cx="2410313" cy="2685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8" extrusionOk="0">
                  <a:moveTo>
                    <a:pt x="21600" y="14715"/>
                  </a:moveTo>
                  <a:lnTo>
                    <a:pt x="21600" y="6653"/>
                  </a:lnTo>
                  <a:cubicBezTo>
                    <a:pt x="21600" y="5724"/>
                    <a:pt x="21039" y="4861"/>
                    <a:pt x="20143" y="4396"/>
                  </a:cubicBezTo>
                  <a:lnTo>
                    <a:pt x="12257" y="349"/>
                  </a:lnTo>
                  <a:cubicBezTo>
                    <a:pt x="11361" y="-116"/>
                    <a:pt x="10239" y="-116"/>
                    <a:pt x="9343" y="349"/>
                  </a:cubicBezTo>
                  <a:lnTo>
                    <a:pt x="1457" y="4396"/>
                  </a:lnTo>
                  <a:cubicBezTo>
                    <a:pt x="561" y="4861"/>
                    <a:pt x="0" y="5724"/>
                    <a:pt x="0" y="6653"/>
                  </a:cubicBezTo>
                  <a:lnTo>
                    <a:pt x="0" y="14715"/>
                  </a:lnTo>
                  <a:cubicBezTo>
                    <a:pt x="0" y="15644"/>
                    <a:pt x="561" y="16507"/>
                    <a:pt x="1457" y="16972"/>
                  </a:cubicBezTo>
                  <a:lnTo>
                    <a:pt x="9343" y="21019"/>
                  </a:lnTo>
                  <a:cubicBezTo>
                    <a:pt x="10239" y="21484"/>
                    <a:pt x="11361" y="21484"/>
                    <a:pt x="12257" y="21019"/>
                  </a:cubicBezTo>
                  <a:lnTo>
                    <a:pt x="20143" y="16972"/>
                  </a:lnTo>
                  <a:cubicBezTo>
                    <a:pt x="21039" y="16474"/>
                    <a:pt x="21600" y="15644"/>
                    <a:pt x="21600" y="14715"/>
                  </a:cubicBezTo>
                  <a:close/>
                </a:path>
              </a:pathLst>
            </a:custGeom>
            <a:solidFill>
              <a:srgbClr val="D2A000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68" name="Picture 6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796"/>
            <a:stretch/>
          </p:blipFill>
          <p:spPr>
            <a:xfrm>
              <a:off x="5442106" y="1923239"/>
              <a:ext cx="1307786" cy="121975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62" name="Shape">
            <a:extLst>
              <a:ext uri="{FF2B5EF4-FFF2-40B4-BE49-F238E27FC236}">
                <a16:creationId xmlns:a16="http://schemas.microsoft.com/office/drawing/2014/main" id="{7A7C2B01-3AD7-4785-97B1-F00C7FEBD567}"/>
              </a:ext>
            </a:extLst>
          </p:cNvPr>
          <p:cNvSpPr/>
          <p:nvPr/>
        </p:nvSpPr>
        <p:spPr>
          <a:xfrm>
            <a:off x="8809106" y="3190999"/>
            <a:ext cx="412680" cy="4990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58" h="20353" extrusionOk="0">
                <a:moveTo>
                  <a:pt x="4518" y="1474"/>
                </a:moveTo>
                <a:cubicBezTo>
                  <a:pt x="404" y="3855"/>
                  <a:pt x="-1242" y="8447"/>
                  <a:pt x="1021" y="12189"/>
                </a:cubicBezTo>
                <a:cubicBezTo>
                  <a:pt x="2050" y="13720"/>
                  <a:pt x="3490" y="14910"/>
                  <a:pt x="5135" y="15761"/>
                </a:cubicBezTo>
                <a:cubicBezTo>
                  <a:pt x="5958" y="16101"/>
                  <a:pt x="6781" y="16441"/>
                  <a:pt x="7604" y="16611"/>
                </a:cubicBezTo>
                <a:cubicBezTo>
                  <a:pt x="8015" y="16611"/>
                  <a:pt x="8221" y="16781"/>
                  <a:pt x="8632" y="16781"/>
                </a:cubicBezTo>
                <a:cubicBezTo>
                  <a:pt x="10895" y="17291"/>
                  <a:pt x="12953" y="18482"/>
                  <a:pt x="14187" y="20183"/>
                </a:cubicBezTo>
                <a:lnTo>
                  <a:pt x="16038" y="19162"/>
                </a:lnTo>
                <a:cubicBezTo>
                  <a:pt x="16244" y="18992"/>
                  <a:pt x="16655" y="19162"/>
                  <a:pt x="16860" y="19332"/>
                </a:cubicBezTo>
                <a:lnTo>
                  <a:pt x="16860" y="19332"/>
                </a:lnTo>
                <a:cubicBezTo>
                  <a:pt x="17066" y="19502"/>
                  <a:pt x="16860" y="19843"/>
                  <a:pt x="16655" y="20013"/>
                </a:cubicBezTo>
                <a:lnTo>
                  <a:pt x="15832" y="20353"/>
                </a:lnTo>
                <a:lnTo>
                  <a:pt x="18095" y="20353"/>
                </a:lnTo>
                <a:cubicBezTo>
                  <a:pt x="18506" y="20353"/>
                  <a:pt x="18712" y="20183"/>
                  <a:pt x="18918" y="20013"/>
                </a:cubicBezTo>
                <a:lnTo>
                  <a:pt x="19946" y="18312"/>
                </a:lnTo>
                <a:lnTo>
                  <a:pt x="19124" y="18652"/>
                </a:lnTo>
                <a:cubicBezTo>
                  <a:pt x="18918" y="18822"/>
                  <a:pt x="18506" y="18652"/>
                  <a:pt x="18301" y="18482"/>
                </a:cubicBezTo>
                <a:lnTo>
                  <a:pt x="18301" y="18482"/>
                </a:lnTo>
                <a:cubicBezTo>
                  <a:pt x="18095" y="18312"/>
                  <a:pt x="18301" y="17972"/>
                  <a:pt x="18507" y="17802"/>
                </a:cubicBezTo>
                <a:lnTo>
                  <a:pt x="20358" y="16781"/>
                </a:lnTo>
                <a:cubicBezTo>
                  <a:pt x="19124" y="14911"/>
                  <a:pt x="18712" y="12870"/>
                  <a:pt x="19329" y="10999"/>
                </a:cubicBezTo>
                <a:cubicBezTo>
                  <a:pt x="19329" y="10658"/>
                  <a:pt x="19535" y="10488"/>
                  <a:pt x="19535" y="10148"/>
                </a:cubicBezTo>
                <a:cubicBezTo>
                  <a:pt x="19741" y="9468"/>
                  <a:pt x="19741" y="8788"/>
                  <a:pt x="19741" y="7937"/>
                </a:cubicBezTo>
                <a:cubicBezTo>
                  <a:pt x="19741" y="6577"/>
                  <a:pt x="19330" y="5046"/>
                  <a:pt x="18301" y="3855"/>
                </a:cubicBezTo>
                <a:cubicBezTo>
                  <a:pt x="15832" y="-57"/>
                  <a:pt x="9455" y="-1247"/>
                  <a:pt x="4518" y="1474"/>
                </a:cubicBezTo>
                <a:close/>
              </a:path>
            </a:pathLst>
          </a:custGeom>
          <a:solidFill>
            <a:srgbClr val="066CAA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6" name="Group 5"/>
          <p:cNvGrpSpPr/>
          <p:nvPr/>
        </p:nvGrpSpPr>
        <p:grpSpPr>
          <a:xfrm>
            <a:off x="5974811" y="3989192"/>
            <a:ext cx="2884802" cy="2685535"/>
            <a:chOff x="3639820" y="3357806"/>
            <a:chExt cx="2884802" cy="2685535"/>
          </a:xfrm>
        </p:grpSpPr>
        <p:grpSp>
          <p:nvGrpSpPr>
            <p:cNvPr id="5" name="Group 4"/>
            <p:cNvGrpSpPr/>
            <p:nvPr/>
          </p:nvGrpSpPr>
          <p:grpSpPr>
            <a:xfrm>
              <a:off x="3639820" y="3357806"/>
              <a:ext cx="2410313" cy="2685535"/>
              <a:chOff x="3639820" y="3357806"/>
              <a:chExt cx="2410313" cy="2685535"/>
            </a:xfrm>
          </p:grpSpPr>
          <p:sp>
            <p:nvSpPr>
              <p:cNvPr id="59" name="Shape">
                <a:extLst>
                  <a:ext uri="{FF2B5EF4-FFF2-40B4-BE49-F238E27FC236}">
                    <a16:creationId xmlns:a16="http://schemas.microsoft.com/office/drawing/2014/main" id="{5C067EAC-E758-4DA8-B2E6-56A8C62B4903}"/>
                  </a:ext>
                </a:extLst>
              </p:cNvPr>
              <p:cNvSpPr/>
              <p:nvPr/>
            </p:nvSpPr>
            <p:spPr>
              <a:xfrm>
                <a:off x="3639820" y="3357806"/>
                <a:ext cx="2410313" cy="26855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368" extrusionOk="0">
                    <a:moveTo>
                      <a:pt x="21600" y="14715"/>
                    </a:moveTo>
                    <a:lnTo>
                      <a:pt x="21600" y="6653"/>
                    </a:lnTo>
                    <a:cubicBezTo>
                      <a:pt x="21600" y="5724"/>
                      <a:pt x="21039" y="4861"/>
                      <a:pt x="20143" y="4396"/>
                    </a:cubicBezTo>
                    <a:lnTo>
                      <a:pt x="12257" y="349"/>
                    </a:lnTo>
                    <a:cubicBezTo>
                      <a:pt x="11361" y="-116"/>
                      <a:pt x="10239" y="-116"/>
                      <a:pt x="9343" y="349"/>
                    </a:cubicBezTo>
                    <a:lnTo>
                      <a:pt x="1457" y="4396"/>
                    </a:lnTo>
                    <a:cubicBezTo>
                      <a:pt x="561" y="4861"/>
                      <a:pt x="0" y="5724"/>
                      <a:pt x="0" y="6653"/>
                    </a:cubicBezTo>
                    <a:lnTo>
                      <a:pt x="0" y="14715"/>
                    </a:lnTo>
                    <a:cubicBezTo>
                      <a:pt x="0" y="15644"/>
                      <a:pt x="561" y="16507"/>
                      <a:pt x="1457" y="16972"/>
                    </a:cubicBezTo>
                    <a:lnTo>
                      <a:pt x="9343" y="21019"/>
                    </a:lnTo>
                    <a:cubicBezTo>
                      <a:pt x="10239" y="21484"/>
                      <a:pt x="11361" y="21484"/>
                      <a:pt x="12257" y="21019"/>
                    </a:cubicBezTo>
                    <a:lnTo>
                      <a:pt x="20143" y="16972"/>
                    </a:lnTo>
                    <a:cubicBezTo>
                      <a:pt x="21039" y="16507"/>
                      <a:pt x="21600" y="15644"/>
                      <a:pt x="21600" y="14715"/>
                    </a:cubicBezTo>
                    <a:close/>
                  </a:path>
                </a:pathLst>
              </a:custGeom>
              <a:solidFill>
                <a:srgbClr val="0B2265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pic>
            <p:nvPicPr>
              <p:cNvPr id="57" name="Picture 2">
                <a:extLst>
                  <a:ext uri="{FF2B5EF4-FFF2-40B4-BE49-F238E27FC236}">
                    <a16:creationId xmlns:a16="http://schemas.microsoft.com/office/drawing/2014/main" id="{F135D439-75F6-4EE4-9395-D18EDBFFDCA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29101" y="4047372"/>
                <a:ext cx="1231750" cy="1306402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4" name="Shape">
              <a:extLst>
                <a:ext uri="{FF2B5EF4-FFF2-40B4-BE49-F238E27FC236}">
                  <a16:creationId xmlns:a16="http://schemas.microsoft.com/office/drawing/2014/main" id="{54A1083F-010E-47DD-89F9-541F9884004E}"/>
                </a:ext>
              </a:extLst>
            </p:cNvPr>
            <p:cNvSpPr/>
            <p:nvPr/>
          </p:nvSpPr>
          <p:spPr>
            <a:xfrm>
              <a:off x="5975065" y="4483724"/>
              <a:ext cx="549557" cy="413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1426" extrusionOk="0">
                  <a:moveTo>
                    <a:pt x="21397" y="10194"/>
                  </a:moveTo>
                  <a:cubicBezTo>
                    <a:pt x="21234" y="5010"/>
                    <a:pt x="17986" y="474"/>
                    <a:pt x="14089" y="42"/>
                  </a:cubicBezTo>
                  <a:cubicBezTo>
                    <a:pt x="12465" y="-174"/>
                    <a:pt x="10840" y="474"/>
                    <a:pt x="9541" y="1338"/>
                  </a:cubicBezTo>
                  <a:cubicBezTo>
                    <a:pt x="8892" y="1770"/>
                    <a:pt x="8404" y="2418"/>
                    <a:pt x="7917" y="3066"/>
                  </a:cubicBezTo>
                  <a:cubicBezTo>
                    <a:pt x="7755" y="3282"/>
                    <a:pt x="7592" y="3498"/>
                    <a:pt x="7268" y="3930"/>
                  </a:cubicBezTo>
                  <a:cubicBezTo>
                    <a:pt x="5968" y="5658"/>
                    <a:pt x="4182" y="6738"/>
                    <a:pt x="2071" y="6738"/>
                  </a:cubicBezTo>
                  <a:lnTo>
                    <a:pt x="2071" y="9114"/>
                  </a:lnTo>
                  <a:cubicBezTo>
                    <a:pt x="2071" y="9546"/>
                    <a:pt x="1908" y="9762"/>
                    <a:pt x="1583" y="9762"/>
                  </a:cubicBezTo>
                  <a:lnTo>
                    <a:pt x="1583" y="9762"/>
                  </a:lnTo>
                  <a:cubicBezTo>
                    <a:pt x="1259" y="9762"/>
                    <a:pt x="1096" y="9546"/>
                    <a:pt x="1096" y="9114"/>
                  </a:cubicBezTo>
                  <a:lnTo>
                    <a:pt x="1096" y="8034"/>
                  </a:lnTo>
                  <a:lnTo>
                    <a:pt x="122" y="10194"/>
                  </a:lnTo>
                  <a:cubicBezTo>
                    <a:pt x="-41" y="10410"/>
                    <a:pt x="-41" y="10842"/>
                    <a:pt x="122" y="11274"/>
                  </a:cubicBezTo>
                  <a:lnTo>
                    <a:pt x="1096" y="13434"/>
                  </a:lnTo>
                  <a:lnTo>
                    <a:pt x="1096" y="12354"/>
                  </a:lnTo>
                  <a:cubicBezTo>
                    <a:pt x="1096" y="11922"/>
                    <a:pt x="1259" y="11706"/>
                    <a:pt x="1583" y="11706"/>
                  </a:cubicBezTo>
                  <a:lnTo>
                    <a:pt x="1583" y="11706"/>
                  </a:lnTo>
                  <a:cubicBezTo>
                    <a:pt x="1908" y="11706"/>
                    <a:pt x="2071" y="11922"/>
                    <a:pt x="2071" y="12354"/>
                  </a:cubicBezTo>
                  <a:lnTo>
                    <a:pt x="2071" y="14730"/>
                  </a:lnTo>
                  <a:cubicBezTo>
                    <a:pt x="4020" y="14730"/>
                    <a:pt x="5806" y="15810"/>
                    <a:pt x="7268" y="17538"/>
                  </a:cubicBezTo>
                  <a:cubicBezTo>
                    <a:pt x="7430" y="17754"/>
                    <a:pt x="7592" y="17970"/>
                    <a:pt x="7917" y="18402"/>
                  </a:cubicBezTo>
                  <a:cubicBezTo>
                    <a:pt x="8404" y="19050"/>
                    <a:pt x="8892" y="19698"/>
                    <a:pt x="9541" y="20130"/>
                  </a:cubicBezTo>
                  <a:cubicBezTo>
                    <a:pt x="10678" y="20994"/>
                    <a:pt x="11977" y="21426"/>
                    <a:pt x="13439" y="21426"/>
                  </a:cubicBezTo>
                  <a:cubicBezTo>
                    <a:pt x="17986" y="21426"/>
                    <a:pt x="21559" y="16458"/>
                    <a:pt x="21397" y="10194"/>
                  </a:cubicBezTo>
                  <a:close/>
                </a:path>
              </a:pathLst>
            </a:custGeom>
            <a:solidFill>
              <a:srgbClr val="0B2265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63" name="Shape">
            <a:extLst>
              <a:ext uri="{FF2B5EF4-FFF2-40B4-BE49-F238E27FC236}">
                <a16:creationId xmlns:a16="http://schemas.microsoft.com/office/drawing/2014/main" id="{38EEB481-728B-4EA3-918A-B490E70585FA}"/>
              </a:ext>
            </a:extLst>
          </p:cNvPr>
          <p:cNvSpPr/>
          <p:nvPr/>
        </p:nvSpPr>
        <p:spPr>
          <a:xfrm>
            <a:off x="7516384" y="3482908"/>
            <a:ext cx="413508" cy="5062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206" h="20649" extrusionOk="0">
                <a:moveTo>
                  <a:pt x="5331" y="19729"/>
                </a:moveTo>
                <a:cubicBezTo>
                  <a:pt x="9813" y="21600"/>
                  <a:pt x="15315" y="20580"/>
                  <a:pt x="18168" y="17008"/>
                </a:cubicBezTo>
                <a:cubicBezTo>
                  <a:pt x="19391" y="15477"/>
                  <a:pt x="20002" y="13947"/>
                  <a:pt x="20002" y="12246"/>
                </a:cubicBezTo>
                <a:cubicBezTo>
                  <a:pt x="20002" y="11565"/>
                  <a:pt x="20002" y="10715"/>
                  <a:pt x="19595" y="10035"/>
                </a:cubicBezTo>
                <a:cubicBezTo>
                  <a:pt x="19595" y="9695"/>
                  <a:pt x="19391" y="9525"/>
                  <a:pt x="19187" y="9184"/>
                </a:cubicBezTo>
                <a:cubicBezTo>
                  <a:pt x="18576" y="7313"/>
                  <a:pt x="18983" y="5273"/>
                  <a:pt x="20206" y="3402"/>
                </a:cubicBezTo>
                <a:lnTo>
                  <a:pt x="18372" y="2551"/>
                </a:lnTo>
                <a:cubicBezTo>
                  <a:pt x="18168" y="2381"/>
                  <a:pt x="17965" y="2041"/>
                  <a:pt x="18168" y="1871"/>
                </a:cubicBezTo>
                <a:lnTo>
                  <a:pt x="18168" y="1871"/>
                </a:lnTo>
                <a:cubicBezTo>
                  <a:pt x="18372" y="1701"/>
                  <a:pt x="18780" y="1531"/>
                  <a:pt x="18983" y="1701"/>
                </a:cubicBezTo>
                <a:lnTo>
                  <a:pt x="19798" y="2041"/>
                </a:lnTo>
                <a:lnTo>
                  <a:pt x="18779" y="340"/>
                </a:lnTo>
                <a:cubicBezTo>
                  <a:pt x="18575" y="0"/>
                  <a:pt x="18372" y="0"/>
                  <a:pt x="17964" y="0"/>
                </a:cubicBezTo>
                <a:lnTo>
                  <a:pt x="15723" y="0"/>
                </a:lnTo>
                <a:lnTo>
                  <a:pt x="16538" y="340"/>
                </a:lnTo>
                <a:cubicBezTo>
                  <a:pt x="16741" y="510"/>
                  <a:pt x="16945" y="850"/>
                  <a:pt x="16741" y="1021"/>
                </a:cubicBezTo>
                <a:lnTo>
                  <a:pt x="16741" y="1021"/>
                </a:lnTo>
                <a:cubicBezTo>
                  <a:pt x="16538" y="1191"/>
                  <a:pt x="16130" y="1361"/>
                  <a:pt x="15927" y="1191"/>
                </a:cubicBezTo>
                <a:lnTo>
                  <a:pt x="13889" y="170"/>
                </a:lnTo>
                <a:cubicBezTo>
                  <a:pt x="12666" y="2041"/>
                  <a:pt x="10628" y="3232"/>
                  <a:pt x="8387" y="3742"/>
                </a:cubicBezTo>
                <a:cubicBezTo>
                  <a:pt x="7980" y="3742"/>
                  <a:pt x="7776" y="3912"/>
                  <a:pt x="7368" y="3912"/>
                </a:cubicBezTo>
                <a:cubicBezTo>
                  <a:pt x="6553" y="4082"/>
                  <a:pt x="5738" y="4422"/>
                  <a:pt x="4923" y="4762"/>
                </a:cubicBezTo>
                <a:cubicBezTo>
                  <a:pt x="3497" y="5443"/>
                  <a:pt x="2274" y="6463"/>
                  <a:pt x="1255" y="7824"/>
                </a:cubicBezTo>
                <a:cubicBezTo>
                  <a:pt x="-1394" y="12246"/>
                  <a:pt x="236" y="17518"/>
                  <a:pt x="5331" y="19729"/>
                </a:cubicBezTo>
                <a:close/>
              </a:path>
            </a:pathLst>
          </a:custGeom>
          <a:solidFill>
            <a:srgbClr val="D2A00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1E05C75-607C-47A8-893D-AB0300C4C46E}"/>
              </a:ext>
            </a:extLst>
          </p:cNvPr>
          <p:cNvSpPr txBox="1"/>
          <p:nvPr/>
        </p:nvSpPr>
        <p:spPr>
          <a:xfrm>
            <a:off x="913662" y="1914258"/>
            <a:ext cx="4350874" cy="4028399"/>
          </a:xfrm>
          <a:prstGeom prst="roundRect">
            <a:avLst/>
          </a:prstGeom>
          <a:ln w="57150">
            <a:solidFill>
              <a:srgbClr val="0B2265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180000" tIns="180000" rIns="180000" bIns="180000" rtlCol="0" anchor="ctr">
            <a:normAutofit lnSpcReduction="10000"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457200" indent="-457200">
              <a:buFont typeface="Calibri" panose="020F0502020204030204" pitchFamily="34" charset="0"/>
              <a:buChar char="+"/>
            </a:pPr>
            <a:r>
              <a:rPr lang="en-GB" dirty="0"/>
              <a:t>High resolution</a:t>
            </a:r>
          </a:p>
          <a:p>
            <a:pPr marL="457200" indent="-457200">
              <a:buFont typeface="Calibri" panose="020F0502020204030204" pitchFamily="34" charset="0"/>
              <a:buChar char="+"/>
            </a:pPr>
            <a:r>
              <a:rPr lang="en-GB" dirty="0"/>
              <a:t>Reliability</a:t>
            </a:r>
          </a:p>
          <a:p>
            <a:pPr marL="457200" indent="-457200">
              <a:buFont typeface="Calibri" panose="020F0502020204030204" pitchFamily="34" charset="0"/>
              <a:buChar char="+"/>
            </a:pPr>
            <a:r>
              <a:rPr lang="en-GB" dirty="0"/>
              <a:t>Validity</a:t>
            </a:r>
          </a:p>
          <a:p>
            <a:pPr marL="457200" indent="-457200">
              <a:buFont typeface="Calibri" panose="020F0502020204030204" pitchFamily="34" charset="0"/>
              <a:buChar char="-"/>
            </a:pPr>
            <a:r>
              <a:rPr lang="en-GB" dirty="0"/>
              <a:t>Interceptive</a:t>
            </a:r>
          </a:p>
          <a:p>
            <a:pPr marL="457200" indent="-457200">
              <a:buFont typeface="Calibri" panose="020F0502020204030204" pitchFamily="34" charset="0"/>
              <a:buChar char="-"/>
            </a:pPr>
            <a:r>
              <a:rPr lang="en-GB" dirty="0"/>
              <a:t>Ongoing calibration</a:t>
            </a:r>
          </a:p>
          <a:p>
            <a:pPr marL="457200" indent="-457200">
              <a:buFont typeface="Calibri" panose="020F0502020204030204" pitchFamily="34" charset="0"/>
              <a:buChar char="-"/>
            </a:pPr>
            <a:r>
              <a:rPr lang="en-GB" dirty="0"/>
              <a:t>Beam perturbation</a:t>
            </a:r>
          </a:p>
          <a:p>
            <a:pPr marL="457200" indent="-457200">
              <a:buFont typeface="Calibri" panose="020F0502020204030204" pitchFamily="34" charset="0"/>
              <a:buChar char="-"/>
            </a:pPr>
            <a:r>
              <a:rPr lang="en-GB" dirty="0"/>
              <a:t>Limited live feedback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1C860D-27F4-413D-9288-ADC6E3A55B57}"/>
              </a:ext>
            </a:extLst>
          </p:cNvPr>
          <p:cNvSpPr txBox="1"/>
          <p:nvPr/>
        </p:nvSpPr>
        <p:spPr>
          <a:xfrm>
            <a:off x="287528" y="6160616"/>
            <a:ext cx="421148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100">
                <a:latin typeface="+mj-lt"/>
              </a:defRPr>
            </a:lvl1pPr>
          </a:lstStyle>
          <a:p>
            <a:r>
              <a:rPr lang="en-GB" dirty="0"/>
              <a:t>B. </a:t>
            </a:r>
            <a:r>
              <a:rPr lang="en-GB" dirty="0" err="1"/>
              <a:t>Walasek-Höhne</a:t>
            </a:r>
            <a:r>
              <a:rPr lang="en-GB" dirty="0"/>
              <a:t>, GSI and G. </a:t>
            </a:r>
            <a:r>
              <a:rPr lang="en-GB" dirty="0" err="1"/>
              <a:t>Kube</a:t>
            </a:r>
            <a:r>
              <a:rPr lang="en-GB" dirty="0"/>
              <a:t>, DESY</a:t>
            </a:r>
          </a:p>
          <a:p>
            <a:r>
              <a:rPr lang="en-GB" dirty="0"/>
              <a:t>S. </a:t>
            </a:r>
            <a:r>
              <a:rPr lang="en-GB" dirty="0" err="1"/>
              <a:t>Giordanengo</a:t>
            </a:r>
            <a:r>
              <a:rPr lang="en-GB" dirty="0"/>
              <a:t> &amp; M. </a:t>
            </a:r>
            <a:r>
              <a:rPr lang="en-GB" dirty="0" err="1"/>
              <a:t>Donetti</a:t>
            </a:r>
            <a:r>
              <a:rPr lang="en-GB" dirty="0"/>
              <a:t>, arXiv:1803.00893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" y="-48274"/>
            <a:ext cx="12192000" cy="166863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"/>
            <a:ext cx="1927654" cy="78906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393270" y="691620"/>
            <a:ext cx="38018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Existing diagnostics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181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08477" y="2559806"/>
            <a:ext cx="3206354" cy="1317803"/>
          </a:xfrm>
          <a:prstGeom prst="roundRect">
            <a:avLst>
              <a:gd name="adj" fmla="val 17626"/>
            </a:avLst>
          </a:prstGeom>
          <a:solidFill>
            <a:srgbClr val="E7E6E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504000" rIns="36000" bIns="180000"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tx1"/>
                </a:solidFill>
              </a:rPr>
              <a:t>No beam perturbation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tx1"/>
                </a:solidFill>
              </a:rPr>
              <a:t>Online monitoring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tx1"/>
                </a:solidFill>
              </a:rPr>
              <a:t>Superior error detection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1D2CF19-9143-4FD5-804E-90D4E1436B8F}"/>
              </a:ext>
            </a:extLst>
          </p:cNvPr>
          <p:cNvSpPr/>
          <p:nvPr/>
        </p:nvSpPr>
        <p:spPr>
          <a:xfrm>
            <a:off x="243683" y="2324828"/>
            <a:ext cx="480505" cy="480505"/>
          </a:xfrm>
          <a:prstGeom prst="ellipse">
            <a:avLst/>
          </a:prstGeom>
          <a:solidFill>
            <a:srgbClr val="D2A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  <a:endParaRPr lang="en-US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508477" y="2557649"/>
            <a:ext cx="324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77FC9"/>
                </a:solidFill>
              </a:rPr>
              <a:t>Minimally invasive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474831" y="4208482"/>
            <a:ext cx="3240000" cy="2542972"/>
          </a:xfrm>
          <a:prstGeom prst="roundRect">
            <a:avLst>
              <a:gd name="adj" fmla="val 9376"/>
            </a:avLst>
          </a:prstGeom>
          <a:solidFill>
            <a:srgbClr val="E7E6E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0" rIns="36000" bIns="180000"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tx1"/>
                </a:solidFill>
              </a:rPr>
              <a:t>Enabling technology for FLASH and Mini-Beam treatments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tx1"/>
                </a:solidFill>
              </a:rPr>
              <a:t>Active machine regulation based on live feedback becomes feasible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E1D2CF19-9143-4FD5-804E-90D4E1436B8F}"/>
              </a:ext>
            </a:extLst>
          </p:cNvPr>
          <p:cNvSpPr/>
          <p:nvPr/>
        </p:nvSpPr>
        <p:spPr>
          <a:xfrm>
            <a:off x="210037" y="3973503"/>
            <a:ext cx="480505" cy="471912"/>
          </a:xfrm>
          <a:prstGeom prst="ellipse">
            <a:avLst/>
          </a:prstGeom>
          <a:solidFill>
            <a:srgbClr val="D2A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74831" y="4215965"/>
            <a:ext cx="324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B2265"/>
                </a:solidFill>
              </a:rPr>
              <a:t>Novel treatments and improved operation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389D177-2C7F-41B4-8F97-A95DEFBE3C25}"/>
              </a:ext>
            </a:extLst>
          </p:cNvPr>
          <p:cNvGrpSpPr/>
          <p:nvPr/>
        </p:nvGrpSpPr>
        <p:grpSpPr>
          <a:xfrm>
            <a:off x="8311182" y="2259562"/>
            <a:ext cx="3504795" cy="2732637"/>
            <a:chOff x="8334191" y="2153869"/>
            <a:chExt cx="3504795" cy="2732637"/>
          </a:xfrm>
        </p:grpSpPr>
        <p:sp>
          <p:nvSpPr>
            <p:cNvPr id="77" name="Rounded Rectangle 76"/>
            <p:cNvSpPr/>
            <p:nvPr/>
          </p:nvSpPr>
          <p:spPr>
            <a:xfrm>
              <a:off x="8598986" y="2388847"/>
              <a:ext cx="3240000" cy="2497659"/>
            </a:xfrm>
            <a:prstGeom prst="roundRect">
              <a:avLst>
                <a:gd name="adj" fmla="val 8195"/>
              </a:avLst>
            </a:prstGeom>
            <a:solidFill>
              <a:srgbClr val="E7E6E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720000" rIns="36000" bIns="180000" rtlCol="0" anchor="ctr"/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GB" dirty="0">
                  <a:solidFill>
                    <a:schemeClr val="tx1"/>
                  </a:solidFill>
                </a:rPr>
                <a:t>No mechanical parts interact with the beam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GB" dirty="0">
                  <a:solidFill>
                    <a:schemeClr val="tx1"/>
                  </a:solidFill>
                </a:rPr>
                <a:t>All key parameters monitored remotely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GB" dirty="0">
                  <a:solidFill>
                    <a:schemeClr val="tx1"/>
                  </a:solidFill>
                </a:rPr>
                <a:t>Significantly reduced maintenance</a:t>
              </a: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E1D2CF19-9143-4FD5-804E-90D4E1436B8F}"/>
                </a:ext>
              </a:extLst>
            </p:cNvPr>
            <p:cNvSpPr/>
            <p:nvPr/>
          </p:nvSpPr>
          <p:spPr>
            <a:xfrm>
              <a:off x="8334191" y="2153869"/>
              <a:ext cx="480505" cy="480505"/>
            </a:xfrm>
            <a:prstGeom prst="ellipse">
              <a:avLst/>
            </a:prstGeom>
            <a:solidFill>
              <a:srgbClr val="D2A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2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598986" y="2390665"/>
              <a:ext cx="3240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>
                  <a:solidFill>
                    <a:srgbClr val="055A8F"/>
                  </a:solidFill>
                </a:rPr>
                <a:t>Significantly reduced calibration time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704111F-41AC-4479-96A3-836661E7C99D}"/>
              </a:ext>
            </a:extLst>
          </p:cNvPr>
          <p:cNvGrpSpPr/>
          <p:nvPr/>
        </p:nvGrpSpPr>
        <p:grpSpPr>
          <a:xfrm>
            <a:off x="4013271" y="2736980"/>
            <a:ext cx="4010662" cy="4014473"/>
            <a:chOff x="4108714" y="1609052"/>
            <a:chExt cx="4010662" cy="4014473"/>
          </a:xfrm>
        </p:grpSpPr>
        <p:sp>
          <p:nvSpPr>
            <p:cNvPr id="39" name="Shape">
              <a:extLst>
                <a:ext uri="{FF2B5EF4-FFF2-40B4-BE49-F238E27FC236}">
                  <a16:creationId xmlns:a16="http://schemas.microsoft.com/office/drawing/2014/main" id="{F69E422B-2855-4709-8D7F-2B818F1B0EF0}"/>
                </a:ext>
              </a:extLst>
            </p:cNvPr>
            <p:cNvSpPr/>
            <p:nvPr/>
          </p:nvSpPr>
          <p:spPr>
            <a:xfrm>
              <a:off x="6153415" y="1609052"/>
              <a:ext cx="1965961" cy="4013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237" y="13356"/>
                  </a:moveTo>
                  <a:lnTo>
                    <a:pt x="6237" y="13356"/>
                  </a:lnTo>
                  <a:lnTo>
                    <a:pt x="15949" y="21600"/>
                  </a:lnTo>
                  <a:lnTo>
                    <a:pt x="18488" y="21600"/>
                  </a:lnTo>
                  <a:cubicBezTo>
                    <a:pt x="20205" y="21600"/>
                    <a:pt x="21600" y="20916"/>
                    <a:pt x="21600" y="20076"/>
                  </a:cubicBezTo>
                  <a:lnTo>
                    <a:pt x="21600" y="1524"/>
                  </a:lnTo>
                  <a:cubicBezTo>
                    <a:pt x="21600" y="684"/>
                    <a:pt x="20205" y="0"/>
                    <a:pt x="18488" y="0"/>
                  </a:cubicBezTo>
                  <a:lnTo>
                    <a:pt x="9488" y="0"/>
                  </a:lnTo>
                  <a:lnTo>
                    <a:pt x="8079" y="1196"/>
                  </a:lnTo>
                  <a:lnTo>
                    <a:pt x="0" y="8052"/>
                  </a:lnTo>
                  <a:lnTo>
                    <a:pt x="6237" y="13356"/>
                  </a:lnTo>
                  <a:close/>
                </a:path>
              </a:pathLst>
            </a:custGeom>
            <a:solidFill>
              <a:srgbClr val="055A8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0" name="Shape">
              <a:extLst>
                <a:ext uri="{FF2B5EF4-FFF2-40B4-BE49-F238E27FC236}">
                  <a16:creationId xmlns:a16="http://schemas.microsoft.com/office/drawing/2014/main" id="{836F8E33-298F-4A3C-BE9B-808BF0FFCFD5}"/>
                </a:ext>
              </a:extLst>
            </p:cNvPr>
            <p:cNvSpPr/>
            <p:nvPr/>
          </p:nvSpPr>
          <p:spPr>
            <a:xfrm>
              <a:off x="4108714" y="4161753"/>
              <a:ext cx="3418840" cy="1461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7415"/>
                  </a:lnTo>
                  <a:cubicBezTo>
                    <a:pt x="0" y="19723"/>
                    <a:pt x="802" y="21600"/>
                    <a:pt x="1789" y="21600"/>
                  </a:cubicBezTo>
                  <a:lnTo>
                    <a:pt x="21600" y="21600"/>
                  </a:lnTo>
                  <a:lnTo>
                    <a:pt x="20717" y="18016"/>
                  </a:lnTo>
                  <a:lnTo>
                    <a:pt x="16272" y="0"/>
                  </a:lnTo>
                  <a:lnTo>
                    <a:pt x="9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2265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1" name="Triangle">
              <a:extLst>
                <a:ext uri="{FF2B5EF4-FFF2-40B4-BE49-F238E27FC236}">
                  <a16:creationId xmlns:a16="http://schemas.microsoft.com/office/drawing/2014/main" id="{63850AE4-98FD-4DF8-AF35-A79A16135E7B}"/>
                </a:ext>
              </a:extLst>
            </p:cNvPr>
            <p:cNvSpPr/>
            <p:nvPr/>
          </p:nvSpPr>
          <p:spPr>
            <a:xfrm>
              <a:off x="6686814" y="4161753"/>
              <a:ext cx="703582" cy="1219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BB959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2" name="Shape">
              <a:extLst>
                <a:ext uri="{FF2B5EF4-FFF2-40B4-BE49-F238E27FC236}">
                  <a16:creationId xmlns:a16="http://schemas.microsoft.com/office/drawing/2014/main" id="{BCFAC733-A24E-478D-AD69-151ECE3830B8}"/>
                </a:ext>
              </a:extLst>
            </p:cNvPr>
            <p:cNvSpPr/>
            <p:nvPr/>
          </p:nvSpPr>
          <p:spPr>
            <a:xfrm>
              <a:off x="4108715" y="1609053"/>
              <a:ext cx="2830831" cy="2481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001" y="13022"/>
                  </a:moveTo>
                  <a:lnTo>
                    <a:pt x="17423" y="8246"/>
                  </a:lnTo>
                  <a:lnTo>
                    <a:pt x="21600" y="0"/>
                  </a:lnTo>
                  <a:lnTo>
                    <a:pt x="2161" y="0"/>
                  </a:lnTo>
                  <a:cubicBezTo>
                    <a:pt x="969" y="0"/>
                    <a:pt x="0" y="1105"/>
                    <a:pt x="0" y="2465"/>
                  </a:cubicBezTo>
                  <a:lnTo>
                    <a:pt x="0" y="21600"/>
                  </a:lnTo>
                  <a:lnTo>
                    <a:pt x="10659" y="21600"/>
                  </a:lnTo>
                  <a:lnTo>
                    <a:pt x="15001" y="13022"/>
                  </a:lnTo>
                  <a:lnTo>
                    <a:pt x="15001" y="13022"/>
                  </a:lnTo>
                  <a:close/>
                </a:path>
              </a:pathLst>
            </a:custGeom>
            <a:solidFill>
              <a:srgbClr val="077FC9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3" name="Triangle">
              <a:extLst>
                <a:ext uri="{FF2B5EF4-FFF2-40B4-BE49-F238E27FC236}">
                  <a16:creationId xmlns:a16="http://schemas.microsoft.com/office/drawing/2014/main" id="{7D8A0310-FCBA-4705-83F1-1523FD56D440}"/>
                </a:ext>
              </a:extLst>
            </p:cNvPr>
            <p:cNvSpPr/>
            <p:nvPr/>
          </p:nvSpPr>
          <p:spPr>
            <a:xfrm>
              <a:off x="6077215" y="2548852"/>
              <a:ext cx="317500" cy="549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77CCE5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4" name="Triangle">
              <a:extLst>
                <a:ext uri="{FF2B5EF4-FFF2-40B4-BE49-F238E27FC236}">
                  <a16:creationId xmlns:a16="http://schemas.microsoft.com/office/drawing/2014/main" id="{F72BDB6A-3E73-4B7B-819A-062F766432C9}"/>
                </a:ext>
              </a:extLst>
            </p:cNvPr>
            <p:cNvSpPr/>
            <p:nvPr/>
          </p:nvSpPr>
          <p:spPr>
            <a:xfrm>
              <a:off x="5581915" y="3171153"/>
              <a:ext cx="1056641" cy="915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D2A000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E6F2A9C-484A-4565-A01C-862F9B191ED2}"/>
                </a:ext>
              </a:extLst>
            </p:cNvPr>
            <p:cNvSpPr txBox="1"/>
            <p:nvPr/>
          </p:nvSpPr>
          <p:spPr>
            <a:xfrm>
              <a:off x="5239119" y="3684074"/>
              <a:ext cx="3016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8033CEB-B03C-4D31-8F82-24A15D27022C}"/>
                </a:ext>
              </a:extLst>
            </p:cNvPr>
            <p:cNvSpPr txBox="1"/>
            <p:nvPr/>
          </p:nvSpPr>
          <p:spPr>
            <a:xfrm>
              <a:off x="6277220" y="29174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CB3852C-0736-473D-81F2-8AF945C7BEEA}"/>
                </a:ext>
              </a:extLst>
            </p:cNvPr>
            <p:cNvSpPr txBox="1"/>
            <p:nvPr/>
          </p:nvSpPr>
          <p:spPr>
            <a:xfrm>
              <a:off x="6382638" y="4220406"/>
              <a:ext cx="3016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663463" y="3551228"/>
              <a:ext cx="8885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</a:rPr>
                <a:t>USP</a:t>
              </a:r>
            </a:p>
          </p:txBody>
        </p:sp>
        <p:pic>
          <p:nvPicPr>
            <p:cNvPr id="79" name="Graphic 27" descr="Lightbulb">
              <a:extLst>
                <a:ext uri="{FF2B5EF4-FFF2-40B4-BE49-F238E27FC236}">
                  <a16:creationId xmlns:a16="http://schemas.microsoft.com/office/drawing/2014/main" id="{BD70E8C1-86A3-42A1-A5EE-EABEAC7397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63890" y="4343667"/>
              <a:ext cx="1127521" cy="112752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0" name="Graphic 13" descr="Stopwatch 75% with solid fill">
              <a:extLst>
                <a:ext uri="{FF2B5EF4-FFF2-40B4-BE49-F238E27FC236}">
                  <a16:creationId xmlns:a16="http://schemas.microsoft.com/office/drawing/2014/main" id="{9D320ABE-F8B8-463A-AE30-3057133E786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671208" y="2578316"/>
              <a:ext cx="1290424" cy="129042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2" name="Shape">
              <a:extLst>
                <a:ext uri="{FF2B5EF4-FFF2-40B4-BE49-F238E27FC236}">
                  <a16:creationId xmlns:a16="http://schemas.microsoft.com/office/drawing/2014/main" id="{C61E0F7B-46B5-47D9-B215-86E134BB3608}"/>
                </a:ext>
              </a:extLst>
            </p:cNvPr>
            <p:cNvSpPr/>
            <p:nvPr/>
          </p:nvSpPr>
          <p:spPr>
            <a:xfrm rot="5400000">
              <a:off x="4854474" y="2098493"/>
              <a:ext cx="729436" cy="1293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577" extrusionOk="0">
                  <a:moveTo>
                    <a:pt x="18235" y="11956"/>
                  </a:moveTo>
                  <a:lnTo>
                    <a:pt x="18235" y="7870"/>
                  </a:lnTo>
                  <a:lnTo>
                    <a:pt x="20912" y="7870"/>
                  </a:lnTo>
                  <a:cubicBezTo>
                    <a:pt x="21314" y="7870"/>
                    <a:pt x="21448" y="7333"/>
                    <a:pt x="21136" y="7099"/>
                  </a:cubicBezTo>
                  <a:lnTo>
                    <a:pt x="16450" y="3900"/>
                  </a:lnTo>
                  <a:lnTo>
                    <a:pt x="10871" y="70"/>
                  </a:lnTo>
                  <a:cubicBezTo>
                    <a:pt x="10737" y="-23"/>
                    <a:pt x="10559" y="-23"/>
                    <a:pt x="10447" y="70"/>
                  </a:cubicBezTo>
                  <a:lnTo>
                    <a:pt x="4869" y="3900"/>
                  </a:lnTo>
                  <a:lnTo>
                    <a:pt x="183" y="7099"/>
                  </a:lnTo>
                  <a:cubicBezTo>
                    <a:pt x="-152" y="7333"/>
                    <a:pt x="4" y="7870"/>
                    <a:pt x="406" y="7870"/>
                  </a:cubicBezTo>
                  <a:lnTo>
                    <a:pt x="3084" y="7870"/>
                  </a:lnTo>
                  <a:lnTo>
                    <a:pt x="3084" y="9201"/>
                  </a:lnTo>
                  <a:lnTo>
                    <a:pt x="3084" y="9201"/>
                  </a:lnTo>
                  <a:lnTo>
                    <a:pt x="3084" y="15833"/>
                  </a:lnTo>
                  <a:lnTo>
                    <a:pt x="3106" y="15833"/>
                  </a:lnTo>
                  <a:lnTo>
                    <a:pt x="3106" y="20970"/>
                  </a:lnTo>
                  <a:lnTo>
                    <a:pt x="3106" y="20970"/>
                  </a:lnTo>
                  <a:lnTo>
                    <a:pt x="3106" y="21577"/>
                  </a:lnTo>
                  <a:lnTo>
                    <a:pt x="18235" y="21577"/>
                  </a:lnTo>
                  <a:lnTo>
                    <a:pt x="18235" y="14338"/>
                  </a:lnTo>
                  <a:lnTo>
                    <a:pt x="18212" y="14338"/>
                  </a:lnTo>
                  <a:lnTo>
                    <a:pt x="18235" y="11956"/>
                  </a:lnTo>
                  <a:lnTo>
                    <a:pt x="18235" y="11956"/>
                  </a:lnTo>
                  <a:close/>
                </a:path>
              </a:pathLst>
            </a:custGeom>
            <a:noFill/>
            <a:ln w="76200">
              <a:solidFill>
                <a:schemeClr val="bg1"/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3F0DDE9A-209E-41BD-A1ED-FCFC2B108771}"/>
              </a:ext>
            </a:extLst>
          </p:cNvPr>
          <p:cNvSpPr txBox="1"/>
          <p:nvPr/>
        </p:nvSpPr>
        <p:spPr>
          <a:xfrm>
            <a:off x="8159751" y="5575431"/>
            <a:ext cx="401462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100">
                <a:latin typeface="+mj-lt"/>
              </a:defRPr>
            </a:lvl1pPr>
          </a:lstStyle>
          <a:p>
            <a:r>
              <a:rPr lang="en-GB" dirty="0"/>
              <a:t>N. Kumar, C.P. Welsch, et. al, </a:t>
            </a:r>
            <a:r>
              <a:rPr lang="en-GB" dirty="0" err="1"/>
              <a:t>Physica</a:t>
            </a:r>
            <a:r>
              <a:rPr lang="en-GB" dirty="0"/>
              <a:t> Medica 73, p 173-178 (2020).</a:t>
            </a:r>
          </a:p>
          <a:p>
            <a:endParaRPr lang="en-GB" dirty="0"/>
          </a:p>
          <a:p>
            <a:r>
              <a:rPr lang="en-GB" dirty="0"/>
              <a:t>S. Jolly, C.P. Welsch, et al., </a:t>
            </a:r>
            <a:r>
              <a:rPr lang="en-GB" i="1" dirty="0"/>
              <a:t>“</a:t>
            </a:r>
            <a:r>
              <a:rPr lang="en-US" i="1" dirty="0"/>
              <a:t>Technical challenges for FLASH proton therapy“</a:t>
            </a:r>
            <a:r>
              <a:rPr lang="en-US" dirty="0"/>
              <a:t>, Phys Med 2020 – </a:t>
            </a:r>
            <a:r>
              <a:rPr lang="en-US" b="1" dirty="0"/>
              <a:t>Galileo Galilei Award, best paper in 2020</a:t>
            </a:r>
          </a:p>
          <a:p>
            <a:endParaRPr lang="en-US" b="1" dirty="0"/>
          </a:p>
          <a:p>
            <a:r>
              <a:rPr lang="en-US" i="1" dirty="0"/>
              <a:t>“Non-Invasive Gas Jet In-Vivo Dosimetry for Particle Beam Therapy”</a:t>
            </a:r>
            <a:r>
              <a:rPr lang="en-US" dirty="0"/>
              <a:t>, contributed talk at IPAC21</a:t>
            </a:r>
          </a:p>
          <a:p>
            <a:endParaRPr lang="en-GB" b="1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" y="-48274"/>
            <a:ext cx="12192000" cy="166863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1"/>
            <a:ext cx="1927654" cy="789068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664337" y="711443"/>
            <a:ext cx="67972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i="1" dirty="0" err="1">
                <a:solidFill>
                  <a:schemeClr val="bg1"/>
                </a:solidFill>
              </a:rPr>
              <a:t>JetDose</a:t>
            </a:r>
            <a:r>
              <a:rPr lang="en-GB" sz="3600" dirty="0">
                <a:solidFill>
                  <a:schemeClr val="bg1"/>
                </a:solidFill>
              </a:rPr>
              <a:t> – Novel diagnostic solution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242920" y="1752310"/>
            <a:ext cx="86919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Non-invasive Gas Jet In-Vivo Profile Dosimetry for Particle Beam Therapy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18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1916</TotalTime>
  <Words>1122</Words>
  <Application>Microsoft Office PowerPoint</Application>
  <PresentationFormat>Widescreen</PresentationFormat>
  <Paragraphs>139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Courier New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Hadron beam therapy</vt:lpstr>
      <vt:lpstr>PowerPoint Presentation</vt:lpstr>
      <vt:lpstr>PowerPoint Presentation</vt:lpstr>
      <vt:lpstr>PowerPoint Presentation</vt:lpstr>
      <vt:lpstr>PowerPoint Presentation</vt:lpstr>
    </vt:vector>
  </TitlesOfParts>
  <Company>The University of Liverpool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Astreos, Constantinos</dc:creator>
  <cp:lastModifiedBy>Astreos, Constantinos</cp:lastModifiedBy>
  <cp:revision>173</cp:revision>
  <cp:lastPrinted>2022-05-19T11:02:47Z</cp:lastPrinted>
  <dcterms:created xsi:type="dcterms:W3CDTF">2019-04-24T09:25:31Z</dcterms:created>
  <dcterms:modified xsi:type="dcterms:W3CDTF">2022-05-19T11:02:55Z</dcterms:modified>
</cp:coreProperties>
</file>