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0" r:id="rId3"/>
    <p:sldId id="265" r:id="rId4"/>
    <p:sldId id="266" r:id="rId5"/>
    <p:sldId id="267" r:id="rId6"/>
    <p:sldId id="269" r:id="rId7"/>
    <p:sldId id="272" r:id="rId8"/>
    <p:sldId id="259" r:id="rId9"/>
    <p:sldId id="264" r:id="rId10"/>
    <p:sldId id="268" r:id="rId11"/>
    <p:sldId id="262" r:id="rId12"/>
    <p:sldId id="261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3C518F-CDE6-4CA0-8A76-8C550301ABA6}" v="15" dt="2022-05-22T20:56:48.4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34A33-5FA7-4C6E-8FBE-BC6AC07472BB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EFF01-35F9-452D-BC3E-91DC3206C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657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the next decade we will focus on the LHC at CERN, where we lead work on the development of gas jet monitors for the high luminosity upgrade; on R&amp;D into the exploitation of the CLARA facility on Daresbury campus to explore next-generation FEL technologies; and on optimization of low energy beam transport and efficient injection into traps at the Antiproton Decelerator. </a:t>
            </a:r>
          </a:p>
          <a:p>
            <a:r>
              <a:rPr lang="en-GB" sz="1200" dirty="0"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Potential for high quality outputs</a:t>
            </a:r>
          </a:p>
          <a:p>
            <a:r>
              <a:rPr lang="en-GB" sz="1200" dirty="0"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Potential for Impact Case Studies</a:t>
            </a:r>
          </a:p>
          <a:p>
            <a:r>
              <a:rPr lang="en-GB" sz="1200" dirty="0"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Funding opportunities</a:t>
            </a:r>
          </a:p>
          <a:p>
            <a:r>
              <a:rPr lang="en-GB" sz="1200" dirty="0"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Opportunities to obtain leadership roles</a:t>
            </a:r>
          </a:p>
          <a:p>
            <a:r>
              <a:rPr lang="en-GB" sz="1200" dirty="0"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etc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EFF01-35F9-452D-BC3E-91DC3206CDA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815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B80C8-4550-4EB4-8230-04BD0680993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484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REF target: 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Following the processes described above, we have refined our strategic priorities as follows: </a:t>
            </a:r>
            <a:endParaRPr lang="en-GB" sz="1200" dirty="0"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r>
              <a:rPr lang="en-GB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SP1: </a:t>
            </a:r>
            <a:r>
              <a:rPr lang="en-GB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further develop and lead research on physics questions of international significance;</a:t>
            </a:r>
            <a:endParaRPr lang="en-GB" sz="1200" dirty="0"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r>
              <a:rPr lang="en-GB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SP2:</a:t>
            </a:r>
            <a:r>
              <a:rPr lang="en-GB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grow cross-cluster collaboration and promote interdisciplinary research initiatives.</a:t>
            </a:r>
            <a:endParaRPr lang="en-GB" sz="1200" dirty="0"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r>
              <a:rPr lang="en-GB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SP3: </a:t>
            </a:r>
            <a:r>
              <a:rPr lang="en-GB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build and enhance a research environment which develops our people and embodies Equality, Diversity and Inclusion, including Juno and Athena SWAN principles;</a:t>
            </a:r>
            <a:endParaRPr lang="en-GB" sz="1200" dirty="0"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r>
              <a:rPr lang="en-GB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SP4:</a:t>
            </a:r>
            <a:r>
              <a:rPr lang="en-GB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develop impact as an integral outcome of our research activities in our focus areas of Energy, Health, Security, and Society.</a:t>
            </a:r>
            <a:endParaRPr lang="en-GB" sz="1200" dirty="0"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EFF01-35F9-452D-BC3E-91DC3206CDA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963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" descr="title">
            <a:extLst>
              <a:ext uri="{FF2B5EF4-FFF2-40B4-BE49-F238E27FC236}">
                <a16:creationId xmlns:a16="http://schemas.microsoft.com/office/drawing/2014/main" id="{4D86B39E-833B-4283-8994-16A583F824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0"/>
          <a:stretch/>
        </p:blipFill>
        <p:spPr bwMode="auto">
          <a:xfrm>
            <a:off x="0" y="0"/>
            <a:ext cx="12192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5D5C33-4398-4EB1-B378-0361ECF0B5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4B31-C315-4175-80B6-A858A5BEBF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537D0-8062-4EDB-BCBB-E840C352C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85164-F13F-4AA0-A050-BE87A7695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Quasar Away Day 23/05/2022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45624-1313-4576-94F0-135A4D43C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12A67B-E90E-46CD-9287-8E71E716F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351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AD24A-3C5D-45CE-A008-0525F8E3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31491B-A2D3-4B36-ACD5-1AF3D6BD4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02794-742D-4E14-B618-EE38D6754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5E249-4C0E-408D-87FC-D0F72B15A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Quasar Away Day 23/05/2022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48483-353F-4010-A3BC-3FC627F6F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A67B-E90E-46CD-9287-8E71E716F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0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C55553-2949-458D-B90D-4FC752ABF1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7A1D78-4E92-456E-8F9F-51A7AE72A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4803B-9C8C-4A87-98D3-29FC3D7AE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857D2-D994-458D-9E23-5866C61D0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Quasar Away Day 23/05/2022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57BB2-E647-42A3-8136-88BB32300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A67B-E90E-46CD-9287-8E71E716F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386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27200" y="42730"/>
            <a:ext cx="7620000" cy="533400"/>
          </a:xfrm>
        </p:spPr>
        <p:txBody>
          <a:bodyPr/>
          <a:lstStyle/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12801" y="6172201"/>
            <a:ext cx="7228111" cy="365125"/>
          </a:xfrm>
        </p:spPr>
        <p:txBody>
          <a:bodyPr/>
          <a:lstStyle/>
          <a:p>
            <a:r>
              <a:rPr lang="en-GB"/>
              <a:t>Quasar Away Day 23/05/2022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12A67B-E90E-46CD-9287-8E71E716F73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508000" y="914400"/>
            <a:ext cx="11180064" cy="5181600"/>
          </a:xfrm>
        </p:spPr>
        <p:txBody>
          <a:bodyPr/>
          <a:lstStyle/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90739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" descr="title">
            <a:extLst>
              <a:ext uri="{FF2B5EF4-FFF2-40B4-BE49-F238E27FC236}">
                <a16:creationId xmlns:a16="http://schemas.microsoft.com/office/drawing/2014/main" id="{96397E8B-DBDD-4DE8-B1AE-58DF6D56AD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0" b="62471"/>
          <a:stretch/>
        </p:blipFill>
        <p:spPr bwMode="auto">
          <a:xfrm>
            <a:off x="0" y="1"/>
            <a:ext cx="12192000" cy="108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274F0A-EE34-4EDD-8DA6-437CBB235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7680767" cy="1088021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8B39C-71F4-4E3D-B92B-CA35BA068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4859"/>
            <a:ext cx="10515600" cy="4932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 descr="C:\Users\jfl85473\Dropbox\Visuals\Logos\CI_logo_smaller.jpg">
            <a:extLst>
              <a:ext uri="{FF2B5EF4-FFF2-40B4-BE49-F238E27FC236}">
                <a16:creationId xmlns:a16="http://schemas.microsoft.com/office/drawing/2014/main" id="{6474EAEE-2197-496F-B612-CAFE14288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673" y="6191611"/>
            <a:ext cx="1095261" cy="61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QUASAR">
            <a:extLst>
              <a:ext uri="{FF2B5EF4-FFF2-40B4-BE49-F238E27FC236}">
                <a16:creationId xmlns:a16="http://schemas.microsoft.com/office/drawing/2014/main" id="{C5337690-F9A2-4389-995F-021A6E3B1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343" y="6191611"/>
            <a:ext cx="787057" cy="61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2AEEDA4-F83D-4FE0-AFC4-E29D7EDA2557}"/>
              </a:ext>
            </a:extLst>
          </p:cNvPr>
          <p:cNvCxnSpPr/>
          <p:nvPr/>
        </p:nvCxnSpPr>
        <p:spPr>
          <a:xfrm>
            <a:off x="0" y="6176362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A3BCC27C-D9A6-4E1D-B664-C8BD5ECC0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9907" y="6356350"/>
            <a:ext cx="5258061" cy="501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Quasar Away Day 23/05/2022</a:t>
            </a:r>
            <a:endParaRPr lang="en-GB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FAC1A362-106A-4B2A-816C-FE7C6B6C1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709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12A67B-E90E-46CD-9287-8E71E716F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71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41460-ED77-4DC1-B34B-27F51A3F2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18" descr="title">
            <a:extLst>
              <a:ext uri="{FF2B5EF4-FFF2-40B4-BE49-F238E27FC236}">
                <a16:creationId xmlns:a16="http://schemas.microsoft.com/office/drawing/2014/main" id="{6F8860AA-EC05-4CB7-8311-4D444148BF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0" b="62471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AFD0035-CB3A-463C-8854-BC4CA7D5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839" y="21939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2D66B-EE39-4CDF-B592-DB53B92EA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4303" y="6356350"/>
            <a:ext cx="6285053" cy="5016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Quasar Away Day 23/05/2022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39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91EB7-2FDE-4DF7-B6B4-070208D0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00537"/>
            <a:ext cx="5181600" cy="47764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405068-3C68-40CF-9D73-E579F930F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400537"/>
            <a:ext cx="5257800" cy="47764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03F8C7-841D-4823-9B2C-E37B0816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383337-8236-4E09-AD78-F348C5B00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4303" y="6373935"/>
            <a:ext cx="6285053" cy="501649"/>
          </a:xfrm>
        </p:spPr>
        <p:txBody>
          <a:bodyPr/>
          <a:lstStyle/>
          <a:p>
            <a:r>
              <a:rPr lang="en-GB" dirty="0"/>
              <a:t>Quasar Away Day 23/05/2022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EB0C96-E8ED-47C6-8BFE-12BB520D1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A67B-E90E-46CD-9287-8E71E716F73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B5F9E5-2312-4276-ABBE-42037FFA7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7680767" cy="1088021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19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295DD-E83D-45C4-ADF7-C2A3F0C03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1858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E9081F-BD67-40F7-8D6E-C361B2B5C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09776"/>
            <a:ext cx="5157787" cy="4179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6F55C2-DEC1-4E49-99B6-7244CB048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11858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6E18FD-8449-4B2D-B05D-D928C8933C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09776"/>
            <a:ext cx="5183188" cy="4179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AAC3F6-5702-41DE-B3A6-C699092B4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80EC76-56FE-4A18-9D8B-4B703C499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Quasar Away Day 23/05/2022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806A03-9BE5-44A8-B429-AE39FC276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A67B-E90E-46CD-9287-8E71E716F73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FBC9B73-D2D6-4B2E-9D38-D556589FB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7680767" cy="1088021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115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14148A-D121-4684-ABB3-86A851484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6C8639-71B6-49C4-84DF-892EADEF5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Quasar Away Day 23/05/2022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70AD40-35D7-464C-93C6-E8483DA4B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A67B-E90E-46CD-9287-8E71E716F73B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B22CD9D-D505-48AA-A2E7-20905EE24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7680767" cy="1088021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351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F0980D-5618-4828-B42B-0136ECE14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797D32-13E2-417D-85EB-F63998B1D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Quasar Away Day 23/05/2022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AF69C-D609-465E-AC9D-C6C23A8F9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A67B-E90E-46CD-9287-8E71E716F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24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46A29-5FFB-48FA-9438-0C79D529E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59988-AAB6-41D3-8020-AD2135865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BB0BFB-5EFC-4ADF-88B2-0A858915F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CEA61-3248-4686-8546-8E69D02C7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B1AA77-24BE-4674-91BE-BAE59E626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Quasar Away Day 23/05/2022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27B87-63B5-46BD-98C1-F04E39356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A67B-E90E-46CD-9287-8E71E716F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303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E7A58-65CB-4E52-84E6-A20F6D011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64A11F-60F4-4359-B3E6-19B65FBB7C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38C5E-E67B-4679-99F1-97A853D063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7FD32-0887-4AC3-AF0F-62DE654B5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E5EFE-3FF3-4821-9425-4B6C05BE4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Quasar Away Day 23/05/2022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9BB72B-FAC5-467A-A4DB-738DD97EE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A67B-E90E-46CD-9287-8E71E716F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844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C6DA26-CD46-4C16-AD78-15D58C187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B79CC-9D09-44A3-B73C-3C3882231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3C1C8-996D-41AE-B6E0-7118210899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CE926-45D2-423F-85AD-33C84E681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4303" y="6356350"/>
            <a:ext cx="6285053" cy="501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Quasar Away Day 23/05/2022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1E600-A0FB-41DC-B38F-B3D3C45FC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2A67B-E90E-46CD-9287-8E71E716F73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18" descr="title">
            <a:extLst>
              <a:ext uri="{FF2B5EF4-FFF2-40B4-BE49-F238E27FC236}">
                <a16:creationId xmlns:a16="http://schemas.microsoft.com/office/drawing/2014/main" id="{4AA92521-5D1C-4D75-9E46-D38479E1E3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0" b="62471"/>
          <a:stretch/>
        </p:blipFill>
        <p:spPr bwMode="auto">
          <a:xfrm>
            <a:off x="0" y="1"/>
            <a:ext cx="12192000" cy="108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Users\jfl85473\Dropbox\Visuals\Logos\CI_logo_smaller.jpg">
            <a:extLst>
              <a:ext uri="{FF2B5EF4-FFF2-40B4-BE49-F238E27FC236}">
                <a16:creationId xmlns:a16="http://schemas.microsoft.com/office/drawing/2014/main" id="{0EF77D62-56E1-4289-94FA-3A9AE6294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673" y="6191611"/>
            <a:ext cx="1095261" cy="61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QUASAR">
            <a:extLst>
              <a:ext uri="{FF2B5EF4-FFF2-40B4-BE49-F238E27FC236}">
                <a16:creationId xmlns:a16="http://schemas.microsoft.com/office/drawing/2014/main" id="{A01AEDF3-F15D-4F4D-A598-01882F809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343" y="6191611"/>
            <a:ext cx="787057" cy="61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Users\jfl85473\Dropbox\Presentations\Logos\UoLiv.jpg">
            <a:extLst>
              <a:ext uri="{FF2B5EF4-FFF2-40B4-BE49-F238E27FC236}">
                <a16:creationId xmlns:a16="http://schemas.microsoft.com/office/drawing/2014/main" id="{9678FDEA-28E7-4455-AE89-551D62986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" y="6191611"/>
            <a:ext cx="2315984" cy="63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571BDA-BB9B-4AA1-B3D1-4A6B2024415C}"/>
              </a:ext>
            </a:extLst>
          </p:cNvPr>
          <p:cNvCxnSpPr/>
          <p:nvPr/>
        </p:nvCxnSpPr>
        <p:spPr>
          <a:xfrm>
            <a:off x="0" y="6176362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emf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28D92-6914-E5FD-633D-1765B91AC0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Quasar R&amp;D: Frontier Accelerators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A3F038-4919-7F12-226C-B8FE2A5BBD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Hao Zhang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8A71EF-BA2D-B3B5-3889-30F29F65F8FF}"/>
              </a:ext>
            </a:extLst>
          </p:cNvPr>
          <p:cNvSpPr txBox="1"/>
          <p:nvPr/>
        </p:nvSpPr>
        <p:spPr>
          <a:xfrm>
            <a:off x="0" y="0"/>
            <a:ext cx="6105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</a:rPr>
              <a:t>Quasar Away day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F7D87F-B24A-5A52-5FDF-CC4FD8ADE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Quasar Away Day 23/05/2022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B6A77-79E0-6340-672A-508DC941E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A67B-E90E-46CD-9287-8E71E716F73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859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217A3C-20E2-C7D1-434C-6591FD1765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A6DCFF9-4C0C-4FE8-58CD-4A35E9ED8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SPARE SLIDES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F793B8-B4E4-EAA6-7B7E-AC11ED651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Quasar Away Day 23/05/2022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E414FA-AAB6-06A0-9FE0-DD67F220304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0C12A67B-E90E-46CD-9287-8E71E716F73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462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1C967-E198-187C-0449-4C2EA44D8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7EB9B-4AF5-C61B-C4F0-A94CE54AB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Facilities based opportunities</a:t>
            </a:r>
          </a:p>
          <a:p>
            <a:pPr lvl="1"/>
            <a:r>
              <a:rPr lang="en-GB" dirty="0"/>
              <a:t>CERN (LHC, CLEAR, ELENA)</a:t>
            </a:r>
          </a:p>
          <a:p>
            <a:pPr lvl="1"/>
            <a:r>
              <a:rPr lang="en-GB" dirty="0"/>
              <a:t>ESS</a:t>
            </a:r>
          </a:p>
          <a:p>
            <a:pPr lvl="1"/>
            <a:r>
              <a:rPr lang="en-GB" dirty="0"/>
              <a:t>CLARA, FEL</a:t>
            </a:r>
          </a:p>
          <a:p>
            <a:pPr lvl="1"/>
            <a:r>
              <a:rPr lang="en-GB" dirty="0"/>
              <a:t>RUEDI</a:t>
            </a:r>
          </a:p>
          <a:p>
            <a:pPr lvl="1"/>
            <a:r>
              <a:rPr lang="en-GB" dirty="0"/>
              <a:t>FAIR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775841-D85E-1D82-11CA-C42CE9760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Quasar Away Day 23/05/2022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4E1F05-B9F5-FB92-831A-B0E8AEE0D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A67B-E90E-46CD-9287-8E71E716F73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321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4E737-986B-78D5-2428-ADD965471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1E3DB-9632-A941-6F41-BDEE61CCD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Our Strength </a:t>
            </a:r>
          </a:p>
          <a:p>
            <a:r>
              <a:rPr lang="en-GB" dirty="0"/>
              <a:t>Resources</a:t>
            </a:r>
          </a:p>
          <a:p>
            <a:pPr lvl="1"/>
            <a:r>
              <a:rPr lang="en-GB" dirty="0" err="1"/>
              <a:t>Jacow</a:t>
            </a:r>
            <a:endParaRPr lang="en-GB" dirty="0"/>
          </a:p>
          <a:p>
            <a:pPr lvl="1"/>
            <a:r>
              <a:rPr lang="en-GB" dirty="0"/>
              <a:t>PRAB, NIMA</a:t>
            </a:r>
          </a:p>
          <a:p>
            <a:pPr lvl="1"/>
            <a:r>
              <a:rPr lang="en-GB" dirty="0"/>
              <a:t>PRL, APL, Nature physics, Nature, science</a:t>
            </a:r>
          </a:p>
          <a:p>
            <a:r>
              <a:rPr lang="en-GB" dirty="0"/>
              <a:t>Fundings</a:t>
            </a:r>
          </a:p>
          <a:p>
            <a:pPr lvl="1"/>
            <a:r>
              <a:rPr lang="en-GB" dirty="0"/>
              <a:t>Research professional</a:t>
            </a:r>
          </a:p>
          <a:p>
            <a:pPr lvl="1"/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D62A43-BBFB-6F7A-EB6F-73F162889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Quasar Away Day 23/05/2022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5BC31E-1C8B-E9E7-6698-F7F12413C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A67B-E90E-46CD-9287-8E71E716F73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27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B266D-D3AA-3D76-82C3-668FAA619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178E6-9C52-DEEE-271C-B68054154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Topic based opportunities</a:t>
            </a:r>
          </a:p>
          <a:p>
            <a:pPr lvl="1"/>
            <a:r>
              <a:rPr lang="en-GB" dirty="0"/>
              <a:t>Beam diagnostics</a:t>
            </a:r>
          </a:p>
          <a:p>
            <a:pPr lvl="1"/>
            <a:r>
              <a:rPr lang="en-GB" dirty="0"/>
              <a:t>Beam dynamics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A7A15-E9A6-342B-9F40-83713E1B2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Quasar Away Day 23/05/2022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E3EB3A-37DF-36B3-F637-B3FA0130E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A67B-E90E-46CD-9287-8E71E716F73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487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01690-8505-BEA9-D5C7-5C69D358F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EEEA0-1A0C-34E5-0DB2-1C60EFD3D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4322"/>
            <a:ext cx="10515600" cy="509286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Diagnostic development for LHC and HLLHC</a:t>
            </a:r>
          </a:p>
          <a:p>
            <a:pPr lvl="1"/>
            <a:r>
              <a:rPr lang="en-GB" dirty="0"/>
              <a:t>Gas jet, Beam induced fluorescence monitor for high intensity beams. HLLHC</a:t>
            </a:r>
          </a:p>
          <a:p>
            <a:pPr lvl="1"/>
            <a:r>
              <a:rPr lang="en-GB" dirty="0"/>
              <a:t>Beam halo measurement</a:t>
            </a:r>
          </a:p>
          <a:p>
            <a:pPr lvl="1"/>
            <a:r>
              <a:rPr lang="en-GB" dirty="0"/>
              <a:t>Machine-learning in Secondary Emission Monitor (SEM) optimization</a:t>
            </a:r>
          </a:p>
          <a:p>
            <a:pPr lvl="1"/>
            <a:r>
              <a:rPr lang="en-GB" dirty="0"/>
              <a:t>Beam loss calibration and pattern recognition algorithms for the LHC beam loss instrumentation detectors</a:t>
            </a:r>
          </a:p>
          <a:p>
            <a:pPr lvl="1"/>
            <a:r>
              <a:rPr lang="en-GB" dirty="0"/>
              <a:t>Longitudinal Density Monitor for the Large Hadron Collider</a:t>
            </a:r>
          </a:p>
          <a:p>
            <a:r>
              <a:rPr lang="en-GB" dirty="0"/>
              <a:t>Diagnostic development for other machine</a:t>
            </a:r>
          </a:p>
          <a:p>
            <a:pPr lvl="1"/>
            <a:r>
              <a:rPr lang="en-GB" dirty="0"/>
              <a:t>An novel optical fibre analysis system for particle accelerators</a:t>
            </a:r>
          </a:p>
          <a:p>
            <a:pPr lvl="1"/>
            <a:r>
              <a:rPr lang="en-GB" dirty="0"/>
              <a:t>Optical transition radiation diagnostics for low energy ion beams</a:t>
            </a:r>
          </a:p>
          <a:p>
            <a:pPr lvl="1"/>
            <a:r>
              <a:rPr lang="en-GB" dirty="0"/>
              <a:t>Reconstruction of Transverse Beam Distribution using Machine Learning</a:t>
            </a:r>
          </a:p>
          <a:p>
            <a:r>
              <a:rPr lang="en-GB" dirty="0"/>
              <a:t>Beam dynamics study</a:t>
            </a:r>
          </a:p>
          <a:p>
            <a:pPr lvl="1"/>
            <a:r>
              <a:rPr lang="en-GB" dirty="0"/>
              <a:t>Space charge dominated low energy beam dynamics in high current Energy Recovery </a:t>
            </a:r>
            <a:r>
              <a:rPr lang="en-GB" dirty="0" err="1"/>
              <a:t>Linacs</a:t>
            </a:r>
            <a:endParaRPr lang="en-GB" dirty="0"/>
          </a:p>
          <a:p>
            <a:pPr lvl="1"/>
            <a:r>
              <a:rPr lang="en-GB" dirty="0"/>
              <a:t>Beam transport for AD and </a:t>
            </a:r>
            <a:r>
              <a:rPr lang="en-GB" dirty="0" err="1"/>
              <a:t>elena</a:t>
            </a:r>
            <a:endParaRPr lang="en-GB" dirty="0"/>
          </a:p>
          <a:p>
            <a:r>
              <a:rPr lang="en-GB" dirty="0"/>
              <a:t>Other Activities</a:t>
            </a:r>
          </a:p>
          <a:p>
            <a:pPr lvl="1"/>
            <a:r>
              <a:rPr lang="en-GB" dirty="0"/>
              <a:t>Growth and Characterisation of Thin Film and Alkali Metal Photocathodes for the Generation of High-Brightness Electron Beams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CFFDF-CC4C-15FB-DCED-126D3DBC1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Quasar Away Day 23/05/2022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1D3C2B-BA3B-8E17-15A5-EFE96D4D2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A67B-E90E-46CD-9287-8E71E716F73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831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4B6F483-5C5F-8ED9-3803-88DB31D4D2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00537"/>
            <a:ext cx="6558870" cy="4776426"/>
          </a:xfrm>
        </p:spPr>
        <p:txBody>
          <a:bodyPr>
            <a:normAutofit/>
          </a:bodyPr>
          <a:lstStyle/>
          <a:p>
            <a:r>
              <a:rPr lang="en-GB" dirty="0"/>
              <a:t>High intensity beams</a:t>
            </a:r>
          </a:p>
          <a:p>
            <a:r>
              <a:rPr lang="en-GB" dirty="0"/>
              <a:t>Currently for LHC and HEL (HLLHC)</a:t>
            </a:r>
          </a:p>
        </p:txBody>
      </p:sp>
      <p:pic>
        <p:nvPicPr>
          <p:cNvPr id="10" name="Google Shape;273;p31">
            <a:extLst>
              <a:ext uri="{FF2B5EF4-FFF2-40B4-BE49-F238E27FC236}">
                <a16:creationId xmlns:a16="http://schemas.microsoft.com/office/drawing/2014/main" id="{36E9A7D8-8C5E-313E-1FA7-C9ECE9E5E35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10524" r="6915" b="-3"/>
          <a:stretch/>
        </p:blipFill>
        <p:spPr>
          <a:xfrm>
            <a:off x="7890556" y="1284992"/>
            <a:ext cx="3868358" cy="351419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9B9667-6FFF-B75B-18FE-47AF04C30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4303" y="6373935"/>
            <a:ext cx="6285053" cy="50164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Quasar Away Day 23/05/2022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B8DFD0-7B7B-388D-F503-85C23B9D5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C12A67B-E90E-46CD-9287-8E71E716F73B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BA96BD-45FE-CCA4-2578-22277507E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833" y="0"/>
            <a:ext cx="7680767" cy="1088021"/>
          </a:xfrm>
        </p:spPr>
        <p:txBody>
          <a:bodyPr anchor="ctr">
            <a:normAutofit/>
          </a:bodyPr>
          <a:lstStyle/>
          <a:p>
            <a:r>
              <a:rPr lang="en-GB" dirty="0"/>
              <a:t>Beam diagnostics: Gas jet monitor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7F69A0-1204-E7BA-9040-423005489655}"/>
              </a:ext>
            </a:extLst>
          </p:cNvPr>
          <p:cNvSpPr txBox="1"/>
          <p:nvPr/>
        </p:nvSpPr>
        <p:spPr>
          <a:xfrm>
            <a:off x="7890555" y="5409828"/>
            <a:ext cx="418328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dirty="0"/>
              <a:t>V. Tzoganis, et al. </a:t>
            </a:r>
            <a:r>
              <a:rPr lang="fr-FR" sz="1050" dirty="0" err="1"/>
              <a:t>Appl</a:t>
            </a:r>
            <a:r>
              <a:rPr lang="fr-FR" sz="1050" dirty="0"/>
              <a:t>. Phys. </a:t>
            </a:r>
            <a:r>
              <a:rPr lang="fr-FR" sz="1050" dirty="0" err="1"/>
              <a:t>Lett</a:t>
            </a:r>
            <a:r>
              <a:rPr lang="fr-FR" sz="1050" dirty="0"/>
              <a:t>. 104, 204104 (2014)</a:t>
            </a:r>
          </a:p>
          <a:p>
            <a:r>
              <a:rPr lang="fr-FR" sz="1050" dirty="0"/>
              <a:t>V. Tzoganis, et.al, VACUUM, 109,  417-424 (2014)</a:t>
            </a:r>
          </a:p>
          <a:p>
            <a:r>
              <a:rPr lang="fr-FR" sz="1050" dirty="0"/>
              <a:t>V. Tzoganis, et al. </a:t>
            </a:r>
            <a:r>
              <a:rPr lang="en-GB" sz="1050" dirty="0"/>
              <a:t>Phys. Rev. Accel. Beams 20, 062801,</a:t>
            </a:r>
            <a:endParaRPr lang="fr-FR" sz="1050" dirty="0"/>
          </a:p>
          <a:p>
            <a:r>
              <a:rPr lang="fr-FR" sz="1050" dirty="0"/>
              <a:t>A. Salehilashkajani, et.al , </a:t>
            </a:r>
            <a:r>
              <a:rPr lang="fr-FR" sz="1050" dirty="0" err="1"/>
              <a:t>Appl</a:t>
            </a:r>
            <a:r>
              <a:rPr lang="fr-FR" sz="1050" dirty="0"/>
              <a:t>. Phys. </a:t>
            </a:r>
            <a:r>
              <a:rPr lang="fr-FR" sz="1050" dirty="0" err="1"/>
              <a:t>Lett</a:t>
            </a:r>
            <a:r>
              <a:rPr lang="fr-FR" sz="1050" dirty="0"/>
              <a:t>. 120, 174101 (2022)</a:t>
            </a:r>
            <a:endParaRPr lang="en-GB" sz="105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1E4692C-8C98-B027-87F8-51CF2848A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15390"/>
            <a:ext cx="619125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628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67FFE0-F9FC-2E90-CF66-2DF52FDC2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Quasar Away Day 23/05/2022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50983B-A204-F506-1C55-B88980501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A67B-E90E-46CD-9287-8E71E716F73B}" type="slidenum">
              <a:rPr lang="en-GB" smtClean="0"/>
              <a:t>4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0A3C03A-5C51-0433-B601-F92D249D5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230853" cy="1088021"/>
          </a:xfrm>
        </p:spPr>
        <p:txBody>
          <a:bodyPr/>
          <a:lstStyle/>
          <a:p>
            <a:r>
              <a:rPr lang="en-GB" dirty="0"/>
              <a:t>Beam diagnostics: Beam halo measurement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42876EDC-DFE8-E859-0068-DB311847710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605" y="3325939"/>
            <a:ext cx="42862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D8AEA964-5215-41F9-64AA-265E59E58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948" y="1316770"/>
            <a:ext cx="47625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3587B95-CB1B-65F3-EFEE-2D12D7EAE6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Beam halo vs beam core</a:t>
            </a:r>
          </a:p>
          <a:p>
            <a:r>
              <a:rPr lang="en-GB" dirty="0"/>
              <a:t>High dynamic range (&gt;10</a:t>
            </a:r>
            <a:r>
              <a:rPr lang="en-GB" baseline="30000" dirty="0"/>
              <a:t>5</a:t>
            </a:r>
            <a:r>
              <a:rPr lang="en-GB" dirty="0"/>
              <a:t>)</a:t>
            </a:r>
          </a:p>
          <a:p>
            <a:r>
              <a:rPr lang="en-GB" dirty="0"/>
              <a:t>DMD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DD3F1ED-73F8-DF78-E925-0F2FB62E3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7" y="3083353"/>
            <a:ext cx="47625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FD892E3-12E2-7DCD-D4D0-4B1AB8000E26}"/>
              </a:ext>
            </a:extLst>
          </p:cNvPr>
          <p:cNvSpPr txBox="1"/>
          <p:nvPr/>
        </p:nvSpPr>
        <p:spPr>
          <a:xfrm>
            <a:off x="987368" y="5286541"/>
            <a:ext cx="379297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H. D. Zhang, et.al., Phys. Rev. ST Accel. Beams 15, 072803</a:t>
            </a:r>
          </a:p>
          <a:p>
            <a:r>
              <a:rPr lang="en-GB" sz="1000" dirty="0"/>
              <a:t>H. D. Zhang, et.al., NIMA, 817, 2016</a:t>
            </a:r>
          </a:p>
          <a:p>
            <a:r>
              <a:rPr lang="en-GB" sz="1000" dirty="0"/>
              <a:t>J. Egberts, C.P. Welsch, JINST 5 P04010</a:t>
            </a:r>
          </a:p>
        </p:txBody>
      </p:sp>
    </p:spTree>
    <p:extLst>
      <p:ext uri="{BB962C8B-B14F-4D97-AF65-F5344CB8AC3E}">
        <p14:creationId xmlns:p14="http://schemas.microsoft.com/office/powerpoint/2010/main" val="3077566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3FBD1-7935-974C-857F-22FB615308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err="1"/>
              <a:t>SiPM</a:t>
            </a:r>
            <a:r>
              <a:rPr lang="en-GB" dirty="0"/>
              <a:t> Technology</a:t>
            </a:r>
          </a:p>
          <a:p>
            <a:pPr lvl="1"/>
            <a:r>
              <a:rPr lang="en-GB" dirty="0"/>
              <a:t>~10 um diodes</a:t>
            </a:r>
          </a:p>
          <a:p>
            <a:pPr lvl="1"/>
            <a:r>
              <a:rPr lang="en-GB" dirty="0"/>
              <a:t>FWHM ~10 ns pulse</a:t>
            </a:r>
          </a:p>
          <a:p>
            <a:r>
              <a:rPr lang="en-GB" sz="2800" dirty="0"/>
              <a:t>RF breakdown detection and superconducting quench detection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3775AC-9CD2-4C9E-BF6A-049426026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Quasar Away Day 23/05/2022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96AE2F-B98F-D2E5-AAD6-49AE01489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A67B-E90E-46CD-9287-8E71E716F73B}" type="slidenum">
              <a:rPr lang="en-GB" smtClean="0"/>
              <a:t>5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FA7E2D1-79A6-9065-49AA-46447FE5E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423967" cy="1088021"/>
          </a:xfrm>
        </p:spPr>
        <p:txBody>
          <a:bodyPr/>
          <a:lstStyle/>
          <a:p>
            <a:r>
              <a:rPr lang="en-GB" dirty="0"/>
              <a:t>Beam diagnostics: Beam loss monitor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31BE793-3CAD-9933-D7C5-8A73CC8E1DD7}"/>
              </a:ext>
            </a:extLst>
          </p:cNvPr>
          <p:cNvGrpSpPr/>
          <p:nvPr/>
        </p:nvGrpSpPr>
        <p:grpSpPr>
          <a:xfrm>
            <a:off x="434804" y="1560998"/>
            <a:ext cx="5051596" cy="2536440"/>
            <a:chOff x="5783832" y="849086"/>
            <a:chExt cx="6057223" cy="355080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41E6526-2621-46AB-7503-130F9323365C}"/>
                </a:ext>
              </a:extLst>
            </p:cNvPr>
            <p:cNvGrpSpPr/>
            <p:nvPr/>
          </p:nvGrpSpPr>
          <p:grpSpPr>
            <a:xfrm>
              <a:off x="5783832" y="849086"/>
              <a:ext cx="6057223" cy="3550809"/>
              <a:chOff x="5583363" y="1844825"/>
              <a:chExt cx="4862737" cy="2745129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254AD13-CB54-086E-4CB7-509FC92E1A6C}"/>
                  </a:ext>
                </a:extLst>
              </p:cNvPr>
              <p:cNvSpPr/>
              <p:nvPr/>
            </p:nvSpPr>
            <p:spPr>
              <a:xfrm>
                <a:off x="5583363" y="2530531"/>
                <a:ext cx="1260798" cy="4045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400" i="1" dirty="0"/>
                  <a:t>Simplified </a:t>
                </a:r>
                <a:r>
                  <a:rPr lang="en-GB" sz="1400" i="1" dirty="0" err="1"/>
                  <a:t>oBLM</a:t>
                </a:r>
                <a:r>
                  <a:rPr lang="en-GB" sz="1400" i="1" dirty="0"/>
                  <a:t> operating principle</a:t>
                </a: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17E65A0E-B6BA-863A-02C6-3274A15DE3AC}"/>
                  </a:ext>
                </a:extLst>
              </p:cNvPr>
              <p:cNvGrpSpPr/>
              <p:nvPr/>
            </p:nvGrpSpPr>
            <p:grpSpPr>
              <a:xfrm>
                <a:off x="6878287" y="2242978"/>
                <a:ext cx="3449693" cy="1827828"/>
                <a:chOff x="719575" y="2708920"/>
                <a:chExt cx="5397255" cy="2407894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72023291-4B7A-0A17-EE15-5E48FC1D1DF8}"/>
                    </a:ext>
                  </a:extLst>
                </p:cNvPr>
                <p:cNvSpPr/>
                <p:nvPr/>
              </p:nvSpPr>
              <p:spPr>
                <a:xfrm>
                  <a:off x="719575" y="2961924"/>
                  <a:ext cx="5397255" cy="72008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A4EE81DF-CF0D-981F-0018-3456A70F414B}"/>
                    </a:ext>
                  </a:extLst>
                </p:cNvPr>
                <p:cNvSpPr/>
                <p:nvPr/>
              </p:nvSpPr>
              <p:spPr>
                <a:xfrm>
                  <a:off x="1691681" y="3892676"/>
                  <a:ext cx="4404342" cy="10433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480EE1D1-99B7-CBBB-9758-6AF9C16145C5}"/>
                    </a:ext>
                  </a:extLst>
                </p:cNvPr>
                <p:cNvCxnSpPr/>
                <p:nvPr/>
              </p:nvCxnSpPr>
              <p:spPr>
                <a:xfrm>
                  <a:off x="3275856" y="3083132"/>
                  <a:ext cx="0" cy="46387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33846B04-B0CD-3548-ABED-C2183D3BF217}"/>
                    </a:ext>
                  </a:extLst>
                </p:cNvPr>
                <p:cNvCxnSpPr>
                  <a:stCxn id="43" idx="6"/>
                </p:cNvCxnSpPr>
                <p:nvPr/>
              </p:nvCxnSpPr>
              <p:spPr>
                <a:xfrm>
                  <a:off x="3275856" y="3321964"/>
                  <a:ext cx="1260140" cy="827116"/>
                </a:xfrm>
                <a:prstGeom prst="straightConnector1">
                  <a:avLst/>
                </a:prstGeom>
                <a:ln w="28575">
                  <a:solidFill>
                    <a:srgbClr val="00B0F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>
                  <a:extLst>
                    <a:ext uri="{FF2B5EF4-FFF2-40B4-BE49-F238E27FC236}">
                      <a16:creationId xmlns:a16="http://schemas.microsoft.com/office/drawing/2014/main" id="{321B8109-8B6D-9603-E29E-0AAA4DB8DC67}"/>
                    </a:ext>
                  </a:extLst>
                </p:cNvPr>
                <p:cNvCxnSpPr>
                  <a:stCxn id="43" idx="6"/>
                </p:cNvCxnSpPr>
                <p:nvPr/>
              </p:nvCxnSpPr>
              <p:spPr>
                <a:xfrm flipV="1">
                  <a:off x="3275856" y="2708920"/>
                  <a:ext cx="1260140" cy="613044"/>
                </a:xfrm>
                <a:prstGeom prst="straightConnector1">
                  <a:avLst/>
                </a:prstGeom>
                <a:ln w="28575">
                  <a:solidFill>
                    <a:srgbClr val="00B0F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CBEC9E50-3D25-535C-A59A-429E4515EA33}"/>
                    </a:ext>
                  </a:extLst>
                </p:cNvPr>
                <p:cNvCxnSpPr>
                  <a:stCxn id="43" idx="6"/>
                </p:cNvCxnSpPr>
                <p:nvPr/>
              </p:nvCxnSpPr>
              <p:spPr>
                <a:xfrm flipV="1">
                  <a:off x="3275856" y="2961926"/>
                  <a:ext cx="1728192" cy="360038"/>
                </a:xfrm>
                <a:prstGeom prst="straightConnector1">
                  <a:avLst/>
                </a:prstGeom>
                <a:ln w="28575">
                  <a:solidFill>
                    <a:srgbClr val="00B0F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160D92DD-B7BE-1EA4-6B04-A718E081E361}"/>
                    </a:ext>
                  </a:extLst>
                </p:cNvPr>
                <p:cNvCxnSpPr>
                  <a:stCxn id="43" idx="6"/>
                </p:cNvCxnSpPr>
                <p:nvPr/>
              </p:nvCxnSpPr>
              <p:spPr>
                <a:xfrm>
                  <a:off x="3275856" y="3321964"/>
                  <a:ext cx="1728192" cy="360040"/>
                </a:xfrm>
                <a:prstGeom prst="straightConnector1">
                  <a:avLst/>
                </a:prstGeom>
                <a:ln w="28575">
                  <a:solidFill>
                    <a:srgbClr val="00B0F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E4B79B56-5BCA-1640-A632-0307B11C142A}"/>
                    </a:ext>
                  </a:extLst>
                </p:cNvPr>
                <p:cNvCxnSpPr>
                  <a:stCxn id="43" idx="6"/>
                </p:cNvCxnSpPr>
                <p:nvPr/>
              </p:nvCxnSpPr>
              <p:spPr>
                <a:xfrm flipV="1">
                  <a:off x="3275856" y="3300899"/>
                  <a:ext cx="2160240" cy="21065"/>
                </a:xfrm>
                <a:prstGeom prst="straightConnector1">
                  <a:avLst/>
                </a:prstGeom>
                <a:ln w="28575">
                  <a:solidFill>
                    <a:srgbClr val="00B0F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D2FDB6BF-B9E7-C3D1-331C-663A8215B32B}"/>
                    </a:ext>
                  </a:extLst>
                </p:cNvPr>
                <p:cNvCxnSpPr/>
                <p:nvPr/>
              </p:nvCxnSpPr>
              <p:spPr>
                <a:xfrm>
                  <a:off x="4283968" y="3945079"/>
                  <a:ext cx="1080120" cy="0"/>
                </a:xfrm>
                <a:prstGeom prst="straightConnector1">
                  <a:avLst/>
                </a:prstGeom>
                <a:ln w="1905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ED7158B4-8059-B40C-5E32-7CF2D2EEC5AA}"/>
                    </a:ext>
                  </a:extLst>
                </p:cNvPr>
                <p:cNvCxnSpPr/>
                <p:nvPr/>
              </p:nvCxnSpPr>
              <p:spPr>
                <a:xfrm flipH="1">
                  <a:off x="3059832" y="3945079"/>
                  <a:ext cx="1080120" cy="0"/>
                </a:xfrm>
                <a:prstGeom prst="straightConnector1">
                  <a:avLst/>
                </a:prstGeom>
                <a:ln w="1905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Block Arc 38">
                  <a:extLst>
                    <a:ext uri="{FF2B5EF4-FFF2-40B4-BE49-F238E27FC236}">
                      <a16:creationId xmlns:a16="http://schemas.microsoft.com/office/drawing/2014/main" id="{70982FC4-1DCC-EACA-441B-6091698BDD67}"/>
                    </a:ext>
                  </a:extLst>
                </p:cNvPr>
                <p:cNvSpPr/>
                <p:nvPr/>
              </p:nvSpPr>
              <p:spPr>
                <a:xfrm rot="16200000">
                  <a:off x="1086370" y="3892675"/>
                  <a:ext cx="1224136" cy="1224136"/>
                </a:xfrm>
                <a:prstGeom prst="blockArc">
                  <a:avLst>
                    <a:gd name="adj1" fmla="val 16145724"/>
                    <a:gd name="adj2" fmla="val 0"/>
                    <a:gd name="adj3" fmla="val 10487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EEC7497D-7837-0F3C-6F17-174F124D021A}"/>
                    </a:ext>
                  </a:extLst>
                </p:cNvPr>
                <p:cNvCxnSpPr/>
                <p:nvPr/>
              </p:nvCxnSpPr>
              <p:spPr>
                <a:xfrm flipH="1">
                  <a:off x="1835697" y="3944282"/>
                  <a:ext cx="1080120" cy="0"/>
                </a:xfrm>
                <a:prstGeom prst="straightConnector1">
                  <a:avLst/>
                </a:prstGeom>
                <a:ln w="1905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031A2B97-142D-C199-22CA-5A12AF66A054}"/>
                    </a:ext>
                  </a:extLst>
                </p:cNvPr>
                <p:cNvSpPr/>
                <p:nvPr/>
              </p:nvSpPr>
              <p:spPr>
                <a:xfrm>
                  <a:off x="755576" y="4509118"/>
                  <a:ext cx="1620181" cy="607696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040E258C-F516-CC78-09FC-C3F726D63415}"/>
                    </a:ext>
                  </a:extLst>
                </p:cNvPr>
                <p:cNvSpPr txBox="1"/>
                <p:nvPr/>
              </p:nvSpPr>
              <p:spPr>
                <a:xfrm>
                  <a:off x="783980" y="4659705"/>
                  <a:ext cx="1528183" cy="31345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GB" sz="1400" dirty="0"/>
                    <a:t>Sensor Unit</a:t>
                  </a:r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A21E1056-63C9-9D11-42FD-EF27EAB4823F}"/>
                    </a:ext>
                  </a:extLst>
                </p:cNvPr>
                <p:cNvSpPr/>
                <p:nvPr/>
              </p:nvSpPr>
              <p:spPr>
                <a:xfrm>
                  <a:off x="2771800" y="3249956"/>
                  <a:ext cx="504056" cy="144016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B28BE90C-4F86-4460-AD6B-3331B87558FD}"/>
                  </a:ext>
                </a:extLst>
              </p:cNvPr>
              <p:cNvCxnSpPr>
                <a:stCxn id="16" idx="2"/>
                <a:endCxn id="43" idx="0"/>
              </p:cNvCxnSpPr>
              <p:nvPr/>
            </p:nvCxnSpPr>
            <p:spPr>
              <a:xfrm>
                <a:off x="7683714" y="2181424"/>
                <a:ext cx="667352" cy="47225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C4DCDFD-9BC1-715D-EB31-9237E4806F18}"/>
                  </a:ext>
                </a:extLst>
              </p:cNvPr>
              <p:cNvSpPr txBox="1"/>
              <p:nvPr/>
            </p:nvSpPr>
            <p:spPr>
              <a:xfrm>
                <a:off x="6878287" y="1873647"/>
                <a:ext cx="161085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Particle bunch</a:t>
                </a: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5F5D7150-E644-0F7E-2932-D040FE36F757}"/>
                  </a:ext>
                </a:extLst>
              </p:cNvPr>
              <p:cNvCxnSpPr>
                <a:stCxn id="18" idx="0"/>
                <a:endCxn id="30" idx="2"/>
              </p:cNvCxnSpPr>
              <p:nvPr/>
            </p:nvCxnSpPr>
            <p:spPr>
              <a:xfrm flipV="1">
                <a:off x="8511229" y="3220765"/>
                <a:ext cx="395919" cy="38542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F8B7F7-B705-A589-987A-E5ADC7905997}"/>
                  </a:ext>
                </a:extLst>
              </p:cNvPr>
              <p:cNvSpPr txBox="1"/>
              <p:nvPr/>
            </p:nvSpPr>
            <p:spPr>
              <a:xfrm>
                <a:off x="7958011" y="3606186"/>
                <a:ext cx="11064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Optical-fibre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6B80CFFF-C02A-E29B-8A3C-AEE88AEF9307}"/>
                  </a:ext>
                </a:extLst>
              </p:cNvPr>
              <p:cNvCxnSpPr>
                <a:endCxn id="43" idx="2"/>
              </p:cNvCxnSpPr>
              <p:nvPr/>
            </p:nvCxnSpPr>
            <p:spPr>
              <a:xfrm>
                <a:off x="7499614" y="2700342"/>
                <a:ext cx="690366" cy="0"/>
              </a:xfrm>
              <a:prstGeom prst="straightConnector1">
                <a:avLst/>
              </a:prstGeom>
              <a:ln w="28575">
                <a:prstDash val="sysDot"/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BC6948DE-A4A4-2391-F622-004F4977CD65}"/>
                  </a:ext>
                </a:extLst>
              </p:cNvPr>
              <p:cNvCxnSpPr>
                <a:stCxn id="21" idx="0"/>
              </p:cNvCxnSpPr>
              <p:nvPr/>
            </p:nvCxnSpPr>
            <p:spPr>
              <a:xfrm flipV="1">
                <a:off x="9892884" y="2981645"/>
                <a:ext cx="197959" cy="40169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8BBFBC-CBE9-8479-9329-72FA98D4B23F}"/>
                  </a:ext>
                </a:extLst>
              </p:cNvPr>
              <p:cNvSpPr txBox="1"/>
              <p:nvPr/>
            </p:nvSpPr>
            <p:spPr>
              <a:xfrm>
                <a:off x="9339666" y="3383342"/>
                <a:ext cx="11064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Beam pipe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83785EAE-1B29-3415-4519-709D47DFABEC}"/>
                  </a:ext>
                </a:extLst>
              </p:cNvPr>
              <p:cNvCxnSpPr>
                <a:stCxn id="23" idx="2"/>
              </p:cNvCxnSpPr>
              <p:nvPr/>
            </p:nvCxnSpPr>
            <p:spPr>
              <a:xfrm flipH="1">
                <a:off x="8511229" y="2152601"/>
                <a:ext cx="589173" cy="36368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19FADB8-C8DE-2966-792F-412065305F99}"/>
                  </a:ext>
                </a:extLst>
              </p:cNvPr>
              <p:cNvSpPr txBox="1"/>
              <p:nvPr/>
            </p:nvSpPr>
            <p:spPr>
              <a:xfrm>
                <a:off x="8547184" y="1844825"/>
                <a:ext cx="11064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Screen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06424DF-19BD-1D87-CBF4-4B89EFCBA086}"/>
                  </a:ext>
                </a:extLst>
              </p:cNvPr>
              <p:cNvSpPr txBox="1"/>
              <p:nvPr/>
            </p:nvSpPr>
            <p:spPr>
              <a:xfrm>
                <a:off x="7680176" y="2448213"/>
                <a:ext cx="2329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v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DF1A904B-D79D-4EBF-A540-60DF4B42C344}"/>
                  </a:ext>
                </a:extLst>
              </p:cNvPr>
              <p:cNvCxnSpPr/>
              <p:nvPr/>
            </p:nvCxnSpPr>
            <p:spPr>
              <a:xfrm flipV="1">
                <a:off x="8436296" y="4128186"/>
                <a:ext cx="324000" cy="0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893039A8-B40A-39AF-B059-98420B4953D3}"/>
                  </a:ext>
                </a:extLst>
              </p:cNvPr>
              <p:cNvCxnSpPr/>
              <p:nvPr/>
            </p:nvCxnSpPr>
            <p:spPr>
              <a:xfrm flipV="1">
                <a:off x="8436296" y="4392428"/>
                <a:ext cx="324000" cy="0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4D0AF74-58C6-FA6D-7523-59245736F417}"/>
                  </a:ext>
                </a:extLst>
              </p:cNvPr>
              <p:cNvSpPr txBox="1"/>
              <p:nvPr/>
            </p:nvSpPr>
            <p:spPr>
              <a:xfrm>
                <a:off x="8624358" y="4017935"/>
                <a:ext cx="12933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Charge shower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8633D03-1A9F-0AB5-693C-C3911D956C8B}"/>
                  </a:ext>
                </a:extLst>
              </p:cNvPr>
              <p:cNvSpPr txBox="1"/>
              <p:nvPr/>
            </p:nvSpPr>
            <p:spPr>
              <a:xfrm>
                <a:off x="8594592" y="4282177"/>
                <a:ext cx="16702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Cherenkov radiation</a:t>
                </a:r>
              </a:p>
            </p:txBody>
          </p:sp>
        </p:grp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529C283-4A6A-D69B-8C80-ADAC39DCAE20}"/>
                </a:ext>
              </a:extLst>
            </p:cNvPr>
            <p:cNvCxnSpPr/>
            <p:nvPr/>
          </p:nvCxnSpPr>
          <p:spPr>
            <a:xfrm>
              <a:off x="9843909" y="2305141"/>
              <a:ext cx="287386" cy="416601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C3523D3-CF29-6519-6CAA-DB489638EEC3}"/>
                </a:ext>
              </a:extLst>
            </p:cNvPr>
            <p:cNvCxnSpPr/>
            <p:nvPr/>
          </p:nvCxnSpPr>
          <p:spPr>
            <a:xfrm>
              <a:off x="9843910" y="2306357"/>
              <a:ext cx="459375" cy="147685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B1610BF-EDEB-C7EA-0747-7A5861909157}"/>
                </a:ext>
              </a:extLst>
            </p:cNvPr>
            <p:cNvCxnSpPr/>
            <p:nvPr/>
          </p:nvCxnSpPr>
          <p:spPr>
            <a:xfrm flipV="1">
              <a:off x="10022403" y="1362159"/>
              <a:ext cx="178395" cy="254653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357092A-45BF-1AA5-1A35-FE8617C8005B}"/>
                </a:ext>
              </a:extLst>
            </p:cNvPr>
            <p:cNvCxnSpPr/>
            <p:nvPr/>
          </p:nvCxnSpPr>
          <p:spPr>
            <a:xfrm flipV="1">
              <a:off x="10020783" y="1531657"/>
              <a:ext cx="442050" cy="79753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3A22217-6A7A-BF55-D83A-4D21D93DF93F}"/>
              </a:ext>
            </a:extLst>
          </p:cNvPr>
          <p:cNvSpPr txBox="1"/>
          <p:nvPr/>
        </p:nvSpPr>
        <p:spPr>
          <a:xfrm>
            <a:off x="8096834" y="5629119"/>
            <a:ext cx="40951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/>
              <a:t>S. </a:t>
            </a:r>
            <a:r>
              <a:rPr lang="en-GB" sz="1050" dirty="0" err="1"/>
              <a:t>Vinogradov</a:t>
            </a:r>
            <a:r>
              <a:rPr lang="en-GB" sz="1050" dirty="0"/>
              <a:t>, et.al., </a:t>
            </a:r>
            <a:r>
              <a:rPr lang="en-GB" sz="1050" dirty="0" err="1"/>
              <a:t>Nucl</a:t>
            </a:r>
            <a:r>
              <a:rPr lang="en-GB" sz="1050" dirty="0"/>
              <a:t>. Instr. Methods A (2015), pp. 148-152;</a:t>
            </a:r>
          </a:p>
          <a:p>
            <a:r>
              <a:rPr lang="en-GB" sz="1050" dirty="0"/>
              <a:t>S. </a:t>
            </a:r>
            <a:r>
              <a:rPr lang="en-GB" sz="1050" dirty="0" err="1"/>
              <a:t>Vinogradov</a:t>
            </a:r>
            <a:r>
              <a:rPr lang="en-GB" sz="1050" dirty="0"/>
              <a:t>, </a:t>
            </a:r>
            <a:r>
              <a:rPr lang="en-GB" sz="1050" dirty="0" err="1"/>
              <a:t>Nucl</a:t>
            </a:r>
            <a:r>
              <a:rPr lang="en-GB" sz="1050" dirty="0"/>
              <a:t>. Instr. Methods A (Dec. 2014)</a:t>
            </a:r>
          </a:p>
        </p:txBody>
      </p:sp>
    </p:spTree>
    <p:extLst>
      <p:ext uri="{BB962C8B-B14F-4D97-AF65-F5344CB8AC3E}">
        <p14:creationId xmlns:p14="http://schemas.microsoft.com/office/powerpoint/2010/main" val="765246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F48E680-6F88-639E-30C6-03C96DB39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829" y="3637311"/>
            <a:ext cx="4462042" cy="24960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231288-50DF-CCD0-94A3-224EF4668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625" y="1426651"/>
            <a:ext cx="3089958" cy="203505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55309F-DD37-E287-29CF-63A3C3DB17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9609" y="1164434"/>
            <a:ext cx="4289385" cy="4776426"/>
          </a:xfrm>
        </p:spPr>
        <p:txBody>
          <a:bodyPr>
            <a:normAutofit/>
          </a:bodyPr>
          <a:lstStyle/>
          <a:p>
            <a:r>
              <a:rPr lang="en-GB" sz="2400" dirty="0"/>
              <a:t>Secondary emission monitor.</a:t>
            </a:r>
          </a:p>
          <a:p>
            <a:r>
              <a:rPr lang="en-GB" sz="2400" dirty="0"/>
              <a:t>Intensity, profile</a:t>
            </a:r>
          </a:p>
          <a:p>
            <a:r>
              <a:rPr lang="en-GB" sz="2400" dirty="0"/>
              <a:t>Challenge</a:t>
            </a:r>
          </a:p>
          <a:p>
            <a:pPr lvl="1"/>
            <a:r>
              <a:rPr lang="en-GB" sz="2000" dirty="0"/>
              <a:t>Device aging</a:t>
            </a:r>
          </a:p>
          <a:p>
            <a:pPr lvl="1"/>
            <a:r>
              <a:rPr lang="en-GB" sz="2000" dirty="0"/>
              <a:t>calibration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8FBFF0-6346-657D-730F-9013FB236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Quasar Away Day 23/05/2022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6CBBE3-5914-1B10-B974-B568A0A0A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A67B-E90E-46CD-9287-8E71E716F73B}" type="slidenum">
              <a:rPr lang="en-GB" smtClean="0"/>
              <a:t>6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A4B180A-241F-4E58-F0D2-4596514E7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991127" cy="1088021"/>
          </a:xfrm>
        </p:spPr>
        <p:txBody>
          <a:bodyPr/>
          <a:lstStyle/>
          <a:p>
            <a:r>
              <a:rPr lang="en-GB" dirty="0"/>
              <a:t>Beam diagnostics using machine learning: SEM and profile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CA18CB90-2922-E40C-714D-BD8A789A1F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39240" y="3382945"/>
            <a:ext cx="3387021" cy="232708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486D0F-AB6F-BCF3-43A5-8479773F67DB}"/>
              </a:ext>
            </a:extLst>
          </p:cNvPr>
          <p:cNvSpPr txBox="1"/>
          <p:nvPr/>
        </p:nvSpPr>
        <p:spPr>
          <a:xfrm>
            <a:off x="4653505" y="1113632"/>
            <a:ext cx="2421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Pepper-pot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A32DD0C-1E9A-2101-94EC-89AE381DA5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0265" y="1565158"/>
            <a:ext cx="1803869" cy="179338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A8EDA85-0CA8-A788-F525-199F913F1523}"/>
              </a:ext>
            </a:extLst>
          </p:cNvPr>
          <p:cNvSpPr txBox="1"/>
          <p:nvPr/>
        </p:nvSpPr>
        <p:spPr>
          <a:xfrm>
            <a:off x="4691119" y="3264534"/>
            <a:ext cx="4090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Phase space tomography</a:t>
            </a:r>
          </a:p>
        </p:txBody>
      </p:sp>
    </p:spTree>
    <p:extLst>
      <p:ext uri="{BB962C8B-B14F-4D97-AF65-F5344CB8AC3E}">
        <p14:creationId xmlns:p14="http://schemas.microsoft.com/office/powerpoint/2010/main" val="2359713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7D3E9F-71F5-7402-9A3C-AB0C75D7B8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CTR as Bunch length monitor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97A44-83D0-18C6-1BC1-40776C7829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Measure very small beam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1F56E2-94D4-3FEA-B96C-7CF9998EE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Quasar Away Day 23/05/2022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0023CC-FA9B-DF9C-0A2D-2723F0506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A67B-E90E-46CD-9287-8E71E716F73B}" type="slidenum">
              <a:rPr lang="en-GB" smtClean="0"/>
              <a:t>7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CEBEBA8-C866-33A1-5BAC-5A4174DC1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Optical transition radiation diagnostics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DEF7B48-D9DD-8ED3-F217-4A77C4AF0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08" y="1938566"/>
            <a:ext cx="4170401" cy="21045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8640B1-1AC7-1551-19FC-E3001EB54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447" y="1926905"/>
            <a:ext cx="1475914" cy="16168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E40401A-634A-2674-3E2B-C349508D9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431" y="4883559"/>
            <a:ext cx="3035674" cy="52838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3610996-0386-280B-0350-4F834F6C40DA}"/>
              </a:ext>
            </a:extLst>
          </p:cNvPr>
          <p:cNvGrpSpPr/>
          <p:nvPr/>
        </p:nvGrpSpPr>
        <p:grpSpPr>
          <a:xfrm>
            <a:off x="661541" y="4240046"/>
            <a:ext cx="2228398" cy="1824831"/>
            <a:chOff x="3200593" y="3104046"/>
            <a:chExt cx="3204000" cy="2520000"/>
          </a:xfrm>
        </p:grpSpPr>
        <p:sp>
          <p:nvSpPr>
            <p:cNvPr id="20" name="Rounded Rectangle 35">
              <a:extLst>
                <a:ext uri="{FF2B5EF4-FFF2-40B4-BE49-F238E27FC236}">
                  <a16:creationId xmlns:a16="http://schemas.microsoft.com/office/drawing/2014/main" id="{904ABBF8-8CCA-C1BD-DB94-D342DDD9D580}"/>
                </a:ext>
              </a:extLst>
            </p:cNvPr>
            <p:cNvSpPr/>
            <p:nvPr/>
          </p:nvSpPr>
          <p:spPr>
            <a:xfrm>
              <a:off x="3200593" y="3104046"/>
              <a:ext cx="3204000" cy="2520000"/>
            </a:xfrm>
            <a:prstGeom prst="roundRect">
              <a:avLst>
                <a:gd name="adj" fmla="val 514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 descr="D:\Joe\PhD\Presentations\QUASAR\Project Update\Sep18\Images\NormCTR.png">
              <a:extLst>
                <a:ext uri="{FF2B5EF4-FFF2-40B4-BE49-F238E27FC236}">
                  <a16:creationId xmlns:a16="http://schemas.microsoft.com/office/drawing/2014/main" id="{C9642257-C48B-146F-3573-FB055D7760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5" r="6319"/>
            <a:stretch/>
          </p:blipFill>
          <p:spPr bwMode="auto">
            <a:xfrm>
              <a:off x="3328798" y="3161520"/>
              <a:ext cx="2993046" cy="239204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7CE15686-495A-8004-FF54-A51B3912DDF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2" t="-222" r="7933"/>
          <a:stretch/>
        </p:blipFill>
        <p:spPr>
          <a:xfrm>
            <a:off x="6225049" y="1938566"/>
            <a:ext cx="5682343" cy="336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1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B02AAA-DFD2-4426-8288-A41256496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668" y="1333500"/>
            <a:ext cx="3320071" cy="5155168"/>
          </a:xfrm>
        </p:spPr>
        <p:txBody>
          <a:bodyPr>
            <a:normAutofit/>
          </a:bodyPr>
          <a:lstStyle/>
          <a:p>
            <a:r>
              <a:rPr lang="en-GB" sz="1800" dirty="0"/>
              <a:t>Tailored ELENA beam dynamics simulation including electron cooling, heating effects and machine imperfections.</a:t>
            </a:r>
          </a:p>
          <a:p>
            <a:pPr lvl="1"/>
            <a:r>
              <a:rPr lang="en-GB" sz="1800" dirty="0"/>
              <a:t>Validation of the model on LEIR.</a:t>
            </a:r>
          </a:p>
          <a:p>
            <a:pPr lvl="1"/>
            <a:r>
              <a:rPr lang="en-GB" sz="1800" dirty="0"/>
              <a:t>Comparison to measurements.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AB7B3D5-5A27-44E5-A8F7-C7BA980D4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521" y="3421060"/>
            <a:ext cx="6089027" cy="2938062"/>
          </a:xfrm>
          <a:prstGeom prst="rect">
            <a:avLst/>
          </a:prstGeom>
        </p:spPr>
      </p:pic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59BA193E-16F0-408B-90C0-5E9235E1BAE1}"/>
              </a:ext>
            </a:extLst>
          </p:cNvPr>
          <p:cNvSpPr txBox="1">
            <a:spLocks/>
          </p:cNvSpPr>
          <p:nvPr/>
        </p:nvSpPr>
        <p:spPr>
          <a:xfrm>
            <a:off x="6580353" y="1333499"/>
            <a:ext cx="5404104" cy="3221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70000"/>
            </a:pPr>
            <a:r>
              <a:rPr lang="en-GB" dirty="0"/>
              <a:t>Identification of the most suited cooling force model for the ELENA case. Modified cooling force formula for negatively charged ions.</a:t>
            </a:r>
          </a:p>
          <a:p>
            <a:pPr>
              <a:buSzPct val="70000"/>
            </a:pPr>
            <a:r>
              <a:rPr lang="en-GB" dirty="0"/>
              <a:t>The ELENA simulation model helped to identify the presence of a solenoid error in the cooler: enabling performance improvements.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705F7CA3-5931-FFD9-CC13-CA24B40EDE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53"/>
          <a:stretch/>
        </p:blipFill>
        <p:spPr>
          <a:xfrm>
            <a:off x="129300" y="3548743"/>
            <a:ext cx="4035118" cy="3126921"/>
          </a:xfrm>
          <a:prstGeom prst="rect">
            <a:avLst/>
          </a:prstGeom>
        </p:spPr>
      </p:pic>
      <p:pic>
        <p:nvPicPr>
          <p:cNvPr id="14" name="Segnaposto contenuto 4">
            <a:extLst>
              <a:ext uri="{FF2B5EF4-FFF2-40B4-BE49-F238E27FC236}">
                <a16:creationId xmlns:a16="http://schemas.microsoft.com/office/drawing/2014/main" id="{8E4019B8-0242-35F5-1BC4-DC1D3B05EF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107" y="1982880"/>
            <a:ext cx="2976929" cy="1416168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A0F444DA-B033-817B-0895-92F5C7CB6376}"/>
              </a:ext>
            </a:extLst>
          </p:cNvPr>
          <p:cNvSpPr/>
          <p:nvPr/>
        </p:nvSpPr>
        <p:spPr>
          <a:xfrm>
            <a:off x="4781595" y="2403205"/>
            <a:ext cx="723099" cy="53405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39D7E8C-9A10-27A4-0D06-02953A4B831C}"/>
              </a:ext>
            </a:extLst>
          </p:cNvPr>
          <p:cNvSpPr txBox="1"/>
          <p:nvPr/>
        </p:nvSpPr>
        <p:spPr>
          <a:xfrm>
            <a:off x="3895571" y="1275746"/>
            <a:ext cx="261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</a:t>
            </a:r>
            <a:r>
              <a:rPr lang="en-GB" b="1" u="sng" dirty="0"/>
              <a:t>E</a:t>
            </a:r>
            <a:r>
              <a:rPr lang="en-GB" dirty="0"/>
              <a:t>xtra </a:t>
            </a:r>
            <a:r>
              <a:rPr lang="en-GB" b="1" u="sng" dirty="0"/>
              <a:t>L</a:t>
            </a:r>
            <a:r>
              <a:rPr lang="en-GB" dirty="0"/>
              <a:t>ow </a:t>
            </a:r>
            <a:r>
              <a:rPr lang="en-GB" b="1" u="sng" dirty="0" err="1"/>
              <a:t>EN</a:t>
            </a:r>
            <a:r>
              <a:rPr lang="en-GB" dirty="0" err="1"/>
              <a:t>ergy</a:t>
            </a:r>
            <a:r>
              <a:rPr lang="en-GB" dirty="0"/>
              <a:t> </a:t>
            </a:r>
            <a:r>
              <a:rPr lang="en-GB" b="1" u="sng" dirty="0"/>
              <a:t>A</a:t>
            </a:r>
            <a:r>
              <a:rPr lang="en-GB" dirty="0"/>
              <a:t>ntiproton storage ring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8067213-C1D1-4AD0-8E05-CF17A34EB707}"/>
              </a:ext>
            </a:extLst>
          </p:cNvPr>
          <p:cNvSpPr txBox="1"/>
          <p:nvPr/>
        </p:nvSpPr>
        <p:spPr>
          <a:xfrm>
            <a:off x="3895573" y="6367062"/>
            <a:ext cx="113603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6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“</a:t>
            </a:r>
            <a:r>
              <a:rPr lang="en-US" sz="1600" b="0" i="1" dirty="0">
                <a:solidFill>
                  <a:schemeClr val="bg1">
                    <a:lumMod val="50000"/>
                  </a:schemeClr>
                </a:solidFill>
                <a:effectLst/>
              </a:rPr>
              <a:t>The Effect of Beam Velocity Distribution on Electron-Cooling at ELENA</a:t>
            </a:r>
            <a:r>
              <a:rPr lang="en-US" sz="16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”, contributed talk, IPAC21]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48772F5A-DDEF-9972-C1E7-4B262E2C9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7680767" cy="1088021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Beam dynamics: ELENA Beam</a:t>
            </a:r>
          </a:p>
        </p:txBody>
      </p:sp>
    </p:spTree>
    <p:extLst>
      <p:ext uri="{BB962C8B-B14F-4D97-AF65-F5344CB8AC3E}">
        <p14:creationId xmlns:p14="http://schemas.microsoft.com/office/powerpoint/2010/main" val="1695580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82217-ABA5-F5A6-DDFA-17EE7ABD5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BD4C4-F062-27B1-2834-06590E9DB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Main technological problems of the next 10 years? (10 mins)</a:t>
            </a:r>
          </a:p>
          <a:p>
            <a:r>
              <a:rPr lang="en-GB" dirty="0"/>
              <a:t>What is our strength? (10 mins)</a:t>
            </a:r>
          </a:p>
          <a:p>
            <a:pPr lvl="1"/>
            <a:r>
              <a:rPr lang="en-GB" dirty="0"/>
              <a:t>Beam dynamics?</a:t>
            </a:r>
          </a:p>
          <a:p>
            <a:pPr lvl="1"/>
            <a:r>
              <a:rPr lang="en-GB" dirty="0"/>
              <a:t>Beam diagnostics?</a:t>
            </a:r>
          </a:p>
          <a:p>
            <a:r>
              <a:rPr lang="en-GB" dirty="0"/>
              <a:t>What machines shall we focus on? (10 mins)</a:t>
            </a:r>
          </a:p>
          <a:p>
            <a:r>
              <a:rPr lang="en-GB" dirty="0"/>
              <a:t>Any new tools we can use to advance our research? </a:t>
            </a:r>
            <a:r>
              <a:rPr lang="en-GB"/>
              <a:t>(20 </a:t>
            </a:r>
            <a:r>
              <a:rPr lang="en-GB" dirty="0"/>
              <a:t>min)</a:t>
            </a:r>
          </a:p>
          <a:p>
            <a:pPr lvl="1"/>
            <a:r>
              <a:rPr lang="en-GB" dirty="0"/>
              <a:t>Lasers, new materials?</a:t>
            </a:r>
          </a:p>
          <a:p>
            <a:pPr lvl="1"/>
            <a:r>
              <a:rPr lang="en-GB" dirty="0"/>
              <a:t>Machine learning?</a:t>
            </a:r>
          </a:p>
          <a:p>
            <a:r>
              <a:rPr lang="en-GB" sz="2800" dirty="0"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Potential for high quality outputs and impact Case Studies? (10 min)</a:t>
            </a:r>
          </a:p>
          <a:p>
            <a:r>
              <a:rPr lang="en-GB" sz="2800" dirty="0"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Funding opportunities? (5 min)</a:t>
            </a:r>
          </a:p>
          <a:p>
            <a:r>
              <a:rPr lang="en-GB" dirty="0">
                <a:latin typeface="Calibri" panose="020F0502020204030204" pitchFamily="34" charset="0"/>
                <a:ea typeface="宋体" panose="02010600030101010101" pitchFamily="2" charset="-122"/>
              </a:rPr>
              <a:t>Publication strategy? (5 min)</a:t>
            </a:r>
            <a:endParaRPr lang="en-GB" sz="2800" dirty="0"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endParaRPr lang="en-GB" sz="2800" dirty="0"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2BD8F7-7816-1953-EF37-54966636C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Quasar Away Day 23/05/2022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F29B58-3083-82B9-E401-DEE433A2F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A67B-E90E-46CD-9287-8E71E716F73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949948"/>
      </p:ext>
    </p:extLst>
  </p:cSld>
  <p:clrMapOvr>
    <a:masterClrMapping/>
  </p:clrMapOvr>
</p:sld>
</file>

<file path=ppt/theme/theme1.xml><?xml version="1.0" encoding="utf-8"?>
<a:theme xmlns:a="http://schemas.openxmlformats.org/drawingml/2006/main" name="liverpoo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verpool" id="{3A6C4CA9-F009-42F2-ABB3-5AFDDD804317}" vid="{3130FC97-346C-4969-8DFA-22465FFAE5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</TotalTime>
  <Words>894</Words>
  <Application>Microsoft Office PowerPoint</Application>
  <PresentationFormat>Widescreen</PresentationFormat>
  <Paragraphs>141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liverpool</vt:lpstr>
      <vt:lpstr>Quasar R&amp;D: Frontier Accelerators</vt:lpstr>
      <vt:lpstr>Current activities</vt:lpstr>
      <vt:lpstr>Beam diagnostics: Gas jet monitor</vt:lpstr>
      <vt:lpstr>Beam diagnostics: Beam halo measurement</vt:lpstr>
      <vt:lpstr>Beam diagnostics: Beam loss monitor</vt:lpstr>
      <vt:lpstr>Beam diagnostics using machine learning: SEM and profile</vt:lpstr>
      <vt:lpstr>Optical transition radiation diagnostics</vt:lpstr>
      <vt:lpstr>Beam dynamics: ELENA Beam</vt:lpstr>
      <vt:lpstr>Questions </vt:lpstr>
      <vt:lpstr>SPARE SLIDES</vt:lpstr>
      <vt:lpstr>Discussion</vt:lpstr>
      <vt:lpstr>Discussion 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Quasar R&amp;D: Frontier Accelerators</dc:title>
  <dc:creator>Zhang, Hao (Liverpool Uni.,DL,-)</dc:creator>
  <cp:lastModifiedBy>Hower Zhang</cp:lastModifiedBy>
  <cp:revision>2</cp:revision>
  <dcterms:created xsi:type="dcterms:W3CDTF">2022-05-16T10:00:11Z</dcterms:created>
  <dcterms:modified xsi:type="dcterms:W3CDTF">2022-05-23T08:35:37Z</dcterms:modified>
</cp:coreProperties>
</file>