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k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405" r:id="rId2"/>
    <p:sldId id="454" r:id="rId3"/>
    <p:sldId id="455" r:id="rId4"/>
    <p:sldId id="397" r:id="rId5"/>
    <p:sldId id="437" r:id="rId6"/>
    <p:sldId id="457" r:id="rId7"/>
    <p:sldId id="463" r:id="rId8"/>
    <p:sldId id="461" r:id="rId9"/>
    <p:sldId id="460" r:id="rId10"/>
    <p:sldId id="462" r:id="rId11"/>
    <p:sldId id="459" r:id="rId12"/>
    <p:sldId id="433" r:id="rId13"/>
    <p:sldId id="45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77FC9"/>
    <a:srgbClr val="A04646"/>
    <a:srgbClr val="F1F2F4"/>
    <a:srgbClr val="0B2265"/>
    <a:srgbClr val="055A8F"/>
    <a:srgbClr val="E7E6E6"/>
    <a:srgbClr val="D2A000"/>
    <a:srgbClr val="066CAA"/>
    <a:srgbClr val="05649F"/>
    <a:srgbClr val="957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09" autoAdjust="0"/>
  </p:normalViewPr>
  <p:slideViewPr>
    <p:cSldViewPr snapToGrid="0">
      <p:cViewPr varScale="1">
        <p:scale>
          <a:sx n="69" d="100"/>
          <a:sy n="69" d="100"/>
        </p:scale>
        <p:origin x="540" y="4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01B96-0397-420D-B2A3-42255AB05AE4}" type="doc">
      <dgm:prSet loTypeId="urn:microsoft.com/office/officeart/2011/layout/RadialPictureList" loCatId="picture" qsTypeId="urn:microsoft.com/office/officeart/2005/8/quickstyle/3d1" qsCatId="3D" csTypeId="urn:microsoft.com/office/officeart/2005/8/colors/accent0_2" csCatId="mainScheme" phldr="1"/>
      <dgm:spPr/>
      <dgm:t>
        <a:bodyPr/>
        <a:lstStyle/>
        <a:p>
          <a:endParaRPr lang="en-US"/>
        </a:p>
      </dgm:t>
    </dgm:pt>
    <dgm:pt modelId="{59FA9F5F-5D61-4E58-BCA5-1F633B9439DE}">
      <dgm:prSet phldrT="[Text]"/>
      <dgm:spPr>
        <a:solidFill>
          <a:srgbClr val="013B82"/>
        </a:solidFill>
      </dgm:spPr>
      <dgm:t>
        <a:bodyPr/>
        <a:lstStyle/>
        <a:p>
          <a:endParaRPr lang="en-US" dirty="0">
            <a:solidFill>
              <a:schemeClr val="bg1"/>
            </a:solidFill>
          </a:endParaRPr>
        </a:p>
      </dgm:t>
    </dgm:pt>
    <dgm:pt modelId="{D534C180-D1D2-457F-A0BD-30C424AC199C}" type="parTrans" cxnId="{28AEE2FA-1A72-4BAB-9693-6D3361E82B5C}">
      <dgm:prSet/>
      <dgm:spPr/>
      <dgm:t>
        <a:bodyPr/>
        <a:lstStyle/>
        <a:p>
          <a:endParaRPr lang="en-US"/>
        </a:p>
      </dgm:t>
    </dgm:pt>
    <dgm:pt modelId="{60EFAD11-1C55-47FF-AAF6-78D540A6A053}" type="sibTrans" cxnId="{28AEE2FA-1A72-4BAB-9693-6D3361E82B5C}">
      <dgm:prSet/>
      <dgm:spPr/>
      <dgm:t>
        <a:bodyPr/>
        <a:lstStyle/>
        <a:p>
          <a:endParaRPr lang="en-US"/>
        </a:p>
      </dgm:t>
    </dgm:pt>
    <dgm:pt modelId="{AE0E4D75-1BE7-47DE-870A-95766AC42971}">
      <dgm:prSet phldrT="[Text]" custT="1"/>
      <dgm:spPr/>
      <dgm:t>
        <a:bodyPr/>
        <a:lstStyle/>
        <a:p>
          <a:r>
            <a:rPr lang="en-US" sz="2600" b="1" dirty="0" smtClean="0">
              <a:solidFill>
                <a:srgbClr val="990000"/>
              </a:solidFill>
            </a:rPr>
            <a:t>Our Current Research Activities</a:t>
          </a:r>
          <a:endParaRPr lang="en-US" sz="2600" b="1" dirty="0">
            <a:solidFill>
              <a:srgbClr val="990000"/>
            </a:solidFill>
          </a:endParaRPr>
        </a:p>
      </dgm:t>
    </dgm:pt>
    <dgm:pt modelId="{381C5D07-E62A-4B65-B994-988E2FDAA279}" type="parTrans" cxnId="{FB7CDC50-FCF6-4698-90FE-CEEF49B5E9C4}">
      <dgm:prSet/>
      <dgm:spPr/>
      <dgm:t>
        <a:bodyPr/>
        <a:lstStyle/>
        <a:p>
          <a:endParaRPr lang="en-US"/>
        </a:p>
      </dgm:t>
    </dgm:pt>
    <dgm:pt modelId="{E403E368-90AA-4177-AE65-E8F475F046E1}" type="sibTrans" cxnId="{FB7CDC50-FCF6-4698-90FE-CEEF49B5E9C4}">
      <dgm:prSet/>
      <dgm:spPr/>
      <dgm:t>
        <a:bodyPr/>
        <a:lstStyle/>
        <a:p>
          <a:endParaRPr lang="en-US"/>
        </a:p>
      </dgm:t>
    </dgm:pt>
    <dgm:pt modelId="{E75133D0-6BE0-47EE-A9C1-1D66AB54B159}">
      <dgm:prSet phldrT="[Text]" custT="1"/>
      <dgm:spPr/>
      <dgm:t>
        <a:bodyPr/>
        <a:lstStyle/>
        <a:p>
          <a:r>
            <a:rPr lang="en-US" sz="2600" b="1" dirty="0">
              <a:solidFill>
                <a:srgbClr val="990000"/>
              </a:solidFill>
            </a:rPr>
            <a:t>Background and R&amp;D</a:t>
          </a:r>
        </a:p>
      </dgm:t>
    </dgm:pt>
    <dgm:pt modelId="{452B0A67-67CB-4D1C-9931-7CA60F933694}" type="parTrans" cxnId="{5993DFB0-169E-4ABB-B10E-061835F36D70}">
      <dgm:prSet/>
      <dgm:spPr/>
      <dgm:t>
        <a:bodyPr/>
        <a:lstStyle/>
        <a:p>
          <a:endParaRPr lang="en-US"/>
        </a:p>
      </dgm:t>
    </dgm:pt>
    <dgm:pt modelId="{042904A3-C66F-47B9-B723-68A7EA50E0ED}" type="sibTrans" cxnId="{5993DFB0-169E-4ABB-B10E-061835F36D70}">
      <dgm:prSet/>
      <dgm:spPr/>
      <dgm:t>
        <a:bodyPr/>
        <a:lstStyle/>
        <a:p>
          <a:endParaRPr lang="en-US"/>
        </a:p>
      </dgm:t>
    </dgm:pt>
    <dgm:pt modelId="{17194484-9E99-4394-84BA-CDD6D3ACF467}">
      <dgm:prSet phldrT="[Text]" custT="1"/>
      <dgm:spPr/>
      <dgm:t>
        <a:bodyPr/>
        <a:lstStyle/>
        <a:p>
          <a:pPr algn="l"/>
          <a:r>
            <a:rPr lang="en-US" sz="2600" b="1" dirty="0" smtClean="0">
              <a:solidFill>
                <a:srgbClr val="990000"/>
              </a:solidFill>
            </a:rPr>
            <a:t>Research Strategy</a:t>
          </a:r>
          <a:endParaRPr lang="en-US" sz="2600" b="1" dirty="0">
            <a:solidFill>
              <a:srgbClr val="990000"/>
            </a:solidFill>
          </a:endParaRPr>
        </a:p>
      </dgm:t>
    </dgm:pt>
    <dgm:pt modelId="{A9A03F81-BEFB-4A31-92A3-2CF3C5DBD680}" type="parTrans" cxnId="{0DEA24A8-0C87-4EE0-879A-39E385C3A6CD}">
      <dgm:prSet/>
      <dgm:spPr/>
      <dgm:t>
        <a:bodyPr/>
        <a:lstStyle/>
        <a:p>
          <a:endParaRPr lang="en-US"/>
        </a:p>
      </dgm:t>
    </dgm:pt>
    <dgm:pt modelId="{490C96F0-C8D5-40AC-AA12-31592E19A98A}" type="sibTrans" cxnId="{0DEA24A8-0C87-4EE0-879A-39E385C3A6CD}">
      <dgm:prSet/>
      <dgm:spPr/>
      <dgm:t>
        <a:bodyPr/>
        <a:lstStyle/>
        <a:p>
          <a:endParaRPr lang="en-US"/>
        </a:p>
      </dgm:t>
    </dgm:pt>
    <dgm:pt modelId="{09320726-CBE1-4312-86F9-9973E683A059}" type="pres">
      <dgm:prSet presAssocID="{5C701B96-0397-420D-B2A3-42255AB05AE4}" presName="Name0" presStyleCnt="0">
        <dgm:presLayoutVars>
          <dgm:chMax val="1"/>
          <dgm:chPref val="1"/>
          <dgm:dir/>
          <dgm:resizeHandles/>
        </dgm:presLayoutVars>
      </dgm:prSet>
      <dgm:spPr/>
      <dgm:t>
        <a:bodyPr/>
        <a:lstStyle/>
        <a:p>
          <a:endParaRPr lang="en-US"/>
        </a:p>
      </dgm:t>
    </dgm:pt>
    <dgm:pt modelId="{A799CA23-3A6F-48C3-BDFB-698C009209A7}" type="pres">
      <dgm:prSet presAssocID="{59FA9F5F-5D61-4E58-BCA5-1F633B9439DE}" presName="Parent" presStyleLbl="node1" presStyleIdx="0" presStyleCnt="2" custLinFactNeighborX="-3563" custLinFactNeighborY="-920">
        <dgm:presLayoutVars>
          <dgm:chMax val="4"/>
          <dgm:chPref val="3"/>
        </dgm:presLayoutVars>
      </dgm:prSet>
      <dgm:spPr/>
      <dgm:t>
        <a:bodyPr/>
        <a:lstStyle/>
        <a:p>
          <a:endParaRPr lang="en-US"/>
        </a:p>
      </dgm:t>
    </dgm:pt>
    <dgm:pt modelId="{35C46A49-7346-47C9-936E-C11F753C4414}" type="pres">
      <dgm:prSet presAssocID="{AE0E4D75-1BE7-47DE-870A-95766AC42971}" presName="Accent" presStyleLbl="node1" presStyleIdx="1" presStyleCnt="2"/>
      <dgm:spPr>
        <a:solidFill>
          <a:srgbClr val="013B82"/>
        </a:solidFill>
      </dgm:spPr>
    </dgm:pt>
    <dgm:pt modelId="{B0D9371F-21A8-4702-8529-BD43B25DD51C}" type="pres">
      <dgm:prSet presAssocID="{AE0E4D75-1BE7-47DE-870A-95766AC42971}" presName="Image1" presStyleLbl="fgImgPlace1" presStyleIdx="0" presStyleCnt="3"/>
      <dgm:spPr>
        <a:blipFill>
          <a:blip xmlns:r="http://schemas.openxmlformats.org/officeDocument/2006/relationships" r:embed="rId1" cstate="hq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2F3FE82E-A472-41AC-A4C9-40A33A109E6C}" type="pres">
      <dgm:prSet presAssocID="{AE0E4D75-1BE7-47DE-870A-95766AC42971}" presName="Child1" presStyleLbl="revTx" presStyleIdx="0" presStyleCnt="3" custScaleX="256558" custLinFactNeighborX="98296" custLinFactNeighborY="-689">
        <dgm:presLayoutVars>
          <dgm:chMax val="0"/>
          <dgm:chPref val="0"/>
          <dgm:bulletEnabled val="1"/>
        </dgm:presLayoutVars>
      </dgm:prSet>
      <dgm:spPr/>
      <dgm:t>
        <a:bodyPr/>
        <a:lstStyle/>
        <a:p>
          <a:endParaRPr lang="en-US"/>
        </a:p>
      </dgm:t>
    </dgm:pt>
    <dgm:pt modelId="{F9273D8B-1853-4375-AB52-5D7B53967546}" type="pres">
      <dgm:prSet presAssocID="{E75133D0-6BE0-47EE-A9C1-1D66AB54B159}" presName="Image2" presStyleCnt="0"/>
      <dgm:spPr/>
    </dgm:pt>
    <dgm:pt modelId="{EC8C8196-30EC-4B6F-B622-25057D574B07}" type="pres">
      <dgm:prSet presAssocID="{E75133D0-6BE0-47EE-A9C1-1D66AB54B159}" presName="Image" presStyleLbl="fgImgPlace1" presStyleIdx="1" presStyleCnt="3"/>
      <dgm:spPr>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a:stretch>
        </a:blipFill>
      </dgm:spPr>
      <dgm:t>
        <a:bodyPr/>
        <a:lstStyle/>
        <a:p>
          <a:endParaRPr lang="en-US"/>
        </a:p>
      </dgm:t>
    </dgm:pt>
    <dgm:pt modelId="{83620124-3198-467E-BDD8-F498589F4F3B}" type="pres">
      <dgm:prSet presAssocID="{E75133D0-6BE0-47EE-A9C1-1D66AB54B159}" presName="Child2" presStyleLbl="revTx" presStyleIdx="1" presStyleCnt="3" custScaleX="235477" custLinFactNeighborX="79544" custLinFactNeighborY="-1378">
        <dgm:presLayoutVars>
          <dgm:chMax val="0"/>
          <dgm:chPref val="0"/>
          <dgm:bulletEnabled val="1"/>
        </dgm:presLayoutVars>
      </dgm:prSet>
      <dgm:spPr/>
      <dgm:t>
        <a:bodyPr/>
        <a:lstStyle/>
        <a:p>
          <a:endParaRPr lang="en-US"/>
        </a:p>
      </dgm:t>
    </dgm:pt>
    <dgm:pt modelId="{3445F7D4-9C1A-4967-8DFF-C3FC43BCEA71}" type="pres">
      <dgm:prSet presAssocID="{17194484-9E99-4394-84BA-CDD6D3ACF467}" presName="Image3" presStyleCnt="0"/>
      <dgm:spPr/>
    </dgm:pt>
    <dgm:pt modelId="{469646B2-2C16-4A82-A22D-7424A7DD5FBA}" type="pres">
      <dgm:prSet presAssocID="{17194484-9E99-4394-84BA-CDD6D3ACF467}" presName="Image" presStyleLbl="fgImgPlace1" presStyleIdx="2" presStyleCnt="3"/>
      <dgm:spPr/>
    </dgm:pt>
    <dgm:pt modelId="{4B428005-A9B6-43F8-9D58-ABBC13685C48}" type="pres">
      <dgm:prSet presAssocID="{17194484-9E99-4394-84BA-CDD6D3ACF467}" presName="Child3" presStyleLbl="revTx" presStyleIdx="2" presStyleCnt="3" custScaleX="256061" custLinFactNeighborX="90378" custLinFactNeighborY="6048">
        <dgm:presLayoutVars>
          <dgm:chMax val="0"/>
          <dgm:chPref val="0"/>
          <dgm:bulletEnabled val="1"/>
        </dgm:presLayoutVars>
      </dgm:prSet>
      <dgm:spPr/>
      <dgm:t>
        <a:bodyPr/>
        <a:lstStyle/>
        <a:p>
          <a:endParaRPr lang="en-US"/>
        </a:p>
      </dgm:t>
    </dgm:pt>
  </dgm:ptLst>
  <dgm:cxnLst>
    <dgm:cxn modelId="{28AEE2FA-1A72-4BAB-9693-6D3361E82B5C}" srcId="{5C701B96-0397-420D-B2A3-42255AB05AE4}" destId="{59FA9F5F-5D61-4E58-BCA5-1F633B9439DE}" srcOrd="0" destOrd="0" parTransId="{D534C180-D1D2-457F-A0BD-30C424AC199C}" sibTransId="{60EFAD11-1C55-47FF-AAF6-78D540A6A053}"/>
    <dgm:cxn modelId="{48785289-876B-46D9-840D-DC74281799F6}" type="presOf" srcId="{E75133D0-6BE0-47EE-A9C1-1D66AB54B159}" destId="{83620124-3198-467E-BDD8-F498589F4F3B}" srcOrd="0" destOrd="0" presId="urn:microsoft.com/office/officeart/2011/layout/RadialPictureList"/>
    <dgm:cxn modelId="{28296B4C-EBDD-4E0C-8755-982F3399AC79}" type="presOf" srcId="{59FA9F5F-5D61-4E58-BCA5-1F633B9439DE}" destId="{A799CA23-3A6F-48C3-BDFB-698C009209A7}" srcOrd="0" destOrd="0" presId="urn:microsoft.com/office/officeart/2011/layout/RadialPictureList"/>
    <dgm:cxn modelId="{7A55A14A-D871-4AA2-BD61-C03E80945C7F}" type="presOf" srcId="{5C701B96-0397-420D-B2A3-42255AB05AE4}" destId="{09320726-CBE1-4312-86F9-9973E683A059}" srcOrd="0" destOrd="0" presId="urn:microsoft.com/office/officeart/2011/layout/RadialPictureList"/>
    <dgm:cxn modelId="{FB7CDC50-FCF6-4698-90FE-CEEF49B5E9C4}" srcId="{59FA9F5F-5D61-4E58-BCA5-1F633B9439DE}" destId="{AE0E4D75-1BE7-47DE-870A-95766AC42971}" srcOrd="0" destOrd="0" parTransId="{381C5D07-E62A-4B65-B994-988E2FDAA279}" sibTransId="{E403E368-90AA-4177-AE65-E8F475F046E1}"/>
    <dgm:cxn modelId="{0DEA24A8-0C87-4EE0-879A-39E385C3A6CD}" srcId="{59FA9F5F-5D61-4E58-BCA5-1F633B9439DE}" destId="{17194484-9E99-4394-84BA-CDD6D3ACF467}" srcOrd="2" destOrd="0" parTransId="{A9A03F81-BEFB-4A31-92A3-2CF3C5DBD680}" sibTransId="{490C96F0-C8D5-40AC-AA12-31592E19A98A}"/>
    <dgm:cxn modelId="{03F67479-6B95-426B-AFBB-20E729FEA7D1}" type="presOf" srcId="{17194484-9E99-4394-84BA-CDD6D3ACF467}" destId="{4B428005-A9B6-43F8-9D58-ABBC13685C48}" srcOrd="0" destOrd="0" presId="urn:microsoft.com/office/officeart/2011/layout/RadialPictureList"/>
    <dgm:cxn modelId="{5993DFB0-169E-4ABB-B10E-061835F36D70}" srcId="{59FA9F5F-5D61-4E58-BCA5-1F633B9439DE}" destId="{E75133D0-6BE0-47EE-A9C1-1D66AB54B159}" srcOrd="1" destOrd="0" parTransId="{452B0A67-67CB-4D1C-9931-7CA60F933694}" sibTransId="{042904A3-C66F-47B9-B723-68A7EA50E0ED}"/>
    <dgm:cxn modelId="{6F7BB340-A946-45A6-AA28-8C056C9D8F7B}" type="presOf" srcId="{AE0E4D75-1BE7-47DE-870A-95766AC42971}" destId="{2F3FE82E-A472-41AC-A4C9-40A33A109E6C}" srcOrd="0" destOrd="0" presId="urn:microsoft.com/office/officeart/2011/layout/RadialPictureList"/>
    <dgm:cxn modelId="{37F861B5-B79B-412E-B728-6350F9E39FFC}" type="presParOf" srcId="{09320726-CBE1-4312-86F9-9973E683A059}" destId="{A799CA23-3A6F-48C3-BDFB-698C009209A7}" srcOrd="0" destOrd="0" presId="urn:microsoft.com/office/officeart/2011/layout/RadialPictureList"/>
    <dgm:cxn modelId="{74FC1E53-5DD2-4089-A76D-E5A320BA3EA5}" type="presParOf" srcId="{09320726-CBE1-4312-86F9-9973E683A059}" destId="{35C46A49-7346-47C9-936E-C11F753C4414}" srcOrd="1" destOrd="0" presId="urn:microsoft.com/office/officeart/2011/layout/RadialPictureList"/>
    <dgm:cxn modelId="{EED7F606-3E84-42CD-B81C-8EF58F77D820}" type="presParOf" srcId="{09320726-CBE1-4312-86F9-9973E683A059}" destId="{B0D9371F-21A8-4702-8529-BD43B25DD51C}" srcOrd="2" destOrd="0" presId="urn:microsoft.com/office/officeart/2011/layout/RadialPictureList"/>
    <dgm:cxn modelId="{CB769BB3-E252-47ED-942C-0A1846161890}" type="presParOf" srcId="{09320726-CBE1-4312-86F9-9973E683A059}" destId="{2F3FE82E-A472-41AC-A4C9-40A33A109E6C}" srcOrd="3" destOrd="0" presId="urn:microsoft.com/office/officeart/2011/layout/RadialPictureList"/>
    <dgm:cxn modelId="{4BAA808A-996B-4F03-8FE0-B33501648DA1}" type="presParOf" srcId="{09320726-CBE1-4312-86F9-9973E683A059}" destId="{F9273D8B-1853-4375-AB52-5D7B53967546}" srcOrd="4" destOrd="0" presId="urn:microsoft.com/office/officeart/2011/layout/RadialPictureList"/>
    <dgm:cxn modelId="{5214A95C-4F6A-41CC-B1B4-0F1B16EF660B}" type="presParOf" srcId="{F9273D8B-1853-4375-AB52-5D7B53967546}" destId="{EC8C8196-30EC-4B6F-B622-25057D574B07}" srcOrd="0" destOrd="0" presId="urn:microsoft.com/office/officeart/2011/layout/RadialPictureList"/>
    <dgm:cxn modelId="{BB1DAF2A-8428-44E8-B588-EED403AA80F8}" type="presParOf" srcId="{09320726-CBE1-4312-86F9-9973E683A059}" destId="{83620124-3198-467E-BDD8-F498589F4F3B}" srcOrd="5" destOrd="0" presId="urn:microsoft.com/office/officeart/2011/layout/RadialPictureList"/>
    <dgm:cxn modelId="{04BA0496-ADCC-48A4-8105-9743A748FB4A}" type="presParOf" srcId="{09320726-CBE1-4312-86F9-9973E683A059}" destId="{3445F7D4-9C1A-4967-8DFF-C3FC43BCEA71}" srcOrd="6" destOrd="0" presId="urn:microsoft.com/office/officeart/2011/layout/RadialPictureList"/>
    <dgm:cxn modelId="{98AA72D5-D30F-4602-ADCC-7A148EE73427}" type="presParOf" srcId="{3445F7D4-9C1A-4967-8DFF-C3FC43BCEA71}" destId="{469646B2-2C16-4A82-A22D-7424A7DD5FBA}" srcOrd="0" destOrd="0" presId="urn:microsoft.com/office/officeart/2011/layout/RadialPictureList"/>
    <dgm:cxn modelId="{DB89AC25-4475-4636-B3D6-0D847A983DCB}" type="presParOf" srcId="{09320726-CBE1-4312-86F9-9973E683A059}" destId="{4B428005-A9B6-43F8-9D58-ABBC13685C48}"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9CA23-3A6F-48C3-BDFB-698C009209A7}">
      <dsp:nvSpPr>
        <dsp:cNvPr id="0" name=""/>
        <dsp:cNvSpPr/>
      </dsp:nvSpPr>
      <dsp:spPr>
        <a:xfrm>
          <a:off x="2563107" y="1371498"/>
          <a:ext cx="2508106" cy="2508230"/>
        </a:xfrm>
        <a:prstGeom prst="ellipse">
          <a:avLst/>
        </a:prstGeom>
        <a:solidFill>
          <a:srgbClr val="013B8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chemeClr val="bg1"/>
            </a:solidFill>
          </a:endParaRPr>
        </a:p>
      </dsp:txBody>
      <dsp:txXfrm>
        <a:off x="2930411" y="1738820"/>
        <a:ext cx="1773498" cy="1773586"/>
      </dsp:txXfrm>
    </dsp:sp>
    <dsp:sp modelId="{35C46A49-7346-47C9-936E-C11F753C4414}">
      <dsp:nvSpPr>
        <dsp:cNvPr id="0" name=""/>
        <dsp:cNvSpPr/>
      </dsp:nvSpPr>
      <dsp:spPr>
        <a:xfrm>
          <a:off x="1359076" y="0"/>
          <a:ext cx="5055929" cy="5270500"/>
        </a:xfrm>
        <a:prstGeom prst="blockArc">
          <a:avLst>
            <a:gd name="adj1" fmla="val 17527788"/>
            <a:gd name="adj2" fmla="val 4119114"/>
            <a:gd name="adj3" fmla="val 5750"/>
          </a:avLst>
        </a:prstGeom>
        <a:solidFill>
          <a:srgbClr val="013B8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0D9371F-21A8-4702-8529-BD43B25DD51C}">
      <dsp:nvSpPr>
        <dsp:cNvPr id="0" name=""/>
        <dsp:cNvSpPr/>
      </dsp:nvSpPr>
      <dsp:spPr>
        <a:xfrm>
          <a:off x="5081894" y="444303"/>
          <a:ext cx="1343601" cy="1343977"/>
        </a:xfrm>
        <a:prstGeom prst="ellipse">
          <a:avLst/>
        </a:prstGeom>
        <a:blipFill>
          <a:blip xmlns:r="http://schemas.openxmlformats.org/officeDocument/2006/relationships" r:embed="rId1" cstate="hq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F3FE82E-A472-41AC-A4C9-40A33A109E6C}">
      <dsp:nvSpPr>
        <dsp:cNvPr id="0" name=""/>
        <dsp:cNvSpPr/>
      </dsp:nvSpPr>
      <dsp:spPr>
        <a:xfrm>
          <a:off x="6815899" y="456949"/>
          <a:ext cx="4614101" cy="130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a:lnSpc>
              <a:spcPct val="90000"/>
            </a:lnSpc>
            <a:spcBef>
              <a:spcPct val="0"/>
            </a:spcBef>
            <a:spcAft>
              <a:spcPct val="10000"/>
            </a:spcAft>
          </a:pPr>
          <a:r>
            <a:rPr lang="en-US" sz="2600" b="1" kern="1200" dirty="0" smtClean="0">
              <a:solidFill>
                <a:srgbClr val="990000"/>
              </a:solidFill>
            </a:rPr>
            <a:t>Our Current Research Activities</a:t>
          </a:r>
          <a:endParaRPr lang="en-US" sz="2600" b="1" kern="1200" dirty="0">
            <a:solidFill>
              <a:srgbClr val="990000"/>
            </a:solidFill>
          </a:endParaRPr>
        </a:p>
      </dsp:txBody>
      <dsp:txXfrm>
        <a:off x="6815899" y="456949"/>
        <a:ext cx="4614101" cy="1300759"/>
      </dsp:txXfrm>
    </dsp:sp>
    <dsp:sp modelId="{EC8C8196-30EC-4B6F-B622-25057D574B07}">
      <dsp:nvSpPr>
        <dsp:cNvPr id="0" name=""/>
        <dsp:cNvSpPr/>
      </dsp:nvSpPr>
      <dsp:spPr>
        <a:xfrm>
          <a:off x="5601201" y="1973275"/>
          <a:ext cx="1343601" cy="1343977"/>
        </a:xfrm>
        <a:prstGeom prst="ellipse">
          <a:avLst/>
        </a:prstGeom>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3620124-3198-467E-BDD8-F498589F4F3B}">
      <dsp:nvSpPr>
        <dsp:cNvPr id="0" name=""/>
        <dsp:cNvSpPr/>
      </dsp:nvSpPr>
      <dsp:spPr>
        <a:xfrm>
          <a:off x="7195033" y="1974324"/>
          <a:ext cx="4234967" cy="130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a:lnSpc>
              <a:spcPct val="90000"/>
            </a:lnSpc>
            <a:spcBef>
              <a:spcPct val="0"/>
            </a:spcBef>
            <a:spcAft>
              <a:spcPct val="10000"/>
            </a:spcAft>
          </a:pPr>
          <a:r>
            <a:rPr lang="en-US" sz="2600" b="1" kern="1200" dirty="0">
              <a:solidFill>
                <a:srgbClr val="990000"/>
              </a:solidFill>
            </a:rPr>
            <a:t>Background and R&amp;D</a:t>
          </a:r>
        </a:p>
      </dsp:txBody>
      <dsp:txXfrm>
        <a:off x="7195033" y="1974324"/>
        <a:ext cx="4234967" cy="1300759"/>
      </dsp:txXfrm>
    </dsp:sp>
    <dsp:sp modelId="{469646B2-2C16-4A82-A22D-7424A7DD5FBA}">
      <dsp:nvSpPr>
        <dsp:cNvPr id="0" name=""/>
        <dsp:cNvSpPr/>
      </dsp:nvSpPr>
      <dsp:spPr>
        <a:xfrm>
          <a:off x="5081894" y="3523856"/>
          <a:ext cx="1343601" cy="1343977"/>
        </a:xfrm>
        <a:prstGeom prst="ellipse">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B428005-A9B6-43F8-9D58-ABBC13685C48}">
      <dsp:nvSpPr>
        <dsp:cNvPr id="0" name=""/>
        <dsp:cNvSpPr/>
      </dsp:nvSpPr>
      <dsp:spPr>
        <a:xfrm>
          <a:off x="6749475" y="3629932"/>
          <a:ext cx="4605162" cy="130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a:lnSpc>
              <a:spcPct val="90000"/>
            </a:lnSpc>
            <a:spcBef>
              <a:spcPct val="0"/>
            </a:spcBef>
            <a:spcAft>
              <a:spcPct val="10000"/>
            </a:spcAft>
          </a:pPr>
          <a:r>
            <a:rPr lang="en-US" sz="2600" b="1" kern="1200" dirty="0" smtClean="0">
              <a:solidFill>
                <a:srgbClr val="990000"/>
              </a:solidFill>
            </a:rPr>
            <a:t>Research Strategy</a:t>
          </a:r>
          <a:endParaRPr lang="en-US" sz="2600" b="1" kern="1200" dirty="0">
            <a:solidFill>
              <a:srgbClr val="990000"/>
            </a:solidFill>
          </a:endParaRPr>
        </a:p>
      </dsp:txBody>
      <dsp:txXfrm>
        <a:off x="6749475" y="3629932"/>
        <a:ext cx="4605162" cy="1300759"/>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04A9AA-9E2B-4A4F-A72E-5E4F2C92D3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A5CCF9-1483-4CB3-80B2-AE6020E1CA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77E508-593A-4FAA-BE7A-71BF92824185}" type="datetimeFigureOut">
              <a:rPr lang="en-GB" smtClean="0"/>
              <a:t>22/05/2022</a:t>
            </a:fld>
            <a:endParaRPr lang="en-GB"/>
          </a:p>
        </p:txBody>
      </p:sp>
      <p:sp>
        <p:nvSpPr>
          <p:cNvPr id="4" name="Footer Placeholder 3">
            <a:extLst>
              <a:ext uri="{FF2B5EF4-FFF2-40B4-BE49-F238E27FC236}">
                <a16:creationId xmlns:a16="http://schemas.microsoft.com/office/drawing/2014/main" id="{611289C8-654E-4C33-9838-609FB44128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33699DF-2803-4A3A-8948-D208236F30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7C3EF-DB85-4943-BD91-DB51A5EA83C5}" type="slidenum">
              <a:rPr lang="en-GB" smtClean="0"/>
              <a:t>‹#›</a:t>
            </a:fld>
            <a:endParaRPr lang="en-GB"/>
          </a:p>
        </p:txBody>
      </p:sp>
    </p:spTree>
    <p:extLst>
      <p:ext uri="{BB962C8B-B14F-4D97-AF65-F5344CB8AC3E}">
        <p14:creationId xmlns:p14="http://schemas.microsoft.com/office/powerpoint/2010/main" val="2033716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A8C24-7577-4CFE-95A5-5447D0C380C3}"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10CCA-BA7E-4FFD-9251-7EAC95CB5609}" type="slidenum">
              <a:rPr lang="en-GB" smtClean="0"/>
              <a:t>‹#›</a:t>
            </a:fld>
            <a:endParaRPr lang="en-GB"/>
          </a:p>
        </p:txBody>
      </p:sp>
    </p:spTree>
    <p:extLst>
      <p:ext uri="{BB962C8B-B14F-4D97-AF65-F5344CB8AC3E}">
        <p14:creationId xmlns:p14="http://schemas.microsoft.com/office/powerpoint/2010/main" val="21144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510CCA-BA7E-4FFD-9251-7EAC95CB5609}" type="slidenum">
              <a:rPr lang="en-GB" smtClean="0"/>
              <a:t>1</a:t>
            </a:fld>
            <a:endParaRPr lang="en-GB"/>
          </a:p>
        </p:txBody>
      </p:sp>
    </p:spTree>
    <p:extLst>
      <p:ext uri="{BB962C8B-B14F-4D97-AF65-F5344CB8AC3E}">
        <p14:creationId xmlns:p14="http://schemas.microsoft.com/office/powerpoint/2010/main" val="352746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468438-2CCC-437A-ABEF-E2599857D3CC}" type="slidenum">
              <a:rPr lang="en-GB" smtClean="0"/>
              <a:pPr/>
              <a:t>4</a:t>
            </a:fld>
            <a:endParaRPr lang="en-GB"/>
          </a:p>
        </p:txBody>
      </p:sp>
    </p:spTree>
    <p:extLst>
      <p:ext uri="{BB962C8B-B14F-4D97-AF65-F5344CB8AC3E}">
        <p14:creationId xmlns:p14="http://schemas.microsoft.com/office/powerpoint/2010/main" val="398709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95510CCA-BA7E-4FFD-9251-7EAC95CB5609}" type="slidenum">
              <a:rPr lang="en-GB" smtClean="0"/>
              <a:t>5</a:t>
            </a:fld>
            <a:endParaRPr lang="en-GB"/>
          </a:p>
        </p:txBody>
      </p:sp>
    </p:spTree>
    <p:extLst>
      <p:ext uri="{BB962C8B-B14F-4D97-AF65-F5344CB8AC3E}">
        <p14:creationId xmlns:p14="http://schemas.microsoft.com/office/powerpoint/2010/main" val="333377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510CCA-BA7E-4FFD-9251-7EAC95CB5609}" type="slidenum">
              <a:rPr lang="en-GB" smtClean="0"/>
              <a:t>12</a:t>
            </a:fld>
            <a:endParaRPr lang="en-GB"/>
          </a:p>
        </p:txBody>
      </p:sp>
    </p:spTree>
    <p:extLst>
      <p:ext uri="{BB962C8B-B14F-4D97-AF65-F5344CB8AC3E}">
        <p14:creationId xmlns:p14="http://schemas.microsoft.com/office/powerpoint/2010/main" val="2750117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8" descr="title">
            <a:extLst>
              <a:ext uri="{FF2B5EF4-FFF2-40B4-BE49-F238E27FC236}">
                <a16:creationId xmlns:a16="http://schemas.microsoft.com/office/drawing/2014/main" id="{4D86B39E-833B-4283-8994-16A583F8245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5820"/>
          <a:stretch/>
        </p:blipFill>
        <p:spPr bwMode="auto">
          <a:xfrm>
            <a:off x="0" y="0"/>
            <a:ext cx="1219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5D5C33-4398-4EB1-B378-0361ECF0B590}"/>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35D4B31-C315-4175-80B6-A858A5BEBFC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1537D0-8062-4EDB-BCBB-E840C352C9E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6285164-F13F-4AA0-A050-BE87A76958FC}"/>
              </a:ext>
            </a:extLst>
          </p:cNvPr>
          <p:cNvSpPr>
            <a:spLocks noGrp="1"/>
          </p:cNvSpPr>
          <p:nvPr>
            <p:ph type="ftr" sz="quarter" idx="11"/>
          </p:nvPr>
        </p:nvSpPr>
        <p:spPr>
          <a:xfrm>
            <a:off x="2604303" y="6356350"/>
            <a:ext cx="6285053" cy="501649"/>
          </a:xfrm>
          <a:prstGeom prst="rect">
            <a:avLst/>
          </a:prstGeom>
        </p:spPr>
        <p:txBody>
          <a:bodyPr/>
          <a:lstStyle>
            <a:lvl1pPr>
              <a:defRPr>
                <a:solidFill>
                  <a:schemeClr val="bg1"/>
                </a:solidFill>
              </a:defRPr>
            </a:lvl1pPr>
          </a:lstStyle>
          <a:p>
            <a:r>
              <a:rPr lang="es-ES">
                <a:solidFill>
                  <a:schemeClr val="bg1"/>
                </a:solidFill>
              </a:rPr>
              <a:t>J. Wolfenden (joseph.wolfenden@Cockcroft.ac.uk)  IPAC 21 Virtual Edition, Campinas, Brazil </a:t>
            </a:r>
            <a:endParaRPr lang="en-GB">
              <a:solidFill>
                <a:schemeClr val="bg1"/>
              </a:solidFill>
            </a:endParaRPr>
          </a:p>
        </p:txBody>
      </p:sp>
      <p:sp>
        <p:nvSpPr>
          <p:cNvPr id="6" name="Slide Number Placeholder 5">
            <a:extLst>
              <a:ext uri="{FF2B5EF4-FFF2-40B4-BE49-F238E27FC236}">
                <a16:creationId xmlns:a16="http://schemas.microsoft.com/office/drawing/2014/main" id="{6E645624-1313-4576-94F0-135A4D43C3D1}"/>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0D957F4-03A3-4092-94D8-B933114429E7}" type="slidenum">
              <a:rPr lang="en-GB" smtClean="0"/>
              <a:pPr/>
              <a:t>‹#›</a:t>
            </a:fld>
            <a:endParaRPr lang="en-GB"/>
          </a:p>
        </p:txBody>
      </p:sp>
    </p:spTree>
    <p:extLst>
      <p:ext uri="{BB962C8B-B14F-4D97-AF65-F5344CB8AC3E}">
        <p14:creationId xmlns:p14="http://schemas.microsoft.com/office/powerpoint/2010/main" val="605695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D24A-3C5D-45CE-A008-0525F8E32E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31491B-A2D3-4B36-ACD5-1AF3D6BD4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A02794-742D-4E14-B618-EE38D67540EE}"/>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D315E249-4C0E-408D-87FC-D0F72B15A248}"/>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6" name="Slide Number Placeholder 5">
            <a:extLst>
              <a:ext uri="{FF2B5EF4-FFF2-40B4-BE49-F238E27FC236}">
                <a16:creationId xmlns:a16="http://schemas.microsoft.com/office/drawing/2014/main" id="{EAC48483-353F-4010-A3BC-3FC627F6F0B7}"/>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Tree>
    <p:extLst>
      <p:ext uri="{BB962C8B-B14F-4D97-AF65-F5344CB8AC3E}">
        <p14:creationId xmlns:p14="http://schemas.microsoft.com/office/powerpoint/2010/main" val="201407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C55553-2949-458D-B90D-4FC752ABF1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7A1D78-4E92-456E-8F9F-51A7AE72A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94803B-9C8C-4A87-98D3-29FC3D7AEB41}"/>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591857D2-D994-458D-9E23-5866C61D016A}"/>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6" name="Slide Number Placeholder 5">
            <a:extLst>
              <a:ext uri="{FF2B5EF4-FFF2-40B4-BE49-F238E27FC236}">
                <a16:creationId xmlns:a16="http://schemas.microsoft.com/office/drawing/2014/main" id="{98057BB2-E647-42A3-8136-88BB323006C0}"/>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Tree>
    <p:extLst>
      <p:ext uri="{BB962C8B-B14F-4D97-AF65-F5344CB8AC3E}">
        <p14:creationId xmlns:p14="http://schemas.microsoft.com/office/powerpoint/2010/main" val="1067936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727200" y="42730"/>
            <a:ext cx="7620000" cy="533400"/>
          </a:xfrm>
        </p:spPr>
        <p:txBody>
          <a:bodyPr/>
          <a:lstStyle/>
          <a:p>
            <a:r>
              <a:rPr kumimoji="0" lang="zh-CN" altLang="en-US"/>
              <a:t>单击此处编辑母版标题样式</a:t>
            </a:r>
            <a:endParaRPr kumimoji="0" 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en-US"/>
          </a:p>
        </p:txBody>
      </p:sp>
      <p:sp>
        <p:nvSpPr>
          <p:cNvPr id="5" name="页脚占位符 4"/>
          <p:cNvSpPr>
            <a:spLocks noGrp="1"/>
          </p:cNvSpPr>
          <p:nvPr>
            <p:ph type="ftr" sz="quarter" idx="11"/>
          </p:nvPr>
        </p:nvSpPr>
        <p:spPr>
          <a:xfrm>
            <a:off x="812801" y="6172201"/>
            <a:ext cx="7228111" cy="365125"/>
          </a:xfrm>
          <a:prstGeom prst="rect">
            <a:avLst/>
          </a:prstGeom>
        </p:spPr>
        <p:txBody>
          <a:bodyPr/>
          <a:lstStyle/>
          <a:p>
            <a:r>
              <a:rPr lang="es-ES"/>
              <a:t>J. Wolfenden (joseph.wolfenden@Cockcroft.ac.uk)  IPAC 21 Virtual Edition, Campinas, Brazil </a:t>
            </a:r>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solidFill>
                  <a:srgbClr val="FFFFFF"/>
                </a:solidFill>
              </a:defRPr>
            </a:lvl1pPr>
          </a:lstStyle>
          <a:p>
            <a:fld id="{B6F15528-21DE-4FAA-801E-634DDDAF4B2B}" type="slidenum">
              <a:rPr lang="en-US" smtClean="0"/>
              <a:pPr/>
              <a:t>‹#›</a:t>
            </a:fld>
            <a:endParaRPr lang="en-US"/>
          </a:p>
        </p:txBody>
      </p:sp>
      <p:sp>
        <p:nvSpPr>
          <p:cNvPr id="8" name="内容占位符 7"/>
          <p:cNvSpPr>
            <a:spLocks noGrp="1"/>
          </p:cNvSpPr>
          <p:nvPr>
            <p:ph sz="quarter" idx="1"/>
          </p:nvPr>
        </p:nvSpPr>
        <p:spPr>
          <a:xfrm>
            <a:off x="508000" y="914400"/>
            <a:ext cx="11180064" cy="5181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53274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18" descr="title">
            <a:extLst>
              <a:ext uri="{FF2B5EF4-FFF2-40B4-BE49-F238E27FC236}">
                <a16:creationId xmlns:a16="http://schemas.microsoft.com/office/drawing/2014/main" id="{96397E8B-DBDD-4DE8-B1AE-58DF6D56AD1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5820" b="62471"/>
          <a:stretch/>
        </p:blipFill>
        <p:spPr bwMode="auto">
          <a:xfrm>
            <a:off x="0" y="1"/>
            <a:ext cx="12192000" cy="108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274F0A-EE34-4EDD-8DA6-437CBB235349}"/>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78B39C-71F4-4E3D-B92B-CA35BA0680EE}"/>
              </a:ext>
            </a:extLst>
          </p:cNvPr>
          <p:cNvSpPr>
            <a:spLocks noGrp="1"/>
          </p:cNvSpPr>
          <p:nvPr>
            <p:ph idx="1"/>
          </p:nvPr>
        </p:nvSpPr>
        <p:spPr>
          <a:xfrm>
            <a:off x="838200" y="1244859"/>
            <a:ext cx="10515600" cy="493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a:extLst>
              <a:ext uri="{FF2B5EF4-FFF2-40B4-BE49-F238E27FC236}">
                <a16:creationId xmlns:a16="http://schemas.microsoft.com/office/drawing/2014/main" id="{22AEEDA4-F83D-4FE0-AFC4-E29D7EDA2557}"/>
              </a:ext>
            </a:extLst>
          </p:cNvPr>
          <p:cNvCxnSpPr/>
          <p:nvPr userDrawn="1"/>
        </p:nvCxnSpPr>
        <p:spPr>
          <a:xfrm>
            <a:off x="0" y="6176362"/>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4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0FE2FD-00BF-4EEA-A361-290ECA7FA4E6}"/>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5CDBC2E9-EA97-4C94-9079-308DCA001628}"/>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2" name="Title 1">
            <a:extLst>
              <a:ext uri="{FF2B5EF4-FFF2-40B4-BE49-F238E27FC236}">
                <a16:creationId xmlns:a16="http://schemas.microsoft.com/office/drawing/2014/main" id="{E6FD1C24-748C-4F6C-8252-CAAE8C966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841460-ED77-4DC1-B34B-27F51A3F2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0EE7CBF-0E10-4054-AB10-C74167B1EE24}"/>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pic>
        <p:nvPicPr>
          <p:cNvPr id="7" name="Picture 18" descr="title">
            <a:extLst>
              <a:ext uri="{FF2B5EF4-FFF2-40B4-BE49-F238E27FC236}">
                <a16:creationId xmlns:a16="http://schemas.microsoft.com/office/drawing/2014/main" id="{6F8860AA-EC05-4CB7-8311-4D444148BFE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5820" b="62471"/>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05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291EB7-2FDE-4DF7-B6B4-070208D03F19}"/>
              </a:ext>
            </a:extLst>
          </p:cNvPr>
          <p:cNvSpPr>
            <a:spLocks noGrp="1"/>
          </p:cNvSpPr>
          <p:nvPr>
            <p:ph sz="half" idx="1"/>
          </p:nvPr>
        </p:nvSpPr>
        <p:spPr>
          <a:xfrm>
            <a:off x="838200" y="1400537"/>
            <a:ext cx="5181600" cy="47764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405068-3C68-40CF-9D73-E579F930FD1D}"/>
              </a:ext>
            </a:extLst>
          </p:cNvPr>
          <p:cNvSpPr>
            <a:spLocks noGrp="1"/>
          </p:cNvSpPr>
          <p:nvPr>
            <p:ph sz="half" idx="2"/>
          </p:nvPr>
        </p:nvSpPr>
        <p:spPr>
          <a:xfrm>
            <a:off x="6096000" y="1400537"/>
            <a:ext cx="5257800" cy="47764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03F8C7-841D-4823-9B2C-E37B0816ABF8}"/>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1A383337-8236-4E09-AD78-F348C5B002B8}"/>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7" name="Slide Number Placeholder 6">
            <a:extLst>
              <a:ext uri="{FF2B5EF4-FFF2-40B4-BE49-F238E27FC236}">
                <a16:creationId xmlns:a16="http://schemas.microsoft.com/office/drawing/2014/main" id="{A7EB0C96-E8ED-47C6-8BFE-12BB520D174C}"/>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
        <p:nvSpPr>
          <p:cNvPr id="8" name="Title 1">
            <a:extLst>
              <a:ext uri="{FF2B5EF4-FFF2-40B4-BE49-F238E27FC236}">
                <a16:creationId xmlns:a16="http://schemas.microsoft.com/office/drawing/2014/main" id="{38B5F9E5-2312-4276-ABBE-42037FFA76CB}"/>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210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A295DD-E83D-45C4-ADF7-C2A3F0C039F4}"/>
              </a:ext>
            </a:extLst>
          </p:cNvPr>
          <p:cNvSpPr>
            <a:spLocks noGrp="1"/>
          </p:cNvSpPr>
          <p:nvPr>
            <p:ph type="body" idx="1"/>
          </p:nvPr>
        </p:nvSpPr>
        <p:spPr>
          <a:xfrm>
            <a:off x="836612" y="11858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9081F-BD67-40F7-8D6E-C361B2B5CD4A}"/>
              </a:ext>
            </a:extLst>
          </p:cNvPr>
          <p:cNvSpPr>
            <a:spLocks noGrp="1"/>
          </p:cNvSpPr>
          <p:nvPr>
            <p:ph sz="half" idx="2"/>
          </p:nvPr>
        </p:nvSpPr>
        <p:spPr>
          <a:xfrm>
            <a:off x="839788" y="2009776"/>
            <a:ext cx="5157787" cy="4179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6F55C2-DEC1-4E49-99B6-7244CB048AB6}"/>
              </a:ext>
            </a:extLst>
          </p:cNvPr>
          <p:cNvSpPr>
            <a:spLocks noGrp="1"/>
          </p:cNvSpPr>
          <p:nvPr>
            <p:ph type="body" sz="quarter" idx="3"/>
          </p:nvPr>
        </p:nvSpPr>
        <p:spPr>
          <a:xfrm>
            <a:off x="6170612" y="11858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E18FD-8449-4B2D-B05D-D928C8933C41}"/>
              </a:ext>
            </a:extLst>
          </p:cNvPr>
          <p:cNvSpPr>
            <a:spLocks noGrp="1"/>
          </p:cNvSpPr>
          <p:nvPr>
            <p:ph sz="quarter" idx="4"/>
          </p:nvPr>
        </p:nvSpPr>
        <p:spPr>
          <a:xfrm>
            <a:off x="6172200" y="2009776"/>
            <a:ext cx="5183188" cy="4179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AAC3F6-5702-41DE-B3A6-C699092B4CCE}"/>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2880EC76-56FE-4A18-9D8B-4B703C499636}"/>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9" name="Slide Number Placeholder 8">
            <a:extLst>
              <a:ext uri="{FF2B5EF4-FFF2-40B4-BE49-F238E27FC236}">
                <a16:creationId xmlns:a16="http://schemas.microsoft.com/office/drawing/2014/main" id="{1D806A03-9BE5-44A8-B429-AE39FC27696B}"/>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
        <p:nvSpPr>
          <p:cNvPr id="10" name="Title 1">
            <a:extLst>
              <a:ext uri="{FF2B5EF4-FFF2-40B4-BE49-F238E27FC236}">
                <a16:creationId xmlns:a16="http://schemas.microsoft.com/office/drawing/2014/main" id="{1FBC9B73-D2D6-4B2E-9D38-D556589FB4D9}"/>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70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614148A-D121-4684-ABB3-86A851484DC2}"/>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796C8639-71B6-49C4-84DF-892EADEF52C0}"/>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5" name="Slide Number Placeholder 4">
            <a:extLst>
              <a:ext uri="{FF2B5EF4-FFF2-40B4-BE49-F238E27FC236}">
                <a16:creationId xmlns:a16="http://schemas.microsoft.com/office/drawing/2014/main" id="{6F70AD40-35D7-464C-93C6-E8483DA4B758}"/>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
        <p:nvSpPr>
          <p:cNvPr id="6" name="Title 1">
            <a:extLst>
              <a:ext uri="{FF2B5EF4-FFF2-40B4-BE49-F238E27FC236}">
                <a16:creationId xmlns:a16="http://schemas.microsoft.com/office/drawing/2014/main" id="{0B22CD9D-D505-48AA-A2E7-20905EE24BE4}"/>
              </a:ext>
            </a:extLst>
          </p:cNvPr>
          <p:cNvSpPr>
            <a:spLocks noGrp="1"/>
          </p:cNvSpPr>
          <p:nvPr>
            <p:ph type="title"/>
          </p:nvPr>
        </p:nvSpPr>
        <p:spPr>
          <a:xfrm>
            <a:off x="838200" y="0"/>
            <a:ext cx="7680767" cy="1088021"/>
          </a:xfrm>
        </p:spPr>
        <p:txBody>
          <a:bodyPr>
            <a:normAutofit/>
          </a:bodyPr>
          <a:lstStyle>
            <a:lvl1pP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302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0980D-5618-4828-B42B-0136ECE14525}"/>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1B797D32-13E2-417D-85EB-F63998B1DB07}"/>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4" name="Slide Number Placeholder 3">
            <a:extLst>
              <a:ext uri="{FF2B5EF4-FFF2-40B4-BE49-F238E27FC236}">
                <a16:creationId xmlns:a16="http://schemas.microsoft.com/office/drawing/2014/main" id="{881AF69C-D609-465E-AC9D-C6C23A8F9E34}"/>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Tree>
    <p:extLst>
      <p:ext uri="{BB962C8B-B14F-4D97-AF65-F5344CB8AC3E}">
        <p14:creationId xmlns:p14="http://schemas.microsoft.com/office/powerpoint/2010/main" val="251231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6A29-5FFB-48FA-9438-0C79D529E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259988-AAB6-41D3-8020-AD2135865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BB0BFB-5EFC-4ADF-88B2-0A858915F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CEA61-3248-4686-8546-8E69D02C7C14}"/>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49B1AA77-24BE-4674-91BE-BAE59E6267F9}"/>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7" name="Slide Number Placeholder 6">
            <a:extLst>
              <a:ext uri="{FF2B5EF4-FFF2-40B4-BE49-F238E27FC236}">
                <a16:creationId xmlns:a16="http://schemas.microsoft.com/office/drawing/2014/main" id="{7B527B87-63B5-46BD-98C1-F04E39356554}"/>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Tree>
    <p:extLst>
      <p:ext uri="{BB962C8B-B14F-4D97-AF65-F5344CB8AC3E}">
        <p14:creationId xmlns:p14="http://schemas.microsoft.com/office/powerpoint/2010/main" val="120578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7A58-65CB-4E52-84E6-A20F6D011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64A11F-60F4-4359-B3E6-19B65FBB7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D38C5E-E67B-4679-99F1-97A853D06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7FD32-0887-4AC3-AF0F-62DE654B5856}"/>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817E5EFE-3FF3-4821-9425-4B6C05BE4EB9}"/>
              </a:ext>
            </a:extLst>
          </p:cNvPr>
          <p:cNvSpPr>
            <a:spLocks noGrp="1"/>
          </p:cNvSpPr>
          <p:nvPr>
            <p:ph type="ftr" sz="quarter" idx="11"/>
          </p:nvPr>
        </p:nvSpPr>
        <p:spPr>
          <a:xfrm>
            <a:off x="2604303" y="6356350"/>
            <a:ext cx="6285053" cy="501649"/>
          </a:xfrm>
          <a:prstGeom prst="rect">
            <a:avLst/>
          </a:prstGeom>
        </p:spPr>
        <p:txBody>
          <a:bodyPr/>
          <a:lstStyle/>
          <a:p>
            <a:r>
              <a:rPr lang="es-ES"/>
              <a:t>J. Wolfenden (joseph.wolfenden@Cockcroft.ac.uk)  IPAC 21 Virtual Edition, Campinas, Brazil </a:t>
            </a:r>
            <a:endParaRPr lang="en-GB"/>
          </a:p>
        </p:txBody>
      </p:sp>
      <p:sp>
        <p:nvSpPr>
          <p:cNvPr id="7" name="Slide Number Placeholder 6">
            <a:extLst>
              <a:ext uri="{FF2B5EF4-FFF2-40B4-BE49-F238E27FC236}">
                <a16:creationId xmlns:a16="http://schemas.microsoft.com/office/drawing/2014/main" id="{7D9BB72B-FAC5-467A-A4DB-738DD97EE8AC}"/>
              </a:ext>
            </a:extLst>
          </p:cNvPr>
          <p:cNvSpPr>
            <a:spLocks noGrp="1"/>
          </p:cNvSpPr>
          <p:nvPr>
            <p:ph type="sldNum" sz="quarter" idx="12"/>
          </p:nvPr>
        </p:nvSpPr>
        <p:spPr>
          <a:xfrm>
            <a:off x="8610600" y="6356350"/>
            <a:ext cx="2743200" cy="365125"/>
          </a:xfrm>
          <a:prstGeom prst="rect">
            <a:avLst/>
          </a:prstGeom>
        </p:spPr>
        <p:txBody>
          <a:bodyPr/>
          <a:lstStyle/>
          <a:p>
            <a:fld id="{40D957F4-03A3-4092-94D8-B933114429E7}" type="slidenum">
              <a:rPr lang="en-GB" smtClean="0"/>
              <a:t>‹#›</a:t>
            </a:fld>
            <a:endParaRPr lang="en-GB"/>
          </a:p>
        </p:txBody>
      </p:sp>
    </p:spTree>
    <p:extLst>
      <p:ext uri="{BB962C8B-B14F-4D97-AF65-F5344CB8AC3E}">
        <p14:creationId xmlns:p14="http://schemas.microsoft.com/office/powerpoint/2010/main" val="149421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C6DA26-CD46-4C16-AD78-15D58C187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FB79CC-9D09-44A3-B73C-3C3882231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18" descr="title">
            <a:extLst>
              <a:ext uri="{FF2B5EF4-FFF2-40B4-BE49-F238E27FC236}">
                <a16:creationId xmlns:a16="http://schemas.microsoft.com/office/drawing/2014/main" id="{4AA92521-5D1C-4D75-9E46-D38479E1E3EF}"/>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t="25820" b="62471"/>
          <a:stretch/>
        </p:blipFill>
        <p:spPr bwMode="auto">
          <a:xfrm>
            <a:off x="0" y="1"/>
            <a:ext cx="12192000" cy="108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jfl85473\Dropbox\Visuals\Logos\CI_logo_smaller.jpg">
            <a:extLst>
              <a:ext uri="{FF2B5EF4-FFF2-40B4-BE49-F238E27FC236}">
                <a16:creationId xmlns:a16="http://schemas.microsoft.com/office/drawing/2014/main" id="{0EF77D62-56E1-4289-94FA-3A9AE6294AD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562593" y="6279133"/>
            <a:ext cx="884816" cy="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jfl85473\Dropbox\Presentations\Logos\UoLiv.jpg">
            <a:extLst>
              <a:ext uri="{FF2B5EF4-FFF2-40B4-BE49-F238E27FC236}">
                <a16:creationId xmlns:a16="http://schemas.microsoft.com/office/drawing/2014/main" id="{9678FDEA-28E7-4455-AE89-551D6298629D}"/>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90855" y="6204213"/>
            <a:ext cx="2099654" cy="57481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B1571BDA-BB9B-4AA1-B3D1-4A6B2024415C}"/>
              </a:ext>
            </a:extLst>
          </p:cNvPr>
          <p:cNvCxnSpPr/>
          <p:nvPr userDrawn="1"/>
        </p:nvCxnSpPr>
        <p:spPr>
          <a:xfrm>
            <a:off x="0" y="6176362"/>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2CC3BED-E697-410B-B060-5E725F999F7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865323" y="6279135"/>
            <a:ext cx="2092581" cy="499894"/>
          </a:xfrm>
          <a:prstGeom prst="rect">
            <a:avLst/>
          </a:prstGeom>
        </p:spPr>
      </p:pic>
      <p:sp>
        <p:nvSpPr>
          <p:cNvPr id="14" name="TextBox 13">
            <a:extLst>
              <a:ext uri="{FF2B5EF4-FFF2-40B4-BE49-F238E27FC236}">
                <a16:creationId xmlns:a16="http://schemas.microsoft.com/office/drawing/2014/main" id="{84E2BA8A-8822-4E00-81BE-32A63BD1C0B5}"/>
              </a:ext>
            </a:extLst>
          </p:cNvPr>
          <p:cNvSpPr txBox="1"/>
          <p:nvPr userDrawn="1"/>
        </p:nvSpPr>
        <p:spPr>
          <a:xfrm>
            <a:off x="0" y="6311900"/>
            <a:ext cx="12191999" cy="338554"/>
          </a:xfrm>
          <a:prstGeom prst="rect">
            <a:avLst/>
          </a:prstGeom>
          <a:noFill/>
        </p:spPr>
        <p:txBody>
          <a:bodyPr wrap="square" rtlCol="0">
            <a:spAutoFit/>
          </a:bodyPr>
          <a:lstStyle/>
          <a:p>
            <a:pPr algn="ctr"/>
            <a:r>
              <a:rPr lang="en-US" sz="1600" i="1" dirty="0"/>
              <a:t>JetDose – CLASP panel meeting</a:t>
            </a:r>
            <a:endParaRPr lang="en-GB" sz="1600" i="1" dirty="0"/>
          </a:p>
        </p:txBody>
      </p:sp>
    </p:spTree>
    <p:extLst>
      <p:ext uri="{BB962C8B-B14F-4D97-AF65-F5344CB8AC3E}">
        <p14:creationId xmlns:p14="http://schemas.microsoft.com/office/powerpoint/2010/main" val="2620086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video" Target="../media/media1.mkv"/><Relationship Id="rId7" Type="http://schemas.openxmlformats.org/officeDocument/2006/relationships/image" Target="../media/image11.png"/><Relationship Id="rId2" Type="http://schemas.microsoft.com/office/2007/relationships/media" Target="../media/media1.mkv"/><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68161" y="4469672"/>
            <a:ext cx="5075899" cy="1737894"/>
          </a:xfrm>
          <a:prstGeom prst="rect">
            <a:avLst/>
          </a:prstGeom>
          <a:solidFill>
            <a:srgbClr val="0B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2" y="3597683"/>
            <a:ext cx="12332985" cy="4053999"/>
            <a:chOff x="-2" y="3597683"/>
            <a:chExt cx="12332985" cy="4053999"/>
          </a:xfrm>
        </p:grpSpPr>
        <p:sp>
          <p:nvSpPr>
            <p:cNvPr id="9" name="Isosceles Triangle 8"/>
            <p:cNvSpPr/>
            <p:nvPr/>
          </p:nvSpPr>
          <p:spPr>
            <a:xfrm rot="5400000">
              <a:off x="4464897" y="372277"/>
              <a:ext cx="2033484" cy="109632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8561179" y="3597683"/>
              <a:ext cx="3771804" cy="4053999"/>
              <a:chOff x="8561179" y="3597683"/>
              <a:chExt cx="3771804" cy="4053999"/>
            </a:xfrm>
          </p:grpSpPr>
          <p:grpSp>
            <p:nvGrpSpPr>
              <p:cNvPr id="22" name="Group 21"/>
              <p:cNvGrpSpPr/>
              <p:nvPr/>
            </p:nvGrpSpPr>
            <p:grpSpPr>
              <a:xfrm>
                <a:off x="9640911" y="3597683"/>
                <a:ext cx="2692072" cy="4050297"/>
                <a:chOff x="9512895" y="3597683"/>
                <a:chExt cx="2692072" cy="4050297"/>
              </a:xfrm>
            </p:grpSpPr>
            <p:sp>
              <p:nvSpPr>
                <p:cNvPr id="8" name="Oval 7"/>
                <p:cNvSpPr/>
                <p:nvPr/>
              </p:nvSpPr>
              <p:spPr>
                <a:xfrm>
                  <a:off x="9512895" y="5139148"/>
                  <a:ext cx="1410842" cy="141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140592" y="3597683"/>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140592" y="6600417"/>
                  <a:ext cx="155448"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16200000" flipH="1">
                  <a:off x="11515243" y="5232569"/>
                  <a:ext cx="155448"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2700000">
                  <a:off x="11186903" y="4022303"/>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18900000" flipV="1">
                  <a:off x="11186903" y="6175796"/>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rot="1320000">
                  <a:off x="10582205" y="4415574"/>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280000" flipV="1">
                  <a:off x="10582207" y="653089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rot="4020000" flipV="1">
                  <a:off x="11212402" y="5017667"/>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17580000">
                  <a:off x="11208805" y="5934418"/>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20280000" flipH="1">
                  <a:off x="9770345" y="4417018"/>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rot="1320000" flipH="1" flipV="1">
                  <a:off x="9819048" y="6539625"/>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p:cNvGrpSpPr/>
              <p:nvPr/>
            </p:nvGrpSpPr>
            <p:grpSpPr>
              <a:xfrm flipH="1">
                <a:off x="8561179" y="4684373"/>
                <a:ext cx="1472184" cy="2967309"/>
                <a:chOff x="10808951" y="4833071"/>
                <a:chExt cx="1472184" cy="2967309"/>
              </a:xfrm>
            </p:grpSpPr>
            <p:sp>
              <p:nvSpPr>
                <p:cNvPr id="27" name="Rectangle 26"/>
                <p:cNvSpPr/>
                <p:nvPr/>
              </p:nvSpPr>
              <p:spPr>
                <a:xfrm rot="2700000">
                  <a:off x="11467319" y="4174703"/>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rot="18900000" flipV="1">
                  <a:off x="11467319" y="6328196"/>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flipH="1">
                <a:off x="8944746" y="5338538"/>
                <a:ext cx="723597" cy="988751"/>
                <a:chOff x="11165221" y="5494067"/>
                <a:chExt cx="723597" cy="988751"/>
              </a:xfrm>
            </p:grpSpPr>
            <p:sp>
              <p:nvSpPr>
                <p:cNvPr id="30" name="Rectangle 29"/>
                <p:cNvSpPr/>
                <p:nvPr/>
              </p:nvSpPr>
              <p:spPr>
                <a:xfrm rot="4020000" flipV="1">
                  <a:off x="11492818" y="5170067"/>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7580000">
                  <a:off x="11489221" y="6086818"/>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3" name="Subtitle 2">
            <a:extLst>
              <a:ext uri="{FF2B5EF4-FFF2-40B4-BE49-F238E27FC236}">
                <a16:creationId xmlns:a16="http://schemas.microsoft.com/office/drawing/2014/main" id="{783199EA-FE93-481E-986E-A5003B9900EF}"/>
              </a:ext>
            </a:extLst>
          </p:cNvPr>
          <p:cNvSpPr>
            <a:spLocks noGrp="1"/>
          </p:cNvSpPr>
          <p:nvPr>
            <p:ph type="subTitle" idx="1"/>
          </p:nvPr>
        </p:nvSpPr>
        <p:spPr>
          <a:xfrm>
            <a:off x="3049571" y="3132553"/>
            <a:ext cx="6092858" cy="1655762"/>
          </a:xfrm>
        </p:spPr>
        <p:txBody>
          <a:bodyPr>
            <a:normAutofit/>
          </a:bodyPr>
          <a:lstStyle/>
          <a:p>
            <a:r>
              <a:rPr lang="en-GB" i="1" dirty="0" smtClean="0"/>
              <a:t>Narender Kumar</a:t>
            </a:r>
            <a:endParaRPr lang="en-GB" i="1" dirty="0"/>
          </a:p>
        </p:txBody>
      </p:sp>
      <p:pic>
        <p:nvPicPr>
          <p:cNvPr id="10" name="Picture 6" descr="C:\Users\jfl85473\Dropbox\Presentations\Logos\UoLiv.jpg">
            <a:extLst>
              <a:ext uri="{FF2B5EF4-FFF2-40B4-BE49-F238E27FC236}">
                <a16:creationId xmlns:a16="http://schemas.microsoft.com/office/drawing/2014/main" id="{D0E3E12B-CFD9-44C6-953D-20890095F9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723" y="5466599"/>
            <a:ext cx="2629978" cy="72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2908" y="5617593"/>
            <a:ext cx="2092581" cy="499894"/>
          </a:xfrm>
          <a:prstGeom prst="rect">
            <a:avLst/>
          </a:prstGeom>
        </p:spPr>
      </p:pic>
      <p:sp>
        <p:nvSpPr>
          <p:cNvPr id="39" name="Title 1">
            <a:extLst>
              <a:ext uri="{FF2B5EF4-FFF2-40B4-BE49-F238E27FC236}">
                <a16:creationId xmlns:a16="http://schemas.microsoft.com/office/drawing/2014/main" id="{63A59846-68F5-4860-9F2D-1AB71E61C2B0}"/>
              </a:ext>
            </a:extLst>
          </p:cNvPr>
          <p:cNvSpPr txBox="1">
            <a:spLocks/>
          </p:cNvSpPr>
          <p:nvPr/>
        </p:nvSpPr>
        <p:spPr>
          <a:xfrm>
            <a:off x="7818617" y="679302"/>
            <a:ext cx="4373383" cy="20056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2000" b="1" i="1" dirty="0" smtClean="0">
                <a:latin typeface="Adobe Myungjo Std M" panose="02020600000000000000" pitchFamily="18" charset="-128"/>
                <a:ea typeface="Adobe Myungjo Std M" panose="02020600000000000000" pitchFamily="18" charset="-128"/>
              </a:rPr>
              <a:t>Introduction: </a:t>
            </a:r>
            <a:r>
              <a:rPr lang="en-GB" sz="2400" b="1" i="1" u="sng" dirty="0" smtClean="0">
                <a:latin typeface="Adobe Myungjo Std M" panose="02020600000000000000" pitchFamily="18" charset="-128"/>
                <a:ea typeface="Adobe Myungjo Std M" panose="02020600000000000000" pitchFamily="18" charset="-128"/>
              </a:rPr>
              <a:t>Accelerator Applications</a:t>
            </a:r>
          </a:p>
          <a:p>
            <a:endParaRPr lang="en-GB" sz="3600" b="1" i="1" dirty="0">
              <a:latin typeface="Adobe Myungjo Std M" panose="02020600000000000000" pitchFamily="18" charset="-128"/>
              <a:ea typeface="Adobe Myungjo Std M" panose="02020600000000000000" pitchFamily="18" charset="-128"/>
            </a:endParaRPr>
          </a:p>
          <a:p>
            <a:r>
              <a:rPr lang="en-GB" sz="2400" b="1" i="1" dirty="0" smtClean="0">
                <a:latin typeface="Adobe Myungjo Std M" panose="02020600000000000000" pitchFamily="18" charset="-128"/>
                <a:ea typeface="Adobe Myungjo Std M" panose="02020600000000000000" pitchFamily="18" charset="-128"/>
              </a:rPr>
              <a:t>Narender Kumar</a:t>
            </a:r>
            <a:endParaRPr lang="en-GB" sz="2400" b="1" i="1" dirty="0">
              <a:latin typeface="Adobe Myungjo Std M" panose="02020600000000000000" pitchFamily="18" charset="-128"/>
              <a:ea typeface="Adobe Myungjo Std M" panose="02020600000000000000" pitchFamily="18" charset="-128"/>
            </a:endParaRPr>
          </a:p>
        </p:txBody>
      </p:sp>
      <p:pic>
        <p:nvPicPr>
          <p:cNvPr id="2" name="Picture 1"/>
          <p:cNvPicPr>
            <a:picLocks noChangeAspect="1"/>
          </p:cNvPicPr>
          <p:nvPr/>
        </p:nvPicPr>
        <p:blipFill>
          <a:blip r:embed="rId6"/>
          <a:stretch>
            <a:fillRect/>
          </a:stretch>
        </p:blipFill>
        <p:spPr>
          <a:xfrm>
            <a:off x="182417" y="233131"/>
            <a:ext cx="7636200" cy="3837248"/>
          </a:xfrm>
          <a:prstGeom prst="rect">
            <a:avLst/>
          </a:prstGeom>
        </p:spPr>
      </p:pic>
      <p:pic>
        <p:nvPicPr>
          <p:cNvPr id="5" name="Picture 4"/>
          <p:cNvPicPr>
            <a:picLocks noChangeAspect="1"/>
          </p:cNvPicPr>
          <p:nvPr/>
        </p:nvPicPr>
        <p:blipFill rotWithShape="1">
          <a:blip r:embed="rId7"/>
          <a:srcRect t="21791" b="22335"/>
          <a:stretch/>
        </p:blipFill>
        <p:spPr>
          <a:xfrm>
            <a:off x="3795546" y="5466599"/>
            <a:ext cx="1288594" cy="720000"/>
          </a:xfrm>
          <a:prstGeom prst="rect">
            <a:avLst/>
          </a:prstGeom>
        </p:spPr>
      </p:pic>
      <p:sp>
        <p:nvSpPr>
          <p:cNvPr id="37" name="TextBox 36"/>
          <p:cNvSpPr txBox="1"/>
          <p:nvPr/>
        </p:nvSpPr>
        <p:spPr>
          <a:xfrm>
            <a:off x="9594674" y="5489342"/>
            <a:ext cx="1493520" cy="707886"/>
          </a:xfrm>
          <a:prstGeom prst="rect">
            <a:avLst/>
          </a:prstGeom>
          <a:noFill/>
        </p:spPr>
        <p:txBody>
          <a:bodyPr wrap="square" rtlCol="0">
            <a:spAutoFit/>
          </a:bodyPr>
          <a:lstStyle/>
          <a:p>
            <a:pPr algn="ctr"/>
            <a:r>
              <a:rPr lang="en-GB" sz="2000" b="1" i="1" dirty="0" smtClean="0"/>
              <a:t>Accelerator Applications </a:t>
            </a:r>
            <a:endParaRPr lang="en-GB" sz="2000" b="1" i="1" dirty="0"/>
          </a:p>
        </p:txBody>
      </p:sp>
    </p:spTree>
    <p:custDataLst>
      <p:tags r:id="rId1"/>
    </p:custDataLst>
    <p:extLst>
      <p:ext uri="{BB962C8B-B14F-4D97-AF65-F5344CB8AC3E}">
        <p14:creationId xmlns:p14="http://schemas.microsoft.com/office/powerpoint/2010/main" val="195919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17B0359-C688-42D8-A0A8-D621FC679B8A}"/>
              </a:ext>
            </a:extLst>
          </p:cNvPr>
          <p:cNvSpPr txBox="1">
            <a:spLocks/>
          </p:cNvSpPr>
          <p:nvPr/>
        </p:nvSpPr>
        <p:spPr>
          <a:xfrm>
            <a:off x="278357" y="2512756"/>
            <a:ext cx="10269718" cy="30725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i="1" dirty="0">
              <a:solidFill>
                <a:srgbClr val="077FC9"/>
              </a:solidFill>
            </a:endParaRPr>
          </a:p>
        </p:txBody>
      </p:sp>
      <p:sp>
        <p:nvSpPr>
          <p:cNvPr id="5" name="TextBox 4">
            <a:extLst>
              <a:ext uri="{FF2B5EF4-FFF2-40B4-BE49-F238E27FC236}">
                <a16:creationId xmlns:a16="http://schemas.microsoft.com/office/drawing/2014/main" id="{83C49EA7-7A3D-4FF4-B33B-DD489B18A6F0}"/>
              </a:ext>
            </a:extLst>
          </p:cNvPr>
          <p:cNvSpPr txBox="1"/>
          <p:nvPr/>
        </p:nvSpPr>
        <p:spPr>
          <a:xfrm>
            <a:off x="8612987" y="1245297"/>
            <a:ext cx="3006435" cy="368430"/>
          </a:xfrm>
          <a:prstGeom prst="rect">
            <a:avLst/>
          </a:prstGeom>
          <a:noFill/>
        </p:spPr>
        <p:txBody>
          <a:bodyPr wrap="square">
            <a:spAutoFit/>
          </a:bodyPr>
          <a:lstStyle/>
          <a:p>
            <a:pPr marL="36576" indent="0" algn="ctr">
              <a:buNone/>
            </a:pPr>
            <a:r>
              <a:rPr lang="en-GB">
                <a:solidFill>
                  <a:srgbClr val="770D29"/>
                </a:solidFill>
              </a:rPr>
              <a:t>www.d-beam.co.uk</a:t>
            </a:r>
          </a:p>
        </p:txBody>
      </p:sp>
      <p:pic>
        <p:nvPicPr>
          <p:cNvPr id="6" name="Picture 5">
            <a:extLst>
              <a:ext uri="{FF2B5EF4-FFF2-40B4-BE49-F238E27FC236}">
                <a16:creationId xmlns:a16="http://schemas.microsoft.com/office/drawing/2014/main" id="{A2FBBC3F-EB08-4E5C-BDF1-13B294DCC513}"/>
              </a:ext>
            </a:extLst>
          </p:cNvPr>
          <p:cNvPicPr>
            <a:picLocks noChangeAspect="1"/>
          </p:cNvPicPr>
          <p:nvPr/>
        </p:nvPicPr>
        <p:blipFill>
          <a:blip r:embed="rId2"/>
          <a:stretch>
            <a:fillRect/>
          </a:stretch>
        </p:blipFill>
        <p:spPr>
          <a:xfrm>
            <a:off x="9317610" y="1614629"/>
            <a:ext cx="1597190" cy="511966"/>
          </a:xfrm>
          <a:prstGeom prst="rect">
            <a:avLst/>
          </a:prstGeom>
        </p:spPr>
      </p:pic>
      <p:pic>
        <p:nvPicPr>
          <p:cNvPr id="7" name="Picture 6">
            <a:extLst>
              <a:ext uri="{FF2B5EF4-FFF2-40B4-BE49-F238E27FC236}">
                <a16:creationId xmlns:a16="http://schemas.microsoft.com/office/drawing/2014/main" id="{A4ECCCF2-6E9F-4B04-A46A-54556C5BBAE7}"/>
              </a:ext>
            </a:extLst>
          </p:cNvPr>
          <p:cNvPicPr>
            <a:picLocks noChangeAspect="1"/>
          </p:cNvPicPr>
          <p:nvPr/>
        </p:nvPicPr>
        <p:blipFill>
          <a:blip r:embed="rId3"/>
          <a:stretch>
            <a:fillRect/>
          </a:stretch>
        </p:blipFill>
        <p:spPr>
          <a:xfrm>
            <a:off x="8799125" y="4561908"/>
            <a:ext cx="1445974"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EDA7FF4-0EAB-46E6-945E-7DEEAA4737CF}"/>
              </a:ext>
            </a:extLst>
          </p:cNvPr>
          <p:cNvPicPr>
            <a:picLocks noChangeAspect="1"/>
          </p:cNvPicPr>
          <p:nvPr/>
        </p:nvPicPr>
        <p:blipFill>
          <a:blip r:embed="rId4"/>
          <a:stretch>
            <a:fillRect/>
          </a:stretch>
        </p:blipFill>
        <p:spPr>
          <a:xfrm>
            <a:off x="1886358" y="4561908"/>
            <a:ext cx="1440000"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http://nebula.wsimg.com/50e9c7e726bad5090c553facbb76a55e?AccessKeyId=4E73FCE9ADBA66FF1C4B&amp;disposition=0&amp;alloworigin=1">
            <a:extLst>
              <a:ext uri="{FF2B5EF4-FFF2-40B4-BE49-F238E27FC236}">
                <a16:creationId xmlns:a16="http://schemas.microsoft.com/office/drawing/2014/main" id="{6729D70A-159A-4DF3-8C9E-57932D5B3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904" y="4561908"/>
            <a:ext cx="2162915"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a:extLst>
              <a:ext uri="{FF2B5EF4-FFF2-40B4-BE49-F238E27FC236}">
                <a16:creationId xmlns:a16="http://schemas.microsoft.com/office/drawing/2014/main" id="{4087947C-CE53-4244-B0A6-C167D2E369BA}"/>
              </a:ext>
            </a:extLst>
          </p:cNvPr>
          <p:cNvSpPr txBox="1">
            <a:spLocks/>
          </p:cNvSpPr>
          <p:nvPr/>
        </p:nvSpPr>
        <p:spPr>
          <a:xfrm>
            <a:off x="0" y="0"/>
            <a:ext cx="12191999" cy="1088021"/>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GB" i="1" dirty="0" smtClean="0"/>
              <a:t>D-Beam Ltd: Our Industrial Partner </a:t>
            </a:r>
            <a:endParaRPr lang="en-GB" dirty="0"/>
          </a:p>
        </p:txBody>
      </p:sp>
      <p:sp>
        <p:nvSpPr>
          <p:cNvPr id="11" name="TextBox 10"/>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
        <p:nvSpPr>
          <p:cNvPr id="2" name="Rectangle 1"/>
          <p:cNvSpPr/>
          <p:nvPr/>
        </p:nvSpPr>
        <p:spPr>
          <a:xfrm>
            <a:off x="278357" y="1253621"/>
            <a:ext cx="11765861" cy="3439403"/>
          </a:xfrm>
          <a:prstGeom prst="rect">
            <a:avLst/>
          </a:prstGeom>
        </p:spPr>
        <p:txBody>
          <a:bodyPr wrap="square">
            <a:spAutoFit/>
          </a:bodyPr>
          <a:lstStyle/>
          <a:p>
            <a:pPr marL="285750" indent="-285750">
              <a:lnSpc>
                <a:spcPts val="2900"/>
              </a:lnSpc>
              <a:buFont typeface="Arial" panose="020B0604020202020204" pitchFamily="34" charset="0"/>
              <a:buChar char="•"/>
            </a:pPr>
            <a:r>
              <a:rPr lang="en-GB" sz="2200" i="1" dirty="0"/>
              <a:t>University of Liverpool spin out company incorporated in December 2015</a:t>
            </a:r>
          </a:p>
          <a:p>
            <a:pPr marL="285750" indent="-285750">
              <a:lnSpc>
                <a:spcPts val="2900"/>
              </a:lnSpc>
              <a:buFont typeface="Arial" panose="020B0604020202020204" pitchFamily="34" charset="0"/>
              <a:buChar char="•"/>
            </a:pPr>
            <a:r>
              <a:rPr lang="en-GB" sz="2200" i="1" dirty="0"/>
              <a:t>Commercialisation of innovative diagnostic solutions based on </a:t>
            </a:r>
            <a:r>
              <a:rPr lang="en-GB" sz="2200" i="1" dirty="0" smtClean="0"/>
              <a:t>(</a:t>
            </a:r>
            <a:r>
              <a:rPr lang="en-GB" sz="2200" i="1" dirty="0" err="1"/>
              <a:t>UoL</a:t>
            </a:r>
            <a:r>
              <a:rPr lang="en-GB" sz="2200" i="1" dirty="0"/>
              <a:t>) R&amp;D</a:t>
            </a:r>
          </a:p>
          <a:p>
            <a:pPr marL="285750" indent="-285750">
              <a:lnSpc>
                <a:spcPts val="2900"/>
              </a:lnSpc>
              <a:buFont typeface="Arial" panose="020B0604020202020204" pitchFamily="34" charset="0"/>
              <a:buChar char="•"/>
            </a:pPr>
            <a:r>
              <a:rPr lang="en-GB" sz="2200" i="1" dirty="0"/>
              <a:t>STFC-CERN Business Incubation Centre alumni since 2017</a:t>
            </a:r>
            <a:r>
              <a:rPr lang="en-GB" sz="2200" i="1" dirty="0" smtClean="0"/>
              <a:t>. </a:t>
            </a:r>
            <a:endParaRPr lang="en-GB" sz="2200" i="1" dirty="0"/>
          </a:p>
          <a:p>
            <a:pPr marL="285750" indent="-285750">
              <a:lnSpc>
                <a:spcPts val="2900"/>
              </a:lnSpc>
              <a:buFont typeface="Arial" panose="020B0604020202020204" pitchFamily="34" charset="0"/>
              <a:buChar char="•"/>
            </a:pPr>
            <a:r>
              <a:rPr lang="en-GB" sz="2200" i="1" dirty="0" err="1"/>
              <a:t>ASTeC</a:t>
            </a:r>
            <a:r>
              <a:rPr lang="en-GB" sz="2200" i="1" dirty="0"/>
              <a:t> technology highlight of the year in </a:t>
            </a:r>
            <a:r>
              <a:rPr lang="en-GB" sz="2200" i="1" dirty="0" smtClean="0"/>
              <a:t>2018/2019</a:t>
            </a:r>
          </a:p>
          <a:p>
            <a:pPr marL="285750" indent="-285750">
              <a:lnSpc>
                <a:spcPts val="2900"/>
              </a:lnSpc>
              <a:buFont typeface="Arial" panose="020B0604020202020204" pitchFamily="34" charset="0"/>
              <a:buChar char="•"/>
            </a:pPr>
            <a:r>
              <a:rPr lang="en-GB" sz="2200" i="1" dirty="0"/>
              <a:t>Commercialization of beam diagnostics : Optical sensors, Beam loss monitors, adaptive optics for profile measurement, Machine protection and Gas jet technology</a:t>
            </a:r>
          </a:p>
          <a:p>
            <a:pPr marL="285750" indent="-285750">
              <a:lnSpc>
                <a:spcPts val="2900"/>
              </a:lnSpc>
              <a:buFont typeface="Arial" panose="020B0604020202020204" pitchFamily="34" charset="0"/>
              <a:buChar char="•"/>
            </a:pPr>
            <a:r>
              <a:rPr lang="en-GB" sz="2200" i="1" dirty="0"/>
              <a:t>R&amp;D funding awarded by EU and STFC including IAA, Innovate UK, CLASP, IPS FOF</a:t>
            </a:r>
          </a:p>
          <a:p>
            <a:pPr marL="285750" indent="-285750">
              <a:lnSpc>
                <a:spcPts val="2900"/>
              </a:lnSpc>
              <a:buFont typeface="Arial" panose="020B0604020202020204" pitchFamily="34" charset="0"/>
              <a:buChar char="•"/>
            </a:pPr>
            <a:r>
              <a:rPr lang="en-GB" sz="2200" i="1" dirty="0"/>
              <a:t>Growing partnership with many other industrial partners.</a:t>
            </a:r>
          </a:p>
          <a:p>
            <a:pPr marL="285750" indent="-285750">
              <a:lnSpc>
                <a:spcPts val="2900"/>
              </a:lnSpc>
              <a:buFont typeface="Arial" panose="020B0604020202020204" pitchFamily="34" charset="0"/>
              <a:buChar char="•"/>
            </a:pPr>
            <a:endParaRPr lang="en-GB" sz="2200" i="1" dirty="0"/>
          </a:p>
        </p:txBody>
      </p:sp>
    </p:spTree>
    <p:extLst>
      <p:ext uri="{BB962C8B-B14F-4D97-AF65-F5344CB8AC3E}">
        <p14:creationId xmlns:p14="http://schemas.microsoft.com/office/powerpoint/2010/main" val="483204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7C23-6F7C-4CBA-A250-333C1EF2B0C9}"/>
              </a:ext>
            </a:extLst>
          </p:cNvPr>
          <p:cNvSpPr>
            <a:spLocks noGrp="1"/>
          </p:cNvSpPr>
          <p:nvPr>
            <p:ph type="title"/>
          </p:nvPr>
        </p:nvSpPr>
        <p:spPr/>
        <p:txBody>
          <a:bodyPr/>
          <a:lstStyle/>
          <a:p>
            <a:r>
              <a:rPr lang="en-US" dirty="0" smtClean="0"/>
              <a:t>Research Strategy </a:t>
            </a:r>
            <a:endParaRPr lang="en-GB" dirty="0"/>
          </a:p>
        </p:txBody>
      </p:sp>
      <p:sp>
        <p:nvSpPr>
          <p:cNvPr id="3" name="Content Placeholder 2">
            <a:extLst>
              <a:ext uri="{FF2B5EF4-FFF2-40B4-BE49-F238E27FC236}">
                <a16:creationId xmlns:a16="http://schemas.microsoft.com/office/drawing/2014/main" id="{0C277D8E-C38B-4C61-86E1-6492CEA9F739}"/>
              </a:ext>
            </a:extLst>
          </p:cNvPr>
          <p:cNvSpPr>
            <a:spLocks noGrp="1"/>
          </p:cNvSpPr>
          <p:nvPr>
            <p:ph idx="1"/>
          </p:nvPr>
        </p:nvSpPr>
        <p:spPr>
          <a:xfrm>
            <a:off x="365760" y="1244859"/>
            <a:ext cx="11511280" cy="4932104"/>
          </a:xfrm>
        </p:spPr>
        <p:txBody>
          <a:bodyPr>
            <a:normAutofit/>
          </a:bodyPr>
          <a:lstStyle/>
          <a:p>
            <a:pPr marL="0" indent="0">
              <a:buNone/>
            </a:pPr>
            <a:endParaRPr lang="en-US" i="1" dirty="0"/>
          </a:p>
          <a:p>
            <a:r>
              <a:rPr lang="en-GB" i="1" dirty="0" smtClean="0"/>
              <a:t>R&amp;D least </a:t>
            </a:r>
            <a:r>
              <a:rPr lang="en-GB" i="1" dirty="0"/>
              <a:t>invasive beam and dose </a:t>
            </a:r>
            <a:r>
              <a:rPr lang="en-GB" i="1" dirty="0" smtClean="0"/>
              <a:t>monitors: </a:t>
            </a:r>
            <a:r>
              <a:rPr lang="en-GB" i="1" dirty="0"/>
              <a:t>to help improve patient treatment and medical accelerator </a:t>
            </a:r>
            <a:r>
              <a:rPr lang="en-GB" i="1" dirty="0" smtClean="0"/>
              <a:t>operation.</a:t>
            </a:r>
          </a:p>
          <a:p>
            <a:r>
              <a:rPr lang="en-GB" i="1" dirty="0" smtClean="0"/>
              <a:t>To continue the develop </a:t>
            </a:r>
            <a:r>
              <a:rPr lang="en-GB" i="1" dirty="0"/>
              <a:t>and optimize novel low dose 3D X-ray imaging systems with </a:t>
            </a:r>
            <a:r>
              <a:rPr lang="en-GB" i="1" dirty="0" err="1" smtClean="0"/>
              <a:t>Adaptix</a:t>
            </a:r>
            <a:r>
              <a:rPr lang="en-GB" i="1" dirty="0" smtClean="0"/>
              <a:t>.</a:t>
            </a:r>
          </a:p>
          <a:p>
            <a:r>
              <a:rPr lang="en-GB" i="1" dirty="0" smtClean="0"/>
              <a:t>Develop </a:t>
            </a:r>
            <a:r>
              <a:rPr lang="en-GB" i="1" dirty="0"/>
              <a:t>compact accelerators for rock art </a:t>
            </a:r>
            <a:r>
              <a:rPr lang="en-GB" i="1" dirty="0" smtClean="0"/>
              <a:t>discovery</a:t>
            </a:r>
          </a:p>
          <a:p>
            <a:r>
              <a:rPr lang="en-GB" i="1" dirty="0" smtClean="0"/>
              <a:t>Drive </a:t>
            </a:r>
            <a:r>
              <a:rPr lang="en-GB" i="1" dirty="0"/>
              <a:t>quantum technologies for accelerator </a:t>
            </a:r>
            <a:r>
              <a:rPr lang="en-GB" i="1" dirty="0" smtClean="0"/>
              <a:t>applications.</a:t>
            </a:r>
          </a:p>
          <a:p>
            <a:r>
              <a:rPr lang="en-GB" i="1" dirty="0" smtClean="0"/>
              <a:t>Grow </a:t>
            </a:r>
            <a:r>
              <a:rPr lang="en-GB" i="1" dirty="0"/>
              <a:t>our spinout company D-Beam, targeting a product portfolio that benefits accelerator facilities around the world.</a:t>
            </a:r>
          </a:p>
          <a:p>
            <a:endParaRPr lang="en-US" i="1" dirty="0"/>
          </a:p>
          <a:p>
            <a:pPr marL="0" indent="0">
              <a:buNone/>
            </a:pPr>
            <a:endParaRPr lang="en-US" b="1" i="1" dirty="0"/>
          </a:p>
        </p:txBody>
      </p:sp>
      <p:sp>
        <p:nvSpPr>
          <p:cNvPr id="4" name="TextBox 3"/>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182162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19620" y="4598759"/>
            <a:ext cx="5075899" cy="1737894"/>
          </a:xfrm>
          <a:prstGeom prst="rect">
            <a:avLst/>
          </a:prstGeom>
          <a:solidFill>
            <a:srgbClr val="0B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F510BD1F-EC75-4EB5-A235-5D81CAA7F283}"/>
              </a:ext>
            </a:extLst>
          </p:cNvPr>
          <p:cNvSpPr>
            <a:spLocks noGrp="1"/>
          </p:cNvSpPr>
          <p:nvPr>
            <p:ph type="ctrTitle"/>
          </p:nvPr>
        </p:nvSpPr>
        <p:spPr>
          <a:xfrm>
            <a:off x="0" y="1212135"/>
            <a:ext cx="12192004" cy="960437"/>
          </a:xfrm>
        </p:spPr>
        <p:txBody>
          <a:bodyPr anchor="t"/>
          <a:lstStyle/>
          <a:p>
            <a:r>
              <a:rPr lang="en-GB" dirty="0"/>
              <a:t>Thank you for your attention</a:t>
            </a:r>
          </a:p>
        </p:txBody>
      </p:sp>
      <p:grpSp>
        <p:nvGrpSpPr>
          <p:cNvPr id="9" name="Group 8"/>
          <p:cNvGrpSpPr/>
          <p:nvPr/>
        </p:nvGrpSpPr>
        <p:grpSpPr>
          <a:xfrm>
            <a:off x="-2" y="3597683"/>
            <a:ext cx="12332985" cy="4053999"/>
            <a:chOff x="-2" y="3597683"/>
            <a:chExt cx="12332985" cy="4053999"/>
          </a:xfrm>
        </p:grpSpPr>
        <p:sp>
          <p:nvSpPr>
            <p:cNvPr id="10" name="Isosceles Triangle 9"/>
            <p:cNvSpPr/>
            <p:nvPr/>
          </p:nvSpPr>
          <p:spPr>
            <a:xfrm rot="5400000">
              <a:off x="4464897" y="372277"/>
              <a:ext cx="2033484" cy="109632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8561179" y="3597683"/>
              <a:ext cx="3771804" cy="4053999"/>
              <a:chOff x="8561179" y="3597683"/>
              <a:chExt cx="3771804" cy="4053999"/>
            </a:xfrm>
          </p:grpSpPr>
          <p:grpSp>
            <p:nvGrpSpPr>
              <p:cNvPr id="12" name="Group 11"/>
              <p:cNvGrpSpPr/>
              <p:nvPr/>
            </p:nvGrpSpPr>
            <p:grpSpPr>
              <a:xfrm>
                <a:off x="9640911" y="3597683"/>
                <a:ext cx="2692072" cy="4050297"/>
                <a:chOff x="9512895" y="3597683"/>
                <a:chExt cx="2692072" cy="4050297"/>
              </a:xfrm>
            </p:grpSpPr>
            <p:sp>
              <p:nvSpPr>
                <p:cNvPr id="19" name="Oval 18"/>
                <p:cNvSpPr/>
                <p:nvPr/>
              </p:nvSpPr>
              <p:spPr>
                <a:xfrm>
                  <a:off x="9512895" y="5139148"/>
                  <a:ext cx="1410842" cy="141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0140592" y="3597683"/>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0140592" y="6600417"/>
                  <a:ext cx="155448"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rot="16200000" flipH="1">
                  <a:off x="11515243" y="5232569"/>
                  <a:ext cx="155448"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2700000">
                  <a:off x="11186903" y="4022303"/>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18900000" flipV="1">
                  <a:off x="11186903" y="6175796"/>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rot="1320000">
                  <a:off x="10582205" y="4415574"/>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rot="20280000" flipV="1">
                  <a:off x="10582207" y="653089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rot="4020000" flipV="1">
                  <a:off x="11212402" y="5017667"/>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rot="17580000">
                  <a:off x="11208805" y="5934418"/>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rot="20280000" flipH="1">
                  <a:off x="9770345" y="4417018"/>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rot="1320000" flipH="1" flipV="1">
                  <a:off x="9819048" y="6539625"/>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flipH="1">
                <a:off x="8561179" y="4684373"/>
                <a:ext cx="1472184" cy="2967309"/>
                <a:chOff x="10808951" y="4833071"/>
                <a:chExt cx="1472184" cy="2967309"/>
              </a:xfrm>
            </p:grpSpPr>
            <p:sp>
              <p:nvSpPr>
                <p:cNvPr id="17" name="Rectangle 16"/>
                <p:cNvSpPr/>
                <p:nvPr/>
              </p:nvSpPr>
              <p:spPr>
                <a:xfrm rot="2700000">
                  <a:off x="11467319" y="4174703"/>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18900000" flipV="1">
                  <a:off x="11467319" y="6328196"/>
                  <a:ext cx="155448" cy="147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p:cNvGrpSpPr/>
              <p:nvPr/>
            </p:nvGrpSpPr>
            <p:grpSpPr>
              <a:xfrm flipH="1">
                <a:off x="8944746" y="5338538"/>
                <a:ext cx="723597" cy="988751"/>
                <a:chOff x="11165221" y="5494067"/>
                <a:chExt cx="723597" cy="988751"/>
              </a:xfrm>
            </p:grpSpPr>
            <p:sp>
              <p:nvSpPr>
                <p:cNvPr id="15" name="Rectangle 14"/>
                <p:cNvSpPr/>
                <p:nvPr/>
              </p:nvSpPr>
              <p:spPr>
                <a:xfrm rot="4020000" flipV="1">
                  <a:off x="11492818" y="5170067"/>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17580000">
                  <a:off x="11489221" y="6086818"/>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pic>
        <p:nvPicPr>
          <p:cNvPr id="38" name="Picture 6" descr="C:\Users\jfl85473\Dropbox\Presentations\Logos\UoLiv.jpg">
            <a:extLst>
              <a:ext uri="{FF2B5EF4-FFF2-40B4-BE49-F238E27FC236}">
                <a16:creationId xmlns:a16="http://schemas.microsoft.com/office/drawing/2014/main" id="{D0E3E12B-CFD9-44C6-953D-20890095F9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58" y="5466599"/>
            <a:ext cx="2629978" cy="72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983" y="5603970"/>
            <a:ext cx="2092581" cy="499894"/>
          </a:xfrm>
          <a:prstGeom prst="rect">
            <a:avLst/>
          </a:prstGeom>
        </p:spPr>
      </p:pic>
      <p:pic>
        <p:nvPicPr>
          <p:cNvPr id="2" name="Picture 1"/>
          <p:cNvPicPr>
            <a:picLocks noChangeAspect="1"/>
          </p:cNvPicPr>
          <p:nvPr/>
        </p:nvPicPr>
        <p:blipFill>
          <a:blip r:embed="rId5"/>
          <a:stretch>
            <a:fillRect/>
          </a:stretch>
        </p:blipFill>
        <p:spPr>
          <a:xfrm>
            <a:off x="4048874" y="5462535"/>
            <a:ext cx="1286367" cy="719390"/>
          </a:xfrm>
          <a:prstGeom prst="rect">
            <a:avLst/>
          </a:prstGeom>
        </p:spPr>
      </p:pic>
      <p:pic>
        <p:nvPicPr>
          <p:cNvPr id="3" name="Picture 2"/>
          <p:cNvPicPr>
            <a:picLocks noChangeAspect="1"/>
          </p:cNvPicPr>
          <p:nvPr/>
        </p:nvPicPr>
        <p:blipFill>
          <a:blip r:embed="rId6"/>
          <a:stretch>
            <a:fillRect/>
          </a:stretch>
        </p:blipFill>
        <p:spPr>
          <a:xfrm>
            <a:off x="9514156" y="5405274"/>
            <a:ext cx="1664352" cy="841321"/>
          </a:xfrm>
          <a:prstGeom prst="rect">
            <a:avLst/>
          </a:prstGeom>
        </p:spPr>
      </p:pic>
    </p:spTree>
    <p:extLst>
      <p:ext uri="{BB962C8B-B14F-4D97-AF65-F5344CB8AC3E}">
        <p14:creationId xmlns:p14="http://schemas.microsoft.com/office/powerpoint/2010/main" val="19657134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B73B-84D0-4C94-A7D4-9F2898ACF092}"/>
              </a:ext>
            </a:extLst>
          </p:cNvPr>
          <p:cNvSpPr>
            <a:spLocks noGrp="1"/>
          </p:cNvSpPr>
          <p:nvPr>
            <p:ph type="title"/>
          </p:nvPr>
        </p:nvSpPr>
        <p:spPr/>
        <p:txBody>
          <a:bodyPr/>
          <a:lstStyle/>
          <a:p>
            <a:r>
              <a:rPr lang="en-US" dirty="0" smtClean="0"/>
              <a:t>Questions</a:t>
            </a:r>
            <a:endParaRPr lang="en-GB" dirty="0"/>
          </a:p>
        </p:txBody>
      </p:sp>
      <p:sp>
        <p:nvSpPr>
          <p:cNvPr id="3" name="Content Placeholder 2">
            <a:extLst>
              <a:ext uri="{FF2B5EF4-FFF2-40B4-BE49-F238E27FC236}">
                <a16:creationId xmlns:a16="http://schemas.microsoft.com/office/drawing/2014/main" id="{495F0BE4-6A2C-46DD-BA42-ACD91FE690CD}"/>
              </a:ext>
            </a:extLst>
          </p:cNvPr>
          <p:cNvSpPr>
            <a:spLocks noGrp="1"/>
          </p:cNvSpPr>
          <p:nvPr>
            <p:ph idx="1"/>
          </p:nvPr>
        </p:nvSpPr>
        <p:spPr>
          <a:xfrm>
            <a:off x="166255" y="1244859"/>
            <a:ext cx="11859490" cy="4932104"/>
          </a:xfrm>
        </p:spPr>
        <p:txBody>
          <a:bodyPr>
            <a:normAutofit lnSpcReduction="10000"/>
          </a:bodyPr>
          <a:lstStyle/>
          <a:p>
            <a:pPr>
              <a:lnSpc>
                <a:spcPct val="100000"/>
              </a:lnSpc>
              <a:spcBef>
                <a:spcPts val="1500"/>
              </a:spcBef>
            </a:pPr>
            <a:r>
              <a:rPr lang="en-US" i="1" dirty="0" smtClean="0"/>
              <a:t>Is there any field/area which is similar or closely related to our research activities on which we can start working or planning something for future activities? (i.e. from gas jet beam monitor to microscopy)</a:t>
            </a:r>
          </a:p>
          <a:p>
            <a:pPr>
              <a:lnSpc>
                <a:spcPct val="100000"/>
              </a:lnSpc>
              <a:spcBef>
                <a:spcPts val="1500"/>
              </a:spcBef>
            </a:pPr>
            <a:r>
              <a:rPr lang="en-US" i="1" dirty="0" smtClean="0"/>
              <a:t>Any challenges (technical, commercial, etc.) on which </a:t>
            </a:r>
            <a:r>
              <a:rPr lang="en-US" i="1" dirty="0" smtClean="0"/>
              <a:t>we should focus </a:t>
            </a:r>
            <a:r>
              <a:rPr lang="en-US" i="1" dirty="0" smtClean="0"/>
              <a:t>for </a:t>
            </a:r>
            <a:r>
              <a:rPr lang="en-US" i="1" dirty="0" smtClean="0"/>
              <a:t>the next </a:t>
            </a:r>
            <a:r>
              <a:rPr lang="en-US" i="1" dirty="0" smtClean="0"/>
              <a:t>research strategy.</a:t>
            </a:r>
          </a:p>
          <a:p>
            <a:r>
              <a:rPr lang="en-GB" i="1" dirty="0" smtClean="0"/>
              <a:t>Any other emerging or popular research activities all around the world on which we </a:t>
            </a:r>
            <a:r>
              <a:rPr lang="en-GB" i="1" dirty="0" smtClean="0"/>
              <a:t>can </a:t>
            </a:r>
            <a:r>
              <a:rPr lang="en-GB" i="1" dirty="0" smtClean="0"/>
              <a:t>focus in </a:t>
            </a:r>
            <a:r>
              <a:rPr lang="en-GB" i="1" dirty="0" smtClean="0"/>
              <a:t>the near future.</a:t>
            </a:r>
            <a:endParaRPr lang="en-GB" i="1" dirty="0" smtClean="0"/>
          </a:p>
          <a:p>
            <a:r>
              <a:rPr lang="en-GB" i="1" dirty="0" smtClean="0"/>
              <a:t>Possible collaborations and funding </a:t>
            </a:r>
            <a:r>
              <a:rPr lang="en-GB" i="1" dirty="0" smtClean="0"/>
              <a:t>opportunities.</a:t>
            </a:r>
            <a:endParaRPr lang="en-GB" i="1" dirty="0" smtClean="0"/>
          </a:p>
          <a:p>
            <a:r>
              <a:rPr lang="en-GB" i="1" dirty="0" smtClean="0"/>
              <a:t>How to improve our existing research and development program? (i.e. training programs, workshops, etc</a:t>
            </a:r>
            <a:r>
              <a:rPr lang="en-GB" i="1" dirty="0" smtClean="0"/>
              <a:t>.).  </a:t>
            </a:r>
            <a:endParaRPr lang="en-GB" i="1" dirty="0" smtClean="0"/>
          </a:p>
          <a:p>
            <a:r>
              <a:rPr lang="en-GB" i="1" dirty="0" smtClean="0"/>
              <a:t>Challenges of data science/AI in applications for </a:t>
            </a:r>
            <a:r>
              <a:rPr lang="en-GB" i="1" dirty="0" smtClean="0"/>
              <a:t>accelerators. </a:t>
            </a:r>
            <a:endParaRPr lang="en-GB" i="1" dirty="0" smtClean="0"/>
          </a:p>
          <a:p>
            <a:pPr marL="0" indent="0">
              <a:buNone/>
            </a:pPr>
            <a:endParaRPr lang="en-GB" i="1" dirty="0"/>
          </a:p>
        </p:txBody>
      </p:sp>
      <p:sp>
        <p:nvSpPr>
          <p:cNvPr id="4" name="TextBox 3"/>
          <p:cNvSpPr txBox="1"/>
          <p:nvPr/>
        </p:nvSpPr>
        <p:spPr>
          <a:xfrm>
            <a:off x="4549105" y="6285095"/>
            <a:ext cx="3347986" cy="369332"/>
          </a:xfrm>
          <a:prstGeom prst="rect">
            <a:avLst/>
          </a:prstGeom>
          <a:solidFill>
            <a:schemeClr val="bg1"/>
          </a:solidFill>
        </p:spPr>
        <p:txBody>
          <a:bodyPr wrap="square" rtlCol="0">
            <a:spAutoFit/>
          </a:bodyPr>
          <a:lstStyle/>
          <a:p>
            <a:r>
              <a:rPr lang="en-GB" b="1" i="1" dirty="0" err="1" smtClean="0"/>
              <a:t>LhARA</a:t>
            </a:r>
            <a:r>
              <a:rPr lang="en-GB" b="1" i="1" dirty="0" smtClean="0"/>
              <a:t> Collaboration Meeting</a:t>
            </a:r>
            <a:endParaRPr lang="en-GB" b="1" i="1" dirty="0"/>
          </a:p>
        </p:txBody>
      </p:sp>
      <p:sp>
        <p:nvSpPr>
          <p:cNvPr id="5" name="TextBox 4"/>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164296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3002-97A7-423B-8169-0F08E4F272E0}"/>
              </a:ext>
            </a:extLst>
          </p:cNvPr>
          <p:cNvSpPr>
            <a:spLocks noGrp="1"/>
          </p:cNvSpPr>
          <p:nvPr>
            <p:ph type="title"/>
          </p:nvPr>
        </p:nvSpPr>
        <p:spPr/>
        <p:txBody>
          <a:bodyPr/>
          <a:lstStyle/>
          <a:p>
            <a:r>
              <a:rPr lang="en-US" dirty="0"/>
              <a:t>Overview</a:t>
            </a:r>
            <a:endParaRPr lang="en-GB" dirty="0"/>
          </a:p>
        </p:txBody>
      </p:sp>
      <p:graphicFrame>
        <p:nvGraphicFramePr>
          <p:cNvPr id="6" name="Content Placeholder 3">
            <a:extLst>
              <a:ext uri="{FF2B5EF4-FFF2-40B4-BE49-F238E27FC236}">
                <a16:creationId xmlns:a16="http://schemas.microsoft.com/office/drawing/2014/main" id="{D5FCE524-AE76-416F-81D6-BC35A33436CF}"/>
              </a:ext>
            </a:extLst>
          </p:cNvPr>
          <p:cNvGraphicFramePr>
            <a:graphicFrameLocks noGrp="1"/>
          </p:cNvGraphicFramePr>
          <p:nvPr>
            <p:ph idx="1"/>
            <p:extLst>
              <p:ext uri="{D42A27DB-BD31-4B8C-83A1-F6EECF244321}">
                <p14:modId xmlns:p14="http://schemas.microsoft.com/office/powerpoint/2010/main" val="2190366398"/>
              </p:ext>
            </p:extLst>
          </p:nvPr>
        </p:nvGraphicFramePr>
        <p:xfrm>
          <a:off x="-1836491" y="1014595"/>
          <a:ext cx="11430001" cy="527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0F71D073-C222-4491-89EC-126FD28AEB78}"/>
              </a:ext>
            </a:extLst>
          </p:cNvPr>
          <p:cNvSpPr/>
          <p:nvPr/>
        </p:nvSpPr>
        <p:spPr bwMode="auto">
          <a:xfrm>
            <a:off x="983446" y="2589394"/>
            <a:ext cx="2016224" cy="2016224"/>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28" charset="-128"/>
            </a:endParaRPr>
          </a:p>
        </p:txBody>
      </p:sp>
      <p:grpSp>
        <p:nvGrpSpPr>
          <p:cNvPr id="19" name="Group 18">
            <a:extLst>
              <a:ext uri="{FF2B5EF4-FFF2-40B4-BE49-F238E27FC236}">
                <a16:creationId xmlns:a16="http://schemas.microsoft.com/office/drawing/2014/main" id="{9EE484C2-97E0-49EB-B73C-82A9670BD38B}"/>
              </a:ext>
            </a:extLst>
          </p:cNvPr>
          <p:cNvGrpSpPr/>
          <p:nvPr/>
        </p:nvGrpSpPr>
        <p:grpSpPr>
          <a:xfrm>
            <a:off x="3270629" y="4551348"/>
            <a:ext cx="1278476" cy="1336507"/>
            <a:chOff x="9315450" y="2794000"/>
            <a:chExt cx="1416050" cy="1416050"/>
          </a:xfrm>
        </p:grpSpPr>
        <p:sp>
          <p:nvSpPr>
            <p:cNvPr id="16" name="Oval 15">
              <a:extLst>
                <a:ext uri="{FF2B5EF4-FFF2-40B4-BE49-F238E27FC236}">
                  <a16:creationId xmlns:a16="http://schemas.microsoft.com/office/drawing/2014/main" id="{56F91499-7B45-4460-B8F1-054D2EE6878D}"/>
                </a:ext>
              </a:extLst>
            </p:cNvPr>
            <p:cNvSpPr/>
            <p:nvPr/>
          </p:nvSpPr>
          <p:spPr>
            <a:xfrm>
              <a:off x="9315450" y="2794000"/>
              <a:ext cx="1416050" cy="1416050"/>
            </a:xfrm>
            <a:prstGeom prst="ellipse">
              <a:avLst/>
            </a:prstGeom>
            <a:solidFill>
              <a:srgbClr val="F1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Logo, icon&#10;&#10;Description automatically generated">
              <a:extLst>
                <a:ext uri="{FF2B5EF4-FFF2-40B4-BE49-F238E27FC236}">
                  <a16:creationId xmlns:a16="http://schemas.microsoft.com/office/drawing/2014/main" id="{F46C2692-BDE6-423F-A120-081AB768AD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79731" y="3048000"/>
              <a:ext cx="887487" cy="908050"/>
            </a:xfrm>
            <a:prstGeom prst="rect">
              <a:avLst/>
            </a:prstGeom>
          </p:spPr>
        </p:pic>
      </p:grpSp>
      <p:sp>
        <p:nvSpPr>
          <p:cNvPr id="4" name="TextBox 3"/>
          <p:cNvSpPr txBox="1"/>
          <p:nvPr/>
        </p:nvSpPr>
        <p:spPr>
          <a:xfrm>
            <a:off x="1244798" y="3243563"/>
            <a:ext cx="1493520" cy="707886"/>
          </a:xfrm>
          <a:prstGeom prst="rect">
            <a:avLst/>
          </a:prstGeom>
          <a:noFill/>
        </p:spPr>
        <p:txBody>
          <a:bodyPr wrap="square" rtlCol="0">
            <a:spAutoFit/>
          </a:bodyPr>
          <a:lstStyle/>
          <a:p>
            <a:pPr algn="ctr"/>
            <a:r>
              <a:rPr lang="en-GB" sz="2000" b="1" i="1" dirty="0" smtClean="0"/>
              <a:t>Accelerator Applications </a:t>
            </a:r>
            <a:endParaRPr lang="en-GB" sz="2000" b="1" i="1" dirty="0"/>
          </a:p>
        </p:txBody>
      </p:sp>
      <p:sp>
        <p:nvSpPr>
          <p:cNvPr id="5" name="TextBox 4"/>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730812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03AA-C932-4872-A18A-4C4DF58574FA}"/>
              </a:ext>
            </a:extLst>
          </p:cNvPr>
          <p:cNvSpPr>
            <a:spLocks noGrp="1"/>
          </p:cNvSpPr>
          <p:nvPr>
            <p:ph type="title"/>
          </p:nvPr>
        </p:nvSpPr>
        <p:spPr/>
        <p:txBody>
          <a:bodyPr/>
          <a:lstStyle/>
          <a:p>
            <a:r>
              <a:rPr lang="en-US" dirty="0" smtClean="0"/>
              <a:t>Our Current Research Activities</a:t>
            </a:r>
            <a:endParaRPr lang="en-GB" dirty="0"/>
          </a:p>
        </p:txBody>
      </p:sp>
      <p:sp>
        <p:nvSpPr>
          <p:cNvPr id="7" name="TextBox 6"/>
          <p:cNvSpPr txBox="1"/>
          <p:nvPr/>
        </p:nvSpPr>
        <p:spPr>
          <a:xfrm>
            <a:off x="4549105" y="6285095"/>
            <a:ext cx="3347986" cy="369332"/>
          </a:xfrm>
          <a:prstGeom prst="rect">
            <a:avLst/>
          </a:prstGeom>
          <a:solidFill>
            <a:schemeClr val="bg1"/>
          </a:solidFill>
        </p:spPr>
        <p:txBody>
          <a:bodyPr wrap="square" rtlCol="0">
            <a:spAutoFit/>
          </a:bodyPr>
          <a:lstStyle/>
          <a:p>
            <a:r>
              <a:rPr lang="en-GB" b="1" i="1" dirty="0" err="1" smtClean="0"/>
              <a:t>LhARA</a:t>
            </a:r>
            <a:r>
              <a:rPr lang="en-GB" b="1" i="1" dirty="0" smtClean="0"/>
              <a:t> Collaboration Meeting</a:t>
            </a:r>
            <a:endParaRPr lang="en-GB" b="1" i="1" dirty="0"/>
          </a:p>
        </p:txBody>
      </p:sp>
      <p:sp>
        <p:nvSpPr>
          <p:cNvPr id="4" name="Content Placeholder 3"/>
          <p:cNvSpPr>
            <a:spLocks noGrp="1"/>
          </p:cNvSpPr>
          <p:nvPr>
            <p:ph idx="1"/>
          </p:nvPr>
        </p:nvSpPr>
        <p:spPr>
          <a:xfrm>
            <a:off x="554181" y="1217151"/>
            <a:ext cx="10492510" cy="4932104"/>
          </a:xfrm>
        </p:spPr>
        <p:txBody>
          <a:bodyPr>
            <a:normAutofit/>
          </a:bodyPr>
          <a:lstStyle/>
          <a:p>
            <a:pPr>
              <a:lnSpc>
                <a:spcPct val="100000"/>
              </a:lnSpc>
            </a:pPr>
            <a:r>
              <a:rPr lang="en-GB" i="1" dirty="0" smtClean="0"/>
              <a:t>Non-Invasive Beam Monitors</a:t>
            </a:r>
          </a:p>
          <a:p>
            <a:pPr lvl="2">
              <a:lnSpc>
                <a:spcPct val="100000"/>
              </a:lnSpc>
              <a:buFont typeface="Wingdings" panose="05000000000000000000" pitchFamily="2" charset="2"/>
              <a:buChar char="v"/>
            </a:pPr>
            <a:r>
              <a:rPr lang="en-GB" i="1" dirty="0" smtClean="0"/>
              <a:t> Gas Jet Profile Monitors</a:t>
            </a:r>
          </a:p>
          <a:p>
            <a:pPr marL="2171700" lvl="4" indent="-342900">
              <a:lnSpc>
                <a:spcPct val="100000"/>
              </a:lnSpc>
              <a:buFont typeface="+mj-lt"/>
              <a:buAutoNum type="alphaUcPeriod"/>
            </a:pPr>
            <a:r>
              <a:rPr lang="en-GB" i="1" dirty="0" smtClean="0"/>
              <a:t>Gas Jet Monitor for HL-LHC</a:t>
            </a:r>
          </a:p>
          <a:p>
            <a:pPr marL="2171700" lvl="4" indent="-342900">
              <a:lnSpc>
                <a:spcPct val="100000"/>
              </a:lnSpc>
              <a:buFont typeface="+mj-lt"/>
              <a:buAutoNum type="alphaUcPeriod"/>
            </a:pPr>
            <a:r>
              <a:rPr lang="en-GB" i="1" dirty="0" smtClean="0"/>
              <a:t>Dosimetry for Medical Accelerators</a:t>
            </a:r>
          </a:p>
          <a:p>
            <a:pPr lvl="2">
              <a:lnSpc>
                <a:spcPct val="100000"/>
              </a:lnSpc>
              <a:buFont typeface="Wingdings" panose="05000000000000000000" pitchFamily="2" charset="2"/>
              <a:buChar char="v"/>
            </a:pPr>
            <a:r>
              <a:rPr lang="en-GB" i="1" dirty="0" smtClean="0"/>
              <a:t> Optical Beam Loss Monitor</a:t>
            </a:r>
          </a:p>
          <a:p>
            <a:pPr marL="914400" lvl="2" indent="0">
              <a:lnSpc>
                <a:spcPct val="100000"/>
              </a:lnSpc>
              <a:buNone/>
            </a:pPr>
            <a:r>
              <a:rPr lang="en-GB" i="1" dirty="0" smtClean="0"/>
              <a:t>	1. Complete solution : Beam loss monitoring, RF Breakdown and Quench detection</a:t>
            </a:r>
          </a:p>
          <a:p>
            <a:pPr>
              <a:lnSpc>
                <a:spcPct val="100000"/>
              </a:lnSpc>
            </a:pPr>
            <a:r>
              <a:rPr lang="en-GB" i="1" dirty="0" smtClean="0"/>
              <a:t>Quantum </a:t>
            </a:r>
            <a:r>
              <a:rPr lang="en-GB" i="1" dirty="0"/>
              <a:t>Technologies for Accelerators</a:t>
            </a:r>
          </a:p>
          <a:p>
            <a:pPr lvl="2">
              <a:lnSpc>
                <a:spcPct val="100000"/>
              </a:lnSpc>
              <a:buFont typeface="Wingdings" panose="05000000000000000000" pitchFamily="2" charset="2"/>
              <a:buChar char="v"/>
            </a:pPr>
            <a:r>
              <a:rPr lang="en-GB" i="1" dirty="0"/>
              <a:t> </a:t>
            </a:r>
            <a:r>
              <a:rPr lang="en-GB" i="1" dirty="0" err="1"/>
              <a:t>QuantumJet</a:t>
            </a:r>
            <a:r>
              <a:rPr lang="en-GB" i="1" dirty="0"/>
              <a:t> Scanner for profile monitoring</a:t>
            </a:r>
          </a:p>
          <a:p>
            <a:pPr lvl="2">
              <a:lnSpc>
                <a:spcPct val="100000"/>
              </a:lnSpc>
              <a:buFont typeface="Wingdings" panose="05000000000000000000" pitchFamily="2" charset="2"/>
              <a:buChar char="v"/>
            </a:pPr>
            <a:r>
              <a:rPr lang="en-GB" i="1" dirty="0"/>
              <a:t> </a:t>
            </a:r>
            <a:r>
              <a:rPr lang="en-GB" i="1" dirty="0" err="1"/>
              <a:t>qHAM</a:t>
            </a:r>
            <a:r>
              <a:rPr lang="en-GB" i="1" dirty="0"/>
              <a:t> for Microscopy </a:t>
            </a:r>
            <a:r>
              <a:rPr lang="en-GB" i="1" dirty="0" smtClean="0"/>
              <a:t>applications</a:t>
            </a:r>
            <a:endParaRPr lang="en-GB" i="1" dirty="0"/>
          </a:p>
          <a:p>
            <a:pPr>
              <a:lnSpc>
                <a:spcPct val="100000"/>
              </a:lnSpc>
            </a:pPr>
            <a:r>
              <a:rPr lang="en-GB" i="1" dirty="0" smtClean="0"/>
              <a:t>3D X-rays Imaging system</a:t>
            </a:r>
          </a:p>
          <a:p>
            <a:pPr>
              <a:lnSpc>
                <a:spcPct val="100000"/>
              </a:lnSpc>
            </a:pPr>
            <a:r>
              <a:rPr lang="en-GB" i="1" dirty="0" smtClean="0"/>
              <a:t>D-Beam Ltd: OASYS, JETDOSE, </a:t>
            </a:r>
            <a:r>
              <a:rPr lang="en-GB" i="1" dirty="0" err="1" smtClean="0"/>
              <a:t>qHAM</a:t>
            </a:r>
            <a:r>
              <a:rPr lang="en-GB" i="1" dirty="0" smtClean="0"/>
              <a:t>, </a:t>
            </a:r>
            <a:r>
              <a:rPr lang="en-GB" i="1" dirty="0" err="1" smtClean="0"/>
              <a:t>QuantumJet</a:t>
            </a:r>
            <a:endParaRPr lang="en-GB" i="1" dirty="0" smtClean="0"/>
          </a:p>
          <a:p>
            <a:endParaRPr lang="en-GB" i="1" dirty="0" smtClean="0"/>
          </a:p>
        </p:txBody>
      </p:sp>
      <p:sp>
        <p:nvSpPr>
          <p:cNvPr id="8" name="TextBox 7"/>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4009755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1">
            <a:extLst>
              <a:ext uri="{FF2B5EF4-FFF2-40B4-BE49-F238E27FC236}">
                <a16:creationId xmlns:a16="http://schemas.microsoft.com/office/drawing/2014/main" id="{4087947C-CE53-4244-B0A6-C167D2E369BA}"/>
              </a:ext>
            </a:extLst>
          </p:cNvPr>
          <p:cNvSpPr>
            <a:spLocks noGrp="1"/>
          </p:cNvSpPr>
          <p:nvPr>
            <p:ph type="title"/>
          </p:nvPr>
        </p:nvSpPr>
        <p:spPr>
          <a:xfrm>
            <a:off x="0" y="0"/>
            <a:ext cx="12191999" cy="1088021"/>
          </a:xfrm>
        </p:spPr>
        <p:txBody>
          <a:bodyPr lIns="360000"/>
          <a:lstStyle/>
          <a:p>
            <a:r>
              <a:rPr lang="en-GB" sz="3600" b="1" dirty="0" smtClean="0">
                <a:solidFill>
                  <a:prstClr val="white"/>
                </a:solidFill>
              </a:rPr>
              <a:t>STFC-funded Gas Jet technology</a:t>
            </a:r>
            <a:endParaRPr lang="en-GB" dirty="0">
              <a:solidFill>
                <a:schemeClr val="bg1"/>
              </a:solidFill>
            </a:endParaRPr>
          </a:p>
        </p:txBody>
      </p:sp>
      <p:pic>
        <p:nvPicPr>
          <p:cNvPr id="2" name="Gas jet shaping">
            <a:hlinkClick r:id="" action="ppaction://media"/>
            <a:extLst>
              <a:ext uri="{FF2B5EF4-FFF2-40B4-BE49-F238E27FC236}">
                <a16:creationId xmlns:a16="http://schemas.microsoft.com/office/drawing/2014/main" id="{44FE6761-4766-43E1-830E-AA70D3978DC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28976" y="2112936"/>
            <a:ext cx="5222274" cy="2937529"/>
          </a:xfrm>
          <a:prstGeom prst="rect">
            <a:avLst/>
          </a:prstGeom>
        </p:spPr>
      </p:pic>
      <p:sp>
        <p:nvSpPr>
          <p:cNvPr id="4" name="TextBox 3">
            <a:extLst>
              <a:ext uri="{FF2B5EF4-FFF2-40B4-BE49-F238E27FC236}">
                <a16:creationId xmlns:a16="http://schemas.microsoft.com/office/drawing/2014/main" id="{16411830-7379-4D20-91D7-AF34CEDF90AD}"/>
              </a:ext>
            </a:extLst>
          </p:cNvPr>
          <p:cNvSpPr txBox="1"/>
          <p:nvPr/>
        </p:nvSpPr>
        <p:spPr>
          <a:xfrm>
            <a:off x="628976" y="5111834"/>
            <a:ext cx="5222274" cy="461665"/>
          </a:xfrm>
          <a:prstGeom prst="rect">
            <a:avLst/>
          </a:prstGeom>
          <a:noFill/>
        </p:spPr>
        <p:txBody>
          <a:bodyPr wrap="square" rtlCol="0">
            <a:spAutoFit/>
          </a:bodyPr>
          <a:lstStyle/>
          <a:p>
            <a:pPr algn="ctr"/>
            <a:r>
              <a:rPr lang="en-US" sz="2400" dirty="0"/>
              <a:t>Gas jet shaping</a:t>
            </a:r>
            <a:endParaRPr lang="en-GB" sz="2400" dirty="0"/>
          </a:p>
        </p:txBody>
      </p:sp>
      <p:grpSp>
        <p:nvGrpSpPr>
          <p:cNvPr id="5" name="Group 4">
            <a:extLst>
              <a:ext uri="{FF2B5EF4-FFF2-40B4-BE49-F238E27FC236}">
                <a16:creationId xmlns:a16="http://schemas.microsoft.com/office/drawing/2014/main" id="{55F75584-8B78-4F0F-B9C8-B42D42510C04}"/>
              </a:ext>
            </a:extLst>
          </p:cNvPr>
          <p:cNvGrpSpPr/>
          <p:nvPr/>
        </p:nvGrpSpPr>
        <p:grpSpPr>
          <a:xfrm>
            <a:off x="7110064" y="1509089"/>
            <a:ext cx="4050990" cy="4405344"/>
            <a:chOff x="7110064" y="1509089"/>
            <a:chExt cx="4050990" cy="4405344"/>
          </a:xfrm>
        </p:grpSpPr>
        <p:pic>
          <p:nvPicPr>
            <p:cNvPr id="106" name="Picture 105">
              <a:extLst>
                <a:ext uri="{FF2B5EF4-FFF2-40B4-BE49-F238E27FC236}">
                  <a16:creationId xmlns:a16="http://schemas.microsoft.com/office/drawing/2014/main" id="{8B849B5C-0F47-450C-AE40-BFA08D86DD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7142809" y="2243001"/>
              <a:ext cx="4018245" cy="3671432"/>
            </a:xfrm>
            <a:prstGeom prst="rect">
              <a:avLst/>
            </a:prstGeom>
            <a:noFill/>
            <a:ln>
              <a:noFill/>
            </a:ln>
          </p:spPr>
        </p:pic>
        <p:sp>
          <p:nvSpPr>
            <p:cNvPr id="107" name="Down Arrow 88">
              <a:extLst>
                <a:ext uri="{FF2B5EF4-FFF2-40B4-BE49-F238E27FC236}">
                  <a16:creationId xmlns:a16="http://schemas.microsoft.com/office/drawing/2014/main" id="{6C2A144E-B7A7-41AF-ABAC-60584796B29E}"/>
                </a:ext>
              </a:extLst>
            </p:cNvPr>
            <p:cNvSpPr/>
            <p:nvPr/>
          </p:nvSpPr>
          <p:spPr>
            <a:xfrm rot="10800000">
              <a:off x="8973134" y="3020506"/>
              <a:ext cx="334620" cy="1499251"/>
            </a:xfrm>
            <a:prstGeom prst="downArrow">
              <a:avLst>
                <a:gd name="adj1" fmla="val 53857"/>
                <a:gd name="adj2" fmla="val 10640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grpSp>
          <p:nvGrpSpPr>
            <p:cNvPr id="109" name="Group 16">
              <a:extLst>
                <a:ext uri="{FF2B5EF4-FFF2-40B4-BE49-F238E27FC236}">
                  <a16:creationId xmlns:a16="http://schemas.microsoft.com/office/drawing/2014/main" id="{60302F45-A1DF-46B7-B508-A767C5406E7C}"/>
                </a:ext>
              </a:extLst>
            </p:cNvPr>
            <p:cNvGrpSpPr>
              <a:grpSpLocks noChangeAspect="1"/>
            </p:cNvGrpSpPr>
            <p:nvPr/>
          </p:nvGrpSpPr>
          <p:grpSpPr>
            <a:xfrm rot="21449118">
              <a:off x="9020162" y="4676169"/>
              <a:ext cx="296952" cy="225401"/>
              <a:chOff x="4898030" y="3284984"/>
              <a:chExt cx="754090" cy="572391"/>
            </a:xfrm>
          </p:grpSpPr>
          <p:grpSp>
            <p:nvGrpSpPr>
              <p:cNvPr id="110" name="Group 17">
                <a:extLst>
                  <a:ext uri="{FF2B5EF4-FFF2-40B4-BE49-F238E27FC236}">
                    <a16:creationId xmlns:a16="http://schemas.microsoft.com/office/drawing/2014/main" id="{B89C611B-7883-4EE2-B857-F69E4152C091}"/>
                  </a:ext>
                </a:extLst>
              </p:cNvPr>
              <p:cNvGrpSpPr/>
              <p:nvPr/>
            </p:nvGrpSpPr>
            <p:grpSpPr>
              <a:xfrm>
                <a:off x="5202830" y="3356992"/>
                <a:ext cx="213921" cy="216024"/>
                <a:chOff x="2341853" y="2120210"/>
                <a:chExt cx="720069" cy="504056"/>
              </a:xfrm>
            </p:grpSpPr>
            <p:sp>
              <p:nvSpPr>
                <p:cNvPr id="192" name="Flowchart: Connector 191">
                  <a:extLst>
                    <a:ext uri="{FF2B5EF4-FFF2-40B4-BE49-F238E27FC236}">
                      <a16:creationId xmlns:a16="http://schemas.microsoft.com/office/drawing/2014/main" id="{6E89BBB3-421D-4D10-8829-80AD8CBB64D3}"/>
                    </a:ext>
                  </a:extLst>
                </p:cNvPr>
                <p:cNvSpPr/>
                <p:nvPr/>
              </p:nvSpPr>
              <p:spPr>
                <a:xfrm>
                  <a:off x="2341853" y="2120210"/>
                  <a:ext cx="720069" cy="504056"/>
                </a:xfrm>
                <a:prstGeom prst="flowChartConnec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3" name="Group 40">
                  <a:extLst>
                    <a:ext uri="{FF2B5EF4-FFF2-40B4-BE49-F238E27FC236}">
                      <a16:creationId xmlns:a16="http://schemas.microsoft.com/office/drawing/2014/main" id="{37C484B8-26EC-4F81-BDFD-8AAEFC7F2845}"/>
                    </a:ext>
                  </a:extLst>
                </p:cNvPr>
                <p:cNvGrpSpPr/>
                <p:nvPr/>
              </p:nvGrpSpPr>
              <p:grpSpPr>
                <a:xfrm>
                  <a:off x="2487960" y="2192218"/>
                  <a:ext cx="427856" cy="360040"/>
                  <a:chOff x="2487960" y="2192218"/>
                  <a:chExt cx="423664" cy="360040"/>
                </a:xfrm>
              </p:grpSpPr>
              <p:cxnSp>
                <p:nvCxnSpPr>
                  <p:cNvPr id="194" name="Straight Connector 193">
                    <a:extLst>
                      <a:ext uri="{FF2B5EF4-FFF2-40B4-BE49-F238E27FC236}">
                        <a16:creationId xmlns:a16="http://schemas.microsoft.com/office/drawing/2014/main" id="{9C85C0B7-0F34-4B5B-9D67-02AAA6C29E48}"/>
                      </a:ext>
                    </a:extLst>
                  </p:cNvPr>
                  <p:cNvCxnSpPr/>
                  <p:nvPr/>
                </p:nvCxnSpPr>
                <p:spPr>
                  <a:xfrm>
                    <a:off x="2699792" y="219221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1A3FEEA-709A-4B59-9D47-327699CF8869}"/>
                      </a:ext>
                    </a:extLst>
                  </p:cNvPr>
                  <p:cNvCxnSpPr/>
                  <p:nvPr/>
                </p:nvCxnSpPr>
                <p:spPr>
                  <a:xfrm>
                    <a:off x="2487960" y="2372238"/>
                    <a:ext cx="42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1" name="Group 18">
                <a:extLst>
                  <a:ext uri="{FF2B5EF4-FFF2-40B4-BE49-F238E27FC236}">
                    <a16:creationId xmlns:a16="http://schemas.microsoft.com/office/drawing/2014/main" id="{F10D30A3-8B75-4BC1-B32C-2EF72B524AB8}"/>
                  </a:ext>
                </a:extLst>
              </p:cNvPr>
              <p:cNvGrpSpPr/>
              <p:nvPr/>
            </p:nvGrpSpPr>
            <p:grpSpPr>
              <a:xfrm>
                <a:off x="4898030" y="3284984"/>
                <a:ext cx="754090" cy="572391"/>
                <a:chOff x="4898030" y="3284984"/>
                <a:chExt cx="754090" cy="572391"/>
              </a:xfrm>
            </p:grpSpPr>
            <p:grpSp>
              <p:nvGrpSpPr>
                <p:cNvPr id="172" name="Group 19">
                  <a:extLst>
                    <a:ext uri="{FF2B5EF4-FFF2-40B4-BE49-F238E27FC236}">
                      <a16:creationId xmlns:a16="http://schemas.microsoft.com/office/drawing/2014/main" id="{DF9D6278-E043-4D65-830A-B1D8CFFA7C9D}"/>
                    </a:ext>
                  </a:extLst>
                </p:cNvPr>
                <p:cNvGrpSpPr/>
                <p:nvPr/>
              </p:nvGrpSpPr>
              <p:grpSpPr>
                <a:xfrm>
                  <a:off x="4898030" y="3488951"/>
                  <a:ext cx="213921" cy="216024"/>
                  <a:chOff x="2341853" y="2120210"/>
                  <a:chExt cx="720069" cy="504056"/>
                </a:xfrm>
              </p:grpSpPr>
              <p:sp>
                <p:nvSpPr>
                  <p:cNvPr id="188" name="Flowchart: Connector 187">
                    <a:extLst>
                      <a:ext uri="{FF2B5EF4-FFF2-40B4-BE49-F238E27FC236}">
                        <a16:creationId xmlns:a16="http://schemas.microsoft.com/office/drawing/2014/main" id="{52B0E361-950B-4ECE-979F-BE4B75FBDDC7}"/>
                      </a:ext>
                    </a:extLst>
                  </p:cNvPr>
                  <p:cNvSpPr/>
                  <p:nvPr/>
                </p:nvSpPr>
                <p:spPr>
                  <a:xfrm>
                    <a:off x="2341853" y="2120210"/>
                    <a:ext cx="720069" cy="504056"/>
                  </a:xfrm>
                  <a:prstGeom prst="flowChartConnec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36">
                    <a:extLst>
                      <a:ext uri="{FF2B5EF4-FFF2-40B4-BE49-F238E27FC236}">
                        <a16:creationId xmlns:a16="http://schemas.microsoft.com/office/drawing/2014/main" id="{FEF654D5-C0E2-4164-95EC-8018F0A96903}"/>
                      </a:ext>
                    </a:extLst>
                  </p:cNvPr>
                  <p:cNvGrpSpPr/>
                  <p:nvPr/>
                </p:nvGrpSpPr>
                <p:grpSpPr>
                  <a:xfrm>
                    <a:off x="2487960" y="2192218"/>
                    <a:ext cx="427856" cy="360040"/>
                    <a:chOff x="2487960" y="2192218"/>
                    <a:chExt cx="423664" cy="360040"/>
                  </a:xfrm>
                </p:grpSpPr>
                <p:cxnSp>
                  <p:nvCxnSpPr>
                    <p:cNvPr id="190" name="Straight Connector 189">
                      <a:extLst>
                        <a:ext uri="{FF2B5EF4-FFF2-40B4-BE49-F238E27FC236}">
                          <a16:creationId xmlns:a16="http://schemas.microsoft.com/office/drawing/2014/main" id="{C0060FC0-EE04-4923-A00E-84689BA4140F}"/>
                        </a:ext>
                      </a:extLst>
                    </p:cNvPr>
                    <p:cNvCxnSpPr/>
                    <p:nvPr/>
                  </p:nvCxnSpPr>
                  <p:spPr>
                    <a:xfrm>
                      <a:off x="2699792" y="219221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B079D41-A590-4B7B-9C2C-5BC70FD40C46}"/>
                        </a:ext>
                      </a:extLst>
                    </p:cNvPr>
                    <p:cNvCxnSpPr/>
                    <p:nvPr/>
                  </p:nvCxnSpPr>
                  <p:spPr>
                    <a:xfrm>
                      <a:off x="2487960" y="2372238"/>
                      <a:ext cx="42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3" name="Group 20">
                  <a:extLst>
                    <a:ext uri="{FF2B5EF4-FFF2-40B4-BE49-F238E27FC236}">
                      <a16:creationId xmlns:a16="http://schemas.microsoft.com/office/drawing/2014/main" id="{E05BC3E1-E069-47E6-B35C-2D7AD54914F7}"/>
                    </a:ext>
                  </a:extLst>
                </p:cNvPr>
                <p:cNvGrpSpPr/>
                <p:nvPr/>
              </p:nvGrpSpPr>
              <p:grpSpPr>
                <a:xfrm>
                  <a:off x="5050430" y="3641351"/>
                  <a:ext cx="213921" cy="216024"/>
                  <a:chOff x="2341853" y="2120210"/>
                  <a:chExt cx="720069" cy="504056"/>
                </a:xfrm>
              </p:grpSpPr>
              <p:sp>
                <p:nvSpPr>
                  <p:cNvPr id="184" name="Flowchart: Connector 183">
                    <a:extLst>
                      <a:ext uri="{FF2B5EF4-FFF2-40B4-BE49-F238E27FC236}">
                        <a16:creationId xmlns:a16="http://schemas.microsoft.com/office/drawing/2014/main" id="{D616A0EB-6844-4D69-A5FA-8266FAA73FE9}"/>
                      </a:ext>
                    </a:extLst>
                  </p:cNvPr>
                  <p:cNvSpPr/>
                  <p:nvPr/>
                </p:nvSpPr>
                <p:spPr>
                  <a:xfrm>
                    <a:off x="2341853" y="2120210"/>
                    <a:ext cx="720069" cy="504056"/>
                  </a:xfrm>
                  <a:prstGeom prst="flowChartConnec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5" name="Group 32">
                    <a:extLst>
                      <a:ext uri="{FF2B5EF4-FFF2-40B4-BE49-F238E27FC236}">
                        <a16:creationId xmlns:a16="http://schemas.microsoft.com/office/drawing/2014/main" id="{7E1628D1-8BF9-489A-90F8-D562D9305410}"/>
                      </a:ext>
                    </a:extLst>
                  </p:cNvPr>
                  <p:cNvGrpSpPr/>
                  <p:nvPr/>
                </p:nvGrpSpPr>
                <p:grpSpPr>
                  <a:xfrm>
                    <a:off x="2487960" y="2192218"/>
                    <a:ext cx="427856" cy="360040"/>
                    <a:chOff x="2487960" y="2192218"/>
                    <a:chExt cx="423664" cy="360040"/>
                  </a:xfrm>
                </p:grpSpPr>
                <p:cxnSp>
                  <p:nvCxnSpPr>
                    <p:cNvPr id="186" name="Straight Connector 185">
                      <a:extLst>
                        <a:ext uri="{FF2B5EF4-FFF2-40B4-BE49-F238E27FC236}">
                          <a16:creationId xmlns:a16="http://schemas.microsoft.com/office/drawing/2014/main" id="{F2279696-0D81-4C53-8CC5-3B4A3CD50B5A}"/>
                        </a:ext>
                      </a:extLst>
                    </p:cNvPr>
                    <p:cNvCxnSpPr/>
                    <p:nvPr/>
                  </p:nvCxnSpPr>
                  <p:spPr>
                    <a:xfrm>
                      <a:off x="2699792" y="219221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BAE86B1-00C2-49FC-A7D7-F380FE7EC3A5}"/>
                        </a:ext>
                      </a:extLst>
                    </p:cNvPr>
                    <p:cNvCxnSpPr/>
                    <p:nvPr/>
                  </p:nvCxnSpPr>
                  <p:spPr>
                    <a:xfrm>
                      <a:off x="2487960" y="2372238"/>
                      <a:ext cx="42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4" name="Group 21">
                  <a:extLst>
                    <a:ext uri="{FF2B5EF4-FFF2-40B4-BE49-F238E27FC236}">
                      <a16:creationId xmlns:a16="http://schemas.microsoft.com/office/drawing/2014/main" id="{8DB0B73D-2D97-47F4-A8B1-3E904453817B}"/>
                    </a:ext>
                  </a:extLst>
                </p:cNvPr>
                <p:cNvGrpSpPr/>
                <p:nvPr/>
              </p:nvGrpSpPr>
              <p:grpSpPr>
                <a:xfrm>
                  <a:off x="5438199" y="3284984"/>
                  <a:ext cx="213921" cy="216024"/>
                  <a:chOff x="2341853" y="2120210"/>
                  <a:chExt cx="720069" cy="504056"/>
                </a:xfrm>
              </p:grpSpPr>
              <p:sp>
                <p:nvSpPr>
                  <p:cNvPr id="180" name="Flowchart: Connector 179">
                    <a:extLst>
                      <a:ext uri="{FF2B5EF4-FFF2-40B4-BE49-F238E27FC236}">
                        <a16:creationId xmlns:a16="http://schemas.microsoft.com/office/drawing/2014/main" id="{B4CDC53A-DB92-4A92-94D5-C2263D036AA0}"/>
                      </a:ext>
                    </a:extLst>
                  </p:cNvPr>
                  <p:cNvSpPr/>
                  <p:nvPr/>
                </p:nvSpPr>
                <p:spPr>
                  <a:xfrm>
                    <a:off x="2341853" y="2120210"/>
                    <a:ext cx="720069" cy="504056"/>
                  </a:xfrm>
                  <a:prstGeom prst="flowChartConnec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1" name="Group 28">
                    <a:extLst>
                      <a:ext uri="{FF2B5EF4-FFF2-40B4-BE49-F238E27FC236}">
                        <a16:creationId xmlns:a16="http://schemas.microsoft.com/office/drawing/2014/main" id="{89F77AA9-033A-4939-A78F-D749E30FF5F4}"/>
                      </a:ext>
                    </a:extLst>
                  </p:cNvPr>
                  <p:cNvGrpSpPr/>
                  <p:nvPr/>
                </p:nvGrpSpPr>
                <p:grpSpPr>
                  <a:xfrm>
                    <a:off x="2487960" y="2192218"/>
                    <a:ext cx="427856" cy="360040"/>
                    <a:chOff x="2487960" y="2192218"/>
                    <a:chExt cx="423664" cy="360040"/>
                  </a:xfrm>
                </p:grpSpPr>
                <p:cxnSp>
                  <p:nvCxnSpPr>
                    <p:cNvPr id="182" name="Straight Connector 181">
                      <a:extLst>
                        <a:ext uri="{FF2B5EF4-FFF2-40B4-BE49-F238E27FC236}">
                          <a16:creationId xmlns:a16="http://schemas.microsoft.com/office/drawing/2014/main" id="{123BD28A-0FAE-4691-8998-D0E1C27B24BB}"/>
                        </a:ext>
                      </a:extLst>
                    </p:cNvPr>
                    <p:cNvCxnSpPr/>
                    <p:nvPr/>
                  </p:nvCxnSpPr>
                  <p:spPr>
                    <a:xfrm>
                      <a:off x="2699792" y="219221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6CD5645-8812-4CFB-8FF6-DEECFD916E3C}"/>
                        </a:ext>
                      </a:extLst>
                    </p:cNvPr>
                    <p:cNvCxnSpPr/>
                    <p:nvPr/>
                  </p:nvCxnSpPr>
                  <p:spPr>
                    <a:xfrm>
                      <a:off x="2487960" y="2372238"/>
                      <a:ext cx="42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5" name="Group 22">
                  <a:extLst>
                    <a:ext uri="{FF2B5EF4-FFF2-40B4-BE49-F238E27FC236}">
                      <a16:creationId xmlns:a16="http://schemas.microsoft.com/office/drawing/2014/main" id="{6799C399-28F8-4AE1-9FDF-78D27C089736}"/>
                    </a:ext>
                  </a:extLst>
                </p:cNvPr>
                <p:cNvGrpSpPr/>
                <p:nvPr/>
              </p:nvGrpSpPr>
              <p:grpSpPr>
                <a:xfrm>
                  <a:off x="5258807" y="3549757"/>
                  <a:ext cx="213921" cy="216024"/>
                  <a:chOff x="1980395" y="1897919"/>
                  <a:chExt cx="720070" cy="504056"/>
                </a:xfrm>
              </p:grpSpPr>
              <p:sp>
                <p:nvSpPr>
                  <p:cNvPr id="176" name="Flowchart: Connector 175">
                    <a:extLst>
                      <a:ext uri="{FF2B5EF4-FFF2-40B4-BE49-F238E27FC236}">
                        <a16:creationId xmlns:a16="http://schemas.microsoft.com/office/drawing/2014/main" id="{3ABBA001-B27F-4321-9F30-2D3B49E630E2}"/>
                      </a:ext>
                    </a:extLst>
                  </p:cNvPr>
                  <p:cNvSpPr/>
                  <p:nvPr/>
                </p:nvSpPr>
                <p:spPr>
                  <a:xfrm>
                    <a:off x="1980395" y="1897919"/>
                    <a:ext cx="720070" cy="504056"/>
                  </a:xfrm>
                  <a:prstGeom prst="flowChartConnec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7" name="Group 24">
                    <a:extLst>
                      <a:ext uri="{FF2B5EF4-FFF2-40B4-BE49-F238E27FC236}">
                        <a16:creationId xmlns:a16="http://schemas.microsoft.com/office/drawing/2014/main" id="{226423BD-B5DC-4428-ABB7-219DA2CD1122}"/>
                      </a:ext>
                    </a:extLst>
                  </p:cNvPr>
                  <p:cNvGrpSpPr/>
                  <p:nvPr/>
                </p:nvGrpSpPr>
                <p:grpSpPr>
                  <a:xfrm>
                    <a:off x="2126500" y="1995255"/>
                    <a:ext cx="427856" cy="360040"/>
                    <a:chOff x="2130042" y="1995255"/>
                    <a:chExt cx="423664" cy="360040"/>
                  </a:xfrm>
                </p:grpSpPr>
                <p:cxnSp>
                  <p:nvCxnSpPr>
                    <p:cNvPr id="178" name="Straight Connector 177">
                      <a:extLst>
                        <a:ext uri="{FF2B5EF4-FFF2-40B4-BE49-F238E27FC236}">
                          <a16:creationId xmlns:a16="http://schemas.microsoft.com/office/drawing/2014/main" id="{0E24C27E-5C7C-471F-95D8-B0FC4B4E8031}"/>
                        </a:ext>
                      </a:extLst>
                    </p:cNvPr>
                    <p:cNvCxnSpPr/>
                    <p:nvPr/>
                  </p:nvCxnSpPr>
                  <p:spPr>
                    <a:xfrm>
                      <a:off x="2340284" y="1995255"/>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1B36EF5-ADF0-4545-B842-48066F63ECF0}"/>
                        </a:ext>
                      </a:extLst>
                    </p:cNvPr>
                    <p:cNvCxnSpPr/>
                    <p:nvPr/>
                  </p:nvCxnSpPr>
                  <p:spPr>
                    <a:xfrm>
                      <a:off x="2130042" y="2149949"/>
                      <a:ext cx="42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96" name="Group 43">
              <a:extLst>
                <a:ext uri="{FF2B5EF4-FFF2-40B4-BE49-F238E27FC236}">
                  <a16:creationId xmlns:a16="http://schemas.microsoft.com/office/drawing/2014/main" id="{0D883805-1DAA-4BBD-AE28-402B6B6701A1}"/>
                </a:ext>
              </a:extLst>
            </p:cNvPr>
            <p:cNvGrpSpPr/>
            <p:nvPr/>
          </p:nvGrpSpPr>
          <p:grpSpPr>
            <a:xfrm>
              <a:off x="8489058" y="2707116"/>
              <a:ext cx="1295400" cy="323165"/>
              <a:chOff x="4564852" y="2370843"/>
              <a:chExt cx="1610445" cy="393498"/>
            </a:xfrm>
          </p:grpSpPr>
          <p:sp>
            <p:nvSpPr>
              <p:cNvPr id="197" name="Can 128">
                <a:extLst>
                  <a:ext uri="{FF2B5EF4-FFF2-40B4-BE49-F238E27FC236}">
                    <a16:creationId xmlns:a16="http://schemas.microsoft.com/office/drawing/2014/main" id="{3BAE347A-0B09-4094-B5BF-A9E40453631F}"/>
                  </a:ext>
                </a:extLst>
              </p:cNvPr>
              <p:cNvSpPr/>
              <p:nvPr/>
            </p:nvSpPr>
            <p:spPr>
              <a:xfrm>
                <a:off x="4564852" y="2392398"/>
                <a:ext cx="1610445" cy="360039"/>
              </a:xfrm>
              <a:prstGeom prst="can">
                <a:avLst>
                  <a:gd name="adj" fmla="val 50000"/>
                </a:avLst>
              </a:prstGeom>
              <a:solidFill>
                <a:schemeClr val="accent3">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98" name="TextBox 197">
                <a:extLst>
                  <a:ext uri="{FF2B5EF4-FFF2-40B4-BE49-F238E27FC236}">
                    <a16:creationId xmlns:a16="http://schemas.microsoft.com/office/drawing/2014/main" id="{2802868C-173E-4C8B-9787-53D6171C721A}"/>
                  </a:ext>
                </a:extLst>
              </p:cNvPr>
              <p:cNvSpPr txBox="1"/>
              <p:nvPr/>
            </p:nvSpPr>
            <p:spPr>
              <a:xfrm>
                <a:off x="5039266" y="2370843"/>
                <a:ext cx="693914" cy="393498"/>
              </a:xfrm>
              <a:prstGeom prst="rect">
                <a:avLst/>
              </a:prstGeom>
              <a:noFill/>
            </p:spPr>
            <p:txBody>
              <a:bodyPr wrap="none" rtlCol="0">
                <a:spAutoFit/>
              </a:bodyPr>
              <a:lstStyle/>
              <a:p>
                <a:r>
                  <a:rPr lang="en-GB" sz="1500" b="1"/>
                  <a:t>MCP</a:t>
                </a:r>
              </a:p>
            </p:txBody>
          </p:sp>
        </p:grpSp>
        <p:grpSp>
          <p:nvGrpSpPr>
            <p:cNvPr id="199" name="Group 46">
              <a:extLst>
                <a:ext uri="{FF2B5EF4-FFF2-40B4-BE49-F238E27FC236}">
                  <a16:creationId xmlns:a16="http://schemas.microsoft.com/office/drawing/2014/main" id="{629797E5-36E5-4BC2-A559-B39D3BEEFEDB}"/>
                </a:ext>
              </a:extLst>
            </p:cNvPr>
            <p:cNvGrpSpPr/>
            <p:nvPr/>
          </p:nvGrpSpPr>
          <p:grpSpPr>
            <a:xfrm>
              <a:off x="8856716" y="2723922"/>
              <a:ext cx="540074" cy="266700"/>
              <a:chOff x="1438123" y="1676400"/>
              <a:chExt cx="540074" cy="266700"/>
            </a:xfrm>
          </p:grpSpPr>
          <p:grpSp>
            <p:nvGrpSpPr>
              <p:cNvPr id="200" name="Group 47">
                <a:extLst>
                  <a:ext uri="{FF2B5EF4-FFF2-40B4-BE49-F238E27FC236}">
                    <a16:creationId xmlns:a16="http://schemas.microsoft.com/office/drawing/2014/main" id="{E94EE2DC-51FB-4174-A37A-5D7B7550CAC7}"/>
                  </a:ext>
                </a:extLst>
              </p:cNvPr>
              <p:cNvGrpSpPr/>
              <p:nvPr/>
            </p:nvGrpSpPr>
            <p:grpSpPr>
              <a:xfrm>
                <a:off x="1547664" y="1676400"/>
                <a:ext cx="125733" cy="114300"/>
                <a:chOff x="1547664" y="1676400"/>
                <a:chExt cx="251467" cy="228600"/>
              </a:xfrm>
            </p:grpSpPr>
            <p:sp>
              <p:nvSpPr>
                <p:cNvPr id="226" name="Oval 225">
                  <a:extLst>
                    <a:ext uri="{FF2B5EF4-FFF2-40B4-BE49-F238E27FC236}">
                      <a16:creationId xmlns:a16="http://schemas.microsoft.com/office/drawing/2014/main" id="{60569C11-7AAB-452F-ACE9-0FA11878BDA3}"/>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46C41F5-DEE0-40C2-9740-99C06B669F4A}"/>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 name="Group 48">
                <a:extLst>
                  <a:ext uri="{FF2B5EF4-FFF2-40B4-BE49-F238E27FC236}">
                    <a16:creationId xmlns:a16="http://schemas.microsoft.com/office/drawing/2014/main" id="{16240FDC-0CEE-4E47-A9B0-3FBF4B67B2AB}"/>
                  </a:ext>
                </a:extLst>
              </p:cNvPr>
              <p:cNvGrpSpPr/>
              <p:nvPr/>
            </p:nvGrpSpPr>
            <p:grpSpPr>
              <a:xfrm>
                <a:off x="1752600" y="1676400"/>
                <a:ext cx="125733" cy="114300"/>
                <a:chOff x="1547664" y="1676400"/>
                <a:chExt cx="251467" cy="228600"/>
              </a:xfrm>
            </p:grpSpPr>
            <p:sp>
              <p:nvSpPr>
                <p:cNvPr id="224" name="Oval 223">
                  <a:extLst>
                    <a:ext uri="{FF2B5EF4-FFF2-40B4-BE49-F238E27FC236}">
                      <a16:creationId xmlns:a16="http://schemas.microsoft.com/office/drawing/2014/main" id="{7B521A33-8995-4FDE-BDDD-AE4C94B4533F}"/>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22833F57-7049-4A40-A0E5-911908717F17}"/>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 name="Group 49">
                <a:extLst>
                  <a:ext uri="{FF2B5EF4-FFF2-40B4-BE49-F238E27FC236}">
                    <a16:creationId xmlns:a16="http://schemas.microsoft.com/office/drawing/2014/main" id="{010C9D22-44BC-4F40-83C9-064A02BD86B5}"/>
                  </a:ext>
                </a:extLst>
              </p:cNvPr>
              <p:cNvGrpSpPr/>
              <p:nvPr/>
            </p:nvGrpSpPr>
            <p:grpSpPr>
              <a:xfrm>
                <a:off x="1852464" y="1714500"/>
                <a:ext cx="125733" cy="114300"/>
                <a:chOff x="1547664" y="1676400"/>
                <a:chExt cx="251467" cy="228600"/>
              </a:xfrm>
            </p:grpSpPr>
            <p:sp>
              <p:nvSpPr>
                <p:cNvPr id="222" name="Oval 221">
                  <a:extLst>
                    <a:ext uri="{FF2B5EF4-FFF2-40B4-BE49-F238E27FC236}">
                      <a16:creationId xmlns:a16="http://schemas.microsoft.com/office/drawing/2014/main" id="{70D74CCC-6CA9-44E4-AADB-1193B67DBB29}"/>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15DBA0E7-D795-4647-9CAA-EAF9EE5ABD2A}"/>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 name="Group 50">
                <a:extLst>
                  <a:ext uri="{FF2B5EF4-FFF2-40B4-BE49-F238E27FC236}">
                    <a16:creationId xmlns:a16="http://schemas.microsoft.com/office/drawing/2014/main" id="{E4219CB4-8EA8-4E22-9308-66161C65AF79}"/>
                  </a:ext>
                </a:extLst>
              </p:cNvPr>
              <p:cNvGrpSpPr/>
              <p:nvPr/>
            </p:nvGrpSpPr>
            <p:grpSpPr>
              <a:xfrm>
                <a:off x="1438123" y="1752600"/>
                <a:ext cx="516410" cy="190500"/>
                <a:chOff x="1438123" y="1752600"/>
                <a:chExt cx="516410" cy="190500"/>
              </a:xfrm>
            </p:grpSpPr>
            <p:grpSp>
              <p:nvGrpSpPr>
                <p:cNvPr id="204" name="Group 51">
                  <a:extLst>
                    <a:ext uri="{FF2B5EF4-FFF2-40B4-BE49-F238E27FC236}">
                      <a16:creationId xmlns:a16="http://schemas.microsoft.com/office/drawing/2014/main" id="{6C9F668A-F126-45B1-93D4-8E27A177D9A9}"/>
                    </a:ext>
                  </a:extLst>
                </p:cNvPr>
                <p:cNvGrpSpPr/>
                <p:nvPr/>
              </p:nvGrpSpPr>
              <p:grpSpPr>
                <a:xfrm>
                  <a:off x="1700064" y="1752600"/>
                  <a:ext cx="125733" cy="114300"/>
                  <a:chOff x="1547664" y="1676400"/>
                  <a:chExt cx="251467" cy="228600"/>
                </a:xfrm>
              </p:grpSpPr>
              <p:sp>
                <p:nvSpPr>
                  <p:cNvPr id="220" name="Oval 219">
                    <a:extLst>
                      <a:ext uri="{FF2B5EF4-FFF2-40B4-BE49-F238E27FC236}">
                        <a16:creationId xmlns:a16="http://schemas.microsoft.com/office/drawing/2014/main" id="{5F1BE8F8-B013-4710-A056-54A3416EC24C}"/>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FD71FC9F-D3CE-4558-919F-351D9C29CA4E}"/>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 name="Group 52">
                  <a:extLst>
                    <a:ext uri="{FF2B5EF4-FFF2-40B4-BE49-F238E27FC236}">
                      <a16:creationId xmlns:a16="http://schemas.microsoft.com/office/drawing/2014/main" id="{22CA4239-B27A-4BAD-B7E5-259A84C3EE4F}"/>
                    </a:ext>
                  </a:extLst>
                </p:cNvPr>
                <p:cNvGrpSpPr/>
                <p:nvPr/>
              </p:nvGrpSpPr>
              <p:grpSpPr>
                <a:xfrm>
                  <a:off x="1600200" y="1790700"/>
                  <a:ext cx="125733" cy="114300"/>
                  <a:chOff x="1547664" y="1676400"/>
                  <a:chExt cx="251467" cy="228600"/>
                </a:xfrm>
              </p:grpSpPr>
              <p:sp>
                <p:nvSpPr>
                  <p:cNvPr id="218" name="Oval 217">
                    <a:extLst>
                      <a:ext uri="{FF2B5EF4-FFF2-40B4-BE49-F238E27FC236}">
                        <a16:creationId xmlns:a16="http://schemas.microsoft.com/office/drawing/2014/main" id="{035FD742-0629-42AA-8A0B-026901F30347}"/>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0AC95F87-6886-4D5C-8AFD-E9744B3E2F16}"/>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 name="Group 53">
                  <a:extLst>
                    <a:ext uri="{FF2B5EF4-FFF2-40B4-BE49-F238E27FC236}">
                      <a16:creationId xmlns:a16="http://schemas.microsoft.com/office/drawing/2014/main" id="{54DEA023-2DAB-416E-87CF-2E35CC7142FF}"/>
                    </a:ext>
                  </a:extLst>
                </p:cNvPr>
                <p:cNvGrpSpPr/>
                <p:nvPr/>
              </p:nvGrpSpPr>
              <p:grpSpPr>
                <a:xfrm>
                  <a:off x="1828800" y="1828800"/>
                  <a:ext cx="125733" cy="114300"/>
                  <a:chOff x="1547664" y="1676400"/>
                  <a:chExt cx="251467" cy="228600"/>
                </a:xfrm>
              </p:grpSpPr>
              <p:sp>
                <p:nvSpPr>
                  <p:cNvPr id="216" name="Oval 215">
                    <a:extLst>
                      <a:ext uri="{FF2B5EF4-FFF2-40B4-BE49-F238E27FC236}">
                        <a16:creationId xmlns:a16="http://schemas.microsoft.com/office/drawing/2014/main" id="{6ACC9079-16CA-4898-87E6-77B1BFEBD804}"/>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A3A6707E-BA87-42BA-AFC7-1CA5AE9A866A}"/>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 name="Group 54">
                  <a:extLst>
                    <a:ext uri="{FF2B5EF4-FFF2-40B4-BE49-F238E27FC236}">
                      <a16:creationId xmlns:a16="http://schemas.microsoft.com/office/drawing/2014/main" id="{45613A9A-F528-4E31-A4F7-CFCCCA9B5B43}"/>
                    </a:ext>
                  </a:extLst>
                </p:cNvPr>
                <p:cNvGrpSpPr/>
                <p:nvPr/>
              </p:nvGrpSpPr>
              <p:grpSpPr>
                <a:xfrm>
                  <a:off x="1438123" y="1765788"/>
                  <a:ext cx="125733" cy="114300"/>
                  <a:chOff x="1547664" y="1676400"/>
                  <a:chExt cx="251467" cy="228600"/>
                </a:xfrm>
              </p:grpSpPr>
              <p:sp>
                <p:nvSpPr>
                  <p:cNvPr id="214" name="Oval 213">
                    <a:extLst>
                      <a:ext uri="{FF2B5EF4-FFF2-40B4-BE49-F238E27FC236}">
                        <a16:creationId xmlns:a16="http://schemas.microsoft.com/office/drawing/2014/main" id="{CB5C9A21-A26A-443E-B755-8F64805FFCBC}"/>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247886D-9EA2-4700-B106-965933CA871E}"/>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55">
                  <a:extLst>
                    <a:ext uri="{FF2B5EF4-FFF2-40B4-BE49-F238E27FC236}">
                      <a16:creationId xmlns:a16="http://schemas.microsoft.com/office/drawing/2014/main" id="{6A969B97-213F-428B-A4DE-62C035F712EE}"/>
                    </a:ext>
                  </a:extLst>
                </p:cNvPr>
                <p:cNvGrpSpPr/>
                <p:nvPr/>
              </p:nvGrpSpPr>
              <p:grpSpPr>
                <a:xfrm>
                  <a:off x="1700064" y="1828800"/>
                  <a:ext cx="125733" cy="114300"/>
                  <a:chOff x="1547664" y="1676400"/>
                  <a:chExt cx="251467" cy="228600"/>
                </a:xfrm>
              </p:grpSpPr>
              <p:sp>
                <p:nvSpPr>
                  <p:cNvPr id="212" name="Oval 211">
                    <a:extLst>
                      <a:ext uri="{FF2B5EF4-FFF2-40B4-BE49-F238E27FC236}">
                        <a16:creationId xmlns:a16="http://schemas.microsoft.com/office/drawing/2014/main" id="{A864890D-9553-4E20-92EE-39AC9A9CA61D}"/>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3" name="Straight Connector 212">
                    <a:extLst>
                      <a:ext uri="{FF2B5EF4-FFF2-40B4-BE49-F238E27FC236}">
                        <a16:creationId xmlns:a16="http://schemas.microsoft.com/office/drawing/2014/main" id="{73A035C9-22A1-4BB3-BB64-B92D712E2C82}"/>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56">
                  <a:extLst>
                    <a:ext uri="{FF2B5EF4-FFF2-40B4-BE49-F238E27FC236}">
                      <a16:creationId xmlns:a16="http://schemas.microsoft.com/office/drawing/2014/main" id="{C8496BCA-992F-4EFF-BD4E-A32DC9F619EC}"/>
                    </a:ext>
                  </a:extLst>
                </p:cNvPr>
                <p:cNvGrpSpPr/>
                <p:nvPr/>
              </p:nvGrpSpPr>
              <p:grpSpPr>
                <a:xfrm>
                  <a:off x="1524000" y="1828800"/>
                  <a:ext cx="125733" cy="114300"/>
                  <a:chOff x="1547664" y="1676400"/>
                  <a:chExt cx="251467" cy="228600"/>
                </a:xfrm>
              </p:grpSpPr>
              <p:sp>
                <p:nvSpPr>
                  <p:cNvPr id="210" name="Oval 209">
                    <a:extLst>
                      <a:ext uri="{FF2B5EF4-FFF2-40B4-BE49-F238E27FC236}">
                        <a16:creationId xmlns:a16="http://schemas.microsoft.com/office/drawing/2014/main" id="{BE129601-30BE-4030-AA80-467C4A8384D3}"/>
                      </a:ext>
                    </a:extLst>
                  </p:cNvPr>
                  <p:cNvSpPr/>
                  <p:nvPr/>
                </p:nvSpPr>
                <p:spPr>
                  <a:xfrm>
                    <a:off x="1547664" y="1676400"/>
                    <a:ext cx="251467" cy="228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1" name="Straight Connector 210">
                    <a:extLst>
                      <a:ext uri="{FF2B5EF4-FFF2-40B4-BE49-F238E27FC236}">
                        <a16:creationId xmlns:a16="http://schemas.microsoft.com/office/drawing/2014/main" id="{03941F3A-98E8-4D85-B24D-12AD0C1AB36C}"/>
                      </a:ext>
                    </a:extLst>
                  </p:cNvPr>
                  <p:cNvCxnSpPr/>
                  <p:nvPr/>
                </p:nvCxnSpPr>
                <p:spPr>
                  <a:xfrm>
                    <a:off x="1547664" y="1790700"/>
                    <a:ext cx="251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28" name="Can 159">
              <a:extLst>
                <a:ext uri="{FF2B5EF4-FFF2-40B4-BE49-F238E27FC236}">
                  <a16:creationId xmlns:a16="http://schemas.microsoft.com/office/drawing/2014/main" id="{43F5C2E0-2B81-4144-AF7D-A1F216B65395}"/>
                </a:ext>
              </a:extLst>
            </p:cNvPr>
            <p:cNvSpPr/>
            <p:nvPr/>
          </p:nvSpPr>
          <p:spPr>
            <a:xfrm>
              <a:off x="8531216" y="2326117"/>
              <a:ext cx="1188406" cy="72008"/>
            </a:xfrm>
            <a:prstGeom prst="can">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Can 160">
              <a:extLst>
                <a:ext uri="{FF2B5EF4-FFF2-40B4-BE49-F238E27FC236}">
                  <a16:creationId xmlns:a16="http://schemas.microsoft.com/office/drawing/2014/main" id="{A4847AAE-0BCD-4AA2-AA41-653ACE9E546F}"/>
                </a:ext>
              </a:extLst>
            </p:cNvPr>
            <p:cNvSpPr/>
            <p:nvPr/>
          </p:nvSpPr>
          <p:spPr>
            <a:xfrm>
              <a:off x="8810849" y="2321545"/>
              <a:ext cx="667354" cy="76200"/>
            </a:xfrm>
            <a:prstGeom prst="can">
              <a:avLst/>
            </a:prstGeom>
            <a:solidFill>
              <a:srgbClr val="92D050"/>
            </a:solidFill>
            <a:ln w="26425" cap="flat" cmpd="sng" algn="ctr">
              <a:noFill/>
              <a:prstDash val="solid"/>
            </a:ln>
            <a:effectLst>
              <a:glow rad="431800">
                <a:srgbClr val="AD0101">
                  <a:alpha val="46000"/>
                </a:srgbClr>
              </a:glow>
            </a:effectLst>
          </p:spPr>
          <p:txBody>
            <a:bodyPr rtlCol="0" anchor="ctr"/>
            <a:lstStyle/>
            <a:p>
              <a:pPr algn="ctr">
                <a:defRPr/>
              </a:pPr>
              <a:endParaRPr lang="en-GB" kern="0">
                <a:solidFill>
                  <a:prstClr val="white"/>
                </a:solidFill>
                <a:latin typeface="Times New Roman"/>
              </a:endParaRPr>
            </a:p>
          </p:txBody>
        </p:sp>
        <p:grpSp>
          <p:nvGrpSpPr>
            <p:cNvPr id="230" name="Group 78">
              <a:extLst>
                <a:ext uri="{FF2B5EF4-FFF2-40B4-BE49-F238E27FC236}">
                  <a16:creationId xmlns:a16="http://schemas.microsoft.com/office/drawing/2014/main" id="{86608B6D-3213-4D35-A3BA-9D7DED653D3A}"/>
                </a:ext>
              </a:extLst>
            </p:cNvPr>
            <p:cNvGrpSpPr/>
            <p:nvPr/>
          </p:nvGrpSpPr>
          <p:grpSpPr>
            <a:xfrm>
              <a:off x="8880487" y="1564118"/>
              <a:ext cx="549943" cy="491225"/>
              <a:chOff x="1066800" y="1293613"/>
              <a:chExt cx="549943" cy="491225"/>
            </a:xfrm>
            <a:solidFill>
              <a:schemeClr val="tx1">
                <a:lumMod val="65000"/>
                <a:lumOff val="35000"/>
              </a:schemeClr>
            </a:solidFill>
          </p:grpSpPr>
          <p:sp>
            <p:nvSpPr>
              <p:cNvPr id="231" name="Can 162">
                <a:extLst>
                  <a:ext uri="{FF2B5EF4-FFF2-40B4-BE49-F238E27FC236}">
                    <a16:creationId xmlns:a16="http://schemas.microsoft.com/office/drawing/2014/main" id="{E12EE34C-26F1-4300-8D5B-C4D702FA3B64}"/>
                  </a:ext>
                </a:extLst>
              </p:cNvPr>
              <p:cNvSpPr/>
              <p:nvPr/>
            </p:nvSpPr>
            <p:spPr>
              <a:xfrm>
                <a:off x="1217394" y="1556238"/>
                <a:ext cx="239399" cy="228600"/>
              </a:xfrm>
              <a:prstGeom prst="ca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Cube 231">
                <a:extLst>
                  <a:ext uri="{FF2B5EF4-FFF2-40B4-BE49-F238E27FC236}">
                    <a16:creationId xmlns:a16="http://schemas.microsoft.com/office/drawing/2014/main" id="{C26142E2-0E69-4C9F-9CD2-FEAF56602779}"/>
                  </a:ext>
                </a:extLst>
              </p:cNvPr>
              <p:cNvSpPr/>
              <p:nvPr/>
            </p:nvSpPr>
            <p:spPr>
              <a:xfrm>
                <a:off x="1066800" y="1293613"/>
                <a:ext cx="549943" cy="306587"/>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3" name="Freeform 164">
              <a:extLst>
                <a:ext uri="{FF2B5EF4-FFF2-40B4-BE49-F238E27FC236}">
                  <a16:creationId xmlns:a16="http://schemas.microsoft.com/office/drawing/2014/main" id="{9CA28267-C763-4562-8D53-6514FD836786}"/>
                </a:ext>
              </a:extLst>
            </p:cNvPr>
            <p:cNvSpPr/>
            <p:nvPr/>
          </p:nvSpPr>
          <p:spPr>
            <a:xfrm>
              <a:off x="7205089" y="1568717"/>
              <a:ext cx="1688429" cy="406698"/>
            </a:xfrm>
            <a:custGeom>
              <a:avLst/>
              <a:gdLst>
                <a:gd name="connsiteX0" fmla="*/ 2684585 w 2684585"/>
                <a:gd name="connsiteY0" fmla="*/ 26184 h 406698"/>
                <a:gd name="connsiteX1" fmla="*/ 1957754 w 2684585"/>
                <a:gd name="connsiteY1" fmla="*/ 37907 h 406698"/>
                <a:gd name="connsiteX2" fmla="*/ 902677 w 2684585"/>
                <a:gd name="connsiteY2" fmla="*/ 389599 h 406698"/>
                <a:gd name="connsiteX3" fmla="*/ 0 w 2684585"/>
                <a:gd name="connsiteY3" fmla="*/ 354430 h 406698"/>
              </a:gdLst>
              <a:ahLst/>
              <a:cxnLst>
                <a:cxn ang="0">
                  <a:pos x="connsiteX0" y="connsiteY0"/>
                </a:cxn>
                <a:cxn ang="0">
                  <a:pos x="connsiteX1" y="connsiteY1"/>
                </a:cxn>
                <a:cxn ang="0">
                  <a:pos x="connsiteX2" y="connsiteY2"/>
                </a:cxn>
                <a:cxn ang="0">
                  <a:pos x="connsiteX3" y="connsiteY3"/>
                </a:cxn>
              </a:cxnLst>
              <a:rect l="l" t="t" r="r" b="b"/>
              <a:pathLst>
                <a:path w="2684585" h="406698">
                  <a:moveTo>
                    <a:pt x="2684585" y="26184"/>
                  </a:moveTo>
                  <a:cubicBezTo>
                    <a:pt x="2469662" y="1761"/>
                    <a:pt x="2254739" y="-22662"/>
                    <a:pt x="1957754" y="37907"/>
                  </a:cubicBezTo>
                  <a:cubicBezTo>
                    <a:pt x="1660769" y="98476"/>
                    <a:pt x="1228969" y="336845"/>
                    <a:pt x="902677" y="389599"/>
                  </a:cubicBezTo>
                  <a:cubicBezTo>
                    <a:pt x="576385" y="442353"/>
                    <a:pt x="152400" y="356384"/>
                    <a:pt x="0" y="3544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TextBox 233">
              <a:extLst>
                <a:ext uri="{FF2B5EF4-FFF2-40B4-BE49-F238E27FC236}">
                  <a16:creationId xmlns:a16="http://schemas.microsoft.com/office/drawing/2014/main" id="{9A831291-26A4-4EC8-9E08-AA2AEC27A407}"/>
                </a:ext>
              </a:extLst>
            </p:cNvPr>
            <p:cNvSpPr txBox="1"/>
            <p:nvPr/>
          </p:nvSpPr>
          <p:spPr>
            <a:xfrm>
              <a:off x="7110064" y="2208233"/>
              <a:ext cx="1403782" cy="307777"/>
            </a:xfrm>
            <a:prstGeom prst="rect">
              <a:avLst/>
            </a:prstGeom>
            <a:noFill/>
          </p:spPr>
          <p:txBody>
            <a:bodyPr wrap="none" rtlCol="0">
              <a:spAutoFit/>
            </a:bodyPr>
            <a:lstStyle/>
            <a:p>
              <a:r>
                <a:rPr lang="en-GB" sz="1400"/>
                <a:t>Phosphor screen</a:t>
              </a:r>
            </a:p>
          </p:txBody>
        </p:sp>
        <p:sp>
          <p:nvSpPr>
            <p:cNvPr id="235" name="TextBox 234">
              <a:extLst>
                <a:ext uri="{FF2B5EF4-FFF2-40B4-BE49-F238E27FC236}">
                  <a16:creationId xmlns:a16="http://schemas.microsoft.com/office/drawing/2014/main" id="{E11EB12D-2C13-4991-A7E5-B47023464AFC}"/>
                </a:ext>
              </a:extLst>
            </p:cNvPr>
            <p:cNvSpPr txBox="1"/>
            <p:nvPr/>
          </p:nvSpPr>
          <p:spPr>
            <a:xfrm>
              <a:off x="9581165" y="1509089"/>
              <a:ext cx="824456" cy="307777"/>
            </a:xfrm>
            <a:prstGeom prst="rect">
              <a:avLst/>
            </a:prstGeom>
            <a:noFill/>
          </p:spPr>
          <p:txBody>
            <a:bodyPr wrap="none" rtlCol="0">
              <a:spAutoFit/>
            </a:bodyPr>
            <a:lstStyle/>
            <a:p>
              <a:r>
                <a:rPr lang="en-GB" sz="1400" dirty="0"/>
                <a:t>Detector</a:t>
              </a:r>
            </a:p>
          </p:txBody>
        </p:sp>
        <p:sp>
          <p:nvSpPr>
            <p:cNvPr id="236" name="TextBox 235">
              <a:extLst>
                <a:ext uri="{FF2B5EF4-FFF2-40B4-BE49-F238E27FC236}">
                  <a16:creationId xmlns:a16="http://schemas.microsoft.com/office/drawing/2014/main" id="{706E2A35-1B29-44BC-8CBC-3CE204B56398}"/>
                </a:ext>
              </a:extLst>
            </p:cNvPr>
            <p:cNvSpPr txBox="1"/>
            <p:nvPr/>
          </p:nvSpPr>
          <p:spPr>
            <a:xfrm>
              <a:off x="9517078" y="4744456"/>
              <a:ext cx="1161344" cy="369332"/>
            </a:xfrm>
            <a:prstGeom prst="rect">
              <a:avLst/>
            </a:prstGeom>
            <a:noFill/>
          </p:spPr>
          <p:txBody>
            <a:bodyPr wrap="none" rtlCol="0">
              <a:spAutoFit/>
            </a:bodyPr>
            <a:lstStyle/>
            <a:p>
              <a:r>
                <a:rPr lang="en-GB"/>
                <a:t>Ionization </a:t>
              </a:r>
            </a:p>
          </p:txBody>
        </p:sp>
        <p:sp>
          <p:nvSpPr>
            <p:cNvPr id="237" name="TextBox 236">
              <a:extLst>
                <a:ext uri="{FF2B5EF4-FFF2-40B4-BE49-F238E27FC236}">
                  <a16:creationId xmlns:a16="http://schemas.microsoft.com/office/drawing/2014/main" id="{A0CCB762-55B3-4C34-A161-23A47AD2AAEB}"/>
                </a:ext>
              </a:extLst>
            </p:cNvPr>
            <p:cNvSpPr txBox="1"/>
            <p:nvPr/>
          </p:nvSpPr>
          <p:spPr>
            <a:xfrm>
              <a:off x="9310260" y="3585465"/>
              <a:ext cx="1485215" cy="369332"/>
            </a:xfrm>
            <a:prstGeom prst="rect">
              <a:avLst/>
            </a:prstGeom>
            <a:noFill/>
          </p:spPr>
          <p:txBody>
            <a:bodyPr wrap="none" rtlCol="0">
              <a:spAutoFit/>
            </a:bodyPr>
            <a:lstStyle/>
            <a:p>
              <a:r>
                <a:rPr lang="en-GB" dirty="0"/>
                <a:t>Ion extraction</a:t>
              </a:r>
            </a:p>
          </p:txBody>
        </p:sp>
        <p:sp>
          <p:nvSpPr>
            <p:cNvPr id="238" name="TextBox 237">
              <a:extLst>
                <a:ext uri="{FF2B5EF4-FFF2-40B4-BE49-F238E27FC236}">
                  <a16:creationId xmlns:a16="http://schemas.microsoft.com/office/drawing/2014/main" id="{490D79CD-17B4-48F9-9FB2-B3DAA3FEA03A}"/>
                </a:ext>
              </a:extLst>
            </p:cNvPr>
            <p:cNvSpPr txBox="1"/>
            <p:nvPr/>
          </p:nvSpPr>
          <p:spPr>
            <a:xfrm>
              <a:off x="9581165" y="1924237"/>
              <a:ext cx="1029384" cy="307777"/>
            </a:xfrm>
            <a:prstGeom prst="rect">
              <a:avLst/>
            </a:prstGeom>
            <a:noFill/>
          </p:spPr>
          <p:txBody>
            <a:bodyPr wrap="none" rtlCol="0">
              <a:spAutoFit/>
            </a:bodyPr>
            <a:lstStyle/>
            <a:p>
              <a:r>
                <a:rPr lang="en-GB" sz="1400"/>
                <a:t>Visible light</a:t>
              </a:r>
            </a:p>
          </p:txBody>
        </p:sp>
      </p:grpSp>
      <p:sp>
        <p:nvSpPr>
          <p:cNvPr id="78" name="TextBox 77"/>
          <p:cNvSpPr txBox="1"/>
          <p:nvPr/>
        </p:nvSpPr>
        <p:spPr>
          <a:xfrm>
            <a:off x="4549105" y="6285095"/>
            <a:ext cx="3347986" cy="369332"/>
          </a:xfrm>
          <a:prstGeom prst="rect">
            <a:avLst/>
          </a:prstGeom>
          <a:solidFill>
            <a:schemeClr val="bg1"/>
          </a:solidFill>
        </p:spPr>
        <p:txBody>
          <a:bodyPr wrap="square" rtlCol="0">
            <a:spAutoFit/>
          </a:bodyPr>
          <a:lstStyle/>
          <a:p>
            <a:r>
              <a:rPr lang="en-GB" b="1" i="1" dirty="0" err="1" smtClean="0"/>
              <a:t>LhARA</a:t>
            </a:r>
            <a:r>
              <a:rPr lang="en-GB" b="1" i="1" dirty="0" smtClean="0"/>
              <a:t> Collaboration Meeting</a:t>
            </a:r>
            <a:endParaRPr lang="en-GB" b="1" i="1" dirty="0"/>
          </a:p>
        </p:txBody>
      </p:sp>
      <p:sp>
        <p:nvSpPr>
          <p:cNvPr id="79" name="TextBox 78"/>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custDataLst>
      <p:tags r:id="rId1"/>
    </p:custDataLst>
    <p:extLst>
      <p:ext uri="{BB962C8B-B14F-4D97-AF65-F5344CB8AC3E}">
        <p14:creationId xmlns:p14="http://schemas.microsoft.com/office/powerpoint/2010/main" val="38335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335533" y="1824378"/>
            <a:ext cx="4924907" cy="3247793"/>
            <a:chOff x="212243" y="1070207"/>
            <a:chExt cx="4924907" cy="3247793"/>
          </a:xfrm>
        </p:grpSpPr>
        <p:pic>
          <p:nvPicPr>
            <p:cNvPr id="71" name="Picture 70"/>
            <p:cNvPicPr>
              <a:picLocks noChangeAspect="1"/>
            </p:cNvPicPr>
            <p:nvPr/>
          </p:nvPicPr>
          <p:blipFill rotWithShape="1">
            <a:blip r:embed="rId3"/>
            <a:srcRect l="4411" r="9763" b="929"/>
            <a:stretch/>
          </p:blipFill>
          <p:spPr>
            <a:xfrm>
              <a:off x="336550" y="1070207"/>
              <a:ext cx="4800600" cy="3247793"/>
            </a:xfrm>
            <a:prstGeom prst="rect">
              <a:avLst/>
            </a:prstGeom>
          </p:spPr>
        </p:pic>
        <p:sp>
          <p:nvSpPr>
            <p:cNvPr id="72" name="Rectangle 71"/>
            <p:cNvSpPr/>
            <p:nvPr/>
          </p:nvSpPr>
          <p:spPr>
            <a:xfrm>
              <a:off x="2920818" y="1223711"/>
              <a:ext cx="710489" cy="41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pic>
          <p:nvPicPr>
            <p:cNvPr id="75" name="Picture 74"/>
            <p:cNvPicPr/>
            <p:nvPr/>
          </p:nvPicPr>
          <p:blipFill rotWithShape="1">
            <a:blip r:embed="rId4">
              <a:extLst>
                <a:ext uri="{28A0092B-C50C-407E-A947-70E740481C1C}">
                  <a14:useLocalDpi xmlns:a14="http://schemas.microsoft.com/office/drawing/2010/main" val="0"/>
                </a:ext>
              </a:extLst>
            </a:blip>
            <a:srcRect l="57846" t="76850" r="34618" b="7021"/>
            <a:stretch/>
          </p:blipFill>
          <p:spPr bwMode="auto">
            <a:xfrm rot="10800000">
              <a:off x="1530880" y="2219268"/>
              <a:ext cx="392805" cy="588147"/>
            </a:xfrm>
            <a:prstGeom prst="rect">
              <a:avLst/>
            </a:prstGeom>
            <a:noFill/>
            <a:ln>
              <a:noFill/>
            </a:ln>
            <a:extLst>
              <a:ext uri="{53640926-AAD7-44D8-BBD7-CCE9431645EC}">
                <a14:shadowObscured xmlns:a14="http://schemas.microsoft.com/office/drawing/2010/main"/>
              </a:ext>
            </a:extLst>
          </p:spPr>
        </p:pic>
        <p:cxnSp>
          <p:nvCxnSpPr>
            <p:cNvPr id="76" name="Straight Connector 75"/>
            <p:cNvCxnSpPr/>
            <p:nvPr/>
          </p:nvCxnSpPr>
          <p:spPr>
            <a:xfrm>
              <a:off x="1537271" y="1837591"/>
              <a:ext cx="474294" cy="1292497"/>
            </a:xfrm>
            <a:prstGeom prst="line">
              <a:avLst/>
            </a:prstGeom>
          </p:spPr>
          <p:style>
            <a:lnRef idx="2">
              <a:schemeClr val="dk1"/>
            </a:lnRef>
            <a:fillRef idx="0">
              <a:schemeClr val="dk1"/>
            </a:fillRef>
            <a:effectRef idx="1">
              <a:schemeClr val="dk1"/>
            </a:effectRef>
            <a:fontRef idx="minor">
              <a:schemeClr val="tx1"/>
            </a:fontRef>
          </p:style>
        </p:cxnSp>
        <p:sp>
          <p:nvSpPr>
            <p:cNvPr id="97" name="TextBox 96"/>
            <p:cNvSpPr txBox="1"/>
            <p:nvPr/>
          </p:nvSpPr>
          <p:spPr>
            <a:xfrm>
              <a:off x="212243" y="2245166"/>
              <a:ext cx="85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Nozzle Chamber</a:t>
              </a:r>
            </a:p>
          </p:txBody>
        </p:sp>
        <p:sp>
          <p:nvSpPr>
            <p:cNvPr id="98" name="TextBox 97"/>
            <p:cNvSpPr txBox="1"/>
            <p:nvPr/>
          </p:nvSpPr>
          <p:spPr>
            <a:xfrm>
              <a:off x="287365" y="1695490"/>
              <a:ext cx="85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Skimmer Assembly</a:t>
              </a:r>
            </a:p>
          </p:txBody>
        </p:sp>
        <p:sp>
          <p:nvSpPr>
            <p:cNvPr id="99" name="TextBox 98"/>
            <p:cNvSpPr txBox="1"/>
            <p:nvPr/>
          </p:nvSpPr>
          <p:spPr>
            <a:xfrm>
              <a:off x="825861" y="2166689"/>
              <a:ext cx="85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Gas Separator</a:t>
              </a:r>
            </a:p>
          </p:txBody>
        </p:sp>
        <p:sp>
          <p:nvSpPr>
            <p:cNvPr id="100" name="TextBox 99"/>
            <p:cNvSpPr txBox="1"/>
            <p:nvPr/>
          </p:nvSpPr>
          <p:spPr>
            <a:xfrm>
              <a:off x="1068883" y="1337200"/>
              <a:ext cx="85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Skimmer Chamber</a:t>
              </a:r>
            </a:p>
          </p:txBody>
        </p:sp>
        <p:sp>
          <p:nvSpPr>
            <p:cNvPr id="101" name="TextBox 100"/>
            <p:cNvSpPr txBox="1"/>
            <p:nvPr/>
          </p:nvSpPr>
          <p:spPr>
            <a:xfrm>
              <a:off x="1782934" y="1794619"/>
              <a:ext cx="85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Third Skimmer</a:t>
              </a:r>
            </a:p>
          </p:txBody>
        </p:sp>
        <p:sp>
          <p:nvSpPr>
            <p:cNvPr id="102" name="TextBox 101"/>
            <p:cNvSpPr txBox="1"/>
            <p:nvPr/>
          </p:nvSpPr>
          <p:spPr>
            <a:xfrm>
              <a:off x="3114798" y="1207680"/>
              <a:ext cx="85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Imaging System</a:t>
              </a:r>
            </a:p>
          </p:txBody>
        </p:sp>
        <p:sp>
          <p:nvSpPr>
            <p:cNvPr id="103" name="TextBox 102"/>
            <p:cNvSpPr txBox="1"/>
            <p:nvPr/>
          </p:nvSpPr>
          <p:spPr>
            <a:xfrm>
              <a:off x="2988610" y="2112910"/>
              <a:ext cx="893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Interaction Chamber</a:t>
              </a:r>
            </a:p>
          </p:txBody>
        </p:sp>
        <p:sp>
          <p:nvSpPr>
            <p:cNvPr id="104" name="TextBox 103"/>
            <p:cNvSpPr txBox="1"/>
            <p:nvPr/>
          </p:nvSpPr>
          <p:spPr>
            <a:xfrm>
              <a:off x="3801737" y="1550390"/>
              <a:ext cx="893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Moveable Gauge Chamber</a:t>
              </a:r>
            </a:p>
          </p:txBody>
        </p:sp>
        <p:sp>
          <p:nvSpPr>
            <p:cNvPr id="106" name="TextBox 105"/>
            <p:cNvSpPr txBox="1"/>
            <p:nvPr/>
          </p:nvSpPr>
          <p:spPr>
            <a:xfrm>
              <a:off x="4327205" y="2365729"/>
              <a:ext cx="809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Dump Chamber</a:t>
              </a:r>
            </a:p>
          </p:txBody>
        </p:sp>
      </p:grpSp>
      <p:pic>
        <p:nvPicPr>
          <p:cNvPr id="73" name="Content Placeholder 7"/>
          <p:cNvPicPr>
            <a:picLocks noChangeAspect="1"/>
          </p:cNvPicPr>
          <p:nvPr/>
        </p:nvPicPr>
        <p:blipFill rotWithShape="1">
          <a:blip r:embed="rId5">
            <a:extLst>
              <a:ext uri="{28A0092B-C50C-407E-A947-70E740481C1C}">
                <a14:useLocalDpi xmlns:a14="http://schemas.microsoft.com/office/drawing/2010/main" val="0"/>
              </a:ext>
            </a:extLst>
          </a:blip>
          <a:srcRect l="16419" t="9201" r="6164" b="22191"/>
          <a:stretch/>
        </p:blipFill>
        <p:spPr>
          <a:xfrm>
            <a:off x="5570909" y="2091371"/>
            <a:ext cx="4308926" cy="3016012"/>
          </a:xfrm>
          <a:prstGeom prst="rect">
            <a:avLst/>
          </a:prstGeom>
          <a:effectLst>
            <a:outerShdw blurRad="50800" dist="38100" dir="2700000" algn="tl" rotWithShape="0">
              <a:prstClr val="black">
                <a:alpha val="40000"/>
              </a:prstClr>
            </a:outerShdw>
          </a:effectLst>
        </p:spPr>
      </p:pic>
      <p:sp>
        <p:nvSpPr>
          <p:cNvPr id="52" name="Title 1">
            <a:extLst>
              <a:ext uri="{FF2B5EF4-FFF2-40B4-BE49-F238E27FC236}">
                <a16:creationId xmlns:a16="http://schemas.microsoft.com/office/drawing/2014/main" id="{4087947C-CE53-4244-B0A6-C167D2E369BA}"/>
              </a:ext>
            </a:extLst>
          </p:cNvPr>
          <p:cNvSpPr>
            <a:spLocks noGrp="1"/>
          </p:cNvSpPr>
          <p:nvPr>
            <p:ph type="title"/>
          </p:nvPr>
        </p:nvSpPr>
        <p:spPr>
          <a:xfrm>
            <a:off x="1" y="20286"/>
            <a:ext cx="12191999" cy="1088021"/>
          </a:xfrm>
        </p:spPr>
        <p:txBody>
          <a:bodyPr lIns="360000"/>
          <a:lstStyle/>
          <a:p>
            <a:r>
              <a:rPr lang="en-GB" dirty="0" smtClean="0">
                <a:solidFill>
                  <a:prstClr val="white"/>
                </a:solidFill>
              </a:rPr>
              <a:t>STFC-funded Gas Jet technology</a:t>
            </a:r>
            <a:endParaRPr lang="en-GB" dirty="0"/>
          </a:p>
        </p:txBody>
      </p:sp>
      <p:grpSp>
        <p:nvGrpSpPr>
          <p:cNvPr id="7" name="Group 6"/>
          <p:cNvGrpSpPr/>
          <p:nvPr/>
        </p:nvGrpSpPr>
        <p:grpSpPr>
          <a:xfrm>
            <a:off x="329000" y="5085351"/>
            <a:ext cx="4943977" cy="806982"/>
            <a:chOff x="205710" y="4254980"/>
            <a:chExt cx="4943977" cy="806982"/>
          </a:xfrm>
        </p:grpSpPr>
        <p:sp>
          <p:nvSpPr>
            <p:cNvPr id="56" name="TextBox 55">
              <a:extLst>
                <a:ext uri="{FF2B5EF4-FFF2-40B4-BE49-F238E27FC236}">
                  <a16:creationId xmlns:a16="http://schemas.microsoft.com/office/drawing/2014/main" id="{81E05C75-607C-47A8-893D-AB0300C4C46E}"/>
                </a:ext>
              </a:extLst>
            </p:cNvPr>
            <p:cNvSpPr txBox="1"/>
            <p:nvPr/>
          </p:nvSpPr>
          <p:spPr>
            <a:xfrm>
              <a:off x="2021164" y="4254980"/>
              <a:ext cx="1240343" cy="806982"/>
            </a:xfrm>
            <a:prstGeom prst="rect">
              <a:avLst/>
            </a:prstGeom>
          </p:spPr>
          <p:txBody>
            <a:bodyPr vert="horz" lIns="180000" tIns="180000" rIns="180000" bIns="180000" rtlCol="0" anchor="ctr">
              <a:normAutofit/>
            </a:bodyPr>
            <a:lstStyle>
              <a:defPPr>
                <a:defRPr lang="en-US"/>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sz="2400" dirty="0"/>
                <a:t>~3 m</a:t>
              </a:r>
            </a:p>
          </p:txBody>
        </p:sp>
        <p:cxnSp>
          <p:nvCxnSpPr>
            <p:cNvPr id="6" name="Straight Arrow Connector 5"/>
            <p:cNvCxnSpPr/>
            <p:nvPr/>
          </p:nvCxnSpPr>
          <p:spPr>
            <a:xfrm>
              <a:off x="205710" y="4317149"/>
              <a:ext cx="4943977" cy="0"/>
            </a:xfrm>
            <a:prstGeom prst="straightConnector1">
              <a:avLst/>
            </a:prstGeom>
            <a:ln w="19050">
              <a:solidFill>
                <a:srgbClr val="0B2265"/>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08" name="Picture 107">
            <a:extLst>
              <a:ext uri="{FF2B5EF4-FFF2-40B4-BE49-F238E27FC236}">
                <a16:creationId xmlns:a16="http://schemas.microsoft.com/office/drawing/2014/main" id="{1EB20EE2-1D11-4B3D-BD22-1A48D9F0FE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7034" y="4531653"/>
            <a:ext cx="1151808" cy="367910"/>
          </a:xfrm>
          <a:prstGeom prst="rect">
            <a:avLst/>
          </a:prstGeom>
        </p:spPr>
      </p:pic>
      <p:pic>
        <p:nvPicPr>
          <p:cNvPr id="109" name="Picture 108"/>
          <p:cNvPicPr>
            <a:picLocks noChangeAspect="1"/>
          </p:cNvPicPr>
          <p:nvPr/>
        </p:nvPicPr>
        <p:blipFill>
          <a:blip r:embed="rId7"/>
          <a:stretch>
            <a:fillRect/>
          </a:stretch>
        </p:blipFill>
        <p:spPr>
          <a:xfrm>
            <a:off x="10412739" y="2969468"/>
            <a:ext cx="1228794" cy="504438"/>
          </a:xfrm>
          <a:prstGeom prst="rect">
            <a:avLst/>
          </a:prstGeom>
        </p:spPr>
      </p:pic>
      <p:pic>
        <p:nvPicPr>
          <p:cNvPr id="110" name="Picture 109">
            <a:extLst>
              <a:ext uri="{FF2B5EF4-FFF2-40B4-BE49-F238E27FC236}">
                <a16:creationId xmlns:a16="http://schemas.microsoft.com/office/drawing/2014/main" id="{52016F21-D425-40E8-A478-E1D5AF9D0E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3625" y="3700018"/>
            <a:ext cx="647021" cy="647021"/>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0304" y="2248706"/>
            <a:ext cx="1871607" cy="481442"/>
          </a:xfrm>
          <a:prstGeom prst="rect">
            <a:avLst/>
          </a:prstGeom>
        </p:spPr>
      </p:pic>
      <p:sp>
        <p:nvSpPr>
          <p:cNvPr id="2" name="TextBox 1">
            <a:extLst>
              <a:ext uri="{FF2B5EF4-FFF2-40B4-BE49-F238E27FC236}">
                <a16:creationId xmlns:a16="http://schemas.microsoft.com/office/drawing/2014/main" id="{20747EE8-B881-4488-AE81-53AA5443FDDE}"/>
              </a:ext>
            </a:extLst>
          </p:cNvPr>
          <p:cNvSpPr txBox="1"/>
          <p:nvPr/>
        </p:nvSpPr>
        <p:spPr>
          <a:xfrm>
            <a:off x="6443647" y="5525257"/>
            <a:ext cx="5425075" cy="369332"/>
          </a:xfrm>
          <a:prstGeom prst="rect">
            <a:avLst/>
          </a:prstGeom>
          <a:noFill/>
        </p:spPr>
        <p:txBody>
          <a:bodyPr wrap="none" rtlCol="0">
            <a:spAutoFit/>
          </a:bodyPr>
          <a:lstStyle/>
          <a:p>
            <a:pPr algn="r"/>
            <a:r>
              <a:rPr lang="en-US" i="1" dirty="0"/>
              <a:t>“Gas jet monitor R&amp;D is world leading” </a:t>
            </a:r>
            <a:r>
              <a:rPr lang="en-US" dirty="0"/>
              <a:t>– CI SAC (2019)</a:t>
            </a:r>
            <a:endParaRPr lang="en-GB" dirty="0"/>
          </a:p>
        </p:txBody>
      </p:sp>
      <p:pic>
        <p:nvPicPr>
          <p:cNvPr id="31" name="Picture 30">
            <a:extLst>
              <a:ext uri="{FF2B5EF4-FFF2-40B4-BE49-F238E27FC236}">
                <a16:creationId xmlns:a16="http://schemas.microsoft.com/office/drawing/2014/main" id="{AFC4F6D2-630E-41BB-A4FB-440F66899C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992" t="653" r="13492" b="49172"/>
          <a:stretch/>
        </p:blipFill>
        <p:spPr>
          <a:xfrm>
            <a:off x="5473444" y="2091371"/>
            <a:ext cx="4626053" cy="3058610"/>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4549105" y="6285095"/>
            <a:ext cx="3347986" cy="369332"/>
          </a:xfrm>
          <a:prstGeom prst="rect">
            <a:avLst/>
          </a:prstGeom>
          <a:solidFill>
            <a:schemeClr val="bg1"/>
          </a:solidFill>
        </p:spPr>
        <p:txBody>
          <a:bodyPr wrap="square" rtlCol="0">
            <a:spAutoFit/>
          </a:bodyPr>
          <a:lstStyle/>
          <a:p>
            <a:r>
              <a:rPr lang="en-GB" b="1" i="1" dirty="0" err="1" smtClean="0"/>
              <a:t>LhARA</a:t>
            </a:r>
            <a:r>
              <a:rPr lang="en-GB" b="1" i="1" dirty="0" smtClean="0"/>
              <a:t> Collaboration Meeting</a:t>
            </a:r>
            <a:endParaRPr lang="en-GB" b="1" i="1" dirty="0"/>
          </a:p>
        </p:txBody>
      </p:sp>
      <p:sp>
        <p:nvSpPr>
          <p:cNvPr id="28" name="TextBox 27"/>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4117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8A3A-76A4-49F4-95DE-C583184159A7}"/>
              </a:ext>
            </a:extLst>
          </p:cNvPr>
          <p:cNvSpPr>
            <a:spLocks noGrp="1"/>
          </p:cNvSpPr>
          <p:nvPr>
            <p:ph type="title"/>
          </p:nvPr>
        </p:nvSpPr>
        <p:spPr/>
        <p:txBody>
          <a:bodyPr/>
          <a:lstStyle/>
          <a:p>
            <a:r>
              <a:rPr lang="en-US" dirty="0"/>
              <a:t>Different setups at the Cockcroft Institute</a:t>
            </a:r>
            <a:endParaRPr lang="en-GB" dirty="0"/>
          </a:p>
        </p:txBody>
      </p:sp>
      <p:grpSp>
        <p:nvGrpSpPr>
          <p:cNvPr id="10" name="Group 9">
            <a:extLst>
              <a:ext uri="{FF2B5EF4-FFF2-40B4-BE49-F238E27FC236}">
                <a16:creationId xmlns:a16="http://schemas.microsoft.com/office/drawing/2014/main" id="{4695E5EB-63BF-4B59-9325-C72DA92F5A8B}"/>
              </a:ext>
            </a:extLst>
          </p:cNvPr>
          <p:cNvGrpSpPr/>
          <p:nvPr/>
        </p:nvGrpSpPr>
        <p:grpSpPr>
          <a:xfrm>
            <a:off x="326357" y="2015600"/>
            <a:ext cx="11539286" cy="2826800"/>
            <a:chOff x="278064" y="2080820"/>
            <a:chExt cx="12694985" cy="3109914"/>
          </a:xfrm>
        </p:grpSpPr>
        <p:pic>
          <p:nvPicPr>
            <p:cNvPr id="5" name="Picture 4">
              <a:extLst>
                <a:ext uri="{FF2B5EF4-FFF2-40B4-BE49-F238E27FC236}">
                  <a16:creationId xmlns:a16="http://schemas.microsoft.com/office/drawing/2014/main" id="{467BB03E-F627-48D7-94C2-83E049238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64" y="2080820"/>
              <a:ext cx="4084875" cy="3043629"/>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8798B063-CD95-43EE-8107-C46F215E58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21443" y="2080820"/>
              <a:ext cx="4146550" cy="3109913"/>
            </a:xfrm>
            <a:prstGeom prst="rect">
              <a:avLst/>
            </a:prstGeom>
          </p:spPr>
        </p:pic>
        <p:pic>
          <p:nvPicPr>
            <p:cNvPr id="9" name="Picture 8" descr="A picture containing indoor, engine&#10;&#10;Description automatically generated">
              <a:extLst>
                <a:ext uri="{FF2B5EF4-FFF2-40B4-BE49-F238E27FC236}">
                  <a16:creationId xmlns:a16="http://schemas.microsoft.com/office/drawing/2014/main" id="{4430DABD-F85E-4ED0-A860-4AA3085E59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26497" y="2080820"/>
              <a:ext cx="4146552" cy="3109914"/>
            </a:xfrm>
            <a:prstGeom prst="rect">
              <a:avLst/>
            </a:prstGeom>
          </p:spPr>
        </p:pic>
      </p:grpSp>
      <p:sp>
        <p:nvSpPr>
          <p:cNvPr id="11" name="TextBox 10">
            <a:extLst>
              <a:ext uri="{FF2B5EF4-FFF2-40B4-BE49-F238E27FC236}">
                <a16:creationId xmlns:a16="http://schemas.microsoft.com/office/drawing/2014/main" id="{A8244BE0-C134-409B-8341-BA67C4994253}"/>
              </a:ext>
            </a:extLst>
          </p:cNvPr>
          <p:cNvSpPr txBox="1"/>
          <p:nvPr/>
        </p:nvSpPr>
        <p:spPr>
          <a:xfrm>
            <a:off x="651927" y="4961397"/>
            <a:ext cx="3061864" cy="461665"/>
          </a:xfrm>
          <a:prstGeom prst="rect">
            <a:avLst/>
          </a:prstGeom>
          <a:noFill/>
        </p:spPr>
        <p:txBody>
          <a:bodyPr wrap="none" rtlCol="0">
            <a:spAutoFit/>
          </a:bodyPr>
          <a:lstStyle/>
          <a:p>
            <a:r>
              <a:rPr lang="en-US" sz="2400" dirty="0"/>
              <a:t>Monitor for keV beams</a:t>
            </a:r>
            <a:endParaRPr lang="en-GB" sz="2400" dirty="0"/>
          </a:p>
        </p:txBody>
      </p:sp>
      <p:sp>
        <p:nvSpPr>
          <p:cNvPr id="12" name="TextBox 11">
            <a:extLst>
              <a:ext uri="{FF2B5EF4-FFF2-40B4-BE49-F238E27FC236}">
                <a16:creationId xmlns:a16="http://schemas.microsoft.com/office/drawing/2014/main" id="{85226171-E98F-42B2-95F2-2701165341FE}"/>
              </a:ext>
            </a:extLst>
          </p:cNvPr>
          <p:cNvSpPr txBox="1"/>
          <p:nvPr/>
        </p:nvSpPr>
        <p:spPr>
          <a:xfrm>
            <a:off x="4914415" y="5021647"/>
            <a:ext cx="2307106" cy="461665"/>
          </a:xfrm>
          <a:prstGeom prst="rect">
            <a:avLst/>
          </a:prstGeom>
          <a:noFill/>
        </p:spPr>
        <p:txBody>
          <a:bodyPr wrap="none" rtlCol="0">
            <a:spAutoFit/>
          </a:bodyPr>
          <a:lstStyle/>
          <a:p>
            <a:r>
              <a:rPr lang="en-US" sz="2400" dirty="0"/>
              <a:t>HLLHC prototype</a:t>
            </a:r>
            <a:endParaRPr lang="en-GB" sz="2400" dirty="0"/>
          </a:p>
        </p:txBody>
      </p:sp>
      <p:sp>
        <p:nvSpPr>
          <p:cNvPr id="13" name="TextBox 12">
            <a:extLst>
              <a:ext uri="{FF2B5EF4-FFF2-40B4-BE49-F238E27FC236}">
                <a16:creationId xmlns:a16="http://schemas.microsoft.com/office/drawing/2014/main" id="{6F92E1FD-4960-4682-99B8-C4C21315E564}"/>
              </a:ext>
            </a:extLst>
          </p:cNvPr>
          <p:cNvSpPr txBox="1"/>
          <p:nvPr/>
        </p:nvSpPr>
        <p:spPr>
          <a:xfrm>
            <a:off x="8230215" y="5032228"/>
            <a:ext cx="3514488" cy="461665"/>
          </a:xfrm>
          <a:prstGeom prst="rect">
            <a:avLst/>
          </a:prstGeom>
          <a:noFill/>
        </p:spPr>
        <p:txBody>
          <a:bodyPr wrap="none" rtlCol="0">
            <a:spAutoFit/>
          </a:bodyPr>
          <a:lstStyle/>
          <a:p>
            <a:r>
              <a:rPr lang="en-US" sz="2400" dirty="0"/>
              <a:t>HLLHC working instrument</a:t>
            </a:r>
            <a:endParaRPr lang="en-GB" sz="2400" dirty="0"/>
          </a:p>
        </p:txBody>
      </p:sp>
      <p:sp>
        <p:nvSpPr>
          <p:cNvPr id="14" name="TextBox 13"/>
          <p:cNvSpPr txBox="1"/>
          <p:nvPr/>
        </p:nvSpPr>
        <p:spPr>
          <a:xfrm>
            <a:off x="4549105" y="6285095"/>
            <a:ext cx="3347986" cy="369332"/>
          </a:xfrm>
          <a:prstGeom prst="rect">
            <a:avLst/>
          </a:prstGeom>
          <a:solidFill>
            <a:schemeClr val="bg1"/>
          </a:solidFill>
        </p:spPr>
        <p:txBody>
          <a:bodyPr wrap="square" rtlCol="0">
            <a:spAutoFit/>
          </a:bodyPr>
          <a:lstStyle/>
          <a:p>
            <a:r>
              <a:rPr lang="en-GB" b="1" i="1" dirty="0" err="1" smtClean="0"/>
              <a:t>LhARA</a:t>
            </a:r>
            <a:r>
              <a:rPr lang="en-GB" b="1" i="1" dirty="0" smtClean="0"/>
              <a:t> Collaboration Meeting</a:t>
            </a:r>
            <a:endParaRPr lang="en-GB" b="1" i="1" dirty="0"/>
          </a:p>
        </p:txBody>
      </p:sp>
      <p:sp>
        <p:nvSpPr>
          <p:cNvPr id="15" name="TextBox 14"/>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2538006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87947C-CE53-4244-B0A6-C167D2E369BA}"/>
              </a:ext>
            </a:extLst>
          </p:cNvPr>
          <p:cNvSpPr txBox="1">
            <a:spLocks/>
          </p:cNvSpPr>
          <p:nvPr/>
        </p:nvSpPr>
        <p:spPr>
          <a:xfrm>
            <a:off x="1" y="20286"/>
            <a:ext cx="12191999" cy="1088021"/>
          </a:xfrm>
          <a:prstGeom prst="rect">
            <a:avLst/>
          </a:prstGeom>
        </p:spPr>
        <p:txBody>
          <a:bodyPr lIns="360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prstClr val="white"/>
                </a:solidFill>
              </a:rPr>
              <a:t>Quantum Technologies for Accelerators</a:t>
            </a:r>
            <a:endParaRPr lang="en-GB" dirty="0"/>
          </a:p>
        </p:txBody>
      </p:sp>
      <p:sp>
        <p:nvSpPr>
          <p:cNvPr id="8" name="TextBox 7"/>
          <p:cNvSpPr txBox="1"/>
          <p:nvPr/>
        </p:nvSpPr>
        <p:spPr>
          <a:xfrm>
            <a:off x="264160" y="1371600"/>
            <a:ext cx="11826240" cy="923330"/>
          </a:xfrm>
          <a:prstGeom prst="rect">
            <a:avLst/>
          </a:prstGeom>
          <a:noFill/>
        </p:spPr>
        <p:txBody>
          <a:bodyPr wrap="square" rtlCol="0">
            <a:spAutoFit/>
          </a:bodyPr>
          <a:lstStyle/>
          <a:p>
            <a:pPr marL="285750" indent="-285750">
              <a:buFont typeface="Wingdings" panose="05000000000000000000" pitchFamily="2" charset="2"/>
              <a:buChar char="v"/>
            </a:pPr>
            <a:r>
              <a:rPr lang="en-GB" dirty="0" err="1" smtClean="0"/>
              <a:t>QuantumJet</a:t>
            </a:r>
            <a:r>
              <a:rPr lang="en-GB" dirty="0" smtClean="0"/>
              <a:t> Scanner for applications in high power accelerators, plasma sources, high precision targets (STFC IPS </a:t>
            </a:r>
            <a:r>
              <a:rPr lang="en-GB" dirty="0" err="1" smtClean="0"/>
              <a:t>FoF</a:t>
            </a:r>
            <a:r>
              <a:rPr lang="en-GB" dirty="0" smtClean="0"/>
              <a:t>)</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err="1" smtClean="0"/>
              <a:t>qHAM</a:t>
            </a:r>
            <a:r>
              <a:rPr lang="en-GB" dirty="0" smtClean="0"/>
              <a:t> for high resolution, table top, compact and non-destructive imaging (</a:t>
            </a:r>
            <a:r>
              <a:rPr lang="en-GB" dirty="0" err="1" smtClean="0"/>
              <a:t>InnovateUK</a:t>
            </a:r>
            <a:r>
              <a:rPr lang="en-GB" dirty="0" smtClean="0"/>
              <a:t>)</a:t>
            </a:r>
            <a:endParaRPr lang="en-GB" dirty="0"/>
          </a:p>
        </p:txBody>
      </p:sp>
      <p:pic>
        <p:nvPicPr>
          <p:cNvPr id="9" name="Picture 8" descr="C:\Users\welsch\AppData\Local\Microsoft\Windows\INetCache\Content.MSO\5FDEAA95.t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031" y="2466472"/>
            <a:ext cx="3240360" cy="1730499"/>
          </a:xfrm>
          <a:prstGeom prst="rect">
            <a:avLst/>
          </a:prstGeom>
          <a:noFill/>
          <a:ln>
            <a:noFill/>
          </a:ln>
        </p:spPr>
      </p:pic>
      <p:sp>
        <p:nvSpPr>
          <p:cNvPr id="10" name="Oval 9"/>
          <p:cNvSpPr>
            <a:spLocks noChangeAspect="1"/>
          </p:cNvSpPr>
          <p:nvPr/>
        </p:nvSpPr>
        <p:spPr>
          <a:xfrm>
            <a:off x="11528890" y="4856193"/>
            <a:ext cx="274320" cy="274320"/>
          </a:xfrm>
          <a:prstGeom prst="ellipse">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222128" y="4444713"/>
            <a:ext cx="18683" cy="106157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400">
              <a:solidFill>
                <a:srgbClr val="FFFFFF"/>
              </a:solidFill>
            </a:endParaRPr>
          </a:p>
        </p:txBody>
      </p:sp>
      <p:sp>
        <p:nvSpPr>
          <p:cNvPr id="12" name="Isosceles Triangle 11"/>
          <p:cNvSpPr/>
          <p:nvPr/>
        </p:nvSpPr>
        <p:spPr>
          <a:xfrm rot="16200000">
            <a:off x="9060010" y="4124673"/>
            <a:ext cx="548640" cy="1752598"/>
          </a:xfrm>
          <a:prstGeom prst="triangle">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400">
              <a:solidFill>
                <a:srgbClr val="FFFFFF"/>
              </a:solidFill>
            </a:endParaRPr>
          </a:p>
        </p:txBody>
      </p:sp>
      <p:sp>
        <p:nvSpPr>
          <p:cNvPr id="13" name="TextBox 12"/>
          <p:cNvSpPr txBox="1"/>
          <p:nvPr/>
        </p:nvSpPr>
        <p:spPr>
          <a:xfrm>
            <a:off x="8102938" y="5816313"/>
            <a:ext cx="990600" cy="307777"/>
          </a:xfrm>
          <a:prstGeom prst="rect">
            <a:avLst/>
          </a:prstGeom>
          <a:noFill/>
        </p:spPr>
        <p:txBody>
          <a:bodyPr wrap="square" rtlCol="0">
            <a:spAutoFit/>
          </a:bodyPr>
          <a:lstStyle/>
          <a:p>
            <a:pPr eaLnBrk="0" fontAlgn="base" hangingPunct="0">
              <a:spcBef>
                <a:spcPct val="0"/>
              </a:spcBef>
              <a:spcAft>
                <a:spcPct val="0"/>
              </a:spcAft>
            </a:pPr>
            <a:r>
              <a:rPr lang="en-US" sz="1400" dirty="0" smtClean="0">
                <a:solidFill>
                  <a:srgbClr val="000000"/>
                </a:solidFill>
              </a:rPr>
              <a:t>Nozzle</a:t>
            </a:r>
            <a:endParaRPr lang="en-US" sz="1400" dirty="0">
              <a:solidFill>
                <a:srgbClr val="000000"/>
              </a:solidFill>
            </a:endParaRPr>
          </a:p>
        </p:txBody>
      </p:sp>
      <p:sp>
        <p:nvSpPr>
          <p:cNvPr id="14" name="Down Arrow 13"/>
          <p:cNvSpPr/>
          <p:nvPr/>
        </p:nvSpPr>
        <p:spPr>
          <a:xfrm rot="10800000">
            <a:off x="8407739" y="5054313"/>
            <a:ext cx="39040" cy="764147"/>
          </a:xfrm>
          <a:prstGeom prst="down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400">
              <a:solidFill>
                <a:srgbClr val="FFFFFF"/>
              </a:solidFill>
            </a:endParaRPr>
          </a:p>
        </p:txBody>
      </p:sp>
      <p:sp>
        <p:nvSpPr>
          <p:cNvPr id="15" name="TextBox 14"/>
          <p:cNvSpPr txBox="1"/>
          <p:nvPr/>
        </p:nvSpPr>
        <p:spPr>
          <a:xfrm>
            <a:off x="8864938" y="4444713"/>
            <a:ext cx="952128" cy="307777"/>
          </a:xfrm>
          <a:prstGeom prst="rect">
            <a:avLst/>
          </a:prstGeom>
          <a:noFill/>
        </p:spPr>
        <p:txBody>
          <a:bodyPr wrap="square" rtlCol="0">
            <a:spAutoFit/>
          </a:bodyPr>
          <a:lstStyle/>
          <a:p>
            <a:pPr eaLnBrk="0" fontAlgn="base" hangingPunct="0">
              <a:spcBef>
                <a:spcPct val="0"/>
              </a:spcBef>
              <a:spcAft>
                <a:spcPct val="0"/>
              </a:spcAft>
            </a:pPr>
            <a:r>
              <a:rPr lang="en-US" sz="1400" b="1" i="1" dirty="0" smtClean="0">
                <a:solidFill>
                  <a:srgbClr val="00B050"/>
                </a:solidFill>
              </a:rPr>
              <a:t>Gas Jet</a:t>
            </a:r>
            <a:endParaRPr lang="en-US" sz="1400" b="1" i="1" dirty="0">
              <a:solidFill>
                <a:srgbClr val="00B050"/>
              </a:solidFill>
            </a:endParaRPr>
          </a:p>
        </p:txBody>
      </p:sp>
      <p:sp>
        <p:nvSpPr>
          <p:cNvPr id="16" name="TextBox 15"/>
          <p:cNvSpPr txBox="1"/>
          <p:nvPr/>
        </p:nvSpPr>
        <p:spPr>
          <a:xfrm>
            <a:off x="10236538" y="4368513"/>
            <a:ext cx="1066800" cy="523220"/>
          </a:xfrm>
          <a:prstGeom prst="rect">
            <a:avLst/>
          </a:prstGeom>
          <a:noFill/>
        </p:spPr>
        <p:txBody>
          <a:bodyPr wrap="square" rtlCol="0">
            <a:spAutoFit/>
          </a:bodyPr>
          <a:lstStyle/>
          <a:p>
            <a:pPr eaLnBrk="0" fontAlgn="base" hangingPunct="0">
              <a:spcBef>
                <a:spcPct val="0"/>
              </a:spcBef>
              <a:spcAft>
                <a:spcPct val="0"/>
              </a:spcAft>
            </a:pPr>
            <a:r>
              <a:rPr lang="en-US" sz="1400" b="1" i="1" dirty="0" smtClean="0">
                <a:solidFill>
                  <a:srgbClr val="2D2D8A">
                    <a:lumMod val="60000"/>
                    <a:lumOff val="40000"/>
                  </a:srgbClr>
                </a:solidFill>
              </a:rPr>
              <a:t>Quantum Gas Jet</a:t>
            </a:r>
            <a:endParaRPr lang="en-US" sz="1400" b="1" i="1" dirty="0">
              <a:solidFill>
                <a:srgbClr val="2D2D8A">
                  <a:lumMod val="60000"/>
                  <a:lumOff val="40000"/>
                </a:srgbClr>
              </a:solidFill>
            </a:endParaRPr>
          </a:p>
        </p:txBody>
      </p:sp>
      <p:sp>
        <p:nvSpPr>
          <p:cNvPr id="17" name="TextBox 16"/>
          <p:cNvSpPr txBox="1"/>
          <p:nvPr/>
        </p:nvSpPr>
        <p:spPr>
          <a:xfrm>
            <a:off x="9703138" y="5435313"/>
            <a:ext cx="914400" cy="738664"/>
          </a:xfrm>
          <a:prstGeom prst="rect">
            <a:avLst/>
          </a:prstGeom>
          <a:noFill/>
        </p:spPr>
        <p:txBody>
          <a:bodyPr wrap="square" rtlCol="0">
            <a:spAutoFit/>
          </a:bodyPr>
          <a:lstStyle/>
          <a:p>
            <a:pPr algn="ctr" eaLnBrk="0" fontAlgn="base" hangingPunct="0">
              <a:spcBef>
                <a:spcPct val="0"/>
              </a:spcBef>
              <a:spcAft>
                <a:spcPct val="0"/>
              </a:spcAft>
            </a:pPr>
            <a:r>
              <a:rPr lang="en-US" sz="1400" b="1" i="1" dirty="0" smtClean="0">
                <a:solidFill>
                  <a:srgbClr val="BBE0E3">
                    <a:lumMod val="75000"/>
                  </a:srgbClr>
                </a:solidFill>
              </a:rPr>
              <a:t>Fresnel Zonal Lens</a:t>
            </a:r>
            <a:endParaRPr lang="en-US" sz="1400" b="1" i="1" dirty="0">
              <a:solidFill>
                <a:srgbClr val="BBE0E3">
                  <a:lumMod val="75000"/>
                </a:srgbClr>
              </a:solidFill>
            </a:endParaRPr>
          </a:p>
        </p:txBody>
      </p:sp>
      <p:sp>
        <p:nvSpPr>
          <p:cNvPr id="18" name="Isosceles Triangle 17"/>
          <p:cNvSpPr/>
          <p:nvPr/>
        </p:nvSpPr>
        <p:spPr>
          <a:xfrm rot="5400000">
            <a:off x="10968058" y="4216113"/>
            <a:ext cx="91440" cy="15544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p:cNvPicPr>
            <a:picLocks noChangeAspect="1" noChangeArrowheads="1"/>
          </p:cNvPicPr>
          <p:nvPr/>
        </p:nvPicPr>
        <p:blipFill>
          <a:blip r:embed="rId3" cstate="print"/>
          <a:srcRect/>
          <a:stretch>
            <a:fillRect/>
          </a:stretch>
        </p:blipFill>
        <p:spPr bwMode="auto">
          <a:xfrm>
            <a:off x="550909" y="2370299"/>
            <a:ext cx="4031251" cy="1834964"/>
          </a:xfrm>
          <a:prstGeom prst="rect">
            <a:avLst/>
          </a:prstGeom>
          <a:noFill/>
          <a:ln w="38100">
            <a:solidFill>
              <a:schemeClr val="accent6">
                <a:lumMod val="50000"/>
              </a:schemeClr>
            </a:solidFill>
            <a:miter lim="800000"/>
            <a:headEnd/>
            <a:tailEnd/>
          </a:ln>
        </p:spPr>
      </p:pic>
      <p:pic>
        <p:nvPicPr>
          <p:cNvPr id="20" name="Picture 5"/>
          <p:cNvPicPr>
            <a:picLocks noChangeAspect="1" noChangeArrowheads="1"/>
          </p:cNvPicPr>
          <p:nvPr/>
        </p:nvPicPr>
        <p:blipFill>
          <a:blip r:embed="rId4" cstate="print"/>
          <a:srcRect/>
          <a:stretch>
            <a:fillRect/>
          </a:stretch>
        </p:blipFill>
        <p:spPr bwMode="auto">
          <a:xfrm>
            <a:off x="4990769" y="2364872"/>
            <a:ext cx="2644302" cy="1834964"/>
          </a:xfrm>
          <a:prstGeom prst="rect">
            <a:avLst/>
          </a:prstGeom>
          <a:noFill/>
          <a:ln w="9525">
            <a:noFill/>
            <a:miter lim="800000"/>
            <a:headEnd/>
            <a:tailEnd/>
          </a:ln>
        </p:spPr>
      </p:pic>
      <p:pic>
        <p:nvPicPr>
          <p:cNvPr id="21" name="Picture 3"/>
          <p:cNvPicPr>
            <a:picLocks noChangeAspect="1" noChangeArrowheads="1"/>
          </p:cNvPicPr>
          <p:nvPr/>
        </p:nvPicPr>
        <p:blipFill>
          <a:blip r:embed="rId5" cstate="print"/>
          <a:srcRect/>
          <a:stretch>
            <a:fillRect/>
          </a:stretch>
        </p:blipFill>
        <p:spPr bwMode="auto">
          <a:xfrm>
            <a:off x="405220" y="4303185"/>
            <a:ext cx="1890940" cy="1820906"/>
          </a:xfrm>
          <a:prstGeom prst="rect">
            <a:avLst/>
          </a:prstGeom>
          <a:noFill/>
          <a:ln w="9525">
            <a:noFill/>
            <a:miter lim="800000"/>
            <a:headEnd/>
            <a:tailEnd/>
          </a:ln>
        </p:spPr>
      </p:pic>
      <p:pic>
        <p:nvPicPr>
          <p:cNvPr id="22" name="Picture 21"/>
          <p:cNvPicPr>
            <a:picLocks noChangeAspect="1"/>
          </p:cNvPicPr>
          <p:nvPr/>
        </p:nvPicPr>
        <p:blipFill>
          <a:blip r:embed="rId6"/>
          <a:stretch>
            <a:fillRect/>
          </a:stretch>
        </p:blipFill>
        <p:spPr>
          <a:xfrm>
            <a:off x="2651761" y="4303185"/>
            <a:ext cx="1832180" cy="1820905"/>
          </a:xfrm>
          <a:prstGeom prst="rect">
            <a:avLst/>
          </a:prstGeom>
        </p:spPr>
      </p:pic>
      <p:pic>
        <p:nvPicPr>
          <p:cNvPr id="23" name="Picture 22"/>
          <p:cNvPicPr>
            <a:picLocks noChangeAspect="1"/>
          </p:cNvPicPr>
          <p:nvPr/>
        </p:nvPicPr>
        <p:blipFill>
          <a:blip r:embed="rId7"/>
          <a:stretch>
            <a:fillRect/>
          </a:stretch>
        </p:blipFill>
        <p:spPr>
          <a:xfrm>
            <a:off x="4584927" y="4334557"/>
            <a:ext cx="1805713" cy="1727014"/>
          </a:xfrm>
          <a:prstGeom prst="rect">
            <a:avLst/>
          </a:prstGeom>
        </p:spPr>
      </p:pic>
      <p:sp>
        <p:nvSpPr>
          <p:cNvPr id="25" name="TextBox 24"/>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409029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accel="50000" decel="50000" fill="hold" grpId="0" nodeType="clickEffect">
                                  <p:stCondLst>
                                    <p:cond delay="0"/>
                                  </p:stCondLst>
                                  <p:endCondLst>
                                    <p:cond evt="onNext" delay="0">
                                      <p:tgtEl>
                                        <p:sldTgt/>
                                      </p:tgtEl>
                                    </p:cond>
                                  </p:endCondLst>
                                  <p:childTnLst>
                                    <p:animMotion origin="layout" path="M -0.00156 -2.35825E-6 L -0.00156 -0.02476 " pathEditMode="relative" rAng="0" ptsTypes="AA">
                                      <p:cBhvr>
                                        <p:cTn id="6" dur="2000" fill="hold"/>
                                        <p:tgtEl>
                                          <p:spTgt spid="11"/>
                                        </p:tgtEl>
                                        <p:attrNameLst>
                                          <p:attrName>ppt_x</p:attrName>
                                          <p:attrName>ppt_y</p:attrName>
                                        </p:attrNameLst>
                                      </p:cBhvr>
                                      <p:rCtr x="0" y="-12"/>
                                    </p:animMotion>
                                  </p:childTnLst>
                                </p:cTn>
                              </p:par>
                              <p:par>
                                <p:cTn id="7"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0.00156 -0.02476 L -0.00156 0.02778 " pathEditMode="relative" rAng="0" ptsTypes="AA">
                                      <p:cBhvr>
                                        <p:cTn id="8" dur="2000" fill="hold"/>
                                        <p:tgtEl>
                                          <p:spTgt spid="11"/>
                                        </p:tgtEl>
                                        <p:attrNameLst>
                                          <p:attrName>ppt_x</p:attrName>
                                          <p:attrName>ppt_y</p:attrName>
                                        </p:attrNameLst>
                                      </p:cBhvr>
                                      <p:rCtr x="0" y="26"/>
                                    </p:animMotion>
                                  </p:childTnLst>
                                </p:cTn>
                              </p:par>
                              <p:par>
                                <p:cTn id="9" presetID="64" presetClass="path" presetSubtype="0" accel="50000" decel="50000" autoRev="1" fill="remove" grpId="0" nodeType="withEffect">
                                  <p:stCondLst>
                                    <p:cond delay="0"/>
                                  </p:stCondLst>
                                  <p:childTnLst>
                                    <p:animMotion origin="layout" path="M 0 -4.44444E-6 L 0 -0.02222 " pathEditMode="relative" rAng="0" ptsTypes="AA">
                                      <p:cBhvr>
                                        <p:cTn id="10" dur="2000" fill="hold"/>
                                        <p:tgtEl>
                                          <p:spTgt spid="18"/>
                                        </p:tgtEl>
                                        <p:attrNameLst>
                                          <p:attrName>ppt_x</p:attrName>
                                          <p:attrName>ppt_y</p:attrName>
                                        </p:attrNameLst>
                                      </p:cBhvr>
                                      <p:rCtr x="0" y="-11"/>
                                    </p:animMotion>
                                  </p:childTnLst>
                                </p:cTn>
                              </p:par>
                              <p:par>
                                <p:cTn id="11" presetID="42" presetClass="path" presetSubtype="0" repeatCount="indefinite" accel="50000" decel="50000" autoRev="1" fill="remove" grpId="1" nodeType="withEffect">
                                  <p:stCondLst>
                                    <p:cond delay="0"/>
                                  </p:stCondLst>
                                  <p:endCondLst>
                                    <p:cond evt="onNext" delay="0">
                                      <p:tgtEl>
                                        <p:sldTgt/>
                                      </p:tgtEl>
                                    </p:cond>
                                  </p:endCondLst>
                                  <p:childTnLst>
                                    <p:animMotion origin="layout" path="M 0 -0.02222 L 0 0.02223 " pathEditMode="relative" rAng="0" ptsTypes="AA">
                                      <p:cBhvr>
                                        <p:cTn id="12" dur="2000" fill="hold"/>
                                        <p:tgtEl>
                                          <p:spTgt spid="18"/>
                                        </p:tgtEl>
                                        <p:attrNameLst>
                                          <p:attrName>ppt_x</p:attrName>
                                          <p:attrName>ppt_y</p:attrName>
                                        </p:attrNameLst>
                                      </p:cBhvr>
                                      <p:rCtr x="0"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410690-9737-43CD-B67D-DB8551B68B17}"/>
              </a:ext>
            </a:extLst>
          </p:cNvPr>
          <p:cNvSpPr txBox="1">
            <a:spLocks/>
          </p:cNvSpPr>
          <p:nvPr/>
        </p:nvSpPr>
        <p:spPr>
          <a:xfrm>
            <a:off x="534934" y="1261942"/>
            <a:ext cx="10269718" cy="4649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We started our collaboration in 2011, joint STFC-funded PhD project since 2017.</a:t>
            </a:r>
            <a:endParaRPr lang="en-GB" sz="2400" dirty="0"/>
          </a:p>
        </p:txBody>
      </p:sp>
      <p:pic>
        <p:nvPicPr>
          <p:cNvPr id="5" name="Picture 4">
            <a:extLst>
              <a:ext uri="{FF2B5EF4-FFF2-40B4-BE49-F238E27FC236}">
                <a16:creationId xmlns:a16="http://schemas.microsoft.com/office/drawing/2014/main" id="{3A3409F3-2F0F-4286-A447-6EDC96EA12DB}"/>
              </a:ext>
            </a:extLst>
          </p:cNvPr>
          <p:cNvPicPr>
            <a:picLocks noChangeAspect="1"/>
          </p:cNvPicPr>
          <p:nvPr/>
        </p:nvPicPr>
        <p:blipFill>
          <a:blip r:embed="rId2"/>
          <a:stretch>
            <a:fillRect/>
          </a:stretch>
        </p:blipFill>
        <p:spPr>
          <a:xfrm>
            <a:off x="1952667" y="1864750"/>
            <a:ext cx="4974684" cy="2957054"/>
          </a:xfrm>
          <a:prstGeom prst="rect">
            <a:avLst/>
          </a:prstGeom>
        </p:spPr>
      </p:pic>
      <p:pic>
        <p:nvPicPr>
          <p:cNvPr id="6" name="Google Shape;58;p13">
            <a:extLst>
              <a:ext uri="{FF2B5EF4-FFF2-40B4-BE49-F238E27FC236}">
                <a16:creationId xmlns:a16="http://schemas.microsoft.com/office/drawing/2014/main" id="{A0F8B7BD-6BDC-4ED7-AD68-98CF4EA779F8}"/>
              </a:ext>
            </a:extLst>
          </p:cNvPr>
          <p:cNvPicPr preferRelativeResize="0"/>
          <p:nvPr/>
        </p:nvPicPr>
        <p:blipFill>
          <a:blip r:embed="rId3">
            <a:alphaModFix/>
          </a:blip>
          <a:stretch>
            <a:fillRect/>
          </a:stretch>
        </p:blipFill>
        <p:spPr>
          <a:xfrm>
            <a:off x="10816212" y="5471509"/>
            <a:ext cx="1046724" cy="551375"/>
          </a:xfrm>
          <a:prstGeom prst="rect">
            <a:avLst/>
          </a:prstGeom>
          <a:noFill/>
          <a:ln>
            <a:noFill/>
          </a:ln>
        </p:spPr>
      </p:pic>
      <p:sp>
        <p:nvSpPr>
          <p:cNvPr id="7" name="TextBox 6">
            <a:extLst>
              <a:ext uri="{FF2B5EF4-FFF2-40B4-BE49-F238E27FC236}">
                <a16:creationId xmlns:a16="http://schemas.microsoft.com/office/drawing/2014/main" id="{D5CA04AB-188A-48D7-ACC1-73C1802CC962}"/>
              </a:ext>
            </a:extLst>
          </p:cNvPr>
          <p:cNvSpPr txBox="1"/>
          <p:nvPr/>
        </p:nvSpPr>
        <p:spPr>
          <a:xfrm>
            <a:off x="8598697" y="3083029"/>
            <a:ext cx="3342646" cy="1785104"/>
          </a:xfrm>
          <a:prstGeom prst="rect">
            <a:avLst/>
          </a:prstGeom>
          <a:solidFill>
            <a:schemeClr val="bg1"/>
          </a:solidFill>
        </p:spPr>
        <p:txBody>
          <a:bodyPr wrap="none" rtlCol="0">
            <a:spAutoFit/>
          </a:bodyPr>
          <a:lstStyle/>
          <a:p>
            <a:pPr algn="r"/>
            <a:r>
              <a:rPr lang="fr-FR" sz="1000" b="1" i="0">
                <a:solidFill>
                  <a:schemeClr val="bg1">
                    <a:lumMod val="50000"/>
                  </a:schemeClr>
                </a:solidFill>
                <a:effectLst/>
                <a:latin typeface="-apple-system"/>
              </a:rPr>
              <a:t>E </a:t>
            </a:r>
            <a:r>
              <a:rPr lang="fr-FR" sz="1000" b="1" i="0" err="1">
                <a:solidFill>
                  <a:schemeClr val="bg1">
                    <a:lumMod val="50000"/>
                  </a:schemeClr>
                </a:solidFill>
                <a:effectLst/>
                <a:latin typeface="-apple-system"/>
              </a:rPr>
              <a:t>Skordis</a:t>
            </a:r>
            <a:r>
              <a:rPr lang="fr-FR" sz="1000" b="1">
                <a:solidFill>
                  <a:schemeClr val="bg1">
                    <a:lumMod val="50000"/>
                  </a:schemeClr>
                </a:solidFill>
                <a:latin typeface="-apple-system"/>
              </a:rPr>
              <a:t> and </a:t>
            </a:r>
            <a:r>
              <a:rPr lang="fr-FR" sz="1000" b="1" i="0">
                <a:solidFill>
                  <a:schemeClr val="bg1">
                    <a:lumMod val="50000"/>
                  </a:schemeClr>
                </a:solidFill>
                <a:effectLst/>
                <a:latin typeface="-apple-system"/>
              </a:rPr>
              <a:t>C P Welsch</a:t>
            </a:r>
          </a:p>
          <a:p>
            <a:pPr algn="r"/>
            <a:r>
              <a:rPr lang="fr-FR" sz="1000" b="0" i="1">
                <a:solidFill>
                  <a:schemeClr val="bg1">
                    <a:lumMod val="50000"/>
                  </a:schemeClr>
                </a:solidFill>
                <a:effectLst/>
                <a:latin typeface="-apple-system"/>
              </a:rPr>
              <a:t>A Monte Carlo </a:t>
            </a:r>
            <a:r>
              <a:rPr lang="fr-FR" sz="1000" b="0" i="1" err="1">
                <a:solidFill>
                  <a:schemeClr val="bg1">
                    <a:lumMod val="50000"/>
                  </a:schemeClr>
                </a:solidFill>
                <a:effectLst/>
                <a:latin typeface="-apple-system"/>
              </a:rPr>
              <a:t>Approach</a:t>
            </a:r>
            <a:r>
              <a:rPr lang="fr-FR" sz="1000" b="0" i="1">
                <a:solidFill>
                  <a:schemeClr val="bg1">
                    <a:lumMod val="50000"/>
                  </a:schemeClr>
                </a:solidFill>
                <a:effectLst/>
                <a:latin typeface="-apple-system"/>
              </a:rPr>
              <a:t> to Imaging and Dose Simulations in </a:t>
            </a:r>
          </a:p>
          <a:p>
            <a:pPr algn="r"/>
            <a:r>
              <a:rPr lang="fr-FR" sz="1000" b="0" i="1" err="1">
                <a:solidFill>
                  <a:schemeClr val="bg1">
                    <a:lumMod val="50000"/>
                  </a:schemeClr>
                </a:solidFill>
                <a:effectLst/>
                <a:latin typeface="-apple-system"/>
              </a:rPr>
              <a:t>Realistic</a:t>
            </a:r>
            <a:r>
              <a:rPr lang="fr-FR" sz="1000" b="0" i="1">
                <a:solidFill>
                  <a:schemeClr val="bg1">
                    <a:lumMod val="50000"/>
                  </a:schemeClr>
                </a:solidFill>
                <a:effectLst/>
                <a:latin typeface="-apple-system"/>
              </a:rPr>
              <a:t> </a:t>
            </a:r>
            <a:r>
              <a:rPr lang="fr-FR" sz="1000" b="0" i="1" err="1">
                <a:solidFill>
                  <a:schemeClr val="bg1">
                    <a:lumMod val="50000"/>
                  </a:schemeClr>
                </a:solidFill>
                <a:effectLst/>
                <a:latin typeface="-apple-system"/>
              </a:rPr>
              <a:t>Phantoms</a:t>
            </a:r>
            <a:r>
              <a:rPr lang="fr-FR" sz="1000" b="0" i="1">
                <a:solidFill>
                  <a:schemeClr val="bg1">
                    <a:lumMod val="50000"/>
                  </a:schemeClr>
                </a:solidFill>
                <a:effectLst/>
                <a:latin typeface="-apple-system"/>
              </a:rPr>
              <a:t> </a:t>
            </a:r>
            <a:r>
              <a:rPr lang="fr-FR" sz="1000" b="0" i="1" err="1">
                <a:solidFill>
                  <a:schemeClr val="bg1">
                    <a:lumMod val="50000"/>
                  </a:schemeClr>
                </a:solidFill>
                <a:effectLst/>
                <a:latin typeface="-apple-system"/>
              </a:rPr>
              <a:t>Using</a:t>
            </a:r>
            <a:r>
              <a:rPr lang="fr-FR" sz="1000" b="0" i="1">
                <a:solidFill>
                  <a:schemeClr val="bg1">
                    <a:lumMod val="50000"/>
                  </a:schemeClr>
                </a:solidFill>
                <a:effectLst/>
                <a:latin typeface="-apple-system"/>
              </a:rPr>
              <a:t> Compact X-Ray Source</a:t>
            </a:r>
          </a:p>
          <a:p>
            <a:pPr algn="r"/>
            <a:r>
              <a:rPr lang="fr-FR" sz="1000" b="0" i="0">
                <a:solidFill>
                  <a:schemeClr val="bg1">
                    <a:lumMod val="50000"/>
                  </a:schemeClr>
                </a:solidFill>
                <a:effectLst/>
                <a:latin typeface="-apple-system"/>
              </a:rPr>
              <a:t>Proc. IPAC17, </a:t>
            </a:r>
            <a:r>
              <a:rPr lang="fr-FR" sz="1000" b="0" i="0" err="1">
                <a:solidFill>
                  <a:schemeClr val="bg1">
                    <a:lumMod val="50000"/>
                  </a:schemeClr>
                </a:solidFill>
                <a:effectLst/>
                <a:latin typeface="-apple-system"/>
              </a:rPr>
              <a:t>Copenhagen</a:t>
            </a:r>
            <a:r>
              <a:rPr lang="fr-FR" sz="1000" b="0" i="0">
                <a:solidFill>
                  <a:schemeClr val="bg1">
                    <a:lumMod val="50000"/>
                  </a:schemeClr>
                </a:solidFill>
                <a:effectLst/>
                <a:latin typeface="-apple-system"/>
              </a:rPr>
              <a:t>, </a:t>
            </a:r>
            <a:r>
              <a:rPr lang="fr-FR" sz="1000" b="0" i="0" err="1">
                <a:solidFill>
                  <a:schemeClr val="bg1">
                    <a:lumMod val="50000"/>
                  </a:schemeClr>
                </a:solidFill>
                <a:effectLst/>
                <a:latin typeface="-apple-system"/>
              </a:rPr>
              <a:t>Denmark</a:t>
            </a:r>
            <a:r>
              <a:rPr lang="fr-FR" sz="1000" b="0" i="0">
                <a:solidFill>
                  <a:schemeClr val="bg1">
                    <a:lumMod val="50000"/>
                  </a:schemeClr>
                </a:solidFill>
                <a:effectLst/>
                <a:latin typeface="-apple-system"/>
              </a:rPr>
              <a:t>. (2017)</a:t>
            </a:r>
          </a:p>
          <a:p>
            <a:pPr algn="r"/>
            <a:endParaRPr lang="fr-FR" sz="1000" b="0" i="0">
              <a:solidFill>
                <a:schemeClr val="bg1">
                  <a:lumMod val="50000"/>
                </a:schemeClr>
              </a:solidFill>
              <a:effectLst/>
              <a:latin typeface="-apple-system"/>
            </a:endParaRPr>
          </a:p>
          <a:p>
            <a:pPr algn="r"/>
            <a:r>
              <a:rPr lang="fr-FR" sz="1000" b="1" i="0">
                <a:solidFill>
                  <a:schemeClr val="bg1">
                    <a:lumMod val="50000"/>
                  </a:schemeClr>
                </a:solidFill>
                <a:effectLst/>
                <a:latin typeface="-apple-system"/>
              </a:rPr>
              <a:t>T G Primidis, </a:t>
            </a:r>
            <a:r>
              <a:rPr lang="en-US" sz="1000" b="1" i="0">
                <a:solidFill>
                  <a:schemeClr val="bg1">
                    <a:lumMod val="50000"/>
                  </a:schemeClr>
                </a:solidFill>
                <a:effectLst/>
                <a:latin typeface="-apple-system"/>
              </a:rPr>
              <a:t>V Y Soloviev and C P Welsch</a:t>
            </a:r>
            <a:r>
              <a:rPr lang="fr-FR" sz="1000" b="1" i="0">
                <a:solidFill>
                  <a:schemeClr val="bg1">
                    <a:lumMod val="50000"/>
                  </a:schemeClr>
                </a:solidFill>
                <a:effectLst/>
                <a:latin typeface="-apple-system"/>
              </a:rPr>
              <a:t> </a:t>
            </a:r>
          </a:p>
          <a:p>
            <a:pPr algn="r" fontAlgn="base"/>
            <a:r>
              <a:rPr lang="en-US" sz="1000" b="0" i="1">
                <a:solidFill>
                  <a:schemeClr val="bg1">
                    <a:lumMod val="50000"/>
                  </a:schemeClr>
                </a:solidFill>
                <a:effectLst/>
                <a:latin typeface="-apple-system"/>
              </a:rPr>
              <a:t>Accuracy of the independent atom approximation in digital </a:t>
            </a:r>
          </a:p>
          <a:p>
            <a:pPr algn="r" fontAlgn="base"/>
            <a:r>
              <a:rPr lang="en-US" sz="1000" b="0" i="1">
                <a:solidFill>
                  <a:schemeClr val="bg1">
                    <a:lumMod val="50000"/>
                  </a:schemeClr>
                </a:solidFill>
                <a:effectLst/>
                <a:latin typeface="-apple-system"/>
              </a:rPr>
              <a:t>tomosynthesis Monte Carlo simulations</a:t>
            </a:r>
            <a:endParaRPr lang="fr-FR" sz="1000" b="0" i="1">
              <a:solidFill>
                <a:schemeClr val="bg1">
                  <a:lumMod val="50000"/>
                </a:schemeClr>
              </a:solidFill>
              <a:effectLst/>
              <a:latin typeface="-apple-system"/>
            </a:endParaRPr>
          </a:p>
          <a:p>
            <a:pPr algn="r"/>
            <a:r>
              <a:rPr lang="fr-FR" sz="1000" b="0" i="1" err="1">
                <a:solidFill>
                  <a:schemeClr val="bg1">
                    <a:lumMod val="50000"/>
                  </a:schemeClr>
                </a:solidFill>
                <a:effectLst/>
                <a:latin typeface="-apple-system"/>
              </a:rPr>
              <a:t>Biomed</a:t>
            </a:r>
            <a:r>
              <a:rPr lang="fr-FR" sz="1000" b="0" i="1">
                <a:solidFill>
                  <a:schemeClr val="bg1">
                    <a:lumMod val="50000"/>
                  </a:schemeClr>
                </a:solidFill>
                <a:effectLst/>
                <a:latin typeface="-apple-system"/>
              </a:rPr>
              <a:t>. Phys. Eng. Express</a:t>
            </a:r>
            <a:r>
              <a:rPr lang="fr-FR" sz="1000" b="0" i="0">
                <a:solidFill>
                  <a:schemeClr val="bg1">
                    <a:lumMod val="50000"/>
                  </a:schemeClr>
                </a:solidFill>
                <a:effectLst/>
                <a:latin typeface="-apple-system"/>
              </a:rPr>
              <a:t> </a:t>
            </a:r>
            <a:r>
              <a:rPr lang="fr-FR" sz="1000" b="1" i="0">
                <a:solidFill>
                  <a:schemeClr val="bg1">
                    <a:lumMod val="50000"/>
                  </a:schemeClr>
                </a:solidFill>
                <a:effectLst/>
                <a:latin typeface="-apple-system"/>
              </a:rPr>
              <a:t>7</a:t>
            </a:r>
            <a:r>
              <a:rPr lang="fr-FR" sz="1000" b="0" i="0">
                <a:solidFill>
                  <a:schemeClr val="bg1">
                    <a:lumMod val="50000"/>
                  </a:schemeClr>
                </a:solidFill>
                <a:effectLst/>
                <a:latin typeface="-apple-system"/>
              </a:rPr>
              <a:t> 055016 (2021)</a:t>
            </a:r>
          </a:p>
          <a:p>
            <a:pPr algn="r"/>
            <a:endParaRPr lang="fr-FR" sz="1000">
              <a:solidFill>
                <a:schemeClr val="bg1">
                  <a:lumMod val="50000"/>
                </a:schemeClr>
              </a:solidFill>
              <a:latin typeface="-apple-system"/>
            </a:endParaRPr>
          </a:p>
          <a:p>
            <a:pPr algn="r"/>
            <a:endParaRPr lang="en-GB" sz="1000">
              <a:solidFill>
                <a:schemeClr val="bg1">
                  <a:lumMod val="50000"/>
                </a:schemeClr>
              </a:solidFill>
            </a:endParaRPr>
          </a:p>
        </p:txBody>
      </p:sp>
      <p:pic>
        <p:nvPicPr>
          <p:cNvPr id="8" name="Picture 7">
            <a:extLst>
              <a:ext uri="{FF2B5EF4-FFF2-40B4-BE49-F238E27FC236}">
                <a16:creationId xmlns:a16="http://schemas.microsoft.com/office/drawing/2014/main" id="{66544034-3DF1-4166-8FF1-DA980C6BD7F6}"/>
              </a:ext>
            </a:extLst>
          </p:cNvPr>
          <p:cNvPicPr>
            <a:picLocks noChangeAspect="1"/>
          </p:cNvPicPr>
          <p:nvPr/>
        </p:nvPicPr>
        <p:blipFill>
          <a:blip r:embed="rId4"/>
          <a:stretch>
            <a:fillRect/>
          </a:stretch>
        </p:blipFill>
        <p:spPr>
          <a:xfrm>
            <a:off x="10270020" y="4646120"/>
            <a:ext cx="1592916" cy="837566"/>
          </a:xfrm>
          <a:prstGeom prst="rect">
            <a:avLst/>
          </a:prstGeom>
        </p:spPr>
      </p:pic>
      <p:sp>
        <p:nvSpPr>
          <p:cNvPr id="9" name="Text Placeholder 2">
            <a:extLst>
              <a:ext uri="{FF2B5EF4-FFF2-40B4-BE49-F238E27FC236}">
                <a16:creationId xmlns:a16="http://schemas.microsoft.com/office/drawing/2014/main" id="{0AB6777A-1DB5-4CA8-8E94-AA26FC1BBE42}"/>
              </a:ext>
            </a:extLst>
          </p:cNvPr>
          <p:cNvSpPr txBox="1">
            <a:spLocks/>
          </p:cNvSpPr>
          <p:nvPr/>
        </p:nvSpPr>
        <p:spPr>
          <a:xfrm>
            <a:off x="523374" y="5069713"/>
            <a:ext cx="11887200" cy="413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R&amp;D into detailed Monte Carlo models and algorithms for the flat panel X-ray source array.</a:t>
            </a:r>
          </a:p>
          <a:p>
            <a:pPr marL="0" indent="0">
              <a:buNone/>
            </a:pPr>
            <a:r>
              <a:rPr lang="en-GB" sz="2000" b="1" dirty="0"/>
              <a:t>Goal: </a:t>
            </a:r>
            <a:r>
              <a:rPr lang="en-GB" sz="2000" dirty="0"/>
              <a:t>Optimization of overall system, image analysis and signal processing.</a:t>
            </a:r>
          </a:p>
        </p:txBody>
      </p:sp>
      <p:sp>
        <p:nvSpPr>
          <p:cNvPr id="11" name="Title 1">
            <a:extLst>
              <a:ext uri="{FF2B5EF4-FFF2-40B4-BE49-F238E27FC236}">
                <a16:creationId xmlns:a16="http://schemas.microsoft.com/office/drawing/2014/main" id="{4087947C-CE53-4244-B0A6-C167D2E369BA}"/>
              </a:ext>
            </a:extLst>
          </p:cNvPr>
          <p:cNvSpPr txBox="1">
            <a:spLocks/>
          </p:cNvSpPr>
          <p:nvPr/>
        </p:nvSpPr>
        <p:spPr>
          <a:xfrm>
            <a:off x="1" y="20286"/>
            <a:ext cx="12191999" cy="1088021"/>
          </a:xfrm>
          <a:prstGeom prst="rect">
            <a:avLst/>
          </a:prstGeom>
        </p:spPr>
        <p:txBody>
          <a:bodyPr lIns="360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prstClr val="white"/>
                </a:solidFill>
              </a:rPr>
              <a:t>3D X-ray Imaging System</a:t>
            </a:r>
            <a:endParaRPr lang="en-GB" dirty="0"/>
          </a:p>
        </p:txBody>
      </p:sp>
      <p:sp>
        <p:nvSpPr>
          <p:cNvPr id="13" name="TextBox 12"/>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1600118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1529F7-0B1C-4AD6-AAC9-8C90E2F5EFF1}"/>
              </a:ext>
            </a:extLst>
          </p:cNvPr>
          <p:cNvSpPr txBox="1"/>
          <p:nvPr/>
        </p:nvSpPr>
        <p:spPr>
          <a:xfrm>
            <a:off x="7306128" y="5248599"/>
            <a:ext cx="3195615" cy="584775"/>
          </a:xfrm>
          <a:prstGeom prst="rect">
            <a:avLst/>
          </a:prstGeom>
          <a:noFill/>
        </p:spPr>
        <p:txBody>
          <a:bodyPr wrap="square" lIns="0" rIns="0" rtlCol="0" anchor="t">
            <a:spAutoFit/>
          </a:bodyPr>
          <a:lstStyle/>
          <a:p>
            <a:r>
              <a:rPr lang="en-GB" sz="1600"/>
              <a:t>Insensitive to x-rays and magnetic fields</a:t>
            </a:r>
          </a:p>
        </p:txBody>
      </p:sp>
      <p:sp>
        <p:nvSpPr>
          <p:cNvPr id="5" name="Oval 4">
            <a:extLst>
              <a:ext uri="{FF2B5EF4-FFF2-40B4-BE49-F238E27FC236}">
                <a16:creationId xmlns:a16="http://schemas.microsoft.com/office/drawing/2014/main" id="{37E74700-09FC-4227-A5F1-F7113579900B}"/>
              </a:ext>
            </a:extLst>
          </p:cNvPr>
          <p:cNvSpPr/>
          <p:nvPr/>
        </p:nvSpPr>
        <p:spPr>
          <a:xfrm>
            <a:off x="4765402" y="3326190"/>
            <a:ext cx="208510" cy="17145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BF6BEFDA-D843-4A5B-8B65-B1067B4493EF}"/>
              </a:ext>
            </a:extLst>
          </p:cNvPr>
          <p:cNvSpPr/>
          <p:nvPr/>
        </p:nvSpPr>
        <p:spPr>
          <a:xfrm>
            <a:off x="1954634" y="4626812"/>
            <a:ext cx="208510" cy="17145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14D01F4A-01AD-443E-9877-CE450013E05F}"/>
              </a:ext>
            </a:extLst>
          </p:cNvPr>
          <p:cNvSpPr/>
          <p:nvPr/>
        </p:nvSpPr>
        <p:spPr>
          <a:xfrm>
            <a:off x="4765402" y="4626812"/>
            <a:ext cx="208510" cy="17145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470243AC-016E-4AE2-9BB2-3B312B503285}"/>
              </a:ext>
            </a:extLst>
          </p:cNvPr>
          <p:cNvSpPr/>
          <p:nvPr/>
        </p:nvSpPr>
        <p:spPr>
          <a:xfrm>
            <a:off x="1954634" y="5927433"/>
            <a:ext cx="208510" cy="17145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F3576B79-9EF1-44E3-9AF4-7B8583270B90}"/>
              </a:ext>
            </a:extLst>
          </p:cNvPr>
          <p:cNvSpPr/>
          <p:nvPr/>
        </p:nvSpPr>
        <p:spPr>
          <a:xfrm>
            <a:off x="8180409" y="5927433"/>
            <a:ext cx="208510" cy="17145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a:extLst>
              <a:ext uri="{FF2B5EF4-FFF2-40B4-BE49-F238E27FC236}">
                <a16:creationId xmlns:a16="http://schemas.microsoft.com/office/drawing/2014/main" id="{89194299-7A6B-44F9-A39C-571BD82F95C2}"/>
              </a:ext>
            </a:extLst>
          </p:cNvPr>
          <p:cNvCxnSpPr>
            <a:cxnSpLocks/>
          </p:cNvCxnSpPr>
          <p:nvPr/>
        </p:nvCxnSpPr>
        <p:spPr>
          <a:xfrm>
            <a:off x="328775" y="2197018"/>
            <a:ext cx="0" cy="1129172"/>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38368F-4A1A-423D-A9C9-C94FCBEFABE0}"/>
              </a:ext>
            </a:extLst>
          </p:cNvPr>
          <p:cNvCxnSpPr>
            <a:cxnSpLocks/>
            <a:endCxn id="5" idx="2"/>
          </p:cNvCxnSpPr>
          <p:nvPr/>
        </p:nvCxnSpPr>
        <p:spPr>
          <a:xfrm>
            <a:off x="433030" y="3411915"/>
            <a:ext cx="4332372" cy="0"/>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B7CF35-E888-4659-A810-9224CE9FADFD}"/>
              </a:ext>
            </a:extLst>
          </p:cNvPr>
          <p:cNvCxnSpPr>
            <a:cxnSpLocks/>
            <a:stCxn id="5" idx="4"/>
            <a:endCxn id="7" idx="0"/>
          </p:cNvCxnSpPr>
          <p:nvPr/>
        </p:nvCxnSpPr>
        <p:spPr>
          <a:xfrm>
            <a:off x="4869657" y="3497640"/>
            <a:ext cx="0" cy="1129172"/>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1031A0-A27A-4576-81D1-3CE8A60BE21F}"/>
              </a:ext>
            </a:extLst>
          </p:cNvPr>
          <p:cNvCxnSpPr>
            <a:cxnSpLocks/>
            <a:stCxn id="6" idx="4"/>
            <a:endCxn id="8" idx="0"/>
          </p:cNvCxnSpPr>
          <p:nvPr/>
        </p:nvCxnSpPr>
        <p:spPr>
          <a:xfrm>
            <a:off x="2058889" y="4798262"/>
            <a:ext cx="0" cy="1129171"/>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D2C0BF-7FCC-4ACC-964D-322C4003DBC9}"/>
              </a:ext>
            </a:extLst>
          </p:cNvPr>
          <p:cNvCxnSpPr>
            <a:cxnSpLocks/>
            <a:stCxn id="6" idx="6"/>
            <a:endCxn id="7" idx="2"/>
          </p:cNvCxnSpPr>
          <p:nvPr/>
        </p:nvCxnSpPr>
        <p:spPr>
          <a:xfrm>
            <a:off x="2163144" y="4712537"/>
            <a:ext cx="2602258" cy="0"/>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B3D224-8FF3-48BC-8892-09C13901E11D}"/>
              </a:ext>
            </a:extLst>
          </p:cNvPr>
          <p:cNvCxnSpPr>
            <a:cxnSpLocks/>
            <a:stCxn id="8" idx="6"/>
            <a:endCxn id="9" idx="2"/>
          </p:cNvCxnSpPr>
          <p:nvPr/>
        </p:nvCxnSpPr>
        <p:spPr>
          <a:xfrm>
            <a:off x="2163144" y="6013158"/>
            <a:ext cx="6017265" cy="0"/>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DA1B59-107F-4ADE-A4A3-2881F971FB91}"/>
              </a:ext>
            </a:extLst>
          </p:cNvPr>
          <p:cNvSpPr txBox="1"/>
          <p:nvPr/>
        </p:nvSpPr>
        <p:spPr>
          <a:xfrm>
            <a:off x="1566184" y="2293789"/>
            <a:ext cx="3574863" cy="830997"/>
          </a:xfrm>
          <a:prstGeom prst="rect">
            <a:avLst/>
          </a:prstGeom>
          <a:noFill/>
        </p:spPr>
        <p:txBody>
          <a:bodyPr wrap="square" lIns="0" rIns="0" rtlCol="0" anchor="t">
            <a:spAutoFit/>
          </a:bodyPr>
          <a:lstStyle/>
          <a:p>
            <a:r>
              <a:rPr lang="en-GB" sz="1600"/>
              <a:t>Particles lost inside a beam pipe create a shower of charged particles</a:t>
            </a:r>
          </a:p>
        </p:txBody>
      </p:sp>
      <p:sp>
        <p:nvSpPr>
          <p:cNvPr id="17" name="TextBox 16">
            <a:extLst>
              <a:ext uri="{FF2B5EF4-FFF2-40B4-BE49-F238E27FC236}">
                <a16:creationId xmlns:a16="http://schemas.microsoft.com/office/drawing/2014/main" id="{A5137940-9DD0-49C5-8B9F-F4EB7AA0E384}"/>
              </a:ext>
            </a:extLst>
          </p:cNvPr>
          <p:cNvSpPr txBox="1"/>
          <p:nvPr/>
        </p:nvSpPr>
        <p:spPr>
          <a:xfrm>
            <a:off x="1759332" y="3647116"/>
            <a:ext cx="3110325" cy="830997"/>
          </a:xfrm>
          <a:prstGeom prst="rect">
            <a:avLst/>
          </a:prstGeom>
          <a:noFill/>
        </p:spPr>
        <p:txBody>
          <a:bodyPr wrap="square" lIns="0" rIns="0" rtlCol="0" anchor="t">
            <a:spAutoFit/>
          </a:bodyPr>
          <a:lstStyle/>
          <a:p>
            <a:r>
              <a:rPr lang="en-GB" sz="1600"/>
              <a:t>Some of these charged particles pass through the optical fibre generating Cherenkov radiation</a:t>
            </a:r>
          </a:p>
        </p:txBody>
      </p:sp>
      <p:sp>
        <p:nvSpPr>
          <p:cNvPr id="18" name="TextBox 17">
            <a:extLst>
              <a:ext uri="{FF2B5EF4-FFF2-40B4-BE49-F238E27FC236}">
                <a16:creationId xmlns:a16="http://schemas.microsoft.com/office/drawing/2014/main" id="{94056C70-D47C-4FA1-9F6D-0F0CA58E999C}"/>
              </a:ext>
            </a:extLst>
          </p:cNvPr>
          <p:cNvSpPr txBox="1"/>
          <p:nvPr/>
        </p:nvSpPr>
        <p:spPr>
          <a:xfrm>
            <a:off x="3428367" y="4861236"/>
            <a:ext cx="3683243" cy="1077218"/>
          </a:xfrm>
          <a:prstGeom prst="rect">
            <a:avLst/>
          </a:prstGeom>
          <a:noFill/>
        </p:spPr>
        <p:txBody>
          <a:bodyPr wrap="square" lIns="0" rIns="0" rtlCol="0" anchor="t">
            <a:spAutoFit/>
          </a:bodyPr>
          <a:lstStyle/>
          <a:p>
            <a:r>
              <a:rPr lang="en-GB" sz="1600"/>
              <a:t>This is collected and loss location is measured via either accurate</a:t>
            </a:r>
            <a:br>
              <a:rPr lang="en-GB" sz="1600"/>
            </a:br>
            <a:r>
              <a:rPr lang="en-GB" sz="1600"/>
              <a:t>time-of-flight measurements</a:t>
            </a:r>
            <a:br>
              <a:rPr lang="en-GB" sz="1600"/>
            </a:br>
            <a:r>
              <a:rPr lang="en-GB" sz="1600"/>
              <a:t>or calibration</a:t>
            </a:r>
          </a:p>
        </p:txBody>
      </p:sp>
      <p:sp>
        <p:nvSpPr>
          <p:cNvPr id="19" name="Oval 18">
            <a:extLst>
              <a:ext uri="{FF2B5EF4-FFF2-40B4-BE49-F238E27FC236}">
                <a16:creationId xmlns:a16="http://schemas.microsoft.com/office/drawing/2014/main" id="{0A4AC9AD-6B73-415F-8466-637F87ABD740}"/>
              </a:ext>
            </a:extLst>
          </p:cNvPr>
          <p:cNvSpPr/>
          <p:nvPr/>
        </p:nvSpPr>
        <p:spPr>
          <a:xfrm>
            <a:off x="766140" y="3716643"/>
            <a:ext cx="795170" cy="653839"/>
          </a:xfrm>
          <a:prstGeom prst="ellipse">
            <a:avLst/>
          </a:prstGeom>
          <a:solidFill>
            <a:srgbClr val="2F55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436D6F5E-361F-46CF-9B9A-A90FE24DD070}"/>
              </a:ext>
            </a:extLst>
          </p:cNvPr>
          <p:cNvSpPr/>
          <p:nvPr/>
        </p:nvSpPr>
        <p:spPr>
          <a:xfrm>
            <a:off x="2398939" y="5035931"/>
            <a:ext cx="795170" cy="653839"/>
          </a:xfrm>
          <a:prstGeom prst="ellipse">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B5D9DAC5-B22D-46D5-A8F1-BC24229CDCA5}"/>
              </a:ext>
            </a:extLst>
          </p:cNvPr>
          <p:cNvSpPr/>
          <p:nvPr/>
        </p:nvSpPr>
        <p:spPr>
          <a:xfrm>
            <a:off x="561849" y="2244620"/>
            <a:ext cx="795170" cy="653839"/>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2CF00080-7984-4F78-9296-1E5BCBABEBD5}"/>
              </a:ext>
            </a:extLst>
          </p:cNvPr>
          <p:cNvSpPr/>
          <p:nvPr/>
        </p:nvSpPr>
        <p:spPr>
          <a:xfrm>
            <a:off x="6440298" y="5158774"/>
            <a:ext cx="795170" cy="653836"/>
          </a:xfrm>
          <a:prstGeom prst="ellipse">
            <a:avLst/>
          </a:prstGeom>
          <a:solidFill>
            <a:srgbClr val="0013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3" name="Picture 22">
            <a:extLst>
              <a:ext uri="{FF2B5EF4-FFF2-40B4-BE49-F238E27FC236}">
                <a16:creationId xmlns:a16="http://schemas.microsoft.com/office/drawing/2014/main" id="{2532A108-25D8-47BB-BEE1-3553EDFF6230}"/>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534394" y="5138672"/>
            <a:ext cx="545265" cy="448351"/>
          </a:xfrm>
          <a:prstGeom prst="rect">
            <a:avLst/>
          </a:prstGeom>
        </p:spPr>
      </p:pic>
      <p:pic>
        <p:nvPicPr>
          <p:cNvPr id="24" name="Picture 6" descr="Free Light Bulb Icons, Download Free Clip Art, Free Clip Art on Clipart  Library">
            <a:extLst>
              <a:ext uri="{FF2B5EF4-FFF2-40B4-BE49-F238E27FC236}">
                <a16:creationId xmlns:a16="http://schemas.microsoft.com/office/drawing/2014/main" id="{F8798580-BF46-4DE6-ADD4-53A5EBB977C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6570045" y="5249933"/>
            <a:ext cx="535676" cy="44046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1FFD5722-FC64-4BCC-A7BA-E53C8D6E9240}"/>
              </a:ext>
            </a:extLst>
          </p:cNvPr>
          <p:cNvGrpSpPr/>
          <p:nvPr/>
        </p:nvGrpSpPr>
        <p:grpSpPr>
          <a:xfrm>
            <a:off x="5929503" y="1713756"/>
            <a:ext cx="6057223" cy="3550809"/>
            <a:chOff x="5783832" y="849086"/>
            <a:chExt cx="6057223" cy="3550809"/>
          </a:xfrm>
        </p:grpSpPr>
        <p:grpSp>
          <p:nvGrpSpPr>
            <p:cNvPr id="26" name="Group 25">
              <a:extLst>
                <a:ext uri="{FF2B5EF4-FFF2-40B4-BE49-F238E27FC236}">
                  <a16:creationId xmlns:a16="http://schemas.microsoft.com/office/drawing/2014/main" id="{0BEC9D2E-9328-432D-B5A3-EE20377CF928}"/>
                </a:ext>
              </a:extLst>
            </p:cNvPr>
            <p:cNvGrpSpPr/>
            <p:nvPr/>
          </p:nvGrpSpPr>
          <p:grpSpPr>
            <a:xfrm>
              <a:off x="5783832" y="849086"/>
              <a:ext cx="6057223" cy="3550809"/>
              <a:chOff x="5583363" y="1844825"/>
              <a:chExt cx="4862737" cy="2745129"/>
            </a:xfrm>
          </p:grpSpPr>
          <p:sp>
            <p:nvSpPr>
              <p:cNvPr id="31" name="Rectangle 30">
                <a:extLst>
                  <a:ext uri="{FF2B5EF4-FFF2-40B4-BE49-F238E27FC236}">
                    <a16:creationId xmlns:a16="http://schemas.microsoft.com/office/drawing/2014/main" id="{6F0CE812-76FC-4CEB-9CF1-8A11184E788B}"/>
                  </a:ext>
                </a:extLst>
              </p:cNvPr>
              <p:cNvSpPr/>
              <p:nvPr/>
            </p:nvSpPr>
            <p:spPr>
              <a:xfrm>
                <a:off x="5583363" y="2530531"/>
                <a:ext cx="1260798" cy="404501"/>
              </a:xfrm>
              <a:prstGeom prst="rect">
                <a:avLst/>
              </a:prstGeom>
            </p:spPr>
            <p:txBody>
              <a:bodyPr wrap="square">
                <a:spAutoFit/>
              </a:bodyPr>
              <a:lstStyle/>
              <a:p>
                <a:r>
                  <a:rPr lang="en-GB" sz="1400" i="1"/>
                  <a:t>Simplified </a:t>
                </a:r>
                <a:r>
                  <a:rPr lang="en-GB" sz="1400" i="1" err="1"/>
                  <a:t>oBLM</a:t>
                </a:r>
                <a:r>
                  <a:rPr lang="en-GB" sz="1400" i="1"/>
                  <a:t> operating principle</a:t>
                </a:r>
              </a:p>
            </p:txBody>
          </p:sp>
          <p:grpSp>
            <p:nvGrpSpPr>
              <p:cNvPr id="32" name="Group 31">
                <a:extLst>
                  <a:ext uri="{FF2B5EF4-FFF2-40B4-BE49-F238E27FC236}">
                    <a16:creationId xmlns:a16="http://schemas.microsoft.com/office/drawing/2014/main" id="{142987CF-8057-458E-9840-3124F7FE6467}"/>
                  </a:ext>
                </a:extLst>
              </p:cNvPr>
              <p:cNvGrpSpPr/>
              <p:nvPr/>
            </p:nvGrpSpPr>
            <p:grpSpPr>
              <a:xfrm>
                <a:off x="6878287" y="2242978"/>
                <a:ext cx="3449693" cy="1827828"/>
                <a:chOff x="719575" y="2708920"/>
                <a:chExt cx="5397255" cy="2407894"/>
              </a:xfrm>
            </p:grpSpPr>
            <p:sp>
              <p:nvSpPr>
                <p:cNvPr id="47" name="Rectangle 46">
                  <a:extLst>
                    <a:ext uri="{FF2B5EF4-FFF2-40B4-BE49-F238E27FC236}">
                      <a16:creationId xmlns:a16="http://schemas.microsoft.com/office/drawing/2014/main" id="{F04189BA-DC8D-4A16-971C-2957FC89C176}"/>
                    </a:ext>
                  </a:extLst>
                </p:cNvPr>
                <p:cNvSpPr/>
                <p:nvPr/>
              </p:nvSpPr>
              <p:spPr>
                <a:xfrm>
                  <a:off x="719575" y="2961924"/>
                  <a:ext cx="5397255" cy="7200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8F442715-0960-4D01-B580-44722C2A9150}"/>
                    </a:ext>
                  </a:extLst>
                </p:cNvPr>
                <p:cNvSpPr/>
                <p:nvPr/>
              </p:nvSpPr>
              <p:spPr>
                <a:xfrm>
                  <a:off x="1691681" y="3892676"/>
                  <a:ext cx="4404342" cy="1043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35599C90-0016-4660-99B4-F0FFB794C7AB}"/>
                    </a:ext>
                  </a:extLst>
                </p:cNvPr>
                <p:cNvCxnSpPr/>
                <p:nvPr/>
              </p:nvCxnSpPr>
              <p:spPr>
                <a:xfrm>
                  <a:off x="3275856" y="3083132"/>
                  <a:ext cx="0" cy="463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9AC2B47-B5AF-4A3A-833A-9BF6FDB49AB1}"/>
                    </a:ext>
                  </a:extLst>
                </p:cNvPr>
                <p:cNvCxnSpPr>
                  <a:stCxn id="61" idx="6"/>
                </p:cNvCxnSpPr>
                <p:nvPr/>
              </p:nvCxnSpPr>
              <p:spPr>
                <a:xfrm>
                  <a:off x="3275856" y="3321964"/>
                  <a:ext cx="1260140" cy="82711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88FE30-3E92-4ED7-B272-C8EB7E072C71}"/>
                    </a:ext>
                  </a:extLst>
                </p:cNvPr>
                <p:cNvCxnSpPr>
                  <a:stCxn id="61" idx="6"/>
                </p:cNvCxnSpPr>
                <p:nvPr/>
              </p:nvCxnSpPr>
              <p:spPr>
                <a:xfrm flipV="1">
                  <a:off x="3275856" y="2708920"/>
                  <a:ext cx="1260140" cy="61304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C5F2E10-7E5C-4D6C-B6EA-1B15B2ABCED5}"/>
                    </a:ext>
                  </a:extLst>
                </p:cNvPr>
                <p:cNvCxnSpPr>
                  <a:stCxn id="61" idx="6"/>
                </p:cNvCxnSpPr>
                <p:nvPr/>
              </p:nvCxnSpPr>
              <p:spPr>
                <a:xfrm flipV="1">
                  <a:off x="3275856" y="2961926"/>
                  <a:ext cx="1728192" cy="36003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FD450DD-0448-4C52-9BA5-ECC3486D43BB}"/>
                    </a:ext>
                  </a:extLst>
                </p:cNvPr>
                <p:cNvCxnSpPr>
                  <a:stCxn id="61" idx="6"/>
                </p:cNvCxnSpPr>
                <p:nvPr/>
              </p:nvCxnSpPr>
              <p:spPr>
                <a:xfrm>
                  <a:off x="3275856" y="3321964"/>
                  <a:ext cx="1728192" cy="36004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08F3EB6-649A-4D5C-A2AC-6691707044F4}"/>
                    </a:ext>
                  </a:extLst>
                </p:cNvPr>
                <p:cNvCxnSpPr>
                  <a:stCxn id="61" idx="6"/>
                </p:cNvCxnSpPr>
                <p:nvPr/>
              </p:nvCxnSpPr>
              <p:spPr>
                <a:xfrm flipV="1">
                  <a:off x="3275856" y="3300899"/>
                  <a:ext cx="2160240" cy="2106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C5F395C-53F6-422B-BC25-5EABFDA97A69}"/>
                    </a:ext>
                  </a:extLst>
                </p:cNvPr>
                <p:cNvCxnSpPr/>
                <p:nvPr/>
              </p:nvCxnSpPr>
              <p:spPr>
                <a:xfrm>
                  <a:off x="4283968" y="3945079"/>
                  <a:ext cx="108012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CE3BD7A-6D47-426D-BC53-340D71B71878}"/>
                    </a:ext>
                  </a:extLst>
                </p:cNvPr>
                <p:cNvCxnSpPr/>
                <p:nvPr/>
              </p:nvCxnSpPr>
              <p:spPr>
                <a:xfrm flipH="1">
                  <a:off x="3059832" y="3945079"/>
                  <a:ext cx="108012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Block Arc 56">
                  <a:extLst>
                    <a:ext uri="{FF2B5EF4-FFF2-40B4-BE49-F238E27FC236}">
                      <a16:creationId xmlns:a16="http://schemas.microsoft.com/office/drawing/2014/main" id="{4A9AB003-5B64-4211-8F49-E591C75B5C99}"/>
                    </a:ext>
                  </a:extLst>
                </p:cNvPr>
                <p:cNvSpPr/>
                <p:nvPr/>
              </p:nvSpPr>
              <p:spPr>
                <a:xfrm rot="16200000">
                  <a:off x="1086370" y="3892675"/>
                  <a:ext cx="1224136" cy="1224136"/>
                </a:xfrm>
                <a:prstGeom prst="blockArc">
                  <a:avLst>
                    <a:gd name="adj1" fmla="val 16145724"/>
                    <a:gd name="adj2" fmla="val 0"/>
                    <a:gd name="adj3" fmla="val 1048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58" name="Straight Arrow Connector 57">
                  <a:extLst>
                    <a:ext uri="{FF2B5EF4-FFF2-40B4-BE49-F238E27FC236}">
                      <a16:creationId xmlns:a16="http://schemas.microsoft.com/office/drawing/2014/main" id="{5127FAB9-6134-4105-BB9D-3E177A16AF46}"/>
                    </a:ext>
                  </a:extLst>
                </p:cNvPr>
                <p:cNvCxnSpPr/>
                <p:nvPr/>
              </p:nvCxnSpPr>
              <p:spPr>
                <a:xfrm flipH="1">
                  <a:off x="1835697" y="3944282"/>
                  <a:ext cx="108012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FFCCEFC-8FDD-4DC7-86AE-1B8B71F6EE80}"/>
                    </a:ext>
                  </a:extLst>
                </p:cNvPr>
                <p:cNvSpPr/>
                <p:nvPr/>
              </p:nvSpPr>
              <p:spPr>
                <a:xfrm>
                  <a:off x="755576" y="4509118"/>
                  <a:ext cx="1620181" cy="6076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5769B1D7-B400-4682-8D14-B8BBCF23DAD5}"/>
                    </a:ext>
                  </a:extLst>
                </p:cNvPr>
                <p:cNvSpPr txBox="1"/>
                <p:nvPr/>
              </p:nvSpPr>
              <p:spPr>
                <a:xfrm>
                  <a:off x="783980" y="4659705"/>
                  <a:ext cx="1528183" cy="313454"/>
                </a:xfrm>
                <a:prstGeom prst="rect">
                  <a:avLst/>
                </a:prstGeom>
                <a:noFill/>
              </p:spPr>
              <p:txBody>
                <a:bodyPr wrap="square" rtlCol="0" anchor="ctr">
                  <a:spAutoFit/>
                </a:bodyPr>
                <a:lstStyle/>
                <a:p>
                  <a:pPr algn="ctr"/>
                  <a:r>
                    <a:rPr lang="en-GB" sz="1400"/>
                    <a:t>Sensor Unit</a:t>
                  </a:r>
                </a:p>
              </p:txBody>
            </p:sp>
            <p:sp>
              <p:nvSpPr>
                <p:cNvPr id="61" name="Oval 60">
                  <a:extLst>
                    <a:ext uri="{FF2B5EF4-FFF2-40B4-BE49-F238E27FC236}">
                      <a16:creationId xmlns:a16="http://schemas.microsoft.com/office/drawing/2014/main" id="{F36CFA1D-A57E-48D0-B721-6700ECFD24A3}"/>
                    </a:ext>
                  </a:extLst>
                </p:cNvPr>
                <p:cNvSpPr/>
                <p:nvPr/>
              </p:nvSpPr>
              <p:spPr>
                <a:xfrm>
                  <a:off x="2771800" y="3249956"/>
                  <a:ext cx="50405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Straight Arrow Connector 32">
                <a:extLst>
                  <a:ext uri="{FF2B5EF4-FFF2-40B4-BE49-F238E27FC236}">
                    <a16:creationId xmlns:a16="http://schemas.microsoft.com/office/drawing/2014/main" id="{4A8EBA20-7CC9-4853-B2BB-3B8E60675459}"/>
                  </a:ext>
                </a:extLst>
              </p:cNvPr>
              <p:cNvCxnSpPr>
                <a:stCxn id="34" idx="2"/>
                <a:endCxn id="61" idx="0"/>
              </p:cNvCxnSpPr>
              <p:nvPr/>
            </p:nvCxnSpPr>
            <p:spPr>
              <a:xfrm>
                <a:off x="7683714" y="2181424"/>
                <a:ext cx="667352" cy="472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5B2BB9B-65B5-4ADE-8997-D0BA911117F4}"/>
                  </a:ext>
                </a:extLst>
              </p:cNvPr>
              <p:cNvSpPr txBox="1"/>
              <p:nvPr/>
            </p:nvSpPr>
            <p:spPr>
              <a:xfrm>
                <a:off x="6878287" y="1873647"/>
                <a:ext cx="1610855" cy="307777"/>
              </a:xfrm>
              <a:prstGeom prst="rect">
                <a:avLst/>
              </a:prstGeom>
              <a:noFill/>
            </p:spPr>
            <p:txBody>
              <a:bodyPr wrap="square" rtlCol="0">
                <a:spAutoFit/>
              </a:bodyPr>
              <a:lstStyle/>
              <a:p>
                <a:r>
                  <a:rPr lang="en-GB" sz="1400"/>
                  <a:t>Particle bunch</a:t>
                </a:r>
              </a:p>
            </p:txBody>
          </p:sp>
          <p:cxnSp>
            <p:nvCxnSpPr>
              <p:cNvPr id="35" name="Straight Arrow Connector 34">
                <a:extLst>
                  <a:ext uri="{FF2B5EF4-FFF2-40B4-BE49-F238E27FC236}">
                    <a16:creationId xmlns:a16="http://schemas.microsoft.com/office/drawing/2014/main" id="{920653AD-DEB1-40F1-8BB8-E8893F7D8F10}"/>
                  </a:ext>
                </a:extLst>
              </p:cNvPr>
              <p:cNvCxnSpPr>
                <a:stCxn id="36" idx="0"/>
                <a:endCxn id="48" idx="2"/>
              </p:cNvCxnSpPr>
              <p:nvPr/>
            </p:nvCxnSpPr>
            <p:spPr>
              <a:xfrm flipV="1">
                <a:off x="8511229" y="3220765"/>
                <a:ext cx="395919" cy="3854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041FC76-0429-4582-AB15-FCB8080C1B93}"/>
                  </a:ext>
                </a:extLst>
              </p:cNvPr>
              <p:cNvSpPr txBox="1"/>
              <p:nvPr/>
            </p:nvSpPr>
            <p:spPr>
              <a:xfrm>
                <a:off x="7958011" y="3606186"/>
                <a:ext cx="1106434" cy="307777"/>
              </a:xfrm>
              <a:prstGeom prst="rect">
                <a:avLst/>
              </a:prstGeom>
              <a:noFill/>
            </p:spPr>
            <p:txBody>
              <a:bodyPr wrap="square" rtlCol="0">
                <a:spAutoFit/>
              </a:bodyPr>
              <a:lstStyle/>
              <a:p>
                <a:r>
                  <a:rPr lang="en-GB" sz="1400"/>
                  <a:t>Optical-fibre</a:t>
                </a:r>
              </a:p>
            </p:txBody>
          </p:sp>
          <p:cxnSp>
            <p:nvCxnSpPr>
              <p:cNvPr id="37" name="Straight Arrow Connector 36">
                <a:extLst>
                  <a:ext uri="{FF2B5EF4-FFF2-40B4-BE49-F238E27FC236}">
                    <a16:creationId xmlns:a16="http://schemas.microsoft.com/office/drawing/2014/main" id="{EB7FE01B-9A80-458B-BB01-17CCE4F7E928}"/>
                  </a:ext>
                </a:extLst>
              </p:cNvPr>
              <p:cNvCxnSpPr>
                <a:endCxn id="61" idx="2"/>
              </p:cNvCxnSpPr>
              <p:nvPr/>
            </p:nvCxnSpPr>
            <p:spPr>
              <a:xfrm>
                <a:off x="7499614" y="2700342"/>
                <a:ext cx="690366" cy="0"/>
              </a:xfrm>
              <a:prstGeom prst="straightConnector1">
                <a:avLst/>
              </a:prstGeom>
              <a:ln w="28575">
                <a:prstDash val="sysDot"/>
                <a:tailEnd type="arrow"/>
              </a:ln>
            </p:spPr>
            <p:style>
              <a:lnRef idx="1">
                <a:schemeClr val="accent6"/>
              </a:lnRef>
              <a:fillRef idx="0">
                <a:schemeClr val="accent6"/>
              </a:fillRef>
              <a:effectRef idx="0">
                <a:schemeClr val="accent6"/>
              </a:effectRef>
              <a:fontRef idx="minor">
                <a:schemeClr val="tx1"/>
              </a:fontRef>
            </p:style>
          </p:cxnSp>
          <p:cxnSp>
            <p:nvCxnSpPr>
              <p:cNvPr id="38" name="Straight Arrow Connector 37">
                <a:extLst>
                  <a:ext uri="{FF2B5EF4-FFF2-40B4-BE49-F238E27FC236}">
                    <a16:creationId xmlns:a16="http://schemas.microsoft.com/office/drawing/2014/main" id="{D3C5599E-03F3-470F-B5BD-53E39934A8F3}"/>
                  </a:ext>
                </a:extLst>
              </p:cNvPr>
              <p:cNvCxnSpPr>
                <a:stCxn id="39" idx="0"/>
              </p:cNvCxnSpPr>
              <p:nvPr/>
            </p:nvCxnSpPr>
            <p:spPr>
              <a:xfrm flipV="1">
                <a:off x="9892884" y="2981645"/>
                <a:ext cx="197959" cy="4016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B7B4E8B-D37B-4C2A-A92A-A3E0D1BDDA17}"/>
                  </a:ext>
                </a:extLst>
              </p:cNvPr>
              <p:cNvSpPr txBox="1"/>
              <p:nvPr/>
            </p:nvSpPr>
            <p:spPr>
              <a:xfrm>
                <a:off x="9339666" y="3383342"/>
                <a:ext cx="1106434" cy="307777"/>
              </a:xfrm>
              <a:prstGeom prst="rect">
                <a:avLst/>
              </a:prstGeom>
              <a:noFill/>
            </p:spPr>
            <p:txBody>
              <a:bodyPr wrap="square" rtlCol="0">
                <a:spAutoFit/>
              </a:bodyPr>
              <a:lstStyle/>
              <a:p>
                <a:pPr algn="ctr"/>
                <a:r>
                  <a:rPr lang="en-GB" sz="1400"/>
                  <a:t>Beam pipe</a:t>
                </a:r>
              </a:p>
            </p:txBody>
          </p:sp>
          <p:cxnSp>
            <p:nvCxnSpPr>
              <p:cNvPr id="40" name="Straight Arrow Connector 39">
                <a:extLst>
                  <a:ext uri="{FF2B5EF4-FFF2-40B4-BE49-F238E27FC236}">
                    <a16:creationId xmlns:a16="http://schemas.microsoft.com/office/drawing/2014/main" id="{EA9ACE69-6094-4972-8977-62071DCD1B6F}"/>
                  </a:ext>
                </a:extLst>
              </p:cNvPr>
              <p:cNvCxnSpPr>
                <a:stCxn id="41" idx="2"/>
              </p:cNvCxnSpPr>
              <p:nvPr/>
            </p:nvCxnSpPr>
            <p:spPr>
              <a:xfrm flipH="1">
                <a:off x="8511229" y="2152601"/>
                <a:ext cx="589173" cy="363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D0CC0D8-111A-42A3-B9F7-FA8824FCF59D}"/>
                  </a:ext>
                </a:extLst>
              </p:cNvPr>
              <p:cNvSpPr txBox="1"/>
              <p:nvPr/>
            </p:nvSpPr>
            <p:spPr>
              <a:xfrm>
                <a:off x="8547184" y="1844825"/>
                <a:ext cx="1106434" cy="307777"/>
              </a:xfrm>
              <a:prstGeom prst="rect">
                <a:avLst/>
              </a:prstGeom>
              <a:noFill/>
            </p:spPr>
            <p:txBody>
              <a:bodyPr wrap="square" rtlCol="0">
                <a:spAutoFit/>
              </a:bodyPr>
              <a:lstStyle/>
              <a:p>
                <a:pPr algn="ctr"/>
                <a:r>
                  <a:rPr lang="en-GB" sz="1400"/>
                  <a:t>Screen</a:t>
                </a:r>
              </a:p>
            </p:txBody>
          </p:sp>
          <p:sp>
            <p:nvSpPr>
              <p:cNvPr id="42" name="TextBox 41">
                <a:extLst>
                  <a:ext uri="{FF2B5EF4-FFF2-40B4-BE49-F238E27FC236}">
                    <a16:creationId xmlns:a16="http://schemas.microsoft.com/office/drawing/2014/main" id="{1505818D-C30F-483A-964F-6DC5F07D742B}"/>
                  </a:ext>
                </a:extLst>
              </p:cNvPr>
              <p:cNvSpPr txBox="1"/>
              <p:nvPr/>
            </p:nvSpPr>
            <p:spPr>
              <a:xfrm>
                <a:off x="7680176" y="2448213"/>
                <a:ext cx="232946" cy="307777"/>
              </a:xfrm>
              <a:prstGeom prst="rect">
                <a:avLst/>
              </a:prstGeom>
              <a:noFill/>
            </p:spPr>
            <p:txBody>
              <a:bodyPr wrap="square" rtlCol="0">
                <a:spAutoFit/>
              </a:bodyPr>
              <a:lstStyle/>
              <a:p>
                <a:r>
                  <a:rPr lang="en-GB" sz="1400"/>
                  <a:t>v</a:t>
                </a:r>
              </a:p>
            </p:txBody>
          </p:sp>
          <p:cxnSp>
            <p:nvCxnSpPr>
              <p:cNvPr id="43" name="Straight Arrow Connector 42">
                <a:extLst>
                  <a:ext uri="{FF2B5EF4-FFF2-40B4-BE49-F238E27FC236}">
                    <a16:creationId xmlns:a16="http://schemas.microsoft.com/office/drawing/2014/main" id="{69D5D36F-E914-49FC-B06F-DD439B589C6F}"/>
                  </a:ext>
                </a:extLst>
              </p:cNvPr>
              <p:cNvCxnSpPr/>
              <p:nvPr/>
            </p:nvCxnSpPr>
            <p:spPr>
              <a:xfrm flipV="1">
                <a:off x="8436296" y="4128186"/>
                <a:ext cx="324000"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38816B5-1EBD-4EDB-BF74-101BB5CA9C20}"/>
                  </a:ext>
                </a:extLst>
              </p:cNvPr>
              <p:cNvCxnSpPr/>
              <p:nvPr/>
            </p:nvCxnSpPr>
            <p:spPr>
              <a:xfrm flipV="1">
                <a:off x="8436296" y="4392428"/>
                <a:ext cx="324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77F8C38-1024-415B-B12E-CC727E0A5C48}"/>
                  </a:ext>
                </a:extLst>
              </p:cNvPr>
              <p:cNvSpPr txBox="1"/>
              <p:nvPr/>
            </p:nvSpPr>
            <p:spPr>
              <a:xfrm>
                <a:off x="8624358" y="4017935"/>
                <a:ext cx="1293309" cy="307777"/>
              </a:xfrm>
              <a:prstGeom prst="rect">
                <a:avLst/>
              </a:prstGeom>
              <a:noFill/>
            </p:spPr>
            <p:txBody>
              <a:bodyPr wrap="square" rtlCol="0">
                <a:spAutoFit/>
              </a:bodyPr>
              <a:lstStyle/>
              <a:p>
                <a:pPr algn="ctr"/>
                <a:r>
                  <a:rPr lang="en-GB" sz="1400"/>
                  <a:t>Charge shower</a:t>
                </a:r>
              </a:p>
            </p:txBody>
          </p:sp>
          <p:sp>
            <p:nvSpPr>
              <p:cNvPr id="46" name="TextBox 45">
                <a:extLst>
                  <a:ext uri="{FF2B5EF4-FFF2-40B4-BE49-F238E27FC236}">
                    <a16:creationId xmlns:a16="http://schemas.microsoft.com/office/drawing/2014/main" id="{B0F46366-6EF4-4E6F-81EF-3C80AA542DD8}"/>
                  </a:ext>
                </a:extLst>
              </p:cNvPr>
              <p:cNvSpPr txBox="1"/>
              <p:nvPr/>
            </p:nvSpPr>
            <p:spPr>
              <a:xfrm>
                <a:off x="8594592" y="4282177"/>
                <a:ext cx="1670256" cy="307777"/>
              </a:xfrm>
              <a:prstGeom prst="rect">
                <a:avLst/>
              </a:prstGeom>
              <a:noFill/>
            </p:spPr>
            <p:txBody>
              <a:bodyPr wrap="square" rtlCol="0">
                <a:spAutoFit/>
              </a:bodyPr>
              <a:lstStyle/>
              <a:p>
                <a:pPr algn="ctr"/>
                <a:r>
                  <a:rPr lang="en-GB" sz="1400"/>
                  <a:t>Cherenkov radiation</a:t>
                </a:r>
              </a:p>
            </p:txBody>
          </p:sp>
        </p:grpSp>
        <p:cxnSp>
          <p:nvCxnSpPr>
            <p:cNvPr id="27" name="Straight Arrow Connector 26">
              <a:extLst>
                <a:ext uri="{FF2B5EF4-FFF2-40B4-BE49-F238E27FC236}">
                  <a16:creationId xmlns:a16="http://schemas.microsoft.com/office/drawing/2014/main" id="{9AA55E28-4961-40E1-B571-66A9A7C1BD82}"/>
                </a:ext>
              </a:extLst>
            </p:cNvPr>
            <p:cNvCxnSpPr/>
            <p:nvPr/>
          </p:nvCxnSpPr>
          <p:spPr>
            <a:xfrm>
              <a:off x="9843909" y="2305141"/>
              <a:ext cx="287386" cy="41660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FB52257-51CF-41E8-9001-CC71893E22C0}"/>
                </a:ext>
              </a:extLst>
            </p:cNvPr>
            <p:cNvCxnSpPr/>
            <p:nvPr/>
          </p:nvCxnSpPr>
          <p:spPr>
            <a:xfrm>
              <a:off x="9843910" y="2306357"/>
              <a:ext cx="459375" cy="14768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2953D7-E99B-4212-B20C-90DE8540F869}"/>
                </a:ext>
              </a:extLst>
            </p:cNvPr>
            <p:cNvCxnSpPr/>
            <p:nvPr/>
          </p:nvCxnSpPr>
          <p:spPr>
            <a:xfrm flipV="1">
              <a:off x="10022403" y="1362159"/>
              <a:ext cx="178395" cy="25465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62E5480-03B9-4D8E-B682-708B8FED65BB}"/>
                </a:ext>
              </a:extLst>
            </p:cNvPr>
            <p:cNvCxnSpPr/>
            <p:nvPr/>
          </p:nvCxnSpPr>
          <p:spPr>
            <a:xfrm flipV="1">
              <a:off x="10020783" y="1531657"/>
              <a:ext cx="442050" cy="7975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62" name="Content Placeholder 2">
            <a:extLst>
              <a:ext uri="{FF2B5EF4-FFF2-40B4-BE49-F238E27FC236}">
                <a16:creationId xmlns:a16="http://schemas.microsoft.com/office/drawing/2014/main" id="{22B6DE69-D404-4833-BCD6-EB554BCF140A}"/>
              </a:ext>
            </a:extLst>
          </p:cNvPr>
          <p:cNvSpPr txBox="1">
            <a:spLocks/>
          </p:cNvSpPr>
          <p:nvPr/>
        </p:nvSpPr>
        <p:spPr>
          <a:xfrm>
            <a:off x="458944" y="1191358"/>
            <a:ext cx="8996578" cy="1617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Optical beam loss monitor developed by </a:t>
            </a:r>
            <a:r>
              <a:rPr lang="en-GB" dirty="0" err="1" smtClean="0"/>
              <a:t>UoL</a:t>
            </a:r>
            <a:r>
              <a:rPr lang="en-GB" dirty="0" smtClean="0"/>
              <a:t> and CERN.</a:t>
            </a:r>
          </a:p>
          <a:p>
            <a:r>
              <a:rPr lang="en-GB" dirty="0" smtClean="0"/>
              <a:t>RF Breakdown and Quench detection</a:t>
            </a:r>
            <a:endParaRPr lang="en-GB" dirty="0"/>
          </a:p>
        </p:txBody>
      </p:sp>
      <p:sp>
        <p:nvSpPr>
          <p:cNvPr id="63" name="Title 1">
            <a:extLst>
              <a:ext uri="{FF2B5EF4-FFF2-40B4-BE49-F238E27FC236}">
                <a16:creationId xmlns:a16="http://schemas.microsoft.com/office/drawing/2014/main" id="{4087947C-CE53-4244-B0A6-C167D2E369BA}"/>
              </a:ext>
            </a:extLst>
          </p:cNvPr>
          <p:cNvSpPr txBox="1">
            <a:spLocks/>
          </p:cNvSpPr>
          <p:nvPr/>
        </p:nvSpPr>
        <p:spPr>
          <a:xfrm>
            <a:off x="0" y="0"/>
            <a:ext cx="12191999" cy="1088021"/>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GB" i="1" dirty="0" smtClean="0"/>
              <a:t>OBLM-a complete diagnostic solution for particle accelerators</a:t>
            </a:r>
            <a:endParaRPr lang="en-GB" dirty="0"/>
          </a:p>
        </p:txBody>
      </p:sp>
      <p:sp>
        <p:nvSpPr>
          <p:cNvPr id="67" name="TextBox 66"/>
          <p:cNvSpPr txBox="1"/>
          <p:nvPr/>
        </p:nvSpPr>
        <p:spPr>
          <a:xfrm>
            <a:off x="4315425" y="6339840"/>
            <a:ext cx="4442495" cy="369332"/>
          </a:xfrm>
          <a:prstGeom prst="rect">
            <a:avLst/>
          </a:prstGeom>
          <a:solidFill>
            <a:schemeClr val="bg1"/>
          </a:solidFill>
        </p:spPr>
        <p:txBody>
          <a:bodyPr wrap="square" rtlCol="0">
            <a:spAutoFit/>
          </a:bodyPr>
          <a:lstStyle/>
          <a:p>
            <a:r>
              <a:rPr lang="en-GB" b="1" i="1" dirty="0" smtClean="0"/>
              <a:t>QUASAR GROUP AWAY DAY, 23</a:t>
            </a:r>
            <a:r>
              <a:rPr lang="en-GB" b="1" i="1" baseline="30000" dirty="0" smtClean="0"/>
              <a:t>rd</a:t>
            </a:r>
            <a:r>
              <a:rPr lang="en-GB" b="1" i="1" dirty="0" smtClean="0"/>
              <a:t> May 2022</a:t>
            </a:r>
            <a:endParaRPr lang="en-GB" b="1" i="1" dirty="0"/>
          </a:p>
        </p:txBody>
      </p:sp>
    </p:spTree>
    <p:extLst>
      <p:ext uri="{BB962C8B-B14F-4D97-AF65-F5344CB8AC3E}">
        <p14:creationId xmlns:p14="http://schemas.microsoft.com/office/powerpoint/2010/main" val="29276221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ags/tag2.xml><?xml version="1.0" encoding="utf-8"?>
<p:tagLst xmlns:a="http://schemas.openxmlformats.org/drawingml/2006/main" xmlns:r="http://schemas.openxmlformats.org/officeDocument/2006/relationships" xmlns:p="http://schemas.openxmlformats.org/presentationml/2006/main">
  <p:tag name="TIMING" val="|48.6|4.4|4.4|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1303</TotalTime>
  <Words>805</Words>
  <Application>Microsoft Office PowerPoint</Application>
  <PresentationFormat>Widescreen</PresentationFormat>
  <Paragraphs>127</Paragraphs>
  <Slides>13</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Adobe Myungjo Std M</vt:lpstr>
      <vt:lpstr>ＭＳ Ｐゴシック</vt:lpstr>
      <vt:lpstr>-apple-system</vt:lpstr>
      <vt:lpstr>Arial</vt:lpstr>
      <vt:lpstr>Calibri</vt:lpstr>
      <vt:lpstr>Calibri Light</vt:lpstr>
      <vt:lpstr>等线</vt:lpstr>
      <vt:lpstr>等线 Light</vt:lpstr>
      <vt:lpstr>Times New Roman</vt:lpstr>
      <vt:lpstr>Wingdings</vt:lpstr>
      <vt:lpstr>Office Theme</vt:lpstr>
      <vt:lpstr>PowerPoint Presentation</vt:lpstr>
      <vt:lpstr>Overview</vt:lpstr>
      <vt:lpstr>Our Current Research Activities</vt:lpstr>
      <vt:lpstr>STFC-funded Gas Jet technology</vt:lpstr>
      <vt:lpstr>STFC-funded Gas Jet technology</vt:lpstr>
      <vt:lpstr>Different setups at the Cockcroft Institute</vt:lpstr>
      <vt:lpstr>PowerPoint Presentation</vt:lpstr>
      <vt:lpstr>PowerPoint Presentation</vt:lpstr>
      <vt:lpstr>PowerPoint Presentation</vt:lpstr>
      <vt:lpstr>PowerPoint Presentation</vt:lpstr>
      <vt:lpstr>Research Strategy </vt:lpstr>
      <vt:lpstr>Thank you for your attention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Wolfenden, Joseph (Cockcroft Inst,DL,-)</dc:creator>
  <cp:lastModifiedBy>Kumar, Narender (Liverpool Uni.,DL,-)</cp:lastModifiedBy>
  <cp:revision>307</cp:revision>
  <dcterms:created xsi:type="dcterms:W3CDTF">2020-12-02T15:08:28Z</dcterms:created>
  <dcterms:modified xsi:type="dcterms:W3CDTF">2022-05-22T19:20:01Z</dcterms:modified>
</cp:coreProperties>
</file>