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4" r:id="rId5"/>
    <p:sldId id="265" r:id="rId6"/>
    <p:sldId id="269" r:id="rId7"/>
    <p:sldId id="270" r:id="rId8"/>
    <p:sldId id="261" r:id="rId9"/>
    <p:sldId id="262" r:id="rId10"/>
    <p:sldId id="267" r:id="rId11"/>
    <p:sldId id="263" r:id="rId12"/>
    <p:sldId id="266" r:id="rId13"/>
    <p:sldId id="268" r:id="rId14"/>
    <p:sldId id="259" r:id="rId15"/>
    <p:sldId id="260" r:id="rId16"/>
    <p:sldId id="272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A2"/>
    <a:srgbClr val="119FFF"/>
    <a:srgbClr val="0096F2"/>
    <a:srgbClr val="0000FF"/>
    <a:srgbClr val="33ACFF"/>
    <a:srgbClr val="1D9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62E4-CDA4-4AC6-B9F3-DB0C983F44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0B0-BE1F-45FF-934C-6EBE6E2A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9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62E4-CDA4-4AC6-B9F3-DB0C983F44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0B0-BE1F-45FF-934C-6EBE6E2A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97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62E4-CDA4-4AC6-B9F3-DB0C983F44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0B0-BE1F-45FF-934C-6EBE6E2A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70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62E4-CDA4-4AC6-B9F3-DB0C983F44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0B0-BE1F-45FF-934C-6EBE6E2A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37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62E4-CDA4-4AC6-B9F3-DB0C983F44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0B0-BE1F-45FF-934C-6EBE6E2A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3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62E4-CDA4-4AC6-B9F3-DB0C983F44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0B0-BE1F-45FF-934C-6EBE6E2A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26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62E4-CDA4-4AC6-B9F3-DB0C983F44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0B0-BE1F-45FF-934C-6EBE6E2A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60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62E4-CDA4-4AC6-B9F3-DB0C983F44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0B0-BE1F-45FF-934C-6EBE6E2A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76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62E4-CDA4-4AC6-B9F3-DB0C983F44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0B0-BE1F-45FF-934C-6EBE6E2A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37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62E4-CDA4-4AC6-B9F3-DB0C983F44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0B0-BE1F-45FF-934C-6EBE6E2A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84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62E4-CDA4-4AC6-B9F3-DB0C983F44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0B0-BE1F-45FF-934C-6EBE6E2A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2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62E4-CDA4-4AC6-B9F3-DB0C983F44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A50B0-BE1F-45FF-934C-6EBE6E2A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25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4.gif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7" y="205483"/>
            <a:ext cx="3068705" cy="2145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3603" y="6110775"/>
            <a:ext cx="55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/>
              <a:t>QUASAR Group Away Day, 23 May 2022</a:t>
            </a:r>
            <a:endParaRPr lang="en-GB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347072" y="2227090"/>
            <a:ext cx="79208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Communication and Outreach: Social Media</a:t>
            </a:r>
          </a:p>
          <a:p>
            <a:r>
              <a:rPr lang="en-GB" sz="4400" i="1" dirty="0" smtClean="0"/>
              <a:t>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108774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3" y="250274"/>
            <a:ext cx="1866461" cy="1304904"/>
          </a:xfrm>
          <a:prstGeom prst="rect">
            <a:avLst/>
          </a:prstGeom>
        </p:spPr>
      </p:pic>
      <p:pic>
        <p:nvPicPr>
          <p:cNvPr id="4" name="Picture 3" descr="Overview of LinkedIn's Global Advertising Audience April 2022 DataReporta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45" y="1498028"/>
            <a:ext cx="8958457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152891" y="509045"/>
            <a:ext cx="7940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/>
              <a:t>The social media landscape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37167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3" y="250274"/>
            <a:ext cx="1866461" cy="1304904"/>
          </a:xfrm>
          <a:prstGeom prst="rect">
            <a:avLst/>
          </a:prstGeom>
        </p:spPr>
      </p:pic>
      <p:pic>
        <p:nvPicPr>
          <p:cNvPr id="6" name="Picture 5" descr="https://images.squarespace-cdn.com/content/v1/5b79011d266c077298791201/8b6149d8-4e74-414e-808b-fc970c70b1a3/04+DataReportal+20220418+Digital+2022+April+Statshot+Report+Slide+122.png?format=1500w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45" y="1498028"/>
            <a:ext cx="8958457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152891" y="509045"/>
            <a:ext cx="7940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/>
              <a:t>The social media landscape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247905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3" y="250274"/>
            <a:ext cx="1866461" cy="1304904"/>
          </a:xfrm>
          <a:prstGeom prst="rect">
            <a:avLst/>
          </a:prstGeom>
        </p:spPr>
      </p:pic>
      <p:pic>
        <p:nvPicPr>
          <p:cNvPr id="4" name="Picture 3" descr="User Activities by Social Media Platform April 2022 DataReporta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45" y="1498028"/>
            <a:ext cx="8958457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152891" y="509045"/>
            <a:ext cx="7940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/>
              <a:t>The social media landscape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06107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3" y="250274"/>
            <a:ext cx="1866461" cy="130490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74868" y="1659834"/>
            <a:ext cx="6141493" cy="1260000"/>
            <a:chOff x="474868" y="1659834"/>
            <a:chExt cx="6141493" cy="1260000"/>
          </a:xfrm>
        </p:grpSpPr>
        <p:pic>
          <p:nvPicPr>
            <p:cNvPr id="14338" name="Picture 2" descr="Facebook f logo (2021)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361" y="1659834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0" name="Picture 4" descr="Facebook Logo (2019)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68" y="1873050"/>
              <a:ext cx="4645163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474868" y="3270922"/>
            <a:ext cx="62561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smtClean="0"/>
              <a:t>Founded in 2004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smtClean="0"/>
              <a:t>2.912 billion users </a:t>
            </a:r>
            <a:r>
              <a:rPr lang="en-GB" sz="3200" dirty="0" smtClean="0"/>
              <a:t>(April 2022)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smtClean="0"/>
              <a:t>4.75 billion items shared per day</a:t>
            </a:r>
          </a:p>
          <a:p>
            <a:endParaRPr lang="en-GB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6715" t="15482" r="69134" b="18839"/>
          <a:stretch/>
        </p:blipFill>
        <p:spPr>
          <a:xfrm>
            <a:off x="6967330" y="1659834"/>
            <a:ext cx="5224670" cy="51981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52891" y="509045"/>
            <a:ext cx="7940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/>
              <a:t>The social media landscape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45416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3" y="250274"/>
            <a:ext cx="1866461" cy="13049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4868" y="3270922"/>
            <a:ext cx="6256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smtClean="0"/>
              <a:t>Founded in 2006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smtClean="0"/>
              <a:t>465 </a:t>
            </a:r>
            <a:r>
              <a:rPr lang="en-GB" sz="3200" dirty="0" smtClean="0"/>
              <a:t>million </a:t>
            </a:r>
            <a:r>
              <a:rPr lang="en-GB" sz="3200" dirty="0" smtClean="0"/>
              <a:t>users (April 2022)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smtClean="0"/>
              <a:t>500 million tweets / day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4427" y="1873050"/>
            <a:ext cx="6104561" cy="1152000"/>
            <a:chOff x="614427" y="1873050"/>
            <a:chExt cx="6104561" cy="1152000"/>
          </a:xfrm>
        </p:grpSpPr>
        <p:pic>
          <p:nvPicPr>
            <p:cNvPr id="8" name="Picture 4" descr="File:Twitter logo.sv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119F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27" y="1873050"/>
              <a:ext cx="4467225" cy="895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File:Twitter-logo.sv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982" y="1873050"/>
              <a:ext cx="1401006" cy="11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7669" t="11196" r="71779" b="17549"/>
          <a:stretch/>
        </p:blipFill>
        <p:spPr>
          <a:xfrm>
            <a:off x="6967330" y="1659834"/>
            <a:ext cx="3876081" cy="49167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52891" y="509045"/>
            <a:ext cx="7940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/>
              <a:t>The social media landscape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392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3" y="250274"/>
            <a:ext cx="1866461" cy="130490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194388"/>
              </p:ext>
            </p:extLst>
          </p:nvPr>
        </p:nvGraphicFramePr>
        <p:xfrm>
          <a:off x="1099323" y="2059030"/>
          <a:ext cx="9939405" cy="3842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7881">
                  <a:extLst>
                    <a:ext uri="{9D8B030D-6E8A-4147-A177-3AD203B41FA5}">
                      <a16:colId xmlns:a16="http://schemas.microsoft.com/office/drawing/2014/main" val="990290549"/>
                    </a:ext>
                  </a:extLst>
                </a:gridCol>
                <a:gridCol w="1987881">
                  <a:extLst>
                    <a:ext uri="{9D8B030D-6E8A-4147-A177-3AD203B41FA5}">
                      <a16:colId xmlns:a16="http://schemas.microsoft.com/office/drawing/2014/main" val="3179748786"/>
                    </a:ext>
                  </a:extLst>
                </a:gridCol>
                <a:gridCol w="1987881">
                  <a:extLst>
                    <a:ext uri="{9D8B030D-6E8A-4147-A177-3AD203B41FA5}">
                      <a16:colId xmlns:a16="http://schemas.microsoft.com/office/drawing/2014/main" val="2421161069"/>
                    </a:ext>
                  </a:extLst>
                </a:gridCol>
                <a:gridCol w="1987881">
                  <a:extLst>
                    <a:ext uri="{9D8B030D-6E8A-4147-A177-3AD203B41FA5}">
                      <a16:colId xmlns:a16="http://schemas.microsoft.com/office/drawing/2014/main" val="505200351"/>
                    </a:ext>
                  </a:extLst>
                </a:gridCol>
                <a:gridCol w="1987881">
                  <a:extLst>
                    <a:ext uri="{9D8B030D-6E8A-4147-A177-3AD203B41FA5}">
                      <a16:colId xmlns:a16="http://schemas.microsoft.com/office/drawing/2014/main" val="4032727939"/>
                    </a:ext>
                  </a:extLst>
                </a:gridCol>
              </a:tblGrid>
              <a:tr h="768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733432"/>
                  </a:ext>
                </a:extLst>
              </a:tr>
              <a:tr h="768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748,874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2.5 M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261 K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158 K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133639"/>
                  </a:ext>
                </a:extLst>
              </a:tr>
              <a:tr h="768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520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1086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269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4306138"/>
                  </a:ext>
                </a:extLst>
              </a:tr>
              <a:tr h="768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131,268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75.1 K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212 K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6.38 K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421574"/>
                  </a:ext>
                </a:extLst>
              </a:tr>
              <a:tr h="768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234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563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25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334 </a:t>
                      </a:r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 views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619081"/>
                  </a:ext>
                </a:extLst>
              </a:tr>
            </a:tbl>
          </a:graphicData>
        </a:graphic>
      </p:graphicFrame>
      <p:pic>
        <p:nvPicPr>
          <p:cNvPr id="1026" name="Picture 2" descr="THE NEW LINKEDIN LOGO PNG 20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16" y="2278754"/>
            <a:ext cx="1392264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outube Logo - Youtube Logo Png PNG Image | Transparent PNG Free Download  on Seek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393" y="2252677"/>
            <a:ext cx="141131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3304698" y="2270677"/>
            <a:ext cx="1579241" cy="324000"/>
            <a:chOff x="474868" y="1659834"/>
            <a:chExt cx="6141493" cy="1260000"/>
          </a:xfrm>
        </p:grpSpPr>
        <p:pic>
          <p:nvPicPr>
            <p:cNvPr id="12" name="Picture 2" descr="Facebook f logo (2021).sv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361" y="1659834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Facebook Logo (2019).sv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68" y="1873050"/>
              <a:ext cx="4645163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319538" y="2329425"/>
            <a:ext cx="1526140" cy="288000"/>
            <a:chOff x="614427" y="1873050"/>
            <a:chExt cx="6104561" cy="1152000"/>
          </a:xfrm>
        </p:grpSpPr>
        <p:pic>
          <p:nvPicPr>
            <p:cNvPr id="15" name="Picture 4" descr="File:Twitter logo.sv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119F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27" y="1873050"/>
              <a:ext cx="4467225" cy="895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File:Twitter-logo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982" y="1873050"/>
              <a:ext cx="1401006" cy="11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43" y="3669814"/>
            <a:ext cx="1105869" cy="620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t="24998" r="9687" b="27149"/>
          <a:stretch/>
        </p:blipFill>
        <p:spPr>
          <a:xfrm>
            <a:off x="1259262" y="4583244"/>
            <a:ext cx="1732701" cy="422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43" y="5194243"/>
            <a:ext cx="1012370" cy="707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35" y="2960277"/>
            <a:ext cx="629838" cy="6298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152891" y="509045"/>
            <a:ext cx="7940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/>
              <a:t>Context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204370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3" y="250274"/>
            <a:ext cx="1866461" cy="130490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269444"/>
              </p:ext>
            </p:extLst>
          </p:nvPr>
        </p:nvGraphicFramePr>
        <p:xfrm>
          <a:off x="1291776" y="1436732"/>
          <a:ext cx="9593942" cy="4688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5084">
                  <a:extLst>
                    <a:ext uri="{9D8B030D-6E8A-4147-A177-3AD203B41FA5}">
                      <a16:colId xmlns:a16="http://schemas.microsoft.com/office/drawing/2014/main" val="990290549"/>
                    </a:ext>
                  </a:extLst>
                </a:gridCol>
                <a:gridCol w="1348922">
                  <a:extLst>
                    <a:ext uri="{9D8B030D-6E8A-4147-A177-3AD203B41FA5}">
                      <a16:colId xmlns:a16="http://schemas.microsoft.com/office/drawing/2014/main" val="3179748786"/>
                    </a:ext>
                  </a:extLst>
                </a:gridCol>
                <a:gridCol w="2526393">
                  <a:extLst>
                    <a:ext uri="{9D8B030D-6E8A-4147-A177-3AD203B41FA5}">
                      <a16:colId xmlns:a16="http://schemas.microsoft.com/office/drawing/2014/main" val="3919760532"/>
                    </a:ext>
                  </a:extLst>
                </a:gridCol>
                <a:gridCol w="2583543">
                  <a:extLst>
                    <a:ext uri="{9D8B030D-6E8A-4147-A177-3AD203B41FA5}">
                      <a16:colId xmlns:a16="http://schemas.microsoft.com/office/drawing/2014/main" val="2421161069"/>
                    </a:ext>
                  </a:extLst>
                </a:gridCol>
              </a:tblGrid>
              <a:tr h="5209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733432"/>
                  </a:ext>
                </a:extLst>
              </a:tr>
              <a:tr h="520922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Star Wars Day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2018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165 K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62 K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133639"/>
                  </a:ext>
                </a:extLst>
              </a:tr>
              <a:tr h="520922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Marie Curie Day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2018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en-GB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K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58 K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4306138"/>
                  </a:ext>
                </a:extLst>
              </a:tr>
              <a:tr h="520922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Women in Science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2018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 K (QG only)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35 K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421574"/>
                  </a:ext>
                </a:extLst>
              </a:tr>
              <a:tr h="520922">
                <a:tc>
                  <a:txBody>
                    <a:bodyPr/>
                    <a:lstStyle/>
                    <a:p>
                      <a:r>
                        <a:rPr lang="en-GB" sz="2400" b="0" dirty="0" err="1" smtClean="0">
                          <a:solidFill>
                            <a:schemeClr val="tx1"/>
                          </a:solidFill>
                        </a:rPr>
                        <a:t>EuPRAXIA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 Symposium 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2019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 K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102 K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619081"/>
                  </a:ext>
                </a:extLst>
              </a:tr>
              <a:tr h="5209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Star Wars Day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2019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63 K </a:t>
                      </a:r>
                      <a:r>
                        <a:rPr lang="en-GB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(*)</a:t>
                      </a:r>
                      <a:endParaRPr lang="en-GB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5028557"/>
                  </a:ext>
                </a:extLst>
              </a:tr>
              <a:tr h="5209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World Cancer Day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2020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3.6 K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96 K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0677902"/>
                  </a:ext>
                </a:extLst>
              </a:tr>
              <a:tr h="520922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Women in Science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2020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47 K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000196"/>
                  </a:ext>
                </a:extLst>
              </a:tr>
              <a:tr h="520922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CI Women in Science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8.2 K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 K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003577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091445" y="1555178"/>
            <a:ext cx="1579241" cy="324000"/>
            <a:chOff x="474868" y="1659834"/>
            <a:chExt cx="6141493" cy="1260000"/>
          </a:xfrm>
        </p:grpSpPr>
        <p:pic>
          <p:nvPicPr>
            <p:cNvPr id="12" name="Picture 2" descr="Facebook f logo (2021)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361" y="1659834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Facebook Logo (2019)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68" y="1873050"/>
              <a:ext cx="4645163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871788" y="1610005"/>
            <a:ext cx="1526140" cy="288000"/>
            <a:chOff x="614427" y="1873050"/>
            <a:chExt cx="6104561" cy="1152000"/>
          </a:xfrm>
        </p:grpSpPr>
        <p:pic>
          <p:nvPicPr>
            <p:cNvPr id="15" name="Picture 4" descr="File:Twitter logo.sv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119F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27" y="1873050"/>
              <a:ext cx="4467225" cy="895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File:Twitter-logo.sv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982" y="1873050"/>
              <a:ext cx="1401006" cy="11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2152891" y="509045"/>
            <a:ext cx="7940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/>
              <a:t>QUASAR Group Campaigns</a:t>
            </a:r>
            <a:endParaRPr lang="en-GB" sz="6000" dirty="0"/>
          </a:p>
        </p:txBody>
      </p:sp>
      <p:sp>
        <p:nvSpPr>
          <p:cNvPr id="3" name="Rectangle 2"/>
          <p:cNvSpPr/>
          <p:nvPr/>
        </p:nvSpPr>
        <p:spPr>
          <a:xfrm>
            <a:off x="8199546" y="6167163"/>
            <a:ext cx="253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(*) 115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K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via CERN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2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3" y="250274"/>
            <a:ext cx="1866461" cy="13049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2891" y="509045"/>
            <a:ext cx="7940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/>
              <a:t>Group Discussion</a:t>
            </a:r>
            <a:endParaRPr lang="en-GB" sz="6000" dirty="0"/>
          </a:p>
        </p:txBody>
      </p:sp>
      <p:sp>
        <p:nvSpPr>
          <p:cNvPr id="6" name="Rectangle 5"/>
          <p:cNvSpPr/>
          <p:nvPr/>
        </p:nvSpPr>
        <p:spPr>
          <a:xfrm>
            <a:off x="2817152" y="2222835"/>
            <a:ext cx="60311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we want – Objectives 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do we stand – Evaluation </a:t>
            </a:r>
          </a:p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should we do – Plan </a:t>
            </a:r>
          </a:p>
        </p:txBody>
      </p:sp>
    </p:spTree>
    <p:extLst>
      <p:ext uri="{BB962C8B-B14F-4D97-AF65-F5344CB8AC3E}">
        <p14:creationId xmlns:p14="http://schemas.microsoft.com/office/powerpoint/2010/main" val="355164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ciencesource.com/Assets/V2/ChFTUzFTNTAwMDAwMDAwMDAwMhIPVFIxX1dBVEVSTUFSS0VEGidcVFIxX1dBVEVSTUFSS0VEXDJcZlw5XDFcU1MyMjE4OTE2Ny5qcGciBAgBEA9AAQ--~/2OPEBMVCOZWY/5d3ZHwP0RO3GkOsY/SS221891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1" y="1883686"/>
            <a:ext cx="492151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2" y="1883686"/>
            <a:ext cx="5751482" cy="32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3" y="250274"/>
            <a:ext cx="1866461" cy="13049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47926" y="509045"/>
            <a:ext cx="67849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/>
              <a:t>The evolution of science</a:t>
            </a:r>
            <a:endParaRPr lang="en-GB" sz="6000" dirty="0"/>
          </a:p>
        </p:txBody>
      </p:sp>
      <p:sp>
        <p:nvSpPr>
          <p:cNvPr id="7" name="Rectangle 6"/>
          <p:cNvSpPr/>
          <p:nvPr/>
        </p:nvSpPr>
        <p:spPr>
          <a:xfrm>
            <a:off x="2447926" y="5328369"/>
            <a:ext cx="8248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“Plato is my friend, Aristotle is my friend, but my greatest friend is truth.”― </a:t>
            </a:r>
            <a:r>
              <a:rPr lang="en-GB" sz="2800" i="1" dirty="0" smtClean="0"/>
              <a:t>Isaac Newton</a:t>
            </a:r>
            <a:endParaRPr lang="en-GB" sz="2800" i="1" dirty="0"/>
          </a:p>
        </p:txBody>
      </p:sp>
      <p:pic>
        <p:nvPicPr>
          <p:cNvPr id="15" name="Picture 12" descr="...so what's next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008" y="362726"/>
            <a:ext cx="274378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42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5404" y="5595069"/>
            <a:ext cx="7273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0" i="0" dirty="0" smtClean="0">
                <a:solidFill>
                  <a:srgbClr val="181818"/>
                </a:solidFill>
                <a:effectLst/>
              </a:rPr>
              <a:t>“Publish or perish” – </a:t>
            </a:r>
            <a:r>
              <a:rPr lang="en-GB" sz="3200" b="0" i="1" dirty="0" smtClean="0">
                <a:solidFill>
                  <a:srgbClr val="181818"/>
                </a:solidFill>
                <a:effectLst/>
              </a:rPr>
              <a:t>Anonymous</a:t>
            </a:r>
            <a:r>
              <a:rPr lang="en-GB" sz="3200" b="0" i="0" dirty="0" smtClean="0">
                <a:solidFill>
                  <a:srgbClr val="181818"/>
                </a:solidFill>
                <a:effectLst/>
              </a:rPr>
              <a:t> </a:t>
            </a: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3" y="250274"/>
            <a:ext cx="1866461" cy="1304904"/>
          </a:xfrm>
          <a:prstGeom prst="rect">
            <a:avLst/>
          </a:prstGeom>
        </p:spPr>
      </p:pic>
      <p:pic>
        <p:nvPicPr>
          <p:cNvPr id="7" name="Picture 6" descr="Pin by Richard Robbins on Laboratory | Science lab, Physics lab, Energy  researc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04" y="1883686"/>
            <a:ext cx="506680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ome journal cov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879" y="1883686"/>
            <a:ext cx="272692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...so what's next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008" y="362726"/>
            <a:ext cx="274378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47926" y="509045"/>
            <a:ext cx="67849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/>
              <a:t>The evolution of science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51948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5404" y="5595069"/>
            <a:ext cx="7273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0" i="0" dirty="0" smtClean="0">
                <a:solidFill>
                  <a:srgbClr val="181818"/>
                </a:solidFill>
                <a:effectLst/>
              </a:rPr>
              <a:t>“Publish or perish” – </a:t>
            </a:r>
            <a:r>
              <a:rPr lang="en-GB" sz="3200" b="0" i="1" dirty="0" smtClean="0">
                <a:solidFill>
                  <a:srgbClr val="181818"/>
                </a:solidFill>
                <a:effectLst/>
              </a:rPr>
              <a:t>Anonymous</a:t>
            </a:r>
            <a:r>
              <a:rPr lang="en-GB" sz="3200" b="0" i="0" dirty="0" smtClean="0">
                <a:solidFill>
                  <a:srgbClr val="181818"/>
                </a:solidFill>
                <a:effectLst/>
              </a:rPr>
              <a:t> </a:t>
            </a: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3" y="250274"/>
            <a:ext cx="1866461" cy="1304904"/>
          </a:xfrm>
          <a:prstGeom prst="rect">
            <a:avLst/>
          </a:prstGeom>
        </p:spPr>
      </p:pic>
      <p:pic>
        <p:nvPicPr>
          <p:cNvPr id="7" name="Picture 6" descr="Pin by Richard Robbins on Laboratory | Science lab, Physics lab, Energy  researc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04" y="1883686"/>
            <a:ext cx="506680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ome journal cov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879" y="1883686"/>
            <a:ext cx="272692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...so what's next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008" y="362726"/>
            <a:ext cx="274378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318695" y="1641200"/>
            <a:ext cx="3434861" cy="3434861"/>
            <a:chOff x="8610867" y="2744983"/>
            <a:chExt cx="3434861" cy="3434861"/>
          </a:xfrm>
        </p:grpSpPr>
        <p:pic>
          <p:nvPicPr>
            <p:cNvPr id="9" name="Picture 3" descr="C:\Users\PNY88166\Desktop\Sticky not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867" y="2744983"/>
              <a:ext cx="3434861" cy="3434861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21370260">
              <a:off x="8926999" y="3360043"/>
              <a:ext cx="295580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latin typeface="Bradley Hand ITC" panose="03070402050302030203" pitchFamily="66" charset="0"/>
                </a:rPr>
                <a:t>2 million papers per year </a:t>
              </a:r>
            </a:p>
            <a:p>
              <a:endParaRPr lang="en-GB" sz="1200" b="1" dirty="0">
                <a:latin typeface="Bradley Hand ITC" panose="03070402050302030203" pitchFamily="66" charset="0"/>
              </a:endParaRPr>
            </a:p>
            <a:p>
              <a:r>
                <a:rPr lang="en-GB" sz="2800" b="1" dirty="0">
                  <a:latin typeface="Bradley Hand ITC" panose="03070402050302030203" pitchFamily="66" charset="0"/>
                </a:rPr>
                <a:t>50% of them are only read by the authors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447926" y="509045"/>
            <a:ext cx="67849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/>
              <a:t>The evolution of science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76469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3" y="250274"/>
            <a:ext cx="1866461" cy="13049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1889" y="5607769"/>
            <a:ext cx="8762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“Please press the ‘subscribe’ button” – </a:t>
            </a:r>
            <a:r>
              <a:rPr lang="en-GB" sz="3200" i="1" dirty="0" smtClean="0"/>
              <a:t>Anonymous</a:t>
            </a:r>
            <a:r>
              <a:rPr lang="en-GB" sz="3200" dirty="0" smtClean="0"/>
              <a:t> </a:t>
            </a:r>
            <a:endParaRPr lang="en-GB" sz="3200" i="1" dirty="0"/>
          </a:p>
        </p:txBody>
      </p:sp>
      <p:pic>
        <p:nvPicPr>
          <p:cNvPr id="10" name="Picture 9" descr="Brian Cox | Speaker | 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2" y="1883686"/>
            <a:ext cx="575999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lose up teenage girl friends using cell pho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008" y="1883686"/>
            <a:ext cx="486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...so what's next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008" y="362726"/>
            <a:ext cx="274378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447926" y="509045"/>
            <a:ext cx="67849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/>
              <a:t>The evolution of science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72774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3" y="250274"/>
            <a:ext cx="1866461" cy="13049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7926" y="509045"/>
            <a:ext cx="67849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/>
              <a:t>The case for social media</a:t>
            </a:r>
            <a:endParaRPr lang="en-GB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617892" y="1583338"/>
            <a:ext cx="92391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Contractual requirement from funding agencies.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Inform the public of what is done with their taxes.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Educate the public and especially the younger generation.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Attract more funding and collaborations.</a:t>
            </a:r>
            <a:endParaRPr lang="en-GB" sz="2800" dirty="0"/>
          </a:p>
        </p:txBody>
      </p:sp>
      <p:pic>
        <p:nvPicPr>
          <p:cNvPr id="2050" name="Picture 2" descr="Recycling symbol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64" y="4429676"/>
            <a:ext cx="2207151" cy="208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04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Richard\Desktop\Journal Club\Message.gif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4628"/>
          <a:stretch>
            <a:fillRect/>
          </a:stretch>
        </p:blipFill>
        <p:spPr bwMode="auto">
          <a:xfrm flipH="1">
            <a:off x="1242131" y="1854310"/>
            <a:ext cx="4996991" cy="43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3" y="250274"/>
            <a:ext cx="1866461" cy="13049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2891" y="509045"/>
            <a:ext cx="7940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/>
              <a:t>How to stand out from the noise</a:t>
            </a:r>
            <a:endParaRPr lang="en-GB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29" y="185431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3" y="250274"/>
            <a:ext cx="1866461" cy="1304904"/>
          </a:xfrm>
          <a:prstGeom prst="rect">
            <a:avLst/>
          </a:prstGeom>
        </p:spPr>
      </p:pic>
      <p:pic>
        <p:nvPicPr>
          <p:cNvPr id="6" name="Picture 5" descr="Overview of Global Social Media Use April 2022 DataReporta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45" y="1498028"/>
            <a:ext cx="8958457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152891" y="509045"/>
            <a:ext cx="7940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/>
              <a:t>The social media landscape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72090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3" y="250274"/>
            <a:ext cx="1866461" cy="1304904"/>
          </a:xfrm>
          <a:prstGeom prst="rect">
            <a:avLst/>
          </a:prstGeom>
        </p:spPr>
      </p:pic>
      <p:pic>
        <p:nvPicPr>
          <p:cNvPr id="6" name="Picture 5" descr="https://images.squarespace-cdn.com/content/v1/5b79011d266c077298791201/6b3422f9-845e-430c-9d86-4c4b90ce9b77/02+DataReportal+20220418+Digital+2022+April+Statshot+Report+Slide+123.png?format=1500w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45" y="1498028"/>
            <a:ext cx="8958457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152891" y="509045"/>
            <a:ext cx="7940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/>
              <a:t>The social media landscape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64077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316</Words>
  <Application>Microsoft Office PowerPoint</Application>
  <PresentationFormat>Widescreen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Bradley Hand ITC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Torres, Ricardo (Liverpool Uni.,DL,-)</dc:creator>
  <cp:lastModifiedBy>Torres, Ricardo (Liverpool Uni.,DL,-)</cp:lastModifiedBy>
  <cp:revision>38</cp:revision>
  <dcterms:created xsi:type="dcterms:W3CDTF">2022-05-17T08:33:41Z</dcterms:created>
  <dcterms:modified xsi:type="dcterms:W3CDTF">2022-05-20T10:13:00Z</dcterms:modified>
</cp:coreProperties>
</file>