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68" r:id="rId4"/>
    <p:sldId id="269" r:id="rId5"/>
    <p:sldId id="272" r:id="rId6"/>
    <p:sldId id="271" r:id="rId7"/>
    <p:sldId id="264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CCE8"/>
    <a:srgbClr val="164661"/>
    <a:srgbClr val="FCCD76"/>
    <a:srgbClr val="03649F"/>
    <a:srgbClr val="477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86"/>
    <p:restoredTop sz="94694"/>
  </p:normalViewPr>
  <p:slideViewPr>
    <p:cSldViewPr snapToGrid="0" snapToObjects="1">
      <p:cViewPr varScale="1">
        <p:scale>
          <a:sx n="81" d="100"/>
          <a:sy n="81" d="100"/>
        </p:scale>
        <p:origin x="-104" y="-2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24374-15D5-E949-8597-8907743A52DE}" type="datetimeFigureOut">
              <a:rPr lang="en-US" smtClean="0"/>
              <a:t>23/05/22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A564A-E0BB-034C-8873-4060C404D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92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noFill/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271" tIns="45636" rIns="91271" bIns="45636"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tenophore&#10;&#10;Description automatically generated">
            <a:extLst>
              <a:ext uri="{FF2B5EF4-FFF2-40B4-BE49-F238E27FC236}">
                <a16:creationId xmlns="" xmlns:a16="http://schemas.microsoft.com/office/drawing/2014/main" id="{23841EDC-C62A-8E48-BED8-042AC2B8E3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478" b="56769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AE25C7A-204A-C543-B1C1-D381D9C29B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45469" y="1186277"/>
            <a:ext cx="3251666" cy="44363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C449486-CF18-D849-A458-8277D52228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53430" y="2563424"/>
            <a:ext cx="7360905" cy="173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10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tenophore&#10;&#10;Description automatically generated">
            <a:extLst>
              <a:ext uri="{FF2B5EF4-FFF2-40B4-BE49-F238E27FC236}">
                <a16:creationId xmlns="" xmlns:a16="http://schemas.microsoft.com/office/drawing/2014/main" id="{871B2545-08E0-0641-A7C6-0B1FB38BC2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478" b="56769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D3FE05-9582-D742-88C0-1E41C0D456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21902D4-0C3E-E845-8228-73BA204A4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915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F39C901-35DD-5544-B6DD-7AD5E065F3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514653" y="6128813"/>
            <a:ext cx="2548561" cy="59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13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tenophore&#10;&#10;Description automatically generated">
            <a:extLst>
              <a:ext uri="{FF2B5EF4-FFF2-40B4-BE49-F238E27FC236}">
                <a16:creationId xmlns="" xmlns:a16="http://schemas.microsoft.com/office/drawing/2014/main" id="{871B2545-08E0-0641-A7C6-0B1FB38BC2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492" t="29849" r="4258" b="48623"/>
          <a:stretch/>
        </p:blipFill>
        <p:spPr>
          <a:xfrm rot="-5400000">
            <a:off x="7014753" y="1572034"/>
            <a:ext cx="6857998" cy="3713928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BEF52A00-6431-C749-98A3-6AB4F8E6D9CF}"/>
              </a:ext>
            </a:extLst>
          </p:cNvPr>
          <p:cNvSpPr/>
          <p:nvPr userDrawn="1"/>
        </p:nvSpPr>
        <p:spPr>
          <a:xfrm>
            <a:off x="0" y="-1"/>
            <a:ext cx="9385867" cy="6857999"/>
          </a:xfrm>
          <a:prstGeom prst="roundRect">
            <a:avLst>
              <a:gd name="adj" fmla="val 0"/>
            </a:avLst>
          </a:prstGeom>
          <a:solidFill>
            <a:srgbClr val="164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D3FE05-9582-D742-88C0-1E41C0D456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0" y="1122363"/>
            <a:ext cx="8181975" cy="2387600"/>
          </a:xfrm>
        </p:spPr>
        <p:txBody>
          <a:bodyPr anchor="b"/>
          <a:lstStyle>
            <a:lvl1pPr algn="l">
              <a:defRPr sz="6000">
                <a:solidFill>
                  <a:srgbClr val="86CCE8"/>
                </a:solidFill>
              </a:defRPr>
            </a:lvl1pPr>
          </a:lstStyle>
          <a:p>
            <a:r>
              <a:rPr lang="en-GB" dirty="0"/>
              <a:t>Click to add section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21902D4-0C3E-E845-8228-73BA204A4F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0" y="3602038"/>
            <a:ext cx="8181975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section subtitle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E6B179D-E48F-544E-870E-F34FB919F2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514653" y="6128813"/>
            <a:ext cx="2548561" cy="59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87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tenophore&#10;&#10;Description automatically generated">
            <a:extLst>
              <a:ext uri="{FF2B5EF4-FFF2-40B4-BE49-F238E27FC236}">
                <a16:creationId xmlns="" xmlns:a16="http://schemas.microsoft.com/office/drawing/2014/main" id="{746A22C4-FD7D-A848-A02C-675D168044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866" t="36230" r="-9026" b="60605"/>
          <a:stretch/>
        </p:blipFill>
        <p:spPr>
          <a:xfrm rot="10800000">
            <a:off x="-5" y="6154654"/>
            <a:ext cx="9407047" cy="725569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6DB56F7-104C-3947-AE3B-DFB664C7BA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14652" y="6039950"/>
            <a:ext cx="2548563" cy="5993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D4F88084-F81A-5A46-86BF-579CC6CFC7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151481"/>
            <a:ext cx="1603332" cy="7255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7D2CDC-EF05-3649-A627-92D3252D6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99ED7A7-334F-B64C-B3D5-9AFD431D4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835150"/>
            <a:ext cx="10515600" cy="402697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94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B4EF98-CCC4-B54D-8C38-DBBF79FF4A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4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ctenophore&#10;&#10;Description automatically generated">
            <a:extLst>
              <a:ext uri="{FF2B5EF4-FFF2-40B4-BE49-F238E27FC236}">
                <a16:creationId xmlns="" xmlns:a16="http://schemas.microsoft.com/office/drawing/2014/main" id="{746A22C4-FD7D-A848-A02C-675D168044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647" t="32083" r="-4807" b="63630"/>
          <a:stretch/>
        </p:blipFill>
        <p:spPr>
          <a:xfrm rot="10800000">
            <a:off x="-10" y="6140139"/>
            <a:ext cx="9407043" cy="7255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6DB56F7-104C-3947-AE3B-DFB664C7BA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514653" y="6046053"/>
            <a:ext cx="2548561" cy="5993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D4F88084-F81A-5A46-86BF-579CC6CFC7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140146"/>
            <a:ext cx="1603332" cy="7255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7D2CDC-EF05-3649-A627-92D3252D6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99ED7A7-334F-B64C-B3D5-9AFD431D4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269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25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C750996-F9C8-E84E-8194-F2F398B41D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4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B89BC4-195A-2141-AA6B-55B2D4FD8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15BAF01-27A6-224A-ADCA-F3DCEA221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465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658CC0C-7637-0A4E-B925-E53DA4E01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465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5" name="Picture 14" descr="A picture containing ctenophore&#10;&#10;Description automatically generated">
            <a:extLst>
              <a:ext uri="{FF2B5EF4-FFF2-40B4-BE49-F238E27FC236}">
                <a16:creationId xmlns="" xmlns:a16="http://schemas.microsoft.com/office/drawing/2014/main" id="{49D839EC-0317-164E-9498-9406EA3C2D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647" t="32083" r="-4807" b="63630"/>
          <a:stretch/>
        </p:blipFill>
        <p:spPr>
          <a:xfrm rot="10800000">
            <a:off x="-10" y="6140139"/>
            <a:ext cx="9407043" cy="7255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B55D6EF-6514-EC4E-926A-BBB2FB1D26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514653" y="6046053"/>
            <a:ext cx="2548561" cy="5993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404CB2A-3014-4640-9648-402974649E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140146"/>
            <a:ext cx="1603332" cy="72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68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F846091-E759-674C-9205-40E28E0CD6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4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ctenophore&#10;&#10;Description automatically generated">
            <a:extLst>
              <a:ext uri="{FF2B5EF4-FFF2-40B4-BE49-F238E27FC236}">
                <a16:creationId xmlns="" xmlns:a16="http://schemas.microsoft.com/office/drawing/2014/main" id="{7F09D348-4EF8-4B4F-B958-C908D3DFA2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647" t="32083" r="-4807" b="63630"/>
          <a:stretch/>
        </p:blipFill>
        <p:spPr>
          <a:xfrm rot="10800000">
            <a:off x="-10" y="6140139"/>
            <a:ext cx="9407043" cy="7255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ED96DCF-E0AD-EE41-B09E-0553E1C109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514653" y="6046053"/>
            <a:ext cx="2548561" cy="5993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6E152B3-ABF0-9540-B682-E5F02BDF39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140146"/>
            <a:ext cx="1603332" cy="7255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EB3BAC-2C80-E740-90BC-6D96B90F4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82A540E-E0AA-6346-B729-9D509E408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6CCE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B7014CF-D34D-BB4A-A19B-308AB1B7B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6"/>
            <a:ext cx="5157787" cy="34234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756920F-35EE-CF43-9239-05B391F69D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6CCE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44CACDD-F9B3-B242-9A9C-28F73780AA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8" cy="34234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416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BEB74-A36F-E247-8F17-1FE5B1A97A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4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ctenophore&#10;&#10;Description automatically generated">
            <a:extLst>
              <a:ext uri="{FF2B5EF4-FFF2-40B4-BE49-F238E27FC236}">
                <a16:creationId xmlns="" xmlns:a16="http://schemas.microsoft.com/office/drawing/2014/main" id="{A04B865D-1006-5A4C-8C76-1B3205E0AD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647" t="32083" r="-4807" b="63630"/>
          <a:stretch/>
        </p:blipFill>
        <p:spPr>
          <a:xfrm rot="10800000">
            <a:off x="-10" y="6140139"/>
            <a:ext cx="9407043" cy="7255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E5DD928-9F95-DC43-A34F-3A6AF55DD6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514653" y="6046053"/>
            <a:ext cx="2548561" cy="5993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9E1BCFC-3D8C-B541-B7F1-3B2162322F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140146"/>
            <a:ext cx="1603332" cy="7255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FA9D76-FC7E-094A-9850-7FC9522CD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AC1F7AE-C748-BF4B-BBB2-2B26DCDB9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"/>
            <a:ext cx="7008812" cy="5953760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51807D0-311F-BF47-87FD-EC147AA232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9636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2675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9E68F-CD3F-2A4F-BC78-929C2EA34798}" type="datetimeFigureOut">
              <a:rPr lang="en-US" smtClean="0"/>
              <a:pPr/>
              <a:t>23/05/22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FBE59-955E-8E48-BAD4-5D22F4DB6A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47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06D1F40-D397-FA4D-A30A-EEFE5106A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7C03D98-6843-B54E-95F3-2490E2D99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D351E6-50B1-3547-90E7-B648C6D7E0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BDB27-38EE-E548-841E-63EAE1B10133}" type="datetimeFigureOut">
              <a:rPr lang="en-US" smtClean="0"/>
              <a:t>23/05/22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2F18C5-5AE0-A443-A871-3FF5173DAF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931E91F-409A-FE4B-99E3-B699629AA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886D2-1DAF-234A-8261-929501AE6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9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6" r:id="rId3"/>
    <p:sldLayoutId id="2147483650" r:id="rId4"/>
    <p:sldLayoutId id="2147483667" r:id="rId5"/>
    <p:sldLayoutId id="2147483652" r:id="rId6"/>
    <p:sldLayoutId id="2147483653" r:id="rId7"/>
    <p:sldLayoutId id="2147483657" r:id="rId8"/>
    <p:sldLayoutId id="214748366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3649F"/>
          </a:solidFill>
          <a:latin typeface="Montserrat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000" b="0" i="0" kern="1200">
          <a:solidFill>
            <a:schemeClr val="tx1">
              <a:lumMod val="75000"/>
              <a:lumOff val="25000"/>
            </a:schemeClr>
          </a:solidFill>
          <a:latin typeface="Montserrat Medium" pitchFamily="2" charset="77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000" b="0" i="0" kern="1200">
          <a:solidFill>
            <a:schemeClr val="tx1">
              <a:lumMod val="75000"/>
              <a:lumOff val="25000"/>
            </a:schemeClr>
          </a:solidFill>
          <a:latin typeface="Montserrat Medium" pitchFamily="2" charset="77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000" b="0" i="0" kern="1200">
          <a:solidFill>
            <a:schemeClr val="tx1">
              <a:lumMod val="75000"/>
              <a:lumOff val="25000"/>
            </a:schemeClr>
          </a:solidFill>
          <a:latin typeface="Montserrat Medium" pitchFamily="2" charset="77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000" b="0" i="0" kern="1200">
          <a:solidFill>
            <a:schemeClr val="tx1">
              <a:lumMod val="75000"/>
              <a:lumOff val="25000"/>
            </a:schemeClr>
          </a:solidFill>
          <a:latin typeface="Montserrat Medium" pitchFamily="2" charset="77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000" b="0" i="0" kern="1200">
          <a:solidFill>
            <a:schemeClr val="tx1">
              <a:lumMod val="75000"/>
              <a:lumOff val="25000"/>
            </a:schemeClr>
          </a:solidFill>
          <a:latin typeface="Montserrat Med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gif"/><Relationship Id="rId5" Type="http://schemas.openxmlformats.org/officeDocument/2006/relationships/image" Target="../media/image11.jpe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107495-9518-8F45-A6AC-5B2E094585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Science at LJMU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413ADB9-E32A-F847-AFA1-1C1EB78E25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Phil James, Head of Astrophysics Research 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412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BB6F0D-E397-9242-8DAD-5EF854D1C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Science at LJMU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14E719-0E66-5841-84F9-A7B4B7D20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963" y="1690688"/>
            <a:ext cx="11406793" cy="417143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This activity is all contained within the Faculty of Engineering and Technology;</a:t>
            </a:r>
          </a:p>
          <a:p>
            <a:r>
              <a:rPr lang="en-US" sz="2400" dirty="0" smtClean="0"/>
              <a:t>Faculty Pro-Vice Chancellor is Prof. </a:t>
            </a:r>
            <a:r>
              <a:rPr lang="en-US" sz="2400" dirty="0" err="1" smtClean="0"/>
              <a:t>Nduka</a:t>
            </a:r>
            <a:r>
              <a:rPr lang="en-US" sz="2400" dirty="0" smtClean="0"/>
              <a:t> </a:t>
            </a:r>
            <a:r>
              <a:rPr lang="en-US" sz="2400" dirty="0" err="1" smtClean="0"/>
              <a:t>Ekere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Representatives here today from the Astrophysics </a:t>
            </a:r>
            <a:r>
              <a:rPr lang="en-US" sz="2400" dirty="0"/>
              <a:t>R</a:t>
            </a:r>
            <a:r>
              <a:rPr lang="en-US" sz="2400" dirty="0" smtClean="0"/>
              <a:t>esearch Institute and the School of Computer Science and Mathematics; other schools in FET are Civil Engineering and Built Environment, and Engineering.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4167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BB6F0D-E397-9242-8DAD-5EF854D1C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strophysics Research Institute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14E719-0E66-5841-84F9-A7B4B7D20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799" y="1396113"/>
            <a:ext cx="10883367" cy="4593612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800" dirty="0">
                <a:latin typeface="Times New Roman"/>
              </a:rPr>
              <a:t>The Astrophysics Research Institute grew out of the Astronomy Group, initially founded in 1992</a:t>
            </a:r>
            <a:r>
              <a:rPr lang="en-US" sz="2800" dirty="0" smtClean="0">
                <a:latin typeface="Times New Roman"/>
              </a:rPr>
              <a:t>.</a:t>
            </a:r>
            <a:endParaRPr lang="en-US" sz="2800" dirty="0">
              <a:latin typeface="Times New Roman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800" dirty="0">
                <a:latin typeface="Times New Roman"/>
              </a:rPr>
              <a:t>63 staff: 21 academic, 11 research-only Fellows &amp; PDRAs, 14 technical staff, 5 admin &amp; 6 outreach,  6 visitors; &amp; 39 PhD students; </a:t>
            </a:r>
            <a:r>
              <a:rPr lang="en-US" sz="2800" b="1" dirty="0">
                <a:latin typeface="Times New Roman"/>
              </a:rPr>
              <a:t>102</a:t>
            </a:r>
            <a:r>
              <a:rPr lang="en-US" sz="2800" dirty="0">
                <a:latin typeface="Times New Roman"/>
              </a:rPr>
              <a:t> </a:t>
            </a:r>
            <a:r>
              <a:rPr lang="en-US" sz="2800" dirty="0" smtClean="0">
                <a:latin typeface="Times New Roman"/>
              </a:rPr>
              <a:t>total</a:t>
            </a:r>
            <a:endParaRPr lang="en-US" sz="2800" dirty="0">
              <a:latin typeface="Times New Roman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800" dirty="0">
                <a:latin typeface="Times New Roman"/>
              </a:rPr>
              <a:t>One of the largest astrophysics </a:t>
            </a:r>
            <a:r>
              <a:rPr lang="en-US" sz="2800" dirty="0" err="1">
                <a:latin typeface="Times New Roman"/>
              </a:rPr>
              <a:t>centres</a:t>
            </a:r>
            <a:r>
              <a:rPr lang="en-US" sz="2800" dirty="0">
                <a:latin typeface="Times New Roman"/>
              </a:rPr>
              <a:t> in the </a:t>
            </a:r>
            <a:r>
              <a:rPr lang="en-US" sz="2800" dirty="0" smtClean="0">
                <a:latin typeface="Times New Roman"/>
              </a:rPr>
              <a:t>UK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800" dirty="0" smtClean="0">
                <a:latin typeface="Times New Roman"/>
              </a:rPr>
              <a:t>Long relationship with University of Liverpool; undergraduate Joint Degree since 1998</a:t>
            </a:r>
            <a:endParaRPr lang="en-US" sz="2800" i="1" dirty="0">
              <a:latin typeface="Times New Roman"/>
            </a:endParaRPr>
          </a:p>
          <a:p>
            <a:r>
              <a:rPr lang="en-US" sz="2800" dirty="0">
                <a:latin typeface="Times New Roman"/>
              </a:rPr>
              <a:t>We deliver activities in 4 areas:</a:t>
            </a:r>
          </a:p>
          <a:p>
            <a:pPr marL="571500" indent="-571500">
              <a:buAutoNum type="romanLcParenBoth"/>
            </a:pPr>
            <a:r>
              <a:rPr lang="en-US" sz="2800" dirty="0">
                <a:latin typeface="Times New Roman"/>
              </a:rPr>
              <a:t>Research;  </a:t>
            </a:r>
          </a:p>
          <a:p>
            <a:pPr marL="571500" indent="-571500">
              <a:buAutoNum type="romanLcParenBoth"/>
            </a:pPr>
            <a:r>
              <a:rPr lang="en-US" sz="2800" dirty="0">
                <a:latin typeface="Times New Roman"/>
              </a:rPr>
              <a:t> Teaching;  </a:t>
            </a:r>
          </a:p>
          <a:p>
            <a:pPr marL="571500" indent="-571500">
              <a:buAutoNum type="romanLcParenBoth"/>
            </a:pPr>
            <a:r>
              <a:rPr lang="en-US" sz="2800" dirty="0">
                <a:latin typeface="Times New Roman"/>
              </a:rPr>
              <a:t> Technology;  </a:t>
            </a:r>
          </a:p>
          <a:p>
            <a:r>
              <a:rPr lang="en-US" sz="2800" dirty="0">
                <a:latin typeface="Times New Roman"/>
              </a:rPr>
              <a:t>(iv) Engagement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510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BB6F0D-E397-9242-8DAD-5EF854D1C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strophysics Research Institute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14E719-0E66-5841-84F9-A7B4B7D20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799" y="1396113"/>
            <a:ext cx="10883367" cy="4593612"/>
          </a:xfrm>
        </p:spPr>
        <p:txBody>
          <a:bodyPr>
            <a:norm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800" dirty="0" smtClean="0">
                <a:latin typeface="Times New Roman"/>
              </a:rPr>
              <a:t>MSc </a:t>
            </a:r>
            <a:r>
              <a:rPr lang="en-US" sz="2800" dirty="0" err="1" smtClean="0">
                <a:latin typeface="Times New Roman"/>
              </a:rPr>
              <a:t>programme</a:t>
            </a:r>
            <a:r>
              <a:rPr lang="en-US" sz="2800" dirty="0" smtClean="0">
                <a:latin typeface="Times New Roman"/>
              </a:rPr>
              <a:t> in Data Science, delivered jointly with staff from Computer Science and Mathematics, running since 2017. 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800" dirty="0" smtClean="0">
                <a:latin typeface="Times New Roman"/>
              </a:rPr>
              <a:t>Collaborated on the LIV.DAT Doctoral Training </a:t>
            </a:r>
            <a:r>
              <a:rPr lang="en-US" sz="2800" dirty="0" smtClean="0">
                <a:latin typeface="Times New Roman"/>
              </a:rPr>
              <a:t>N</a:t>
            </a:r>
            <a:r>
              <a:rPr lang="en-US" sz="2800" dirty="0" smtClean="0">
                <a:latin typeface="Times New Roman"/>
              </a:rPr>
              <a:t>etwork with University of Liverpool </a:t>
            </a:r>
            <a:r>
              <a:rPr lang="mr-IN" sz="2800" dirty="0" smtClean="0">
                <a:latin typeface="Times New Roman"/>
              </a:rPr>
              <a:t>–</a:t>
            </a:r>
            <a:r>
              <a:rPr lang="en-US" sz="2800" dirty="0" smtClean="0">
                <a:latin typeface="Times New Roman"/>
              </a:rPr>
              <a:t> funded 7 ARI PhD students 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800" dirty="0" smtClean="0">
                <a:latin typeface="Times New Roman"/>
              </a:rPr>
              <a:t>Our research expertise includes several data-intensive areas, including cosmological simulations and time-domain observational astrophysics: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015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C162B3-24C8-F948-BBDA-5FAB67261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12348"/>
            <a:ext cx="3932237" cy="1600200"/>
          </a:xfrm>
        </p:spPr>
        <p:txBody>
          <a:bodyPr/>
          <a:lstStyle/>
          <a:p>
            <a:r>
              <a:rPr lang="en-US" dirty="0" smtClean="0"/>
              <a:t>Cosmological simulations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F610B30-2577-2943-B6E5-1FBE2FBE8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87851"/>
            <a:ext cx="3932237" cy="4433233"/>
          </a:xfrm>
        </p:spPr>
        <p:txBody>
          <a:bodyPr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GB" dirty="0">
                <a:ea typeface="Arial" charset="0"/>
                <a:cs typeface="Arial" charset="0"/>
              </a:rPr>
              <a:t> </a:t>
            </a:r>
            <a:r>
              <a:rPr lang="en-GB" sz="2400" dirty="0" smtClean="0">
                <a:ea typeface="Arial" charset="0"/>
                <a:cs typeface="Arial" charset="0"/>
              </a:rPr>
              <a:t>Use simulations to understand how structure formed and evolved in the Universe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GB" sz="2400" dirty="0" smtClean="0">
                <a:ea typeface="Arial" charset="0"/>
                <a:cs typeface="Arial" charset="0"/>
              </a:rPr>
              <a:t>Probe nature of Dark Matter and Dark Energy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smtClean="0"/>
              <a:t>ARI researchers in Virgo Consortium, recently awarded 0.5billion core hours on </a:t>
            </a:r>
            <a:r>
              <a:rPr lang="en-US" sz="2400" dirty="0" err="1" smtClean="0"/>
              <a:t>DiRAC</a:t>
            </a:r>
            <a:r>
              <a:rPr lang="en-US" sz="2400" dirty="0" smtClean="0"/>
              <a:t> network, £8.4m cost equivalent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smtClean="0"/>
              <a:t>Our own ‘mini </a:t>
            </a:r>
            <a:r>
              <a:rPr lang="en-US" sz="2400" dirty="0" err="1" smtClean="0"/>
              <a:t>DiRAC</a:t>
            </a:r>
            <a:r>
              <a:rPr lang="en-US" sz="2400" dirty="0" smtClean="0"/>
              <a:t>’, PROSPERO, 2300 cores</a:t>
            </a:r>
            <a:endParaRPr lang="en-US" sz="2400" dirty="0"/>
          </a:p>
        </p:txBody>
      </p:sp>
      <p:pic>
        <p:nvPicPr>
          <p:cNvPr id="6" name="Picture Placeholder 5" descr="dp004-emosaics.pn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" b="-539"/>
          <a:stretch/>
        </p:blipFill>
        <p:spPr>
          <a:xfrm>
            <a:off x="5481080" y="172479"/>
            <a:ext cx="5715000" cy="5467681"/>
          </a:xfrm>
        </p:spPr>
      </p:pic>
    </p:spTree>
    <p:extLst>
      <p:ext uri="{BB962C8B-B14F-4D97-AF65-F5344CB8AC3E}">
        <p14:creationId xmlns:p14="http://schemas.microsoft.com/office/powerpoint/2010/main" val="219629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C162B3-24C8-F948-BBDA-5FAB67261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Liverpool Telescope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F610B30-2577-2943-B6E5-1FBE2FBE8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GB" dirty="0">
                <a:ea typeface="Arial" charset="0"/>
                <a:cs typeface="Arial" charset="0"/>
              </a:rPr>
              <a:t> </a:t>
            </a:r>
            <a:r>
              <a:rPr lang="en-GB" sz="2400" dirty="0">
                <a:ea typeface="Arial" charset="0"/>
                <a:cs typeface="Arial" charset="0"/>
              </a:rPr>
              <a:t>World’s largest fully robotic telescope: owned and operated by LJMU and nationally funded by Science and Technology Facilities </a:t>
            </a:r>
            <a:r>
              <a:rPr lang="en-GB" sz="2400" dirty="0" smtClean="0">
                <a:ea typeface="Arial" charset="0"/>
                <a:cs typeface="Arial" charset="0"/>
              </a:rPr>
              <a:t>Council</a:t>
            </a:r>
            <a:endParaRPr lang="en-GB" sz="2400" dirty="0">
              <a:ea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GB" sz="2400" dirty="0">
                <a:ea typeface="Arial" charset="0"/>
                <a:cs typeface="Arial" charset="0"/>
              </a:rPr>
              <a:t> Time-Domain Observatory, working on supernovae, gamma-ray bursts, novae, active galaxies and </a:t>
            </a:r>
            <a:r>
              <a:rPr lang="en-GB" sz="2400" dirty="0" err="1">
                <a:ea typeface="Arial" charset="0"/>
                <a:cs typeface="Arial" charset="0"/>
              </a:rPr>
              <a:t>exoplanets</a:t>
            </a:r>
            <a:r>
              <a:rPr lang="en-GB" sz="2400" dirty="0">
                <a:ea typeface="Arial" charset="0"/>
                <a:cs typeface="Arial" charset="0"/>
              </a:rPr>
              <a:t> </a:t>
            </a:r>
          </a:p>
          <a:p>
            <a:endParaRPr lang="en-US" sz="2400" dirty="0"/>
          </a:p>
        </p:txBody>
      </p:sp>
      <p:pic>
        <p:nvPicPr>
          <p:cNvPr id="5" name="Picture 7" descr="LT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89" r="22935"/>
          <a:stretch/>
        </p:blipFill>
        <p:spPr bwMode="auto">
          <a:xfrm>
            <a:off x="5597227" y="1"/>
            <a:ext cx="6773116" cy="595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629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C162B3-24C8-F948-BBDA-5FAB67261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26471"/>
          </a:xfrm>
        </p:spPr>
        <p:txBody>
          <a:bodyPr/>
          <a:lstStyle/>
          <a:p>
            <a:r>
              <a:rPr lang="en-US" dirty="0" smtClean="0"/>
              <a:t>New Robotic Telescope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F610B30-2577-2943-B6E5-1FBE2FBE8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83671"/>
            <a:ext cx="5384580" cy="4370090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JosefinSans-Thin"/>
                <a:cs typeface="JosefinSans-Thin"/>
              </a:rPr>
              <a:t>4 </a:t>
            </a:r>
            <a:r>
              <a:rPr lang="en-US" sz="2400" b="1" dirty="0" err="1">
                <a:solidFill>
                  <a:srgbClr val="FFFFFF"/>
                </a:solidFill>
                <a:latin typeface="JosefinSans-Thin"/>
                <a:cs typeface="JosefinSans-Thin"/>
              </a:rPr>
              <a:t>metre</a:t>
            </a:r>
            <a:r>
              <a:rPr lang="en-US" sz="2400" b="1" dirty="0">
                <a:solidFill>
                  <a:srgbClr val="FFFFFF"/>
                </a:solidFill>
                <a:latin typeface="JosefinSans-Thin"/>
                <a:cs typeface="JosefinSans-Thin"/>
              </a:rPr>
              <a:t>-class optical telescope 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JosefinSans-Thin"/>
                <a:cs typeface="JosefinSans-Thin"/>
              </a:rPr>
              <a:t>Joining the LT on La Palma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JosefinSans-Thin"/>
                <a:cs typeface="JosefinSans-Thin"/>
              </a:rPr>
              <a:t>Designed for rapid follow-up of time-domain </a:t>
            </a:r>
            <a:r>
              <a:rPr lang="en-US" sz="2400" b="1" dirty="0" smtClean="0">
                <a:solidFill>
                  <a:srgbClr val="FFFFFF"/>
                </a:solidFill>
                <a:latin typeface="JosefinSans-Thin"/>
                <a:cs typeface="JosefinSans-Thin"/>
              </a:rPr>
              <a:t>objects</a:t>
            </a:r>
            <a:endParaRPr lang="en-US" sz="2400" b="1" dirty="0">
              <a:solidFill>
                <a:srgbClr val="FFFFFF"/>
              </a:solidFill>
              <a:latin typeface="JosefinSans-Thin"/>
              <a:cs typeface="JosefinSans-Thin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JosefinSans-Thin"/>
                <a:cs typeface="JosefinSans-Thin"/>
              </a:rPr>
              <a:t>Rapid time-to-target of 30 seconds (from receipt of trigger to data acquisition)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JosefinSans-Thin"/>
                <a:cs typeface="JosefinSans-Thin"/>
              </a:rPr>
              <a:t>PDR successfully completed in early </a:t>
            </a:r>
            <a:r>
              <a:rPr lang="en-US" sz="2400" b="1" dirty="0" smtClean="0">
                <a:solidFill>
                  <a:srgbClr val="FFFFFF"/>
                </a:solidFill>
                <a:latin typeface="JosefinSans-Thin"/>
                <a:cs typeface="JosefinSans-Thin"/>
              </a:rPr>
              <a:t>2022</a:t>
            </a:r>
            <a:endParaRPr lang="en-US" sz="2400" b="1" dirty="0">
              <a:solidFill>
                <a:srgbClr val="FFFFFF"/>
              </a:solidFill>
              <a:latin typeface="JosefinSans-Thin"/>
              <a:cs typeface="JosefinSans-Thin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JosefinSans-Thin"/>
                <a:cs typeface="JosefinSans-Thin"/>
              </a:rPr>
              <a:t>First light in </a:t>
            </a:r>
            <a:r>
              <a:rPr lang="en-US" sz="2400" b="1" dirty="0" smtClean="0">
                <a:solidFill>
                  <a:srgbClr val="FFFFFF"/>
                </a:solidFill>
                <a:latin typeface="JosefinSans-Thin"/>
                <a:cs typeface="JosefinSans-Thin"/>
              </a:rPr>
              <a:t>2026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rgbClr val="FFFFFF"/>
                </a:solidFill>
                <a:latin typeface="JosefinSans-Thin"/>
                <a:cs typeface="JosefinSans-Thin"/>
              </a:rPr>
              <a:t>Engineering &amp; data handling challenges; outreach opportunities</a:t>
            </a:r>
            <a:endParaRPr lang="en-US" sz="2400" b="1" dirty="0" smtClean="0">
              <a:solidFill>
                <a:srgbClr val="FFFFFF"/>
              </a:solidFill>
              <a:latin typeface="JosefinSans-Thin"/>
              <a:cs typeface="JosefinSans-Thin"/>
            </a:endParaRPr>
          </a:p>
          <a:p>
            <a:pPr marL="342900" indent="-342900">
              <a:buFont typeface="Arial"/>
              <a:buChar char="•"/>
            </a:pPr>
            <a:endParaRPr lang="en-US" sz="2400" b="1" dirty="0">
              <a:solidFill>
                <a:srgbClr val="FFFFFF"/>
              </a:solidFill>
              <a:latin typeface="JosefinSans-Thin"/>
              <a:cs typeface="JosefinSans-Thin"/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Placeholder 6" descr="NRT_dark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4" r="1249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87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lt_external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3" name="Rectangle 3"/>
          <p:cNvSpPr>
            <a:spLocks noGrp="1" noChangeArrowheads="1"/>
          </p:cNvSpPr>
          <p:nvPr>
            <p:ph type="title"/>
          </p:nvPr>
        </p:nvSpPr>
        <p:spPr>
          <a:xfrm>
            <a:off x="1959829" y="212344"/>
            <a:ext cx="103632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6699"/>
                  </a:outerShdw>
                </a:effectLst>
                <a:ea typeface="+mj-ea"/>
                <a:cs typeface="+mj-cs"/>
              </a:rPr>
              <a:t>The National Schools’ Observatory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6699"/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72525" y="3747219"/>
            <a:ext cx="352719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srgbClr val="CCECFF"/>
                </a:solidFill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~2,500 </a:t>
            </a:r>
            <a:r>
              <a:rPr lang="en-US" sz="2000" dirty="0">
                <a:solidFill>
                  <a:srgbClr val="FFFFFF"/>
                </a:solidFill>
              </a:rPr>
              <a:t>UK schools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</a:rPr>
              <a:t>now members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100,000</a:t>
            </a:r>
            <a:r>
              <a:rPr lang="en-US" sz="2000" dirty="0">
                <a:solidFill>
                  <a:srgbClr val="FFFF00"/>
                </a:solidFill>
              </a:rPr>
              <a:t>+</a:t>
            </a:r>
            <a:r>
              <a:rPr lang="en-US" sz="2000" dirty="0">
                <a:solidFill>
                  <a:srgbClr val="FFFFFF"/>
                </a:solidFill>
              </a:rPr>
              <a:t> schools’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</a:rPr>
              <a:t>observations</a:t>
            </a:r>
          </a:p>
        </p:txBody>
      </p:sp>
      <p:pic>
        <p:nvPicPr>
          <p:cNvPr id="7" name="Picture 6" descr="nso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" y="304800"/>
            <a:ext cx="2235200" cy="1050544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18292" y="76200"/>
            <a:ext cx="8432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CC00"/>
                </a:solidFill>
                <a:ea typeface="Arial" charset="0"/>
                <a:cs typeface="Arial" charset="0"/>
              </a:rPr>
              <a:t>www.schoolsobservatory.org.uk</a:t>
            </a:r>
            <a:endParaRPr lang="en-US" sz="2400" b="1" dirty="0">
              <a:solidFill>
                <a:srgbClr val="FFCC00"/>
              </a:solidFill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165230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ARI Ambition: Encompass majority of UK secondary schools and broaden to other STEM areas: with NRT, NSO could be a World-leading resource for STEM subjects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0000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1" name="Picture 10" descr="Crab 100000th NSO imag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3283" y="1535694"/>
            <a:ext cx="3045284" cy="22750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45" y="1745511"/>
            <a:ext cx="4407089" cy="23914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69422" y="1706788"/>
            <a:ext cx="42807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NSO</a:t>
            </a:r>
            <a:r>
              <a:rPr lang="en-US" dirty="0" smtClean="0">
                <a:solidFill>
                  <a:schemeClr val="bg1"/>
                </a:solidFill>
              </a:rPr>
              <a:t>: web-based project allowing school pupils access to astronomical data from the LT for projects within classrooms – inspires interest in astronomy, IT, mathematics etc.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Central to LT Success and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NRT motivation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00610" y="1083194"/>
            <a:ext cx="2646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100,000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observation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4261" y="4188551"/>
            <a:ext cx="2045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Liverpool Telescope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3736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477</Words>
  <Application>Microsoft Macintosh PowerPoint</Application>
  <PresentationFormat>Custom</PresentationFormat>
  <Paragraphs>49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Data Science at LJMU</vt:lpstr>
      <vt:lpstr>Data Science at LJMU</vt:lpstr>
      <vt:lpstr>Astrophysics Research Institute </vt:lpstr>
      <vt:lpstr>Astrophysics Research Institute </vt:lpstr>
      <vt:lpstr>Cosmological simulations</vt:lpstr>
      <vt:lpstr>The Liverpool Telescope</vt:lpstr>
      <vt:lpstr>New Robotic Telescope</vt:lpstr>
      <vt:lpstr>The National Schools’ Observatory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Whyte</dc:creator>
  <cp:lastModifiedBy>Phil James</cp:lastModifiedBy>
  <cp:revision>22</cp:revision>
  <dcterms:created xsi:type="dcterms:W3CDTF">2022-01-07T14:38:43Z</dcterms:created>
  <dcterms:modified xsi:type="dcterms:W3CDTF">2022-05-23T14:30:00Z</dcterms:modified>
</cp:coreProperties>
</file>