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3" r:id="rId2"/>
    <p:sldId id="256" r:id="rId3"/>
    <p:sldId id="289" r:id="rId4"/>
    <p:sldId id="293" r:id="rId5"/>
    <p:sldId id="294" r:id="rId6"/>
    <p:sldId id="263" r:id="rId7"/>
    <p:sldId id="288" r:id="rId8"/>
    <p:sldId id="291" r:id="rId9"/>
    <p:sldId id="275" r:id="rId10"/>
    <p:sldId id="265" r:id="rId11"/>
    <p:sldId id="284" r:id="rId12"/>
    <p:sldId id="272" r:id="rId13"/>
    <p:sldId id="268" r:id="rId14"/>
    <p:sldId id="269" r:id="rId15"/>
    <p:sldId id="274" r:id="rId16"/>
    <p:sldId id="287" r:id="rId17"/>
    <p:sldId id="290"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CE8"/>
    <a:srgbClr val="164661"/>
    <a:srgbClr val="03649F"/>
    <a:srgbClr val="FCCD76"/>
    <a:srgbClr val="477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9"/>
    <p:restoredTop sz="94820" autoAdjust="0"/>
  </p:normalViewPr>
  <p:slideViewPr>
    <p:cSldViewPr snapToGrid="0" snapToObjects="1">
      <p:cViewPr varScale="1">
        <p:scale>
          <a:sx n="72" d="100"/>
          <a:sy n="72" d="100"/>
        </p:scale>
        <p:origin x="256" y="38"/>
      </p:cViewPr>
      <p:guideLst/>
    </p:cSldViewPr>
  </p:slideViewPr>
  <p:notesTextViewPr>
    <p:cViewPr>
      <p:scale>
        <a:sx n="1" d="1"/>
        <a:sy n="1" d="1"/>
      </p:scale>
      <p:origin x="0" y="0"/>
    </p:cViewPr>
  </p:notesTextViewPr>
  <p:sorterViewPr>
    <p:cViewPr>
      <p:scale>
        <a:sx n="66" d="100"/>
        <a:sy n="66" d="100"/>
      </p:scale>
      <p:origin x="0" y="-2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D9F858-A93D-4293-88CE-BBDB7465E364}" type="doc">
      <dgm:prSet loTypeId="urn:microsoft.com/office/officeart/2005/8/layout/hChevron3" loCatId="process" qsTypeId="urn:microsoft.com/office/officeart/2005/8/quickstyle/3d4" qsCatId="3D" csTypeId="urn:microsoft.com/office/officeart/2005/8/colors/accent5_4" csCatId="accent5" phldr="1"/>
      <dgm:spPr/>
    </dgm:pt>
    <dgm:pt modelId="{41DAAA78-240F-4F53-A061-E29792540FFE}">
      <dgm:prSet phldrT="[Text]"/>
      <dgm:spPr/>
      <dgm:t>
        <a:bodyPr/>
        <a:lstStyle/>
        <a:p>
          <a:r>
            <a:rPr lang="en-GB" dirty="0"/>
            <a:t>Year 1</a:t>
          </a:r>
        </a:p>
      </dgm:t>
    </dgm:pt>
    <dgm:pt modelId="{8EADFD50-76AC-41C7-BC2C-2EE95A846752}" type="parTrans" cxnId="{600D1EE7-B8FB-4194-857E-DE35DBDF126D}">
      <dgm:prSet/>
      <dgm:spPr/>
      <dgm:t>
        <a:bodyPr/>
        <a:lstStyle/>
        <a:p>
          <a:endParaRPr lang="en-GB"/>
        </a:p>
      </dgm:t>
    </dgm:pt>
    <dgm:pt modelId="{63753213-098C-4643-9A7A-C651721FE787}" type="sibTrans" cxnId="{600D1EE7-B8FB-4194-857E-DE35DBDF126D}">
      <dgm:prSet/>
      <dgm:spPr/>
      <dgm:t>
        <a:bodyPr/>
        <a:lstStyle/>
        <a:p>
          <a:endParaRPr lang="en-GB"/>
        </a:p>
      </dgm:t>
    </dgm:pt>
    <dgm:pt modelId="{B31166E6-7FA6-4215-AEAF-3B90E7D99C76}">
      <dgm:prSet phldrT="[Text]"/>
      <dgm:spPr/>
      <dgm:t>
        <a:bodyPr/>
        <a:lstStyle/>
        <a:p>
          <a:r>
            <a:rPr lang="en-GB" dirty="0"/>
            <a:t>Year 2</a:t>
          </a:r>
        </a:p>
      </dgm:t>
    </dgm:pt>
    <dgm:pt modelId="{30EC64A3-C347-4ECC-8C9F-1B6CBEBB10DE}" type="parTrans" cxnId="{7C366CFB-E571-4435-9B5E-4C181F33DF8A}">
      <dgm:prSet/>
      <dgm:spPr/>
      <dgm:t>
        <a:bodyPr/>
        <a:lstStyle/>
        <a:p>
          <a:endParaRPr lang="en-GB"/>
        </a:p>
      </dgm:t>
    </dgm:pt>
    <dgm:pt modelId="{B984229C-5995-4F6B-AF61-B53B65A9EE69}" type="sibTrans" cxnId="{7C366CFB-E571-4435-9B5E-4C181F33DF8A}">
      <dgm:prSet/>
      <dgm:spPr/>
      <dgm:t>
        <a:bodyPr/>
        <a:lstStyle/>
        <a:p>
          <a:endParaRPr lang="en-GB"/>
        </a:p>
      </dgm:t>
    </dgm:pt>
    <dgm:pt modelId="{F66D02C3-D21B-4BB4-A8DF-7BC4893D483A}">
      <dgm:prSet phldrT="[Text]"/>
      <dgm:spPr/>
      <dgm:t>
        <a:bodyPr/>
        <a:lstStyle/>
        <a:p>
          <a:r>
            <a:rPr lang="en-GB" dirty="0"/>
            <a:t>Year 3</a:t>
          </a:r>
        </a:p>
      </dgm:t>
    </dgm:pt>
    <dgm:pt modelId="{29A4AFA2-6F90-4630-BD7D-A3F76348CF26}" type="parTrans" cxnId="{69A0037E-4E75-4AC1-A61E-588025E3D95E}">
      <dgm:prSet/>
      <dgm:spPr/>
      <dgm:t>
        <a:bodyPr/>
        <a:lstStyle/>
        <a:p>
          <a:endParaRPr lang="en-GB"/>
        </a:p>
      </dgm:t>
    </dgm:pt>
    <dgm:pt modelId="{225A92D1-2D47-4A77-9C04-135CCF30E7EB}" type="sibTrans" cxnId="{69A0037E-4E75-4AC1-A61E-588025E3D95E}">
      <dgm:prSet/>
      <dgm:spPr/>
      <dgm:t>
        <a:bodyPr/>
        <a:lstStyle/>
        <a:p>
          <a:endParaRPr lang="en-GB"/>
        </a:p>
      </dgm:t>
    </dgm:pt>
    <dgm:pt modelId="{FFE2E487-C428-4A9E-B121-28693DA18AD7}">
      <dgm:prSet phldrT="[Text]"/>
      <dgm:spPr/>
      <dgm:t>
        <a:bodyPr/>
        <a:lstStyle/>
        <a:p>
          <a:r>
            <a:rPr lang="en-GB" dirty="0"/>
            <a:t>Year 4</a:t>
          </a:r>
        </a:p>
      </dgm:t>
    </dgm:pt>
    <dgm:pt modelId="{06989F36-12C4-4591-85D6-86BF4ECCD2ED}" type="parTrans" cxnId="{1920A910-2165-4609-AB33-DD07F2E2770D}">
      <dgm:prSet/>
      <dgm:spPr/>
      <dgm:t>
        <a:bodyPr/>
        <a:lstStyle/>
        <a:p>
          <a:endParaRPr lang="en-GB"/>
        </a:p>
      </dgm:t>
    </dgm:pt>
    <dgm:pt modelId="{28472CCD-B357-4860-9966-B25354FD11DD}" type="sibTrans" cxnId="{1920A910-2165-4609-AB33-DD07F2E2770D}">
      <dgm:prSet/>
      <dgm:spPr/>
      <dgm:t>
        <a:bodyPr/>
        <a:lstStyle/>
        <a:p>
          <a:endParaRPr lang="en-GB"/>
        </a:p>
      </dgm:t>
    </dgm:pt>
    <dgm:pt modelId="{917EE8F0-E16D-4E8D-81D6-2A02F79484F1}" type="pres">
      <dgm:prSet presAssocID="{73D9F858-A93D-4293-88CE-BBDB7465E364}" presName="Name0" presStyleCnt="0">
        <dgm:presLayoutVars>
          <dgm:dir/>
          <dgm:resizeHandles val="exact"/>
        </dgm:presLayoutVars>
      </dgm:prSet>
      <dgm:spPr/>
    </dgm:pt>
    <dgm:pt modelId="{2A0BF1EA-8A91-41F2-A72B-8FE16F3AE1FC}" type="pres">
      <dgm:prSet presAssocID="{41DAAA78-240F-4F53-A061-E29792540FFE}" presName="parTxOnly" presStyleLbl="node1" presStyleIdx="0" presStyleCnt="4" custScaleY="66131" custLinFactY="-26678" custLinFactNeighborX="-498" custLinFactNeighborY="-100000">
        <dgm:presLayoutVars>
          <dgm:bulletEnabled val="1"/>
        </dgm:presLayoutVars>
      </dgm:prSet>
      <dgm:spPr/>
    </dgm:pt>
    <dgm:pt modelId="{E6D01B38-4430-4F9D-8255-0353C2C4899C}" type="pres">
      <dgm:prSet presAssocID="{63753213-098C-4643-9A7A-C651721FE787}" presName="parSpace" presStyleCnt="0"/>
      <dgm:spPr/>
    </dgm:pt>
    <dgm:pt modelId="{1B55F7AB-A300-4CA0-B3CD-73D1F5B61A8B}" type="pres">
      <dgm:prSet presAssocID="{B31166E6-7FA6-4215-AEAF-3B90E7D99C76}" presName="parTxOnly" presStyleLbl="node1" presStyleIdx="1" presStyleCnt="4" custScaleY="66131" custLinFactY="-26678" custLinFactNeighborX="-498" custLinFactNeighborY="-100000">
        <dgm:presLayoutVars>
          <dgm:bulletEnabled val="1"/>
        </dgm:presLayoutVars>
      </dgm:prSet>
      <dgm:spPr/>
    </dgm:pt>
    <dgm:pt modelId="{6E05940B-F78F-421E-9297-6B422B1BF74B}" type="pres">
      <dgm:prSet presAssocID="{B984229C-5995-4F6B-AF61-B53B65A9EE69}" presName="parSpace" presStyleCnt="0"/>
      <dgm:spPr/>
    </dgm:pt>
    <dgm:pt modelId="{10171295-9C89-45A3-A994-C251F1D8010A}" type="pres">
      <dgm:prSet presAssocID="{F66D02C3-D21B-4BB4-A8DF-7BC4893D483A}" presName="parTxOnly" presStyleLbl="node1" presStyleIdx="2" presStyleCnt="4" custScaleY="66131" custLinFactY="-26678" custLinFactNeighborX="-498" custLinFactNeighborY="-100000">
        <dgm:presLayoutVars>
          <dgm:bulletEnabled val="1"/>
        </dgm:presLayoutVars>
      </dgm:prSet>
      <dgm:spPr/>
    </dgm:pt>
    <dgm:pt modelId="{6A5F385C-6903-4F34-8267-EE882F4F8EBB}" type="pres">
      <dgm:prSet presAssocID="{225A92D1-2D47-4A77-9C04-135CCF30E7EB}" presName="parSpace" presStyleCnt="0"/>
      <dgm:spPr/>
    </dgm:pt>
    <dgm:pt modelId="{80F6B479-8B64-4715-B826-79DFA958701F}" type="pres">
      <dgm:prSet presAssocID="{FFE2E487-C428-4A9E-B121-28693DA18AD7}" presName="parTxOnly" presStyleLbl="node1" presStyleIdx="3" presStyleCnt="4" custScaleY="66131" custLinFactY="-26678" custLinFactNeighborX="498" custLinFactNeighborY="-100000">
        <dgm:presLayoutVars>
          <dgm:bulletEnabled val="1"/>
        </dgm:presLayoutVars>
      </dgm:prSet>
      <dgm:spPr/>
    </dgm:pt>
  </dgm:ptLst>
  <dgm:cxnLst>
    <dgm:cxn modelId="{1920A910-2165-4609-AB33-DD07F2E2770D}" srcId="{73D9F858-A93D-4293-88CE-BBDB7465E364}" destId="{FFE2E487-C428-4A9E-B121-28693DA18AD7}" srcOrd="3" destOrd="0" parTransId="{06989F36-12C4-4591-85D6-86BF4ECCD2ED}" sibTransId="{28472CCD-B357-4860-9966-B25354FD11DD}"/>
    <dgm:cxn modelId="{D4A8BB4E-257C-4943-8BF5-57852AF4CC3E}" type="presOf" srcId="{F66D02C3-D21B-4BB4-A8DF-7BC4893D483A}" destId="{10171295-9C89-45A3-A994-C251F1D8010A}" srcOrd="0" destOrd="0" presId="urn:microsoft.com/office/officeart/2005/8/layout/hChevron3"/>
    <dgm:cxn modelId="{69A0037E-4E75-4AC1-A61E-588025E3D95E}" srcId="{73D9F858-A93D-4293-88CE-BBDB7465E364}" destId="{F66D02C3-D21B-4BB4-A8DF-7BC4893D483A}" srcOrd="2" destOrd="0" parTransId="{29A4AFA2-6F90-4630-BD7D-A3F76348CF26}" sibTransId="{225A92D1-2D47-4A77-9C04-135CCF30E7EB}"/>
    <dgm:cxn modelId="{DB72CBAD-1374-4BF0-B022-6D63760460B9}" type="presOf" srcId="{B31166E6-7FA6-4215-AEAF-3B90E7D99C76}" destId="{1B55F7AB-A300-4CA0-B3CD-73D1F5B61A8B}" srcOrd="0" destOrd="0" presId="urn:microsoft.com/office/officeart/2005/8/layout/hChevron3"/>
    <dgm:cxn modelId="{CF71CEC2-A7B1-4AE6-BFEB-92C95AC923FB}" type="presOf" srcId="{41DAAA78-240F-4F53-A061-E29792540FFE}" destId="{2A0BF1EA-8A91-41F2-A72B-8FE16F3AE1FC}" srcOrd="0" destOrd="0" presId="urn:microsoft.com/office/officeart/2005/8/layout/hChevron3"/>
    <dgm:cxn modelId="{94E6E7DA-FED6-4792-A700-7838DBDA4737}" type="presOf" srcId="{73D9F858-A93D-4293-88CE-BBDB7465E364}" destId="{917EE8F0-E16D-4E8D-81D6-2A02F79484F1}" srcOrd="0" destOrd="0" presId="urn:microsoft.com/office/officeart/2005/8/layout/hChevron3"/>
    <dgm:cxn modelId="{600D1EE7-B8FB-4194-857E-DE35DBDF126D}" srcId="{73D9F858-A93D-4293-88CE-BBDB7465E364}" destId="{41DAAA78-240F-4F53-A061-E29792540FFE}" srcOrd="0" destOrd="0" parTransId="{8EADFD50-76AC-41C7-BC2C-2EE95A846752}" sibTransId="{63753213-098C-4643-9A7A-C651721FE787}"/>
    <dgm:cxn modelId="{A324C6EE-2DB8-478C-A216-4E4A122930AA}" type="presOf" srcId="{FFE2E487-C428-4A9E-B121-28693DA18AD7}" destId="{80F6B479-8B64-4715-B826-79DFA958701F}" srcOrd="0" destOrd="0" presId="urn:microsoft.com/office/officeart/2005/8/layout/hChevron3"/>
    <dgm:cxn modelId="{7C366CFB-E571-4435-9B5E-4C181F33DF8A}" srcId="{73D9F858-A93D-4293-88CE-BBDB7465E364}" destId="{B31166E6-7FA6-4215-AEAF-3B90E7D99C76}" srcOrd="1" destOrd="0" parTransId="{30EC64A3-C347-4ECC-8C9F-1B6CBEBB10DE}" sibTransId="{B984229C-5995-4F6B-AF61-B53B65A9EE69}"/>
    <dgm:cxn modelId="{11AC4807-22BF-4237-A2F8-41AFF0EACE14}" type="presParOf" srcId="{917EE8F0-E16D-4E8D-81D6-2A02F79484F1}" destId="{2A0BF1EA-8A91-41F2-A72B-8FE16F3AE1FC}" srcOrd="0" destOrd="0" presId="urn:microsoft.com/office/officeart/2005/8/layout/hChevron3"/>
    <dgm:cxn modelId="{AF7236FD-0999-469D-B18C-3D5807E78185}" type="presParOf" srcId="{917EE8F0-E16D-4E8D-81D6-2A02F79484F1}" destId="{E6D01B38-4430-4F9D-8255-0353C2C4899C}" srcOrd="1" destOrd="0" presId="urn:microsoft.com/office/officeart/2005/8/layout/hChevron3"/>
    <dgm:cxn modelId="{A49C96DF-BE61-4028-A55D-A01A95E4AF2D}" type="presParOf" srcId="{917EE8F0-E16D-4E8D-81D6-2A02F79484F1}" destId="{1B55F7AB-A300-4CA0-B3CD-73D1F5B61A8B}" srcOrd="2" destOrd="0" presId="urn:microsoft.com/office/officeart/2005/8/layout/hChevron3"/>
    <dgm:cxn modelId="{B3D4CE69-89C0-4560-A2F6-E72059F5348C}" type="presParOf" srcId="{917EE8F0-E16D-4E8D-81D6-2A02F79484F1}" destId="{6E05940B-F78F-421E-9297-6B422B1BF74B}" srcOrd="3" destOrd="0" presId="urn:microsoft.com/office/officeart/2005/8/layout/hChevron3"/>
    <dgm:cxn modelId="{94657423-5108-447C-BAB3-B9C7A2A06F2D}" type="presParOf" srcId="{917EE8F0-E16D-4E8D-81D6-2A02F79484F1}" destId="{10171295-9C89-45A3-A994-C251F1D8010A}" srcOrd="4" destOrd="0" presId="urn:microsoft.com/office/officeart/2005/8/layout/hChevron3"/>
    <dgm:cxn modelId="{E09C0A97-4447-4657-94AE-FD860BFDA65E}" type="presParOf" srcId="{917EE8F0-E16D-4E8D-81D6-2A02F79484F1}" destId="{6A5F385C-6903-4F34-8267-EE882F4F8EBB}" srcOrd="5" destOrd="0" presId="urn:microsoft.com/office/officeart/2005/8/layout/hChevron3"/>
    <dgm:cxn modelId="{F65D98D2-196E-4CE5-B399-D6560F2B43FE}" type="presParOf" srcId="{917EE8F0-E16D-4E8D-81D6-2A02F79484F1}" destId="{80F6B479-8B64-4715-B826-79DFA958701F}"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BF1EA-8A91-41F2-A72B-8FE16F3AE1FC}">
      <dsp:nvSpPr>
        <dsp:cNvPr id="0" name=""/>
        <dsp:cNvSpPr/>
      </dsp:nvSpPr>
      <dsp:spPr>
        <a:xfrm>
          <a:off x="2" y="715877"/>
          <a:ext cx="3175396" cy="839968"/>
        </a:xfrm>
        <a:prstGeom prst="homePlate">
          <a:avLst/>
        </a:prstGeom>
        <a:solidFill>
          <a:schemeClr val="accent5">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9362" tIns="114681" rIns="57341" bIns="114681" numCol="1" spcCol="1270" anchor="ctr" anchorCtr="0">
          <a:noAutofit/>
        </a:bodyPr>
        <a:lstStyle/>
        <a:p>
          <a:pPr marL="0" lvl="0" indent="0" algn="ctr" defTabSz="1911350">
            <a:lnSpc>
              <a:spcPct val="90000"/>
            </a:lnSpc>
            <a:spcBef>
              <a:spcPct val="0"/>
            </a:spcBef>
            <a:spcAft>
              <a:spcPct val="35000"/>
            </a:spcAft>
            <a:buNone/>
          </a:pPr>
          <a:r>
            <a:rPr lang="en-GB" sz="4300" kern="1200" dirty="0"/>
            <a:t>Year 1</a:t>
          </a:r>
        </a:p>
      </dsp:txBody>
      <dsp:txXfrm>
        <a:off x="2" y="715877"/>
        <a:ext cx="2965404" cy="839968"/>
      </dsp:txXfrm>
    </dsp:sp>
    <dsp:sp modelId="{1B55F7AB-A300-4CA0-B3CD-73D1F5B61A8B}">
      <dsp:nvSpPr>
        <dsp:cNvPr id="0" name=""/>
        <dsp:cNvSpPr/>
      </dsp:nvSpPr>
      <dsp:spPr>
        <a:xfrm>
          <a:off x="2540319" y="715877"/>
          <a:ext cx="3175396" cy="839968"/>
        </a:xfrm>
        <a:prstGeom prst="chevron">
          <a:avLst/>
        </a:prstGeom>
        <a:solidFill>
          <a:schemeClr val="accent5">
            <a:shade val="50000"/>
            <a:hueOff val="167129"/>
            <a:satOff val="4478"/>
            <a:lumOff val="1972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2022" tIns="114681" rIns="57341" bIns="114681" numCol="1" spcCol="1270" anchor="ctr" anchorCtr="0">
          <a:noAutofit/>
        </a:bodyPr>
        <a:lstStyle/>
        <a:p>
          <a:pPr marL="0" lvl="0" indent="0" algn="ctr" defTabSz="1911350">
            <a:lnSpc>
              <a:spcPct val="90000"/>
            </a:lnSpc>
            <a:spcBef>
              <a:spcPct val="0"/>
            </a:spcBef>
            <a:spcAft>
              <a:spcPct val="35000"/>
            </a:spcAft>
            <a:buNone/>
          </a:pPr>
          <a:r>
            <a:rPr lang="en-GB" sz="4300" kern="1200" dirty="0"/>
            <a:t>Year 2</a:t>
          </a:r>
        </a:p>
      </dsp:txBody>
      <dsp:txXfrm>
        <a:off x="2960303" y="715877"/>
        <a:ext cx="2335428" cy="839968"/>
      </dsp:txXfrm>
    </dsp:sp>
    <dsp:sp modelId="{10171295-9C89-45A3-A994-C251F1D8010A}">
      <dsp:nvSpPr>
        <dsp:cNvPr id="0" name=""/>
        <dsp:cNvSpPr/>
      </dsp:nvSpPr>
      <dsp:spPr>
        <a:xfrm>
          <a:off x="5080637" y="715877"/>
          <a:ext cx="3175396" cy="839968"/>
        </a:xfrm>
        <a:prstGeom prst="chevron">
          <a:avLst/>
        </a:prstGeom>
        <a:solidFill>
          <a:schemeClr val="accent5">
            <a:shade val="50000"/>
            <a:hueOff val="334258"/>
            <a:satOff val="8955"/>
            <a:lumOff val="3945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2022" tIns="114681" rIns="57341" bIns="114681" numCol="1" spcCol="1270" anchor="ctr" anchorCtr="0">
          <a:noAutofit/>
        </a:bodyPr>
        <a:lstStyle/>
        <a:p>
          <a:pPr marL="0" lvl="0" indent="0" algn="ctr" defTabSz="1911350">
            <a:lnSpc>
              <a:spcPct val="90000"/>
            </a:lnSpc>
            <a:spcBef>
              <a:spcPct val="0"/>
            </a:spcBef>
            <a:spcAft>
              <a:spcPct val="35000"/>
            </a:spcAft>
            <a:buNone/>
          </a:pPr>
          <a:r>
            <a:rPr lang="en-GB" sz="4300" kern="1200" dirty="0"/>
            <a:t>Year 3</a:t>
          </a:r>
        </a:p>
      </dsp:txBody>
      <dsp:txXfrm>
        <a:off x="5500621" y="715877"/>
        <a:ext cx="2335428" cy="839968"/>
      </dsp:txXfrm>
    </dsp:sp>
    <dsp:sp modelId="{80F6B479-8B64-4715-B826-79DFA958701F}">
      <dsp:nvSpPr>
        <dsp:cNvPr id="0" name=""/>
        <dsp:cNvSpPr/>
      </dsp:nvSpPr>
      <dsp:spPr>
        <a:xfrm>
          <a:off x="7627279" y="715877"/>
          <a:ext cx="3175396" cy="839968"/>
        </a:xfrm>
        <a:prstGeom prst="chevron">
          <a:avLst/>
        </a:prstGeom>
        <a:solidFill>
          <a:schemeClr val="accent5">
            <a:shade val="50000"/>
            <a:hueOff val="167129"/>
            <a:satOff val="4478"/>
            <a:lumOff val="1972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2022" tIns="114681" rIns="57341" bIns="114681" numCol="1" spcCol="1270" anchor="ctr" anchorCtr="0">
          <a:noAutofit/>
        </a:bodyPr>
        <a:lstStyle/>
        <a:p>
          <a:pPr marL="0" lvl="0" indent="0" algn="ctr" defTabSz="1911350">
            <a:lnSpc>
              <a:spcPct val="90000"/>
            </a:lnSpc>
            <a:spcBef>
              <a:spcPct val="0"/>
            </a:spcBef>
            <a:spcAft>
              <a:spcPct val="35000"/>
            </a:spcAft>
            <a:buNone/>
          </a:pPr>
          <a:r>
            <a:rPr lang="en-GB" sz="4300" kern="1200" dirty="0"/>
            <a:t>Year 4</a:t>
          </a:r>
        </a:p>
      </dsp:txBody>
      <dsp:txXfrm>
        <a:off x="8047263" y="715877"/>
        <a:ext cx="2335428" cy="83996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C9EF9-5148-4B6C-A5B5-677B0507AAEA}"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4658B-E4AB-4713-A81F-7765FF9C94FD}" type="slidenum">
              <a:rPr lang="en-GB" smtClean="0"/>
              <a:t>‹#›</a:t>
            </a:fld>
            <a:endParaRPr lang="en-GB"/>
          </a:p>
        </p:txBody>
      </p:sp>
    </p:spTree>
    <p:extLst>
      <p:ext uri="{BB962C8B-B14F-4D97-AF65-F5344CB8AC3E}">
        <p14:creationId xmlns:p14="http://schemas.microsoft.com/office/powerpoint/2010/main" val="181705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2</a:t>
            </a:fld>
            <a:endParaRPr lang="en-GB"/>
          </a:p>
        </p:txBody>
      </p:sp>
    </p:spTree>
    <p:extLst>
      <p:ext uri="{BB962C8B-B14F-4D97-AF65-F5344CB8AC3E}">
        <p14:creationId xmlns:p14="http://schemas.microsoft.com/office/powerpoint/2010/main" val="3355305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15</a:t>
            </a:fld>
            <a:endParaRPr lang="en-GB"/>
          </a:p>
        </p:txBody>
      </p:sp>
    </p:spTree>
    <p:extLst>
      <p:ext uri="{BB962C8B-B14F-4D97-AF65-F5344CB8AC3E}">
        <p14:creationId xmlns:p14="http://schemas.microsoft.com/office/powerpoint/2010/main" val="154451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Rules </a:t>
            </a:r>
            <a:r>
              <a:rPr lang="en-GB"/>
              <a:t>and guid</a:t>
            </a:r>
            <a:endParaRPr lang="en-GB" dirty="0"/>
          </a:p>
        </p:txBody>
      </p:sp>
      <p:sp>
        <p:nvSpPr>
          <p:cNvPr id="4" name="Slide Number Placeholder 3"/>
          <p:cNvSpPr>
            <a:spLocks noGrp="1"/>
          </p:cNvSpPr>
          <p:nvPr>
            <p:ph type="sldNum" sz="quarter" idx="10"/>
          </p:nvPr>
        </p:nvSpPr>
        <p:spPr/>
        <p:txBody>
          <a:bodyPr/>
          <a:lstStyle/>
          <a:p>
            <a:fld id="{29059742-6911-477C-8C05-9D5E5CE8E0D1}" type="slidenum">
              <a:rPr lang="en-GB" smtClean="0"/>
              <a:pPr/>
              <a:t>4</a:t>
            </a:fld>
            <a:endParaRPr lang="en-GB"/>
          </a:p>
        </p:txBody>
      </p:sp>
    </p:spTree>
    <p:extLst>
      <p:ext uri="{BB962C8B-B14F-4D97-AF65-F5344CB8AC3E}">
        <p14:creationId xmlns:p14="http://schemas.microsoft.com/office/powerpoint/2010/main" val="167297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5</a:t>
            </a:fld>
            <a:endParaRPr lang="en-GB"/>
          </a:p>
        </p:txBody>
      </p:sp>
    </p:spTree>
    <p:extLst>
      <p:ext uri="{BB962C8B-B14F-4D97-AF65-F5344CB8AC3E}">
        <p14:creationId xmlns:p14="http://schemas.microsoft.com/office/powerpoint/2010/main" val="315443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t>overall quality of the research training environment and cohort approach to training focused on the student experience. For example, how specific training on data intensive science techniques and innovation will be delivered on a cohort basis</a:t>
            </a:r>
          </a:p>
          <a:p>
            <a:pPr marL="171450" indent="-171450">
              <a:buFontTx/>
              <a:buChar char="-"/>
            </a:pPr>
            <a:r>
              <a:rPr lang="en-US" sz="1200" dirty="0"/>
              <a:t>degree to which you are supporting a healthy and inclusive research and innovation culture, including the approach to equality, diversity and inclusion.</a:t>
            </a:r>
          </a:p>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6</a:t>
            </a:fld>
            <a:endParaRPr lang="en-GB"/>
          </a:p>
        </p:txBody>
      </p:sp>
    </p:spTree>
    <p:extLst>
      <p:ext uri="{BB962C8B-B14F-4D97-AF65-F5344CB8AC3E}">
        <p14:creationId xmlns:p14="http://schemas.microsoft.com/office/powerpoint/2010/main" val="315187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9</a:t>
            </a:fld>
            <a:endParaRPr lang="en-GB"/>
          </a:p>
        </p:txBody>
      </p:sp>
    </p:spTree>
    <p:extLst>
      <p:ext uri="{BB962C8B-B14F-4D97-AF65-F5344CB8AC3E}">
        <p14:creationId xmlns:p14="http://schemas.microsoft.com/office/powerpoint/2010/main" val="4155905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t>the quality and diversity in the scientific areas to be addressed by the </a:t>
            </a:r>
            <a:r>
              <a:rPr lang="en-US" sz="1200" dirty="0" err="1"/>
              <a:t>centre</a:t>
            </a:r>
            <a:r>
              <a:rPr lang="en-US" sz="1200" dirty="0"/>
              <a:t>, including appropriateness with regards to data intensive science</a:t>
            </a:r>
          </a:p>
          <a:p>
            <a:pPr marL="171450" indent="-171450">
              <a:buFontTx/>
              <a:buChar char="-"/>
            </a:pPr>
            <a:r>
              <a:rPr lang="en-US" sz="1200" dirty="0"/>
              <a:t>the alignment of the </a:t>
            </a:r>
            <a:r>
              <a:rPr lang="en-US" sz="1200" dirty="0" err="1"/>
              <a:t>centre</a:t>
            </a:r>
            <a:r>
              <a:rPr lang="en-US" sz="1200" dirty="0"/>
              <a:t> to wider host institution strategies</a:t>
            </a:r>
          </a:p>
          <a:p>
            <a:pPr marL="171450" indent="-171450">
              <a:buFontTx/>
              <a:buChar char="-"/>
            </a:pPr>
            <a:r>
              <a:rPr lang="en-US" sz="1200" dirty="0"/>
              <a:t>the potential impact which could arise as a result of the </a:t>
            </a:r>
            <a:r>
              <a:rPr lang="en-US" sz="1200" dirty="0" err="1"/>
              <a:t>centre’s</a:t>
            </a:r>
            <a:r>
              <a:rPr lang="en-US" sz="1200" dirty="0"/>
              <a:t> success, both in terms of academic and scientific benefit, and wider economic and societal benefit</a:t>
            </a:r>
          </a:p>
          <a:p>
            <a:pPr marL="171450" indent="-171450">
              <a:buFontTx/>
              <a:buChar char="-"/>
            </a:pPr>
            <a:r>
              <a:rPr lang="en-US" sz="1200" dirty="0"/>
              <a:t>the extent to which responsible research and innovation will be supported and delivered in the </a:t>
            </a:r>
            <a:r>
              <a:rPr lang="en-US" sz="1200" dirty="0" err="1"/>
              <a:t>centre’s</a:t>
            </a:r>
            <a:r>
              <a:rPr lang="en-US" sz="1200" dirty="0"/>
              <a:t> research activities.</a:t>
            </a:r>
          </a:p>
        </p:txBody>
      </p:sp>
      <p:sp>
        <p:nvSpPr>
          <p:cNvPr id="4" name="Slide Number Placeholder 3"/>
          <p:cNvSpPr>
            <a:spLocks noGrp="1"/>
          </p:cNvSpPr>
          <p:nvPr>
            <p:ph type="sldNum" sz="quarter" idx="5"/>
          </p:nvPr>
        </p:nvSpPr>
        <p:spPr/>
        <p:txBody>
          <a:bodyPr/>
          <a:lstStyle/>
          <a:p>
            <a:fld id="{E584658B-E4AB-4713-A81F-7765FF9C94FD}" type="slidenum">
              <a:rPr lang="en-GB" smtClean="0"/>
              <a:t>10</a:t>
            </a:fld>
            <a:endParaRPr lang="en-GB"/>
          </a:p>
        </p:txBody>
      </p:sp>
    </p:spTree>
    <p:extLst>
      <p:ext uri="{BB962C8B-B14F-4D97-AF65-F5344CB8AC3E}">
        <p14:creationId xmlns:p14="http://schemas.microsoft.com/office/powerpoint/2010/main" val="386511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t>relevance and strength of the links formed with other </a:t>
            </a:r>
            <a:r>
              <a:rPr lang="en-US" sz="1200" dirty="0" err="1"/>
              <a:t>organisations</a:t>
            </a:r>
            <a:r>
              <a:rPr lang="en-US" sz="1200" dirty="0"/>
              <a:t> (particularly local small and medium enterprises) and other potential users</a:t>
            </a:r>
          </a:p>
          <a:p>
            <a:pPr marL="171450" indent="-171450">
              <a:buFontTx/>
              <a:buChar char="-"/>
            </a:pPr>
            <a:endParaRPr lang="en-US" sz="1200" dirty="0"/>
          </a:p>
          <a:p>
            <a:pPr marL="171450" indent="-171450">
              <a:buFontTx/>
              <a:buChar char="-"/>
            </a:pPr>
            <a:r>
              <a:rPr lang="en-US" sz="1200" dirty="0"/>
              <a:t>extent of their involvement in determining and providing input to the proposed training </a:t>
            </a:r>
            <a:r>
              <a:rPr lang="en-US" sz="1200" dirty="0" err="1"/>
              <a:t>programme</a:t>
            </a:r>
            <a:r>
              <a:rPr lang="en-US" sz="1200" dirty="0"/>
              <a:t>, in mentoring and co-supervising students and in exploiting the outcomes of the research and training, and overall involvement in helping to manage the </a:t>
            </a:r>
            <a:r>
              <a:rPr lang="en-US" sz="1200" dirty="0" err="1"/>
              <a:t>centre</a:t>
            </a:r>
            <a:endParaRPr lang="en-US" sz="1200" dirty="0"/>
          </a:p>
          <a:p>
            <a:pPr marL="171450" indent="-171450">
              <a:buFontTx/>
              <a:buChar char="-"/>
            </a:pPr>
            <a:endParaRPr lang="en-US" sz="1200" dirty="0"/>
          </a:p>
          <a:p>
            <a:r>
              <a:rPr lang="en-US" sz="1200" dirty="0"/>
              <a:t>- evidence of what plans are there to match students to placements and monitor their progress, and strength of the research innovation arising from those placements.</a:t>
            </a:r>
          </a:p>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12</a:t>
            </a:fld>
            <a:endParaRPr lang="en-GB"/>
          </a:p>
        </p:txBody>
      </p:sp>
    </p:spTree>
    <p:extLst>
      <p:ext uri="{BB962C8B-B14F-4D97-AF65-F5344CB8AC3E}">
        <p14:creationId xmlns:p14="http://schemas.microsoft.com/office/powerpoint/2010/main" val="341146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Strong commitment from partner institutions</a:t>
            </a:r>
          </a:p>
          <a:p>
            <a:pPr marL="171450" indent="-171450">
              <a:buFontTx/>
              <a:buChar char="-"/>
            </a:pPr>
            <a:endParaRPr lang="en-US" dirty="0"/>
          </a:p>
          <a:p>
            <a:pPr marL="171450" indent="-171450">
              <a:buFontTx/>
              <a:buChar char="-"/>
            </a:pPr>
            <a:r>
              <a:rPr lang="en-US" dirty="0"/>
              <a:t>The level of funding, in addition to that provided by STFC and UKRI, that would be available for supporting additional studentships and associated training activities. This includes any support offered to fund placements, contributions from external sources, and the level of commitment from the institutions applying to host the </a:t>
            </a:r>
            <a:r>
              <a:rPr lang="en-US" dirty="0" err="1"/>
              <a:t>centre</a:t>
            </a:r>
            <a:r>
              <a:rPr lang="en-US" dirty="0"/>
              <a:t>.</a:t>
            </a:r>
          </a:p>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13</a:t>
            </a:fld>
            <a:endParaRPr lang="en-GB"/>
          </a:p>
        </p:txBody>
      </p:sp>
    </p:spTree>
    <p:extLst>
      <p:ext uri="{BB962C8B-B14F-4D97-AF65-F5344CB8AC3E}">
        <p14:creationId xmlns:p14="http://schemas.microsoft.com/office/powerpoint/2010/main" val="110092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effectiveness of the plans for the management and governance of the </a:t>
            </a:r>
            <a:r>
              <a:rPr lang="en-US" dirty="0" err="1"/>
              <a:t>centre</a:t>
            </a:r>
            <a:r>
              <a:rPr lang="en-US" dirty="0"/>
              <a:t>, including the suitability and commitment of the director and senior management team</a:t>
            </a:r>
          </a:p>
          <a:p>
            <a:pPr marL="171450" indent="-171450">
              <a:buFontTx/>
              <a:buChar char="-"/>
            </a:pPr>
            <a:r>
              <a:rPr lang="en-US" dirty="0"/>
              <a:t>plans for obtaining independent strategic oversight</a:t>
            </a:r>
          </a:p>
          <a:p>
            <a:pPr marL="171450" indent="-171450">
              <a:buFontTx/>
              <a:buChar char="-"/>
            </a:pPr>
            <a:r>
              <a:rPr lang="en-US" dirty="0"/>
              <a:t>involvement of students in the management process.</a:t>
            </a:r>
          </a:p>
          <a:p>
            <a:endParaRPr lang="en-GB" dirty="0"/>
          </a:p>
        </p:txBody>
      </p:sp>
      <p:sp>
        <p:nvSpPr>
          <p:cNvPr id="4" name="Slide Number Placeholder 3"/>
          <p:cNvSpPr>
            <a:spLocks noGrp="1"/>
          </p:cNvSpPr>
          <p:nvPr>
            <p:ph type="sldNum" sz="quarter" idx="5"/>
          </p:nvPr>
        </p:nvSpPr>
        <p:spPr/>
        <p:txBody>
          <a:bodyPr/>
          <a:lstStyle/>
          <a:p>
            <a:fld id="{E584658B-E4AB-4713-A81F-7765FF9C94FD}" type="slidenum">
              <a:rPr lang="en-GB" smtClean="0"/>
              <a:t>14</a:t>
            </a:fld>
            <a:endParaRPr lang="en-GB"/>
          </a:p>
        </p:txBody>
      </p:sp>
    </p:spTree>
    <p:extLst>
      <p:ext uri="{BB962C8B-B14F-4D97-AF65-F5344CB8AC3E}">
        <p14:creationId xmlns:p14="http://schemas.microsoft.com/office/powerpoint/2010/main" val="1012396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lding slide">
    <p:spTree>
      <p:nvGrpSpPr>
        <p:cNvPr id="1" name=""/>
        <p:cNvGrpSpPr/>
        <p:nvPr/>
      </p:nvGrpSpPr>
      <p:grpSpPr>
        <a:xfrm>
          <a:off x="0" y="0"/>
          <a:ext cx="0" cy="0"/>
          <a:chOff x="0" y="0"/>
          <a:chExt cx="0" cy="0"/>
        </a:xfrm>
      </p:grpSpPr>
      <p:pic>
        <p:nvPicPr>
          <p:cNvPr id="8" name="Picture 7" descr="A picture containing ctenophore&#10;&#10;Description automatically generated">
            <a:extLst>
              <a:ext uri="{FF2B5EF4-FFF2-40B4-BE49-F238E27FC236}">
                <a16:creationId xmlns:a16="http://schemas.microsoft.com/office/drawing/2014/main" id="{23841EDC-C62A-8E48-BED8-042AC2B8E37C}"/>
              </a:ext>
            </a:extLst>
          </p:cNvPr>
          <p:cNvPicPr>
            <a:picLocks noChangeAspect="1"/>
          </p:cNvPicPr>
          <p:nvPr userDrawn="1"/>
        </p:nvPicPr>
        <p:blipFill rotWithShape="1">
          <a:blip r:embed="rId2"/>
          <a:srcRect t="3478" b="56769"/>
          <a:stretch/>
        </p:blipFill>
        <p:spPr>
          <a:xfrm>
            <a:off x="0" y="0"/>
            <a:ext cx="12192000" cy="6857999"/>
          </a:xfrm>
          <a:prstGeom prst="rect">
            <a:avLst/>
          </a:prstGeom>
        </p:spPr>
      </p:pic>
      <p:pic>
        <p:nvPicPr>
          <p:cNvPr id="9" name="Picture 8">
            <a:extLst>
              <a:ext uri="{FF2B5EF4-FFF2-40B4-BE49-F238E27FC236}">
                <a16:creationId xmlns:a16="http://schemas.microsoft.com/office/drawing/2014/main" id="{8AE25C7A-204A-C543-B1C1-D381D9C29B94}"/>
              </a:ext>
            </a:extLst>
          </p:cNvPr>
          <p:cNvPicPr>
            <a:picLocks noChangeAspect="1"/>
          </p:cNvPicPr>
          <p:nvPr userDrawn="1"/>
        </p:nvPicPr>
        <p:blipFill>
          <a:blip r:embed="rId3"/>
          <a:stretch>
            <a:fillRect/>
          </a:stretch>
        </p:blipFill>
        <p:spPr>
          <a:xfrm>
            <a:off x="7445469" y="1186277"/>
            <a:ext cx="3251666" cy="4436382"/>
          </a:xfrm>
          <a:prstGeom prst="rect">
            <a:avLst/>
          </a:prstGeom>
        </p:spPr>
      </p:pic>
      <p:pic>
        <p:nvPicPr>
          <p:cNvPr id="10" name="Picture 9">
            <a:extLst>
              <a:ext uri="{FF2B5EF4-FFF2-40B4-BE49-F238E27FC236}">
                <a16:creationId xmlns:a16="http://schemas.microsoft.com/office/drawing/2014/main" id="{5C449486-CF18-D849-A458-8277D52228AA}"/>
              </a:ext>
            </a:extLst>
          </p:cNvPr>
          <p:cNvPicPr>
            <a:picLocks noChangeAspect="1"/>
          </p:cNvPicPr>
          <p:nvPr userDrawn="1"/>
        </p:nvPicPr>
        <p:blipFill>
          <a:blip r:embed="rId4"/>
          <a:stretch>
            <a:fillRect/>
          </a:stretch>
        </p:blipFill>
        <p:spPr>
          <a:xfrm>
            <a:off x="1953430" y="2563424"/>
            <a:ext cx="7360905" cy="1731149"/>
          </a:xfrm>
          <a:prstGeom prst="rect">
            <a:avLst/>
          </a:prstGeom>
        </p:spPr>
      </p:pic>
    </p:spTree>
    <p:extLst>
      <p:ext uri="{BB962C8B-B14F-4D97-AF65-F5344CB8AC3E}">
        <p14:creationId xmlns:p14="http://schemas.microsoft.com/office/powerpoint/2010/main" val="130281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DD1CFD-310A-6F4E-9EB7-2C5D6A6D6237}"/>
              </a:ext>
            </a:extLst>
          </p:cNvPr>
          <p:cNvSpPr/>
          <p:nvPr userDrawn="1"/>
        </p:nvSpPr>
        <p:spPr>
          <a:xfrm>
            <a:off x="9407042" y="5986461"/>
            <a:ext cx="2784958" cy="871540"/>
          </a:xfrm>
          <a:prstGeom prst="rect">
            <a:avLst/>
          </a:prstGeom>
          <a:solidFill>
            <a:srgbClr val="036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27647" t="32083" r="-4807" b="63630"/>
          <a:stretch/>
        </p:blipFill>
        <p:spPr>
          <a:xfrm rot="10800000">
            <a:off x="-4" y="5986459"/>
            <a:ext cx="9407043" cy="871540"/>
          </a:xfrm>
          <a:prstGeom prst="rect">
            <a:avLst/>
          </a:prstGeom>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rcRect/>
          <a:stretch/>
        </p:blipFill>
        <p:spPr>
          <a:xfrm>
            <a:off x="9514653" y="6128813"/>
            <a:ext cx="2548561"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0" y="5986461"/>
            <a:ext cx="1603332" cy="871540"/>
          </a:xfrm>
          <a:prstGeom prst="rect">
            <a:avLst/>
          </a:prstGeom>
        </p:spPr>
      </p:pic>
      <p:sp>
        <p:nvSpPr>
          <p:cNvPr id="4" name="Rectangle 3">
            <a:extLst>
              <a:ext uri="{FF2B5EF4-FFF2-40B4-BE49-F238E27FC236}">
                <a16:creationId xmlns:a16="http://schemas.microsoft.com/office/drawing/2014/main" id="{A7B4EF98-CCC4-B54D-8C38-DBBF79FF4A23}"/>
              </a:ext>
            </a:extLst>
          </p:cNvPr>
          <p:cNvSpPr/>
          <p:nvPr userDrawn="1"/>
        </p:nvSpPr>
        <p:spPr>
          <a:xfrm>
            <a:off x="0" y="0"/>
            <a:ext cx="12192000" cy="6243638"/>
          </a:xfrm>
          <a:prstGeom prst="rect">
            <a:avLst/>
          </a:prstGeom>
          <a:solidFill>
            <a:srgbClr val="03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24816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9D76-FC7E-094A-9850-7FC9522CDF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AC1F7AE-C748-BF4B-BBB2-2B26DCDB9810}"/>
              </a:ext>
            </a:extLst>
          </p:cNvPr>
          <p:cNvSpPr>
            <a:spLocks noGrp="1"/>
          </p:cNvSpPr>
          <p:nvPr>
            <p:ph type="pic" idx="1"/>
          </p:nvPr>
        </p:nvSpPr>
        <p:spPr>
          <a:xfrm>
            <a:off x="5183188" y="0"/>
            <a:ext cx="7008812" cy="6857999"/>
          </a:xfrm>
        </p:spPr>
        <p:txBody>
          <a:bodyPr anchor="ctr"/>
          <a:lstStyle>
            <a:lvl1pPr marL="0" indent="0" algn="ctr">
              <a:buNone/>
              <a:defRPr sz="20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a:p>
            <a:endParaRPr lang="en-US" dirty="0"/>
          </a:p>
          <a:p>
            <a:endParaRPr lang="en-US" dirty="0"/>
          </a:p>
          <a:p>
            <a:r>
              <a:rPr lang="en-US" dirty="0"/>
              <a:t>Click to add picture</a:t>
            </a:r>
          </a:p>
        </p:txBody>
      </p:sp>
      <p:sp>
        <p:nvSpPr>
          <p:cNvPr id="4" name="Text Placeholder 3">
            <a:extLst>
              <a:ext uri="{FF2B5EF4-FFF2-40B4-BE49-F238E27FC236}">
                <a16:creationId xmlns:a16="http://schemas.microsoft.com/office/drawing/2014/main" id="{351807D0-311F-BF47-87FD-EC147AA232EC}"/>
              </a:ext>
            </a:extLst>
          </p:cNvPr>
          <p:cNvSpPr>
            <a:spLocks noGrp="1"/>
          </p:cNvSpPr>
          <p:nvPr>
            <p:ph type="body" sz="half" idx="2"/>
          </p:nvPr>
        </p:nvSpPr>
        <p:spPr>
          <a:xfrm>
            <a:off x="839788" y="2057400"/>
            <a:ext cx="3932237" cy="38963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6" name="Picture 5" descr="A picture containing ctenophore&#10;&#10;Description automatically generated">
            <a:extLst>
              <a:ext uri="{FF2B5EF4-FFF2-40B4-BE49-F238E27FC236}">
                <a16:creationId xmlns:a16="http://schemas.microsoft.com/office/drawing/2014/main" id="{504E2128-A80A-F64F-B1FD-1BBE4B85F09E}"/>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7" name="Picture 6">
            <a:extLst>
              <a:ext uri="{FF2B5EF4-FFF2-40B4-BE49-F238E27FC236}">
                <a16:creationId xmlns:a16="http://schemas.microsoft.com/office/drawing/2014/main" id="{24394F5C-E39F-0C44-B68C-B4FBC4122A6E}"/>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9" name="Picture 8">
            <a:extLst>
              <a:ext uri="{FF2B5EF4-FFF2-40B4-BE49-F238E27FC236}">
                <a16:creationId xmlns:a16="http://schemas.microsoft.com/office/drawing/2014/main" id="{BC26ABC4-BFE3-0340-A9CB-16ADBE65354C}"/>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221267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9ED7A7-334F-B64C-B3D5-9AFD431D4DC9}"/>
              </a:ext>
            </a:extLst>
          </p:cNvPr>
          <p:cNvSpPr>
            <a:spLocks noGrp="1"/>
          </p:cNvSpPr>
          <p:nvPr>
            <p:ph idx="1"/>
          </p:nvPr>
        </p:nvSpPr>
        <p:spPr>
          <a:xfrm>
            <a:off x="838200" y="1825625"/>
            <a:ext cx="10515600" cy="427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picture containing ctenophore&#10;&#10;Description automatically generated">
            <a:extLst>
              <a:ext uri="{FF2B5EF4-FFF2-40B4-BE49-F238E27FC236}">
                <a16:creationId xmlns:a16="http://schemas.microsoft.com/office/drawing/2014/main" id="{8C370B8B-9943-0B4F-8AB8-B66DDAA5065C}"/>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7" name="Picture 6">
            <a:extLst>
              <a:ext uri="{FF2B5EF4-FFF2-40B4-BE49-F238E27FC236}">
                <a16:creationId xmlns:a16="http://schemas.microsoft.com/office/drawing/2014/main" id="{0F29F4D2-227E-A448-BF76-01126B7EF081}"/>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8" name="Picture 7">
            <a:extLst>
              <a:ext uri="{FF2B5EF4-FFF2-40B4-BE49-F238E27FC236}">
                <a16:creationId xmlns:a16="http://schemas.microsoft.com/office/drawing/2014/main" id="{6D2ADCB9-90B4-5648-847E-42D12EE4A59D}"/>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18667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picture containing ctenophore&#10;&#10;Description automatically generated">
            <a:extLst>
              <a:ext uri="{FF2B5EF4-FFF2-40B4-BE49-F238E27FC236}">
                <a16:creationId xmlns:a16="http://schemas.microsoft.com/office/drawing/2014/main" id="{871B2545-08E0-0641-A7C6-0B1FB38BC271}"/>
              </a:ext>
            </a:extLst>
          </p:cNvPr>
          <p:cNvPicPr>
            <a:picLocks noChangeAspect="1"/>
          </p:cNvPicPr>
          <p:nvPr userDrawn="1"/>
        </p:nvPicPr>
        <p:blipFill rotWithShape="1">
          <a:blip r:embed="rId2"/>
          <a:srcRect t="3478" b="56769"/>
          <a:stretch/>
        </p:blipFill>
        <p:spPr>
          <a:xfrm>
            <a:off x="0" y="0"/>
            <a:ext cx="12192000" cy="6857999"/>
          </a:xfrm>
          <a:prstGeom prst="rect">
            <a:avLst/>
          </a:prstGeom>
        </p:spPr>
      </p:pic>
      <p:sp>
        <p:nvSpPr>
          <p:cNvPr id="2" name="Title 1">
            <a:extLst>
              <a:ext uri="{FF2B5EF4-FFF2-40B4-BE49-F238E27FC236}">
                <a16:creationId xmlns:a16="http://schemas.microsoft.com/office/drawing/2014/main" id="{4BD3FE05-9582-D742-88C0-1E41C0D45695}"/>
              </a:ext>
            </a:extLst>
          </p:cNvPr>
          <p:cNvSpPr>
            <a:spLocks noGrp="1"/>
          </p:cNvSpPr>
          <p:nvPr>
            <p:ph type="ctrTitle" hasCustomPrompt="1"/>
          </p:nvPr>
        </p:nvSpPr>
        <p:spPr>
          <a:xfrm>
            <a:off x="819150" y="1122363"/>
            <a:ext cx="9144000" cy="2387600"/>
          </a:xfrm>
        </p:spPr>
        <p:txBody>
          <a:bodyPr anchor="b"/>
          <a:lstStyle>
            <a:lvl1pPr algn="l">
              <a:defRPr sz="6000"/>
            </a:lvl1pPr>
          </a:lstStyle>
          <a:p>
            <a:r>
              <a:rPr lang="en-GB" dirty="0"/>
              <a:t>Click to add title</a:t>
            </a:r>
            <a:endParaRPr lang="en-US" dirty="0"/>
          </a:p>
        </p:txBody>
      </p:sp>
      <p:sp>
        <p:nvSpPr>
          <p:cNvPr id="3" name="Subtitle 2">
            <a:extLst>
              <a:ext uri="{FF2B5EF4-FFF2-40B4-BE49-F238E27FC236}">
                <a16:creationId xmlns:a16="http://schemas.microsoft.com/office/drawing/2014/main" id="{121902D4-0C3E-E845-8228-73BA204A4F08}"/>
              </a:ext>
            </a:extLst>
          </p:cNvPr>
          <p:cNvSpPr>
            <a:spLocks noGrp="1"/>
          </p:cNvSpPr>
          <p:nvPr>
            <p:ph type="subTitle" idx="1"/>
          </p:nvPr>
        </p:nvSpPr>
        <p:spPr>
          <a:xfrm>
            <a:off x="81915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6" name="Picture 5">
            <a:extLst>
              <a:ext uri="{FF2B5EF4-FFF2-40B4-BE49-F238E27FC236}">
                <a16:creationId xmlns:a16="http://schemas.microsoft.com/office/drawing/2014/main" id="{8F39C901-35DD-5544-B6DD-7AD5E065F350}"/>
              </a:ext>
            </a:extLst>
          </p:cNvPr>
          <p:cNvPicPr>
            <a:picLocks noChangeAspect="1"/>
          </p:cNvPicPr>
          <p:nvPr userDrawn="1"/>
        </p:nvPicPr>
        <p:blipFill>
          <a:blip r:embed="rId3"/>
          <a:srcRect/>
          <a:stretch/>
        </p:blipFill>
        <p:spPr>
          <a:xfrm>
            <a:off x="9514653" y="6128813"/>
            <a:ext cx="2548561" cy="599375"/>
          </a:xfrm>
          <a:prstGeom prst="rect">
            <a:avLst/>
          </a:prstGeom>
        </p:spPr>
      </p:pic>
    </p:spTree>
    <p:extLst>
      <p:ext uri="{BB962C8B-B14F-4D97-AF65-F5344CB8AC3E}">
        <p14:creationId xmlns:p14="http://schemas.microsoft.com/office/powerpoint/2010/main" val="377191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breaker">
    <p:spTree>
      <p:nvGrpSpPr>
        <p:cNvPr id="1" name=""/>
        <p:cNvGrpSpPr/>
        <p:nvPr/>
      </p:nvGrpSpPr>
      <p:grpSpPr>
        <a:xfrm>
          <a:off x="0" y="0"/>
          <a:ext cx="0" cy="0"/>
          <a:chOff x="0" y="0"/>
          <a:chExt cx="0" cy="0"/>
        </a:xfrm>
      </p:grpSpPr>
      <p:pic>
        <p:nvPicPr>
          <p:cNvPr id="4" name="Picture 3" descr="A picture containing ctenophore&#10;&#10;Description automatically generated">
            <a:extLst>
              <a:ext uri="{FF2B5EF4-FFF2-40B4-BE49-F238E27FC236}">
                <a16:creationId xmlns:a16="http://schemas.microsoft.com/office/drawing/2014/main" id="{871B2545-08E0-0641-A7C6-0B1FB38BC271}"/>
              </a:ext>
            </a:extLst>
          </p:cNvPr>
          <p:cNvPicPr>
            <a:picLocks noChangeAspect="1"/>
          </p:cNvPicPr>
          <p:nvPr userDrawn="1"/>
        </p:nvPicPr>
        <p:blipFill rotWithShape="1">
          <a:blip r:embed="rId2"/>
          <a:srcRect l="39492" t="29849" r="4258" b="48623"/>
          <a:stretch/>
        </p:blipFill>
        <p:spPr>
          <a:xfrm rot="-5400000">
            <a:off x="7014753" y="1572034"/>
            <a:ext cx="6857998" cy="3713928"/>
          </a:xfrm>
          <a:prstGeom prst="rect">
            <a:avLst/>
          </a:prstGeom>
        </p:spPr>
      </p:pic>
      <p:sp>
        <p:nvSpPr>
          <p:cNvPr id="5" name="Rounded Rectangle 4">
            <a:extLst>
              <a:ext uri="{FF2B5EF4-FFF2-40B4-BE49-F238E27FC236}">
                <a16:creationId xmlns:a16="http://schemas.microsoft.com/office/drawing/2014/main" id="{BEF52A00-6431-C749-98A3-6AB4F8E6D9CF}"/>
              </a:ext>
            </a:extLst>
          </p:cNvPr>
          <p:cNvSpPr/>
          <p:nvPr userDrawn="1"/>
        </p:nvSpPr>
        <p:spPr>
          <a:xfrm>
            <a:off x="0" y="-1"/>
            <a:ext cx="9385867" cy="6857999"/>
          </a:xfrm>
          <a:prstGeom prst="roundRect">
            <a:avLst>
              <a:gd name="adj" fmla="val 0"/>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3FE05-9582-D742-88C0-1E41C0D45695}"/>
              </a:ext>
            </a:extLst>
          </p:cNvPr>
          <p:cNvSpPr>
            <a:spLocks noGrp="1"/>
          </p:cNvSpPr>
          <p:nvPr>
            <p:ph type="ctrTitle" hasCustomPrompt="1"/>
          </p:nvPr>
        </p:nvSpPr>
        <p:spPr>
          <a:xfrm>
            <a:off x="819150" y="1122363"/>
            <a:ext cx="8181975" cy="2387600"/>
          </a:xfrm>
        </p:spPr>
        <p:txBody>
          <a:bodyPr anchor="b"/>
          <a:lstStyle>
            <a:lvl1pPr algn="l">
              <a:defRPr sz="6000">
                <a:solidFill>
                  <a:srgbClr val="86CCE8"/>
                </a:solidFill>
              </a:defRPr>
            </a:lvl1pPr>
          </a:lstStyle>
          <a:p>
            <a:r>
              <a:rPr lang="en-GB" dirty="0"/>
              <a:t>Click to add section</a:t>
            </a:r>
            <a:endParaRPr lang="en-US" dirty="0"/>
          </a:p>
        </p:txBody>
      </p:sp>
      <p:sp>
        <p:nvSpPr>
          <p:cNvPr id="3" name="Subtitle 2">
            <a:extLst>
              <a:ext uri="{FF2B5EF4-FFF2-40B4-BE49-F238E27FC236}">
                <a16:creationId xmlns:a16="http://schemas.microsoft.com/office/drawing/2014/main" id="{121902D4-0C3E-E845-8228-73BA204A4F08}"/>
              </a:ext>
            </a:extLst>
          </p:cNvPr>
          <p:cNvSpPr>
            <a:spLocks noGrp="1"/>
          </p:cNvSpPr>
          <p:nvPr>
            <p:ph type="subTitle" idx="1" hasCustomPrompt="1"/>
          </p:nvPr>
        </p:nvSpPr>
        <p:spPr>
          <a:xfrm>
            <a:off x="819150" y="3602038"/>
            <a:ext cx="818197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section subtitle style</a:t>
            </a:r>
            <a:endParaRPr lang="en-US" dirty="0"/>
          </a:p>
        </p:txBody>
      </p:sp>
      <p:pic>
        <p:nvPicPr>
          <p:cNvPr id="7" name="Picture 6">
            <a:extLst>
              <a:ext uri="{FF2B5EF4-FFF2-40B4-BE49-F238E27FC236}">
                <a16:creationId xmlns:a16="http://schemas.microsoft.com/office/drawing/2014/main" id="{7E6B179D-E48F-544E-870E-F34FB919F23E}"/>
              </a:ext>
            </a:extLst>
          </p:cNvPr>
          <p:cNvPicPr>
            <a:picLocks noChangeAspect="1"/>
          </p:cNvPicPr>
          <p:nvPr userDrawn="1"/>
        </p:nvPicPr>
        <p:blipFill>
          <a:blip r:embed="rId3"/>
          <a:srcRect/>
          <a:stretch/>
        </p:blipFill>
        <p:spPr>
          <a:xfrm>
            <a:off x="9514653" y="6128813"/>
            <a:ext cx="2548561" cy="599375"/>
          </a:xfrm>
          <a:prstGeom prst="rect">
            <a:avLst/>
          </a:prstGeom>
        </p:spPr>
      </p:pic>
    </p:spTree>
    <p:extLst>
      <p:ext uri="{BB962C8B-B14F-4D97-AF65-F5344CB8AC3E}">
        <p14:creationId xmlns:p14="http://schemas.microsoft.com/office/powerpoint/2010/main" val="115018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9ED7A7-334F-B64C-B3D5-9AFD431D4DC9}"/>
              </a:ext>
            </a:extLst>
          </p:cNvPr>
          <p:cNvSpPr>
            <a:spLocks noGrp="1"/>
          </p:cNvSpPr>
          <p:nvPr>
            <p:ph idx="1"/>
          </p:nvPr>
        </p:nvSpPr>
        <p:spPr>
          <a:xfrm>
            <a:off x="838200" y="1825625"/>
            <a:ext cx="10515600" cy="40269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100539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DD1CFD-310A-6F4E-9EB7-2C5D6A6D6237}"/>
              </a:ext>
            </a:extLst>
          </p:cNvPr>
          <p:cNvSpPr/>
          <p:nvPr userDrawn="1"/>
        </p:nvSpPr>
        <p:spPr>
          <a:xfrm>
            <a:off x="9407042" y="5986461"/>
            <a:ext cx="2784958" cy="871540"/>
          </a:xfrm>
          <a:prstGeom prst="rect">
            <a:avLst/>
          </a:prstGeom>
          <a:solidFill>
            <a:srgbClr val="1646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27647" t="32083" r="-4807" b="63630"/>
          <a:stretch/>
        </p:blipFill>
        <p:spPr>
          <a:xfrm rot="10800000">
            <a:off x="-4" y="5986459"/>
            <a:ext cx="9407043" cy="871540"/>
          </a:xfrm>
          <a:prstGeom prst="rect">
            <a:avLst/>
          </a:prstGeom>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rcRect/>
          <a:stretch/>
        </p:blipFill>
        <p:spPr>
          <a:xfrm>
            <a:off x="9514653" y="6128813"/>
            <a:ext cx="2548561"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7" y="5981025"/>
            <a:ext cx="1603332" cy="916269"/>
          </a:xfrm>
          <a:prstGeom prst="rect">
            <a:avLst/>
          </a:prstGeom>
        </p:spPr>
      </p:pic>
      <p:sp>
        <p:nvSpPr>
          <p:cNvPr id="4" name="Rectangle 3">
            <a:extLst>
              <a:ext uri="{FF2B5EF4-FFF2-40B4-BE49-F238E27FC236}">
                <a16:creationId xmlns:a16="http://schemas.microsoft.com/office/drawing/2014/main" id="{A7B4EF98-CCC4-B54D-8C38-DBBF79FF4A23}"/>
              </a:ext>
            </a:extLst>
          </p:cNvPr>
          <p:cNvSpPr/>
          <p:nvPr userDrawn="1"/>
        </p:nvSpPr>
        <p:spPr>
          <a:xfrm>
            <a:off x="0" y="0"/>
            <a:ext cx="12192000" cy="6243638"/>
          </a:xfrm>
          <a:prstGeom prst="rect">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D2CDC-EF05-3649-A627-92D3252D65EF}"/>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9ED7A7-334F-B64C-B3D5-9AFD431D4DC9}"/>
              </a:ext>
            </a:extLst>
          </p:cNvPr>
          <p:cNvSpPr>
            <a:spLocks noGrp="1"/>
          </p:cNvSpPr>
          <p:nvPr>
            <p:ph idx="1"/>
          </p:nvPr>
        </p:nvSpPr>
        <p:spPr>
          <a:xfrm>
            <a:off x="838200" y="1825625"/>
            <a:ext cx="10515600" cy="40269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152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DD1CFD-310A-6F4E-9EB7-2C5D6A6D6237}"/>
              </a:ext>
            </a:extLst>
          </p:cNvPr>
          <p:cNvSpPr/>
          <p:nvPr userDrawn="1"/>
        </p:nvSpPr>
        <p:spPr>
          <a:xfrm>
            <a:off x="9407042" y="5986461"/>
            <a:ext cx="2784958" cy="871540"/>
          </a:xfrm>
          <a:prstGeom prst="rect">
            <a:avLst/>
          </a:prstGeom>
          <a:solidFill>
            <a:srgbClr val="1646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tenophore&#10;&#10;Description automatically generated">
            <a:extLst>
              <a:ext uri="{FF2B5EF4-FFF2-40B4-BE49-F238E27FC236}">
                <a16:creationId xmlns:a16="http://schemas.microsoft.com/office/drawing/2014/main" id="{746A22C4-FD7D-A848-A02C-675D16804499}"/>
              </a:ext>
            </a:extLst>
          </p:cNvPr>
          <p:cNvPicPr>
            <a:picLocks noChangeAspect="1"/>
          </p:cNvPicPr>
          <p:nvPr userDrawn="1"/>
        </p:nvPicPr>
        <p:blipFill rotWithShape="1">
          <a:blip r:embed="rId2"/>
          <a:srcRect l="27647" t="32083" r="-4807" b="63630"/>
          <a:stretch/>
        </p:blipFill>
        <p:spPr>
          <a:xfrm rot="10800000">
            <a:off x="-4" y="5986459"/>
            <a:ext cx="9407043" cy="871540"/>
          </a:xfrm>
          <a:prstGeom prst="rect">
            <a:avLst/>
          </a:prstGeom>
        </p:spPr>
      </p:pic>
      <p:pic>
        <p:nvPicPr>
          <p:cNvPr id="5" name="Picture 4">
            <a:extLst>
              <a:ext uri="{FF2B5EF4-FFF2-40B4-BE49-F238E27FC236}">
                <a16:creationId xmlns:a16="http://schemas.microsoft.com/office/drawing/2014/main" id="{16DB56F7-104C-3947-AE3B-DFB664C7BA30}"/>
              </a:ext>
            </a:extLst>
          </p:cNvPr>
          <p:cNvPicPr>
            <a:picLocks noChangeAspect="1"/>
          </p:cNvPicPr>
          <p:nvPr userDrawn="1"/>
        </p:nvPicPr>
        <p:blipFill>
          <a:blip r:embed="rId3"/>
          <a:srcRect/>
          <a:stretch/>
        </p:blipFill>
        <p:spPr>
          <a:xfrm>
            <a:off x="9514653" y="6128813"/>
            <a:ext cx="2548561" cy="599375"/>
          </a:xfrm>
          <a:prstGeom prst="rect">
            <a:avLst/>
          </a:prstGeom>
        </p:spPr>
      </p:pic>
      <p:pic>
        <p:nvPicPr>
          <p:cNvPr id="15" name="Picture 14">
            <a:extLst>
              <a:ext uri="{FF2B5EF4-FFF2-40B4-BE49-F238E27FC236}">
                <a16:creationId xmlns:a16="http://schemas.microsoft.com/office/drawing/2014/main" id="{D4F88084-F81A-5A46-86BF-579CC6CFC7D9}"/>
              </a:ext>
            </a:extLst>
          </p:cNvPr>
          <p:cNvPicPr>
            <a:picLocks noChangeAspect="1"/>
          </p:cNvPicPr>
          <p:nvPr userDrawn="1"/>
        </p:nvPicPr>
        <p:blipFill>
          <a:blip r:embed="rId4"/>
          <a:stretch>
            <a:fillRect/>
          </a:stretch>
        </p:blipFill>
        <p:spPr>
          <a:xfrm>
            <a:off x="-7" y="5981025"/>
            <a:ext cx="1603332" cy="916269"/>
          </a:xfrm>
          <a:prstGeom prst="rect">
            <a:avLst/>
          </a:prstGeom>
        </p:spPr>
      </p:pic>
      <p:sp>
        <p:nvSpPr>
          <p:cNvPr id="4" name="Rectangle 3">
            <a:extLst>
              <a:ext uri="{FF2B5EF4-FFF2-40B4-BE49-F238E27FC236}">
                <a16:creationId xmlns:a16="http://schemas.microsoft.com/office/drawing/2014/main" id="{A7B4EF98-CCC4-B54D-8C38-DBBF79FF4A23}"/>
              </a:ext>
            </a:extLst>
          </p:cNvPr>
          <p:cNvSpPr/>
          <p:nvPr userDrawn="1"/>
        </p:nvSpPr>
        <p:spPr>
          <a:xfrm>
            <a:off x="0" y="0"/>
            <a:ext cx="12192000" cy="6243638"/>
          </a:xfrm>
          <a:prstGeom prst="rect">
            <a:avLst/>
          </a:prstGeom>
          <a:solidFill>
            <a:srgbClr val="164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409684A-F47C-4643-85D4-9CD4725F361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GB" dirty="0"/>
              <a:t>Click to edit Master title style</a:t>
            </a:r>
            <a:endParaRPr lang="en-US" dirty="0"/>
          </a:p>
        </p:txBody>
      </p:sp>
      <p:sp>
        <p:nvSpPr>
          <p:cNvPr id="11" name="Text Placeholder 2">
            <a:extLst>
              <a:ext uri="{FF2B5EF4-FFF2-40B4-BE49-F238E27FC236}">
                <a16:creationId xmlns:a16="http://schemas.microsoft.com/office/drawing/2014/main" id="{0A421F9F-8362-4EB9-BAEE-10A2E23DCA59}"/>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Content Placeholder 3">
            <a:extLst>
              <a:ext uri="{FF2B5EF4-FFF2-40B4-BE49-F238E27FC236}">
                <a16:creationId xmlns:a16="http://schemas.microsoft.com/office/drawing/2014/main" id="{CC779533-BB54-4EF4-8F43-EA2F7BA09F6A}"/>
              </a:ext>
            </a:extLst>
          </p:cNvPr>
          <p:cNvSpPr>
            <a:spLocks noGrp="1"/>
          </p:cNvSpPr>
          <p:nvPr>
            <p:ph sz="half" idx="2"/>
          </p:nvPr>
        </p:nvSpPr>
        <p:spPr>
          <a:xfrm>
            <a:off x="839788" y="2505075"/>
            <a:ext cx="5157787" cy="3595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4">
            <a:extLst>
              <a:ext uri="{FF2B5EF4-FFF2-40B4-BE49-F238E27FC236}">
                <a16:creationId xmlns:a16="http://schemas.microsoft.com/office/drawing/2014/main" id="{A85E01FE-4A89-43F6-9AA4-C4E0F12F518C}"/>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4" name="Content Placeholder 5">
            <a:extLst>
              <a:ext uri="{FF2B5EF4-FFF2-40B4-BE49-F238E27FC236}">
                <a16:creationId xmlns:a16="http://schemas.microsoft.com/office/drawing/2014/main" id="{C7F7AD93-0199-40E1-9F2D-CCF1B0A335F3}"/>
              </a:ext>
            </a:extLst>
          </p:cNvPr>
          <p:cNvSpPr>
            <a:spLocks noGrp="1"/>
          </p:cNvSpPr>
          <p:nvPr>
            <p:ph sz="quarter" idx="4"/>
          </p:nvPr>
        </p:nvSpPr>
        <p:spPr>
          <a:xfrm>
            <a:off x="6172200" y="2505075"/>
            <a:ext cx="5183188" cy="35951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8490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9BC4-195A-2141-AA6B-55B2D4FD85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15BAF01-27A6-224A-ADCA-F3DCEA22100F}"/>
              </a:ext>
            </a:extLst>
          </p:cNvPr>
          <p:cNvSpPr>
            <a:spLocks noGrp="1"/>
          </p:cNvSpPr>
          <p:nvPr>
            <p:ph sz="half" idx="1"/>
          </p:nvPr>
        </p:nvSpPr>
        <p:spPr>
          <a:xfrm>
            <a:off x="838200" y="1825625"/>
            <a:ext cx="5181600" cy="4146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58CC0C-7637-0A4E-B925-E53DA4E01C7A}"/>
              </a:ext>
            </a:extLst>
          </p:cNvPr>
          <p:cNvSpPr>
            <a:spLocks noGrp="1"/>
          </p:cNvSpPr>
          <p:nvPr>
            <p:ph sz="half" idx="2"/>
          </p:nvPr>
        </p:nvSpPr>
        <p:spPr>
          <a:xfrm>
            <a:off x="6172200" y="1825625"/>
            <a:ext cx="5181600" cy="41465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A picture containing ctenophore&#10;&#10;Description automatically generated">
            <a:extLst>
              <a:ext uri="{FF2B5EF4-FFF2-40B4-BE49-F238E27FC236}">
                <a16:creationId xmlns:a16="http://schemas.microsoft.com/office/drawing/2014/main" id="{D5D98F08-2DF6-904F-AC9C-F98596085A0B}"/>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10" name="Picture 9">
            <a:extLst>
              <a:ext uri="{FF2B5EF4-FFF2-40B4-BE49-F238E27FC236}">
                <a16:creationId xmlns:a16="http://schemas.microsoft.com/office/drawing/2014/main" id="{A78F1849-1898-B64C-A281-3A926B568D31}"/>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11" name="Picture 10">
            <a:extLst>
              <a:ext uri="{FF2B5EF4-FFF2-40B4-BE49-F238E27FC236}">
                <a16:creationId xmlns:a16="http://schemas.microsoft.com/office/drawing/2014/main" id="{3FE9F21C-77DD-2641-AF54-06FCB75D623B}"/>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55976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3BAC-2C80-E740-90BC-6D96B90F423D}"/>
              </a:ext>
            </a:extLst>
          </p:cNvPr>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82A540E-E0AA-6346-B729-9D509E408BAC}"/>
              </a:ext>
            </a:extLst>
          </p:cNvPr>
          <p:cNvSpPr>
            <a:spLocks noGrp="1"/>
          </p:cNvSpPr>
          <p:nvPr>
            <p:ph type="body" idx="1"/>
          </p:nvPr>
        </p:nvSpPr>
        <p:spPr>
          <a:xfrm>
            <a:off x="839788" y="1681163"/>
            <a:ext cx="5157787" cy="823912"/>
          </a:xfrm>
        </p:spPr>
        <p:txBody>
          <a:bodyPr anchor="b"/>
          <a:lstStyle>
            <a:lvl1pPr marL="0" indent="0">
              <a:buNone/>
              <a:defRPr sz="2400" b="1">
                <a:solidFill>
                  <a:srgbClr val="0364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B7014CF-D34D-BB4A-A19B-308AB1B7B6DD}"/>
              </a:ext>
            </a:extLst>
          </p:cNvPr>
          <p:cNvSpPr>
            <a:spLocks noGrp="1"/>
          </p:cNvSpPr>
          <p:nvPr>
            <p:ph sz="half" idx="2"/>
          </p:nvPr>
        </p:nvSpPr>
        <p:spPr>
          <a:xfrm>
            <a:off x="839788" y="2505075"/>
            <a:ext cx="5157787" cy="35951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756920F-35EE-CF43-9239-05B391F69D7F}"/>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364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44CACDD-F9B3-B242-9A9C-28F73780AA88}"/>
              </a:ext>
            </a:extLst>
          </p:cNvPr>
          <p:cNvSpPr>
            <a:spLocks noGrp="1"/>
          </p:cNvSpPr>
          <p:nvPr>
            <p:ph sz="quarter" idx="4"/>
          </p:nvPr>
        </p:nvSpPr>
        <p:spPr>
          <a:xfrm>
            <a:off x="6172200" y="2505075"/>
            <a:ext cx="5183188" cy="35951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picture containing ctenophore&#10;&#10;Description automatically generated">
            <a:extLst>
              <a:ext uri="{FF2B5EF4-FFF2-40B4-BE49-F238E27FC236}">
                <a16:creationId xmlns:a16="http://schemas.microsoft.com/office/drawing/2014/main" id="{2237B383-B0B3-5B47-92CD-FD22BED97F57}"/>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9" name="Picture 8">
            <a:extLst>
              <a:ext uri="{FF2B5EF4-FFF2-40B4-BE49-F238E27FC236}">
                <a16:creationId xmlns:a16="http://schemas.microsoft.com/office/drawing/2014/main" id="{CD5FD8FD-DD4B-6945-B80D-9B5F10FBC252}"/>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11" name="Picture 10">
            <a:extLst>
              <a:ext uri="{FF2B5EF4-FFF2-40B4-BE49-F238E27FC236}">
                <a16:creationId xmlns:a16="http://schemas.microsoft.com/office/drawing/2014/main" id="{01ED0298-3E4E-D64B-9CA4-12985D1E49E5}"/>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350541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AD8E9-800C-E04A-A1EF-E0591AAC8C85}"/>
              </a:ext>
            </a:extLst>
          </p:cNvPr>
          <p:cNvSpPr>
            <a:spLocks noGrp="1"/>
          </p:cNvSpPr>
          <p:nvPr>
            <p:ph type="title"/>
          </p:nvPr>
        </p:nvSpPr>
        <p:spPr/>
        <p:txBody>
          <a:bodyPr/>
          <a:lstStyle/>
          <a:p>
            <a:r>
              <a:rPr lang="en-GB"/>
              <a:t>Click to edit Master title style</a:t>
            </a:r>
            <a:endParaRPr lang="en-US"/>
          </a:p>
        </p:txBody>
      </p:sp>
      <p:pic>
        <p:nvPicPr>
          <p:cNvPr id="4" name="Picture 3" descr="A picture containing ctenophore&#10;&#10;Description automatically generated">
            <a:extLst>
              <a:ext uri="{FF2B5EF4-FFF2-40B4-BE49-F238E27FC236}">
                <a16:creationId xmlns:a16="http://schemas.microsoft.com/office/drawing/2014/main" id="{359D7018-C2F9-E646-B32D-1AEA616F6D97}"/>
              </a:ext>
            </a:extLst>
          </p:cNvPr>
          <p:cNvPicPr>
            <a:picLocks noChangeAspect="1"/>
          </p:cNvPicPr>
          <p:nvPr userDrawn="1"/>
        </p:nvPicPr>
        <p:blipFill rotWithShape="1">
          <a:blip r:embed="rId2"/>
          <a:srcRect l="31866" t="36230" r="-9026" b="60605"/>
          <a:stretch/>
        </p:blipFill>
        <p:spPr>
          <a:xfrm rot="10800000">
            <a:off x="-2" y="6214541"/>
            <a:ext cx="9407047" cy="643459"/>
          </a:xfrm>
          <a:prstGeom prst="rect">
            <a:avLst/>
          </a:prstGeom>
          <a:solidFill>
            <a:srgbClr val="002060"/>
          </a:solidFill>
        </p:spPr>
      </p:pic>
      <p:pic>
        <p:nvPicPr>
          <p:cNvPr id="5" name="Picture 4">
            <a:extLst>
              <a:ext uri="{FF2B5EF4-FFF2-40B4-BE49-F238E27FC236}">
                <a16:creationId xmlns:a16="http://schemas.microsoft.com/office/drawing/2014/main" id="{6756C12D-4B40-8145-AD19-89A2989A05EE}"/>
              </a:ext>
            </a:extLst>
          </p:cNvPr>
          <p:cNvPicPr>
            <a:picLocks noChangeAspect="1"/>
          </p:cNvPicPr>
          <p:nvPr userDrawn="1"/>
        </p:nvPicPr>
        <p:blipFill>
          <a:blip r:embed="rId3"/>
          <a:stretch>
            <a:fillRect/>
          </a:stretch>
        </p:blipFill>
        <p:spPr>
          <a:xfrm>
            <a:off x="9514652" y="6100238"/>
            <a:ext cx="2548563" cy="599375"/>
          </a:xfrm>
          <a:prstGeom prst="rect">
            <a:avLst/>
          </a:prstGeom>
        </p:spPr>
      </p:pic>
      <p:pic>
        <p:nvPicPr>
          <p:cNvPr id="7" name="Picture 6">
            <a:extLst>
              <a:ext uri="{FF2B5EF4-FFF2-40B4-BE49-F238E27FC236}">
                <a16:creationId xmlns:a16="http://schemas.microsoft.com/office/drawing/2014/main" id="{31760136-B2E8-DE44-84E6-F9A6EE9A2980}"/>
              </a:ext>
            </a:extLst>
          </p:cNvPr>
          <p:cNvPicPr>
            <a:picLocks noChangeAspect="1"/>
          </p:cNvPicPr>
          <p:nvPr userDrawn="1"/>
        </p:nvPicPr>
        <p:blipFill>
          <a:blip r:embed="rId4"/>
          <a:stretch>
            <a:fillRect/>
          </a:stretch>
        </p:blipFill>
        <p:spPr>
          <a:xfrm>
            <a:off x="0" y="6214541"/>
            <a:ext cx="1603332" cy="643460"/>
          </a:xfrm>
          <a:prstGeom prst="rect">
            <a:avLst/>
          </a:prstGeom>
        </p:spPr>
      </p:pic>
    </p:spTree>
    <p:extLst>
      <p:ext uri="{BB962C8B-B14F-4D97-AF65-F5344CB8AC3E}">
        <p14:creationId xmlns:p14="http://schemas.microsoft.com/office/powerpoint/2010/main" val="191701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D1F40-D397-FA4D-A30A-EEFE5106A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7C03D98-6843-B54E-95F3-2490E2D99B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3D351E6-50B1-3547-90E7-B648C6D7E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BDB27-38EE-E548-841E-63EAE1B10133}" type="datetimeFigureOut">
              <a:rPr lang="en-US" smtClean="0"/>
              <a:t>5/22/2022</a:t>
            </a:fld>
            <a:endParaRPr lang="en-US"/>
          </a:p>
        </p:txBody>
      </p:sp>
      <p:sp>
        <p:nvSpPr>
          <p:cNvPr id="5" name="Footer Placeholder 4">
            <a:extLst>
              <a:ext uri="{FF2B5EF4-FFF2-40B4-BE49-F238E27FC236}">
                <a16:creationId xmlns:a16="http://schemas.microsoft.com/office/drawing/2014/main" id="{112F18C5-5AE0-A443-A871-3FF5173DA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31E91F-409A-FE4B-99E3-B699629AA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886D2-1DAF-234A-8261-929501AE6A17}" type="slidenum">
              <a:rPr lang="en-US" smtClean="0"/>
              <a:t>‹#›</a:t>
            </a:fld>
            <a:endParaRPr lang="en-US"/>
          </a:p>
        </p:txBody>
      </p:sp>
    </p:spTree>
    <p:extLst>
      <p:ext uri="{BB962C8B-B14F-4D97-AF65-F5344CB8AC3E}">
        <p14:creationId xmlns:p14="http://schemas.microsoft.com/office/powerpoint/2010/main" val="186859540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6" r:id="rId3"/>
    <p:sldLayoutId id="2147483650" r:id="rId4"/>
    <p:sldLayoutId id="2147483667" r:id="rId5"/>
    <p:sldLayoutId id="2147483669" r:id="rId6"/>
    <p:sldLayoutId id="2147483652" r:id="rId7"/>
    <p:sldLayoutId id="2147483653" r:id="rId8"/>
    <p:sldLayoutId id="2147483654" r:id="rId9"/>
    <p:sldLayoutId id="2147483668" r:id="rId10"/>
    <p:sldLayoutId id="2147483657" r:id="rId11"/>
    <p:sldLayoutId id="2147483661" r:id="rId12"/>
  </p:sldLayoutIdLst>
  <p:txStyles>
    <p:titleStyle>
      <a:lvl1pPr algn="l" defTabSz="914400" rtl="0" eaLnBrk="1" latinLnBrk="0" hangingPunct="1">
        <a:lnSpc>
          <a:spcPct val="90000"/>
        </a:lnSpc>
        <a:spcBef>
          <a:spcPct val="0"/>
        </a:spcBef>
        <a:buNone/>
        <a:defRPr sz="4400" b="1" i="0" kern="1200">
          <a:solidFill>
            <a:srgbClr val="03649F"/>
          </a:solidFill>
          <a:latin typeface="Montserrat" pitchFamily="2" charset="77"/>
          <a:ea typeface="+mj-ea"/>
          <a:cs typeface="+mj-cs"/>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4.jp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7.emf"/><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6.emf"/><Relationship Id="rId9" Type="http://schemas.openxmlformats.org/officeDocument/2006/relationships/image" Target="../media/image36.jpe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hyperlink" Target="https://bit.ly/39B9Aa6" TargetMode="External"/><Relationship Id="rId2" Type="http://schemas.openxmlformats.org/officeDocument/2006/relationships/hyperlink" Target="https://bit.ly/381Ulqa" TargetMode="Externa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17852"/>
      </p:ext>
    </p:extLst>
  </p:cSld>
  <p:clrMapOvr>
    <a:masterClrMapping/>
  </p:clrMapOvr>
  <mc:AlternateContent xmlns:mc="http://schemas.openxmlformats.org/markup-compatibility/2006" xmlns:p14="http://schemas.microsoft.com/office/powerpoint/2010/main">
    <mc:Choice Requires="p14">
      <p:transition spd="slow" p14:dur="2000" advTm="3000000"/>
    </mc:Choice>
    <mc:Fallback xmlns="">
      <p:transition spd="slow" advTm="300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Research environment</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descr="AWAKE achieves first ever acceleration of electrons in a proton-driven  plasma wave - News - University of Liverpool">
            <a:extLst>
              <a:ext uri="{FF2B5EF4-FFF2-40B4-BE49-F238E27FC236}">
                <a16:creationId xmlns:a16="http://schemas.microsoft.com/office/drawing/2014/main" id="{F7CF7F51-04F9-4CF7-BA7E-561F33CD50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54" b="19691"/>
          <a:stretch/>
        </p:blipFill>
        <p:spPr bwMode="auto">
          <a:xfrm>
            <a:off x="7763257" y="1564796"/>
            <a:ext cx="3450874"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earch - QUASAR Group - University of Liverpool">
            <a:extLst>
              <a:ext uri="{FF2B5EF4-FFF2-40B4-BE49-F238E27FC236}">
                <a16:creationId xmlns:a16="http://schemas.microsoft.com/office/drawing/2014/main" id="{310F1682-360E-4ACB-9B2D-DCBD94F7D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55521"/>
            <a:ext cx="3733980"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cilities - Astrophysics Research Institute | Liverpool John Moores  University">
            <a:extLst>
              <a:ext uri="{FF2B5EF4-FFF2-40B4-BE49-F238E27FC236}">
                <a16:creationId xmlns:a16="http://schemas.microsoft.com/office/drawing/2014/main" id="{BBA688E3-04FA-4A58-9A29-9058D75261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011" b="8133"/>
          <a:stretch/>
        </p:blipFill>
        <p:spPr bwMode="auto">
          <a:xfrm>
            <a:off x="4572181" y="1555521"/>
            <a:ext cx="3191076" cy="133483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147CB3D-B975-494D-9F8B-A45099B04CA2}"/>
              </a:ext>
            </a:extLst>
          </p:cNvPr>
          <p:cNvSpPr txBox="1">
            <a:spLocks/>
          </p:cNvSpPr>
          <p:nvPr/>
        </p:nvSpPr>
        <p:spPr>
          <a:xfrm>
            <a:off x="838200" y="3299459"/>
            <a:ext cx="11132820" cy="27127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bg1"/>
                </a:solidFill>
                <a:latin typeface="Montserrat Medium" pitchFamily="2" charset="77"/>
                <a:ea typeface="+mn-ea"/>
                <a:cs typeface="+mn-cs"/>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bg1"/>
                </a:solidFill>
                <a:latin typeface="Montserrat Medium" pitchFamily="2" charset="77"/>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bg1"/>
                </a:solidFill>
                <a:latin typeface="Montserrat Medium" pitchFamily="2" charset="77"/>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bg1"/>
                </a:solidFill>
                <a:latin typeface="Montserrat Medium" pitchFamily="2" charset="77"/>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bg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Arial" panose="020B0604020202020204" pitchFamily="34" charset="0"/>
              <a:buChar char="•"/>
            </a:pPr>
            <a:r>
              <a:rPr lang="en-GB" sz="1800" dirty="0">
                <a:latin typeface="Montserrat Medium" panose="00000600000000000000" pitchFamily="2" charset="0"/>
              </a:rPr>
              <a:t>LIV.INNO will focus on innovation in STFC science and industry applications.</a:t>
            </a:r>
          </a:p>
          <a:p>
            <a:pPr marL="342900" indent="-342900">
              <a:lnSpc>
                <a:spcPct val="120000"/>
              </a:lnSpc>
              <a:buFont typeface="Arial" panose="020B0604020202020204" pitchFamily="34" charset="0"/>
              <a:buChar char="•"/>
            </a:pPr>
            <a:r>
              <a:rPr lang="en-GB" sz="1800" dirty="0">
                <a:latin typeface="Montserrat Medium" panose="00000600000000000000" pitchFamily="2" charset="0"/>
              </a:rPr>
              <a:t>Perfectly aligned with </a:t>
            </a:r>
            <a:r>
              <a:rPr lang="en-GB" sz="1800" u="sng" dirty="0">
                <a:latin typeface="Montserrat Medium" panose="00000600000000000000" pitchFamily="2" charset="0"/>
              </a:rPr>
              <a:t>institutional DIGITAL research themes</a:t>
            </a:r>
            <a:r>
              <a:rPr lang="en-GB" sz="1800" dirty="0">
                <a:latin typeface="Montserrat Medium" panose="00000600000000000000" pitchFamily="2" charset="0"/>
              </a:rPr>
              <a:t>, benefiting from </a:t>
            </a:r>
            <a:r>
              <a:rPr lang="en-US" sz="1800" dirty="0">
                <a:latin typeface="Montserrat Medium" panose="00000600000000000000" pitchFamily="2" charset="0"/>
              </a:rPr>
              <a:t>Virtual Engineering Centre, new £12M Digital Innovation Facility, and LJMU’s robotic telescope.</a:t>
            </a:r>
          </a:p>
          <a:p>
            <a:pPr marL="342900" indent="-342900">
              <a:lnSpc>
                <a:spcPct val="120000"/>
              </a:lnSpc>
              <a:buFont typeface="Arial" panose="020B0604020202020204" pitchFamily="34" charset="0"/>
              <a:buChar char="•"/>
            </a:pPr>
            <a:r>
              <a:rPr lang="en-GB" sz="1800" u="sng" dirty="0">
                <a:latin typeface="Montserrat Medium" panose="00000600000000000000" pitchFamily="2" charset="0"/>
              </a:rPr>
              <a:t>Wider impact</a:t>
            </a:r>
            <a:r>
              <a:rPr lang="en-GB" sz="1800" dirty="0">
                <a:latin typeface="Montserrat Medium" panose="00000600000000000000" pitchFamily="2" charset="0"/>
              </a:rPr>
              <a:t> through placements, outreach symposium, and </a:t>
            </a:r>
            <a:r>
              <a:rPr lang="en-GB" sz="1800" i="1" dirty="0">
                <a:latin typeface="Montserrat Medium" panose="00000600000000000000" pitchFamily="2" charset="0"/>
              </a:rPr>
              <a:t>“</a:t>
            </a:r>
            <a:r>
              <a:rPr lang="en-GB" sz="1800" i="1" dirty="0" err="1">
                <a:latin typeface="Montserrat Medium" panose="00000600000000000000" pitchFamily="2" charset="0"/>
              </a:rPr>
              <a:t>DataAid</a:t>
            </a:r>
            <a:r>
              <a:rPr lang="en-GB" sz="1800" i="1" dirty="0">
                <a:latin typeface="Montserrat Medium" panose="00000600000000000000" pitchFamily="2" charset="0"/>
              </a:rPr>
              <a:t>”.</a:t>
            </a:r>
          </a:p>
          <a:p>
            <a:pPr marL="342900" indent="-342900">
              <a:lnSpc>
                <a:spcPct val="120000"/>
              </a:lnSpc>
              <a:buFont typeface="Arial" panose="020B0604020202020204" pitchFamily="34" charset="0"/>
              <a:buChar char="•"/>
            </a:pPr>
            <a:r>
              <a:rPr lang="en-GB" sz="1800" dirty="0">
                <a:latin typeface="Montserrat Medium" panose="00000600000000000000" pitchFamily="2" charset="0"/>
              </a:rPr>
              <a:t>LIV.INNO Research &amp; Impact Board will support responsible research and translation.</a:t>
            </a:r>
          </a:p>
          <a:p>
            <a:pPr marL="342900" indent="-342900">
              <a:lnSpc>
                <a:spcPct val="120000"/>
              </a:lnSpc>
              <a:buFont typeface="Arial" panose="020B0604020202020204" pitchFamily="34" charset="0"/>
              <a:buChar char="•"/>
            </a:pPr>
            <a:r>
              <a:rPr lang="en-GB" sz="1800" dirty="0">
                <a:solidFill>
                  <a:srgbClr val="86CCE8"/>
                </a:solidFill>
                <a:latin typeface="Montserrat Medium" panose="00000600000000000000" pitchFamily="2" charset="0"/>
              </a:rPr>
              <a:t>More in </a:t>
            </a:r>
            <a:r>
              <a:rPr lang="en-GB" sz="1800" dirty="0" err="1">
                <a:solidFill>
                  <a:srgbClr val="86CCE8"/>
                </a:solidFill>
                <a:latin typeface="Montserrat Medium" panose="00000600000000000000" pitchFamily="2" charset="0"/>
              </a:rPr>
              <a:t>Andreea’s</a:t>
            </a:r>
            <a:r>
              <a:rPr lang="en-GB" sz="1800" dirty="0">
                <a:solidFill>
                  <a:srgbClr val="86CCE8"/>
                </a:solidFill>
                <a:latin typeface="Montserrat Medium" panose="00000600000000000000" pitchFamily="2" charset="0"/>
              </a:rPr>
              <a:t> presentation.</a:t>
            </a:r>
          </a:p>
          <a:p>
            <a:pPr>
              <a:lnSpc>
                <a:spcPct val="120000"/>
              </a:lnSpc>
            </a:pPr>
            <a:endParaRPr lang="en-GB" sz="1800" dirty="0">
              <a:latin typeface="Montserrat Medium" panose="00000600000000000000" pitchFamily="2" charset="0"/>
            </a:endParaRPr>
          </a:p>
        </p:txBody>
      </p:sp>
    </p:spTree>
    <p:extLst>
      <p:ext uri="{BB962C8B-B14F-4D97-AF65-F5344CB8AC3E}">
        <p14:creationId xmlns:p14="http://schemas.microsoft.com/office/powerpoint/2010/main" val="1025511028"/>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DC12-716C-4AE2-9887-2AAE3AE8008C}"/>
              </a:ext>
            </a:extLst>
          </p:cNvPr>
          <p:cNvSpPr>
            <a:spLocks noGrp="1"/>
          </p:cNvSpPr>
          <p:nvPr>
            <p:ph type="title"/>
          </p:nvPr>
        </p:nvSpPr>
        <p:spPr/>
        <p:txBody>
          <a:bodyPr/>
          <a:lstStyle/>
          <a:p>
            <a:r>
              <a:rPr lang="en-GB" dirty="0"/>
              <a:t>LCR Key Data </a:t>
            </a:r>
            <a:r>
              <a:rPr lang="en-GB" sz="2400" b="0" dirty="0"/>
              <a:t>(ONS2020 for 2018)</a:t>
            </a:r>
          </a:p>
        </p:txBody>
      </p:sp>
      <p:sp>
        <p:nvSpPr>
          <p:cNvPr id="3" name="Content Placeholder 2">
            <a:extLst>
              <a:ext uri="{FF2B5EF4-FFF2-40B4-BE49-F238E27FC236}">
                <a16:creationId xmlns:a16="http://schemas.microsoft.com/office/drawing/2014/main" id="{8AA56FB1-3B3A-4A8E-8925-4AF80741A2A4}"/>
              </a:ext>
            </a:extLst>
          </p:cNvPr>
          <p:cNvSpPr>
            <a:spLocks noGrp="1"/>
          </p:cNvSpPr>
          <p:nvPr>
            <p:ph idx="1"/>
          </p:nvPr>
        </p:nvSpPr>
        <p:spPr/>
        <p:txBody>
          <a:bodyPr>
            <a:normAutofit lnSpcReduction="10000"/>
          </a:bodyPr>
          <a:lstStyle/>
          <a:p>
            <a:pPr>
              <a:spcAft>
                <a:spcPts val="1200"/>
              </a:spcAft>
            </a:pPr>
            <a:r>
              <a:rPr lang="en-US" dirty="0"/>
              <a:t>BEIS-commissioned LCR+ Science and Innovation Audit highlighted world-leading assets and capabilities in HPC and AI.</a:t>
            </a:r>
          </a:p>
          <a:p>
            <a:pPr marL="342900" indent="-342900">
              <a:spcAft>
                <a:spcPts val="1200"/>
              </a:spcAft>
              <a:buFont typeface="Arial" panose="020B0604020202020204" pitchFamily="34" charset="0"/>
              <a:buChar char="•"/>
            </a:pPr>
            <a:r>
              <a:rPr lang="en-US" dirty="0"/>
              <a:t>The Digital &amp; Creative sector in LCR produced over £2.2bn of output, £1.96bn from Digital Technology.</a:t>
            </a:r>
          </a:p>
          <a:p>
            <a:pPr marL="342900" indent="-342900">
              <a:spcAft>
                <a:spcPts val="1200"/>
              </a:spcAft>
              <a:buFont typeface="Arial" panose="020B0604020202020204" pitchFamily="34" charset="0"/>
              <a:buChar char="•"/>
            </a:pPr>
            <a:r>
              <a:rPr lang="en-US" dirty="0"/>
              <a:t>Output from the Digital &amp; Creative sector grew by 41% from 2008 to 2018 in LCR, compared to 33% growth in England.</a:t>
            </a:r>
          </a:p>
          <a:p>
            <a:pPr marL="342900" indent="-342900">
              <a:spcAft>
                <a:spcPts val="1200"/>
              </a:spcAft>
              <a:buFont typeface="Arial" panose="020B0604020202020204" pitchFamily="34" charset="0"/>
              <a:buChar char="•"/>
            </a:pPr>
            <a:r>
              <a:rPr lang="en-US" dirty="0"/>
              <a:t>3,980 Digital &amp; Creative workplaces in LCR (2,680 Digital Technology) employing 21,150 people (15,750 in Digital Technology).</a:t>
            </a:r>
          </a:p>
          <a:p>
            <a:pPr marL="342900" indent="-342900">
              <a:spcAft>
                <a:spcPts val="1200"/>
              </a:spcAft>
              <a:buFont typeface="Arial" panose="020B0604020202020204" pitchFamily="34" charset="0"/>
              <a:buChar char="•"/>
            </a:pPr>
            <a:r>
              <a:rPr lang="en-US" dirty="0"/>
              <a:t>Since 2010 LCR has become home to an additional 1,000 Digital &amp; Creative workplaces; with 73% in Digital Technology.</a:t>
            </a:r>
          </a:p>
          <a:p>
            <a:pPr marL="342900" indent="-342900">
              <a:spcAft>
                <a:spcPts val="1200"/>
              </a:spcAft>
              <a:buFont typeface="Arial" panose="020B0604020202020204" pitchFamily="34" charset="0"/>
              <a:buChar char="•"/>
            </a:pPr>
            <a:r>
              <a:rPr lang="en-US" dirty="0" err="1"/>
              <a:t>Labour</a:t>
            </a:r>
            <a:r>
              <a:rPr lang="en-US" dirty="0"/>
              <a:t> productivity in the Digital &amp; Creative sector in LCR has grown 55% since 2009 to £104,214, compared to 17% growth nationally.</a:t>
            </a:r>
            <a:endParaRPr lang="en-GB" dirty="0"/>
          </a:p>
        </p:txBody>
      </p:sp>
    </p:spTree>
    <p:extLst>
      <p:ext uri="{BB962C8B-B14F-4D97-AF65-F5344CB8AC3E}">
        <p14:creationId xmlns:p14="http://schemas.microsoft.com/office/powerpoint/2010/main" val="1392186452"/>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06C3DB2-0803-4EBE-965D-18189933E51D}"/>
              </a:ext>
            </a:extLst>
          </p:cNvPr>
          <p:cNvSpPr txBox="1">
            <a:spLocks/>
          </p:cNvSpPr>
          <p:nvPr/>
        </p:nvSpPr>
        <p:spPr>
          <a:xfrm>
            <a:off x="838200" y="365125"/>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6000" b="1" i="0" kern="1200">
                <a:solidFill>
                  <a:srgbClr val="86CCE8"/>
                </a:solidFill>
                <a:latin typeface="Montserrat" pitchFamily="2" charset="77"/>
                <a:ea typeface="+mj-ea"/>
                <a:cs typeface="+mj-cs"/>
              </a:defRPr>
            </a:lvl1pPr>
          </a:lstStyle>
          <a:p>
            <a:r>
              <a:rPr lang="en-US" sz="4400" dirty="0">
                <a:solidFill>
                  <a:schemeClr val="bg1"/>
                </a:solidFill>
              </a:rPr>
              <a:t>Partnership &amp; engagement</a:t>
            </a:r>
          </a:p>
        </p:txBody>
      </p:sp>
      <p:sp>
        <p:nvSpPr>
          <p:cNvPr id="15" name="Content Placeholder 2">
            <a:extLst>
              <a:ext uri="{FF2B5EF4-FFF2-40B4-BE49-F238E27FC236}">
                <a16:creationId xmlns:a16="http://schemas.microsoft.com/office/drawing/2014/main" id="{3F97617F-05C0-4CCA-98F2-5640DA691CF4}"/>
              </a:ext>
            </a:extLst>
          </p:cNvPr>
          <p:cNvSpPr txBox="1">
            <a:spLocks/>
          </p:cNvSpPr>
          <p:nvPr/>
        </p:nvSpPr>
        <p:spPr>
          <a:xfrm>
            <a:off x="838200" y="1520825"/>
            <a:ext cx="8260080" cy="36417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2400" b="0" i="0" kern="1200">
                <a:solidFill>
                  <a:schemeClr val="bg1"/>
                </a:solidFill>
                <a:latin typeface="Montserrat Medium" pitchFamily="2" charset="77"/>
                <a:ea typeface="+mn-ea"/>
                <a:cs typeface="+mn-cs"/>
              </a:defRPr>
            </a:lvl1pPr>
            <a:lvl2pPr marL="457200" indent="0" algn="ctr" defTabSz="914400" rtl="0" eaLnBrk="1" latinLnBrk="0" hangingPunct="1">
              <a:lnSpc>
                <a:spcPct val="90000"/>
              </a:lnSpc>
              <a:spcBef>
                <a:spcPts val="0"/>
              </a:spcBef>
              <a:spcAft>
                <a:spcPts val="600"/>
              </a:spcAft>
              <a:buFont typeface="Arial" panose="020B0604020202020204" pitchFamily="34" charset="0"/>
              <a:buNone/>
              <a:defRPr sz="2000" b="0" i="0" kern="1200">
                <a:solidFill>
                  <a:schemeClr val="tx1">
                    <a:lumMod val="75000"/>
                    <a:lumOff val="25000"/>
                  </a:schemeClr>
                </a:solidFill>
                <a:latin typeface="Montserrat Medium" pitchFamily="2" charset="77"/>
                <a:ea typeface="+mn-ea"/>
                <a:cs typeface="+mn-cs"/>
              </a:defRPr>
            </a:lvl2pPr>
            <a:lvl3pPr marL="914400" indent="0" algn="ctr" defTabSz="914400" rtl="0" eaLnBrk="1" latinLnBrk="0" hangingPunct="1">
              <a:lnSpc>
                <a:spcPct val="90000"/>
              </a:lnSpc>
              <a:spcBef>
                <a:spcPts val="0"/>
              </a:spcBef>
              <a:spcAft>
                <a:spcPts val="600"/>
              </a:spcAft>
              <a:buFont typeface="Arial" panose="020B0604020202020204" pitchFamily="34" charset="0"/>
              <a:buNone/>
              <a:defRPr sz="1800" b="0" i="0" kern="1200">
                <a:solidFill>
                  <a:schemeClr val="tx1">
                    <a:lumMod val="75000"/>
                    <a:lumOff val="25000"/>
                  </a:schemeClr>
                </a:solidFill>
                <a:latin typeface="Montserrat Medium" pitchFamily="2" charset="77"/>
                <a:ea typeface="+mn-ea"/>
                <a:cs typeface="+mn-cs"/>
              </a:defRPr>
            </a:lvl3pPr>
            <a:lvl4pPr marL="1371600" indent="0" algn="ctr" defTabSz="914400" rtl="0" eaLnBrk="1" latinLnBrk="0" hangingPunct="1">
              <a:lnSpc>
                <a:spcPct val="90000"/>
              </a:lnSpc>
              <a:spcBef>
                <a:spcPts val="0"/>
              </a:spcBef>
              <a:spcAft>
                <a:spcPts val="600"/>
              </a:spcAft>
              <a:buFont typeface="Arial" panose="020B0604020202020204" pitchFamily="34" charset="0"/>
              <a:buNone/>
              <a:defRPr sz="1600" b="0" i="0" kern="1200">
                <a:solidFill>
                  <a:schemeClr val="tx1">
                    <a:lumMod val="75000"/>
                    <a:lumOff val="25000"/>
                  </a:schemeClr>
                </a:solidFill>
                <a:latin typeface="Montserrat Medium" pitchFamily="2" charset="77"/>
                <a:ea typeface="+mn-ea"/>
                <a:cs typeface="+mn-cs"/>
              </a:defRPr>
            </a:lvl4pPr>
            <a:lvl5pPr marL="1828800" indent="0" algn="ctr" defTabSz="914400" rtl="0" eaLnBrk="1" latinLnBrk="0" hangingPunct="1">
              <a:lnSpc>
                <a:spcPct val="90000"/>
              </a:lnSpc>
              <a:spcBef>
                <a:spcPts val="0"/>
              </a:spcBef>
              <a:spcAft>
                <a:spcPts val="600"/>
              </a:spcAft>
              <a:buFont typeface="Arial" panose="020B0604020202020204" pitchFamily="34" charset="0"/>
              <a:buNone/>
              <a:defRPr sz="1600" b="0" i="0" kern="1200">
                <a:solidFill>
                  <a:schemeClr val="tx1">
                    <a:lumMod val="75000"/>
                    <a:lumOff val="25000"/>
                  </a:schemeClr>
                </a:solidFill>
                <a:latin typeface="Montserrat Medium"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a:latin typeface="Montserrat Medium" panose="00000600000000000000" pitchFamily="2" charset="0"/>
              </a:rPr>
              <a:t>Long-standing collaboration between </a:t>
            </a:r>
            <a:r>
              <a:rPr lang="en-GB" sz="1800" dirty="0" err="1">
                <a:latin typeface="Montserrat Medium" panose="00000600000000000000" pitchFamily="2" charset="0"/>
              </a:rPr>
              <a:t>UoL</a:t>
            </a:r>
            <a:r>
              <a:rPr lang="en-GB" sz="1800" dirty="0">
                <a:latin typeface="Montserrat Medium" panose="00000600000000000000" pitchFamily="2" charset="0"/>
              </a:rPr>
              <a:t> and LJMU</a:t>
            </a:r>
          </a:p>
          <a:p>
            <a:pPr marL="285750" indent="-285750">
              <a:lnSpc>
                <a:spcPct val="100000"/>
              </a:lnSpc>
              <a:buFont typeface="Arial" panose="020B0604020202020204" pitchFamily="34" charset="0"/>
              <a:buChar char="•"/>
            </a:pPr>
            <a:endParaRPr lang="en-US" sz="1800" dirty="0">
              <a:latin typeface="Montserrat Medium" panose="00000600000000000000" pitchFamily="2" charset="0"/>
            </a:endParaRPr>
          </a:p>
          <a:p>
            <a:pPr marL="285750" indent="-285750">
              <a:lnSpc>
                <a:spcPct val="100000"/>
              </a:lnSpc>
              <a:buFont typeface="Arial" panose="020B0604020202020204" pitchFamily="34" charset="0"/>
              <a:buChar char="•"/>
            </a:pPr>
            <a:r>
              <a:rPr lang="en-US" sz="1800" dirty="0">
                <a:latin typeface="Montserrat Medium" panose="00000600000000000000" pitchFamily="2" charset="0"/>
              </a:rPr>
              <a:t>Strategic partnership with STFC Daresbury </a:t>
            </a:r>
          </a:p>
          <a:p>
            <a:pPr marL="285750" indent="-285750">
              <a:lnSpc>
                <a:spcPct val="100000"/>
              </a:lnSpc>
              <a:buFont typeface="Arial" panose="020B0604020202020204" pitchFamily="34" charset="0"/>
              <a:buChar char="•"/>
            </a:pPr>
            <a:endParaRPr lang="en-US" sz="1800" dirty="0">
              <a:latin typeface="Montserrat Medium" panose="00000600000000000000" pitchFamily="2" charset="0"/>
            </a:endParaRPr>
          </a:p>
          <a:p>
            <a:pPr marL="285750" indent="-285750">
              <a:lnSpc>
                <a:spcPct val="100000"/>
              </a:lnSpc>
              <a:buFont typeface="Arial" panose="020B0604020202020204" pitchFamily="34" charset="0"/>
              <a:buChar char="•"/>
            </a:pPr>
            <a:r>
              <a:rPr lang="en-GB" sz="1800" dirty="0">
                <a:latin typeface="Montserrat Medium" panose="00000600000000000000" pitchFamily="2" charset="0"/>
              </a:rPr>
              <a:t>Strong links with research centres and SMEs. </a:t>
            </a:r>
          </a:p>
          <a:p>
            <a:pPr>
              <a:lnSpc>
                <a:spcPct val="100000"/>
              </a:lnSpc>
            </a:pPr>
            <a:endParaRPr lang="en-GB" sz="1000" dirty="0">
              <a:latin typeface="Montserrat Medium" panose="00000600000000000000" pitchFamily="2" charset="0"/>
            </a:endParaRPr>
          </a:p>
          <a:p>
            <a:pPr>
              <a:lnSpc>
                <a:spcPct val="100000"/>
              </a:lnSpc>
            </a:pPr>
            <a:endParaRPr lang="en-GB" sz="1000" dirty="0">
              <a:latin typeface="Montserrat Medium" panose="00000600000000000000" pitchFamily="2" charset="0"/>
            </a:endParaRPr>
          </a:p>
          <a:p>
            <a:pPr>
              <a:lnSpc>
                <a:spcPct val="100000"/>
              </a:lnSpc>
            </a:pPr>
            <a:r>
              <a:rPr lang="en-US" sz="1800" b="1" dirty="0">
                <a:effectLst/>
                <a:latin typeface="Montserrat Medium" panose="00000600000000000000" pitchFamily="2" charset="0"/>
                <a:ea typeface="Arial" panose="020B0604020202020204" pitchFamily="34" charset="0"/>
              </a:rPr>
              <a:t>Partners</a:t>
            </a:r>
            <a:r>
              <a:rPr lang="en-US" sz="1800" dirty="0">
                <a:effectLst/>
                <a:latin typeface="Montserrat Medium" panose="00000600000000000000" pitchFamily="2" charset="0"/>
                <a:ea typeface="Arial" panose="020B0604020202020204" pitchFamily="34" charset="0"/>
              </a:rPr>
              <a:t> co-define PhD projects, act as co-supervisors and mentors, and provide important input to LIV.INNO management. </a:t>
            </a:r>
          </a:p>
          <a:p>
            <a:pPr>
              <a:lnSpc>
                <a:spcPct val="100000"/>
              </a:lnSpc>
            </a:pPr>
            <a:endParaRPr lang="en-US" sz="1800" b="1" dirty="0">
              <a:latin typeface="Montserrat Medium" panose="00000600000000000000" pitchFamily="2" charset="0"/>
              <a:ea typeface="Arial" panose="020B0604020202020204" pitchFamily="34" charset="0"/>
            </a:endParaRPr>
          </a:p>
          <a:p>
            <a:pPr>
              <a:lnSpc>
                <a:spcPct val="100000"/>
              </a:lnSpc>
            </a:pPr>
            <a:r>
              <a:rPr lang="en-US" sz="1800" b="1" dirty="0">
                <a:solidFill>
                  <a:srgbClr val="86CCE8"/>
                </a:solidFill>
                <a:latin typeface="Montserrat Medium" panose="00000600000000000000" pitchFamily="2" charset="0"/>
                <a:ea typeface="Arial" panose="020B0604020202020204" pitchFamily="34" charset="0"/>
              </a:rPr>
              <a:t>Get involved!</a:t>
            </a:r>
            <a:endParaRPr lang="en-US" sz="1800" b="1" dirty="0">
              <a:solidFill>
                <a:srgbClr val="86CCE8"/>
              </a:solidFill>
              <a:effectLst/>
              <a:latin typeface="Montserrat Medium" panose="00000600000000000000" pitchFamily="2" charset="0"/>
              <a:ea typeface="Arial" panose="020B0604020202020204" pitchFamily="34" charset="0"/>
            </a:endParaRPr>
          </a:p>
          <a:p>
            <a:pPr>
              <a:lnSpc>
                <a:spcPct val="100000"/>
              </a:lnSpc>
            </a:pPr>
            <a:endParaRPr lang="en-US" sz="1800" dirty="0">
              <a:latin typeface="Montserrat Medium" panose="00000600000000000000" pitchFamily="2" charset="0"/>
              <a:ea typeface="Arial" panose="020B0604020202020204" pitchFamily="34" charset="0"/>
            </a:endParaRPr>
          </a:p>
        </p:txBody>
      </p:sp>
      <p:pic>
        <p:nvPicPr>
          <p:cNvPr id="2050" name="Picture 2" descr="Liverpool Science Park supports customers throughout lockdown – Liverpool  Science Park">
            <a:extLst>
              <a:ext uri="{FF2B5EF4-FFF2-40B4-BE49-F238E27FC236}">
                <a16:creationId xmlns:a16="http://schemas.microsoft.com/office/drawing/2014/main" id="{DF81C28F-F729-4F3D-B8EE-4A5A109FE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19" y="5337239"/>
            <a:ext cx="2577278" cy="1082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NY88166\Desktop\Selection\Training 1.jpg">
            <a:extLst>
              <a:ext uri="{FF2B5EF4-FFF2-40B4-BE49-F238E27FC236}">
                <a16:creationId xmlns:a16="http://schemas.microsoft.com/office/drawing/2014/main" id="{0CE21A51-2255-443D-817D-09ED122683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34" t="31699" r="7949" b="7658"/>
          <a:stretch/>
        </p:blipFill>
        <p:spPr bwMode="auto">
          <a:xfrm>
            <a:off x="3484697" y="5337175"/>
            <a:ext cx="2287453" cy="10826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d and white sticker on a metal pole&#10;&#10;Description automatically generated with low confidence">
            <a:extLst>
              <a:ext uri="{FF2B5EF4-FFF2-40B4-BE49-F238E27FC236}">
                <a16:creationId xmlns:a16="http://schemas.microsoft.com/office/drawing/2014/main" id="{721801B0-4FA4-4EA3-B577-79A3475B07B0}"/>
              </a:ext>
            </a:extLst>
          </p:cNvPr>
          <p:cNvPicPr>
            <a:picLocks noChangeAspect="1"/>
          </p:cNvPicPr>
          <p:nvPr/>
        </p:nvPicPr>
        <p:blipFill rotWithShape="1">
          <a:blip r:embed="rId5">
            <a:extLst>
              <a:ext uri="{28A0092B-C50C-407E-A947-70E740481C1C}">
                <a14:useLocalDpi xmlns:a14="http://schemas.microsoft.com/office/drawing/2010/main" val="0"/>
              </a:ext>
            </a:extLst>
          </a:blip>
          <a:srcRect t="25997" r="7739" b="10829"/>
          <a:stretch/>
        </p:blipFill>
        <p:spPr>
          <a:xfrm>
            <a:off x="5772150" y="5337175"/>
            <a:ext cx="2371725" cy="1082655"/>
          </a:xfrm>
          <a:prstGeom prst="rect">
            <a:avLst/>
          </a:prstGeom>
        </p:spPr>
      </p:pic>
    </p:spTree>
    <p:extLst>
      <p:ext uri="{BB962C8B-B14F-4D97-AF65-F5344CB8AC3E}">
        <p14:creationId xmlns:p14="http://schemas.microsoft.com/office/powerpoint/2010/main" val="1038578355"/>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9" end="9"/>
                                            </p:txEl>
                                          </p:spTgt>
                                        </p:tgtEl>
                                        <p:attrNameLst>
                                          <p:attrName>style.visibility</p:attrName>
                                        </p:attrNameLst>
                                      </p:cBhvr>
                                      <p:to>
                                        <p:strVal val="visible"/>
                                      </p:to>
                                    </p:set>
                                    <p:animEffect transition="in" filter="fade">
                                      <p:cBhvr>
                                        <p:cTn id="7"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2867F131-6FF3-4B1D-8083-9B48275D0E63}"/>
              </a:ext>
            </a:extLst>
          </p:cNvPr>
          <p:cNvPicPr>
            <a:picLocks noChangeAspect="1"/>
          </p:cNvPicPr>
          <p:nvPr/>
        </p:nvPicPr>
        <p:blipFill>
          <a:blip r:embed="rId3"/>
          <a:stretch>
            <a:fillRect/>
          </a:stretch>
        </p:blipFill>
        <p:spPr>
          <a:xfrm>
            <a:off x="9334994" y="5592032"/>
            <a:ext cx="1244987" cy="416181"/>
          </a:xfrm>
          <a:prstGeom prst="rect">
            <a:avLst/>
          </a:prstGeom>
        </p:spPr>
      </p:pic>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Support for LIV.INNO</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p:txBody>
          <a:bodyPr>
            <a:normAutofit/>
          </a:bodyPr>
          <a:lstStyle/>
          <a:p>
            <a:pPr marL="342900" indent="-342900">
              <a:lnSpc>
                <a:spcPct val="150000"/>
              </a:lnSpc>
              <a:buFont typeface="Arial" panose="020B0604020202020204" pitchFamily="34" charset="0"/>
              <a:buChar char="•"/>
            </a:pPr>
            <a:r>
              <a:rPr lang="en-US" dirty="0"/>
              <a:t>Excellent commitments from partners and universities:</a:t>
            </a:r>
          </a:p>
          <a:p>
            <a:pPr marL="685800" lvl="2" indent="-342900">
              <a:lnSpc>
                <a:spcPct val="150000"/>
              </a:lnSpc>
              <a:buClr>
                <a:schemeClr val="bg1"/>
              </a:buClr>
              <a:buSzPct val="50000"/>
              <a:buFont typeface="Courier New" panose="02070309020205020404" pitchFamily="49" charset="0"/>
              <a:buChar char="o"/>
            </a:pPr>
            <a:r>
              <a:rPr lang="en-US" dirty="0"/>
              <a:t>Large number of studentships confirmed;</a:t>
            </a:r>
          </a:p>
          <a:p>
            <a:pPr marL="685800" lvl="2" indent="-342900">
              <a:lnSpc>
                <a:spcPct val="150000"/>
              </a:lnSpc>
              <a:buClr>
                <a:schemeClr val="bg1"/>
              </a:buClr>
              <a:buSzPct val="50000"/>
              <a:buFont typeface="Courier New" panose="02070309020205020404" pitchFamily="49" charset="0"/>
              <a:buChar char="o"/>
            </a:pPr>
            <a:r>
              <a:rPr lang="en-US" dirty="0"/>
              <a:t>Fantastic placement opportunities and joint projects;</a:t>
            </a:r>
          </a:p>
          <a:p>
            <a:pPr marL="685800" lvl="2" indent="-342900">
              <a:lnSpc>
                <a:spcPct val="150000"/>
              </a:lnSpc>
              <a:buClr>
                <a:schemeClr val="bg1"/>
              </a:buClr>
              <a:buSzPct val="50000"/>
              <a:buFont typeface="Courier New" panose="02070309020205020404" pitchFamily="49" charset="0"/>
              <a:buChar char="o"/>
            </a:pPr>
            <a:r>
              <a:rPr lang="en-US" dirty="0"/>
              <a:t>Bespoke student areas and training spaces;</a:t>
            </a:r>
          </a:p>
          <a:p>
            <a:pPr marL="685800" lvl="2" indent="-342900">
              <a:lnSpc>
                <a:spcPct val="150000"/>
              </a:lnSpc>
              <a:buClr>
                <a:schemeClr val="bg1"/>
              </a:buClr>
              <a:buSzPct val="50000"/>
              <a:buFont typeface="Courier New" panose="02070309020205020404" pitchFamily="49" charset="0"/>
              <a:buChar char="o"/>
            </a:pPr>
            <a:r>
              <a:rPr lang="en-US" dirty="0"/>
              <a:t>Centre Manager and admin support.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At least 12 LIV.INNO students will start this year! </a:t>
            </a:r>
          </a:p>
        </p:txBody>
      </p:sp>
      <p:pic>
        <p:nvPicPr>
          <p:cNvPr id="8" name="Picture 7" descr="jm logo.eps">
            <a:extLst>
              <a:ext uri="{FF2B5EF4-FFF2-40B4-BE49-F238E27FC236}">
                <a16:creationId xmlns:a16="http://schemas.microsoft.com/office/drawing/2014/main" id="{F026C226-6034-4D62-B786-6F0147231C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24332" y="779302"/>
            <a:ext cx="1197197" cy="368130"/>
          </a:xfrm>
          <a:prstGeom prst="rect">
            <a:avLst/>
          </a:prstGeom>
        </p:spPr>
      </p:pic>
      <p:pic>
        <p:nvPicPr>
          <p:cNvPr id="9" name="Picture 8" descr="UoL - Logo - Reversed.eps">
            <a:extLst>
              <a:ext uri="{FF2B5EF4-FFF2-40B4-BE49-F238E27FC236}">
                <a16:creationId xmlns:a16="http://schemas.microsoft.com/office/drawing/2014/main" id="{CCF5EF15-22F6-4E1F-ADB7-FECCE6BE27D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13224" y="769188"/>
            <a:ext cx="1640441" cy="419513"/>
          </a:xfrm>
          <a:prstGeom prst="rect">
            <a:avLst/>
          </a:prstGeom>
        </p:spPr>
      </p:pic>
      <p:pic>
        <p:nvPicPr>
          <p:cNvPr id="1026" name="Picture 2" descr="Logo: CERN (EIROforum member) | ESO">
            <a:extLst>
              <a:ext uri="{FF2B5EF4-FFF2-40B4-BE49-F238E27FC236}">
                <a16:creationId xmlns:a16="http://schemas.microsoft.com/office/drawing/2014/main" id="{D1B26F21-77D4-4CB8-8CB8-881D67B77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6847" y="1546023"/>
            <a:ext cx="633027" cy="61912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57;p13">
            <a:extLst>
              <a:ext uri="{FF2B5EF4-FFF2-40B4-BE49-F238E27FC236}">
                <a16:creationId xmlns:a16="http://schemas.microsoft.com/office/drawing/2014/main" id="{AFB24850-1365-4D15-9CA7-16DFADAF2661}"/>
              </a:ext>
            </a:extLst>
          </p:cNvPr>
          <p:cNvPicPr preferRelativeResize="0"/>
          <p:nvPr/>
        </p:nvPicPr>
        <p:blipFill rotWithShape="1">
          <a:blip r:embed="rId7">
            <a:alphaModFix/>
          </a:blip>
          <a:srcRect t="18813" b="20459"/>
          <a:stretch/>
        </p:blipFill>
        <p:spPr>
          <a:xfrm>
            <a:off x="10842921" y="5644233"/>
            <a:ext cx="1062792" cy="338964"/>
          </a:xfrm>
          <a:prstGeom prst="rect">
            <a:avLst/>
          </a:prstGeom>
          <a:noFill/>
          <a:ln>
            <a:noFill/>
          </a:ln>
        </p:spPr>
      </p:pic>
      <p:pic>
        <p:nvPicPr>
          <p:cNvPr id="10" name="Picture 9">
            <a:extLst>
              <a:ext uri="{FF2B5EF4-FFF2-40B4-BE49-F238E27FC236}">
                <a16:creationId xmlns:a16="http://schemas.microsoft.com/office/drawing/2014/main" id="{6268D220-43ED-4CF6-BB3A-EB13F33E29C7}"/>
              </a:ext>
            </a:extLst>
          </p:cNvPr>
          <p:cNvPicPr>
            <a:picLocks noChangeAspect="1"/>
          </p:cNvPicPr>
          <p:nvPr/>
        </p:nvPicPr>
        <p:blipFill>
          <a:blip r:embed="rId8"/>
          <a:stretch>
            <a:fillRect/>
          </a:stretch>
        </p:blipFill>
        <p:spPr>
          <a:xfrm>
            <a:off x="10960860" y="3252776"/>
            <a:ext cx="633027" cy="650107"/>
          </a:xfrm>
          <a:prstGeom prst="rect">
            <a:avLst/>
          </a:prstGeom>
        </p:spPr>
      </p:pic>
      <p:pic>
        <p:nvPicPr>
          <p:cNvPr id="1032" name="Picture 8" descr="Fermilab | Graphics Standards at Fermilab | Logo and usage">
            <a:extLst>
              <a:ext uri="{FF2B5EF4-FFF2-40B4-BE49-F238E27FC236}">
                <a16:creationId xmlns:a16="http://schemas.microsoft.com/office/drawing/2014/main" id="{C11C316B-663B-44FE-9EC9-F92B218825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9830" y="1705779"/>
            <a:ext cx="1530103" cy="3271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C1D8A2E-89C0-4A97-A001-A8840ADF8047}"/>
              </a:ext>
            </a:extLst>
          </p:cNvPr>
          <p:cNvPicPr>
            <a:picLocks noChangeAspect="1"/>
          </p:cNvPicPr>
          <p:nvPr/>
        </p:nvPicPr>
        <p:blipFill>
          <a:blip r:embed="rId10"/>
          <a:stretch>
            <a:fillRect/>
          </a:stretch>
        </p:blipFill>
        <p:spPr>
          <a:xfrm>
            <a:off x="9175582" y="3453632"/>
            <a:ext cx="1160563" cy="367217"/>
          </a:xfrm>
          <a:prstGeom prst="rect">
            <a:avLst/>
          </a:prstGeom>
        </p:spPr>
      </p:pic>
      <p:pic>
        <p:nvPicPr>
          <p:cNvPr id="18" name="Picture 17" descr="A black and white sign&#10;&#10;Description automatically generated with low confidence">
            <a:extLst>
              <a:ext uri="{FF2B5EF4-FFF2-40B4-BE49-F238E27FC236}">
                <a16:creationId xmlns:a16="http://schemas.microsoft.com/office/drawing/2014/main" id="{EDD56C0A-CD4B-4B63-891D-49A3869F8BEC}"/>
              </a:ext>
            </a:extLst>
          </p:cNvPr>
          <p:cNvPicPr>
            <a:picLocks noChangeAspect="1"/>
          </p:cNvPicPr>
          <p:nvPr/>
        </p:nvPicPr>
        <p:blipFill>
          <a:blip r:embed="rId11"/>
          <a:stretch>
            <a:fillRect/>
          </a:stretch>
        </p:blipFill>
        <p:spPr>
          <a:xfrm>
            <a:off x="9710886" y="5115193"/>
            <a:ext cx="1661776" cy="249639"/>
          </a:xfrm>
          <a:prstGeom prst="rect">
            <a:avLst/>
          </a:prstGeom>
        </p:spPr>
      </p:pic>
      <p:pic>
        <p:nvPicPr>
          <p:cNvPr id="12" name="Picture 11">
            <a:extLst>
              <a:ext uri="{FF2B5EF4-FFF2-40B4-BE49-F238E27FC236}">
                <a16:creationId xmlns:a16="http://schemas.microsoft.com/office/drawing/2014/main" id="{15C128ED-2171-456B-9BDD-4EF418A0B203}"/>
              </a:ext>
            </a:extLst>
          </p:cNvPr>
          <p:cNvPicPr>
            <a:picLocks noChangeAspect="1"/>
          </p:cNvPicPr>
          <p:nvPr/>
        </p:nvPicPr>
        <p:blipFill>
          <a:blip r:embed="rId12"/>
          <a:stretch>
            <a:fillRect/>
          </a:stretch>
        </p:blipFill>
        <p:spPr>
          <a:xfrm>
            <a:off x="9405962" y="2552371"/>
            <a:ext cx="717424" cy="546712"/>
          </a:xfrm>
          <a:prstGeom prst="rect">
            <a:avLst/>
          </a:prstGeom>
        </p:spPr>
      </p:pic>
      <p:pic>
        <p:nvPicPr>
          <p:cNvPr id="14" name="Picture 13">
            <a:extLst>
              <a:ext uri="{FF2B5EF4-FFF2-40B4-BE49-F238E27FC236}">
                <a16:creationId xmlns:a16="http://schemas.microsoft.com/office/drawing/2014/main" id="{BAFF67DE-96D8-4B94-958B-320A25D9DCBB}"/>
              </a:ext>
            </a:extLst>
          </p:cNvPr>
          <p:cNvPicPr>
            <a:picLocks noChangeAspect="1"/>
          </p:cNvPicPr>
          <p:nvPr/>
        </p:nvPicPr>
        <p:blipFill>
          <a:blip r:embed="rId13"/>
          <a:stretch>
            <a:fillRect/>
          </a:stretch>
        </p:blipFill>
        <p:spPr>
          <a:xfrm>
            <a:off x="10803209" y="2548133"/>
            <a:ext cx="925940" cy="404203"/>
          </a:xfrm>
          <a:prstGeom prst="rect">
            <a:avLst/>
          </a:prstGeom>
        </p:spPr>
      </p:pic>
      <p:pic>
        <p:nvPicPr>
          <p:cNvPr id="2050" name="Picture 2" descr="STFC Hartree Centre | KCMC">
            <a:extLst>
              <a:ext uri="{FF2B5EF4-FFF2-40B4-BE49-F238E27FC236}">
                <a16:creationId xmlns:a16="http://schemas.microsoft.com/office/drawing/2014/main" id="{D5E78131-DFE3-FE5C-EBAD-767726A01D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55646" y="4088802"/>
            <a:ext cx="1575428" cy="673495"/>
          </a:xfrm>
          <a:prstGeom prst="rect">
            <a:avLst/>
          </a:prstGeom>
          <a:solidFill>
            <a:schemeClr val="bg1"/>
          </a:solidFill>
        </p:spPr>
      </p:pic>
      <p:pic>
        <p:nvPicPr>
          <p:cNvPr id="2052" name="Picture 4" descr="About - DiRAC">
            <a:extLst>
              <a:ext uri="{FF2B5EF4-FFF2-40B4-BE49-F238E27FC236}">
                <a16:creationId xmlns:a16="http://schemas.microsoft.com/office/drawing/2014/main" id="{942E0B90-5B0B-CCAF-61C7-4175EF52FB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31807" y="4138248"/>
            <a:ext cx="1388791" cy="536167"/>
          </a:xfrm>
          <a:prstGeom prst="rect">
            <a:avLst/>
          </a:prstGeom>
          <a:solidFill>
            <a:schemeClr val="bg1"/>
          </a:solidFill>
        </p:spPr>
      </p:pic>
    </p:spTree>
    <p:extLst>
      <p:ext uri="{BB962C8B-B14F-4D97-AF65-F5344CB8AC3E}">
        <p14:creationId xmlns:p14="http://schemas.microsoft.com/office/powerpoint/2010/main" val="1549410228"/>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Implementation</a:t>
            </a:r>
          </a:p>
        </p:txBody>
      </p:sp>
      <p:sp>
        <p:nvSpPr>
          <p:cNvPr id="14" name="Text Placeholder 13">
            <a:extLst>
              <a:ext uri="{FF2B5EF4-FFF2-40B4-BE49-F238E27FC236}">
                <a16:creationId xmlns:a16="http://schemas.microsoft.com/office/drawing/2014/main" id="{FCEA9C52-C671-4F82-A94A-F7CAF82A84C0}"/>
              </a:ext>
            </a:extLst>
          </p:cNvPr>
          <p:cNvSpPr>
            <a:spLocks noGrp="1"/>
          </p:cNvSpPr>
          <p:nvPr>
            <p:ph type="body" idx="1"/>
          </p:nvPr>
        </p:nvSpPr>
        <p:spPr>
          <a:xfrm>
            <a:off x="839788" y="1672019"/>
            <a:ext cx="5157787" cy="823912"/>
          </a:xfrm>
          <a:solidFill>
            <a:srgbClr val="86CCE8"/>
          </a:solidFill>
          <a:effectLst>
            <a:outerShdw blurRad="50800" dist="38100" dir="5400000" algn="t" rotWithShape="0">
              <a:prstClr val="black">
                <a:alpha val="40000"/>
              </a:prstClr>
            </a:outerShdw>
          </a:effectLst>
        </p:spPr>
        <p:txBody>
          <a:bodyPr anchor="ctr" anchorCtr="0"/>
          <a:lstStyle/>
          <a:p>
            <a:r>
              <a:rPr lang="en-GB" dirty="0"/>
              <a:t>Management Board</a:t>
            </a:r>
          </a:p>
        </p:txBody>
      </p:sp>
      <p:sp>
        <p:nvSpPr>
          <p:cNvPr id="15" name="Content Placeholder 14">
            <a:extLst>
              <a:ext uri="{FF2B5EF4-FFF2-40B4-BE49-F238E27FC236}">
                <a16:creationId xmlns:a16="http://schemas.microsoft.com/office/drawing/2014/main" id="{53FA1C0F-3E6B-4287-BC06-660A83834C44}"/>
              </a:ext>
            </a:extLst>
          </p:cNvPr>
          <p:cNvSpPr>
            <a:spLocks noGrp="1"/>
          </p:cNvSpPr>
          <p:nvPr>
            <p:ph sz="half" idx="2"/>
          </p:nvPr>
        </p:nvSpPr>
        <p:spPr/>
        <p:txBody>
          <a:bodyPr>
            <a:noAutofit/>
          </a:bodyPr>
          <a:lstStyle/>
          <a:p>
            <a:pPr>
              <a:lnSpc>
                <a:spcPct val="100000"/>
              </a:lnSpc>
              <a:spcAft>
                <a:spcPts val="0"/>
              </a:spcAft>
            </a:pPr>
            <a:r>
              <a:rPr lang="en-US" sz="1400" dirty="0"/>
              <a:t>Overall management of the CDT. MB monitors progress, particularly training, R&amp;D results, communication, dissemination and IP. </a:t>
            </a:r>
          </a:p>
          <a:p>
            <a:pPr>
              <a:lnSpc>
                <a:spcPct val="100000"/>
              </a:lnSpc>
              <a:spcAft>
                <a:spcPts val="0"/>
              </a:spcAft>
            </a:pPr>
            <a:endParaRPr lang="en-US" sz="600" dirty="0"/>
          </a:p>
          <a:p>
            <a:pPr>
              <a:lnSpc>
                <a:spcPct val="100000"/>
              </a:lnSpc>
              <a:spcAft>
                <a:spcPts val="0"/>
              </a:spcAft>
            </a:pPr>
            <a:r>
              <a:rPr lang="en-US" sz="1400" dirty="0"/>
              <a:t>Members: </a:t>
            </a:r>
            <a:endParaRPr lang="en-GB" sz="1400" dirty="0"/>
          </a:p>
          <a:p>
            <a:pPr marL="342900" indent="-342900">
              <a:lnSpc>
                <a:spcPct val="100000"/>
              </a:lnSpc>
              <a:spcAft>
                <a:spcPts val="0"/>
              </a:spcAft>
              <a:buFont typeface="Arial" panose="020B0604020202020204" pitchFamily="34" charset="0"/>
              <a:buChar char="•"/>
            </a:pPr>
            <a:r>
              <a:rPr lang="en-GB" sz="1400" dirty="0"/>
              <a:t>Director and Work Package Leaders</a:t>
            </a:r>
          </a:p>
          <a:p>
            <a:pPr marL="342900" indent="-342900">
              <a:lnSpc>
                <a:spcPct val="100000"/>
              </a:lnSpc>
              <a:spcAft>
                <a:spcPts val="0"/>
              </a:spcAft>
              <a:buFont typeface="Arial" panose="020B0604020202020204" pitchFamily="34" charset="0"/>
              <a:buChar char="•"/>
            </a:pPr>
            <a:r>
              <a:rPr lang="en-GB" sz="1400" dirty="0"/>
              <a:t>Chair Research &amp; Impact Board</a:t>
            </a:r>
          </a:p>
          <a:p>
            <a:pPr marL="342900" indent="-342900">
              <a:lnSpc>
                <a:spcPct val="100000"/>
              </a:lnSpc>
              <a:spcAft>
                <a:spcPts val="0"/>
              </a:spcAft>
              <a:buFont typeface="Arial" panose="020B0604020202020204" pitchFamily="34" charset="0"/>
              <a:buChar char="•"/>
            </a:pPr>
            <a:r>
              <a:rPr lang="en-GB" sz="1400" dirty="0"/>
              <a:t>Training Coordinator</a:t>
            </a:r>
          </a:p>
          <a:p>
            <a:pPr marL="342900" indent="-342900">
              <a:lnSpc>
                <a:spcPct val="100000"/>
              </a:lnSpc>
              <a:spcAft>
                <a:spcPts val="0"/>
              </a:spcAft>
              <a:buFont typeface="Arial" panose="020B0604020202020204" pitchFamily="34" charset="0"/>
              <a:buChar char="•"/>
            </a:pPr>
            <a:r>
              <a:rPr lang="en-GB" sz="1400" dirty="0"/>
              <a:t>Elected Student Representative</a:t>
            </a:r>
          </a:p>
          <a:p>
            <a:pPr marL="342900" indent="-342900">
              <a:lnSpc>
                <a:spcPct val="100000"/>
              </a:lnSpc>
              <a:spcAft>
                <a:spcPts val="0"/>
              </a:spcAft>
              <a:buFont typeface="Arial" panose="020B0604020202020204" pitchFamily="34" charset="0"/>
              <a:buChar char="•"/>
            </a:pPr>
            <a:r>
              <a:rPr lang="en-GB" sz="1400" dirty="0"/>
              <a:t>Industry Representative</a:t>
            </a:r>
          </a:p>
          <a:p>
            <a:pPr marL="342900" indent="-342900">
              <a:lnSpc>
                <a:spcPct val="100000"/>
              </a:lnSpc>
              <a:spcAft>
                <a:spcPts val="0"/>
              </a:spcAft>
              <a:buFont typeface="Arial" panose="020B0604020202020204" pitchFamily="34" charset="0"/>
              <a:buChar char="•"/>
            </a:pPr>
            <a:r>
              <a:rPr lang="en-GB" sz="1400" dirty="0"/>
              <a:t>Hartree Representative</a:t>
            </a:r>
          </a:p>
          <a:p>
            <a:pPr marL="342900" indent="-342900">
              <a:lnSpc>
                <a:spcPct val="100000"/>
              </a:lnSpc>
              <a:spcAft>
                <a:spcPts val="0"/>
              </a:spcAft>
              <a:buFont typeface="Arial" panose="020B0604020202020204" pitchFamily="34" charset="0"/>
              <a:buChar char="•"/>
            </a:pPr>
            <a:r>
              <a:rPr lang="en-GB" sz="1400" dirty="0"/>
              <a:t>Partner Liaison</a:t>
            </a:r>
          </a:p>
          <a:p>
            <a:pPr marL="342900" indent="-342900">
              <a:lnSpc>
                <a:spcPct val="100000"/>
              </a:lnSpc>
              <a:spcAft>
                <a:spcPts val="0"/>
              </a:spcAft>
              <a:buFont typeface="Arial" panose="020B0604020202020204" pitchFamily="34" charset="0"/>
              <a:buChar char="•"/>
            </a:pPr>
            <a:r>
              <a:rPr lang="en-GB" sz="1400" dirty="0"/>
              <a:t>Outreach Coordinator</a:t>
            </a:r>
          </a:p>
          <a:p>
            <a:pPr marL="342900" indent="-342900">
              <a:lnSpc>
                <a:spcPct val="100000"/>
              </a:lnSpc>
              <a:spcAft>
                <a:spcPts val="0"/>
              </a:spcAft>
              <a:buFont typeface="Arial" panose="020B0604020202020204" pitchFamily="34" charset="0"/>
              <a:buChar char="•"/>
            </a:pPr>
            <a:r>
              <a:rPr lang="en-GB" sz="1400" dirty="0"/>
              <a:t>EDI Leader</a:t>
            </a:r>
          </a:p>
          <a:p>
            <a:pPr marL="342900" indent="-342900">
              <a:lnSpc>
                <a:spcPct val="100000"/>
              </a:lnSpc>
              <a:spcAft>
                <a:spcPts val="0"/>
              </a:spcAft>
              <a:buFont typeface="Arial" panose="020B0604020202020204" pitchFamily="34" charset="0"/>
              <a:buChar char="•"/>
            </a:pPr>
            <a:r>
              <a:rPr lang="en-GB" sz="1400" dirty="0"/>
              <a:t>Admission and Graduate Tutor</a:t>
            </a:r>
          </a:p>
          <a:p>
            <a:pPr>
              <a:lnSpc>
                <a:spcPct val="100000"/>
              </a:lnSpc>
              <a:spcAft>
                <a:spcPts val="0"/>
              </a:spcAft>
            </a:pPr>
            <a:endParaRPr lang="en-GB" sz="600" dirty="0"/>
          </a:p>
          <a:p>
            <a:pPr>
              <a:lnSpc>
                <a:spcPct val="100000"/>
              </a:lnSpc>
              <a:spcAft>
                <a:spcPts val="0"/>
              </a:spcAft>
            </a:pPr>
            <a:r>
              <a:rPr lang="en-GB" sz="1400" dirty="0"/>
              <a:t>Supported by </a:t>
            </a:r>
            <a:r>
              <a:rPr lang="en-GB" sz="1400" b="1" dirty="0"/>
              <a:t>Project T.E.A.M</a:t>
            </a:r>
            <a:r>
              <a:rPr lang="en-GB" sz="1400" dirty="0"/>
              <a:t>.</a:t>
            </a:r>
          </a:p>
        </p:txBody>
      </p:sp>
      <p:sp>
        <p:nvSpPr>
          <p:cNvPr id="16" name="Text Placeholder 15">
            <a:extLst>
              <a:ext uri="{FF2B5EF4-FFF2-40B4-BE49-F238E27FC236}">
                <a16:creationId xmlns:a16="http://schemas.microsoft.com/office/drawing/2014/main" id="{09941259-3B9C-42A5-BB00-2B62B82CD584}"/>
              </a:ext>
            </a:extLst>
          </p:cNvPr>
          <p:cNvSpPr>
            <a:spLocks noGrp="1"/>
          </p:cNvSpPr>
          <p:nvPr>
            <p:ph type="body" sz="quarter" idx="3"/>
          </p:nvPr>
        </p:nvSpPr>
        <p:spPr>
          <a:solidFill>
            <a:srgbClr val="86CCE8"/>
          </a:solidFill>
          <a:effectLst>
            <a:outerShdw blurRad="50800" dist="38100" dir="5400000" algn="t" rotWithShape="0">
              <a:prstClr val="black">
                <a:alpha val="40000"/>
              </a:prstClr>
            </a:outerShdw>
          </a:effectLst>
        </p:spPr>
        <p:txBody>
          <a:bodyPr anchor="ctr" anchorCtr="0"/>
          <a:lstStyle/>
          <a:p>
            <a:r>
              <a:rPr lang="en-GB" dirty="0"/>
              <a:t>Research &amp; Impact Board</a:t>
            </a:r>
          </a:p>
        </p:txBody>
      </p:sp>
      <p:sp>
        <p:nvSpPr>
          <p:cNvPr id="17" name="Content Placeholder 16">
            <a:extLst>
              <a:ext uri="{FF2B5EF4-FFF2-40B4-BE49-F238E27FC236}">
                <a16:creationId xmlns:a16="http://schemas.microsoft.com/office/drawing/2014/main" id="{1C9948DD-57B2-47E6-9633-48C698066C4A}"/>
              </a:ext>
            </a:extLst>
          </p:cNvPr>
          <p:cNvSpPr>
            <a:spLocks noGrp="1"/>
          </p:cNvSpPr>
          <p:nvPr>
            <p:ph sz="quarter" idx="4"/>
          </p:nvPr>
        </p:nvSpPr>
        <p:spPr>
          <a:xfrm>
            <a:off x="6172200" y="2522982"/>
            <a:ext cx="5183188" cy="3595163"/>
          </a:xfrm>
        </p:spPr>
        <p:txBody>
          <a:bodyPr>
            <a:normAutofit/>
          </a:bodyPr>
          <a:lstStyle/>
          <a:p>
            <a:pPr>
              <a:spcAft>
                <a:spcPts val="0"/>
              </a:spcAft>
            </a:pPr>
            <a:r>
              <a:rPr lang="en-US" sz="1400" dirty="0">
                <a:effectLst/>
                <a:latin typeface="Montserrat Medium" panose="00000600000000000000" pitchFamily="2" charset="0"/>
                <a:ea typeface="Arial" panose="020B0604020202020204" pitchFamily="34" charset="0"/>
              </a:rPr>
              <a:t>Research strategy, identification of new funding and partnership opportunities, prioritization of PhD studentships, oversight of recruitment. </a:t>
            </a:r>
          </a:p>
          <a:p>
            <a:pPr>
              <a:spcAft>
                <a:spcPts val="0"/>
              </a:spcAft>
            </a:pPr>
            <a:endParaRPr lang="en-US" sz="600" dirty="0">
              <a:latin typeface="Montserrat Medium" panose="00000600000000000000" pitchFamily="2" charset="0"/>
            </a:endParaRPr>
          </a:p>
          <a:p>
            <a:r>
              <a:rPr lang="en-US" sz="1400" dirty="0">
                <a:latin typeface="Montserrat Medium" panose="00000600000000000000" pitchFamily="2" charset="0"/>
              </a:rPr>
              <a:t>Members: </a:t>
            </a:r>
          </a:p>
          <a:p>
            <a:pPr marL="285750" indent="-285750">
              <a:buFont typeface="Arial" panose="020B0604020202020204" pitchFamily="34" charset="0"/>
              <a:buChar char="•"/>
            </a:pPr>
            <a:r>
              <a:rPr lang="en-US" sz="1400" dirty="0">
                <a:latin typeface="Montserrat Medium" panose="00000600000000000000" pitchFamily="2" charset="0"/>
              </a:rPr>
              <a:t>Deputy HoD (Research)</a:t>
            </a:r>
          </a:p>
          <a:p>
            <a:pPr marL="285750" indent="-285750">
              <a:buFont typeface="Arial" panose="020B0604020202020204" pitchFamily="34" charset="0"/>
              <a:buChar char="•"/>
            </a:pPr>
            <a:r>
              <a:rPr lang="en-US" sz="1400" dirty="0">
                <a:latin typeface="Montserrat Medium" panose="00000600000000000000" pitchFamily="2" charset="0"/>
              </a:rPr>
              <a:t>Physics Business Development Manager</a:t>
            </a:r>
          </a:p>
          <a:p>
            <a:pPr marL="285750" indent="-285750">
              <a:buFont typeface="Arial" panose="020B0604020202020204" pitchFamily="34" charset="0"/>
              <a:buChar char="•"/>
            </a:pPr>
            <a:r>
              <a:rPr lang="en-US" sz="1400" dirty="0">
                <a:latin typeface="Montserrat Medium" panose="00000600000000000000" pitchFamily="2" charset="0"/>
              </a:rPr>
              <a:t>LIV.INNO Fellow</a:t>
            </a:r>
          </a:p>
          <a:p>
            <a:pPr marL="285750" indent="-285750">
              <a:buFont typeface="Arial" panose="020B0604020202020204" pitchFamily="34" charset="0"/>
              <a:buChar char="•"/>
            </a:pPr>
            <a:r>
              <a:rPr lang="en-US" sz="1400" dirty="0">
                <a:latin typeface="Montserrat Medium" panose="00000600000000000000" pitchFamily="2" charset="0"/>
              </a:rPr>
              <a:t>Cluster/Partner Representatives</a:t>
            </a:r>
          </a:p>
          <a:p>
            <a:endParaRPr lang="en-US" sz="600" dirty="0">
              <a:latin typeface="Montserrat Medium" panose="00000600000000000000" pitchFamily="2" charset="0"/>
            </a:endParaRPr>
          </a:p>
          <a:p>
            <a:r>
              <a:rPr lang="en-US" sz="1400" dirty="0">
                <a:latin typeface="Montserrat Medium" panose="00000600000000000000" pitchFamily="2" charset="0"/>
              </a:rPr>
              <a:t>Receives input from identified external </a:t>
            </a:r>
            <a:r>
              <a:rPr lang="en-US" sz="1400" b="1" dirty="0">
                <a:latin typeface="Montserrat Medium" panose="00000600000000000000" pitchFamily="2" charset="0"/>
              </a:rPr>
              <a:t>expert advisors</a:t>
            </a:r>
            <a:r>
              <a:rPr lang="en-US" sz="1400" dirty="0">
                <a:latin typeface="Montserrat Medium" panose="00000600000000000000" pitchFamily="2" charset="0"/>
              </a:rPr>
              <a:t>.</a:t>
            </a:r>
            <a:endParaRPr lang="en-GB" sz="1400" dirty="0">
              <a:latin typeface="Montserrat Medium" panose="00000600000000000000" pitchFamily="2" charset="0"/>
            </a:endParaRPr>
          </a:p>
        </p:txBody>
      </p:sp>
    </p:spTree>
    <p:extLst>
      <p:ext uri="{BB962C8B-B14F-4D97-AF65-F5344CB8AC3E}">
        <p14:creationId xmlns:p14="http://schemas.microsoft.com/office/powerpoint/2010/main" val="2313775935"/>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External Advisors</a:t>
            </a:r>
          </a:p>
        </p:txBody>
      </p:sp>
      <p:sp>
        <p:nvSpPr>
          <p:cNvPr id="9" name="Content Placeholder 8">
            <a:extLst>
              <a:ext uri="{FF2B5EF4-FFF2-40B4-BE49-F238E27FC236}">
                <a16:creationId xmlns:a16="http://schemas.microsoft.com/office/drawing/2014/main" id="{5221C6FC-1789-42F2-9AC1-A7996263F31B}"/>
              </a:ext>
            </a:extLst>
          </p:cNvPr>
          <p:cNvSpPr>
            <a:spLocks noGrp="1"/>
          </p:cNvSpPr>
          <p:nvPr>
            <p:ph idx="1"/>
          </p:nvPr>
        </p:nvSpPr>
        <p:spPr>
          <a:xfrm>
            <a:off x="838200" y="1825625"/>
            <a:ext cx="8362507" cy="4026970"/>
          </a:xfrm>
        </p:spPr>
        <p:txBody>
          <a:bodyPr/>
          <a:lstStyle/>
          <a:p>
            <a:r>
              <a:rPr lang="en-GB" dirty="0"/>
              <a:t>High-level scientists that will provide strategic guidance to our Research and Impact Board :</a:t>
            </a:r>
          </a:p>
          <a:p>
            <a:endParaRPr lang="en-GB" dirty="0"/>
          </a:p>
          <a:p>
            <a:pPr marL="342900" indent="-342900">
              <a:lnSpc>
                <a:spcPct val="150000"/>
              </a:lnSpc>
              <a:buFont typeface="Arial" panose="020B0604020202020204" pitchFamily="34" charset="0"/>
              <a:buChar char="•"/>
            </a:pPr>
            <a:r>
              <a:rPr lang="en-GB" dirty="0"/>
              <a:t>Prof Alison Kennedy (Director Hartree)</a:t>
            </a:r>
          </a:p>
          <a:p>
            <a:pPr marL="342900" indent="-342900">
              <a:lnSpc>
                <a:spcPct val="150000"/>
              </a:lnSpc>
              <a:buFont typeface="Arial" panose="020B0604020202020204" pitchFamily="34" charset="0"/>
              <a:buChar char="•"/>
            </a:pPr>
            <a:r>
              <a:rPr lang="en-GB" dirty="0"/>
              <a:t>Dr Dennis Kehoe (AIMES CEO)</a:t>
            </a:r>
          </a:p>
          <a:p>
            <a:pPr marL="342900" indent="-342900">
              <a:lnSpc>
                <a:spcPct val="150000"/>
              </a:lnSpc>
              <a:buFont typeface="Arial" panose="020B0604020202020204" pitchFamily="34" charset="0"/>
              <a:buChar char="•"/>
            </a:pPr>
            <a:r>
              <a:rPr lang="en-GB" dirty="0"/>
              <a:t>Prof Erich </a:t>
            </a:r>
            <a:r>
              <a:rPr lang="en-GB" dirty="0" err="1"/>
              <a:t>Griesmayer</a:t>
            </a:r>
            <a:r>
              <a:rPr lang="en-GB" dirty="0"/>
              <a:t> (CEO CIVIDEC)</a:t>
            </a:r>
          </a:p>
          <a:p>
            <a:pPr marL="342900" indent="-342900">
              <a:lnSpc>
                <a:spcPct val="150000"/>
              </a:lnSpc>
              <a:buFont typeface="Arial" panose="020B0604020202020204" pitchFamily="34" charset="0"/>
              <a:buChar char="•"/>
            </a:pPr>
            <a:r>
              <a:rPr lang="en-GB" dirty="0"/>
              <a:t>Prof Simon Maskell (Director EPSRC CDT) </a:t>
            </a:r>
          </a:p>
          <a:p>
            <a:pPr marL="342900" indent="-342900">
              <a:lnSpc>
                <a:spcPct val="150000"/>
              </a:lnSpc>
              <a:buFont typeface="Arial" panose="020B0604020202020204" pitchFamily="34" charset="0"/>
              <a:buChar char="•"/>
            </a:pPr>
            <a:r>
              <a:rPr lang="en-GB" dirty="0"/>
              <a:t>Senior representatives from </a:t>
            </a:r>
            <a:r>
              <a:rPr lang="en-GB" dirty="0" err="1"/>
              <a:t>DiRAC</a:t>
            </a:r>
            <a:r>
              <a:rPr lang="en-GB" dirty="0"/>
              <a:t> and IBM</a:t>
            </a:r>
          </a:p>
        </p:txBody>
      </p:sp>
    </p:spTree>
    <p:extLst>
      <p:ext uri="{BB962C8B-B14F-4D97-AF65-F5344CB8AC3E}">
        <p14:creationId xmlns:p14="http://schemas.microsoft.com/office/powerpoint/2010/main" val="1492854858"/>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hoto of Dr David Hutchcroft">
            <a:extLst>
              <a:ext uri="{FF2B5EF4-FFF2-40B4-BE49-F238E27FC236}">
                <a16:creationId xmlns:a16="http://schemas.microsoft.com/office/drawing/2014/main" id="{1334AD1B-97A3-133B-05E3-F154E8996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87425"/>
            <a:ext cx="1701800" cy="235902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F1D5BDB-E407-9199-35E4-D4383A3369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03" r="15570"/>
          <a:stretch/>
        </p:blipFill>
        <p:spPr bwMode="auto">
          <a:xfrm>
            <a:off x="4038600" y="3405188"/>
            <a:ext cx="1701800" cy="2459038"/>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A783548-0A75-7E69-17C6-5354400F1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5" y="987425"/>
            <a:ext cx="2135188" cy="3230563"/>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1B70C41-8ABB-309F-0AF4-0314A0FB0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0725" y="4276725"/>
            <a:ext cx="1036638" cy="1587500"/>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69DC0D4-198C-2021-392D-14D48E3A31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100" y="4276725"/>
            <a:ext cx="1036638" cy="1587500"/>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7EB23D8-9123-F09C-8321-C44587E29A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4650" y="2646518"/>
            <a:ext cx="2139341" cy="32305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BA5339-DE43-01EF-7CBD-AEC5FB61E53E}"/>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latin typeface="+mj-lt"/>
                <a:ea typeface="+mj-ea"/>
                <a:cs typeface="+mj-cs"/>
              </a:rPr>
              <a:t>LIV.INNO</a:t>
            </a:r>
          </a:p>
        </p:txBody>
      </p:sp>
      <p:pic>
        <p:nvPicPr>
          <p:cNvPr id="1040" name="Picture 16" descr="Simon Hands - University of Liverpool">
            <a:extLst>
              <a:ext uri="{FF2B5EF4-FFF2-40B4-BE49-F238E27FC236}">
                <a16:creationId xmlns:a16="http://schemas.microsoft.com/office/drawing/2014/main" id="{AA1C3B48-58A3-5EE0-0B59-8524E3204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4650" y="980919"/>
            <a:ext cx="1188379" cy="160682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9E26635-47F6-A770-8C66-B27AA9DCEBF4}"/>
              </a:ext>
            </a:extLst>
          </p:cNvPr>
          <p:cNvSpPr/>
          <p:nvPr/>
        </p:nvSpPr>
        <p:spPr>
          <a:xfrm>
            <a:off x="9305936" y="1338882"/>
            <a:ext cx="828055" cy="828055"/>
          </a:xfrm>
          <a:prstGeom prst="ellipse">
            <a:avLst/>
          </a:prstGeom>
          <a:solidFill>
            <a:schemeClr val="bg1"/>
          </a:solidFill>
          <a:ln>
            <a:solidFill>
              <a:srgbClr val="86C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t>
            </a:r>
          </a:p>
        </p:txBody>
      </p:sp>
    </p:spTree>
    <p:extLst>
      <p:ext uri="{BB962C8B-B14F-4D97-AF65-F5344CB8AC3E}">
        <p14:creationId xmlns:p14="http://schemas.microsoft.com/office/powerpoint/2010/main" val="848100376"/>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AD3E-BF56-B682-50B4-21A74AFF5418}"/>
              </a:ext>
            </a:extLst>
          </p:cNvPr>
          <p:cNvSpPr>
            <a:spLocks noGrp="1"/>
          </p:cNvSpPr>
          <p:nvPr>
            <p:ph type="title"/>
          </p:nvPr>
        </p:nvSpPr>
        <p:spPr/>
        <p:txBody>
          <a:bodyPr/>
          <a:lstStyle/>
          <a:p>
            <a:r>
              <a:rPr lang="en-GB" dirty="0"/>
              <a:t>Digital as focus: Other CDTs</a:t>
            </a:r>
          </a:p>
        </p:txBody>
      </p:sp>
      <p:sp>
        <p:nvSpPr>
          <p:cNvPr id="4" name="Text Placeholder 3">
            <a:extLst>
              <a:ext uri="{FF2B5EF4-FFF2-40B4-BE49-F238E27FC236}">
                <a16:creationId xmlns:a16="http://schemas.microsoft.com/office/drawing/2014/main" id="{D7A8BEEF-C209-CE1E-47D1-AB661D072D14}"/>
              </a:ext>
            </a:extLst>
          </p:cNvPr>
          <p:cNvSpPr>
            <a:spLocks noGrp="1"/>
          </p:cNvSpPr>
          <p:nvPr>
            <p:ph type="body" idx="1"/>
          </p:nvPr>
        </p:nvSpPr>
        <p:spPr/>
        <p:txBody>
          <a:bodyPr/>
          <a:lstStyle/>
          <a:p>
            <a:r>
              <a:rPr lang="en-GB" dirty="0"/>
              <a:t>EPSRC CDT on Distributed Algorithms	</a:t>
            </a:r>
          </a:p>
        </p:txBody>
      </p:sp>
      <p:sp>
        <p:nvSpPr>
          <p:cNvPr id="5" name="Content Placeholder 4">
            <a:extLst>
              <a:ext uri="{FF2B5EF4-FFF2-40B4-BE49-F238E27FC236}">
                <a16:creationId xmlns:a16="http://schemas.microsoft.com/office/drawing/2014/main" id="{C15A2CC5-46BA-AB5D-296F-721D8654D2E4}"/>
              </a:ext>
            </a:extLst>
          </p:cNvPr>
          <p:cNvSpPr>
            <a:spLocks noGrp="1"/>
          </p:cNvSpPr>
          <p:nvPr>
            <p:ph sz="half" idx="2"/>
          </p:nvPr>
        </p:nvSpPr>
        <p:spPr/>
        <p:txBody>
          <a:bodyPr/>
          <a:lstStyle/>
          <a:p>
            <a:endParaRPr lang="en-GB" dirty="0"/>
          </a:p>
          <a:p>
            <a:r>
              <a:rPr lang="en-GB" u="sng" dirty="0"/>
              <a:t>Lead</a:t>
            </a:r>
            <a:r>
              <a:rPr lang="en-GB" dirty="0"/>
              <a:t>: Prof Simon Maskell</a:t>
            </a:r>
          </a:p>
          <a:p>
            <a:endParaRPr lang="en-GB" dirty="0">
              <a:solidFill>
                <a:srgbClr val="86CCE8"/>
              </a:solidFill>
            </a:endParaRPr>
          </a:p>
          <a:p>
            <a:r>
              <a:rPr lang="en-GB" dirty="0">
                <a:solidFill>
                  <a:srgbClr val="86CCE8"/>
                </a:solidFill>
                <a:hlinkClick r:id="rId2">
                  <a:extLst>
                    <a:ext uri="{A12FA001-AC4F-418D-AE19-62706E023703}">
                      <ahyp:hlinkClr xmlns:ahyp="http://schemas.microsoft.com/office/drawing/2018/hyperlinkcolor" val="tx"/>
                    </a:ext>
                  </a:extLst>
                </a:hlinkClick>
              </a:rPr>
              <a:t>https://bit.ly/381Ulqa</a:t>
            </a:r>
            <a:r>
              <a:rPr lang="en-GB" dirty="0">
                <a:solidFill>
                  <a:srgbClr val="86CCE8"/>
                </a:solidFill>
              </a:rPr>
              <a:t> </a:t>
            </a:r>
          </a:p>
        </p:txBody>
      </p:sp>
      <p:sp>
        <p:nvSpPr>
          <p:cNvPr id="6" name="Text Placeholder 5">
            <a:extLst>
              <a:ext uri="{FF2B5EF4-FFF2-40B4-BE49-F238E27FC236}">
                <a16:creationId xmlns:a16="http://schemas.microsoft.com/office/drawing/2014/main" id="{735DFB88-27A3-489C-5AE7-7581C6E0A7DC}"/>
              </a:ext>
            </a:extLst>
          </p:cNvPr>
          <p:cNvSpPr>
            <a:spLocks noGrp="1"/>
          </p:cNvSpPr>
          <p:nvPr>
            <p:ph type="body" sz="quarter" idx="3"/>
          </p:nvPr>
        </p:nvSpPr>
        <p:spPr/>
        <p:txBody>
          <a:bodyPr>
            <a:normAutofit fontScale="85000" lnSpcReduction="10000"/>
          </a:bodyPr>
          <a:lstStyle/>
          <a:p>
            <a:pPr>
              <a:lnSpc>
                <a:spcPct val="120000"/>
              </a:lnSpc>
            </a:pPr>
            <a:r>
              <a:rPr lang="en-US" dirty="0"/>
              <a:t>University of Liverpool Doctoral Network in AI for Future Digital Health</a:t>
            </a:r>
          </a:p>
        </p:txBody>
      </p:sp>
      <p:sp>
        <p:nvSpPr>
          <p:cNvPr id="7" name="Content Placeholder 6">
            <a:extLst>
              <a:ext uri="{FF2B5EF4-FFF2-40B4-BE49-F238E27FC236}">
                <a16:creationId xmlns:a16="http://schemas.microsoft.com/office/drawing/2014/main" id="{C3063218-B999-F0EB-0E1E-4289EF98D8D0}"/>
              </a:ext>
            </a:extLst>
          </p:cNvPr>
          <p:cNvSpPr>
            <a:spLocks noGrp="1"/>
          </p:cNvSpPr>
          <p:nvPr>
            <p:ph sz="quarter" idx="4"/>
          </p:nvPr>
        </p:nvSpPr>
        <p:spPr/>
        <p:txBody>
          <a:bodyPr/>
          <a:lstStyle/>
          <a:p>
            <a:endParaRPr lang="en-GB" dirty="0"/>
          </a:p>
          <a:p>
            <a:r>
              <a:rPr lang="en-GB" u="sng" dirty="0"/>
              <a:t>Lead</a:t>
            </a:r>
            <a:r>
              <a:rPr lang="en-GB" dirty="0"/>
              <a:t>: Dr </a:t>
            </a:r>
            <a:r>
              <a:rPr lang="en-GB" dirty="0" err="1"/>
              <a:t>Vitaliy</a:t>
            </a:r>
            <a:r>
              <a:rPr lang="en-GB" dirty="0"/>
              <a:t> </a:t>
            </a:r>
            <a:r>
              <a:rPr lang="en-GB" dirty="0" err="1"/>
              <a:t>Kurlin</a:t>
            </a:r>
            <a:endParaRPr lang="en-GB" dirty="0"/>
          </a:p>
          <a:p>
            <a:endParaRPr lang="en-GB" dirty="0"/>
          </a:p>
          <a:p>
            <a:r>
              <a:rPr lang="en-GB" dirty="0">
                <a:solidFill>
                  <a:srgbClr val="86CCE8"/>
                </a:solidFill>
                <a:hlinkClick r:id="rId3">
                  <a:extLst>
                    <a:ext uri="{A12FA001-AC4F-418D-AE19-62706E023703}">
                      <ahyp:hlinkClr xmlns:ahyp="http://schemas.microsoft.com/office/drawing/2018/hyperlinkcolor" val="tx"/>
                    </a:ext>
                  </a:extLst>
                </a:hlinkClick>
              </a:rPr>
              <a:t>https://bit.ly/39B9Aa6</a:t>
            </a:r>
            <a:r>
              <a:rPr lang="en-GB" dirty="0">
                <a:solidFill>
                  <a:srgbClr val="86CCE8"/>
                </a:solidFill>
              </a:rPr>
              <a:t>  </a:t>
            </a:r>
          </a:p>
        </p:txBody>
      </p:sp>
      <p:pic>
        <p:nvPicPr>
          <p:cNvPr id="9" name="Picture 8">
            <a:extLst>
              <a:ext uri="{FF2B5EF4-FFF2-40B4-BE49-F238E27FC236}">
                <a16:creationId xmlns:a16="http://schemas.microsoft.com/office/drawing/2014/main" id="{A4F910F0-7F03-25B9-E19B-95D17CC14F1E}"/>
              </a:ext>
            </a:extLst>
          </p:cNvPr>
          <p:cNvPicPr>
            <a:picLocks noChangeAspect="1"/>
          </p:cNvPicPr>
          <p:nvPr/>
        </p:nvPicPr>
        <p:blipFill>
          <a:blip r:embed="rId4"/>
          <a:stretch>
            <a:fillRect/>
          </a:stretch>
        </p:blipFill>
        <p:spPr>
          <a:xfrm>
            <a:off x="6286399" y="4148238"/>
            <a:ext cx="916752" cy="910721"/>
          </a:xfrm>
          <a:prstGeom prst="rect">
            <a:avLst/>
          </a:prstGeom>
        </p:spPr>
      </p:pic>
      <p:pic>
        <p:nvPicPr>
          <p:cNvPr id="11" name="Picture 10">
            <a:extLst>
              <a:ext uri="{FF2B5EF4-FFF2-40B4-BE49-F238E27FC236}">
                <a16:creationId xmlns:a16="http://schemas.microsoft.com/office/drawing/2014/main" id="{C61951F1-2BA2-B805-8955-0753AF18C4E1}"/>
              </a:ext>
            </a:extLst>
          </p:cNvPr>
          <p:cNvPicPr>
            <a:picLocks noChangeAspect="1"/>
          </p:cNvPicPr>
          <p:nvPr/>
        </p:nvPicPr>
        <p:blipFill>
          <a:blip r:embed="rId5"/>
          <a:stretch>
            <a:fillRect/>
          </a:stretch>
        </p:blipFill>
        <p:spPr>
          <a:xfrm>
            <a:off x="947456" y="4148239"/>
            <a:ext cx="916752" cy="898658"/>
          </a:xfrm>
          <a:prstGeom prst="rect">
            <a:avLst/>
          </a:prstGeom>
        </p:spPr>
      </p:pic>
    </p:spTree>
    <p:extLst>
      <p:ext uri="{BB962C8B-B14F-4D97-AF65-F5344CB8AC3E}">
        <p14:creationId xmlns:p14="http://schemas.microsoft.com/office/powerpoint/2010/main" val="720779054"/>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p:txBody>
          <a:bodyPr>
            <a:normAutofit/>
          </a:bodyPr>
          <a:lstStyle/>
          <a:p>
            <a:pPr marL="342900" indent="-342900">
              <a:lnSpc>
                <a:spcPct val="100000"/>
              </a:lnSpc>
              <a:spcAft>
                <a:spcPts val="4000"/>
              </a:spcAft>
              <a:buFont typeface="Arial" panose="020B0604020202020204" pitchFamily="34" charset="0"/>
              <a:buChar char="•"/>
            </a:pPr>
            <a:r>
              <a:rPr lang="en-US" dirty="0"/>
              <a:t>LIV.INNO to become leading Centre for Innovation in Data Intensive Science.</a:t>
            </a:r>
          </a:p>
          <a:p>
            <a:pPr marL="342900" indent="-342900">
              <a:lnSpc>
                <a:spcPct val="100000"/>
              </a:lnSpc>
              <a:spcAft>
                <a:spcPts val="4000"/>
              </a:spcAft>
              <a:buFont typeface="Arial" panose="020B0604020202020204" pitchFamily="34" charset="0"/>
              <a:buChar char="•"/>
            </a:pPr>
            <a:r>
              <a:rPr lang="en-US" dirty="0"/>
              <a:t>Our research will </a:t>
            </a:r>
            <a:r>
              <a:rPr lang="en-US" u="sng" dirty="0"/>
              <a:t>drive STFC science</a:t>
            </a:r>
            <a:r>
              <a:rPr lang="en-US" dirty="0"/>
              <a:t> and is expected to have a </a:t>
            </a:r>
            <a:r>
              <a:rPr lang="en-US" u="sng" dirty="0"/>
              <a:t>structuring effect on LCR</a:t>
            </a:r>
            <a:r>
              <a:rPr lang="en-US" dirty="0"/>
              <a:t> with high economic and society impact.  </a:t>
            </a:r>
          </a:p>
          <a:p>
            <a:pPr marL="342900" indent="-342900">
              <a:lnSpc>
                <a:spcPct val="100000"/>
              </a:lnSpc>
              <a:spcAft>
                <a:spcPts val="4000"/>
              </a:spcAft>
              <a:buFont typeface="Arial" panose="020B0604020202020204" pitchFamily="34" charset="0"/>
              <a:buChar char="•"/>
            </a:pPr>
            <a:r>
              <a:rPr lang="en-US" dirty="0"/>
              <a:t>Our structured training will </a:t>
            </a:r>
            <a:r>
              <a:rPr lang="en-US" u="sng" dirty="0"/>
              <a:t>boost the employability</a:t>
            </a:r>
            <a:r>
              <a:rPr lang="en-US" dirty="0"/>
              <a:t> of our students.</a:t>
            </a:r>
          </a:p>
          <a:p>
            <a:pPr marL="342900" indent="-342900">
              <a:lnSpc>
                <a:spcPct val="100000"/>
              </a:lnSpc>
              <a:spcAft>
                <a:spcPts val="4000"/>
              </a:spcAft>
              <a:buFont typeface="Arial" panose="020B0604020202020204" pitchFamily="34" charset="0"/>
              <a:buChar char="•"/>
            </a:pPr>
            <a:r>
              <a:rPr lang="en-US" dirty="0"/>
              <a:t>Today marks the start of a major initiative – </a:t>
            </a:r>
            <a:r>
              <a:rPr lang="en-US" b="1" u="sng" dirty="0">
                <a:solidFill>
                  <a:srgbClr val="86CCE8"/>
                </a:solidFill>
              </a:rPr>
              <a:t>get involved!</a:t>
            </a:r>
          </a:p>
          <a:p>
            <a:pPr>
              <a:lnSpc>
                <a:spcPct val="100000"/>
              </a:lnSpc>
              <a:spcAft>
                <a:spcPts val="4000"/>
              </a:spcAft>
            </a:pPr>
            <a:endParaRPr lang="en-US" dirty="0"/>
          </a:p>
        </p:txBody>
      </p:sp>
    </p:spTree>
    <p:extLst>
      <p:ext uri="{BB962C8B-B14F-4D97-AF65-F5344CB8AC3E}">
        <p14:creationId xmlns:p14="http://schemas.microsoft.com/office/powerpoint/2010/main" val="3390368379"/>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 logo.eps">
            <a:extLst>
              <a:ext uri="{FF2B5EF4-FFF2-40B4-BE49-F238E27FC236}">
                <a16:creationId xmlns:a16="http://schemas.microsoft.com/office/drawing/2014/main" id="{A037A3BF-2DAA-4E9A-B9C8-82B921C8C2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45697" y="6303044"/>
            <a:ext cx="1197197" cy="368130"/>
          </a:xfrm>
          <a:prstGeom prst="rect">
            <a:avLst/>
          </a:prstGeom>
        </p:spPr>
      </p:pic>
      <p:pic>
        <p:nvPicPr>
          <p:cNvPr id="4" name="Picture 3" descr="UoL - Logo - Reversed.eps">
            <a:extLst>
              <a:ext uri="{FF2B5EF4-FFF2-40B4-BE49-F238E27FC236}">
                <a16:creationId xmlns:a16="http://schemas.microsoft.com/office/drawing/2014/main" id="{2BBBFF0A-9E3D-4BAC-932B-7521BDC34D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62111" y="6282065"/>
            <a:ext cx="1640441" cy="41951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27224465-E53E-4420-AF7F-CC6FF6E1B9EC}"/>
              </a:ext>
            </a:extLst>
          </p:cNvPr>
          <p:cNvPicPr>
            <a:picLocks noChangeAspect="1"/>
          </p:cNvPicPr>
          <p:nvPr/>
        </p:nvPicPr>
        <p:blipFill>
          <a:blip r:embed="rId5"/>
          <a:stretch>
            <a:fillRect/>
          </a:stretch>
        </p:blipFill>
        <p:spPr>
          <a:xfrm>
            <a:off x="365171" y="6230553"/>
            <a:ext cx="1482679" cy="379623"/>
          </a:xfrm>
          <a:prstGeom prst="rect">
            <a:avLst/>
          </a:prstGeom>
        </p:spPr>
      </p:pic>
    </p:spTree>
    <p:extLst>
      <p:ext uri="{BB962C8B-B14F-4D97-AF65-F5344CB8AC3E}">
        <p14:creationId xmlns:p14="http://schemas.microsoft.com/office/powerpoint/2010/main" val="258438331"/>
      </p:ext>
    </p:extLst>
  </p:cSld>
  <p:clrMapOvr>
    <a:masterClrMapping/>
  </p:clrMapOvr>
  <mc:AlternateContent xmlns:mc="http://schemas.openxmlformats.org/markup-compatibility/2006" xmlns:p14="http://schemas.microsoft.com/office/powerpoint/2010/main">
    <mc:Choice Requires="p14">
      <p:transition spd="slow" p14:dur="4000" advTm="1800000">
        <p14:vortex dir="r"/>
      </p:transition>
    </mc:Choice>
    <mc:Fallback xmlns="">
      <p:transition spd="slow" advTm="180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FCDA-B852-6C3D-3FDA-06C804E404AC}"/>
              </a:ext>
            </a:extLst>
          </p:cNvPr>
          <p:cNvSpPr>
            <a:spLocks noGrp="1"/>
          </p:cNvSpPr>
          <p:nvPr>
            <p:ph type="title"/>
          </p:nvPr>
        </p:nvSpPr>
        <p:spPr/>
        <p:txBody>
          <a:bodyPr/>
          <a:lstStyle/>
          <a:p>
            <a:r>
              <a:rPr lang="en-GB" dirty="0"/>
              <a:t>Agenda</a:t>
            </a:r>
          </a:p>
        </p:txBody>
      </p:sp>
      <p:pic>
        <p:nvPicPr>
          <p:cNvPr id="5" name="Picture 4">
            <a:extLst>
              <a:ext uri="{FF2B5EF4-FFF2-40B4-BE49-F238E27FC236}">
                <a16:creationId xmlns:a16="http://schemas.microsoft.com/office/drawing/2014/main" id="{E5C2108A-84EC-29AD-9674-1C32FA76E7E9}"/>
              </a:ext>
            </a:extLst>
          </p:cNvPr>
          <p:cNvPicPr>
            <a:picLocks noChangeAspect="1"/>
          </p:cNvPicPr>
          <p:nvPr/>
        </p:nvPicPr>
        <p:blipFill>
          <a:blip r:embed="rId2"/>
          <a:stretch>
            <a:fillRect/>
          </a:stretch>
        </p:blipFill>
        <p:spPr>
          <a:xfrm>
            <a:off x="913166" y="1552857"/>
            <a:ext cx="4501743" cy="4148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0A53C985-F5D3-8B95-EEB6-8892EC4D217B}"/>
              </a:ext>
            </a:extLst>
          </p:cNvPr>
          <p:cNvPicPr>
            <a:picLocks noChangeAspect="1"/>
          </p:cNvPicPr>
          <p:nvPr/>
        </p:nvPicPr>
        <p:blipFill>
          <a:blip r:embed="rId3"/>
          <a:stretch>
            <a:fillRect/>
          </a:stretch>
        </p:blipFill>
        <p:spPr>
          <a:xfrm>
            <a:off x="5753788" y="1552857"/>
            <a:ext cx="5853529" cy="4148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9353171"/>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image.jpg">
            <a:extLst>
              <a:ext uri="{FF2B5EF4-FFF2-40B4-BE49-F238E27FC236}">
                <a16:creationId xmlns:a16="http://schemas.microsoft.com/office/drawing/2014/main" id="{987EF21A-89C4-407A-8BFC-113EEA6D39C6}"/>
              </a:ext>
            </a:extLst>
          </p:cNvPr>
          <p:cNvPicPr>
            <a:picLocks noChangeAspect="1"/>
          </p:cNvPicPr>
          <p:nvPr/>
        </p:nvPicPr>
        <p:blipFill rotWithShape="1">
          <a:blip r:embed="rId3">
            <a:extLst>
              <a:ext uri="{28A0092B-C50C-407E-A947-70E740481C1C}">
                <a14:useLocalDpi xmlns:a14="http://schemas.microsoft.com/office/drawing/2010/main" val="0"/>
              </a:ext>
            </a:extLst>
          </a:blip>
          <a:srcRect b="44589"/>
          <a:stretch/>
        </p:blipFill>
        <p:spPr>
          <a:xfrm>
            <a:off x="0" y="-2022768"/>
            <a:ext cx="12192000" cy="9553868"/>
          </a:xfrm>
          <a:prstGeom prst="rect">
            <a:avLst/>
          </a:prstGeom>
        </p:spPr>
      </p:pic>
      <p:sp>
        <p:nvSpPr>
          <p:cNvPr id="16" name="Rectangle 15"/>
          <p:cNvSpPr/>
          <p:nvPr/>
        </p:nvSpPr>
        <p:spPr>
          <a:xfrm>
            <a:off x="1988024" y="4647792"/>
            <a:ext cx="3753134" cy="1351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bg1"/>
              </a:solidFill>
            </a:endParaRPr>
          </a:p>
        </p:txBody>
      </p:sp>
      <p:pic>
        <p:nvPicPr>
          <p:cNvPr id="5" name="Picture 4" descr="jm logo.eps">
            <a:extLst>
              <a:ext uri="{FF2B5EF4-FFF2-40B4-BE49-F238E27FC236}">
                <a16:creationId xmlns:a16="http://schemas.microsoft.com/office/drawing/2014/main" id="{5490EDC1-D3DE-4748-A029-2D7DAB9F1C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15163" y="5896099"/>
            <a:ext cx="1197197" cy="368130"/>
          </a:xfrm>
          <a:prstGeom prst="rect">
            <a:avLst/>
          </a:prstGeom>
        </p:spPr>
      </p:pic>
      <p:pic>
        <p:nvPicPr>
          <p:cNvPr id="6" name="Picture 5" descr="UoL - Logo - Reversed.eps">
            <a:extLst>
              <a:ext uri="{FF2B5EF4-FFF2-40B4-BE49-F238E27FC236}">
                <a16:creationId xmlns:a16="http://schemas.microsoft.com/office/drawing/2014/main" id="{56B210FA-0CA9-4E37-BD9E-01F389699B5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46393" y="5842968"/>
            <a:ext cx="1899215" cy="485690"/>
          </a:xfrm>
          <a:prstGeom prst="rect">
            <a:avLst/>
          </a:prstGeom>
        </p:spPr>
      </p:pic>
      <p:pic>
        <p:nvPicPr>
          <p:cNvPr id="7" name="Content Placeholder 4" descr="A picture containing icon&#10;&#10;Description automatically generated">
            <a:extLst>
              <a:ext uri="{FF2B5EF4-FFF2-40B4-BE49-F238E27FC236}">
                <a16:creationId xmlns:a16="http://schemas.microsoft.com/office/drawing/2014/main" id="{DE8595FE-D41E-4758-A1B8-D2786246A1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5085" y="5913463"/>
            <a:ext cx="1441753" cy="370869"/>
          </a:xfrm>
          <a:prstGeom prst="rect">
            <a:avLst/>
          </a:prstGeom>
        </p:spPr>
      </p:pic>
    </p:spTree>
    <p:extLst>
      <p:ext uri="{BB962C8B-B14F-4D97-AF65-F5344CB8AC3E}">
        <p14:creationId xmlns:p14="http://schemas.microsoft.com/office/powerpoint/2010/main" val="3063071483"/>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 logo.eps">
            <a:extLst>
              <a:ext uri="{FF2B5EF4-FFF2-40B4-BE49-F238E27FC236}">
                <a16:creationId xmlns:a16="http://schemas.microsoft.com/office/drawing/2014/main" id="{A037A3BF-2DAA-4E9A-B9C8-82B921C8C2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45697" y="6303044"/>
            <a:ext cx="1197197" cy="368130"/>
          </a:xfrm>
          <a:prstGeom prst="rect">
            <a:avLst/>
          </a:prstGeom>
        </p:spPr>
      </p:pic>
      <p:pic>
        <p:nvPicPr>
          <p:cNvPr id="4" name="Picture 3" descr="UoL - Logo - Reversed.eps">
            <a:extLst>
              <a:ext uri="{FF2B5EF4-FFF2-40B4-BE49-F238E27FC236}">
                <a16:creationId xmlns:a16="http://schemas.microsoft.com/office/drawing/2014/main" id="{2BBBFF0A-9E3D-4BAC-932B-7521BDC34D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62111" y="6282065"/>
            <a:ext cx="1640441" cy="41951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27224465-E53E-4420-AF7F-CC6FF6E1B9EC}"/>
              </a:ext>
            </a:extLst>
          </p:cNvPr>
          <p:cNvPicPr>
            <a:picLocks noChangeAspect="1"/>
          </p:cNvPicPr>
          <p:nvPr/>
        </p:nvPicPr>
        <p:blipFill>
          <a:blip r:embed="rId5"/>
          <a:stretch>
            <a:fillRect/>
          </a:stretch>
        </p:blipFill>
        <p:spPr>
          <a:xfrm>
            <a:off x="365171" y="6230553"/>
            <a:ext cx="1482679" cy="379623"/>
          </a:xfrm>
          <a:prstGeom prst="rect">
            <a:avLst/>
          </a:prstGeom>
        </p:spPr>
      </p:pic>
    </p:spTree>
    <p:extLst>
      <p:ext uri="{BB962C8B-B14F-4D97-AF65-F5344CB8AC3E}">
        <p14:creationId xmlns:p14="http://schemas.microsoft.com/office/powerpoint/2010/main" val="1001077805"/>
      </p:ext>
    </p:extLst>
  </p:cSld>
  <p:clrMapOvr>
    <a:masterClrMapping/>
  </p:clrMapOvr>
  <mc:AlternateContent xmlns:mc="http://schemas.openxmlformats.org/markup-compatibility/2006" xmlns:p14="http://schemas.microsoft.com/office/powerpoint/2010/main">
    <mc:Choice Requires="p14">
      <p:transition spd="med" p14:dur="700" advTm="1800000">
        <p:fade/>
      </p:transition>
    </mc:Choice>
    <mc:Fallback xmlns="">
      <p:transition spd="med" advTm="180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4661"/>
        </a:solidFill>
        <a:effectLst/>
      </p:bgPr>
    </p:bg>
    <p:spTree>
      <p:nvGrpSpPr>
        <p:cNvPr id="1" name=""/>
        <p:cNvGrpSpPr/>
        <p:nvPr/>
      </p:nvGrpSpPr>
      <p:grpSpPr>
        <a:xfrm>
          <a:off x="0" y="0"/>
          <a:ext cx="0" cy="0"/>
          <a:chOff x="0" y="0"/>
          <a:chExt cx="0" cy="0"/>
        </a:xfrm>
      </p:grpSpPr>
      <p:pic>
        <p:nvPicPr>
          <p:cNvPr id="5" name="Picture 2" descr="New £210 million centre to advance AI and quantum computing – UKRI">
            <a:extLst>
              <a:ext uri="{FF2B5EF4-FFF2-40B4-BE49-F238E27FC236}">
                <a16:creationId xmlns:a16="http://schemas.microsoft.com/office/drawing/2014/main" id="{1E54472E-467D-4698-81E3-027A08C0A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019"/>
          <a:stretch/>
        </p:blipFill>
        <p:spPr bwMode="auto">
          <a:xfrm>
            <a:off x="838200" y="1510912"/>
            <a:ext cx="2831371" cy="1509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4027B4-BA6C-F14F-BDA2-4EFD6A9BE4DE}"/>
              </a:ext>
            </a:extLst>
          </p:cNvPr>
          <p:cNvSpPr>
            <a:spLocks noGrp="1"/>
          </p:cNvSpPr>
          <p:nvPr>
            <p:ph type="title"/>
          </p:nvPr>
        </p:nvSpPr>
        <p:spPr/>
        <p:txBody>
          <a:bodyPr/>
          <a:lstStyle/>
          <a:p>
            <a:r>
              <a:rPr lang="en-US" dirty="0"/>
              <a:t>Training environment</a:t>
            </a:r>
          </a:p>
        </p:txBody>
      </p:sp>
      <p:sp>
        <p:nvSpPr>
          <p:cNvPr id="3" name="Content Placeholder 2">
            <a:extLst>
              <a:ext uri="{FF2B5EF4-FFF2-40B4-BE49-F238E27FC236}">
                <a16:creationId xmlns:a16="http://schemas.microsoft.com/office/drawing/2014/main" id="{D69AFAEA-2E99-DA43-A75F-054B41D8DDF5}"/>
              </a:ext>
            </a:extLst>
          </p:cNvPr>
          <p:cNvSpPr>
            <a:spLocks noGrp="1"/>
          </p:cNvSpPr>
          <p:nvPr>
            <p:ph idx="1"/>
          </p:nvPr>
        </p:nvSpPr>
        <p:spPr>
          <a:xfrm>
            <a:off x="838200" y="3319272"/>
            <a:ext cx="8857974" cy="2692908"/>
          </a:xfrm>
        </p:spPr>
        <p:txBody>
          <a:bodyPr>
            <a:normAutofit/>
          </a:bodyPr>
          <a:lstStyle/>
          <a:p>
            <a:pPr marL="342900" indent="-342900">
              <a:lnSpc>
                <a:spcPct val="100000"/>
              </a:lnSpc>
              <a:spcAft>
                <a:spcPts val="1800"/>
              </a:spcAft>
              <a:buFont typeface="Arial" panose="020B0604020202020204" pitchFamily="34" charset="0"/>
              <a:buChar char="•"/>
            </a:pPr>
            <a:r>
              <a:rPr lang="en-GB" sz="1800" dirty="0">
                <a:latin typeface="Montserrat Medium" panose="00000600000000000000" pitchFamily="2" charset="0"/>
              </a:rPr>
              <a:t>Liverpool has </a:t>
            </a:r>
            <a:r>
              <a:rPr lang="en-GB" sz="1800" u="sng" dirty="0">
                <a:latin typeface="Montserrat Medium" panose="00000600000000000000" pitchFamily="2" charset="0"/>
              </a:rPr>
              <a:t>outstanding track record</a:t>
            </a:r>
            <a:r>
              <a:rPr lang="en-GB" sz="1800" dirty="0">
                <a:latin typeface="Montserrat Medium" panose="00000600000000000000" pitchFamily="2" charset="0"/>
              </a:rPr>
              <a:t> in postgraduate training</a:t>
            </a:r>
          </a:p>
          <a:p>
            <a:pPr marL="342900" indent="-342900">
              <a:lnSpc>
                <a:spcPct val="100000"/>
              </a:lnSpc>
              <a:spcAft>
                <a:spcPts val="1800"/>
              </a:spcAft>
              <a:buFont typeface="Arial" panose="020B0604020202020204" pitchFamily="34" charset="0"/>
              <a:buChar char="•"/>
            </a:pPr>
            <a:r>
              <a:rPr lang="en-GB" sz="1800" u="sng" dirty="0">
                <a:latin typeface="Montserrat Medium" panose="00000600000000000000" pitchFamily="2" charset="0"/>
              </a:rPr>
              <a:t>Cohort-based training</a:t>
            </a:r>
            <a:r>
              <a:rPr lang="en-GB" sz="1800" dirty="0">
                <a:latin typeface="Montserrat Medium" panose="00000600000000000000" pitchFamily="2" charset="0"/>
              </a:rPr>
              <a:t> in data science, research and innovation, complementary skills, and courses offered by partners</a:t>
            </a:r>
          </a:p>
          <a:p>
            <a:pPr marL="342900" indent="-342900">
              <a:lnSpc>
                <a:spcPct val="100000"/>
              </a:lnSpc>
              <a:spcAft>
                <a:spcPts val="1800"/>
              </a:spcAft>
              <a:buFont typeface="Arial" panose="020B0604020202020204" pitchFamily="34" charset="0"/>
              <a:buChar char="•"/>
            </a:pPr>
            <a:r>
              <a:rPr lang="en-GB" sz="1800" u="sng" dirty="0">
                <a:latin typeface="Montserrat Medium" panose="00000600000000000000" pitchFamily="2" charset="0"/>
              </a:rPr>
              <a:t>Inclusive environment</a:t>
            </a:r>
            <a:r>
              <a:rPr lang="en-GB" sz="1800" dirty="0">
                <a:latin typeface="Montserrat Medium" panose="00000600000000000000" pitchFamily="2" charset="0"/>
              </a:rPr>
              <a:t> that offers some unique opportunities for LIV.INNO students (e.g. CUWIP)</a:t>
            </a:r>
          </a:p>
          <a:p>
            <a:pPr marL="342900" indent="-342900">
              <a:lnSpc>
                <a:spcPct val="100000"/>
              </a:lnSpc>
              <a:spcAft>
                <a:spcPts val="1800"/>
              </a:spcAft>
              <a:buFont typeface="Arial" panose="020B0604020202020204" pitchFamily="34" charset="0"/>
              <a:buChar char="•"/>
            </a:pPr>
            <a:r>
              <a:rPr lang="en-GB" sz="1800" dirty="0">
                <a:solidFill>
                  <a:srgbClr val="86CCE8"/>
                </a:solidFill>
                <a:latin typeface="Montserrat Medium" panose="00000600000000000000" pitchFamily="2" charset="0"/>
              </a:rPr>
              <a:t>More in David’s talk</a:t>
            </a:r>
          </a:p>
        </p:txBody>
      </p:sp>
      <p:pic>
        <p:nvPicPr>
          <p:cNvPr id="1026" name="Picture 2" descr="The Cockcroft Institute » Advanced Researcher Career Skills School held in  Liverpool">
            <a:extLst>
              <a:ext uri="{FF2B5EF4-FFF2-40B4-BE49-F238E27FC236}">
                <a16:creationId xmlns:a16="http://schemas.microsoft.com/office/drawing/2014/main" id="{8F2B053F-89EE-4709-8FE0-2ACB22E9B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571" y="1511377"/>
            <a:ext cx="3734145" cy="15097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om with tables and chairs&#10;&#10;Description automatically generated with low confidence">
            <a:extLst>
              <a:ext uri="{FF2B5EF4-FFF2-40B4-BE49-F238E27FC236}">
                <a16:creationId xmlns:a16="http://schemas.microsoft.com/office/drawing/2014/main" id="{0C9512B3-3509-40DB-A339-276F0256953E}"/>
              </a:ext>
            </a:extLst>
          </p:cNvPr>
          <p:cNvPicPr>
            <a:picLocks noChangeAspect="1"/>
          </p:cNvPicPr>
          <p:nvPr/>
        </p:nvPicPr>
        <p:blipFill rotWithShape="1">
          <a:blip r:embed="rId5"/>
          <a:srcRect l="1" t="26332" r="690" b="11263"/>
          <a:stretch/>
        </p:blipFill>
        <p:spPr>
          <a:xfrm>
            <a:off x="7403716" y="1511378"/>
            <a:ext cx="3203324" cy="1509703"/>
          </a:xfrm>
          <a:prstGeom prst="rect">
            <a:avLst/>
          </a:prstGeom>
        </p:spPr>
      </p:pic>
      <p:pic>
        <p:nvPicPr>
          <p:cNvPr id="7" name="Picture 6">
            <a:extLst>
              <a:ext uri="{FF2B5EF4-FFF2-40B4-BE49-F238E27FC236}">
                <a16:creationId xmlns:a16="http://schemas.microsoft.com/office/drawing/2014/main" id="{112B552D-4CA4-4813-1F3B-4AF4F7A9AEBB}"/>
              </a:ext>
            </a:extLst>
          </p:cNvPr>
          <p:cNvPicPr>
            <a:picLocks noChangeAspect="1"/>
          </p:cNvPicPr>
          <p:nvPr/>
        </p:nvPicPr>
        <p:blipFill>
          <a:blip r:embed="rId6"/>
          <a:stretch>
            <a:fillRect/>
          </a:stretch>
        </p:blipFill>
        <p:spPr>
          <a:xfrm>
            <a:off x="9786585" y="3246688"/>
            <a:ext cx="1906723" cy="2692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497967"/>
      </p:ext>
    </p:extLst>
  </p:cSld>
  <p:clrMapOvr>
    <a:masterClrMapping/>
  </p:clrMapOvr>
  <mc:AlternateContent xmlns:mc="http://schemas.openxmlformats.org/markup-compatibility/2006" xmlns:p14="http://schemas.microsoft.com/office/powerpoint/2010/main">
    <mc:Choice Requires="p14">
      <p:transition p14:dur="0" advTm="1800000"/>
    </mc:Choice>
    <mc:Fallback xmlns="">
      <p:transition advTm="18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FCDA-B852-6C3D-3FDA-06C804E404AC}"/>
              </a:ext>
            </a:extLst>
          </p:cNvPr>
          <p:cNvSpPr>
            <a:spLocks noGrp="1"/>
          </p:cNvSpPr>
          <p:nvPr>
            <p:ph type="title"/>
          </p:nvPr>
        </p:nvSpPr>
        <p:spPr/>
        <p:txBody>
          <a:bodyPr/>
          <a:lstStyle/>
          <a:p>
            <a:r>
              <a:rPr lang="en-GB" dirty="0"/>
              <a:t>Leadership in PGR education</a:t>
            </a:r>
          </a:p>
        </p:txBody>
      </p:sp>
      <p:sp>
        <p:nvSpPr>
          <p:cNvPr id="3" name="Content Placeholder 2">
            <a:extLst>
              <a:ext uri="{FF2B5EF4-FFF2-40B4-BE49-F238E27FC236}">
                <a16:creationId xmlns:a16="http://schemas.microsoft.com/office/drawing/2014/main" id="{ED2DCCE9-A358-331E-C83F-4739486329BD}"/>
              </a:ext>
            </a:extLst>
          </p:cNvPr>
          <p:cNvSpPr>
            <a:spLocks noGrp="1"/>
          </p:cNvSpPr>
          <p:nvPr>
            <p:ph idx="1"/>
          </p:nvPr>
        </p:nvSpPr>
        <p:spPr/>
        <p:txBody>
          <a:bodyPr/>
          <a:lstStyle/>
          <a:p>
            <a:pPr marL="342900" indent="-342900">
              <a:lnSpc>
                <a:spcPct val="150000"/>
              </a:lnSpc>
              <a:buFont typeface="Arial" panose="020B0604020202020204" pitchFamily="34" charset="0"/>
              <a:buChar char="•"/>
            </a:pPr>
            <a:r>
              <a:rPr lang="en-GB" dirty="0"/>
              <a:t>5 Marie Curie ITNs, ~100 Fellows</a:t>
            </a:r>
          </a:p>
          <a:p>
            <a:pPr marL="342900" indent="-342900">
              <a:lnSpc>
                <a:spcPct val="150000"/>
              </a:lnSpc>
              <a:buFont typeface="Arial" panose="020B0604020202020204" pitchFamily="34" charset="0"/>
              <a:buChar char="•"/>
            </a:pPr>
            <a:endParaRPr lang="en-GB" dirty="0"/>
          </a:p>
          <a:p>
            <a:pPr marL="342900" indent="-342900">
              <a:lnSpc>
                <a:spcPct val="150000"/>
              </a:lnSpc>
              <a:buFont typeface="Arial" panose="020B0604020202020204" pitchFamily="34" charset="0"/>
              <a:buChar char="•"/>
            </a:pPr>
            <a:r>
              <a:rPr lang="en-GB" dirty="0"/>
              <a:t>STFC CDT in Data Science, LIV.DAT, 36 students</a:t>
            </a:r>
          </a:p>
          <a:p>
            <a:pPr marL="342900" indent="-342900">
              <a:lnSpc>
                <a:spcPct val="150000"/>
              </a:lnSpc>
              <a:buFont typeface="Arial" panose="020B0604020202020204" pitchFamily="34" charset="0"/>
              <a:buChar char="•"/>
            </a:pPr>
            <a:endParaRPr lang="en-GB" dirty="0"/>
          </a:p>
          <a:p>
            <a:pPr marL="342900" indent="-342900">
              <a:lnSpc>
                <a:spcPct val="150000"/>
              </a:lnSpc>
              <a:buFont typeface="Arial" panose="020B0604020202020204" pitchFamily="34" charset="0"/>
              <a:buChar char="•"/>
            </a:pPr>
            <a:r>
              <a:rPr lang="en-GB" dirty="0"/>
              <a:t>Lead or partner in EPSRC CDTs</a:t>
            </a:r>
          </a:p>
          <a:p>
            <a:pPr marL="342900" indent="-342900">
              <a:lnSpc>
                <a:spcPct val="150000"/>
              </a:lnSpc>
              <a:buFont typeface="Arial" panose="020B0604020202020204" pitchFamily="34" charset="0"/>
              <a:buChar char="•"/>
            </a:pPr>
            <a:endParaRPr lang="en-GB" dirty="0"/>
          </a:p>
          <a:p>
            <a:pPr marL="342900" indent="-342900">
              <a:lnSpc>
                <a:spcPct val="150000"/>
              </a:lnSpc>
              <a:buFont typeface="Arial" panose="020B0604020202020204" pitchFamily="34" charset="0"/>
              <a:buChar char="•"/>
            </a:pPr>
            <a:r>
              <a:rPr lang="en-GB" dirty="0"/>
              <a:t>STFC Education Training and Careers Committee</a:t>
            </a:r>
          </a:p>
          <a:p>
            <a:endParaRPr lang="en-GB" dirty="0"/>
          </a:p>
        </p:txBody>
      </p:sp>
      <p:grpSp>
        <p:nvGrpSpPr>
          <p:cNvPr id="12" name="Group 11">
            <a:extLst>
              <a:ext uri="{FF2B5EF4-FFF2-40B4-BE49-F238E27FC236}">
                <a16:creationId xmlns:a16="http://schemas.microsoft.com/office/drawing/2014/main" id="{210A8FB0-B9EA-D2E7-B786-FBC24EB1251A}"/>
              </a:ext>
            </a:extLst>
          </p:cNvPr>
          <p:cNvGrpSpPr/>
          <p:nvPr/>
        </p:nvGrpSpPr>
        <p:grpSpPr>
          <a:xfrm>
            <a:off x="8680174" y="1457739"/>
            <a:ext cx="2372139" cy="4200939"/>
            <a:chOff x="8680174" y="1457739"/>
            <a:chExt cx="2372139" cy="4200939"/>
          </a:xfrm>
        </p:grpSpPr>
        <p:sp>
          <p:nvSpPr>
            <p:cNvPr id="11" name="Rectangle 10">
              <a:extLst>
                <a:ext uri="{FF2B5EF4-FFF2-40B4-BE49-F238E27FC236}">
                  <a16:creationId xmlns:a16="http://schemas.microsoft.com/office/drawing/2014/main" id="{0AE030E2-CECC-7FA1-902C-12AD6B5885E9}"/>
                </a:ext>
              </a:extLst>
            </p:cNvPr>
            <p:cNvSpPr/>
            <p:nvPr/>
          </p:nvSpPr>
          <p:spPr>
            <a:xfrm>
              <a:off x="8680174" y="1457739"/>
              <a:ext cx="2372139" cy="42009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descr="Logo_ditanet_final_colour">
              <a:extLst>
                <a:ext uri="{FF2B5EF4-FFF2-40B4-BE49-F238E27FC236}">
                  <a16:creationId xmlns:a16="http://schemas.microsoft.com/office/drawing/2014/main" id="{7B4F118A-BBBB-2D8F-A904-5A46BC463A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9343" y="1564131"/>
              <a:ext cx="2197443" cy="41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Cockcroft\Proposal\Marie Curie ITN\oPAC\Logo\oPAC-logo-cmyk.jpg">
              <a:extLst>
                <a:ext uri="{FF2B5EF4-FFF2-40B4-BE49-F238E27FC236}">
                  <a16:creationId xmlns:a16="http://schemas.microsoft.com/office/drawing/2014/main" id="{2DDE82FC-41F1-8D1A-A9E9-94DFD1BBF9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9870" y="3133027"/>
              <a:ext cx="1229650" cy="42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9">
              <a:extLst>
                <a:ext uri="{FF2B5EF4-FFF2-40B4-BE49-F238E27FC236}">
                  <a16:creationId xmlns:a16="http://schemas.microsoft.com/office/drawing/2014/main" id="{4EADB5F2-4660-396B-EA2A-01A896765FF8}"/>
                </a:ext>
              </a:extLst>
            </p:cNvPr>
            <p:cNvGrpSpPr>
              <a:grpSpLocks/>
            </p:cNvGrpSpPr>
            <p:nvPr/>
          </p:nvGrpSpPr>
          <p:grpSpPr bwMode="auto">
            <a:xfrm>
              <a:off x="9059680" y="2199504"/>
              <a:ext cx="1499361" cy="611379"/>
              <a:chOff x="7296729" y="93482"/>
              <a:chExt cx="1656184" cy="764704"/>
            </a:xfrm>
          </p:grpSpPr>
          <p:sp>
            <p:nvSpPr>
              <p:cNvPr id="7" name="Rectangle 8">
                <a:extLst>
                  <a:ext uri="{FF2B5EF4-FFF2-40B4-BE49-F238E27FC236}">
                    <a16:creationId xmlns:a16="http://schemas.microsoft.com/office/drawing/2014/main" id="{05CEB4F1-F244-B05E-21D3-CEE832D8ED79}"/>
                  </a:ext>
                </a:extLst>
              </p:cNvPr>
              <p:cNvSpPr>
                <a:spLocks noChangeArrowheads="1"/>
              </p:cNvSpPr>
              <p:nvPr/>
            </p:nvSpPr>
            <p:spPr bwMode="auto">
              <a:xfrm>
                <a:off x="7296729" y="93482"/>
                <a:ext cx="1656184" cy="764704"/>
              </a:xfrm>
              <a:prstGeom prst="rect">
                <a:avLst/>
              </a:prstGeom>
              <a:solidFill>
                <a:schemeClr val="bg1"/>
              </a:solidFill>
              <a:ln w="12700" algn="ctr">
                <a:solidFill>
                  <a:schemeClr val="bg1"/>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en-US" sz="2400"/>
              </a:p>
            </p:txBody>
          </p:sp>
          <p:pic>
            <p:nvPicPr>
              <p:cNvPr id="8" name="Picture 7" descr="la3net-logo-cmyk.jpg">
                <a:extLst>
                  <a:ext uri="{FF2B5EF4-FFF2-40B4-BE49-F238E27FC236}">
                    <a16:creationId xmlns:a16="http://schemas.microsoft.com/office/drawing/2014/main" id="{CEB5086D-6812-3AD5-3A74-34A75A0096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188640"/>
                <a:ext cx="1504735" cy="52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2" descr="http://www.liv.ac.uk/media/livacuk/omaproject/logos/OMA,Logo,(CMYK-print).png">
              <a:extLst>
                <a:ext uri="{FF2B5EF4-FFF2-40B4-BE49-F238E27FC236}">
                  <a16:creationId xmlns:a16="http://schemas.microsoft.com/office/drawing/2014/main" id="{FD94CDBA-C331-1A04-DDE5-B2F7CF6CF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756" y="4066081"/>
              <a:ext cx="1072974" cy="3273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EE775F8-A8B7-F9E1-D681-06A460F503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1186" y="4807638"/>
              <a:ext cx="998334" cy="534176"/>
            </a:xfrm>
            <a:prstGeom prst="rect">
              <a:avLst/>
            </a:prstGeom>
          </p:spPr>
        </p:pic>
      </p:grpSp>
    </p:spTree>
    <p:extLst>
      <p:ext uri="{BB962C8B-B14F-4D97-AF65-F5344CB8AC3E}">
        <p14:creationId xmlns:p14="http://schemas.microsoft.com/office/powerpoint/2010/main" val="2445618832"/>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062B-8357-0F9E-D17B-3609455CF9B1}"/>
              </a:ext>
            </a:extLst>
          </p:cNvPr>
          <p:cNvSpPr>
            <a:spLocks noGrp="1"/>
          </p:cNvSpPr>
          <p:nvPr>
            <p:ph type="title"/>
          </p:nvPr>
        </p:nvSpPr>
        <p:spPr/>
        <p:txBody>
          <a:bodyPr/>
          <a:lstStyle/>
          <a:p>
            <a:r>
              <a:rPr lang="en-GB" dirty="0"/>
              <a:t>Impact on research community</a:t>
            </a:r>
          </a:p>
        </p:txBody>
      </p:sp>
      <p:sp>
        <p:nvSpPr>
          <p:cNvPr id="3" name="Content Placeholder 2">
            <a:extLst>
              <a:ext uri="{FF2B5EF4-FFF2-40B4-BE49-F238E27FC236}">
                <a16:creationId xmlns:a16="http://schemas.microsoft.com/office/drawing/2014/main" id="{AEED81DA-83AA-6BC6-D56A-C137B7AB924C}"/>
              </a:ext>
            </a:extLst>
          </p:cNvPr>
          <p:cNvSpPr>
            <a:spLocks noGrp="1"/>
          </p:cNvSpPr>
          <p:nvPr>
            <p:ph idx="1"/>
          </p:nvPr>
        </p:nvSpPr>
        <p:spPr>
          <a:xfrm>
            <a:off x="838200" y="3503543"/>
            <a:ext cx="10515600" cy="2349052"/>
          </a:xfrm>
        </p:spPr>
        <p:txBody>
          <a:bodyPr/>
          <a:lstStyle/>
          <a:p>
            <a:pPr marL="342900" indent="-342900">
              <a:lnSpc>
                <a:spcPct val="150000"/>
              </a:lnSpc>
              <a:buFont typeface="Arial" panose="020B0604020202020204" pitchFamily="34" charset="0"/>
              <a:buChar char="•"/>
            </a:pPr>
            <a:r>
              <a:rPr lang="en-US" dirty="0"/>
              <a:t>&gt; 20 International Schools</a:t>
            </a:r>
          </a:p>
          <a:p>
            <a:pPr marL="342900" indent="-342900">
              <a:lnSpc>
                <a:spcPct val="150000"/>
              </a:lnSpc>
              <a:buFont typeface="Arial" panose="020B0604020202020204" pitchFamily="34" charset="0"/>
              <a:buChar char="•"/>
            </a:pPr>
            <a:r>
              <a:rPr lang="en-US" dirty="0"/>
              <a:t>&gt; 30 Topical Workshops on focused R&amp;D areas for 30-120 experts;</a:t>
            </a:r>
          </a:p>
          <a:p>
            <a:pPr marL="342900" indent="-342900">
              <a:lnSpc>
                <a:spcPct val="150000"/>
              </a:lnSpc>
              <a:buFont typeface="Arial" panose="020B0604020202020204" pitchFamily="34" charset="0"/>
              <a:buChar char="•"/>
            </a:pPr>
            <a:r>
              <a:rPr lang="en-US" dirty="0"/>
              <a:t>3 International Conferences</a:t>
            </a:r>
          </a:p>
          <a:p>
            <a:pPr marL="342900" indent="-342900">
              <a:lnSpc>
                <a:spcPct val="150000"/>
              </a:lnSpc>
              <a:buFont typeface="Arial" panose="020B0604020202020204" pitchFamily="34" charset="0"/>
              <a:buChar char="•"/>
            </a:pPr>
            <a:r>
              <a:rPr lang="en-US" dirty="0"/>
              <a:t>2 Symposia…expect much more in LIV.INNO!</a:t>
            </a:r>
          </a:p>
        </p:txBody>
      </p:sp>
      <p:pic>
        <p:nvPicPr>
          <p:cNvPr id="9" name="Picture 8">
            <a:extLst>
              <a:ext uri="{FF2B5EF4-FFF2-40B4-BE49-F238E27FC236}">
                <a16:creationId xmlns:a16="http://schemas.microsoft.com/office/drawing/2014/main" id="{D0DB8D33-30D1-03F5-523D-CDD4F198D3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3562" y="1568378"/>
            <a:ext cx="3377798" cy="1654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 name="Picture 2" descr="https://scontent-lhr3-1.xx.fbcdn.net/hphotos-xpf1/v/t1.0-9/10383085_10206860960352335_4482648422042304564_n.jpg?oh=91e99942f7eccff90e3d77fa50181b15&amp;oe=563134A5">
            <a:extLst>
              <a:ext uri="{FF2B5EF4-FFF2-40B4-BE49-F238E27FC236}">
                <a16:creationId xmlns:a16="http://schemas.microsoft.com/office/drawing/2014/main" id="{E464F419-7FDD-5547-A1B9-6823B967CF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09" y="1573405"/>
            <a:ext cx="2473953" cy="1649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descr="https://scontent-lhr3-1.xx.fbcdn.net/hphotos-xfp1/v/t1.0-9/11081504_10206139115946676_93117114837043174_n.jpg?oh=1b0f30259342981618163a34dbeabeba&amp;oe=56265021">
            <a:extLst>
              <a:ext uri="{FF2B5EF4-FFF2-40B4-BE49-F238E27FC236}">
                <a16:creationId xmlns:a16="http://schemas.microsoft.com/office/drawing/2014/main" id="{1038B30E-EF6F-67E9-E77F-19FBEF45B9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360" y="1562911"/>
            <a:ext cx="2489694" cy="1659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The Cockcroft Institute » How fundamental science is changing our world">
            <a:extLst>
              <a:ext uri="{FF2B5EF4-FFF2-40B4-BE49-F238E27FC236}">
                <a16:creationId xmlns:a16="http://schemas.microsoft.com/office/drawing/2014/main" id="{B1DD8BC8-2DE3-E53C-ED38-46105CD84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1054" y="1568378"/>
            <a:ext cx="2472746" cy="164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859527"/>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D84CFD3-238F-4630-A79D-262EF0618240}"/>
              </a:ext>
            </a:extLst>
          </p:cNvPr>
          <p:cNvGraphicFramePr/>
          <p:nvPr>
            <p:extLst>
              <p:ext uri="{D42A27DB-BD31-4B8C-83A1-F6EECF244321}">
                <p14:modId xmlns:p14="http://schemas.microsoft.com/office/powerpoint/2010/main" val="3914696144"/>
              </p:ext>
            </p:extLst>
          </p:nvPr>
        </p:nvGraphicFramePr>
        <p:xfrm>
          <a:off x="694660" y="684126"/>
          <a:ext cx="10802679" cy="5489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A605DFC-9954-48E7-A9BD-8A0A339E8B72}"/>
              </a:ext>
            </a:extLst>
          </p:cNvPr>
          <p:cNvSpPr>
            <a:spLocks noGrp="1"/>
          </p:cNvSpPr>
          <p:nvPr>
            <p:ph type="title"/>
          </p:nvPr>
        </p:nvSpPr>
        <p:spPr/>
        <p:txBody>
          <a:bodyPr/>
          <a:lstStyle/>
          <a:p>
            <a:r>
              <a:rPr lang="en-GB" dirty="0"/>
              <a:t>Training time line </a:t>
            </a:r>
            <a:r>
              <a:rPr lang="en-GB" sz="2500" b="0" dirty="0"/>
              <a:t>(2022 cohort)</a:t>
            </a:r>
          </a:p>
        </p:txBody>
      </p:sp>
      <p:graphicFrame>
        <p:nvGraphicFramePr>
          <p:cNvPr id="5" name="Table 5">
            <a:extLst>
              <a:ext uri="{FF2B5EF4-FFF2-40B4-BE49-F238E27FC236}">
                <a16:creationId xmlns:a16="http://schemas.microsoft.com/office/drawing/2014/main" id="{11A333C1-0481-4595-A10B-91443672C8CA}"/>
              </a:ext>
            </a:extLst>
          </p:cNvPr>
          <p:cNvGraphicFramePr>
            <a:graphicFrameLocks noGrp="1"/>
          </p:cNvGraphicFramePr>
          <p:nvPr>
            <p:extLst>
              <p:ext uri="{D42A27DB-BD31-4B8C-83A1-F6EECF244321}">
                <p14:modId xmlns:p14="http://schemas.microsoft.com/office/powerpoint/2010/main" val="552529698"/>
              </p:ext>
            </p:extLst>
          </p:nvPr>
        </p:nvGraphicFramePr>
        <p:xfrm>
          <a:off x="694660" y="2500780"/>
          <a:ext cx="10679693" cy="3504343"/>
        </p:xfrm>
        <a:graphic>
          <a:graphicData uri="http://schemas.openxmlformats.org/drawingml/2006/table">
            <a:tbl>
              <a:tblPr firstRow="1" bandRow="1">
                <a:tableStyleId>{327F97BB-C833-4FB7-BDE5-3F7075034690}</a:tableStyleId>
              </a:tblPr>
              <a:tblGrid>
                <a:gridCol w="2785434">
                  <a:extLst>
                    <a:ext uri="{9D8B030D-6E8A-4147-A177-3AD203B41FA5}">
                      <a16:colId xmlns:a16="http://schemas.microsoft.com/office/drawing/2014/main" val="2762203520"/>
                    </a:ext>
                  </a:extLst>
                </a:gridCol>
                <a:gridCol w="2748250">
                  <a:extLst>
                    <a:ext uri="{9D8B030D-6E8A-4147-A177-3AD203B41FA5}">
                      <a16:colId xmlns:a16="http://schemas.microsoft.com/office/drawing/2014/main" val="3929418668"/>
                    </a:ext>
                  </a:extLst>
                </a:gridCol>
                <a:gridCol w="2636726">
                  <a:extLst>
                    <a:ext uri="{9D8B030D-6E8A-4147-A177-3AD203B41FA5}">
                      <a16:colId xmlns:a16="http://schemas.microsoft.com/office/drawing/2014/main" val="3456627167"/>
                    </a:ext>
                  </a:extLst>
                </a:gridCol>
                <a:gridCol w="2509283">
                  <a:extLst>
                    <a:ext uri="{9D8B030D-6E8A-4147-A177-3AD203B41FA5}">
                      <a16:colId xmlns:a16="http://schemas.microsoft.com/office/drawing/2014/main" val="834777671"/>
                    </a:ext>
                  </a:extLst>
                </a:gridCol>
              </a:tblGrid>
              <a:tr h="293307">
                <a:tc>
                  <a:txBody>
                    <a:bodyPr/>
                    <a:lstStyle/>
                    <a:p>
                      <a:pPr algn="ctr"/>
                      <a:endParaRPr lang="en-GB"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dirty="0"/>
                        <a:t>Taster placements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GB" sz="1600" b="0" dirty="0"/>
                        <a:t>Industry placements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3008192179"/>
                  </a:ext>
                </a:extLst>
              </a:tr>
              <a:tr h="506257">
                <a:tc>
                  <a:txBody>
                    <a:bodyPr/>
                    <a:lstStyle/>
                    <a:p>
                      <a:pPr algn="ctr"/>
                      <a:r>
                        <a:rPr lang="en-GB" sz="1600" b="0" dirty="0"/>
                        <a:t>Complementary Skills School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t>Canvas course Data 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School on Data Science and Applications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dirty="0"/>
                        <a:t>Advanced Skills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5060856"/>
                  </a:ext>
                </a:extLst>
              </a:tr>
              <a:tr h="293307">
                <a:tc>
                  <a:txBody>
                    <a:bodyPr/>
                    <a:lstStyle/>
                    <a:p>
                      <a:pPr algn="ctr"/>
                      <a:endParaRPr lang="en-GB"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t>CUWIP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dirty="0"/>
                        <a:t>Outreach Symposium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dirty="0"/>
                        <a:t>Careers Workshop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1405912"/>
                  </a:ext>
                </a:extLst>
              </a:tr>
              <a:tr h="29330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t>PGCert in Big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t>Data Science in Healthcare Workshop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111742"/>
                  </a:ext>
                </a:extLst>
              </a:tr>
              <a:tr h="425863">
                <a:tc>
                  <a:txBody>
                    <a:bodyPr/>
                    <a:lstStyle/>
                    <a:p>
                      <a:pPr algn="ctr"/>
                      <a:r>
                        <a:rPr lang="en-US" sz="1600" dirty="0"/>
                        <a:t>Cohort visit to the                 STFC Hartree Centre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GB" sz="1600" dirty="0"/>
                        <a:t>LIV.INNO Student Seminars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1600" dirty="0"/>
                    </a:p>
                  </a:txBody>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0911137"/>
                  </a:ext>
                </a:extLst>
              </a:tr>
              <a:tr h="29330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PGR training courses by clusters and LIV.INNO Virtual Seminars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pPr algn="ctr"/>
                      <a:endParaRPr lang="en-GB" dirty="0"/>
                    </a:p>
                  </a:txBody>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050457"/>
                  </a:ext>
                </a:extLst>
              </a:tr>
              <a:tr h="42586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Specialist courses by Hartree and Nvidia</a:t>
                      </a:r>
                      <a:endParaRPr lang="en-GB"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gn="ctr"/>
                      <a:r>
                        <a:rPr lang="en-GB" sz="1600" b="0" i="1" dirty="0" err="1"/>
                        <a:t>DataAid</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6641306"/>
                  </a:ext>
                </a:extLst>
              </a:tr>
              <a:tr h="29330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Development Needs Analysis, </a:t>
                      </a:r>
                      <a:r>
                        <a:rPr lang="en-GB" sz="1600" i="1" dirty="0"/>
                        <a:t>updated quarterly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8138696"/>
                  </a:ext>
                </a:extLst>
              </a:tr>
            </a:tbl>
          </a:graphicData>
        </a:graphic>
      </p:graphicFrame>
    </p:spTree>
    <p:extLst>
      <p:ext uri="{BB962C8B-B14F-4D97-AF65-F5344CB8AC3E}">
        <p14:creationId xmlns:p14="http://schemas.microsoft.com/office/powerpoint/2010/main" val="1626019293"/>
      </p:ext>
    </p:extLst>
  </p:cSld>
  <p:clrMapOvr>
    <a:masterClrMapping/>
  </p:clrMapOvr>
  <mc:AlternateContent xmlns:mc="http://schemas.openxmlformats.org/markup-compatibility/2006" xmlns:p14="http://schemas.microsoft.com/office/powerpoint/2010/main">
    <mc:Choice Requires="p14">
      <p:transition spd="slow" p14:dur="2000" advTm="1800000"/>
    </mc:Choice>
    <mc:Fallback xmlns="">
      <p:transition spd="slow" advTm="180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1150</Words>
  <Application>Microsoft Office PowerPoint</Application>
  <PresentationFormat>Widescreen</PresentationFormat>
  <Paragraphs>160</Paragraphs>
  <Slides>18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Courier New</vt:lpstr>
      <vt:lpstr>Montserrat</vt:lpstr>
      <vt:lpstr>Montserrat Medium</vt:lpstr>
      <vt:lpstr>Office Theme</vt:lpstr>
      <vt:lpstr>PowerPoint Presentation</vt:lpstr>
      <vt:lpstr>PowerPoint Presentation</vt:lpstr>
      <vt:lpstr>Agenda</vt:lpstr>
      <vt:lpstr>PowerPoint Presentation</vt:lpstr>
      <vt:lpstr>PowerPoint Presentation</vt:lpstr>
      <vt:lpstr>Training environment</vt:lpstr>
      <vt:lpstr>Leadership in PGR education</vt:lpstr>
      <vt:lpstr>Impact on research community</vt:lpstr>
      <vt:lpstr>Training time line (2022 cohort)</vt:lpstr>
      <vt:lpstr>Research environment</vt:lpstr>
      <vt:lpstr>LCR Key Data (ONS2020 for 2018)</vt:lpstr>
      <vt:lpstr>PowerPoint Presentation</vt:lpstr>
      <vt:lpstr>Support for LIV.INNO</vt:lpstr>
      <vt:lpstr>Implementation</vt:lpstr>
      <vt:lpstr>External Advisors</vt:lpstr>
      <vt:lpstr>LIV.INNO</vt:lpstr>
      <vt:lpstr>Digital as focus: Other CDTs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Welsch, Carsten</cp:lastModifiedBy>
  <cp:revision>55</cp:revision>
  <dcterms:created xsi:type="dcterms:W3CDTF">2022-01-07T14:38:43Z</dcterms:created>
  <dcterms:modified xsi:type="dcterms:W3CDTF">2022-05-22T18:05:34Z</dcterms:modified>
</cp:coreProperties>
</file>