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66" r:id="rId5"/>
    <p:sldId id="258" r:id="rId6"/>
    <p:sldId id="270" r:id="rId7"/>
    <p:sldId id="259" r:id="rId8"/>
    <p:sldId id="263" r:id="rId9"/>
    <p:sldId id="264" r:id="rId10"/>
    <p:sldId id="260" r:id="rId11"/>
    <p:sldId id="261" r:id="rId12"/>
    <p:sldId id="265" r:id="rId13"/>
    <p:sldId id="271" r:id="rId14"/>
    <p:sldId id="267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EE9"/>
    <a:srgbClr val="C2EDFF"/>
    <a:srgbClr val="164563"/>
    <a:srgbClr val="9B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686B1-0E93-4507-BA6E-C260DB9FEC5C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85551-F710-4AAA-93CE-F5C69C888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3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6D19-D7F2-461E-BF78-F7DA1EB1C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71778-A3DD-4FEE-ACB1-8F6CB90E2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9EC05-E5C1-4AA8-AD30-85A72832E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EDF5-7110-4096-B3CB-939CCE421D6E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C7388-C785-4D7F-AF75-8CDC39CA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7A862-7060-4EFB-9CDD-5A3436BF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09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8CBC-0794-4915-9222-AD400D39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E897F-CBA8-4238-A142-EAC51C09A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452EC-F662-4C0F-9C1E-A0E05464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6065-6A97-4721-985D-021B0292022C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1E9F8-5979-4AC5-9A90-B58C5211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31F6C-EBF6-42EB-80E9-549DC89D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16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EFBBB-8C57-481E-A127-7AB3F79A0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38265-74C2-4499-A6E3-1F6D27671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881C2-0779-4CA2-BCFC-F4C022DF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D3A5-7111-4676-A5D4-6595E4746249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BD270-C52A-497B-9717-A3039BD2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B06B9-1ADF-40BF-8548-D925A47E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4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9AB12C0-EAF1-43ED-BAA6-CCD6EF9ABE05}"/>
              </a:ext>
            </a:extLst>
          </p:cNvPr>
          <p:cNvSpPr txBox="1">
            <a:spLocks/>
          </p:cNvSpPr>
          <p:nvPr userDrawn="1"/>
        </p:nvSpPr>
        <p:spPr>
          <a:xfrm>
            <a:off x="0" y="5846358"/>
            <a:ext cx="12192000" cy="780771"/>
          </a:xfrm>
          <a:prstGeom prst="rect">
            <a:avLst/>
          </a:prstGeom>
          <a:gradFill flip="none" rotWithShape="1">
            <a:gsLst>
              <a:gs pos="0">
                <a:srgbClr val="C2EDFF"/>
              </a:gs>
              <a:gs pos="56000">
                <a:schemeClr val="bg1"/>
              </a:gs>
              <a:gs pos="50000">
                <a:schemeClr val="bg1"/>
              </a:gs>
              <a:gs pos="100000">
                <a:srgbClr val="8BCEE9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6238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FD6A6-4094-4F5B-ABF0-2EF12CD5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DA87D-A2C4-4AAD-A333-009617080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25F30-F2EA-4007-80F2-48954AC8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E408-A66B-4923-A5C7-BF3597DCC1FB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40D2A-8A08-4E42-BA32-B183334A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03D15-E08B-42CF-B984-66A4CC45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https://indico.ph.liv.ac.uk/event/593/images/60-startpage.png">
            <a:extLst>
              <a:ext uri="{FF2B5EF4-FFF2-40B4-BE49-F238E27FC236}">
                <a16:creationId xmlns:a16="http://schemas.microsoft.com/office/drawing/2014/main" id="{606EC0D2-7500-467C-8617-4D0AD01E86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31278"/>
            <a:ext cx="2958153" cy="105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D7674F-85E0-41AB-843A-42F07770EC6C}"/>
              </a:ext>
            </a:extLst>
          </p:cNvPr>
          <p:cNvSpPr/>
          <p:nvPr userDrawn="1"/>
        </p:nvSpPr>
        <p:spPr>
          <a:xfrm>
            <a:off x="2943639" y="6627130"/>
            <a:ext cx="9233847" cy="230870"/>
          </a:xfrm>
          <a:prstGeom prst="rect">
            <a:avLst/>
          </a:prstGeom>
          <a:solidFill>
            <a:srgbClr val="1645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786AB-C006-4544-A2FF-E2B461C5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32AAF-B0FA-4C28-98A3-87844267A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6C632-BCF6-4AA0-BA4C-88958BE2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59C-6743-4018-9B6E-C823020F27CE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A6D40-D72F-4921-85B5-909BF0E7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5A9EC-2E2B-49C6-B0C5-859F2C76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8263-82A5-4652-93DE-6850F5A1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CB5F9-8B3A-4AE9-9206-0F8CAA002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432E3-0116-4ECF-BDF1-6D7E5A6AD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18867-04C0-4179-A2D6-AC37B143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CF07-9630-490F-A934-06115FD3B189}" type="datetime1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C18F6-6EF0-41E9-B6B8-C40DA602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F8695-0816-43BF-8371-83479EE2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8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F8D9-6312-4A77-B42B-B717608B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9E61F-0586-4B89-80D9-3BE832807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372E7-3553-4907-BA44-49B94FC17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8F210-80B8-49FB-A047-DBC301E90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31112-4187-4D75-B270-1ACA8F2F2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5E4D8-835F-4AAD-848B-A6578BD1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8CF5-8189-4788-88C1-B6D9739F7052}" type="datetime1">
              <a:rPr lang="en-GB" smtClean="0"/>
              <a:t>23/05/2022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8EEE0C-39AC-4321-8AB0-CF832C23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3FDA0-F8F9-4099-A9F1-AF946C62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96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6513-22AE-4A7E-802C-D8BC9766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EA590-AB2E-43F5-9993-909579B9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2CF7-40B9-4CE4-8620-68AFB126F308}" type="datetime1">
              <a:rPr lang="en-GB" smtClean="0"/>
              <a:t>23/05/2022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C72F7-D7AD-4571-8986-12E3E7D8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B0628-7BA4-4EC4-906E-F0B598D3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94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498EA-081B-4BB2-86E5-D009C1FA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245B-35FB-4476-A8F4-88128B46BBE8}" type="datetime1">
              <a:rPr lang="en-GB" smtClean="0"/>
              <a:t>23/05/2022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9ABA3-2093-4232-92AB-6315082A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2D2CF-923C-491E-B825-1D352D5F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9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CB20-3CCB-4A88-AEE9-E5438215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47E0-FD27-4A73-AE6D-3BA0B772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DA071-F118-47D8-8BB0-453B3860A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6C4B3-47E3-468A-A60B-85943824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5326-4BD5-496C-8467-444B11A7B71D}" type="datetime1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CE1AE-FAFD-4B93-9C43-B9252560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1F545-B0B2-4B99-85D3-01A5002B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21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DA76-8BB1-4C78-AFBF-1C5AF5C8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55A47-E1AA-4C84-B2FF-FA7F8FA3A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8A0DC-F97A-45D2-9BE3-B9877B0B1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75B04-BF88-4531-9C5E-5DDD5FD1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F370-9DA4-4F55-B281-234541F6D522}" type="datetime1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0D7CE-2005-4ED7-A409-8238FE52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FF67C-5D1F-4A9C-8018-38C61309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2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2D479-882F-4E81-88D8-A0A22DEE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A63AE-92BA-4A95-BE95-B2F638AB2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6C2B6-278C-47DF-A9F5-F5D3BFE9A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E5CB4-7F6A-415C-8C7F-7EF8DB23013A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751CC-2238-40A9-96F3-FEDA60CD1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04831-DC3B-44BD-B498-5753B5F5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C39F-597E-4371-A6E8-782B8B9F4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1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623888" indent="0"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chemeClr val="accent1"/>
            </a:solidFill>
          </a:ln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rpool.instructure.com/courses/44542" TargetMode="External"/><Relationship Id="rId2" Type="http://schemas.openxmlformats.org/officeDocument/2006/relationships/hyperlink" Target="https://indico.ph.liv.ac.uk/event/103/overvi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indico.ph.liv.ac.uk/event/589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iop.org/about/IOP-diversity-inclusion/project-ju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jmu.ac.uk/study/courses/postgraduates/data-science-msc" TargetMode="External"/><Relationship Id="rId2" Type="http://schemas.openxmlformats.org/officeDocument/2006/relationships/hyperlink" Target="https://www.liverpool.ac.uk/study/postgraduate-taught/taught/data-science-and-artificial-intelligence-msc/overvie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o.ph.liv.ac.uk/event/593/images/60-startpage.png">
            <a:extLst>
              <a:ext uri="{FF2B5EF4-FFF2-40B4-BE49-F238E27FC236}">
                <a16:creationId xmlns:a16="http://schemas.microsoft.com/office/drawing/2014/main" id="{8B35E837-EC65-40F5-BC46-9B9830A4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7" y="0"/>
            <a:ext cx="12186873" cy="43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935D4E0-9115-43EE-B559-E078E6E7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4653887"/>
            <a:ext cx="9144000" cy="2111067"/>
          </a:xfrm>
        </p:spPr>
        <p:txBody>
          <a:bodyPr>
            <a:normAutofit/>
          </a:bodyPr>
          <a:lstStyle/>
          <a:p>
            <a:r>
              <a:rPr lang="en-GB" sz="3600" dirty="0"/>
              <a:t>Training programme </a:t>
            </a:r>
            <a:br>
              <a:rPr lang="en-GB" sz="3600" dirty="0"/>
            </a:br>
            <a:endParaRPr lang="en-GB" sz="3600" dirty="0"/>
          </a:p>
          <a:p>
            <a:r>
              <a:rPr lang="en-GB" sz="3600" dirty="0"/>
              <a:t>David Hutchcroft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FB039-0BC0-4181-865B-D2838252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0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ECFE-0937-4ABA-83ED-0E00317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science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DF9B3-29AD-4CA2-A752-B1B2CB11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1026"/>
          </a:xfrm>
        </p:spPr>
        <p:txBody>
          <a:bodyPr>
            <a:normAutofit/>
          </a:bodyPr>
          <a:lstStyle/>
          <a:p>
            <a:r>
              <a:rPr lang="en-GB" dirty="0"/>
              <a:t>Intensive week long schools on specific topics are a cornerstone of PhD training with almost all of the students in a national cohort together, typically attending two over a PhD</a:t>
            </a:r>
          </a:p>
          <a:p>
            <a:pPr lvl="1"/>
            <a:r>
              <a:rPr lang="en-GB" dirty="0"/>
              <a:t>In 2020 LIV.DAT put on the STFC Data Intensive Science School, 12-16 October 2020, online only due to the pandemic</a:t>
            </a:r>
          </a:p>
          <a:p>
            <a:pPr marL="914400" lvl="2" indent="0">
              <a:buNone/>
            </a:pPr>
            <a:r>
              <a:rPr lang="en-GB" dirty="0">
                <a:hlinkClick r:id="rId2"/>
              </a:rPr>
              <a:t>https://indico.ph.liv.ac.uk/event/103/overview</a:t>
            </a:r>
            <a:endParaRPr lang="en-GB" dirty="0"/>
          </a:p>
          <a:p>
            <a:pPr lvl="1"/>
            <a:r>
              <a:rPr lang="en-GB" dirty="0"/>
              <a:t>Now used as the basis for a MOOC (massively open online course)</a:t>
            </a:r>
          </a:p>
          <a:p>
            <a:pPr marL="914400" lvl="2" indent="0">
              <a:buNone/>
            </a:pPr>
            <a:r>
              <a:rPr lang="en-GB" dirty="0">
                <a:hlinkClick r:id="rId3"/>
              </a:rPr>
              <a:t>https://liverpool.instructure.com/courses/44542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As part of the commitment to providing training to all potential data scientists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3C5C8-0BA3-4923-988F-87165187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2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BF29-36E4-4317-B4F0-59F08A14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8510"/>
          </a:xfrm>
        </p:spPr>
        <p:txBody>
          <a:bodyPr/>
          <a:lstStyle/>
          <a:p>
            <a:r>
              <a:rPr lang="en-GB" dirty="0"/>
              <a:t>LIV.DAT summer school timetable 2020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49C426D-23D9-4217-8B76-955115280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813949"/>
              </p:ext>
            </p:extLst>
          </p:nvPr>
        </p:nvGraphicFramePr>
        <p:xfrm>
          <a:off x="409433" y="878511"/>
          <a:ext cx="11204812" cy="4771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0932">
                  <a:extLst>
                    <a:ext uri="{9D8B030D-6E8A-4147-A177-3AD203B41FA5}">
                      <a16:colId xmlns:a16="http://schemas.microsoft.com/office/drawing/2014/main" val="2461841057"/>
                    </a:ext>
                  </a:extLst>
                </a:gridCol>
                <a:gridCol w="3011293">
                  <a:extLst>
                    <a:ext uri="{9D8B030D-6E8A-4147-A177-3AD203B41FA5}">
                      <a16:colId xmlns:a16="http://schemas.microsoft.com/office/drawing/2014/main" val="1908279730"/>
                    </a:ext>
                  </a:extLst>
                </a:gridCol>
                <a:gridCol w="1463923">
                  <a:extLst>
                    <a:ext uri="{9D8B030D-6E8A-4147-A177-3AD203B41FA5}">
                      <a16:colId xmlns:a16="http://schemas.microsoft.com/office/drawing/2014/main" val="985735786"/>
                    </a:ext>
                  </a:extLst>
                </a:gridCol>
                <a:gridCol w="1547370">
                  <a:extLst>
                    <a:ext uri="{9D8B030D-6E8A-4147-A177-3AD203B41FA5}">
                      <a16:colId xmlns:a16="http://schemas.microsoft.com/office/drawing/2014/main" val="3304004218"/>
                    </a:ext>
                  </a:extLst>
                </a:gridCol>
                <a:gridCol w="2959262">
                  <a:extLst>
                    <a:ext uri="{9D8B030D-6E8A-4147-A177-3AD203B41FA5}">
                      <a16:colId xmlns:a16="http://schemas.microsoft.com/office/drawing/2014/main" val="1144636676"/>
                    </a:ext>
                  </a:extLst>
                </a:gridCol>
                <a:gridCol w="52032">
                  <a:extLst>
                    <a:ext uri="{9D8B030D-6E8A-4147-A177-3AD203B41FA5}">
                      <a16:colId xmlns:a16="http://schemas.microsoft.com/office/drawing/2014/main" val="3376636671"/>
                    </a:ext>
                  </a:extLst>
                </a:gridCol>
              </a:tblGrid>
              <a:tr h="28686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Monday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HEP NN training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ScikitKeras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Introduction to ML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109588"/>
                  </a:ext>
                </a:extLst>
              </a:tr>
              <a:tr h="286862">
                <a:tc v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Posters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68886"/>
                  </a:ext>
                </a:extLst>
              </a:tr>
              <a:tr h="562941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Tuesday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C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Big Data Python ecosystem for HEP</a:t>
                      </a:r>
                      <a:endParaRPr lang="en-GB" sz="1800" b="0" i="0" u="none" strike="noStrike" dirty="0">
                        <a:solidFill>
                          <a:srgbClr val="021F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Demystifying "Big Data"</a:t>
                      </a:r>
                      <a:endParaRPr lang="en-GB" sz="1800" b="0" i="0" u="none" strike="noStrike" dirty="0">
                        <a:solidFill>
                          <a:srgbClr val="021F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rgbClr val="021F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Preparation of large datasets for machine learning</a:t>
                      </a:r>
                      <a:endParaRPr lang="en-GB" sz="1800" b="0" i="0" u="none" strike="noStrike" dirty="0">
                        <a:solidFill>
                          <a:srgbClr val="021F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rgbClr val="021F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60265"/>
                  </a:ext>
                </a:extLst>
              </a:tr>
              <a:tr h="286862">
                <a:tc v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Posters</a:t>
                      </a:r>
                      <a:endParaRPr lang="en-GB" sz="1800" b="0" i="0" u="none" strike="noStrike" dirty="0">
                        <a:solidFill>
                          <a:srgbClr val="021F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21F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C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89532"/>
                  </a:ext>
                </a:extLst>
              </a:tr>
              <a:tr h="286862">
                <a:tc v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Public talk on Health data science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C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375813"/>
                  </a:ext>
                </a:extLst>
              </a:tr>
              <a:tr h="28686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Wednesday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Git Demystified</a:t>
                      </a:r>
                      <a:endParaRPr lang="en-GB" sz="1800" b="0" i="0" u="none" strike="noStrike" dirty="0">
                        <a:solidFill>
                          <a:srgbClr val="03070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Virtual universes vs. the real thing</a:t>
                      </a:r>
                      <a:endParaRPr lang="en-GB" sz="1600" b="0" i="0" u="none" strike="noStrike" dirty="0">
                        <a:solidFill>
                          <a:srgbClr val="03070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u="none" strike="noStrike" dirty="0">
                          <a:effectLst/>
                        </a:rPr>
                        <a:t>Virtual universes vs. the real thing</a:t>
                      </a:r>
                      <a:endParaRPr lang="en-GB" sz="2000" dirty="0"/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189498"/>
                  </a:ext>
                </a:extLst>
              </a:tr>
              <a:tr h="479509">
                <a:tc v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Live astronomy with the Liverpool telescope</a:t>
                      </a:r>
                      <a:endParaRPr lang="en-GB" sz="1800" b="0" i="0" u="none" strike="noStrike" dirty="0">
                        <a:solidFill>
                          <a:srgbClr val="03070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3070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48552"/>
                  </a:ext>
                </a:extLst>
              </a:tr>
              <a:tr h="286862">
                <a:tc rowSpan="5"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Thursday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CEE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Big data case studies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C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C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76680"/>
                  </a:ext>
                </a:extLst>
              </a:tr>
              <a:tr h="286862">
                <a:tc v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Project management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C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C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29236"/>
                  </a:ext>
                </a:extLst>
              </a:tr>
              <a:tr h="286862">
                <a:tc v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International collaboration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C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C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47419"/>
                  </a:ext>
                </a:extLst>
              </a:tr>
              <a:tr h="286862">
                <a:tc v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Industry careers workshop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C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C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445178"/>
                  </a:ext>
                </a:extLst>
              </a:tr>
              <a:tr h="286862">
                <a:tc v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Online Escape Room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C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28883"/>
                  </a:ext>
                </a:extLst>
              </a:tr>
              <a:tr h="286862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Friday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Kaggle competition: www.kaggle.com/competitions/lhcb-jet-data-separation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27124"/>
                  </a:ext>
                </a:extLst>
              </a:tr>
              <a:tr h="286862">
                <a:tc v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Talk by previous student on their experience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641298"/>
                  </a:ext>
                </a:extLst>
              </a:tr>
              <a:tr h="286862">
                <a:tc v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Prize giving &amp; Close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2886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859F7-EA72-4436-9EF8-6FFA284E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5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6C4E-DD71-4FE3-8B6D-2F4217ED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LIV.INNOS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82B98-49C3-46B1-AB3A-8D1A8C690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008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/>
              <a:t>The full programme of events will evolve over the seven years of the initially CDT funding</a:t>
            </a:r>
          </a:p>
          <a:p>
            <a:r>
              <a:rPr lang="en-GB" dirty="0"/>
              <a:t>Seminars</a:t>
            </a:r>
          </a:p>
          <a:p>
            <a:pPr lvl="1"/>
            <a:r>
              <a:rPr lang="en-GB" dirty="0"/>
              <a:t>Speakers from industry, research and computing: </a:t>
            </a:r>
            <a:br>
              <a:rPr lang="en-GB" dirty="0"/>
            </a:br>
            <a:r>
              <a:rPr lang="en-GB" dirty="0"/>
              <a:t>drawn from around the world</a:t>
            </a:r>
          </a:p>
          <a:p>
            <a:pPr lvl="1"/>
            <a:r>
              <a:rPr lang="en-GB" dirty="0">
                <a:hlinkClick r:id="rId2"/>
              </a:rPr>
              <a:t>LIV.DAT Virtual Seminar Series - Spring 2022</a:t>
            </a:r>
            <a:r>
              <a:rPr lang="en-GB" dirty="0"/>
              <a:t> </a:t>
            </a:r>
            <a:br>
              <a:rPr lang="en-GB" dirty="0"/>
            </a:br>
            <a:r>
              <a:rPr lang="en-GB" sz="2000" dirty="0"/>
              <a:t>[indico.ph.liv.ac.uk/event/589/]</a:t>
            </a:r>
            <a:endParaRPr lang="en-GB" dirty="0"/>
          </a:p>
          <a:p>
            <a:r>
              <a:rPr lang="en-GB" dirty="0"/>
              <a:t>LIV.INNO student seminars</a:t>
            </a:r>
          </a:p>
          <a:p>
            <a:pPr lvl="1"/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and 3</a:t>
            </a:r>
            <a:r>
              <a:rPr lang="en-GB" baseline="30000" dirty="0"/>
              <a:t>rd</a:t>
            </a:r>
            <a:r>
              <a:rPr lang="en-GB" dirty="0"/>
              <a:t> year students will present their work to the cohort, staff and interested undergraduate students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E1792-C873-44E4-BCB5-1C58D2E4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12</a:t>
            </a:fld>
            <a:endParaRPr lang="en-GB"/>
          </a:p>
        </p:txBody>
      </p:sp>
      <p:pic>
        <p:nvPicPr>
          <p:cNvPr id="4098" name="Picture 2" descr="https://www.liverpool.ac.uk/media/livacuk/livdat/images/news/LIVDAT-Seminar-Spring-Series.jpg">
            <a:extLst>
              <a:ext uri="{FF2B5EF4-FFF2-40B4-BE49-F238E27FC236}">
                <a16:creationId xmlns:a16="http://schemas.microsoft.com/office/drawing/2014/main" id="{B750924B-2EE3-49BE-92DE-743FE01F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533344"/>
            <a:ext cx="3231890" cy="217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8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F090-E644-4B3F-862F-545AA619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526"/>
          </a:xfrm>
        </p:spPr>
        <p:txBody>
          <a:bodyPr/>
          <a:lstStyle/>
          <a:p>
            <a:r>
              <a:rPr lang="en-GB" dirty="0"/>
              <a:t>Recent &amp; upcoming LIV.DAT seminars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24898-DB6F-4A13-A661-F4932C55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527"/>
            <a:ext cx="10515600" cy="47400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The Crystal Isometry Principle</a:t>
            </a:r>
          </a:p>
          <a:p>
            <a:r>
              <a:rPr lang="en-GB" sz="2400" dirty="0"/>
              <a:t>Dr </a:t>
            </a:r>
            <a:r>
              <a:rPr lang="en-GB" sz="2400" dirty="0" err="1"/>
              <a:t>Vitaliy</a:t>
            </a:r>
            <a:r>
              <a:rPr lang="en-GB" sz="2400" dirty="0"/>
              <a:t> </a:t>
            </a:r>
            <a:r>
              <a:rPr lang="en-GB" sz="2400" dirty="0" err="1"/>
              <a:t>Kurlin</a:t>
            </a:r>
            <a:br>
              <a:rPr lang="en-GB" sz="2400" dirty="0"/>
            </a:br>
            <a:r>
              <a:rPr lang="en-GB" sz="2400" dirty="0"/>
              <a:t>Reader in the Computer Science Department and Materials Innovation Factory, University of Liverpool</a:t>
            </a:r>
          </a:p>
          <a:p>
            <a:pPr marL="0" indent="0">
              <a:buNone/>
            </a:pPr>
            <a:r>
              <a:rPr lang="en-GB" sz="2400" b="1" dirty="0"/>
              <a:t>How computers have changed science and predictions on how that will continue</a:t>
            </a:r>
          </a:p>
          <a:p>
            <a:r>
              <a:rPr lang="en-GB" sz="2400" dirty="0"/>
              <a:t>Dr Joanna </a:t>
            </a:r>
            <a:r>
              <a:rPr lang="en-GB" sz="2400" dirty="0" err="1"/>
              <a:t>Leng</a:t>
            </a:r>
            <a:br>
              <a:rPr lang="en-GB" sz="2400" dirty="0"/>
            </a:br>
            <a:r>
              <a:rPr lang="en-GB" sz="2400" dirty="0"/>
              <a:t>Senior Research Software Engineer, University of Leeds</a:t>
            </a:r>
          </a:p>
          <a:p>
            <a:pPr marL="0" indent="0">
              <a:buNone/>
            </a:pPr>
            <a:r>
              <a:rPr lang="en-GB" sz="2400" b="1" dirty="0"/>
              <a:t>Physics-informed neural networks for solving </a:t>
            </a:r>
            <a:r>
              <a:rPr lang="en-GB" sz="2400" b="1" dirty="0" err="1"/>
              <a:t>Gray</a:t>
            </a:r>
            <a:r>
              <a:rPr lang="en-GB" sz="2400" b="1" dirty="0"/>
              <a:t>-Scott systems</a:t>
            </a:r>
          </a:p>
          <a:p>
            <a:r>
              <a:rPr lang="en-GB" sz="2400" dirty="0"/>
              <a:t>Prof Salvatore Cuomo</a:t>
            </a:r>
            <a:br>
              <a:rPr lang="en-GB" sz="2400" dirty="0"/>
            </a:br>
            <a:r>
              <a:rPr lang="en-GB" sz="2400" dirty="0"/>
              <a:t>Associate Professor of Numerical Analysis, University of Naples Federico II</a:t>
            </a:r>
          </a:p>
          <a:p>
            <a:pPr marL="457200" lvl="1" indent="0">
              <a:buNone/>
            </a:pPr>
            <a:r>
              <a:rPr lang="en-GB" sz="2000" dirty="0"/>
              <a:t>Tuesday 14 June 2022 at 14:00 BST</a:t>
            </a:r>
          </a:p>
          <a:p>
            <a:pPr marL="457200" lvl="1" indent="0">
              <a:buNone/>
            </a:pPr>
            <a:r>
              <a:rPr lang="en-GB" sz="2000" dirty="0"/>
              <a:t>https://indico.ph.liv.ac.uk/event/589/page/27-physics-informed-neural-networks-for-solving-gray-scott-systems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C6294-7F0F-420D-A450-C87EDE02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8271-E799-4EE9-AED1-8A210989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7366"/>
          </a:xfrm>
        </p:spPr>
        <p:txBody>
          <a:bodyPr/>
          <a:lstStyle/>
          <a:p>
            <a:r>
              <a:rPr lang="en-GB" dirty="0"/>
              <a:t>2 day charity </a:t>
            </a:r>
            <a:r>
              <a:rPr lang="en-GB" dirty="0" err="1"/>
              <a:t>hackaton</a:t>
            </a:r>
            <a:r>
              <a:rPr lang="en-GB" dirty="0"/>
              <a:t> each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DCBD6-C68F-4169-90C7-8B5EB5D5D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72" y="1396310"/>
            <a:ext cx="7445991" cy="447740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Inspired by a student-led initiative started during lockdown</a:t>
            </a:r>
          </a:p>
          <a:p>
            <a:r>
              <a:rPr lang="en-GB" dirty="0"/>
              <a:t>Using the charity’s own data</a:t>
            </a:r>
          </a:p>
          <a:p>
            <a:r>
              <a:rPr lang="en-GB" dirty="0"/>
              <a:t>Students will be involved from the start with</a:t>
            </a:r>
          </a:p>
          <a:p>
            <a:pPr lvl="1"/>
            <a:r>
              <a:rPr lang="en-GB" dirty="0"/>
              <a:t>organization of the event</a:t>
            </a:r>
          </a:p>
          <a:p>
            <a:pPr lvl="1"/>
            <a:r>
              <a:rPr lang="en-GB" dirty="0"/>
              <a:t>selection of charity partners</a:t>
            </a:r>
          </a:p>
          <a:p>
            <a:pPr lvl="1"/>
            <a:r>
              <a:rPr lang="en-GB" dirty="0"/>
              <a:t>advance preparation of the data </a:t>
            </a:r>
          </a:p>
          <a:p>
            <a:r>
              <a:rPr lang="en-GB" dirty="0"/>
              <a:t>Gives experience in dealing with real-world noisy and incomplete data, privacy issues, and client relations</a:t>
            </a:r>
          </a:p>
          <a:p>
            <a:r>
              <a:rPr lang="en-GB" dirty="0"/>
              <a:t>Under the STFC </a:t>
            </a:r>
            <a:r>
              <a:rPr lang="en-GB" dirty="0" err="1"/>
              <a:t>DataAid</a:t>
            </a:r>
            <a:r>
              <a:rPr lang="en-GB" dirty="0"/>
              <a:t> programme: </a:t>
            </a:r>
          </a:p>
          <a:p>
            <a:pPr lvl="1"/>
            <a:r>
              <a:rPr lang="en-GB" dirty="0"/>
              <a:t>https://data-intensive-cdt.ac.uk/?page_id=607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D39C8-89FC-4470-A890-193EF31C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14</a:t>
            </a:fld>
            <a:endParaRPr lang="en-GB"/>
          </a:p>
        </p:txBody>
      </p:sp>
      <p:pic>
        <p:nvPicPr>
          <p:cNvPr id="5122" name="Picture 2" descr="https://data-intensive-cdt.ac.uk/wp-content/uploads/2022/03/Unknown-1-997x1024.jpeg">
            <a:extLst>
              <a:ext uri="{FF2B5EF4-FFF2-40B4-BE49-F238E27FC236}">
                <a16:creationId xmlns:a16="http://schemas.microsoft.com/office/drawing/2014/main" id="{F54BF3C7-8090-4FB6-A14B-7525C38F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58" y="1739676"/>
            <a:ext cx="4016242" cy="41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6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7D2C-AC7B-4365-97F0-88F4FDCE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2889"/>
          </a:xfrm>
        </p:spPr>
        <p:txBody>
          <a:bodyPr/>
          <a:lstStyle/>
          <a:p>
            <a:r>
              <a:rPr lang="en-GB" dirty="0"/>
              <a:t>Contributions from partners all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5323D-58A3-4C7D-9ECB-F4786BF8C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60" y="1498079"/>
            <a:ext cx="10193740" cy="4351338"/>
          </a:xfrm>
        </p:spPr>
        <p:txBody>
          <a:bodyPr/>
          <a:lstStyle/>
          <a:p>
            <a:r>
              <a:rPr lang="en-GB" dirty="0"/>
              <a:t>We are looking for speakers and workshops from our partners</a:t>
            </a:r>
          </a:p>
          <a:p>
            <a:r>
              <a:rPr lang="en-GB" dirty="0"/>
              <a:t>For all of the previously discussed activities we would welcome events lead by you</a:t>
            </a:r>
          </a:p>
          <a:p>
            <a:pPr lvl="1"/>
            <a:r>
              <a:rPr lang="en-GB" dirty="0"/>
              <a:t>Seminars</a:t>
            </a:r>
          </a:p>
          <a:p>
            <a:pPr lvl="1"/>
            <a:r>
              <a:rPr lang="en-GB" dirty="0"/>
              <a:t>Workshops</a:t>
            </a:r>
          </a:p>
          <a:p>
            <a:pPr lvl="1"/>
            <a:r>
              <a:rPr lang="en-GB" dirty="0"/>
              <a:t>MOOC classes</a:t>
            </a:r>
          </a:p>
          <a:p>
            <a:pPr lvl="1"/>
            <a:r>
              <a:rPr lang="en-GB" dirty="0" err="1"/>
              <a:t>DataAid</a:t>
            </a:r>
            <a:r>
              <a:rPr lang="en-GB" dirty="0"/>
              <a:t> suggestions and support</a:t>
            </a:r>
          </a:p>
          <a:p>
            <a:pPr lvl="1"/>
            <a:r>
              <a:rPr lang="en-GB" dirty="0"/>
              <a:t>Symposiums on public engagement</a:t>
            </a:r>
          </a:p>
          <a:p>
            <a:r>
              <a:rPr lang="en-GB" dirty="0"/>
              <a:t>Nvidia have already committed to giving a workshop and we welcome other contributions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A66A0-34ED-4D50-9E49-5D603FF8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15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7FB271-1AA7-4FB9-AB9A-F26A1B51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19" y="4845584"/>
            <a:ext cx="1133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2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C4FF-4229-4B33-992E-2A3732F13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E019C-C855-4285-A2CA-C61AACCD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0742"/>
            <a:ext cx="9144000" cy="947057"/>
          </a:xfrm>
        </p:spPr>
        <p:txBody>
          <a:bodyPr>
            <a:normAutofit/>
          </a:bodyPr>
          <a:lstStyle/>
          <a:p>
            <a:r>
              <a:rPr lang="en-GB" sz="44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BB05C-D5BD-4C24-8D0F-FE170E93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8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5289-616E-4417-B2BC-F80016F9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46238"/>
          </a:xfrm>
        </p:spPr>
        <p:txBody>
          <a:bodyPr/>
          <a:lstStyle/>
          <a:p>
            <a:r>
              <a:rPr lang="en-GB" dirty="0"/>
              <a:t>Why train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71E26-46CB-4421-8DA5-BCC2430B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85" y="1253331"/>
            <a:ext cx="7077502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PhD training programme is designed to give the students</a:t>
            </a:r>
          </a:p>
          <a:p>
            <a:pPr lvl="1"/>
            <a:r>
              <a:rPr lang="en-GB" dirty="0"/>
              <a:t>Subject specific training</a:t>
            </a:r>
          </a:p>
          <a:p>
            <a:pPr lvl="1"/>
            <a:r>
              <a:rPr lang="en-GB" dirty="0"/>
              <a:t>General training in data intensive science</a:t>
            </a:r>
          </a:p>
          <a:p>
            <a:pPr lvl="1"/>
            <a:r>
              <a:rPr lang="en-GB" dirty="0"/>
              <a:t>Preparation for working in teams, writing reports and networking skills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This is to make the graduates have the best opportunities</a:t>
            </a:r>
          </a:p>
          <a:p>
            <a:r>
              <a:rPr lang="en-GB" dirty="0"/>
              <a:t>STFC wants to show that the fundamental science it funds has wider societal benefits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F21A7-D324-45F2-ACD7-D17327E7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4ABD2-A73E-4F87-B4DC-EF17653B8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850" y="3429000"/>
            <a:ext cx="4629150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CD6795-6116-48E2-9F74-67DC56126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850" y="523875"/>
            <a:ext cx="459942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4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958D3-F0B6-4D80-B5EB-D8DA2060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87130"/>
          </a:xfrm>
        </p:spPr>
        <p:txBody>
          <a:bodyPr/>
          <a:lstStyle/>
          <a:p>
            <a:r>
              <a:rPr lang="en-GB" dirty="0"/>
              <a:t>Main topics of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9794-8335-42E2-AAC4-5CA4E05CF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16" y="1951629"/>
            <a:ext cx="5306705" cy="3824785"/>
          </a:xfrm>
        </p:spPr>
        <p:txBody>
          <a:bodyPr>
            <a:noAutofit/>
          </a:bodyPr>
          <a:lstStyle/>
          <a:p>
            <a:r>
              <a:rPr lang="en-GB" sz="2000" b="1" dirty="0"/>
              <a:t>Focused research skills and techniques </a:t>
            </a:r>
          </a:p>
          <a:p>
            <a:pPr lvl="1"/>
            <a:r>
              <a:rPr lang="en-GB" sz="1600" dirty="0"/>
              <a:t>Cutting edge R&amp;D projects</a:t>
            </a:r>
          </a:p>
          <a:p>
            <a:r>
              <a:rPr lang="en-GB" sz="2000" b="1" dirty="0"/>
              <a:t>Broader scientific experience </a:t>
            </a:r>
          </a:p>
          <a:p>
            <a:pPr lvl="1"/>
            <a:r>
              <a:rPr lang="en-GB" sz="1600" dirty="0"/>
              <a:t>Placements, workshops and Schools</a:t>
            </a:r>
          </a:p>
          <a:p>
            <a:r>
              <a:rPr lang="en-GB" sz="2000" b="1" dirty="0"/>
              <a:t>Research project management, communication and presentation skills </a:t>
            </a:r>
          </a:p>
          <a:p>
            <a:pPr lvl="1"/>
            <a:r>
              <a:rPr lang="en-GB" sz="1600" dirty="0"/>
              <a:t>A complementary skills School in the first year</a:t>
            </a:r>
          </a:p>
          <a:p>
            <a:pPr lvl="1"/>
            <a:r>
              <a:rPr lang="en-GB" sz="1600" dirty="0"/>
              <a:t>Outreach activities </a:t>
            </a:r>
          </a:p>
          <a:p>
            <a:r>
              <a:rPr lang="en-GB" sz="2000" b="1" dirty="0"/>
              <a:t>Understanding of the benefits of an inclusive environment</a:t>
            </a:r>
          </a:p>
          <a:p>
            <a:pPr lvl="1"/>
            <a:r>
              <a:rPr lang="en-GB" sz="1600" dirty="0"/>
              <a:t>integrating Equality, Diversity and Inclusion (EDI) in all aspects of the CDT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8010E-58DF-4FFF-AA31-B7A277A2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3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52E200-7BF5-4ADE-A2C9-9BC313AB4B5F}"/>
              </a:ext>
            </a:extLst>
          </p:cNvPr>
          <p:cNvSpPr txBox="1">
            <a:spLocks/>
          </p:cNvSpPr>
          <p:nvPr/>
        </p:nvSpPr>
        <p:spPr>
          <a:xfrm>
            <a:off x="6528181" y="2467067"/>
            <a:ext cx="5306705" cy="3309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Interpersonal skills, accepting responsibility, working in teams, networking </a:t>
            </a:r>
          </a:p>
          <a:p>
            <a:pPr lvl="1"/>
            <a:r>
              <a:rPr lang="en-GB" sz="1600" dirty="0"/>
              <a:t>Project work, a student-organized charity event, and involvement in events </a:t>
            </a:r>
          </a:p>
          <a:p>
            <a:r>
              <a:rPr lang="en-GB" sz="2000" b="1" dirty="0"/>
              <a:t>Awareness of private sector constraints and Intellectual Property rights</a:t>
            </a:r>
          </a:p>
          <a:p>
            <a:pPr lvl="1"/>
            <a:r>
              <a:rPr lang="en-GB" sz="1600" dirty="0"/>
              <a:t>Industrial mentors and secondments, the Business Development Manager (BDM) based in </a:t>
            </a:r>
            <a:r>
              <a:rPr lang="en-GB" sz="1600" dirty="0" err="1"/>
              <a:t>UoL</a:t>
            </a:r>
            <a:r>
              <a:rPr lang="en-GB" sz="1600" dirty="0"/>
              <a:t> Physics</a:t>
            </a:r>
          </a:p>
          <a:p>
            <a:r>
              <a:rPr lang="en-GB" sz="2000" b="1" dirty="0"/>
              <a:t>Career management, CV writing, interview techniques, proposal preparation and entrepreneurship</a:t>
            </a:r>
          </a:p>
        </p:txBody>
      </p:sp>
      <p:pic>
        <p:nvPicPr>
          <p:cNvPr id="3074" name="Picture 2" descr="Liverpool Big Data Science Centre for Doctoral Training">
            <a:extLst>
              <a:ext uri="{FF2B5EF4-FFF2-40B4-BE49-F238E27FC236}">
                <a16:creationId xmlns:a16="http://schemas.microsoft.com/office/drawing/2014/main" id="{A94E6B98-23E0-475D-ACA4-A1219094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45" y="136525"/>
            <a:ext cx="4490398" cy="23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5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AC55-C472-402F-ADA0-AB1CB6F8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Inclusivity and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F4543-65AA-4AFC-A1EE-F3B309D3A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66"/>
            <a:ext cx="10515600" cy="45751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PhD activities should be available to all</a:t>
            </a:r>
          </a:p>
          <a:p>
            <a:pPr lvl="1"/>
            <a:r>
              <a:rPr lang="en-GB" dirty="0"/>
              <a:t>Every schedules activity will be recorded for students unable to attend in person or at the delivered time</a:t>
            </a:r>
          </a:p>
          <a:p>
            <a:r>
              <a:rPr lang="en-GB" dirty="0"/>
              <a:t>The staff at both universities are signed up for the national HE and Institute of Physics charters on inclusion and diversity</a:t>
            </a:r>
          </a:p>
          <a:p>
            <a:pPr lvl="1"/>
            <a:r>
              <a:rPr lang="en-GB" dirty="0">
                <a:hlinkClick r:id="rId2"/>
              </a:rPr>
              <a:t>https://www.advance-he.ac.uk/equality-charters/athena-swan-charter</a:t>
            </a:r>
          </a:p>
          <a:p>
            <a:pPr lvl="1"/>
            <a:r>
              <a:rPr lang="en-GB" dirty="0">
                <a:hlinkClick r:id="rId2"/>
              </a:rPr>
              <a:t>https://www.iop.org/about/IOP-diversity-inclusion/project-juno</a:t>
            </a:r>
            <a:endParaRPr lang="en-GB" dirty="0"/>
          </a:p>
          <a:p>
            <a:r>
              <a:rPr lang="en-GB" dirty="0"/>
              <a:t>This is an ongoing process and we applied to get recognition of our improved status in both earlier this year</a:t>
            </a:r>
          </a:p>
          <a:p>
            <a:r>
              <a:rPr lang="en-GB" dirty="0"/>
              <a:t>All of our PhD students will be trained in and </a:t>
            </a:r>
            <a:br>
              <a:rPr lang="en-GB" dirty="0"/>
            </a:br>
            <a:r>
              <a:rPr lang="en-GB" dirty="0"/>
              <a:t>held to the same high standards around EDI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1ACA8-689E-4060-9ED1-C6AD46F4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4</a:t>
            </a:fld>
            <a:endParaRPr lang="en-GB"/>
          </a:p>
        </p:txBody>
      </p:sp>
      <p:pic>
        <p:nvPicPr>
          <p:cNvPr id="2050" name="Picture 2" descr="https://www.advance-he.ac.uk/sites/default/files/2021-06/Athena%20Swan%20logo%20wide%20white%20space.jpg">
            <a:extLst>
              <a:ext uri="{FF2B5EF4-FFF2-40B4-BE49-F238E27FC236}">
                <a16:creationId xmlns:a16="http://schemas.microsoft.com/office/drawing/2014/main" id="{68FA90DA-E855-438F-90C8-44F1ABDDE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t="21287" r="29166" b="24925"/>
          <a:stretch/>
        </p:blipFill>
        <p:spPr bwMode="auto">
          <a:xfrm>
            <a:off x="9735403" y="54922"/>
            <a:ext cx="2456597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uno code of practice">
            <a:extLst>
              <a:ext uri="{FF2B5EF4-FFF2-40B4-BE49-F238E27FC236}">
                <a16:creationId xmlns:a16="http://schemas.microsoft.com/office/drawing/2014/main" id="{6582CA03-14CF-447F-914F-ACF6A0A5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4754680"/>
            <a:ext cx="42386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880E-9F71-42A6-8A61-3320EFCD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1945"/>
          </a:xfrm>
        </p:spPr>
        <p:txBody>
          <a:bodyPr/>
          <a:lstStyle/>
          <a:p>
            <a:r>
              <a:rPr lang="en-GB" dirty="0"/>
              <a:t>Subject specific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8E0A7-3BDE-43FB-A73A-9548634C8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2" y="1286396"/>
            <a:ext cx="12095327" cy="47473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students need to be good researchers</a:t>
            </a:r>
            <a:br>
              <a:rPr lang="en-GB" dirty="0"/>
            </a:br>
            <a:r>
              <a:rPr lang="en-GB" dirty="0"/>
              <a:t>by the end of their PhDs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GB" sz="3200" dirty="0"/>
              <a:t>	Condensed matter			Particle Physics	</a:t>
            </a:r>
            <a:br>
              <a:rPr lang="en-GB" sz="3200" dirty="0"/>
            </a:br>
            <a:r>
              <a:rPr lang="en-GB" sz="3200" dirty="0"/>
              <a:t>	Accelerator Science			Nuclear Science		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GB" sz="3200" dirty="0"/>
              <a:t>	Astrophysics				Theoretical Physics</a:t>
            </a:r>
            <a:br>
              <a:rPr lang="en-GB" sz="3200" dirty="0"/>
            </a:br>
            <a:r>
              <a:rPr lang="en-GB" sz="3200" dirty="0"/>
              <a:t>	Computer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A527-A627-40C1-B005-5981E83E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5</a:t>
            </a:fld>
            <a:endParaRPr lang="en-GB"/>
          </a:p>
        </p:txBody>
      </p:sp>
      <p:pic>
        <p:nvPicPr>
          <p:cNvPr id="6146" name="Picture 2" descr="LIVINNO logo with physics cluster logos">
            <a:extLst>
              <a:ext uri="{FF2B5EF4-FFF2-40B4-BE49-F238E27FC236}">
                <a16:creationId xmlns:a16="http://schemas.microsoft.com/office/drawing/2014/main" id="{05406D63-9317-453D-BA64-2CC69F00A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28" y="-44449"/>
            <a:ext cx="5354472" cy="19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52244F-DAA2-42B0-A93A-BB4EAF09B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3" y="2257393"/>
            <a:ext cx="787579" cy="762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471355-0C3F-47CA-9AD1-108274F3D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10" y="2257393"/>
            <a:ext cx="787579" cy="762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7F7070-E684-4F46-B924-BA79165C5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3" y="3215687"/>
            <a:ext cx="736768" cy="7748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CEC731-6474-4924-BB47-8C3687429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04" y="3132372"/>
            <a:ext cx="812985" cy="800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122D9B-199B-4598-9ACC-930D3285B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4" y="4105159"/>
            <a:ext cx="812985" cy="8129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5AEF0A-83B6-4836-9B8F-BBE14F7859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4" y="5032739"/>
            <a:ext cx="774877" cy="7748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F1570A-C977-41C5-84C1-537F2FFEA3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04" y="4186684"/>
            <a:ext cx="787579" cy="7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3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5926-B107-4E2C-B8C6-B333DD73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specific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19A2E-DB28-4800-9919-AB1EA9DD3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GB" dirty="0"/>
              <a:t>There is always subject specific knowledge and only the experts in the field can deliver that</a:t>
            </a:r>
          </a:p>
          <a:p>
            <a:r>
              <a:rPr lang="en-GB" dirty="0"/>
              <a:t>They will be integrated with the training of the other PhD students in their fields</a:t>
            </a:r>
          </a:p>
          <a:p>
            <a:pPr lvl="1"/>
            <a:r>
              <a:rPr lang="en-GB" dirty="0"/>
              <a:t>Trips to international laboratories</a:t>
            </a:r>
          </a:p>
          <a:p>
            <a:pPr lvl="1"/>
            <a:r>
              <a:rPr lang="en-GB" dirty="0"/>
              <a:t>National and international summer schools</a:t>
            </a:r>
          </a:p>
          <a:p>
            <a:pPr lvl="1"/>
            <a:r>
              <a:rPr lang="en-GB" dirty="0"/>
              <a:t>Delivering conference talks on their results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This is training we deliver to all PhD students, not just on CDT members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CBFA9-ACDE-4D4C-9AEA-B7E5A42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40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D2D5-8D3E-4500-BB69-C2E61B44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Masters courses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DA635-479B-464C-99FD-0FF421602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02335"/>
            <a:ext cx="10515600" cy="4661436"/>
          </a:xfrm>
        </p:spPr>
        <p:txBody>
          <a:bodyPr>
            <a:normAutofit/>
          </a:bodyPr>
          <a:lstStyle/>
          <a:p>
            <a:r>
              <a:rPr lang="en-GB" dirty="0"/>
              <a:t>Both </a:t>
            </a:r>
            <a:r>
              <a:rPr lang="en-GB" dirty="0" err="1"/>
              <a:t>UoL</a:t>
            </a:r>
            <a:r>
              <a:rPr lang="en-GB" dirty="0"/>
              <a:t> and LJMU have suitable courses to which are apposite: from: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Data Science and Artificial Intelligence MSc</a:t>
            </a:r>
          </a:p>
          <a:p>
            <a:pPr lvl="2"/>
            <a:r>
              <a:rPr lang="en-GB" dirty="0">
                <a:hlinkClick r:id="rId2"/>
              </a:rPr>
              <a:t>https://www.liverpool.ac.uk/study/postgraduate-taught/taught/data-science-and-artificial-intelligence-msc/overview/</a:t>
            </a: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r>
              <a:rPr lang="en-GB" dirty="0"/>
              <a:t>MSc Data Science</a:t>
            </a:r>
          </a:p>
          <a:p>
            <a:pPr lvl="2"/>
            <a:r>
              <a:rPr lang="en-GB" dirty="0">
                <a:hlinkClick r:id="rId3"/>
              </a:rPr>
              <a:t>https://www.ljmu.ac.uk/study/courses/postgraduates/data-science-msc</a:t>
            </a:r>
            <a:endParaRPr lang="en-GB" dirty="0"/>
          </a:p>
          <a:p>
            <a:r>
              <a:rPr lang="en-GB" dirty="0"/>
              <a:t>Modules from these courses will be the main taught components for the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92716-6D4A-4FBD-95E8-F215BD61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0B4DA-F86F-47A9-B624-5483393FD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02458"/>
            <a:ext cx="3395473" cy="866838"/>
          </a:xfrm>
          <a:prstGeom prst="rect">
            <a:avLst/>
          </a:prstGeom>
        </p:spPr>
      </p:pic>
      <p:pic>
        <p:nvPicPr>
          <p:cNvPr id="7174" name="Picture 6" descr="My LJMU">
            <a:extLst>
              <a:ext uri="{FF2B5EF4-FFF2-40B4-BE49-F238E27FC236}">
                <a16:creationId xmlns:a16="http://schemas.microsoft.com/office/drawing/2014/main" id="{143E16A4-450D-4FC3-97E1-95D9FF43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29000"/>
            <a:ext cx="3395473" cy="9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0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6271-4B88-43D4-A705-05A4463C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8795"/>
          </a:xfrm>
        </p:spPr>
        <p:txBody>
          <a:bodyPr/>
          <a:lstStyle/>
          <a:p>
            <a:r>
              <a:rPr lang="en-GB" dirty="0"/>
              <a:t>All cohort training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1275E2-0B62-495D-A271-172520717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24003"/>
              </p:ext>
            </p:extLst>
          </p:nvPr>
        </p:nvGraphicFramePr>
        <p:xfrm>
          <a:off x="644288" y="797539"/>
          <a:ext cx="10903424" cy="489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52">
                  <a:extLst>
                    <a:ext uri="{9D8B030D-6E8A-4147-A177-3AD203B41FA5}">
                      <a16:colId xmlns:a16="http://schemas.microsoft.com/office/drawing/2014/main" val="858174832"/>
                    </a:ext>
                  </a:extLst>
                </a:gridCol>
                <a:gridCol w="4859660">
                  <a:extLst>
                    <a:ext uri="{9D8B030D-6E8A-4147-A177-3AD203B41FA5}">
                      <a16:colId xmlns:a16="http://schemas.microsoft.com/office/drawing/2014/main" val="3304384932"/>
                    </a:ext>
                  </a:extLst>
                </a:gridCol>
                <a:gridCol w="591863">
                  <a:extLst>
                    <a:ext uri="{9D8B030D-6E8A-4147-A177-3AD203B41FA5}">
                      <a16:colId xmlns:a16="http://schemas.microsoft.com/office/drawing/2014/main" val="3611326346"/>
                    </a:ext>
                  </a:extLst>
                </a:gridCol>
                <a:gridCol w="4859849">
                  <a:extLst>
                    <a:ext uri="{9D8B030D-6E8A-4147-A177-3AD203B41FA5}">
                      <a16:colId xmlns:a16="http://schemas.microsoft.com/office/drawing/2014/main" val="2801544172"/>
                    </a:ext>
                  </a:extLst>
                </a:gridCol>
              </a:tblGrid>
              <a:tr h="41743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Compulsory 90 credits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789503"/>
                  </a:ext>
                </a:extLst>
              </a:tr>
              <a:tr h="1646849">
                <a:tc rowSpan="3"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Semester 1</a:t>
                      </a: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Data Science</a:t>
                      </a:r>
                    </a:p>
                    <a:p>
                      <a:r>
                        <a:rPr lang="en-GB" dirty="0"/>
                        <a:t>Learn about current challenges and opportunities in Data Intensive Science and expand research skills in key areas. Connect with other students and staff through Forum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Semester 2</a:t>
                      </a: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Data Mining</a:t>
                      </a:r>
                    </a:p>
                    <a:p>
                      <a:r>
                        <a:rPr lang="en-GB" dirty="0"/>
                        <a:t>Develop a critical awareness of current problems and research issues in Data Mining and the ability to address Data Mining research issues in an original manner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412035"/>
                  </a:ext>
                </a:extLst>
              </a:tr>
              <a:tr h="164684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Big Data Computing</a:t>
                      </a:r>
                    </a:p>
                    <a:p>
                      <a:r>
                        <a:rPr lang="en-GB" dirty="0"/>
                        <a:t>Develop skills in computing techniques for high performance analysis of large data sets and understanding of how to translate analysis problem to best exploit such techniques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Transferable skills training</a:t>
                      </a:r>
                    </a:p>
                    <a:p>
                      <a:r>
                        <a:rPr lang="en-GB" dirty="0"/>
                        <a:t>Students will be joined by others from the faculties and receive training in project management, scientific writing, presentation skills and IPR with </a:t>
                      </a:r>
                      <a:r>
                        <a:rPr lang="en-GB" dirty="0" err="1"/>
                        <a:t>Fistral</a:t>
                      </a:r>
                      <a:r>
                        <a:rPr lang="en-GB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170466"/>
                  </a:ext>
                </a:extLst>
              </a:tr>
              <a:tr h="102928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C++ programming, MC techniques and group project</a:t>
                      </a:r>
                    </a:p>
                    <a:p>
                      <a:r>
                        <a:rPr lang="en-GB" dirty="0"/>
                        <a:t>Hands-on C++ programming and MC training, single project undertaken by entire cohort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Individual data skills project</a:t>
                      </a:r>
                    </a:p>
                    <a:p>
                      <a:r>
                        <a:rPr lang="en-GB" dirty="0"/>
                        <a:t>Individual project addressing a data intensive science challenge set by supervisors.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62097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D90BD-1BFD-4724-B2FE-CDD3EB50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5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6271-4B88-43D4-A705-05A4463C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8795"/>
          </a:xfrm>
        </p:spPr>
        <p:txBody>
          <a:bodyPr/>
          <a:lstStyle/>
          <a:p>
            <a:r>
              <a:rPr lang="en-GB" dirty="0"/>
              <a:t>Project specific training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1275E2-0B62-495D-A271-172520717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414435"/>
              </p:ext>
            </p:extLst>
          </p:nvPr>
        </p:nvGraphicFramePr>
        <p:xfrm>
          <a:off x="545911" y="1058796"/>
          <a:ext cx="10903424" cy="233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1712">
                  <a:extLst>
                    <a:ext uri="{9D8B030D-6E8A-4147-A177-3AD203B41FA5}">
                      <a16:colId xmlns:a16="http://schemas.microsoft.com/office/drawing/2014/main" val="3304384932"/>
                    </a:ext>
                  </a:extLst>
                </a:gridCol>
                <a:gridCol w="5451712">
                  <a:extLst>
                    <a:ext uri="{9D8B030D-6E8A-4147-A177-3AD203B41FA5}">
                      <a16:colId xmlns:a16="http://schemas.microsoft.com/office/drawing/2014/main" val="2801544172"/>
                    </a:ext>
                  </a:extLst>
                </a:gridCol>
              </a:tblGrid>
              <a:tr h="41743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Project-specific choice of one 15-credit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Data-science choice of one 15-credit module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789503"/>
                  </a:ext>
                </a:extLst>
              </a:tr>
              <a:tr h="1646849">
                <a:tc>
                  <a:txBody>
                    <a:bodyPr/>
                    <a:lstStyle/>
                    <a:p>
                      <a:r>
                        <a:rPr lang="en-GB" sz="2000" dirty="0"/>
                        <a:t>Particle Physics</a:t>
                      </a:r>
                    </a:p>
                    <a:p>
                      <a:r>
                        <a:rPr lang="en-GB" sz="2000" dirty="0"/>
                        <a:t>Nuclear Physics</a:t>
                      </a:r>
                    </a:p>
                    <a:p>
                      <a:r>
                        <a:rPr lang="en-GB" sz="2000" dirty="0"/>
                        <a:t>Accelerator Science</a:t>
                      </a:r>
                    </a:p>
                    <a:p>
                      <a:r>
                        <a:rPr lang="en-GB" sz="2000" dirty="0"/>
                        <a:t>Astrophysics</a:t>
                      </a:r>
                    </a:p>
                    <a:p>
                      <a:r>
                        <a:rPr lang="en-GB" sz="2000" dirty="0"/>
                        <a:t>Theoretical Physics</a:t>
                      </a:r>
                    </a:p>
                    <a:p>
                      <a:r>
                        <a:rPr lang="en-GB" sz="2000" dirty="0"/>
                        <a:t>Computer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Multi-core Programming</a:t>
                      </a:r>
                    </a:p>
                    <a:p>
                      <a:r>
                        <a:rPr lang="en-GB" sz="2000" dirty="0"/>
                        <a:t>Applied Algorithmics</a:t>
                      </a:r>
                    </a:p>
                    <a:p>
                      <a:r>
                        <a:rPr lang="en-GB" sz="2000" dirty="0"/>
                        <a:t>Theoretical Physics</a:t>
                      </a:r>
                    </a:p>
                    <a:p>
                      <a:endParaRPr lang="en-GB" sz="2000" dirty="0"/>
                    </a:p>
                    <a:p>
                      <a:r>
                        <a:rPr lang="en-GB" sz="2000" dirty="0"/>
                        <a:t>+ other Computer Science MSc and Physics MPhys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41203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D90BD-1BFD-4724-B2FE-CDD3EB50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C39F-597E-4371-A6E8-782B8B9F421B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175F9-B3F6-451B-B542-71F29E2BA0AA}"/>
              </a:ext>
            </a:extLst>
          </p:cNvPr>
          <p:cNvSpPr txBox="1"/>
          <p:nvPr/>
        </p:nvSpPr>
        <p:spPr>
          <a:xfrm>
            <a:off x="466670" y="4399661"/>
            <a:ext cx="1125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PhD thesis topics will determine which of the courses is most useful for each student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97B59-1012-4003-9054-F9AE3C69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7" y="3540388"/>
            <a:ext cx="736768" cy="774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5B7E4-E605-4A16-BBDA-D7BDD951D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16" y="3521334"/>
            <a:ext cx="812985" cy="812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E7E3CE-C3FD-466D-88B8-2BF7D8FDC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02" y="3540388"/>
            <a:ext cx="774877" cy="774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54F50D-E9BE-41EB-AB58-7B52C1FE7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81" y="3546739"/>
            <a:ext cx="787579" cy="762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9991ED-44F8-47C9-84CF-CE5EC9DF00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62" y="3527685"/>
            <a:ext cx="812985" cy="8002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30927F-FA71-4A93-A79A-E0BCFADAA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749" y="3546739"/>
            <a:ext cx="787579" cy="762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DA7B68-13EB-4D39-94CF-FF964FB8EB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429" y="3546739"/>
            <a:ext cx="787579" cy="7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5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7517</TotalTime>
  <Words>1265</Words>
  <Application>Microsoft Office PowerPoint</Application>
  <PresentationFormat>Widescreen</PresentationFormat>
  <Paragraphs>170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Why train students?</vt:lpstr>
      <vt:lpstr>Main topics of training</vt:lpstr>
      <vt:lpstr>Inclusivity and Diversity</vt:lpstr>
      <vt:lpstr>Subject specific training</vt:lpstr>
      <vt:lpstr>Student specific training</vt:lpstr>
      <vt:lpstr>Using Masters courses in Computer Science</vt:lpstr>
      <vt:lpstr>All cohort training</vt:lpstr>
      <vt:lpstr>Project specific training</vt:lpstr>
      <vt:lpstr>Data science schools</vt:lpstr>
      <vt:lpstr>LIV.DAT summer school timetable 2020</vt:lpstr>
      <vt:lpstr>LIV.INNOS events</vt:lpstr>
      <vt:lpstr>Recent &amp; upcoming LIV.DAT seminars</vt:lpstr>
      <vt:lpstr>2 day charity hackaton each year</vt:lpstr>
      <vt:lpstr>Contributions from partners all activities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Hutchcroft, David</dc:creator>
  <cp:lastModifiedBy>Hutchcroft, David</cp:lastModifiedBy>
  <cp:revision>52</cp:revision>
  <dcterms:created xsi:type="dcterms:W3CDTF">2022-05-16T14:01:12Z</dcterms:created>
  <dcterms:modified xsi:type="dcterms:W3CDTF">2022-05-23T10:09:29Z</dcterms:modified>
</cp:coreProperties>
</file>