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82" r:id="rId7"/>
    <p:sldId id="266" r:id="rId8"/>
    <p:sldId id="263" r:id="rId9"/>
    <p:sldId id="268" r:id="rId10"/>
    <p:sldId id="272" r:id="rId11"/>
    <p:sldId id="274" r:id="rId12"/>
    <p:sldId id="265" r:id="rId13"/>
    <p:sldId id="283" r:id="rId14"/>
    <p:sldId id="275" r:id="rId15"/>
    <p:sldId id="277" r:id="rId16"/>
    <p:sldId id="284" r:id="rId17"/>
    <p:sldId id="280" r:id="rId18"/>
    <p:sldId id="278" r:id="rId19"/>
    <p:sldId id="285" r:id="rId20"/>
    <p:sldId id="281" r:id="rId21"/>
    <p:sldId id="286" r:id="rId22"/>
    <p:sldId id="276" r:id="rId23"/>
    <p:sldId id="262" r:id="rId24"/>
    <p:sldId id="261" r:id="rId25"/>
    <p:sldId id="267" r:id="rId26"/>
    <p:sldId id="264"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CE8"/>
    <a:srgbClr val="03649F"/>
    <a:srgbClr val="164661"/>
    <a:srgbClr val="FCCD76"/>
    <a:srgbClr val="477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6"/>
    <p:restoredTop sz="90844" autoAdjust="0"/>
  </p:normalViewPr>
  <p:slideViewPr>
    <p:cSldViewPr snapToGrid="0" snapToObjects="1">
      <p:cViewPr varScale="1">
        <p:scale>
          <a:sx n="103" d="100"/>
          <a:sy n="103" d="100"/>
        </p:scale>
        <p:origin x="768" y="114"/>
      </p:cViewPr>
      <p:guideLst/>
    </p:cSldViewPr>
  </p:slideViewPr>
  <p:notesTextViewPr>
    <p:cViewPr>
      <p:scale>
        <a:sx n="1" d="1"/>
        <a:sy n="1" d="1"/>
      </p:scale>
      <p:origin x="0" y="0"/>
    </p:cViewPr>
  </p:notesTextViewPr>
  <p:notesViewPr>
    <p:cSldViewPr snapToGrid="0" snapToObjects="1">
      <p:cViewPr varScale="1">
        <p:scale>
          <a:sx n="86" d="100"/>
          <a:sy n="86" d="100"/>
        </p:scale>
        <p:origin x="421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C7CA1-F6B8-47FE-8779-4D6470E68DBA}" type="datetimeFigureOut">
              <a:rPr lang="en-GB" smtClean="0"/>
              <a:t>20/05/2022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FE480-3620-4B5E-9CDB-256888CF7918}" type="slidenum">
              <a:rPr lang="en-GB" smtClean="0"/>
              <a:t>‹#›</a:t>
            </a:fld>
            <a:endParaRPr lang="en-GB" dirty="0"/>
          </a:p>
        </p:txBody>
      </p:sp>
    </p:spTree>
    <p:extLst>
      <p:ext uri="{BB962C8B-B14F-4D97-AF65-F5344CB8AC3E}">
        <p14:creationId xmlns:p14="http://schemas.microsoft.com/office/powerpoint/2010/main" val="240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a:t>
            </a:fld>
            <a:endParaRPr lang="en-GB" dirty="0"/>
          </a:p>
        </p:txBody>
      </p:sp>
    </p:spTree>
    <p:extLst>
      <p:ext uri="{BB962C8B-B14F-4D97-AF65-F5344CB8AC3E}">
        <p14:creationId xmlns:p14="http://schemas.microsoft.com/office/powerpoint/2010/main" val="53663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76182"/>
          </a:xfrm>
        </p:spPr>
        <p:txBody>
          <a:bodyPr/>
          <a:lstStyle/>
          <a:p>
            <a:r>
              <a:rPr lang="en-GB" sz="1000" dirty="0"/>
              <a:t> </a:t>
            </a:r>
            <a:endParaRPr lang="en-US"/>
          </a:p>
          <a:p>
            <a:endParaRPr lang="en-GB" sz="1000" dirty="0"/>
          </a:p>
        </p:txBody>
      </p:sp>
      <p:sp>
        <p:nvSpPr>
          <p:cNvPr id="4" name="Slide Number Placeholder 3"/>
          <p:cNvSpPr>
            <a:spLocks noGrp="1"/>
          </p:cNvSpPr>
          <p:nvPr>
            <p:ph type="sldNum" sz="quarter" idx="5"/>
          </p:nvPr>
        </p:nvSpPr>
        <p:spPr/>
        <p:txBody>
          <a:bodyPr/>
          <a:lstStyle/>
          <a:p>
            <a:fld id="{B47FE480-3620-4B5E-9CDB-256888CF7918}" type="slidenum">
              <a:rPr lang="en-GB" smtClean="0"/>
              <a:t>10</a:t>
            </a:fld>
            <a:endParaRPr lang="en-GB" dirty="0"/>
          </a:p>
        </p:txBody>
      </p:sp>
    </p:spTree>
    <p:extLst>
      <p:ext uri="{BB962C8B-B14F-4D97-AF65-F5344CB8AC3E}">
        <p14:creationId xmlns:p14="http://schemas.microsoft.com/office/powerpoint/2010/main" val="420573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11</a:t>
            </a:fld>
            <a:endParaRPr lang="en-GB" dirty="0"/>
          </a:p>
        </p:txBody>
      </p:sp>
    </p:spTree>
    <p:extLst>
      <p:ext uri="{BB962C8B-B14F-4D97-AF65-F5344CB8AC3E}">
        <p14:creationId xmlns:p14="http://schemas.microsoft.com/office/powerpoint/2010/main" val="169338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1" dirty="0">
              <a:cs typeface="Calibri"/>
            </a:endParaRPr>
          </a:p>
        </p:txBody>
      </p:sp>
      <p:sp>
        <p:nvSpPr>
          <p:cNvPr id="4" name="Slide Number Placeholder 3"/>
          <p:cNvSpPr>
            <a:spLocks noGrp="1"/>
          </p:cNvSpPr>
          <p:nvPr>
            <p:ph type="sldNum" sz="quarter" idx="5"/>
          </p:nvPr>
        </p:nvSpPr>
        <p:spPr/>
        <p:txBody>
          <a:bodyPr/>
          <a:lstStyle/>
          <a:p>
            <a:fld id="{B47FE480-3620-4B5E-9CDB-256888CF7918}" type="slidenum">
              <a:rPr lang="en-GB" smtClean="0"/>
              <a:t>12</a:t>
            </a:fld>
            <a:endParaRPr lang="en-GB" dirty="0"/>
          </a:p>
        </p:txBody>
      </p:sp>
    </p:spTree>
    <p:extLst>
      <p:ext uri="{BB962C8B-B14F-4D97-AF65-F5344CB8AC3E}">
        <p14:creationId xmlns:p14="http://schemas.microsoft.com/office/powerpoint/2010/main" val="277520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p>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13</a:t>
            </a:fld>
            <a:endParaRPr lang="en-GB" dirty="0"/>
          </a:p>
        </p:txBody>
      </p:sp>
    </p:spTree>
    <p:extLst>
      <p:ext uri="{BB962C8B-B14F-4D97-AF65-F5344CB8AC3E}">
        <p14:creationId xmlns:p14="http://schemas.microsoft.com/office/powerpoint/2010/main" val="358427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14</a:t>
            </a:fld>
            <a:endParaRPr lang="en-GB" dirty="0"/>
          </a:p>
        </p:txBody>
      </p:sp>
    </p:spTree>
    <p:extLst>
      <p:ext uri="{BB962C8B-B14F-4D97-AF65-F5344CB8AC3E}">
        <p14:creationId xmlns:p14="http://schemas.microsoft.com/office/powerpoint/2010/main" val="216796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47FE480-3620-4B5E-9CDB-256888CF7918}" type="slidenum">
              <a:rPr lang="en-GB" smtClean="0"/>
              <a:t>15</a:t>
            </a:fld>
            <a:endParaRPr lang="en-GB" dirty="0"/>
          </a:p>
        </p:txBody>
      </p:sp>
    </p:spTree>
    <p:extLst>
      <p:ext uri="{BB962C8B-B14F-4D97-AF65-F5344CB8AC3E}">
        <p14:creationId xmlns:p14="http://schemas.microsoft.com/office/powerpoint/2010/main" val="1768162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16</a:t>
            </a:fld>
            <a:endParaRPr lang="en-GB" dirty="0"/>
          </a:p>
        </p:txBody>
      </p:sp>
    </p:spTree>
    <p:extLst>
      <p:ext uri="{BB962C8B-B14F-4D97-AF65-F5344CB8AC3E}">
        <p14:creationId xmlns:p14="http://schemas.microsoft.com/office/powerpoint/2010/main" val="95485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accent1">
                  <a:lumMod val="50000"/>
                </a:schemeClr>
              </a:solidFill>
            </a:endParaRPr>
          </a:p>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17</a:t>
            </a:fld>
            <a:endParaRPr lang="en-GB" dirty="0"/>
          </a:p>
        </p:txBody>
      </p:sp>
    </p:spTree>
    <p:extLst>
      <p:ext uri="{BB962C8B-B14F-4D97-AF65-F5344CB8AC3E}">
        <p14:creationId xmlns:p14="http://schemas.microsoft.com/office/powerpoint/2010/main" val="414530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p>
          <a:p>
            <a:endParaRPr lang="en-GB" dirty="0"/>
          </a:p>
        </p:txBody>
      </p:sp>
      <p:sp>
        <p:nvSpPr>
          <p:cNvPr id="4" name="Slide Number Placeholder 3"/>
          <p:cNvSpPr>
            <a:spLocks noGrp="1"/>
          </p:cNvSpPr>
          <p:nvPr>
            <p:ph type="sldNum" sz="quarter" idx="10"/>
          </p:nvPr>
        </p:nvSpPr>
        <p:spPr/>
        <p:txBody>
          <a:bodyPr/>
          <a:lstStyle/>
          <a:p>
            <a:fld id="{B47FE480-3620-4B5E-9CDB-256888CF7918}" type="slidenum">
              <a:rPr lang="en-GB" smtClean="0"/>
              <a:t>18</a:t>
            </a:fld>
            <a:endParaRPr lang="en-GB" dirty="0"/>
          </a:p>
        </p:txBody>
      </p:sp>
    </p:spTree>
    <p:extLst>
      <p:ext uri="{BB962C8B-B14F-4D97-AF65-F5344CB8AC3E}">
        <p14:creationId xmlns:p14="http://schemas.microsoft.com/office/powerpoint/2010/main" val="1638521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47FE480-3620-4B5E-9CDB-256888CF7918}" type="slidenum">
              <a:rPr lang="en-GB" smtClean="0"/>
              <a:t>19</a:t>
            </a:fld>
            <a:endParaRPr lang="en-GB" dirty="0"/>
          </a:p>
        </p:txBody>
      </p:sp>
    </p:spTree>
    <p:extLst>
      <p:ext uri="{BB962C8B-B14F-4D97-AF65-F5344CB8AC3E}">
        <p14:creationId xmlns:p14="http://schemas.microsoft.com/office/powerpoint/2010/main" val="126258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2</a:t>
            </a:fld>
            <a:endParaRPr lang="en-GB" dirty="0"/>
          </a:p>
        </p:txBody>
      </p:sp>
    </p:spTree>
    <p:extLst>
      <p:ext uri="{BB962C8B-B14F-4D97-AF65-F5344CB8AC3E}">
        <p14:creationId xmlns:p14="http://schemas.microsoft.com/office/powerpoint/2010/main" val="261968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Strong internal networks, yielding external collaborations and partnerships i.e. our achievements to date with you (our industry partners in LIV.INNO), DIF and future collaboration </a:t>
            </a:r>
          </a:p>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22</a:t>
            </a:fld>
            <a:endParaRPr lang="en-GB" dirty="0"/>
          </a:p>
        </p:txBody>
      </p:sp>
    </p:spTree>
    <p:extLst>
      <p:ext uri="{BB962C8B-B14F-4D97-AF65-F5344CB8AC3E}">
        <p14:creationId xmlns:p14="http://schemas.microsoft.com/office/powerpoint/2010/main" val="293969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3</a:t>
            </a:fld>
            <a:endParaRPr lang="en-GB" dirty="0"/>
          </a:p>
        </p:txBody>
      </p:sp>
    </p:spTree>
    <p:extLst>
      <p:ext uri="{BB962C8B-B14F-4D97-AF65-F5344CB8AC3E}">
        <p14:creationId xmlns:p14="http://schemas.microsoft.com/office/powerpoint/2010/main" val="357661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B47FE480-3620-4B5E-9CDB-256888CF7918}" type="slidenum">
              <a:rPr lang="en-GB" smtClean="0"/>
              <a:t>4</a:t>
            </a:fld>
            <a:endParaRPr lang="en-GB" dirty="0"/>
          </a:p>
        </p:txBody>
      </p:sp>
    </p:spTree>
    <p:extLst>
      <p:ext uri="{BB962C8B-B14F-4D97-AF65-F5344CB8AC3E}">
        <p14:creationId xmlns:p14="http://schemas.microsoft.com/office/powerpoint/2010/main" val="302980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B47FE480-3620-4B5E-9CDB-256888CF7918}" type="slidenum">
              <a:rPr lang="en-GB" smtClean="0"/>
              <a:t>5</a:t>
            </a:fld>
            <a:endParaRPr lang="en-GB" dirty="0"/>
          </a:p>
        </p:txBody>
      </p:sp>
    </p:spTree>
    <p:extLst>
      <p:ext uri="{BB962C8B-B14F-4D97-AF65-F5344CB8AC3E}">
        <p14:creationId xmlns:p14="http://schemas.microsoft.com/office/powerpoint/2010/main" val="344510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FE480-3620-4B5E-9CDB-256888CF7918}" type="slidenum">
              <a:rPr lang="en-GB" smtClean="0"/>
              <a:t>6</a:t>
            </a:fld>
            <a:endParaRPr lang="en-GB" dirty="0"/>
          </a:p>
        </p:txBody>
      </p:sp>
    </p:spTree>
    <p:extLst>
      <p:ext uri="{BB962C8B-B14F-4D97-AF65-F5344CB8AC3E}">
        <p14:creationId xmlns:p14="http://schemas.microsoft.com/office/powerpoint/2010/main" val="44411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E584658B-E4AB-4713-A81F-7765FF9C94FD}" type="slidenum">
              <a:rPr lang="en-GB" smtClean="0"/>
              <a:t>7</a:t>
            </a:fld>
            <a:endParaRPr lang="en-GB" dirty="0"/>
          </a:p>
        </p:txBody>
      </p:sp>
    </p:spTree>
    <p:extLst>
      <p:ext uri="{BB962C8B-B14F-4D97-AF65-F5344CB8AC3E}">
        <p14:creationId xmlns:p14="http://schemas.microsoft.com/office/powerpoint/2010/main" val="341146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8</a:t>
            </a:fld>
            <a:endParaRPr lang="en-GB" dirty="0"/>
          </a:p>
        </p:txBody>
      </p:sp>
    </p:spTree>
    <p:extLst>
      <p:ext uri="{BB962C8B-B14F-4D97-AF65-F5344CB8AC3E}">
        <p14:creationId xmlns:p14="http://schemas.microsoft.com/office/powerpoint/2010/main" val="306103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7FE480-3620-4B5E-9CDB-256888CF7918}" type="slidenum">
              <a:rPr lang="en-GB" smtClean="0"/>
              <a:t>9</a:t>
            </a:fld>
            <a:endParaRPr lang="en-GB" dirty="0"/>
          </a:p>
        </p:txBody>
      </p:sp>
    </p:spTree>
    <p:extLst>
      <p:ext uri="{BB962C8B-B14F-4D97-AF65-F5344CB8AC3E}">
        <p14:creationId xmlns:p14="http://schemas.microsoft.com/office/powerpoint/2010/main" val="1633138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pic>
        <p:nvPicPr>
          <p:cNvPr id="8" name="Picture 7" descr="A picture containing ctenophore&#10;&#10;Description automatically generated">
            <a:extLst>
              <a:ext uri="{FF2B5EF4-FFF2-40B4-BE49-F238E27FC236}">
                <a16:creationId xmlns:a16="http://schemas.microsoft.com/office/drawing/2014/main" id="{23841EDC-C62A-8E48-BED8-042AC2B8E37C}"/>
              </a:ext>
            </a:extLst>
          </p:cNvPr>
          <p:cNvPicPr>
            <a:picLocks noChangeAspect="1"/>
          </p:cNvPicPr>
          <p:nvPr userDrawn="1"/>
        </p:nvPicPr>
        <p:blipFill rotWithShape="1">
          <a:blip r:embed="rId2"/>
          <a:srcRect t="3478" b="56769"/>
          <a:stretch/>
        </p:blipFill>
        <p:spPr>
          <a:xfrm>
            <a:off x="0" y="0"/>
            <a:ext cx="12192000" cy="6857999"/>
          </a:xfrm>
          <a:prstGeom prst="rect">
            <a:avLst/>
          </a:prstGeom>
        </p:spPr>
      </p:pic>
      <p:pic>
        <p:nvPicPr>
          <p:cNvPr id="9" name="Picture 8">
            <a:extLst>
              <a:ext uri="{FF2B5EF4-FFF2-40B4-BE49-F238E27FC236}">
                <a16:creationId xmlns:a16="http://schemas.microsoft.com/office/drawing/2014/main" id="{8AE25C7A-204A-C543-B1C1-D381D9C29B94}"/>
              </a:ext>
            </a:extLst>
          </p:cNvPr>
          <p:cNvPicPr>
            <a:picLocks noChangeAspect="1"/>
          </p:cNvPicPr>
          <p:nvPr userDrawn="1"/>
        </p:nvPicPr>
        <p:blipFill>
          <a:blip r:embed="rId3"/>
          <a:stretch>
            <a:fillRect/>
          </a:stretch>
        </p:blipFill>
        <p:spPr>
          <a:xfrm>
            <a:off x="7445469" y="1186277"/>
            <a:ext cx="3251666" cy="4436382"/>
          </a:xfrm>
          <a:prstGeom prst="rect">
            <a:avLst/>
          </a:prstGeom>
        </p:spPr>
      </p:pic>
      <p:pic>
        <p:nvPicPr>
          <p:cNvPr id="10" name="Picture 9">
            <a:extLst>
              <a:ext uri="{FF2B5EF4-FFF2-40B4-BE49-F238E27FC236}">
                <a16:creationId xmlns:a16="http://schemas.microsoft.com/office/drawing/2014/main" id="{5C449486-CF18-D849-A458-8277D52228AA}"/>
              </a:ext>
            </a:extLst>
          </p:cNvPr>
          <p:cNvPicPr>
            <a:picLocks noChangeAspect="1"/>
          </p:cNvPicPr>
          <p:nvPr userDrawn="1"/>
        </p:nvPicPr>
        <p:blipFill>
          <a:blip r:embed="rId4"/>
          <a:stretch>
            <a:fillRect/>
          </a:stretch>
        </p:blipFill>
        <p:spPr>
          <a:xfrm>
            <a:off x="1953430" y="2563424"/>
            <a:ext cx="7360905" cy="1731149"/>
          </a:xfrm>
          <a:prstGeom prst="rect">
            <a:avLst/>
          </a:prstGeom>
        </p:spPr>
      </p:pic>
    </p:spTree>
    <p:extLst>
      <p:ext uri="{BB962C8B-B14F-4D97-AF65-F5344CB8AC3E}">
        <p14:creationId xmlns:p14="http://schemas.microsoft.com/office/powerpoint/2010/main" val="130281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t="3478" b="56769"/>
          <a:stretch/>
        </p:blipFill>
        <p:spPr>
          <a:xfrm>
            <a:off x="0" y="0"/>
            <a:ext cx="12192000" cy="6857999"/>
          </a:xfrm>
          <a:prstGeom prst="rect">
            <a:avLst/>
          </a:prstGeom>
        </p:spPr>
      </p:pic>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9144000" cy="2387600"/>
          </a:xfrm>
        </p:spPr>
        <p:txBody>
          <a:bodyPr anchor="b"/>
          <a:lstStyle>
            <a:lvl1pPr algn="l">
              <a:defRPr sz="6000"/>
            </a:lvl1pPr>
          </a:lstStyle>
          <a:p>
            <a:r>
              <a:rPr lang="en-GB" dirty="0"/>
              <a:t>Click to add title</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p:nvPr>
        </p:nvSpPr>
        <p:spPr>
          <a:xfrm>
            <a:off x="81915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6" name="Picture 5">
            <a:extLst>
              <a:ext uri="{FF2B5EF4-FFF2-40B4-BE49-F238E27FC236}">
                <a16:creationId xmlns:a16="http://schemas.microsoft.com/office/drawing/2014/main" id="{8F39C901-35DD-5544-B6DD-7AD5E065F350}"/>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377191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breaker">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l="39492" t="29849" r="4258" b="48623"/>
          <a:stretch/>
        </p:blipFill>
        <p:spPr>
          <a:xfrm rot="-5400000">
            <a:off x="7014753" y="1572034"/>
            <a:ext cx="6857998" cy="3713928"/>
          </a:xfrm>
          <a:prstGeom prst="rect">
            <a:avLst/>
          </a:prstGeom>
        </p:spPr>
      </p:pic>
      <p:sp>
        <p:nvSpPr>
          <p:cNvPr id="5" name="Rounded Rectangle 4">
            <a:extLst>
              <a:ext uri="{FF2B5EF4-FFF2-40B4-BE49-F238E27FC236}">
                <a16:creationId xmlns:a16="http://schemas.microsoft.com/office/drawing/2014/main" id="{BEF52A00-6431-C749-98A3-6AB4F8E6D9CF}"/>
              </a:ext>
            </a:extLst>
          </p:cNvPr>
          <p:cNvSpPr/>
          <p:nvPr userDrawn="1"/>
        </p:nvSpPr>
        <p:spPr>
          <a:xfrm>
            <a:off x="0" y="-1"/>
            <a:ext cx="9385867" cy="6857999"/>
          </a:xfrm>
          <a:prstGeom prst="roundRect">
            <a:avLst>
              <a:gd name="adj" fmla="val 0"/>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8181975" cy="2387600"/>
          </a:xfrm>
        </p:spPr>
        <p:txBody>
          <a:bodyPr anchor="b"/>
          <a:lstStyle>
            <a:lvl1pPr algn="l">
              <a:defRPr sz="6000">
                <a:solidFill>
                  <a:srgbClr val="86CCE8"/>
                </a:solidFill>
              </a:defRPr>
            </a:lvl1pPr>
          </a:lstStyle>
          <a:p>
            <a:r>
              <a:rPr lang="en-GB" dirty="0"/>
              <a:t>Click to add section</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hasCustomPrompt="1"/>
          </p:nvPr>
        </p:nvSpPr>
        <p:spPr>
          <a:xfrm>
            <a:off x="819150" y="3602038"/>
            <a:ext cx="818197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section subtitle style</a:t>
            </a:r>
            <a:endParaRPr lang="en-US" dirty="0"/>
          </a:p>
        </p:txBody>
      </p:sp>
      <p:pic>
        <p:nvPicPr>
          <p:cNvPr id="7" name="Picture 6">
            <a:extLst>
              <a:ext uri="{FF2B5EF4-FFF2-40B4-BE49-F238E27FC236}">
                <a16:creationId xmlns:a16="http://schemas.microsoft.com/office/drawing/2014/main" id="{7E6B179D-E48F-544E-870E-F34FB919F23E}"/>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115018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31866" t="36230" r="-9026" b="60605"/>
          <a:stretch/>
        </p:blipFill>
        <p:spPr>
          <a:xfrm rot="10800000">
            <a:off x="-5" y="6154654"/>
            <a:ext cx="9407047" cy="725569"/>
          </a:xfrm>
          <a:prstGeom prst="rect">
            <a:avLst/>
          </a:prstGeom>
          <a:solidFill>
            <a:srgbClr val="002060"/>
          </a:solidFill>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tretch>
            <a:fillRect/>
          </a:stretch>
        </p:blipFill>
        <p:spPr>
          <a:xfrm>
            <a:off x="9514652" y="6039950"/>
            <a:ext cx="2548563"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6151481"/>
            <a:ext cx="1603332" cy="725571"/>
          </a:xfrm>
          <a:prstGeom prst="rect">
            <a:avLst/>
          </a:prstGeom>
        </p:spPr>
      </p:pic>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12800" y="1835150"/>
            <a:ext cx="10515600" cy="40269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539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858000"/>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10" y="6140139"/>
            <a:ext cx="9407043" cy="725567"/>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04605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6140146"/>
            <a:ext cx="1603332" cy="725567"/>
          </a:xfrm>
          <a:prstGeom prst="rect">
            <a:avLst/>
          </a:prstGeom>
        </p:spPr>
      </p:pic>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02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52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750996-F9C8-E84E-8194-F2F398B41DFD}"/>
              </a:ext>
            </a:extLst>
          </p:cNvPr>
          <p:cNvSpPr/>
          <p:nvPr userDrawn="1"/>
        </p:nvSpPr>
        <p:spPr>
          <a:xfrm>
            <a:off x="0" y="0"/>
            <a:ext cx="12192000" cy="6858000"/>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B89BC4-195A-2141-AA6B-55B2D4FD85F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5BAF01-27A6-224A-ADCA-F3DCEA22100F}"/>
              </a:ext>
            </a:extLst>
          </p:cNvPr>
          <p:cNvSpPr>
            <a:spLocks noGrp="1"/>
          </p:cNvSpPr>
          <p:nvPr>
            <p:ph sz="half" idx="1"/>
          </p:nvPr>
        </p:nvSpPr>
        <p:spPr>
          <a:xfrm>
            <a:off x="838200" y="1825625"/>
            <a:ext cx="5181600" cy="41465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5658CC0C-7637-0A4E-B925-E53DA4E01C7A}"/>
              </a:ext>
            </a:extLst>
          </p:cNvPr>
          <p:cNvSpPr>
            <a:spLocks noGrp="1"/>
          </p:cNvSpPr>
          <p:nvPr>
            <p:ph sz="half" idx="2"/>
          </p:nvPr>
        </p:nvSpPr>
        <p:spPr>
          <a:xfrm>
            <a:off x="6172200" y="1825625"/>
            <a:ext cx="5181600" cy="41465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5" name="Picture 14" descr="A picture containing ctenophore&#10;&#10;Description automatically generated">
            <a:extLst>
              <a:ext uri="{FF2B5EF4-FFF2-40B4-BE49-F238E27FC236}">
                <a16:creationId xmlns:a16="http://schemas.microsoft.com/office/drawing/2014/main" id="{49D839EC-0317-164E-9498-9406EA3C2D0B}"/>
              </a:ext>
            </a:extLst>
          </p:cNvPr>
          <p:cNvPicPr>
            <a:picLocks noChangeAspect="1"/>
          </p:cNvPicPr>
          <p:nvPr userDrawn="1"/>
        </p:nvPicPr>
        <p:blipFill rotWithShape="1">
          <a:blip r:embed="rId2"/>
          <a:srcRect l="27647" t="32083" r="-4807" b="63630"/>
          <a:stretch/>
        </p:blipFill>
        <p:spPr>
          <a:xfrm rot="10800000">
            <a:off x="-10" y="6140139"/>
            <a:ext cx="9407043" cy="725567"/>
          </a:xfrm>
          <a:prstGeom prst="rect">
            <a:avLst/>
          </a:prstGeom>
        </p:spPr>
      </p:pic>
      <p:pic>
        <p:nvPicPr>
          <p:cNvPr id="16" name="Picture 15">
            <a:extLst>
              <a:ext uri="{FF2B5EF4-FFF2-40B4-BE49-F238E27FC236}">
                <a16:creationId xmlns:a16="http://schemas.microsoft.com/office/drawing/2014/main" id="{9B55D6EF-6514-EC4E-926A-BBB2FB1D26E1}"/>
              </a:ext>
            </a:extLst>
          </p:cNvPr>
          <p:cNvPicPr>
            <a:picLocks noChangeAspect="1"/>
          </p:cNvPicPr>
          <p:nvPr userDrawn="1"/>
        </p:nvPicPr>
        <p:blipFill>
          <a:blip r:embed="rId3"/>
          <a:srcRect/>
          <a:stretch/>
        </p:blipFill>
        <p:spPr>
          <a:xfrm>
            <a:off x="9514653" y="6046053"/>
            <a:ext cx="2548561" cy="599375"/>
          </a:xfrm>
          <a:prstGeom prst="rect">
            <a:avLst/>
          </a:prstGeom>
        </p:spPr>
      </p:pic>
      <p:pic>
        <p:nvPicPr>
          <p:cNvPr id="17" name="Picture 16">
            <a:extLst>
              <a:ext uri="{FF2B5EF4-FFF2-40B4-BE49-F238E27FC236}">
                <a16:creationId xmlns:a16="http://schemas.microsoft.com/office/drawing/2014/main" id="{6404CB2A-3014-4640-9648-402974649ED6}"/>
              </a:ext>
            </a:extLst>
          </p:cNvPr>
          <p:cNvPicPr>
            <a:picLocks noChangeAspect="1"/>
          </p:cNvPicPr>
          <p:nvPr userDrawn="1"/>
        </p:nvPicPr>
        <p:blipFill>
          <a:blip r:embed="rId4"/>
          <a:stretch>
            <a:fillRect/>
          </a:stretch>
        </p:blipFill>
        <p:spPr>
          <a:xfrm>
            <a:off x="0" y="6140146"/>
            <a:ext cx="1603332" cy="725567"/>
          </a:xfrm>
          <a:prstGeom prst="rect">
            <a:avLst/>
          </a:prstGeom>
        </p:spPr>
      </p:pic>
    </p:spTree>
    <p:extLst>
      <p:ext uri="{BB962C8B-B14F-4D97-AF65-F5344CB8AC3E}">
        <p14:creationId xmlns:p14="http://schemas.microsoft.com/office/powerpoint/2010/main" val="55976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846091-E759-674C-9205-40E28E0CD6BF}"/>
              </a:ext>
            </a:extLst>
          </p:cNvPr>
          <p:cNvSpPr/>
          <p:nvPr userDrawn="1"/>
        </p:nvSpPr>
        <p:spPr>
          <a:xfrm>
            <a:off x="0" y="0"/>
            <a:ext cx="12192000" cy="6858000"/>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ctenophore&#10;&#10;Description automatically generated">
            <a:extLst>
              <a:ext uri="{FF2B5EF4-FFF2-40B4-BE49-F238E27FC236}">
                <a16:creationId xmlns:a16="http://schemas.microsoft.com/office/drawing/2014/main" id="{7F09D348-4EF8-4B4F-B958-C908D3DFA201}"/>
              </a:ext>
            </a:extLst>
          </p:cNvPr>
          <p:cNvPicPr>
            <a:picLocks noChangeAspect="1"/>
          </p:cNvPicPr>
          <p:nvPr userDrawn="1"/>
        </p:nvPicPr>
        <p:blipFill rotWithShape="1">
          <a:blip r:embed="rId2"/>
          <a:srcRect l="27647" t="32083" r="-4807" b="63630"/>
          <a:stretch/>
        </p:blipFill>
        <p:spPr>
          <a:xfrm rot="10800000">
            <a:off x="-10" y="6140139"/>
            <a:ext cx="9407043" cy="725567"/>
          </a:xfrm>
          <a:prstGeom prst="rect">
            <a:avLst/>
          </a:prstGeom>
        </p:spPr>
      </p:pic>
      <p:pic>
        <p:nvPicPr>
          <p:cNvPr id="13" name="Picture 12">
            <a:extLst>
              <a:ext uri="{FF2B5EF4-FFF2-40B4-BE49-F238E27FC236}">
                <a16:creationId xmlns:a16="http://schemas.microsoft.com/office/drawing/2014/main" id="{4ED96DCF-E0AD-EE41-B09E-0553E1C1097E}"/>
              </a:ext>
            </a:extLst>
          </p:cNvPr>
          <p:cNvPicPr>
            <a:picLocks noChangeAspect="1"/>
          </p:cNvPicPr>
          <p:nvPr userDrawn="1"/>
        </p:nvPicPr>
        <p:blipFill>
          <a:blip r:embed="rId3"/>
          <a:srcRect/>
          <a:stretch/>
        </p:blipFill>
        <p:spPr>
          <a:xfrm>
            <a:off x="9514653" y="6046053"/>
            <a:ext cx="2548561" cy="599375"/>
          </a:xfrm>
          <a:prstGeom prst="rect">
            <a:avLst/>
          </a:prstGeom>
        </p:spPr>
      </p:pic>
      <p:pic>
        <p:nvPicPr>
          <p:cNvPr id="14" name="Picture 13">
            <a:extLst>
              <a:ext uri="{FF2B5EF4-FFF2-40B4-BE49-F238E27FC236}">
                <a16:creationId xmlns:a16="http://schemas.microsoft.com/office/drawing/2014/main" id="{76E152B3-ABF0-9540-B682-E5F02BDF391D}"/>
              </a:ext>
            </a:extLst>
          </p:cNvPr>
          <p:cNvPicPr>
            <a:picLocks noChangeAspect="1"/>
          </p:cNvPicPr>
          <p:nvPr userDrawn="1"/>
        </p:nvPicPr>
        <p:blipFill>
          <a:blip r:embed="rId4"/>
          <a:stretch>
            <a:fillRect/>
          </a:stretch>
        </p:blipFill>
        <p:spPr>
          <a:xfrm>
            <a:off x="0" y="6140146"/>
            <a:ext cx="1603332" cy="725567"/>
          </a:xfrm>
          <a:prstGeom prst="rect">
            <a:avLst/>
          </a:prstGeom>
        </p:spPr>
      </p:pic>
      <p:sp>
        <p:nvSpPr>
          <p:cNvPr id="2" name="Title 1">
            <a:extLst>
              <a:ext uri="{FF2B5EF4-FFF2-40B4-BE49-F238E27FC236}">
                <a16:creationId xmlns:a16="http://schemas.microsoft.com/office/drawing/2014/main" id="{4CEB3BAC-2C80-E740-90BC-6D96B90F423D}"/>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82A540E-E0AA-6346-B729-9D509E408BAC}"/>
              </a:ext>
            </a:extLst>
          </p:cNvPr>
          <p:cNvSpPr>
            <a:spLocks noGrp="1"/>
          </p:cNvSpPr>
          <p:nvPr>
            <p:ph type="body" idx="1"/>
          </p:nvPr>
        </p:nvSpPr>
        <p:spPr>
          <a:xfrm>
            <a:off x="839788" y="1681163"/>
            <a:ext cx="5157787" cy="823912"/>
          </a:xfrm>
        </p:spPr>
        <p:txBody>
          <a:bodyPr anchor="b"/>
          <a:lstStyle>
            <a:lvl1pPr marL="0" indent="0">
              <a:buNone/>
              <a:defRPr sz="2400" b="1">
                <a:solidFill>
                  <a:srgbClr val="86CC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B7014CF-D34D-BB4A-A19B-308AB1B7B6DD}"/>
              </a:ext>
            </a:extLst>
          </p:cNvPr>
          <p:cNvSpPr>
            <a:spLocks noGrp="1"/>
          </p:cNvSpPr>
          <p:nvPr>
            <p:ph sz="half" idx="2"/>
          </p:nvPr>
        </p:nvSpPr>
        <p:spPr>
          <a:xfrm>
            <a:off x="839788" y="2505076"/>
            <a:ext cx="5157787" cy="34234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756920F-35EE-CF43-9239-05B391F69D7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86CC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44CACDD-F9B3-B242-9A9C-28F73780AA88}"/>
              </a:ext>
            </a:extLst>
          </p:cNvPr>
          <p:cNvSpPr>
            <a:spLocks noGrp="1"/>
          </p:cNvSpPr>
          <p:nvPr>
            <p:ph sz="quarter" idx="4"/>
          </p:nvPr>
        </p:nvSpPr>
        <p:spPr>
          <a:xfrm>
            <a:off x="6172200" y="2505076"/>
            <a:ext cx="5183188" cy="34234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0541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0BEB74-A36F-E247-8F17-1FE5B1A97AF5}"/>
              </a:ext>
            </a:extLst>
          </p:cNvPr>
          <p:cNvSpPr/>
          <p:nvPr userDrawn="1"/>
        </p:nvSpPr>
        <p:spPr>
          <a:xfrm>
            <a:off x="0" y="0"/>
            <a:ext cx="12192000" cy="6858000"/>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ctenophore&#10;&#10;Description automatically generated">
            <a:extLst>
              <a:ext uri="{FF2B5EF4-FFF2-40B4-BE49-F238E27FC236}">
                <a16:creationId xmlns:a16="http://schemas.microsoft.com/office/drawing/2014/main" id="{A04B865D-1006-5A4C-8C76-1B3205E0AD09}"/>
              </a:ext>
            </a:extLst>
          </p:cNvPr>
          <p:cNvPicPr>
            <a:picLocks noChangeAspect="1"/>
          </p:cNvPicPr>
          <p:nvPr userDrawn="1"/>
        </p:nvPicPr>
        <p:blipFill rotWithShape="1">
          <a:blip r:embed="rId2"/>
          <a:srcRect l="27647" t="32083" r="-4807" b="63630"/>
          <a:stretch/>
        </p:blipFill>
        <p:spPr>
          <a:xfrm rot="10800000">
            <a:off x="-10" y="6140139"/>
            <a:ext cx="9407043" cy="725567"/>
          </a:xfrm>
          <a:prstGeom prst="rect">
            <a:avLst/>
          </a:prstGeom>
        </p:spPr>
      </p:pic>
      <p:pic>
        <p:nvPicPr>
          <p:cNvPr id="11" name="Picture 10">
            <a:extLst>
              <a:ext uri="{FF2B5EF4-FFF2-40B4-BE49-F238E27FC236}">
                <a16:creationId xmlns:a16="http://schemas.microsoft.com/office/drawing/2014/main" id="{BE5DD928-9F95-DC43-A34F-3A6AF55DD6E9}"/>
              </a:ext>
            </a:extLst>
          </p:cNvPr>
          <p:cNvPicPr>
            <a:picLocks noChangeAspect="1"/>
          </p:cNvPicPr>
          <p:nvPr userDrawn="1"/>
        </p:nvPicPr>
        <p:blipFill>
          <a:blip r:embed="rId3"/>
          <a:srcRect/>
          <a:stretch/>
        </p:blipFill>
        <p:spPr>
          <a:xfrm>
            <a:off x="9514653" y="6046053"/>
            <a:ext cx="2548561" cy="599375"/>
          </a:xfrm>
          <a:prstGeom prst="rect">
            <a:avLst/>
          </a:prstGeom>
        </p:spPr>
      </p:pic>
      <p:pic>
        <p:nvPicPr>
          <p:cNvPr id="12" name="Picture 11">
            <a:extLst>
              <a:ext uri="{FF2B5EF4-FFF2-40B4-BE49-F238E27FC236}">
                <a16:creationId xmlns:a16="http://schemas.microsoft.com/office/drawing/2014/main" id="{D9E1BCFC-3D8C-B541-B7F1-3B2162322F02}"/>
              </a:ext>
            </a:extLst>
          </p:cNvPr>
          <p:cNvPicPr>
            <a:picLocks noChangeAspect="1"/>
          </p:cNvPicPr>
          <p:nvPr userDrawn="1"/>
        </p:nvPicPr>
        <p:blipFill>
          <a:blip r:embed="rId4"/>
          <a:stretch>
            <a:fillRect/>
          </a:stretch>
        </p:blipFill>
        <p:spPr>
          <a:xfrm>
            <a:off x="0" y="6140146"/>
            <a:ext cx="1603332" cy="725567"/>
          </a:xfrm>
          <a:prstGeom prst="rect">
            <a:avLst/>
          </a:prstGeom>
        </p:spPr>
      </p:pic>
      <p:sp>
        <p:nvSpPr>
          <p:cNvPr id="2" name="Title 1">
            <a:extLst>
              <a:ext uri="{FF2B5EF4-FFF2-40B4-BE49-F238E27FC236}">
                <a16:creationId xmlns:a16="http://schemas.microsoft.com/office/drawing/2014/main" id="{05FA9D76-FC7E-094A-9850-7FC9522CDFF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AAC1F7AE-C748-BF4B-BBB2-2B26DCDB9810}"/>
              </a:ext>
            </a:extLst>
          </p:cNvPr>
          <p:cNvSpPr>
            <a:spLocks noGrp="1"/>
          </p:cNvSpPr>
          <p:nvPr>
            <p:ph type="pic" idx="1"/>
          </p:nvPr>
        </p:nvSpPr>
        <p:spPr>
          <a:xfrm>
            <a:off x="5183188" y="1"/>
            <a:ext cx="7008812" cy="5953760"/>
          </a:xfrm>
        </p:spPr>
        <p:txBody>
          <a:bodyPr anchor="ctr"/>
          <a:lstStyle>
            <a:lvl1pPr marL="0" indent="0" algn="ctr">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to add picture</a:t>
            </a:r>
          </a:p>
        </p:txBody>
      </p:sp>
      <p:sp>
        <p:nvSpPr>
          <p:cNvPr id="4" name="Text Placeholder 3">
            <a:extLst>
              <a:ext uri="{FF2B5EF4-FFF2-40B4-BE49-F238E27FC236}">
                <a16:creationId xmlns:a16="http://schemas.microsoft.com/office/drawing/2014/main" id="{351807D0-311F-BF47-87FD-EC147AA232EC}"/>
              </a:ext>
            </a:extLst>
          </p:cNvPr>
          <p:cNvSpPr>
            <a:spLocks noGrp="1"/>
          </p:cNvSpPr>
          <p:nvPr>
            <p:ph type="body" sz="half" idx="2"/>
          </p:nvPr>
        </p:nvSpPr>
        <p:spPr>
          <a:xfrm>
            <a:off x="839788" y="2057400"/>
            <a:ext cx="3932237" cy="389636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21267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D1F40-D397-FA4D-A30A-EEFE5106A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7C03D98-6843-B54E-95F3-2490E2D99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3D351E6-50B1-3547-90E7-B648C6D7E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BDB27-38EE-E548-841E-63EAE1B10133}" type="datetimeFigureOut">
              <a:rPr lang="en-US" smtClean="0"/>
              <a:t>5/20/2022</a:t>
            </a:fld>
            <a:endParaRPr lang="en-US" dirty="0"/>
          </a:p>
        </p:txBody>
      </p:sp>
      <p:sp>
        <p:nvSpPr>
          <p:cNvPr id="5" name="Footer Placeholder 4">
            <a:extLst>
              <a:ext uri="{FF2B5EF4-FFF2-40B4-BE49-F238E27FC236}">
                <a16:creationId xmlns:a16="http://schemas.microsoft.com/office/drawing/2014/main" id="{112F18C5-5AE0-A443-A871-3FF5173DA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31E91F-409A-FE4B-99E3-B699629AA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886D2-1DAF-234A-8261-929501AE6A17}" type="slidenum">
              <a:rPr lang="en-US" smtClean="0"/>
              <a:t>‹#›</a:t>
            </a:fld>
            <a:endParaRPr lang="en-US" dirty="0"/>
          </a:p>
        </p:txBody>
      </p:sp>
    </p:spTree>
    <p:extLst>
      <p:ext uri="{BB962C8B-B14F-4D97-AF65-F5344CB8AC3E}">
        <p14:creationId xmlns:p14="http://schemas.microsoft.com/office/powerpoint/2010/main" val="18685954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6" r:id="rId3"/>
    <p:sldLayoutId id="2147483650" r:id="rId4"/>
    <p:sldLayoutId id="2147483667" r:id="rId5"/>
    <p:sldLayoutId id="2147483652" r:id="rId6"/>
    <p:sldLayoutId id="2147483653" r:id="rId7"/>
    <p:sldLayoutId id="2147483657" r:id="rId8"/>
  </p:sldLayoutIdLst>
  <p:txStyles>
    <p:titleStyle>
      <a:lvl1pPr algn="l" defTabSz="914400" rtl="0" eaLnBrk="1" latinLnBrk="0" hangingPunct="1">
        <a:lnSpc>
          <a:spcPct val="90000"/>
        </a:lnSpc>
        <a:spcBef>
          <a:spcPct val="0"/>
        </a:spcBef>
        <a:buNone/>
        <a:defRPr sz="4400" b="1" i="0" kern="1200">
          <a:solidFill>
            <a:srgbClr val="03649F"/>
          </a:solidFill>
          <a:latin typeface="Montserrat" pitchFamily="2" charset="77"/>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www.ntec.ac.uk/" TargetMode="Externa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emf"/><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m logo.eps">
            <a:extLst>
              <a:ext uri="{FF2B5EF4-FFF2-40B4-BE49-F238E27FC236}">
                <a16:creationId xmlns:a16="http://schemas.microsoft.com/office/drawing/2014/main" id="{E689F0D7-04C1-4866-918C-269840C155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3" name="Picture 2" descr="UoL - Logo - Reversed.eps">
            <a:extLst>
              <a:ext uri="{FF2B5EF4-FFF2-40B4-BE49-F238E27FC236}">
                <a16:creationId xmlns:a16="http://schemas.microsoft.com/office/drawing/2014/main" id="{E54ABCFF-979D-4ECA-8E54-0E35258C0F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731F267A-6C2F-46ED-BE2E-DF912066DF58}"/>
              </a:ext>
            </a:extLst>
          </p:cNvPr>
          <p:cNvPicPr>
            <a:picLocks noChangeAspect="1"/>
          </p:cNvPicPr>
          <p:nvPr/>
        </p:nvPicPr>
        <p:blipFill>
          <a:blip r:embed="rId5"/>
          <a:stretch>
            <a:fillRect/>
          </a:stretch>
        </p:blipFill>
        <p:spPr>
          <a:xfrm>
            <a:off x="365171" y="6230553"/>
            <a:ext cx="1482679" cy="379623"/>
          </a:xfrm>
          <a:prstGeom prst="rect">
            <a:avLst/>
          </a:prstGeom>
        </p:spPr>
      </p:pic>
    </p:spTree>
    <p:extLst>
      <p:ext uri="{BB962C8B-B14F-4D97-AF65-F5344CB8AC3E}">
        <p14:creationId xmlns:p14="http://schemas.microsoft.com/office/powerpoint/2010/main" val="25843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162855"/>
            <a:ext cx="11269134" cy="1325563"/>
          </a:xfrm>
        </p:spPr>
        <p:txBody>
          <a:bodyPr/>
          <a:lstStyle/>
          <a:p>
            <a:r>
              <a:rPr lang="en-US" dirty="0">
                <a:latin typeface="Montserrat" panose="00000500000000000000" pitchFamily="2" charset="0"/>
              </a:rPr>
              <a:t>Impact Acceleration Account (IAA)</a:t>
            </a:r>
          </a:p>
        </p:txBody>
      </p:sp>
      <p:sp>
        <p:nvSpPr>
          <p:cNvPr id="4" name="Rectangle 3">
            <a:extLst>
              <a:ext uri="{FF2B5EF4-FFF2-40B4-BE49-F238E27FC236}">
                <a16:creationId xmlns:a16="http://schemas.microsoft.com/office/drawing/2014/main" id="{BFAADC7A-C7B6-44F9-BD35-EBEC74EF4F39}"/>
              </a:ext>
            </a:extLst>
          </p:cNvPr>
          <p:cNvSpPr/>
          <p:nvPr/>
        </p:nvSpPr>
        <p:spPr>
          <a:xfrm>
            <a:off x="491066" y="1317049"/>
            <a:ext cx="6220571" cy="4170372"/>
          </a:xfrm>
          <a:prstGeom prst="rect">
            <a:avLst/>
          </a:prstGeom>
        </p:spPr>
        <p:txBody>
          <a:bodyPr wrap="square">
            <a:spAutoFit/>
          </a:bodyPr>
          <a:lstStyle/>
          <a:p>
            <a:endParaRPr lang="en-GB" sz="20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000" dirty="0">
                <a:solidFill>
                  <a:schemeClr val="bg1"/>
                </a:solidFill>
                <a:latin typeface="Montserrat" panose="00000500000000000000" pitchFamily="2" charset="0"/>
              </a:rPr>
              <a:t>Supports key areas of activities which will accelerate the impact with external organisations. </a:t>
            </a:r>
          </a:p>
          <a:p>
            <a:pPr marL="285750" indent="-285750">
              <a:buFont typeface="Arial" panose="020B0604020202020204" pitchFamily="34" charset="0"/>
              <a:buChar char="•"/>
            </a:pPr>
            <a:endParaRPr lang="en-GB" sz="2000"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000" dirty="0">
                <a:solidFill>
                  <a:schemeClr val="bg1"/>
                </a:solidFill>
                <a:latin typeface="Montserrat" panose="00000500000000000000" pitchFamily="2" charset="0"/>
              </a:rPr>
              <a:t>Offers a unique opportunity to support novel ideas to further funding for R&amp;D </a:t>
            </a:r>
          </a:p>
          <a:p>
            <a:pPr marL="285750" indent="-285750">
              <a:buFont typeface="Arial" panose="020B0604020202020204" pitchFamily="34" charset="0"/>
              <a:buChar char="•"/>
            </a:pPr>
            <a:endParaRPr lang="en-GB" sz="2000"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000" dirty="0">
                <a:solidFill>
                  <a:schemeClr val="bg1"/>
                </a:solidFill>
                <a:latin typeface="Montserrat" panose="00000500000000000000" pitchFamily="2" charset="0"/>
              </a:rPr>
              <a:t>Issue two calls per year for:</a:t>
            </a:r>
          </a:p>
          <a:p>
            <a:pPr marL="285750" indent="-285750">
              <a:buFont typeface="Arial" panose="020B0604020202020204" pitchFamily="34" charset="0"/>
              <a:buChar char="•"/>
            </a:pPr>
            <a:endParaRPr lang="en-GB" sz="1000" dirty="0">
              <a:solidFill>
                <a:schemeClr val="bg1"/>
              </a:solidFill>
              <a:latin typeface="Montserrat" panose="00000500000000000000" pitchFamily="2" charset="0"/>
            </a:endParaRPr>
          </a:p>
          <a:p>
            <a:pPr marL="914400" lvl="1" indent="-457200">
              <a:buFont typeface="+mj-lt"/>
              <a:buAutoNum type="arabicPeriod"/>
            </a:pPr>
            <a:r>
              <a:rPr lang="en-GB" dirty="0">
                <a:solidFill>
                  <a:schemeClr val="bg1"/>
                </a:solidFill>
                <a:latin typeface="Montserrat" panose="00000500000000000000" pitchFamily="2" charset="0"/>
              </a:rPr>
              <a:t>Proof of Concept projects</a:t>
            </a:r>
          </a:p>
          <a:p>
            <a:pPr marL="914400" lvl="1" indent="-457200">
              <a:buFont typeface="+mj-lt"/>
              <a:buAutoNum type="arabicPeriod"/>
            </a:pPr>
            <a:r>
              <a:rPr lang="en-GB" dirty="0">
                <a:solidFill>
                  <a:schemeClr val="bg1"/>
                </a:solidFill>
                <a:latin typeface="Montserrat" panose="00000500000000000000" pitchFamily="2" charset="0"/>
              </a:rPr>
              <a:t>PDRA secondments funding</a:t>
            </a:r>
          </a:p>
          <a:p>
            <a:pPr marL="914400" lvl="1" indent="-457200">
              <a:buFont typeface="+mj-lt"/>
              <a:buAutoNum type="arabicPeriod"/>
            </a:pPr>
            <a:r>
              <a:rPr lang="en-GB" dirty="0">
                <a:solidFill>
                  <a:schemeClr val="bg1"/>
                </a:solidFill>
                <a:latin typeface="Montserrat" panose="00000500000000000000" pitchFamily="2" charset="0"/>
              </a:rPr>
              <a:t>Stakeholder engagement funding</a:t>
            </a:r>
            <a:r>
              <a:rPr lang="en-GB" sz="1900" dirty="0">
                <a:solidFill>
                  <a:schemeClr val="bg1"/>
                </a:solidFill>
                <a:latin typeface="Montserrat" panose="00000500000000000000" pitchFamily="2" charset="0"/>
              </a:rPr>
              <a:t> </a:t>
            </a:r>
          </a:p>
          <a:p>
            <a:pPr marL="285750" indent="-285750">
              <a:buFont typeface="Arial" panose="020B0604020202020204" pitchFamily="34" charset="0"/>
              <a:buChar char="•"/>
            </a:pPr>
            <a:endParaRPr lang="en-GB" sz="2000" dirty="0">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D15B44F9-9666-4A0E-9A91-D018CF694E1B}"/>
              </a:ext>
            </a:extLst>
          </p:cNvPr>
          <p:cNvPicPr>
            <a:picLocks noChangeAspect="1"/>
          </p:cNvPicPr>
          <p:nvPr/>
        </p:nvPicPr>
        <p:blipFill>
          <a:blip r:embed="rId3"/>
          <a:stretch>
            <a:fillRect/>
          </a:stretch>
        </p:blipFill>
        <p:spPr>
          <a:xfrm>
            <a:off x="8531344" y="1250992"/>
            <a:ext cx="3083865" cy="2186412"/>
          </a:xfrm>
          <a:prstGeom prst="rect">
            <a:avLst/>
          </a:prstGeom>
        </p:spPr>
      </p:pic>
      <p:pic>
        <p:nvPicPr>
          <p:cNvPr id="8" name="Picture 7">
            <a:extLst>
              <a:ext uri="{FF2B5EF4-FFF2-40B4-BE49-F238E27FC236}">
                <a16:creationId xmlns:a16="http://schemas.microsoft.com/office/drawing/2014/main" id="{2B8200E9-1FC2-4EEF-A23D-9114352CEB71}"/>
              </a:ext>
            </a:extLst>
          </p:cNvPr>
          <p:cNvPicPr>
            <a:picLocks noChangeAspect="1"/>
          </p:cNvPicPr>
          <p:nvPr/>
        </p:nvPicPr>
        <p:blipFill>
          <a:blip r:embed="rId4"/>
          <a:stretch>
            <a:fillRect/>
          </a:stretch>
        </p:blipFill>
        <p:spPr>
          <a:xfrm>
            <a:off x="6419029" y="3611714"/>
            <a:ext cx="3083865" cy="2186412"/>
          </a:xfrm>
          <a:prstGeom prst="rect">
            <a:avLst/>
          </a:prstGeom>
        </p:spPr>
      </p:pic>
    </p:spTree>
    <p:extLst>
      <p:ext uri="{BB962C8B-B14F-4D97-AF65-F5344CB8AC3E}">
        <p14:creationId xmlns:p14="http://schemas.microsoft.com/office/powerpoint/2010/main" val="67681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162855"/>
            <a:ext cx="11269134" cy="1325563"/>
          </a:xfrm>
        </p:spPr>
        <p:txBody>
          <a:bodyPr/>
          <a:lstStyle/>
          <a:p>
            <a:r>
              <a:rPr lang="en-US" dirty="0">
                <a:latin typeface="Montserrat" panose="00000500000000000000" pitchFamily="2" charset="0"/>
              </a:rPr>
              <a:t>Support research collaborations with industry</a:t>
            </a:r>
          </a:p>
        </p:txBody>
      </p:sp>
      <p:sp>
        <p:nvSpPr>
          <p:cNvPr id="4" name="Rectangle 3">
            <a:extLst>
              <a:ext uri="{FF2B5EF4-FFF2-40B4-BE49-F238E27FC236}">
                <a16:creationId xmlns:a16="http://schemas.microsoft.com/office/drawing/2014/main" id="{BFAADC7A-C7B6-44F9-BD35-EBEC74EF4F39}"/>
              </a:ext>
            </a:extLst>
          </p:cNvPr>
          <p:cNvSpPr/>
          <p:nvPr/>
        </p:nvSpPr>
        <p:spPr>
          <a:xfrm>
            <a:off x="491066" y="1700029"/>
            <a:ext cx="11269134" cy="1719958"/>
          </a:xfrm>
          <a:prstGeom prst="rect">
            <a:avLst/>
          </a:prstGeom>
        </p:spPr>
        <p:txBody>
          <a:bodyPr wrap="square">
            <a:spAutoFit/>
          </a:bodyPr>
          <a:lstStyle/>
          <a:p>
            <a:pPr marL="342900" indent="-342900">
              <a:lnSpc>
                <a:spcPct val="107000"/>
              </a:lnSpc>
              <a:spcAft>
                <a:spcPts val="0"/>
              </a:spcAft>
              <a:buFont typeface="Arial" panose="020B0604020202020204" pitchFamily="34" charset="0"/>
              <a:buChar char="•"/>
            </a:pPr>
            <a:r>
              <a:rPr lang="en-GB" sz="2000" dirty="0">
                <a:solidFill>
                  <a:schemeClr val="bg1"/>
                </a:solidFill>
                <a:latin typeface="Montserrat" panose="00000500000000000000" pitchFamily="2" charset="0"/>
              </a:rPr>
              <a:t>Working together with external partners accelerates the impact of our research achievements in the UK, global economy and society</a:t>
            </a:r>
          </a:p>
          <a:p>
            <a:pPr marL="342900" indent="-342900">
              <a:lnSpc>
                <a:spcPct val="107000"/>
              </a:lnSpc>
              <a:spcAft>
                <a:spcPts val="0"/>
              </a:spcAft>
              <a:buFont typeface="Arial" panose="020B0604020202020204" pitchFamily="34" charset="0"/>
              <a:buChar char="•"/>
            </a:pPr>
            <a:endParaRPr lang="en-GB" sz="2000" b="1" dirty="0">
              <a:solidFill>
                <a:schemeClr val="bg1"/>
              </a:solidFill>
              <a:latin typeface="Montserrat" panose="00000500000000000000" pitchFamily="2" charset="0"/>
              <a:ea typeface="Times New Roman" panose="02020603050405020304" pitchFamily="18" charset="0"/>
              <a:cs typeface="Calibri" panose="020F0502020204030204" pitchFamily="34" charset="0"/>
            </a:endParaRPr>
          </a:p>
          <a:p>
            <a:pPr marL="342900" indent="-342900">
              <a:lnSpc>
                <a:spcPct val="107000"/>
              </a:lnSpc>
              <a:spcAft>
                <a:spcPts val="0"/>
              </a:spcAft>
              <a:buFont typeface="Arial" panose="020B0604020202020204" pitchFamily="34" charset="0"/>
              <a:buChar char="•"/>
            </a:pPr>
            <a:r>
              <a:rPr lang="en-GB" sz="2000" dirty="0">
                <a:solidFill>
                  <a:schemeClr val="bg1"/>
                </a:solidFill>
                <a:latin typeface="Montserrat" panose="00000500000000000000" pitchFamily="2" charset="0"/>
                <a:ea typeface="Times New Roman" panose="02020603050405020304" pitchFamily="18" charset="0"/>
                <a:cs typeface="Calibri" panose="020F0502020204030204" pitchFamily="34" charset="0"/>
              </a:rPr>
              <a:t>Development of </a:t>
            </a:r>
            <a:r>
              <a:rPr lang="en-GB" sz="2000" u="sng" dirty="0">
                <a:solidFill>
                  <a:schemeClr val="bg1"/>
                </a:solidFill>
                <a:latin typeface="Montserrat" panose="00000500000000000000" pitchFamily="2" charset="0"/>
                <a:ea typeface="Times New Roman" panose="02020603050405020304" pitchFamily="18" charset="0"/>
                <a:cs typeface="Calibri" panose="020F0502020204030204" pitchFamily="34" charset="0"/>
              </a:rPr>
              <a:t>Proof-of-Concept projects </a:t>
            </a:r>
            <a:r>
              <a:rPr lang="en-GB" sz="2000" dirty="0">
                <a:solidFill>
                  <a:schemeClr val="bg1"/>
                </a:solidFill>
                <a:latin typeface="Montserrat" panose="00000500000000000000" pitchFamily="2" charset="0"/>
                <a:ea typeface="Times New Roman" panose="02020603050405020304" pitchFamily="18" charset="0"/>
                <a:cs typeface="Calibri" panose="020F0502020204030204" pitchFamily="34" charset="0"/>
              </a:rPr>
              <a:t>– STFC Impact Acceleration Account (IAA)</a:t>
            </a:r>
          </a:p>
        </p:txBody>
      </p:sp>
      <p:grpSp>
        <p:nvGrpSpPr>
          <p:cNvPr id="17" name="Group 16">
            <a:extLst>
              <a:ext uri="{FF2B5EF4-FFF2-40B4-BE49-F238E27FC236}">
                <a16:creationId xmlns:a16="http://schemas.microsoft.com/office/drawing/2014/main" id="{1663E825-6C82-45D7-96C7-76F5F0B92286}"/>
              </a:ext>
            </a:extLst>
          </p:cNvPr>
          <p:cNvGrpSpPr/>
          <p:nvPr/>
        </p:nvGrpSpPr>
        <p:grpSpPr>
          <a:xfrm>
            <a:off x="2552700" y="3505755"/>
            <a:ext cx="3048779" cy="974044"/>
            <a:chOff x="2057400" y="3600260"/>
            <a:chExt cx="3048779" cy="974044"/>
          </a:xfrm>
        </p:grpSpPr>
        <p:sp>
          <p:nvSpPr>
            <p:cNvPr id="13" name="Rectangle 12">
              <a:extLst>
                <a:ext uri="{FF2B5EF4-FFF2-40B4-BE49-F238E27FC236}">
                  <a16:creationId xmlns:a16="http://schemas.microsoft.com/office/drawing/2014/main" id="{3E867532-6C6E-4A3F-B220-A71C3CBC23CE}"/>
                </a:ext>
              </a:extLst>
            </p:cNvPr>
            <p:cNvSpPr/>
            <p:nvPr/>
          </p:nvSpPr>
          <p:spPr>
            <a:xfrm>
              <a:off x="2057400" y="3600260"/>
              <a:ext cx="3048779" cy="9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807634" y="3691334"/>
              <a:ext cx="1592916" cy="837566"/>
            </a:xfrm>
            <a:prstGeom prst="rect">
              <a:avLst/>
            </a:prstGeom>
          </p:spPr>
        </p:pic>
      </p:grpSp>
      <p:grpSp>
        <p:nvGrpSpPr>
          <p:cNvPr id="19" name="Group 18">
            <a:extLst>
              <a:ext uri="{FF2B5EF4-FFF2-40B4-BE49-F238E27FC236}">
                <a16:creationId xmlns:a16="http://schemas.microsoft.com/office/drawing/2014/main" id="{8DB83C02-F0F9-4D73-908B-349EBCAC21D6}"/>
              </a:ext>
            </a:extLst>
          </p:cNvPr>
          <p:cNvGrpSpPr/>
          <p:nvPr/>
        </p:nvGrpSpPr>
        <p:grpSpPr>
          <a:xfrm>
            <a:off x="4571610" y="4808183"/>
            <a:ext cx="3048779" cy="974044"/>
            <a:chOff x="4400550" y="4614802"/>
            <a:chExt cx="3048779" cy="974044"/>
          </a:xfrm>
        </p:grpSpPr>
        <p:sp>
          <p:nvSpPr>
            <p:cNvPr id="15" name="Rectangle 14">
              <a:extLst>
                <a:ext uri="{FF2B5EF4-FFF2-40B4-BE49-F238E27FC236}">
                  <a16:creationId xmlns:a16="http://schemas.microsoft.com/office/drawing/2014/main" id="{FE97AACF-4AD0-477B-AB7A-824039F1E1EF}"/>
                </a:ext>
              </a:extLst>
            </p:cNvPr>
            <p:cNvSpPr/>
            <p:nvPr/>
          </p:nvSpPr>
          <p:spPr>
            <a:xfrm>
              <a:off x="4400550" y="4614802"/>
              <a:ext cx="3048779" cy="9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stretch>
              <a:fillRect/>
            </a:stretch>
          </p:blipFill>
          <p:spPr>
            <a:xfrm>
              <a:off x="5106179" y="4823804"/>
              <a:ext cx="1480348" cy="565224"/>
            </a:xfrm>
            <a:prstGeom prst="rect">
              <a:avLst/>
            </a:prstGeom>
          </p:spPr>
        </p:pic>
      </p:grpSp>
      <p:grpSp>
        <p:nvGrpSpPr>
          <p:cNvPr id="18" name="Group 17">
            <a:extLst>
              <a:ext uri="{FF2B5EF4-FFF2-40B4-BE49-F238E27FC236}">
                <a16:creationId xmlns:a16="http://schemas.microsoft.com/office/drawing/2014/main" id="{E4F7A638-0E66-496F-BF91-90A3C52EF2A6}"/>
              </a:ext>
            </a:extLst>
          </p:cNvPr>
          <p:cNvGrpSpPr/>
          <p:nvPr/>
        </p:nvGrpSpPr>
        <p:grpSpPr>
          <a:xfrm>
            <a:off x="6125633" y="3505755"/>
            <a:ext cx="3048779" cy="974044"/>
            <a:chOff x="6125633" y="3505755"/>
            <a:chExt cx="3048779" cy="974044"/>
          </a:xfrm>
        </p:grpSpPr>
        <p:sp>
          <p:nvSpPr>
            <p:cNvPr id="14" name="Rectangle 13">
              <a:extLst>
                <a:ext uri="{FF2B5EF4-FFF2-40B4-BE49-F238E27FC236}">
                  <a16:creationId xmlns:a16="http://schemas.microsoft.com/office/drawing/2014/main" id="{DBF028B6-F99C-4B4D-B122-76F51FFCF9D4}"/>
                </a:ext>
              </a:extLst>
            </p:cNvPr>
            <p:cNvSpPr/>
            <p:nvPr/>
          </p:nvSpPr>
          <p:spPr>
            <a:xfrm>
              <a:off x="6125633" y="3505755"/>
              <a:ext cx="3048779" cy="9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stretch>
              <a:fillRect/>
            </a:stretch>
          </p:blipFill>
          <p:spPr>
            <a:xfrm>
              <a:off x="6542136" y="3777368"/>
              <a:ext cx="2215770" cy="442270"/>
            </a:xfrm>
            <a:prstGeom prst="rect">
              <a:avLst/>
            </a:prstGeom>
          </p:spPr>
        </p:pic>
      </p:grpSp>
      <p:grpSp>
        <p:nvGrpSpPr>
          <p:cNvPr id="20" name="Group 19">
            <a:extLst>
              <a:ext uri="{FF2B5EF4-FFF2-40B4-BE49-F238E27FC236}">
                <a16:creationId xmlns:a16="http://schemas.microsoft.com/office/drawing/2014/main" id="{0782A989-5C7B-42D9-A7E7-442C3629F85F}"/>
              </a:ext>
            </a:extLst>
          </p:cNvPr>
          <p:cNvGrpSpPr/>
          <p:nvPr/>
        </p:nvGrpSpPr>
        <p:grpSpPr>
          <a:xfrm>
            <a:off x="8233475" y="4751412"/>
            <a:ext cx="3048779" cy="974044"/>
            <a:chOff x="8353425" y="4575059"/>
            <a:chExt cx="3048779" cy="974044"/>
          </a:xfrm>
        </p:grpSpPr>
        <p:sp>
          <p:nvSpPr>
            <p:cNvPr id="16" name="Rectangle 15">
              <a:extLst>
                <a:ext uri="{FF2B5EF4-FFF2-40B4-BE49-F238E27FC236}">
                  <a16:creationId xmlns:a16="http://schemas.microsoft.com/office/drawing/2014/main" id="{DED8005B-48ED-4E94-909A-239EC868A142}"/>
                </a:ext>
              </a:extLst>
            </p:cNvPr>
            <p:cNvSpPr/>
            <p:nvPr/>
          </p:nvSpPr>
          <p:spPr>
            <a:xfrm>
              <a:off x="8353425" y="4575059"/>
              <a:ext cx="3048779" cy="9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8997455" y="4756502"/>
              <a:ext cx="1841775" cy="542745"/>
            </a:xfrm>
            <a:prstGeom prst="rect">
              <a:avLst/>
            </a:prstGeom>
          </p:spPr>
        </p:pic>
      </p:grpSp>
      <p:grpSp>
        <p:nvGrpSpPr>
          <p:cNvPr id="21" name="Group 20">
            <a:extLst>
              <a:ext uri="{FF2B5EF4-FFF2-40B4-BE49-F238E27FC236}">
                <a16:creationId xmlns:a16="http://schemas.microsoft.com/office/drawing/2014/main" id="{17F59249-6C3A-4B35-88C3-E5F9B3F295F8}"/>
              </a:ext>
            </a:extLst>
          </p:cNvPr>
          <p:cNvGrpSpPr/>
          <p:nvPr/>
        </p:nvGrpSpPr>
        <p:grpSpPr>
          <a:xfrm>
            <a:off x="909746" y="4827048"/>
            <a:ext cx="3048779" cy="974044"/>
            <a:chOff x="866775" y="4740956"/>
            <a:chExt cx="3048779" cy="974044"/>
          </a:xfrm>
        </p:grpSpPr>
        <p:sp>
          <p:nvSpPr>
            <p:cNvPr id="12" name="Rectangle 11">
              <a:extLst>
                <a:ext uri="{FF2B5EF4-FFF2-40B4-BE49-F238E27FC236}">
                  <a16:creationId xmlns:a16="http://schemas.microsoft.com/office/drawing/2014/main" id="{6F27F0D9-404C-4EB5-B1D5-699960EF17B3}"/>
                </a:ext>
              </a:extLst>
            </p:cNvPr>
            <p:cNvSpPr/>
            <p:nvPr/>
          </p:nvSpPr>
          <p:spPr>
            <a:xfrm>
              <a:off x="866775" y="4740956"/>
              <a:ext cx="3048779" cy="9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text, tableware, dark, dishware&#10;&#10;Description automatically generated">
              <a:extLst>
                <a:ext uri="{FF2B5EF4-FFF2-40B4-BE49-F238E27FC236}">
                  <a16:creationId xmlns:a16="http://schemas.microsoft.com/office/drawing/2014/main" id="{3F081B6A-EE98-4BC0-9B3F-A8BC32B415FC}"/>
                </a:ext>
              </a:extLst>
            </p:cNvPr>
            <p:cNvPicPr>
              <a:picLocks noChangeAspect="1"/>
            </p:cNvPicPr>
            <p:nvPr/>
          </p:nvPicPr>
          <p:blipFill>
            <a:blip r:embed="rId7"/>
            <a:stretch>
              <a:fillRect/>
            </a:stretch>
          </p:blipFill>
          <p:spPr>
            <a:xfrm>
              <a:off x="982819" y="4991099"/>
              <a:ext cx="2816690" cy="486885"/>
            </a:xfrm>
            <a:prstGeom prst="rect">
              <a:avLst/>
            </a:prstGeom>
          </p:spPr>
        </p:pic>
      </p:grpSp>
    </p:spTree>
    <p:extLst>
      <p:ext uri="{BB962C8B-B14F-4D97-AF65-F5344CB8AC3E}">
        <p14:creationId xmlns:p14="http://schemas.microsoft.com/office/powerpoint/2010/main" val="423804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248580"/>
            <a:ext cx="11269134" cy="1325563"/>
          </a:xfrm>
        </p:spPr>
        <p:txBody>
          <a:bodyPr/>
          <a:lstStyle/>
          <a:p>
            <a:r>
              <a:rPr lang="en-US" dirty="0">
                <a:latin typeface="Montserrat" panose="00000500000000000000" pitchFamily="2" charset="0"/>
              </a:rPr>
              <a:t>Collaborative R&amp;D</a:t>
            </a:r>
          </a:p>
        </p:txBody>
      </p:sp>
      <p:sp>
        <p:nvSpPr>
          <p:cNvPr id="4" name="Rectangle 3">
            <a:extLst>
              <a:ext uri="{FF2B5EF4-FFF2-40B4-BE49-F238E27FC236}">
                <a16:creationId xmlns:a16="http://schemas.microsoft.com/office/drawing/2014/main" id="{BFAADC7A-C7B6-44F9-BD35-EBEC74EF4F39}"/>
              </a:ext>
            </a:extLst>
          </p:cNvPr>
          <p:cNvSpPr/>
          <p:nvPr/>
        </p:nvSpPr>
        <p:spPr>
          <a:xfrm>
            <a:off x="662516" y="1262783"/>
            <a:ext cx="6536267" cy="464807"/>
          </a:xfrm>
          <a:prstGeom prst="rect">
            <a:avLst/>
          </a:prstGeom>
        </p:spPr>
        <p:txBody>
          <a:bodyPr wrap="square">
            <a:spAutoFit/>
          </a:bodyPr>
          <a:lstStyle/>
          <a:p>
            <a:pPr>
              <a:lnSpc>
                <a:spcPct val="107000"/>
              </a:lnSpc>
              <a:spcAft>
                <a:spcPts val="0"/>
              </a:spcAft>
            </a:pPr>
            <a:r>
              <a:rPr lang="en-GB" sz="2400" b="1" dirty="0">
                <a:solidFill>
                  <a:srgbClr val="86CCE8"/>
                </a:solidFill>
                <a:latin typeface="Montserrat" panose="00000500000000000000" pitchFamily="2" charset="0"/>
                <a:ea typeface="Times New Roman" panose="02020603050405020304" pitchFamily="18" charset="0"/>
                <a:cs typeface="Calibri" panose="020F0502020204030204" pitchFamily="34" charset="0"/>
              </a:rPr>
              <a:t>Example: </a:t>
            </a:r>
            <a:r>
              <a:rPr lang="en-GB" sz="2400" b="1" i="1" dirty="0" err="1">
                <a:solidFill>
                  <a:srgbClr val="86CCE8"/>
                </a:solidFill>
                <a:latin typeface="Montserrat" panose="00000500000000000000" pitchFamily="2" charset="0"/>
                <a:ea typeface="Times New Roman" panose="02020603050405020304" pitchFamily="18" charset="0"/>
                <a:cs typeface="Calibri" panose="020F0502020204030204" pitchFamily="34" charset="0"/>
              </a:rPr>
              <a:t>JetDose</a:t>
            </a:r>
            <a:r>
              <a:rPr lang="en-GB" sz="2400" b="1" dirty="0">
                <a:solidFill>
                  <a:srgbClr val="86CCE8"/>
                </a:solidFill>
                <a:latin typeface="Montserrat" panose="00000500000000000000" pitchFamily="2" charset="0"/>
                <a:ea typeface="Times New Roman" panose="02020603050405020304" pitchFamily="18" charset="0"/>
                <a:cs typeface="Calibri" panose="020F0502020204030204" pitchFamily="34" charset="0"/>
              </a:rPr>
              <a:t> project</a:t>
            </a:r>
            <a:r>
              <a:rPr lang="en-GB" sz="2400" dirty="0">
                <a:solidFill>
                  <a:srgbClr val="86CCE8"/>
                </a:solidFill>
                <a:latin typeface="Montserrat" panose="00000500000000000000" pitchFamily="2" charset="0"/>
                <a:ea typeface="Calibri" panose="020F0502020204030204" pitchFamily="34" charset="0"/>
                <a:cs typeface="Calibri" panose="020F0502020204030204" pitchFamily="34" charset="0"/>
              </a:rPr>
              <a:t> </a:t>
            </a:r>
            <a:endParaRPr lang="en-GB" sz="2400" dirty="0">
              <a:solidFill>
                <a:srgbClr val="86CCE8"/>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3" name="Rectangle 2"/>
          <p:cNvSpPr/>
          <p:nvPr/>
        </p:nvSpPr>
        <p:spPr>
          <a:xfrm>
            <a:off x="691613" y="1853702"/>
            <a:ext cx="7212603" cy="1261884"/>
          </a:xfrm>
          <a:prstGeom prst="rect">
            <a:avLst/>
          </a:prstGeom>
        </p:spPr>
        <p:txBody>
          <a:bodyPr wrap="square">
            <a:spAutoFit/>
          </a:bodyPr>
          <a:lstStyle/>
          <a:p>
            <a:pPr marL="285750" indent="-285750">
              <a:buFont typeface="Arial" panose="020B0604020202020204" pitchFamily="34" charset="0"/>
              <a:buChar char="•"/>
            </a:pPr>
            <a:r>
              <a:rPr lang="en-GB" sz="1900" b="1" dirty="0">
                <a:solidFill>
                  <a:schemeClr val="bg1"/>
                </a:solidFill>
                <a:latin typeface="Montserrat" panose="00000500000000000000" pitchFamily="2" charset="0"/>
              </a:rPr>
              <a:t>In 2019 funded a PoC project with  D-Beam: </a:t>
            </a:r>
            <a:r>
              <a:rPr lang="en-GB" sz="1900" dirty="0">
                <a:solidFill>
                  <a:schemeClr val="bg1"/>
                </a:solidFill>
                <a:latin typeface="Montserrat" panose="00000500000000000000" pitchFamily="2" charset="0"/>
              </a:rPr>
              <a:t>Proof of concept measurements for an online non-invasive simultaneous dose and profile monitor for hadron therapy. </a:t>
            </a:r>
          </a:p>
        </p:txBody>
      </p:sp>
      <p:sp>
        <p:nvSpPr>
          <p:cNvPr id="5" name="Rectangle 4"/>
          <p:cNvSpPr/>
          <p:nvPr/>
        </p:nvSpPr>
        <p:spPr>
          <a:xfrm>
            <a:off x="691613" y="3253037"/>
            <a:ext cx="7079106" cy="1554272"/>
          </a:xfrm>
          <a:prstGeom prst="rect">
            <a:avLst/>
          </a:prstGeom>
        </p:spPr>
        <p:txBody>
          <a:bodyPr wrap="square">
            <a:spAutoFit/>
          </a:bodyPr>
          <a:lstStyle/>
          <a:p>
            <a:pPr marL="342900" indent="-342900">
              <a:buFont typeface="Arial" panose="020B0604020202020204" pitchFamily="34" charset="0"/>
              <a:buChar char="•"/>
            </a:pPr>
            <a:r>
              <a:rPr lang="en-GB" sz="1900" b="1" dirty="0">
                <a:solidFill>
                  <a:schemeClr val="bg1"/>
                </a:solidFill>
                <a:latin typeface="Montserrat" panose="00000500000000000000" pitchFamily="2" charset="0"/>
                <a:ea typeface="Calibri" panose="020F0502020204030204" pitchFamily="34" charset="0"/>
              </a:rPr>
              <a:t>This IAA proved to be the catalyst </a:t>
            </a:r>
            <a:r>
              <a:rPr lang="en-GB" sz="1900" dirty="0">
                <a:solidFill>
                  <a:schemeClr val="bg1"/>
                </a:solidFill>
                <a:latin typeface="Montserrat" panose="00000500000000000000" pitchFamily="2" charset="0"/>
                <a:ea typeface="Calibri" panose="020F0502020204030204" pitchFamily="34" charset="0"/>
              </a:rPr>
              <a:t>for this next stage of work, enabling the development of an online, single shot, non-invasive monitor for gas jet profile measurements, and commercialisation of the technique with D-Beam Ltd.</a:t>
            </a:r>
            <a:endParaRPr lang="en-GB" sz="1900" dirty="0">
              <a:solidFill>
                <a:schemeClr val="bg1"/>
              </a:solidFill>
              <a:latin typeface="Montserrat" panose="00000500000000000000" pitchFamily="2" charset="0"/>
            </a:endParaRPr>
          </a:p>
        </p:txBody>
      </p:sp>
      <p:sp>
        <p:nvSpPr>
          <p:cNvPr id="6" name="TextBox 5"/>
          <p:cNvSpPr txBox="1"/>
          <p:nvPr/>
        </p:nvSpPr>
        <p:spPr>
          <a:xfrm>
            <a:off x="691613" y="4914792"/>
            <a:ext cx="10262137" cy="969496"/>
          </a:xfrm>
          <a:prstGeom prst="rect">
            <a:avLst/>
          </a:prstGeom>
          <a:noFill/>
        </p:spPr>
        <p:txBody>
          <a:bodyPr wrap="square" rtlCol="0">
            <a:spAutoFit/>
          </a:bodyPr>
          <a:lstStyle/>
          <a:p>
            <a:pPr marL="285750" indent="-285750">
              <a:buFont typeface="Arial" panose="020B0604020202020204" pitchFamily="34" charset="0"/>
              <a:buChar char="•"/>
            </a:pPr>
            <a:r>
              <a:rPr lang="en-GB" sz="1900" b="1" dirty="0">
                <a:solidFill>
                  <a:schemeClr val="bg1"/>
                </a:solidFill>
                <a:latin typeface="Montserrat" panose="00000500000000000000" pitchFamily="2" charset="0"/>
              </a:rPr>
              <a:t>In 2021, awarded STFC CLASP funding </a:t>
            </a:r>
            <a:r>
              <a:rPr lang="en-GB" sz="1900" dirty="0">
                <a:solidFill>
                  <a:schemeClr val="bg1"/>
                </a:solidFill>
                <a:latin typeface="Montserrat" panose="00000500000000000000" pitchFamily="2" charset="0"/>
              </a:rPr>
              <a:t>to develop a novel non-invasive beam and dose monitor in collaboration with </a:t>
            </a:r>
            <a:r>
              <a:rPr lang="en-GB" sz="1900" b="1" dirty="0">
                <a:solidFill>
                  <a:schemeClr val="bg1"/>
                </a:solidFill>
                <a:latin typeface="Montserrat" panose="00000500000000000000" pitchFamily="2" charset="0"/>
              </a:rPr>
              <a:t>D-Beam Ltd</a:t>
            </a:r>
            <a:r>
              <a:rPr lang="en-GB" sz="1900" dirty="0">
                <a:solidFill>
                  <a:schemeClr val="bg1"/>
                </a:solidFill>
                <a:latin typeface="Montserrat" panose="00000500000000000000" pitchFamily="2" charset="0"/>
              </a:rPr>
              <a:t> and received support from </a:t>
            </a:r>
            <a:r>
              <a:rPr lang="en-GB" sz="1900" b="1" dirty="0">
                <a:solidFill>
                  <a:schemeClr val="bg1"/>
                </a:solidFill>
                <a:latin typeface="Montserrat" panose="00000500000000000000" pitchFamily="2" charset="0"/>
              </a:rPr>
              <a:t>Clatterbridge Cancer Centre</a:t>
            </a:r>
            <a:r>
              <a:rPr lang="en-GB" sz="1900" dirty="0">
                <a:solidFill>
                  <a:schemeClr val="bg1"/>
                </a:solidFill>
                <a:latin typeface="Montserrat" panose="00000500000000000000" pitchFamily="2" charset="0"/>
              </a:rPr>
              <a:t>, </a:t>
            </a:r>
            <a:r>
              <a:rPr lang="en-GB" sz="1900" b="1" dirty="0">
                <a:solidFill>
                  <a:schemeClr val="bg1"/>
                </a:solidFill>
                <a:latin typeface="Montserrat" panose="00000500000000000000" pitchFamily="2" charset="0"/>
              </a:rPr>
              <a:t>CNAO</a:t>
            </a:r>
            <a:r>
              <a:rPr lang="en-GB" sz="1900" dirty="0">
                <a:solidFill>
                  <a:schemeClr val="bg1"/>
                </a:solidFill>
                <a:latin typeface="Montserrat" panose="00000500000000000000" pitchFamily="2" charset="0"/>
              </a:rPr>
              <a:t> and </a:t>
            </a:r>
            <a:r>
              <a:rPr lang="en-GB" sz="1900" b="1" dirty="0">
                <a:solidFill>
                  <a:schemeClr val="bg1"/>
                </a:solidFill>
                <a:latin typeface="Montserrat" panose="00000500000000000000" pitchFamily="2" charset="0"/>
              </a:rPr>
              <a:t>IBA Ltd</a:t>
            </a:r>
            <a:endParaRPr lang="en-GB" sz="1900" dirty="0">
              <a:solidFill>
                <a:schemeClr val="bg1"/>
              </a:solidFill>
              <a:latin typeface="Montserrat" panose="00000500000000000000" pitchFamily="2" charset="0"/>
            </a:endParaRPr>
          </a:p>
        </p:txBody>
      </p:sp>
      <p:pic>
        <p:nvPicPr>
          <p:cNvPr id="7" name="Picture 6"/>
          <p:cNvPicPr>
            <a:picLocks noChangeAspect="1"/>
          </p:cNvPicPr>
          <p:nvPr/>
        </p:nvPicPr>
        <p:blipFill>
          <a:blip r:embed="rId3"/>
          <a:stretch>
            <a:fillRect/>
          </a:stretch>
        </p:blipFill>
        <p:spPr>
          <a:xfrm>
            <a:off x="7976984" y="1367912"/>
            <a:ext cx="3450635" cy="2926334"/>
          </a:xfrm>
          <a:prstGeom prst="rect">
            <a:avLst/>
          </a:prstGeom>
        </p:spPr>
      </p:pic>
    </p:spTree>
    <p:extLst>
      <p:ext uri="{BB962C8B-B14F-4D97-AF65-F5344CB8AC3E}">
        <p14:creationId xmlns:p14="http://schemas.microsoft.com/office/powerpoint/2010/main" val="253327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257175"/>
            <a:ext cx="11269134" cy="1325563"/>
          </a:xfrm>
        </p:spPr>
        <p:txBody>
          <a:bodyPr/>
          <a:lstStyle/>
          <a:p>
            <a:r>
              <a:rPr lang="en-US" dirty="0">
                <a:latin typeface="Montserrat" panose="00000500000000000000" pitchFamily="2" charset="0"/>
              </a:rPr>
              <a:t>Collaborative R&amp;D</a:t>
            </a:r>
          </a:p>
        </p:txBody>
      </p:sp>
      <p:sp>
        <p:nvSpPr>
          <p:cNvPr id="4" name="Rectangle 3">
            <a:extLst>
              <a:ext uri="{FF2B5EF4-FFF2-40B4-BE49-F238E27FC236}">
                <a16:creationId xmlns:a16="http://schemas.microsoft.com/office/drawing/2014/main" id="{BFAADC7A-C7B6-44F9-BD35-EBEC74EF4F39}"/>
              </a:ext>
            </a:extLst>
          </p:cNvPr>
          <p:cNvSpPr/>
          <p:nvPr/>
        </p:nvSpPr>
        <p:spPr>
          <a:xfrm>
            <a:off x="614891" y="1253258"/>
            <a:ext cx="10306922" cy="830997"/>
          </a:xfrm>
          <a:prstGeom prst="rect">
            <a:avLst/>
          </a:prstGeom>
        </p:spPr>
        <p:txBody>
          <a:bodyPr wrap="square">
            <a:spAutoFit/>
          </a:bodyPr>
          <a:lstStyle/>
          <a:p>
            <a:r>
              <a:rPr lang="en-GB" sz="2400" b="1" dirty="0">
                <a:solidFill>
                  <a:srgbClr val="86CCE8"/>
                </a:solidFill>
                <a:latin typeface="Montserrat" panose="00000500000000000000" pitchFamily="2" charset="0"/>
                <a:ea typeface="Times New Roman" panose="02020603050405020304" pitchFamily="18" charset="0"/>
                <a:cs typeface="Calibri" panose="020F0502020204030204" pitchFamily="34" charset="0"/>
              </a:rPr>
              <a:t>Example: </a:t>
            </a:r>
            <a:r>
              <a:rPr lang="en-GB" sz="2400" b="1" i="1" dirty="0">
                <a:solidFill>
                  <a:srgbClr val="86CCE8"/>
                </a:solidFill>
                <a:latin typeface="Montserrat" panose="00000500000000000000" pitchFamily="2" charset="0"/>
              </a:rPr>
              <a:t>Water Phantoms for particle therapy using technology from CERN</a:t>
            </a:r>
            <a:r>
              <a:rPr lang="en-GB" sz="2400" dirty="0">
                <a:solidFill>
                  <a:srgbClr val="86CCE8"/>
                </a:solidFill>
                <a:latin typeface="Montserrat" panose="00000500000000000000" pitchFamily="2" charset="0"/>
                <a:ea typeface="Calibri" panose="020F0502020204030204" pitchFamily="34" charset="0"/>
                <a:cs typeface="Calibri" panose="020F0502020204030204" pitchFamily="34" charset="0"/>
              </a:rPr>
              <a:t>. </a:t>
            </a:r>
            <a:endParaRPr lang="en-GB" sz="2400" dirty="0">
              <a:solidFill>
                <a:srgbClr val="86CCE8"/>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3" name="Rectangle 2"/>
          <p:cNvSpPr/>
          <p:nvPr/>
        </p:nvSpPr>
        <p:spPr>
          <a:xfrm>
            <a:off x="652991" y="3767691"/>
            <a:ext cx="7212603" cy="1261884"/>
          </a:xfrm>
          <a:prstGeom prst="rect">
            <a:avLst/>
          </a:prstGeom>
        </p:spPr>
        <p:txBody>
          <a:bodyPr wrap="square">
            <a:spAutoFit/>
          </a:bodyPr>
          <a:lstStyle/>
          <a:p>
            <a:pPr marL="285750" indent="-285750">
              <a:buFont typeface="Arial" panose="020B0604020202020204" pitchFamily="34" charset="0"/>
              <a:buChar char="•"/>
            </a:pPr>
            <a:r>
              <a:rPr lang="en-GB" sz="1900" dirty="0">
                <a:solidFill>
                  <a:schemeClr val="bg1"/>
                </a:solidFill>
                <a:latin typeface="Montserrat" panose="00000500000000000000" pitchFamily="2" charset="0"/>
              </a:rPr>
              <a:t>Funding provided by the Impact Acceleration Account (IAA) to the Department of Physics at the University of Liverpool enabled the development of further enhancements to the water phantom.</a:t>
            </a:r>
          </a:p>
        </p:txBody>
      </p:sp>
      <p:sp>
        <p:nvSpPr>
          <p:cNvPr id="8" name="Rectangle 7"/>
          <p:cNvSpPr/>
          <p:nvPr/>
        </p:nvSpPr>
        <p:spPr>
          <a:xfrm>
            <a:off x="652991" y="2294438"/>
            <a:ext cx="6096000" cy="1261884"/>
          </a:xfrm>
          <a:prstGeom prst="rect">
            <a:avLst/>
          </a:prstGeom>
        </p:spPr>
        <p:txBody>
          <a:bodyPr>
            <a:spAutoFit/>
          </a:bodyPr>
          <a:lstStyle/>
          <a:p>
            <a:pPr marL="285750" indent="-285750">
              <a:buFont typeface="Arial" panose="020B0604020202020204" pitchFamily="34" charset="0"/>
              <a:buChar char="•"/>
            </a:pPr>
            <a:r>
              <a:rPr lang="en-GB" sz="1900" dirty="0">
                <a:solidFill>
                  <a:schemeClr val="bg1"/>
                </a:solidFill>
                <a:latin typeface="Montserrat" panose="00000500000000000000" pitchFamily="2" charset="0"/>
              </a:rPr>
              <a:t>Imaging Phantoms are used as stand-in for human tissue in medical physics to ensure that imaging equipment is working correctly and to undertake quality control.</a:t>
            </a:r>
          </a:p>
        </p:txBody>
      </p:sp>
      <p:pic>
        <p:nvPicPr>
          <p:cNvPr id="9" name="Picture 8"/>
          <p:cNvPicPr>
            <a:picLocks noChangeAspect="1"/>
          </p:cNvPicPr>
          <p:nvPr/>
        </p:nvPicPr>
        <p:blipFill>
          <a:blip r:embed="rId3"/>
          <a:stretch>
            <a:fillRect/>
          </a:stretch>
        </p:blipFill>
        <p:spPr>
          <a:xfrm>
            <a:off x="8276312" y="1818188"/>
            <a:ext cx="2521676" cy="3698990"/>
          </a:xfrm>
          <a:prstGeom prst="rect">
            <a:avLst/>
          </a:prstGeom>
        </p:spPr>
      </p:pic>
    </p:spTree>
    <p:extLst>
      <p:ext uri="{BB962C8B-B14F-4D97-AF65-F5344CB8AC3E}">
        <p14:creationId xmlns:p14="http://schemas.microsoft.com/office/powerpoint/2010/main" val="310657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258158"/>
            <a:ext cx="11269134" cy="1325563"/>
          </a:xfrm>
        </p:spPr>
        <p:txBody>
          <a:bodyPr/>
          <a:lstStyle/>
          <a:p>
            <a:r>
              <a:rPr lang="en-US" dirty="0">
                <a:latin typeface="Montserrat" panose="00000500000000000000" pitchFamily="2" charset="0"/>
              </a:rPr>
              <a:t>Create new companies</a:t>
            </a:r>
          </a:p>
        </p:txBody>
      </p:sp>
      <p:sp>
        <p:nvSpPr>
          <p:cNvPr id="3" name="Rectangle 2"/>
          <p:cNvSpPr/>
          <p:nvPr/>
        </p:nvSpPr>
        <p:spPr>
          <a:xfrm>
            <a:off x="414119" y="2631764"/>
            <a:ext cx="11423028" cy="3262432"/>
          </a:xfrm>
          <a:prstGeom prst="rect">
            <a:avLst/>
          </a:prstGeom>
        </p:spPr>
        <p:txBody>
          <a:bodyPr wrap="square">
            <a:spAutoFit/>
          </a:bodyPr>
          <a:lstStyle/>
          <a:p>
            <a:pPr>
              <a:spcAft>
                <a:spcPts val="600"/>
              </a:spcAft>
            </a:pPr>
            <a:r>
              <a:rPr lang="en-GB" sz="1900" dirty="0">
                <a:solidFill>
                  <a:schemeClr val="bg1"/>
                </a:solidFill>
                <a:latin typeface="Montserrat" panose="00000500000000000000" pitchFamily="2" charset="0"/>
                <a:ea typeface="Times New Roman" panose="02020603050405020304" pitchFamily="18" charset="0"/>
                <a:cs typeface="Arial" panose="020B0604020202020204" pitchFamily="34" charset="0"/>
              </a:rPr>
              <a:t>Founded on the basis of and underpinned by Liverpool University’s Particle Physics research and IP, AIMES </a:t>
            </a:r>
            <a:r>
              <a:rPr lang="en-GB" sz="1900" dirty="0" err="1">
                <a:solidFill>
                  <a:schemeClr val="bg1"/>
                </a:solidFill>
                <a:latin typeface="Montserrat" panose="00000500000000000000" pitchFamily="2" charset="0"/>
                <a:ea typeface="Times New Roman" panose="02020603050405020304" pitchFamily="18" charset="0"/>
                <a:cs typeface="Arial" panose="020B0604020202020204" pitchFamily="34" charset="0"/>
              </a:rPr>
              <a:t>hasgenerated</a:t>
            </a:r>
            <a:r>
              <a:rPr lang="en-GB" sz="1900" dirty="0">
                <a:solidFill>
                  <a:schemeClr val="bg1"/>
                </a:solidFill>
                <a:latin typeface="Montserrat" panose="00000500000000000000" pitchFamily="2" charset="0"/>
                <a:ea typeface="Times New Roman" panose="02020603050405020304" pitchFamily="18" charset="0"/>
                <a:cs typeface="Arial" panose="020B0604020202020204" pitchFamily="34" charset="0"/>
              </a:rPr>
              <a:t> economic and healthcare impacts since 2014 that include:</a:t>
            </a:r>
            <a:endParaRPr lang="en-US" sz="19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a:p>
            <a:pPr lvl="0">
              <a:spcAft>
                <a:spcPts val="0"/>
              </a:spcAft>
            </a:pPr>
            <a:endParaRPr lang="en-GB" sz="10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GB" sz="19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Increased the company’s annual turnover by 96% to £4.5M</a:t>
            </a:r>
            <a:r>
              <a:rPr lang="en-GB" sz="19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 in 2019/20, </a:t>
            </a:r>
            <a:r>
              <a:rPr lang="en-GB" sz="19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significantly exceeding the UK’s national average</a:t>
            </a:r>
            <a:r>
              <a:rPr lang="en-GB" sz="19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 turnover for small companies, and </a:t>
            </a:r>
            <a:r>
              <a:rPr lang="en-GB" sz="19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created 21 new jobs</a:t>
            </a:r>
            <a:r>
              <a:rPr lang="en-GB" sz="19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 </a:t>
            </a:r>
          </a:p>
          <a:p>
            <a:pPr marL="342900" lvl="0" indent="-342900">
              <a:spcAft>
                <a:spcPts val="0"/>
              </a:spcAft>
              <a:buFont typeface="Symbol" panose="05050102010706020507" pitchFamily="18" charset="2"/>
              <a:buChar char=""/>
            </a:pPr>
            <a:endParaRPr lang="en-US" sz="10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GB" sz="1900" dirty="0">
                <a:solidFill>
                  <a:schemeClr val="bg1"/>
                </a:solidFill>
                <a:latin typeface="Montserrat" panose="00000500000000000000" pitchFamily="2" charset="0"/>
                <a:ea typeface="Times New Roman" panose="02020603050405020304" pitchFamily="18" charset="0"/>
                <a:cs typeface="Arial" panose="020B0604020202020204" pitchFamily="34" charset="0"/>
              </a:rPr>
              <a:t>Contributed to the </a:t>
            </a:r>
            <a:r>
              <a:rPr lang="en-GB" sz="1900" u="sng" dirty="0">
                <a:solidFill>
                  <a:schemeClr val="bg1"/>
                </a:solidFill>
                <a:latin typeface="Montserrat" panose="00000500000000000000" pitchFamily="2" charset="0"/>
                <a:ea typeface="Times New Roman" panose="02020603050405020304" pitchFamily="18" charset="0"/>
                <a:cs typeface="Arial" panose="020B0604020202020204" pitchFamily="34" charset="0"/>
              </a:rPr>
              <a:t>improvement of health service design and commissioning</a:t>
            </a:r>
            <a:r>
              <a:rPr lang="en-GB" sz="1900" dirty="0">
                <a:solidFill>
                  <a:schemeClr val="bg1"/>
                </a:solidFill>
                <a:latin typeface="Montserrat" panose="00000500000000000000" pitchFamily="2" charset="0"/>
                <a:ea typeface="Times New Roman" panose="02020603050405020304" pitchFamily="18" charset="0"/>
                <a:cs typeface="Arial" panose="020B0604020202020204" pitchFamily="34" charset="0"/>
              </a:rPr>
              <a:t> through its data centre and deployment of its cloud infrastructure</a:t>
            </a:r>
          </a:p>
          <a:p>
            <a:pPr marL="342900" lvl="0" indent="-342900">
              <a:spcAft>
                <a:spcPts val="0"/>
              </a:spcAft>
              <a:buFont typeface="Symbol" panose="05050102010706020507" pitchFamily="18" charset="2"/>
              <a:buChar char=""/>
            </a:pPr>
            <a:endParaRPr lang="en-US" sz="10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GB" sz="1900" u="sng" dirty="0">
                <a:solidFill>
                  <a:schemeClr val="bg1"/>
                </a:solidFill>
                <a:latin typeface="Montserrat" panose="00000500000000000000" pitchFamily="2" charset="0"/>
                <a:ea typeface="Times New Roman" panose="02020603050405020304" pitchFamily="18" charset="0"/>
                <a:cs typeface="Arial" panose="020B0604020202020204" pitchFamily="34" charset="0"/>
              </a:rPr>
              <a:t>Delivered improvements for NHS cost and resource efficiency</a:t>
            </a:r>
            <a:r>
              <a:rPr lang="en-GB" sz="1900" dirty="0">
                <a:solidFill>
                  <a:schemeClr val="bg1"/>
                </a:solidFill>
                <a:latin typeface="Montserrat" panose="00000500000000000000" pitchFamily="2" charset="0"/>
                <a:ea typeface="Times New Roman" panose="02020603050405020304" pitchFamily="18" charset="0"/>
                <a:cs typeface="Arial" panose="020B0604020202020204" pitchFamily="34" charset="0"/>
              </a:rPr>
              <a:t> through the use of its cloud infrastructure</a:t>
            </a:r>
            <a:endParaRPr lang="en-US" sz="19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453999" y="1400174"/>
            <a:ext cx="1047963" cy="1047963"/>
          </a:xfrm>
          <a:prstGeom prst="rect">
            <a:avLst/>
          </a:prstGeom>
        </p:spPr>
      </p:pic>
      <p:sp>
        <p:nvSpPr>
          <p:cNvPr id="6" name="TextBox 5"/>
          <p:cNvSpPr txBox="1"/>
          <p:nvPr/>
        </p:nvSpPr>
        <p:spPr>
          <a:xfrm flipH="1">
            <a:off x="2871032" y="1629595"/>
            <a:ext cx="5777668" cy="461665"/>
          </a:xfrm>
          <a:prstGeom prst="rect">
            <a:avLst/>
          </a:prstGeom>
          <a:noFill/>
        </p:spPr>
        <p:txBody>
          <a:bodyPr wrap="square" rtlCol="0">
            <a:spAutoFit/>
          </a:bodyPr>
          <a:lstStyle/>
          <a:p>
            <a:r>
              <a:rPr lang="en-GB" sz="2400" b="1" dirty="0">
                <a:solidFill>
                  <a:srgbClr val="86CCE8"/>
                </a:solidFill>
                <a:latin typeface="Montserrat" panose="00000500000000000000" pitchFamily="2" charset="0"/>
              </a:rPr>
              <a:t>AIMES  - part of the Arrow Group </a:t>
            </a:r>
          </a:p>
        </p:txBody>
      </p:sp>
    </p:spTree>
    <p:extLst>
      <p:ext uri="{BB962C8B-B14F-4D97-AF65-F5344CB8AC3E}">
        <p14:creationId xmlns:p14="http://schemas.microsoft.com/office/powerpoint/2010/main" val="239230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220005"/>
            <a:ext cx="11269134" cy="1325563"/>
          </a:xfrm>
        </p:spPr>
        <p:txBody>
          <a:bodyPr/>
          <a:lstStyle/>
          <a:p>
            <a:r>
              <a:rPr lang="en-US" dirty="0">
                <a:latin typeface="Montserrat" panose="00000500000000000000" pitchFamily="2" charset="0"/>
              </a:rPr>
              <a:t>Create spin-out companies</a:t>
            </a:r>
          </a:p>
        </p:txBody>
      </p:sp>
      <p:sp>
        <p:nvSpPr>
          <p:cNvPr id="4" name="Rectangle 3">
            <a:extLst>
              <a:ext uri="{FF2B5EF4-FFF2-40B4-BE49-F238E27FC236}">
                <a16:creationId xmlns:a16="http://schemas.microsoft.com/office/drawing/2014/main" id="{BFAADC7A-C7B6-44F9-BD35-EBEC74EF4F39}"/>
              </a:ext>
            </a:extLst>
          </p:cNvPr>
          <p:cNvSpPr/>
          <p:nvPr/>
        </p:nvSpPr>
        <p:spPr>
          <a:xfrm>
            <a:off x="561665" y="2237259"/>
            <a:ext cx="8779435" cy="2955874"/>
          </a:xfrm>
          <a:prstGeom prst="rect">
            <a:avLst/>
          </a:prstGeom>
        </p:spPr>
        <p:txBody>
          <a:bodyPr wrap="square">
            <a:spAutoFit/>
          </a:bodyPr>
          <a:lstStyle/>
          <a:p>
            <a:pPr>
              <a:lnSpc>
                <a:spcPct val="107000"/>
              </a:lnSpc>
            </a:pPr>
            <a:r>
              <a:rPr lang="en-GB" sz="2200" b="1" dirty="0">
                <a:solidFill>
                  <a:srgbClr val="86CCE8"/>
                </a:solidFill>
                <a:latin typeface="Montserrat" panose="00000500000000000000" pitchFamily="2" charset="0"/>
                <a:ea typeface="Times New Roman" panose="02020603050405020304" pitchFamily="18" charset="0"/>
                <a:cs typeface="Calibri" panose="020F0502020204030204" pitchFamily="34" charset="0"/>
              </a:rPr>
              <a:t>D-BEAM Ltd</a:t>
            </a:r>
          </a:p>
          <a:p>
            <a:pPr>
              <a:lnSpc>
                <a:spcPct val="107000"/>
              </a:lnSpc>
            </a:pPr>
            <a:endParaRPr lang="en-GB" sz="1900" b="1" dirty="0">
              <a:solidFill>
                <a:schemeClr val="bg1"/>
              </a:solidFill>
              <a:latin typeface="Montserrat" panose="00000500000000000000" pitchFamily="2" charset="0"/>
              <a:ea typeface="Times New Roman" panose="02020603050405020304" pitchFamily="18" charset="0"/>
              <a:cs typeface="Calibri" panose="020F0502020204030204" pitchFamily="34" charset="0"/>
            </a:endParaRPr>
          </a:p>
          <a:p>
            <a:pPr>
              <a:lnSpc>
                <a:spcPct val="107000"/>
              </a:lnSpc>
              <a:spcAft>
                <a:spcPts val="0"/>
              </a:spcAft>
            </a:pPr>
            <a:r>
              <a:rPr lang="en-GB" sz="1900" b="1" dirty="0">
                <a:solidFill>
                  <a:schemeClr val="bg1"/>
                </a:solidFill>
                <a:latin typeface="Montserrat" panose="00000500000000000000" pitchFamily="2" charset="0"/>
                <a:ea typeface="Times New Roman" panose="02020603050405020304" pitchFamily="18" charset="0"/>
                <a:cs typeface="Calibri" panose="020F0502020204030204" pitchFamily="34" charset="0"/>
              </a:rPr>
              <a:t>Developed proof of concept projects in collaboration with</a:t>
            </a:r>
          </a:p>
          <a:p>
            <a:pPr>
              <a:lnSpc>
                <a:spcPct val="107000"/>
              </a:lnSpc>
              <a:spcAft>
                <a:spcPts val="0"/>
              </a:spcAft>
            </a:pPr>
            <a:endParaRPr lang="en-GB" sz="1000" b="1" dirty="0">
              <a:solidFill>
                <a:schemeClr val="bg1"/>
              </a:solidFill>
              <a:latin typeface="Montserrat" panose="00000500000000000000" pitchFamily="2" charset="0"/>
              <a:ea typeface="Times New Roman" panose="02020603050405020304" pitchFamily="18" charset="0"/>
              <a:cs typeface="Calibri" panose="020F0502020204030204" pitchFamily="34" charset="0"/>
            </a:endParaRPr>
          </a:p>
          <a:p>
            <a:pPr marL="342900" indent="-342900">
              <a:lnSpc>
                <a:spcPct val="107000"/>
              </a:lnSpc>
              <a:spcAft>
                <a:spcPts val="0"/>
              </a:spcAft>
              <a:buFont typeface="Arial" panose="020B0604020202020204" pitchFamily="34" charset="0"/>
              <a:buChar char="•"/>
            </a:pPr>
            <a:r>
              <a:rPr lang="en-GB" sz="1900" dirty="0">
                <a:solidFill>
                  <a:schemeClr val="bg1"/>
                </a:solidFill>
                <a:latin typeface="Montserrat" panose="00000500000000000000" pitchFamily="2" charset="0"/>
                <a:ea typeface="Times New Roman" panose="02020603050405020304" pitchFamily="18" charset="0"/>
                <a:cs typeface="Calibri" panose="020F0502020204030204" pitchFamily="34" charset="0"/>
              </a:rPr>
              <a:t>Development of </a:t>
            </a:r>
            <a:r>
              <a:rPr lang="en-GB" sz="1900" dirty="0">
                <a:solidFill>
                  <a:schemeClr val="bg1"/>
                </a:solidFill>
                <a:latin typeface="Montserrat" panose="00000500000000000000" pitchFamily="2" charset="0"/>
                <a:ea typeface="Calibri" panose="020F0502020204030204" pitchFamily="34" charset="0"/>
                <a:cs typeface="Calibri" panose="020F0502020204030204" pitchFamily="34" charset="0"/>
              </a:rPr>
              <a:t>innovative non-invasive diagnostic technologies for particle accelerators via the applications of coherent radiation imaging and Digital Micro-mirror Devices (DMDs) </a:t>
            </a:r>
          </a:p>
          <a:p>
            <a:pPr marL="342900" indent="-342900">
              <a:lnSpc>
                <a:spcPct val="107000"/>
              </a:lnSpc>
              <a:spcAft>
                <a:spcPts val="0"/>
              </a:spcAft>
              <a:buFont typeface="Arial" panose="020B0604020202020204" pitchFamily="34" charset="0"/>
              <a:buChar char="•"/>
            </a:pPr>
            <a:endParaRPr lang="en-GB" sz="10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342900" indent="-342900">
              <a:lnSpc>
                <a:spcPct val="107000"/>
              </a:lnSpc>
              <a:spcAft>
                <a:spcPts val="0"/>
              </a:spcAft>
              <a:buFont typeface="Arial" panose="020B0604020202020204" pitchFamily="34" charset="0"/>
              <a:buChar char="•"/>
            </a:pPr>
            <a:r>
              <a:rPr lang="en-GB" sz="1900" dirty="0">
                <a:solidFill>
                  <a:schemeClr val="bg1"/>
                </a:solidFill>
                <a:latin typeface="Montserrat" panose="00000500000000000000" pitchFamily="2" charset="0"/>
                <a:ea typeface="Calibri" panose="020F0502020204030204" pitchFamily="34" charset="0"/>
                <a:cs typeface="Calibri" panose="020F0502020204030204" pitchFamily="34" charset="0"/>
              </a:rPr>
              <a:t>Development of new techniques of measuring the absolute density profile of gas jets in use at particle accelerator facilities</a:t>
            </a:r>
            <a:r>
              <a:rPr lang="en-GB" sz="1900" dirty="0">
                <a:solidFill>
                  <a:schemeClr val="accent1">
                    <a:lumMod val="50000"/>
                  </a:schemeClr>
                </a:solidFill>
                <a:latin typeface="Montserrat" panose="00000500000000000000" pitchFamily="2" charset="0"/>
                <a:ea typeface="Calibri" panose="020F0502020204030204" pitchFamily="34" charset="0"/>
                <a:cs typeface="Calibri" panose="020F0502020204030204" pitchFamily="34" charset="0"/>
              </a:rPr>
              <a:t>. </a:t>
            </a:r>
            <a:endParaRPr lang="en-GB" sz="1900" dirty="0">
              <a:solidFill>
                <a:schemeClr val="accent1">
                  <a:lumMod val="50000"/>
                </a:schemeClr>
              </a:solidFill>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4B6529A-357C-486F-8A46-28DC3D717176}"/>
              </a:ext>
            </a:extLst>
          </p:cNvPr>
          <p:cNvPicPr>
            <a:picLocks noChangeAspect="1"/>
          </p:cNvPicPr>
          <p:nvPr/>
        </p:nvPicPr>
        <p:blipFill>
          <a:blip r:embed="rId3"/>
          <a:stretch>
            <a:fillRect/>
          </a:stretch>
        </p:blipFill>
        <p:spPr>
          <a:xfrm>
            <a:off x="9570292" y="3849069"/>
            <a:ext cx="2381918" cy="1587945"/>
          </a:xfrm>
          <a:prstGeom prst="rect">
            <a:avLst/>
          </a:prstGeom>
        </p:spPr>
      </p:pic>
      <p:pic>
        <p:nvPicPr>
          <p:cNvPr id="7" name="Picture 6">
            <a:extLst>
              <a:ext uri="{FF2B5EF4-FFF2-40B4-BE49-F238E27FC236}">
                <a16:creationId xmlns:a16="http://schemas.microsoft.com/office/drawing/2014/main" id="{260C3E76-04D8-4F47-AC13-DC57A0E5BAE4}"/>
              </a:ext>
            </a:extLst>
          </p:cNvPr>
          <p:cNvPicPr>
            <a:picLocks noChangeAspect="1"/>
          </p:cNvPicPr>
          <p:nvPr/>
        </p:nvPicPr>
        <p:blipFill>
          <a:blip r:embed="rId4"/>
          <a:stretch>
            <a:fillRect/>
          </a:stretch>
        </p:blipFill>
        <p:spPr>
          <a:xfrm>
            <a:off x="3737036" y="1652542"/>
            <a:ext cx="3302997" cy="1024503"/>
          </a:xfrm>
          <a:prstGeom prst="rect">
            <a:avLst/>
          </a:prstGeom>
        </p:spPr>
      </p:pic>
      <p:pic>
        <p:nvPicPr>
          <p:cNvPr id="8" name="Picture 7">
            <a:extLst>
              <a:ext uri="{FF2B5EF4-FFF2-40B4-BE49-F238E27FC236}">
                <a16:creationId xmlns:a16="http://schemas.microsoft.com/office/drawing/2014/main" id="{375D18FB-7BE9-4DDD-8D23-22FC75841807}"/>
              </a:ext>
            </a:extLst>
          </p:cNvPr>
          <p:cNvPicPr>
            <a:picLocks noChangeAspect="1"/>
          </p:cNvPicPr>
          <p:nvPr/>
        </p:nvPicPr>
        <p:blipFill>
          <a:blip r:embed="rId5"/>
          <a:stretch>
            <a:fillRect/>
          </a:stretch>
        </p:blipFill>
        <p:spPr>
          <a:xfrm>
            <a:off x="9563100" y="1808272"/>
            <a:ext cx="2389110" cy="1675943"/>
          </a:xfrm>
          <a:prstGeom prst="rect">
            <a:avLst/>
          </a:prstGeom>
          <a:ln>
            <a:noFill/>
          </a:ln>
        </p:spPr>
      </p:pic>
    </p:spTree>
    <p:extLst>
      <p:ext uri="{BB962C8B-B14F-4D97-AF65-F5344CB8AC3E}">
        <p14:creationId xmlns:p14="http://schemas.microsoft.com/office/powerpoint/2010/main" val="428020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162855"/>
            <a:ext cx="11269134" cy="1325563"/>
          </a:xfrm>
        </p:spPr>
        <p:txBody>
          <a:bodyPr/>
          <a:lstStyle/>
          <a:p>
            <a:r>
              <a:rPr lang="en-US" dirty="0"/>
              <a:t>Workshops with industry</a:t>
            </a:r>
          </a:p>
        </p:txBody>
      </p:sp>
      <p:sp>
        <p:nvSpPr>
          <p:cNvPr id="4" name="Rectangle 3">
            <a:extLst>
              <a:ext uri="{FF2B5EF4-FFF2-40B4-BE49-F238E27FC236}">
                <a16:creationId xmlns:a16="http://schemas.microsoft.com/office/drawing/2014/main" id="{BFAADC7A-C7B6-44F9-BD35-EBEC74EF4F39}"/>
              </a:ext>
            </a:extLst>
          </p:cNvPr>
          <p:cNvSpPr/>
          <p:nvPr/>
        </p:nvSpPr>
        <p:spPr>
          <a:xfrm>
            <a:off x="659941" y="1289953"/>
            <a:ext cx="6419149" cy="2139047"/>
          </a:xfrm>
          <a:prstGeom prst="rect">
            <a:avLst/>
          </a:prstGeom>
        </p:spPr>
        <p:txBody>
          <a:bodyPr wrap="square">
            <a:spAutoFit/>
          </a:bodyPr>
          <a:lstStyle/>
          <a:p>
            <a:r>
              <a:rPr lang="en-GB" sz="1900" b="1" dirty="0">
                <a:solidFill>
                  <a:srgbClr val="86CCE8"/>
                </a:solidFill>
                <a:latin typeface="Montserrat" panose="00000500000000000000" pitchFamily="2" charset="0"/>
              </a:rPr>
              <a:t>International Symposium ‘Particle Colliders - Accelerating Innovation’  </a:t>
            </a:r>
          </a:p>
          <a:p>
            <a:r>
              <a:rPr lang="en-GB" sz="1900" dirty="0">
                <a:solidFill>
                  <a:schemeClr val="bg1"/>
                </a:solidFill>
                <a:latin typeface="Montserrat" panose="00000500000000000000" pitchFamily="2" charset="0"/>
              </a:rPr>
              <a:t>Showcased technical challenges of Future Circular Collider study (FCC), the technological innovations envisaged within the project, and the benefits for industry in terms of project involvement and product commercialization.</a:t>
            </a:r>
            <a:endParaRPr lang="en-GB" sz="1900" b="1" dirty="0">
              <a:solidFill>
                <a:schemeClr val="bg1"/>
              </a:solidFill>
              <a:latin typeface="Montserrat" panose="00000500000000000000" pitchFamily="2" charset="0"/>
            </a:endParaRPr>
          </a:p>
        </p:txBody>
      </p:sp>
      <p:pic>
        <p:nvPicPr>
          <p:cNvPr id="3" name="Picture 2"/>
          <p:cNvPicPr>
            <a:picLocks noChangeAspect="1"/>
          </p:cNvPicPr>
          <p:nvPr/>
        </p:nvPicPr>
        <p:blipFill>
          <a:blip r:embed="rId3"/>
          <a:stretch>
            <a:fillRect/>
          </a:stretch>
        </p:blipFill>
        <p:spPr>
          <a:xfrm>
            <a:off x="7381315" y="1202299"/>
            <a:ext cx="3707212" cy="2437372"/>
          </a:xfrm>
          <a:prstGeom prst="rect">
            <a:avLst/>
          </a:prstGeom>
        </p:spPr>
      </p:pic>
      <p:sp>
        <p:nvSpPr>
          <p:cNvPr id="7" name="Rectangle 6"/>
          <p:cNvSpPr/>
          <p:nvPr/>
        </p:nvSpPr>
        <p:spPr>
          <a:xfrm>
            <a:off x="4287540" y="3711107"/>
            <a:ext cx="6096000" cy="1708160"/>
          </a:xfrm>
          <a:prstGeom prst="rect">
            <a:avLst/>
          </a:prstGeom>
        </p:spPr>
        <p:txBody>
          <a:bodyPr>
            <a:spAutoFit/>
          </a:bodyPr>
          <a:lstStyle/>
          <a:p>
            <a:pPr marL="285750" indent="-285750">
              <a:buFont typeface="Arial" panose="020B0604020202020204" pitchFamily="34" charset="0"/>
              <a:buChar char="•"/>
            </a:pPr>
            <a:r>
              <a:rPr lang="en-US" sz="1900" dirty="0">
                <a:solidFill>
                  <a:schemeClr val="bg1"/>
                </a:solidFill>
                <a:latin typeface="Montserrat" panose="00000500000000000000" pitchFamily="2" charset="0"/>
              </a:rPr>
              <a:t>Working groups around each of the relevant communities were formed to discuss specific opportunities for collaboration and funding.</a:t>
            </a:r>
          </a:p>
          <a:p>
            <a:pPr marL="285750" indent="-285750">
              <a:buFont typeface="Arial" panose="020B0604020202020204" pitchFamily="34" charset="0"/>
              <a:buChar char="•"/>
            </a:pPr>
            <a:endParaRPr lang="en-US" sz="1000" dirty="0">
              <a:solidFill>
                <a:schemeClr val="bg1"/>
              </a:solidFill>
              <a:latin typeface="Montserrat" panose="00000500000000000000" pitchFamily="2" charset="0"/>
            </a:endParaRPr>
          </a:p>
          <a:p>
            <a:pPr marL="285750" indent="-285750">
              <a:buFont typeface="Arial" panose="020B0604020202020204" pitchFamily="34" charset="0"/>
              <a:buChar char="•"/>
            </a:pPr>
            <a:r>
              <a:rPr lang="en-US" sz="1900" dirty="0">
                <a:solidFill>
                  <a:schemeClr val="bg1"/>
                </a:solidFill>
                <a:latin typeface="Montserrat" panose="00000500000000000000" pitchFamily="2" charset="0"/>
              </a:rPr>
              <a:t>Several academia-industry projects were started as a direct result from the event.</a:t>
            </a:r>
            <a:endParaRPr lang="en-GB" sz="1900" dirty="0">
              <a:solidFill>
                <a:schemeClr val="bg1"/>
              </a:solidFill>
              <a:latin typeface="Montserrat" panose="00000500000000000000" pitchFamily="2" charset="0"/>
            </a:endParaRPr>
          </a:p>
        </p:txBody>
      </p:sp>
      <p:pic>
        <p:nvPicPr>
          <p:cNvPr id="8" name="Picture 7"/>
          <p:cNvPicPr>
            <a:picLocks noChangeAspect="1"/>
          </p:cNvPicPr>
          <p:nvPr/>
        </p:nvPicPr>
        <p:blipFill>
          <a:blip r:embed="rId4"/>
          <a:stretch>
            <a:fillRect/>
          </a:stretch>
        </p:blipFill>
        <p:spPr>
          <a:xfrm>
            <a:off x="1103117" y="3630876"/>
            <a:ext cx="2970749" cy="4058789"/>
          </a:xfrm>
          <a:prstGeom prst="rect">
            <a:avLst/>
          </a:prstGeom>
        </p:spPr>
      </p:pic>
      <p:sp>
        <p:nvSpPr>
          <p:cNvPr id="5" name="Rectangle 4">
            <a:extLst>
              <a:ext uri="{FF2B5EF4-FFF2-40B4-BE49-F238E27FC236}">
                <a16:creationId xmlns:a16="http://schemas.microsoft.com/office/drawing/2014/main" id="{8CEBBE73-A8B0-4002-86E3-E907B91EA3FA}"/>
              </a:ext>
            </a:extLst>
          </p:cNvPr>
          <p:cNvSpPr/>
          <p:nvPr/>
        </p:nvSpPr>
        <p:spPr>
          <a:xfrm>
            <a:off x="6840240" y="5523230"/>
            <a:ext cx="4049194" cy="369332"/>
          </a:xfrm>
          <a:prstGeom prst="rect">
            <a:avLst/>
          </a:prstGeom>
        </p:spPr>
        <p:txBody>
          <a:bodyPr wrap="square">
            <a:spAutoFit/>
          </a:bodyPr>
          <a:lstStyle/>
          <a:p>
            <a:r>
              <a:rPr lang="en-GB" sz="1600" dirty="0">
                <a:solidFill>
                  <a:schemeClr val="accent4">
                    <a:lumMod val="40000"/>
                    <a:lumOff val="60000"/>
                  </a:schemeClr>
                </a:solidFill>
                <a:latin typeface="Montserrat" panose="00000500000000000000" pitchFamily="2" charset="0"/>
              </a:rPr>
              <a:t>https://indico.cern.ch/event/747618</a:t>
            </a:r>
            <a:r>
              <a:rPr lang="en-GB" dirty="0">
                <a:solidFill>
                  <a:schemeClr val="accent4">
                    <a:lumMod val="40000"/>
                    <a:lumOff val="60000"/>
                  </a:schemeClr>
                </a:solidFill>
                <a:latin typeface="Montserrat" panose="00000500000000000000" pitchFamily="2" charset="0"/>
              </a:rPr>
              <a:t>/</a:t>
            </a:r>
          </a:p>
        </p:txBody>
      </p:sp>
      <p:pic>
        <p:nvPicPr>
          <p:cNvPr id="10" name="Picture 9">
            <a:extLst>
              <a:ext uri="{FF2B5EF4-FFF2-40B4-BE49-F238E27FC236}">
                <a16:creationId xmlns:a16="http://schemas.microsoft.com/office/drawing/2014/main" id="{9B9023A5-8B04-4F8B-9842-F1BFA9F507F7}"/>
              </a:ext>
            </a:extLst>
          </p:cNvPr>
          <p:cNvPicPr>
            <a:picLocks noChangeAspect="1"/>
          </p:cNvPicPr>
          <p:nvPr/>
        </p:nvPicPr>
        <p:blipFill>
          <a:blip r:embed="rId5"/>
          <a:stretch>
            <a:fillRect/>
          </a:stretch>
        </p:blipFill>
        <p:spPr>
          <a:xfrm>
            <a:off x="10733637" y="5099459"/>
            <a:ext cx="795668" cy="795668"/>
          </a:xfrm>
          <a:prstGeom prst="rect">
            <a:avLst/>
          </a:prstGeom>
        </p:spPr>
      </p:pic>
    </p:spTree>
    <p:extLst>
      <p:ext uri="{BB962C8B-B14F-4D97-AF65-F5344CB8AC3E}">
        <p14:creationId xmlns:p14="http://schemas.microsoft.com/office/powerpoint/2010/main" val="277012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162855"/>
            <a:ext cx="11269134" cy="1325563"/>
          </a:xfrm>
        </p:spPr>
        <p:txBody>
          <a:bodyPr/>
          <a:lstStyle/>
          <a:p>
            <a:r>
              <a:rPr lang="en-US" dirty="0"/>
              <a:t>Workshops with industry</a:t>
            </a:r>
          </a:p>
        </p:txBody>
      </p:sp>
      <p:sp>
        <p:nvSpPr>
          <p:cNvPr id="10" name="TextBox 9"/>
          <p:cNvSpPr txBox="1"/>
          <p:nvPr/>
        </p:nvSpPr>
        <p:spPr>
          <a:xfrm flipH="1">
            <a:off x="557741" y="1317461"/>
            <a:ext cx="5255787" cy="3308598"/>
          </a:xfrm>
          <a:prstGeom prst="rect">
            <a:avLst/>
          </a:prstGeom>
          <a:noFill/>
        </p:spPr>
        <p:txBody>
          <a:bodyPr wrap="square" rtlCol="0">
            <a:spAutoFit/>
          </a:bodyPr>
          <a:lstStyle/>
          <a:p>
            <a:r>
              <a:rPr lang="en-GB" sz="1900" b="1" dirty="0">
                <a:solidFill>
                  <a:srgbClr val="86CCE8"/>
                </a:solidFill>
                <a:latin typeface="Montserrat" panose="00000500000000000000" pitchFamily="2" charset="0"/>
              </a:rPr>
              <a:t>Healthcare Instrumentation workshop</a:t>
            </a:r>
          </a:p>
          <a:p>
            <a:r>
              <a:rPr lang="en-GB" sz="1900" dirty="0">
                <a:solidFill>
                  <a:schemeClr val="bg1"/>
                </a:solidFill>
                <a:latin typeface="Montserrat" panose="00000500000000000000" pitchFamily="2" charset="0"/>
              </a:rPr>
              <a:t>Brought together medical device technology companies, organisations which use and apply  such devices in the medical field (e.g. Medical physicists in NHS Trusts) and academic researchers in Physics,  to identify the key research challenges</a:t>
            </a:r>
          </a:p>
          <a:p>
            <a:r>
              <a:rPr lang="en-GB" sz="1900" dirty="0">
                <a:solidFill>
                  <a:schemeClr val="bg1"/>
                </a:solidFill>
                <a:latin typeface="Montserrat" panose="00000500000000000000" pitchFamily="2" charset="0"/>
              </a:rPr>
              <a:t>in this area and build collaborations to develop applications for future research funding. </a:t>
            </a:r>
          </a:p>
        </p:txBody>
      </p:sp>
      <p:sp>
        <p:nvSpPr>
          <p:cNvPr id="11" name="Rectangle 10"/>
          <p:cNvSpPr/>
          <p:nvPr/>
        </p:nvSpPr>
        <p:spPr>
          <a:xfrm>
            <a:off x="6026150" y="2616709"/>
            <a:ext cx="5255787" cy="677108"/>
          </a:xfrm>
          <a:prstGeom prst="rect">
            <a:avLst/>
          </a:prstGeom>
        </p:spPr>
        <p:txBody>
          <a:bodyPr wrap="square">
            <a:spAutoFit/>
          </a:bodyPr>
          <a:lstStyle/>
          <a:p>
            <a:pPr marL="285750" indent="-285750">
              <a:buFont typeface="Arial" panose="020B0604020202020204" pitchFamily="34" charset="0"/>
              <a:buChar char="•"/>
            </a:pPr>
            <a:r>
              <a:rPr lang="en-GB" sz="1900" dirty="0">
                <a:solidFill>
                  <a:schemeClr val="bg1"/>
                </a:solidFill>
                <a:latin typeface="Montserrat" panose="00000500000000000000" pitchFamily="2" charset="0"/>
                <a:ea typeface="Calibri" panose="020F0502020204030204" pitchFamily="34" charset="0"/>
              </a:rPr>
              <a:t>Meeting the challenges of Data science /AI in healthcare instrumentation </a:t>
            </a:r>
            <a:endParaRPr lang="en-GB" sz="1900" dirty="0">
              <a:solidFill>
                <a:schemeClr val="bg1"/>
              </a:solidFill>
              <a:latin typeface="Montserrat" panose="00000500000000000000" pitchFamily="2" charset="0"/>
            </a:endParaRPr>
          </a:p>
        </p:txBody>
      </p:sp>
      <p:sp>
        <p:nvSpPr>
          <p:cNvPr id="12" name="Rectangle 11"/>
          <p:cNvSpPr/>
          <p:nvPr/>
        </p:nvSpPr>
        <p:spPr>
          <a:xfrm>
            <a:off x="6026151" y="3400061"/>
            <a:ext cx="4965700" cy="677108"/>
          </a:xfrm>
          <a:prstGeom prst="rect">
            <a:avLst/>
          </a:prstGeom>
        </p:spPr>
        <p:txBody>
          <a:bodyPr wrap="square">
            <a:spAutoFit/>
          </a:bodyPr>
          <a:lstStyle/>
          <a:p>
            <a:pPr marL="285750" indent="-285750">
              <a:buFont typeface="Arial" panose="020B0604020202020204" pitchFamily="34" charset="0"/>
              <a:buChar char="•"/>
            </a:pPr>
            <a:r>
              <a:rPr lang="en-GB" sz="1900" dirty="0">
                <a:solidFill>
                  <a:schemeClr val="bg1"/>
                </a:solidFill>
                <a:latin typeface="Montserrat" panose="00000500000000000000" pitchFamily="2" charset="0"/>
                <a:ea typeface="Calibri" panose="020F0502020204030204" pitchFamily="34" charset="0"/>
              </a:rPr>
              <a:t>Effective diagnosis and treatment of medical conditions </a:t>
            </a:r>
            <a:endParaRPr lang="en-GB" sz="1900" dirty="0">
              <a:solidFill>
                <a:schemeClr val="bg1"/>
              </a:solidFill>
              <a:latin typeface="Montserrat" panose="00000500000000000000" pitchFamily="2" charset="0"/>
            </a:endParaRPr>
          </a:p>
        </p:txBody>
      </p:sp>
      <p:sp>
        <p:nvSpPr>
          <p:cNvPr id="13" name="Rectangle 12"/>
          <p:cNvSpPr/>
          <p:nvPr/>
        </p:nvSpPr>
        <p:spPr>
          <a:xfrm>
            <a:off x="6026150" y="4159918"/>
            <a:ext cx="5255787" cy="1261884"/>
          </a:xfrm>
          <a:prstGeom prst="rect">
            <a:avLst/>
          </a:prstGeom>
        </p:spPr>
        <p:txBody>
          <a:bodyPr wrap="square">
            <a:spAutoFit/>
          </a:bodyPr>
          <a:lstStyle/>
          <a:p>
            <a:pPr marL="285750" indent="-285750">
              <a:buFont typeface="Arial" panose="020B0604020202020204" pitchFamily="34" charset="0"/>
              <a:buChar char="•"/>
            </a:pPr>
            <a:r>
              <a:rPr lang="en-GB" sz="1900" dirty="0">
                <a:solidFill>
                  <a:schemeClr val="bg1"/>
                </a:solidFill>
                <a:latin typeface="Montserrat" panose="00000500000000000000" pitchFamily="2" charset="0"/>
                <a:ea typeface="Times New Roman" panose="02020603050405020304" pitchFamily="18" charset="0"/>
              </a:rPr>
              <a:t>Optimisation of sensor technologies for improved beam diagnostics and patient treatment planning in radiotherapy</a:t>
            </a:r>
            <a:endParaRPr lang="en-GB" sz="1900" dirty="0">
              <a:solidFill>
                <a:schemeClr val="bg1"/>
              </a:solidFill>
              <a:latin typeface="Montserrat" panose="00000500000000000000" pitchFamily="2" charset="0"/>
            </a:endParaRPr>
          </a:p>
        </p:txBody>
      </p:sp>
      <p:sp>
        <p:nvSpPr>
          <p:cNvPr id="3" name="TextBox 2">
            <a:extLst>
              <a:ext uri="{FF2B5EF4-FFF2-40B4-BE49-F238E27FC236}">
                <a16:creationId xmlns:a16="http://schemas.microsoft.com/office/drawing/2014/main" id="{33652AE6-C78A-456C-8B28-D98E5DF32626}"/>
              </a:ext>
            </a:extLst>
          </p:cNvPr>
          <p:cNvSpPr txBox="1"/>
          <p:nvPr/>
        </p:nvSpPr>
        <p:spPr>
          <a:xfrm>
            <a:off x="6026150" y="2212561"/>
            <a:ext cx="2411238" cy="384721"/>
          </a:xfrm>
          <a:prstGeom prst="rect">
            <a:avLst/>
          </a:prstGeom>
          <a:noFill/>
        </p:spPr>
        <p:txBody>
          <a:bodyPr wrap="none" rtlCol="0">
            <a:spAutoFit/>
          </a:bodyPr>
          <a:lstStyle/>
          <a:p>
            <a:r>
              <a:rPr lang="en-GB" sz="1900" dirty="0">
                <a:solidFill>
                  <a:schemeClr val="bg1"/>
                </a:solidFill>
                <a:latin typeface="Montserrat" panose="00000500000000000000" pitchFamily="2" charset="0"/>
              </a:rPr>
              <a:t>Discussion topics: </a:t>
            </a:r>
          </a:p>
        </p:txBody>
      </p:sp>
      <p:sp>
        <p:nvSpPr>
          <p:cNvPr id="4" name="Rectangle 3">
            <a:extLst>
              <a:ext uri="{FF2B5EF4-FFF2-40B4-BE49-F238E27FC236}">
                <a16:creationId xmlns:a16="http://schemas.microsoft.com/office/drawing/2014/main" id="{8AD4F2BA-3F7D-4D32-86AE-8EF054B55AB1}"/>
              </a:ext>
            </a:extLst>
          </p:cNvPr>
          <p:cNvSpPr/>
          <p:nvPr/>
        </p:nvSpPr>
        <p:spPr>
          <a:xfrm>
            <a:off x="8154102" y="5505489"/>
            <a:ext cx="2465740" cy="338554"/>
          </a:xfrm>
          <a:prstGeom prst="rect">
            <a:avLst/>
          </a:prstGeom>
        </p:spPr>
        <p:txBody>
          <a:bodyPr wrap="none">
            <a:spAutoFit/>
          </a:bodyPr>
          <a:lstStyle/>
          <a:p>
            <a:r>
              <a:rPr lang="en-GB" sz="1600" dirty="0">
                <a:solidFill>
                  <a:schemeClr val="accent4">
                    <a:lumMod val="40000"/>
                    <a:lumOff val="60000"/>
                  </a:schemeClr>
                </a:solidFill>
                <a:latin typeface="Montserrat" panose="00000500000000000000" pitchFamily="2" charset="0"/>
              </a:rPr>
              <a:t>https://bit.ly/3po99mA</a:t>
            </a:r>
          </a:p>
        </p:txBody>
      </p:sp>
      <p:pic>
        <p:nvPicPr>
          <p:cNvPr id="8" name="Picture 7">
            <a:extLst>
              <a:ext uri="{FF2B5EF4-FFF2-40B4-BE49-F238E27FC236}">
                <a16:creationId xmlns:a16="http://schemas.microsoft.com/office/drawing/2014/main" id="{DF45B43F-609A-47A1-8E19-E556A72BC5B4}"/>
              </a:ext>
            </a:extLst>
          </p:cNvPr>
          <p:cNvPicPr>
            <a:picLocks noChangeAspect="1"/>
          </p:cNvPicPr>
          <p:nvPr/>
        </p:nvPicPr>
        <p:blipFill>
          <a:blip r:embed="rId3"/>
          <a:stretch>
            <a:fillRect/>
          </a:stretch>
        </p:blipFill>
        <p:spPr>
          <a:xfrm>
            <a:off x="10698408" y="4981575"/>
            <a:ext cx="797787" cy="797787"/>
          </a:xfrm>
          <a:prstGeom prst="rect">
            <a:avLst/>
          </a:prstGeom>
        </p:spPr>
      </p:pic>
      <p:pic>
        <p:nvPicPr>
          <p:cNvPr id="14" name="Picture 13">
            <a:extLst>
              <a:ext uri="{FF2B5EF4-FFF2-40B4-BE49-F238E27FC236}">
                <a16:creationId xmlns:a16="http://schemas.microsoft.com/office/drawing/2014/main" id="{229AE176-0AA8-407A-A573-F887B81F82D2}"/>
              </a:ext>
            </a:extLst>
          </p:cNvPr>
          <p:cNvPicPr>
            <a:picLocks noChangeAspect="1"/>
          </p:cNvPicPr>
          <p:nvPr/>
        </p:nvPicPr>
        <p:blipFill>
          <a:blip r:embed="rId4"/>
          <a:stretch>
            <a:fillRect/>
          </a:stretch>
        </p:blipFill>
        <p:spPr>
          <a:xfrm>
            <a:off x="8696155" y="850432"/>
            <a:ext cx="3056353" cy="1562908"/>
          </a:xfrm>
          <a:prstGeom prst="rect">
            <a:avLst/>
          </a:prstGeom>
        </p:spPr>
      </p:pic>
    </p:spTree>
    <p:extLst>
      <p:ext uri="{BB962C8B-B14F-4D97-AF65-F5344CB8AC3E}">
        <p14:creationId xmlns:p14="http://schemas.microsoft.com/office/powerpoint/2010/main" val="1743589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9B8A92-4932-447B-A41E-CDB68756A549}"/>
              </a:ext>
            </a:extLst>
          </p:cNvPr>
          <p:cNvGrpSpPr/>
          <p:nvPr/>
        </p:nvGrpSpPr>
        <p:grpSpPr>
          <a:xfrm>
            <a:off x="692263" y="1792312"/>
            <a:ext cx="1962912" cy="1608224"/>
            <a:chOff x="311263" y="1576224"/>
            <a:chExt cx="1962912" cy="1608224"/>
          </a:xfrm>
        </p:grpSpPr>
        <p:pic>
          <p:nvPicPr>
            <p:cNvPr id="37" name="Picture 36">
              <a:extLst>
                <a:ext uri="{FF2B5EF4-FFF2-40B4-BE49-F238E27FC236}">
                  <a16:creationId xmlns:a16="http://schemas.microsoft.com/office/drawing/2014/main" id="{ED4BA75C-0564-4C5E-851B-5A7DCD7158F2}"/>
                </a:ext>
              </a:extLst>
            </p:cNvPr>
            <p:cNvPicPr>
              <a:picLocks noChangeAspect="1"/>
            </p:cNvPicPr>
            <p:nvPr/>
          </p:nvPicPr>
          <p:blipFill>
            <a:blip r:embed="rId3"/>
            <a:stretch>
              <a:fillRect/>
            </a:stretch>
          </p:blipFill>
          <p:spPr>
            <a:xfrm>
              <a:off x="311263" y="1576224"/>
              <a:ext cx="1939024" cy="1608224"/>
            </a:xfrm>
            <a:prstGeom prst="rect">
              <a:avLst/>
            </a:prstGeom>
          </p:spPr>
        </p:pic>
        <p:sp>
          <p:nvSpPr>
            <p:cNvPr id="10" name="TextBox 9">
              <a:extLst>
                <a:ext uri="{FF2B5EF4-FFF2-40B4-BE49-F238E27FC236}">
                  <a16:creationId xmlns:a16="http://schemas.microsoft.com/office/drawing/2014/main" id="{5D84841F-FCAB-4F45-A661-310629B0CFDC}"/>
                </a:ext>
              </a:extLst>
            </p:cNvPr>
            <p:cNvSpPr txBox="1"/>
            <p:nvPr/>
          </p:nvSpPr>
          <p:spPr>
            <a:xfrm>
              <a:off x="415553" y="1653259"/>
              <a:ext cx="1858622" cy="1384995"/>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Summer Placements</a:t>
              </a:r>
              <a:r>
                <a:rPr lang="en-GB" sz="1200" b="1" dirty="0">
                  <a:solidFill>
                    <a:schemeClr val="bg1"/>
                  </a:solidFill>
                  <a:latin typeface="Montserrat" panose="00000500000000000000" pitchFamily="2" charset="0"/>
                </a:rPr>
                <a:t> </a:t>
              </a:r>
            </a:p>
            <a:p>
              <a:endParaRPr lang="en-GB" sz="600" b="1" dirty="0">
                <a:solidFill>
                  <a:schemeClr val="bg1"/>
                </a:solidFill>
                <a:latin typeface="Montserrat" panose="00000500000000000000" pitchFamily="2" charset="0"/>
              </a:endParaRPr>
            </a:p>
            <a:p>
              <a:r>
                <a:rPr lang="en-GB" sz="900" dirty="0">
                  <a:solidFill>
                    <a:schemeClr val="bg1"/>
                  </a:solidFill>
                  <a:latin typeface="Montserrat" panose="00000500000000000000" pitchFamily="2" charset="0"/>
                </a:rPr>
                <a:t>any extra-curriculum 4-6 weeks full time project work open for all year 1 to Year 4 students. Placements up to 4 weeks maximum can be unpaid. </a:t>
              </a:r>
            </a:p>
          </p:txBody>
        </p:sp>
      </p:grpSp>
      <p:grpSp>
        <p:nvGrpSpPr>
          <p:cNvPr id="7" name="Group 6">
            <a:extLst>
              <a:ext uri="{FF2B5EF4-FFF2-40B4-BE49-F238E27FC236}">
                <a16:creationId xmlns:a16="http://schemas.microsoft.com/office/drawing/2014/main" id="{5025545D-7C6E-4118-9FDE-54DB29771AFF}"/>
              </a:ext>
            </a:extLst>
          </p:cNvPr>
          <p:cNvGrpSpPr/>
          <p:nvPr/>
        </p:nvGrpSpPr>
        <p:grpSpPr>
          <a:xfrm>
            <a:off x="3255703" y="1504906"/>
            <a:ext cx="2163445" cy="1895630"/>
            <a:chOff x="2832056" y="1516491"/>
            <a:chExt cx="2163445" cy="1895630"/>
          </a:xfrm>
        </p:grpSpPr>
        <p:pic>
          <p:nvPicPr>
            <p:cNvPr id="38" name="Picture 37">
              <a:extLst>
                <a:ext uri="{FF2B5EF4-FFF2-40B4-BE49-F238E27FC236}">
                  <a16:creationId xmlns:a16="http://schemas.microsoft.com/office/drawing/2014/main" id="{AACEA6AA-3FEF-4305-A0F6-69AF11D99D71}"/>
                </a:ext>
              </a:extLst>
            </p:cNvPr>
            <p:cNvPicPr>
              <a:picLocks noChangeAspect="1"/>
            </p:cNvPicPr>
            <p:nvPr/>
          </p:nvPicPr>
          <p:blipFill>
            <a:blip r:embed="rId4"/>
            <a:stretch>
              <a:fillRect/>
            </a:stretch>
          </p:blipFill>
          <p:spPr>
            <a:xfrm>
              <a:off x="2832056" y="1516491"/>
              <a:ext cx="2163445" cy="1895630"/>
            </a:xfrm>
            <a:prstGeom prst="rect">
              <a:avLst/>
            </a:prstGeom>
          </p:spPr>
        </p:pic>
        <p:sp>
          <p:nvSpPr>
            <p:cNvPr id="11" name="TextBox 10">
              <a:extLst>
                <a:ext uri="{FF2B5EF4-FFF2-40B4-BE49-F238E27FC236}">
                  <a16:creationId xmlns:a16="http://schemas.microsoft.com/office/drawing/2014/main" id="{23ABB71C-0554-40E1-9EDA-A01EF3C60907}"/>
                </a:ext>
              </a:extLst>
            </p:cNvPr>
            <p:cNvSpPr txBox="1"/>
            <p:nvPr/>
          </p:nvSpPr>
          <p:spPr>
            <a:xfrm>
              <a:off x="2993854" y="1622110"/>
              <a:ext cx="1858622" cy="1661993"/>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Physics Research Internship work</a:t>
              </a:r>
            </a:p>
            <a:p>
              <a:endParaRPr lang="en-GB" sz="600"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4 weeks full time in June-July for year 2 to Year 3 students (Bachelor or Master students), ca. 6.5 hours per day (full time) work on a shorter STEM-related project with a focus on skill to enhance employability. </a:t>
              </a:r>
            </a:p>
          </p:txBody>
        </p:sp>
      </p:grpSp>
      <p:grpSp>
        <p:nvGrpSpPr>
          <p:cNvPr id="8" name="Group 7">
            <a:extLst>
              <a:ext uri="{FF2B5EF4-FFF2-40B4-BE49-F238E27FC236}">
                <a16:creationId xmlns:a16="http://schemas.microsoft.com/office/drawing/2014/main" id="{52B1DC1C-6850-4D28-BF99-7FED10138B0B}"/>
              </a:ext>
            </a:extLst>
          </p:cNvPr>
          <p:cNvGrpSpPr/>
          <p:nvPr/>
        </p:nvGrpSpPr>
        <p:grpSpPr>
          <a:xfrm>
            <a:off x="6019676" y="1430766"/>
            <a:ext cx="2092514" cy="1969770"/>
            <a:chOff x="5657253" y="1523348"/>
            <a:chExt cx="2092514" cy="1969770"/>
          </a:xfrm>
        </p:grpSpPr>
        <p:pic>
          <p:nvPicPr>
            <p:cNvPr id="39" name="Picture 38">
              <a:extLst>
                <a:ext uri="{FF2B5EF4-FFF2-40B4-BE49-F238E27FC236}">
                  <a16:creationId xmlns:a16="http://schemas.microsoft.com/office/drawing/2014/main" id="{55823B3A-71AA-462F-A2C0-B396D91B48E9}"/>
                </a:ext>
              </a:extLst>
            </p:cNvPr>
            <p:cNvPicPr>
              <a:picLocks noChangeAspect="1"/>
            </p:cNvPicPr>
            <p:nvPr/>
          </p:nvPicPr>
          <p:blipFill>
            <a:blip r:embed="rId4"/>
            <a:stretch>
              <a:fillRect/>
            </a:stretch>
          </p:blipFill>
          <p:spPr>
            <a:xfrm>
              <a:off x="5657253" y="1523348"/>
              <a:ext cx="2092514" cy="1969770"/>
            </a:xfrm>
            <a:prstGeom prst="rect">
              <a:avLst/>
            </a:prstGeom>
          </p:spPr>
        </p:pic>
        <p:sp>
          <p:nvSpPr>
            <p:cNvPr id="12" name="TextBox 11">
              <a:extLst>
                <a:ext uri="{FF2B5EF4-FFF2-40B4-BE49-F238E27FC236}">
                  <a16:creationId xmlns:a16="http://schemas.microsoft.com/office/drawing/2014/main" id="{940FF504-EBBB-406F-BE17-9ED8DD63B142}"/>
                </a:ext>
              </a:extLst>
            </p:cNvPr>
            <p:cNvSpPr txBox="1"/>
            <p:nvPr/>
          </p:nvSpPr>
          <p:spPr>
            <a:xfrm>
              <a:off x="5804002" y="1646280"/>
              <a:ext cx="1858622" cy="1708160"/>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Physics Year in Industry Placement</a:t>
              </a:r>
            </a:p>
            <a:p>
              <a:endParaRPr lang="en-GB" sz="900"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8 to max. 12 months placement for year 2 to Year 3 students (Bachelor or Master students), ca. 7-8 hours per day (full-time) with a focus on skills to enhance employability and a detailed STEM-related project.</a:t>
              </a:r>
            </a:p>
          </p:txBody>
        </p:sp>
      </p:grpSp>
      <p:grpSp>
        <p:nvGrpSpPr>
          <p:cNvPr id="9" name="Group 8">
            <a:extLst>
              <a:ext uri="{FF2B5EF4-FFF2-40B4-BE49-F238E27FC236}">
                <a16:creationId xmlns:a16="http://schemas.microsoft.com/office/drawing/2014/main" id="{ECCAA67A-EF67-40F0-B0EC-13B50CA31CA3}"/>
              </a:ext>
            </a:extLst>
          </p:cNvPr>
          <p:cNvGrpSpPr/>
          <p:nvPr/>
        </p:nvGrpSpPr>
        <p:grpSpPr>
          <a:xfrm>
            <a:off x="8712719" y="1559034"/>
            <a:ext cx="2092514" cy="1841502"/>
            <a:chOff x="8331719" y="1570619"/>
            <a:chExt cx="2092514" cy="1841502"/>
          </a:xfrm>
        </p:grpSpPr>
        <p:pic>
          <p:nvPicPr>
            <p:cNvPr id="40" name="Picture 39">
              <a:extLst>
                <a:ext uri="{FF2B5EF4-FFF2-40B4-BE49-F238E27FC236}">
                  <a16:creationId xmlns:a16="http://schemas.microsoft.com/office/drawing/2014/main" id="{D0298097-8090-4CAB-BA3E-40DFC83CB855}"/>
                </a:ext>
              </a:extLst>
            </p:cNvPr>
            <p:cNvPicPr>
              <a:picLocks noChangeAspect="1"/>
            </p:cNvPicPr>
            <p:nvPr/>
          </p:nvPicPr>
          <p:blipFill>
            <a:blip r:embed="rId4"/>
            <a:stretch>
              <a:fillRect/>
            </a:stretch>
          </p:blipFill>
          <p:spPr>
            <a:xfrm>
              <a:off x="8331719" y="1570619"/>
              <a:ext cx="2092514" cy="1841502"/>
            </a:xfrm>
            <a:prstGeom prst="rect">
              <a:avLst/>
            </a:prstGeom>
          </p:spPr>
        </p:pic>
        <p:sp>
          <p:nvSpPr>
            <p:cNvPr id="13" name="TextBox 12">
              <a:extLst>
                <a:ext uri="{FF2B5EF4-FFF2-40B4-BE49-F238E27FC236}">
                  <a16:creationId xmlns:a16="http://schemas.microsoft.com/office/drawing/2014/main" id="{F6325FD2-76F3-48F6-9B84-E0F403695913}"/>
                </a:ext>
              </a:extLst>
            </p:cNvPr>
            <p:cNvSpPr txBox="1"/>
            <p:nvPr/>
          </p:nvSpPr>
          <p:spPr>
            <a:xfrm>
              <a:off x="8496290" y="1698310"/>
              <a:ext cx="1858622" cy="1523494"/>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MPhys curriculum Projects</a:t>
              </a:r>
            </a:p>
            <a:p>
              <a:endParaRPr lang="en-GB" sz="600"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final Year 4 project work, 2 days per week for 20 weeks starting from mid-October to beginning of May. Open-ended, research-led projects with the option for multi-disciplinary team work.</a:t>
              </a:r>
            </a:p>
          </p:txBody>
        </p:sp>
      </p:grpSp>
      <p:grpSp>
        <p:nvGrpSpPr>
          <p:cNvPr id="18" name="Group 17">
            <a:extLst>
              <a:ext uri="{FF2B5EF4-FFF2-40B4-BE49-F238E27FC236}">
                <a16:creationId xmlns:a16="http://schemas.microsoft.com/office/drawing/2014/main" id="{941A50C8-C9C4-4107-958E-763B5DF8191B}"/>
              </a:ext>
            </a:extLst>
          </p:cNvPr>
          <p:cNvGrpSpPr/>
          <p:nvPr/>
        </p:nvGrpSpPr>
        <p:grpSpPr>
          <a:xfrm>
            <a:off x="1387532" y="3597860"/>
            <a:ext cx="2163446" cy="2214720"/>
            <a:chOff x="941893" y="3416561"/>
            <a:chExt cx="2163446" cy="2214720"/>
          </a:xfrm>
        </p:grpSpPr>
        <p:pic>
          <p:nvPicPr>
            <p:cNvPr id="41" name="Picture 40">
              <a:extLst>
                <a:ext uri="{FF2B5EF4-FFF2-40B4-BE49-F238E27FC236}">
                  <a16:creationId xmlns:a16="http://schemas.microsoft.com/office/drawing/2014/main" id="{4E1D78CE-FEE7-48E0-AFE9-83754D800EFB}"/>
                </a:ext>
              </a:extLst>
            </p:cNvPr>
            <p:cNvPicPr>
              <a:picLocks noChangeAspect="1"/>
            </p:cNvPicPr>
            <p:nvPr/>
          </p:nvPicPr>
          <p:blipFill>
            <a:blip r:embed="rId4"/>
            <a:stretch>
              <a:fillRect/>
            </a:stretch>
          </p:blipFill>
          <p:spPr>
            <a:xfrm>
              <a:off x="941893" y="3416561"/>
              <a:ext cx="2163446" cy="2214720"/>
            </a:xfrm>
            <a:prstGeom prst="rect">
              <a:avLst/>
            </a:prstGeom>
          </p:spPr>
        </p:pic>
        <p:sp>
          <p:nvSpPr>
            <p:cNvPr id="14" name="TextBox 13">
              <a:extLst>
                <a:ext uri="{FF2B5EF4-FFF2-40B4-BE49-F238E27FC236}">
                  <a16:creationId xmlns:a16="http://schemas.microsoft.com/office/drawing/2014/main" id="{27351532-BBBF-4DEB-84F8-DC64FA54D9AC}"/>
                </a:ext>
              </a:extLst>
            </p:cNvPr>
            <p:cNvSpPr txBox="1"/>
            <p:nvPr/>
          </p:nvSpPr>
          <p:spPr>
            <a:xfrm>
              <a:off x="1067792" y="3575739"/>
              <a:ext cx="1816397" cy="1892826"/>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Bachelor of Science curriculum Projects</a:t>
              </a:r>
            </a:p>
            <a:p>
              <a:r>
                <a:rPr lang="en-GB" sz="1200" b="1" dirty="0">
                  <a:solidFill>
                    <a:srgbClr val="03649F"/>
                  </a:solidFill>
                  <a:latin typeface="Montserrat" panose="00000500000000000000" pitchFamily="2" charset="0"/>
                </a:rPr>
                <a:t> </a:t>
              </a:r>
            </a:p>
            <a:p>
              <a:r>
                <a:rPr lang="en-GB" sz="900" dirty="0">
                  <a:solidFill>
                    <a:schemeClr val="bg1"/>
                  </a:solidFill>
                  <a:latin typeface="Montserrat" panose="00000500000000000000" pitchFamily="2" charset="0"/>
                </a:rPr>
                <a:t>final Year 3 project work, about 1 day per week for about 12 weeks starting from end of January to the beginning of May. More confined and selected (not open ended) projects. Option for multi-disciplinary team work. </a:t>
              </a:r>
            </a:p>
          </p:txBody>
        </p:sp>
      </p:grpSp>
      <p:grpSp>
        <p:nvGrpSpPr>
          <p:cNvPr id="19" name="Group 18">
            <a:extLst>
              <a:ext uri="{FF2B5EF4-FFF2-40B4-BE49-F238E27FC236}">
                <a16:creationId xmlns:a16="http://schemas.microsoft.com/office/drawing/2014/main" id="{C25D99FE-203F-44A8-B494-C0517877ABB6}"/>
              </a:ext>
            </a:extLst>
          </p:cNvPr>
          <p:cNvGrpSpPr/>
          <p:nvPr/>
        </p:nvGrpSpPr>
        <p:grpSpPr>
          <a:xfrm>
            <a:off x="4183735" y="3597860"/>
            <a:ext cx="1983687" cy="2214720"/>
            <a:chOff x="4225754" y="3683585"/>
            <a:chExt cx="1983687" cy="2214720"/>
          </a:xfrm>
        </p:grpSpPr>
        <p:pic>
          <p:nvPicPr>
            <p:cNvPr id="42" name="Picture 41">
              <a:extLst>
                <a:ext uri="{FF2B5EF4-FFF2-40B4-BE49-F238E27FC236}">
                  <a16:creationId xmlns:a16="http://schemas.microsoft.com/office/drawing/2014/main" id="{3DD43916-D500-4377-95E5-66604736609E}"/>
                </a:ext>
              </a:extLst>
            </p:cNvPr>
            <p:cNvPicPr>
              <a:picLocks noChangeAspect="1"/>
            </p:cNvPicPr>
            <p:nvPr/>
          </p:nvPicPr>
          <p:blipFill>
            <a:blip r:embed="rId4"/>
            <a:stretch>
              <a:fillRect/>
            </a:stretch>
          </p:blipFill>
          <p:spPr>
            <a:xfrm>
              <a:off x="4225754" y="3683585"/>
              <a:ext cx="1979313" cy="2214720"/>
            </a:xfrm>
            <a:prstGeom prst="rect">
              <a:avLst/>
            </a:prstGeom>
          </p:spPr>
        </p:pic>
        <p:sp>
          <p:nvSpPr>
            <p:cNvPr id="15" name="TextBox 14">
              <a:extLst>
                <a:ext uri="{FF2B5EF4-FFF2-40B4-BE49-F238E27FC236}">
                  <a16:creationId xmlns:a16="http://schemas.microsoft.com/office/drawing/2014/main" id="{49E0FEA9-9EEC-4009-B958-204CAF3995F3}"/>
                </a:ext>
              </a:extLst>
            </p:cNvPr>
            <p:cNvSpPr txBox="1"/>
            <p:nvPr/>
          </p:nvSpPr>
          <p:spPr>
            <a:xfrm>
              <a:off x="4350819" y="3840911"/>
              <a:ext cx="1858622" cy="1846659"/>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Bachelor of Science curriculum Group projects</a:t>
              </a:r>
            </a:p>
            <a:p>
              <a:endParaRPr lang="en-GB" sz="600" b="1"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final Year 3 project work performed in small teams of 3 to 6 students, about 1 day per week for about 12 weeks starting from end of January to the beginning of May. Option for multi-disciplinary team work. </a:t>
              </a:r>
            </a:p>
          </p:txBody>
        </p:sp>
      </p:grpSp>
      <p:grpSp>
        <p:nvGrpSpPr>
          <p:cNvPr id="21" name="Group 20">
            <a:extLst>
              <a:ext uri="{FF2B5EF4-FFF2-40B4-BE49-F238E27FC236}">
                <a16:creationId xmlns:a16="http://schemas.microsoft.com/office/drawing/2014/main" id="{B1F43BCE-4F4F-42FE-BF6A-2326D64F663E}"/>
              </a:ext>
            </a:extLst>
          </p:cNvPr>
          <p:cNvGrpSpPr/>
          <p:nvPr/>
        </p:nvGrpSpPr>
        <p:grpSpPr>
          <a:xfrm>
            <a:off x="6800179" y="3842810"/>
            <a:ext cx="2092514" cy="1969770"/>
            <a:chOff x="7086027" y="3892343"/>
            <a:chExt cx="2092514" cy="1969770"/>
          </a:xfrm>
        </p:grpSpPr>
        <p:pic>
          <p:nvPicPr>
            <p:cNvPr id="43" name="Picture 42">
              <a:extLst>
                <a:ext uri="{FF2B5EF4-FFF2-40B4-BE49-F238E27FC236}">
                  <a16:creationId xmlns:a16="http://schemas.microsoft.com/office/drawing/2014/main" id="{4463559B-E5C7-480D-A521-F15990C53125}"/>
                </a:ext>
              </a:extLst>
            </p:cNvPr>
            <p:cNvPicPr>
              <a:picLocks noChangeAspect="1"/>
            </p:cNvPicPr>
            <p:nvPr/>
          </p:nvPicPr>
          <p:blipFill>
            <a:blip r:embed="rId4"/>
            <a:stretch>
              <a:fillRect/>
            </a:stretch>
          </p:blipFill>
          <p:spPr>
            <a:xfrm>
              <a:off x="7086027" y="3892343"/>
              <a:ext cx="2092514" cy="1969770"/>
            </a:xfrm>
            <a:prstGeom prst="rect">
              <a:avLst/>
            </a:prstGeom>
          </p:spPr>
        </p:pic>
        <p:sp>
          <p:nvSpPr>
            <p:cNvPr id="16" name="TextBox 15">
              <a:extLst>
                <a:ext uri="{FF2B5EF4-FFF2-40B4-BE49-F238E27FC236}">
                  <a16:creationId xmlns:a16="http://schemas.microsoft.com/office/drawing/2014/main" id="{1A511708-356C-4E61-B99C-1F9AB6DDCF94}"/>
                </a:ext>
              </a:extLst>
            </p:cNvPr>
            <p:cNvSpPr txBox="1"/>
            <p:nvPr/>
          </p:nvSpPr>
          <p:spPr>
            <a:xfrm>
              <a:off x="7189703" y="4015453"/>
              <a:ext cx="1979313" cy="1615827"/>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MSc in Radiometrics Instruments and Modelling and </a:t>
              </a:r>
              <a:r>
                <a:rPr lang="en-GB" sz="1200" b="1" dirty="0">
                  <a:solidFill>
                    <a:srgbClr val="03649F"/>
                  </a:solidFill>
                  <a:latin typeface="Montserrat" panose="00000500000000000000" pitchFamily="2" charset="0"/>
                  <a:hlinkClick r:id="rId5" tooltip="NTEC">
                    <a:extLst>
                      <a:ext uri="{A12FA001-AC4F-418D-AE19-62706E023703}">
                        <ahyp:hlinkClr xmlns:ahyp="http://schemas.microsoft.com/office/drawing/2018/hyperlinkcolor" val="tx"/>
                      </a:ext>
                    </a:extLst>
                  </a:hlinkClick>
                </a:rPr>
                <a:t>NTEC</a:t>
              </a:r>
              <a:r>
                <a:rPr lang="en-GB" sz="1200" b="1" dirty="0">
                  <a:solidFill>
                    <a:srgbClr val="03649F"/>
                  </a:solidFill>
                  <a:latin typeface="Montserrat" panose="00000500000000000000" pitchFamily="2" charset="0"/>
                </a:rPr>
                <a:t> </a:t>
              </a:r>
            </a:p>
            <a:p>
              <a:r>
                <a:rPr lang="en-GB" sz="1200" b="1" dirty="0">
                  <a:solidFill>
                    <a:srgbClr val="03649F"/>
                  </a:solidFill>
                  <a:latin typeface="Montserrat" panose="00000500000000000000" pitchFamily="2" charset="0"/>
                </a:rPr>
                <a:t>Programmes</a:t>
              </a:r>
            </a:p>
            <a:p>
              <a:endParaRPr lang="en-GB" sz="600" b="1"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Project work full time from June until mid-September with a number of partner companies. Option for multidisciplinary team work.</a:t>
              </a:r>
            </a:p>
          </p:txBody>
        </p:sp>
      </p:grpSp>
      <p:grpSp>
        <p:nvGrpSpPr>
          <p:cNvPr id="24" name="Group 23">
            <a:extLst>
              <a:ext uri="{FF2B5EF4-FFF2-40B4-BE49-F238E27FC236}">
                <a16:creationId xmlns:a16="http://schemas.microsoft.com/office/drawing/2014/main" id="{FEB2D067-94DC-4B16-AB63-7193E8D50744}"/>
              </a:ext>
            </a:extLst>
          </p:cNvPr>
          <p:cNvGrpSpPr/>
          <p:nvPr/>
        </p:nvGrpSpPr>
        <p:grpSpPr>
          <a:xfrm>
            <a:off x="9525451" y="4252257"/>
            <a:ext cx="1938696" cy="1560323"/>
            <a:chOff x="9639751" y="3727058"/>
            <a:chExt cx="1938696" cy="1560323"/>
          </a:xfrm>
        </p:grpSpPr>
        <p:pic>
          <p:nvPicPr>
            <p:cNvPr id="44" name="Picture 43">
              <a:extLst>
                <a:ext uri="{FF2B5EF4-FFF2-40B4-BE49-F238E27FC236}">
                  <a16:creationId xmlns:a16="http://schemas.microsoft.com/office/drawing/2014/main" id="{1C33BFA9-9B96-4EBB-AB9D-8E89CA8DF57A}"/>
                </a:ext>
              </a:extLst>
            </p:cNvPr>
            <p:cNvPicPr>
              <a:picLocks noChangeAspect="1"/>
            </p:cNvPicPr>
            <p:nvPr/>
          </p:nvPicPr>
          <p:blipFill>
            <a:blip r:embed="rId4"/>
            <a:stretch>
              <a:fillRect/>
            </a:stretch>
          </p:blipFill>
          <p:spPr>
            <a:xfrm>
              <a:off x="9639751" y="3727058"/>
              <a:ext cx="1938696" cy="1560323"/>
            </a:xfrm>
            <a:prstGeom prst="rect">
              <a:avLst/>
            </a:prstGeom>
          </p:spPr>
        </p:pic>
        <p:sp>
          <p:nvSpPr>
            <p:cNvPr id="17" name="TextBox 16">
              <a:extLst>
                <a:ext uri="{FF2B5EF4-FFF2-40B4-BE49-F238E27FC236}">
                  <a16:creationId xmlns:a16="http://schemas.microsoft.com/office/drawing/2014/main" id="{A236F78D-D9A5-4C1D-BB14-1E7EA865625C}"/>
                </a:ext>
              </a:extLst>
            </p:cNvPr>
            <p:cNvSpPr txBox="1"/>
            <p:nvPr/>
          </p:nvSpPr>
          <p:spPr>
            <a:xfrm>
              <a:off x="9754791" y="3870420"/>
              <a:ext cx="1518269" cy="1200329"/>
            </a:xfrm>
            <a:prstGeom prst="rect">
              <a:avLst/>
            </a:prstGeom>
            <a:noFill/>
          </p:spPr>
          <p:txBody>
            <a:bodyPr wrap="square" rtlCol="0">
              <a:spAutoFit/>
            </a:bodyPr>
            <a:lstStyle/>
            <a:p>
              <a:r>
                <a:rPr lang="en-GB" sz="1200" b="1" dirty="0">
                  <a:solidFill>
                    <a:srgbClr val="03649F"/>
                  </a:solidFill>
                  <a:latin typeface="Montserrat" panose="00000500000000000000" pitchFamily="2" charset="0"/>
                </a:rPr>
                <a:t>PhD placements</a:t>
              </a:r>
            </a:p>
            <a:p>
              <a:endParaRPr lang="en-GB" sz="600" b="1" dirty="0">
                <a:solidFill>
                  <a:srgbClr val="03649F"/>
                </a:solidFill>
                <a:latin typeface="Montserrat" panose="00000500000000000000" pitchFamily="2" charset="0"/>
              </a:endParaRPr>
            </a:p>
            <a:p>
              <a:r>
                <a:rPr lang="en-GB" sz="900" dirty="0">
                  <a:solidFill>
                    <a:schemeClr val="bg1"/>
                  </a:solidFill>
                  <a:latin typeface="Montserrat" panose="00000500000000000000" pitchFamily="2" charset="0"/>
                </a:rPr>
                <a:t>Computer/big data-based industry placements for </a:t>
              </a:r>
              <a:r>
                <a:rPr lang="en-GB" sz="900" b="1" dirty="0">
                  <a:solidFill>
                    <a:schemeClr val="bg1"/>
                  </a:solidFill>
                  <a:latin typeface="Montserrat" panose="00000500000000000000" pitchFamily="2" charset="0"/>
                </a:rPr>
                <a:t>LIV.INNO</a:t>
              </a:r>
              <a:r>
                <a:rPr lang="en-GB" sz="900" dirty="0">
                  <a:solidFill>
                    <a:schemeClr val="bg1"/>
                  </a:solidFill>
                  <a:latin typeface="Montserrat" panose="00000500000000000000" pitchFamily="2" charset="0"/>
                </a:rPr>
                <a:t> students up to 6 months for PhD students.</a:t>
              </a:r>
            </a:p>
          </p:txBody>
        </p:sp>
      </p:grpSp>
      <p:sp>
        <p:nvSpPr>
          <p:cNvPr id="23" name="Title 1">
            <a:extLst>
              <a:ext uri="{FF2B5EF4-FFF2-40B4-BE49-F238E27FC236}">
                <a16:creationId xmlns:a16="http://schemas.microsoft.com/office/drawing/2014/main" id="{41731AB1-C51A-4A04-9138-32AF28C04812}"/>
              </a:ext>
            </a:extLst>
          </p:cNvPr>
          <p:cNvSpPr txBox="1">
            <a:spLocks/>
          </p:cNvSpPr>
          <p:nvPr/>
        </p:nvSpPr>
        <p:spPr>
          <a:xfrm>
            <a:off x="491066" y="248580"/>
            <a:ext cx="112691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Montserrat" pitchFamily="2" charset="77"/>
                <a:ea typeface="+mj-ea"/>
                <a:cs typeface="+mj-cs"/>
              </a:defRPr>
            </a:lvl1pPr>
          </a:lstStyle>
          <a:p>
            <a:r>
              <a:rPr lang="en-US" dirty="0">
                <a:latin typeface="Montserrat" panose="00000500000000000000" pitchFamily="2" charset="0"/>
              </a:rPr>
              <a:t>Student projects</a:t>
            </a:r>
          </a:p>
        </p:txBody>
      </p:sp>
    </p:spTree>
    <p:extLst>
      <p:ext uri="{BB962C8B-B14F-4D97-AF65-F5344CB8AC3E}">
        <p14:creationId xmlns:p14="http://schemas.microsoft.com/office/powerpoint/2010/main" val="2887254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61FE-DCFD-4733-8A9C-583253DD36F1}"/>
              </a:ext>
            </a:extLst>
          </p:cNvPr>
          <p:cNvSpPr>
            <a:spLocks noGrp="1"/>
          </p:cNvSpPr>
          <p:nvPr>
            <p:ph type="title"/>
          </p:nvPr>
        </p:nvSpPr>
        <p:spPr>
          <a:xfrm>
            <a:off x="491066" y="725815"/>
            <a:ext cx="10515600" cy="1003269"/>
          </a:xfrm>
        </p:spPr>
        <p:txBody>
          <a:bodyPr>
            <a:noAutofit/>
          </a:bodyPr>
          <a:lstStyle/>
          <a:p>
            <a:r>
              <a:rPr lang="en-GB" dirty="0"/>
              <a:t>LIV.HUB - Multi-purpose teaching and industry hack space</a:t>
            </a:r>
            <a:br>
              <a:rPr lang="en-GB" dirty="0"/>
            </a:br>
            <a:endParaRPr lang="en-GB" dirty="0"/>
          </a:p>
        </p:txBody>
      </p:sp>
      <p:sp>
        <p:nvSpPr>
          <p:cNvPr id="3" name="Content Placeholder 2">
            <a:extLst>
              <a:ext uri="{FF2B5EF4-FFF2-40B4-BE49-F238E27FC236}">
                <a16:creationId xmlns:a16="http://schemas.microsoft.com/office/drawing/2014/main" id="{363F3BD5-68A3-4DCA-8FF2-E8EAB7A8EE36}"/>
              </a:ext>
            </a:extLst>
          </p:cNvPr>
          <p:cNvSpPr>
            <a:spLocks noGrp="1"/>
          </p:cNvSpPr>
          <p:nvPr>
            <p:ph idx="1"/>
          </p:nvPr>
        </p:nvSpPr>
        <p:spPr>
          <a:xfrm>
            <a:off x="600075" y="1655895"/>
            <a:ext cx="10255624" cy="783104"/>
          </a:xfrm>
        </p:spPr>
        <p:txBody>
          <a:bodyPr>
            <a:noAutofit/>
          </a:bodyPr>
          <a:lstStyle/>
          <a:p>
            <a:pPr>
              <a:lnSpc>
                <a:spcPct val="120000"/>
              </a:lnSpc>
            </a:pPr>
            <a:r>
              <a:rPr lang="en-GB" sz="1900" dirty="0">
                <a:latin typeface="Montserrat"/>
              </a:rPr>
              <a:t>Multi-user innovation facility at the Oliver Lodge Building, Department of Physics at the University of Liverpool for the use of </a:t>
            </a:r>
            <a:r>
              <a:rPr lang="en-GB" sz="1900" b="1" dirty="0">
                <a:latin typeface="Montserrat"/>
              </a:rPr>
              <a:t>academic researchers </a:t>
            </a:r>
            <a:r>
              <a:rPr lang="en-GB" sz="1900" dirty="0">
                <a:latin typeface="Montserrat"/>
              </a:rPr>
              <a:t>and </a:t>
            </a:r>
            <a:r>
              <a:rPr lang="en-GB" sz="1900" b="1" dirty="0">
                <a:latin typeface="Montserrat"/>
              </a:rPr>
              <a:t>industry partners</a:t>
            </a:r>
            <a:r>
              <a:rPr lang="en-GB" sz="1900" dirty="0">
                <a:latin typeface="Montserrat"/>
              </a:rPr>
              <a:t>.</a:t>
            </a:r>
          </a:p>
        </p:txBody>
      </p:sp>
      <p:pic>
        <p:nvPicPr>
          <p:cNvPr id="7" name="Picture 6"/>
          <p:cNvPicPr>
            <a:picLocks noChangeAspect="1"/>
          </p:cNvPicPr>
          <p:nvPr/>
        </p:nvPicPr>
        <p:blipFill>
          <a:blip r:embed="rId3"/>
          <a:stretch>
            <a:fillRect/>
          </a:stretch>
        </p:blipFill>
        <p:spPr>
          <a:xfrm>
            <a:off x="4779376" y="2876079"/>
            <a:ext cx="2639606" cy="1759051"/>
          </a:xfrm>
          <a:prstGeom prst="rect">
            <a:avLst/>
          </a:prstGeom>
        </p:spPr>
      </p:pic>
      <p:pic>
        <p:nvPicPr>
          <p:cNvPr id="9" name="Picture 8">
            <a:extLst>
              <a:ext uri="{FF2B5EF4-FFF2-40B4-BE49-F238E27FC236}">
                <a16:creationId xmlns:a16="http://schemas.microsoft.com/office/drawing/2014/main" id="{1B626F87-197F-4904-BBD7-D2AAD8A3B303}"/>
              </a:ext>
            </a:extLst>
          </p:cNvPr>
          <p:cNvPicPr>
            <a:picLocks noChangeAspect="1"/>
          </p:cNvPicPr>
          <p:nvPr/>
        </p:nvPicPr>
        <p:blipFill>
          <a:blip r:embed="rId4"/>
          <a:stretch>
            <a:fillRect/>
          </a:stretch>
        </p:blipFill>
        <p:spPr>
          <a:xfrm>
            <a:off x="2142495" y="2876079"/>
            <a:ext cx="2638576" cy="1759051"/>
          </a:xfrm>
          <a:prstGeom prst="rect">
            <a:avLst/>
          </a:prstGeom>
        </p:spPr>
      </p:pic>
      <p:pic>
        <p:nvPicPr>
          <p:cNvPr id="11" name="Picture 10">
            <a:extLst>
              <a:ext uri="{FF2B5EF4-FFF2-40B4-BE49-F238E27FC236}">
                <a16:creationId xmlns:a16="http://schemas.microsoft.com/office/drawing/2014/main" id="{E073BB45-D094-417D-A50C-A6A2EE320F00}"/>
              </a:ext>
            </a:extLst>
          </p:cNvPr>
          <p:cNvPicPr>
            <a:picLocks noChangeAspect="1"/>
          </p:cNvPicPr>
          <p:nvPr/>
        </p:nvPicPr>
        <p:blipFill>
          <a:blip r:embed="rId5"/>
          <a:stretch>
            <a:fillRect/>
          </a:stretch>
        </p:blipFill>
        <p:spPr>
          <a:xfrm>
            <a:off x="7415377" y="2875534"/>
            <a:ext cx="2622255" cy="1748170"/>
          </a:xfrm>
          <a:prstGeom prst="rect">
            <a:avLst/>
          </a:prstGeom>
        </p:spPr>
      </p:pic>
      <p:sp>
        <p:nvSpPr>
          <p:cNvPr id="12" name="Rectangle 11">
            <a:extLst>
              <a:ext uri="{FF2B5EF4-FFF2-40B4-BE49-F238E27FC236}">
                <a16:creationId xmlns:a16="http://schemas.microsoft.com/office/drawing/2014/main" id="{7F1F2D6C-B329-4CE2-AC0D-23696E92D100}"/>
              </a:ext>
            </a:extLst>
          </p:cNvPr>
          <p:cNvSpPr/>
          <p:nvPr/>
        </p:nvSpPr>
        <p:spPr>
          <a:xfrm>
            <a:off x="491066" y="4791451"/>
            <a:ext cx="9010183" cy="1200329"/>
          </a:xfrm>
          <a:prstGeom prst="rect">
            <a:avLst/>
          </a:prstGeom>
        </p:spPr>
        <p:txBody>
          <a:bodyPr wrap="square">
            <a:spAutoFit/>
          </a:bodyPr>
          <a:lstStyle/>
          <a:p>
            <a:pPr marL="285750" indent="-285750">
              <a:buFont typeface="Arial" panose="020B0604020202020204" pitchFamily="34" charset="0"/>
              <a:buChar char="•"/>
            </a:pPr>
            <a:r>
              <a:rPr lang="en-GB" dirty="0">
                <a:solidFill>
                  <a:srgbClr val="86CCE8"/>
                </a:solidFill>
                <a:latin typeface="Montserrat" panose="00000500000000000000" pitchFamily="2" charset="0"/>
              </a:rPr>
              <a:t>Collaborative space for industry-academia projects.</a:t>
            </a:r>
          </a:p>
          <a:p>
            <a:pPr marL="285750" indent="-285750">
              <a:buFont typeface="Arial" panose="020B0604020202020204" pitchFamily="34" charset="0"/>
              <a:buChar char="•"/>
            </a:pPr>
            <a:r>
              <a:rPr lang="en-GB" dirty="0">
                <a:solidFill>
                  <a:srgbClr val="86CCE8"/>
                </a:solidFill>
                <a:latin typeface="Montserrat" panose="00000500000000000000" pitchFamily="2" charset="0"/>
              </a:rPr>
              <a:t>Facilitating workshops, seminars and other small group training events.</a:t>
            </a:r>
          </a:p>
          <a:p>
            <a:pPr marL="285750" indent="-285750">
              <a:buFont typeface="Arial" panose="020B0604020202020204" pitchFamily="34" charset="0"/>
              <a:buChar char="•"/>
            </a:pPr>
            <a:r>
              <a:rPr lang="en-GB" dirty="0">
                <a:solidFill>
                  <a:srgbClr val="86CCE8"/>
                </a:solidFill>
                <a:latin typeface="Montserrat" panose="00000500000000000000" pitchFamily="2" charset="0"/>
              </a:rPr>
              <a:t>Joint technology development, de-risking investment into new product solutions. </a:t>
            </a:r>
          </a:p>
        </p:txBody>
      </p:sp>
    </p:spTree>
    <p:extLst>
      <p:ext uri="{BB962C8B-B14F-4D97-AF65-F5344CB8AC3E}">
        <p14:creationId xmlns:p14="http://schemas.microsoft.com/office/powerpoint/2010/main" val="360896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7495-9518-8F45-A6AC-5B2E094585DF}"/>
              </a:ext>
            </a:extLst>
          </p:cNvPr>
          <p:cNvSpPr>
            <a:spLocks noGrp="1"/>
          </p:cNvSpPr>
          <p:nvPr>
            <p:ph type="ctrTitle"/>
          </p:nvPr>
        </p:nvSpPr>
        <p:spPr>
          <a:xfrm>
            <a:off x="1776942" y="1911618"/>
            <a:ext cx="9294284" cy="2387600"/>
          </a:xfrm>
        </p:spPr>
        <p:txBody>
          <a:bodyPr>
            <a:noAutofit/>
          </a:bodyPr>
          <a:lstStyle/>
          <a:p>
            <a:r>
              <a:rPr lang="en-US" sz="4000" dirty="0">
                <a:latin typeface="Montserrat" panose="00000500000000000000" pitchFamily="2" charset="0"/>
              </a:rPr>
              <a:t>Achieving knowledge exchange and innovation through industry collaborations</a:t>
            </a:r>
          </a:p>
        </p:txBody>
      </p:sp>
      <p:sp>
        <p:nvSpPr>
          <p:cNvPr id="3" name="Subtitle 2">
            <a:extLst>
              <a:ext uri="{FF2B5EF4-FFF2-40B4-BE49-F238E27FC236}">
                <a16:creationId xmlns:a16="http://schemas.microsoft.com/office/drawing/2014/main" id="{0413ADB9-E32A-F847-AFA1-1C1EB78E2556}"/>
              </a:ext>
            </a:extLst>
          </p:cNvPr>
          <p:cNvSpPr>
            <a:spLocks noGrp="1"/>
          </p:cNvSpPr>
          <p:nvPr>
            <p:ph type="subTitle" idx="1"/>
          </p:nvPr>
        </p:nvSpPr>
        <p:spPr>
          <a:xfrm>
            <a:off x="1776942" y="4318001"/>
            <a:ext cx="9144000" cy="1655762"/>
          </a:xfrm>
        </p:spPr>
        <p:txBody>
          <a:bodyPr>
            <a:normAutofit/>
          </a:bodyPr>
          <a:lstStyle/>
          <a:p>
            <a:r>
              <a:rPr lang="en-US" sz="2000" dirty="0">
                <a:latin typeface="Montserrat" panose="00000500000000000000" pitchFamily="2" charset="0"/>
              </a:rPr>
              <a:t>Constantinos Astreos</a:t>
            </a:r>
          </a:p>
          <a:p>
            <a:r>
              <a:rPr lang="en-US" sz="2000" dirty="0">
                <a:latin typeface="Montserrat" panose="00000500000000000000" pitchFamily="2" charset="0"/>
              </a:rPr>
              <a:t>Business Development Manager, </a:t>
            </a:r>
          </a:p>
          <a:p>
            <a:r>
              <a:rPr lang="en-US" sz="2000" dirty="0">
                <a:latin typeface="Montserrat" panose="00000500000000000000" pitchFamily="2" charset="0"/>
              </a:rPr>
              <a:t>Department of Physics,</a:t>
            </a:r>
          </a:p>
          <a:p>
            <a:r>
              <a:rPr lang="en-US" sz="2000" dirty="0">
                <a:latin typeface="Montserrat" panose="00000500000000000000" pitchFamily="2" charset="0"/>
              </a:rPr>
              <a:t>University of Liverpool</a:t>
            </a:r>
          </a:p>
        </p:txBody>
      </p:sp>
    </p:spTree>
    <p:extLst>
      <p:ext uri="{BB962C8B-B14F-4D97-AF65-F5344CB8AC3E}">
        <p14:creationId xmlns:p14="http://schemas.microsoft.com/office/powerpoint/2010/main" val="353541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D383-7161-8448-9C32-F28C0E79C716}"/>
              </a:ext>
            </a:extLst>
          </p:cNvPr>
          <p:cNvSpPr>
            <a:spLocks noGrp="1"/>
          </p:cNvSpPr>
          <p:nvPr>
            <p:ph type="ctrTitle"/>
          </p:nvPr>
        </p:nvSpPr>
        <p:spPr>
          <a:xfrm>
            <a:off x="531283" y="338667"/>
            <a:ext cx="8181975" cy="1393296"/>
          </a:xfrm>
        </p:spPr>
        <p:txBody>
          <a:bodyPr>
            <a:normAutofit/>
          </a:bodyPr>
          <a:lstStyle/>
          <a:p>
            <a:r>
              <a:rPr lang="en-GB" sz="4400" dirty="0">
                <a:latin typeface="Montserrat" panose="00000500000000000000" pitchFamily="2" charset="0"/>
              </a:rPr>
              <a:t>Ideas and opportunities for </a:t>
            </a:r>
            <a:r>
              <a:rPr lang="en-GB" sz="4400" dirty="0">
                <a:solidFill>
                  <a:schemeClr val="accent5">
                    <a:lumMod val="60000"/>
                    <a:lumOff val="40000"/>
                  </a:schemeClr>
                </a:solidFill>
                <a:latin typeface="Montserrat" panose="00000500000000000000" pitchFamily="2" charset="0"/>
              </a:rPr>
              <a:t>future</a:t>
            </a:r>
            <a:r>
              <a:rPr lang="en-GB" sz="4400" dirty="0">
                <a:latin typeface="Montserrat" panose="00000500000000000000" pitchFamily="2" charset="0"/>
              </a:rPr>
              <a:t> collaboration</a:t>
            </a:r>
            <a:endParaRPr lang="en-US" sz="4400" dirty="0">
              <a:latin typeface="Montserrat" panose="00000500000000000000" pitchFamily="2" charset="0"/>
            </a:endParaRPr>
          </a:p>
        </p:txBody>
      </p:sp>
      <p:sp>
        <p:nvSpPr>
          <p:cNvPr id="3" name="Subtitle 2">
            <a:extLst>
              <a:ext uri="{FF2B5EF4-FFF2-40B4-BE49-F238E27FC236}">
                <a16:creationId xmlns:a16="http://schemas.microsoft.com/office/drawing/2014/main" id="{02419E99-9919-9B4B-9B28-3EE517D33F2C}"/>
              </a:ext>
            </a:extLst>
          </p:cNvPr>
          <p:cNvSpPr>
            <a:spLocks noGrp="1"/>
          </p:cNvSpPr>
          <p:nvPr>
            <p:ph type="subTitle" idx="1"/>
          </p:nvPr>
        </p:nvSpPr>
        <p:spPr>
          <a:xfrm>
            <a:off x="599017" y="2656417"/>
            <a:ext cx="8181975" cy="2906977"/>
          </a:xfrm>
        </p:spPr>
        <p:txBody>
          <a:bodyPr>
            <a:normAutofit/>
          </a:bodyPr>
          <a:lstStyle/>
          <a:p>
            <a:r>
              <a:rPr lang="en-GB" dirty="0">
                <a:latin typeface="Montserrat" panose="00000500000000000000" pitchFamily="2" charset="0"/>
              </a:rPr>
              <a:t>Please contact: </a:t>
            </a:r>
          </a:p>
          <a:p>
            <a:endParaRPr lang="en-GB" dirty="0">
              <a:latin typeface="Montserrat" panose="00000500000000000000" pitchFamily="2" charset="0"/>
            </a:endParaRPr>
          </a:p>
          <a:p>
            <a:r>
              <a:rPr lang="en-GB" b="1" dirty="0">
                <a:latin typeface="Montserrat" panose="00000500000000000000" pitchFamily="2" charset="0"/>
              </a:rPr>
              <a:t>Constantinos Astreos</a:t>
            </a:r>
          </a:p>
          <a:p>
            <a:endParaRPr lang="en-GB" b="1" dirty="0">
              <a:latin typeface="Montserrat" panose="00000500000000000000" pitchFamily="2" charset="0"/>
            </a:endParaRPr>
          </a:p>
          <a:p>
            <a:r>
              <a:rPr lang="en-GB" b="1" dirty="0">
                <a:latin typeface="Montserrat" panose="00000500000000000000" pitchFamily="2" charset="0"/>
              </a:rPr>
              <a:t>c.astreos@liverpool.ac.uk</a:t>
            </a:r>
          </a:p>
          <a:p>
            <a:endParaRPr lang="en-US" sz="1200" dirty="0">
              <a:latin typeface="Montserrat" panose="00000500000000000000" pitchFamily="2" charset="0"/>
            </a:endParaRPr>
          </a:p>
        </p:txBody>
      </p:sp>
    </p:spTree>
    <p:extLst>
      <p:ext uri="{BB962C8B-B14F-4D97-AF65-F5344CB8AC3E}">
        <p14:creationId xmlns:p14="http://schemas.microsoft.com/office/powerpoint/2010/main" val="225049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1836-1464-C345-9257-22F7B336DB45}"/>
              </a:ext>
            </a:extLst>
          </p:cNvPr>
          <p:cNvSpPr>
            <a:spLocks noGrp="1"/>
          </p:cNvSpPr>
          <p:nvPr>
            <p:ph type="title"/>
          </p:nvPr>
        </p:nvSpPr>
        <p:spPr/>
        <p:txBody>
          <a:bodyPr/>
          <a:lstStyle/>
          <a:p>
            <a:r>
              <a:rPr lang="en-US" dirty="0"/>
              <a:t>SPARES</a:t>
            </a:r>
            <a:br>
              <a:rPr lang="en-US" dirty="0"/>
            </a:br>
            <a:endParaRPr lang="en-US" dirty="0"/>
          </a:p>
        </p:txBody>
      </p:sp>
      <p:sp>
        <p:nvSpPr>
          <p:cNvPr id="3" name="Text Placeholder 2">
            <a:extLst>
              <a:ext uri="{FF2B5EF4-FFF2-40B4-BE49-F238E27FC236}">
                <a16:creationId xmlns:a16="http://schemas.microsoft.com/office/drawing/2014/main" id="{916E3322-51F7-254D-BC4D-FD416AAA1CC4}"/>
              </a:ext>
            </a:extLst>
          </p:cNvPr>
          <p:cNvSpPr>
            <a:spLocks noGrp="1"/>
          </p:cNvSpPr>
          <p:nvPr>
            <p:ph type="body" idx="1"/>
          </p:nvPr>
        </p:nvSpPr>
        <p:spPr/>
        <p:txBody>
          <a:bodyPr/>
          <a:lstStyle/>
          <a:p>
            <a:r>
              <a:rPr lang="en-US" dirty="0"/>
              <a:t>SPARES</a:t>
            </a:r>
          </a:p>
          <a:p>
            <a:endParaRPr lang="en-US" dirty="0"/>
          </a:p>
        </p:txBody>
      </p:sp>
      <p:sp>
        <p:nvSpPr>
          <p:cNvPr id="4" name="Content Placeholder 3">
            <a:extLst>
              <a:ext uri="{FF2B5EF4-FFF2-40B4-BE49-F238E27FC236}">
                <a16:creationId xmlns:a16="http://schemas.microsoft.com/office/drawing/2014/main" id="{3E1FDD5F-DA1A-814D-9EC1-E94398AF4A8A}"/>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8DC0039-C0CE-844E-A771-8587111D329B}"/>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984F4825-049A-4D47-A526-F9A06E96C6A3}"/>
              </a:ext>
            </a:extLst>
          </p:cNvPr>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423536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latin typeface="+mn-lt"/>
              </a:rPr>
              <a:t>Digital</a:t>
            </a:r>
            <a:r>
              <a:rPr lang="en-US" dirty="0"/>
              <a:t> ambitions </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423334" y="1704976"/>
            <a:ext cx="10515600" cy="4026970"/>
          </a:xfrm>
        </p:spPr>
        <p:txBody>
          <a:bodyPr>
            <a:normAutofit fontScale="92500" lnSpcReduction="10000"/>
          </a:bodyPr>
          <a:lstStyle/>
          <a:p>
            <a:pPr lvl="1">
              <a:lnSpc>
                <a:spcPct val="150000"/>
              </a:lnSpc>
            </a:pPr>
            <a:r>
              <a:rPr lang="en-GB" sz="2200" dirty="0">
                <a:latin typeface="Montserrat"/>
              </a:rPr>
              <a:t>+ Centre of excellence in Digital research and innovation </a:t>
            </a:r>
          </a:p>
          <a:p>
            <a:pPr lvl="1">
              <a:lnSpc>
                <a:spcPct val="150000"/>
              </a:lnSpc>
            </a:pPr>
            <a:r>
              <a:rPr lang="en-GB" sz="2200" dirty="0">
                <a:latin typeface="Montserrat"/>
              </a:rPr>
              <a:t>+ Strong internal networks, yielding external collaborations and partnerships</a:t>
            </a:r>
          </a:p>
          <a:p>
            <a:pPr lvl="1">
              <a:lnSpc>
                <a:spcPct val="150000"/>
              </a:lnSpc>
            </a:pPr>
            <a:r>
              <a:rPr lang="en-GB" sz="2200" dirty="0">
                <a:latin typeface="Montserrat"/>
              </a:rPr>
              <a:t>+ Local, national and global visibility and reputation </a:t>
            </a:r>
          </a:p>
          <a:p>
            <a:pPr lvl="1">
              <a:lnSpc>
                <a:spcPct val="150000"/>
              </a:lnSpc>
            </a:pPr>
            <a:r>
              <a:rPr lang="en-GB" sz="2200" dirty="0">
                <a:latin typeface="Montserrat"/>
              </a:rPr>
              <a:t>= Strengthening our ability to mobilise interdisciplinary research groups to tackle real world challenges </a:t>
            </a:r>
          </a:p>
          <a:p>
            <a:pPr lvl="1">
              <a:lnSpc>
                <a:spcPct val="150000"/>
              </a:lnSpc>
            </a:pPr>
            <a:r>
              <a:rPr lang="en-GB" sz="2200" dirty="0">
                <a:latin typeface="Montserrat"/>
              </a:rPr>
              <a:t>= Leading the way in nurturing talent for future leaders in Digital</a:t>
            </a:r>
          </a:p>
          <a:p>
            <a:pPr lvl="1">
              <a:lnSpc>
                <a:spcPct val="150000"/>
              </a:lnSpc>
            </a:pPr>
            <a:r>
              <a:rPr lang="en-GB" sz="2200" dirty="0">
                <a:latin typeface="Montserrat"/>
              </a:rPr>
              <a:t>= Attracting investment from a wide range of sources to support our interdisciplinary Digital research</a:t>
            </a:r>
          </a:p>
          <a:p>
            <a:endParaRPr lang="en-US" dirty="0"/>
          </a:p>
        </p:txBody>
      </p:sp>
    </p:spTree>
    <p:extLst>
      <p:ext uri="{BB962C8B-B14F-4D97-AF65-F5344CB8AC3E}">
        <p14:creationId xmlns:p14="http://schemas.microsoft.com/office/powerpoint/2010/main" val="2877510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62B3-24C8-F948-BBDA-5FAB67261A1D}"/>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8D1FF467-3261-2047-8C43-447274176DF0}"/>
              </a:ext>
            </a:extLst>
          </p:cNvPr>
          <p:cNvSpPr>
            <a:spLocks noGrp="1"/>
          </p:cNvSpPr>
          <p:nvPr>
            <p:ph type="pic" idx="1"/>
          </p:nvPr>
        </p:nvSpPr>
        <p:spPr/>
      </p:sp>
      <p:sp>
        <p:nvSpPr>
          <p:cNvPr id="4" name="Text Placeholder 3">
            <a:extLst>
              <a:ext uri="{FF2B5EF4-FFF2-40B4-BE49-F238E27FC236}">
                <a16:creationId xmlns:a16="http://schemas.microsoft.com/office/drawing/2014/main" id="{2F610B30-2577-2943-B6E5-1FBE2FBE8695}"/>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747787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6F0D-E397-9242-8DAD-5EF854D1CD3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014E719-0E66-5841-84F9-A7B4B7D20B2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9416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66725" y="222250"/>
            <a:ext cx="10515600" cy="1325563"/>
          </a:xfrm>
        </p:spPr>
        <p:txBody>
          <a:bodyPr/>
          <a:lstStyle/>
          <a:p>
            <a:r>
              <a:rPr lang="en-US" dirty="0">
                <a:latin typeface="Montserrat" panose="00000500000000000000" pitchFamily="2" charset="0"/>
              </a:rPr>
              <a:t>Summary</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651934" y="1840443"/>
            <a:ext cx="10515600" cy="4026970"/>
          </a:xfrm>
        </p:spPr>
        <p:txBody>
          <a:bodyPr>
            <a:normAutofit/>
          </a:bodyPr>
          <a:lstStyle/>
          <a:p>
            <a:pPr marL="457200" lvl="1" indent="-457200">
              <a:lnSpc>
                <a:spcPct val="150000"/>
              </a:lnSpc>
              <a:buAutoNum type="arabicPeriod"/>
            </a:pPr>
            <a:r>
              <a:rPr lang="en-GB" sz="2200" dirty="0">
                <a:latin typeface="Montserrat" panose="00000500000000000000" pitchFamily="2" charset="0"/>
              </a:rPr>
              <a:t>The Digital theme at Liverpool</a:t>
            </a:r>
          </a:p>
          <a:p>
            <a:pPr marL="457200" lvl="1" indent="-457200">
              <a:lnSpc>
                <a:spcPct val="150000"/>
              </a:lnSpc>
              <a:buAutoNum type="arabicPeriod"/>
            </a:pPr>
            <a:r>
              <a:rPr lang="en-GB" sz="2200" dirty="0">
                <a:latin typeface="Montserrat" panose="00000500000000000000" pitchFamily="2" charset="0"/>
              </a:rPr>
              <a:t>LIV.INNO’s role</a:t>
            </a:r>
          </a:p>
          <a:p>
            <a:pPr marL="457200" lvl="1" indent="-457200">
              <a:lnSpc>
                <a:spcPct val="150000"/>
              </a:lnSpc>
              <a:buAutoNum type="arabicPeriod"/>
            </a:pPr>
            <a:r>
              <a:rPr lang="en-GB" sz="2200" dirty="0">
                <a:latin typeface="Montserrat" panose="00000500000000000000" pitchFamily="2" charset="0"/>
              </a:rPr>
              <a:t>Importance of partnerships and industry engagement</a:t>
            </a:r>
          </a:p>
          <a:p>
            <a:pPr marL="457200" lvl="1" indent="-457200">
              <a:lnSpc>
                <a:spcPct val="150000"/>
              </a:lnSpc>
              <a:buAutoNum type="arabicPeriod"/>
            </a:pPr>
            <a:r>
              <a:rPr lang="en-GB" sz="2200" dirty="0">
                <a:latin typeface="Montserrat" panose="00000500000000000000" pitchFamily="2" charset="0"/>
              </a:rPr>
              <a:t>How Liverpool Physics engages with industry and supports innovation</a:t>
            </a:r>
          </a:p>
          <a:p>
            <a:pPr marL="457200" lvl="1" indent="-457200">
              <a:lnSpc>
                <a:spcPct val="150000"/>
              </a:lnSpc>
              <a:buAutoNum type="arabicPeriod"/>
            </a:pPr>
            <a:endParaRPr lang="en-GB" sz="2200" dirty="0">
              <a:latin typeface="Montserrat" panose="00000500000000000000" pitchFamily="2" charset="0"/>
            </a:endParaRPr>
          </a:p>
          <a:p>
            <a:pPr marL="457200" lvl="1" indent="-457200">
              <a:lnSpc>
                <a:spcPct val="150000"/>
              </a:lnSpc>
              <a:buAutoNum type="arabicPeriod"/>
            </a:pPr>
            <a:endParaRPr lang="en-GB" sz="2200" dirty="0">
              <a:latin typeface="Montserrat" panose="00000500000000000000" pitchFamily="2" charset="0"/>
            </a:endParaRPr>
          </a:p>
          <a:p>
            <a:endParaRPr lang="en-US" dirty="0">
              <a:latin typeface="Montserrat" panose="00000500000000000000" pitchFamily="2" charset="0"/>
            </a:endParaRPr>
          </a:p>
        </p:txBody>
      </p:sp>
    </p:spTree>
    <p:extLst>
      <p:ext uri="{BB962C8B-B14F-4D97-AF65-F5344CB8AC3E}">
        <p14:creationId xmlns:p14="http://schemas.microsoft.com/office/powerpoint/2010/main" val="36888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99C2D2D-D600-4CCF-B17F-57DFD81DB63C}"/>
              </a:ext>
            </a:extLst>
          </p:cNvPr>
          <p:cNvCxnSpPr>
            <a:cxnSpLocks/>
            <a:stCxn id="18" idx="3"/>
          </p:cNvCxnSpPr>
          <p:nvPr/>
        </p:nvCxnSpPr>
        <p:spPr>
          <a:xfrm>
            <a:off x="2346235" y="3323461"/>
            <a:ext cx="2961064" cy="1568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E807AF-CCF1-4B75-903D-A5C0B6A77BFF}"/>
              </a:ext>
            </a:extLst>
          </p:cNvPr>
          <p:cNvCxnSpPr>
            <a:cxnSpLocks/>
          </p:cNvCxnSpPr>
          <p:nvPr/>
        </p:nvCxnSpPr>
        <p:spPr>
          <a:xfrm>
            <a:off x="6717449" y="3480335"/>
            <a:ext cx="3093301" cy="148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0469AA-C6C3-43DD-BDF9-93ECFCC22CA3}"/>
              </a:ext>
            </a:extLst>
          </p:cNvPr>
          <p:cNvCxnSpPr>
            <a:cxnSpLocks/>
          </p:cNvCxnSpPr>
          <p:nvPr/>
        </p:nvCxnSpPr>
        <p:spPr>
          <a:xfrm flipV="1">
            <a:off x="3200110" y="3581340"/>
            <a:ext cx="2107189" cy="811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BBFC5E-5452-4DBF-9B3B-E0C9C2885FE1}"/>
              </a:ext>
            </a:extLst>
          </p:cNvPr>
          <p:cNvCxnSpPr>
            <a:cxnSpLocks/>
          </p:cNvCxnSpPr>
          <p:nvPr/>
        </p:nvCxnSpPr>
        <p:spPr>
          <a:xfrm flipH="1" flipV="1">
            <a:off x="6744958" y="3601444"/>
            <a:ext cx="2245433" cy="10704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6C74B8-9ED7-460D-8F0B-E49CC2EF7AFE}"/>
              </a:ext>
            </a:extLst>
          </p:cNvPr>
          <p:cNvCxnSpPr>
            <a:cxnSpLocks/>
          </p:cNvCxnSpPr>
          <p:nvPr/>
        </p:nvCxnSpPr>
        <p:spPr>
          <a:xfrm flipV="1">
            <a:off x="5265743" y="3655465"/>
            <a:ext cx="530511" cy="6294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DC07CD-24BB-4636-8F6C-96B714BA5E54}"/>
              </a:ext>
            </a:extLst>
          </p:cNvPr>
          <p:cNvCxnSpPr>
            <a:cxnSpLocks/>
          </p:cNvCxnSpPr>
          <p:nvPr/>
        </p:nvCxnSpPr>
        <p:spPr>
          <a:xfrm flipH="1" flipV="1">
            <a:off x="6052048" y="3639284"/>
            <a:ext cx="251583" cy="8506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A7CD486-C1CC-453E-9FE2-2FA58C3516AD}"/>
              </a:ext>
            </a:extLst>
          </p:cNvPr>
          <p:cNvCxnSpPr>
            <a:cxnSpLocks/>
          </p:cNvCxnSpPr>
          <p:nvPr/>
        </p:nvCxnSpPr>
        <p:spPr>
          <a:xfrm flipV="1">
            <a:off x="6327099" y="1988664"/>
            <a:ext cx="2127174" cy="13254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5A37D0-EFA2-40B0-97FB-2EDD33718182}"/>
              </a:ext>
            </a:extLst>
          </p:cNvPr>
          <p:cNvCxnSpPr>
            <a:cxnSpLocks/>
          </p:cNvCxnSpPr>
          <p:nvPr/>
        </p:nvCxnSpPr>
        <p:spPr>
          <a:xfrm flipV="1">
            <a:off x="6709645" y="3052864"/>
            <a:ext cx="1382291" cy="3229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DE1088-3172-43C6-94F5-8BEB1901E357}"/>
              </a:ext>
            </a:extLst>
          </p:cNvPr>
          <p:cNvCxnSpPr>
            <a:cxnSpLocks/>
          </p:cNvCxnSpPr>
          <p:nvPr/>
        </p:nvCxnSpPr>
        <p:spPr>
          <a:xfrm flipH="1" flipV="1">
            <a:off x="3114783" y="2099157"/>
            <a:ext cx="2830825" cy="12495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FF9CF50-8928-4635-B1F5-56FF9756489C}"/>
              </a:ext>
            </a:extLst>
          </p:cNvPr>
          <p:cNvCxnSpPr>
            <a:cxnSpLocks/>
          </p:cNvCxnSpPr>
          <p:nvPr/>
        </p:nvCxnSpPr>
        <p:spPr>
          <a:xfrm flipH="1" flipV="1">
            <a:off x="4105418" y="2878111"/>
            <a:ext cx="1310370" cy="4927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93A6EE2-2FF1-43A1-89D0-C9845E3F8082}"/>
              </a:ext>
            </a:extLst>
          </p:cNvPr>
          <p:cNvCxnSpPr>
            <a:cxnSpLocks/>
          </p:cNvCxnSpPr>
          <p:nvPr/>
        </p:nvCxnSpPr>
        <p:spPr>
          <a:xfrm flipH="1" flipV="1">
            <a:off x="4996458" y="2093736"/>
            <a:ext cx="1099542" cy="12820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E2D0CE3-8D0B-4020-91C4-84790176464B}"/>
              </a:ext>
            </a:extLst>
          </p:cNvPr>
          <p:cNvCxnSpPr>
            <a:cxnSpLocks/>
          </p:cNvCxnSpPr>
          <p:nvPr/>
        </p:nvCxnSpPr>
        <p:spPr>
          <a:xfrm flipV="1">
            <a:off x="6160275" y="2126105"/>
            <a:ext cx="841989" cy="117661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5F9B1C0-EFCB-4A28-A8CA-5D105A13098F}"/>
              </a:ext>
            </a:extLst>
          </p:cNvPr>
          <p:cNvSpPr/>
          <p:nvPr/>
        </p:nvSpPr>
        <p:spPr>
          <a:xfrm>
            <a:off x="8454273" y="1487376"/>
            <a:ext cx="1486304" cy="8661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Screen Shot 2019-03-27 at 22.44.58.png">
            <a:extLst>
              <a:ext uri="{FF2B5EF4-FFF2-40B4-BE49-F238E27FC236}">
                <a16:creationId xmlns:a16="http://schemas.microsoft.com/office/drawing/2014/main" id="{F1662B48-8B52-4579-B481-50A124D6421A}"/>
              </a:ext>
            </a:extLst>
          </p:cNvPr>
          <p:cNvPicPr>
            <a:picLocks noChangeAspect="1"/>
          </p:cNvPicPr>
          <p:nvPr/>
        </p:nvPicPr>
        <p:blipFill rotWithShape="1">
          <a:blip r:embed="rId3">
            <a:extLst>
              <a:ext uri="{28A0092B-C50C-407E-A947-70E740481C1C}">
                <a14:useLocalDpi xmlns:a14="http://schemas.microsoft.com/office/drawing/2010/main" val="0"/>
              </a:ext>
            </a:extLst>
          </a:blip>
          <a:srcRect l="57968"/>
          <a:stretch/>
        </p:blipFill>
        <p:spPr>
          <a:xfrm>
            <a:off x="2131381" y="1506229"/>
            <a:ext cx="1104611" cy="679917"/>
          </a:xfrm>
          <a:prstGeom prst="rect">
            <a:avLst/>
          </a:prstGeom>
        </p:spPr>
      </p:pic>
      <p:pic>
        <p:nvPicPr>
          <p:cNvPr id="6" name="Picture 5" descr="Screen Shot 2019-03-28 at 10.11.18.png">
            <a:extLst>
              <a:ext uri="{FF2B5EF4-FFF2-40B4-BE49-F238E27FC236}">
                <a16:creationId xmlns:a16="http://schemas.microsoft.com/office/drawing/2014/main" id="{A202FC85-7F25-4383-B0B8-B29123B0B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039" y="2752459"/>
            <a:ext cx="1261095" cy="600810"/>
          </a:xfrm>
          <a:prstGeom prst="rect">
            <a:avLst/>
          </a:prstGeom>
        </p:spPr>
      </p:pic>
      <p:sp>
        <p:nvSpPr>
          <p:cNvPr id="7" name="Rectangle 6">
            <a:extLst>
              <a:ext uri="{FF2B5EF4-FFF2-40B4-BE49-F238E27FC236}">
                <a16:creationId xmlns:a16="http://schemas.microsoft.com/office/drawing/2014/main" id="{7270B6AD-F500-46C9-AC68-EEF3A6483A76}"/>
              </a:ext>
            </a:extLst>
          </p:cNvPr>
          <p:cNvSpPr/>
          <p:nvPr/>
        </p:nvSpPr>
        <p:spPr>
          <a:xfrm>
            <a:off x="5173706" y="3184887"/>
            <a:ext cx="1703661" cy="590895"/>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ontserrat" panose="00000500000000000000" pitchFamily="2" charset="0"/>
              </a:rPr>
              <a:t>Digital</a:t>
            </a:r>
          </a:p>
        </p:txBody>
      </p:sp>
      <p:sp>
        <p:nvSpPr>
          <p:cNvPr id="8" name="Rectangle 7">
            <a:extLst>
              <a:ext uri="{FF2B5EF4-FFF2-40B4-BE49-F238E27FC236}">
                <a16:creationId xmlns:a16="http://schemas.microsoft.com/office/drawing/2014/main" id="{F0829B9E-4DD2-4E0A-B47C-49AC146EEE5C}"/>
              </a:ext>
            </a:extLst>
          </p:cNvPr>
          <p:cNvSpPr/>
          <p:nvPr/>
        </p:nvSpPr>
        <p:spPr>
          <a:xfrm>
            <a:off x="7954288" y="2483502"/>
            <a:ext cx="1253869" cy="276999"/>
          </a:xfrm>
          <a:prstGeom prst="rect">
            <a:avLst/>
          </a:prstGeom>
        </p:spPr>
        <p:txBody>
          <a:bodyPr wrap="none">
            <a:spAutoFit/>
          </a:bodyPr>
          <a:lstStyle/>
          <a:p>
            <a:r>
              <a:rPr lang="en-US" sz="1200" dirty="0">
                <a:solidFill>
                  <a:schemeClr val="bg1"/>
                </a:solidFill>
                <a:latin typeface="Montserrat" panose="00000500000000000000" pitchFamily="2" charset="0"/>
              </a:rPr>
              <a:t>Digital</a:t>
            </a:r>
            <a:r>
              <a:rPr lang="en-US" sz="1200" dirty="0">
                <a:latin typeface="Montserrat" panose="00000500000000000000" pitchFamily="2" charset="0"/>
              </a:rPr>
              <a:t> </a:t>
            </a:r>
            <a:r>
              <a:rPr lang="en-US" sz="1200" dirty="0">
                <a:solidFill>
                  <a:schemeClr val="bg1"/>
                </a:solidFill>
                <a:latin typeface="Montserrat" panose="00000500000000000000" pitchFamily="2" charset="0"/>
              </a:rPr>
              <a:t>Health</a:t>
            </a:r>
          </a:p>
        </p:txBody>
      </p:sp>
      <p:pic>
        <p:nvPicPr>
          <p:cNvPr id="9" name="Picture 8">
            <a:extLst>
              <a:ext uri="{FF2B5EF4-FFF2-40B4-BE49-F238E27FC236}">
                <a16:creationId xmlns:a16="http://schemas.microsoft.com/office/drawing/2014/main" id="{1C3EC2A7-7990-4F9F-97EB-9724552A62BC}"/>
              </a:ext>
            </a:extLst>
          </p:cNvPr>
          <p:cNvPicPr>
            <a:picLocks noChangeAspect="1"/>
          </p:cNvPicPr>
          <p:nvPr/>
        </p:nvPicPr>
        <p:blipFill>
          <a:blip r:embed="rId5"/>
          <a:stretch>
            <a:fillRect/>
          </a:stretch>
        </p:blipFill>
        <p:spPr>
          <a:xfrm>
            <a:off x="8536914" y="1530614"/>
            <a:ext cx="1384613" cy="757522"/>
          </a:xfrm>
          <a:prstGeom prst="rect">
            <a:avLst/>
          </a:prstGeom>
        </p:spPr>
      </p:pic>
      <p:sp>
        <p:nvSpPr>
          <p:cNvPr id="10" name="Rectangle 9">
            <a:extLst>
              <a:ext uri="{FF2B5EF4-FFF2-40B4-BE49-F238E27FC236}">
                <a16:creationId xmlns:a16="http://schemas.microsoft.com/office/drawing/2014/main" id="{BCCE9D9F-B0FB-4A99-B90F-492477ED22F3}"/>
              </a:ext>
            </a:extLst>
          </p:cNvPr>
          <p:cNvSpPr/>
          <p:nvPr/>
        </p:nvSpPr>
        <p:spPr>
          <a:xfrm>
            <a:off x="3095815" y="2587506"/>
            <a:ext cx="963725" cy="276999"/>
          </a:xfrm>
          <a:prstGeom prst="rect">
            <a:avLst/>
          </a:prstGeom>
        </p:spPr>
        <p:txBody>
          <a:bodyPr wrap="none">
            <a:spAutoFit/>
          </a:bodyPr>
          <a:lstStyle/>
          <a:p>
            <a:r>
              <a:rPr lang="en-US" sz="1200" dirty="0">
                <a:solidFill>
                  <a:schemeClr val="bg1"/>
                </a:solidFill>
                <a:latin typeface="Montserrat" panose="00000500000000000000" pitchFamily="2" charset="0"/>
              </a:rPr>
              <a:t>Genomics</a:t>
            </a:r>
          </a:p>
        </p:txBody>
      </p:sp>
      <p:sp>
        <p:nvSpPr>
          <p:cNvPr id="11" name="Rectangle 10">
            <a:extLst>
              <a:ext uri="{FF2B5EF4-FFF2-40B4-BE49-F238E27FC236}">
                <a16:creationId xmlns:a16="http://schemas.microsoft.com/office/drawing/2014/main" id="{F5F786F1-A5CC-493A-A74B-9FDA91C4D8AE}"/>
              </a:ext>
            </a:extLst>
          </p:cNvPr>
          <p:cNvSpPr/>
          <p:nvPr/>
        </p:nvSpPr>
        <p:spPr>
          <a:xfrm>
            <a:off x="8130300" y="1201684"/>
            <a:ext cx="2138727" cy="276999"/>
          </a:xfrm>
          <a:prstGeom prst="rect">
            <a:avLst/>
          </a:prstGeom>
        </p:spPr>
        <p:txBody>
          <a:bodyPr wrap="none">
            <a:spAutoFit/>
          </a:bodyPr>
          <a:lstStyle/>
          <a:p>
            <a:r>
              <a:rPr lang="en-US" sz="1200" dirty="0">
                <a:solidFill>
                  <a:schemeClr val="bg1"/>
                </a:solidFill>
                <a:latin typeface="Montserrat" panose="00000500000000000000" pitchFamily="2" charset="0"/>
              </a:rPr>
              <a:t>Geographic</a:t>
            </a:r>
            <a:r>
              <a:rPr lang="en-US" sz="1200" dirty="0">
                <a:latin typeface="Montserrat" panose="00000500000000000000" pitchFamily="2" charset="0"/>
              </a:rPr>
              <a:t> </a:t>
            </a:r>
            <a:r>
              <a:rPr lang="en-US" sz="1200" dirty="0">
                <a:solidFill>
                  <a:schemeClr val="bg1"/>
                </a:solidFill>
                <a:latin typeface="Montserrat" panose="00000500000000000000" pitchFamily="2" charset="0"/>
              </a:rPr>
              <a:t>Data</a:t>
            </a:r>
            <a:r>
              <a:rPr lang="en-US" sz="1200" dirty="0">
                <a:latin typeface="Montserrat" panose="00000500000000000000" pitchFamily="2" charset="0"/>
              </a:rPr>
              <a:t> </a:t>
            </a:r>
            <a:r>
              <a:rPr lang="en-US" sz="1200" dirty="0">
                <a:solidFill>
                  <a:schemeClr val="bg1"/>
                </a:solidFill>
                <a:latin typeface="Montserrat" panose="00000500000000000000" pitchFamily="2" charset="0"/>
              </a:rPr>
              <a:t>Science</a:t>
            </a:r>
          </a:p>
        </p:txBody>
      </p:sp>
      <p:pic>
        <p:nvPicPr>
          <p:cNvPr id="12" name="Picture 11">
            <a:extLst>
              <a:ext uri="{FF2B5EF4-FFF2-40B4-BE49-F238E27FC236}">
                <a16:creationId xmlns:a16="http://schemas.microsoft.com/office/drawing/2014/main" id="{5B3A50C1-CFD0-4CA9-8F2A-CD6499809A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1988" y="4329860"/>
            <a:ext cx="986328" cy="1217832"/>
          </a:xfrm>
          <a:prstGeom prst="rect">
            <a:avLst/>
          </a:prstGeom>
        </p:spPr>
      </p:pic>
      <p:sp>
        <p:nvSpPr>
          <p:cNvPr id="13" name="Rectangle 12">
            <a:extLst>
              <a:ext uri="{FF2B5EF4-FFF2-40B4-BE49-F238E27FC236}">
                <a16:creationId xmlns:a16="http://schemas.microsoft.com/office/drawing/2014/main" id="{EA6B3BEC-A447-4BA6-B226-87C5EC361718}"/>
              </a:ext>
            </a:extLst>
          </p:cNvPr>
          <p:cNvSpPr/>
          <p:nvPr/>
        </p:nvSpPr>
        <p:spPr>
          <a:xfrm>
            <a:off x="6139353" y="3847790"/>
            <a:ext cx="1237838" cy="461665"/>
          </a:xfrm>
          <a:prstGeom prst="rect">
            <a:avLst/>
          </a:prstGeom>
        </p:spPr>
        <p:txBody>
          <a:bodyPr wrap="none">
            <a:spAutoFit/>
          </a:bodyPr>
          <a:lstStyle/>
          <a:p>
            <a:pPr algn="ctr"/>
            <a:r>
              <a:rPr lang="en-US" sz="1200" dirty="0">
                <a:solidFill>
                  <a:schemeClr val="bg1"/>
                </a:solidFill>
                <a:latin typeface="Montserrat" panose="00000500000000000000" pitchFamily="2" charset="0"/>
              </a:rPr>
              <a:t>Autonomous</a:t>
            </a:r>
            <a:r>
              <a:rPr lang="en-US" sz="1200" dirty="0">
                <a:latin typeface="Montserrat" panose="00000500000000000000" pitchFamily="2" charset="0"/>
              </a:rPr>
              <a:t> </a:t>
            </a:r>
          </a:p>
          <a:p>
            <a:pPr algn="ctr"/>
            <a:r>
              <a:rPr lang="en-US" sz="1200" dirty="0">
                <a:solidFill>
                  <a:schemeClr val="bg1"/>
                </a:solidFill>
                <a:latin typeface="Montserrat" panose="00000500000000000000" pitchFamily="2" charset="0"/>
              </a:rPr>
              <a:t>Systems</a:t>
            </a:r>
          </a:p>
        </p:txBody>
      </p:sp>
      <p:pic>
        <p:nvPicPr>
          <p:cNvPr id="14" name="Picture 13" descr="Screen Shot 2018-05-18 at 17.47.22.png">
            <a:extLst>
              <a:ext uri="{FF2B5EF4-FFF2-40B4-BE49-F238E27FC236}">
                <a16:creationId xmlns:a16="http://schemas.microsoft.com/office/drawing/2014/main" id="{D12F7072-AB46-415C-BAA3-7389A580B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5153" y="4215409"/>
            <a:ext cx="993359" cy="1305233"/>
          </a:xfrm>
          <a:prstGeom prst="rect">
            <a:avLst/>
          </a:prstGeom>
        </p:spPr>
      </p:pic>
      <p:sp>
        <p:nvSpPr>
          <p:cNvPr id="15" name="Rectangle 14">
            <a:extLst>
              <a:ext uri="{FF2B5EF4-FFF2-40B4-BE49-F238E27FC236}">
                <a16:creationId xmlns:a16="http://schemas.microsoft.com/office/drawing/2014/main" id="{CA8028B6-D75D-4371-A42A-E5C3A885ABB6}"/>
              </a:ext>
            </a:extLst>
          </p:cNvPr>
          <p:cNvSpPr/>
          <p:nvPr/>
        </p:nvSpPr>
        <p:spPr>
          <a:xfrm>
            <a:off x="4327972" y="3939980"/>
            <a:ext cx="979755" cy="276999"/>
          </a:xfrm>
          <a:prstGeom prst="rect">
            <a:avLst/>
          </a:prstGeom>
        </p:spPr>
        <p:txBody>
          <a:bodyPr wrap="none">
            <a:spAutoFit/>
          </a:bodyPr>
          <a:lstStyle/>
          <a:p>
            <a:r>
              <a:rPr lang="en-US" sz="1200" dirty="0">
                <a:solidFill>
                  <a:schemeClr val="bg1"/>
                </a:solidFill>
                <a:latin typeface="Montserrat" panose="00000500000000000000" pitchFamily="2" charset="0"/>
              </a:rPr>
              <a:t>LegalTech</a:t>
            </a:r>
          </a:p>
        </p:txBody>
      </p:sp>
      <p:pic>
        <p:nvPicPr>
          <p:cNvPr id="16" name="Picture 15">
            <a:extLst>
              <a:ext uri="{FF2B5EF4-FFF2-40B4-BE49-F238E27FC236}">
                <a16:creationId xmlns:a16="http://schemas.microsoft.com/office/drawing/2014/main" id="{B7D05F04-C697-4AF9-B837-D6E97ED6E048}"/>
              </a:ext>
            </a:extLst>
          </p:cNvPr>
          <p:cNvPicPr>
            <a:picLocks noChangeAspect="1"/>
          </p:cNvPicPr>
          <p:nvPr/>
        </p:nvPicPr>
        <p:blipFill>
          <a:blip r:embed="rId8"/>
          <a:stretch>
            <a:fillRect/>
          </a:stretch>
        </p:blipFill>
        <p:spPr>
          <a:xfrm>
            <a:off x="1958042" y="4236646"/>
            <a:ext cx="1317660" cy="899842"/>
          </a:xfrm>
          <a:prstGeom prst="rect">
            <a:avLst/>
          </a:prstGeom>
        </p:spPr>
      </p:pic>
      <p:sp>
        <p:nvSpPr>
          <p:cNvPr id="17" name="Rectangle 16">
            <a:extLst>
              <a:ext uri="{FF2B5EF4-FFF2-40B4-BE49-F238E27FC236}">
                <a16:creationId xmlns:a16="http://schemas.microsoft.com/office/drawing/2014/main" id="{34A03513-FBAB-408B-B87B-E3EE05069497}"/>
              </a:ext>
            </a:extLst>
          </p:cNvPr>
          <p:cNvSpPr/>
          <p:nvPr/>
        </p:nvSpPr>
        <p:spPr>
          <a:xfrm>
            <a:off x="1645738" y="3964038"/>
            <a:ext cx="1943161" cy="276999"/>
          </a:xfrm>
          <a:prstGeom prst="rect">
            <a:avLst/>
          </a:prstGeom>
        </p:spPr>
        <p:txBody>
          <a:bodyPr wrap="square">
            <a:spAutoFit/>
          </a:bodyPr>
          <a:lstStyle/>
          <a:p>
            <a:r>
              <a:rPr lang="en-US" sz="1200" dirty="0">
                <a:solidFill>
                  <a:schemeClr val="bg1"/>
                </a:solidFill>
                <a:latin typeface="Montserrat" panose="00000500000000000000" pitchFamily="2" charset="0"/>
              </a:rPr>
              <a:t>Robotics</a:t>
            </a:r>
            <a:r>
              <a:rPr lang="en-US" sz="1200" dirty="0">
                <a:latin typeface="Montserrat" panose="00000500000000000000" pitchFamily="2" charset="0"/>
              </a:rPr>
              <a:t> </a:t>
            </a:r>
            <a:r>
              <a:rPr lang="en-US" sz="1200" dirty="0">
                <a:solidFill>
                  <a:schemeClr val="bg1"/>
                </a:solidFill>
                <a:latin typeface="Montserrat" panose="00000500000000000000" pitchFamily="2" charset="0"/>
              </a:rPr>
              <a:t>for</a:t>
            </a:r>
            <a:r>
              <a:rPr lang="en-US" sz="1200" dirty="0">
                <a:latin typeface="Montserrat" panose="00000500000000000000" pitchFamily="2" charset="0"/>
              </a:rPr>
              <a:t> </a:t>
            </a:r>
            <a:r>
              <a:rPr lang="en-US" sz="1200" dirty="0">
                <a:solidFill>
                  <a:schemeClr val="bg1"/>
                </a:solidFill>
                <a:latin typeface="Montserrat" panose="00000500000000000000" pitchFamily="2" charset="0"/>
              </a:rPr>
              <a:t>Chemistry</a:t>
            </a:r>
          </a:p>
        </p:txBody>
      </p:sp>
      <p:pic>
        <p:nvPicPr>
          <p:cNvPr id="18" name="Picture 19" descr="forschungszentrum-big">
            <a:extLst>
              <a:ext uri="{FF2B5EF4-FFF2-40B4-BE49-F238E27FC236}">
                <a16:creationId xmlns:a16="http://schemas.microsoft.com/office/drawing/2014/main" id="{D02B4909-F093-4C96-996B-2D25ACEE85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4578" y="2917873"/>
            <a:ext cx="1261657" cy="8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63F5167-505B-440A-99C8-862AED5FFDBF}"/>
              </a:ext>
            </a:extLst>
          </p:cNvPr>
          <p:cNvSpPr/>
          <p:nvPr/>
        </p:nvSpPr>
        <p:spPr>
          <a:xfrm>
            <a:off x="942616" y="2630108"/>
            <a:ext cx="1576072" cy="276999"/>
          </a:xfrm>
          <a:prstGeom prst="rect">
            <a:avLst/>
          </a:prstGeom>
        </p:spPr>
        <p:txBody>
          <a:bodyPr wrap="none">
            <a:spAutoFit/>
          </a:bodyPr>
          <a:lstStyle/>
          <a:p>
            <a:r>
              <a:rPr lang="en-US" sz="1200" dirty="0">
                <a:solidFill>
                  <a:schemeClr val="bg1"/>
                </a:solidFill>
                <a:latin typeface="Montserrat" panose="00000500000000000000" pitchFamily="2" charset="0"/>
              </a:rPr>
              <a:t>Internet</a:t>
            </a:r>
            <a:r>
              <a:rPr lang="en-US" sz="1200" dirty="0">
                <a:latin typeface="Montserrat" panose="00000500000000000000" pitchFamily="2" charset="0"/>
              </a:rPr>
              <a:t> </a:t>
            </a:r>
            <a:r>
              <a:rPr lang="en-US" sz="1200" dirty="0">
                <a:solidFill>
                  <a:schemeClr val="bg1"/>
                </a:solidFill>
                <a:latin typeface="Montserrat" panose="00000500000000000000" pitchFamily="2" charset="0"/>
              </a:rPr>
              <a:t>of</a:t>
            </a:r>
            <a:r>
              <a:rPr lang="en-US" sz="1200" dirty="0">
                <a:latin typeface="Montserrat" panose="00000500000000000000" pitchFamily="2" charset="0"/>
              </a:rPr>
              <a:t> </a:t>
            </a:r>
            <a:r>
              <a:rPr lang="en-US" sz="1200" dirty="0">
                <a:solidFill>
                  <a:schemeClr val="bg1"/>
                </a:solidFill>
                <a:latin typeface="Montserrat" panose="00000500000000000000" pitchFamily="2" charset="0"/>
              </a:rPr>
              <a:t>Senses</a:t>
            </a:r>
          </a:p>
        </p:txBody>
      </p:sp>
      <p:pic>
        <p:nvPicPr>
          <p:cNvPr id="20" name="Picture 18">
            <a:extLst>
              <a:ext uri="{FF2B5EF4-FFF2-40B4-BE49-F238E27FC236}">
                <a16:creationId xmlns:a16="http://schemas.microsoft.com/office/drawing/2014/main" id="{0DF12E9E-1A7B-4E24-A196-B1B1DE0DABA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l="-14714" r="-2"/>
          <a:stretch>
            <a:fillRect/>
          </a:stretch>
        </p:blipFill>
        <p:spPr bwMode="auto">
          <a:xfrm>
            <a:off x="9529346" y="3173310"/>
            <a:ext cx="1326309" cy="91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82818D18-EED9-411F-A5FB-FFBC8FC9303B}"/>
              </a:ext>
            </a:extLst>
          </p:cNvPr>
          <p:cNvSpPr/>
          <p:nvPr/>
        </p:nvSpPr>
        <p:spPr>
          <a:xfrm>
            <a:off x="9528857" y="2701864"/>
            <a:ext cx="1486304" cy="461665"/>
          </a:xfrm>
          <a:prstGeom prst="rect">
            <a:avLst/>
          </a:prstGeom>
        </p:spPr>
        <p:txBody>
          <a:bodyPr wrap="none">
            <a:spAutoFit/>
          </a:bodyPr>
          <a:lstStyle/>
          <a:p>
            <a:pPr algn="ctr"/>
            <a:r>
              <a:rPr lang="en-US" sz="1200" dirty="0">
                <a:solidFill>
                  <a:schemeClr val="bg1"/>
                </a:solidFill>
                <a:latin typeface="Montserrat" panose="00000500000000000000" pitchFamily="2" charset="0"/>
              </a:rPr>
              <a:t>Networks</a:t>
            </a:r>
            <a:r>
              <a:rPr lang="en-US" sz="1200" dirty="0">
                <a:latin typeface="Montserrat" panose="00000500000000000000" pitchFamily="2" charset="0"/>
              </a:rPr>
              <a:t> </a:t>
            </a:r>
            <a:r>
              <a:rPr lang="en-US" sz="1200" dirty="0">
                <a:solidFill>
                  <a:schemeClr val="bg1"/>
                </a:solidFill>
                <a:latin typeface="Montserrat" panose="00000500000000000000" pitchFamily="2" charset="0"/>
              </a:rPr>
              <a:t>and</a:t>
            </a:r>
            <a:r>
              <a:rPr lang="en-US" sz="1200" dirty="0">
                <a:latin typeface="Montserrat" panose="00000500000000000000" pitchFamily="2" charset="0"/>
              </a:rPr>
              <a:t> </a:t>
            </a:r>
          </a:p>
          <a:p>
            <a:pPr algn="ctr"/>
            <a:r>
              <a:rPr lang="en-US" sz="1200" dirty="0">
                <a:solidFill>
                  <a:schemeClr val="bg1"/>
                </a:solidFill>
                <a:latin typeface="Montserrat" panose="00000500000000000000" pitchFamily="2" charset="0"/>
              </a:rPr>
              <a:t>Wireless</a:t>
            </a:r>
            <a:r>
              <a:rPr lang="en-US" sz="1200" dirty="0">
                <a:latin typeface="Montserrat" panose="00000500000000000000" pitchFamily="2" charset="0"/>
              </a:rPr>
              <a:t> </a:t>
            </a:r>
            <a:r>
              <a:rPr lang="en-US" sz="1200" dirty="0">
                <a:solidFill>
                  <a:schemeClr val="bg1"/>
                </a:solidFill>
                <a:latin typeface="Montserrat" panose="00000500000000000000" pitchFamily="2" charset="0"/>
              </a:rPr>
              <a:t>Comms</a:t>
            </a:r>
          </a:p>
        </p:txBody>
      </p:sp>
      <p:pic>
        <p:nvPicPr>
          <p:cNvPr id="22" name="Picture 21">
            <a:extLst>
              <a:ext uri="{FF2B5EF4-FFF2-40B4-BE49-F238E27FC236}">
                <a16:creationId xmlns:a16="http://schemas.microsoft.com/office/drawing/2014/main" id="{30E8AE80-1AAA-46E1-A167-D8AA7ADB87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96578" y="1480701"/>
            <a:ext cx="1326626" cy="751242"/>
          </a:xfrm>
          <a:prstGeom prst="rect">
            <a:avLst/>
          </a:prstGeom>
        </p:spPr>
      </p:pic>
      <p:sp>
        <p:nvSpPr>
          <p:cNvPr id="23" name="Rectangle 22">
            <a:extLst>
              <a:ext uri="{FF2B5EF4-FFF2-40B4-BE49-F238E27FC236}">
                <a16:creationId xmlns:a16="http://schemas.microsoft.com/office/drawing/2014/main" id="{1CABF5F4-2D85-4D4E-9C4B-68025CDBDEC4}"/>
              </a:ext>
            </a:extLst>
          </p:cNvPr>
          <p:cNvSpPr/>
          <p:nvPr/>
        </p:nvSpPr>
        <p:spPr>
          <a:xfrm>
            <a:off x="6041864" y="1185120"/>
            <a:ext cx="1617751" cy="276999"/>
          </a:xfrm>
          <a:prstGeom prst="rect">
            <a:avLst/>
          </a:prstGeom>
        </p:spPr>
        <p:txBody>
          <a:bodyPr wrap="none">
            <a:spAutoFit/>
          </a:bodyPr>
          <a:lstStyle/>
          <a:p>
            <a:r>
              <a:rPr lang="en-US" sz="1200" dirty="0">
                <a:solidFill>
                  <a:schemeClr val="bg1"/>
                </a:solidFill>
                <a:latin typeface="Montserrat" panose="00000500000000000000" pitchFamily="2" charset="0"/>
              </a:rPr>
              <a:t>Digital</a:t>
            </a:r>
            <a:r>
              <a:rPr lang="en-US" sz="1200" dirty="0">
                <a:latin typeface="Montserrat" panose="00000500000000000000" pitchFamily="2" charset="0"/>
              </a:rPr>
              <a:t> </a:t>
            </a:r>
            <a:r>
              <a:rPr lang="en-US" sz="1200" dirty="0">
                <a:solidFill>
                  <a:schemeClr val="bg1"/>
                </a:solidFill>
                <a:latin typeface="Montserrat" panose="00000500000000000000" pitchFamily="2" charset="0"/>
              </a:rPr>
              <a:t>humanities</a:t>
            </a:r>
          </a:p>
        </p:txBody>
      </p:sp>
      <p:sp>
        <p:nvSpPr>
          <p:cNvPr id="25" name="Rectangle 24">
            <a:extLst>
              <a:ext uri="{FF2B5EF4-FFF2-40B4-BE49-F238E27FC236}">
                <a16:creationId xmlns:a16="http://schemas.microsoft.com/office/drawing/2014/main" id="{B0750918-A0AB-483F-90CE-C5D0184B3E92}"/>
              </a:ext>
            </a:extLst>
          </p:cNvPr>
          <p:cNvSpPr/>
          <p:nvPr/>
        </p:nvSpPr>
        <p:spPr>
          <a:xfrm>
            <a:off x="1826682" y="1233072"/>
            <a:ext cx="1681871" cy="276999"/>
          </a:xfrm>
          <a:prstGeom prst="rect">
            <a:avLst/>
          </a:prstGeom>
        </p:spPr>
        <p:txBody>
          <a:bodyPr wrap="none">
            <a:spAutoFit/>
          </a:bodyPr>
          <a:lstStyle/>
          <a:p>
            <a:r>
              <a:rPr lang="en-US" sz="1200" dirty="0">
                <a:solidFill>
                  <a:schemeClr val="bg1"/>
                </a:solidFill>
                <a:latin typeface="Montserrat" panose="00000500000000000000" pitchFamily="2" charset="0"/>
              </a:rPr>
              <a:t>Virtual</a:t>
            </a:r>
            <a:r>
              <a:rPr lang="en-US" sz="1200" dirty="0">
                <a:latin typeface="Montserrat" panose="00000500000000000000" pitchFamily="2" charset="0"/>
              </a:rPr>
              <a:t> </a:t>
            </a:r>
            <a:r>
              <a:rPr lang="en-US" sz="1200" dirty="0">
                <a:solidFill>
                  <a:schemeClr val="bg1"/>
                </a:solidFill>
                <a:latin typeface="Montserrat" panose="00000500000000000000" pitchFamily="2" charset="0"/>
              </a:rPr>
              <a:t>engineering</a:t>
            </a:r>
          </a:p>
        </p:txBody>
      </p:sp>
      <p:pic>
        <p:nvPicPr>
          <p:cNvPr id="26" name="Content Placeholder 4">
            <a:extLst>
              <a:ext uri="{FF2B5EF4-FFF2-40B4-BE49-F238E27FC236}">
                <a16:creationId xmlns:a16="http://schemas.microsoft.com/office/drawing/2014/main" id="{A04A1712-165E-49DA-BC2E-AB3FF7B8C1DB}"/>
              </a:ext>
            </a:extLst>
          </p:cNvPr>
          <p:cNvPicPr>
            <a:picLocks noChangeAspect="1"/>
          </p:cNvPicPr>
          <p:nvPr/>
        </p:nvPicPr>
        <p:blipFill>
          <a:blip r:embed="rId12"/>
          <a:stretch>
            <a:fillRect/>
          </a:stretch>
        </p:blipFill>
        <p:spPr>
          <a:xfrm>
            <a:off x="8768862" y="4540862"/>
            <a:ext cx="1408411" cy="850038"/>
          </a:xfrm>
          <a:prstGeom prst="rect">
            <a:avLst/>
          </a:prstGeom>
        </p:spPr>
      </p:pic>
      <p:sp>
        <p:nvSpPr>
          <p:cNvPr id="27" name="Rectangle 26">
            <a:extLst>
              <a:ext uri="{FF2B5EF4-FFF2-40B4-BE49-F238E27FC236}">
                <a16:creationId xmlns:a16="http://schemas.microsoft.com/office/drawing/2014/main" id="{E8FDC84A-758E-44D4-902D-64BF19B1B037}"/>
              </a:ext>
            </a:extLst>
          </p:cNvPr>
          <p:cNvSpPr/>
          <p:nvPr/>
        </p:nvSpPr>
        <p:spPr>
          <a:xfrm>
            <a:off x="9040665" y="4265844"/>
            <a:ext cx="837089" cy="276999"/>
          </a:xfrm>
          <a:prstGeom prst="rect">
            <a:avLst/>
          </a:prstGeom>
        </p:spPr>
        <p:txBody>
          <a:bodyPr wrap="none">
            <a:spAutoFit/>
          </a:bodyPr>
          <a:lstStyle/>
          <a:p>
            <a:r>
              <a:rPr lang="en-US" sz="1200" dirty="0">
                <a:solidFill>
                  <a:schemeClr val="bg1"/>
                </a:solidFill>
                <a:latin typeface="Montserrat" panose="00000500000000000000" pitchFamily="2" charset="0"/>
              </a:rPr>
              <a:t>Big</a:t>
            </a:r>
            <a:r>
              <a:rPr lang="en-US" sz="1200" dirty="0">
                <a:latin typeface="Montserrat" panose="00000500000000000000" pitchFamily="2" charset="0"/>
              </a:rPr>
              <a:t> </a:t>
            </a:r>
            <a:r>
              <a:rPr lang="en-US" sz="1200" dirty="0">
                <a:solidFill>
                  <a:schemeClr val="bg1"/>
                </a:solidFill>
                <a:latin typeface="Montserrat" panose="00000500000000000000" pitchFamily="2" charset="0"/>
              </a:rPr>
              <a:t>data</a:t>
            </a:r>
          </a:p>
        </p:txBody>
      </p:sp>
      <p:pic>
        <p:nvPicPr>
          <p:cNvPr id="28" name="Picture 27" descr="Proj2_DambreakInundationStatewide_Figure1.jpg">
            <a:extLst>
              <a:ext uri="{FF2B5EF4-FFF2-40B4-BE49-F238E27FC236}">
                <a16:creationId xmlns:a16="http://schemas.microsoft.com/office/drawing/2014/main" id="{56F8C81B-B1DC-4D64-A7A0-E512BA9728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00240" y="1494537"/>
            <a:ext cx="1074319" cy="732921"/>
          </a:xfrm>
          <a:prstGeom prst="rect">
            <a:avLst/>
          </a:prstGeom>
        </p:spPr>
      </p:pic>
      <p:sp>
        <p:nvSpPr>
          <p:cNvPr id="29" name="Rectangle 28">
            <a:extLst>
              <a:ext uri="{FF2B5EF4-FFF2-40B4-BE49-F238E27FC236}">
                <a16:creationId xmlns:a16="http://schemas.microsoft.com/office/drawing/2014/main" id="{7E1B8697-3317-47FD-88CC-A91104EEA81C}"/>
              </a:ext>
            </a:extLst>
          </p:cNvPr>
          <p:cNvSpPr/>
          <p:nvPr/>
        </p:nvSpPr>
        <p:spPr>
          <a:xfrm>
            <a:off x="3827513" y="1218141"/>
            <a:ext cx="2004075" cy="276999"/>
          </a:xfrm>
          <a:prstGeom prst="rect">
            <a:avLst/>
          </a:prstGeom>
        </p:spPr>
        <p:txBody>
          <a:bodyPr wrap="none">
            <a:spAutoFit/>
          </a:bodyPr>
          <a:lstStyle/>
          <a:p>
            <a:r>
              <a:rPr lang="en-US" sz="1200" dirty="0">
                <a:solidFill>
                  <a:schemeClr val="bg1"/>
                </a:solidFill>
                <a:latin typeface="Montserrat" panose="00000500000000000000" pitchFamily="2" charset="0"/>
              </a:rPr>
              <a:t>Dynamic</a:t>
            </a:r>
            <a:r>
              <a:rPr lang="en-US" sz="1200" dirty="0">
                <a:latin typeface="Montserrat" panose="00000500000000000000" pitchFamily="2" charset="0"/>
              </a:rPr>
              <a:t> </a:t>
            </a:r>
            <a:r>
              <a:rPr lang="en-US" sz="1200" dirty="0">
                <a:solidFill>
                  <a:schemeClr val="bg1"/>
                </a:solidFill>
                <a:latin typeface="Montserrat" panose="00000500000000000000" pitchFamily="2" charset="0"/>
              </a:rPr>
              <a:t>environments</a:t>
            </a:r>
          </a:p>
        </p:txBody>
      </p:sp>
      <p:sp>
        <p:nvSpPr>
          <p:cNvPr id="42" name="TextBox 41">
            <a:extLst>
              <a:ext uri="{FF2B5EF4-FFF2-40B4-BE49-F238E27FC236}">
                <a16:creationId xmlns:a16="http://schemas.microsoft.com/office/drawing/2014/main" id="{B36ADD1C-28C3-4E96-AD59-461D207FC7E8}"/>
              </a:ext>
            </a:extLst>
          </p:cNvPr>
          <p:cNvSpPr txBox="1"/>
          <p:nvPr/>
        </p:nvSpPr>
        <p:spPr>
          <a:xfrm>
            <a:off x="4894198" y="5657258"/>
            <a:ext cx="2262676" cy="400110"/>
          </a:xfrm>
          <a:prstGeom prst="rect">
            <a:avLst/>
          </a:prstGeom>
          <a:noFill/>
        </p:spPr>
        <p:txBody>
          <a:bodyPr wrap="square" rtlCol="0">
            <a:spAutoFit/>
          </a:bodyPr>
          <a:lstStyle/>
          <a:p>
            <a:pPr algn="ctr"/>
            <a:r>
              <a:rPr lang="en-US" sz="2000" dirty="0">
                <a:solidFill>
                  <a:schemeClr val="bg1"/>
                </a:solidFill>
                <a:latin typeface="Montserrat" panose="00000500000000000000" pitchFamily="2" charset="0"/>
              </a:rPr>
              <a:t>and more…!</a:t>
            </a:r>
          </a:p>
        </p:txBody>
      </p:sp>
      <p:sp>
        <p:nvSpPr>
          <p:cNvPr id="45" name="Title 1">
            <a:extLst>
              <a:ext uri="{FF2B5EF4-FFF2-40B4-BE49-F238E27FC236}">
                <a16:creationId xmlns:a16="http://schemas.microsoft.com/office/drawing/2014/main" id="{BED0AF45-9184-4851-9440-C45F3F161955}"/>
              </a:ext>
            </a:extLst>
          </p:cNvPr>
          <p:cNvSpPr>
            <a:spLocks noGrp="1"/>
          </p:cNvSpPr>
          <p:nvPr>
            <p:ph type="title"/>
          </p:nvPr>
        </p:nvSpPr>
        <p:spPr>
          <a:xfrm>
            <a:off x="466725" y="218283"/>
            <a:ext cx="10435194" cy="1127617"/>
          </a:xfrm>
        </p:spPr>
        <p:txBody>
          <a:bodyPr/>
          <a:lstStyle/>
          <a:p>
            <a:r>
              <a:rPr lang="en-US" dirty="0">
                <a:latin typeface="Montserrat" panose="00000500000000000000" pitchFamily="2" charset="0"/>
              </a:rPr>
              <a:t>Digital theme at Liverpool</a:t>
            </a:r>
          </a:p>
        </p:txBody>
      </p:sp>
      <p:pic>
        <p:nvPicPr>
          <p:cNvPr id="4" name="Picture 3">
            <a:extLst>
              <a:ext uri="{FF2B5EF4-FFF2-40B4-BE49-F238E27FC236}">
                <a16:creationId xmlns:a16="http://schemas.microsoft.com/office/drawing/2014/main" id="{7A3FA0C1-E276-49E7-8DAF-E2D7F7318F56}"/>
              </a:ext>
            </a:extLst>
          </p:cNvPr>
          <p:cNvPicPr>
            <a:picLocks noChangeAspect="1"/>
          </p:cNvPicPr>
          <p:nvPr/>
        </p:nvPicPr>
        <p:blipFill>
          <a:blip r:embed="rId14"/>
          <a:stretch>
            <a:fillRect/>
          </a:stretch>
        </p:blipFill>
        <p:spPr>
          <a:xfrm>
            <a:off x="2682412" y="2862729"/>
            <a:ext cx="1862407" cy="274372"/>
          </a:xfrm>
          <a:prstGeom prst="rect">
            <a:avLst/>
          </a:prstGeom>
        </p:spPr>
      </p:pic>
    </p:spTree>
    <p:extLst>
      <p:ext uri="{BB962C8B-B14F-4D97-AF65-F5344CB8AC3E}">
        <p14:creationId xmlns:p14="http://schemas.microsoft.com/office/powerpoint/2010/main" val="425883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flipV="1">
            <a:off x="5365433" y="2409825"/>
            <a:ext cx="1339358" cy="383708"/>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5246370" y="4833812"/>
            <a:ext cx="290221" cy="200151"/>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471213" y="3656927"/>
            <a:ext cx="589756" cy="22722"/>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76250" y="298450"/>
            <a:ext cx="10515600" cy="1325563"/>
          </a:xfrm>
        </p:spPr>
        <p:txBody>
          <a:bodyPr>
            <a:normAutofit/>
          </a:bodyPr>
          <a:lstStyle/>
          <a:p>
            <a:r>
              <a:rPr lang="en-US" sz="4000" dirty="0">
                <a:latin typeface="Montserrat" panose="00000500000000000000" pitchFamily="2" charset="0"/>
              </a:rPr>
              <a:t>Unique innovation assets at the university of Liverpool</a:t>
            </a:r>
          </a:p>
        </p:txBody>
      </p:sp>
      <p:pic>
        <p:nvPicPr>
          <p:cNvPr id="4" name="Content Placeholder 3">
            <a:extLst>
              <a:ext uri="{FF2B5EF4-FFF2-40B4-BE49-F238E27FC236}">
                <a16:creationId xmlns:a16="http://schemas.microsoft.com/office/drawing/2014/main" id="{0336708D-DA40-458B-B524-9075DB425042}"/>
              </a:ext>
            </a:extLst>
          </p:cNvPr>
          <p:cNvPicPr>
            <a:picLocks noGrp="1" noChangeAspect="1"/>
          </p:cNvPicPr>
          <p:nvPr>
            <p:ph idx="1"/>
          </p:nvPr>
        </p:nvPicPr>
        <p:blipFill>
          <a:blip r:embed="rId3"/>
          <a:stretch>
            <a:fillRect/>
          </a:stretch>
        </p:blipFill>
        <p:spPr>
          <a:xfrm>
            <a:off x="1728174" y="1539550"/>
            <a:ext cx="6427982" cy="4380415"/>
          </a:xfrm>
          <a:prstGeom prst="rect">
            <a:avLst/>
          </a:prstGeom>
        </p:spPr>
      </p:pic>
      <p:sp>
        <p:nvSpPr>
          <p:cNvPr id="5" name="TextBox 4">
            <a:extLst>
              <a:ext uri="{FF2B5EF4-FFF2-40B4-BE49-F238E27FC236}">
                <a16:creationId xmlns:a16="http://schemas.microsoft.com/office/drawing/2014/main" id="{F36252ED-8501-46B0-AAE0-71AB06B9C945}"/>
              </a:ext>
            </a:extLst>
          </p:cNvPr>
          <p:cNvSpPr txBox="1"/>
          <p:nvPr/>
        </p:nvSpPr>
        <p:spPr>
          <a:xfrm>
            <a:off x="8301152" y="1721216"/>
            <a:ext cx="2358640" cy="1169551"/>
          </a:xfrm>
          <a:prstGeom prst="rect">
            <a:avLst/>
          </a:prstGeom>
          <a:noFill/>
        </p:spPr>
        <p:txBody>
          <a:bodyPr wrap="square" rtlCol="0">
            <a:spAutoFit/>
          </a:bodyPr>
          <a:lstStyle/>
          <a:p>
            <a:r>
              <a:rPr lang="en-US" sz="1400" dirty="0">
                <a:solidFill>
                  <a:schemeClr val="bg1"/>
                </a:solidFill>
                <a:latin typeface="Montserrat" panose="00000500000000000000" pitchFamily="2" charset="0"/>
                <a:cs typeface="Arial" panose="020B0604020202020204" pitchFamily="34" charset="0"/>
              </a:rPr>
              <a:t>Opened 2017</a:t>
            </a:r>
          </a:p>
          <a:p>
            <a:pPr algn="just"/>
            <a:r>
              <a:rPr lang="en-US" sz="1400" dirty="0">
                <a:solidFill>
                  <a:schemeClr val="bg1"/>
                </a:solidFill>
                <a:latin typeface="Montserrat" panose="00000500000000000000" pitchFamily="2" charset="0"/>
                <a:cs typeface="Arial" panose="020B0604020202020204" pitchFamily="34" charset="0"/>
              </a:rPr>
              <a:t>A world-leader in the computer and robotics assisted </a:t>
            </a:r>
            <a:r>
              <a:rPr lang="en-US" sz="1400" b="1" dirty="0">
                <a:solidFill>
                  <a:schemeClr val="bg1"/>
                </a:solidFill>
                <a:latin typeface="Montserrat" panose="00000500000000000000" pitchFamily="2" charset="0"/>
                <a:cs typeface="Arial" panose="020B0604020202020204" pitchFamily="34" charset="0"/>
              </a:rPr>
              <a:t>discovery and design of materials</a:t>
            </a:r>
            <a:endParaRPr lang="en-GB" sz="1400" b="1" dirty="0">
              <a:solidFill>
                <a:schemeClr val="bg1"/>
              </a:solidFill>
              <a:latin typeface="Montserrat" panose="000005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D8FC550-0903-42D0-BB31-B475CD7B40D0}"/>
              </a:ext>
            </a:extLst>
          </p:cNvPr>
          <p:cNvSpPr txBox="1"/>
          <p:nvPr/>
        </p:nvSpPr>
        <p:spPr>
          <a:xfrm>
            <a:off x="7741465" y="3139789"/>
            <a:ext cx="2918543" cy="1384995"/>
          </a:xfrm>
          <a:prstGeom prst="rect">
            <a:avLst/>
          </a:prstGeom>
          <a:noFill/>
        </p:spPr>
        <p:txBody>
          <a:bodyPr wrap="square" rtlCol="0">
            <a:spAutoFit/>
          </a:bodyPr>
          <a:lstStyle/>
          <a:p>
            <a:pPr algn="just"/>
            <a:r>
              <a:rPr lang="en-US" sz="1400" dirty="0">
                <a:solidFill>
                  <a:schemeClr val="bg1"/>
                </a:solidFill>
                <a:latin typeface="Montserrat" panose="00000500000000000000" pitchFamily="2" charset="0"/>
                <a:cs typeface="Arial" panose="020B0604020202020204" pitchFamily="34" charset="0"/>
              </a:rPr>
              <a:t>Opened May 2022</a:t>
            </a:r>
          </a:p>
          <a:p>
            <a:pPr algn="just"/>
            <a:r>
              <a:rPr lang="en-US" sz="1400" dirty="0">
                <a:solidFill>
                  <a:schemeClr val="bg1"/>
                </a:solidFill>
                <a:latin typeface="Montserrat" panose="00000500000000000000" pitchFamily="2" charset="0"/>
                <a:cs typeface="Arial" panose="020B0604020202020204" pitchFamily="34" charset="0"/>
              </a:rPr>
              <a:t>State-of-the-art lab spaces to develop partnerships across multiple academic disciplines including </a:t>
            </a:r>
            <a:r>
              <a:rPr lang="en-US" sz="1400" b="1" dirty="0">
                <a:solidFill>
                  <a:schemeClr val="bg1"/>
                </a:solidFill>
                <a:latin typeface="Montserrat" panose="00000500000000000000" pitchFamily="2" charset="0"/>
                <a:cs typeface="Arial" panose="020B0604020202020204" pitchFamily="34" charset="0"/>
              </a:rPr>
              <a:t>robotics, AI and data analytics</a:t>
            </a:r>
            <a:endParaRPr lang="en-GB" sz="1400" b="1" dirty="0">
              <a:solidFill>
                <a:schemeClr val="bg1"/>
              </a:solidFill>
              <a:latin typeface="Montserrat"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B055CC5D-DF5E-4A62-8D88-2E81B295A499}"/>
              </a:ext>
            </a:extLst>
          </p:cNvPr>
          <p:cNvSpPr txBox="1"/>
          <p:nvPr/>
        </p:nvSpPr>
        <p:spPr>
          <a:xfrm>
            <a:off x="7001857" y="4709449"/>
            <a:ext cx="3716710" cy="1169551"/>
          </a:xfrm>
          <a:prstGeom prst="rect">
            <a:avLst/>
          </a:prstGeom>
          <a:noFill/>
        </p:spPr>
        <p:txBody>
          <a:bodyPr wrap="square" rtlCol="0">
            <a:spAutoFit/>
          </a:bodyPr>
          <a:lstStyle/>
          <a:p>
            <a:pPr algn="just"/>
            <a:r>
              <a:rPr lang="en-US" sz="1400" dirty="0">
                <a:solidFill>
                  <a:schemeClr val="bg1"/>
                </a:solidFill>
                <a:latin typeface="Montserrat" panose="00000500000000000000" pitchFamily="2" charset="0"/>
                <a:cs typeface="Arial" panose="020B0604020202020204" pitchFamily="34" charset="0"/>
              </a:rPr>
              <a:t>Established 2010 </a:t>
            </a:r>
          </a:p>
          <a:p>
            <a:pPr algn="just"/>
            <a:r>
              <a:rPr lang="en-US" sz="1400" dirty="0">
                <a:solidFill>
                  <a:schemeClr val="bg1"/>
                </a:solidFill>
                <a:latin typeface="Montserrat" panose="00000500000000000000" pitchFamily="2" charset="0"/>
                <a:cs typeface="Arial" panose="020B0604020202020204" pitchFamily="34" charset="0"/>
              </a:rPr>
              <a:t>Leading centre of virtual engineering technology integration for industrial and commercial applications including </a:t>
            </a:r>
            <a:r>
              <a:rPr lang="en-US" sz="1400" b="1" dirty="0">
                <a:solidFill>
                  <a:schemeClr val="bg1"/>
                </a:solidFill>
                <a:latin typeface="Montserrat" panose="00000500000000000000" pitchFamily="2" charset="0"/>
                <a:cs typeface="Arial" panose="020B0604020202020204" pitchFamily="34" charset="0"/>
              </a:rPr>
              <a:t>advanced modelling and simulation</a:t>
            </a:r>
            <a:endParaRPr lang="en-GB" sz="1400" dirty="0">
              <a:solidFill>
                <a:schemeClr val="bg1"/>
              </a:solidFill>
              <a:latin typeface="Montserrat" panose="000005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B4C6D540-4BAC-4753-A356-7D9D7CC09311}"/>
              </a:ext>
            </a:extLst>
          </p:cNvPr>
          <p:cNvSpPr txBox="1"/>
          <p:nvPr/>
        </p:nvSpPr>
        <p:spPr>
          <a:xfrm>
            <a:off x="2368121" y="2698705"/>
            <a:ext cx="2810933" cy="2062103"/>
          </a:xfrm>
          <a:prstGeom prst="rect">
            <a:avLst/>
          </a:prstGeom>
          <a:noFill/>
        </p:spPr>
        <p:txBody>
          <a:bodyPr wrap="square" rtlCol="0">
            <a:spAutoFit/>
          </a:bodyPr>
          <a:lstStyle/>
          <a:p>
            <a:r>
              <a:rPr lang="en-GB" sz="1600" dirty="0">
                <a:solidFill>
                  <a:schemeClr val="bg1"/>
                </a:solidFill>
                <a:latin typeface="Montserrat" panose="00000500000000000000" pitchFamily="2" charset="0"/>
              </a:rPr>
              <a:t>The University of Liverpool excels in research computation (including AI, game theory and prediction), sensors, satellite observations, life sciences and advanced materials </a:t>
            </a:r>
          </a:p>
        </p:txBody>
      </p:sp>
    </p:spTree>
    <p:extLst>
      <p:ext uri="{BB962C8B-B14F-4D97-AF65-F5344CB8AC3E}">
        <p14:creationId xmlns:p14="http://schemas.microsoft.com/office/powerpoint/2010/main" val="4292497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66725" y="236586"/>
            <a:ext cx="10515600" cy="1325563"/>
          </a:xfrm>
        </p:spPr>
        <p:txBody>
          <a:bodyPr/>
          <a:lstStyle/>
          <a:p>
            <a:r>
              <a:rPr lang="en-US" dirty="0">
                <a:latin typeface="Montserrat" panose="00000500000000000000" pitchFamily="2" charset="0"/>
              </a:rPr>
              <a:t>Why LIV.INNO matters?</a:t>
            </a:r>
          </a:p>
        </p:txBody>
      </p:sp>
      <p:sp>
        <p:nvSpPr>
          <p:cNvPr id="4" name="Content Placeholder 2">
            <a:extLst>
              <a:ext uri="{FF2B5EF4-FFF2-40B4-BE49-F238E27FC236}">
                <a16:creationId xmlns:a16="http://schemas.microsoft.com/office/drawing/2014/main" id="{2033754F-8035-4E1A-9346-572262E576EC}"/>
              </a:ext>
            </a:extLst>
          </p:cNvPr>
          <p:cNvSpPr>
            <a:spLocks noGrp="1"/>
          </p:cNvSpPr>
          <p:nvPr>
            <p:ph idx="1"/>
          </p:nvPr>
        </p:nvSpPr>
        <p:spPr>
          <a:xfrm>
            <a:off x="838200" y="2915708"/>
            <a:ext cx="10515600" cy="2985558"/>
          </a:xfrm>
        </p:spPr>
        <p:txBody>
          <a:bodyPr>
            <a:normAutofit fontScale="92500" lnSpcReduction="20000"/>
          </a:bodyPr>
          <a:lstStyle/>
          <a:p>
            <a:pPr marL="342900" indent="-342900">
              <a:lnSpc>
                <a:spcPct val="100000"/>
              </a:lnSpc>
              <a:spcAft>
                <a:spcPts val="1800"/>
              </a:spcAft>
              <a:buFont typeface="Arial" panose="020B0604020202020204" pitchFamily="34" charset="0"/>
              <a:buChar char="•"/>
            </a:pPr>
            <a:r>
              <a:rPr lang="en-GB" dirty="0">
                <a:latin typeface="Montserrat" panose="00000500000000000000" pitchFamily="2" charset="0"/>
              </a:rPr>
              <a:t>Perfectly aligned with </a:t>
            </a:r>
            <a:r>
              <a:rPr lang="en-GB" u="sng" dirty="0">
                <a:latin typeface="Montserrat" panose="00000500000000000000" pitchFamily="2" charset="0"/>
              </a:rPr>
              <a:t>institutional DIGITAL theme</a:t>
            </a:r>
            <a:r>
              <a:rPr lang="en-GB" dirty="0">
                <a:latin typeface="Montserrat" panose="00000500000000000000" pitchFamily="2" charset="0"/>
              </a:rPr>
              <a:t>, benefiting from </a:t>
            </a:r>
            <a:r>
              <a:rPr lang="en-US" dirty="0">
                <a:latin typeface="Montserrat" panose="00000500000000000000" pitchFamily="2" charset="0"/>
              </a:rPr>
              <a:t>Virtual Engineering Centre, new £12M Digital Innovation Facility, and LJMU’s robotic telescope</a:t>
            </a:r>
          </a:p>
          <a:p>
            <a:pPr marL="342900" indent="-342900">
              <a:lnSpc>
                <a:spcPct val="100000"/>
              </a:lnSpc>
              <a:spcAft>
                <a:spcPts val="1800"/>
              </a:spcAft>
              <a:buFont typeface="Arial" panose="020B0604020202020204" pitchFamily="34" charset="0"/>
              <a:buChar char="•"/>
            </a:pPr>
            <a:r>
              <a:rPr lang="en-US" dirty="0">
                <a:latin typeface="Montserrat" panose="00000500000000000000" pitchFamily="2" charset="0"/>
              </a:rPr>
              <a:t>LIV.INNO aims to become a leading Centre for Innovation in Data Intensive Science.</a:t>
            </a:r>
          </a:p>
          <a:p>
            <a:pPr marL="342900" indent="-342900">
              <a:lnSpc>
                <a:spcPct val="100000"/>
              </a:lnSpc>
              <a:spcAft>
                <a:spcPts val="1800"/>
              </a:spcAft>
              <a:buFont typeface="Arial" panose="020B0604020202020204" pitchFamily="34" charset="0"/>
              <a:buChar char="•"/>
            </a:pPr>
            <a:r>
              <a:rPr lang="en-US" dirty="0">
                <a:latin typeface="Montserrat" panose="00000500000000000000" pitchFamily="2" charset="0"/>
              </a:rPr>
              <a:t>Our research will </a:t>
            </a:r>
            <a:r>
              <a:rPr lang="en-US" u="sng" dirty="0">
                <a:latin typeface="Montserrat" panose="00000500000000000000" pitchFamily="2" charset="0"/>
              </a:rPr>
              <a:t>address big data research challenges </a:t>
            </a:r>
            <a:r>
              <a:rPr lang="en-US" dirty="0">
                <a:latin typeface="Montserrat" panose="00000500000000000000" pitchFamily="2" charset="0"/>
              </a:rPr>
              <a:t>and is expected to have a </a:t>
            </a:r>
            <a:r>
              <a:rPr lang="en-US" u="sng" dirty="0">
                <a:latin typeface="Montserrat" panose="00000500000000000000" pitchFamily="2" charset="0"/>
              </a:rPr>
              <a:t>structuring effect on Liverpool City Region</a:t>
            </a:r>
            <a:r>
              <a:rPr lang="en-US" dirty="0">
                <a:latin typeface="Montserrat" panose="00000500000000000000" pitchFamily="2" charset="0"/>
              </a:rPr>
              <a:t> with high economic and society impact.  </a:t>
            </a:r>
          </a:p>
          <a:p>
            <a:pPr marL="342900" indent="-342900">
              <a:lnSpc>
                <a:spcPct val="100000"/>
              </a:lnSpc>
              <a:spcAft>
                <a:spcPts val="1800"/>
              </a:spcAft>
              <a:buFont typeface="Arial" panose="020B0604020202020204" pitchFamily="34" charset="0"/>
              <a:buChar char="•"/>
            </a:pPr>
            <a:r>
              <a:rPr lang="en-US" dirty="0">
                <a:latin typeface="Montserrat" panose="00000500000000000000" pitchFamily="2" charset="0"/>
              </a:rPr>
              <a:t>Our structured training will </a:t>
            </a:r>
            <a:r>
              <a:rPr lang="en-US" u="sng" dirty="0">
                <a:latin typeface="Montserrat" panose="00000500000000000000" pitchFamily="2" charset="0"/>
              </a:rPr>
              <a:t>boost the employability</a:t>
            </a:r>
            <a:r>
              <a:rPr lang="en-US" dirty="0">
                <a:latin typeface="Montserrat" panose="00000500000000000000" pitchFamily="2" charset="0"/>
              </a:rPr>
              <a:t> of our students.</a:t>
            </a:r>
          </a:p>
        </p:txBody>
      </p:sp>
      <p:pic>
        <p:nvPicPr>
          <p:cNvPr id="6" name="Picture 5">
            <a:extLst>
              <a:ext uri="{FF2B5EF4-FFF2-40B4-BE49-F238E27FC236}">
                <a16:creationId xmlns:a16="http://schemas.microsoft.com/office/drawing/2014/main" id="{6EFC7928-561D-4296-855E-D82C4B2A1118}"/>
              </a:ext>
            </a:extLst>
          </p:cNvPr>
          <p:cNvPicPr>
            <a:picLocks noChangeAspect="1"/>
          </p:cNvPicPr>
          <p:nvPr/>
        </p:nvPicPr>
        <p:blipFill>
          <a:blip r:embed="rId3"/>
          <a:stretch>
            <a:fillRect/>
          </a:stretch>
        </p:blipFill>
        <p:spPr>
          <a:xfrm>
            <a:off x="2699412" y="1390325"/>
            <a:ext cx="2294467" cy="1269660"/>
          </a:xfrm>
          <a:prstGeom prst="rect">
            <a:avLst/>
          </a:prstGeom>
        </p:spPr>
      </p:pic>
      <p:pic>
        <p:nvPicPr>
          <p:cNvPr id="7" name="Picture 6">
            <a:extLst>
              <a:ext uri="{FF2B5EF4-FFF2-40B4-BE49-F238E27FC236}">
                <a16:creationId xmlns:a16="http://schemas.microsoft.com/office/drawing/2014/main" id="{EEA31C32-B115-4CA0-AB37-E70B8C00B6A8}"/>
              </a:ext>
            </a:extLst>
          </p:cNvPr>
          <p:cNvPicPr>
            <a:picLocks noChangeAspect="1"/>
          </p:cNvPicPr>
          <p:nvPr/>
        </p:nvPicPr>
        <p:blipFill>
          <a:blip r:embed="rId4"/>
          <a:stretch>
            <a:fillRect/>
          </a:stretch>
        </p:blipFill>
        <p:spPr>
          <a:xfrm>
            <a:off x="4993879" y="1390325"/>
            <a:ext cx="2383366" cy="1237517"/>
          </a:xfrm>
          <a:prstGeom prst="rect">
            <a:avLst/>
          </a:prstGeom>
        </p:spPr>
      </p:pic>
      <p:pic>
        <p:nvPicPr>
          <p:cNvPr id="8" name="Picture 7">
            <a:extLst>
              <a:ext uri="{FF2B5EF4-FFF2-40B4-BE49-F238E27FC236}">
                <a16:creationId xmlns:a16="http://schemas.microsoft.com/office/drawing/2014/main" id="{05E6B8AF-A5E2-4F5F-AF00-2927FFCEB265}"/>
              </a:ext>
            </a:extLst>
          </p:cNvPr>
          <p:cNvPicPr>
            <a:picLocks noChangeAspect="1"/>
          </p:cNvPicPr>
          <p:nvPr/>
        </p:nvPicPr>
        <p:blipFill>
          <a:blip r:embed="rId5"/>
          <a:stretch>
            <a:fillRect/>
          </a:stretch>
        </p:blipFill>
        <p:spPr>
          <a:xfrm>
            <a:off x="7377245" y="1390325"/>
            <a:ext cx="1842825" cy="1237517"/>
          </a:xfrm>
          <a:prstGeom prst="rect">
            <a:avLst/>
          </a:prstGeom>
        </p:spPr>
      </p:pic>
    </p:spTree>
    <p:extLst>
      <p:ext uri="{BB962C8B-B14F-4D97-AF65-F5344CB8AC3E}">
        <p14:creationId xmlns:p14="http://schemas.microsoft.com/office/powerpoint/2010/main" val="257908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06C3DB2-0803-4EBE-965D-18189933E51D}"/>
              </a:ext>
            </a:extLst>
          </p:cNvPr>
          <p:cNvSpPr txBox="1">
            <a:spLocks/>
          </p:cNvSpPr>
          <p:nvPr/>
        </p:nvSpPr>
        <p:spPr>
          <a:xfrm>
            <a:off x="431800" y="365125"/>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6000" b="1" i="0" kern="1200">
                <a:solidFill>
                  <a:srgbClr val="86CCE8"/>
                </a:solidFill>
                <a:latin typeface="Montserrat" pitchFamily="2" charset="77"/>
                <a:ea typeface="+mj-ea"/>
                <a:cs typeface="+mj-cs"/>
              </a:defRPr>
            </a:lvl1pPr>
          </a:lstStyle>
          <a:p>
            <a:r>
              <a:rPr lang="en-US" sz="4400" dirty="0">
                <a:solidFill>
                  <a:schemeClr val="bg1"/>
                </a:solidFill>
                <a:latin typeface="Montserrat" panose="00000500000000000000" pitchFamily="2" charset="0"/>
              </a:rPr>
              <a:t>Partnerships &amp; Industry engagement</a:t>
            </a:r>
          </a:p>
        </p:txBody>
      </p:sp>
      <p:sp>
        <p:nvSpPr>
          <p:cNvPr id="15" name="Content Placeholder 2">
            <a:extLst>
              <a:ext uri="{FF2B5EF4-FFF2-40B4-BE49-F238E27FC236}">
                <a16:creationId xmlns:a16="http://schemas.microsoft.com/office/drawing/2014/main" id="{3F97617F-05C0-4CCA-98F2-5640DA691CF4}"/>
              </a:ext>
            </a:extLst>
          </p:cNvPr>
          <p:cNvSpPr txBox="1">
            <a:spLocks/>
          </p:cNvSpPr>
          <p:nvPr/>
        </p:nvSpPr>
        <p:spPr>
          <a:xfrm>
            <a:off x="838200" y="2075821"/>
            <a:ext cx="8260080" cy="36417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2400" b="0" i="0" kern="1200">
                <a:solidFill>
                  <a:schemeClr val="bg1"/>
                </a:solidFill>
                <a:latin typeface="Montserrat Medium" pitchFamily="2" charset="77"/>
                <a:ea typeface="+mn-ea"/>
                <a:cs typeface="+mn-cs"/>
              </a:defRPr>
            </a:lvl1pPr>
            <a:lvl2pPr marL="457200" indent="0" algn="ctr"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914400" indent="0" algn="ctr" defTabSz="914400" rtl="0" eaLnBrk="1" latinLnBrk="0" hangingPunct="1">
              <a:lnSpc>
                <a:spcPct val="90000"/>
              </a:lnSpc>
              <a:spcBef>
                <a:spcPts val="0"/>
              </a:spcBef>
              <a:spcAft>
                <a:spcPts val="600"/>
              </a:spcAft>
              <a:buFont typeface="Arial" panose="020B0604020202020204" pitchFamily="34" charset="0"/>
              <a:buNone/>
              <a:defRPr sz="1800" b="0" i="0" kern="1200">
                <a:solidFill>
                  <a:schemeClr val="tx1">
                    <a:lumMod val="75000"/>
                    <a:lumOff val="25000"/>
                  </a:schemeClr>
                </a:solidFill>
                <a:latin typeface="Montserrat Medium" pitchFamily="2" charset="77"/>
                <a:ea typeface="+mn-ea"/>
                <a:cs typeface="+mn-cs"/>
              </a:defRPr>
            </a:lvl3pPr>
            <a:lvl4pPr marL="13716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4pPr>
            <a:lvl5pPr marL="18288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900" dirty="0">
                <a:latin typeface="Montserrat" panose="00000500000000000000" pitchFamily="2" charset="0"/>
              </a:rPr>
              <a:t>Long-standing collaboration between UoL and LJMU</a:t>
            </a:r>
          </a:p>
          <a:p>
            <a:pPr marL="285750" indent="-285750">
              <a:lnSpc>
                <a:spcPct val="100000"/>
              </a:lnSpc>
              <a:buFont typeface="Arial" panose="020B0604020202020204" pitchFamily="34" charset="0"/>
              <a:buChar char="•"/>
            </a:pPr>
            <a:endParaRPr lang="en-US" sz="1900" dirty="0">
              <a:latin typeface="Montserrat" panose="00000500000000000000" pitchFamily="2" charset="0"/>
            </a:endParaRPr>
          </a:p>
          <a:p>
            <a:pPr marL="285750" indent="-285750">
              <a:lnSpc>
                <a:spcPct val="100000"/>
              </a:lnSpc>
              <a:buFont typeface="Arial" panose="020B0604020202020204" pitchFamily="34" charset="0"/>
              <a:buChar char="•"/>
            </a:pPr>
            <a:r>
              <a:rPr lang="en-US" sz="1900" dirty="0">
                <a:latin typeface="Montserrat" panose="00000500000000000000" pitchFamily="2" charset="0"/>
              </a:rPr>
              <a:t>Strategic partnership with STFC Daresbury </a:t>
            </a:r>
          </a:p>
          <a:p>
            <a:pPr marL="285750" indent="-285750">
              <a:lnSpc>
                <a:spcPct val="100000"/>
              </a:lnSpc>
              <a:buFont typeface="Arial" panose="020B0604020202020204" pitchFamily="34" charset="0"/>
              <a:buChar char="•"/>
            </a:pPr>
            <a:endParaRPr lang="en-US" sz="1900" dirty="0">
              <a:latin typeface="Montserrat" panose="00000500000000000000" pitchFamily="2" charset="0"/>
            </a:endParaRPr>
          </a:p>
          <a:p>
            <a:pPr marL="285750" indent="-285750">
              <a:lnSpc>
                <a:spcPct val="100000"/>
              </a:lnSpc>
              <a:buFont typeface="Arial" panose="020B0604020202020204" pitchFamily="34" charset="0"/>
              <a:buChar char="•"/>
            </a:pPr>
            <a:r>
              <a:rPr lang="en-GB" sz="1900" dirty="0">
                <a:latin typeface="Montserrat" panose="00000500000000000000" pitchFamily="2" charset="0"/>
              </a:rPr>
              <a:t>Strong links with research centres and SMEs. </a:t>
            </a:r>
          </a:p>
          <a:p>
            <a:pPr>
              <a:lnSpc>
                <a:spcPct val="100000"/>
              </a:lnSpc>
            </a:pPr>
            <a:endParaRPr lang="en-GB" sz="1000" dirty="0">
              <a:latin typeface="Montserrat" panose="00000500000000000000" pitchFamily="2" charset="0"/>
            </a:endParaRPr>
          </a:p>
          <a:p>
            <a:pPr>
              <a:lnSpc>
                <a:spcPct val="100000"/>
              </a:lnSpc>
            </a:pPr>
            <a:r>
              <a:rPr lang="en-US" sz="1900" b="1" dirty="0">
                <a:effectLst/>
                <a:latin typeface="Montserrat" panose="00000500000000000000" pitchFamily="2" charset="0"/>
                <a:ea typeface="Arial" panose="020B0604020202020204" pitchFamily="34" charset="0"/>
              </a:rPr>
              <a:t>Partners</a:t>
            </a:r>
            <a:r>
              <a:rPr lang="en-US" sz="1900" dirty="0">
                <a:effectLst/>
                <a:latin typeface="Montserrat" panose="00000500000000000000" pitchFamily="2" charset="0"/>
                <a:ea typeface="Arial" panose="020B0604020202020204" pitchFamily="34" charset="0"/>
              </a:rPr>
              <a:t> co-define PhD projects, act as co-supervisors and mentors, and provide important input to LIV.INNO management. </a:t>
            </a:r>
          </a:p>
          <a:p>
            <a:pPr>
              <a:lnSpc>
                <a:spcPct val="100000"/>
              </a:lnSpc>
            </a:pPr>
            <a:endParaRPr lang="en-US" sz="1800" dirty="0">
              <a:latin typeface="Montserrat" panose="00000500000000000000" pitchFamily="2" charset="0"/>
              <a:ea typeface="Arial" panose="020B0604020202020204" pitchFamily="34" charset="0"/>
            </a:endParaRPr>
          </a:p>
        </p:txBody>
      </p:sp>
      <p:pic>
        <p:nvPicPr>
          <p:cNvPr id="2050" name="Picture 2" descr="Liverpool Science Park supports customers throughout lockdown – Liverpool  Science Park">
            <a:extLst>
              <a:ext uri="{FF2B5EF4-FFF2-40B4-BE49-F238E27FC236}">
                <a16:creationId xmlns:a16="http://schemas.microsoft.com/office/drawing/2014/main" id="{DF81C28F-F729-4F3D-B8EE-4A5A109FE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9" y="5337239"/>
            <a:ext cx="2577278" cy="108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NY88166\Desktop\Selection\Training 1.jpg">
            <a:extLst>
              <a:ext uri="{FF2B5EF4-FFF2-40B4-BE49-F238E27FC236}">
                <a16:creationId xmlns:a16="http://schemas.microsoft.com/office/drawing/2014/main" id="{0CE21A51-2255-443D-817D-09ED122683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4" t="31699" r="7949" b="7658"/>
          <a:stretch/>
        </p:blipFill>
        <p:spPr bwMode="auto">
          <a:xfrm>
            <a:off x="3484697" y="5337175"/>
            <a:ext cx="2287453" cy="10826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and white sticker on a metal pole&#10;&#10;Description automatically generated with low confidence">
            <a:extLst>
              <a:ext uri="{FF2B5EF4-FFF2-40B4-BE49-F238E27FC236}">
                <a16:creationId xmlns:a16="http://schemas.microsoft.com/office/drawing/2014/main" id="{721801B0-4FA4-4EA3-B577-79A3475B07B0}"/>
              </a:ext>
            </a:extLst>
          </p:cNvPr>
          <p:cNvPicPr>
            <a:picLocks noChangeAspect="1"/>
          </p:cNvPicPr>
          <p:nvPr/>
        </p:nvPicPr>
        <p:blipFill rotWithShape="1">
          <a:blip r:embed="rId5">
            <a:extLst>
              <a:ext uri="{28A0092B-C50C-407E-A947-70E740481C1C}">
                <a14:useLocalDpi xmlns:a14="http://schemas.microsoft.com/office/drawing/2010/main" val="0"/>
              </a:ext>
            </a:extLst>
          </a:blip>
          <a:srcRect t="25997" r="7739" b="10829"/>
          <a:stretch/>
        </p:blipFill>
        <p:spPr>
          <a:xfrm>
            <a:off x="5772150" y="5337175"/>
            <a:ext cx="2371725" cy="1082655"/>
          </a:xfrm>
          <a:prstGeom prst="rect">
            <a:avLst/>
          </a:prstGeom>
        </p:spPr>
      </p:pic>
    </p:spTree>
    <p:extLst>
      <p:ext uri="{BB962C8B-B14F-4D97-AF65-F5344CB8AC3E}">
        <p14:creationId xmlns:p14="http://schemas.microsoft.com/office/powerpoint/2010/main" val="1038578355"/>
      </p:ext>
    </p:extLst>
  </p:cSld>
  <p:clrMapOvr>
    <a:masterClrMapping/>
  </p:clrMapOvr>
  <mc:AlternateContent xmlns:mc="http://schemas.openxmlformats.org/markup-compatibility/2006" xmlns:p14="http://schemas.microsoft.com/office/powerpoint/2010/main">
    <mc:Choice Requires="p14">
      <p:transition spd="slow" p14:dur="2000" advTm="3000000"/>
    </mc:Choice>
    <mc:Fallback xmlns="">
      <p:transition spd="slow" advTm="300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91066" y="335378"/>
            <a:ext cx="11269134" cy="1325563"/>
          </a:xfrm>
        </p:spPr>
        <p:txBody>
          <a:bodyPr/>
          <a:lstStyle/>
          <a:p>
            <a:r>
              <a:rPr lang="en-US" dirty="0">
                <a:latin typeface="Montserrat" panose="00000500000000000000" pitchFamily="2" charset="0"/>
              </a:rPr>
              <a:t>How do we collaborate and engage with industry? </a:t>
            </a:r>
          </a:p>
        </p:txBody>
      </p:sp>
      <p:sp>
        <p:nvSpPr>
          <p:cNvPr id="7" name="Rectangle 6"/>
          <p:cNvSpPr/>
          <p:nvPr/>
        </p:nvSpPr>
        <p:spPr>
          <a:xfrm>
            <a:off x="233821" y="1994655"/>
            <a:ext cx="3528068" cy="461665"/>
          </a:xfrm>
          <a:prstGeom prst="rect">
            <a:avLst/>
          </a:prstGeom>
        </p:spPr>
        <p:txBody>
          <a:bodyPr wrap="square">
            <a:spAutoFit/>
          </a:bodyPr>
          <a:lstStyle/>
          <a:p>
            <a:pPr algn="ctr">
              <a:spcAft>
                <a:spcPts val="0"/>
              </a:spcAft>
            </a:pPr>
            <a:r>
              <a:rPr lang="en-GB" sz="2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Collaborative R&amp;D</a:t>
            </a:r>
          </a:p>
        </p:txBody>
      </p:sp>
      <p:sp>
        <p:nvSpPr>
          <p:cNvPr id="8" name="Rectangle 7"/>
          <p:cNvSpPr/>
          <p:nvPr/>
        </p:nvSpPr>
        <p:spPr>
          <a:xfrm>
            <a:off x="5680405" y="1765820"/>
            <a:ext cx="3336170" cy="461665"/>
          </a:xfrm>
          <a:prstGeom prst="rect">
            <a:avLst/>
          </a:prstGeom>
        </p:spPr>
        <p:txBody>
          <a:bodyPr wrap="none">
            <a:spAutoFit/>
          </a:bodyPr>
          <a:lstStyle/>
          <a:p>
            <a:pPr algn="ctr">
              <a:spcAft>
                <a:spcPts val="0"/>
              </a:spcAft>
            </a:pPr>
            <a:r>
              <a:rPr lang="en-GB" sz="2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Industry workshops</a:t>
            </a:r>
          </a:p>
        </p:txBody>
      </p:sp>
      <p:sp>
        <p:nvSpPr>
          <p:cNvPr id="9" name="Rectangle 8"/>
          <p:cNvSpPr/>
          <p:nvPr/>
        </p:nvSpPr>
        <p:spPr>
          <a:xfrm>
            <a:off x="2962275" y="3434205"/>
            <a:ext cx="3053227" cy="830997"/>
          </a:xfrm>
          <a:prstGeom prst="rect">
            <a:avLst/>
          </a:prstGeom>
        </p:spPr>
        <p:txBody>
          <a:bodyPr wrap="square">
            <a:spAutoFit/>
          </a:bodyPr>
          <a:lstStyle/>
          <a:p>
            <a:pPr algn="ctr">
              <a:spcAft>
                <a:spcPts val="0"/>
              </a:spcAft>
            </a:pPr>
            <a:r>
              <a:rPr lang="en-GB" sz="2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Spin-outs &amp; commercialisation</a:t>
            </a:r>
          </a:p>
        </p:txBody>
      </p:sp>
      <p:sp>
        <p:nvSpPr>
          <p:cNvPr id="10" name="Rectangle 9"/>
          <p:cNvSpPr/>
          <p:nvPr/>
        </p:nvSpPr>
        <p:spPr>
          <a:xfrm>
            <a:off x="8363137" y="3676022"/>
            <a:ext cx="3330388" cy="461665"/>
          </a:xfrm>
          <a:prstGeom prst="rect">
            <a:avLst/>
          </a:prstGeom>
        </p:spPr>
        <p:txBody>
          <a:bodyPr wrap="square">
            <a:spAutoFit/>
          </a:bodyPr>
          <a:lstStyle/>
          <a:p>
            <a:pPr algn="ctr">
              <a:spcAft>
                <a:spcPts val="0"/>
              </a:spcAft>
            </a:pPr>
            <a:r>
              <a:rPr lang="en-GB" sz="24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Student projects</a:t>
            </a:r>
          </a:p>
        </p:txBody>
      </p:sp>
      <p:pic>
        <p:nvPicPr>
          <p:cNvPr id="11" name="Picture 10"/>
          <p:cNvPicPr>
            <a:picLocks noChangeAspect="1"/>
          </p:cNvPicPr>
          <p:nvPr/>
        </p:nvPicPr>
        <p:blipFill>
          <a:blip r:embed="rId3"/>
          <a:stretch>
            <a:fillRect/>
          </a:stretch>
        </p:blipFill>
        <p:spPr>
          <a:xfrm>
            <a:off x="1110152" y="2577905"/>
            <a:ext cx="1604403" cy="1416439"/>
          </a:xfrm>
          <a:prstGeom prst="rect">
            <a:avLst/>
          </a:prstGeom>
        </p:spPr>
      </p:pic>
      <p:pic>
        <p:nvPicPr>
          <p:cNvPr id="14" name="Picture 13"/>
          <p:cNvPicPr>
            <a:picLocks noChangeAspect="1"/>
          </p:cNvPicPr>
          <p:nvPr/>
        </p:nvPicPr>
        <p:blipFill>
          <a:blip r:embed="rId4"/>
          <a:stretch>
            <a:fillRect/>
          </a:stretch>
        </p:blipFill>
        <p:spPr>
          <a:xfrm>
            <a:off x="8517252" y="4137404"/>
            <a:ext cx="2974096" cy="1378899"/>
          </a:xfrm>
          <a:prstGeom prst="rect">
            <a:avLst/>
          </a:prstGeom>
        </p:spPr>
      </p:pic>
      <p:pic>
        <p:nvPicPr>
          <p:cNvPr id="3" name="Picture 2">
            <a:extLst>
              <a:ext uri="{FF2B5EF4-FFF2-40B4-BE49-F238E27FC236}">
                <a16:creationId xmlns:a16="http://schemas.microsoft.com/office/drawing/2014/main" id="{112E3FB7-54BE-4C46-AB90-65CC959F94E8}"/>
              </a:ext>
            </a:extLst>
          </p:cNvPr>
          <p:cNvPicPr>
            <a:picLocks noChangeAspect="1"/>
          </p:cNvPicPr>
          <p:nvPr/>
        </p:nvPicPr>
        <p:blipFill>
          <a:blip r:embed="rId5"/>
          <a:stretch>
            <a:fillRect/>
          </a:stretch>
        </p:blipFill>
        <p:spPr>
          <a:xfrm>
            <a:off x="6367927" y="2331873"/>
            <a:ext cx="1901549" cy="1424326"/>
          </a:xfrm>
          <a:prstGeom prst="rect">
            <a:avLst/>
          </a:prstGeom>
        </p:spPr>
      </p:pic>
      <p:pic>
        <p:nvPicPr>
          <p:cNvPr id="5" name="Picture 4">
            <a:extLst>
              <a:ext uri="{FF2B5EF4-FFF2-40B4-BE49-F238E27FC236}">
                <a16:creationId xmlns:a16="http://schemas.microsoft.com/office/drawing/2014/main" id="{B642051C-1D23-4924-9087-1890AFF609B5}"/>
              </a:ext>
            </a:extLst>
          </p:cNvPr>
          <p:cNvPicPr>
            <a:picLocks noChangeAspect="1"/>
          </p:cNvPicPr>
          <p:nvPr/>
        </p:nvPicPr>
        <p:blipFill>
          <a:blip r:embed="rId6"/>
          <a:stretch>
            <a:fillRect/>
          </a:stretch>
        </p:blipFill>
        <p:spPr>
          <a:xfrm>
            <a:off x="3309294" y="4331907"/>
            <a:ext cx="2359188" cy="1325564"/>
          </a:xfrm>
          <a:prstGeom prst="rect">
            <a:avLst/>
          </a:prstGeom>
        </p:spPr>
      </p:pic>
    </p:spTree>
    <p:extLst>
      <p:ext uri="{BB962C8B-B14F-4D97-AF65-F5344CB8AC3E}">
        <p14:creationId xmlns:p14="http://schemas.microsoft.com/office/powerpoint/2010/main" val="93118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a:xfrm>
            <a:off x="448733" y="288925"/>
            <a:ext cx="11421534" cy="1325563"/>
          </a:xfrm>
        </p:spPr>
        <p:txBody>
          <a:bodyPr/>
          <a:lstStyle/>
          <a:p>
            <a:r>
              <a:rPr lang="en-US" dirty="0">
                <a:latin typeface="Montserrat" panose="00000500000000000000" pitchFamily="2" charset="0"/>
              </a:rPr>
              <a:t>Pathway to knowledge exchange and innovation at Liverpool Physics</a:t>
            </a:r>
          </a:p>
        </p:txBody>
      </p:sp>
      <p:grpSp>
        <p:nvGrpSpPr>
          <p:cNvPr id="138" name="Group 137">
            <a:extLst>
              <a:ext uri="{FF2B5EF4-FFF2-40B4-BE49-F238E27FC236}">
                <a16:creationId xmlns:a16="http://schemas.microsoft.com/office/drawing/2014/main" id="{EDE737FC-6C21-4839-98F7-48C5B9AD4EA4}"/>
              </a:ext>
            </a:extLst>
          </p:cNvPr>
          <p:cNvGrpSpPr/>
          <p:nvPr/>
        </p:nvGrpSpPr>
        <p:grpSpPr>
          <a:xfrm>
            <a:off x="1569153" y="1714784"/>
            <a:ext cx="9567334" cy="4304396"/>
            <a:chOff x="1295400" y="1596769"/>
            <a:chExt cx="9567334" cy="4304396"/>
          </a:xfrm>
        </p:grpSpPr>
        <p:cxnSp>
          <p:nvCxnSpPr>
            <p:cNvPr id="80" name="Shape 126">
              <a:extLst>
                <a:ext uri="{FF2B5EF4-FFF2-40B4-BE49-F238E27FC236}">
                  <a16:creationId xmlns:a16="http://schemas.microsoft.com/office/drawing/2014/main" id="{E3FEDB96-E4A9-4840-BEB3-E2ABEA03D5B8}"/>
                </a:ext>
              </a:extLst>
            </p:cNvPr>
            <p:cNvCxnSpPr/>
            <p:nvPr/>
          </p:nvCxnSpPr>
          <p:spPr>
            <a:xfrm flipH="1">
              <a:off x="5148481" y="2378340"/>
              <a:ext cx="4606" cy="3478019"/>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1" name="Shape 126">
              <a:extLst>
                <a:ext uri="{FF2B5EF4-FFF2-40B4-BE49-F238E27FC236}">
                  <a16:creationId xmlns:a16="http://schemas.microsoft.com/office/drawing/2014/main" id="{68A49265-6D18-4E55-8000-4CD7860C6D3F}"/>
                </a:ext>
              </a:extLst>
            </p:cNvPr>
            <p:cNvCxnSpPr/>
            <p:nvPr/>
          </p:nvCxnSpPr>
          <p:spPr>
            <a:xfrm flipH="1">
              <a:off x="8609898" y="2427055"/>
              <a:ext cx="13411" cy="3429304"/>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2" name="Shape 125">
              <a:extLst>
                <a:ext uri="{FF2B5EF4-FFF2-40B4-BE49-F238E27FC236}">
                  <a16:creationId xmlns:a16="http://schemas.microsoft.com/office/drawing/2014/main" id="{A37C01D5-A86E-4DD0-9FE6-158E3B467E03}"/>
                </a:ext>
              </a:extLst>
            </p:cNvPr>
            <p:cNvCxnSpPr/>
            <p:nvPr/>
          </p:nvCxnSpPr>
          <p:spPr>
            <a:xfrm>
              <a:off x="3720474" y="2378340"/>
              <a:ext cx="29946" cy="3478019"/>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3" name="Shape 132">
              <a:extLst>
                <a:ext uri="{FF2B5EF4-FFF2-40B4-BE49-F238E27FC236}">
                  <a16:creationId xmlns:a16="http://schemas.microsoft.com/office/drawing/2014/main" id="{B51B2318-433D-484C-91D6-96ACABF4C255}"/>
                </a:ext>
              </a:extLst>
            </p:cNvPr>
            <p:cNvCxnSpPr/>
            <p:nvPr/>
          </p:nvCxnSpPr>
          <p:spPr>
            <a:xfrm flipH="1">
              <a:off x="1793169" y="2378340"/>
              <a:ext cx="14748" cy="3478019"/>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4" name="Shape 126">
              <a:extLst>
                <a:ext uri="{FF2B5EF4-FFF2-40B4-BE49-F238E27FC236}">
                  <a16:creationId xmlns:a16="http://schemas.microsoft.com/office/drawing/2014/main" id="{ED368FF9-5ED4-447D-A2C3-0B3035A17CBA}"/>
                </a:ext>
              </a:extLst>
            </p:cNvPr>
            <p:cNvCxnSpPr/>
            <p:nvPr/>
          </p:nvCxnSpPr>
          <p:spPr>
            <a:xfrm flipH="1">
              <a:off x="2611121" y="2276429"/>
              <a:ext cx="1930" cy="3565506"/>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5" name="Shape 127">
              <a:extLst>
                <a:ext uri="{FF2B5EF4-FFF2-40B4-BE49-F238E27FC236}">
                  <a16:creationId xmlns:a16="http://schemas.microsoft.com/office/drawing/2014/main" id="{479A7D6D-D419-466C-AD24-17A0EB92C0D0}"/>
                </a:ext>
              </a:extLst>
            </p:cNvPr>
            <p:cNvCxnSpPr/>
            <p:nvPr/>
          </p:nvCxnSpPr>
          <p:spPr>
            <a:xfrm>
              <a:off x="10378898" y="2089863"/>
              <a:ext cx="14496" cy="3766496"/>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6" name="Shape 129">
              <a:extLst>
                <a:ext uri="{FF2B5EF4-FFF2-40B4-BE49-F238E27FC236}">
                  <a16:creationId xmlns:a16="http://schemas.microsoft.com/office/drawing/2014/main" id="{BE739FE5-FD4F-40B0-9087-71C709713351}"/>
                </a:ext>
              </a:extLst>
            </p:cNvPr>
            <p:cNvCxnSpPr/>
            <p:nvPr/>
          </p:nvCxnSpPr>
          <p:spPr>
            <a:xfrm>
              <a:off x="9125334" y="2024138"/>
              <a:ext cx="10895" cy="3832221"/>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7" name="Shape 130">
              <a:extLst>
                <a:ext uri="{FF2B5EF4-FFF2-40B4-BE49-F238E27FC236}">
                  <a16:creationId xmlns:a16="http://schemas.microsoft.com/office/drawing/2014/main" id="{79FAFD8D-0948-47FA-8343-CEAD14FE1F30}"/>
                </a:ext>
              </a:extLst>
            </p:cNvPr>
            <p:cNvCxnSpPr/>
            <p:nvPr/>
          </p:nvCxnSpPr>
          <p:spPr>
            <a:xfrm>
              <a:off x="6931341" y="2246045"/>
              <a:ext cx="37983" cy="3655120"/>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cxnSp>
          <p:nvCxnSpPr>
            <p:cNvPr id="88" name="Shape 131">
              <a:extLst>
                <a:ext uri="{FF2B5EF4-FFF2-40B4-BE49-F238E27FC236}">
                  <a16:creationId xmlns:a16="http://schemas.microsoft.com/office/drawing/2014/main" id="{4FB2E824-A5E0-48DE-982B-55EEE5DE2ECC}"/>
                </a:ext>
              </a:extLst>
            </p:cNvPr>
            <p:cNvCxnSpPr/>
            <p:nvPr/>
          </p:nvCxnSpPr>
          <p:spPr>
            <a:xfrm>
              <a:off x="7572185" y="2089863"/>
              <a:ext cx="0" cy="3714153"/>
            </a:xfrm>
            <a:prstGeom prst="straightConnector1">
              <a:avLst/>
            </a:prstGeom>
            <a:noFill/>
            <a:ln w="3175" cap="flat" cmpd="sng">
              <a:solidFill>
                <a:schemeClr val="accent4">
                  <a:lumMod val="60000"/>
                  <a:lumOff val="40000"/>
                </a:schemeClr>
              </a:solidFill>
              <a:prstDash val="sysDash"/>
              <a:round/>
              <a:headEnd type="none" w="med" len="med"/>
              <a:tailEnd type="none" w="med" len="med"/>
            </a:ln>
          </p:spPr>
        </p:cxnSp>
        <p:sp>
          <p:nvSpPr>
            <p:cNvPr id="89" name="Rectangle 88">
              <a:extLst>
                <a:ext uri="{FF2B5EF4-FFF2-40B4-BE49-F238E27FC236}">
                  <a16:creationId xmlns:a16="http://schemas.microsoft.com/office/drawing/2014/main" id="{4CFFA6FF-5E8B-43E7-AA4D-CD10EAB7B010}"/>
                </a:ext>
              </a:extLst>
            </p:cNvPr>
            <p:cNvSpPr/>
            <p:nvPr/>
          </p:nvSpPr>
          <p:spPr>
            <a:xfrm>
              <a:off x="1295401" y="1596769"/>
              <a:ext cx="9480686" cy="986188"/>
            </a:xfrm>
            <a:prstGeom prst="rect">
              <a:avLst/>
            </a:prstGeom>
            <a:solidFill>
              <a:srgbClr val="B4B6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0" name="Shape 115">
              <a:extLst>
                <a:ext uri="{FF2B5EF4-FFF2-40B4-BE49-F238E27FC236}">
                  <a16:creationId xmlns:a16="http://schemas.microsoft.com/office/drawing/2014/main" id="{BECB992D-23FE-4B17-8ADA-82580307DE0D}"/>
                </a:ext>
              </a:extLst>
            </p:cNvPr>
            <p:cNvSpPr/>
            <p:nvPr/>
          </p:nvSpPr>
          <p:spPr>
            <a:xfrm>
              <a:off x="1819048" y="1714784"/>
              <a:ext cx="1754718" cy="663556"/>
            </a:xfrm>
            <a:prstGeom prst="chevron">
              <a:avLst>
                <a:gd name="adj" fmla="val 29602"/>
              </a:avLst>
            </a:prstGeom>
            <a:solidFill>
              <a:schemeClr val="bg1"/>
            </a:solidFill>
            <a:ln w="25400" cap="flat" cmpd="sng">
              <a:solidFill>
                <a:srgbClr val="00947E"/>
              </a:solidFill>
              <a:prstDash val="solid"/>
              <a:round/>
              <a:headEnd type="none" w="med" len="med"/>
              <a:tailEnd type="none" w="med" len="med"/>
            </a:ln>
          </p:spPr>
          <p:txBody>
            <a:bodyPr lIns="91425" tIns="91425" rIns="91425" bIns="91425" anchor="ctr" anchorCtr="0">
              <a:noAutofit/>
            </a:bodyPr>
            <a:lstStyle/>
            <a:p>
              <a:pPr algn="ctr"/>
              <a:r>
                <a:rPr lang="en-GB" sz="1500" b="1" dirty="0">
                  <a:solidFill>
                    <a:srgbClr val="00947E"/>
                  </a:solidFill>
                </a:rPr>
                <a:t>Basic &amp; Applied Research</a:t>
              </a:r>
              <a:endParaRPr sz="1500" b="1" dirty="0">
                <a:solidFill>
                  <a:srgbClr val="00947E"/>
                </a:solidFill>
              </a:endParaRPr>
            </a:p>
          </p:txBody>
        </p:sp>
        <p:sp>
          <p:nvSpPr>
            <p:cNvPr id="91" name="Shape 115">
              <a:extLst>
                <a:ext uri="{FF2B5EF4-FFF2-40B4-BE49-F238E27FC236}">
                  <a16:creationId xmlns:a16="http://schemas.microsoft.com/office/drawing/2014/main" id="{F48E0FB1-DFB5-4E42-9978-45B20F77BA7D}"/>
                </a:ext>
              </a:extLst>
            </p:cNvPr>
            <p:cNvSpPr/>
            <p:nvPr/>
          </p:nvSpPr>
          <p:spPr>
            <a:xfrm>
              <a:off x="3503894" y="1714784"/>
              <a:ext cx="1736118" cy="663556"/>
            </a:xfrm>
            <a:prstGeom prst="chevron">
              <a:avLst>
                <a:gd name="adj" fmla="val 29602"/>
              </a:avLst>
            </a:prstGeom>
            <a:solidFill>
              <a:schemeClr val="bg1"/>
            </a:solidFill>
            <a:ln w="25400" cap="flat" cmpd="sng">
              <a:solidFill>
                <a:srgbClr val="00947E"/>
              </a:solidFill>
              <a:prstDash val="solid"/>
              <a:round/>
              <a:headEnd type="none" w="med" len="med"/>
              <a:tailEnd type="none" w="med" len="med"/>
            </a:ln>
          </p:spPr>
          <p:txBody>
            <a:bodyPr lIns="91425" tIns="91425" rIns="91425" bIns="91425" anchor="ctr" anchorCtr="0">
              <a:noAutofit/>
            </a:bodyPr>
            <a:lstStyle/>
            <a:p>
              <a:pPr algn="ctr"/>
              <a:r>
                <a:rPr lang="en-GB" sz="1500" b="1" dirty="0">
                  <a:solidFill>
                    <a:srgbClr val="00947E"/>
                  </a:solidFill>
                </a:rPr>
                <a:t>Feasibility &amp; Development</a:t>
              </a:r>
              <a:endParaRPr sz="1500" b="1" dirty="0">
                <a:solidFill>
                  <a:srgbClr val="00947E"/>
                </a:solidFill>
              </a:endParaRPr>
            </a:p>
          </p:txBody>
        </p:sp>
        <p:sp>
          <p:nvSpPr>
            <p:cNvPr id="92" name="Shape 115">
              <a:extLst>
                <a:ext uri="{FF2B5EF4-FFF2-40B4-BE49-F238E27FC236}">
                  <a16:creationId xmlns:a16="http://schemas.microsoft.com/office/drawing/2014/main" id="{B8B4D687-3C6D-487E-8A74-C44AB21FB781}"/>
                </a:ext>
              </a:extLst>
            </p:cNvPr>
            <p:cNvSpPr/>
            <p:nvPr/>
          </p:nvSpPr>
          <p:spPr>
            <a:xfrm>
              <a:off x="5170141" y="1714784"/>
              <a:ext cx="2318254" cy="663556"/>
            </a:xfrm>
            <a:prstGeom prst="chevron">
              <a:avLst>
                <a:gd name="adj" fmla="val 29602"/>
              </a:avLst>
            </a:prstGeom>
            <a:solidFill>
              <a:schemeClr val="bg1"/>
            </a:solidFill>
            <a:ln w="25400" cap="flat" cmpd="sng">
              <a:solidFill>
                <a:srgbClr val="00947E"/>
              </a:solidFill>
              <a:prstDash val="solid"/>
              <a:round/>
              <a:headEnd type="none" w="med" len="med"/>
              <a:tailEnd type="none" w="med" len="med"/>
            </a:ln>
          </p:spPr>
          <p:txBody>
            <a:bodyPr lIns="91425" tIns="91425" rIns="91425" bIns="91425" anchor="ctr" anchorCtr="0">
              <a:noAutofit/>
            </a:bodyPr>
            <a:lstStyle/>
            <a:p>
              <a:pPr algn="ctr"/>
              <a:r>
                <a:rPr lang="en-GB" sz="1500" b="1" dirty="0">
                  <a:solidFill>
                    <a:srgbClr val="00947E"/>
                  </a:solidFill>
                </a:rPr>
                <a:t>Demonstration</a:t>
              </a:r>
              <a:endParaRPr sz="1500" b="1" dirty="0">
                <a:solidFill>
                  <a:srgbClr val="00947E"/>
                </a:solidFill>
              </a:endParaRPr>
            </a:p>
          </p:txBody>
        </p:sp>
        <p:sp>
          <p:nvSpPr>
            <p:cNvPr id="93" name="Shape 115">
              <a:extLst>
                <a:ext uri="{FF2B5EF4-FFF2-40B4-BE49-F238E27FC236}">
                  <a16:creationId xmlns:a16="http://schemas.microsoft.com/office/drawing/2014/main" id="{C5959F4C-8FA5-4825-856D-10AB08A715E5}"/>
                </a:ext>
              </a:extLst>
            </p:cNvPr>
            <p:cNvSpPr/>
            <p:nvPr/>
          </p:nvSpPr>
          <p:spPr>
            <a:xfrm>
              <a:off x="7425279" y="1714784"/>
              <a:ext cx="1514795" cy="663556"/>
            </a:xfrm>
            <a:prstGeom prst="chevron">
              <a:avLst>
                <a:gd name="adj" fmla="val 29602"/>
              </a:avLst>
            </a:prstGeom>
            <a:solidFill>
              <a:schemeClr val="bg1"/>
            </a:solidFill>
            <a:ln w="25400" cap="flat" cmpd="sng">
              <a:solidFill>
                <a:srgbClr val="00947E"/>
              </a:solidFill>
              <a:prstDash val="solid"/>
              <a:round/>
              <a:headEnd type="none" w="med" len="med"/>
              <a:tailEnd type="none" w="med" len="med"/>
            </a:ln>
          </p:spPr>
          <p:txBody>
            <a:bodyPr lIns="91425" tIns="91425" rIns="91425" bIns="91425" anchor="ctr" anchorCtr="0">
              <a:noAutofit/>
            </a:bodyPr>
            <a:lstStyle/>
            <a:p>
              <a:pPr algn="ctr"/>
              <a:r>
                <a:rPr lang="en-GB" sz="1500" b="1" dirty="0">
                  <a:solidFill>
                    <a:srgbClr val="00947E"/>
                  </a:solidFill>
                </a:rPr>
                <a:t>Adoption</a:t>
              </a:r>
              <a:endParaRPr sz="1500" b="1" dirty="0">
                <a:solidFill>
                  <a:srgbClr val="00947E"/>
                </a:solidFill>
              </a:endParaRPr>
            </a:p>
          </p:txBody>
        </p:sp>
        <p:sp>
          <p:nvSpPr>
            <p:cNvPr id="94" name="Rectangle 93">
              <a:extLst>
                <a:ext uri="{FF2B5EF4-FFF2-40B4-BE49-F238E27FC236}">
                  <a16:creationId xmlns:a16="http://schemas.microsoft.com/office/drawing/2014/main" id="{61289201-8513-4F05-9B88-8195CB402929}"/>
                </a:ext>
              </a:extLst>
            </p:cNvPr>
            <p:cNvSpPr/>
            <p:nvPr/>
          </p:nvSpPr>
          <p:spPr>
            <a:xfrm>
              <a:off x="1295400" y="4996631"/>
              <a:ext cx="9567334" cy="859727"/>
            </a:xfrm>
            <a:prstGeom prst="rect">
              <a:avLst/>
            </a:prstGeom>
            <a:solidFill>
              <a:srgbClr val="B4B6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5" name="Rounded Rectangular Callout 199">
              <a:extLst>
                <a:ext uri="{FF2B5EF4-FFF2-40B4-BE49-F238E27FC236}">
                  <a16:creationId xmlns:a16="http://schemas.microsoft.com/office/drawing/2014/main" id="{9A2819A8-3BF3-4F4F-917C-2F855A3AEE85}"/>
                </a:ext>
              </a:extLst>
            </p:cNvPr>
            <p:cNvSpPr/>
            <p:nvPr/>
          </p:nvSpPr>
          <p:spPr>
            <a:xfrm>
              <a:off x="7341318" y="5098805"/>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6</a:t>
              </a:r>
            </a:p>
          </p:txBody>
        </p:sp>
        <p:sp>
          <p:nvSpPr>
            <p:cNvPr id="96" name="Rounded Rectangular Callout 201">
              <a:extLst>
                <a:ext uri="{FF2B5EF4-FFF2-40B4-BE49-F238E27FC236}">
                  <a16:creationId xmlns:a16="http://schemas.microsoft.com/office/drawing/2014/main" id="{E8CB9707-DD30-4586-9678-C640919F2992}"/>
                </a:ext>
              </a:extLst>
            </p:cNvPr>
            <p:cNvSpPr/>
            <p:nvPr/>
          </p:nvSpPr>
          <p:spPr>
            <a:xfrm>
              <a:off x="8286675" y="5106806"/>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7</a:t>
              </a:r>
            </a:p>
          </p:txBody>
        </p:sp>
        <p:sp>
          <p:nvSpPr>
            <p:cNvPr id="97" name="Rounded Rectangular Callout 202">
              <a:extLst>
                <a:ext uri="{FF2B5EF4-FFF2-40B4-BE49-F238E27FC236}">
                  <a16:creationId xmlns:a16="http://schemas.microsoft.com/office/drawing/2014/main" id="{DF76B29E-0BE6-4EDB-8ED0-25C7B29E57E1}"/>
                </a:ext>
              </a:extLst>
            </p:cNvPr>
            <p:cNvSpPr/>
            <p:nvPr/>
          </p:nvSpPr>
          <p:spPr>
            <a:xfrm>
              <a:off x="8877331" y="5110125"/>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8</a:t>
              </a:r>
            </a:p>
          </p:txBody>
        </p:sp>
        <p:sp>
          <p:nvSpPr>
            <p:cNvPr id="98" name="Rounded Rectangular Callout 204">
              <a:extLst>
                <a:ext uri="{FF2B5EF4-FFF2-40B4-BE49-F238E27FC236}">
                  <a16:creationId xmlns:a16="http://schemas.microsoft.com/office/drawing/2014/main" id="{37A8D8FF-10F7-4C8E-95C3-86E69350779A}"/>
                </a:ext>
              </a:extLst>
            </p:cNvPr>
            <p:cNvSpPr/>
            <p:nvPr/>
          </p:nvSpPr>
          <p:spPr>
            <a:xfrm>
              <a:off x="6689575" y="5102507"/>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5</a:t>
              </a:r>
            </a:p>
          </p:txBody>
        </p:sp>
        <p:sp>
          <p:nvSpPr>
            <p:cNvPr id="99" name="Rounded Rectangular Callout 205">
              <a:extLst>
                <a:ext uri="{FF2B5EF4-FFF2-40B4-BE49-F238E27FC236}">
                  <a16:creationId xmlns:a16="http://schemas.microsoft.com/office/drawing/2014/main" id="{5BB1140E-B56F-4974-B433-DAA83A9326C5}"/>
                </a:ext>
              </a:extLst>
            </p:cNvPr>
            <p:cNvSpPr/>
            <p:nvPr/>
          </p:nvSpPr>
          <p:spPr>
            <a:xfrm>
              <a:off x="10057814" y="5114118"/>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9</a:t>
              </a:r>
            </a:p>
          </p:txBody>
        </p:sp>
        <p:sp>
          <p:nvSpPr>
            <p:cNvPr id="100" name="Rounded Rectangular Callout 90">
              <a:extLst>
                <a:ext uri="{FF2B5EF4-FFF2-40B4-BE49-F238E27FC236}">
                  <a16:creationId xmlns:a16="http://schemas.microsoft.com/office/drawing/2014/main" id="{0C905150-28A8-4B3E-97BC-CBD867B1B380}"/>
                </a:ext>
              </a:extLst>
            </p:cNvPr>
            <p:cNvSpPr/>
            <p:nvPr/>
          </p:nvSpPr>
          <p:spPr>
            <a:xfrm>
              <a:off x="4820846" y="5111372"/>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4</a:t>
              </a:r>
            </a:p>
          </p:txBody>
        </p:sp>
        <p:sp>
          <p:nvSpPr>
            <p:cNvPr id="101" name="Rounded Rectangular Callout 91">
              <a:extLst>
                <a:ext uri="{FF2B5EF4-FFF2-40B4-BE49-F238E27FC236}">
                  <a16:creationId xmlns:a16="http://schemas.microsoft.com/office/drawing/2014/main" id="{0A454436-3AEB-40D3-862B-C6D92DE88984}"/>
                </a:ext>
              </a:extLst>
            </p:cNvPr>
            <p:cNvSpPr/>
            <p:nvPr/>
          </p:nvSpPr>
          <p:spPr>
            <a:xfrm>
              <a:off x="3525652" y="5116099"/>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3</a:t>
              </a:r>
            </a:p>
          </p:txBody>
        </p:sp>
        <p:sp>
          <p:nvSpPr>
            <p:cNvPr id="102" name="Rounded Rectangular Callout 92">
              <a:extLst>
                <a:ext uri="{FF2B5EF4-FFF2-40B4-BE49-F238E27FC236}">
                  <a16:creationId xmlns:a16="http://schemas.microsoft.com/office/drawing/2014/main" id="{204D508B-C5B9-4719-9090-F41F4CFCDEC2}"/>
                </a:ext>
              </a:extLst>
            </p:cNvPr>
            <p:cNvSpPr/>
            <p:nvPr/>
          </p:nvSpPr>
          <p:spPr>
            <a:xfrm>
              <a:off x="2411679" y="5120399"/>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2</a:t>
              </a:r>
            </a:p>
          </p:txBody>
        </p:sp>
        <p:sp>
          <p:nvSpPr>
            <p:cNvPr id="103" name="Rounded Rectangular Callout 93">
              <a:extLst>
                <a:ext uri="{FF2B5EF4-FFF2-40B4-BE49-F238E27FC236}">
                  <a16:creationId xmlns:a16="http://schemas.microsoft.com/office/drawing/2014/main" id="{94699D7F-48FE-493A-A57E-16E8A94334DF}"/>
                </a:ext>
              </a:extLst>
            </p:cNvPr>
            <p:cNvSpPr/>
            <p:nvPr/>
          </p:nvSpPr>
          <p:spPr>
            <a:xfrm>
              <a:off x="1580932" y="5120399"/>
              <a:ext cx="517797" cy="590336"/>
            </a:xfrm>
            <a:prstGeom prst="wedgeRoundRectCallout">
              <a:avLst>
                <a:gd name="adj1" fmla="val -3910"/>
                <a:gd name="adj2" fmla="val -25685"/>
                <a:gd name="adj3" fmla="val 16667"/>
              </a:avLst>
            </a:prstGeom>
            <a:solidFill>
              <a:schemeClr val="bg1"/>
            </a:solidFill>
            <a:ln>
              <a:solidFill>
                <a:srgbClr val="006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6EBE"/>
                  </a:solidFill>
                  <a:cs typeface="Calibri" panose="020F0502020204030204" pitchFamily="34" charset="0"/>
                </a:rPr>
                <a:t>TRL 1</a:t>
              </a:r>
            </a:p>
          </p:txBody>
        </p:sp>
        <p:cxnSp>
          <p:nvCxnSpPr>
            <p:cNvPr id="105" name="Shape 151">
              <a:extLst>
                <a:ext uri="{FF2B5EF4-FFF2-40B4-BE49-F238E27FC236}">
                  <a16:creationId xmlns:a16="http://schemas.microsoft.com/office/drawing/2014/main" id="{A0B4417B-79F9-40A5-AEB5-03B7674FC865}"/>
                </a:ext>
              </a:extLst>
            </p:cNvPr>
            <p:cNvCxnSpPr/>
            <p:nvPr/>
          </p:nvCxnSpPr>
          <p:spPr>
            <a:xfrm flipV="1">
              <a:off x="1807116" y="2698048"/>
              <a:ext cx="1817867" cy="8677"/>
            </a:xfrm>
            <a:prstGeom prst="straightConnector1">
              <a:avLst/>
            </a:prstGeom>
            <a:noFill/>
            <a:ln w="38100" cap="flat" cmpd="sng">
              <a:solidFill>
                <a:srgbClr val="60A81D"/>
              </a:solidFill>
              <a:prstDash val="solid"/>
              <a:round/>
              <a:headEnd type="triangle" w="med" len="med"/>
              <a:tailEnd type="triangle" w="med" len="med"/>
            </a:ln>
          </p:spPr>
        </p:cxnSp>
        <p:sp>
          <p:nvSpPr>
            <p:cNvPr id="106" name="Shape 152">
              <a:extLst>
                <a:ext uri="{FF2B5EF4-FFF2-40B4-BE49-F238E27FC236}">
                  <a16:creationId xmlns:a16="http://schemas.microsoft.com/office/drawing/2014/main" id="{9DB1DC8A-A3F2-4793-B929-0B8B7C4674E8}"/>
                </a:ext>
              </a:extLst>
            </p:cNvPr>
            <p:cNvSpPr txBox="1"/>
            <p:nvPr/>
          </p:nvSpPr>
          <p:spPr>
            <a:xfrm>
              <a:off x="2413537" y="2577890"/>
              <a:ext cx="607071" cy="220195"/>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STFC</a:t>
              </a:r>
            </a:p>
          </p:txBody>
        </p:sp>
        <p:cxnSp>
          <p:nvCxnSpPr>
            <p:cNvPr id="108" name="Shape 133">
              <a:extLst>
                <a:ext uri="{FF2B5EF4-FFF2-40B4-BE49-F238E27FC236}">
                  <a16:creationId xmlns:a16="http://schemas.microsoft.com/office/drawing/2014/main" id="{364ACCF1-F23B-4504-9777-4E9B37EFA553}"/>
                </a:ext>
              </a:extLst>
            </p:cNvPr>
            <p:cNvCxnSpPr/>
            <p:nvPr/>
          </p:nvCxnSpPr>
          <p:spPr>
            <a:xfrm>
              <a:off x="3642037" y="4743962"/>
              <a:ext cx="4217078" cy="0"/>
            </a:xfrm>
            <a:prstGeom prst="straightConnector1">
              <a:avLst/>
            </a:prstGeom>
            <a:noFill/>
            <a:ln w="38100" cap="flat" cmpd="sng">
              <a:solidFill>
                <a:srgbClr val="006EBE"/>
              </a:solidFill>
              <a:prstDash val="solid"/>
              <a:round/>
              <a:headEnd type="triangle" w="med" len="med"/>
              <a:tailEnd type="triangle" w="med" len="med"/>
            </a:ln>
          </p:spPr>
        </p:cxnSp>
        <p:sp>
          <p:nvSpPr>
            <p:cNvPr id="109" name="Shape 134">
              <a:extLst>
                <a:ext uri="{FF2B5EF4-FFF2-40B4-BE49-F238E27FC236}">
                  <a16:creationId xmlns:a16="http://schemas.microsoft.com/office/drawing/2014/main" id="{F4FCDB26-82D8-4AE4-ABB8-9D7A8BF16944}"/>
                </a:ext>
              </a:extLst>
            </p:cNvPr>
            <p:cNvSpPr txBox="1"/>
            <p:nvPr/>
          </p:nvSpPr>
          <p:spPr>
            <a:xfrm>
              <a:off x="5101120" y="4629111"/>
              <a:ext cx="1089570" cy="243752"/>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ISCF</a:t>
              </a:r>
            </a:p>
          </p:txBody>
        </p:sp>
        <p:grpSp>
          <p:nvGrpSpPr>
            <p:cNvPr id="110" name="Group 109">
              <a:extLst>
                <a:ext uri="{FF2B5EF4-FFF2-40B4-BE49-F238E27FC236}">
                  <a16:creationId xmlns:a16="http://schemas.microsoft.com/office/drawing/2014/main" id="{2A582CD0-53F1-431A-AF80-4A036C5E9709}"/>
                </a:ext>
              </a:extLst>
            </p:cNvPr>
            <p:cNvGrpSpPr/>
            <p:nvPr/>
          </p:nvGrpSpPr>
          <p:grpSpPr>
            <a:xfrm>
              <a:off x="7210017" y="2616081"/>
              <a:ext cx="3282855" cy="243752"/>
              <a:chOff x="4642182" y="4540870"/>
              <a:chExt cx="3745329" cy="297324"/>
            </a:xfrm>
          </p:grpSpPr>
          <p:cxnSp>
            <p:nvCxnSpPr>
              <p:cNvPr id="111" name="Shape 155">
                <a:extLst>
                  <a:ext uri="{FF2B5EF4-FFF2-40B4-BE49-F238E27FC236}">
                    <a16:creationId xmlns:a16="http://schemas.microsoft.com/office/drawing/2014/main" id="{BA9D156E-DA20-4D08-9BA5-60B5AED81B5B}"/>
                  </a:ext>
                </a:extLst>
              </p:cNvPr>
              <p:cNvCxnSpPr/>
              <p:nvPr/>
            </p:nvCxnSpPr>
            <p:spPr>
              <a:xfrm flipV="1">
                <a:off x="4642182" y="4684495"/>
                <a:ext cx="3745329" cy="9292"/>
              </a:xfrm>
              <a:prstGeom prst="straightConnector1">
                <a:avLst/>
              </a:prstGeom>
              <a:noFill/>
              <a:ln w="38100" cap="flat" cmpd="sng">
                <a:solidFill>
                  <a:schemeClr val="accent4"/>
                </a:solidFill>
                <a:prstDash val="solid"/>
                <a:round/>
                <a:headEnd type="triangle" w="med" len="med"/>
                <a:tailEnd type="triangle" w="med" len="med"/>
              </a:ln>
            </p:spPr>
          </p:cxnSp>
          <p:sp>
            <p:nvSpPr>
              <p:cNvPr id="112" name="Shape 156">
                <a:extLst>
                  <a:ext uri="{FF2B5EF4-FFF2-40B4-BE49-F238E27FC236}">
                    <a16:creationId xmlns:a16="http://schemas.microsoft.com/office/drawing/2014/main" id="{03AB52D9-0013-47F3-9D70-E4BBFFFCE849}"/>
                  </a:ext>
                </a:extLst>
              </p:cNvPr>
              <p:cNvSpPr txBox="1"/>
              <p:nvPr/>
            </p:nvSpPr>
            <p:spPr>
              <a:xfrm>
                <a:off x="5652121" y="4540870"/>
                <a:ext cx="1440159" cy="297324"/>
              </a:xfrm>
              <a:prstGeom prst="rect">
                <a:avLst/>
              </a:prstGeom>
              <a:solidFill>
                <a:schemeClr val="lt1"/>
              </a:solidFill>
              <a:ln>
                <a:solidFill>
                  <a:schemeClr val="accent4"/>
                </a:solidFill>
              </a:ln>
            </p:spPr>
            <p:txBody>
              <a:bodyPr lIns="91425" tIns="45700" rIns="36000" bIns="45700" anchor="t" anchorCtr="0">
                <a:noAutofit/>
              </a:bodyPr>
              <a:lstStyle/>
              <a:p>
                <a:pPr>
                  <a:buSzPct val="25000"/>
                </a:pPr>
                <a:r>
                  <a:rPr lang="de-DE" sz="1000" b="1" dirty="0">
                    <a:solidFill>
                      <a:schemeClr val="dk1"/>
                    </a:solidFill>
                    <a:ea typeface="Calibri"/>
                    <a:cs typeface="Calibri"/>
                    <a:sym typeface="Calibri"/>
                  </a:rPr>
                  <a:t>Angel Investors</a:t>
                </a:r>
              </a:p>
            </p:txBody>
          </p:sp>
        </p:grpSp>
        <p:cxnSp>
          <p:nvCxnSpPr>
            <p:cNvPr id="114" name="Shape 157">
              <a:extLst>
                <a:ext uri="{FF2B5EF4-FFF2-40B4-BE49-F238E27FC236}">
                  <a16:creationId xmlns:a16="http://schemas.microsoft.com/office/drawing/2014/main" id="{AF01B7FD-164B-4412-85B8-F34CA9D88CB0}"/>
                </a:ext>
              </a:extLst>
            </p:cNvPr>
            <p:cNvCxnSpPr/>
            <p:nvPr/>
          </p:nvCxnSpPr>
          <p:spPr>
            <a:xfrm>
              <a:off x="7176038" y="2997836"/>
              <a:ext cx="3282056" cy="0"/>
            </a:xfrm>
            <a:prstGeom prst="straightConnector1">
              <a:avLst/>
            </a:prstGeom>
            <a:noFill/>
            <a:ln w="38100" cap="flat" cmpd="sng">
              <a:solidFill>
                <a:schemeClr val="accent4"/>
              </a:solidFill>
              <a:prstDash val="solid"/>
              <a:round/>
              <a:headEnd type="triangle" w="med" len="med"/>
              <a:tailEnd type="triangle" w="med" len="med"/>
            </a:ln>
          </p:spPr>
        </p:cxnSp>
        <p:sp>
          <p:nvSpPr>
            <p:cNvPr id="115" name="Shape 158">
              <a:extLst>
                <a:ext uri="{FF2B5EF4-FFF2-40B4-BE49-F238E27FC236}">
                  <a16:creationId xmlns:a16="http://schemas.microsoft.com/office/drawing/2014/main" id="{7DD35938-CEF7-4C92-BAA3-284C32C71D87}"/>
                </a:ext>
              </a:extLst>
            </p:cNvPr>
            <p:cNvSpPr txBox="1"/>
            <p:nvPr/>
          </p:nvSpPr>
          <p:spPr>
            <a:xfrm>
              <a:off x="8059669" y="2872473"/>
              <a:ext cx="1262329" cy="236134"/>
            </a:xfrm>
            <a:prstGeom prst="rect">
              <a:avLst/>
            </a:prstGeom>
            <a:solidFill>
              <a:schemeClr val="lt1"/>
            </a:solidFill>
            <a:ln>
              <a:noFill/>
            </a:ln>
          </p:spPr>
          <p:txBody>
            <a:bodyPr lIns="91425" tIns="45700" rIns="36000" bIns="45700" anchor="t" anchorCtr="0">
              <a:noAutofit/>
            </a:bodyPr>
            <a:lstStyle/>
            <a:p>
              <a:pPr>
                <a:buSzPct val="25000"/>
              </a:pPr>
              <a:r>
                <a:rPr lang="de-DE" sz="1000" b="1" dirty="0">
                  <a:solidFill>
                    <a:schemeClr val="dk1"/>
                  </a:solidFill>
                  <a:ea typeface="Calibri"/>
                  <a:cs typeface="Calibri"/>
                  <a:sym typeface="Calibri"/>
                </a:rPr>
                <a:t>Crowd Funding</a:t>
              </a:r>
            </a:p>
          </p:txBody>
        </p:sp>
        <p:cxnSp>
          <p:nvCxnSpPr>
            <p:cNvPr id="117" name="Shape 159">
              <a:extLst>
                <a:ext uri="{FF2B5EF4-FFF2-40B4-BE49-F238E27FC236}">
                  <a16:creationId xmlns:a16="http://schemas.microsoft.com/office/drawing/2014/main" id="{B158122B-E0C3-404C-BC6C-DB288116254C}"/>
                </a:ext>
              </a:extLst>
            </p:cNvPr>
            <p:cNvCxnSpPr/>
            <p:nvPr/>
          </p:nvCxnSpPr>
          <p:spPr>
            <a:xfrm>
              <a:off x="7861603" y="3237323"/>
              <a:ext cx="2714009" cy="0"/>
            </a:xfrm>
            <a:prstGeom prst="straightConnector1">
              <a:avLst/>
            </a:prstGeom>
            <a:noFill/>
            <a:ln w="38100" cap="flat" cmpd="sng">
              <a:solidFill>
                <a:schemeClr val="accent4"/>
              </a:solidFill>
              <a:prstDash val="solid"/>
              <a:round/>
              <a:headEnd type="triangle" w="med" len="med"/>
              <a:tailEnd type="triangle" w="med" len="med"/>
            </a:ln>
          </p:spPr>
        </p:cxnSp>
        <p:sp>
          <p:nvSpPr>
            <p:cNvPr id="118" name="Shape 160">
              <a:extLst>
                <a:ext uri="{FF2B5EF4-FFF2-40B4-BE49-F238E27FC236}">
                  <a16:creationId xmlns:a16="http://schemas.microsoft.com/office/drawing/2014/main" id="{0AEBA499-EFEC-4FF9-B442-FA297024441D}"/>
                </a:ext>
              </a:extLst>
            </p:cNvPr>
            <p:cNvSpPr txBox="1"/>
            <p:nvPr/>
          </p:nvSpPr>
          <p:spPr>
            <a:xfrm>
              <a:off x="8712560" y="3134016"/>
              <a:ext cx="1275194" cy="195191"/>
            </a:xfrm>
            <a:prstGeom prst="rect">
              <a:avLst/>
            </a:prstGeom>
            <a:solidFill>
              <a:schemeClr val="lt1"/>
            </a:solidFill>
            <a:ln>
              <a:noFill/>
            </a:ln>
          </p:spPr>
          <p:txBody>
            <a:bodyPr lIns="91425" tIns="45700" rIns="36000" bIns="45700" anchor="t" anchorCtr="0">
              <a:noAutofit/>
            </a:bodyPr>
            <a:lstStyle/>
            <a:p>
              <a:pPr>
                <a:buSzPct val="25000"/>
              </a:pPr>
              <a:r>
                <a:rPr lang="de-DE" sz="1000" b="1" dirty="0">
                  <a:solidFill>
                    <a:schemeClr val="dk1"/>
                  </a:solidFill>
                  <a:ea typeface="Calibri"/>
                  <a:cs typeface="Calibri"/>
                  <a:sym typeface="Calibri"/>
                </a:rPr>
                <a:t>Venture Capital</a:t>
              </a:r>
            </a:p>
          </p:txBody>
        </p:sp>
        <p:cxnSp>
          <p:nvCxnSpPr>
            <p:cNvPr id="120" name="Shape 161">
              <a:extLst>
                <a:ext uri="{FF2B5EF4-FFF2-40B4-BE49-F238E27FC236}">
                  <a16:creationId xmlns:a16="http://schemas.microsoft.com/office/drawing/2014/main" id="{0FE73378-C3A3-4BFB-BB4D-B1C1784F3688}"/>
                </a:ext>
              </a:extLst>
            </p:cNvPr>
            <p:cNvCxnSpPr/>
            <p:nvPr/>
          </p:nvCxnSpPr>
          <p:spPr>
            <a:xfrm>
              <a:off x="8378871" y="3544940"/>
              <a:ext cx="2196740" cy="0"/>
            </a:xfrm>
            <a:prstGeom prst="straightConnector1">
              <a:avLst/>
            </a:prstGeom>
            <a:noFill/>
            <a:ln w="38100" cap="flat" cmpd="sng">
              <a:solidFill>
                <a:schemeClr val="accent4"/>
              </a:solidFill>
              <a:prstDash val="solid"/>
              <a:round/>
              <a:headEnd type="triangle" w="med" len="med"/>
              <a:tailEnd type="triangle" w="med" len="med"/>
            </a:ln>
          </p:spPr>
        </p:cxnSp>
        <p:sp>
          <p:nvSpPr>
            <p:cNvPr id="121" name="Shape 162">
              <a:extLst>
                <a:ext uri="{FF2B5EF4-FFF2-40B4-BE49-F238E27FC236}">
                  <a16:creationId xmlns:a16="http://schemas.microsoft.com/office/drawing/2014/main" id="{518FB158-781D-40A2-872F-959FA12E2EE9}"/>
                </a:ext>
              </a:extLst>
            </p:cNvPr>
            <p:cNvSpPr txBox="1"/>
            <p:nvPr/>
          </p:nvSpPr>
          <p:spPr>
            <a:xfrm>
              <a:off x="9028694" y="3419255"/>
              <a:ext cx="831489" cy="195190"/>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Companies</a:t>
              </a:r>
            </a:p>
          </p:txBody>
        </p:sp>
        <p:cxnSp>
          <p:nvCxnSpPr>
            <p:cNvPr id="123" name="Shape 139">
              <a:extLst>
                <a:ext uri="{FF2B5EF4-FFF2-40B4-BE49-F238E27FC236}">
                  <a16:creationId xmlns:a16="http://schemas.microsoft.com/office/drawing/2014/main" id="{7DA1F8CC-234B-4D9C-AD24-EFEA63B39AC1}"/>
                </a:ext>
              </a:extLst>
            </p:cNvPr>
            <p:cNvCxnSpPr/>
            <p:nvPr/>
          </p:nvCxnSpPr>
          <p:spPr>
            <a:xfrm>
              <a:off x="3679290" y="4255330"/>
              <a:ext cx="3892896" cy="0"/>
            </a:xfrm>
            <a:prstGeom prst="straightConnector1">
              <a:avLst/>
            </a:prstGeom>
            <a:noFill/>
            <a:ln w="38100" cap="flat" cmpd="sng">
              <a:solidFill>
                <a:schemeClr val="accent2">
                  <a:lumMod val="40000"/>
                  <a:lumOff val="60000"/>
                </a:schemeClr>
              </a:solidFill>
              <a:prstDash val="solid"/>
              <a:round/>
              <a:headEnd type="triangle" w="med" len="med"/>
              <a:tailEnd type="triangle" w="med" len="med"/>
            </a:ln>
          </p:spPr>
        </p:cxnSp>
        <p:sp>
          <p:nvSpPr>
            <p:cNvPr id="124" name="Shape 140">
              <a:extLst>
                <a:ext uri="{FF2B5EF4-FFF2-40B4-BE49-F238E27FC236}">
                  <a16:creationId xmlns:a16="http://schemas.microsoft.com/office/drawing/2014/main" id="{034DD9B7-0E1B-4162-8667-C12EA445D84F}"/>
                </a:ext>
              </a:extLst>
            </p:cNvPr>
            <p:cNvSpPr txBox="1"/>
            <p:nvPr/>
          </p:nvSpPr>
          <p:spPr>
            <a:xfrm>
              <a:off x="5019920" y="4111485"/>
              <a:ext cx="1204725" cy="302786"/>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Innovate UK</a:t>
              </a:r>
            </a:p>
          </p:txBody>
        </p:sp>
        <p:sp>
          <p:nvSpPr>
            <p:cNvPr id="125" name="Shape 115">
              <a:extLst>
                <a:ext uri="{FF2B5EF4-FFF2-40B4-BE49-F238E27FC236}">
                  <a16:creationId xmlns:a16="http://schemas.microsoft.com/office/drawing/2014/main" id="{647E13EE-F24C-4020-9881-2BB92F545B5F}"/>
                </a:ext>
              </a:extLst>
            </p:cNvPr>
            <p:cNvSpPr/>
            <p:nvPr/>
          </p:nvSpPr>
          <p:spPr>
            <a:xfrm>
              <a:off x="8978078" y="1714784"/>
              <a:ext cx="1514795" cy="663556"/>
            </a:xfrm>
            <a:prstGeom prst="chevron">
              <a:avLst>
                <a:gd name="adj" fmla="val 29602"/>
              </a:avLst>
            </a:prstGeom>
            <a:solidFill>
              <a:schemeClr val="bg1"/>
            </a:solidFill>
            <a:ln w="25400" cap="flat" cmpd="sng">
              <a:solidFill>
                <a:srgbClr val="00947E"/>
              </a:solidFill>
              <a:prstDash val="solid"/>
              <a:round/>
              <a:headEnd type="none" w="med" len="med"/>
              <a:tailEnd type="none" w="med" len="med"/>
            </a:ln>
          </p:spPr>
          <p:txBody>
            <a:bodyPr lIns="91425" tIns="91425" rIns="91425" bIns="91425" anchor="ctr" anchorCtr="0">
              <a:noAutofit/>
            </a:bodyPr>
            <a:lstStyle/>
            <a:p>
              <a:pPr algn="ctr"/>
              <a:r>
                <a:rPr lang="en-GB" sz="1500" b="1" dirty="0">
                  <a:solidFill>
                    <a:srgbClr val="00947E"/>
                  </a:solidFill>
                </a:rPr>
                <a:t>Spread</a:t>
              </a:r>
              <a:endParaRPr sz="1500" b="1" dirty="0">
                <a:solidFill>
                  <a:srgbClr val="00947E"/>
                </a:solidFill>
              </a:endParaRPr>
            </a:p>
          </p:txBody>
        </p:sp>
        <p:cxnSp>
          <p:nvCxnSpPr>
            <p:cNvPr id="127" name="Shape 151">
              <a:extLst>
                <a:ext uri="{FF2B5EF4-FFF2-40B4-BE49-F238E27FC236}">
                  <a16:creationId xmlns:a16="http://schemas.microsoft.com/office/drawing/2014/main" id="{CC289EAB-F211-4E2A-8E33-965C6E1E6938}"/>
                </a:ext>
              </a:extLst>
            </p:cNvPr>
            <p:cNvCxnSpPr/>
            <p:nvPr/>
          </p:nvCxnSpPr>
          <p:spPr>
            <a:xfrm flipV="1">
              <a:off x="2570905" y="2999426"/>
              <a:ext cx="1280599" cy="8677"/>
            </a:xfrm>
            <a:prstGeom prst="straightConnector1">
              <a:avLst/>
            </a:prstGeom>
            <a:noFill/>
            <a:ln w="38100" cap="flat" cmpd="sng">
              <a:solidFill>
                <a:srgbClr val="60A81D"/>
              </a:solidFill>
              <a:prstDash val="solid"/>
              <a:round/>
              <a:headEnd type="triangle" w="med" len="med"/>
              <a:tailEnd type="triangle" w="med" len="med"/>
            </a:ln>
          </p:spPr>
        </p:cxnSp>
        <p:sp>
          <p:nvSpPr>
            <p:cNvPr id="128" name="Shape 152">
              <a:extLst>
                <a:ext uri="{FF2B5EF4-FFF2-40B4-BE49-F238E27FC236}">
                  <a16:creationId xmlns:a16="http://schemas.microsoft.com/office/drawing/2014/main" id="{42124561-B097-4EBA-B8A4-94335F4DA80A}"/>
                </a:ext>
              </a:extLst>
            </p:cNvPr>
            <p:cNvSpPr txBox="1"/>
            <p:nvPr/>
          </p:nvSpPr>
          <p:spPr>
            <a:xfrm>
              <a:off x="2838473" y="2879269"/>
              <a:ext cx="824020" cy="220195"/>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STFC – IAA </a:t>
              </a:r>
            </a:p>
            <a:p>
              <a:pPr>
                <a:buSzPct val="25000"/>
              </a:pPr>
              <a:endParaRPr lang="de-DE" sz="1300" b="1" dirty="0">
                <a:solidFill>
                  <a:schemeClr val="dk1"/>
                </a:solidFill>
                <a:ea typeface="Calibri"/>
                <a:cs typeface="Calibri"/>
                <a:sym typeface="Calibri"/>
              </a:endParaRPr>
            </a:p>
          </p:txBody>
        </p:sp>
        <p:cxnSp>
          <p:nvCxnSpPr>
            <p:cNvPr id="130" name="Shape 151">
              <a:extLst>
                <a:ext uri="{FF2B5EF4-FFF2-40B4-BE49-F238E27FC236}">
                  <a16:creationId xmlns:a16="http://schemas.microsoft.com/office/drawing/2014/main" id="{57EFC99E-0179-4EA5-B6D0-A5D456F32283}"/>
                </a:ext>
              </a:extLst>
            </p:cNvPr>
            <p:cNvCxnSpPr/>
            <p:nvPr/>
          </p:nvCxnSpPr>
          <p:spPr>
            <a:xfrm flipV="1">
              <a:off x="3672990" y="3585066"/>
              <a:ext cx="3264305" cy="8677"/>
            </a:xfrm>
            <a:prstGeom prst="straightConnector1">
              <a:avLst/>
            </a:prstGeom>
            <a:noFill/>
            <a:ln w="38100" cap="flat" cmpd="sng">
              <a:solidFill>
                <a:srgbClr val="60A81D"/>
              </a:solidFill>
              <a:prstDash val="solid"/>
              <a:round/>
              <a:headEnd type="triangle" w="med" len="med"/>
              <a:tailEnd type="triangle" w="med" len="med"/>
            </a:ln>
          </p:spPr>
        </p:cxnSp>
        <p:sp>
          <p:nvSpPr>
            <p:cNvPr id="131" name="Shape 152">
              <a:extLst>
                <a:ext uri="{FF2B5EF4-FFF2-40B4-BE49-F238E27FC236}">
                  <a16:creationId xmlns:a16="http://schemas.microsoft.com/office/drawing/2014/main" id="{6C8D9C40-125A-4F17-8B16-3A0C752A26D6}"/>
                </a:ext>
              </a:extLst>
            </p:cNvPr>
            <p:cNvSpPr txBox="1"/>
            <p:nvPr/>
          </p:nvSpPr>
          <p:spPr>
            <a:xfrm>
              <a:off x="4761927" y="3464908"/>
              <a:ext cx="1250099" cy="220195"/>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STFC – IPS </a:t>
              </a:r>
            </a:p>
            <a:p>
              <a:pPr>
                <a:buSzPct val="25000"/>
              </a:pPr>
              <a:endParaRPr lang="de-DE" sz="1300" b="1" dirty="0">
                <a:solidFill>
                  <a:schemeClr val="dk1"/>
                </a:solidFill>
                <a:ea typeface="Calibri"/>
                <a:cs typeface="Calibri"/>
                <a:sym typeface="Calibri"/>
              </a:endParaRPr>
            </a:p>
          </p:txBody>
        </p:sp>
        <p:cxnSp>
          <p:nvCxnSpPr>
            <p:cNvPr id="133" name="Shape 151">
              <a:extLst>
                <a:ext uri="{FF2B5EF4-FFF2-40B4-BE49-F238E27FC236}">
                  <a16:creationId xmlns:a16="http://schemas.microsoft.com/office/drawing/2014/main" id="{BE4B60C0-B6C2-47D2-848F-DD5FBC53B752}"/>
                </a:ext>
              </a:extLst>
            </p:cNvPr>
            <p:cNvCxnSpPr/>
            <p:nvPr/>
          </p:nvCxnSpPr>
          <p:spPr>
            <a:xfrm flipV="1">
              <a:off x="3742589" y="3891626"/>
              <a:ext cx="3788614" cy="5201"/>
            </a:xfrm>
            <a:prstGeom prst="straightConnector1">
              <a:avLst/>
            </a:prstGeom>
            <a:noFill/>
            <a:ln w="38100" cap="flat" cmpd="sng">
              <a:solidFill>
                <a:srgbClr val="60A81D"/>
              </a:solidFill>
              <a:prstDash val="solid"/>
              <a:round/>
              <a:headEnd type="triangle" w="med" len="med"/>
              <a:tailEnd type="triangle" w="med" len="med"/>
            </a:ln>
          </p:spPr>
        </p:cxnSp>
        <p:sp>
          <p:nvSpPr>
            <p:cNvPr id="134" name="Shape 152">
              <a:extLst>
                <a:ext uri="{FF2B5EF4-FFF2-40B4-BE49-F238E27FC236}">
                  <a16:creationId xmlns:a16="http://schemas.microsoft.com/office/drawing/2014/main" id="{0DB865D5-630B-4831-BB1B-A9AF1EC2BCBA}"/>
                </a:ext>
              </a:extLst>
            </p:cNvPr>
            <p:cNvSpPr txBox="1"/>
            <p:nvPr/>
          </p:nvSpPr>
          <p:spPr>
            <a:xfrm>
              <a:off x="4919741" y="3782669"/>
              <a:ext cx="1619861" cy="220195"/>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STFC – CLASP </a:t>
              </a:r>
            </a:p>
            <a:p>
              <a:pPr>
                <a:buSzPct val="25000"/>
              </a:pPr>
              <a:endParaRPr lang="de-DE" sz="1300" b="1" dirty="0">
                <a:solidFill>
                  <a:schemeClr val="dk1"/>
                </a:solidFill>
                <a:ea typeface="Calibri"/>
                <a:cs typeface="Calibri"/>
                <a:sym typeface="Calibri"/>
              </a:endParaRPr>
            </a:p>
          </p:txBody>
        </p:sp>
        <p:cxnSp>
          <p:nvCxnSpPr>
            <p:cNvPr id="135" name="Shape 151">
              <a:extLst>
                <a:ext uri="{FF2B5EF4-FFF2-40B4-BE49-F238E27FC236}">
                  <a16:creationId xmlns:a16="http://schemas.microsoft.com/office/drawing/2014/main" id="{45AAAD43-D802-48FE-862A-7F48F2647E63}"/>
                </a:ext>
              </a:extLst>
            </p:cNvPr>
            <p:cNvCxnSpPr/>
            <p:nvPr/>
          </p:nvCxnSpPr>
          <p:spPr>
            <a:xfrm flipV="1">
              <a:off x="2618937" y="3290190"/>
              <a:ext cx="1706817" cy="20550"/>
            </a:xfrm>
            <a:prstGeom prst="straightConnector1">
              <a:avLst/>
            </a:prstGeom>
            <a:noFill/>
            <a:ln w="38100" cap="flat" cmpd="sng">
              <a:solidFill>
                <a:srgbClr val="60A81D"/>
              </a:solidFill>
              <a:prstDash val="solid"/>
              <a:round/>
              <a:headEnd type="triangle" w="med" len="med"/>
              <a:tailEnd type="triangle" w="med" len="med"/>
            </a:ln>
          </p:spPr>
        </p:cxnSp>
        <p:sp>
          <p:nvSpPr>
            <p:cNvPr id="136" name="Shape 152">
              <a:extLst>
                <a:ext uri="{FF2B5EF4-FFF2-40B4-BE49-F238E27FC236}">
                  <a16:creationId xmlns:a16="http://schemas.microsoft.com/office/drawing/2014/main" id="{E80F4886-F4EE-4D6F-B7F7-2860D904E6A3}"/>
                </a:ext>
              </a:extLst>
            </p:cNvPr>
            <p:cNvSpPr txBox="1"/>
            <p:nvPr/>
          </p:nvSpPr>
          <p:spPr>
            <a:xfrm>
              <a:off x="2901523" y="3181906"/>
              <a:ext cx="841066" cy="220195"/>
            </a:xfrm>
            <a:prstGeom prst="rect">
              <a:avLst/>
            </a:prstGeom>
            <a:solidFill>
              <a:schemeClr val="lt1"/>
            </a:solidFill>
            <a:ln>
              <a:noFill/>
            </a:ln>
          </p:spPr>
          <p:txBody>
            <a:bodyPr lIns="91425" tIns="45700" rIns="91425" bIns="45700" anchor="t" anchorCtr="0">
              <a:noAutofit/>
            </a:bodyPr>
            <a:lstStyle/>
            <a:p>
              <a:pPr>
                <a:buSzPct val="25000"/>
              </a:pPr>
              <a:r>
                <a:rPr lang="de-DE" sz="1000" b="1" dirty="0">
                  <a:solidFill>
                    <a:schemeClr val="dk1"/>
                  </a:solidFill>
                  <a:ea typeface="Calibri"/>
                  <a:cs typeface="Calibri"/>
                  <a:sym typeface="Calibri"/>
                </a:rPr>
                <a:t>STFC – FoF </a:t>
              </a:r>
            </a:p>
            <a:p>
              <a:pPr>
                <a:buSzPct val="25000"/>
              </a:pPr>
              <a:endParaRPr lang="de-DE" sz="1300" b="1" dirty="0">
                <a:solidFill>
                  <a:schemeClr val="dk1"/>
                </a:solidFill>
                <a:ea typeface="Calibri"/>
                <a:cs typeface="Calibri"/>
                <a:sym typeface="Calibri"/>
              </a:endParaRPr>
            </a:p>
          </p:txBody>
        </p:sp>
      </p:grpSp>
    </p:spTree>
    <p:extLst>
      <p:ext uri="{BB962C8B-B14F-4D97-AF65-F5344CB8AC3E}">
        <p14:creationId xmlns:p14="http://schemas.microsoft.com/office/powerpoint/2010/main" val="3088298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4C2EB61916E84F976D0253CADF3E34" ma:contentTypeVersion="10" ma:contentTypeDescription="Create a new document." ma:contentTypeScope="" ma:versionID="1056e23fb57d9f693f73d4eb8e642ab1">
  <xsd:schema xmlns:xsd="http://www.w3.org/2001/XMLSchema" xmlns:xs="http://www.w3.org/2001/XMLSchema" xmlns:p="http://schemas.microsoft.com/office/2006/metadata/properties" xmlns:ns2="8c386d1f-dacf-43d9-bcb5-973420892178" xmlns:ns3="5336f499-728e-4a38-ab3c-93fe4e95050c" targetNamespace="http://schemas.microsoft.com/office/2006/metadata/properties" ma:root="true" ma:fieldsID="0869fcdd4b90db88ca82ec9614adbb8a" ns2:_="" ns3:_="">
    <xsd:import namespace="8c386d1f-dacf-43d9-bcb5-973420892178"/>
    <xsd:import namespace="5336f499-728e-4a38-ab3c-93fe4e950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86d1f-dacf-43d9-bcb5-973420892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6f499-728e-4a38-ab3c-93fe4e9505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6f499-728e-4a38-ab3c-93fe4e95050c">
      <UserInfo>
        <DisplayName>Welsch, Alexandra</DisplayName>
        <AccountId>12</AccountId>
        <AccountType/>
      </UserInfo>
    </SharedWithUsers>
  </documentManagement>
</p:properties>
</file>

<file path=customXml/itemProps1.xml><?xml version="1.0" encoding="utf-8"?>
<ds:datastoreItem xmlns:ds="http://schemas.openxmlformats.org/officeDocument/2006/customXml" ds:itemID="{E381DA71-BA51-4167-9353-4DF3267EEBED}">
  <ds:schemaRefs>
    <ds:schemaRef ds:uri="http://schemas.microsoft.com/sharepoint/v3/contenttype/forms"/>
  </ds:schemaRefs>
</ds:datastoreItem>
</file>

<file path=customXml/itemProps2.xml><?xml version="1.0" encoding="utf-8"?>
<ds:datastoreItem xmlns:ds="http://schemas.openxmlformats.org/officeDocument/2006/customXml" ds:itemID="{A5E26251-0E32-490C-AAF9-564E493D41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386d1f-dacf-43d9-bcb5-973420892178"/>
    <ds:schemaRef ds:uri="5336f499-728e-4a38-ab3c-93fe4e950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37E6D1-A608-4A34-85C1-CA1057A5F453}">
  <ds:schemaRefs>
    <ds:schemaRef ds:uri="http://schemas.microsoft.com/office/2006/metadata/properties"/>
    <ds:schemaRef ds:uri="http://schemas.microsoft.com/office/infopath/2007/PartnerControls"/>
    <ds:schemaRef ds:uri="5336f499-728e-4a38-ab3c-93fe4e95050c"/>
  </ds:schemaRefs>
</ds:datastoreItem>
</file>

<file path=docProps/app.xml><?xml version="1.0" encoding="utf-8"?>
<Properties xmlns="http://schemas.openxmlformats.org/officeDocument/2006/extended-properties" xmlns:vt="http://schemas.openxmlformats.org/officeDocument/2006/docPropsVTypes">
  <TotalTime>953</TotalTime>
  <Words>1523</Words>
  <Application>Microsoft Office PowerPoint</Application>
  <PresentationFormat>Widescreen</PresentationFormat>
  <Paragraphs>207</Paragraphs>
  <Slides>24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Montserrat</vt:lpstr>
      <vt:lpstr>Montserrat Medium</vt:lpstr>
      <vt:lpstr>Symbol</vt:lpstr>
      <vt:lpstr>Office Theme</vt:lpstr>
      <vt:lpstr>PowerPoint Presentation</vt:lpstr>
      <vt:lpstr>Achieving knowledge exchange and innovation through industry collaborations</vt:lpstr>
      <vt:lpstr>Summary</vt:lpstr>
      <vt:lpstr>Digital theme at Liverpool</vt:lpstr>
      <vt:lpstr>Unique innovation assets at the university of Liverpool</vt:lpstr>
      <vt:lpstr>Why LIV.INNO matters?</vt:lpstr>
      <vt:lpstr>PowerPoint Presentation</vt:lpstr>
      <vt:lpstr>How do we collaborate and engage with industry? </vt:lpstr>
      <vt:lpstr>Pathway to knowledge exchange and innovation at Liverpool Physics</vt:lpstr>
      <vt:lpstr>Impact Acceleration Account (IAA)</vt:lpstr>
      <vt:lpstr>Support research collaborations with industry</vt:lpstr>
      <vt:lpstr>Collaborative R&amp;D</vt:lpstr>
      <vt:lpstr>Collaborative R&amp;D</vt:lpstr>
      <vt:lpstr>Create new companies</vt:lpstr>
      <vt:lpstr>Create spin-out companies</vt:lpstr>
      <vt:lpstr>Workshops with industry</vt:lpstr>
      <vt:lpstr>Workshops with industry</vt:lpstr>
      <vt:lpstr>PowerPoint Presentation</vt:lpstr>
      <vt:lpstr>LIV.HUB - Multi-purpose teaching and industry hack space </vt:lpstr>
      <vt:lpstr>Ideas and opportunities for future collaboration</vt:lpstr>
      <vt:lpstr>SPARES </vt:lpstr>
      <vt:lpstr>Digital ambitions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Welsch, Alexandra (Cockcroft Inst,DL,-)</cp:lastModifiedBy>
  <cp:revision>113</cp:revision>
  <dcterms:created xsi:type="dcterms:W3CDTF">2022-01-07T14:38:43Z</dcterms:created>
  <dcterms:modified xsi:type="dcterms:W3CDTF">2022-05-20T14:08:45Z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0x010100054C2EB61916E84F976D0253CADF3E34</vt:lpwstr>
  </property>
</Properties>
</file>