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6" r:id="rId15"/>
    <p:sldId id="270" r:id="rId16"/>
    <p:sldId id="277" r:id="rId17"/>
    <p:sldId id="278" r:id="rId18"/>
    <p:sldId id="279" r:id="rId19"/>
    <p:sldId id="271" r:id="rId20"/>
    <p:sldId id="272" r:id="rId21"/>
    <p:sldId id="273" r:id="rId22"/>
    <p:sldId id="2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CE8"/>
    <a:srgbClr val="164661"/>
    <a:srgbClr val="FCCD76"/>
    <a:srgbClr val="03649F"/>
    <a:srgbClr val="477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86"/>
    <p:restoredTop sz="94694"/>
  </p:normalViewPr>
  <p:slideViewPr>
    <p:cSldViewPr snapToGrid="0" snapToObjects="1">
      <p:cViewPr varScale="1">
        <p:scale>
          <a:sx n="105" d="100"/>
          <a:sy n="105" d="100"/>
        </p:scale>
        <p:origin x="150"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0CA7A-2E2B-4939-9357-AE51693EA9B7}" type="datetimeFigureOut">
              <a:rPr lang="en-GB" smtClean="0"/>
              <a:t>20/05/2022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5EEFB-EC38-4F8D-AD6F-F412191EE4B7}" type="slidenum">
              <a:rPr lang="en-GB" smtClean="0"/>
              <a:t>‹#›</a:t>
            </a:fld>
            <a:endParaRPr lang="en-GB"/>
          </a:p>
        </p:txBody>
      </p:sp>
    </p:spTree>
    <p:extLst>
      <p:ext uri="{BB962C8B-B14F-4D97-AF65-F5344CB8AC3E}">
        <p14:creationId xmlns:p14="http://schemas.microsoft.com/office/powerpoint/2010/main" val="95960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lding slide">
    <p:spTree>
      <p:nvGrpSpPr>
        <p:cNvPr id="1" name=""/>
        <p:cNvGrpSpPr/>
        <p:nvPr/>
      </p:nvGrpSpPr>
      <p:grpSpPr>
        <a:xfrm>
          <a:off x="0" y="0"/>
          <a:ext cx="0" cy="0"/>
          <a:chOff x="0" y="0"/>
          <a:chExt cx="0" cy="0"/>
        </a:xfrm>
      </p:grpSpPr>
      <p:pic>
        <p:nvPicPr>
          <p:cNvPr id="8" name="Picture 7" descr="A picture containing ctenophore&#10;&#10;Description automatically generated">
            <a:extLst>
              <a:ext uri="{FF2B5EF4-FFF2-40B4-BE49-F238E27FC236}">
                <a16:creationId xmlns:a16="http://schemas.microsoft.com/office/drawing/2014/main" id="{23841EDC-C62A-8E48-BED8-042AC2B8E37C}"/>
              </a:ext>
            </a:extLst>
          </p:cNvPr>
          <p:cNvPicPr>
            <a:picLocks noChangeAspect="1"/>
          </p:cNvPicPr>
          <p:nvPr userDrawn="1"/>
        </p:nvPicPr>
        <p:blipFill rotWithShape="1">
          <a:blip r:embed="rId2"/>
          <a:srcRect t="3478" b="56769"/>
          <a:stretch/>
        </p:blipFill>
        <p:spPr>
          <a:xfrm>
            <a:off x="0" y="0"/>
            <a:ext cx="12192000" cy="6857999"/>
          </a:xfrm>
          <a:prstGeom prst="rect">
            <a:avLst/>
          </a:prstGeom>
        </p:spPr>
      </p:pic>
      <p:pic>
        <p:nvPicPr>
          <p:cNvPr id="9" name="Picture 8">
            <a:extLst>
              <a:ext uri="{FF2B5EF4-FFF2-40B4-BE49-F238E27FC236}">
                <a16:creationId xmlns:a16="http://schemas.microsoft.com/office/drawing/2014/main" id="{8AE25C7A-204A-C543-B1C1-D381D9C29B94}"/>
              </a:ext>
            </a:extLst>
          </p:cNvPr>
          <p:cNvPicPr>
            <a:picLocks noChangeAspect="1"/>
          </p:cNvPicPr>
          <p:nvPr userDrawn="1"/>
        </p:nvPicPr>
        <p:blipFill>
          <a:blip r:embed="rId3"/>
          <a:stretch>
            <a:fillRect/>
          </a:stretch>
        </p:blipFill>
        <p:spPr>
          <a:xfrm>
            <a:off x="7445469" y="1186277"/>
            <a:ext cx="3251666" cy="4436382"/>
          </a:xfrm>
          <a:prstGeom prst="rect">
            <a:avLst/>
          </a:prstGeom>
        </p:spPr>
      </p:pic>
      <p:pic>
        <p:nvPicPr>
          <p:cNvPr id="10" name="Picture 9">
            <a:extLst>
              <a:ext uri="{FF2B5EF4-FFF2-40B4-BE49-F238E27FC236}">
                <a16:creationId xmlns:a16="http://schemas.microsoft.com/office/drawing/2014/main" id="{5C449486-CF18-D849-A458-8277D52228AA}"/>
              </a:ext>
            </a:extLst>
          </p:cNvPr>
          <p:cNvPicPr>
            <a:picLocks noChangeAspect="1"/>
          </p:cNvPicPr>
          <p:nvPr userDrawn="1"/>
        </p:nvPicPr>
        <p:blipFill>
          <a:blip r:embed="rId4"/>
          <a:stretch>
            <a:fillRect/>
          </a:stretch>
        </p:blipFill>
        <p:spPr>
          <a:xfrm>
            <a:off x="1953430" y="2563424"/>
            <a:ext cx="7360905" cy="1731149"/>
          </a:xfrm>
          <a:prstGeom prst="rect">
            <a:avLst/>
          </a:prstGeom>
        </p:spPr>
      </p:pic>
    </p:spTree>
    <p:extLst>
      <p:ext uri="{BB962C8B-B14F-4D97-AF65-F5344CB8AC3E}">
        <p14:creationId xmlns:p14="http://schemas.microsoft.com/office/powerpoint/2010/main" val="130281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 picture containing ctenophore&#10;&#10;Description automatically generated">
            <a:extLst>
              <a:ext uri="{FF2B5EF4-FFF2-40B4-BE49-F238E27FC236}">
                <a16:creationId xmlns:a16="http://schemas.microsoft.com/office/drawing/2014/main" id="{871B2545-08E0-0641-A7C6-0B1FB38BC271}"/>
              </a:ext>
            </a:extLst>
          </p:cNvPr>
          <p:cNvPicPr>
            <a:picLocks noChangeAspect="1"/>
          </p:cNvPicPr>
          <p:nvPr userDrawn="1"/>
        </p:nvPicPr>
        <p:blipFill rotWithShape="1">
          <a:blip r:embed="rId2"/>
          <a:srcRect t="3478" b="56769"/>
          <a:stretch/>
        </p:blipFill>
        <p:spPr>
          <a:xfrm>
            <a:off x="0" y="0"/>
            <a:ext cx="12192000" cy="6857999"/>
          </a:xfrm>
          <a:prstGeom prst="rect">
            <a:avLst/>
          </a:prstGeom>
        </p:spPr>
      </p:pic>
      <p:sp>
        <p:nvSpPr>
          <p:cNvPr id="2" name="Title 1">
            <a:extLst>
              <a:ext uri="{FF2B5EF4-FFF2-40B4-BE49-F238E27FC236}">
                <a16:creationId xmlns:a16="http://schemas.microsoft.com/office/drawing/2014/main" id="{4BD3FE05-9582-D742-88C0-1E41C0D45695}"/>
              </a:ext>
            </a:extLst>
          </p:cNvPr>
          <p:cNvSpPr>
            <a:spLocks noGrp="1"/>
          </p:cNvSpPr>
          <p:nvPr>
            <p:ph type="ctrTitle" hasCustomPrompt="1"/>
          </p:nvPr>
        </p:nvSpPr>
        <p:spPr>
          <a:xfrm>
            <a:off x="819150" y="1122363"/>
            <a:ext cx="9144000" cy="2387600"/>
          </a:xfrm>
        </p:spPr>
        <p:txBody>
          <a:bodyPr anchor="b"/>
          <a:lstStyle>
            <a:lvl1pPr algn="l">
              <a:defRPr sz="6000"/>
            </a:lvl1pPr>
          </a:lstStyle>
          <a:p>
            <a:r>
              <a:rPr lang="en-GB" dirty="0"/>
              <a:t>Click to add title</a:t>
            </a:r>
            <a:endParaRPr lang="en-US" dirty="0"/>
          </a:p>
        </p:txBody>
      </p:sp>
      <p:sp>
        <p:nvSpPr>
          <p:cNvPr id="3" name="Subtitle 2">
            <a:extLst>
              <a:ext uri="{FF2B5EF4-FFF2-40B4-BE49-F238E27FC236}">
                <a16:creationId xmlns:a16="http://schemas.microsoft.com/office/drawing/2014/main" id="{121902D4-0C3E-E845-8228-73BA204A4F08}"/>
              </a:ext>
            </a:extLst>
          </p:cNvPr>
          <p:cNvSpPr>
            <a:spLocks noGrp="1"/>
          </p:cNvSpPr>
          <p:nvPr>
            <p:ph type="subTitle" idx="1"/>
          </p:nvPr>
        </p:nvSpPr>
        <p:spPr>
          <a:xfrm>
            <a:off x="81915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6" name="Picture 5">
            <a:extLst>
              <a:ext uri="{FF2B5EF4-FFF2-40B4-BE49-F238E27FC236}">
                <a16:creationId xmlns:a16="http://schemas.microsoft.com/office/drawing/2014/main" id="{8F39C901-35DD-5544-B6DD-7AD5E065F350}"/>
              </a:ext>
            </a:extLst>
          </p:cNvPr>
          <p:cNvPicPr>
            <a:picLocks noChangeAspect="1"/>
          </p:cNvPicPr>
          <p:nvPr userDrawn="1"/>
        </p:nvPicPr>
        <p:blipFill>
          <a:blip r:embed="rId3"/>
          <a:srcRect/>
          <a:stretch/>
        </p:blipFill>
        <p:spPr>
          <a:xfrm>
            <a:off x="9514653" y="6128813"/>
            <a:ext cx="2548561" cy="599375"/>
          </a:xfrm>
          <a:prstGeom prst="rect">
            <a:avLst/>
          </a:prstGeom>
        </p:spPr>
      </p:pic>
    </p:spTree>
    <p:extLst>
      <p:ext uri="{BB962C8B-B14F-4D97-AF65-F5344CB8AC3E}">
        <p14:creationId xmlns:p14="http://schemas.microsoft.com/office/powerpoint/2010/main" val="377191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breaker">
    <p:spTree>
      <p:nvGrpSpPr>
        <p:cNvPr id="1" name=""/>
        <p:cNvGrpSpPr/>
        <p:nvPr/>
      </p:nvGrpSpPr>
      <p:grpSpPr>
        <a:xfrm>
          <a:off x="0" y="0"/>
          <a:ext cx="0" cy="0"/>
          <a:chOff x="0" y="0"/>
          <a:chExt cx="0" cy="0"/>
        </a:xfrm>
      </p:grpSpPr>
      <p:pic>
        <p:nvPicPr>
          <p:cNvPr id="4" name="Picture 3" descr="A picture containing ctenophore&#10;&#10;Description automatically generated">
            <a:extLst>
              <a:ext uri="{FF2B5EF4-FFF2-40B4-BE49-F238E27FC236}">
                <a16:creationId xmlns:a16="http://schemas.microsoft.com/office/drawing/2014/main" id="{871B2545-08E0-0641-A7C6-0B1FB38BC271}"/>
              </a:ext>
            </a:extLst>
          </p:cNvPr>
          <p:cNvPicPr>
            <a:picLocks noChangeAspect="1"/>
          </p:cNvPicPr>
          <p:nvPr userDrawn="1"/>
        </p:nvPicPr>
        <p:blipFill rotWithShape="1">
          <a:blip r:embed="rId2"/>
          <a:srcRect l="39492" t="29849" r="4258" b="48623"/>
          <a:stretch/>
        </p:blipFill>
        <p:spPr>
          <a:xfrm rot="-5400000">
            <a:off x="7014753" y="1572034"/>
            <a:ext cx="6857998" cy="3713928"/>
          </a:xfrm>
          <a:prstGeom prst="rect">
            <a:avLst/>
          </a:prstGeom>
        </p:spPr>
      </p:pic>
      <p:sp>
        <p:nvSpPr>
          <p:cNvPr id="5" name="Rounded Rectangle 4">
            <a:extLst>
              <a:ext uri="{FF2B5EF4-FFF2-40B4-BE49-F238E27FC236}">
                <a16:creationId xmlns:a16="http://schemas.microsoft.com/office/drawing/2014/main" id="{BEF52A00-6431-C749-98A3-6AB4F8E6D9CF}"/>
              </a:ext>
            </a:extLst>
          </p:cNvPr>
          <p:cNvSpPr/>
          <p:nvPr userDrawn="1"/>
        </p:nvSpPr>
        <p:spPr>
          <a:xfrm>
            <a:off x="0" y="-1"/>
            <a:ext cx="9385867" cy="6857999"/>
          </a:xfrm>
          <a:prstGeom prst="roundRect">
            <a:avLst>
              <a:gd name="adj" fmla="val 0"/>
            </a:avLst>
          </a:prstGeom>
          <a:solidFill>
            <a:srgbClr val="164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3FE05-9582-D742-88C0-1E41C0D45695}"/>
              </a:ext>
            </a:extLst>
          </p:cNvPr>
          <p:cNvSpPr>
            <a:spLocks noGrp="1"/>
          </p:cNvSpPr>
          <p:nvPr>
            <p:ph type="ctrTitle" hasCustomPrompt="1"/>
          </p:nvPr>
        </p:nvSpPr>
        <p:spPr>
          <a:xfrm>
            <a:off x="819150" y="1122363"/>
            <a:ext cx="8181975" cy="2387600"/>
          </a:xfrm>
        </p:spPr>
        <p:txBody>
          <a:bodyPr anchor="b"/>
          <a:lstStyle>
            <a:lvl1pPr algn="l">
              <a:defRPr sz="6000">
                <a:solidFill>
                  <a:srgbClr val="86CCE8"/>
                </a:solidFill>
              </a:defRPr>
            </a:lvl1pPr>
          </a:lstStyle>
          <a:p>
            <a:r>
              <a:rPr lang="en-GB" dirty="0"/>
              <a:t>Click to add section</a:t>
            </a:r>
            <a:endParaRPr lang="en-US" dirty="0"/>
          </a:p>
        </p:txBody>
      </p:sp>
      <p:sp>
        <p:nvSpPr>
          <p:cNvPr id="3" name="Subtitle 2">
            <a:extLst>
              <a:ext uri="{FF2B5EF4-FFF2-40B4-BE49-F238E27FC236}">
                <a16:creationId xmlns:a16="http://schemas.microsoft.com/office/drawing/2014/main" id="{121902D4-0C3E-E845-8228-73BA204A4F08}"/>
              </a:ext>
            </a:extLst>
          </p:cNvPr>
          <p:cNvSpPr>
            <a:spLocks noGrp="1"/>
          </p:cNvSpPr>
          <p:nvPr>
            <p:ph type="subTitle" idx="1" hasCustomPrompt="1"/>
          </p:nvPr>
        </p:nvSpPr>
        <p:spPr>
          <a:xfrm>
            <a:off x="819150" y="3602038"/>
            <a:ext cx="81819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section subtitle style</a:t>
            </a:r>
            <a:endParaRPr lang="en-US" dirty="0"/>
          </a:p>
        </p:txBody>
      </p:sp>
      <p:pic>
        <p:nvPicPr>
          <p:cNvPr id="7" name="Picture 6">
            <a:extLst>
              <a:ext uri="{FF2B5EF4-FFF2-40B4-BE49-F238E27FC236}">
                <a16:creationId xmlns:a16="http://schemas.microsoft.com/office/drawing/2014/main" id="{7E6B179D-E48F-544E-870E-F34FB919F23E}"/>
              </a:ext>
            </a:extLst>
          </p:cNvPr>
          <p:cNvPicPr>
            <a:picLocks noChangeAspect="1"/>
          </p:cNvPicPr>
          <p:nvPr userDrawn="1"/>
        </p:nvPicPr>
        <p:blipFill>
          <a:blip r:embed="rId3"/>
          <a:srcRect/>
          <a:stretch/>
        </p:blipFill>
        <p:spPr>
          <a:xfrm>
            <a:off x="9514653" y="6128813"/>
            <a:ext cx="2548561" cy="599375"/>
          </a:xfrm>
          <a:prstGeom prst="rect">
            <a:avLst/>
          </a:prstGeom>
        </p:spPr>
      </p:pic>
    </p:spTree>
    <p:extLst>
      <p:ext uri="{BB962C8B-B14F-4D97-AF65-F5344CB8AC3E}">
        <p14:creationId xmlns:p14="http://schemas.microsoft.com/office/powerpoint/2010/main" val="115018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pic>
        <p:nvPicPr>
          <p:cNvPr id="7" name="Picture 6" descr="A picture containing ctenophore&#10;&#10;Description automatically generated">
            <a:extLst>
              <a:ext uri="{FF2B5EF4-FFF2-40B4-BE49-F238E27FC236}">
                <a16:creationId xmlns:a16="http://schemas.microsoft.com/office/drawing/2014/main" id="{746A22C4-FD7D-A848-A02C-675D16804499}"/>
              </a:ext>
            </a:extLst>
          </p:cNvPr>
          <p:cNvPicPr>
            <a:picLocks noChangeAspect="1"/>
          </p:cNvPicPr>
          <p:nvPr userDrawn="1"/>
        </p:nvPicPr>
        <p:blipFill rotWithShape="1">
          <a:blip r:embed="rId2"/>
          <a:srcRect l="31866" t="36230" r="-9026" b="60605"/>
          <a:stretch/>
        </p:blipFill>
        <p:spPr>
          <a:xfrm rot="10800000">
            <a:off x="-5" y="6154654"/>
            <a:ext cx="9407047" cy="725569"/>
          </a:xfrm>
          <a:prstGeom prst="rect">
            <a:avLst/>
          </a:prstGeom>
          <a:solidFill>
            <a:srgbClr val="002060"/>
          </a:solidFill>
        </p:spPr>
      </p:pic>
      <p:pic>
        <p:nvPicPr>
          <p:cNvPr id="5" name="Picture 4">
            <a:extLst>
              <a:ext uri="{FF2B5EF4-FFF2-40B4-BE49-F238E27FC236}">
                <a16:creationId xmlns:a16="http://schemas.microsoft.com/office/drawing/2014/main" id="{16DB56F7-104C-3947-AE3B-DFB664C7BA30}"/>
              </a:ext>
            </a:extLst>
          </p:cNvPr>
          <p:cNvPicPr>
            <a:picLocks noChangeAspect="1"/>
          </p:cNvPicPr>
          <p:nvPr userDrawn="1"/>
        </p:nvPicPr>
        <p:blipFill>
          <a:blip r:embed="rId3"/>
          <a:stretch>
            <a:fillRect/>
          </a:stretch>
        </p:blipFill>
        <p:spPr>
          <a:xfrm>
            <a:off x="9514652" y="6039950"/>
            <a:ext cx="2548563" cy="599375"/>
          </a:xfrm>
          <a:prstGeom prst="rect">
            <a:avLst/>
          </a:prstGeom>
        </p:spPr>
      </p:pic>
      <p:pic>
        <p:nvPicPr>
          <p:cNvPr id="15" name="Picture 14">
            <a:extLst>
              <a:ext uri="{FF2B5EF4-FFF2-40B4-BE49-F238E27FC236}">
                <a16:creationId xmlns:a16="http://schemas.microsoft.com/office/drawing/2014/main" id="{D4F88084-F81A-5A46-86BF-579CC6CFC7D9}"/>
              </a:ext>
            </a:extLst>
          </p:cNvPr>
          <p:cNvPicPr>
            <a:picLocks noChangeAspect="1"/>
          </p:cNvPicPr>
          <p:nvPr userDrawn="1"/>
        </p:nvPicPr>
        <p:blipFill>
          <a:blip r:embed="rId4"/>
          <a:stretch>
            <a:fillRect/>
          </a:stretch>
        </p:blipFill>
        <p:spPr>
          <a:xfrm>
            <a:off x="0" y="6151481"/>
            <a:ext cx="1603332" cy="725571"/>
          </a:xfrm>
          <a:prstGeom prst="rect">
            <a:avLst/>
          </a:prstGeom>
        </p:spPr>
      </p:pic>
      <p:sp>
        <p:nvSpPr>
          <p:cNvPr id="2" name="Title 1">
            <a:extLst>
              <a:ext uri="{FF2B5EF4-FFF2-40B4-BE49-F238E27FC236}">
                <a16:creationId xmlns:a16="http://schemas.microsoft.com/office/drawing/2014/main" id="{B17D2CDC-EF05-3649-A627-92D3252D65EF}"/>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99ED7A7-334F-B64C-B3D5-9AFD431D4DC9}"/>
              </a:ext>
            </a:extLst>
          </p:cNvPr>
          <p:cNvSpPr>
            <a:spLocks noGrp="1"/>
          </p:cNvSpPr>
          <p:nvPr>
            <p:ph idx="1"/>
          </p:nvPr>
        </p:nvSpPr>
        <p:spPr>
          <a:xfrm>
            <a:off x="812800" y="1835150"/>
            <a:ext cx="10515600" cy="40269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0539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B4EF98-CCC4-B54D-8C38-DBBF79FF4A23}"/>
              </a:ext>
            </a:extLst>
          </p:cNvPr>
          <p:cNvSpPr/>
          <p:nvPr userDrawn="1"/>
        </p:nvSpPr>
        <p:spPr>
          <a:xfrm>
            <a:off x="0" y="0"/>
            <a:ext cx="12192000" cy="6858000"/>
          </a:xfrm>
          <a:prstGeom prst="rect">
            <a:avLst/>
          </a:prstGeom>
          <a:solidFill>
            <a:srgbClr val="164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tenophore&#10;&#10;Description automatically generated">
            <a:extLst>
              <a:ext uri="{FF2B5EF4-FFF2-40B4-BE49-F238E27FC236}">
                <a16:creationId xmlns:a16="http://schemas.microsoft.com/office/drawing/2014/main" id="{746A22C4-FD7D-A848-A02C-675D16804499}"/>
              </a:ext>
            </a:extLst>
          </p:cNvPr>
          <p:cNvPicPr>
            <a:picLocks noChangeAspect="1"/>
          </p:cNvPicPr>
          <p:nvPr userDrawn="1"/>
        </p:nvPicPr>
        <p:blipFill rotWithShape="1">
          <a:blip r:embed="rId2"/>
          <a:srcRect l="27647" t="32083" r="-4807" b="63630"/>
          <a:stretch/>
        </p:blipFill>
        <p:spPr>
          <a:xfrm rot="10800000">
            <a:off x="-10" y="6140139"/>
            <a:ext cx="9407043" cy="725567"/>
          </a:xfrm>
          <a:prstGeom prst="rect">
            <a:avLst/>
          </a:prstGeom>
        </p:spPr>
      </p:pic>
      <p:pic>
        <p:nvPicPr>
          <p:cNvPr id="5" name="Picture 4">
            <a:extLst>
              <a:ext uri="{FF2B5EF4-FFF2-40B4-BE49-F238E27FC236}">
                <a16:creationId xmlns:a16="http://schemas.microsoft.com/office/drawing/2014/main" id="{16DB56F7-104C-3947-AE3B-DFB664C7BA30}"/>
              </a:ext>
            </a:extLst>
          </p:cNvPr>
          <p:cNvPicPr>
            <a:picLocks noChangeAspect="1"/>
          </p:cNvPicPr>
          <p:nvPr userDrawn="1"/>
        </p:nvPicPr>
        <p:blipFill>
          <a:blip r:embed="rId3"/>
          <a:srcRect/>
          <a:stretch/>
        </p:blipFill>
        <p:spPr>
          <a:xfrm>
            <a:off x="9514653" y="6046053"/>
            <a:ext cx="2548561" cy="599375"/>
          </a:xfrm>
          <a:prstGeom prst="rect">
            <a:avLst/>
          </a:prstGeom>
        </p:spPr>
      </p:pic>
      <p:pic>
        <p:nvPicPr>
          <p:cNvPr id="15" name="Picture 14">
            <a:extLst>
              <a:ext uri="{FF2B5EF4-FFF2-40B4-BE49-F238E27FC236}">
                <a16:creationId xmlns:a16="http://schemas.microsoft.com/office/drawing/2014/main" id="{D4F88084-F81A-5A46-86BF-579CC6CFC7D9}"/>
              </a:ext>
            </a:extLst>
          </p:cNvPr>
          <p:cNvPicPr>
            <a:picLocks noChangeAspect="1"/>
          </p:cNvPicPr>
          <p:nvPr userDrawn="1"/>
        </p:nvPicPr>
        <p:blipFill>
          <a:blip r:embed="rId4"/>
          <a:stretch>
            <a:fillRect/>
          </a:stretch>
        </p:blipFill>
        <p:spPr>
          <a:xfrm>
            <a:off x="0" y="6140146"/>
            <a:ext cx="1603332" cy="725567"/>
          </a:xfrm>
          <a:prstGeom prst="rect">
            <a:avLst/>
          </a:prstGeom>
        </p:spPr>
      </p:pic>
      <p:sp>
        <p:nvSpPr>
          <p:cNvPr id="2" name="Title 1">
            <a:extLst>
              <a:ext uri="{FF2B5EF4-FFF2-40B4-BE49-F238E27FC236}">
                <a16:creationId xmlns:a16="http://schemas.microsoft.com/office/drawing/2014/main" id="{B17D2CDC-EF05-3649-A627-92D3252D65EF}"/>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99ED7A7-334F-B64C-B3D5-9AFD431D4DC9}"/>
              </a:ext>
            </a:extLst>
          </p:cNvPr>
          <p:cNvSpPr>
            <a:spLocks noGrp="1"/>
          </p:cNvSpPr>
          <p:nvPr>
            <p:ph idx="1"/>
          </p:nvPr>
        </p:nvSpPr>
        <p:spPr>
          <a:xfrm>
            <a:off x="838200" y="1825625"/>
            <a:ext cx="10515600" cy="40269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152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750996-F9C8-E84E-8194-F2F398B41DFD}"/>
              </a:ext>
            </a:extLst>
          </p:cNvPr>
          <p:cNvSpPr/>
          <p:nvPr userDrawn="1"/>
        </p:nvSpPr>
        <p:spPr>
          <a:xfrm>
            <a:off x="0" y="0"/>
            <a:ext cx="12192000" cy="6858000"/>
          </a:xfrm>
          <a:prstGeom prst="rect">
            <a:avLst/>
          </a:prstGeom>
          <a:solidFill>
            <a:srgbClr val="164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89BC4-195A-2141-AA6B-55B2D4FD85FF}"/>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5BAF01-27A6-224A-ADCA-F3DCEA22100F}"/>
              </a:ext>
            </a:extLst>
          </p:cNvPr>
          <p:cNvSpPr>
            <a:spLocks noGrp="1"/>
          </p:cNvSpPr>
          <p:nvPr>
            <p:ph sz="half" idx="1"/>
          </p:nvPr>
        </p:nvSpPr>
        <p:spPr>
          <a:xfrm>
            <a:off x="838200" y="1825625"/>
            <a:ext cx="5181600" cy="41465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5658CC0C-7637-0A4E-B925-E53DA4E01C7A}"/>
              </a:ext>
            </a:extLst>
          </p:cNvPr>
          <p:cNvSpPr>
            <a:spLocks noGrp="1"/>
          </p:cNvSpPr>
          <p:nvPr>
            <p:ph sz="half" idx="2"/>
          </p:nvPr>
        </p:nvSpPr>
        <p:spPr>
          <a:xfrm>
            <a:off x="6172200" y="1825625"/>
            <a:ext cx="5181600" cy="41465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5" name="Picture 14" descr="A picture containing ctenophore&#10;&#10;Description automatically generated">
            <a:extLst>
              <a:ext uri="{FF2B5EF4-FFF2-40B4-BE49-F238E27FC236}">
                <a16:creationId xmlns:a16="http://schemas.microsoft.com/office/drawing/2014/main" id="{49D839EC-0317-164E-9498-9406EA3C2D0B}"/>
              </a:ext>
            </a:extLst>
          </p:cNvPr>
          <p:cNvPicPr>
            <a:picLocks noChangeAspect="1"/>
          </p:cNvPicPr>
          <p:nvPr userDrawn="1"/>
        </p:nvPicPr>
        <p:blipFill rotWithShape="1">
          <a:blip r:embed="rId2"/>
          <a:srcRect l="27647" t="32083" r="-4807" b="63630"/>
          <a:stretch/>
        </p:blipFill>
        <p:spPr>
          <a:xfrm rot="10800000">
            <a:off x="-10" y="6140139"/>
            <a:ext cx="9407043" cy="725567"/>
          </a:xfrm>
          <a:prstGeom prst="rect">
            <a:avLst/>
          </a:prstGeom>
        </p:spPr>
      </p:pic>
      <p:pic>
        <p:nvPicPr>
          <p:cNvPr id="16" name="Picture 15">
            <a:extLst>
              <a:ext uri="{FF2B5EF4-FFF2-40B4-BE49-F238E27FC236}">
                <a16:creationId xmlns:a16="http://schemas.microsoft.com/office/drawing/2014/main" id="{9B55D6EF-6514-EC4E-926A-BBB2FB1D26E1}"/>
              </a:ext>
            </a:extLst>
          </p:cNvPr>
          <p:cNvPicPr>
            <a:picLocks noChangeAspect="1"/>
          </p:cNvPicPr>
          <p:nvPr userDrawn="1"/>
        </p:nvPicPr>
        <p:blipFill>
          <a:blip r:embed="rId3"/>
          <a:srcRect/>
          <a:stretch/>
        </p:blipFill>
        <p:spPr>
          <a:xfrm>
            <a:off x="9514653" y="6046053"/>
            <a:ext cx="2548561" cy="599375"/>
          </a:xfrm>
          <a:prstGeom prst="rect">
            <a:avLst/>
          </a:prstGeom>
        </p:spPr>
      </p:pic>
      <p:pic>
        <p:nvPicPr>
          <p:cNvPr id="17" name="Picture 16">
            <a:extLst>
              <a:ext uri="{FF2B5EF4-FFF2-40B4-BE49-F238E27FC236}">
                <a16:creationId xmlns:a16="http://schemas.microsoft.com/office/drawing/2014/main" id="{6404CB2A-3014-4640-9648-402974649ED6}"/>
              </a:ext>
            </a:extLst>
          </p:cNvPr>
          <p:cNvPicPr>
            <a:picLocks noChangeAspect="1"/>
          </p:cNvPicPr>
          <p:nvPr userDrawn="1"/>
        </p:nvPicPr>
        <p:blipFill>
          <a:blip r:embed="rId4"/>
          <a:stretch>
            <a:fillRect/>
          </a:stretch>
        </p:blipFill>
        <p:spPr>
          <a:xfrm>
            <a:off x="0" y="6140146"/>
            <a:ext cx="1603332" cy="725567"/>
          </a:xfrm>
          <a:prstGeom prst="rect">
            <a:avLst/>
          </a:prstGeom>
        </p:spPr>
      </p:pic>
    </p:spTree>
    <p:extLst>
      <p:ext uri="{BB962C8B-B14F-4D97-AF65-F5344CB8AC3E}">
        <p14:creationId xmlns:p14="http://schemas.microsoft.com/office/powerpoint/2010/main" val="559768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846091-E759-674C-9205-40E28E0CD6BF}"/>
              </a:ext>
            </a:extLst>
          </p:cNvPr>
          <p:cNvSpPr/>
          <p:nvPr userDrawn="1"/>
        </p:nvSpPr>
        <p:spPr>
          <a:xfrm>
            <a:off x="0" y="0"/>
            <a:ext cx="12192000" cy="6858000"/>
          </a:xfrm>
          <a:prstGeom prst="rect">
            <a:avLst/>
          </a:prstGeom>
          <a:solidFill>
            <a:srgbClr val="164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ctenophore&#10;&#10;Description automatically generated">
            <a:extLst>
              <a:ext uri="{FF2B5EF4-FFF2-40B4-BE49-F238E27FC236}">
                <a16:creationId xmlns:a16="http://schemas.microsoft.com/office/drawing/2014/main" id="{7F09D348-4EF8-4B4F-B958-C908D3DFA201}"/>
              </a:ext>
            </a:extLst>
          </p:cNvPr>
          <p:cNvPicPr>
            <a:picLocks noChangeAspect="1"/>
          </p:cNvPicPr>
          <p:nvPr userDrawn="1"/>
        </p:nvPicPr>
        <p:blipFill rotWithShape="1">
          <a:blip r:embed="rId2"/>
          <a:srcRect l="27647" t="32083" r="-4807" b="63630"/>
          <a:stretch/>
        </p:blipFill>
        <p:spPr>
          <a:xfrm rot="10800000">
            <a:off x="-10" y="6140139"/>
            <a:ext cx="9407043" cy="725567"/>
          </a:xfrm>
          <a:prstGeom prst="rect">
            <a:avLst/>
          </a:prstGeom>
        </p:spPr>
      </p:pic>
      <p:pic>
        <p:nvPicPr>
          <p:cNvPr id="13" name="Picture 12">
            <a:extLst>
              <a:ext uri="{FF2B5EF4-FFF2-40B4-BE49-F238E27FC236}">
                <a16:creationId xmlns:a16="http://schemas.microsoft.com/office/drawing/2014/main" id="{4ED96DCF-E0AD-EE41-B09E-0553E1C1097E}"/>
              </a:ext>
            </a:extLst>
          </p:cNvPr>
          <p:cNvPicPr>
            <a:picLocks noChangeAspect="1"/>
          </p:cNvPicPr>
          <p:nvPr userDrawn="1"/>
        </p:nvPicPr>
        <p:blipFill>
          <a:blip r:embed="rId3"/>
          <a:srcRect/>
          <a:stretch/>
        </p:blipFill>
        <p:spPr>
          <a:xfrm>
            <a:off x="9514653" y="6046053"/>
            <a:ext cx="2548561" cy="599375"/>
          </a:xfrm>
          <a:prstGeom prst="rect">
            <a:avLst/>
          </a:prstGeom>
        </p:spPr>
      </p:pic>
      <p:pic>
        <p:nvPicPr>
          <p:cNvPr id="14" name="Picture 13">
            <a:extLst>
              <a:ext uri="{FF2B5EF4-FFF2-40B4-BE49-F238E27FC236}">
                <a16:creationId xmlns:a16="http://schemas.microsoft.com/office/drawing/2014/main" id="{76E152B3-ABF0-9540-B682-E5F02BDF391D}"/>
              </a:ext>
            </a:extLst>
          </p:cNvPr>
          <p:cNvPicPr>
            <a:picLocks noChangeAspect="1"/>
          </p:cNvPicPr>
          <p:nvPr userDrawn="1"/>
        </p:nvPicPr>
        <p:blipFill>
          <a:blip r:embed="rId4"/>
          <a:stretch>
            <a:fillRect/>
          </a:stretch>
        </p:blipFill>
        <p:spPr>
          <a:xfrm>
            <a:off x="0" y="6140146"/>
            <a:ext cx="1603332" cy="725567"/>
          </a:xfrm>
          <a:prstGeom prst="rect">
            <a:avLst/>
          </a:prstGeom>
        </p:spPr>
      </p:pic>
      <p:sp>
        <p:nvSpPr>
          <p:cNvPr id="2" name="Title 1">
            <a:extLst>
              <a:ext uri="{FF2B5EF4-FFF2-40B4-BE49-F238E27FC236}">
                <a16:creationId xmlns:a16="http://schemas.microsoft.com/office/drawing/2014/main" id="{4CEB3BAC-2C80-E740-90BC-6D96B90F423D}"/>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82A540E-E0AA-6346-B729-9D509E408BAC}"/>
              </a:ext>
            </a:extLst>
          </p:cNvPr>
          <p:cNvSpPr>
            <a:spLocks noGrp="1"/>
          </p:cNvSpPr>
          <p:nvPr>
            <p:ph type="body" idx="1"/>
          </p:nvPr>
        </p:nvSpPr>
        <p:spPr>
          <a:xfrm>
            <a:off x="839788" y="1681163"/>
            <a:ext cx="5157787" cy="823912"/>
          </a:xfrm>
        </p:spPr>
        <p:txBody>
          <a:bodyPr anchor="b"/>
          <a:lstStyle>
            <a:lvl1pPr marL="0" indent="0">
              <a:buNone/>
              <a:defRPr sz="2400" b="1">
                <a:solidFill>
                  <a:srgbClr val="86CC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9B7014CF-D34D-BB4A-A19B-308AB1B7B6DD}"/>
              </a:ext>
            </a:extLst>
          </p:cNvPr>
          <p:cNvSpPr>
            <a:spLocks noGrp="1"/>
          </p:cNvSpPr>
          <p:nvPr>
            <p:ph sz="half" idx="2"/>
          </p:nvPr>
        </p:nvSpPr>
        <p:spPr>
          <a:xfrm>
            <a:off x="839788" y="2505076"/>
            <a:ext cx="5157787" cy="34234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3756920F-35EE-CF43-9239-05B391F69D7F}"/>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86CCE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444CACDD-F9B3-B242-9A9C-28F73780AA88}"/>
              </a:ext>
            </a:extLst>
          </p:cNvPr>
          <p:cNvSpPr>
            <a:spLocks noGrp="1"/>
          </p:cNvSpPr>
          <p:nvPr>
            <p:ph sz="quarter" idx="4"/>
          </p:nvPr>
        </p:nvSpPr>
        <p:spPr>
          <a:xfrm>
            <a:off x="6172200" y="2505076"/>
            <a:ext cx="5183188" cy="342345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0541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0BEB74-A36F-E247-8F17-1FE5B1A97AF5}"/>
              </a:ext>
            </a:extLst>
          </p:cNvPr>
          <p:cNvSpPr/>
          <p:nvPr userDrawn="1"/>
        </p:nvSpPr>
        <p:spPr>
          <a:xfrm>
            <a:off x="0" y="0"/>
            <a:ext cx="12192000" cy="6858000"/>
          </a:xfrm>
          <a:prstGeom prst="rect">
            <a:avLst/>
          </a:prstGeom>
          <a:solidFill>
            <a:srgbClr val="164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tenophore&#10;&#10;Description automatically generated">
            <a:extLst>
              <a:ext uri="{FF2B5EF4-FFF2-40B4-BE49-F238E27FC236}">
                <a16:creationId xmlns:a16="http://schemas.microsoft.com/office/drawing/2014/main" id="{A04B865D-1006-5A4C-8C76-1B3205E0AD09}"/>
              </a:ext>
            </a:extLst>
          </p:cNvPr>
          <p:cNvPicPr>
            <a:picLocks noChangeAspect="1"/>
          </p:cNvPicPr>
          <p:nvPr userDrawn="1"/>
        </p:nvPicPr>
        <p:blipFill rotWithShape="1">
          <a:blip r:embed="rId2"/>
          <a:srcRect l="27647" t="32083" r="-4807" b="63630"/>
          <a:stretch/>
        </p:blipFill>
        <p:spPr>
          <a:xfrm rot="10800000">
            <a:off x="-10" y="6140139"/>
            <a:ext cx="9407043" cy="725567"/>
          </a:xfrm>
          <a:prstGeom prst="rect">
            <a:avLst/>
          </a:prstGeom>
        </p:spPr>
      </p:pic>
      <p:pic>
        <p:nvPicPr>
          <p:cNvPr id="11" name="Picture 10">
            <a:extLst>
              <a:ext uri="{FF2B5EF4-FFF2-40B4-BE49-F238E27FC236}">
                <a16:creationId xmlns:a16="http://schemas.microsoft.com/office/drawing/2014/main" id="{BE5DD928-9F95-DC43-A34F-3A6AF55DD6E9}"/>
              </a:ext>
            </a:extLst>
          </p:cNvPr>
          <p:cNvPicPr>
            <a:picLocks noChangeAspect="1"/>
          </p:cNvPicPr>
          <p:nvPr userDrawn="1"/>
        </p:nvPicPr>
        <p:blipFill>
          <a:blip r:embed="rId3"/>
          <a:srcRect/>
          <a:stretch/>
        </p:blipFill>
        <p:spPr>
          <a:xfrm>
            <a:off x="9514653" y="6046053"/>
            <a:ext cx="2548561" cy="599375"/>
          </a:xfrm>
          <a:prstGeom prst="rect">
            <a:avLst/>
          </a:prstGeom>
        </p:spPr>
      </p:pic>
      <p:pic>
        <p:nvPicPr>
          <p:cNvPr id="12" name="Picture 11">
            <a:extLst>
              <a:ext uri="{FF2B5EF4-FFF2-40B4-BE49-F238E27FC236}">
                <a16:creationId xmlns:a16="http://schemas.microsoft.com/office/drawing/2014/main" id="{D9E1BCFC-3D8C-B541-B7F1-3B2162322F02}"/>
              </a:ext>
            </a:extLst>
          </p:cNvPr>
          <p:cNvPicPr>
            <a:picLocks noChangeAspect="1"/>
          </p:cNvPicPr>
          <p:nvPr userDrawn="1"/>
        </p:nvPicPr>
        <p:blipFill>
          <a:blip r:embed="rId4"/>
          <a:stretch>
            <a:fillRect/>
          </a:stretch>
        </p:blipFill>
        <p:spPr>
          <a:xfrm>
            <a:off x="0" y="6140146"/>
            <a:ext cx="1603332" cy="725567"/>
          </a:xfrm>
          <a:prstGeom prst="rect">
            <a:avLst/>
          </a:prstGeom>
        </p:spPr>
      </p:pic>
      <p:sp>
        <p:nvSpPr>
          <p:cNvPr id="2" name="Title 1">
            <a:extLst>
              <a:ext uri="{FF2B5EF4-FFF2-40B4-BE49-F238E27FC236}">
                <a16:creationId xmlns:a16="http://schemas.microsoft.com/office/drawing/2014/main" id="{05FA9D76-FC7E-094A-9850-7FC9522CDFF8}"/>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AAC1F7AE-C748-BF4B-BBB2-2B26DCDB9810}"/>
              </a:ext>
            </a:extLst>
          </p:cNvPr>
          <p:cNvSpPr>
            <a:spLocks noGrp="1"/>
          </p:cNvSpPr>
          <p:nvPr>
            <p:ph type="pic" idx="1"/>
          </p:nvPr>
        </p:nvSpPr>
        <p:spPr>
          <a:xfrm>
            <a:off x="5183188" y="1"/>
            <a:ext cx="7008812" cy="5953760"/>
          </a:xfrm>
        </p:spPr>
        <p:txBody>
          <a:bodyPr anchor="ctr"/>
          <a:lstStyle>
            <a:lvl1pPr marL="0" indent="0" algn="ctr">
              <a:buNone/>
              <a:defRPr sz="20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a:p>
            <a:endParaRPr lang="en-US" dirty="0"/>
          </a:p>
          <a:p>
            <a:endParaRPr lang="en-US" dirty="0"/>
          </a:p>
          <a:p>
            <a:r>
              <a:rPr lang="en-US" dirty="0"/>
              <a:t>Click to add picture</a:t>
            </a:r>
          </a:p>
        </p:txBody>
      </p:sp>
      <p:sp>
        <p:nvSpPr>
          <p:cNvPr id="4" name="Text Placeholder 3">
            <a:extLst>
              <a:ext uri="{FF2B5EF4-FFF2-40B4-BE49-F238E27FC236}">
                <a16:creationId xmlns:a16="http://schemas.microsoft.com/office/drawing/2014/main" id="{351807D0-311F-BF47-87FD-EC147AA232EC}"/>
              </a:ext>
            </a:extLst>
          </p:cNvPr>
          <p:cNvSpPr>
            <a:spLocks noGrp="1"/>
          </p:cNvSpPr>
          <p:nvPr>
            <p:ph type="body" sz="half" idx="2"/>
          </p:nvPr>
        </p:nvSpPr>
        <p:spPr>
          <a:xfrm>
            <a:off x="839788" y="2057400"/>
            <a:ext cx="3932237" cy="389636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221267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6D1F40-D397-FA4D-A30A-EEFE5106A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7C03D98-6843-B54E-95F3-2490E2D99B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3D351E6-50B1-3547-90E7-B648C6D7E0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BDB27-38EE-E548-841E-63EAE1B10133}" type="datetimeFigureOut">
              <a:rPr lang="en-US" smtClean="0"/>
              <a:t>5/20/2022</a:t>
            </a:fld>
            <a:endParaRPr lang="en-US"/>
          </a:p>
        </p:txBody>
      </p:sp>
      <p:sp>
        <p:nvSpPr>
          <p:cNvPr id="5" name="Footer Placeholder 4">
            <a:extLst>
              <a:ext uri="{FF2B5EF4-FFF2-40B4-BE49-F238E27FC236}">
                <a16:creationId xmlns:a16="http://schemas.microsoft.com/office/drawing/2014/main" id="{112F18C5-5AE0-A443-A871-3FF5173DA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31E91F-409A-FE4B-99E3-B699629AA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886D2-1DAF-234A-8261-929501AE6A17}" type="slidenum">
              <a:rPr lang="en-US" smtClean="0"/>
              <a:t>‹#›</a:t>
            </a:fld>
            <a:endParaRPr lang="en-US"/>
          </a:p>
        </p:txBody>
      </p:sp>
    </p:spTree>
    <p:extLst>
      <p:ext uri="{BB962C8B-B14F-4D97-AF65-F5344CB8AC3E}">
        <p14:creationId xmlns:p14="http://schemas.microsoft.com/office/powerpoint/2010/main" val="18685954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6" r:id="rId3"/>
    <p:sldLayoutId id="2147483650" r:id="rId4"/>
    <p:sldLayoutId id="2147483667" r:id="rId5"/>
    <p:sldLayoutId id="2147483652" r:id="rId6"/>
    <p:sldLayoutId id="2147483653" r:id="rId7"/>
    <p:sldLayoutId id="2147483657" r:id="rId8"/>
  </p:sldLayoutIdLst>
  <p:txStyles>
    <p:titleStyle>
      <a:lvl1pPr algn="l" defTabSz="914400" rtl="0" eaLnBrk="1" latinLnBrk="0" hangingPunct="1">
        <a:lnSpc>
          <a:spcPct val="90000"/>
        </a:lnSpc>
        <a:spcBef>
          <a:spcPct val="0"/>
        </a:spcBef>
        <a:buNone/>
        <a:defRPr sz="4400" b="1" i="0" kern="1200">
          <a:solidFill>
            <a:srgbClr val="03649F"/>
          </a:solidFill>
          <a:latin typeface="Montserrat" pitchFamily="2" charset="77"/>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lumMod val="75000"/>
              <a:lumOff val="25000"/>
            </a:schemeClr>
          </a:solidFill>
          <a:latin typeface="Montserrat Medium" pitchFamily="2" charset="77"/>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lumMod val="75000"/>
              <a:lumOff val="25000"/>
            </a:schemeClr>
          </a:solidFill>
          <a:latin typeface="Montserrat Medium" pitchFamily="2" charset="77"/>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lumMod val="75000"/>
              <a:lumOff val="25000"/>
            </a:schemeClr>
          </a:solidFill>
          <a:latin typeface="Montserrat Medium" pitchFamily="2" charset="77"/>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lumMod val="75000"/>
              <a:lumOff val="25000"/>
            </a:schemeClr>
          </a:solidFill>
          <a:latin typeface="Montserrat Medium" pitchFamily="2" charset="77"/>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lumMod val="75000"/>
              <a:lumOff val="25000"/>
            </a:schemeClr>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verpool.ac.uk/livdat/news/stories/title,1233355,en.html"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liverpool.ac.uk/livdat/news/stories/title,1289388,en.html"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verpool.ac.uk/livdat/news/stories/title,1311954,en.html"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verpool.ac.uk/livdat/news/stories/title,1281230,en.html"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verpool.ac.uk/livdat/news/stories/title,1168652,en.html"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liverpool.ac.uk/livdat/news/stories/title,1245119,en.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liverpool.ac.uk/livdat/news/stories/title,1238115,en.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liverpool.ac.uk/livdat/news/stories/title,1207988,en.html"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verpool.ac.uk/livdat/news/stories/title,1249422,en.html"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liverpool.ac.uk/livdat/news/stories/title,1274621,en.html"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liverpool.ac.uk/livdat/news/stories/title,1274599,en.html"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liverpool.ac.uk/livdat/news/stories/title,1248454,en.html"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sci.esa.int/web/gaia/home"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www.liverpool.ac.uk/livdat/news/stories/title,1243380,en.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iverpool.ac.uk/livdat/news/stories/title,1241570,en.html"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07495-9518-8F45-A6AC-5B2E094585DF}"/>
              </a:ext>
            </a:extLst>
          </p:cNvPr>
          <p:cNvSpPr>
            <a:spLocks noGrp="1"/>
          </p:cNvSpPr>
          <p:nvPr>
            <p:ph type="ctrTitle"/>
          </p:nvPr>
        </p:nvSpPr>
        <p:spPr/>
        <p:txBody>
          <a:bodyPr/>
          <a:lstStyle/>
          <a:p>
            <a:r>
              <a:rPr lang="en-GB" dirty="0"/>
              <a:t>Interdisciplinary R&amp;D in Data Intensive Science</a:t>
            </a:r>
            <a:endParaRPr lang="en-US" dirty="0"/>
          </a:p>
        </p:txBody>
      </p:sp>
      <p:sp>
        <p:nvSpPr>
          <p:cNvPr id="3" name="Subtitle 2">
            <a:extLst>
              <a:ext uri="{FF2B5EF4-FFF2-40B4-BE49-F238E27FC236}">
                <a16:creationId xmlns:a16="http://schemas.microsoft.com/office/drawing/2014/main" id="{0413ADB9-E32A-F847-AFA1-1C1EB78E2556}"/>
              </a:ext>
            </a:extLst>
          </p:cNvPr>
          <p:cNvSpPr>
            <a:spLocks noGrp="1"/>
          </p:cNvSpPr>
          <p:nvPr>
            <p:ph type="subTitle" idx="1"/>
          </p:nvPr>
        </p:nvSpPr>
        <p:spPr/>
        <p:txBody>
          <a:bodyPr/>
          <a:lstStyle/>
          <a:p>
            <a:r>
              <a:rPr lang="en-US" dirty="0"/>
              <a:t>Egidijus Kukstas</a:t>
            </a:r>
          </a:p>
          <a:p>
            <a:r>
              <a:rPr lang="en-US" sz="2000" dirty="0"/>
              <a:t>Fellow in Data Intensive Science</a:t>
            </a:r>
          </a:p>
          <a:p>
            <a:endParaRPr lang="en-US" dirty="0"/>
          </a:p>
        </p:txBody>
      </p:sp>
    </p:spTree>
    <p:extLst>
      <p:ext uri="{BB962C8B-B14F-4D97-AF65-F5344CB8AC3E}">
        <p14:creationId xmlns:p14="http://schemas.microsoft.com/office/powerpoint/2010/main" val="3535412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4E68-5CC5-4B13-9D23-E529B43476C3}"/>
              </a:ext>
            </a:extLst>
          </p:cNvPr>
          <p:cNvSpPr>
            <a:spLocks noGrp="1"/>
          </p:cNvSpPr>
          <p:nvPr>
            <p:ph type="title"/>
          </p:nvPr>
        </p:nvSpPr>
        <p:spPr/>
        <p:txBody>
          <a:bodyPr>
            <a:normAutofit/>
          </a:bodyPr>
          <a:lstStyle/>
          <a:p>
            <a:pPr algn="ctr"/>
            <a:r>
              <a:rPr lang="en-GB" sz="3200" dirty="0"/>
              <a:t>Towards Particle Acceleration in Carbon Nanotube Arrays</a:t>
            </a:r>
          </a:p>
        </p:txBody>
      </p:sp>
      <p:pic>
        <p:nvPicPr>
          <p:cNvPr id="4" name="Picture 3">
            <a:extLst>
              <a:ext uri="{FF2B5EF4-FFF2-40B4-BE49-F238E27FC236}">
                <a16:creationId xmlns:a16="http://schemas.microsoft.com/office/drawing/2014/main" id="{CFF000A9-4D5E-48F3-912B-B10F3324B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24" y="1614618"/>
            <a:ext cx="5346098" cy="3353035"/>
          </a:xfrm>
          <a:prstGeom prst="rect">
            <a:avLst/>
          </a:prstGeom>
        </p:spPr>
      </p:pic>
      <p:sp>
        <p:nvSpPr>
          <p:cNvPr id="6" name="Content Placeholder 2">
            <a:extLst>
              <a:ext uri="{FF2B5EF4-FFF2-40B4-BE49-F238E27FC236}">
                <a16:creationId xmlns:a16="http://schemas.microsoft.com/office/drawing/2014/main" id="{118C6C02-413B-45E6-8F5D-A1DD640401D6}"/>
              </a:ext>
            </a:extLst>
          </p:cNvPr>
          <p:cNvSpPr txBox="1">
            <a:spLocks/>
          </p:cNvSpPr>
          <p:nvPr/>
        </p:nvSpPr>
        <p:spPr bwMode="auto">
          <a:xfrm>
            <a:off x="5688622" y="1371600"/>
            <a:ext cx="5588977" cy="425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ea typeface="+mn-ea"/>
              </a:defRPr>
            </a:lvl2pPr>
            <a:lvl3pPr marL="1143000" indent="-228600" algn="l" rtl="0" eaLnBrk="0" fontAlgn="base" hangingPunct="0">
              <a:spcBef>
                <a:spcPct val="20000"/>
              </a:spcBef>
              <a:spcAft>
                <a:spcPct val="0"/>
              </a:spcAft>
              <a:defRPr sz="1400">
                <a:solidFill>
                  <a:schemeClr val="tx1"/>
                </a:solidFill>
                <a:latin typeface="+mn-lt"/>
                <a:ea typeface="+mn-ea"/>
              </a:defRPr>
            </a:lvl3pPr>
            <a:lvl4pPr marL="1600200" indent="-228600" algn="l" rtl="0" eaLnBrk="0" fontAlgn="base" hangingPunct="0">
              <a:spcBef>
                <a:spcPct val="20000"/>
              </a:spcBef>
              <a:spcAft>
                <a:spcPct val="0"/>
              </a:spcAft>
              <a:defRPr sz="1200">
                <a:solidFill>
                  <a:schemeClr val="tx1"/>
                </a:solidFill>
                <a:latin typeface="+mn-lt"/>
                <a:ea typeface="+mn-ea"/>
              </a:defRPr>
            </a:lvl4pPr>
            <a:lvl5pPr marL="2057400" indent="-228600" algn="l" rtl="0" eaLnBrk="0" fontAlgn="base" hangingPunct="0">
              <a:spcBef>
                <a:spcPct val="20000"/>
              </a:spcBef>
              <a:spcAft>
                <a:spcPct val="0"/>
              </a:spcAft>
              <a:defRPr sz="1000">
                <a:solidFill>
                  <a:schemeClr val="tx1"/>
                </a:solidFill>
                <a:latin typeface="+mn-lt"/>
                <a:ea typeface="+mn-e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Novel acceleration techniques such as plasma </a:t>
            </a:r>
            <a:r>
              <a:rPr kumimoji="0" lang="en-GB" sz="1800" b="0" i="0" u="none" strike="noStrike" kern="0" cap="none" spc="0" normalizeH="0" baseline="0" noProof="0" dirty="0" err="1">
                <a:ln>
                  <a:noFill/>
                </a:ln>
                <a:solidFill>
                  <a:srgbClr val="000000"/>
                </a:solidFill>
                <a:effectLst/>
                <a:uLnTx/>
                <a:uFillTx/>
                <a:latin typeface="Arial"/>
                <a:ea typeface="ＭＳ Ｐゴシック"/>
                <a:cs typeface="+mn-cs"/>
              </a:rPr>
              <a:t>wakefield</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 acceleration (PWFA) have in recent decades made much progress in producing particle accelerators that are, pound-for-pound,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up to a thousand times stronger than conventional radio-frequency accelerators</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Extrapolating such techniques to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solid-state media </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could have the potential to produce even more intense and compact “ultra-high” accelerating fields.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Detailed numerical simulations are necessary to understand how arrays of carbon nanotubes can be used to shape, direct and accelerate particle beams.</a:t>
            </a:r>
          </a:p>
        </p:txBody>
      </p:sp>
      <p:sp>
        <p:nvSpPr>
          <p:cNvPr id="7" name="TextBox 6">
            <a:extLst>
              <a:ext uri="{FF2B5EF4-FFF2-40B4-BE49-F238E27FC236}">
                <a16:creationId xmlns:a16="http://schemas.microsoft.com/office/drawing/2014/main" id="{A1E2AD20-4930-4F47-B3A2-08FFA11042CA}"/>
              </a:ext>
            </a:extLst>
          </p:cNvPr>
          <p:cNvSpPr txBox="1"/>
          <p:nvPr/>
        </p:nvSpPr>
        <p:spPr>
          <a:xfrm>
            <a:off x="838200" y="5494783"/>
            <a:ext cx="8112369" cy="369332"/>
          </a:xfrm>
          <a:prstGeom prst="rect">
            <a:avLst/>
          </a:prstGeom>
          <a:noFill/>
        </p:spPr>
        <p:txBody>
          <a:bodyPr wrap="square" rtlCol="0">
            <a:spAutoFit/>
          </a:bodyPr>
          <a:lstStyle/>
          <a:p>
            <a:r>
              <a:rPr lang="en-GB" dirty="0"/>
              <a:t>Credit: </a:t>
            </a:r>
            <a:r>
              <a:rPr lang="en-GB" dirty="0">
                <a:hlinkClick r:id="rId3"/>
              </a:rPr>
              <a:t>Aravinda Perera and Cristian Bontoiu</a:t>
            </a:r>
            <a:endParaRPr lang="en-GB" dirty="0"/>
          </a:p>
        </p:txBody>
      </p:sp>
    </p:spTree>
    <p:extLst>
      <p:ext uri="{BB962C8B-B14F-4D97-AF65-F5344CB8AC3E}">
        <p14:creationId xmlns:p14="http://schemas.microsoft.com/office/powerpoint/2010/main" val="130757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20C5-0678-4322-9CDE-E1F55E5B722E}"/>
              </a:ext>
            </a:extLst>
          </p:cNvPr>
          <p:cNvSpPr>
            <a:spLocks noGrp="1"/>
          </p:cNvSpPr>
          <p:nvPr>
            <p:ph type="title"/>
          </p:nvPr>
        </p:nvSpPr>
        <p:spPr>
          <a:xfrm>
            <a:off x="838200" y="478261"/>
            <a:ext cx="10515600" cy="528010"/>
          </a:xfrm>
        </p:spPr>
        <p:txBody>
          <a:bodyPr>
            <a:normAutofit fontScale="90000"/>
          </a:bodyPr>
          <a:lstStyle/>
          <a:p>
            <a:pPr algn="ctr"/>
            <a:r>
              <a:rPr lang="en-GB" sz="3200" dirty="0"/>
              <a:t>Prediction of non-linear matter power spectrum</a:t>
            </a:r>
          </a:p>
        </p:txBody>
      </p:sp>
      <p:sp>
        <p:nvSpPr>
          <p:cNvPr id="6" name="Content Placeholder 2">
            <a:extLst>
              <a:ext uri="{FF2B5EF4-FFF2-40B4-BE49-F238E27FC236}">
                <a16:creationId xmlns:a16="http://schemas.microsoft.com/office/drawing/2014/main" id="{2FC3D867-500B-4824-BD31-B5623A50B39A}"/>
              </a:ext>
            </a:extLst>
          </p:cNvPr>
          <p:cNvSpPr txBox="1">
            <a:spLocks/>
          </p:cNvSpPr>
          <p:nvPr/>
        </p:nvSpPr>
        <p:spPr bwMode="auto">
          <a:xfrm>
            <a:off x="168349" y="1426739"/>
            <a:ext cx="54031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ea typeface="+mn-ea"/>
              </a:defRPr>
            </a:lvl2pPr>
            <a:lvl3pPr marL="1143000" indent="-228600" algn="l" rtl="0" eaLnBrk="0" fontAlgn="base" hangingPunct="0">
              <a:spcBef>
                <a:spcPct val="20000"/>
              </a:spcBef>
              <a:spcAft>
                <a:spcPct val="0"/>
              </a:spcAft>
              <a:defRPr sz="1400">
                <a:solidFill>
                  <a:schemeClr val="tx1"/>
                </a:solidFill>
                <a:latin typeface="+mn-lt"/>
                <a:ea typeface="+mn-ea"/>
              </a:defRPr>
            </a:lvl3pPr>
            <a:lvl4pPr marL="1600200" indent="-228600" algn="l" rtl="0" eaLnBrk="0" fontAlgn="base" hangingPunct="0">
              <a:spcBef>
                <a:spcPct val="20000"/>
              </a:spcBef>
              <a:spcAft>
                <a:spcPct val="0"/>
              </a:spcAft>
              <a:defRPr sz="1200">
                <a:solidFill>
                  <a:schemeClr val="tx1"/>
                </a:solidFill>
                <a:latin typeface="+mn-lt"/>
                <a:ea typeface="+mn-ea"/>
              </a:defRPr>
            </a:lvl4pPr>
            <a:lvl5pPr marL="2057400" indent="-228600" algn="l" rtl="0" eaLnBrk="0" fontAlgn="base" hangingPunct="0">
              <a:spcBef>
                <a:spcPct val="20000"/>
              </a:spcBef>
              <a:spcAft>
                <a:spcPct val="0"/>
              </a:spcAft>
              <a:defRPr sz="1000">
                <a:solidFill>
                  <a:schemeClr val="tx1"/>
                </a:solidFill>
                <a:latin typeface="+mn-lt"/>
                <a:ea typeface="+mn-e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The knowledge of how matter (dark and ordinary) is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distributed in galaxies and in the large-scale structures </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in the Universe is the main goal for next-generation cosmological observational surveys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To assess the cosmological information obtained through these surveys, one must be able to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predict the matter clustering </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using simulations and analytical methods to a similar accuracy level (below 1%) for a given cosmology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Both numerical simulations and analytical models will make predictions of matter clustering and, in turn, allow for data from future telescopes to be interpreted</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7" name="Picture 6">
            <a:extLst>
              <a:ext uri="{FF2B5EF4-FFF2-40B4-BE49-F238E27FC236}">
                <a16:creationId xmlns:a16="http://schemas.microsoft.com/office/drawing/2014/main" id="{5507C040-5C7D-4439-9EB4-F64F7CEE8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175" y="2157571"/>
            <a:ext cx="6190476" cy="2542857"/>
          </a:xfrm>
          <a:prstGeom prst="rect">
            <a:avLst/>
          </a:prstGeom>
        </p:spPr>
      </p:pic>
      <p:sp>
        <p:nvSpPr>
          <p:cNvPr id="8" name="TextBox 7">
            <a:extLst>
              <a:ext uri="{FF2B5EF4-FFF2-40B4-BE49-F238E27FC236}">
                <a16:creationId xmlns:a16="http://schemas.microsoft.com/office/drawing/2014/main" id="{3DF914F0-8528-4298-8098-13A95593CE60}"/>
              </a:ext>
            </a:extLst>
          </p:cNvPr>
          <p:cNvSpPr txBox="1"/>
          <p:nvPr/>
        </p:nvSpPr>
        <p:spPr>
          <a:xfrm>
            <a:off x="6096000" y="4702269"/>
            <a:ext cx="3894993" cy="369332"/>
          </a:xfrm>
          <a:prstGeom prst="rect">
            <a:avLst/>
          </a:prstGeom>
          <a:noFill/>
        </p:spPr>
        <p:txBody>
          <a:bodyPr wrap="square" rtlCol="0">
            <a:spAutoFit/>
          </a:bodyPr>
          <a:lstStyle/>
          <a:p>
            <a:r>
              <a:rPr lang="en-GB" dirty="0"/>
              <a:t>Credit: </a:t>
            </a:r>
            <a:r>
              <a:rPr lang="en-GB" dirty="0">
                <a:hlinkClick r:id="rId3"/>
              </a:rPr>
              <a:t>Alberto </a:t>
            </a:r>
            <a:r>
              <a:rPr lang="en-GB" dirty="0" err="1">
                <a:hlinkClick r:id="rId3"/>
              </a:rPr>
              <a:t>Acuto</a:t>
            </a:r>
            <a:endParaRPr lang="en-GB" dirty="0"/>
          </a:p>
        </p:txBody>
      </p:sp>
    </p:spTree>
    <p:extLst>
      <p:ext uri="{BB962C8B-B14F-4D97-AF65-F5344CB8AC3E}">
        <p14:creationId xmlns:p14="http://schemas.microsoft.com/office/powerpoint/2010/main" val="297057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96D3-57F2-49BE-8E7F-178F08871A0E}"/>
              </a:ext>
            </a:extLst>
          </p:cNvPr>
          <p:cNvSpPr>
            <a:spLocks noGrp="1"/>
          </p:cNvSpPr>
          <p:nvPr>
            <p:ph type="title"/>
          </p:nvPr>
        </p:nvSpPr>
        <p:spPr>
          <a:xfrm>
            <a:off x="838200" y="173738"/>
            <a:ext cx="10515600" cy="1325563"/>
          </a:xfrm>
        </p:spPr>
        <p:txBody>
          <a:bodyPr>
            <a:normAutofit/>
          </a:bodyPr>
          <a:lstStyle/>
          <a:p>
            <a:pPr algn="ctr"/>
            <a:r>
              <a:rPr lang="en-GB" sz="3200" dirty="0"/>
              <a:t>Inverse-Designed Narrowband THz Radiator for </a:t>
            </a:r>
            <a:r>
              <a:rPr lang="en-GB" sz="3200" dirty="0" err="1"/>
              <a:t>Ultrarelativistic</a:t>
            </a:r>
            <a:r>
              <a:rPr lang="en-GB" sz="3200" dirty="0"/>
              <a:t> Electrons</a:t>
            </a:r>
          </a:p>
        </p:txBody>
      </p:sp>
      <p:pic>
        <p:nvPicPr>
          <p:cNvPr id="5" name="Picture 4">
            <a:extLst>
              <a:ext uri="{FF2B5EF4-FFF2-40B4-BE49-F238E27FC236}">
                <a16:creationId xmlns:a16="http://schemas.microsoft.com/office/drawing/2014/main" id="{B03A114F-5C5C-4682-8E5C-A652F1303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74" y="1694337"/>
            <a:ext cx="4880317" cy="3286914"/>
          </a:xfrm>
          <a:prstGeom prst="rect">
            <a:avLst/>
          </a:prstGeom>
        </p:spPr>
      </p:pic>
      <p:sp>
        <p:nvSpPr>
          <p:cNvPr id="6" name="TextBox 5">
            <a:extLst>
              <a:ext uri="{FF2B5EF4-FFF2-40B4-BE49-F238E27FC236}">
                <a16:creationId xmlns:a16="http://schemas.microsoft.com/office/drawing/2014/main" id="{393D17A0-67BA-478B-A758-7D8C372013E1}"/>
              </a:ext>
            </a:extLst>
          </p:cNvPr>
          <p:cNvSpPr txBox="1"/>
          <p:nvPr/>
        </p:nvSpPr>
        <p:spPr>
          <a:xfrm>
            <a:off x="360485" y="5336931"/>
            <a:ext cx="4659923" cy="369332"/>
          </a:xfrm>
          <a:prstGeom prst="rect">
            <a:avLst/>
          </a:prstGeom>
          <a:noFill/>
        </p:spPr>
        <p:txBody>
          <a:bodyPr wrap="square" rtlCol="0">
            <a:spAutoFit/>
          </a:bodyPr>
          <a:lstStyle/>
          <a:p>
            <a:r>
              <a:rPr lang="en-GB" dirty="0"/>
              <a:t>Credit: </a:t>
            </a:r>
            <a:r>
              <a:rPr lang="en-GB" dirty="0">
                <a:hlinkClick r:id="rId3"/>
              </a:rPr>
              <a:t>Gyanendra Yadav</a:t>
            </a:r>
            <a:endParaRPr lang="en-GB" dirty="0"/>
          </a:p>
        </p:txBody>
      </p:sp>
      <p:sp>
        <p:nvSpPr>
          <p:cNvPr id="10" name="Content Placeholder 2">
            <a:extLst>
              <a:ext uri="{FF2B5EF4-FFF2-40B4-BE49-F238E27FC236}">
                <a16:creationId xmlns:a16="http://schemas.microsoft.com/office/drawing/2014/main" id="{85BC300C-8C5C-499C-9281-783CE4CC1DE8}"/>
              </a:ext>
            </a:extLst>
          </p:cNvPr>
          <p:cNvSpPr txBox="1">
            <a:spLocks/>
          </p:cNvSpPr>
          <p:nvPr/>
        </p:nvSpPr>
        <p:spPr bwMode="auto">
          <a:xfrm>
            <a:off x="5873262" y="1371600"/>
            <a:ext cx="54043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ea typeface="+mn-ea"/>
              </a:defRPr>
            </a:lvl2pPr>
            <a:lvl3pPr marL="1143000" indent="-228600" algn="l" rtl="0" eaLnBrk="0" fontAlgn="base" hangingPunct="0">
              <a:spcBef>
                <a:spcPct val="20000"/>
              </a:spcBef>
              <a:spcAft>
                <a:spcPct val="0"/>
              </a:spcAft>
              <a:defRPr sz="1400">
                <a:solidFill>
                  <a:schemeClr val="tx1"/>
                </a:solidFill>
                <a:latin typeface="+mn-lt"/>
                <a:ea typeface="+mn-ea"/>
              </a:defRPr>
            </a:lvl3pPr>
            <a:lvl4pPr marL="1600200" indent="-228600" algn="l" rtl="0" eaLnBrk="0" fontAlgn="base" hangingPunct="0">
              <a:spcBef>
                <a:spcPct val="20000"/>
              </a:spcBef>
              <a:spcAft>
                <a:spcPct val="0"/>
              </a:spcAft>
              <a:defRPr sz="1200">
                <a:solidFill>
                  <a:schemeClr val="tx1"/>
                </a:solidFill>
                <a:latin typeface="+mn-lt"/>
                <a:ea typeface="+mn-ea"/>
              </a:defRPr>
            </a:lvl4pPr>
            <a:lvl5pPr marL="2057400" indent="-228600" algn="l" rtl="0" eaLnBrk="0" fontAlgn="base" hangingPunct="0">
              <a:spcBef>
                <a:spcPct val="20000"/>
              </a:spcBef>
              <a:spcAft>
                <a:spcPct val="0"/>
              </a:spcAft>
              <a:defRPr sz="1000">
                <a:solidFill>
                  <a:schemeClr val="tx1"/>
                </a:solidFill>
                <a:latin typeface="+mn-lt"/>
                <a:ea typeface="+mn-e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Particle acceleration by THz lasers through a dielectric material</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 have the potential to unlock small, low-cost, table-top accelerator devices for the use in medicine, material research, and communication.</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The acceleration process and beam quality heavily depend on the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dielectric structure</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 specifically, the form-factor of the internal surfaces.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Inverse-design technique </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is an approach which does not rely on pre-defined shapes. Instead, the algorithm constructs a structure which maximises a chosen set of objective quantities.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Such Finite-Difference Frequency-Domain simulations allow for the exploration of the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full parameter space</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 without relying on the imagination of the user.</a:t>
            </a:r>
          </a:p>
        </p:txBody>
      </p:sp>
    </p:spTree>
    <p:extLst>
      <p:ext uri="{BB962C8B-B14F-4D97-AF65-F5344CB8AC3E}">
        <p14:creationId xmlns:p14="http://schemas.microsoft.com/office/powerpoint/2010/main" val="733851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4E508-5325-4E21-B277-2B5922F4D800}"/>
              </a:ext>
            </a:extLst>
          </p:cNvPr>
          <p:cNvSpPr>
            <a:spLocks noGrp="1"/>
          </p:cNvSpPr>
          <p:nvPr>
            <p:ph type="title"/>
          </p:nvPr>
        </p:nvSpPr>
        <p:spPr>
          <a:xfrm>
            <a:off x="838200" y="118153"/>
            <a:ext cx="10515600" cy="1325563"/>
          </a:xfrm>
        </p:spPr>
        <p:txBody>
          <a:bodyPr>
            <a:normAutofit/>
          </a:bodyPr>
          <a:lstStyle/>
          <a:p>
            <a:pPr algn="ctr"/>
            <a:r>
              <a:rPr lang="en-GB" sz="3200" dirty="0"/>
              <a:t>The morphology of star-forming gas and its alignment with galaxies and dark matter haloes</a:t>
            </a:r>
          </a:p>
        </p:txBody>
      </p:sp>
      <p:sp>
        <p:nvSpPr>
          <p:cNvPr id="5" name="Content Placeholder 2">
            <a:extLst>
              <a:ext uri="{FF2B5EF4-FFF2-40B4-BE49-F238E27FC236}">
                <a16:creationId xmlns:a16="http://schemas.microsoft.com/office/drawing/2014/main" id="{FF5BE4D3-5D43-4C58-BAC1-BCB876AF932D}"/>
              </a:ext>
            </a:extLst>
          </p:cNvPr>
          <p:cNvSpPr txBox="1">
            <a:spLocks/>
          </p:cNvSpPr>
          <p:nvPr/>
        </p:nvSpPr>
        <p:spPr bwMode="auto">
          <a:xfrm>
            <a:off x="202222" y="1652954"/>
            <a:ext cx="548346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ea typeface="+mn-ea"/>
              </a:defRPr>
            </a:lvl2pPr>
            <a:lvl3pPr marL="1143000" indent="-228600" algn="l" rtl="0" eaLnBrk="0" fontAlgn="base" hangingPunct="0">
              <a:spcBef>
                <a:spcPct val="20000"/>
              </a:spcBef>
              <a:spcAft>
                <a:spcPct val="0"/>
              </a:spcAft>
              <a:defRPr sz="1400">
                <a:solidFill>
                  <a:schemeClr val="tx1"/>
                </a:solidFill>
                <a:latin typeface="+mn-lt"/>
                <a:ea typeface="+mn-ea"/>
              </a:defRPr>
            </a:lvl3pPr>
            <a:lvl4pPr marL="1600200" indent="-228600" algn="l" rtl="0" eaLnBrk="0" fontAlgn="base" hangingPunct="0">
              <a:spcBef>
                <a:spcPct val="20000"/>
              </a:spcBef>
              <a:spcAft>
                <a:spcPct val="0"/>
              </a:spcAft>
              <a:defRPr sz="1200">
                <a:solidFill>
                  <a:schemeClr val="tx1"/>
                </a:solidFill>
                <a:latin typeface="+mn-lt"/>
                <a:ea typeface="+mn-ea"/>
              </a:defRPr>
            </a:lvl4pPr>
            <a:lvl5pPr marL="2057400" indent="-228600" algn="l" rtl="0" eaLnBrk="0" fontAlgn="base" hangingPunct="0">
              <a:spcBef>
                <a:spcPct val="20000"/>
              </a:spcBef>
              <a:spcAft>
                <a:spcPct val="0"/>
              </a:spcAft>
              <a:defRPr sz="1000">
                <a:solidFill>
                  <a:schemeClr val="tx1"/>
                </a:solidFill>
                <a:latin typeface="+mn-lt"/>
                <a:ea typeface="+mn-e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Imaging of galaxies in the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radio continuum enables weak lensing experiments </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that complement traditional optical approaches.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Radio emission may be traced in simulations by tracking the star-forming gas, allowing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studies of systematic uncertainties in lensing</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 such as the intrinsic alignment of galaxies.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This allows for a systematic study of the expected shapes and orientations of the cold gas of galaxies and host dark matter halos ahead of future observations.</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6" name="Picture 5">
            <a:extLst>
              <a:ext uri="{FF2B5EF4-FFF2-40B4-BE49-F238E27FC236}">
                <a16:creationId xmlns:a16="http://schemas.microsoft.com/office/drawing/2014/main" id="{CFAB1D96-B033-4D2C-9E9A-AB8757269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32" y="1359741"/>
            <a:ext cx="4389568" cy="4748050"/>
          </a:xfrm>
          <a:prstGeom prst="rect">
            <a:avLst/>
          </a:prstGeom>
        </p:spPr>
      </p:pic>
      <p:sp>
        <p:nvSpPr>
          <p:cNvPr id="7" name="TextBox 6">
            <a:extLst>
              <a:ext uri="{FF2B5EF4-FFF2-40B4-BE49-F238E27FC236}">
                <a16:creationId xmlns:a16="http://schemas.microsoft.com/office/drawing/2014/main" id="{BB9E4408-E405-4090-8941-4C7B4FB8C9ED}"/>
              </a:ext>
            </a:extLst>
          </p:cNvPr>
          <p:cNvSpPr txBox="1"/>
          <p:nvPr/>
        </p:nvSpPr>
        <p:spPr>
          <a:xfrm>
            <a:off x="307731" y="5292969"/>
            <a:ext cx="4826977" cy="369332"/>
          </a:xfrm>
          <a:prstGeom prst="rect">
            <a:avLst/>
          </a:prstGeom>
          <a:noFill/>
        </p:spPr>
        <p:txBody>
          <a:bodyPr wrap="square" rtlCol="0">
            <a:spAutoFit/>
          </a:bodyPr>
          <a:lstStyle/>
          <a:p>
            <a:r>
              <a:rPr lang="en-GB" dirty="0"/>
              <a:t>Credit: </a:t>
            </a:r>
            <a:r>
              <a:rPr lang="en-GB" dirty="0">
                <a:hlinkClick r:id="rId3"/>
              </a:rPr>
              <a:t>Alex Hill</a:t>
            </a:r>
            <a:endParaRPr lang="en-GB" dirty="0"/>
          </a:p>
        </p:txBody>
      </p:sp>
    </p:spTree>
    <p:extLst>
      <p:ext uri="{BB962C8B-B14F-4D97-AF65-F5344CB8AC3E}">
        <p14:creationId xmlns:p14="http://schemas.microsoft.com/office/powerpoint/2010/main" val="2286860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7F41-B669-4926-876A-8AD99702202A}"/>
              </a:ext>
            </a:extLst>
          </p:cNvPr>
          <p:cNvSpPr>
            <a:spLocks noGrp="1"/>
          </p:cNvSpPr>
          <p:nvPr>
            <p:ph type="title"/>
          </p:nvPr>
        </p:nvSpPr>
        <p:spPr/>
        <p:txBody>
          <a:bodyPr>
            <a:normAutofit/>
          </a:bodyPr>
          <a:lstStyle/>
          <a:p>
            <a:pPr algn="ctr"/>
            <a:r>
              <a:rPr lang="en-GB" sz="3200" b="0" dirty="0"/>
              <a:t>The Modelling and Analysis of Comet Assay</a:t>
            </a:r>
            <a:br>
              <a:rPr lang="en-GB" sz="3200" b="0" dirty="0"/>
            </a:br>
            <a:r>
              <a:rPr lang="en-GB" sz="3200" b="0" dirty="0"/>
              <a:t>Data</a:t>
            </a:r>
            <a:endParaRPr lang="en-GB" sz="3200" dirty="0"/>
          </a:p>
        </p:txBody>
      </p:sp>
      <p:sp>
        <p:nvSpPr>
          <p:cNvPr id="4" name="Content Placeholder 2">
            <a:extLst>
              <a:ext uri="{FF2B5EF4-FFF2-40B4-BE49-F238E27FC236}">
                <a16:creationId xmlns:a16="http://schemas.microsoft.com/office/drawing/2014/main" id="{5C738976-B868-4F69-B7CD-5613279D7BDE}"/>
              </a:ext>
            </a:extLst>
          </p:cNvPr>
          <p:cNvSpPr txBox="1">
            <a:spLocks/>
          </p:cNvSpPr>
          <p:nvPr/>
        </p:nvSpPr>
        <p:spPr bwMode="auto">
          <a:xfrm>
            <a:off x="202222" y="1652954"/>
            <a:ext cx="5483469" cy="388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ea typeface="+mn-ea"/>
              </a:defRPr>
            </a:lvl2pPr>
            <a:lvl3pPr marL="1143000" indent="-228600" algn="l" rtl="0" eaLnBrk="0" fontAlgn="base" hangingPunct="0">
              <a:spcBef>
                <a:spcPct val="20000"/>
              </a:spcBef>
              <a:spcAft>
                <a:spcPct val="0"/>
              </a:spcAft>
              <a:defRPr sz="1400">
                <a:solidFill>
                  <a:schemeClr val="tx1"/>
                </a:solidFill>
                <a:latin typeface="+mn-lt"/>
                <a:ea typeface="+mn-ea"/>
              </a:defRPr>
            </a:lvl3pPr>
            <a:lvl4pPr marL="1600200" indent="-228600" algn="l" rtl="0" eaLnBrk="0" fontAlgn="base" hangingPunct="0">
              <a:spcBef>
                <a:spcPct val="20000"/>
              </a:spcBef>
              <a:spcAft>
                <a:spcPct val="0"/>
              </a:spcAft>
              <a:defRPr sz="1200">
                <a:solidFill>
                  <a:schemeClr val="tx1"/>
                </a:solidFill>
                <a:latin typeface="+mn-lt"/>
                <a:ea typeface="+mn-ea"/>
              </a:defRPr>
            </a:lvl4pPr>
            <a:lvl5pPr marL="2057400" indent="-228600" algn="l" rtl="0" eaLnBrk="0" fontAlgn="base" hangingPunct="0">
              <a:spcBef>
                <a:spcPct val="20000"/>
              </a:spcBef>
              <a:spcAft>
                <a:spcPct val="0"/>
              </a:spcAft>
              <a:defRPr sz="1000">
                <a:solidFill>
                  <a:schemeClr val="tx1"/>
                </a:solidFill>
                <a:latin typeface="+mn-lt"/>
                <a:ea typeface="+mn-e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Comet Assay is a technique of measuring the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amount of DNA damage induced </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by exposing cells to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ionising radiation</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The procedure can be greatly improved (both in the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speed of processing and accuracy</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 by employing machine learning and computer vision algorithms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By modelling the objects, it is possible to learn a lot about the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interaction between radiation and DNA</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GB" kern="0" dirty="0">
                <a:solidFill>
                  <a:srgbClr val="000000"/>
                </a:solidFill>
                <a:latin typeface="Arial"/>
                <a:ea typeface="ＭＳ Ｐゴシック"/>
              </a:rPr>
              <a:t>The combination of the two approaches could result in revolutionary advances in cancer treatment</a:t>
            </a:r>
            <a:endParaRPr kumimoji="0" lang="en-GB" sz="1800" b="0" i="0" u="none" strike="noStrike" kern="0" cap="none" spc="0" normalizeH="0" baseline="0" noProof="0" dirty="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6" name="Picture 5">
            <a:extLst>
              <a:ext uri="{FF2B5EF4-FFF2-40B4-BE49-F238E27FC236}">
                <a16:creationId xmlns:a16="http://schemas.microsoft.com/office/drawing/2014/main" id="{8A4FD0D1-23A8-4415-A74A-F2B813396655}"/>
              </a:ext>
            </a:extLst>
          </p:cNvPr>
          <p:cNvPicPr>
            <a:picLocks noChangeAspect="1"/>
          </p:cNvPicPr>
          <p:nvPr/>
        </p:nvPicPr>
        <p:blipFill>
          <a:blip r:embed="rId2"/>
          <a:stretch>
            <a:fillRect/>
          </a:stretch>
        </p:blipFill>
        <p:spPr>
          <a:xfrm>
            <a:off x="6662744" y="1690688"/>
            <a:ext cx="5150028" cy="3222531"/>
          </a:xfrm>
          <a:prstGeom prst="rect">
            <a:avLst/>
          </a:prstGeom>
        </p:spPr>
      </p:pic>
      <p:sp>
        <p:nvSpPr>
          <p:cNvPr id="7" name="TextBox 6">
            <a:extLst>
              <a:ext uri="{FF2B5EF4-FFF2-40B4-BE49-F238E27FC236}">
                <a16:creationId xmlns:a16="http://schemas.microsoft.com/office/drawing/2014/main" id="{A8210671-96A1-4AE6-AB2D-94825EFD41E5}"/>
              </a:ext>
            </a:extLst>
          </p:cNvPr>
          <p:cNvSpPr txBox="1"/>
          <p:nvPr/>
        </p:nvSpPr>
        <p:spPr>
          <a:xfrm>
            <a:off x="6662744" y="5263116"/>
            <a:ext cx="2810865" cy="369332"/>
          </a:xfrm>
          <a:prstGeom prst="rect">
            <a:avLst/>
          </a:prstGeom>
          <a:noFill/>
        </p:spPr>
        <p:txBody>
          <a:bodyPr wrap="square" rtlCol="0">
            <a:spAutoFit/>
          </a:bodyPr>
          <a:lstStyle/>
          <a:p>
            <a:r>
              <a:rPr lang="en-GB" dirty="0"/>
              <a:t>Credit: </a:t>
            </a:r>
            <a:r>
              <a:rPr lang="en-GB" dirty="0">
                <a:hlinkClick r:id="rId3"/>
              </a:rPr>
              <a:t>Selina Dhinsey</a:t>
            </a:r>
            <a:endParaRPr lang="en-GB" dirty="0"/>
          </a:p>
        </p:txBody>
      </p:sp>
    </p:spTree>
    <p:extLst>
      <p:ext uri="{BB962C8B-B14F-4D97-AF65-F5344CB8AC3E}">
        <p14:creationId xmlns:p14="http://schemas.microsoft.com/office/powerpoint/2010/main" val="124139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CF73-E512-4F4B-B87C-647190E3A79D}"/>
              </a:ext>
            </a:extLst>
          </p:cNvPr>
          <p:cNvSpPr>
            <a:spLocks noGrp="1"/>
          </p:cNvSpPr>
          <p:nvPr>
            <p:ph type="title"/>
          </p:nvPr>
        </p:nvSpPr>
        <p:spPr/>
        <p:txBody>
          <a:bodyPr>
            <a:normAutofit/>
          </a:bodyPr>
          <a:lstStyle/>
          <a:p>
            <a:r>
              <a:rPr lang="en-GB" sz="3200" dirty="0"/>
              <a:t>Industrial placements: going beyond academia</a:t>
            </a:r>
          </a:p>
        </p:txBody>
      </p:sp>
      <p:sp>
        <p:nvSpPr>
          <p:cNvPr id="3" name="Content Placeholder 2">
            <a:extLst>
              <a:ext uri="{FF2B5EF4-FFF2-40B4-BE49-F238E27FC236}">
                <a16:creationId xmlns:a16="http://schemas.microsoft.com/office/drawing/2014/main" id="{00149EF0-C28D-4992-81AC-E6F1BBB2BD1F}"/>
              </a:ext>
            </a:extLst>
          </p:cNvPr>
          <p:cNvSpPr>
            <a:spLocks noGrp="1"/>
          </p:cNvSpPr>
          <p:nvPr>
            <p:ph idx="1"/>
          </p:nvPr>
        </p:nvSpPr>
        <p:spPr/>
        <p:txBody>
          <a:bodyPr/>
          <a:lstStyle/>
          <a:p>
            <a:pPr marL="342900" indent="-342900">
              <a:buFont typeface="Arial" panose="020B0604020202020204" pitchFamily="34" charset="0"/>
              <a:buChar char="•"/>
            </a:pPr>
            <a:r>
              <a:rPr lang="en-GB" dirty="0"/>
              <a:t>6-month placements which </a:t>
            </a:r>
            <a:r>
              <a:rPr lang="en-GB" b="1" dirty="0"/>
              <a:t>must be different </a:t>
            </a:r>
            <a:r>
              <a:rPr lang="en-GB" dirty="0"/>
              <a:t>from their field of study</a:t>
            </a:r>
          </a:p>
          <a:p>
            <a:pPr marL="342900" indent="-342900">
              <a:buFont typeface="Arial" panose="020B0604020202020204" pitchFamily="34" charset="0"/>
              <a:buChar char="•"/>
            </a:pPr>
            <a:r>
              <a:rPr lang="en-GB" dirty="0"/>
              <a:t>Students free to choose the host company, </a:t>
            </a:r>
            <a:r>
              <a:rPr lang="en-GB" b="1" dirty="0"/>
              <a:t>encouraged to step outside </a:t>
            </a:r>
            <a:r>
              <a:rPr lang="en-GB" dirty="0"/>
              <a:t>the comfort zone</a:t>
            </a:r>
          </a:p>
          <a:p>
            <a:pPr marL="342900" indent="-342900">
              <a:buFont typeface="Arial" panose="020B0604020202020204" pitchFamily="34" charset="0"/>
              <a:buChar char="•"/>
            </a:pPr>
            <a:r>
              <a:rPr lang="en-GB" dirty="0"/>
              <a:t>Allow them to see the </a:t>
            </a:r>
            <a:r>
              <a:rPr lang="en-GB" b="1" dirty="0"/>
              <a:t>full spectrum of opportunities </a:t>
            </a:r>
            <a:r>
              <a:rPr lang="en-GB" dirty="0"/>
              <a:t>outside of the University environment</a:t>
            </a:r>
          </a:p>
          <a:p>
            <a:pPr marL="342900" indent="-342900">
              <a:buFont typeface="Arial" panose="020B0604020202020204" pitchFamily="34" charset="0"/>
              <a:buChar char="•"/>
            </a:pPr>
            <a:r>
              <a:rPr lang="en-GB" dirty="0"/>
              <a:t>Apply their existing technical and soft skills</a:t>
            </a:r>
          </a:p>
          <a:p>
            <a:pPr marL="342900" indent="-342900">
              <a:buFont typeface="Arial" panose="020B0604020202020204" pitchFamily="34" charset="0"/>
              <a:buChar char="•"/>
            </a:pPr>
            <a:r>
              <a:rPr lang="en-GB" dirty="0"/>
              <a:t>Learn new skills and technologies</a:t>
            </a:r>
          </a:p>
          <a:p>
            <a:pPr marL="342900" indent="-342900">
              <a:buFont typeface="Arial" panose="020B0604020202020204" pitchFamily="34" charset="0"/>
              <a:buChar char="•"/>
            </a:pPr>
            <a:r>
              <a:rPr lang="en-GB" dirty="0"/>
              <a:t>Experience the environment from within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Partners gain </a:t>
            </a:r>
            <a:r>
              <a:rPr lang="en-GB" b="1" dirty="0"/>
              <a:t>highly motivated and ambitious </a:t>
            </a:r>
            <a:r>
              <a:rPr lang="en-GB" dirty="0"/>
              <a:t>interns</a:t>
            </a:r>
          </a:p>
          <a:p>
            <a:pPr marL="342900" indent="-342900">
              <a:buFont typeface="Arial" panose="020B0604020202020204" pitchFamily="34" charset="0"/>
              <a:buChar char="•"/>
            </a:pPr>
            <a:r>
              <a:rPr lang="en-GB" dirty="0"/>
              <a:t>Bring their </a:t>
            </a:r>
            <a:r>
              <a:rPr lang="en-GB" b="1" dirty="0"/>
              <a:t>skills</a:t>
            </a:r>
            <a:r>
              <a:rPr lang="en-GB" dirty="0"/>
              <a:t> from a very different discipline</a:t>
            </a:r>
          </a:p>
          <a:p>
            <a:pPr marL="342900" indent="-342900">
              <a:buFont typeface="Arial" panose="020B0604020202020204" pitchFamily="34" charset="0"/>
              <a:buChar char="•"/>
            </a:pPr>
            <a:r>
              <a:rPr lang="en-GB" dirty="0"/>
              <a:t>Provide a low-risk </a:t>
            </a:r>
            <a:r>
              <a:rPr lang="en-GB" b="1" dirty="0"/>
              <a:t>opportunity to explore </a:t>
            </a:r>
            <a:r>
              <a:rPr lang="en-GB" dirty="0"/>
              <a:t>new directions and opportunities in R&amp;D</a:t>
            </a:r>
          </a:p>
        </p:txBody>
      </p:sp>
    </p:spTree>
    <p:extLst>
      <p:ext uri="{BB962C8B-B14F-4D97-AF65-F5344CB8AC3E}">
        <p14:creationId xmlns:p14="http://schemas.microsoft.com/office/powerpoint/2010/main" val="1312760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2F2E-02EA-45BD-8A16-86D73E50CF4E}"/>
              </a:ext>
            </a:extLst>
          </p:cNvPr>
          <p:cNvSpPr>
            <a:spLocks noGrp="1"/>
          </p:cNvSpPr>
          <p:nvPr>
            <p:ph type="title"/>
          </p:nvPr>
        </p:nvSpPr>
        <p:spPr/>
        <p:txBody>
          <a:bodyPr>
            <a:normAutofit/>
          </a:bodyPr>
          <a:lstStyle/>
          <a:p>
            <a:pPr algn="ctr"/>
            <a:r>
              <a:rPr lang="en-GB" sz="3200" dirty="0"/>
              <a:t>Ricardo’s work with Unilever</a:t>
            </a:r>
            <a:br>
              <a:rPr lang="en-GB" dirty="0"/>
            </a:br>
            <a:endParaRPr lang="en-GB" dirty="0"/>
          </a:p>
        </p:txBody>
      </p:sp>
      <p:sp>
        <p:nvSpPr>
          <p:cNvPr id="6" name="TextBox 5">
            <a:extLst>
              <a:ext uri="{FF2B5EF4-FFF2-40B4-BE49-F238E27FC236}">
                <a16:creationId xmlns:a16="http://schemas.microsoft.com/office/drawing/2014/main" id="{73ECC169-7D61-4416-A71D-B996DA3A1480}"/>
              </a:ext>
            </a:extLst>
          </p:cNvPr>
          <p:cNvSpPr txBox="1"/>
          <p:nvPr/>
        </p:nvSpPr>
        <p:spPr>
          <a:xfrm>
            <a:off x="5890437" y="3555693"/>
            <a:ext cx="5709684" cy="2308324"/>
          </a:xfrm>
          <a:prstGeom prst="rect">
            <a:avLst/>
          </a:prstGeom>
          <a:noFill/>
        </p:spPr>
        <p:txBody>
          <a:bodyPr wrap="square" rtlCol="0">
            <a:spAutoFit/>
          </a:bodyPr>
          <a:lstStyle/>
          <a:p>
            <a:pPr marL="342000" indent="-342000"/>
            <a:r>
              <a:rPr lang="en-GB" dirty="0"/>
              <a:t>Unilever, a multinational consumer goods manufacturer, maintains and active partnership with the University of Liverpool at the Materials Innovation Factory. The centre bridges industry partners like Unilever with the University’s expertise in material chemistry, tackling common challenges in academia and industry to deliver innovative products.</a:t>
            </a:r>
          </a:p>
          <a:p>
            <a:endParaRPr lang="en-GB" dirty="0"/>
          </a:p>
        </p:txBody>
      </p:sp>
      <p:sp>
        <p:nvSpPr>
          <p:cNvPr id="7" name="TextBox 6">
            <a:extLst>
              <a:ext uri="{FF2B5EF4-FFF2-40B4-BE49-F238E27FC236}">
                <a16:creationId xmlns:a16="http://schemas.microsoft.com/office/drawing/2014/main" id="{A4E82D83-4932-409A-82A9-94300F654C88}"/>
              </a:ext>
            </a:extLst>
          </p:cNvPr>
          <p:cNvSpPr txBox="1"/>
          <p:nvPr/>
        </p:nvSpPr>
        <p:spPr>
          <a:xfrm>
            <a:off x="223284" y="1339702"/>
            <a:ext cx="5102574" cy="3970318"/>
          </a:xfrm>
          <a:prstGeom prst="rect">
            <a:avLst/>
          </a:prstGeom>
          <a:noFill/>
        </p:spPr>
        <p:txBody>
          <a:bodyPr wrap="square" rtlCol="0">
            <a:spAutoFit/>
          </a:bodyPr>
          <a:lstStyle/>
          <a:p>
            <a:pPr marL="342000" indent="-342000"/>
            <a:r>
              <a:rPr lang="en-GB" dirty="0"/>
              <a:t> Ricardo works on new heavy gauge boson searches and interpretations at the ATLAS experiment, one of the main detectors at LHC.</a:t>
            </a:r>
          </a:p>
          <a:p>
            <a:pPr marL="342000" indent="-342000"/>
            <a:r>
              <a:rPr lang="en-GB" dirty="0"/>
              <a:t>In early 2020, Ricardo worked on bringing </a:t>
            </a:r>
            <a:r>
              <a:rPr lang="en-GB" b="1" dirty="0"/>
              <a:t>Machine Learning techniques</a:t>
            </a:r>
            <a:r>
              <a:rPr lang="en-GB" dirty="0"/>
              <a:t> to two of the robots at MIF to </a:t>
            </a:r>
            <a:r>
              <a:rPr lang="en-GB" b="1" dirty="0"/>
              <a:t>reduce the amount of manual input </a:t>
            </a:r>
            <a:r>
              <a:rPr lang="en-GB" dirty="0"/>
              <a:t>required in their image processing system.</a:t>
            </a:r>
          </a:p>
          <a:p>
            <a:pPr marL="342000" indent="-342000"/>
            <a:r>
              <a:rPr lang="en-GB" i="1" dirty="0">
                <a:hlinkClick r:id="rId2"/>
              </a:rPr>
              <a:t>“I’ve learnt a lot during these months, not only </a:t>
            </a:r>
            <a:r>
              <a:rPr lang="en-GB" b="1" i="1" dirty="0">
                <a:hlinkClick r:id="rId2"/>
              </a:rPr>
              <a:t>programming skills </a:t>
            </a:r>
            <a:r>
              <a:rPr lang="en-GB" i="1" dirty="0">
                <a:hlinkClick r:id="rId2"/>
              </a:rPr>
              <a:t>I didn’t have before, but also knowing what is like to program something that will be used by someone else, getting to know the </a:t>
            </a:r>
            <a:r>
              <a:rPr lang="en-GB" b="1" i="1" dirty="0">
                <a:hlinkClick r:id="rId2"/>
              </a:rPr>
              <a:t>developer-user feedback cycle</a:t>
            </a:r>
            <a:r>
              <a:rPr lang="en-GB" i="1" dirty="0">
                <a:hlinkClick r:id="rId2"/>
              </a:rPr>
              <a:t>, as well as how working in industry differs from working in academia”</a:t>
            </a:r>
            <a:r>
              <a:rPr lang="en-GB" dirty="0">
                <a:hlinkClick r:id="rId2"/>
              </a:rPr>
              <a:t>.</a:t>
            </a:r>
            <a:endParaRPr lang="en-GB" dirty="0"/>
          </a:p>
        </p:txBody>
      </p:sp>
      <p:pic>
        <p:nvPicPr>
          <p:cNvPr id="4" name="Picture 3">
            <a:extLst>
              <a:ext uri="{FF2B5EF4-FFF2-40B4-BE49-F238E27FC236}">
                <a16:creationId xmlns:a16="http://schemas.microsoft.com/office/drawing/2014/main" id="{704C6858-D63C-4339-A995-F2CB641645BC}"/>
              </a:ext>
            </a:extLst>
          </p:cNvPr>
          <p:cNvPicPr>
            <a:picLocks noChangeAspect="1"/>
          </p:cNvPicPr>
          <p:nvPr/>
        </p:nvPicPr>
        <p:blipFill>
          <a:blip r:embed="rId3"/>
          <a:stretch>
            <a:fillRect/>
          </a:stretch>
        </p:blipFill>
        <p:spPr>
          <a:xfrm>
            <a:off x="6866144" y="1164060"/>
            <a:ext cx="3654481" cy="2292065"/>
          </a:xfrm>
          <a:prstGeom prst="rect">
            <a:avLst/>
          </a:prstGeom>
        </p:spPr>
      </p:pic>
    </p:spTree>
    <p:extLst>
      <p:ext uri="{BB962C8B-B14F-4D97-AF65-F5344CB8AC3E}">
        <p14:creationId xmlns:p14="http://schemas.microsoft.com/office/powerpoint/2010/main" val="183275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2F2E-02EA-45BD-8A16-86D73E50CF4E}"/>
              </a:ext>
            </a:extLst>
          </p:cNvPr>
          <p:cNvSpPr>
            <a:spLocks noGrp="1"/>
          </p:cNvSpPr>
          <p:nvPr>
            <p:ph type="title"/>
          </p:nvPr>
        </p:nvSpPr>
        <p:spPr/>
        <p:txBody>
          <a:bodyPr>
            <a:normAutofit/>
          </a:bodyPr>
          <a:lstStyle/>
          <a:p>
            <a:pPr algn="ctr"/>
            <a:r>
              <a:rPr lang="en-GB" sz="3200" dirty="0"/>
              <a:t>Phil’s placement at </a:t>
            </a:r>
            <a:r>
              <a:rPr lang="en-GB" sz="3200" dirty="0" err="1"/>
              <a:t>OnTrac</a:t>
            </a:r>
            <a:br>
              <a:rPr lang="en-GB" dirty="0"/>
            </a:br>
            <a:endParaRPr lang="en-GB" dirty="0"/>
          </a:p>
        </p:txBody>
      </p:sp>
      <p:sp>
        <p:nvSpPr>
          <p:cNvPr id="6" name="TextBox 5">
            <a:extLst>
              <a:ext uri="{FF2B5EF4-FFF2-40B4-BE49-F238E27FC236}">
                <a16:creationId xmlns:a16="http://schemas.microsoft.com/office/drawing/2014/main" id="{73ECC169-7D61-4416-A71D-B996DA3A1480}"/>
              </a:ext>
            </a:extLst>
          </p:cNvPr>
          <p:cNvSpPr txBox="1"/>
          <p:nvPr/>
        </p:nvSpPr>
        <p:spPr>
          <a:xfrm>
            <a:off x="298430" y="3918097"/>
            <a:ext cx="5709684" cy="923330"/>
          </a:xfrm>
          <a:prstGeom prst="rect">
            <a:avLst/>
          </a:prstGeom>
          <a:noFill/>
        </p:spPr>
        <p:txBody>
          <a:bodyPr wrap="square" rtlCol="0">
            <a:spAutoFit/>
          </a:bodyPr>
          <a:lstStyle/>
          <a:p>
            <a:r>
              <a:rPr lang="en-GB" dirty="0" err="1"/>
              <a:t>OnTrac</a:t>
            </a:r>
            <a:r>
              <a:rPr lang="en-GB" dirty="0"/>
              <a:t> specialise in the area of track worker safety and produce a system that enables contractors to plan work safely on live railway lines.</a:t>
            </a:r>
          </a:p>
        </p:txBody>
      </p:sp>
      <p:sp>
        <p:nvSpPr>
          <p:cNvPr id="7" name="TextBox 6">
            <a:extLst>
              <a:ext uri="{FF2B5EF4-FFF2-40B4-BE49-F238E27FC236}">
                <a16:creationId xmlns:a16="http://schemas.microsoft.com/office/drawing/2014/main" id="{A4E82D83-4932-409A-82A9-94300F654C88}"/>
              </a:ext>
            </a:extLst>
          </p:cNvPr>
          <p:cNvSpPr txBox="1"/>
          <p:nvPr/>
        </p:nvSpPr>
        <p:spPr>
          <a:xfrm>
            <a:off x="6096000" y="1317148"/>
            <a:ext cx="5102574" cy="4801314"/>
          </a:xfrm>
          <a:prstGeom prst="rect">
            <a:avLst/>
          </a:prstGeom>
          <a:noFill/>
        </p:spPr>
        <p:txBody>
          <a:bodyPr wrap="square" rtlCol="0">
            <a:spAutoFit/>
          </a:bodyPr>
          <a:lstStyle/>
          <a:p>
            <a:pPr marL="342000" indent="-342000"/>
            <a:r>
              <a:rPr lang="en-GB" dirty="0"/>
              <a:t>  Phillip works on a project focussed on </a:t>
            </a:r>
            <a:r>
              <a:rPr lang="en-GB" b="1" dirty="0"/>
              <a:t>Deep Learning applications</a:t>
            </a:r>
            <a:r>
              <a:rPr lang="en-GB" dirty="0"/>
              <a:t> on data from the </a:t>
            </a:r>
            <a:r>
              <a:rPr lang="en-GB" dirty="0" err="1"/>
              <a:t>LHCb</a:t>
            </a:r>
            <a:r>
              <a:rPr lang="en-GB" dirty="0"/>
              <a:t> Detector.</a:t>
            </a:r>
          </a:p>
          <a:p>
            <a:pPr marL="342000" indent="-342000"/>
            <a:r>
              <a:rPr lang="en-GB" dirty="0"/>
              <a:t>During the first 6 months of 2020 he applied his skills at a placement with </a:t>
            </a:r>
            <a:r>
              <a:rPr lang="en-GB" dirty="0" err="1"/>
              <a:t>OnTrac</a:t>
            </a:r>
            <a:r>
              <a:rPr lang="en-GB" dirty="0"/>
              <a:t>, a company that creates </a:t>
            </a:r>
            <a:r>
              <a:rPr lang="en-GB" b="1" dirty="0"/>
              <a:t>software products for the railway industry</a:t>
            </a:r>
            <a:r>
              <a:rPr lang="en-GB" dirty="0"/>
              <a:t>.</a:t>
            </a:r>
          </a:p>
          <a:p>
            <a:pPr marL="342000" indent="-342000"/>
            <a:r>
              <a:rPr lang="en-GB" i="1" dirty="0">
                <a:hlinkClick r:id="rId2"/>
              </a:rPr>
              <a:t>“… we </a:t>
            </a:r>
            <a:r>
              <a:rPr lang="en-GB" b="1" i="1" dirty="0">
                <a:hlinkClick r:id="rId2"/>
              </a:rPr>
              <a:t>produced a dashboard </a:t>
            </a:r>
            <a:r>
              <a:rPr lang="en-GB" i="1" dirty="0">
                <a:hlinkClick r:id="rId2"/>
              </a:rPr>
              <a:t>using Microsoft Power BI to visualise the data and </a:t>
            </a:r>
            <a:r>
              <a:rPr lang="en-GB" b="1" i="1" dirty="0">
                <a:hlinkClick r:id="rId2"/>
              </a:rPr>
              <a:t>prototype a product </a:t>
            </a:r>
            <a:r>
              <a:rPr lang="en-GB" i="1" dirty="0">
                <a:hlinkClick r:id="rId2"/>
              </a:rPr>
              <a:t>that could help contractors see if they were meeting targets for productivity, and importantly - safety, without having to collect and compile data manually from their employees, which is the case now. A highlight for me was being able to </a:t>
            </a:r>
            <a:r>
              <a:rPr lang="en-GB" b="1" i="1" dirty="0">
                <a:hlinkClick r:id="rId2"/>
              </a:rPr>
              <a:t>demonstrate my prototype to a key client </a:t>
            </a:r>
            <a:r>
              <a:rPr lang="en-GB" i="1" dirty="0">
                <a:hlinkClick r:id="rId2"/>
              </a:rPr>
              <a:t>in order to get opinions on what they liked and what could be improved.</a:t>
            </a:r>
            <a:endParaRPr lang="en-GB" dirty="0"/>
          </a:p>
        </p:txBody>
      </p:sp>
      <p:pic>
        <p:nvPicPr>
          <p:cNvPr id="5" name="Picture 4">
            <a:extLst>
              <a:ext uri="{FF2B5EF4-FFF2-40B4-BE49-F238E27FC236}">
                <a16:creationId xmlns:a16="http://schemas.microsoft.com/office/drawing/2014/main" id="{805A692E-7730-498A-B999-3A03F1CE3DF7}"/>
              </a:ext>
            </a:extLst>
          </p:cNvPr>
          <p:cNvPicPr>
            <a:picLocks noChangeAspect="1"/>
          </p:cNvPicPr>
          <p:nvPr/>
        </p:nvPicPr>
        <p:blipFill>
          <a:blip r:embed="rId3"/>
          <a:stretch>
            <a:fillRect/>
          </a:stretch>
        </p:blipFill>
        <p:spPr>
          <a:xfrm>
            <a:off x="514960" y="970757"/>
            <a:ext cx="4758789" cy="2984679"/>
          </a:xfrm>
          <a:prstGeom prst="rect">
            <a:avLst/>
          </a:prstGeom>
        </p:spPr>
      </p:pic>
    </p:spTree>
    <p:extLst>
      <p:ext uri="{BB962C8B-B14F-4D97-AF65-F5344CB8AC3E}">
        <p14:creationId xmlns:p14="http://schemas.microsoft.com/office/powerpoint/2010/main" val="2273255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2F2E-02EA-45BD-8A16-86D73E50CF4E}"/>
              </a:ext>
            </a:extLst>
          </p:cNvPr>
          <p:cNvSpPr>
            <a:spLocks noGrp="1"/>
          </p:cNvSpPr>
          <p:nvPr>
            <p:ph type="title"/>
          </p:nvPr>
        </p:nvSpPr>
        <p:spPr/>
        <p:txBody>
          <a:bodyPr>
            <a:normAutofit/>
          </a:bodyPr>
          <a:lstStyle/>
          <a:p>
            <a:pPr algn="ctr"/>
            <a:r>
              <a:rPr lang="en-GB" sz="3200" dirty="0"/>
              <a:t>Selina’s time at </a:t>
            </a:r>
            <a:r>
              <a:rPr lang="en-GB" sz="3200" dirty="0" err="1"/>
              <a:t>Chanua</a:t>
            </a:r>
            <a:br>
              <a:rPr lang="en-GB" dirty="0"/>
            </a:br>
            <a:endParaRPr lang="en-GB" dirty="0"/>
          </a:p>
        </p:txBody>
      </p:sp>
      <p:sp>
        <p:nvSpPr>
          <p:cNvPr id="6" name="TextBox 5">
            <a:extLst>
              <a:ext uri="{FF2B5EF4-FFF2-40B4-BE49-F238E27FC236}">
                <a16:creationId xmlns:a16="http://schemas.microsoft.com/office/drawing/2014/main" id="{73ECC169-7D61-4416-A71D-B996DA3A1480}"/>
              </a:ext>
            </a:extLst>
          </p:cNvPr>
          <p:cNvSpPr txBox="1"/>
          <p:nvPr/>
        </p:nvSpPr>
        <p:spPr>
          <a:xfrm>
            <a:off x="298430" y="3918097"/>
            <a:ext cx="5709684" cy="1477328"/>
          </a:xfrm>
          <a:prstGeom prst="rect">
            <a:avLst/>
          </a:prstGeom>
          <a:noFill/>
        </p:spPr>
        <p:txBody>
          <a:bodyPr wrap="square" rtlCol="0">
            <a:spAutoFit/>
          </a:bodyPr>
          <a:lstStyle/>
          <a:p>
            <a:r>
              <a:rPr lang="en-GB" dirty="0" err="1"/>
              <a:t>Chanua</a:t>
            </a:r>
            <a:r>
              <a:rPr lang="en-GB" dirty="0"/>
              <a:t> supports and develops initiatives that empower people to improve their health, mental health and wellbeing. They create services and products that foster healthy connections, mixing human centred approaches, technology, psychology and good design.</a:t>
            </a:r>
          </a:p>
        </p:txBody>
      </p:sp>
      <p:sp>
        <p:nvSpPr>
          <p:cNvPr id="7" name="TextBox 6">
            <a:extLst>
              <a:ext uri="{FF2B5EF4-FFF2-40B4-BE49-F238E27FC236}">
                <a16:creationId xmlns:a16="http://schemas.microsoft.com/office/drawing/2014/main" id="{A4E82D83-4932-409A-82A9-94300F654C88}"/>
              </a:ext>
            </a:extLst>
          </p:cNvPr>
          <p:cNvSpPr txBox="1"/>
          <p:nvPr/>
        </p:nvSpPr>
        <p:spPr>
          <a:xfrm>
            <a:off x="6096000" y="1317148"/>
            <a:ext cx="5102574" cy="3693319"/>
          </a:xfrm>
          <a:prstGeom prst="rect">
            <a:avLst/>
          </a:prstGeom>
          <a:noFill/>
        </p:spPr>
        <p:txBody>
          <a:bodyPr wrap="square" rtlCol="0">
            <a:spAutoFit/>
          </a:bodyPr>
          <a:lstStyle/>
          <a:p>
            <a:pPr marL="342000" indent="-342000"/>
            <a:r>
              <a:rPr lang="en-GB" dirty="0"/>
              <a:t>Selina works on a </a:t>
            </a:r>
            <a:r>
              <a:rPr lang="en-GB" b="1" dirty="0"/>
              <a:t>computer vision project</a:t>
            </a:r>
            <a:r>
              <a:rPr lang="en-GB" dirty="0"/>
              <a:t>, aiming to automate the process of quantifying radiation-induced damage to cell DNA.</a:t>
            </a:r>
          </a:p>
          <a:p>
            <a:pPr marL="342000" indent="-342000"/>
            <a:r>
              <a:rPr lang="en-GB" dirty="0"/>
              <a:t>During her placement, she worked with a start-up service </a:t>
            </a:r>
            <a:r>
              <a:rPr lang="en-GB" dirty="0" err="1"/>
              <a:t>Chanua</a:t>
            </a:r>
            <a:r>
              <a:rPr lang="en-GB" dirty="0"/>
              <a:t>, developing their latest </a:t>
            </a:r>
            <a:r>
              <a:rPr lang="en-GB" b="1" dirty="0"/>
              <a:t>mental health and wellbeing platform</a:t>
            </a:r>
            <a:r>
              <a:rPr lang="en-GB" dirty="0"/>
              <a:t> aimed at young people.</a:t>
            </a:r>
          </a:p>
          <a:p>
            <a:pPr marL="342000" indent="-342000"/>
            <a:r>
              <a:rPr lang="en-GB" i="1" dirty="0">
                <a:hlinkClick r:id="rId2"/>
              </a:rPr>
              <a:t>“I’ve spent a lot of time </a:t>
            </a:r>
            <a:r>
              <a:rPr lang="en-GB" b="1" i="1" dirty="0">
                <a:hlinkClick r:id="rId2"/>
              </a:rPr>
              <a:t>becoming familiar with the Amazon Web Services architecture</a:t>
            </a:r>
            <a:r>
              <a:rPr lang="en-GB" i="1" dirty="0">
                <a:hlinkClick r:id="rId2"/>
              </a:rPr>
              <a:t>, and seeing how they can aid data analytics. Some work I’ve done has even surrounded the </a:t>
            </a:r>
            <a:r>
              <a:rPr lang="en-GB" b="1" i="1" dirty="0">
                <a:hlinkClick r:id="rId2"/>
              </a:rPr>
              <a:t>social media and YouTube realm</a:t>
            </a:r>
            <a:r>
              <a:rPr lang="en-GB" i="1" dirty="0">
                <a:hlinkClick r:id="rId2"/>
              </a:rPr>
              <a:t>, something that I really didn’t expect but have thoroughly enjoyed.”</a:t>
            </a:r>
            <a:endParaRPr lang="en-GB" dirty="0"/>
          </a:p>
        </p:txBody>
      </p:sp>
      <p:pic>
        <p:nvPicPr>
          <p:cNvPr id="4" name="Picture 3">
            <a:extLst>
              <a:ext uri="{FF2B5EF4-FFF2-40B4-BE49-F238E27FC236}">
                <a16:creationId xmlns:a16="http://schemas.microsoft.com/office/drawing/2014/main" id="{187EDD37-DFCD-4E68-8467-44AEBB3DBEBF}"/>
              </a:ext>
            </a:extLst>
          </p:cNvPr>
          <p:cNvPicPr>
            <a:picLocks noChangeAspect="1"/>
          </p:cNvPicPr>
          <p:nvPr/>
        </p:nvPicPr>
        <p:blipFill>
          <a:blip r:embed="rId3"/>
          <a:stretch>
            <a:fillRect/>
          </a:stretch>
        </p:blipFill>
        <p:spPr>
          <a:xfrm>
            <a:off x="1361632" y="927469"/>
            <a:ext cx="2876550" cy="2876550"/>
          </a:xfrm>
          <a:prstGeom prst="rect">
            <a:avLst/>
          </a:prstGeom>
        </p:spPr>
      </p:pic>
    </p:spTree>
    <p:extLst>
      <p:ext uri="{BB962C8B-B14F-4D97-AF65-F5344CB8AC3E}">
        <p14:creationId xmlns:p14="http://schemas.microsoft.com/office/powerpoint/2010/main" val="2827086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2F2E-02EA-45BD-8A16-86D73E50CF4E}"/>
              </a:ext>
            </a:extLst>
          </p:cNvPr>
          <p:cNvSpPr>
            <a:spLocks noGrp="1"/>
          </p:cNvSpPr>
          <p:nvPr>
            <p:ph type="title"/>
          </p:nvPr>
        </p:nvSpPr>
        <p:spPr/>
        <p:txBody>
          <a:bodyPr>
            <a:normAutofit/>
          </a:bodyPr>
          <a:lstStyle/>
          <a:p>
            <a:pPr algn="ctr"/>
            <a:r>
              <a:rPr lang="en-GB" sz="3200" dirty="0"/>
              <a:t>Joaquín’s time in the travel industry</a:t>
            </a:r>
            <a:br>
              <a:rPr lang="en-GB" dirty="0"/>
            </a:br>
            <a:endParaRPr lang="en-GB" dirty="0"/>
          </a:p>
        </p:txBody>
      </p:sp>
      <p:pic>
        <p:nvPicPr>
          <p:cNvPr id="5" name="Picture 4">
            <a:extLst>
              <a:ext uri="{FF2B5EF4-FFF2-40B4-BE49-F238E27FC236}">
                <a16:creationId xmlns:a16="http://schemas.microsoft.com/office/drawing/2014/main" id="{1CE4EECB-54BF-4082-935C-B5C715C7CE70}"/>
              </a:ext>
            </a:extLst>
          </p:cNvPr>
          <p:cNvPicPr>
            <a:picLocks noChangeAspect="1"/>
          </p:cNvPicPr>
          <p:nvPr/>
        </p:nvPicPr>
        <p:blipFill>
          <a:blip r:embed="rId2"/>
          <a:stretch>
            <a:fillRect/>
          </a:stretch>
        </p:blipFill>
        <p:spPr>
          <a:xfrm>
            <a:off x="5718903" y="1490064"/>
            <a:ext cx="6027942" cy="518205"/>
          </a:xfrm>
          <a:prstGeom prst="rect">
            <a:avLst/>
          </a:prstGeom>
        </p:spPr>
      </p:pic>
      <p:sp>
        <p:nvSpPr>
          <p:cNvPr id="6" name="TextBox 5">
            <a:extLst>
              <a:ext uri="{FF2B5EF4-FFF2-40B4-BE49-F238E27FC236}">
                <a16:creationId xmlns:a16="http://schemas.microsoft.com/office/drawing/2014/main" id="{73ECC169-7D61-4416-A71D-B996DA3A1480}"/>
              </a:ext>
            </a:extLst>
          </p:cNvPr>
          <p:cNvSpPr txBox="1"/>
          <p:nvPr/>
        </p:nvSpPr>
        <p:spPr>
          <a:xfrm>
            <a:off x="5890437" y="2243470"/>
            <a:ext cx="5709684" cy="2308324"/>
          </a:xfrm>
          <a:prstGeom prst="rect">
            <a:avLst/>
          </a:prstGeom>
          <a:noFill/>
        </p:spPr>
        <p:txBody>
          <a:bodyPr wrap="square" rtlCol="0">
            <a:spAutoFit/>
          </a:bodyPr>
          <a:lstStyle/>
          <a:p>
            <a:pPr marL="342000" indent="-342000"/>
            <a:r>
              <a:rPr lang="en-GB" dirty="0" err="1"/>
              <a:t>eDreams</a:t>
            </a:r>
            <a:r>
              <a:rPr lang="en-GB" dirty="0"/>
              <a:t> ODIGEO is one of the world’s largest online travel companies and one of the largest European e-commerce businesses.</a:t>
            </a:r>
          </a:p>
          <a:p>
            <a:pPr marL="342000" indent="-342000"/>
            <a:r>
              <a:rPr lang="en-GB" dirty="0"/>
              <a:t>Operating in 44 markets, they are globally the 2nd largest flight retailer and the largest in Europe. They serve over 17 million customers per year, connecting them with over 690 airlines.</a:t>
            </a:r>
          </a:p>
          <a:p>
            <a:endParaRPr lang="en-GB" dirty="0"/>
          </a:p>
        </p:txBody>
      </p:sp>
      <p:sp>
        <p:nvSpPr>
          <p:cNvPr id="7" name="TextBox 6">
            <a:extLst>
              <a:ext uri="{FF2B5EF4-FFF2-40B4-BE49-F238E27FC236}">
                <a16:creationId xmlns:a16="http://schemas.microsoft.com/office/drawing/2014/main" id="{A4E82D83-4932-409A-82A9-94300F654C88}"/>
              </a:ext>
            </a:extLst>
          </p:cNvPr>
          <p:cNvSpPr txBox="1"/>
          <p:nvPr/>
        </p:nvSpPr>
        <p:spPr>
          <a:xfrm>
            <a:off x="223284" y="1339702"/>
            <a:ext cx="5102574" cy="4801314"/>
          </a:xfrm>
          <a:prstGeom prst="rect">
            <a:avLst/>
          </a:prstGeom>
          <a:noFill/>
        </p:spPr>
        <p:txBody>
          <a:bodyPr wrap="square" rtlCol="0">
            <a:spAutoFit/>
          </a:bodyPr>
          <a:lstStyle/>
          <a:p>
            <a:pPr marL="342000" indent="-342000"/>
            <a:r>
              <a:rPr lang="en-GB" dirty="0"/>
              <a:t>At LIV.DAT, Joaquín studied the </a:t>
            </a:r>
            <a:r>
              <a:rPr lang="en-GB" b="1" dirty="0"/>
              <a:t>formation and evolution of Milky Way-like galaxies </a:t>
            </a:r>
            <a:r>
              <a:rPr lang="en-GB" dirty="0"/>
              <a:t>from both a theoretical and an observational point of view. </a:t>
            </a:r>
          </a:p>
          <a:p>
            <a:pPr marL="342000" indent="-342000"/>
            <a:r>
              <a:rPr lang="en-GB" dirty="0"/>
              <a:t>In 2020, he spent 6 months with online travel company </a:t>
            </a:r>
            <a:r>
              <a:rPr lang="en-GB" dirty="0" err="1"/>
              <a:t>eDreams</a:t>
            </a:r>
            <a:r>
              <a:rPr lang="en-GB" dirty="0"/>
              <a:t> </a:t>
            </a:r>
            <a:r>
              <a:rPr lang="en-GB" dirty="0" err="1"/>
              <a:t>Odigeo</a:t>
            </a:r>
            <a:r>
              <a:rPr lang="en-GB" dirty="0"/>
              <a:t> where he worked within the </a:t>
            </a:r>
            <a:r>
              <a:rPr lang="en-GB" b="1" dirty="0"/>
              <a:t>Data Science department’s fraud team</a:t>
            </a:r>
            <a:r>
              <a:rPr lang="en-GB" dirty="0"/>
              <a:t>.</a:t>
            </a:r>
          </a:p>
          <a:p>
            <a:pPr marL="342000" indent="-342000"/>
            <a:r>
              <a:rPr lang="en-GB" i="1" dirty="0">
                <a:hlinkClick r:id="rId3"/>
              </a:rPr>
              <a:t>“The best aspect of this placement is that I created a deliverable that I know the company </a:t>
            </a:r>
            <a:r>
              <a:rPr lang="en-GB" b="1" i="1" dirty="0">
                <a:hlinkClick r:id="rId3"/>
              </a:rPr>
              <a:t>will continue to use in the future </a:t>
            </a:r>
            <a:r>
              <a:rPr lang="en-GB" i="1" dirty="0">
                <a:hlinkClick r:id="rId3"/>
              </a:rPr>
              <a:t>and it will be very helpful. My placement had a positive impact on the company and will continue to do so in the future. In addition, I got to know different </a:t>
            </a:r>
            <a:r>
              <a:rPr lang="en-GB" b="1" i="1" dirty="0">
                <a:hlinkClick r:id="rId3"/>
              </a:rPr>
              <a:t>programming tools and coding libraries </a:t>
            </a:r>
            <a:r>
              <a:rPr lang="en-GB" i="1" dirty="0">
                <a:hlinkClick r:id="rId3"/>
              </a:rPr>
              <a:t>they have internally developed, as well as a real </a:t>
            </a:r>
            <a:r>
              <a:rPr lang="en-GB" b="1" i="1" dirty="0">
                <a:hlinkClick r:id="rId3"/>
              </a:rPr>
              <a:t>grounding in SQL </a:t>
            </a:r>
            <a:r>
              <a:rPr lang="en-GB" i="1" dirty="0">
                <a:hlinkClick r:id="rId3"/>
              </a:rPr>
              <a:t>which I found really valuable.”</a:t>
            </a:r>
            <a:endParaRPr lang="en-GB" dirty="0"/>
          </a:p>
          <a:p>
            <a:pPr marL="342000" indent="-342000"/>
            <a:endParaRPr lang="en-GB" dirty="0"/>
          </a:p>
        </p:txBody>
      </p:sp>
    </p:spTree>
    <p:extLst>
      <p:ext uri="{BB962C8B-B14F-4D97-AF65-F5344CB8AC3E}">
        <p14:creationId xmlns:p14="http://schemas.microsoft.com/office/powerpoint/2010/main" val="260688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6F0D-E397-9242-8DAD-5EF854D1CD3A}"/>
              </a:ext>
            </a:extLst>
          </p:cNvPr>
          <p:cNvSpPr>
            <a:spLocks noGrp="1"/>
          </p:cNvSpPr>
          <p:nvPr>
            <p:ph type="title"/>
          </p:nvPr>
        </p:nvSpPr>
        <p:spPr>
          <a:xfrm>
            <a:off x="838200" y="365125"/>
            <a:ext cx="10515600" cy="630755"/>
          </a:xfrm>
        </p:spPr>
        <p:txBody>
          <a:bodyPr>
            <a:normAutofit/>
          </a:bodyPr>
          <a:lstStyle/>
          <a:p>
            <a:r>
              <a:rPr lang="en-US" sz="3200" dirty="0"/>
              <a:t>My background</a:t>
            </a:r>
          </a:p>
        </p:txBody>
      </p:sp>
      <p:sp>
        <p:nvSpPr>
          <p:cNvPr id="5" name="TextBox 4">
            <a:extLst>
              <a:ext uri="{FF2B5EF4-FFF2-40B4-BE49-F238E27FC236}">
                <a16:creationId xmlns:a16="http://schemas.microsoft.com/office/drawing/2014/main" id="{106056A5-8089-46C2-81F6-D697AA7FDAD4}"/>
              </a:ext>
            </a:extLst>
          </p:cNvPr>
          <p:cNvSpPr txBox="1"/>
          <p:nvPr/>
        </p:nvSpPr>
        <p:spPr>
          <a:xfrm>
            <a:off x="487325" y="1108809"/>
            <a:ext cx="6092456" cy="5878532"/>
          </a:xfrm>
          <a:prstGeom prst="rect">
            <a:avLst/>
          </a:prstGeom>
          <a:noFill/>
        </p:spPr>
        <p:txBody>
          <a:bodyPr wrap="square" rtlCol="0">
            <a:spAutoFit/>
          </a:bodyPr>
          <a:lstStyle/>
          <a:p>
            <a:pPr marL="285750" indent="-285750">
              <a:buFont typeface="Arial" panose="020B0604020202020204" pitchFamily="34" charset="0"/>
              <a:buChar char="•"/>
            </a:pPr>
            <a:r>
              <a:rPr lang="en-GB" sz="2000" dirty="0" err="1"/>
              <a:t>MSci</a:t>
            </a:r>
            <a:r>
              <a:rPr lang="en-GB" sz="2000" dirty="0"/>
              <a:t> in Physics with Astrophysics (U. of Glasgow)</a:t>
            </a:r>
          </a:p>
          <a:p>
            <a:pPr marL="285750" indent="-285750">
              <a:buFont typeface="Arial" panose="020B0604020202020204" pitchFamily="34" charset="0"/>
              <a:buChar char="•"/>
            </a:pPr>
            <a:r>
              <a:rPr lang="en-GB" sz="2000" dirty="0"/>
              <a:t>PhD in Astrophysics (LJMU)</a:t>
            </a:r>
          </a:p>
          <a:p>
            <a:pPr marL="285750" indent="-285750">
              <a:buFont typeface="Arial" panose="020B0604020202020204" pitchFamily="34" charset="0"/>
              <a:buChar char="•"/>
            </a:pPr>
            <a:r>
              <a:rPr lang="en-US" sz="2000" dirty="0"/>
              <a:t>Currently a LIV.DAT Fellow in Data Intensive Science</a:t>
            </a:r>
          </a:p>
          <a:p>
            <a:pPr marL="742950" lvl="1" indent="-285750">
              <a:buFont typeface="Arial" panose="020B0604020202020204" pitchFamily="34" charset="0"/>
              <a:buChar char="•"/>
            </a:pPr>
            <a:r>
              <a:rPr lang="en-GB" sz="2000" b="1" dirty="0"/>
              <a:t>Collaborate on projects in</a:t>
            </a:r>
            <a:r>
              <a:rPr lang="en-GB" sz="2000" dirty="0"/>
              <a:t>:</a:t>
            </a:r>
          </a:p>
          <a:p>
            <a:pPr marL="1200150" lvl="2" indent="-285750">
              <a:buFont typeface="Arial" panose="020B0604020202020204" pitchFamily="34" charset="0"/>
              <a:buChar char="•"/>
            </a:pPr>
            <a:r>
              <a:rPr lang="en-GB" sz="2000" dirty="0"/>
              <a:t>Novel acceleration techniques</a:t>
            </a:r>
          </a:p>
          <a:p>
            <a:pPr marL="1200150" lvl="2" indent="-285750">
              <a:buFont typeface="Arial" panose="020B0604020202020204" pitchFamily="34" charset="0"/>
              <a:buChar char="•"/>
            </a:pPr>
            <a:r>
              <a:rPr lang="en-GB" sz="2000" dirty="0"/>
              <a:t>Diagnostic measures for accelerators</a:t>
            </a:r>
          </a:p>
          <a:p>
            <a:pPr marL="1200150" lvl="2" indent="-285750">
              <a:buFont typeface="Arial" panose="020B0604020202020204" pitchFamily="34" charset="0"/>
              <a:buChar char="•"/>
            </a:pPr>
            <a:r>
              <a:rPr lang="en-GB" sz="2000" dirty="0"/>
              <a:t>Antimatter accelerators</a:t>
            </a:r>
          </a:p>
          <a:p>
            <a:pPr marL="1200150" lvl="2" indent="-285750">
              <a:buFont typeface="Arial" panose="020B0604020202020204" pitchFamily="34" charset="0"/>
              <a:buChar char="•"/>
            </a:pPr>
            <a:r>
              <a:rPr lang="en-GB" sz="2000" dirty="0"/>
              <a:t>Medical device development</a:t>
            </a:r>
          </a:p>
          <a:p>
            <a:pPr marL="742950" lvl="1" indent="-285750">
              <a:buFont typeface="Arial" panose="020B0604020202020204" pitchFamily="34" charset="0"/>
              <a:buChar char="•"/>
            </a:pPr>
            <a:r>
              <a:rPr lang="en-GB" sz="2000" b="1" dirty="0"/>
              <a:t>Work with our industrial partners</a:t>
            </a:r>
            <a:r>
              <a:rPr lang="en-GB" sz="2000" dirty="0"/>
              <a:t>:</a:t>
            </a:r>
          </a:p>
          <a:p>
            <a:pPr marL="1200150" lvl="2" indent="-285750">
              <a:buFont typeface="Arial" panose="020B0604020202020204" pitchFamily="34" charset="0"/>
              <a:buChar char="•"/>
            </a:pPr>
            <a:r>
              <a:rPr lang="en-GB" sz="2000" dirty="0" err="1"/>
              <a:t>Adaptix</a:t>
            </a:r>
            <a:endParaRPr lang="en-GB" sz="2000" dirty="0"/>
          </a:p>
          <a:p>
            <a:pPr marL="1200150" lvl="2" indent="-285750">
              <a:buFont typeface="Arial" panose="020B0604020202020204" pitchFamily="34" charset="0"/>
              <a:buChar char="•"/>
            </a:pPr>
            <a:r>
              <a:rPr lang="en-GB" sz="2000" dirty="0" err="1"/>
              <a:t>ViBo</a:t>
            </a:r>
            <a:r>
              <a:rPr lang="en-GB" sz="2000" dirty="0"/>
              <a:t> Health</a:t>
            </a:r>
          </a:p>
          <a:p>
            <a:pPr marL="1200150" lvl="2" indent="-285750">
              <a:buFont typeface="Arial" panose="020B0604020202020204" pitchFamily="34" charset="0"/>
              <a:buChar char="•"/>
            </a:pPr>
            <a:r>
              <a:rPr lang="en-GB" sz="2000" dirty="0"/>
              <a:t>D-Beam</a:t>
            </a:r>
          </a:p>
          <a:p>
            <a:pPr marL="742950" lvl="1" indent="-285750">
              <a:buFont typeface="Arial" panose="020B0604020202020204" pitchFamily="34" charset="0"/>
              <a:buChar char="•"/>
            </a:pPr>
            <a:r>
              <a:rPr lang="en-GB" sz="2000" b="1" dirty="0"/>
              <a:t>Engage in student training</a:t>
            </a:r>
            <a:r>
              <a:rPr lang="en-GB" sz="2000" dirty="0"/>
              <a:t>:</a:t>
            </a:r>
          </a:p>
          <a:p>
            <a:pPr marL="1200150" lvl="2" indent="-285750">
              <a:buFont typeface="Arial" panose="020B0604020202020204" pitchFamily="34" charset="0"/>
              <a:buChar char="•"/>
            </a:pPr>
            <a:r>
              <a:rPr lang="en-GB" sz="2000" dirty="0"/>
              <a:t>Workshops</a:t>
            </a:r>
          </a:p>
          <a:p>
            <a:pPr marL="1200150" lvl="2" indent="-285750">
              <a:buFont typeface="Arial" panose="020B0604020202020204" pitchFamily="34" charset="0"/>
              <a:buChar char="•"/>
            </a:pPr>
            <a:r>
              <a:rPr lang="en-GB" sz="2000" dirty="0"/>
              <a:t>Seminars</a:t>
            </a:r>
          </a:p>
          <a:p>
            <a:pPr marL="1200150" lvl="2" indent="-285750">
              <a:buFont typeface="Arial" panose="020B0604020202020204" pitchFamily="34" charset="0"/>
              <a:buChar char="•"/>
            </a:pPr>
            <a:r>
              <a:rPr lang="en-GB" sz="2000" dirty="0"/>
              <a:t>Discussion forums</a:t>
            </a:r>
          </a:p>
          <a:p>
            <a:pPr marL="1200150" lvl="2"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dirty="0"/>
          </a:p>
          <a:p>
            <a:endParaRPr lang="en-GB" dirty="0"/>
          </a:p>
        </p:txBody>
      </p:sp>
      <p:pic>
        <p:nvPicPr>
          <p:cNvPr id="9" name="Picture 8">
            <a:extLst>
              <a:ext uri="{FF2B5EF4-FFF2-40B4-BE49-F238E27FC236}">
                <a16:creationId xmlns:a16="http://schemas.microsoft.com/office/drawing/2014/main" id="{1381B377-E34B-4C66-AB16-E4415A8C904D}"/>
              </a:ext>
            </a:extLst>
          </p:cNvPr>
          <p:cNvPicPr>
            <a:picLocks noChangeAspect="1"/>
          </p:cNvPicPr>
          <p:nvPr/>
        </p:nvPicPr>
        <p:blipFill>
          <a:blip r:embed="rId2"/>
          <a:stretch>
            <a:fillRect/>
          </a:stretch>
        </p:blipFill>
        <p:spPr>
          <a:xfrm>
            <a:off x="6490591" y="1442593"/>
            <a:ext cx="5473602" cy="3260255"/>
          </a:xfrm>
          <a:prstGeom prst="rect">
            <a:avLst/>
          </a:prstGeom>
        </p:spPr>
      </p:pic>
    </p:spTree>
    <p:extLst>
      <p:ext uri="{BB962C8B-B14F-4D97-AF65-F5344CB8AC3E}">
        <p14:creationId xmlns:p14="http://schemas.microsoft.com/office/powerpoint/2010/main" val="379416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46C3-5B68-4992-9D79-CDF6B9E68C38}"/>
              </a:ext>
            </a:extLst>
          </p:cNvPr>
          <p:cNvSpPr>
            <a:spLocks noGrp="1"/>
          </p:cNvSpPr>
          <p:nvPr>
            <p:ph type="title"/>
          </p:nvPr>
        </p:nvSpPr>
        <p:spPr/>
        <p:txBody>
          <a:bodyPr>
            <a:normAutofit/>
          </a:bodyPr>
          <a:lstStyle/>
          <a:p>
            <a:pPr algn="ctr"/>
            <a:r>
              <a:rPr lang="en-GB" sz="3200" dirty="0"/>
              <a:t>Seminars</a:t>
            </a:r>
          </a:p>
        </p:txBody>
      </p:sp>
      <p:sp>
        <p:nvSpPr>
          <p:cNvPr id="3" name="Content Placeholder 2">
            <a:extLst>
              <a:ext uri="{FF2B5EF4-FFF2-40B4-BE49-F238E27FC236}">
                <a16:creationId xmlns:a16="http://schemas.microsoft.com/office/drawing/2014/main" id="{56A30EC1-00B0-4C5E-B934-1BAECC4F468F}"/>
              </a:ext>
            </a:extLst>
          </p:cNvPr>
          <p:cNvSpPr>
            <a:spLocks noGrp="1"/>
          </p:cNvSpPr>
          <p:nvPr>
            <p:ph idx="1"/>
          </p:nvPr>
        </p:nvSpPr>
        <p:spPr/>
        <p:txBody>
          <a:bodyPr>
            <a:normAutofit/>
          </a:bodyPr>
          <a:lstStyle/>
          <a:p>
            <a:pPr marL="342900" indent="-342900">
              <a:buFont typeface="Arial" panose="020B0604020202020204" pitchFamily="34" charset="0"/>
              <a:buChar char="•"/>
            </a:pPr>
            <a:r>
              <a:rPr lang="en-GB" dirty="0"/>
              <a:t>Goal: to </a:t>
            </a:r>
            <a:r>
              <a:rPr lang="en-GB" b="1" dirty="0"/>
              <a:t>expose our students to ideas and concepts </a:t>
            </a:r>
            <a:r>
              <a:rPr lang="en-GB" dirty="0"/>
              <a:t>that they would not encounter every day</a:t>
            </a:r>
          </a:p>
          <a:p>
            <a:pPr marL="342900" indent="-342900">
              <a:buFont typeface="Arial" panose="020B0604020202020204" pitchFamily="34" charset="0"/>
              <a:buChar char="•"/>
            </a:pPr>
            <a:r>
              <a:rPr lang="en-GB" dirty="0"/>
              <a:t>Virtual seminars to maximise the potential speaker variety</a:t>
            </a:r>
          </a:p>
          <a:p>
            <a:pPr marL="342900" indent="-342900">
              <a:buFont typeface="Arial" panose="020B0604020202020204" pitchFamily="34" charset="0"/>
              <a:buChar char="•"/>
            </a:pPr>
            <a:r>
              <a:rPr lang="en-GB" dirty="0"/>
              <a:t>Common theme: data analysis, computing, machine learning</a:t>
            </a:r>
          </a:p>
          <a:p>
            <a:pPr marL="342900" indent="-342900">
              <a:buFont typeface="Arial" panose="020B0604020202020204" pitchFamily="34" charset="0"/>
              <a:buChar char="•"/>
            </a:pPr>
            <a:r>
              <a:rPr lang="en-GB" dirty="0"/>
              <a:t>We’ve been running spring and autumn series since LIV.DAT launched</a:t>
            </a:r>
          </a:p>
          <a:p>
            <a:pPr marL="342900" indent="-342900">
              <a:buFont typeface="Arial" panose="020B0604020202020204" pitchFamily="34" charset="0"/>
              <a:buChar char="•"/>
            </a:pPr>
            <a:r>
              <a:rPr lang="en-GB" dirty="0"/>
              <a:t>Speakers: junior and senior researchers, industry representatives</a:t>
            </a:r>
          </a:p>
          <a:p>
            <a:r>
              <a:rPr lang="en-GB" dirty="0"/>
              <a:t>Topics: </a:t>
            </a:r>
          </a:p>
          <a:p>
            <a:pPr lvl="1"/>
            <a:r>
              <a:rPr lang="en-GB" dirty="0"/>
              <a:t>	Nano-electronics Design		Gravitational Wave Analysis</a:t>
            </a:r>
          </a:p>
          <a:p>
            <a:pPr lvl="1"/>
            <a:r>
              <a:rPr lang="en-GB" dirty="0"/>
              <a:t>	Cardiovascular Risk Prediction	Sea Surface Temperature Observations</a:t>
            </a:r>
          </a:p>
          <a:p>
            <a:pPr lvl="1"/>
            <a:r>
              <a:rPr lang="en-GB" dirty="0"/>
              <a:t>	Nuclear Power Generation		Transport and Electricity Infrastructure</a:t>
            </a:r>
          </a:p>
          <a:p>
            <a:pPr lvl="1"/>
            <a:r>
              <a:rPr lang="en-GB" dirty="0"/>
              <a:t>	Distributed Computing		Cancer Drug Testing</a:t>
            </a:r>
          </a:p>
          <a:p>
            <a:pPr lvl="1"/>
            <a:r>
              <a:rPr lang="en-GB" dirty="0"/>
              <a:t>	Industrial Data Science		and more…</a:t>
            </a:r>
          </a:p>
          <a:p>
            <a:pPr lvl="1"/>
            <a:endParaRPr lang="en-GB" dirty="0"/>
          </a:p>
          <a:p>
            <a:endParaRPr lang="en-GB" dirty="0"/>
          </a:p>
        </p:txBody>
      </p:sp>
    </p:spTree>
    <p:extLst>
      <p:ext uri="{BB962C8B-B14F-4D97-AF65-F5344CB8AC3E}">
        <p14:creationId xmlns:p14="http://schemas.microsoft.com/office/powerpoint/2010/main" val="1951663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DD999-FF2B-4974-94A5-CA33B507AF3B}"/>
              </a:ext>
            </a:extLst>
          </p:cNvPr>
          <p:cNvSpPr>
            <a:spLocks noGrp="1"/>
          </p:cNvSpPr>
          <p:nvPr>
            <p:ph type="title"/>
          </p:nvPr>
        </p:nvSpPr>
        <p:spPr/>
        <p:txBody>
          <a:bodyPr>
            <a:normAutofit/>
          </a:bodyPr>
          <a:lstStyle/>
          <a:p>
            <a:pPr algn="ctr"/>
            <a:r>
              <a:rPr lang="en-GB" sz="3200" dirty="0"/>
              <a:t>Looking Back and Going Forward</a:t>
            </a:r>
          </a:p>
        </p:txBody>
      </p:sp>
      <p:sp>
        <p:nvSpPr>
          <p:cNvPr id="3" name="Content Placeholder 2">
            <a:extLst>
              <a:ext uri="{FF2B5EF4-FFF2-40B4-BE49-F238E27FC236}">
                <a16:creationId xmlns:a16="http://schemas.microsoft.com/office/drawing/2014/main" id="{ACB5D546-54A6-43D6-88EB-CD36F5142309}"/>
              </a:ext>
            </a:extLst>
          </p:cNvPr>
          <p:cNvSpPr>
            <a:spLocks noGrp="1"/>
          </p:cNvSpPr>
          <p:nvPr>
            <p:ph idx="1"/>
          </p:nvPr>
        </p:nvSpPr>
        <p:spPr/>
        <p:txBody>
          <a:bodyPr/>
          <a:lstStyle/>
          <a:p>
            <a:r>
              <a:rPr lang="en-GB" dirty="0"/>
              <a:t>With students having graduated or about to graduate, LIV.DAT has proven to prepare students for a wide range of careers</a:t>
            </a:r>
          </a:p>
          <a:p>
            <a:r>
              <a:rPr lang="en-GB" dirty="0"/>
              <a:t>This is expected to continue and evolve with LIV.INNO:</a:t>
            </a:r>
          </a:p>
          <a:p>
            <a:pPr marL="342900" indent="-342900">
              <a:buFont typeface="Arial" panose="020B0604020202020204" pitchFamily="34" charset="0"/>
              <a:buChar char="•"/>
            </a:pPr>
            <a:r>
              <a:rPr lang="en-GB" dirty="0"/>
              <a:t>Projects remain the </a:t>
            </a:r>
            <a:r>
              <a:rPr lang="en-GB" b="1" dirty="0"/>
              <a:t>central part of the PhD</a:t>
            </a:r>
          </a:p>
          <a:p>
            <a:pPr marL="342900" indent="-342900">
              <a:buFont typeface="Arial" panose="020B0604020202020204" pitchFamily="34" charset="0"/>
              <a:buChar char="•"/>
            </a:pPr>
            <a:r>
              <a:rPr lang="en-GB" dirty="0"/>
              <a:t>New addition of </a:t>
            </a:r>
            <a:r>
              <a:rPr lang="en-GB" b="1" dirty="0"/>
              <a:t>50:50 studentships with industrial partners </a:t>
            </a:r>
            <a:r>
              <a:rPr lang="en-GB" dirty="0"/>
              <a:t>– early planning and agreement is crucial</a:t>
            </a:r>
          </a:p>
          <a:p>
            <a:pPr marL="342900" indent="-342900">
              <a:buFont typeface="Arial" panose="020B0604020202020204" pitchFamily="34" charset="0"/>
              <a:buChar char="•"/>
            </a:pPr>
            <a:r>
              <a:rPr lang="en-GB" b="1" dirty="0"/>
              <a:t>Innovative and unconventional project ideas are welcome</a:t>
            </a:r>
            <a:r>
              <a:rPr lang="en-GB" dirty="0"/>
              <a:t>: LIV.INNO is moving away from the traditional disciplines towards interdisciplinary challenges, informed by industry needs</a:t>
            </a:r>
          </a:p>
          <a:p>
            <a:pPr marL="342900" indent="-342900">
              <a:buFont typeface="Arial" panose="020B0604020202020204" pitchFamily="34" charset="0"/>
              <a:buChar char="•"/>
            </a:pPr>
            <a:r>
              <a:rPr lang="en-GB" dirty="0"/>
              <a:t>Placements have fulfilled their objectives and will continue; </a:t>
            </a:r>
            <a:r>
              <a:rPr lang="en-GB" b="1" dirty="0"/>
              <a:t>new partners welcome</a:t>
            </a:r>
          </a:p>
          <a:p>
            <a:pPr marL="342900" indent="-342900">
              <a:buFont typeface="Arial" panose="020B0604020202020204" pitchFamily="34" charset="0"/>
              <a:buChar char="•"/>
            </a:pPr>
            <a:r>
              <a:rPr lang="en-GB" dirty="0"/>
              <a:t>Student training will, of course, continue with seminars, workshops, specialised schools, etc.</a:t>
            </a:r>
          </a:p>
          <a:p>
            <a:pPr marL="342900" indent="-342900">
              <a:buFont typeface="Arial" panose="020B0604020202020204" pitchFamily="34" charset="0"/>
              <a:buChar char="•"/>
            </a:pPr>
            <a:r>
              <a:rPr lang="en-GB" dirty="0"/>
              <a:t>More focus on </a:t>
            </a:r>
            <a:r>
              <a:rPr lang="en-GB" b="1" dirty="0"/>
              <a:t>asynchronous learning </a:t>
            </a:r>
            <a:r>
              <a:rPr lang="en-GB" dirty="0"/>
              <a:t>to better suit the varying schedules of students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636979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m logo.eps">
            <a:extLst>
              <a:ext uri="{FF2B5EF4-FFF2-40B4-BE49-F238E27FC236}">
                <a16:creationId xmlns:a16="http://schemas.microsoft.com/office/drawing/2014/main" id="{E689F0D7-04C1-4866-918C-269840C1551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45697" y="6303044"/>
            <a:ext cx="1197197" cy="368130"/>
          </a:xfrm>
          <a:prstGeom prst="rect">
            <a:avLst/>
          </a:prstGeom>
        </p:spPr>
      </p:pic>
      <p:pic>
        <p:nvPicPr>
          <p:cNvPr id="3" name="Picture 2" descr="UoL - Logo - Reversed.eps">
            <a:extLst>
              <a:ext uri="{FF2B5EF4-FFF2-40B4-BE49-F238E27FC236}">
                <a16:creationId xmlns:a16="http://schemas.microsoft.com/office/drawing/2014/main" id="{E54ABCFF-979D-4ECA-8E54-0E35258C0F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62111" y="6282065"/>
            <a:ext cx="1640441" cy="419513"/>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731F267A-6C2F-46ED-BE2E-DF912066DF58}"/>
              </a:ext>
            </a:extLst>
          </p:cNvPr>
          <p:cNvPicPr>
            <a:picLocks noChangeAspect="1"/>
          </p:cNvPicPr>
          <p:nvPr/>
        </p:nvPicPr>
        <p:blipFill>
          <a:blip r:embed="rId4"/>
          <a:stretch>
            <a:fillRect/>
          </a:stretch>
        </p:blipFill>
        <p:spPr>
          <a:xfrm>
            <a:off x="365171" y="6230553"/>
            <a:ext cx="1482679" cy="379623"/>
          </a:xfrm>
          <a:prstGeom prst="rect">
            <a:avLst/>
          </a:prstGeom>
        </p:spPr>
      </p:pic>
    </p:spTree>
    <p:extLst>
      <p:ext uri="{BB962C8B-B14F-4D97-AF65-F5344CB8AC3E}">
        <p14:creationId xmlns:p14="http://schemas.microsoft.com/office/powerpoint/2010/main" val="25843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7D957C-7FAF-40FA-A175-C8ABA745FDEC}"/>
              </a:ext>
            </a:extLst>
          </p:cNvPr>
          <p:cNvSpPr txBox="1"/>
          <p:nvPr/>
        </p:nvSpPr>
        <p:spPr>
          <a:xfrm>
            <a:off x="606197" y="998265"/>
            <a:ext cx="10394035" cy="5878532"/>
          </a:xfrm>
          <a:prstGeom prst="rect">
            <a:avLst/>
          </a:prstGeom>
          <a:noFill/>
        </p:spPr>
        <p:txBody>
          <a:bodyPr wrap="square" rtlCol="0">
            <a:spAutoFit/>
          </a:bodyPr>
          <a:lstStyle/>
          <a:p>
            <a:pPr marL="1200150" lvl="2" indent="-285750">
              <a:buFont typeface="Arial" panose="020B0604020202020204" pitchFamily="34" charset="0"/>
              <a:buChar char="•"/>
            </a:pPr>
            <a:r>
              <a:rPr lang="en-GB" sz="2000" dirty="0"/>
              <a:t>Had to become comfortable with not being an expert in the subject area</a:t>
            </a:r>
          </a:p>
          <a:p>
            <a:pPr marL="1657350" lvl="3" indent="-285750">
              <a:buFont typeface="Arial" panose="020B0604020202020204" pitchFamily="34" charset="0"/>
              <a:buChar char="•"/>
            </a:pPr>
            <a:r>
              <a:rPr lang="en-GB" sz="2000" dirty="0"/>
              <a:t>Fortunately, have experts there to advise me</a:t>
            </a:r>
          </a:p>
          <a:p>
            <a:pPr marL="1200150" lvl="2" indent="-285750">
              <a:buFont typeface="Arial" panose="020B0604020202020204" pitchFamily="34" charset="0"/>
              <a:buChar char="•"/>
            </a:pPr>
            <a:r>
              <a:rPr lang="en-GB" sz="2000" dirty="0"/>
              <a:t>Was given the chance to participate in </a:t>
            </a:r>
            <a:r>
              <a:rPr lang="en-GB" sz="2000" b="1" dirty="0"/>
              <a:t>new initiatives and responsibilities</a:t>
            </a:r>
          </a:p>
          <a:p>
            <a:pPr marL="1657350" lvl="3" indent="-285750">
              <a:buFont typeface="Arial" panose="020B0604020202020204" pitchFamily="34" charset="0"/>
              <a:buChar char="•"/>
            </a:pPr>
            <a:r>
              <a:rPr lang="en-GB" sz="2000" dirty="0"/>
              <a:t>Developing projects</a:t>
            </a:r>
          </a:p>
          <a:p>
            <a:pPr marL="1657350" lvl="3" indent="-285750">
              <a:buFont typeface="Arial" panose="020B0604020202020204" pitchFamily="34" charset="0"/>
              <a:buChar char="•"/>
            </a:pPr>
            <a:r>
              <a:rPr lang="en-GB" sz="2000" dirty="0"/>
              <a:t>Mentoring students</a:t>
            </a:r>
          </a:p>
          <a:p>
            <a:pPr marL="1657350" lvl="3" indent="-285750">
              <a:buFont typeface="Arial" panose="020B0604020202020204" pitchFamily="34" charset="0"/>
              <a:buChar char="•"/>
            </a:pPr>
            <a:r>
              <a:rPr lang="en-GB" sz="2000" dirty="0"/>
              <a:t>Ongoing student training and exchange of knowledge</a:t>
            </a:r>
          </a:p>
          <a:p>
            <a:pPr marL="1657350" lvl="3" indent="-285750">
              <a:buFont typeface="Arial" panose="020B0604020202020204" pitchFamily="34" charset="0"/>
              <a:buChar char="•"/>
            </a:pPr>
            <a:r>
              <a:rPr lang="en-GB" sz="2000" dirty="0"/>
              <a:t>Developing new ways of teaching: MOOC spun out of our ‘researcher skills school’</a:t>
            </a:r>
          </a:p>
          <a:p>
            <a:pPr marL="1200150" lvl="2" indent="-285750">
              <a:buFont typeface="Arial" panose="020B0604020202020204" pitchFamily="34" charset="0"/>
              <a:buChar char="•"/>
            </a:pPr>
            <a:r>
              <a:rPr lang="en-GB" sz="2000" dirty="0"/>
              <a:t>Worked with many </a:t>
            </a:r>
            <a:r>
              <a:rPr lang="en-GB" sz="2000" b="1" dirty="0"/>
              <a:t>people</a:t>
            </a:r>
            <a:r>
              <a:rPr lang="en-GB" sz="2000" dirty="0"/>
              <a:t> from very different backgrounds</a:t>
            </a:r>
          </a:p>
          <a:p>
            <a:pPr marL="1657350" lvl="3" indent="-285750">
              <a:buFont typeface="Arial" panose="020B0604020202020204" pitchFamily="34" charset="0"/>
              <a:buChar char="•"/>
            </a:pPr>
            <a:r>
              <a:rPr lang="en-GB" sz="2000" dirty="0"/>
              <a:t>Students</a:t>
            </a:r>
          </a:p>
          <a:p>
            <a:pPr marL="1657350" lvl="3" indent="-285750">
              <a:buFont typeface="Arial" panose="020B0604020202020204" pitchFamily="34" charset="0"/>
              <a:buChar char="•"/>
            </a:pPr>
            <a:r>
              <a:rPr lang="en-GB" sz="2000" dirty="0"/>
              <a:t>Academic staff and project supervisors</a:t>
            </a:r>
          </a:p>
          <a:p>
            <a:pPr marL="1657350" lvl="3" indent="-285750">
              <a:buFont typeface="Arial" panose="020B0604020202020204" pitchFamily="34" charset="0"/>
              <a:buChar char="•"/>
            </a:pPr>
            <a:r>
              <a:rPr lang="en-GB" sz="2000" dirty="0"/>
              <a:t>Project T.E.A.M</a:t>
            </a:r>
          </a:p>
          <a:p>
            <a:pPr marL="1657350" lvl="3" indent="-285750">
              <a:buFont typeface="Arial" panose="020B0604020202020204" pitchFamily="34" charset="0"/>
              <a:buChar char="•"/>
            </a:pPr>
            <a:r>
              <a:rPr lang="en-GB" sz="2000" dirty="0"/>
              <a:t>Industrial partners</a:t>
            </a:r>
          </a:p>
          <a:p>
            <a:pPr marL="1200150" lvl="2" indent="-285750">
              <a:buFont typeface="Arial" panose="020B0604020202020204" pitchFamily="34" charset="0"/>
              <a:buChar char="•"/>
            </a:pPr>
            <a:r>
              <a:rPr lang="en-GB" sz="2000" dirty="0"/>
              <a:t>I brought my “</a:t>
            </a:r>
            <a:r>
              <a:rPr lang="en-GB" sz="2000" b="1" dirty="0"/>
              <a:t>outsider’s perspective</a:t>
            </a:r>
            <a:r>
              <a:rPr lang="en-GB" sz="2000" dirty="0"/>
              <a:t>”</a:t>
            </a:r>
          </a:p>
          <a:p>
            <a:pPr marL="1657350" lvl="3" indent="-285750">
              <a:buFont typeface="Arial" panose="020B0604020202020204" pitchFamily="34" charset="0"/>
              <a:buChar char="•"/>
            </a:pPr>
            <a:r>
              <a:rPr lang="en-GB" sz="2000" dirty="0"/>
              <a:t>Skills and methods</a:t>
            </a:r>
          </a:p>
          <a:p>
            <a:pPr marL="1657350" lvl="3" indent="-285750">
              <a:buFont typeface="Arial" panose="020B0604020202020204" pitchFamily="34" charset="0"/>
              <a:buChar char="•"/>
            </a:pPr>
            <a:r>
              <a:rPr lang="en-GB" sz="2000" dirty="0"/>
              <a:t>Ways of doing things</a:t>
            </a:r>
          </a:p>
          <a:p>
            <a:pPr marL="1657350" lvl="3" indent="-285750">
              <a:buFont typeface="Arial" panose="020B0604020202020204" pitchFamily="34" charset="0"/>
              <a:buChar char="•"/>
            </a:pPr>
            <a:r>
              <a:rPr lang="en-GB" sz="2000" dirty="0"/>
              <a:t>Ask the simple questions</a:t>
            </a:r>
          </a:p>
          <a:p>
            <a:pPr marL="1657350" lvl="3"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dirty="0"/>
          </a:p>
          <a:p>
            <a:endParaRPr lang="en-GB" dirty="0"/>
          </a:p>
        </p:txBody>
      </p:sp>
      <p:sp>
        <p:nvSpPr>
          <p:cNvPr id="7" name="Title 1">
            <a:extLst>
              <a:ext uri="{FF2B5EF4-FFF2-40B4-BE49-F238E27FC236}">
                <a16:creationId xmlns:a16="http://schemas.microsoft.com/office/drawing/2014/main" id="{A0625CF9-DCCF-4DA3-9EF1-7EF00DF2FE3F}"/>
              </a:ext>
            </a:extLst>
          </p:cNvPr>
          <p:cNvSpPr txBox="1">
            <a:spLocks/>
          </p:cNvSpPr>
          <p:nvPr/>
        </p:nvSpPr>
        <p:spPr>
          <a:xfrm>
            <a:off x="838200" y="365125"/>
            <a:ext cx="10515600" cy="630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3649F"/>
                </a:solidFill>
                <a:latin typeface="Montserrat" pitchFamily="2" charset="77"/>
                <a:ea typeface="+mj-ea"/>
                <a:cs typeface="+mj-cs"/>
              </a:defRPr>
            </a:lvl1pPr>
          </a:lstStyle>
          <a:p>
            <a:r>
              <a:rPr lang="en-US" sz="3200" dirty="0"/>
              <a:t>My experience so far</a:t>
            </a:r>
          </a:p>
        </p:txBody>
      </p:sp>
    </p:spTree>
    <p:extLst>
      <p:ext uri="{BB962C8B-B14F-4D97-AF65-F5344CB8AC3E}">
        <p14:creationId xmlns:p14="http://schemas.microsoft.com/office/powerpoint/2010/main" val="243277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2D1A-71E2-43D7-94E2-BBD48B0F6031}"/>
              </a:ext>
            </a:extLst>
          </p:cNvPr>
          <p:cNvSpPr>
            <a:spLocks noGrp="1"/>
          </p:cNvSpPr>
          <p:nvPr>
            <p:ph type="title"/>
          </p:nvPr>
        </p:nvSpPr>
        <p:spPr>
          <a:xfrm>
            <a:off x="712381" y="365125"/>
            <a:ext cx="10641419" cy="921415"/>
          </a:xfrm>
        </p:spPr>
        <p:txBody>
          <a:bodyPr>
            <a:noAutofit/>
          </a:bodyPr>
          <a:lstStyle/>
          <a:p>
            <a:r>
              <a:rPr lang="en-GB" sz="3200" dirty="0"/>
              <a:t>Overview of research projects carried out by LIV.DAT students</a:t>
            </a:r>
          </a:p>
        </p:txBody>
      </p:sp>
      <p:sp>
        <p:nvSpPr>
          <p:cNvPr id="3" name="Content Placeholder 2">
            <a:extLst>
              <a:ext uri="{FF2B5EF4-FFF2-40B4-BE49-F238E27FC236}">
                <a16:creationId xmlns:a16="http://schemas.microsoft.com/office/drawing/2014/main" id="{184139CF-895B-43DE-914E-842905E48285}"/>
              </a:ext>
            </a:extLst>
          </p:cNvPr>
          <p:cNvSpPr>
            <a:spLocks noGrp="1"/>
          </p:cNvSpPr>
          <p:nvPr>
            <p:ph idx="1"/>
          </p:nvPr>
        </p:nvSpPr>
        <p:spPr>
          <a:xfrm>
            <a:off x="838200" y="1526806"/>
            <a:ext cx="10515600" cy="4026970"/>
          </a:xfrm>
        </p:spPr>
        <p:txBody>
          <a:bodyPr/>
          <a:lstStyle/>
          <a:p>
            <a:r>
              <a:rPr lang="en-GB" sz="2400" dirty="0"/>
              <a:t>Projects undertaken as part of LIV.DAT focus on addressing data intensive problems in the fields of </a:t>
            </a:r>
            <a:r>
              <a:rPr lang="en-GB" sz="2400" b="1" dirty="0"/>
              <a:t>nuclear, particle, accelerator physics</a:t>
            </a:r>
            <a:r>
              <a:rPr lang="en-GB" sz="2400" dirty="0"/>
              <a:t>, as well as </a:t>
            </a:r>
            <a:r>
              <a:rPr lang="en-GB" sz="2400" b="1" dirty="0"/>
              <a:t>astronomy and astrophysics</a:t>
            </a:r>
            <a:r>
              <a:rPr lang="en-GB" sz="2400" dirty="0"/>
              <a:t>.</a:t>
            </a:r>
          </a:p>
          <a:p>
            <a:endParaRPr lang="en-GB" sz="2400" dirty="0"/>
          </a:p>
          <a:p>
            <a:r>
              <a:rPr lang="en-GB" sz="2400" dirty="0"/>
              <a:t>The common link between them all is that of </a:t>
            </a:r>
            <a:r>
              <a:rPr lang="en-GB" sz="2400" i="1" dirty="0"/>
              <a:t>data</a:t>
            </a:r>
            <a:r>
              <a:rPr lang="en-GB" sz="2400" dirty="0"/>
              <a:t>. Novel techniques are necessary in order to handle, analyse, and interpret it. Our students have carried out sophisticated modelling, simulation, machine learning, and statistical analysis work in order to make advancements in their fields.</a:t>
            </a:r>
          </a:p>
          <a:p>
            <a:endParaRPr lang="en-GB" sz="2400" dirty="0"/>
          </a:p>
          <a:p>
            <a:r>
              <a:rPr lang="en-GB" sz="2400" dirty="0"/>
              <a:t>Here is a short overview of some of the projects in more detail.</a:t>
            </a:r>
          </a:p>
          <a:p>
            <a:endParaRPr lang="en-GB" dirty="0"/>
          </a:p>
        </p:txBody>
      </p:sp>
    </p:spTree>
    <p:extLst>
      <p:ext uri="{BB962C8B-B14F-4D97-AF65-F5344CB8AC3E}">
        <p14:creationId xmlns:p14="http://schemas.microsoft.com/office/powerpoint/2010/main" val="261428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77C9-7FE4-4F86-97C5-3451AC9EB5E0}"/>
              </a:ext>
            </a:extLst>
          </p:cNvPr>
          <p:cNvSpPr>
            <a:spLocks noGrp="1"/>
          </p:cNvSpPr>
          <p:nvPr>
            <p:ph type="title"/>
          </p:nvPr>
        </p:nvSpPr>
        <p:spPr/>
        <p:txBody>
          <a:bodyPr>
            <a:normAutofit/>
          </a:bodyPr>
          <a:lstStyle/>
          <a:p>
            <a:pPr algn="ctr"/>
            <a:r>
              <a:rPr lang="en-GB" sz="3200" dirty="0"/>
              <a:t>Resonant excitation of very high gradient plasma </a:t>
            </a:r>
            <a:r>
              <a:rPr lang="en-GB" sz="3200" dirty="0" err="1"/>
              <a:t>wakefield</a:t>
            </a:r>
            <a:r>
              <a:rPr lang="en-GB" sz="3200" dirty="0"/>
              <a:t> accelerators by optical-period bunch trains</a:t>
            </a:r>
          </a:p>
        </p:txBody>
      </p:sp>
      <p:sp>
        <p:nvSpPr>
          <p:cNvPr id="3" name="Content Placeholder 2">
            <a:extLst>
              <a:ext uri="{FF2B5EF4-FFF2-40B4-BE49-F238E27FC236}">
                <a16:creationId xmlns:a16="http://schemas.microsoft.com/office/drawing/2014/main" id="{3DF9BC38-8A42-4CC4-9501-02D6C23D4C09}"/>
              </a:ext>
            </a:extLst>
          </p:cNvPr>
          <p:cNvSpPr>
            <a:spLocks noGrp="1"/>
          </p:cNvSpPr>
          <p:nvPr>
            <p:ph idx="1"/>
          </p:nvPr>
        </p:nvSpPr>
        <p:spPr>
          <a:xfrm>
            <a:off x="812800" y="1835150"/>
            <a:ext cx="5588000" cy="4026970"/>
          </a:xfrm>
        </p:spPr>
        <p:txBody>
          <a:bodyPr/>
          <a:lstStyle/>
          <a:p>
            <a:pPr marL="342000" indent="-342000"/>
            <a:r>
              <a:rPr lang="en-GB" sz="2400" dirty="0"/>
              <a:t>Plasma Wakefield Acceleration is a promising new technology which would allow for </a:t>
            </a:r>
            <a:r>
              <a:rPr lang="en-GB" sz="2400" b="1" dirty="0"/>
              <a:t>efficient particle acceleration in a relatively small amount of space</a:t>
            </a:r>
          </a:p>
          <a:p>
            <a:pPr marL="342000" indent="-342000"/>
            <a:r>
              <a:rPr lang="en-GB" sz="2400" dirty="0"/>
              <a:t>Careful control of the ionising laser, leading “drive” beam of particles, and the following “witness” beam are necessary</a:t>
            </a:r>
          </a:p>
          <a:p>
            <a:pPr marL="342000" indent="-342000"/>
            <a:r>
              <a:rPr lang="en-GB" sz="2400" dirty="0"/>
              <a:t>Particle-in-cell numerical simulations are ideally suited for exploring and understanding the various effects</a:t>
            </a:r>
          </a:p>
          <a:p>
            <a:pPr marL="342900" indent="-342900">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6427FF8A-2916-4D06-AA92-E2927B5D2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638" y="2001481"/>
            <a:ext cx="5556374" cy="3484919"/>
          </a:xfrm>
          <a:prstGeom prst="rect">
            <a:avLst/>
          </a:prstGeom>
        </p:spPr>
      </p:pic>
      <p:sp>
        <p:nvSpPr>
          <p:cNvPr id="5" name="TextBox 4">
            <a:extLst>
              <a:ext uri="{FF2B5EF4-FFF2-40B4-BE49-F238E27FC236}">
                <a16:creationId xmlns:a16="http://schemas.microsoft.com/office/drawing/2014/main" id="{91202CD3-665E-4D3A-B50A-EBE9112E1C5A}"/>
              </a:ext>
            </a:extLst>
          </p:cNvPr>
          <p:cNvSpPr txBox="1"/>
          <p:nvPr/>
        </p:nvSpPr>
        <p:spPr>
          <a:xfrm>
            <a:off x="6733476" y="5712232"/>
            <a:ext cx="3672254" cy="380766"/>
          </a:xfrm>
          <a:prstGeom prst="rect">
            <a:avLst/>
          </a:prstGeom>
          <a:noFill/>
        </p:spPr>
        <p:txBody>
          <a:bodyPr wrap="square" rtlCol="0">
            <a:spAutoFit/>
          </a:bodyPr>
          <a:lstStyle/>
          <a:p>
            <a:r>
              <a:rPr lang="en-GB" dirty="0"/>
              <a:t>Credit: </a:t>
            </a:r>
            <a:r>
              <a:rPr lang="en-GB" dirty="0">
                <a:hlinkClick r:id="rId3"/>
              </a:rPr>
              <a:t>Monika Yadav</a:t>
            </a:r>
            <a:endParaRPr lang="en-GB" dirty="0"/>
          </a:p>
        </p:txBody>
      </p:sp>
    </p:spTree>
    <p:extLst>
      <p:ext uri="{BB962C8B-B14F-4D97-AF65-F5344CB8AC3E}">
        <p14:creationId xmlns:p14="http://schemas.microsoft.com/office/powerpoint/2010/main" val="374999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62D3-A936-47E0-84CE-AA3F3361768A}"/>
              </a:ext>
            </a:extLst>
          </p:cNvPr>
          <p:cNvSpPr>
            <a:spLocks noGrp="1"/>
          </p:cNvSpPr>
          <p:nvPr>
            <p:ph type="title"/>
          </p:nvPr>
        </p:nvSpPr>
        <p:spPr>
          <a:xfrm>
            <a:off x="838200" y="0"/>
            <a:ext cx="10515600" cy="1325563"/>
          </a:xfrm>
        </p:spPr>
        <p:txBody>
          <a:bodyPr>
            <a:normAutofit/>
          </a:bodyPr>
          <a:lstStyle/>
          <a:p>
            <a:pPr algn="ctr"/>
            <a:r>
              <a:rPr lang="en-GB" sz="3200" dirty="0"/>
              <a:t>Physics Simulations to Underpin Discoveries in the Neutrino Sector</a:t>
            </a:r>
          </a:p>
        </p:txBody>
      </p:sp>
      <p:sp>
        <p:nvSpPr>
          <p:cNvPr id="4" name="Content Placeholder 2">
            <a:extLst>
              <a:ext uri="{FF2B5EF4-FFF2-40B4-BE49-F238E27FC236}">
                <a16:creationId xmlns:a16="http://schemas.microsoft.com/office/drawing/2014/main" id="{22206505-4D73-4502-833B-6E9FCECE3BAC}"/>
              </a:ext>
            </a:extLst>
          </p:cNvPr>
          <p:cNvSpPr txBox="1">
            <a:spLocks/>
          </p:cNvSpPr>
          <p:nvPr/>
        </p:nvSpPr>
        <p:spPr>
          <a:xfrm>
            <a:off x="926123" y="1118947"/>
            <a:ext cx="10427677" cy="27344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lumMod val="75000"/>
                    <a:lumOff val="25000"/>
                  </a:schemeClr>
                </a:solidFill>
                <a:latin typeface="Montserrat Medium" pitchFamily="2" charset="77"/>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lumMod val="75000"/>
                    <a:lumOff val="25000"/>
                  </a:schemeClr>
                </a:solidFill>
                <a:latin typeface="Montserrat Medium" pitchFamily="2" charset="77"/>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lumMod val="75000"/>
                    <a:lumOff val="25000"/>
                  </a:schemeClr>
                </a:solidFill>
                <a:latin typeface="Montserrat Medium" pitchFamily="2" charset="77"/>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lumMod val="75000"/>
                    <a:lumOff val="25000"/>
                  </a:schemeClr>
                </a:solidFill>
                <a:latin typeface="Montserrat Medium" pitchFamily="2" charset="77"/>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None/>
              <a:defRPr sz="2000" b="0" i="0" kern="1200">
                <a:solidFill>
                  <a:schemeClr val="tx1">
                    <a:lumMod val="75000"/>
                    <a:lumOff val="25000"/>
                  </a:schemeClr>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000" indent="-342000"/>
            <a:r>
              <a:rPr lang="en-GB" sz="2400" dirty="0"/>
              <a:t>Discoveries over the past half-century have put </a:t>
            </a:r>
            <a:r>
              <a:rPr lang="en-GB" sz="2400" b="1" dirty="0"/>
              <a:t>neutrinos</a:t>
            </a:r>
            <a:r>
              <a:rPr lang="en-GB" sz="2400" dirty="0"/>
              <a:t>, the most abundant matter particles in the universe, in the spotlight for further research into several fundamental questions about the </a:t>
            </a:r>
            <a:r>
              <a:rPr lang="en-GB" sz="2400" b="1" dirty="0"/>
              <a:t>nature of matter and the evolution of the universe</a:t>
            </a:r>
          </a:p>
          <a:p>
            <a:pPr marL="342000" indent="-342000"/>
            <a:r>
              <a:rPr lang="en-GB" sz="2400" dirty="0"/>
              <a:t>Experiments, such as DUNE, study neutrino interactions</a:t>
            </a:r>
          </a:p>
          <a:p>
            <a:pPr marL="342000" indent="-342000"/>
            <a:r>
              <a:rPr lang="en-GB" sz="2400" dirty="0"/>
              <a:t>Careful modelling and simulation of the interactions is necessary to interpret the measured results</a:t>
            </a:r>
          </a:p>
        </p:txBody>
      </p:sp>
      <p:pic>
        <p:nvPicPr>
          <p:cNvPr id="5" name="Picture 4">
            <a:extLst>
              <a:ext uri="{FF2B5EF4-FFF2-40B4-BE49-F238E27FC236}">
                <a16:creationId xmlns:a16="http://schemas.microsoft.com/office/drawing/2014/main" id="{41A1FF70-2596-4949-B2E7-888AB08B4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633" y="3646738"/>
            <a:ext cx="6827226" cy="2464744"/>
          </a:xfrm>
          <a:prstGeom prst="rect">
            <a:avLst/>
          </a:prstGeom>
        </p:spPr>
      </p:pic>
      <p:sp>
        <p:nvSpPr>
          <p:cNvPr id="6" name="TextBox 5">
            <a:extLst>
              <a:ext uri="{FF2B5EF4-FFF2-40B4-BE49-F238E27FC236}">
                <a16:creationId xmlns:a16="http://schemas.microsoft.com/office/drawing/2014/main" id="{ED87AD7B-134E-4B8F-8EB3-1B29ED9E4AA7}"/>
              </a:ext>
            </a:extLst>
          </p:cNvPr>
          <p:cNvSpPr txBox="1"/>
          <p:nvPr/>
        </p:nvSpPr>
        <p:spPr>
          <a:xfrm>
            <a:off x="9469316" y="5500739"/>
            <a:ext cx="2611315" cy="369332"/>
          </a:xfrm>
          <a:prstGeom prst="rect">
            <a:avLst/>
          </a:prstGeom>
          <a:noFill/>
        </p:spPr>
        <p:txBody>
          <a:bodyPr wrap="square" rtlCol="0">
            <a:spAutoFit/>
          </a:bodyPr>
          <a:lstStyle/>
          <a:p>
            <a:r>
              <a:rPr lang="en-GB" dirty="0"/>
              <a:t>Credit: </a:t>
            </a:r>
            <a:r>
              <a:rPr lang="en-GB" dirty="0" err="1">
                <a:hlinkClick r:id="rId3"/>
              </a:rPr>
              <a:t>Júlia</a:t>
            </a:r>
            <a:r>
              <a:rPr lang="en-GB" dirty="0">
                <a:hlinkClick r:id="rId3"/>
              </a:rPr>
              <a:t> Tena Vidal</a:t>
            </a:r>
            <a:endParaRPr lang="en-GB" dirty="0"/>
          </a:p>
        </p:txBody>
      </p:sp>
    </p:spTree>
    <p:extLst>
      <p:ext uri="{BB962C8B-B14F-4D97-AF65-F5344CB8AC3E}">
        <p14:creationId xmlns:p14="http://schemas.microsoft.com/office/powerpoint/2010/main" val="234330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C795-99AD-4B4E-A94A-20E16B7AC778}"/>
              </a:ext>
            </a:extLst>
          </p:cNvPr>
          <p:cNvSpPr>
            <a:spLocks noGrp="1"/>
          </p:cNvSpPr>
          <p:nvPr>
            <p:ph type="title"/>
          </p:nvPr>
        </p:nvSpPr>
        <p:spPr>
          <a:xfrm>
            <a:off x="838200" y="365125"/>
            <a:ext cx="10515600" cy="1112801"/>
          </a:xfrm>
        </p:spPr>
        <p:txBody>
          <a:bodyPr>
            <a:normAutofit/>
          </a:bodyPr>
          <a:lstStyle/>
          <a:p>
            <a:r>
              <a:rPr lang="en-GB" sz="3600" dirty="0"/>
              <a:t>High-mass dilepton searches in the ATLAS experiment</a:t>
            </a:r>
            <a:endParaRPr lang="en-GB" dirty="0"/>
          </a:p>
        </p:txBody>
      </p:sp>
      <p:sp>
        <p:nvSpPr>
          <p:cNvPr id="5" name="Content Placeholder 2">
            <a:extLst>
              <a:ext uri="{FF2B5EF4-FFF2-40B4-BE49-F238E27FC236}">
                <a16:creationId xmlns:a16="http://schemas.microsoft.com/office/drawing/2014/main" id="{0C696341-5502-4A33-B217-3A313819734B}"/>
              </a:ext>
            </a:extLst>
          </p:cNvPr>
          <p:cNvSpPr txBox="1">
            <a:spLocks/>
          </p:cNvSpPr>
          <p:nvPr/>
        </p:nvSpPr>
        <p:spPr bwMode="auto">
          <a:xfrm>
            <a:off x="914400" y="1371600"/>
            <a:ext cx="584688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ea typeface="+mn-ea"/>
              </a:defRPr>
            </a:lvl2pPr>
            <a:lvl3pPr marL="1143000" indent="-228600" algn="l" rtl="0" eaLnBrk="0" fontAlgn="base" hangingPunct="0">
              <a:spcBef>
                <a:spcPct val="20000"/>
              </a:spcBef>
              <a:spcAft>
                <a:spcPct val="0"/>
              </a:spcAft>
              <a:defRPr sz="1400">
                <a:solidFill>
                  <a:schemeClr val="tx1"/>
                </a:solidFill>
                <a:latin typeface="+mn-lt"/>
                <a:ea typeface="+mn-ea"/>
              </a:defRPr>
            </a:lvl3pPr>
            <a:lvl4pPr marL="1600200" indent="-228600" algn="l" rtl="0" eaLnBrk="0" fontAlgn="base" hangingPunct="0">
              <a:spcBef>
                <a:spcPct val="20000"/>
              </a:spcBef>
              <a:spcAft>
                <a:spcPct val="0"/>
              </a:spcAft>
              <a:defRPr sz="1200">
                <a:solidFill>
                  <a:schemeClr val="tx1"/>
                </a:solidFill>
                <a:latin typeface="+mn-lt"/>
                <a:ea typeface="+mn-ea"/>
              </a:defRPr>
            </a:lvl4pPr>
            <a:lvl5pPr marL="2057400" indent="-228600" algn="l" rtl="0" eaLnBrk="0" fontAlgn="base" hangingPunct="0">
              <a:spcBef>
                <a:spcPct val="20000"/>
              </a:spcBef>
              <a:spcAft>
                <a:spcPct val="0"/>
              </a:spcAft>
              <a:defRPr sz="1000">
                <a:solidFill>
                  <a:schemeClr val="tx1"/>
                </a:solidFill>
                <a:latin typeface="+mn-lt"/>
                <a:ea typeface="+mn-e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ＭＳ Ｐゴシック"/>
                <a:cs typeface="+mn-cs"/>
              </a:rPr>
              <a:t>Neutral and charged vector bosons in the ATLAS experiment provide a crucial benchmark to </a:t>
            </a:r>
            <a:r>
              <a:rPr kumimoji="0" lang="en-GB" sz="2000" b="1" i="0" u="none" strike="noStrike" kern="0" cap="none" spc="0" normalizeH="0" baseline="0" noProof="0" dirty="0">
                <a:ln>
                  <a:noFill/>
                </a:ln>
                <a:solidFill>
                  <a:srgbClr val="000000"/>
                </a:solidFill>
                <a:effectLst/>
                <a:uLnTx/>
                <a:uFillTx/>
                <a:latin typeface="Arial"/>
                <a:ea typeface="ＭＳ Ｐゴシック"/>
                <a:cs typeface="+mn-cs"/>
              </a:rPr>
              <a:t>test our knowledge of the Standard Model</a:t>
            </a:r>
            <a:r>
              <a:rPr kumimoji="0" lang="en-GB" sz="2000" b="0" i="0" u="none" strike="noStrike" kern="0" cap="none" spc="0" normalizeH="0" baseline="0" noProof="0" dirty="0">
                <a:ln>
                  <a:noFill/>
                </a:ln>
                <a:solidFill>
                  <a:srgbClr val="000000"/>
                </a:solidFill>
                <a:effectLst/>
                <a:uLnTx/>
                <a:uFillTx/>
                <a:latin typeface="Arial"/>
                <a:ea typeface="ＭＳ Ｐゴシック"/>
                <a:cs typeface="+mn-cs"/>
              </a:rPr>
              <a:t>, being well-known processes for which highly accurate theoretical predictions are available.</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ＭＳ Ｐゴシック"/>
                <a:cs typeface="+mn-cs"/>
              </a:rPr>
              <a:t>The Run 2 ATLAS dataset, consisting of an integrated luminosity of 139 fb</a:t>
            </a:r>
            <a:r>
              <a:rPr kumimoji="0" lang="en-GB" sz="2000" b="0" i="0" u="none" strike="noStrike" kern="0" cap="none" spc="0" normalizeH="0" baseline="30000" noProof="0" dirty="0">
                <a:ln>
                  <a:noFill/>
                </a:ln>
                <a:solidFill>
                  <a:srgbClr val="000000"/>
                </a:solidFill>
                <a:effectLst/>
                <a:uLnTx/>
                <a:uFillTx/>
                <a:latin typeface="Arial"/>
                <a:ea typeface="ＭＳ Ｐゴシック"/>
                <a:cs typeface="+mn-cs"/>
              </a:rPr>
              <a:t>-1</a:t>
            </a:r>
            <a:r>
              <a:rPr kumimoji="0" lang="en-GB" sz="2000" b="0" i="0" u="none" strike="noStrike" kern="0" cap="none" spc="0" normalizeH="0" baseline="0" noProof="0" dirty="0">
                <a:ln>
                  <a:noFill/>
                </a:ln>
                <a:solidFill>
                  <a:srgbClr val="000000"/>
                </a:solidFill>
                <a:effectLst/>
                <a:uLnTx/>
                <a:uFillTx/>
                <a:latin typeface="Arial"/>
                <a:ea typeface="ＭＳ Ｐゴシック"/>
                <a:cs typeface="+mn-cs"/>
              </a:rPr>
              <a:t> proton-proton collisions collected during the years 2015 and 2018 at Large Hadron Collider, provides wealth of data to explore </a:t>
            </a:r>
            <a:r>
              <a:rPr kumimoji="0" lang="en-GB" sz="2000" b="1" i="0" u="none" strike="noStrike" kern="0" cap="none" spc="0" normalizeH="0" baseline="0" noProof="0" dirty="0">
                <a:ln>
                  <a:noFill/>
                </a:ln>
                <a:solidFill>
                  <a:srgbClr val="000000"/>
                </a:solidFill>
                <a:effectLst/>
                <a:uLnTx/>
                <a:uFillTx/>
                <a:latin typeface="Arial"/>
                <a:ea typeface="ＭＳ Ｐゴシック"/>
                <a:cs typeface="+mn-cs"/>
              </a:rPr>
              <a:t>regions of the kinematic space that had never been measured before</a:t>
            </a:r>
            <a:r>
              <a:rPr kumimoji="0" lang="en-GB" sz="2000" b="0" i="0" u="none" strike="noStrike" kern="0" cap="none" spc="0" normalizeH="0" baseline="0" noProof="0" dirty="0">
                <a:ln>
                  <a:noFill/>
                </a:ln>
                <a:solidFill>
                  <a:srgbClr val="000000"/>
                </a:solidFill>
                <a:effectLst/>
                <a:uLnTx/>
                <a:uFillTx/>
                <a:latin typeface="Arial"/>
                <a:ea typeface="ＭＳ Ｐゴシック"/>
                <a:cs typeface="+mn-cs"/>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ＭＳ Ｐゴシック"/>
                <a:cs typeface="+mn-cs"/>
              </a:rPr>
              <a:t>Handling and analysing this enormous amount of data requires specialised tools and methods.</a:t>
            </a:r>
          </a:p>
        </p:txBody>
      </p:sp>
      <p:pic>
        <p:nvPicPr>
          <p:cNvPr id="6" name="Picture 5">
            <a:extLst>
              <a:ext uri="{FF2B5EF4-FFF2-40B4-BE49-F238E27FC236}">
                <a16:creationId xmlns:a16="http://schemas.microsoft.com/office/drawing/2014/main" id="{8010A09E-E3F8-412A-8533-DBCC06CFE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192" y="2115780"/>
            <a:ext cx="4841432" cy="3036512"/>
          </a:xfrm>
          <a:prstGeom prst="rect">
            <a:avLst/>
          </a:prstGeom>
        </p:spPr>
      </p:pic>
      <p:sp>
        <p:nvSpPr>
          <p:cNvPr id="7" name="TextBox 6">
            <a:extLst>
              <a:ext uri="{FF2B5EF4-FFF2-40B4-BE49-F238E27FC236}">
                <a16:creationId xmlns:a16="http://schemas.microsoft.com/office/drawing/2014/main" id="{1496C2B6-9A38-4BD7-9BB9-D01E93BB3C34}"/>
              </a:ext>
            </a:extLst>
          </p:cNvPr>
          <p:cNvSpPr txBox="1"/>
          <p:nvPr/>
        </p:nvSpPr>
        <p:spPr>
          <a:xfrm>
            <a:off x="7102192" y="5686278"/>
            <a:ext cx="3490546" cy="369332"/>
          </a:xfrm>
          <a:prstGeom prst="rect">
            <a:avLst/>
          </a:prstGeom>
          <a:noFill/>
        </p:spPr>
        <p:txBody>
          <a:bodyPr wrap="square" rtlCol="0">
            <a:spAutoFit/>
          </a:bodyPr>
          <a:lstStyle/>
          <a:p>
            <a:r>
              <a:rPr lang="en-GB" dirty="0"/>
              <a:t>Credit: </a:t>
            </a:r>
            <a:r>
              <a:rPr lang="en-GB" dirty="0">
                <a:hlinkClick r:id="rId3"/>
              </a:rPr>
              <a:t>Ricardo Gonzalez Lopez</a:t>
            </a:r>
            <a:endParaRPr lang="en-GB" dirty="0"/>
          </a:p>
        </p:txBody>
      </p:sp>
    </p:spTree>
    <p:extLst>
      <p:ext uri="{BB962C8B-B14F-4D97-AF65-F5344CB8AC3E}">
        <p14:creationId xmlns:p14="http://schemas.microsoft.com/office/powerpoint/2010/main" val="331667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2E0F-0B18-48FD-9554-1C4D2932221F}"/>
              </a:ext>
            </a:extLst>
          </p:cNvPr>
          <p:cNvSpPr>
            <a:spLocks noGrp="1"/>
          </p:cNvSpPr>
          <p:nvPr>
            <p:ph type="title"/>
          </p:nvPr>
        </p:nvSpPr>
        <p:spPr/>
        <p:txBody>
          <a:bodyPr>
            <a:normAutofit/>
          </a:bodyPr>
          <a:lstStyle/>
          <a:p>
            <a:pPr algn="ctr"/>
            <a:r>
              <a:rPr lang="en-GB" sz="3200" dirty="0"/>
              <a:t>On the Flaring of Thick Discs of Galaxies: Insights from Simulations</a:t>
            </a:r>
          </a:p>
        </p:txBody>
      </p:sp>
      <p:pic>
        <p:nvPicPr>
          <p:cNvPr id="4" name="Picture 3">
            <a:extLst>
              <a:ext uri="{FF2B5EF4-FFF2-40B4-BE49-F238E27FC236}">
                <a16:creationId xmlns:a16="http://schemas.microsoft.com/office/drawing/2014/main" id="{E6C8380C-EB73-4E95-8D63-6D276BEB7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586" y="1371600"/>
            <a:ext cx="6004968" cy="3766274"/>
          </a:xfrm>
          <a:prstGeom prst="rect">
            <a:avLst/>
          </a:prstGeom>
        </p:spPr>
      </p:pic>
      <p:sp>
        <p:nvSpPr>
          <p:cNvPr id="6" name="Content Placeholder 2">
            <a:extLst>
              <a:ext uri="{FF2B5EF4-FFF2-40B4-BE49-F238E27FC236}">
                <a16:creationId xmlns:a16="http://schemas.microsoft.com/office/drawing/2014/main" id="{530A4E92-63ED-4EA8-B4C1-516204BF989F}"/>
              </a:ext>
            </a:extLst>
          </p:cNvPr>
          <p:cNvSpPr txBox="1">
            <a:spLocks/>
          </p:cNvSpPr>
          <p:nvPr/>
        </p:nvSpPr>
        <p:spPr bwMode="auto">
          <a:xfrm>
            <a:off x="6453554" y="1371600"/>
            <a:ext cx="507316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ea typeface="+mn-ea"/>
              </a:defRPr>
            </a:lvl2pPr>
            <a:lvl3pPr marL="1143000" indent="-228600" algn="l" rtl="0" eaLnBrk="0" fontAlgn="base" hangingPunct="0">
              <a:spcBef>
                <a:spcPct val="20000"/>
              </a:spcBef>
              <a:spcAft>
                <a:spcPct val="0"/>
              </a:spcAft>
              <a:defRPr sz="1400">
                <a:solidFill>
                  <a:schemeClr val="tx1"/>
                </a:solidFill>
                <a:latin typeface="+mn-lt"/>
                <a:ea typeface="+mn-ea"/>
              </a:defRPr>
            </a:lvl3pPr>
            <a:lvl4pPr marL="1600200" indent="-228600" algn="l" rtl="0" eaLnBrk="0" fontAlgn="base" hangingPunct="0">
              <a:spcBef>
                <a:spcPct val="20000"/>
              </a:spcBef>
              <a:spcAft>
                <a:spcPct val="0"/>
              </a:spcAft>
              <a:defRPr sz="1200">
                <a:solidFill>
                  <a:schemeClr val="tx1"/>
                </a:solidFill>
                <a:latin typeface="+mn-lt"/>
                <a:ea typeface="+mn-ea"/>
              </a:defRPr>
            </a:lvl4pPr>
            <a:lvl5pPr marL="2057400" indent="-228600" algn="l" rtl="0" eaLnBrk="0" fontAlgn="base" hangingPunct="0">
              <a:spcBef>
                <a:spcPct val="20000"/>
              </a:spcBef>
              <a:spcAft>
                <a:spcPct val="0"/>
              </a:spcAft>
              <a:defRPr sz="1000">
                <a:solidFill>
                  <a:schemeClr val="tx1"/>
                </a:solidFill>
                <a:latin typeface="+mn-lt"/>
                <a:ea typeface="+mn-e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Arial"/>
                <a:ea typeface="ＭＳ Ｐゴシック"/>
                <a:cs typeface="+mn-cs"/>
              </a:rPr>
              <a:t>Missions</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 like </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hlinkClick r:id="rId3"/>
              </a:rPr>
              <a:t>Gaia</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 and experiments like MUSE are providing an unprecedented amount of high-quality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data about the Milky Way and nearby galaxies</a:t>
            </a:r>
            <a:endParaRPr kumimoji="0" lang="en-GB" sz="1800" b="0" i="0" u="none" strike="noStrike" kern="0" cap="none" spc="0" normalizeH="0" baseline="0" noProof="0" dirty="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This data will help unravel the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formation history </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of our galaxy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In order to interpret this data,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numerical simulations</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 are necessary, where virtual analogues can be created and studied.</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Various formation scenarios can be explored and mock observations compared against the real measurements.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Numerical simulations are an essential tool in modern-day astronomy.</a:t>
            </a:r>
          </a:p>
        </p:txBody>
      </p:sp>
      <p:sp>
        <p:nvSpPr>
          <p:cNvPr id="7" name="TextBox 6">
            <a:extLst>
              <a:ext uri="{FF2B5EF4-FFF2-40B4-BE49-F238E27FC236}">
                <a16:creationId xmlns:a16="http://schemas.microsoft.com/office/drawing/2014/main" id="{BD3CFA99-6C3C-44DA-A645-222FCDADC721}"/>
              </a:ext>
            </a:extLst>
          </p:cNvPr>
          <p:cNvSpPr txBox="1"/>
          <p:nvPr/>
        </p:nvSpPr>
        <p:spPr>
          <a:xfrm>
            <a:off x="571499" y="5336931"/>
            <a:ext cx="3833447" cy="369332"/>
          </a:xfrm>
          <a:prstGeom prst="rect">
            <a:avLst/>
          </a:prstGeom>
          <a:noFill/>
        </p:spPr>
        <p:txBody>
          <a:bodyPr wrap="square" rtlCol="0">
            <a:spAutoFit/>
          </a:bodyPr>
          <a:lstStyle/>
          <a:p>
            <a:r>
              <a:rPr lang="es-ES" dirty="0" err="1"/>
              <a:t>Credit</a:t>
            </a:r>
            <a:r>
              <a:rPr lang="es-ES" dirty="0"/>
              <a:t>: </a:t>
            </a:r>
            <a:r>
              <a:rPr lang="es-ES" dirty="0">
                <a:hlinkClick r:id="rId4"/>
              </a:rPr>
              <a:t>Joaquín García de la Cruz</a:t>
            </a:r>
            <a:endParaRPr lang="en-GB" dirty="0"/>
          </a:p>
        </p:txBody>
      </p:sp>
    </p:spTree>
    <p:extLst>
      <p:ext uri="{BB962C8B-B14F-4D97-AF65-F5344CB8AC3E}">
        <p14:creationId xmlns:p14="http://schemas.microsoft.com/office/powerpoint/2010/main" val="983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BBF52-79CE-4811-AFA5-04AC565DF00E}"/>
              </a:ext>
            </a:extLst>
          </p:cNvPr>
          <p:cNvSpPr>
            <a:spLocks noGrp="1"/>
          </p:cNvSpPr>
          <p:nvPr>
            <p:ph type="title"/>
          </p:nvPr>
        </p:nvSpPr>
        <p:spPr/>
        <p:txBody>
          <a:bodyPr>
            <a:normAutofit/>
          </a:bodyPr>
          <a:lstStyle/>
          <a:p>
            <a:pPr algn="ctr"/>
            <a:r>
              <a:rPr lang="en-GB" sz="3200" dirty="0"/>
              <a:t>Proton beam defocusing in AWAKE: comparison of simulations and measurements</a:t>
            </a:r>
          </a:p>
        </p:txBody>
      </p:sp>
      <p:pic>
        <p:nvPicPr>
          <p:cNvPr id="4" name="Picture 3">
            <a:extLst>
              <a:ext uri="{FF2B5EF4-FFF2-40B4-BE49-F238E27FC236}">
                <a16:creationId xmlns:a16="http://schemas.microsoft.com/office/drawing/2014/main" id="{13B5BC68-2175-4D50-97BF-E155B0AE4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162" y="1757362"/>
            <a:ext cx="5503983" cy="3449818"/>
          </a:xfrm>
          <a:prstGeom prst="rect">
            <a:avLst/>
          </a:prstGeom>
        </p:spPr>
      </p:pic>
      <p:sp>
        <p:nvSpPr>
          <p:cNvPr id="6" name="Content Placeholder 2">
            <a:extLst>
              <a:ext uri="{FF2B5EF4-FFF2-40B4-BE49-F238E27FC236}">
                <a16:creationId xmlns:a16="http://schemas.microsoft.com/office/drawing/2014/main" id="{F71FF53A-D2A4-4B51-9C8D-FFB692D1FBD8}"/>
              </a:ext>
            </a:extLst>
          </p:cNvPr>
          <p:cNvSpPr txBox="1">
            <a:spLocks/>
          </p:cNvSpPr>
          <p:nvPr/>
        </p:nvSpPr>
        <p:spPr bwMode="auto">
          <a:xfrm>
            <a:off x="6356838" y="1658790"/>
            <a:ext cx="492076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ea typeface="+mn-ea"/>
              </a:defRPr>
            </a:lvl2pPr>
            <a:lvl3pPr marL="1143000" indent="-228600" algn="l" rtl="0" eaLnBrk="0" fontAlgn="base" hangingPunct="0">
              <a:spcBef>
                <a:spcPct val="20000"/>
              </a:spcBef>
              <a:spcAft>
                <a:spcPct val="0"/>
              </a:spcAft>
              <a:defRPr sz="1400">
                <a:solidFill>
                  <a:schemeClr val="tx1"/>
                </a:solidFill>
                <a:latin typeface="+mn-lt"/>
                <a:ea typeface="+mn-ea"/>
              </a:defRPr>
            </a:lvl3pPr>
            <a:lvl4pPr marL="1600200" indent="-228600" algn="l" rtl="0" eaLnBrk="0" fontAlgn="base" hangingPunct="0">
              <a:spcBef>
                <a:spcPct val="20000"/>
              </a:spcBef>
              <a:spcAft>
                <a:spcPct val="0"/>
              </a:spcAft>
              <a:defRPr sz="1200">
                <a:solidFill>
                  <a:schemeClr val="tx1"/>
                </a:solidFill>
                <a:latin typeface="+mn-lt"/>
                <a:ea typeface="+mn-ea"/>
              </a:defRPr>
            </a:lvl4pPr>
            <a:lvl5pPr marL="2057400" indent="-228600" algn="l" rtl="0" eaLnBrk="0" fontAlgn="base" hangingPunct="0">
              <a:spcBef>
                <a:spcPct val="20000"/>
              </a:spcBef>
              <a:spcAft>
                <a:spcPct val="0"/>
              </a:spcAft>
              <a:defRPr sz="1000">
                <a:solidFill>
                  <a:schemeClr val="tx1"/>
                </a:solidFill>
                <a:latin typeface="+mn-lt"/>
                <a:ea typeface="+mn-e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In proton-driven PWFA at AWAKE, a 12 cm-long beam of protons is diverted into a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narrow channel of plasma where it excites an electrostatic wave (a plasma </a:t>
            </a:r>
            <a:r>
              <a:rPr kumimoji="0" lang="en-GB" sz="1800" b="1" i="0" u="none" strike="noStrike" kern="0" cap="none" spc="0" normalizeH="0" baseline="0" noProof="0" dirty="0" err="1">
                <a:ln>
                  <a:noFill/>
                </a:ln>
                <a:solidFill>
                  <a:srgbClr val="000000"/>
                </a:solidFill>
                <a:effectLst/>
                <a:uLnTx/>
                <a:uFillTx/>
                <a:latin typeface="Arial"/>
                <a:ea typeface="ＭＳ Ｐゴシック"/>
                <a:cs typeface="+mn-cs"/>
              </a:rPr>
              <a:t>wakefield</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 </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which can in turn be used to accelerate an externally injected electron beam to very high energy.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Because of its length, the proton beam must first be broken up into shorter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‘micro-bunches’</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 by the wave in a process called </a:t>
            </a:r>
            <a:r>
              <a:rPr kumimoji="0" lang="en-GB" sz="1800" b="1" i="0" u="none" strike="noStrike" kern="0" cap="none" spc="0" normalizeH="0" baseline="0" noProof="0" dirty="0">
                <a:ln>
                  <a:noFill/>
                </a:ln>
                <a:solidFill>
                  <a:srgbClr val="000000"/>
                </a:solidFill>
                <a:effectLst/>
                <a:uLnTx/>
                <a:uFillTx/>
                <a:latin typeface="Arial"/>
                <a:ea typeface="ＭＳ Ｐゴシック"/>
                <a:cs typeface="+mn-cs"/>
              </a:rPr>
              <a:t>seeded self-modulation</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 (SSM), which in turn enhances the plasma </a:t>
            </a:r>
            <a:r>
              <a:rPr kumimoji="0" lang="en-GB" sz="1800" b="0" i="0" u="none" strike="noStrike" kern="0" cap="none" spc="0" normalizeH="0" baseline="0" noProof="0" dirty="0" err="1">
                <a:ln>
                  <a:noFill/>
                </a:ln>
                <a:solidFill>
                  <a:srgbClr val="000000"/>
                </a:solidFill>
                <a:effectLst/>
                <a:uLnTx/>
                <a:uFillTx/>
                <a:latin typeface="Arial"/>
                <a:ea typeface="ＭＳ Ｐゴシック"/>
                <a:cs typeface="+mn-cs"/>
              </a:rPr>
              <a:t>wakefield</a:t>
            </a: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a:ea typeface="ＭＳ Ｐゴシック"/>
                <a:cs typeface="+mn-cs"/>
              </a:rPr>
              <a:t>Extensive simulation efforts are necessary to understand the self-modulation properties and make predictions for the experiment.</a:t>
            </a:r>
          </a:p>
        </p:txBody>
      </p:sp>
      <p:sp>
        <p:nvSpPr>
          <p:cNvPr id="7" name="TextBox 6">
            <a:extLst>
              <a:ext uri="{FF2B5EF4-FFF2-40B4-BE49-F238E27FC236}">
                <a16:creationId xmlns:a16="http://schemas.microsoft.com/office/drawing/2014/main" id="{AAB2FD9C-59FC-40F4-8D01-ED5A3EF85E73}"/>
              </a:ext>
            </a:extLst>
          </p:cNvPr>
          <p:cNvSpPr txBox="1"/>
          <p:nvPr/>
        </p:nvSpPr>
        <p:spPr>
          <a:xfrm>
            <a:off x="378069" y="5442438"/>
            <a:ext cx="4492869" cy="369332"/>
          </a:xfrm>
          <a:prstGeom prst="rect">
            <a:avLst/>
          </a:prstGeom>
          <a:noFill/>
        </p:spPr>
        <p:txBody>
          <a:bodyPr wrap="square" rtlCol="0">
            <a:spAutoFit/>
          </a:bodyPr>
          <a:lstStyle/>
          <a:p>
            <a:r>
              <a:rPr lang="en-GB" dirty="0"/>
              <a:t>Credit: </a:t>
            </a:r>
            <a:r>
              <a:rPr lang="en-GB" dirty="0">
                <a:hlinkClick r:id="rId3"/>
              </a:rPr>
              <a:t>Aravinda Perera</a:t>
            </a:r>
            <a:endParaRPr lang="en-GB" dirty="0"/>
          </a:p>
        </p:txBody>
      </p:sp>
    </p:spTree>
    <p:extLst>
      <p:ext uri="{BB962C8B-B14F-4D97-AF65-F5344CB8AC3E}">
        <p14:creationId xmlns:p14="http://schemas.microsoft.com/office/powerpoint/2010/main" val="3385971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2971</TotalTime>
  <Words>2209</Words>
  <Application>Microsoft Office PowerPoint</Application>
  <PresentationFormat>Widescreen</PresentationFormat>
  <Paragraphs>152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Calibri</vt:lpstr>
      <vt:lpstr>Montserrat</vt:lpstr>
      <vt:lpstr>Montserrat Medium</vt:lpstr>
      <vt:lpstr>Office Theme</vt:lpstr>
      <vt:lpstr>Interdisciplinary R&amp;D in Data Intensive Science</vt:lpstr>
      <vt:lpstr>My background</vt:lpstr>
      <vt:lpstr>PowerPoint Presentation</vt:lpstr>
      <vt:lpstr>Overview of research projects carried out by LIV.DAT students</vt:lpstr>
      <vt:lpstr>Resonant excitation of very high gradient plasma wakefield accelerators by optical-period bunch trains</vt:lpstr>
      <vt:lpstr>Physics Simulations to Underpin Discoveries in the Neutrino Sector</vt:lpstr>
      <vt:lpstr>High-mass dilepton searches in the ATLAS experiment</vt:lpstr>
      <vt:lpstr>On the Flaring of Thick Discs of Galaxies: Insights from Simulations</vt:lpstr>
      <vt:lpstr>Proton beam defocusing in AWAKE: comparison of simulations and measurements</vt:lpstr>
      <vt:lpstr>Towards Particle Acceleration in Carbon Nanotube Arrays</vt:lpstr>
      <vt:lpstr>Prediction of non-linear matter power spectrum</vt:lpstr>
      <vt:lpstr>Inverse-Designed Narrowband THz Radiator for Ultrarelativistic Electrons</vt:lpstr>
      <vt:lpstr>The morphology of star-forming gas and its alignment with galaxies and dark matter haloes</vt:lpstr>
      <vt:lpstr>The Modelling and Analysis of Comet Assay Data</vt:lpstr>
      <vt:lpstr>Industrial placements: going beyond academia</vt:lpstr>
      <vt:lpstr>Ricardo’s work with Unilever </vt:lpstr>
      <vt:lpstr>Phil’s placement at OnTrac </vt:lpstr>
      <vt:lpstr>Selina’s time at Chanua </vt:lpstr>
      <vt:lpstr>Joaquín’s time in the travel industry </vt:lpstr>
      <vt:lpstr>Seminars</vt:lpstr>
      <vt:lpstr>Looking Back and Going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Whyte</dc:creator>
  <cp:lastModifiedBy>Kukstas, Egidijus</cp:lastModifiedBy>
  <cp:revision>48</cp:revision>
  <dcterms:created xsi:type="dcterms:W3CDTF">2022-01-07T14:38:43Z</dcterms:created>
  <dcterms:modified xsi:type="dcterms:W3CDTF">2022-05-22T15:17:52Z</dcterms:modified>
</cp:coreProperties>
</file>