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89" r:id="rId4"/>
    <p:sldId id="285" r:id="rId5"/>
    <p:sldId id="286" r:id="rId6"/>
    <p:sldId id="287" r:id="rId7"/>
    <p:sldId id="290" r:id="rId8"/>
    <p:sldId id="288" r:id="rId9"/>
    <p:sldId id="27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00"/>
    <a:srgbClr val="08B000"/>
    <a:srgbClr val="BA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4"/>
    <p:restoredTop sz="94694"/>
  </p:normalViewPr>
  <p:slideViewPr>
    <p:cSldViewPr snapToGrid="0" snapToObjects="1">
      <p:cViewPr>
        <p:scale>
          <a:sx n="129" d="100"/>
          <a:sy n="129" d="100"/>
        </p:scale>
        <p:origin x="104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D5E63-502F-5A41-A6C2-54981A571118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58533-8228-D744-976D-868D3407B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47938" y="-17965"/>
            <a:ext cx="12319452" cy="6915721"/>
          </a:xfrm>
          <a:prstGeom prst="rect">
            <a:avLst/>
          </a:prstGeom>
          <a:gradFill flip="none" rotWithShape="1">
            <a:gsLst>
              <a:gs pos="25000">
                <a:schemeClr val="tx2"/>
              </a:gs>
              <a:gs pos="62000">
                <a:schemeClr val="tx2">
                  <a:lumMod val="75000"/>
                </a:schemeClr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-47938" y="-56136"/>
            <a:ext cx="12319452" cy="6953892"/>
          </a:xfrm>
          <a:prstGeom prst="frame">
            <a:avLst>
              <a:gd name="adj1" fmla="val 2572"/>
            </a:avLst>
          </a:prstGeom>
          <a:gradFill flip="none" rotWithShape="1">
            <a:gsLst>
              <a:gs pos="0">
                <a:schemeClr val="bg1"/>
              </a:gs>
              <a:gs pos="96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594" y="1822611"/>
            <a:ext cx="6633022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595" y="4692541"/>
            <a:ext cx="6633022" cy="86142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947836" y="746493"/>
            <a:ext cx="1609082" cy="543154"/>
          </a:xfrm>
        </p:spPr>
        <p:txBody>
          <a:bodyPr anchor="t"/>
          <a:lstStyle>
            <a:lvl1pPr algn="l">
              <a:defRPr sz="1400" b="0" i="0">
                <a:solidFill>
                  <a:schemeClr val="bg1"/>
                </a:solidFill>
              </a:defRPr>
            </a:lvl1pPr>
          </a:lstStyle>
          <a:p>
            <a:fld id="{3A6F9922-37CD-1A4F-B4D1-2081DB5473CA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1890" y="6393276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F.Holloway@liverpool.ac.uk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57DCBC-E612-D248-8545-61E7D52C67E6}"/>
              </a:ext>
            </a:extLst>
          </p:cNvPr>
          <p:cNvGrpSpPr/>
          <p:nvPr/>
        </p:nvGrpSpPr>
        <p:grpSpPr>
          <a:xfrm>
            <a:off x="433600" y="5647765"/>
            <a:ext cx="11437955" cy="887407"/>
            <a:chOff x="512017" y="996321"/>
            <a:chExt cx="29101051" cy="2257785"/>
          </a:xfrm>
          <a:effectLst>
            <a:outerShdw blurRad="1016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C175F-E6E8-0342-8DAD-1FB43AF63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254592"/>
                </a:clrFrom>
                <a:clrTo>
                  <a:srgbClr val="25459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27886" y="996321"/>
              <a:ext cx="5885182" cy="225778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758343A-CD26-C547-B186-D9BB6EEFF2E1}"/>
                </a:ext>
              </a:extLst>
            </p:cNvPr>
            <p:cNvGrpSpPr/>
            <p:nvPr/>
          </p:nvGrpSpPr>
          <p:grpSpPr>
            <a:xfrm>
              <a:off x="512017" y="1137335"/>
              <a:ext cx="15170318" cy="1871887"/>
              <a:chOff x="1532908" y="1952570"/>
              <a:chExt cx="9716706" cy="1198958"/>
            </a:xfrm>
          </p:grpSpPr>
          <p:pic>
            <p:nvPicPr>
              <p:cNvPr id="20" name="Picture 19" descr="UoL - Logo - Reversed.eps">
                <a:extLst>
                  <a:ext uri="{FF2B5EF4-FFF2-40B4-BE49-F238E27FC236}">
                    <a16:creationId xmlns:a16="http://schemas.microsoft.com/office/drawing/2014/main" id="{005CDF2E-FA39-194D-8232-933BC1BFC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2908" y="1983673"/>
                <a:ext cx="4563469" cy="11678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AA1CFEC-C008-C049-A9E2-10EE80B1B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145" y="1952570"/>
                <a:ext cx="4828469" cy="1089759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1135C3D-6EE4-BB42-9140-7C71DC08A2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11787" y="85037"/>
            <a:ext cx="5778463" cy="5618153"/>
          </a:xfrm>
          <a:prstGeom prst="rect">
            <a:avLst/>
          </a:prstGeom>
          <a:effectLst>
            <a:outerShdw blurRad="22855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A73C9-E793-5948-9F45-84F05548F8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11821" y="5703190"/>
            <a:ext cx="2930967" cy="7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49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12192000" cy="6860373"/>
            <a:chOff x="0" y="-2373"/>
            <a:chExt cx="12192000" cy="6860373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14000">
                  <a:schemeClr val="tx2"/>
                </a:gs>
                <a:gs pos="67000">
                  <a:schemeClr val="tx2"/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8649-AD7A-264A-A100-BA4FC59F6872}" type="datetime1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57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"/>
            <a:ext cx="12192000" cy="6864654"/>
            <a:chOff x="0" y="0"/>
            <a:chExt cx="12192000" cy="6864654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71000">
                  <a:schemeClr val="tx2">
                    <a:lumMod val="75000"/>
                  </a:schemeClr>
                </a:gs>
                <a:gs pos="16000">
                  <a:schemeClr val="tx2"/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C55-CD3D-954C-BFAA-84999943539E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64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9DD322F-D8E9-A041-AA2E-884CB6AE1F19}"/>
              </a:ext>
            </a:extLst>
          </p:cNvPr>
          <p:cNvSpPr/>
          <p:nvPr/>
        </p:nvSpPr>
        <p:spPr>
          <a:xfrm>
            <a:off x="-51707" y="-19043"/>
            <a:ext cx="12250885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588"/>
            <a:ext cx="12192000" cy="6863067"/>
            <a:chOff x="0" y="1587"/>
            <a:chExt cx="12192000" cy="6863067"/>
          </a:xfrm>
        </p:grpSpPr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9" y="2631817"/>
            <a:ext cx="80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5"/>
            <a:ext cx="80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0519"/>
            <a:ext cx="8453907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F001-F959-844F-8596-9400BDBFAACE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29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42CE252-1FEC-1C43-9901-F47C11E21E61}"/>
              </a:ext>
            </a:extLst>
          </p:cNvPr>
          <p:cNvSpPr/>
          <p:nvPr/>
        </p:nvSpPr>
        <p:spPr>
          <a:xfrm>
            <a:off x="-51707" y="-19043"/>
            <a:ext cx="12250885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75000"/>
                </a:schemeClr>
              </a:gs>
              <a:gs pos="97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/>
          <p:cNvGrpSpPr/>
          <p:nvPr/>
        </p:nvGrpSpPr>
        <p:grpSpPr>
          <a:xfrm>
            <a:off x="0" y="1588"/>
            <a:ext cx="12192000" cy="6863067"/>
            <a:chOff x="0" y="1587"/>
            <a:chExt cx="12192000" cy="6863067"/>
          </a:xfrm>
        </p:grpSpPr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ADC4B-7E5D-D34C-A031-6B2F08E633A6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75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5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93563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301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2" y="3193563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06C-1B5B-8848-B26F-537022D55110}" type="datetime1">
              <a:rPr lang="en-GB" smtClean="0"/>
              <a:t>08/11/2022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199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9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8" y="4532846"/>
            <a:ext cx="3046767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5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6" y="5184002"/>
            <a:ext cx="305043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5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92F3-84B0-294E-8334-6E3D1B0D3D1C}" type="datetime1">
              <a:rPr lang="en-GB" smtClean="0"/>
              <a:t>08/11/2022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69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9" y="263410"/>
            <a:ext cx="8825660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2DD60-E03E-1B46-B3ED-B365B3E20F13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044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65000">
                  <a:schemeClr val="tx2">
                    <a:lumMod val="75000"/>
                  </a:schemeClr>
                </a:gs>
                <a:gs pos="97000">
                  <a:srgbClr val="00206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3" y="1278468"/>
            <a:ext cx="6247547" cy="47485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1643-C6BC-134F-9A43-8FFA27CAD255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688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5000">
              <a:schemeClr val="tx2">
                <a:lumMod val="67977"/>
                <a:lumOff val="32023"/>
              </a:schemeClr>
            </a:gs>
            <a:gs pos="67000">
              <a:schemeClr val="tx2"/>
            </a:gs>
            <a:gs pos="96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12" y="191056"/>
            <a:ext cx="8761413" cy="706964"/>
          </a:xfrm>
        </p:spPr>
        <p:txBody>
          <a:bodyPr/>
          <a:lstStyle>
            <a:lvl1pPr>
              <a:defR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12" y="1563512"/>
            <a:ext cx="11777399" cy="47356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2FC02BD5-5EF7-CF49-AE2A-D39033459F59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175" y="6391840"/>
            <a:ext cx="3859795" cy="304801"/>
          </a:xfrm>
        </p:spPr>
        <p:txBody>
          <a:bodyPr/>
          <a:lstStyle>
            <a:lvl1pPr>
              <a:defRPr sz="825">
                <a:solidFill>
                  <a:srgbClr val="002060"/>
                </a:solidFill>
              </a:defRPr>
            </a:lvl1pPr>
          </a:lstStyle>
          <a:p>
            <a:r>
              <a:rPr lang="en-GB"/>
              <a:t>F.Holloway@liverpool.ac.uk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700" b="1">
                <a:solidFill>
                  <a:srgbClr val="002060"/>
                </a:solidFill>
                <a:effectLst/>
              </a:defRPr>
            </a:lvl1pPr>
          </a:lstStyle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48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89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49000">
                  <a:schemeClr val="tx2">
                    <a:lumMod val="75000"/>
                  </a:schemeClr>
                </a:gs>
                <a:gs pos="97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677645"/>
            <a:ext cx="4351023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6"/>
            <a:ext cx="3755379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C745A11E-1C09-7C4F-9FBF-560FB0C8FEB8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GB"/>
              <a:t>F.Holloway@liverpool.ac.uk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88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004A-7894-A848-94DE-843AA1A2EC84}" type="datetime1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53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CBEF-1C5A-1948-B9EF-CC98E3989978}" type="datetime1">
              <a:rPr lang="en-GB" smtClean="0"/>
              <a:t>08/11/2022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23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F101-B3DE-5E4C-B82A-6F69F86882E9}" type="datetime1">
              <a:rPr lang="en-GB" smtClean="0"/>
              <a:t>08/11/2022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2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97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57000">
                  <a:schemeClr val="tx2">
                    <a:lumMod val="75000"/>
                  </a:schemeClr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8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2"/>
            <a:ext cx="279315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306D-CA86-094E-A3D3-23EF1A3E4D8C}" type="datetime1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30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74000">
                  <a:schemeClr val="tx2">
                    <a:lumMod val="75000"/>
                  </a:schemeClr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128B-DBC7-E24D-8E83-9DA546D5D0FA}" type="datetime1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19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1707" y="-19043"/>
            <a:ext cx="12301429" cy="6905314"/>
            <a:chOff x="-54927" y="9287"/>
            <a:chExt cx="12301429" cy="6905314"/>
          </a:xfrm>
        </p:grpSpPr>
        <p:sp>
          <p:nvSpPr>
            <p:cNvPr id="26" name="Rectangle 25"/>
            <p:cNvSpPr/>
            <p:nvPr/>
          </p:nvSpPr>
          <p:spPr>
            <a:xfrm>
              <a:off x="-54927" y="9287"/>
              <a:ext cx="12250885" cy="6858000"/>
            </a:xfrm>
            <a:prstGeom prst="rect">
              <a:avLst/>
            </a:prstGeom>
            <a:gradFill flip="none" rotWithShape="1">
              <a:gsLst>
                <a:gs pos="18000">
                  <a:schemeClr val="tx2"/>
                </a:gs>
                <a:gs pos="68000">
                  <a:schemeClr val="tx2">
                    <a:lumMod val="75000"/>
                  </a:schemeClr>
                </a:gs>
                <a:gs pos="97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299503">
              <a:off x="5099007" y="1170270"/>
              <a:ext cx="7147495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-54926" y="956299"/>
              <a:ext cx="12266801" cy="5958302"/>
            </a:xfrm>
            <a:custGeom>
              <a:avLst/>
              <a:gdLst>
                <a:gd name="connsiteX0" fmla="*/ 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10000 h 10000"/>
                <a:gd name="connsiteX3" fmla="*/ 10000 w 10000"/>
                <a:gd name="connsiteY3" fmla="*/ 4 h 10000"/>
                <a:gd name="connsiteX4" fmla="*/ 10000 w 10000"/>
                <a:gd name="connsiteY4" fmla="*/ 4 h 10000"/>
                <a:gd name="connsiteX5" fmla="*/ 9773 w 10000"/>
                <a:gd name="connsiteY5" fmla="*/ 91 h 10000"/>
                <a:gd name="connsiteX6" fmla="*/ 9320 w 10000"/>
                <a:gd name="connsiteY6" fmla="*/ 256 h 10000"/>
                <a:gd name="connsiteX7" fmla="*/ 9092 w 10000"/>
                <a:gd name="connsiteY7" fmla="*/ 326 h 10000"/>
                <a:gd name="connsiteX8" fmla="*/ 8865 w 10000"/>
                <a:gd name="connsiteY8" fmla="*/ 396 h 10000"/>
                <a:gd name="connsiteX9" fmla="*/ 8637 w 10000"/>
                <a:gd name="connsiteY9" fmla="*/ 462 h 10000"/>
                <a:gd name="connsiteX10" fmla="*/ 8412 w 10000"/>
                <a:gd name="connsiteY10" fmla="*/ 518 h 10000"/>
                <a:gd name="connsiteX11" fmla="*/ 8184 w 10000"/>
                <a:gd name="connsiteY11" fmla="*/ 571 h 10000"/>
                <a:gd name="connsiteX12" fmla="*/ 7957 w 10000"/>
                <a:gd name="connsiteY12" fmla="*/ 620 h 10000"/>
                <a:gd name="connsiteX13" fmla="*/ 7734 w 10000"/>
                <a:gd name="connsiteY13" fmla="*/ 662 h 10000"/>
                <a:gd name="connsiteX14" fmla="*/ 7508 w 10000"/>
                <a:gd name="connsiteY14" fmla="*/ 704 h 10000"/>
                <a:gd name="connsiteX15" fmla="*/ 7285 w 10000"/>
                <a:gd name="connsiteY15" fmla="*/ 739 h 10000"/>
                <a:gd name="connsiteX16" fmla="*/ 7062 w 10000"/>
                <a:gd name="connsiteY16" fmla="*/ 767 h 10000"/>
                <a:gd name="connsiteX17" fmla="*/ 6840 w 10000"/>
                <a:gd name="connsiteY17" fmla="*/ 795 h 10000"/>
                <a:gd name="connsiteX18" fmla="*/ 6620 w 10000"/>
                <a:gd name="connsiteY18" fmla="*/ 819 h 10000"/>
                <a:gd name="connsiteX19" fmla="*/ 6402 w 10000"/>
                <a:gd name="connsiteY19" fmla="*/ 837 h 10000"/>
                <a:gd name="connsiteX20" fmla="*/ 6184 w 10000"/>
                <a:gd name="connsiteY20" fmla="*/ 851 h 10000"/>
                <a:gd name="connsiteX21" fmla="*/ 5968 w 10000"/>
                <a:gd name="connsiteY21" fmla="*/ 865 h 10000"/>
                <a:gd name="connsiteX22" fmla="*/ 5755 w 10000"/>
                <a:gd name="connsiteY22" fmla="*/ 872 h 10000"/>
                <a:gd name="connsiteX23" fmla="*/ 5542 w 10000"/>
                <a:gd name="connsiteY23" fmla="*/ 879 h 10000"/>
                <a:gd name="connsiteX24" fmla="*/ 5332 w 10000"/>
                <a:gd name="connsiteY24" fmla="*/ 882 h 10000"/>
                <a:gd name="connsiteX25" fmla="*/ 5124 w 10000"/>
                <a:gd name="connsiteY25" fmla="*/ 879 h 10000"/>
                <a:gd name="connsiteX26" fmla="*/ 4918 w 10000"/>
                <a:gd name="connsiteY26" fmla="*/ 879 h 10000"/>
                <a:gd name="connsiteX27" fmla="*/ 4714 w 10000"/>
                <a:gd name="connsiteY27" fmla="*/ 872 h 10000"/>
                <a:gd name="connsiteX28" fmla="*/ 4514 w 10000"/>
                <a:gd name="connsiteY28" fmla="*/ 861 h 10000"/>
                <a:gd name="connsiteX29" fmla="*/ 4316 w 10000"/>
                <a:gd name="connsiteY29" fmla="*/ 851 h 10000"/>
                <a:gd name="connsiteX30" fmla="*/ 4122 w 10000"/>
                <a:gd name="connsiteY30" fmla="*/ 840 h 10000"/>
                <a:gd name="connsiteX31" fmla="*/ 3929 w 10000"/>
                <a:gd name="connsiteY31" fmla="*/ 823 h 10000"/>
                <a:gd name="connsiteX32" fmla="*/ 3739 w 10000"/>
                <a:gd name="connsiteY32" fmla="*/ 805 h 10000"/>
                <a:gd name="connsiteX33" fmla="*/ 3553 w 10000"/>
                <a:gd name="connsiteY33" fmla="*/ 788 h 10000"/>
                <a:gd name="connsiteX34" fmla="*/ 3190 w 10000"/>
                <a:gd name="connsiteY34" fmla="*/ 742 h 10000"/>
                <a:gd name="connsiteX35" fmla="*/ 2842 w 10000"/>
                <a:gd name="connsiteY35" fmla="*/ 693 h 10000"/>
                <a:gd name="connsiteX36" fmla="*/ 2508 w 10000"/>
                <a:gd name="connsiteY36" fmla="*/ 641 h 10000"/>
                <a:gd name="connsiteX37" fmla="*/ 2192 w 10000"/>
                <a:gd name="connsiteY37" fmla="*/ 585 h 10000"/>
                <a:gd name="connsiteX38" fmla="*/ 1890 w 10000"/>
                <a:gd name="connsiteY38" fmla="*/ 525 h 10000"/>
                <a:gd name="connsiteX39" fmla="*/ 1610 w 10000"/>
                <a:gd name="connsiteY39" fmla="*/ 462 h 10000"/>
                <a:gd name="connsiteX40" fmla="*/ 1347 w 10000"/>
                <a:gd name="connsiteY40" fmla="*/ 399 h 10000"/>
                <a:gd name="connsiteX41" fmla="*/ 1105 w 10000"/>
                <a:gd name="connsiteY41" fmla="*/ 336 h 10000"/>
                <a:gd name="connsiteX42" fmla="*/ 883 w 10000"/>
                <a:gd name="connsiteY42" fmla="*/ 277 h 10000"/>
                <a:gd name="connsiteX43" fmla="*/ 686 w 10000"/>
                <a:gd name="connsiteY43" fmla="*/ 221 h 10000"/>
                <a:gd name="connsiteX44" fmla="*/ 508 w 10000"/>
                <a:gd name="connsiteY44" fmla="*/ 168 h 10000"/>
                <a:gd name="connsiteX45" fmla="*/ 358 w 10000"/>
                <a:gd name="connsiteY45" fmla="*/ 123 h 10000"/>
                <a:gd name="connsiteX46" fmla="*/ 232 w 10000"/>
                <a:gd name="connsiteY46" fmla="*/ 81 h 10000"/>
                <a:gd name="connsiteX47" fmla="*/ 59 w 10000"/>
                <a:gd name="connsiteY47" fmla="*/ 21 h 10000"/>
                <a:gd name="connsiteX48" fmla="*/ 0 w 10000"/>
                <a:gd name="connsiteY48" fmla="*/ 0 h 10000"/>
                <a:gd name="connsiteX49" fmla="*/ 0 w 10000"/>
                <a:gd name="connsiteY49" fmla="*/ 0 h 10000"/>
                <a:gd name="connsiteX0" fmla="*/ 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10000 h 10000"/>
                <a:gd name="connsiteX3" fmla="*/ 10000 w 10000"/>
                <a:gd name="connsiteY3" fmla="*/ 4 h 10000"/>
                <a:gd name="connsiteX4" fmla="*/ 10000 w 10000"/>
                <a:gd name="connsiteY4" fmla="*/ 4 h 10000"/>
                <a:gd name="connsiteX5" fmla="*/ 9320 w 10000"/>
                <a:gd name="connsiteY5" fmla="*/ 256 h 10000"/>
                <a:gd name="connsiteX6" fmla="*/ 9092 w 10000"/>
                <a:gd name="connsiteY6" fmla="*/ 326 h 10000"/>
                <a:gd name="connsiteX7" fmla="*/ 8865 w 10000"/>
                <a:gd name="connsiteY7" fmla="*/ 396 h 10000"/>
                <a:gd name="connsiteX8" fmla="*/ 8637 w 10000"/>
                <a:gd name="connsiteY8" fmla="*/ 462 h 10000"/>
                <a:gd name="connsiteX9" fmla="*/ 8412 w 10000"/>
                <a:gd name="connsiteY9" fmla="*/ 518 h 10000"/>
                <a:gd name="connsiteX10" fmla="*/ 8184 w 10000"/>
                <a:gd name="connsiteY10" fmla="*/ 571 h 10000"/>
                <a:gd name="connsiteX11" fmla="*/ 7957 w 10000"/>
                <a:gd name="connsiteY11" fmla="*/ 620 h 10000"/>
                <a:gd name="connsiteX12" fmla="*/ 7734 w 10000"/>
                <a:gd name="connsiteY12" fmla="*/ 662 h 10000"/>
                <a:gd name="connsiteX13" fmla="*/ 7508 w 10000"/>
                <a:gd name="connsiteY13" fmla="*/ 704 h 10000"/>
                <a:gd name="connsiteX14" fmla="*/ 7285 w 10000"/>
                <a:gd name="connsiteY14" fmla="*/ 739 h 10000"/>
                <a:gd name="connsiteX15" fmla="*/ 7062 w 10000"/>
                <a:gd name="connsiteY15" fmla="*/ 767 h 10000"/>
                <a:gd name="connsiteX16" fmla="*/ 6840 w 10000"/>
                <a:gd name="connsiteY16" fmla="*/ 795 h 10000"/>
                <a:gd name="connsiteX17" fmla="*/ 6620 w 10000"/>
                <a:gd name="connsiteY17" fmla="*/ 819 h 10000"/>
                <a:gd name="connsiteX18" fmla="*/ 6402 w 10000"/>
                <a:gd name="connsiteY18" fmla="*/ 837 h 10000"/>
                <a:gd name="connsiteX19" fmla="*/ 6184 w 10000"/>
                <a:gd name="connsiteY19" fmla="*/ 851 h 10000"/>
                <a:gd name="connsiteX20" fmla="*/ 5968 w 10000"/>
                <a:gd name="connsiteY20" fmla="*/ 865 h 10000"/>
                <a:gd name="connsiteX21" fmla="*/ 5755 w 10000"/>
                <a:gd name="connsiteY21" fmla="*/ 872 h 10000"/>
                <a:gd name="connsiteX22" fmla="*/ 5542 w 10000"/>
                <a:gd name="connsiteY22" fmla="*/ 879 h 10000"/>
                <a:gd name="connsiteX23" fmla="*/ 5332 w 10000"/>
                <a:gd name="connsiteY23" fmla="*/ 882 h 10000"/>
                <a:gd name="connsiteX24" fmla="*/ 5124 w 10000"/>
                <a:gd name="connsiteY24" fmla="*/ 879 h 10000"/>
                <a:gd name="connsiteX25" fmla="*/ 4918 w 10000"/>
                <a:gd name="connsiteY25" fmla="*/ 879 h 10000"/>
                <a:gd name="connsiteX26" fmla="*/ 4714 w 10000"/>
                <a:gd name="connsiteY26" fmla="*/ 872 h 10000"/>
                <a:gd name="connsiteX27" fmla="*/ 4514 w 10000"/>
                <a:gd name="connsiteY27" fmla="*/ 861 h 10000"/>
                <a:gd name="connsiteX28" fmla="*/ 4316 w 10000"/>
                <a:gd name="connsiteY28" fmla="*/ 851 h 10000"/>
                <a:gd name="connsiteX29" fmla="*/ 4122 w 10000"/>
                <a:gd name="connsiteY29" fmla="*/ 840 h 10000"/>
                <a:gd name="connsiteX30" fmla="*/ 3929 w 10000"/>
                <a:gd name="connsiteY30" fmla="*/ 823 h 10000"/>
                <a:gd name="connsiteX31" fmla="*/ 3739 w 10000"/>
                <a:gd name="connsiteY31" fmla="*/ 805 h 10000"/>
                <a:gd name="connsiteX32" fmla="*/ 3553 w 10000"/>
                <a:gd name="connsiteY32" fmla="*/ 788 h 10000"/>
                <a:gd name="connsiteX33" fmla="*/ 3190 w 10000"/>
                <a:gd name="connsiteY33" fmla="*/ 742 h 10000"/>
                <a:gd name="connsiteX34" fmla="*/ 2842 w 10000"/>
                <a:gd name="connsiteY34" fmla="*/ 693 h 10000"/>
                <a:gd name="connsiteX35" fmla="*/ 2508 w 10000"/>
                <a:gd name="connsiteY35" fmla="*/ 641 h 10000"/>
                <a:gd name="connsiteX36" fmla="*/ 2192 w 10000"/>
                <a:gd name="connsiteY36" fmla="*/ 585 h 10000"/>
                <a:gd name="connsiteX37" fmla="*/ 1890 w 10000"/>
                <a:gd name="connsiteY37" fmla="*/ 525 h 10000"/>
                <a:gd name="connsiteX38" fmla="*/ 1610 w 10000"/>
                <a:gd name="connsiteY38" fmla="*/ 462 h 10000"/>
                <a:gd name="connsiteX39" fmla="*/ 1347 w 10000"/>
                <a:gd name="connsiteY39" fmla="*/ 399 h 10000"/>
                <a:gd name="connsiteX40" fmla="*/ 1105 w 10000"/>
                <a:gd name="connsiteY40" fmla="*/ 336 h 10000"/>
                <a:gd name="connsiteX41" fmla="*/ 883 w 10000"/>
                <a:gd name="connsiteY41" fmla="*/ 277 h 10000"/>
                <a:gd name="connsiteX42" fmla="*/ 686 w 10000"/>
                <a:gd name="connsiteY42" fmla="*/ 221 h 10000"/>
                <a:gd name="connsiteX43" fmla="*/ 508 w 10000"/>
                <a:gd name="connsiteY43" fmla="*/ 168 h 10000"/>
                <a:gd name="connsiteX44" fmla="*/ 358 w 10000"/>
                <a:gd name="connsiteY44" fmla="*/ 123 h 10000"/>
                <a:gd name="connsiteX45" fmla="*/ 232 w 10000"/>
                <a:gd name="connsiteY45" fmla="*/ 81 h 10000"/>
                <a:gd name="connsiteX46" fmla="*/ 59 w 10000"/>
                <a:gd name="connsiteY46" fmla="*/ 21 h 10000"/>
                <a:gd name="connsiteX47" fmla="*/ 0 w 10000"/>
                <a:gd name="connsiteY47" fmla="*/ 0 h 10000"/>
                <a:gd name="connsiteX48" fmla="*/ 0 w 10000"/>
                <a:gd name="connsiteY48" fmla="*/ 0 h 10000"/>
                <a:gd name="connsiteX0" fmla="*/ 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10000 h 10000"/>
                <a:gd name="connsiteX3" fmla="*/ 10000 w 10000"/>
                <a:gd name="connsiteY3" fmla="*/ 4 h 10000"/>
                <a:gd name="connsiteX4" fmla="*/ 9430 w 10000"/>
                <a:gd name="connsiteY4" fmla="*/ 215 h 10000"/>
                <a:gd name="connsiteX5" fmla="*/ 9320 w 10000"/>
                <a:gd name="connsiteY5" fmla="*/ 256 h 10000"/>
                <a:gd name="connsiteX6" fmla="*/ 9092 w 10000"/>
                <a:gd name="connsiteY6" fmla="*/ 326 h 10000"/>
                <a:gd name="connsiteX7" fmla="*/ 8865 w 10000"/>
                <a:gd name="connsiteY7" fmla="*/ 396 h 10000"/>
                <a:gd name="connsiteX8" fmla="*/ 8637 w 10000"/>
                <a:gd name="connsiteY8" fmla="*/ 462 h 10000"/>
                <a:gd name="connsiteX9" fmla="*/ 8412 w 10000"/>
                <a:gd name="connsiteY9" fmla="*/ 518 h 10000"/>
                <a:gd name="connsiteX10" fmla="*/ 8184 w 10000"/>
                <a:gd name="connsiteY10" fmla="*/ 571 h 10000"/>
                <a:gd name="connsiteX11" fmla="*/ 7957 w 10000"/>
                <a:gd name="connsiteY11" fmla="*/ 620 h 10000"/>
                <a:gd name="connsiteX12" fmla="*/ 7734 w 10000"/>
                <a:gd name="connsiteY12" fmla="*/ 662 h 10000"/>
                <a:gd name="connsiteX13" fmla="*/ 7508 w 10000"/>
                <a:gd name="connsiteY13" fmla="*/ 704 h 10000"/>
                <a:gd name="connsiteX14" fmla="*/ 7285 w 10000"/>
                <a:gd name="connsiteY14" fmla="*/ 739 h 10000"/>
                <a:gd name="connsiteX15" fmla="*/ 7062 w 10000"/>
                <a:gd name="connsiteY15" fmla="*/ 767 h 10000"/>
                <a:gd name="connsiteX16" fmla="*/ 6840 w 10000"/>
                <a:gd name="connsiteY16" fmla="*/ 795 h 10000"/>
                <a:gd name="connsiteX17" fmla="*/ 6620 w 10000"/>
                <a:gd name="connsiteY17" fmla="*/ 819 h 10000"/>
                <a:gd name="connsiteX18" fmla="*/ 6402 w 10000"/>
                <a:gd name="connsiteY18" fmla="*/ 837 h 10000"/>
                <a:gd name="connsiteX19" fmla="*/ 6184 w 10000"/>
                <a:gd name="connsiteY19" fmla="*/ 851 h 10000"/>
                <a:gd name="connsiteX20" fmla="*/ 5968 w 10000"/>
                <a:gd name="connsiteY20" fmla="*/ 865 h 10000"/>
                <a:gd name="connsiteX21" fmla="*/ 5755 w 10000"/>
                <a:gd name="connsiteY21" fmla="*/ 872 h 10000"/>
                <a:gd name="connsiteX22" fmla="*/ 5542 w 10000"/>
                <a:gd name="connsiteY22" fmla="*/ 879 h 10000"/>
                <a:gd name="connsiteX23" fmla="*/ 5332 w 10000"/>
                <a:gd name="connsiteY23" fmla="*/ 882 h 10000"/>
                <a:gd name="connsiteX24" fmla="*/ 5124 w 10000"/>
                <a:gd name="connsiteY24" fmla="*/ 879 h 10000"/>
                <a:gd name="connsiteX25" fmla="*/ 4918 w 10000"/>
                <a:gd name="connsiteY25" fmla="*/ 879 h 10000"/>
                <a:gd name="connsiteX26" fmla="*/ 4714 w 10000"/>
                <a:gd name="connsiteY26" fmla="*/ 872 h 10000"/>
                <a:gd name="connsiteX27" fmla="*/ 4514 w 10000"/>
                <a:gd name="connsiteY27" fmla="*/ 861 h 10000"/>
                <a:gd name="connsiteX28" fmla="*/ 4316 w 10000"/>
                <a:gd name="connsiteY28" fmla="*/ 851 h 10000"/>
                <a:gd name="connsiteX29" fmla="*/ 4122 w 10000"/>
                <a:gd name="connsiteY29" fmla="*/ 840 h 10000"/>
                <a:gd name="connsiteX30" fmla="*/ 3929 w 10000"/>
                <a:gd name="connsiteY30" fmla="*/ 823 h 10000"/>
                <a:gd name="connsiteX31" fmla="*/ 3739 w 10000"/>
                <a:gd name="connsiteY31" fmla="*/ 805 h 10000"/>
                <a:gd name="connsiteX32" fmla="*/ 3553 w 10000"/>
                <a:gd name="connsiteY32" fmla="*/ 788 h 10000"/>
                <a:gd name="connsiteX33" fmla="*/ 3190 w 10000"/>
                <a:gd name="connsiteY33" fmla="*/ 742 h 10000"/>
                <a:gd name="connsiteX34" fmla="*/ 2842 w 10000"/>
                <a:gd name="connsiteY34" fmla="*/ 693 h 10000"/>
                <a:gd name="connsiteX35" fmla="*/ 2508 w 10000"/>
                <a:gd name="connsiteY35" fmla="*/ 641 h 10000"/>
                <a:gd name="connsiteX36" fmla="*/ 2192 w 10000"/>
                <a:gd name="connsiteY36" fmla="*/ 585 h 10000"/>
                <a:gd name="connsiteX37" fmla="*/ 1890 w 10000"/>
                <a:gd name="connsiteY37" fmla="*/ 525 h 10000"/>
                <a:gd name="connsiteX38" fmla="*/ 1610 w 10000"/>
                <a:gd name="connsiteY38" fmla="*/ 462 h 10000"/>
                <a:gd name="connsiteX39" fmla="*/ 1347 w 10000"/>
                <a:gd name="connsiteY39" fmla="*/ 399 h 10000"/>
                <a:gd name="connsiteX40" fmla="*/ 1105 w 10000"/>
                <a:gd name="connsiteY40" fmla="*/ 336 h 10000"/>
                <a:gd name="connsiteX41" fmla="*/ 883 w 10000"/>
                <a:gd name="connsiteY41" fmla="*/ 277 h 10000"/>
                <a:gd name="connsiteX42" fmla="*/ 686 w 10000"/>
                <a:gd name="connsiteY42" fmla="*/ 221 h 10000"/>
                <a:gd name="connsiteX43" fmla="*/ 508 w 10000"/>
                <a:gd name="connsiteY43" fmla="*/ 168 h 10000"/>
                <a:gd name="connsiteX44" fmla="*/ 358 w 10000"/>
                <a:gd name="connsiteY44" fmla="*/ 123 h 10000"/>
                <a:gd name="connsiteX45" fmla="*/ 232 w 10000"/>
                <a:gd name="connsiteY45" fmla="*/ 81 h 10000"/>
                <a:gd name="connsiteX46" fmla="*/ 59 w 10000"/>
                <a:gd name="connsiteY46" fmla="*/ 21 h 10000"/>
                <a:gd name="connsiteX47" fmla="*/ 0 w 10000"/>
                <a:gd name="connsiteY47" fmla="*/ 0 h 10000"/>
                <a:gd name="connsiteX48" fmla="*/ 0 w 10000"/>
                <a:gd name="connsiteY48" fmla="*/ 0 h 10000"/>
                <a:gd name="connsiteX0" fmla="*/ 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10000 h 10000"/>
                <a:gd name="connsiteX3" fmla="*/ 10000 w 10000"/>
                <a:gd name="connsiteY3" fmla="*/ 4 h 10000"/>
                <a:gd name="connsiteX4" fmla="*/ 9320 w 10000"/>
                <a:gd name="connsiteY4" fmla="*/ 256 h 10000"/>
                <a:gd name="connsiteX5" fmla="*/ 9092 w 10000"/>
                <a:gd name="connsiteY5" fmla="*/ 326 h 10000"/>
                <a:gd name="connsiteX6" fmla="*/ 8865 w 10000"/>
                <a:gd name="connsiteY6" fmla="*/ 396 h 10000"/>
                <a:gd name="connsiteX7" fmla="*/ 8637 w 10000"/>
                <a:gd name="connsiteY7" fmla="*/ 462 h 10000"/>
                <a:gd name="connsiteX8" fmla="*/ 8412 w 10000"/>
                <a:gd name="connsiteY8" fmla="*/ 518 h 10000"/>
                <a:gd name="connsiteX9" fmla="*/ 8184 w 10000"/>
                <a:gd name="connsiteY9" fmla="*/ 571 h 10000"/>
                <a:gd name="connsiteX10" fmla="*/ 7957 w 10000"/>
                <a:gd name="connsiteY10" fmla="*/ 620 h 10000"/>
                <a:gd name="connsiteX11" fmla="*/ 7734 w 10000"/>
                <a:gd name="connsiteY11" fmla="*/ 662 h 10000"/>
                <a:gd name="connsiteX12" fmla="*/ 7508 w 10000"/>
                <a:gd name="connsiteY12" fmla="*/ 704 h 10000"/>
                <a:gd name="connsiteX13" fmla="*/ 7285 w 10000"/>
                <a:gd name="connsiteY13" fmla="*/ 739 h 10000"/>
                <a:gd name="connsiteX14" fmla="*/ 7062 w 10000"/>
                <a:gd name="connsiteY14" fmla="*/ 767 h 10000"/>
                <a:gd name="connsiteX15" fmla="*/ 6840 w 10000"/>
                <a:gd name="connsiteY15" fmla="*/ 795 h 10000"/>
                <a:gd name="connsiteX16" fmla="*/ 6620 w 10000"/>
                <a:gd name="connsiteY16" fmla="*/ 819 h 10000"/>
                <a:gd name="connsiteX17" fmla="*/ 6402 w 10000"/>
                <a:gd name="connsiteY17" fmla="*/ 837 h 10000"/>
                <a:gd name="connsiteX18" fmla="*/ 6184 w 10000"/>
                <a:gd name="connsiteY18" fmla="*/ 851 h 10000"/>
                <a:gd name="connsiteX19" fmla="*/ 5968 w 10000"/>
                <a:gd name="connsiteY19" fmla="*/ 865 h 10000"/>
                <a:gd name="connsiteX20" fmla="*/ 5755 w 10000"/>
                <a:gd name="connsiteY20" fmla="*/ 872 h 10000"/>
                <a:gd name="connsiteX21" fmla="*/ 5542 w 10000"/>
                <a:gd name="connsiteY21" fmla="*/ 879 h 10000"/>
                <a:gd name="connsiteX22" fmla="*/ 5332 w 10000"/>
                <a:gd name="connsiteY22" fmla="*/ 882 h 10000"/>
                <a:gd name="connsiteX23" fmla="*/ 5124 w 10000"/>
                <a:gd name="connsiteY23" fmla="*/ 879 h 10000"/>
                <a:gd name="connsiteX24" fmla="*/ 4918 w 10000"/>
                <a:gd name="connsiteY24" fmla="*/ 879 h 10000"/>
                <a:gd name="connsiteX25" fmla="*/ 4714 w 10000"/>
                <a:gd name="connsiteY25" fmla="*/ 872 h 10000"/>
                <a:gd name="connsiteX26" fmla="*/ 4514 w 10000"/>
                <a:gd name="connsiteY26" fmla="*/ 861 h 10000"/>
                <a:gd name="connsiteX27" fmla="*/ 4316 w 10000"/>
                <a:gd name="connsiteY27" fmla="*/ 851 h 10000"/>
                <a:gd name="connsiteX28" fmla="*/ 4122 w 10000"/>
                <a:gd name="connsiteY28" fmla="*/ 840 h 10000"/>
                <a:gd name="connsiteX29" fmla="*/ 3929 w 10000"/>
                <a:gd name="connsiteY29" fmla="*/ 823 h 10000"/>
                <a:gd name="connsiteX30" fmla="*/ 3739 w 10000"/>
                <a:gd name="connsiteY30" fmla="*/ 805 h 10000"/>
                <a:gd name="connsiteX31" fmla="*/ 3553 w 10000"/>
                <a:gd name="connsiteY31" fmla="*/ 788 h 10000"/>
                <a:gd name="connsiteX32" fmla="*/ 3190 w 10000"/>
                <a:gd name="connsiteY32" fmla="*/ 742 h 10000"/>
                <a:gd name="connsiteX33" fmla="*/ 2842 w 10000"/>
                <a:gd name="connsiteY33" fmla="*/ 693 h 10000"/>
                <a:gd name="connsiteX34" fmla="*/ 2508 w 10000"/>
                <a:gd name="connsiteY34" fmla="*/ 641 h 10000"/>
                <a:gd name="connsiteX35" fmla="*/ 2192 w 10000"/>
                <a:gd name="connsiteY35" fmla="*/ 585 h 10000"/>
                <a:gd name="connsiteX36" fmla="*/ 1890 w 10000"/>
                <a:gd name="connsiteY36" fmla="*/ 525 h 10000"/>
                <a:gd name="connsiteX37" fmla="*/ 1610 w 10000"/>
                <a:gd name="connsiteY37" fmla="*/ 462 h 10000"/>
                <a:gd name="connsiteX38" fmla="*/ 1347 w 10000"/>
                <a:gd name="connsiteY38" fmla="*/ 399 h 10000"/>
                <a:gd name="connsiteX39" fmla="*/ 1105 w 10000"/>
                <a:gd name="connsiteY39" fmla="*/ 336 h 10000"/>
                <a:gd name="connsiteX40" fmla="*/ 883 w 10000"/>
                <a:gd name="connsiteY40" fmla="*/ 277 h 10000"/>
                <a:gd name="connsiteX41" fmla="*/ 686 w 10000"/>
                <a:gd name="connsiteY41" fmla="*/ 221 h 10000"/>
                <a:gd name="connsiteX42" fmla="*/ 508 w 10000"/>
                <a:gd name="connsiteY42" fmla="*/ 168 h 10000"/>
                <a:gd name="connsiteX43" fmla="*/ 358 w 10000"/>
                <a:gd name="connsiteY43" fmla="*/ 123 h 10000"/>
                <a:gd name="connsiteX44" fmla="*/ 232 w 10000"/>
                <a:gd name="connsiteY44" fmla="*/ 81 h 10000"/>
                <a:gd name="connsiteX45" fmla="*/ 59 w 10000"/>
                <a:gd name="connsiteY45" fmla="*/ 21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0" fmla="*/ 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10000 h 10000"/>
                <a:gd name="connsiteX3" fmla="*/ 9888 w 10000"/>
                <a:gd name="connsiteY3" fmla="*/ 614 h 10000"/>
                <a:gd name="connsiteX4" fmla="*/ 9320 w 10000"/>
                <a:gd name="connsiteY4" fmla="*/ 256 h 10000"/>
                <a:gd name="connsiteX5" fmla="*/ 9092 w 10000"/>
                <a:gd name="connsiteY5" fmla="*/ 326 h 10000"/>
                <a:gd name="connsiteX6" fmla="*/ 8865 w 10000"/>
                <a:gd name="connsiteY6" fmla="*/ 396 h 10000"/>
                <a:gd name="connsiteX7" fmla="*/ 8637 w 10000"/>
                <a:gd name="connsiteY7" fmla="*/ 462 h 10000"/>
                <a:gd name="connsiteX8" fmla="*/ 8412 w 10000"/>
                <a:gd name="connsiteY8" fmla="*/ 518 h 10000"/>
                <a:gd name="connsiteX9" fmla="*/ 8184 w 10000"/>
                <a:gd name="connsiteY9" fmla="*/ 571 h 10000"/>
                <a:gd name="connsiteX10" fmla="*/ 7957 w 10000"/>
                <a:gd name="connsiteY10" fmla="*/ 620 h 10000"/>
                <a:gd name="connsiteX11" fmla="*/ 7734 w 10000"/>
                <a:gd name="connsiteY11" fmla="*/ 662 h 10000"/>
                <a:gd name="connsiteX12" fmla="*/ 7508 w 10000"/>
                <a:gd name="connsiteY12" fmla="*/ 704 h 10000"/>
                <a:gd name="connsiteX13" fmla="*/ 7285 w 10000"/>
                <a:gd name="connsiteY13" fmla="*/ 739 h 10000"/>
                <a:gd name="connsiteX14" fmla="*/ 7062 w 10000"/>
                <a:gd name="connsiteY14" fmla="*/ 767 h 10000"/>
                <a:gd name="connsiteX15" fmla="*/ 6840 w 10000"/>
                <a:gd name="connsiteY15" fmla="*/ 795 h 10000"/>
                <a:gd name="connsiteX16" fmla="*/ 6620 w 10000"/>
                <a:gd name="connsiteY16" fmla="*/ 819 h 10000"/>
                <a:gd name="connsiteX17" fmla="*/ 6402 w 10000"/>
                <a:gd name="connsiteY17" fmla="*/ 837 h 10000"/>
                <a:gd name="connsiteX18" fmla="*/ 6184 w 10000"/>
                <a:gd name="connsiteY18" fmla="*/ 851 h 10000"/>
                <a:gd name="connsiteX19" fmla="*/ 5968 w 10000"/>
                <a:gd name="connsiteY19" fmla="*/ 865 h 10000"/>
                <a:gd name="connsiteX20" fmla="*/ 5755 w 10000"/>
                <a:gd name="connsiteY20" fmla="*/ 872 h 10000"/>
                <a:gd name="connsiteX21" fmla="*/ 5542 w 10000"/>
                <a:gd name="connsiteY21" fmla="*/ 879 h 10000"/>
                <a:gd name="connsiteX22" fmla="*/ 5332 w 10000"/>
                <a:gd name="connsiteY22" fmla="*/ 882 h 10000"/>
                <a:gd name="connsiteX23" fmla="*/ 5124 w 10000"/>
                <a:gd name="connsiteY23" fmla="*/ 879 h 10000"/>
                <a:gd name="connsiteX24" fmla="*/ 4918 w 10000"/>
                <a:gd name="connsiteY24" fmla="*/ 879 h 10000"/>
                <a:gd name="connsiteX25" fmla="*/ 4714 w 10000"/>
                <a:gd name="connsiteY25" fmla="*/ 872 h 10000"/>
                <a:gd name="connsiteX26" fmla="*/ 4514 w 10000"/>
                <a:gd name="connsiteY26" fmla="*/ 861 h 10000"/>
                <a:gd name="connsiteX27" fmla="*/ 4316 w 10000"/>
                <a:gd name="connsiteY27" fmla="*/ 851 h 10000"/>
                <a:gd name="connsiteX28" fmla="*/ 4122 w 10000"/>
                <a:gd name="connsiteY28" fmla="*/ 840 h 10000"/>
                <a:gd name="connsiteX29" fmla="*/ 3929 w 10000"/>
                <a:gd name="connsiteY29" fmla="*/ 823 h 10000"/>
                <a:gd name="connsiteX30" fmla="*/ 3739 w 10000"/>
                <a:gd name="connsiteY30" fmla="*/ 805 h 10000"/>
                <a:gd name="connsiteX31" fmla="*/ 3553 w 10000"/>
                <a:gd name="connsiteY31" fmla="*/ 788 h 10000"/>
                <a:gd name="connsiteX32" fmla="*/ 3190 w 10000"/>
                <a:gd name="connsiteY32" fmla="*/ 742 h 10000"/>
                <a:gd name="connsiteX33" fmla="*/ 2842 w 10000"/>
                <a:gd name="connsiteY33" fmla="*/ 693 h 10000"/>
                <a:gd name="connsiteX34" fmla="*/ 2508 w 10000"/>
                <a:gd name="connsiteY34" fmla="*/ 641 h 10000"/>
                <a:gd name="connsiteX35" fmla="*/ 2192 w 10000"/>
                <a:gd name="connsiteY35" fmla="*/ 585 h 10000"/>
                <a:gd name="connsiteX36" fmla="*/ 1890 w 10000"/>
                <a:gd name="connsiteY36" fmla="*/ 525 h 10000"/>
                <a:gd name="connsiteX37" fmla="*/ 1610 w 10000"/>
                <a:gd name="connsiteY37" fmla="*/ 462 h 10000"/>
                <a:gd name="connsiteX38" fmla="*/ 1347 w 10000"/>
                <a:gd name="connsiteY38" fmla="*/ 399 h 10000"/>
                <a:gd name="connsiteX39" fmla="*/ 1105 w 10000"/>
                <a:gd name="connsiteY39" fmla="*/ 336 h 10000"/>
                <a:gd name="connsiteX40" fmla="*/ 883 w 10000"/>
                <a:gd name="connsiteY40" fmla="*/ 277 h 10000"/>
                <a:gd name="connsiteX41" fmla="*/ 686 w 10000"/>
                <a:gd name="connsiteY41" fmla="*/ 221 h 10000"/>
                <a:gd name="connsiteX42" fmla="*/ 508 w 10000"/>
                <a:gd name="connsiteY42" fmla="*/ 168 h 10000"/>
                <a:gd name="connsiteX43" fmla="*/ 358 w 10000"/>
                <a:gd name="connsiteY43" fmla="*/ 123 h 10000"/>
                <a:gd name="connsiteX44" fmla="*/ 232 w 10000"/>
                <a:gd name="connsiteY44" fmla="*/ 81 h 10000"/>
                <a:gd name="connsiteX45" fmla="*/ 59 w 10000"/>
                <a:gd name="connsiteY45" fmla="*/ 21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0" fmla="*/ 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10000 h 10000"/>
                <a:gd name="connsiteX3" fmla="*/ 9419 w 10000"/>
                <a:gd name="connsiteY3" fmla="*/ 403 h 10000"/>
                <a:gd name="connsiteX4" fmla="*/ 9320 w 10000"/>
                <a:gd name="connsiteY4" fmla="*/ 256 h 10000"/>
                <a:gd name="connsiteX5" fmla="*/ 9092 w 10000"/>
                <a:gd name="connsiteY5" fmla="*/ 326 h 10000"/>
                <a:gd name="connsiteX6" fmla="*/ 8865 w 10000"/>
                <a:gd name="connsiteY6" fmla="*/ 396 h 10000"/>
                <a:gd name="connsiteX7" fmla="*/ 8637 w 10000"/>
                <a:gd name="connsiteY7" fmla="*/ 462 h 10000"/>
                <a:gd name="connsiteX8" fmla="*/ 8412 w 10000"/>
                <a:gd name="connsiteY8" fmla="*/ 518 h 10000"/>
                <a:gd name="connsiteX9" fmla="*/ 8184 w 10000"/>
                <a:gd name="connsiteY9" fmla="*/ 571 h 10000"/>
                <a:gd name="connsiteX10" fmla="*/ 7957 w 10000"/>
                <a:gd name="connsiteY10" fmla="*/ 620 h 10000"/>
                <a:gd name="connsiteX11" fmla="*/ 7734 w 10000"/>
                <a:gd name="connsiteY11" fmla="*/ 662 h 10000"/>
                <a:gd name="connsiteX12" fmla="*/ 7508 w 10000"/>
                <a:gd name="connsiteY12" fmla="*/ 704 h 10000"/>
                <a:gd name="connsiteX13" fmla="*/ 7285 w 10000"/>
                <a:gd name="connsiteY13" fmla="*/ 739 h 10000"/>
                <a:gd name="connsiteX14" fmla="*/ 7062 w 10000"/>
                <a:gd name="connsiteY14" fmla="*/ 767 h 10000"/>
                <a:gd name="connsiteX15" fmla="*/ 6840 w 10000"/>
                <a:gd name="connsiteY15" fmla="*/ 795 h 10000"/>
                <a:gd name="connsiteX16" fmla="*/ 6620 w 10000"/>
                <a:gd name="connsiteY16" fmla="*/ 819 h 10000"/>
                <a:gd name="connsiteX17" fmla="*/ 6402 w 10000"/>
                <a:gd name="connsiteY17" fmla="*/ 837 h 10000"/>
                <a:gd name="connsiteX18" fmla="*/ 6184 w 10000"/>
                <a:gd name="connsiteY18" fmla="*/ 851 h 10000"/>
                <a:gd name="connsiteX19" fmla="*/ 5968 w 10000"/>
                <a:gd name="connsiteY19" fmla="*/ 865 h 10000"/>
                <a:gd name="connsiteX20" fmla="*/ 5755 w 10000"/>
                <a:gd name="connsiteY20" fmla="*/ 872 h 10000"/>
                <a:gd name="connsiteX21" fmla="*/ 5542 w 10000"/>
                <a:gd name="connsiteY21" fmla="*/ 879 h 10000"/>
                <a:gd name="connsiteX22" fmla="*/ 5332 w 10000"/>
                <a:gd name="connsiteY22" fmla="*/ 882 h 10000"/>
                <a:gd name="connsiteX23" fmla="*/ 5124 w 10000"/>
                <a:gd name="connsiteY23" fmla="*/ 879 h 10000"/>
                <a:gd name="connsiteX24" fmla="*/ 4918 w 10000"/>
                <a:gd name="connsiteY24" fmla="*/ 879 h 10000"/>
                <a:gd name="connsiteX25" fmla="*/ 4714 w 10000"/>
                <a:gd name="connsiteY25" fmla="*/ 872 h 10000"/>
                <a:gd name="connsiteX26" fmla="*/ 4514 w 10000"/>
                <a:gd name="connsiteY26" fmla="*/ 861 h 10000"/>
                <a:gd name="connsiteX27" fmla="*/ 4316 w 10000"/>
                <a:gd name="connsiteY27" fmla="*/ 851 h 10000"/>
                <a:gd name="connsiteX28" fmla="*/ 4122 w 10000"/>
                <a:gd name="connsiteY28" fmla="*/ 840 h 10000"/>
                <a:gd name="connsiteX29" fmla="*/ 3929 w 10000"/>
                <a:gd name="connsiteY29" fmla="*/ 823 h 10000"/>
                <a:gd name="connsiteX30" fmla="*/ 3739 w 10000"/>
                <a:gd name="connsiteY30" fmla="*/ 805 h 10000"/>
                <a:gd name="connsiteX31" fmla="*/ 3553 w 10000"/>
                <a:gd name="connsiteY31" fmla="*/ 788 h 10000"/>
                <a:gd name="connsiteX32" fmla="*/ 3190 w 10000"/>
                <a:gd name="connsiteY32" fmla="*/ 742 h 10000"/>
                <a:gd name="connsiteX33" fmla="*/ 2842 w 10000"/>
                <a:gd name="connsiteY33" fmla="*/ 693 h 10000"/>
                <a:gd name="connsiteX34" fmla="*/ 2508 w 10000"/>
                <a:gd name="connsiteY34" fmla="*/ 641 h 10000"/>
                <a:gd name="connsiteX35" fmla="*/ 2192 w 10000"/>
                <a:gd name="connsiteY35" fmla="*/ 585 h 10000"/>
                <a:gd name="connsiteX36" fmla="*/ 1890 w 10000"/>
                <a:gd name="connsiteY36" fmla="*/ 525 h 10000"/>
                <a:gd name="connsiteX37" fmla="*/ 1610 w 10000"/>
                <a:gd name="connsiteY37" fmla="*/ 462 h 10000"/>
                <a:gd name="connsiteX38" fmla="*/ 1347 w 10000"/>
                <a:gd name="connsiteY38" fmla="*/ 399 h 10000"/>
                <a:gd name="connsiteX39" fmla="*/ 1105 w 10000"/>
                <a:gd name="connsiteY39" fmla="*/ 336 h 10000"/>
                <a:gd name="connsiteX40" fmla="*/ 883 w 10000"/>
                <a:gd name="connsiteY40" fmla="*/ 277 h 10000"/>
                <a:gd name="connsiteX41" fmla="*/ 686 w 10000"/>
                <a:gd name="connsiteY41" fmla="*/ 221 h 10000"/>
                <a:gd name="connsiteX42" fmla="*/ 508 w 10000"/>
                <a:gd name="connsiteY42" fmla="*/ 168 h 10000"/>
                <a:gd name="connsiteX43" fmla="*/ 358 w 10000"/>
                <a:gd name="connsiteY43" fmla="*/ 123 h 10000"/>
                <a:gd name="connsiteX44" fmla="*/ 232 w 10000"/>
                <a:gd name="connsiteY44" fmla="*/ 81 h 10000"/>
                <a:gd name="connsiteX45" fmla="*/ 59 w 10000"/>
                <a:gd name="connsiteY45" fmla="*/ 21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0" fmla="*/ 0 w 9424"/>
                <a:gd name="connsiteY0" fmla="*/ 0 h 10000"/>
                <a:gd name="connsiteX1" fmla="*/ 0 w 9424"/>
                <a:gd name="connsiteY1" fmla="*/ 10000 h 10000"/>
                <a:gd name="connsiteX2" fmla="*/ 9338 w 9424"/>
                <a:gd name="connsiteY2" fmla="*/ 9812 h 10000"/>
                <a:gd name="connsiteX3" fmla="*/ 9419 w 9424"/>
                <a:gd name="connsiteY3" fmla="*/ 403 h 10000"/>
                <a:gd name="connsiteX4" fmla="*/ 9320 w 9424"/>
                <a:gd name="connsiteY4" fmla="*/ 256 h 10000"/>
                <a:gd name="connsiteX5" fmla="*/ 9092 w 9424"/>
                <a:gd name="connsiteY5" fmla="*/ 326 h 10000"/>
                <a:gd name="connsiteX6" fmla="*/ 8865 w 9424"/>
                <a:gd name="connsiteY6" fmla="*/ 396 h 10000"/>
                <a:gd name="connsiteX7" fmla="*/ 8637 w 9424"/>
                <a:gd name="connsiteY7" fmla="*/ 462 h 10000"/>
                <a:gd name="connsiteX8" fmla="*/ 8412 w 9424"/>
                <a:gd name="connsiteY8" fmla="*/ 518 h 10000"/>
                <a:gd name="connsiteX9" fmla="*/ 8184 w 9424"/>
                <a:gd name="connsiteY9" fmla="*/ 571 h 10000"/>
                <a:gd name="connsiteX10" fmla="*/ 7957 w 9424"/>
                <a:gd name="connsiteY10" fmla="*/ 620 h 10000"/>
                <a:gd name="connsiteX11" fmla="*/ 7734 w 9424"/>
                <a:gd name="connsiteY11" fmla="*/ 662 h 10000"/>
                <a:gd name="connsiteX12" fmla="*/ 7508 w 9424"/>
                <a:gd name="connsiteY12" fmla="*/ 704 h 10000"/>
                <a:gd name="connsiteX13" fmla="*/ 7285 w 9424"/>
                <a:gd name="connsiteY13" fmla="*/ 739 h 10000"/>
                <a:gd name="connsiteX14" fmla="*/ 7062 w 9424"/>
                <a:gd name="connsiteY14" fmla="*/ 767 h 10000"/>
                <a:gd name="connsiteX15" fmla="*/ 6840 w 9424"/>
                <a:gd name="connsiteY15" fmla="*/ 795 h 10000"/>
                <a:gd name="connsiteX16" fmla="*/ 6620 w 9424"/>
                <a:gd name="connsiteY16" fmla="*/ 819 h 10000"/>
                <a:gd name="connsiteX17" fmla="*/ 6402 w 9424"/>
                <a:gd name="connsiteY17" fmla="*/ 837 h 10000"/>
                <a:gd name="connsiteX18" fmla="*/ 6184 w 9424"/>
                <a:gd name="connsiteY18" fmla="*/ 851 h 10000"/>
                <a:gd name="connsiteX19" fmla="*/ 5968 w 9424"/>
                <a:gd name="connsiteY19" fmla="*/ 865 h 10000"/>
                <a:gd name="connsiteX20" fmla="*/ 5755 w 9424"/>
                <a:gd name="connsiteY20" fmla="*/ 872 h 10000"/>
                <a:gd name="connsiteX21" fmla="*/ 5542 w 9424"/>
                <a:gd name="connsiteY21" fmla="*/ 879 h 10000"/>
                <a:gd name="connsiteX22" fmla="*/ 5332 w 9424"/>
                <a:gd name="connsiteY22" fmla="*/ 882 h 10000"/>
                <a:gd name="connsiteX23" fmla="*/ 5124 w 9424"/>
                <a:gd name="connsiteY23" fmla="*/ 879 h 10000"/>
                <a:gd name="connsiteX24" fmla="*/ 4918 w 9424"/>
                <a:gd name="connsiteY24" fmla="*/ 879 h 10000"/>
                <a:gd name="connsiteX25" fmla="*/ 4714 w 9424"/>
                <a:gd name="connsiteY25" fmla="*/ 872 h 10000"/>
                <a:gd name="connsiteX26" fmla="*/ 4514 w 9424"/>
                <a:gd name="connsiteY26" fmla="*/ 861 h 10000"/>
                <a:gd name="connsiteX27" fmla="*/ 4316 w 9424"/>
                <a:gd name="connsiteY27" fmla="*/ 851 h 10000"/>
                <a:gd name="connsiteX28" fmla="*/ 4122 w 9424"/>
                <a:gd name="connsiteY28" fmla="*/ 840 h 10000"/>
                <a:gd name="connsiteX29" fmla="*/ 3929 w 9424"/>
                <a:gd name="connsiteY29" fmla="*/ 823 h 10000"/>
                <a:gd name="connsiteX30" fmla="*/ 3739 w 9424"/>
                <a:gd name="connsiteY30" fmla="*/ 805 h 10000"/>
                <a:gd name="connsiteX31" fmla="*/ 3553 w 9424"/>
                <a:gd name="connsiteY31" fmla="*/ 788 h 10000"/>
                <a:gd name="connsiteX32" fmla="*/ 3190 w 9424"/>
                <a:gd name="connsiteY32" fmla="*/ 742 h 10000"/>
                <a:gd name="connsiteX33" fmla="*/ 2842 w 9424"/>
                <a:gd name="connsiteY33" fmla="*/ 693 h 10000"/>
                <a:gd name="connsiteX34" fmla="*/ 2508 w 9424"/>
                <a:gd name="connsiteY34" fmla="*/ 641 h 10000"/>
                <a:gd name="connsiteX35" fmla="*/ 2192 w 9424"/>
                <a:gd name="connsiteY35" fmla="*/ 585 h 10000"/>
                <a:gd name="connsiteX36" fmla="*/ 1890 w 9424"/>
                <a:gd name="connsiteY36" fmla="*/ 525 h 10000"/>
                <a:gd name="connsiteX37" fmla="*/ 1610 w 9424"/>
                <a:gd name="connsiteY37" fmla="*/ 462 h 10000"/>
                <a:gd name="connsiteX38" fmla="*/ 1347 w 9424"/>
                <a:gd name="connsiteY38" fmla="*/ 399 h 10000"/>
                <a:gd name="connsiteX39" fmla="*/ 1105 w 9424"/>
                <a:gd name="connsiteY39" fmla="*/ 336 h 10000"/>
                <a:gd name="connsiteX40" fmla="*/ 883 w 9424"/>
                <a:gd name="connsiteY40" fmla="*/ 277 h 10000"/>
                <a:gd name="connsiteX41" fmla="*/ 686 w 9424"/>
                <a:gd name="connsiteY41" fmla="*/ 221 h 10000"/>
                <a:gd name="connsiteX42" fmla="*/ 508 w 9424"/>
                <a:gd name="connsiteY42" fmla="*/ 168 h 10000"/>
                <a:gd name="connsiteX43" fmla="*/ 358 w 9424"/>
                <a:gd name="connsiteY43" fmla="*/ 123 h 10000"/>
                <a:gd name="connsiteX44" fmla="*/ 232 w 9424"/>
                <a:gd name="connsiteY44" fmla="*/ 81 h 10000"/>
                <a:gd name="connsiteX45" fmla="*/ 59 w 9424"/>
                <a:gd name="connsiteY45" fmla="*/ 21 h 10000"/>
                <a:gd name="connsiteX46" fmla="*/ 0 w 9424"/>
                <a:gd name="connsiteY46" fmla="*/ 0 h 10000"/>
                <a:gd name="connsiteX47" fmla="*/ 0 w 9424"/>
                <a:gd name="connsiteY47" fmla="*/ 0 h 10000"/>
                <a:gd name="connsiteX0" fmla="*/ 0 w 10007"/>
                <a:gd name="connsiteY0" fmla="*/ 0 h 10047"/>
                <a:gd name="connsiteX1" fmla="*/ 0 w 10007"/>
                <a:gd name="connsiteY1" fmla="*/ 10000 h 10047"/>
                <a:gd name="connsiteX2" fmla="*/ 10006 w 10007"/>
                <a:gd name="connsiteY2" fmla="*/ 10047 h 10047"/>
                <a:gd name="connsiteX3" fmla="*/ 9995 w 10007"/>
                <a:gd name="connsiteY3" fmla="*/ 403 h 10047"/>
                <a:gd name="connsiteX4" fmla="*/ 9890 w 10007"/>
                <a:gd name="connsiteY4" fmla="*/ 256 h 10047"/>
                <a:gd name="connsiteX5" fmla="*/ 9648 w 10007"/>
                <a:gd name="connsiteY5" fmla="*/ 326 h 10047"/>
                <a:gd name="connsiteX6" fmla="*/ 9407 w 10007"/>
                <a:gd name="connsiteY6" fmla="*/ 396 h 10047"/>
                <a:gd name="connsiteX7" fmla="*/ 9165 w 10007"/>
                <a:gd name="connsiteY7" fmla="*/ 462 h 10047"/>
                <a:gd name="connsiteX8" fmla="*/ 8926 w 10007"/>
                <a:gd name="connsiteY8" fmla="*/ 518 h 10047"/>
                <a:gd name="connsiteX9" fmla="*/ 8684 w 10007"/>
                <a:gd name="connsiteY9" fmla="*/ 571 h 10047"/>
                <a:gd name="connsiteX10" fmla="*/ 8443 w 10007"/>
                <a:gd name="connsiteY10" fmla="*/ 620 h 10047"/>
                <a:gd name="connsiteX11" fmla="*/ 8207 w 10007"/>
                <a:gd name="connsiteY11" fmla="*/ 662 h 10047"/>
                <a:gd name="connsiteX12" fmla="*/ 7967 w 10007"/>
                <a:gd name="connsiteY12" fmla="*/ 704 h 10047"/>
                <a:gd name="connsiteX13" fmla="*/ 7730 w 10007"/>
                <a:gd name="connsiteY13" fmla="*/ 739 h 10047"/>
                <a:gd name="connsiteX14" fmla="*/ 7494 w 10007"/>
                <a:gd name="connsiteY14" fmla="*/ 767 h 10047"/>
                <a:gd name="connsiteX15" fmla="*/ 7258 w 10007"/>
                <a:gd name="connsiteY15" fmla="*/ 795 h 10047"/>
                <a:gd name="connsiteX16" fmla="*/ 7025 w 10007"/>
                <a:gd name="connsiteY16" fmla="*/ 819 h 10047"/>
                <a:gd name="connsiteX17" fmla="*/ 6793 w 10007"/>
                <a:gd name="connsiteY17" fmla="*/ 837 h 10047"/>
                <a:gd name="connsiteX18" fmla="*/ 6562 w 10007"/>
                <a:gd name="connsiteY18" fmla="*/ 851 h 10047"/>
                <a:gd name="connsiteX19" fmla="*/ 6333 w 10007"/>
                <a:gd name="connsiteY19" fmla="*/ 865 h 10047"/>
                <a:gd name="connsiteX20" fmla="*/ 6107 w 10007"/>
                <a:gd name="connsiteY20" fmla="*/ 872 h 10047"/>
                <a:gd name="connsiteX21" fmla="*/ 5881 w 10007"/>
                <a:gd name="connsiteY21" fmla="*/ 879 h 10047"/>
                <a:gd name="connsiteX22" fmla="*/ 5658 w 10007"/>
                <a:gd name="connsiteY22" fmla="*/ 882 h 10047"/>
                <a:gd name="connsiteX23" fmla="*/ 5437 w 10007"/>
                <a:gd name="connsiteY23" fmla="*/ 879 h 10047"/>
                <a:gd name="connsiteX24" fmla="*/ 5219 w 10007"/>
                <a:gd name="connsiteY24" fmla="*/ 879 h 10047"/>
                <a:gd name="connsiteX25" fmla="*/ 5002 w 10007"/>
                <a:gd name="connsiteY25" fmla="*/ 872 h 10047"/>
                <a:gd name="connsiteX26" fmla="*/ 4790 w 10007"/>
                <a:gd name="connsiteY26" fmla="*/ 861 h 10047"/>
                <a:gd name="connsiteX27" fmla="*/ 4580 w 10007"/>
                <a:gd name="connsiteY27" fmla="*/ 851 h 10047"/>
                <a:gd name="connsiteX28" fmla="*/ 4374 w 10007"/>
                <a:gd name="connsiteY28" fmla="*/ 840 h 10047"/>
                <a:gd name="connsiteX29" fmla="*/ 4169 w 10007"/>
                <a:gd name="connsiteY29" fmla="*/ 823 h 10047"/>
                <a:gd name="connsiteX30" fmla="*/ 3968 w 10007"/>
                <a:gd name="connsiteY30" fmla="*/ 805 h 10047"/>
                <a:gd name="connsiteX31" fmla="*/ 3770 w 10007"/>
                <a:gd name="connsiteY31" fmla="*/ 788 h 10047"/>
                <a:gd name="connsiteX32" fmla="*/ 3385 w 10007"/>
                <a:gd name="connsiteY32" fmla="*/ 742 h 10047"/>
                <a:gd name="connsiteX33" fmla="*/ 3016 w 10007"/>
                <a:gd name="connsiteY33" fmla="*/ 693 h 10047"/>
                <a:gd name="connsiteX34" fmla="*/ 2661 w 10007"/>
                <a:gd name="connsiteY34" fmla="*/ 641 h 10047"/>
                <a:gd name="connsiteX35" fmla="*/ 2326 w 10007"/>
                <a:gd name="connsiteY35" fmla="*/ 585 h 10047"/>
                <a:gd name="connsiteX36" fmla="*/ 2006 w 10007"/>
                <a:gd name="connsiteY36" fmla="*/ 525 h 10047"/>
                <a:gd name="connsiteX37" fmla="*/ 1708 w 10007"/>
                <a:gd name="connsiteY37" fmla="*/ 462 h 10047"/>
                <a:gd name="connsiteX38" fmla="*/ 1429 w 10007"/>
                <a:gd name="connsiteY38" fmla="*/ 399 h 10047"/>
                <a:gd name="connsiteX39" fmla="*/ 1173 w 10007"/>
                <a:gd name="connsiteY39" fmla="*/ 336 h 10047"/>
                <a:gd name="connsiteX40" fmla="*/ 937 w 10007"/>
                <a:gd name="connsiteY40" fmla="*/ 277 h 10047"/>
                <a:gd name="connsiteX41" fmla="*/ 728 w 10007"/>
                <a:gd name="connsiteY41" fmla="*/ 221 h 10047"/>
                <a:gd name="connsiteX42" fmla="*/ 539 w 10007"/>
                <a:gd name="connsiteY42" fmla="*/ 168 h 10047"/>
                <a:gd name="connsiteX43" fmla="*/ 380 w 10007"/>
                <a:gd name="connsiteY43" fmla="*/ 123 h 10047"/>
                <a:gd name="connsiteX44" fmla="*/ 246 w 10007"/>
                <a:gd name="connsiteY44" fmla="*/ 81 h 10047"/>
                <a:gd name="connsiteX45" fmla="*/ 63 w 10007"/>
                <a:gd name="connsiteY45" fmla="*/ 21 h 10047"/>
                <a:gd name="connsiteX46" fmla="*/ 0 w 10007"/>
                <a:gd name="connsiteY46" fmla="*/ 0 h 10047"/>
                <a:gd name="connsiteX47" fmla="*/ 0 w 10007"/>
                <a:gd name="connsiteY47" fmla="*/ 0 h 10047"/>
                <a:gd name="connsiteX0" fmla="*/ 0 w 10036"/>
                <a:gd name="connsiteY0" fmla="*/ 0 h 10047"/>
                <a:gd name="connsiteX1" fmla="*/ 0 w 10036"/>
                <a:gd name="connsiteY1" fmla="*/ 10000 h 10047"/>
                <a:gd name="connsiteX2" fmla="*/ 10006 w 10036"/>
                <a:gd name="connsiteY2" fmla="*/ 10047 h 10047"/>
                <a:gd name="connsiteX3" fmla="*/ 10027 w 10036"/>
                <a:gd name="connsiteY3" fmla="*/ 74 h 10047"/>
                <a:gd name="connsiteX4" fmla="*/ 9890 w 10036"/>
                <a:gd name="connsiteY4" fmla="*/ 256 h 10047"/>
                <a:gd name="connsiteX5" fmla="*/ 9648 w 10036"/>
                <a:gd name="connsiteY5" fmla="*/ 326 h 10047"/>
                <a:gd name="connsiteX6" fmla="*/ 9407 w 10036"/>
                <a:gd name="connsiteY6" fmla="*/ 396 h 10047"/>
                <a:gd name="connsiteX7" fmla="*/ 9165 w 10036"/>
                <a:gd name="connsiteY7" fmla="*/ 462 h 10047"/>
                <a:gd name="connsiteX8" fmla="*/ 8926 w 10036"/>
                <a:gd name="connsiteY8" fmla="*/ 518 h 10047"/>
                <a:gd name="connsiteX9" fmla="*/ 8684 w 10036"/>
                <a:gd name="connsiteY9" fmla="*/ 571 h 10047"/>
                <a:gd name="connsiteX10" fmla="*/ 8443 w 10036"/>
                <a:gd name="connsiteY10" fmla="*/ 620 h 10047"/>
                <a:gd name="connsiteX11" fmla="*/ 8207 w 10036"/>
                <a:gd name="connsiteY11" fmla="*/ 662 h 10047"/>
                <a:gd name="connsiteX12" fmla="*/ 7967 w 10036"/>
                <a:gd name="connsiteY12" fmla="*/ 704 h 10047"/>
                <a:gd name="connsiteX13" fmla="*/ 7730 w 10036"/>
                <a:gd name="connsiteY13" fmla="*/ 739 h 10047"/>
                <a:gd name="connsiteX14" fmla="*/ 7494 w 10036"/>
                <a:gd name="connsiteY14" fmla="*/ 767 h 10047"/>
                <a:gd name="connsiteX15" fmla="*/ 7258 w 10036"/>
                <a:gd name="connsiteY15" fmla="*/ 795 h 10047"/>
                <a:gd name="connsiteX16" fmla="*/ 7025 w 10036"/>
                <a:gd name="connsiteY16" fmla="*/ 819 h 10047"/>
                <a:gd name="connsiteX17" fmla="*/ 6793 w 10036"/>
                <a:gd name="connsiteY17" fmla="*/ 837 h 10047"/>
                <a:gd name="connsiteX18" fmla="*/ 6562 w 10036"/>
                <a:gd name="connsiteY18" fmla="*/ 851 h 10047"/>
                <a:gd name="connsiteX19" fmla="*/ 6333 w 10036"/>
                <a:gd name="connsiteY19" fmla="*/ 865 h 10047"/>
                <a:gd name="connsiteX20" fmla="*/ 6107 w 10036"/>
                <a:gd name="connsiteY20" fmla="*/ 872 h 10047"/>
                <a:gd name="connsiteX21" fmla="*/ 5881 w 10036"/>
                <a:gd name="connsiteY21" fmla="*/ 879 h 10047"/>
                <a:gd name="connsiteX22" fmla="*/ 5658 w 10036"/>
                <a:gd name="connsiteY22" fmla="*/ 882 h 10047"/>
                <a:gd name="connsiteX23" fmla="*/ 5437 w 10036"/>
                <a:gd name="connsiteY23" fmla="*/ 879 h 10047"/>
                <a:gd name="connsiteX24" fmla="*/ 5219 w 10036"/>
                <a:gd name="connsiteY24" fmla="*/ 879 h 10047"/>
                <a:gd name="connsiteX25" fmla="*/ 5002 w 10036"/>
                <a:gd name="connsiteY25" fmla="*/ 872 h 10047"/>
                <a:gd name="connsiteX26" fmla="*/ 4790 w 10036"/>
                <a:gd name="connsiteY26" fmla="*/ 861 h 10047"/>
                <a:gd name="connsiteX27" fmla="*/ 4580 w 10036"/>
                <a:gd name="connsiteY27" fmla="*/ 851 h 10047"/>
                <a:gd name="connsiteX28" fmla="*/ 4374 w 10036"/>
                <a:gd name="connsiteY28" fmla="*/ 840 h 10047"/>
                <a:gd name="connsiteX29" fmla="*/ 4169 w 10036"/>
                <a:gd name="connsiteY29" fmla="*/ 823 h 10047"/>
                <a:gd name="connsiteX30" fmla="*/ 3968 w 10036"/>
                <a:gd name="connsiteY30" fmla="*/ 805 h 10047"/>
                <a:gd name="connsiteX31" fmla="*/ 3770 w 10036"/>
                <a:gd name="connsiteY31" fmla="*/ 788 h 10047"/>
                <a:gd name="connsiteX32" fmla="*/ 3385 w 10036"/>
                <a:gd name="connsiteY32" fmla="*/ 742 h 10047"/>
                <a:gd name="connsiteX33" fmla="*/ 3016 w 10036"/>
                <a:gd name="connsiteY33" fmla="*/ 693 h 10047"/>
                <a:gd name="connsiteX34" fmla="*/ 2661 w 10036"/>
                <a:gd name="connsiteY34" fmla="*/ 641 h 10047"/>
                <a:gd name="connsiteX35" fmla="*/ 2326 w 10036"/>
                <a:gd name="connsiteY35" fmla="*/ 585 h 10047"/>
                <a:gd name="connsiteX36" fmla="*/ 2006 w 10036"/>
                <a:gd name="connsiteY36" fmla="*/ 525 h 10047"/>
                <a:gd name="connsiteX37" fmla="*/ 1708 w 10036"/>
                <a:gd name="connsiteY37" fmla="*/ 462 h 10047"/>
                <a:gd name="connsiteX38" fmla="*/ 1429 w 10036"/>
                <a:gd name="connsiteY38" fmla="*/ 399 h 10047"/>
                <a:gd name="connsiteX39" fmla="*/ 1173 w 10036"/>
                <a:gd name="connsiteY39" fmla="*/ 336 h 10047"/>
                <a:gd name="connsiteX40" fmla="*/ 937 w 10036"/>
                <a:gd name="connsiteY40" fmla="*/ 277 h 10047"/>
                <a:gd name="connsiteX41" fmla="*/ 728 w 10036"/>
                <a:gd name="connsiteY41" fmla="*/ 221 h 10047"/>
                <a:gd name="connsiteX42" fmla="*/ 539 w 10036"/>
                <a:gd name="connsiteY42" fmla="*/ 168 h 10047"/>
                <a:gd name="connsiteX43" fmla="*/ 380 w 10036"/>
                <a:gd name="connsiteY43" fmla="*/ 123 h 10047"/>
                <a:gd name="connsiteX44" fmla="*/ 246 w 10036"/>
                <a:gd name="connsiteY44" fmla="*/ 81 h 10047"/>
                <a:gd name="connsiteX45" fmla="*/ 63 w 10036"/>
                <a:gd name="connsiteY45" fmla="*/ 21 h 10047"/>
                <a:gd name="connsiteX46" fmla="*/ 0 w 10036"/>
                <a:gd name="connsiteY46" fmla="*/ 0 h 10047"/>
                <a:gd name="connsiteX47" fmla="*/ 0 w 10036"/>
                <a:gd name="connsiteY47" fmla="*/ 0 h 10047"/>
                <a:gd name="connsiteX0" fmla="*/ 0 w 10036"/>
                <a:gd name="connsiteY0" fmla="*/ 0 h 10047"/>
                <a:gd name="connsiteX1" fmla="*/ 0 w 10036"/>
                <a:gd name="connsiteY1" fmla="*/ 10000 h 10047"/>
                <a:gd name="connsiteX2" fmla="*/ 10006 w 10036"/>
                <a:gd name="connsiteY2" fmla="*/ 10047 h 10047"/>
                <a:gd name="connsiteX3" fmla="*/ 10027 w 10036"/>
                <a:gd name="connsiteY3" fmla="*/ 191 h 10047"/>
                <a:gd name="connsiteX4" fmla="*/ 9890 w 10036"/>
                <a:gd name="connsiteY4" fmla="*/ 256 h 10047"/>
                <a:gd name="connsiteX5" fmla="*/ 9648 w 10036"/>
                <a:gd name="connsiteY5" fmla="*/ 326 h 10047"/>
                <a:gd name="connsiteX6" fmla="*/ 9407 w 10036"/>
                <a:gd name="connsiteY6" fmla="*/ 396 h 10047"/>
                <a:gd name="connsiteX7" fmla="*/ 9165 w 10036"/>
                <a:gd name="connsiteY7" fmla="*/ 462 h 10047"/>
                <a:gd name="connsiteX8" fmla="*/ 8926 w 10036"/>
                <a:gd name="connsiteY8" fmla="*/ 518 h 10047"/>
                <a:gd name="connsiteX9" fmla="*/ 8684 w 10036"/>
                <a:gd name="connsiteY9" fmla="*/ 571 h 10047"/>
                <a:gd name="connsiteX10" fmla="*/ 8443 w 10036"/>
                <a:gd name="connsiteY10" fmla="*/ 620 h 10047"/>
                <a:gd name="connsiteX11" fmla="*/ 8207 w 10036"/>
                <a:gd name="connsiteY11" fmla="*/ 662 h 10047"/>
                <a:gd name="connsiteX12" fmla="*/ 7967 w 10036"/>
                <a:gd name="connsiteY12" fmla="*/ 704 h 10047"/>
                <a:gd name="connsiteX13" fmla="*/ 7730 w 10036"/>
                <a:gd name="connsiteY13" fmla="*/ 739 h 10047"/>
                <a:gd name="connsiteX14" fmla="*/ 7494 w 10036"/>
                <a:gd name="connsiteY14" fmla="*/ 767 h 10047"/>
                <a:gd name="connsiteX15" fmla="*/ 7258 w 10036"/>
                <a:gd name="connsiteY15" fmla="*/ 795 h 10047"/>
                <a:gd name="connsiteX16" fmla="*/ 7025 w 10036"/>
                <a:gd name="connsiteY16" fmla="*/ 819 h 10047"/>
                <a:gd name="connsiteX17" fmla="*/ 6793 w 10036"/>
                <a:gd name="connsiteY17" fmla="*/ 837 h 10047"/>
                <a:gd name="connsiteX18" fmla="*/ 6562 w 10036"/>
                <a:gd name="connsiteY18" fmla="*/ 851 h 10047"/>
                <a:gd name="connsiteX19" fmla="*/ 6333 w 10036"/>
                <a:gd name="connsiteY19" fmla="*/ 865 h 10047"/>
                <a:gd name="connsiteX20" fmla="*/ 6107 w 10036"/>
                <a:gd name="connsiteY20" fmla="*/ 872 h 10047"/>
                <a:gd name="connsiteX21" fmla="*/ 5881 w 10036"/>
                <a:gd name="connsiteY21" fmla="*/ 879 h 10047"/>
                <a:gd name="connsiteX22" fmla="*/ 5658 w 10036"/>
                <a:gd name="connsiteY22" fmla="*/ 882 h 10047"/>
                <a:gd name="connsiteX23" fmla="*/ 5437 w 10036"/>
                <a:gd name="connsiteY23" fmla="*/ 879 h 10047"/>
                <a:gd name="connsiteX24" fmla="*/ 5219 w 10036"/>
                <a:gd name="connsiteY24" fmla="*/ 879 h 10047"/>
                <a:gd name="connsiteX25" fmla="*/ 5002 w 10036"/>
                <a:gd name="connsiteY25" fmla="*/ 872 h 10047"/>
                <a:gd name="connsiteX26" fmla="*/ 4790 w 10036"/>
                <a:gd name="connsiteY26" fmla="*/ 861 h 10047"/>
                <a:gd name="connsiteX27" fmla="*/ 4580 w 10036"/>
                <a:gd name="connsiteY27" fmla="*/ 851 h 10047"/>
                <a:gd name="connsiteX28" fmla="*/ 4374 w 10036"/>
                <a:gd name="connsiteY28" fmla="*/ 840 h 10047"/>
                <a:gd name="connsiteX29" fmla="*/ 4169 w 10036"/>
                <a:gd name="connsiteY29" fmla="*/ 823 h 10047"/>
                <a:gd name="connsiteX30" fmla="*/ 3968 w 10036"/>
                <a:gd name="connsiteY30" fmla="*/ 805 h 10047"/>
                <a:gd name="connsiteX31" fmla="*/ 3770 w 10036"/>
                <a:gd name="connsiteY31" fmla="*/ 788 h 10047"/>
                <a:gd name="connsiteX32" fmla="*/ 3385 w 10036"/>
                <a:gd name="connsiteY32" fmla="*/ 742 h 10047"/>
                <a:gd name="connsiteX33" fmla="*/ 3016 w 10036"/>
                <a:gd name="connsiteY33" fmla="*/ 693 h 10047"/>
                <a:gd name="connsiteX34" fmla="*/ 2661 w 10036"/>
                <a:gd name="connsiteY34" fmla="*/ 641 h 10047"/>
                <a:gd name="connsiteX35" fmla="*/ 2326 w 10036"/>
                <a:gd name="connsiteY35" fmla="*/ 585 h 10047"/>
                <a:gd name="connsiteX36" fmla="*/ 2006 w 10036"/>
                <a:gd name="connsiteY36" fmla="*/ 525 h 10047"/>
                <a:gd name="connsiteX37" fmla="*/ 1708 w 10036"/>
                <a:gd name="connsiteY37" fmla="*/ 462 h 10047"/>
                <a:gd name="connsiteX38" fmla="*/ 1429 w 10036"/>
                <a:gd name="connsiteY38" fmla="*/ 399 h 10047"/>
                <a:gd name="connsiteX39" fmla="*/ 1173 w 10036"/>
                <a:gd name="connsiteY39" fmla="*/ 336 h 10047"/>
                <a:gd name="connsiteX40" fmla="*/ 937 w 10036"/>
                <a:gd name="connsiteY40" fmla="*/ 277 h 10047"/>
                <a:gd name="connsiteX41" fmla="*/ 728 w 10036"/>
                <a:gd name="connsiteY41" fmla="*/ 221 h 10047"/>
                <a:gd name="connsiteX42" fmla="*/ 539 w 10036"/>
                <a:gd name="connsiteY42" fmla="*/ 168 h 10047"/>
                <a:gd name="connsiteX43" fmla="*/ 380 w 10036"/>
                <a:gd name="connsiteY43" fmla="*/ 123 h 10047"/>
                <a:gd name="connsiteX44" fmla="*/ 246 w 10036"/>
                <a:gd name="connsiteY44" fmla="*/ 81 h 10047"/>
                <a:gd name="connsiteX45" fmla="*/ 63 w 10036"/>
                <a:gd name="connsiteY45" fmla="*/ 21 h 10047"/>
                <a:gd name="connsiteX46" fmla="*/ 0 w 10036"/>
                <a:gd name="connsiteY46" fmla="*/ 0 h 10047"/>
                <a:gd name="connsiteX47" fmla="*/ 0 w 10036"/>
                <a:gd name="connsiteY47" fmla="*/ 0 h 10047"/>
                <a:gd name="connsiteX0" fmla="*/ 0 w 10016"/>
                <a:gd name="connsiteY0" fmla="*/ 0 h 10047"/>
                <a:gd name="connsiteX1" fmla="*/ 0 w 10016"/>
                <a:gd name="connsiteY1" fmla="*/ 10000 h 10047"/>
                <a:gd name="connsiteX2" fmla="*/ 10006 w 10016"/>
                <a:gd name="connsiteY2" fmla="*/ 10047 h 10047"/>
                <a:gd name="connsiteX3" fmla="*/ 10005 w 10016"/>
                <a:gd name="connsiteY3" fmla="*/ 191 h 10047"/>
                <a:gd name="connsiteX4" fmla="*/ 9890 w 10016"/>
                <a:gd name="connsiteY4" fmla="*/ 256 h 10047"/>
                <a:gd name="connsiteX5" fmla="*/ 9648 w 10016"/>
                <a:gd name="connsiteY5" fmla="*/ 326 h 10047"/>
                <a:gd name="connsiteX6" fmla="*/ 9407 w 10016"/>
                <a:gd name="connsiteY6" fmla="*/ 396 h 10047"/>
                <a:gd name="connsiteX7" fmla="*/ 9165 w 10016"/>
                <a:gd name="connsiteY7" fmla="*/ 462 h 10047"/>
                <a:gd name="connsiteX8" fmla="*/ 8926 w 10016"/>
                <a:gd name="connsiteY8" fmla="*/ 518 h 10047"/>
                <a:gd name="connsiteX9" fmla="*/ 8684 w 10016"/>
                <a:gd name="connsiteY9" fmla="*/ 571 h 10047"/>
                <a:gd name="connsiteX10" fmla="*/ 8443 w 10016"/>
                <a:gd name="connsiteY10" fmla="*/ 620 h 10047"/>
                <a:gd name="connsiteX11" fmla="*/ 8207 w 10016"/>
                <a:gd name="connsiteY11" fmla="*/ 662 h 10047"/>
                <a:gd name="connsiteX12" fmla="*/ 7967 w 10016"/>
                <a:gd name="connsiteY12" fmla="*/ 704 h 10047"/>
                <a:gd name="connsiteX13" fmla="*/ 7730 w 10016"/>
                <a:gd name="connsiteY13" fmla="*/ 739 h 10047"/>
                <a:gd name="connsiteX14" fmla="*/ 7494 w 10016"/>
                <a:gd name="connsiteY14" fmla="*/ 767 h 10047"/>
                <a:gd name="connsiteX15" fmla="*/ 7258 w 10016"/>
                <a:gd name="connsiteY15" fmla="*/ 795 h 10047"/>
                <a:gd name="connsiteX16" fmla="*/ 7025 w 10016"/>
                <a:gd name="connsiteY16" fmla="*/ 819 h 10047"/>
                <a:gd name="connsiteX17" fmla="*/ 6793 w 10016"/>
                <a:gd name="connsiteY17" fmla="*/ 837 h 10047"/>
                <a:gd name="connsiteX18" fmla="*/ 6562 w 10016"/>
                <a:gd name="connsiteY18" fmla="*/ 851 h 10047"/>
                <a:gd name="connsiteX19" fmla="*/ 6333 w 10016"/>
                <a:gd name="connsiteY19" fmla="*/ 865 h 10047"/>
                <a:gd name="connsiteX20" fmla="*/ 6107 w 10016"/>
                <a:gd name="connsiteY20" fmla="*/ 872 h 10047"/>
                <a:gd name="connsiteX21" fmla="*/ 5881 w 10016"/>
                <a:gd name="connsiteY21" fmla="*/ 879 h 10047"/>
                <a:gd name="connsiteX22" fmla="*/ 5658 w 10016"/>
                <a:gd name="connsiteY22" fmla="*/ 882 h 10047"/>
                <a:gd name="connsiteX23" fmla="*/ 5437 w 10016"/>
                <a:gd name="connsiteY23" fmla="*/ 879 h 10047"/>
                <a:gd name="connsiteX24" fmla="*/ 5219 w 10016"/>
                <a:gd name="connsiteY24" fmla="*/ 879 h 10047"/>
                <a:gd name="connsiteX25" fmla="*/ 5002 w 10016"/>
                <a:gd name="connsiteY25" fmla="*/ 872 h 10047"/>
                <a:gd name="connsiteX26" fmla="*/ 4790 w 10016"/>
                <a:gd name="connsiteY26" fmla="*/ 861 h 10047"/>
                <a:gd name="connsiteX27" fmla="*/ 4580 w 10016"/>
                <a:gd name="connsiteY27" fmla="*/ 851 h 10047"/>
                <a:gd name="connsiteX28" fmla="*/ 4374 w 10016"/>
                <a:gd name="connsiteY28" fmla="*/ 840 h 10047"/>
                <a:gd name="connsiteX29" fmla="*/ 4169 w 10016"/>
                <a:gd name="connsiteY29" fmla="*/ 823 h 10047"/>
                <a:gd name="connsiteX30" fmla="*/ 3968 w 10016"/>
                <a:gd name="connsiteY30" fmla="*/ 805 h 10047"/>
                <a:gd name="connsiteX31" fmla="*/ 3770 w 10016"/>
                <a:gd name="connsiteY31" fmla="*/ 788 h 10047"/>
                <a:gd name="connsiteX32" fmla="*/ 3385 w 10016"/>
                <a:gd name="connsiteY32" fmla="*/ 742 h 10047"/>
                <a:gd name="connsiteX33" fmla="*/ 3016 w 10016"/>
                <a:gd name="connsiteY33" fmla="*/ 693 h 10047"/>
                <a:gd name="connsiteX34" fmla="*/ 2661 w 10016"/>
                <a:gd name="connsiteY34" fmla="*/ 641 h 10047"/>
                <a:gd name="connsiteX35" fmla="*/ 2326 w 10016"/>
                <a:gd name="connsiteY35" fmla="*/ 585 h 10047"/>
                <a:gd name="connsiteX36" fmla="*/ 2006 w 10016"/>
                <a:gd name="connsiteY36" fmla="*/ 525 h 10047"/>
                <a:gd name="connsiteX37" fmla="*/ 1708 w 10016"/>
                <a:gd name="connsiteY37" fmla="*/ 462 h 10047"/>
                <a:gd name="connsiteX38" fmla="*/ 1429 w 10016"/>
                <a:gd name="connsiteY38" fmla="*/ 399 h 10047"/>
                <a:gd name="connsiteX39" fmla="*/ 1173 w 10016"/>
                <a:gd name="connsiteY39" fmla="*/ 336 h 10047"/>
                <a:gd name="connsiteX40" fmla="*/ 937 w 10016"/>
                <a:gd name="connsiteY40" fmla="*/ 277 h 10047"/>
                <a:gd name="connsiteX41" fmla="*/ 728 w 10016"/>
                <a:gd name="connsiteY41" fmla="*/ 221 h 10047"/>
                <a:gd name="connsiteX42" fmla="*/ 539 w 10016"/>
                <a:gd name="connsiteY42" fmla="*/ 168 h 10047"/>
                <a:gd name="connsiteX43" fmla="*/ 380 w 10016"/>
                <a:gd name="connsiteY43" fmla="*/ 123 h 10047"/>
                <a:gd name="connsiteX44" fmla="*/ 246 w 10016"/>
                <a:gd name="connsiteY44" fmla="*/ 81 h 10047"/>
                <a:gd name="connsiteX45" fmla="*/ 63 w 10016"/>
                <a:gd name="connsiteY45" fmla="*/ 21 h 10047"/>
                <a:gd name="connsiteX46" fmla="*/ 0 w 10016"/>
                <a:gd name="connsiteY46" fmla="*/ 0 h 10047"/>
                <a:gd name="connsiteX47" fmla="*/ 0 w 10016"/>
                <a:gd name="connsiteY47" fmla="*/ 0 h 10047"/>
                <a:gd name="connsiteX0" fmla="*/ 0 w 10012"/>
                <a:gd name="connsiteY0" fmla="*/ 0 h 10024"/>
                <a:gd name="connsiteX1" fmla="*/ 0 w 10012"/>
                <a:gd name="connsiteY1" fmla="*/ 10000 h 10024"/>
                <a:gd name="connsiteX2" fmla="*/ 9952 w 10012"/>
                <a:gd name="connsiteY2" fmla="*/ 10024 h 10024"/>
                <a:gd name="connsiteX3" fmla="*/ 10005 w 10012"/>
                <a:gd name="connsiteY3" fmla="*/ 191 h 10024"/>
                <a:gd name="connsiteX4" fmla="*/ 9890 w 10012"/>
                <a:gd name="connsiteY4" fmla="*/ 256 h 10024"/>
                <a:gd name="connsiteX5" fmla="*/ 9648 w 10012"/>
                <a:gd name="connsiteY5" fmla="*/ 326 h 10024"/>
                <a:gd name="connsiteX6" fmla="*/ 9407 w 10012"/>
                <a:gd name="connsiteY6" fmla="*/ 396 h 10024"/>
                <a:gd name="connsiteX7" fmla="*/ 9165 w 10012"/>
                <a:gd name="connsiteY7" fmla="*/ 462 h 10024"/>
                <a:gd name="connsiteX8" fmla="*/ 8926 w 10012"/>
                <a:gd name="connsiteY8" fmla="*/ 518 h 10024"/>
                <a:gd name="connsiteX9" fmla="*/ 8684 w 10012"/>
                <a:gd name="connsiteY9" fmla="*/ 571 h 10024"/>
                <a:gd name="connsiteX10" fmla="*/ 8443 w 10012"/>
                <a:gd name="connsiteY10" fmla="*/ 620 h 10024"/>
                <a:gd name="connsiteX11" fmla="*/ 8207 w 10012"/>
                <a:gd name="connsiteY11" fmla="*/ 662 h 10024"/>
                <a:gd name="connsiteX12" fmla="*/ 7967 w 10012"/>
                <a:gd name="connsiteY12" fmla="*/ 704 h 10024"/>
                <a:gd name="connsiteX13" fmla="*/ 7730 w 10012"/>
                <a:gd name="connsiteY13" fmla="*/ 739 h 10024"/>
                <a:gd name="connsiteX14" fmla="*/ 7494 w 10012"/>
                <a:gd name="connsiteY14" fmla="*/ 767 h 10024"/>
                <a:gd name="connsiteX15" fmla="*/ 7258 w 10012"/>
                <a:gd name="connsiteY15" fmla="*/ 795 h 10024"/>
                <a:gd name="connsiteX16" fmla="*/ 7025 w 10012"/>
                <a:gd name="connsiteY16" fmla="*/ 819 h 10024"/>
                <a:gd name="connsiteX17" fmla="*/ 6793 w 10012"/>
                <a:gd name="connsiteY17" fmla="*/ 837 h 10024"/>
                <a:gd name="connsiteX18" fmla="*/ 6562 w 10012"/>
                <a:gd name="connsiteY18" fmla="*/ 851 h 10024"/>
                <a:gd name="connsiteX19" fmla="*/ 6333 w 10012"/>
                <a:gd name="connsiteY19" fmla="*/ 865 h 10024"/>
                <a:gd name="connsiteX20" fmla="*/ 6107 w 10012"/>
                <a:gd name="connsiteY20" fmla="*/ 872 h 10024"/>
                <a:gd name="connsiteX21" fmla="*/ 5881 w 10012"/>
                <a:gd name="connsiteY21" fmla="*/ 879 h 10024"/>
                <a:gd name="connsiteX22" fmla="*/ 5658 w 10012"/>
                <a:gd name="connsiteY22" fmla="*/ 882 h 10024"/>
                <a:gd name="connsiteX23" fmla="*/ 5437 w 10012"/>
                <a:gd name="connsiteY23" fmla="*/ 879 h 10024"/>
                <a:gd name="connsiteX24" fmla="*/ 5219 w 10012"/>
                <a:gd name="connsiteY24" fmla="*/ 879 h 10024"/>
                <a:gd name="connsiteX25" fmla="*/ 5002 w 10012"/>
                <a:gd name="connsiteY25" fmla="*/ 872 h 10024"/>
                <a:gd name="connsiteX26" fmla="*/ 4790 w 10012"/>
                <a:gd name="connsiteY26" fmla="*/ 861 h 10024"/>
                <a:gd name="connsiteX27" fmla="*/ 4580 w 10012"/>
                <a:gd name="connsiteY27" fmla="*/ 851 h 10024"/>
                <a:gd name="connsiteX28" fmla="*/ 4374 w 10012"/>
                <a:gd name="connsiteY28" fmla="*/ 840 h 10024"/>
                <a:gd name="connsiteX29" fmla="*/ 4169 w 10012"/>
                <a:gd name="connsiteY29" fmla="*/ 823 h 10024"/>
                <a:gd name="connsiteX30" fmla="*/ 3968 w 10012"/>
                <a:gd name="connsiteY30" fmla="*/ 805 h 10024"/>
                <a:gd name="connsiteX31" fmla="*/ 3770 w 10012"/>
                <a:gd name="connsiteY31" fmla="*/ 788 h 10024"/>
                <a:gd name="connsiteX32" fmla="*/ 3385 w 10012"/>
                <a:gd name="connsiteY32" fmla="*/ 742 h 10024"/>
                <a:gd name="connsiteX33" fmla="*/ 3016 w 10012"/>
                <a:gd name="connsiteY33" fmla="*/ 693 h 10024"/>
                <a:gd name="connsiteX34" fmla="*/ 2661 w 10012"/>
                <a:gd name="connsiteY34" fmla="*/ 641 h 10024"/>
                <a:gd name="connsiteX35" fmla="*/ 2326 w 10012"/>
                <a:gd name="connsiteY35" fmla="*/ 585 h 10024"/>
                <a:gd name="connsiteX36" fmla="*/ 2006 w 10012"/>
                <a:gd name="connsiteY36" fmla="*/ 525 h 10024"/>
                <a:gd name="connsiteX37" fmla="*/ 1708 w 10012"/>
                <a:gd name="connsiteY37" fmla="*/ 462 h 10024"/>
                <a:gd name="connsiteX38" fmla="*/ 1429 w 10012"/>
                <a:gd name="connsiteY38" fmla="*/ 399 h 10024"/>
                <a:gd name="connsiteX39" fmla="*/ 1173 w 10012"/>
                <a:gd name="connsiteY39" fmla="*/ 336 h 10024"/>
                <a:gd name="connsiteX40" fmla="*/ 937 w 10012"/>
                <a:gd name="connsiteY40" fmla="*/ 277 h 10024"/>
                <a:gd name="connsiteX41" fmla="*/ 728 w 10012"/>
                <a:gd name="connsiteY41" fmla="*/ 221 h 10024"/>
                <a:gd name="connsiteX42" fmla="*/ 539 w 10012"/>
                <a:gd name="connsiteY42" fmla="*/ 168 h 10024"/>
                <a:gd name="connsiteX43" fmla="*/ 380 w 10012"/>
                <a:gd name="connsiteY43" fmla="*/ 123 h 10024"/>
                <a:gd name="connsiteX44" fmla="*/ 246 w 10012"/>
                <a:gd name="connsiteY44" fmla="*/ 81 h 10024"/>
                <a:gd name="connsiteX45" fmla="*/ 63 w 10012"/>
                <a:gd name="connsiteY45" fmla="*/ 21 h 10024"/>
                <a:gd name="connsiteX46" fmla="*/ 0 w 10012"/>
                <a:gd name="connsiteY46" fmla="*/ 0 h 10024"/>
                <a:gd name="connsiteX47" fmla="*/ 0 w 10012"/>
                <a:gd name="connsiteY47" fmla="*/ 0 h 10024"/>
                <a:gd name="connsiteX0" fmla="*/ 0 w 10015"/>
                <a:gd name="connsiteY0" fmla="*/ 0 h 10024"/>
                <a:gd name="connsiteX1" fmla="*/ 0 w 10015"/>
                <a:gd name="connsiteY1" fmla="*/ 10000 h 10024"/>
                <a:gd name="connsiteX2" fmla="*/ 9995 w 10015"/>
                <a:gd name="connsiteY2" fmla="*/ 10024 h 10024"/>
                <a:gd name="connsiteX3" fmla="*/ 10005 w 10015"/>
                <a:gd name="connsiteY3" fmla="*/ 191 h 10024"/>
                <a:gd name="connsiteX4" fmla="*/ 9890 w 10015"/>
                <a:gd name="connsiteY4" fmla="*/ 256 h 10024"/>
                <a:gd name="connsiteX5" fmla="*/ 9648 w 10015"/>
                <a:gd name="connsiteY5" fmla="*/ 326 h 10024"/>
                <a:gd name="connsiteX6" fmla="*/ 9407 w 10015"/>
                <a:gd name="connsiteY6" fmla="*/ 396 h 10024"/>
                <a:gd name="connsiteX7" fmla="*/ 9165 w 10015"/>
                <a:gd name="connsiteY7" fmla="*/ 462 h 10024"/>
                <a:gd name="connsiteX8" fmla="*/ 8926 w 10015"/>
                <a:gd name="connsiteY8" fmla="*/ 518 h 10024"/>
                <a:gd name="connsiteX9" fmla="*/ 8684 w 10015"/>
                <a:gd name="connsiteY9" fmla="*/ 571 h 10024"/>
                <a:gd name="connsiteX10" fmla="*/ 8443 w 10015"/>
                <a:gd name="connsiteY10" fmla="*/ 620 h 10024"/>
                <a:gd name="connsiteX11" fmla="*/ 8207 w 10015"/>
                <a:gd name="connsiteY11" fmla="*/ 662 h 10024"/>
                <a:gd name="connsiteX12" fmla="*/ 7967 w 10015"/>
                <a:gd name="connsiteY12" fmla="*/ 704 h 10024"/>
                <a:gd name="connsiteX13" fmla="*/ 7730 w 10015"/>
                <a:gd name="connsiteY13" fmla="*/ 739 h 10024"/>
                <a:gd name="connsiteX14" fmla="*/ 7494 w 10015"/>
                <a:gd name="connsiteY14" fmla="*/ 767 h 10024"/>
                <a:gd name="connsiteX15" fmla="*/ 7258 w 10015"/>
                <a:gd name="connsiteY15" fmla="*/ 795 h 10024"/>
                <a:gd name="connsiteX16" fmla="*/ 7025 w 10015"/>
                <a:gd name="connsiteY16" fmla="*/ 819 h 10024"/>
                <a:gd name="connsiteX17" fmla="*/ 6793 w 10015"/>
                <a:gd name="connsiteY17" fmla="*/ 837 h 10024"/>
                <a:gd name="connsiteX18" fmla="*/ 6562 w 10015"/>
                <a:gd name="connsiteY18" fmla="*/ 851 h 10024"/>
                <a:gd name="connsiteX19" fmla="*/ 6333 w 10015"/>
                <a:gd name="connsiteY19" fmla="*/ 865 h 10024"/>
                <a:gd name="connsiteX20" fmla="*/ 6107 w 10015"/>
                <a:gd name="connsiteY20" fmla="*/ 872 h 10024"/>
                <a:gd name="connsiteX21" fmla="*/ 5881 w 10015"/>
                <a:gd name="connsiteY21" fmla="*/ 879 h 10024"/>
                <a:gd name="connsiteX22" fmla="*/ 5658 w 10015"/>
                <a:gd name="connsiteY22" fmla="*/ 882 h 10024"/>
                <a:gd name="connsiteX23" fmla="*/ 5437 w 10015"/>
                <a:gd name="connsiteY23" fmla="*/ 879 h 10024"/>
                <a:gd name="connsiteX24" fmla="*/ 5219 w 10015"/>
                <a:gd name="connsiteY24" fmla="*/ 879 h 10024"/>
                <a:gd name="connsiteX25" fmla="*/ 5002 w 10015"/>
                <a:gd name="connsiteY25" fmla="*/ 872 h 10024"/>
                <a:gd name="connsiteX26" fmla="*/ 4790 w 10015"/>
                <a:gd name="connsiteY26" fmla="*/ 861 h 10024"/>
                <a:gd name="connsiteX27" fmla="*/ 4580 w 10015"/>
                <a:gd name="connsiteY27" fmla="*/ 851 h 10024"/>
                <a:gd name="connsiteX28" fmla="*/ 4374 w 10015"/>
                <a:gd name="connsiteY28" fmla="*/ 840 h 10024"/>
                <a:gd name="connsiteX29" fmla="*/ 4169 w 10015"/>
                <a:gd name="connsiteY29" fmla="*/ 823 h 10024"/>
                <a:gd name="connsiteX30" fmla="*/ 3968 w 10015"/>
                <a:gd name="connsiteY30" fmla="*/ 805 h 10024"/>
                <a:gd name="connsiteX31" fmla="*/ 3770 w 10015"/>
                <a:gd name="connsiteY31" fmla="*/ 788 h 10024"/>
                <a:gd name="connsiteX32" fmla="*/ 3385 w 10015"/>
                <a:gd name="connsiteY32" fmla="*/ 742 h 10024"/>
                <a:gd name="connsiteX33" fmla="*/ 3016 w 10015"/>
                <a:gd name="connsiteY33" fmla="*/ 693 h 10024"/>
                <a:gd name="connsiteX34" fmla="*/ 2661 w 10015"/>
                <a:gd name="connsiteY34" fmla="*/ 641 h 10024"/>
                <a:gd name="connsiteX35" fmla="*/ 2326 w 10015"/>
                <a:gd name="connsiteY35" fmla="*/ 585 h 10024"/>
                <a:gd name="connsiteX36" fmla="*/ 2006 w 10015"/>
                <a:gd name="connsiteY36" fmla="*/ 525 h 10024"/>
                <a:gd name="connsiteX37" fmla="*/ 1708 w 10015"/>
                <a:gd name="connsiteY37" fmla="*/ 462 h 10024"/>
                <a:gd name="connsiteX38" fmla="*/ 1429 w 10015"/>
                <a:gd name="connsiteY38" fmla="*/ 399 h 10024"/>
                <a:gd name="connsiteX39" fmla="*/ 1173 w 10015"/>
                <a:gd name="connsiteY39" fmla="*/ 336 h 10024"/>
                <a:gd name="connsiteX40" fmla="*/ 937 w 10015"/>
                <a:gd name="connsiteY40" fmla="*/ 277 h 10024"/>
                <a:gd name="connsiteX41" fmla="*/ 728 w 10015"/>
                <a:gd name="connsiteY41" fmla="*/ 221 h 10024"/>
                <a:gd name="connsiteX42" fmla="*/ 539 w 10015"/>
                <a:gd name="connsiteY42" fmla="*/ 168 h 10024"/>
                <a:gd name="connsiteX43" fmla="*/ 380 w 10015"/>
                <a:gd name="connsiteY43" fmla="*/ 123 h 10024"/>
                <a:gd name="connsiteX44" fmla="*/ 246 w 10015"/>
                <a:gd name="connsiteY44" fmla="*/ 81 h 10024"/>
                <a:gd name="connsiteX45" fmla="*/ 63 w 10015"/>
                <a:gd name="connsiteY45" fmla="*/ 21 h 10024"/>
                <a:gd name="connsiteX46" fmla="*/ 0 w 10015"/>
                <a:gd name="connsiteY46" fmla="*/ 0 h 10024"/>
                <a:gd name="connsiteX47" fmla="*/ 0 w 10015"/>
                <a:gd name="connsiteY47" fmla="*/ 0 h 10024"/>
                <a:gd name="connsiteX0" fmla="*/ 0 w 10025"/>
                <a:gd name="connsiteY0" fmla="*/ 0 h 10024"/>
                <a:gd name="connsiteX1" fmla="*/ 0 w 10025"/>
                <a:gd name="connsiteY1" fmla="*/ 10000 h 10024"/>
                <a:gd name="connsiteX2" fmla="*/ 9995 w 10025"/>
                <a:gd name="connsiteY2" fmla="*/ 10024 h 10024"/>
                <a:gd name="connsiteX3" fmla="*/ 10005 w 10025"/>
                <a:gd name="connsiteY3" fmla="*/ 191 h 10024"/>
                <a:gd name="connsiteX4" fmla="*/ 9890 w 10025"/>
                <a:gd name="connsiteY4" fmla="*/ 256 h 10024"/>
                <a:gd name="connsiteX5" fmla="*/ 9648 w 10025"/>
                <a:gd name="connsiteY5" fmla="*/ 326 h 10024"/>
                <a:gd name="connsiteX6" fmla="*/ 9407 w 10025"/>
                <a:gd name="connsiteY6" fmla="*/ 396 h 10024"/>
                <a:gd name="connsiteX7" fmla="*/ 9165 w 10025"/>
                <a:gd name="connsiteY7" fmla="*/ 462 h 10024"/>
                <a:gd name="connsiteX8" fmla="*/ 8926 w 10025"/>
                <a:gd name="connsiteY8" fmla="*/ 518 h 10024"/>
                <a:gd name="connsiteX9" fmla="*/ 8684 w 10025"/>
                <a:gd name="connsiteY9" fmla="*/ 571 h 10024"/>
                <a:gd name="connsiteX10" fmla="*/ 8443 w 10025"/>
                <a:gd name="connsiteY10" fmla="*/ 620 h 10024"/>
                <a:gd name="connsiteX11" fmla="*/ 8207 w 10025"/>
                <a:gd name="connsiteY11" fmla="*/ 662 h 10024"/>
                <a:gd name="connsiteX12" fmla="*/ 7967 w 10025"/>
                <a:gd name="connsiteY12" fmla="*/ 704 h 10024"/>
                <a:gd name="connsiteX13" fmla="*/ 7730 w 10025"/>
                <a:gd name="connsiteY13" fmla="*/ 739 h 10024"/>
                <a:gd name="connsiteX14" fmla="*/ 7494 w 10025"/>
                <a:gd name="connsiteY14" fmla="*/ 767 h 10024"/>
                <a:gd name="connsiteX15" fmla="*/ 7258 w 10025"/>
                <a:gd name="connsiteY15" fmla="*/ 795 h 10024"/>
                <a:gd name="connsiteX16" fmla="*/ 7025 w 10025"/>
                <a:gd name="connsiteY16" fmla="*/ 819 h 10024"/>
                <a:gd name="connsiteX17" fmla="*/ 6793 w 10025"/>
                <a:gd name="connsiteY17" fmla="*/ 837 h 10024"/>
                <a:gd name="connsiteX18" fmla="*/ 6562 w 10025"/>
                <a:gd name="connsiteY18" fmla="*/ 851 h 10024"/>
                <a:gd name="connsiteX19" fmla="*/ 6333 w 10025"/>
                <a:gd name="connsiteY19" fmla="*/ 865 h 10024"/>
                <a:gd name="connsiteX20" fmla="*/ 6107 w 10025"/>
                <a:gd name="connsiteY20" fmla="*/ 872 h 10024"/>
                <a:gd name="connsiteX21" fmla="*/ 5881 w 10025"/>
                <a:gd name="connsiteY21" fmla="*/ 879 h 10024"/>
                <a:gd name="connsiteX22" fmla="*/ 5658 w 10025"/>
                <a:gd name="connsiteY22" fmla="*/ 882 h 10024"/>
                <a:gd name="connsiteX23" fmla="*/ 5437 w 10025"/>
                <a:gd name="connsiteY23" fmla="*/ 879 h 10024"/>
                <a:gd name="connsiteX24" fmla="*/ 5219 w 10025"/>
                <a:gd name="connsiteY24" fmla="*/ 879 h 10024"/>
                <a:gd name="connsiteX25" fmla="*/ 5002 w 10025"/>
                <a:gd name="connsiteY25" fmla="*/ 872 h 10024"/>
                <a:gd name="connsiteX26" fmla="*/ 4790 w 10025"/>
                <a:gd name="connsiteY26" fmla="*/ 861 h 10024"/>
                <a:gd name="connsiteX27" fmla="*/ 4580 w 10025"/>
                <a:gd name="connsiteY27" fmla="*/ 851 h 10024"/>
                <a:gd name="connsiteX28" fmla="*/ 4374 w 10025"/>
                <a:gd name="connsiteY28" fmla="*/ 840 h 10024"/>
                <a:gd name="connsiteX29" fmla="*/ 4169 w 10025"/>
                <a:gd name="connsiteY29" fmla="*/ 823 h 10024"/>
                <a:gd name="connsiteX30" fmla="*/ 3968 w 10025"/>
                <a:gd name="connsiteY30" fmla="*/ 805 h 10024"/>
                <a:gd name="connsiteX31" fmla="*/ 3770 w 10025"/>
                <a:gd name="connsiteY31" fmla="*/ 788 h 10024"/>
                <a:gd name="connsiteX32" fmla="*/ 3385 w 10025"/>
                <a:gd name="connsiteY32" fmla="*/ 742 h 10024"/>
                <a:gd name="connsiteX33" fmla="*/ 3016 w 10025"/>
                <a:gd name="connsiteY33" fmla="*/ 693 h 10024"/>
                <a:gd name="connsiteX34" fmla="*/ 2661 w 10025"/>
                <a:gd name="connsiteY34" fmla="*/ 641 h 10024"/>
                <a:gd name="connsiteX35" fmla="*/ 2326 w 10025"/>
                <a:gd name="connsiteY35" fmla="*/ 585 h 10024"/>
                <a:gd name="connsiteX36" fmla="*/ 2006 w 10025"/>
                <a:gd name="connsiteY36" fmla="*/ 525 h 10024"/>
                <a:gd name="connsiteX37" fmla="*/ 1708 w 10025"/>
                <a:gd name="connsiteY37" fmla="*/ 462 h 10024"/>
                <a:gd name="connsiteX38" fmla="*/ 1429 w 10025"/>
                <a:gd name="connsiteY38" fmla="*/ 399 h 10024"/>
                <a:gd name="connsiteX39" fmla="*/ 1173 w 10025"/>
                <a:gd name="connsiteY39" fmla="*/ 336 h 10024"/>
                <a:gd name="connsiteX40" fmla="*/ 937 w 10025"/>
                <a:gd name="connsiteY40" fmla="*/ 277 h 10024"/>
                <a:gd name="connsiteX41" fmla="*/ 728 w 10025"/>
                <a:gd name="connsiteY41" fmla="*/ 221 h 10024"/>
                <a:gd name="connsiteX42" fmla="*/ 539 w 10025"/>
                <a:gd name="connsiteY42" fmla="*/ 168 h 10024"/>
                <a:gd name="connsiteX43" fmla="*/ 380 w 10025"/>
                <a:gd name="connsiteY43" fmla="*/ 123 h 10024"/>
                <a:gd name="connsiteX44" fmla="*/ 246 w 10025"/>
                <a:gd name="connsiteY44" fmla="*/ 81 h 10024"/>
                <a:gd name="connsiteX45" fmla="*/ 63 w 10025"/>
                <a:gd name="connsiteY45" fmla="*/ 21 h 10024"/>
                <a:gd name="connsiteX46" fmla="*/ 0 w 10025"/>
                <a:gd name="connsiteY46" fmla="*/ 0 h 10024"/>
                <a:gd name="connsiteX47" fmla="*/ 0 w 10025"/>
                <a:gd name="connsiteY47" fmla="*/ 0 h 10024"/>
                <a:gd name="connsiteX0" fmla="*/ 0 w 10029"/>
                <a:gd name="connsiteY0" fmla="*/ 0 h 10024"/>
                <a:gd name="connsiteX1" fmla="*/ 0 w 10029"/>
                <a:gd name="connsiteY1" fmla="*/ 10000 h 10024"/>
                <a:gd name="connsiteX2" fmla="*/ 10006 w 10029"/>
                <a:gd name="connsiteY2" fmla="*/ 10024 h 10024"/>
                <a:gd name="connsiteX3" fmla="*/ 10005 w 10029"/>
                <a:gd name="connsiteY3" fmla="*/ 191 h 10024"/>
                <a:gd name="connsiteX4" fmla="*/ 9890 w 10029"/>
                <a:gd name="connsiteY4" fmla="*/ 256 h 10024"/>
                <a:gd name="connsiteX5" fmla="*/ 9648 w 10029"/>
                <a:gd name="connsiteY5" fmla="*/ 326 h 10024"/>
                <a:gd name="connsiteX6" fmla="*/ 9407 w 10029"/>
                <a:gd name="connsiteY6" fmla="*/ 396 h 10024"/>
                <a:gd name="connsiteX7" fmla="*/ 9165 w 10029"/>
                <a:gd name="connsiteY7" fmla="*/ 462 h 10024"/>
                <a:gd name="connsiteX8" fmla="*/ 8926 w 10029"/>
                <a:gd name="connsiteY8" fmla="*/ 518 h 10024"/>
                <a:gd name="connsiteX9" fmla="*/ 8684 w 10029"/>
                <a:gd name="connsiteY9" fmla="*/ 571 h 10024"/>
                <a:gd name="connsiteX10" fmla="*/ 8443 w 10029"/>
                <a:gd name="connsiteY10" fmla="*/ 620 h 10024"/>
                <a:gd name="connsiteX11" fmla="*/ 8207 w 10029"/>
                <a:gd name="connsiteY11" fmla="*/ 662 h 10024"/>
                <a:gd name="connsiteX12" fmla="*/ 7967 w 10029"/>
                <a:gd name="connsiteY12" fmla="*/ 704 h 10024"/>
                <a:gd name="connsiteX13" fmla="*/ 7730 w 10029"/>
                <a:gd name="connsiteY13" fmla="*/ 739 h 10024"/>
                <a:gd name="connsiteX14" fmla="*/ 7494 w 10029"/>
                <a:gd name="connsiteY14" fmla="*/ 767 h 10024"/>
                <a:gd name="connsiteX15" fmla="*/ 7258 w 10029"/>
                <a:gd name="connsiteY15" fmla="*/ 795 h 10024"/>
                <a:gd name="connsiteX16" fmla="*/ 7025 w 10029"/>
                <a:gd name="connsiteY16" fmla="*/ 819 h 10024"/>
                <a:gd name="connsiteX17" fmla="*/ 6793 w 10029"/>
                <a:gd name="connsiteY17" fmla="*/ 837 h 10024"/>
                <a:gd name="connsiteX18" fmla="*/ 6562 w 10029"/>
                <a:gd name="connsiteY18" fmla="*/ 851 h 10024"/>
                <a:gd name="connsiteX19" fmla="*/ 6333 w 10029"/>
                <a:gd name="connsiteY19" fmla="*/ 865 h 10024"/>
                <a:gd name="connsiteX20" fmla="*/ 6107 w 10029"/>
                <a:gd name="connsiteY20" fmla="*/ 872 h 10024"/>
                <a:gd name="connsiteX21" fmla="*/ 5881 w 10029"/>
                <a:gd name="connsiteY21" fmla="*/ 879 h 10024"/>
                <a:gd name="connsiteX22" fmla="*/ 5658 w 10029"/>
                <a:gd name="connsiteY22" fmla="*/ 882 h 10024"/>
                <a:gd name="connsiteX23" fmla="*/ 5437 w 10029"/>
                <a:gd name="connsiteY23" fmla="*/ 879 h 10024"/>
                <a:gd name="connsiteX24" fmla="*/ 5219 w 10029"/>
                <a:gd name="connsiteY24" fmla="*/ 879 h 10024"/>
                <a:gd name="connsiteX25" fmla="*/ 5002 w 10029"/>
                <a:gd name="connsiteY25" fmla="*/ 872 h 10024"/>
                <a:gd name="connsiteX26" fmla="*/ 4790 w 10029"/>
                <a:gd name="connsiteY26" fmla="*/ 861 h 10024"/>
                <a:gd name="connsiteX27" fmla="*/ 4580 w 10029"/>
                <a:gd name="connsiteY27" fmla="*/ 851 h 10024"/>
                <a:gd name="connsiteX28" fmla="*/ 4374 w 10029"/>
                <a:gd name="connsiteY28" fmla="*/ 840 h 10024"/>
                <a:gd name="connsiteX29" fmla="*/ 4169 w 10029"/>
                <a:gd name="connsiteY29" fmla="*/ 823 h 10024"/>
                <a:gd name="connsiteX30" fmla="*/ 3968 w 10029"/>
                <a:gd name="connsiteY30" fmla="*/ 805 h 10024"/>
                <a:gd name="connsiteX31" fmla="*/ 3770 w 10029"/>
                <a:gd name="connsiteY31" fmla="*/ 788 h 10024"/>
                <a:gd name="connsiteX32" fmla="*/ 3385 w 10029"/>
                <a:gd name="connsiteY32" fmla="*/ 742 h 10024"/>
                <a:gd name="connsiteX33" fmla="*/ 3016 w 10029"/>
                <a:gd name="connsiteY33" fmla="*/ 693 h 10024"/>
                <a:gd name="connsiteX34" fmla="*/ 2661 w 10029"/>
                <a:gd name="connsiteY34" fmla="*/ 641 h 10024"/>
                <a:gd name="connsiteX35" fmla="*/ 2326 w 10029"/>
                <a:gd name="connsiteY35" fmla="*/ 585 h 10024"/>
                <a:gd name="connsiteX36" fmla="*/ 2006 w 10029"/>
                <a:gd name="connsiteY36" fmla="*/ 525 h 10024"/>
                <a:gd name="connsiteX37" fmla="*/ 1708 w 10029"/>
                <a:gd name="connsiteY37" fmla="*/ 462 h 10024"/>
                <a:gd name="connsiteX38" fmla="*/ 1429 w 10029"/>
                <a:gd name="connsiteY38" fmla="*/ 399 h 10024"/>
                <a:gd name="connsiteX39" fmla="*/ 1173 w 10029"/>
                <a:gd name="connsiteY39" fmla="*/ 336 h 10024"/>
                <a:gd name="connsiteX40" fmla="*/ 937 w 10029"/>
                <a:gd name="connsiteY40" fmla="*/ 277 h 10024"/>
                <a:gd name="connsiteX41" fmla="*/ 728 w 10029"/>
                <a:gd name="connsiteY41" fmla="*/ 221 h 10024"/>
                <a:gd name="connsiteX42" fmla="*/ 539 w 10029"/>
                <a:gd name="connsiteY42" fmla="*/ 168 h 10024"/>
                <a:gd name="connsiteX43" fmla="*/ 380 w 10029"/>
                <a:gd name="connsiteY43" fmla="*/ 123 h 10024"/>
                <a:gd name="connsiteX44" fmla="*/ 246 w 10029"/>
                <a:gd name="connsiteY44" fmla="*/ 81 h 10024"/>
                <a:gd name="connsiteX45" fmla="*/ 63 w 10029"/>
                <a:gd name="connsiteY45" fmla="*/ 21 h 10024"/>
                <a:gd name="connsiteX46" fmla="*/ 0 w 10029"/>
                <a:gd name="connsiteY46" fmla="*/ 0 h 10024"/>
                <a:gd name="connsiteX47" fmla="*/ 0 w 10029"/>
                <a:gd name="connsiteY47" fmla="*/ 0 h 10024"/>
                <a:gd name="connsiteX0" fmla="*/ 0 w 10026"/>
                <a:gd name="connsiteY0" fmla="*/ 0 h 10024"/>
                <a:gd name="connsiteX1" fmla="*/ 0 w 10026"/>
                <a:gd name="connsiteY1" fmla="*/ 10000 h 10024"/>
                <a:gd name="connsiteX2" fmla="*/ 10006 w 10026"/>
                <a:gd name="connsiteY2" fmla="*/ 10024 h 10024"/>
                <a:gd name="connsiteX3" fmla="*/ 10005 w 10026"/>
                <a:gd name="connsiteY3" fmla="*/ 191 h 10024"/>
                <a:gd name="connsiteX4" fmla="*/ 9890 w 10026"/>
                <a:gd name="connsiteY4" fmla="*/ 256 h 10024"/>
                <a:gd name="connsiteX5" fmla="*/ 9648 w 10026"/>
                <a:gd name="connsiteY5" fmla="*/ 326 h 10024"/>
                <a:gd name="connsiteX6" fmla="*/ 9407 w 10026"/>
                <a:gd name="connsiteY6" fmla="*/ 396 h 10024"/>
                <a:gd name="connsiteX7" fmla="*/ 9165 w 10026"/>
                <a:gd name="connsiteY7" fmla="*/ 462 h 10024"/>
                <a:gd name="connsiteX8" fmla="*/ 8926 w 10026"/>
                <a:gd name="connsiteY8" fmla="*/ 518 h 10024"/>
                <a:gd name="connsiteX9" fmla="*/ 8684 w 10026"/>
                <a:gd name="connsiteY9" fmla="*/ 571 h 10024"/>
                <a:gd name="connsiteX10" fmla="*/ 8443 w 10026"/>
                <a:gd name="connsiteY10" fmla="*/ 620 h 10024"/>
                <a:gd name="connsiteX11" fmla="*/ 8207 w 10026"/>
                <a:gd name="connsiteY11" fmla="*/ 662 h 10024"/>
                <a:gd name="connsiteX12" fmla="*/ 7967 w 10026"/>
                <a:gd name="connsiteY12" fmla="*/ 704 h 10024"/>
                <a:gd name="connsiteX13" fmla="*/ 7730 w 10026"/>
                <a:gd name="connsiteY13" fmla="*/ 739 h 10024"/>
                <a:gd name="connsiteX14" fmla="*/ 7494 w 10026"/>
                <a:gd name="connsiteY14" fmla="*/ 767 h 10024"/>
                <a:gd name="connsiteX15" fmla="*/ 7258 w 10026"/>
                <a:gd name="connsiteY15" fmla="*/ 795 h 10024"/>
                <a:gd name="connsiteX16" fmla="*/ 7025 w 10026"/>
                <a:gd name="connsiteY16" fmla="*/ 819 h 10024"/>
                <a:gd name="connsiteX17" fmla="*/ 6793 w 10026"/>
                <a:gd name="connsiteY17" fmla="*/ 837 h 10024"/>
                <a:gd name="connsiteX18" fmla="*/ 6562 w 10026"/>
                <a:gd name="connsiteY18" fmla="*/ 851 h 10024"/>
                <a:gd name="connsiteX19" fmla="*/ 6333 w 10026"/>
                <a:gd name="connsiteY19" fmla="*/ 865 h 10024"/>
                <a:gd name="connsiteX20" fmla="*/ 6107 w 10026"/>
                <a:gd name="connsiteY20" fmla="*/ 872 h 10024"/>
                <a:gd name="connsiteX21" fmla="*/ 5881 w 10026"/>
                <a:gd name="connsiteY21" fmla="*/ 879 h 10024"/>
                <a:gd name="connsiteX22" fmla="*/ 5658 w 10026"/>
                <a:gd name="connsiteY22" fmla="*/ 882 h 10024"/>
                <a:gd name="connsiteX23" fmla="*/ 5437 w 10026"/>
                <a:gd name="connsiteY23" fmla="*/ 879 h 10024"/>
                <a:gd name="connsiteX24" fmla="*/ 5219 w 10026"/>
                <a:gd name="connsiteY24" fmla="*/ 879 h 10024"/>
                <a:gd name="connsiteX25" fmla="*/ 5002 w 10026"/>
                <a:gd name="connsiteY25" fmla="*/ 872 h 10024"/>
                <a:gd name="connsiteX26" fmla="*/ 4790 w 10026"/>
                <a:gd name="connsiteY26" fmla="*/ 861 h 10024"/>
                <a:gd name="connsiteX27" fmla="*/ 4580 w 10026"/>
                <a:gd name="connsiteY27" fmla="*/ 851 h 10024"/>
                <a:gd name="connsiteX28" fmla="*/ 4374 w 10026"/>
                <a:gd name="connsiteY28" fmla="*/ 840 h 10024"/>
                <a:gd name="connsiteX29" fmla="*/ 4169 w 10026"/>
                <a:gd name="connsiteY29" fmla="*/ 823 h 10024"/>
                <a:gd name="connsiteX30" fmla="*/ 3968 w 10026"/>
                <a:gd name="connsiteY30" fmla="*/ 805 h 10024"/>
                <a:gd name="connsiteX31" fmla="*/ 3770 w 10026"/>
                <a:gd name="connsiteY31" fmla="*/ 788 h 10024"/>
                <a:gd name="connsiteX32" fmla="*/ 3385 w 10026"/>
                <a:gd name="connsiteY32" fmla="*/ 742 h 10024"/>
                <a:gd name="connsiteX33" fmla="*/ 3016 w 10026"/>
                <a:gd name="connsiteY33" fmla="*/ 693 h 10024"/>
                <a:gd name="connsiteX34" fmla="*/ 2661 w 10026"/>
                <a:gd name="connsiteY34" fmla="*/ 641 h 10024"/>
                <a:gd name="connsiteX35" fmla="*/ 2326 w 10026"/>
                <a:gd name="connsiteY35" fmla="*/ 585 h 10024"/>
                <a:gd name="connsiteX36" fmla="*/ 2006 w 10026"/>
                <a:gd name="connsiteY36" fmla="*/ 525 h 10024"/>
                <a:gd name="connsiteX37" fmla="*/ 1708 w 10026"/>
                <a:gd name="connsiteY37" fmla="*/ 462 h 10024"/>
                <a:gd name="connsiteX38" fmla="*/ 1429 w 10026"/>
                <a:gd name="connsiteY38" fmla="*/ 399 h 10024"/>
                <a:gd name="connsiteX39" fmla="*/ 1173 w 10026"/>
                <a:gd name="connsiteY39" fmla="*/ 336 h 10024"/>
                <a:gd name="connsiteX40" fmla="*/ 937 w 10026"/>
                <a:gd name="connsiteY40" fmla="*/ 277 h 10024"/>
                <a:gd name="connsiteX41" fmla="*/ 728 w 10026"/>
                <a:gd name="connsiteY41" fmla="*/ 221 h 10024"/>
                <a:gd name="connsiteX42" fmla="*/ 539 w 10026"/>
                <a:gd name="connsiteY42" fmla="*/ 168 h 10024"/>
                <a:gd name="connsiteX43" fmla="*/ 380 w 10026"/>
                <a:gd name="connsiteY43" fmla="*/ 123 h 10024"/>
                <a:gd name="connsiteX44" fmla="*/ 246 w 10026"/>
                <a:gd name="connsiteY44" fmla="*/ 81 h 10024"/>
                <a:gd name="connsiteX45" fmla="*/ 63 w 10026"/>
                <a:gd name="connsiteY45" fmla="*/ 21 h 10024"/>
                <a:gd name="connsiteX46" fmla="*/ 0 w 10026"/>
                <a:gd name="connsiteY46" fmla="*/ 0 h 10024"/>
                <a:gd name="connsiteX47" fmla="*/ 0 w 10026"/>
                <a:gd name="connsiteY47" fmla="*/ 0 h 10024"/>
                <a:gd name="connsiteX0" fmla="*/ 0 w 10037"/>
                <a:gd name="connsiteY0" fmla="*/ 0 h 10047"/>
                <a:gd name="connsiteX1" fmla="*/ 0 w 10037"/>
                <a:gd name="connsiteY1" fmla="*/ 10000 h 10047"/>
                <a:gd name="connsiteX2" fmla="*/ 10028 w 10037"/>
                <a:gd name="connsiteY2" fmla="*/ 10047 h 10047"/>
                <a:gd name="connsiteX3" fmla="*/ 10005 w 10037"/>
                <a:gd name="connsiteY3" fmla="*/ 191 h 10047"/>
                <a:gd name="connsiteX4" fmla="*/ 9890 w 10037"/>
                <a:gd name="connsiteY4" fmla="*/ 256 h 10047"/>
                <a:gd name="connsiteX5" fmla="*/ 9648 w 10037"/>
                <a:gd name="connsiteY5" fmla="*/ 326 h 10047"/>
                <a:gd name="connsiteX6" fmla="*/ 9407 w 10037"/>
                <a:gd name="connsiteY6" fmla="*/ 396 h 10047"/>
                <a:gd name="connsiteX7" fmla="*/ 9165 w 10037"/>
                <a:gd name="connsiteY7" fmla="*/ 462 h 10047"/>
                <a:gd name="connsiteX8" fmla="*/ 8926 w 10037"/>
                <a:gd name="connsiteY8" fmla="*/ 518 h 10047"/>
                <a:gd name="connsiteX9" fmla="*/ 8684 w 10037"/>
                <a:gd name="connsiteY9" fmla="*/ 571 h 10047"/>
                <a:gd name="connsiteX10" fmla="*/ 8443 w 10037"/>
                <a:gd name="connsiteY10" fmla="*/ 620 h 10047"/>
                <a:gd name="connsiteX11" fmla="*/ 8207 w 10037"/>
                <a:gd name="connsiteY11" fmla="*/ 662 h 10047"/>
                <a:gd name="connsiteX12" fmla="*/ 7967 w 10037"/>
                <a:gd name="connsiteY12" fmla="*/ 704 h 10047"/>
                <a:gd name="connsiteX13" fmla="*/ 7730 w 10037"/>
                <a:gd name="connsiteY13" fmla="*/ 739 h 10047"/>
                <a:gd name="connsiteX14" fmla="*/ 7494 w 10037"/>
                <a:gd name="connsiteY14" fmla="*/ 767 h 10047"/>
                <a:gd name="connsiteX15" fmla="*/ 7258 w 10037"/>
                <a:gd name="connsiteY15" fmla="*/ 795 h 10047"/>
                <a:gd name="connsiteX16" fmla="*/ 7025 w 10037"/>
                <a:gd name="connsiteY16" fmla="*/ 819 h 10047"/>
                <a:gd name="connsiteX17" fmla="*/ 6793 w 10037"/>
                <a:gd name="connsiteY17" fmla="*/ 837 h 10047"/>
                <a:gd name="connsiteX18" fmla="*/ 6562 w 10037"/>
                <a:gd name="connsiteY18" fmla="*/ 851 h 10047"/>
                <a:gd name="connsiteX19" fmla="*/ 6333 w 10037"/>
                <a:gd name="connsiteY19" fmla="*/ 865 h 10047"/>
                <a:gd name="connsiteX20" fmla="*/ 6107 w 10037"/>
                <a:gd name="connsiteY20" fmla="*/ 872 h 10047"/>
                <a:gd name="connsiteX21" fmla="*/ 5881 w 10037"/>
                <a:gd name="connsiteY21" fmla="*/ 879 h 10047"/>
                <a:gd name="connsiteX22" fmla="*/ 5658 w 10037"/>
                <a:gd name="connsiteY22" fmla="*/ 882 h 10047"/>
                <a:gd name="connsiteX23" fmla="*/ 5437 w 10037"/>
                <a:gd name="connsiteY23" fmla="*/ 879 h 10047"/>
                <a:gd name="connsiteX24" fmla="*/ 5219 w 10037"/>
                <a:gd name="connsiteY24" fmla="*/ 879 h 10047"/>
                <a:gd name="connsiteX25" fmla="*/ 5002 w 10037"/>
                <a:gd name="connsiteY25" fmla="*/ 872 h 10047"/>
                <a:gd name="connsiteX26" fmla="*/ 4790 w 10037"/>
                <a:gd name="connsiteY26" fmla="*/ 861 h 10047"/>
                <a:gd name="connsiteX27" fmla="*/ 4580 w 10037"/>
                <a:gd name="connsiteY27" fmla="*/ 851 h 10047"/>
                <a:gd name="connsiteX28" fmla="*/ 4374 w 10037"/>
                <a:gd name="connsiteY28" fmla="*/ 840 h 10047"/>
                <a:gd name="connsiteX29" fmla="*/ 4169 w 10037"/>
                <a:gd name="connsiteY29" fmla="*/ 823 h 10047"/>
                <a:gd name="connsiteX30" fmla="*/ 3968 w 10037"/>
                <a:gd name="connsiteY30" fmla="*/ 805 h 10047"/>
                <a:gd name="connsiteX31" fmla="*/ 3770 w 10037"/>
                <a:gd name="connsiteY31" fmla="*/ 788 h 10047"/>
                <a:gd name="connsiteX32" fmla="*/ 3385 w 10037"/>
                <a:gd name="connsiteY32" fmla="*/ 742 h 10047"/>
                <a:gd name="connsiteX33" fmla="*/ 3016 w 10037"/>
                <a:gd name="connsiteY33" fmla="*/ 693 h 10047"/>
                <a:gd name="connsiteX34" fmla="*/ 2661 w 10037"/>
                <a:gd name="connsiteY34" fmla="*/ 641 h 10047"/>
                <a:gd name="connsiteX35" fmla="*/ 2326 w 10037"/>
                <a:gd name="connsiteY35" fmla="*/ 585 h 10047"/>
                <a:gd name="connsiteX36" fmla="*/ 2006 w 10037"/>
                <a:gd name="connsiteY36" fmla="*/ 525 h 10047"/>
                <a:gd name="connsiteX37" fmla="*/ 1708 w 10037"/>
                <a:gd name="connsiteY37" fmla="*/ 462 h 10047"/>
                <a:gd name="connsiteX38" fmla="*/ 1429 w 10037"/>
                <a:gd name="connsiteY38" fmla="*/ 399 h 10047"/>
                <a:gd name="connsiteX39" fmla="*/ 1173 w 10037"/>
                <a:gd name="connsiteY39" fmla="*/ 336 h 10047"/>
                <a:gd name="connsiteX40" fmla="*/ 937 w 10037"/>
                <a:gd name="connsiteY40" fmla="*/ 277 h 10047"/>
                <a:gd name="connsiteX41" fmla="*/ 728 w 10037"/>
                <a:gd name="connsiteY41" fmla="*/ 221 h 10047"/>
                <a:gd name="connsiteX42" fmla="*/ 539 w 10037"/>
                <a:gd name="connsiteY42" fmla="*/ 168 h 10047"/>
                <a:gd name="connsiteX43" fmla="*/ 380 w 10037"/>
                <a:gd name="connsiteY43" fmla="*/ 123 h 10047"/>
                <a:gd name="connsiteX44" fmla="*/ 246 w 10037"/>
                <a:gd name="connsiteY44" fmla="*/ 81 h 10047"/>
                <a:gd name="connsiteX45" fmla="*/ 63 w 10037"/>
                <a:gd name="connsiteY45" fmla="*/ 21 h 10047"/>
                <a:gd name="connsiteX46" fmla="*/ 0 w 10037"/>
                <a:gd name="connsiteY46" fmla="*/ 0 h 10047"/>
                <a:gd name="connsiteX47" fmla="*/ 0 w 10037"/>
                <a:gd name="connsiteY47" fmla="*/ 0 h 10047"/>
                <a:gd name="connsiteX0" fmla="*/ 0 w 10028"/>
                <a:gd name="connsiteY0" fmla="*/ 0 h 10047"/>
                <a:gd name="connsiteX1" fmla="*/ 0 w 10028"/>
                <a:gd name="connsiteY1" fmla="*/ 10000 h 10047"/>
                <a:gd name="connsiteX2" fmla="*/ 10028 w 10028"/>
                <a:gd name="connsiteY2" fmla="*/ 10047 h 10047"/>
                <a:gd name="connsiteX3" fmla="*/ 10005 w 10028"/>
                <a:gd name="connsiteY3" fmla="*/ 191 h 10047"/>
                <a:gd name="connsiteX4" fmla="*/ 9890 w 10028"/>
                <a:gd name="connsiteY4" fmla="*/ 256 h 10047"/>
                <a:gd name="connsiteX5" fmla="*/ 9648 w 10028"/>
                <a:gd name="connsiteY5" fmla="*/ 326 h 10047"/>
                <a:gd name="connsiteX6" fmla="*/ 9407 w 10028"/>
                <a:gd name="connsiteY6" fmla="*/ 396 h 10047"/>
                <a:gd name="connsiteX7" fmla="*/ 9165 w 10028"/>
                <a:gd name="connsiteY7" fmla="*/ 462 h 10047"/>
                <a:gd name="connsiteX8" fmla="*/ 8926 w 10028"/>
                <a:gd name="connsiteY8" fmla="*/ 518 h 10047"/>
                <a:gd name="connsiteX9" fmla="*/ 8684 w 10028"/>
                <a:gd name="connsiteY9" fmla="*/ 571 h 10047"/>
                <a:gd name="connsiteX10" fmla="*/ 8443 w 10028"/>
                <a:gd name="connsiteY10" fmla="*/ 620 h 10047"/>
                <a:gd name="connsiteX11" fmla="*/ 8207 w 10028"/>
                <a:gd name="connsiteY11" fmla="*/ 662 h 10047"/>
                <a:gd name="connsiteX12" fmla="*/ 7967 w 10028"/>
                <a:gd name="connsiteY12" fmla="*/ 704 h 10047"/>
                <a:gd name="connsiteX13" fmla="*/ 7730 w 10028"/>
                <a:gd name="connsiteY13" fmla="*/ 739 h 10047"/>
                <a:gd name="connsiteX14" fmla="*/ 7494 w 10028"/>
                <a:gd name="connsiteY14" fmla="*/ 767 h 10047"/>
                <a:gd name="connsiteX15" fmla="*/ 7258 w 10028"/>
                <a:gd name="connsiteY15" fmla="*/ 795 h 10047"/>
                <a:gd name="connsiteX16" fmla="*/ 7025 w 10028"/>
                <a:gd name="connsiteY16" fmla="*/ 819 h 10047"/>
                <a:gd name="connsiteX17" fmla="*/ 6793 w 10028"/>
                <a:gd name="connsiteY17" fmla="*/ 837 h 10047"/>
                <a:gd name="connsiteX18" fmla="*/ 6562 w 10028"/>
                <a:gd name="connsiteY18" fmla="*/ 851 h 10047"/>
                <a:gd name="connsiteX19" fmla="*/ 6333 w 10028"/>
                <a:gd name="connsiteY19" fmla="*/ 865 h 10047"/>
                <a:gd name="connsiteX20" fmla="*/ 6107 w 10028"/>
                <a:gd name="connsiteY20" fmla="*/ 872 h 10047"/>
                <a:gd name="connsiteX21" fmla="*/ 5881 w 10028"/>
                <a:gd name="connsiteY21" fmla="*/ 879 h 10047"/>
                <a:gd name="connsiteX22" fmla="*/ 5658 w 10028"/>
                <a:gd name="connsiteY22" fmla="*/ 882 h 10047"/>
                <a:gd name="connsiteX23" fmla="*/ 5437 w 10028"/>
                <a:gd name="connsiteY23" fmla="*/ 879 h 10047"/>
                <a:gd name="connsiteX24" fmla="*/ 5219 w 10028"/>
                <a:gd name="connsiteY24" fmla="*/ 879 h 10047"/>
                <a:gd name="connsiteX25" fmla="*/ 5002 w 10028"/>
                <a:gd name="connsiteY25" fmla="*/ 872 h 10047"/>
                <a:gd name="connsiteX26" fmla="*/ 4790 w 10028"/>
                <a:gd name="connsiteY26" fmla="*/ 861 h 10047"/>
                <a:gd name="connsiteX27" fmla="*/ 4580 w 10028"/>
                <a:gd name="connsiteY27" fmla="*/ 851 h 10047"/>
                <a:gd name="connsiteX28" fmla="*/ 4374 w 10028"/>
                <a:gd name="connsiteY28" fmla="*/ 840 h 10047"/>
                <a:gd name="connsiteX29" fmla="*/ 4169 w 10028"/>
                <a:gd name="connsiteY29" fmla="*/ 823 h 10047"/>
                <a:gd name="connsiteX30" fmla="*/ 3968 w 10028"/>
                <a:gd name="connsiteY30" fmla="*/ 805 h 10047"/>
                <a:gd name="connsiteX31" fmla="*/ 3770 w 10028"/>
                <a:gd name="connsiteY31" fmla="*/ 788 h 10047"/>
                <a:gd name="connsiteX32" fmla="*/ 3385 w 10028"/>
                <a:gd name="connsiteY32" fmla="*/ 742 h 10047"/>
                <a:gd name="connsiteX33" fmla="*/ 3016 w 10028"/>
                <a:gd name="connsiteY33" fmla="*/ 693 h 10047"/>
                <a:gd name="connsiteX34" fmla="*/ 2661 w 10028"/>
                <a:gd name="connsiteY34" fmla="*/ 641 h 10047"/>
                <a:gd name="connsiteX35" fmla="*/ 2326 w 10028"/>
                <a:gd name="connsiteY35" fmla="*/ 585 h 10047"/>
                <a:gd name="connsiteX36" fmla="*/ 2006 w 10028"/>
                <a:gd name="connsiteY36" fmla="*/ 525 h 10047"/>
                <a:gd name="connsiteX37" fmla="*/ 1708 w 10028"/>
                <a:gd name="connsiteY37" fmla="*/ 462 h 10047"/>
                <a:gd name="connsiteX38" fmla="*/ 1429 w 10028"/>
                <a:gd name="connsiteY38" fmla="*/ 399 h 10047"/>
                <a:gd name="connsiteX39" fmla="*/ 1173 w 10028"/>
                <a:gd name="connsiteY39" fmla="*/ 336 h 10047"/>
                <a:gd name="connsiteX40" fmla="*/ 937 w 10028"/>
                <a:gd name="connsiteY40" fmla="*/ 277 h 10047"/>
                <a:gd name="connsiteX41" fmla="*/ 728 w 10028"/>
                <a:gd name="connsiteY41" fmla="*/ 221 h 10047"/>
                <a:gd name="connsiteX42" fmla="*/ 539 w 10028"/>
                <a:gd name="connsiteY42" fmla="*/ 168 h 10047"/>
                <a:gd name="connsiteX43" fmla="*/ 380 w 10028"/>
                <a:gd name="connsiteY43" fmla="*/ 123 h 10047"/>
                <a:gd name="connsiteX44" fmla="*/ 246 w 10028"/>
                <a:gd name="connsiteY44" fmla="*/ 81 h 10047"/>
                <a:gd name="connsiteX45" fmla="*/ 63 w 10028"/>
                <a:gd name="connsiteY45" fmla="*/ 21 h 10047"/>
                <a:gd name="connsiteX46" fmla="*/ 0 w 10028"/>
                <a:gd name="connsiteY46" fmla="*/ 0 h 10047"/>
                <a:gd name="connsiteX47" fmla="*/ 0 w 10028"/>
                <a:gd name="connsiteY47" fmla="*/ 0 h 10047"/>
                <a:gd name="connsiteX0" fmla="*/ 0 w 10028"/>
                <a:gd name="connsiteY0" fmla="*/ 0 h 10047"/>
                <a:gd name="connsiteX1" fmla="*/ 0 w 10028"/>
                <a:gd name="connsiteY1" fmla="*/ 10000 h 10047"/>
                <a:gd name="connsiteX2" fmla="*/ 10028 w 10028"/>
                <a:gd name="connsiteY2" fmla="*/ 10047 h 10047"/>
                <a:gd name="connsiteX3" fmla="*/ 10005 w 10028"/>
                <a:gd name="connsiteY3" fmla="*/ 191 h 10047"/>
                <a:gd name="connsiteX4" fmla="*/ 9890 w 10028"/>
                <a:gd name="connsiteY4" fmla="*/ 256 h 10047"/>
                <a:gd name="connsiteX5" fmla="*/ 9648 w 10028"/>
                <a:gd name="connsiteY5" fmla="*/ 326 h 10047"/>
                <a:gd name="connsiteX6" fmla="*/ 9407 w 10028"/>
                <a:gd name="connsiteY6" fmla="*/ 396 h 10047"/>
                <a:gd name="connsiteX7" fmla="*/ 9165 w 10028"/>
                <a:gd name="connsiteY7" fmla="*/ 462 h 10047"/>
                <a:gd name="connsiteX8" fmla="*/ 8926 w 10028"/>
                <a:gd name="connsiteY8" fmla="*/ 518 h 10047"/>
                <a:gd name="connsiteX9" fmla="*/ 8684 w 10028"/>
                <a:gd name="connsiteY9" fmla="*/ 571 h 10047"/>
                <a:gd name="connsiteX10" fmla="*/ 8443 w 10028"/>
                <a:gd name="connsiteY10" fmla="*/ 620 h 10047"/>
                <a:gd name="connsiteX11" fmla="*/ 8207 w 10028"/>
                <a:gd name="connsiteY11" fmla="*/ 662 h 10047"/>
                <a:gd name="connsiteX12" fmla="*/ 7967 w 10028"/>
                <a:gd name="connsiteY12" fmla="*/ 704 h 10047"/>
                <a:gd name="connsiteX13" fmla="*/ 7730 w 10028"/>
                <a:gd name="connsiteY13" fmla="*/ 739 h 10047"/>
                <a:gd name="connsiteX14" fmla="*/ 7494 w 10028"/>
                <a:gd name="connsiteY14" fmla="*/ 767 h 10047"/>
                <a:gd name="connsiteX15" fmla="*/ 7258 w 10028"/>
                <a:gd name="connsiteY15" fmla="*/ 795 h 10047"/>
                <a:gd name="connsiteX16" fmla="*/ 7025 w 10028"/>
                <a:gd name="connsiteY16" fmla="*/ 819 h 10047"/>
                <a:gd name="connsiteX17" fmla="*/ 6793 w 10028"/>
                <a:gd name="connsiteY17" fmla="*/ 837 h 10047"/>
                <a:gd name="connsiteX18" fmla="*/ 6562 w 10028"/>
                <a:gd name="connsiteY18" fmla="*/ 851 h 10047"/>
                <a:gd name="connsiteX19" fmla="*/ 6333 w 10028"/>
                <a:gd name="connsiteY19" fmla="*/ 865 h 10047"/>
                <a:gd name="connsiteX20" fmla="*/ 6107 w 10028"/>
                <a:gd name="connsiteY20" fmla="*/ 872 h 10047"/>
                <a:gd name="connsiteX21" fmla="*/ 5881 w 10028"/>
                <a:gd name="connsiteY21" fmla="*/ 879 h 10047"/>
                <a:gd name="connsiteX22" fmla="*/ 5658 w 10028"/>
                <a:gd name="connsiteY22" fmla="*/ 882 h 10047"/>
                <a:gd name="connsiteX23" fmla="*/ 5437 w 10028"/>
                <a:gd name="connsiteY23" fmla="*/ 879 h 10047"/>
                <a:gd name="connsiteX24" fmla="*/ 5219 w 10028"/>
                <a:gd name="connsiteY24" fmla="*/ 879 h 10047"/>
                <a:gd name="connsiteX25" fmla="*/ 5002 w 10028"/>
                <a:gd name="connsiteY25" fmla="*/ 872 h 10047"/>
                <a:gd name="connsiteX26" fmla="*/ 4790 w 10028"/>
                <a:gd name="connsiteY26" fmla="*/ 861 h 10047"/>
                <a:gd name="connsiteX27" fmla="*/ 4580 w 10028"/>
                <a:gd name="connsiteY27" fmla="*/ 851 h 10047"/>
                <a:gd name="connsiteX28" fmla="*/ 4374 w 10028"/>
                <a:gd name="connsiteY28" fmla="*/ 840 h 10047"/>
                <a:gd name="connsiteX29" fmla="*/ 4169 w 10028"/>
                <a:gd name="connsiteY29" fmla="*/ 823 h 10047"/>
                <a:gd name="connsiteX30" fmla="*/ 3968 w 10028"/>
                <a:gd name="connsiteY30" fmla="*/ 805 h 10047"/>
                <a:gd name="connsiteX31" fmla="*/ 3770 w 10028"/>
                <a:gd name="connsiteY31" fmla="*/ 788 h 10047"/>
                <a:gd name="connsiteX32" fmla="*/ 3385 w 10028"/>
                <a:gd name="connsiteY32" fmla="*/ 742 h 10047"/>
                <a:gd name="connsiteX33" fmla="*/ 3016 w 10028"/>
                <a:gd name="connsiteY33" fmla="*/ 693 h 10047"/>
                <a:gd name="connsiteX34" fmla="*/ 2661 w 10028"/>
                <a:gd name="connsiteY34" fmla="*/ 641 h 10047"/>
                <a:gd name="connsiteX35" fmla="*/ 2326 w 10028"/>
                <a:gd name="connsiteY35" fmla="*/ 585 h 10047"/>
                <a:gd name="connsiteX36" fmla="*/ 2006 w 10028"/>
                <a:gd name="connsiteY36" fmla="*/ 525 h 10047"/>
                <a:gd name="connsiteX37" fmla="*/ 1708 w 10028"/>
                <a:gd name="connsiteY37" fmla="*/ 462 h 10047"/>
                <a:gd name="connsiteX38" fmla="*/ 1429 w 10028"/>
                <a:gd name="connsiteY38" fmla="*/ 399 h 10047"/>
                <a:gd name="connsiteX39" fmla="*/ 1173 w 10028"/>
                <a:gd name="connsiteY39" fmla="*/ 336 h 10047"/>
                <a:gd name="connsiteX40" fmla="*/ 937 w 10028"/>
                <a:gd name="connsiteY40" fmla="*/ 277 h 10047"/>
                <a:gd name="connsiteX41" fmla="*/ 728 w 10028"/>
                <a:gd name="connsiteY41" fmla="*/ 221 h 10047"/>
                <a:gd name="connsiteX42" fmla="*/ 539 w 10028"/>
                <a:gd name="connsiteY42" fmla="*/ 168 h 10047"/>
                <a:gd name="connsiteX43" fmla="*/ 380 w 10028"/>
                <a:gd name="connsiteY43" fmla="*/ 123 h 10047"/>
                <a:gd name="connsiteX44" fmla="*/ 246 w 10028"/>
                <a:gd name="connsiteY44" fmla="*/ 81 h 10047"/>
                <a:gd name="connsiteX45" fmla="*/ 63 w 10028"/>
                <a:gd name="connsiteY45" fmla="*/ 21 h 10047"/>
                <a:gd name="connsiteX46" fmla="*/ 0 w 10028"/>
                <a:gd name="connsiteY46" fmla="*/ 0 h 10047"/>
                <a:gd name="connsiteX0" fmla="*/ 63 w 10028"/>
                <a:gd name="connsiteY0" fmla="*/ 0 h 10026"/>
                <a:gd name="connsiteX1" fmla="*/ 0 w 10028"/>
                <a:gd name="connsiteY1" fmla="*/ 9979 h 10026"/>
                <a:gd name="connsiteX2" fmla="*/ 10028 w 10028"/>
                <a:gd name="connsiteY2" fmla="*/ 10026 h 10026"/>
                <a:gd name="connsiteX3" fmla="*/ 10005 w 10028"/>
                <a:gd name="connsiteY3" fmla="*/ 170 h 10026"/>
                <a:gd name="connsiteX4" fmla="*/ 9890 w 10028"/>
                <a:gd name="connsiteY4" fmla="*/ 235 h 10026"/>
                <a:gd name="connsiteX5" fmla="*/ 9648 w 10028"/>
                <a:gd name="connsiteY5" fmla="*/ 305 h 10026"/>
                <a:gd name="connsiteX6" fmla="*/ 9407 w 10028"/>
                <a:gd name="connsiteY6" fmla="*/ 375 h 10026"/>
                <a:gd name="connsiteX7" fmla="*/ 9165 w 10028"/>
                <a:gd name="connsiteY7" fmla="*/ 441 h 10026"/>
                <a:gd name="connsiteX8" fmla="*/ 8926 w 10028"/>
                <a:gd name="connsiteY8" fmla="*/ 497 h 10026"/>
                <a:gd name="connsiteX9" fmla="*/ 8684 w 10028"/>
                <a:gd name="connsiteY9" fmla="*/ 550 h 10026"/>
                <a:gd name="connsiteX10" fmla="*/ 8443 w 10028"/>
                <a:gd name="connsiteY10" fmla="*/ 599 h 10026"/>
                <a:gd name="connsiteX11" fmla="*/ 8207 w 10028"/>
                <a:gd name="connsiteY11" fmla="*/ 641 h 10026"/>
                <a:gd name="connsiteX12" fmla="*/ 7967 w 10028"/>
                <a:gd name="connsiteY12" fmla="*/ 683 h 10026"/>
                <a:gd name="connsiteX13" fmla="*/ 7730 w 10028"/>
                <a:gd name="connsiteY13" fmla="*/ 718 h 10026"/>
                <a:gd name="connsiteX14" fmla="*/ 7494 w 10028"/>
                <a:gd name="connsiteY14" fmla="*/ 746 h 10026"/>
                <a:gd name="connsiteX15" fmla="*/ 7258 w 10028"/>
                <a:gd name="connsiteY15" fmla="*/ 774 h 10026"/>
                <a:gd name="connsiteX16" fmla="*/ 7025 w 10028"/>
                <a:gd name="connsiteY16" fmla="*/ 798 h 10026"/>
                <a:gd name="connsiteX17" fmla="*/ 6793 w 10028"/>
                <a:gd name="connsiteY17" fmla="*/ 816 h 10026"/>
                <a:gd name="connsiteX18" fmla="*/ 6562 w 10028"/>
                <a:gd name="connsiteY18" fmla="*/ 830 h 10026"/>
                <a:gd name="connsiteX19" fmla="*/ 6333 w 10028"/>
                <a:gd name="connsiteY19" fmla="*/ 844 h 10026"/>
                <a:gd name="connsiteX20" fmla="*/ 6107 w 10028"/>
                <a:gd name="connsiteY20" fmla="*/ 851 h 10026"/>
                <a:gd name="connsiteX21" fmla="*/ 5881 w 10028"/>
                <a:gd name="connsiteY21" fmla="*/ 858 h 10026"/>
                <a:gd name="connsiteX22" fmla="*/ 5658 w 10028"/>
                <a:gd name="connsiteY22" fmla="*/ 861 h 10026"/>
                <a:gd name="connsiteX23" fmla="*/ 5437 w 10028"/>
                <a:gd name="connsiteY23" fmla="*/ 858 h 10026"/>
                <a:gd name="connsiteX24" fmla="*/ 5219 w 10028"/>
                <a:gd name="connsiteY24" fmla="*/ 858 h 10026"/>
                <a:gd name="connsiteX25" fmla="*/ 5002 w 10028"/>
                <a:gd name="connsiteY25" fmla="*/ 851 h 10026"/>
                <a:gd name="connsiteX26" fmla="*/ 4790 w 10028"/>
                <a:gd name="connsiteY26" fmla="*/ 840 h 10026"/>
                <a:gd name="connsiteX27" fmla="*/ 4580 w 10028"/>
                <a:gd name="connsiteY27" fmla="*/ 830 h 10026"/>
                <a:gd name="connsiteX28" fmla="*/ 4374 w 10028"/>
                <a:gd name="connsiteY28" fmla="*/ 819 h 10026"/>
                <a:gd name="connsiteX29" fmla="*/ 4169 w 10028"/>
                <a:gd name="connsiteY29" fmla="*/ 802 h 10026"/>
                <a:gd name="connsiteX30" fmla="*/ 3968 w 10028"/>
                <a:gd name="connsiteY30" fmla="*/ 784 h 10026"/>
                <a:gd name="connsiteX31" fmla="*/ 3770 w 10028"/>
                <a:gd name="connsiteY31" fmla="*/ 767 h 10026"/>
                <a:gd name="connsiteX32" fmla="*/ 3385 w 10028"/>
                <a:gd name="connsiteY32" fmla="*/ 721 h 10026"/>
                <a:gd name="connsiteX33" fmla="*/ 3016 w 10028"/>
                <a:gd name="connsiteY33" fmla="*/ 672 h 10026"/>
                <a:gd name="connsiteX34" fmla="*/ 2661 w 10028"/>
                <a:gd name="connsiteY34" fmla="*/ 620 h 10026"/>
                <a:gd name="connsiteX35" fmla="*/ 2326 w 10028"/>
                <a:gd name="connsiteY35" fmla="*/ 564 h 10026"/>
                <a:gd name="connsiteX36" fmla="*/ 2006 w 10028"/>
                <a:gd name="connsiteY36" fmla="*/ 504 h 10026"/>
                <a:gd name="connsiteX37" fmla="*/ 1708 w 10028"/>
                <a:gd name="connsiteY37" fmla="*/ 441 h 10026"/>
                <a:gd name="connsiteX38" fmla="*/ 1429 w 10028"/>
                <a:gd name="connsiteY38" fmla="*/ 378 h 10026"/>
                <a:gd name="connsiteX39" fmla="*/ 1173 w 10028"/>
                <a:gd name="connsiteY39" fmla="*/ 315 h 10026"/>
                <a:gd name="connsiteX40" fmla="*/ 937 w 10028"/>
                <a:gd name="connsiteY40" fmla="*/ 256 h 10026"/>
                <a:gd name="connsiteX41" fmla="*/ 728 w 10028"/>
                <a:gd name="connsiteY41" fmla="*/ 200 h 10026"/>
                <a:gd name="connsiteX42" fmla="*/ 539 w 10028"/>
                <a:gd name="connsiteY42" fmla="*/ 147 h 10026"/>
                <a:gd name="connsiteX43" fmla="*/ 380 w 10028"/>
                <a:gd name="connsiteY43" fmla="*/ 102 h 10026"/>
                <a:gd name="connsiteX44" fmla="*/ 246 w 10028"/>
                <a:gd name="connsiteY44" fmla="*/ 60 h 10026"/>
                <a:gd name="connsiteX45" fmla="*/ 63 w 10028"/>
                <a:gd name="connsiteY45" fmla="*/ 0 h 10026"/>
                <a:gd name="connsiteX0" fmla="*/ 246 w 10028"/>
                <a:gd name="connsiteY0" fmla="*/ 0 h 9966"/>
                <a:gd name="connsiteX1" fmla="*/ 0 w 10028"/>
                <a:gd name="connsiteY1" fmla="*/ 9919 h 9966"/>
                <a:gd name="connsiteX2" fmla="*/ 10028 w 10028"/>
                <a:gd name="connsiteY2" fmla="*/ 9966 h 9966"/>
                <a:gd name="connsiteX3" fmla="*/ 10005 w 10028"/>
                <a:gd name="connsiteY3" fmla="*/ 110 h 9966"/>
                <a:gd name="connsiteX4" fmla="*/ 9890 w 10028"/>
                <a:gd name="connsiteY4" fmla="*/ 175 h 9966"/>
                <a:gd name="connsiteX5" fmla="*/ 9648 w 10028"/>
                <a:gd name="connsiteY5" fmla="*/ 245 h 9966"/>
                <a:gd name="connsiteX6" fmla="*/ 9407 w 10028"/>
                <a:gd name="connsiteY6" fmla="*/ 315 h 9966"/>
                <a:gd name="connsiteX7" fmla="*/ 9165 w 10028"/>
                <a:gd name="connsiteY7" fmla="*/ 381 h 9966"/>
                <a:gd name="connsiteX8" fmla="*/ 8926 w 10028"/>
                <a:gd name="connsiteY8" fmla="*/ 437 h 9966"/>
                <a:gd name="connsiteX9" fmla="*/ 8684 w 10028"/>
                <a:gd name="connsiteY9" fmla="*/ 490 h 9966"/>
                <a:gd name="connsiteX10" fmla="*/ 8443 w 10028"/>
                <a:gd name="connsiteY10" fmla="*/ 539 h 9966"/>
                <a:gd name="connsiteX11" fmla="*/ 8207 w 10028"/>
                <a:gd name="connsiteY11" fmla="*/ 581 h 9966"/>
                <a:gd name="connsiteX12" fmla="*/ 7967 w 10028"/>
                <a:gd name="connsiteY12" fmla="*/ 623 h 9966"/>
                <a:gd name="connsiteX13" fmla="*/ 7730 w 10028"/>
                <a:gd name="connsiteY13" fmla="*/ 658 h 9966"/>
                <a:gd name="connsiteX14" fmla="*/ 7494 w 10028"/>
                <a:gd name="connsiteY14" fmla="*/ 686 h 9966"/>
                <a:gd name="connsiteX15" fmla="*/ 7258 w 10028"/>
                <a:gd name="connsiteY15" fmla="*/ 714 h 9966"/>
                <a:gd name="connsiteX16" fmla="*/ 7025 w 10028"/>
                <a:gd name="connsiteY16" fmla="*/ 738 h 9966"/>
                <a:gd name="connsiteX17" fmla="*/ 6793 w 10028"/>
                <a:gd name="connsiteY17" fmla="*/ 756 h 9966"/>
                <a:gd name="connsiteX18" fmla="*/ 6562 w 10028"/>
                <a:gd name="connsiteY18" fmla="*/ 770 h 9966"/>
                <a:gd name="connsiteX19" fmla="*/ 6333 w 10028"/>
                <a:gd name="connsiteY19" fmla="*/ 784 h 9966"/>
                <a:gd name="connsiteX20" fmla="*/ 6107 w 10028"/>
                <a:gd name="connsiteY20" fmla="*/ 791 h 9966"/>
                <a:gd name="connsiteX21" fmla="*/ 5881 w 10028"/>
                <a:gd name="connsiteY21" fmla="*/ 798 h 9966"/>
                <a:gd name="connsiteX22" fmla="*/ 5658 w 10028"/>
                <a:gd name="connsiteY22" fmla="*/ 801 h 9966"/>
                <a:gd name="connsiteX23" fmla="*/ 5437 w 10028"/>
                <a:gd name="connsiteY23" fmla="*/ 798 h 9966"/>
                <a:gd name="connsiteX24" fmla="*/ 5219 w 10028"/>
                <a:gd name="connsiteY24" fmla="*/ 798 h 9966"/>
                <a:gd name="connsiteX25" fmla="*/ 5002 w 10028"/>
                <a:gd name="connsiteY25" fmla="*/ 791 h 9966"/>
                <a:gd name="connsiteX26" fmla="*/ 4790 w 10028"/>
                <a:gd name="connsiteY26" fmla="*/ 780 h 9966"/>
                <a:gd name="connsiteX27" fmla="*/ 4580 w 10028"/>
                <a:gd name="connsiteY27" fmla="*/ 770 h 9966"/>
                <a:gd name="connsiteX28" fmla="*/ 4374 w 10028"/>
                <a:gd name="connsiteY28" fmla="*/ 759 h 9966"/>
                <a:gd name="connsiteX29" fmla="*/ 4169 w 10028"/>
                <a:gd name="connsiteY29" fmla="*/ 742 h 9966"/>
                <a:gd name="connsiteX30" fmla="*/ 3968 w 10028"/>
                <a:gd name="connsiteY30" fmla="*/ 724 h 9966"/>
                <a:gd name="connsiteX31" fmla="*/ 3770 w 10028"/>
                <a:gd name="connsiteY31" fmla="*/ 707 h 9966"/>
                <a:gd name="connsiteX32" fmla="*/ 3385 w 10028"/>
                <a:gd name="connsiteY32" fmla="*/ 661 h 9966"/>
                <a:gd name="connsiteX33" fmla="*/ 3016 w 10028"/>
                <a:gd name="connsiteY33" fmla="*/ 612 h 9966"/>
                <a:gd name="connsiteX34" fmla="*/ 2661 w 10028"/>
                <a:gd name="connsiteY34" fmla="*/ 560 h 9966"/>
                <a:gd name="connsiteX35" fmla="*/ 2326 w 10028"/>
                <a:gd name="connsiteY35" fmla="*/ 504 h 9966"/>
                <a:gd name="connsiteX36" fmla="*/ 2006 w 10028"/>
                <a:gd name="connsiteY36" fmla="*/ 444 h 9966"/>
                <a:gd name="connsiteX37" fmla="*/ 1708 w 10028"/>
                <a:gd name="connsiteY37" fmla="*/ 381 h 9966"/>
                <a:gd name="connsiteX38" fmla="*/ 1429 w 10028"/>
                <a:gd name="connsiteY38" fmla="*/ 318 h 9966"/>
                <a:gd name="connsiteX39" fmla="*/ 1173 w 10028"/>
                <a:gd name="connsiteY39" fmla="*/ 255 h 9966"/>
                <a:gd name="connsiteX40" fmla="*/ 937 w 10028"/>
                <a:gd name="connsiteY40" fmla="*/ 196 h 9966"/>
                <a:gd name="connsiteX41" fmla="*/ 728 w 10028"/>
                <a:gd name="connsiteY41" fmla="*/ 140 h 9966"/>
                <a:gd name="connsiteX42" fmla="*/ 539 w 10028"/>
                <a:gd name="connsiteY42" fmla="*/ 87 h 9966"/>
                <a:gd name="connsiteX43" fmla="*/ 380 w 10028"/>
                <a:gd name="connsiteY43" fmla="*/ 42 h 9966"/>
                <a:gd name="connsiteX44" fmla="*/ 246 w 10028"/>
                <a:gd name="connsiteY44" fmla="*/ 0 h 9966"/>
                <a:gd name="connsiteX0" fmla="*/ 379 w 10000"/>
                <a:gd name="connsiteY0" fmla="*/ 0 h 9958"/>
                <a:gd name="connsiteX1" fmla="*/ 0 w 10000"/>
                <a:gd name="connsiteY1" fmla="*/ 9911 h 9958"/>
                <a:gd name="connsiteX2" fmla="*/ 10000 w 10000"/>
                <a:gd name="connsiteY2" fmla="*/ 9958 h 9958"/>
                <a:gd name="connsiteX3" fmla="*/ 9977 w 10000"/>
                <a:gd name="connsiteY3" fmla="*/ 68 h 9958"/>
                <a:gd name="connsiteX4" fmla="*/ 9862 w 10000"/>
                <a:gd name="connsiteY4" fmla="*/ 134 h 9958"/>
                <a:gd name="connsiteX5" fmla="*/ 9621 w 10000"/>
                <a:gd name="connsiteY5" fmla="*/ 204 h 9958"/>
                <a:gd name="connsiteX6" fmla="*/ 9381 w 10000"/>
                <a:gd name="connsiteY6" fmla="*/ 274 h 9958"/>
                <a:gd name="connsiteX7" fmla="*/ 9139 w 10000"/>
                <a:gd name="connsiteY7" fmla="*/ 340 h 9958"/>
                <a:gd name="connsiteX8" fmla="*/ 8901 w 10000"/>
                <a:gd name="connsiteY8" fmla="*/ 396 h 9958"/>
                <a:gd name="connsiteX9" fmla="*/ 8660 w 10000"/>
                <a:gd name="connsiteY9" fmla="*/ 450 h 9958"/>
                <a:gd name="connsiteX10" fmla="*/ 8419 w 10000"/>
                <a:gd name="connsiteY10" fmla="*/ 499 h 9958"/>
                <a:gd name="connsiteX11" fmla="*/ 8184 w 10000"/>
                <a:gd name="connsiteY11" fmla="*/ 541 h 9958"/>
                <a:gd name="connsiteX12" fmla="*/ 7945 w 10000"/>
                <a:gd name="connsiteY12" fmla="*/ 583 h 9958"/>
                <a:gd name="connsiteX13" fmla="*/ 7708 w 10000"/>
                <a:gd name="connsiteY13" fmla="*/ 618 h 9958"/>
                <a:gd name="connsiteX14" fmla="*/ 7473 w 10000"/>
                <a:gd name="connsiteY14" fmla="*/ 646 h 9958"/>
                <a:gd name="connsiteX15" fmla="*/ 7238 w 10000"/>
                <a:gd name="connsiteY15" fmla="*/ 674 h 9958"/>
                <a:gd name="connsiteX16" fmla="*/ 7005 w 10000"/>
                <a:gd name="connsiteY16" fmla="*/ 699 h 9958"/>
                <a:gd name="connsiteX17" fmla="*/ 6774 w 10000"/>
                <a:gd name="connsiteY17" fmla="*/ 717 h 9958"/>
                <a:gd name="connsiteX18" fmla="*/ 6544 w 10000"/>
                <a:gd name="connsiteY18" fmla="*/ 731 h 9958"/>
                <a:gd name="connsiteX19" fmla="*/ 6315 w 10000"/>
                <a:gd name="connsiteY19" fmla="*/ 745 h 9958"/>
                <a:gd name="connsiteX20" fmla="*/ 6090 w 10000"/>
                <a:gd name="connsiteY20" fmla="*/ 752 h 9958"/>
                <a:gd name="connsiteX21" fmla="*/ 5865 w 10000"/>
                <a:gd name="connsiteY21" fmla="*/ 759 h 9958"/>
                <a:gd name="connsiteX22" fmla="*/ 5642 w 10000"/>
                <a:gd name="connsiteY22" fmla="*/ 762 h 9958"/>
                <a:gd name="connsiteX23" fmla="*/ 5422 w 10000"/>
                <a:gd name="connsiteY23" fmla="*/ 759 h 9958"/>
                <a:gd name="connsiteX24" fmla="*/ 5204 w 10000"/>
                <a:gd name="connsiteY24" fmla="*/ 759 h 9958"/>
                <a:gd name="connsiteX25" fmla="*/ 4988 w 10000"/>
                <a:gd name="connsiteY25" fmla="*/ 752 h 9958"/>
                <a:gd name="connsiteX26" fmla="*/ 4777 w 10000"/>
                <a:gd name="connsiteY26" fmla="*/ 741 h 9958"/>
                <a:gd name="connsiteX27" fmla="*/ 4567 w 10000"/>
                <a:gd name="connsiteY27" fmla="*/ 731 h 9958"/>
                <a:gd name="connsiteX28" fmla="*/ 4362 w 10000"/>
                <a:gd name="connsiteY28" fmla="*/ 720 h 9958"/>
                <a:gd name="connsiteX29" fmla="*/ 4157 w 10000"/>
                <a:gd name="connsiteY29" fmla="*/ 703 h 9958"/>
                <a:gd name="connsiteX30" fmla="*/ 3957 w 10000"/>
                <a:gd name="connsiteY30" fmla="*/ 684 h 9958"/>
                <a:gd name="connsiteX31" fmla="*/ 3759 w 10000"/>
                <a:gd name="connsiteY31" fmla="*/ 667 h 9958"/>
                <a:gd name="connsiteX32" fmla="*/ 3376 w 10000"/>
                <a:gd name="connsiteY32" fmla="*/ 621 h 9958"/>
                <a:gd name="connsiteX33" fmla="*/ 3008 w 10000"/>
                <a:gd name="connsiteY33" fmla="*/ 572 h 9958"/>
                <a:gd name="connsiteX34" fmla="*/ 2654 w 10000"/>
                <a:gd name="connsiteY34" fmla="*/ 520 h 9958"/>
                <a:gd name="connsiteX35" fmla="*/ 2320 w 10000"/>
                <a:gd name="connsiteY35" fmla="*/ 464 h 9958"/>
                <a:gd name="connsiteX36" fmla="*/ 2000 w 10000"/>
                <a:gd name="connsiteY36" fmla="*/ 404 h 9958"/>
                <a:gd name="connsiteX37" fmla="*/ 1703 w 10000"/>
                <a:gd name="connsiteY37" fmla="*/ 340 h 9958"/>
                <a:gd name="connsiteX38" fmla="*/ 1425 w 10000"/>
                <a:gd name="connsiteY38" fmla="*/ 277 h 9958"/>
                <a:gd name="connsiteX39" fmla="*/ 1170 w 10000"/>
                <a:gd name="connsiteY39" fmla="*/ 214 h 9958"/>
                <a:gd name="connsiteX40" fmla="*/ 934 w 10000"/>
                <a:gd name="connsiteY40" fmla="*/ 155 h 9958"/>
                <a:gd name="connsiteX41" fmla="*/ 726 w 10000"/>
                <a:gd name="connsiteY41" fmla="*/ 98 h 9958"/>
                <a:gd name="connsiteX42" fmla="*/ 537 w 10000"/>
                <a:gd name="connsiteY42" fmla="*/ 45 h 9958"/>
                <a:gd name="connsiteX43" fmla="*/ 379 w 10000"/>
                <a:gd name="connsiteY43" fmla="*/ 0 h 9958"/>
                <a:gd name="connsiteX0" fmla="*/ 537 w 10000"/>
                <a:gd name="connsiteY0" fmla="*/ 0 h 9955"/>
                <a:gd name="connsiteX1" fmla="*/ 0 w 10000"/>
                <a:gd name="connsiteY1" fmla="*/ 9908 h 9955"/>
                <a:gd name="connsiteX2" fmla="*/ 10000 w 10000"/>
                <a:gd name="connsiteY2" fmla="*/ 9955 h 9955"/>
                <a:gd name="connsiteX3" fmla="*/ 9977 w 10000"/>
                <a:gd name="connsiteY3" fmla="*/ 23 h 9955"/>
                <a:gd name="connsiteX4" fmla="*/ 9862 w 10000"/>
                <a:gd name="connsiteY4" fmla="*/ 90 h 9955"/>
                <a:gd name="connsiteX5" fmla="*/ 9621 w 10000"/>
                <a:gd name="connsiteY5" fmla="*/ 160 h 9955"/>
                <a:gd name="connsiteX6" fmla="*/ 9381 w 10000"/>
                <a:gd name="connsiteY6" fmla="*/ 230 h 9955"/>
                <a:gd name="connsiteX7" fmla="*/ 9139 w 10000"/>
                <a:gd name="connsiteY7" fmla="*/ 296 h 9955"/>
                <a:gd name="connsiteX8" fmla="*/ 8901 w 10000"/>
                <a:gd name="connsiteY8" fmla="*/ 353 h 9955"/>
                <a:gd name="connsiteX9" fmla="*/ 8660 w 10000"/>
                <a:gd name="connsiteY9" fmla="*/ 407 h 9955"/>
                <a:gd name="connsiteX10" fmla="*/ 8419 w 10000"/>
                <a:gd name="connsiteY10" fmla="*/ 456 h 9955"/>
                <a:gd name="connsiteX11" fmla="*/ 8184 w 10000"/>
                <a:gd name="connsiteY11" fmla="*/ 498 h 9955"/>
                <a:gd name="connsiteX12" fmla="*/ 7945 w 10000"/>
                <a:gd name="connsiteY12" fmla="*/ 540 h 9955"/>
                <a:gd name="connsiteX13" fmla="*/ 7708 w 10000"/>
                <a:gd name="connsiteY13" fmla="*/ 576 h 9955"/>
                <a:gd name="connsiteX14" fmla="*/ 7473 w 10000"/>
                <a:gd name="connsiteY14" fmla="*/ 604 h 9955"/>
                <a:gd name="connsiteX15" fmla="*/ 7238 w 10000"/>
                <a:gd name="connsiteY15" fmla="*/ 632 h 9955"/>
                <a:gd name="connsiteX16" fmla="*/ 7005 w 10000"/>
                <a:gd name="connsiteY16" fmla="*/ 657 h 9955"/>
                <a:gd name="connsiteX17" fmla="*/ 6774 w 10000"/>
                <a:gd name="connsiteY17" fmla="*/ 675 h 9955"/>
                <a:gd name="connsiteX18" fmla="*/ 6544 w 10000"/>
                <a:gd name="connsiteY18" fmla="*/ 689 h 9955"/>
                <a:gd name="connsiteX19" fmla="*/ 6315 w 10000"/>
                <a:gd name="connsiteY19" fmla="*/ 703 h 9955"/>
                <a:gd name="connsiteX20" fmla="*/ 6090 w 10000"/>
                <a:gd name="connsiteY20" fmla="*/ 710 h 9955"/>
                <a:gd name="connsiteX21" fmla="*/ 5865 w 10000"/>
                <a:gd name="connsiteY21" fmla="*/ 717 h 9955"/>
                <a:gd name="connsiteX22" fmla="*/ 5642 w 10000"/>
                <a:gd name="connsiteY22" fmla="*/ 720 h 9955"/>
                <a:gd name="connsiteX23" fmla="*/ 5422 w 10000"/>
                <a:gd name="connsiteY23" fmla="*/ 717 h 9955"/>
                <a:gd name="connsiteX24" fmla="*/ 5204 w 10000"/>
                <a:gd name="connsiteY24" fmla="*/ 717 h 9955"/>
                <a:gd name="connsiteX25" fmla="*/ 4988 w 10000"/>
                <a:gd name="connsiteY25" fmla="*/ 710 h 9955"/>
                <a:gd name="connsiteX26" fmla="*/ 4777 w 10000"/>
                <a:gd name="connsiteY26" fmla="*/ 699 h 9955"/>
                <a:gd name="connsiteX27" fmla="*/ 4567 w 10000"/>
                <a:gd name="connsiteY27" fmla="*/ 689 h 9955"/>
                <a:gd name="connsiteX28" fmla="*/ 4362 w 10000"/>
                <a:gd name="connsiteY28" fmla="*/ 678 h 9955"/>
                <a:gd name="connsiteX29" fmla="*/ 4157 w 10000"/>
                <a:gd name="connsiteY29" fmla="*/ 661 h 9955"/>
                <a:gd name="connsiteX30" fmla="*/ 3957 w 10000"/>
                <a:gd name="connsiteY30" fmla="*/ 642 h 9955"/>
                <a:gd name="connsiteX31" fmla="*/ 3759 w 10000"/>
                <a:gd name="connsiteY31" fmla="*/ 625 h 9955"/>
                <a:gd name="connsiteX32" fmla="*/ 3376 w 10000"/>
                <a:gd name="connsiteY32" fmla="*/ 579 h 9955"/>
                <a:gd name="connsiteX33" fmla="*/ 3008 w 10000"/>
                <a:gd name="connsiteY33" fmla="*/ 529 h 9955"/>
                <a:gd name="connsiteX34" fmla="*/ 2654 w 10000"/>
                <a:gd name="connsiteY34" fmla="*/ 477 h 9955"/>
                <a:gd name="connsiteX35" fmla="*/ 2320 w 10000"/>
                <a:gd name="connsiteY35" fmla="*/ 421 h 9955"/>
                <a:gd name="connsiteX36" fmla="*/ 2000 w 10000"/>
                <a:gd name="connsiteY36" fmla="*/ 361 h 9955"/>
                <a:gd name="connsiteX37" fmla="*/ 1703 w 10000"/>
                <a:gd name="connsiteY37" fmla="*/ 296 h 9955"/>
                <a:gd name="connsiteX38" fmla="*/ 1425 w 10000"/>
                <a:gd name="connsiteY38" fmla="*/ 233 h 9955"/>
                <a:gd name="connsiteX39" fmla="*/ 1170 w 10000"/>
                <a:gd name="connsiteY39" fmla="*/ 170 h 9955"/>
                <a:gd name="connsiteX40" fmla="*/ 934 w 10000"/>
                <a:gd name="connsiteY40" fmla="*/ 111 h 9955"/>
                <a:gd name="connsiteX41" fmla="*/ 726 w 10000"/>
                <a:gd name="connsiteY41" fmla="*/ 53 h 9955"/>
                <a:gd name="connsiteX42" fmla="*/ 537 w 10000"/>
                <a:gd name="connsiteY42" fmla="*/ 0 h 9955"/>
                <a:gd name="connsiteX0" fmla="*/ 726 w 10000"/>
                <a:gd name="connsiteY0" fmla="*/ 30 h 9977"/>
                <a:gd name="connsiteX1" fmla="*/ 0 w 10000"/>
                <a:gd name="connsiteY1" fmla="*/ 9930 h 9977"/>
                <a:gd name="connsiteX2" fmla="*/ 10000 w 10000"/>
                <a:gd name="connsiteY2" fmla="*/ 9977 h 9977"/>
                <a:gd name="connsiteX3" fmla="*/ 9977 w 10000"/>
                <a:gd name="connsiteY3" fmla="*/ 0 h 9977"/>
                <a:gd name="connsiteX4" fmla="*/ 9862 w 10000"/>
                <a:gd name="connsiteY4" fmla="*/ 67 h 9977"/>
                <a:gd name="connsiteX5" fmla="*/ 9621 w 10000"/>
                <a:gd name="connsiteY5" fmla="*/ 138 h 9977"/>
                <a:gd name="connsiteX6" fmla="*/ 9381 w 10000"/>
                <a:gd name="connsiteY6" fmla="*/ 208 h 9977"/>
                <a:gd name="connsiteX7" fmla="*/ 9139 w 10000"/>
                <a:gd name="connsiteY7" fmla="*/ 274 h 9977"/>
                <a:gd name="connsiteX8" fmla="*/ 8901 w 10000"/>
                <a:gd name="connsiteY8" fmla="*/ 332 h 9977"/>
                <a:gd name="connsiteX9" fmla="*/ 8660 w 10000"/>
                <a:gd name="connsiteY9" fmla="*/ 386 h 9977"/>
                <a:gd name="connsiteX10" fmla="*/ 8419 w 10000"/>
                <a:gd name="connsiteY10" fmla="*/ 435 h 9977"/>
                <a:gd name="connsiteX11" fmla="*/ 8184 w 10000"/>
                <a:gd name="connsiteY11" fmla="*/ 477 h 9977"/>
                <a:gd name="connsiteX12" fmla="*/ 7945 w 10000"/>
                <a:gd name="connsiteY12" fmla="*/ 519 h 9977"/>
                <a:gd name="connsiteX13" fmla="*/ 7708 w 10000"/>
                <a:gd name="connsiteY13" fmla="*/ 556 h 9977"/>
                <a:gd name="connsiteX14" fmla="*/ 7473 w 10000"/>
                <a:gd name="connsiteY14" fmla="*/ 584 h 9977"/>
                <a:gd name="connsiteX15" fmla="*/ 7238 w 10000"/>
                <a:gd name="connsiteY15" fmla="*/ 612 h 9977"/>
                <a:gd name="connsiteX16" fmla="*/ 7005 w 10000"/>
                <a:gd name="connsiteY16" fmla="*/ 637 h 9977"/>
                <a:gd name="connsiteX17" fmla="*/ 6774 w 10000"/>
                <a:gd name="connsiteY17" fmla="*/ 655 h 9977"/>
                <a:gd name="connsiteX18" fmla="*/ 6544 w 10000"/>
                <a:gd name="connsiteY18" fmla="*/ 669 h 9977"/>
                <a:gd name="connsiteX19" fmla="*/ 6315 w 10000"/>
                <a:gd name="connsiteY19" fmla="*/ 683 h 9977"/>
                <a:gd name="connsiteX20" fmla="*/ 6090 w 10000"/>
                <a:gd name="connsiteY20" fmla="*/ 690 h 9977"/>
                <a:gd name="connsiteX21" fmla="*/ 5865 w 10000"/>
                <a:gd name="connsiteY21" fmla="*/ 697 h 9977"/>
                <a:gd name="connsiteX22" fmla="*/ 5642 w 10000"/>
                <a:gd name="connsiteY22" fmla="*/ 700 h 9977"/>
                <a:gd name="connsiteX23" fmla="*/ 5422 w 10000"/>
                <a:gd name="connsiteY23" fmla="*/ 697 h 9977"/>
                <a:gd name="connsiteX24" fmla="*/ 5204 w 10000"/>
                <a:gd name="connsiteY24" fmla="*/ 697 h 9977"/>
                <a:gd name="connsiteX25" fmla="*/ 4988 w 10000"/>
                <a:gd name="connsiteY25" fmla="*/ 690 h 9977"/>
                <a:gd name="connsiteX26" fmla="*/ 4777 w 10000"/>
                <a:gd name="connsiteY26" fmla="*/ 679 h 9977"/>
                <a:gd name="connsiteX27" fmla="*/ 4567 w 10000"/>
                <a:gd name="connsiteY27" fmla="*/ 669 h 9977"/>
                <a:gd name="connsiteX28" fmla="*/ 4362 w 10000"/>
                <a:gd name="connsiteY28" fmla="*/ 658 h 9977"/>
                <a:gd name="connsiteX29" fmla="*/ 4157 w 10000"/>
                <a:gd name="connsiteY29" fmla="*/ 641 h 9977"/>
                <a:gd name="connsiteX30" fmla="*/ 3957 w 10000"/>
                <a:gd name="connsiteY30" fmla="*/ 622 h 9977"/>
                <a:gd name="connsiteX31" fmla="*/ 3759 w 10000"/>
                <a:gd name="connsiteY31" fmla="*/ 605 h 9977"/>
                <a:gd name="connsiteX32" fmla="*/ 3376 w 10000"/>
                <a:gd name="connsiteY32" fmla="*/ 559 h 9977"/>
                <a:gd name="connsiteX33" fmla="*/ 3008 w 10000"/>
                <a:gd name="connsiteY33" fmla="*/ 508 h 9977"/>
                <a:gd name="connsiteX34" fmla="*/ 2654 w 10000"/>
                <a:gd name="connsiteY34" fmla="*/ 456 h 9977"/>
                <a:gd name="connsiteX35" fmla="*/ 2320 w 10000"/>
                <a:gd name="connsiteY35" fmla="*/ 400 h 9977"/>
                <a:gd name="connsiteX36" fmla="*/ 2000 w 10000"/>
                <a:gd name="connsiteY36" fmla="*/ 340 h 9977"/>
                <a:gd name="connsiteX37" fmla="*/ 1703 w 10000"/>
                <a:gd name="connsiteY37" fmla="*/ 274 h 9977"/>
                <a:gd name="connsiteX38" fmla="*/ 1425 w 10000"/>
                <a:gd name="connsiteY38" fmla="*/ 211 h 9977"/>
                <a:gd name="connsiteX39" fmla="*/ 1170 w 10000"/>
                <a:gd name="connsiteY39" fmla="*/ 148 h 9977"/>
                <a:gd name="connsiteX40" fmla="*/ 934 w 10000"/>
                <a:gd name="connsiteY40" fmla="*/ 89 h 9977"/>
                <a:gd name="connsiteX41" fmla="*/ 726 w 10000"/>
                <a:gd name="connsiteY41" fmla="*/ 30 h 9977"/>
                <a:gd name="connsiteX0" fmla="*/ 618 w 10000"/>
                <a:gd name="connsiteY0" fmla="*/ 0 h 10041"/>
                <a:gd name="connsiteX1" fmla="*/ 0 w 10000"/>
                <a:gd name="connsiteY1" fmla="*/ 9994 h 10041"/>
                <a:gd name="connsiteX2" fmla="*/ 10000 w 10000"/>
                <a:gd name="connsiteY2" fmla="*/ 10041 h 10041"/>
                <a:gd name="connsiteX3" fmla="*/ 9977 w 10000"/>
                <a:gd name="connsiteY3" fmla="*/ 41 h 10041"/>
                <a:gd name="connsiteX4" fmla="*/ 9862 w 10000"/>
                <a:gd name="connsiteY4" fmla="*/ 108 h 10041"/>
                <a:gd name="connsiteX5" fmla="*/ 9621 w 10000"/>
                <a:gd name="connsiteY5" fmla="*/ 179 h 10041"/>
                <a:gd name="connsiteX6" fmla="*/ 9381 w 10000"/>
                <a:gd name="connsiteY6" fmla="*/ 249 h 10041"/>
                <a:gd name="connsiteX7" fmla="*/ 9139 w 10000"/>
                <a:gd name="connsiteY7" fmla="*/ 316 h 10041"/>
                <a:gd name="connsiteX8" fmla="*/ 8901 w 10000"/>
                <a:gd name="connsiteY8" fmla="*/ 374 h 10041"/>
                <a:gd name="connsiteX9" fmla="*/ 8660 w 10000"/>
                <a:gd name="connsiteY9" fmla="*/ 428 h 10041"/>
                <a:gd name="connsiteX10" fmla="*/ 8419 w 10000"/>
                <a:gd name="connsiteY10" fmla="*/ 477 h 10041"/>
                <a:gd name="connsiteX11" fmla="*/ 8184 w 10000"/>
                <a:gd name="connsiteY11" fmla="*/ 519 h 10041"/>
                <a:gd name="connsiteX12" fmla="*/ 7945 w 10000"/>
                <a:gd name="connsiteY12" fmla="*/ 561 h 10041"/>
                <a:gd name="connsiteX13" fmla="*/ 7708 w 10000"/>
                <a:gd name="connsiteY13" fmla="*/ 598 h 10041"/>
                <a:gd name="connsiteX14" fmla="*/ 7473 w 10000"/>
                <a:gd name="connsiteY14" fmla="*/ 626 h 10041"/>
                <a:gd name="connsiteX15" fmla="*/ 7238 w 10000"/>
                <a:gd name="connsiteY15" fmla="*/ 654 h 10041"/>
                <a:gd name="connsiteX16" fmla="*/ 7005 w 10000"/>
                <a:gd name="connsiteY16" fmla="*/ 679 h 10041"/>
                <a:gd name="connsiteX17" fmla="*/ 6774 w 10000"/>
                <a:gd name="connsiteY17" fmla="*/ 698 h 10041"/>
                <a:gd name="connsiteX18" fmla="*/ 6544 w 10000"/>
                <a:gd name="connsiteY18" fmla="*/ 712 h 10041"/>
                <a:gd name="connsiteX19" fmla="*/ 6315 w 10000"/>
                <a:gd name="connsiteY19" fmla="*/ 726 h 10041"/>
                <a:gd name="connsiteX20" fmla="*/ 6090 w 10000"/>
                <a:gd name="connsiteY20" fmla="*/ 733 h 10041"/>
                <a:gd name="connsiteX21" fmla="*/ 5865 w 10000"/>
                <a:gd name="connsiteY21" fmla="*/ 740 h 10041"/>
                <a:gd name="connsiteX22" fmla="*/ 5642 w 10000"/>
                <a:gd name="connsiteY22" fmla="*/ 743 h 10041"/>
                <a:gd name="connsiteX23" fmla="*/ 5422 w 10000"/>
                <a:gd name="connsiteY23" fmla="*/ 740 h 10041"/>
                <a:gd name="connsiteX24" fmla="*/ 5204 w 10000"/>
                <a:gd name="connsiteY24" fmla="*/ 740 h 10041"/>
                <a:gd name="connsiteX25" fmla="*/ 4988 w 10000"/>
                <a:gd name="connsiteY25" fmla="*/ 733 h 10041"/>
                <a:gd name="connsiteX26" fmla="*/ 4777 w 10000"/>
                <a:gd name="connsiteY26" fmla="*/ 722 h 10041"/>
                <a:gd name="connsiteX27" fmla="*/ 4567 w 10000"/>
                <a:gd name="connsiteY27" fmla="*/ 712 h 10041"/>
                <a:gd name="connsiteX28" fmla="*/ 4362 w 10000"/>
                <a:gd name="connsiteY28" fmla="*/ 701 h 10041"/>
                <a:gd name="connsiteX29" fmla="*/ 4157 w 10000"/>
                <a:gd name="connsiteY29" fmla="*/ 683 h 10041"/>
                <a:gd name="connsiteX30" fmla="*/ 3957 w 10000"/>
                <a:gd name="connsiteY30" fmla="*/ 664 h 10041"/>
                <a:gd name="connsiteX31" fmla="*/ 3759 w 10000"/>
                <a:gd name="connsiteY31" fmla="*/ 647 h 10041"/>
                <a:gd name="connsiteX32" fmla="*/ 3376 w 10000"/>
                <a:gd name="connsiteY32" fmla="*/ 601 h 10041"/>
                <a:gd name="connsiteX33" fmla="*/ 3008 w 10000"/>
                <a:gd name="connsiteY33" fmla="*/ 550 h 10041"/>
                <a:gd name="connsiteX34" fmla="*/ 2654 w 10000"/>
                <a:gd name="connsiteY34" fmla="*/ 498 h 10041"/>
                <a:gd name="connsiteX35" fmla="*/ 2320 w 10000"/>
                <a:gd name="connsiteY35" fmla="*/ 442 h 10041"/>
                <a:gd name="connsiteX36" fmla="*/ 2000 w 10000"/>
                <a:gd name="connsiteY36" fmla="*/ 382 h 10041"/>
                <a:gd name="connsiteX37" fmla="*/ 1703 w 10000"/>
                <a:gd name="connsiteY37" fmla="*/ 316 h 10041"/>
                <a:gd name="connsiteX38" fmla="*/ 1425 w 10000"/>
                <a:gd name="connsiteY38" fmla="*/ 252 h 10041"/>
                <a:gd name="connsiteX39" fmla="*/ 1170 w 10000"/>
                <a:gd name="connsiteY39" fmla="*/ 189 h 10041"/>
                <a:gd name="connsiteX40" fmla="*/ 934 w 10000"/>
                <a:gd name="connsiteY40" fmla="*/ 130 h 10041"/>
                <a:gd name="connsiteX41" fmla="*/ 618 w 10000"/>
                <a:gd name="connsiteY41" fmla="*/ 0 h 10041"/>
                <a:gd name="connsiteX0" fmla="*/ 0 w 9382"/>
                <a:gd name="connsiteY0" fmla="*/ 0 h 10065"/>
                <a:gd name="connsiteX1" fmla="*/ 29 w 9382"/>
                <a:gd name="connsiteY1" fmla="*/ 10065 h 10065"/>
                <a:gd name="connsiteX2" fmla="*/ 9382 w 9382"/>
                <a:gd name="connsiteY2" fmla="*/ 10041 h 10065"/>
                <a:gd name="connsiteX3" fmla="*/ 9359 w 9382"/>
                <a:gd name="connsiteY3" fmla="*/ 41 h 10065"/>
                <a:gd name="connsiteX4" fmla="*/ 9244 w 9382"/>
                <a:gd name="connsiteY4" fmla="*/ 108 h 10065"/>
                <a:gd name="connsiteX5" fmla="*/ 9003 w 9382"/>
                <a:gd name="connsiteY5" fmla="*/ 179 h 10065"/>
                <a:gd name="connsiteX6" fmla="*/ 8763 w 9382"/>
                <a:gd name="connsiteY6" fmla="*/ 249 h 10065"/>
                <a:gd name="connsiteX7" fmla="*/ 8521 w 9382"/>
                <a:gd name="connsiteY7" fmla="*/ 316 h 10065"/>
                <a:gd name="connsiteX8" fmla="*/ 8283 w 9382"/>
                <a:gd name="connsiteY8" fmla="*/ 374 h 10065"/>
                <a:gd name="connsiteX9" fmla="*/ 8042 w 9382"/>
                <a:gd name="connsiteY9" fmla="*/ 428 h 10065"/>
                <a:gd name="connsiteX10" fmla="*/ 7801 w 9382"/>
                <a:gd name="connsiteY10" fmla="*/ 477 h 10065"/>
                <a:gd name="connsiteX11" fmla="*/ 7566 w 9382"/>
                <a:gd name="connsiteY11" fmla="*/ 519 h 10065"/>
                <a:gd name="connsiteX12" fmla="*/ 7327 w 9382"/>
                <a:gd name="connsiteY12" fmla="*/ 561 h 10065"/>
                <a:gd name="connsiteX13" fmla="*/ 7090 w 9382"/>
                <a:gd name="connsiteY13" fmla="*/ 598 h 10065"/>
                <a:gd name="connsiteX14" fmla="*/ 6855 w 9382"/>
                <a:gd name="connsiteY14" fmla="*/ 626 h 10065"/>
                <a:gd name="connsiteX15" fmla="*/ 6620 w 9382"/>
                <a:gd name="connsiteY15" fmla="*/ 654 h 10065"/>
                <a:gd name="connsiteX16" fmla="*/ 6387 w 9382"/>
                <a:gd name="connsiteY16" fmla="*/ 679 h 10065"/>
                <a:gd name="connsiteX17" fmla="*/ 6156 w 9382"/>
                <a:gd name="connsiteY17" fmla="*/ 698 h 10065"/>
                <a:gd name="connsiteX18" fmla="*/ 5926 w 9382"/>
                <a:gd name="connsiteY18" fmla="*/ 712 h 10065"/>
                <a:gd name="connsiteX19" fmla="*/ 5697 w 9382"/>
                <a:gd name="connsiteY19" fmla="*/ 726 h 10065"/>
                <a:gd name="connsiteX20" fmla="*/ 5472 w 9382"/>
                <a:gd name="connsiteY20" fmla="*/ 733 h 10065"/>
                <a:gd name="connsiteX21" fmla="*/ 5247 w 9382"/>
                <a:gd name="connsiteY21" fmla="*/ 740 h 10065"/>
                <a:gd name="connsiteX22" fmla="*/ 5024 w 9382"/>
                <a:gd name="connsiteY22" fmla="*/ 743 h 10065"/>
                <a:gd name="connsiteX23" fmla="*/ 4804 w 9382"/>
                <a:gd name="connsiteY23" fmla="*/ 740 h 10065"/>
                <a:gd name="connsiteX24" fmla="*/ 4586 w 9382"/>
                <a:gd name="connsiteY24" fmla="*/ 740 h 10065"/>
                <a:gd name="connsiteX25" fmla="*/ 4370 w 9382"/>
                <a:gd name="connsiteY25" fmla="*/ 733 h 10065"/>
                <a:gd name="connsiteX26" fmla="*/ 4159 w 9382"/>
                <a:gd name="connsiteY26" fmla="*/ 722 h 10065"/>
                <a:gd name="connsiteX27" fmla="*/ 3949 w 9382"/>
                <a:gd name="connsiteY27" fmla="*/ 712 h 10065"/>
                <a:gd name="connsiteX28" fmla="*/ 3744 w 9382"/>
                <a:gd name="connsiteY28" fmla="*/ 701 h 10065"/>
                <a:gd name="connsiteX29" fmla="*/ 3539 w 9382"/>
                <a:gd name="connsiteY29" fmla="*/ 683 h 10065"/>
                <a:gd name="connsiteX30" fmla="*/ 3339 w 9382"/>
                <a:gd name="connsiteY30" fmla="*/ 664 h 10065"/>
                <a:gd name="connsiteX31" fmla="*/ 3141 w 9382"/>
                <a:gd name="connsiteY31" fmla="*/ 647 h 10065"/>
                <a:gd name="connsiteX32" fmla="*/ 2758 w 9382"/>
                <a:gd name="connsiteY32" fmla="*/ 601 h 10065"/>
                <a:gd name="connsiteX33" fmla="*/ 2390 w 9382"/>
                <a:gd name="connsiteY33" fmla="*/ 550 h 10065"/>
                <a:gd name="connsiteX34" fmla="*/ 2036 w 9382"/>
                <a:gd name="connsiteY34" fmla="*/ 498 h 10065"/>
                <a:gd name="connsiteX35" fmla="*/ 1702 w 9382"/>
                <a:gd name="connsiteY35" fmla="*/ 442 h 10065"/>
                <a:gd name="connsiteX36" fmla="*/ 1382 w 9382"/>
                <a:gd name="connsiteY36" fmla="*/ 382 h 10065"/>
                <a:gd name="connsiteX37" fmla="*/ 1085 w 9382"/>
                <a:gd name="connsiteY37" fmla="*/ 316 h 10065"/>
                <a:gd name="connsiteX38" fmla="*/ 807 w 9382"/>
                <a:gd name="connsiteY38" fmla="*/ 252 h 10065"/>
                <a:gd name="connsiteX39" fmla="*/ 552 w 9382"/>
                <a:gd name="connsiteY39" fmla="*/ 189 h 10065"/>
                <a:gd name="connsiteX40" fmla="*/ 316 w 9382"/>
                <a:gd name="connsiteY40" fmla="*/ 130 h 10065"/>
                <a:gd name="connsiteX41" fmla="*/ 0 w 9382"/>
                <a:gd name="connsiteY41" fmla="*/ 0 h 10065"/>
                <a:gd name="connsiteX0" fmla="*/ 0 w 10000"/>
                <a:gd name="connsiteY0" fmla="*/ 0 h 10000"/>
                <a:gd name="connsiteX1" fmla="*/ 20 w 10000"/>
                <a:gd name="connsiteY1" fmla="*/ 10000 h 10000"/>
                <a:gd name="connsiteX2" fmla="*/ 10000 w 10000"/>
                <a:gd name="connsiteY2" fmla="*/ 9976 h 10000"/>
                <a:gd name="connsiteX3" fmla="*/ 9975 w 10000"/>
                <a:gd name="connsiteY3" fmla="*/ 41 h 10000"/>
                <a:gd name="connsiteX4" fmla="*/ 9853 w 10000"/>
                <a:gd name="connsiteY4" fmla="*/ 107 h 10000"/>
                <a:gd name="connsiteX5" fmla="*/ 9596 w 10000"/>
                <a:gd name="connsiteY5" fmla="*/ 178 h 10000"/>
                <a:gd name="connsiteX6" fmla="*/ 9340 w 10000"/>
                <a:gd name="connsiteY6" fmla="*/ 247 h 10000"/>
                <a:gd name="connsiteX7" fmla="*/ 9082 w 10000"/>
                <a:gd name="connsiteY7" fmla="*/ 314 h 10000"/>
                <a:gd name="connsiteX8" fmla="*/ 8829 w 10000"/>
                <a:gd name="connsiteY8" fmla="*/ 372 h 10000"/>
                <a:gd name="connsiteX9" fmla="*/ 8572 w 10000"/>
                <a:gd name="connsiteY9" fmla="*/ 425 h 10000"/>
                <a:gd name="connsiteX10" fmla="*/ 8315 w 10000"/>
                <a:gd name="connsiteY10" fmla="*/ 474 h 10000"/>
                <a:gd name="connsiteX11" fmla="*/ 8064 w 10000"/>
                <a:gd name="connsiteY11" fmla="*/ 516 h 10000"/>
                <a:gd name="connsiteX12" fmla="*/ 7810 w 10000"/>
                <a:gd name="connsiteY12" fmla="*/ 557 h 10000"/>
                <a:gd name="connsiteX13" fmla="*/ 7557 w 10000"/>
                <a:gd name="connsiteY13" fmla="*/ 594 h 10000"/>
                <a:gd name="connsiteX14" fmla="*/ 7307 w 10000"/>
                <a:gd name="connsiteY14" fmla="*/ 622 h 10000"/>
                <a:gd name="connsiteX15" fmla="*/ 7056 w 10000"/>
                <a:gd name="connsiteY15" fmla="*/ 650 h 10000"/>
                <a:gd name="connsiteX16" fmla="*/ 6808 w 10000"/>
                <a:gd name="connsiteY16" fmla="*/ 675 h 10000"/>
                <a:gd name="connsiteX17" fmla="*/ 6562 w 10000"/>
                <a:gd name="connsiteY17" fmla="*/ 693 h 10000"/>
                <a:gd name="connsiteX18" fmla="*/ 6316 w 10000"/>
                <a:gd name="connsiteY18" fmla="*/ 707 h 10000"/>
                <a:gd name="connsiteX19" fmla="*/ 6072 w 10000"/>
                <a:gd name="connsiteY19" fmla="*/ 721 h 10000"/>
                <a:gd name="connsiteX20" fmla="*/ 5832 w 10000"/>
                <a:gd name="connsiteY20" fmla="*/ 728 h 10000"/>
                <a:gd name="connsiteX21" fmla="*/ 5593 w 10000"/>
                <a:gd name="connsiteY21" fmla="*/ 735 h 10000"/>
                <a:gd name="connsiteX22" fmla="*/ 5355 w 10000"/>
                <a:gd name="connsiteY22" fmla="*/ 738 h 10000"/>
                <a:gd name="connsiteX23" fmla="*/ 5120 w 10000"/>
                <a:gd name="connsiteY23" fmla="*/ 735 h 10000"/>
                <a:gd name="connsiteX24" fmla="*/ 4888 w 10000"/>
                <a:gd name="connsiteY24" fmla="*/ 735 h 10000"/>
                <a:gd name="connsiteX25" fmla="*/ 4658 w 10000"/>
                <a:gd name="connsiteY25" fmla="*/ 728 h 10000"/>
                <a:gd name="connsiteX26" fmla="*/ 4433 w 10000"/>
                <a:gd name="connsiteY26" fmla="*/ 717 h 10000"/>
                <a:gd name="connsiteX27" fmla="*/ 4209 w 10000"/>
                <a:gd name="connsiteY27" fmla="*/ 707 h 10000"/>
                <a:gd name="connsiteX28" fmla="*/ 3991 w 10000"/>
                <a:gd name="connsiteY28" fmla="*/ 696 h 10000"/>
                <a:gd name="connsiteX29" fmla="*/ 3772 w 10000"/>
                <a:gd name="connsiteY29" fmla="*/ 679 h 10000"/>
                <a:gd name="connsiteX30" fmla="*/ 3559 w 10000"/>
                <a:gd name="connsiteY30" fmla="*/ 660 h 10000"/>
                <a:gd name="connsiteX31" fmla="*/ 3348 w 10000"/>
                <a:gd name="connsiteY31" fmla="*/ 643 h 10000"/>
                <a:gd name="connsiteX32" fmla="*/ 2940 w 10000"/>
                <a:gd name="connsiteY32" fmla="*/ 597 h 10000"/>
                <a:gd name="connsiteX33" fmla="*/ 2547 w 10000"/>
                <a:gd name="connsiteY33" fmla="*/ 546 h 10000"/>
                <a:gd name="connsiteX34" fmla="*/ 2170 w 10000"/>
                <a:gd name="connsiteY34" fmla="*/ 495 h 10000"/>
                <a:gd name="connsiteX35" fmla="*/ 1814 w 10000"/>
                <a:gd name="connsiteY35" fmla="*/ 439 h 10000"/>
                <a:gd name="connsiteX36" fmla="*/ 1473 w 10000"/>
                <a:gd name="connsiteY36" fmla="*/ 380 h 10000"/>
                <a:gd name="connsiteX37" fmla="*/ 1156 w 10000"/>
                <a:gd name="connsiteY37" fmla="*/ 314 h 10000"/>
                <a:gd name="connsiteX38" fmla="*/ 860 w 10000"/>
                <a:gd name="connsiteY38" fmla="*/ 250 h 10000"/>
                <a:gd name="connsiteX39" fmla="*/ 588 w 10000"/>
                <a:gd name="connsiteY39" fmla="*/ 188 h 10000"/>
                <a:gd name="connsiteX40" fmla="*/ 337 w 10000"/>
                <a:gd name="connsiteY40" fmla="*/ 129 h 10000"/>
                <a:gd name="connsiteX41" fmla="*/ 0 w 10000"/>
                <a:gd name="connsiteY41" fmla="*/ 0 h 10000"/>
                <a:gd name="connsiteX0" fmla="*/ 16 w 10016"/>
                <a:gd name="connsiteY0" fmla="*/ 0 h 10024"/>
                <a:gd name="connsiteX1" fmla="*/ 2 w 10016"/>
                <a:gd name="connsiteY1" fmla="*/ 10024 h 10024"/>
                <a:gd name="connsiteX2" fmla="*/ 10016 w 10016"/>
                <a:gd name="connsiteY2" fmla="*/ 9976 h 10024"/>
                <a:gd name="connsiteX3" fmla="*/ 9991 w 10016"/>
                <a:gd name="connsiteY3" fmla="*/ 41 h 10024"/>
                <a:gd name="connsiteX4" fmla="*/ 9869 w 10016"/>
                <a:gd name="connsiteY4" fmla="*/ 107 h 10024"/>
                <a:gd name="connsiteX5" fmla="*/ 9612 w 10016"/>
                <a:gd name="connsiteY5" fmla="*/ 178 h 10024"/>
                <a:gd name="connsiteX6" fmla="*/ 9356 w 10016"/>
                <a:gd name="connsiteY6" fmla="*/ 247 h 10024"/>
                <a:gd name="connsiteX7" fmla="*/ 9098 w 10016"/>
                <a:gd name="connsiteY7" fmla="*/ 314 h 10024"/>
                <a:gd name="connsiteX8" fmla="*/ 8845 w 10016"/>
                <a:gd name="connsiteY8" fmla="*/ 372 h 10024"/>
                <a:gd name="connsiteX9" fmla="*/ 8588 w 10016"/>
                <a:gd name="connsiteY9" fmla="*/ 425 h 10024"/>
                <a:gd name="connsiteX10" fmla="*/ 8331 w 10016"/>
                <a:gd name="connsiteY10" fmla="*/ 474 h 10024"/>
                <a:gd name="connsiteX11" fmla="*/ 8080 w 10016"/>
                <a:gd name="connsiteY11" fmla="*/ 516 h 10024"/>
                <a:gd name="connsiteX12" fmla="*/ 7826 w 10016"/>
                <a:gd name="connsiteY12" fmla="*/ 557 h 10024"/>
                <a:gd name="connsiteX13" fmla="*/ 7573 w 10016"/>
                <a:gd name="connsiteY13" fmla="*/ 594 h 10024"/>
                <a:gd name="connsiteX14" fmla="*/ 7323 w 10016"/>
                <a:gd name="connsiteY14" fmla="*/ 622 h 10024"/>
                <a:gd name="connsiteX15" fmla="*/ 7072 w 10016"/>
                <a:gd name="connsiteY15" fmla="*/ 650 h 10024"/>
                <a:gd name="connsiteX16" fmla="*/ 6824 w 10016"/>
                <a:gd name="connsiteY16" fmla="*/ 675 h 10024"/>
                <a:gd name="connsiteX17" fmla="*/ 6578 w 10016"/>
                <a:gd name="connsiteY17" fmla="*/ 693 h 10024"/>
                <a:gd name="connsiteX18" fmla="*/ 6332 w 10016"/>
                <a:gd name="connsiteY18" fmla="*/ 707 h 10024"/>
                <a:gd name="connsiteX19" fmla="*/ 6088 w 10016"/>
                <a:gd name="connsiteY19" fmla="*/ 721 h 10024"/>
                <a:gd name="connsiteX20" fmla="*/ 5848 w 10016"/>
                <a:gd name="connsiteY20" fmla="*/ 728 h 10024"/>
                <a:gd name="connsiteX21" fmla="*/ 5609 w 10016"/>
                <a:gd name="connsiteY21" fmla="*/ 735 h 10024"/>
                <a:gd name="connsiteX22" fmla="*/ 5371 w 10016"/>
                <a:gd name="connsiteY22" fmla="*/ 738 h 10024"/>
                <a:gd name="connsiteX23" fmla="*/ 5136 w 10016"/>
                <a:gd name="connsiteY23" fmla="*/ 735 h 10024"/>
                <a:gd name="connsiteX24" fmla="*/ 4904 w 10016"/>
                <a:gd name="connsiteY24" fmla="*/ 735 h 10024"/>
                <a:gd name="connsiteX25" fmla="*/ 4674 w 10016"/>
                <a:gd name="connsiteY25" fmla="*/ 728 h 10024"/>
                <a:gd name="connsiteX26" fmla="*/ 4449 w 10016"/>
                <a:gd name="connsiteY26" fmla="*/ 717 h 10024"/>
                <a:gd name="connsiteX27" fmla="*/ 4225 w 10016"/>
                <a:gd name="connsiteY27" fmla="*/ 707 h 10024"/>
                <a:gd name="connsiteX28" fmla="*/ 4007 w 10016"/>
                <a:gd name="connsiteY28" fmla="*/ 696 h 10024"/>
                <a:gd name="connsiteX29" fmla="*/ 3788 w 10016"/>
                <a:gd name="connsiteY29" fmla="*/ 679 h 10024"/>
                <a:gd name="connsiteX30" fmla="*/ 3575 w 10016"/>
                <a:gd name="connsiteY30" fmla="*/ 660 h 10024"/>
                <a:gd name="connsiteX31" fmla="*/ 3364 w 10016"/>
                <a:gd name="connsiteY31" fmla="*/ 643 h 10024"/>
                <a:gd name="connsiteX32" fmla="*/ 2956 w 10016"/>
                <a:gd name="connsiteY32" fmla="*/ 597 h 10024"/>
                <a:gd name="connsiteX33" fmla="*/ 2563 w 10016"/>
                <a:gd name="connsiteY33" fmla="*/ 546 h 10024"/>
                <a:gd name="connsiteX34" fmla="*/ 2186 w 10016"/>
                <a:gd name="connsiteY34" fmla="*/ 495 h 10024"/>
                <a:gd name="connsiteX35" fmla="*/ 1830 w 10016"/>
                <a:gd name="connsiteY35" fmla="*/ 439 h 10024"/>
                <a:gd name="connsiteX36" fmla="*/ 1489 w 10016"/>
                <a:gd name="connsiteY36" fmla="*/ 380 h 10024"/>
                <a:gd name="connsiteX37" fmla="*/ 1172 w 10016"/>
                <a:gd name="connsiteY37" fmla="*/ 314 h 10024"/>
                <a:gd name="connsiteX38" fmla="*/ 876 w 10016"/>
                <a:gd name="connsiteY38" fmla="*/ 250 h 10024"/>
                <a:gd name="connsiteX39" fmla="*/ 604 w 10016"/>
                <a:gd name="connsiteY39" fmla="*/ 188 h 10024"/>
                <a:gd name="connsiteX40" fmla="*/ 353 w 10016"/>
                <a:gd name="connsiteY40" fmla="*/ 129 h 10024"/>
                <a:gd name="connsiteX41" fmla="*/ 16 w 10016"/>
                <a:gd name="connsiteY41" fmla="*/ 0 h 10024"/>
                <a:gd name="connsiteX0" fmla="*/ 6 w 10006"/>
                <a:gd name="connsiteY0" fmla="*/ 0 h 10024"/>
                <a:gd name="connsiteX1" fmla="*/ 3 w 10006"/>
                <a:gd name="connsiteY1" fmla="*/ 10024 h 10024"/>
                <a:gd name="connsiteX2" fmla="*/ 10006 w 10006"/>
                <a:gd name="connsiteY2" fmla="*/ 9976 h 10024"/>
                <a:gd name="connsiteX3" fmla="*/ 9981 w 10006"/>
                <a:gd name="connsiteY3" fmla="*/ 41 h 10024"/>
                <a:gd name="connsiteX4" fmla="*/ 9859 w 10006"/>
                <a:gd name="connsiteY4" fmla="*/ 107 h 10024"/>
                <a:gd name="connsiteX5" fmla="*/ 9602 w 10006"/>
                <a:gd name="connsiteY5" fmla="*/ 178 h 10024"/>
                <a:gd name="connsiteX6" fmla="*/ 9346 w 10006"/>
                <a:gd name="connsiteY6" fmla="*/ 247 h 10024"/>
                <a:gd name="connsiteX7" fmla="*/ 9088 w 10006"/>
                <a:gd name="connsiteY7" fmla="*/ 314 h 10024"/>
                <a:gd name="connsiteX8" fmla="*/ 8835 w 10006"/>
                <a:gd name="connsiteY8" fmla="*/ 372 h 10024"/>
                <a:gd name="connsiteX9" fmla="*/ 8578 w 10006"/>
                <a:gd name="connsiteY9" fmla="*/ 425 h 10024"/>
                <a:gd name="connsiteX10" fmla="*/ 8321 w 10006"/>
                <a:gd name="connsiteY10" fmla="*/ 474 h 10024"/>
                <a:gd name="connsiteX11" fmla="*/ 8070 w 10006"/>
                <a:gd name="connsiteY11" fmla="*/ 516 h 10024"/>
                <a:gd name="connsiteX12" fmla="*/ 7816 w 10006"/>
                <a:gd name="connsiteY12" fmla="*/ 557 h 10024"/>
                <a:gd name="connsiteX13" fmla="*/ 7563 w 10006"/>
                <a:gd name="connsiteY13" fmla="*/ 594 h 10024"/>
                <a:gd name="connsiteX14" fmla="*/ 7313 w 10006"/>
                <a:gd name="connsiteY14" fmla="*/ 622 h 10024"/>
                <a:gd name="connsiteX15" fmla="*/ 7062 w 10006"/>
                <a:gd name="connsiteY15" fmla="*/ 650 h 10024"/>
                <a:gd name="connsiteX16" fmla="*/ 6814 w 10006"/>
                <a:gd name="connsiteY16" fmla="*/ 675 h 10024"/>
                <a:gd name="connsiteX17" fmla="*/ 6568 w 10006"/>
                <a:gd name="connsiteY17" fmla="*/ 693 h 10024"/>
                <a:gd name="connsiteX18" fmla="*/ 6322 w 10006"/>
                <a:gd name="connsiteY18" fmla="*/ 707 h 10024"/>
                <a:gd name="connsiteX19" fmla="*/ 6078 w 10006"/>
                <a:gd name="connsiteY19" fmla="*/ 721 h 10024"/>
                <a:gd name="connsiteX20" fmla="*/ 5838 w 10006"/>
                <a:gd name="connsiteY20" fmla="*/ 728 h 10024"/>
                <a:gd name="connsiteX21" fmla="*/ 5599 w 10006"/>
                <a:gd name="connsiteY21" fmla="*/ 735 h 10024"/>
                <a:gd name="connsiteX22" fmla="*/ 5361 w 10006"/>
                <a:gd name="connsiteY22" fmla="*/ 738 h 10024"/>
                <a:gd name="connsiteX23" fmla="*/ 5126 w 10006"/>
                <a:gd name="connsiteY23" fmla="*/ 735 h 10024"/>
                <a:gd name="connsiteX24" fmla="*/ 4894 w 10006"/>
                <a:gd name="connsiteY24" fmla="*/ 735 h 10024"/>
                <a:gd name="connsiteX25" fmla="*/ 4664 w 10006"/>
                <a:gd name="connsiteY25" fmla="*/ 728 h 10024"/>
                <a:gd name="connsiteX26" fmla="*/ 4439 w 10006"/>
                <a:gd name="connsiteY26" fmla="*/ 717 h 10024"/>
                <a:gd name="connsiteX27" fmla="*/ 4215 w 10006"/>
                <a:gd name="connsiteY27" fmla="*/ 707 h 10024"/>
                <a:gd name="connsiteX28" fmla="*/ 3997 w 10006"/>
                <a:gd name="connsiteY28" fmla="*/ 696 h 10024"/>
                <a:gd name="connsiteX29" fmla="*/ 3778 w 10006"/>
                <a:gd name="connsiteY29" fmla="*/ 679 h 10024"/>
                <a:gd name="connsiteX30" fmla="*/ 3565 w 10006"/>
                <a:gd name="connsiteY30" fmla="*/ 660 h 10024"/>
                <a:gd name="connsiteX31" fmla="*/ 3354 w 10006"/>
                <a:gd name="connsiteY31" fmla="*/ 643 h 10024"/>
                <a:gd name="connsiteX32" fmla="*/ 2946 w 10006"/>
                <a:gd name="connsiteY32" fmla="*/ 597 h 10024"/>
                <a:gd name="connsiteX33" fmla="*/ 2553 w 10006"/>
                <a:gd name="connsiteY33" fmla="*/ 546 h 10024"/>
                <a:gd name="connsiteX34" fmla="*/ 2176 w 10006"/>
                <a:gd name="connsiteY34" fmla="*/ 495 h 10024"/>
                <a:gd name="connsiteX35" fmla="*/ 1820 w 10006"/>
                <a:gd name="connsiteY35" fmla="*/ 439 h 10024"/>
                <a:gd name="connsiteX36" fmla="*/ 1479 w 10006"/>
                <a:gd name="connsiteY36" fmla="*/ 380 h 10024"/>
                <a:gd name="connsiteX37" fmla="*/ 1162 w 10006"/>
                <a:gd name="connsiteY37" fmla="*/ 314 h 10024"/>
                <a:gd name="connsiteX38" fmla="*/ 866 w 10006"/>
                <a:gd name="connsiteY38" fmla="*/ 250 h 10024"/>
                <a:gd name="connsiteX39" fmla="*/ 594 w 10006"/>
                <a:gd name="connsiteY39" fmla="*/ 188 h 10024"/>
                <a:gd name="connsiteX40" fmla="*/ 343 w 10006"/>
                <a:gd name="connsiteY40" fmla="*/ 129 h 10024"/>
                <a:gd name="connsiteX41" fmla="*/ 6 w 10006"/>
                <a:gd name="connsiteY41" fmla="*/ 0 h 10024"/>
                <a:gd name="connsiteX0" fmla="*/ 6 w 10019"/>
                <a:gd name="connsiteY0" fmla="*/ 0 h 10024"/>
                <a:gd name="connsiteX1" fmla="*/ 3 w 10019"/>
                <a:gd name="connsiteY1" fmla="*/ 10024 h 10024"/>
                <a:gd name="connsiteX2" fmla="*/ 10006 w 10019"/>
                <a:gd name="connsiteY2" fmla="*/ 9976 h 10024"/>
                <a:gd name="connsiteX3" fmla="*/ 10006 w 10019"/>
                <a:gd name="connsiteY3" fmla="*/ 11 h 10024"/>
                <a:gd name="connsiteX4" fmla="*/ 9859 w 10019"/>
                <a:gd name="connsiteY4" fmla="*/ 107 h 10024"/>
                <a:gd name="connsiteX5" fmla="*/ 9602 w 10019"/>
                <a:gd name="connsiteY5" fmla="*/ 178 h 10024"/>
                <a:gd name="connsiteX6" fmla="*/ 9346 w 10019"/>
                <a:gd name="connsiteY6" fmla="*/ 247 h 10024"/>
                <a:gd name="connsiteX7" fmla="*/ 9088 w 10019"/>
                <a:gd name="connsiteY7" fmla="*/ 314 h 10024"/>
                <a:gd name="connsiteX8" fmla="*/ 8835 w 10019"/>
                <a:gd name="connsiteY8" fmla="*/ 372 h 10024"/>
                <a:gd name="connsiteX9" fmla="*/ 8578 w 10019"/>
                <a:gd name="connsiteY9" fmla="*/ 425 h 10024"/>
                <a:gd name="connsiteX10" fmla="*/ 8321 w 10019"/>
                <a:gd name="connsiteY10" fmla="*/ 474 h 10024"/>
                <a:gd name="connsiteX11" fmla="*/ 8070 w 10019"/>
                <a:gd name="connsiteY11" fmla="*/ 516 h 10024"/>
                <a:gd name="connsiteX12" fmla="*/ 7816 w 10019"/>
                <a:gd name="connsiteY12" fmla="*/ 557 h 10024"/>
                <a:gd name="connsiteX13" fmla="*/ 7563 w 10019"/>
                <a:gd name="connsiteY13" fmla="*/ 594 h 10024"/>
                <a:gd name="connsiteX14" fmla="*/ 7313 w 10019"/>
                <a:gd name="connsiteY14" fmla="*/ 622 h 10024"/>
                <a:gd name="connsiteX15" fmla="*/ 7062 w 10019"/>
                <a:gd name="connsiteY15" fmla="*/ 650 h 10024"/>
                <a:gd name="connsiteX16" fmla="*/ 6814 w 10019"/>
                <a:gd name="connsiteY16" fmla="*/ 675 h 10024"/>
                <a:gd name="connsiteX17" fmla="*/ 6568 w 10019"/>
                <a:gd name="connsiteY17" fmla="*/ 693 h 10024"/>
                <a:gd name="connsiteX18" fmla="*/ 6322 w 10019"/>
                <a:gd name="connsiteY18" fmla="*/ 707 h 10024"/>
                <a:gd name="connsiteX19" fmla="*/ 6078 w 10019"/>
                <a:gd name="connsiteY19" fmla="*/ 721 h 10024"/>
                <a:gd name="connsiteX20" fmla="*/ 5838 w 10019"/>
                <a:gd name="connsiteY20" fmla="*/ 728 h 10024"/>
                <a:gd name="connsiteX21" fmla="*/ 5599 w 10019"/>
                <a:gd name="connsiteY21" fmla="*/ 735 h 10024"/>
                <a:gd name="connsiteX22" fmla="*/ 5361 w 10019"/>
                <a:gd name="connsiteY22" fmla="*/ 738 h 10024"/>
                <a:gd name="connsiteX23" fmla="*/ 5126 w 10019"/>
                <a:gd name="connsiteY23" fmla="*/ 735 h 10024"/>
                <a:gd name="connsiteX24" fmla="*/ 4894 w 10019"/>
                <a:gd name="connsiteY24" fmla="*/ 735 h 10024"/>
                <a:gd name="connsiteX25" fmla="*/ 4664 w 10019"/>
                <a:gd name="connsiteY25" fmla="*/ 728 h 10024"/>
                <a:gd name="connsiteX26" fmla="*/ 4439 w 10019"/>
                <a:gd name="connsiteY26" fmla="*/ 717 h 10024"/>
                <a:gd name="connsiteX27" fmla="*/ 4215 w 10019"/>
                <a:gd name="connsiteY27" fmla="*/ 707 h 10024"/>
                <a:gd name="connsiteX28" fmla="*/ 3997 w 10019"/>
                <a:gd name="connsiteY28" fmla="*/ 696 h 10024"/>
                <a:gd name="connsiteX29" fmla="*/ 3778 w 10019"/>
                <a:gd name="connsiteY29" fmla="*/ 679 h 10024"/>
                <a:gd name="connsiteX30" fmla="*/ 3565 w 10019"/>
                <a:gd name="connsiteY30" fmla="*/ 660 h 10024"/>
                <a:gd name="connsiteX31" fmla="*/ 3354 w 10019"/>
                <a:gd name="connsiteY31" fmla="*/ 643 h 10024"/>
                <a:gd name="connsiteX32" fmla="*/ 2946 w 10019"/>
                <a:gd name="connsiteY32" fmla="*/ 597 h 10024"/>
                <a:gd name="connsiteX33" fmla="*/ 2553 w 10019"/>
                <a:gd name="connsiteY33" fmla="*/ 546 h 10024"/>
                <a:gd name="connsiteX34" fmla="*/ 2176 w 10019"/>
                <a:gd name="connsiteY34" fmla="*/ 495 h 10024"/>
                <a:gd name="connsiteX35" fmla="*/ 1820 w 10019"/>
                <a:gd name="connsiteY35" fmla="*/ 439 h 10024"/>
                <a:gd name="connsiteX36" fmla="*/ 1479 w 10019"/>
                <a:gd name="connsiteY36" fmla="*/ 380 h 10024"/>
                <a:gd name="connsiteX37" fmla="*/ 1162 w 10019"/>
                <a:gd name="connsiteY37" fmla="*/ 314 h 10024"/>
                <a:gd name="connsiteX38" fmla="*/ 866 w 10019"/>
                <a:gd name="connsiteY38" fmla="*/ 250 h 10024"/>
                <a:gd name="connsiteX39" fmla="*/ 594 w 10019"/>
                <a:gd name="connsiteY39" fmla="*/ 188 h 10024"/>
                <a:gd name="connsiteX40" fmla="*/ 343 w 10019"/>
                <a:gd name="connsiteY40" fmla="*/ 129 h 10024"/>
                <a:gd name="connsiteX41" fmla="*/ 6 w 10019"/>
                <a:gd name="connsiteY41" fmla="*/ 0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19" h="10024">
                  <a:moveTo>
                    <a:pt x="6" y="0"/>
                  </a:moveTo>
                  <a:cubicBezTo>
                    <a:pt x="17" y="3333"/>
                    <a:pt x="-8" y="6691"/>
                    <a:pt x="3" y="10024"/>
                  </a:cubicBezTo>
                  <a:lnTo>
                    <a:pt x="10006" y="9976"/>
                  </a:lnTo>
                  <a:cubicBezTo>
                    <a:pt x="9975" y="6799"/>
                    <a:pt x="10048" y="3165"/>
                    <a:pt x="10006" y="11"/>
                  </a:cubicBezTo>
                  <a:lnTo>
                    <a:pt x="9859" y="107"/>
                  </a:lnTo>
                  <a:lnTo>
                    <a:pt x="9602" y="178"/>
                  </a:lnTo>
                  <a:lnTo>
                    <a:pt x="9346" y="247"/>
                  </a:lnTo>
                  <a:lnTo>
                    <a:pt x="9088" y="314"/>
                  </a:lnTo>
                  <a:lnTo>
                    <a:pt x="8835" y="372"/>
                  </a:lnTo>
                  <a:lnTo>
                    <a:pt x="8578" y="425"/>
                  </a:lnTo>
                  <a:lnTo>
                    <a:pt x="8321" y="474"/>
                  </a:lnTo>
                  <a:lnTo>
                    <a:pt x="8070" y="516"/>
                  </a:lnTo>
                  <a:lnTo>
                    <a:pt x="7816" y="557"/>
                  </a:lnTo>
                  <a:lnTo>
                    <a:pt x="7563" y="594"/>
                  </a:lnTo>
                  <a:lnTo>
                    <a:pt x="7313" y="622"/>
                  </a:lnTo>
                  <a:lnTo>
                    <a:pt x="7062" y="650"/>
                  </a:lnTo>
                  <a:lnTo>
                    <a:pt x="6814" y="675"/>
                  </a:lnTo>
                  <a:lnTo>
                    <a:pt x="6568" y="693"/>
                  </a:lnTo>
                  <a:lnTo>
                    <a:pt x="6322" y="707"/>
                  </a:lnTo>
                  <a:lnTo>
                    <a:pt x="6078" y="721"/>
                  </a:lnTo>
                  <a:lnTo>
                    <a:pt x="5838" y="728"/>
                  </a:lnTo>
                  <a:lnTo>
                    <a:pt x="5599" y="735"/>
                  </a:lnTo>
                  <a:lnTo>
                    <a:pt x="5361" y="738"/>
                  </a:lnTo>
                  <a:lnTo>
                    <a:pt x="5126" y="735"/>
                  </a:lnTo>
                  <a:lnTo>
                    <a:pt x="4894" y="735"/>
                  </a:lnTo>
                  <a:lnTo>
                    <a:pt x="4664" y="728"/>
                  </a:lnTo>
                  <a:lnTo>
                    <a:pt x="4439" y="717"/>
                  </a:lnTo>
                  <a:lnTo>
                    <a:pt x="4215" y="707"/>
                  </a:lnTo>
                  <a:lnTo>
                    <a:pt x="3997" y="696"/>
                  </a:lnTo>
                  <a:lnTo>
                    <a:pt x="3778" y="679"/>
                  </a:lnTo>
                  <a:lnTo>
                    <a:pt x="3565" y="660"/>
                  </a:lnTo>
                  <a:lnTo>
                    <a:pt x="3354" y="643"/>
                  </a:lnTo>
                  <a:lnTo>
                    <a:pt x="2946" y="597"/>
                  </a:lnTo>
                  <a:lnTo>
                    <a:pt x="2553" y="546"/>
                  </a:lnTo>
                  <a:lnTo>
                    <a:pt x="2176" y="495"/>
                  </a:lnTo>
                  <a:lnTo>
                    <a:pt x="1820" y="439"/>
                  </a:lnTo>
                  <a:lnTo>
                    <a:pt x="1479" y="380"/>
                  </a:lnTo>
                  <a:lnTo>
                    <a:pt x="1162" y="314"/>
                  </a:lnTo>
                  <a:lnTo>
                    <a:pt x="866" y="250"/>
                  </a:lnTo>
                  <a:lnTo>
                    <a:pt x="594" y="188"/>
                  </a:lnTo>
                  <a:lnTo>
                    <a:pt x="343" y="12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139700" dist="38100" dir="16200000">
                <a:prstClr val="black">
                  <a:alpha val="24000"/>
                </a:prstClr>
              </a:innerShdw>
            </a:effec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8778" y="173691"/>
            <a:ext cx="10170500" cy="706964"/>
          </a:xfrm>
          <a:prstGeom prst="rect">
            <a:avLst/>
          </a:prstGeom>
          <a:effectLst>
            <a:outerShdw blurRad="254000" algn="ctr" rotWithShape="0">
              <a:prstClr val="black">
                <a:alpha val="65551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8" y="1495303"/>
            <a:ext cx="11904954" cy="471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rgbClr val="002060"/>
                </a:solidFill>
              </a:defRPr>
            </a:lvl1pPr>
          </a:lstStyle>
          <a:p>
            <a:fld id="{750ED394-9D48-144A-8DCD-E739EDE91EFD}" type="datetime1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GB"/>
              <a:t>F.Holloway@liverpool.ac.uk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11676" y="-15506"/>
            <a:ext cx="685800" cy="853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5478" y="-23789"/>
            <a:ext cx="838199" cy="767687"/>
          </a:xfrm>
          <a:prstGeom prst="rect">
            <a:avLst/>
          </a:prstGeom>
          <a:effectLst>
            <a:outerShdw blurRad="127000" algn="ctr" rotWithShape="0">
              <a:prstClr val="black">
                <a:alpha val="34000"/>
              </a:prstClr>
            </a:outerShdw>
          </a:effectLst>
        </p:spPr>
        <p:txBody>
          <a:bodyPr vert="horz" lIns="91440" tIns="45720" rIns="91440" bIns="45720" rtlCol="0" anchor="b"/>
          <a:lstStyle>
            <a:lvl1pPr algn="ctr">
              <a:defRPr sz="2100" b="1" i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fld id="{4A80E7A8-0AA1-D047-842C-C3F85EA3BB22}" type="slidenum">
              <a:rPr lang="en-GB" smtClean="0"/>
              <a:t>‹#›</a:t>
            </a:fld>
            <a:endParaRPr lang="en-GB"/>
          </a:p>
        </p:txBody>
      </p:sp>
      <p:pic>
        <p:nvPicPr>
          <p:cNvPr id="21" name="Picture 20" descr="UoL - Logo - Reversed.eps">
            <a:extLst>
              <a:ext uri="{FF2B5EF4-FFF2-40B4-BE49-F238E27FC236}">
                <a16:creationId xmlns:a16="http://schemas.microsoft.com/office/drawing/2014/main" id="{DE3FDAC5-1F9F-E74E-A07D-EED397CB4F2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FAC1-C7FA-D343-A0FC-A60330737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05" y="2014893"/>
            <a:ext cx="6633022" cy="2677648"/>
          </a:xfrm>
        </p:spPr>
        <p:txBody>
          <a:bodyPr/>
          <a:lstStyle/>
          <a:p>
            <a:r>
              <a:rPr lang="en-GB" sz="3600" dirty="0"/>
              <a:t>The Development of Graph Accelerated PSA Algorithms for AGATA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F23AB-4791-4E47-9909-7B4D02967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355" y="4883459"/>
            <a:ext cx="6633022" cy="861420"/>
          </a:xfrm>
        </p:spPr>
        <p:txBody>
          <a:bodyPr>
            <a:normAutofit/>
          </a:bodyPr>
          <a:lstStyle/>
          <a:p>
            <a:r>
              <a:rPr lang="en-GB" sz="1400" dirty="0"/>
              <a:t>Fraser Holloway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91CEB-67F0-8D45-AEFB-67A516FF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</p:spTree>
    <p:extLst>
      <p:ext uri="{BB962C8B-B14F-4D97-AF65-F5344CB8AC3E}">
        <p14:creationId xmlns:p14="http://schemas.microsoft.com/office/powerpoint/2010/main" val="7383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9B67-3D80-934B-9E96-07D02E621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2" y="1563512"/>
            <a:ext cx="6695764" cy="5016414"/>
          </a:xfrm>
        </p:spPr>
        <p:txBody>
          <a:bodyPr>
            <a:normAutofit/>
          </a:bodyPr>
          <a:lstStyle/>
          <a:p>
            <a:r>
              <a:rPr lang="en-GB" dirty="0"/>
              <a:t>AGATA is the </a:t>
            </a:r>
            <a:r>
              <a:rPr lang="en-GB" b="1" dirty="0"/>
              <a:t>A</a:t>
            </a:r>
            <a:r>
              <a:rPr lang="en-GB" dirty="0"/>
              <a:t>dvanced </a:t>
            </a:r>
            <a:r>
              <a:rPr lang="en-GB" b="1" dirty="0"/>
              <a:t>Ga</a:t>
            </a:r>
            <a:r>
              <a:rPr lang="en-GB" dirty="0"/>
              <a:t>mma </a:t>
            </a:r>
            <a:r>
              <a:rPr lang="en-GB" b="1" dirty="0"/>
              <a:t>T</a:t>
            </a:r>
            <a:r>
              <a:rPr lang="en-GB" dirty="0"/>
              <a:t>racking </a:t>
            </a:r>
            <a:r>
              <a:rPr lang="en-GB" b="1" dirty="0"/>
              <a:t>A</a:t>
            </a:r>
            <a:r>
              <a:rPr lang="en-GB" dirty="0"/>
              <a:t>rray</a:t>
            </a:r>
          </a:p>
          <a:p>
            <a:r>
              <a:rPr lang="en-GB" dirty="0"/>
              <a:t>Supported by 200 researchers &amp; 30 institutions.</a:t>
            </a:r>
          </a:p>
          <a:p>
            <a:r>
              <a:rPr lang="en-GB" dirty="0"/>
              <a:t>It is used for studies into nuclear structure at RIB facilities.</a:t>
            </a:r>
          </a:p>
          <a:p>
            <a:r>
              <a:rPr lang="en-GB" dirty="0"/>
              <a:t>Gamma-ray tracking (GRT) is used to track photons passing through the array &amp; reconstruct their energy.</a:t>
            </a:r>
          </a:p>
          <a:p>
            <a:r>
              <a:rPr lang="en-GB" dirty="0"/>
              <a:t>AGATA uses Pulse Shape Analysis (PSA) to perform GRT</a:t>
            </a:r>
          </a:p>
          <a:p>
            <a:r>
              <a:rPr lang="en-GB" dirty="0"/>
              <a:t>PSA compares experimental &amp; simulated signals to quickly localise interactions.</a:t>
            </a:r>
          </a:p>
          <a:p>
            <a:pPr lvl="1"/>
            <a:r>
              <a:rPr lang="en-GB" dirty="0"/>
              <a:t>Complex simulation is required:</a:t>
            </a:r>
          </a:p>
          <a:p>
            <a:pPr lvl="2"/>
            <a:r>
              <a:rPr lang="en-GB" dirty="0"/>
              <a:t>GEANT4, Electrodynamics, condensed matter.</a:t>
            </a:r>
          </a:p>
          <a:p>
            <a:pPr lvl="1"/>
            <a:r>
              <a:rPr lang="en-GB" dirty="0"/>
              <a:t>AGATA produces a significant amount of data:</a:t>
            </a:r>
          </a:p>
          <a:p>
            <a:pPr lvl="2"/>
            <a:r>
              <a:rPr lang="en-GB" dirty="0"/>
              <a:t>~360GB/s raw data rate</a:t>
            </a:r>
          </a:p>
          <a:p>
            <a:r>
              <a:rPr lang="en-GB" dirty="0"/>
              <a:t>My PhD was focused on developing PSA methods.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1F4DD-1EF3-5C4E-B1CC-DEBFB31D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F.Holloway@liverpool.ac.uk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4EA1DC-DC78-6F40-B80C-08B55595EAA8}"/>
              </a:ext>
            </a:extLst>
          </p:cNvPr>
          <p:cNvGrpSpPr/>
          <p:nvPr/>
        </p:nvGrpSpPr>
        <p:grpSpPr>
          <a:xfrm>
            <a:off x="7553053" y="1574816"/>
            <a:ext cx="4438835" cy="4909050"/>
            <a:chOff x="7221920" y="1942560"/>
            <a:chExt cx="4438835" cy="490905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0D06827-1293-0B4B-93B4-D5D5F0C48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7221920" y="1942560"/>
              <a:ext cx="4438835" cy="443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8BC44-BA5C-EE44-B414-7844AD54EAC6}"/>
                </a:ext>
              </a:extLst>
            </p:cNvPr>
            <p:cNvSpPr txBox="1"/>
            <p:nvPr/>
          </p:nvSpPr>
          <p:spPr>
            <a:xfrm>
              <a:off x="7631737" y="6482278"/>
              <a:ext cx="3736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AGATA 15-crystal configuration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59D0D9-1572-B44D-BCF6-2DD6AF88A1D9}"/>
              </a:ext>
            </a:extLst>
          </p:cNvPr>
          <p:cNvGrpSpPr/>
          <p:nvPr/>
        </p:nvGrpSpPr>
        <p:grpSpPr>
          <a:xfrm>
            <a:off x="6660581" y="1176165"/>
            <a:ext cx="5249244" cy="5368075"/>
            <a:chOff x="6942756" y="1137205"/>
            <a:chExt cx="5249244" cy="5368075"/>
          </a:xfrm>
        </p:grpSpPr>
        <p:pic>
          <p:nvPicPr>
            <p:cNvPr id="1025" name="Picture 1" descr="page23image59384144">
              <a:extLst>
                <a:ext uri="{FF2B5EF4-FFF2-40B4-BE49-F238E27FC236}">
                  <a16:creationId xmlns:a16="http://schemas.microsoft.com/office/drawing/2014/main" id="{E7A00FD9-B585-4B40-99A9-74AE61FBF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756" y="1137205"/>
              <a:ext cx="5249244" cy="5103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B351771-756C-B444-8067-AE2838EFB6DC}"/>
                    </a:ext>
                  </a:extLst>
                </p:cNvPr>
                <p:cNvSpPr txBox="1"/>
                <p:nvPr/>
              </p:nvSpPr>
              <p:spPr>
                <a:xfrm>
                  <a:off x="8581279" y="6135948"/>
                  <a:ext cx="28454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GB" dirty="0"/>
                    <a:t>-ray tracking in AGATA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B351771-756C-B444-8067-AE2838EFB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1279" y="6135948"/>
                  <a:ext cx="2845459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3226" r="-889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 descr="A diagram of a plant&#10;&#10;Description automatically generated with medium confidence">
            <a:extLst>
              <a:ext uri="{FF2B5EF4-FFF2-40B4-BE49-F238E27FC236}">
                <a16:creationId xmlns:a16="http://schemas.microsoft.com/office/drawing/2014/main" id="{2A05EAF8-A015-3646-9984-DDF553B85B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0756" y="1563512"/>
            <a:ext cx="4935358" cy="52841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7EBB37F-1E07-E747-AF8F-51A98EFB8BA8}"/>
              </a:ext>
            </a:extLst>
          </p:cNvPr>
          <p:cNvGrpSpPr/>
          <p:nvPr/>
        </p:nvGrpSpPr>
        <p:grpSpPr>
          <a:xfrm>
            <a:off x="5761572" y="1345103"/>
            <a:ext cx="7047262" cy="5275263"/>
            <a:chOff x="5706217" y="499096"/>
            <a:chExt cx="7047262" cy="52752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0D916F-D4BE-BF44-832D-9D8397E30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217" y="499096"/>
              <a:ext cx="7047262" cy="527526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ED8ACE-F843-D14D-AAA4-C97AA14A327D}"/>
                </a:ext>
              </a:extLst>
            </p:cNvPr>
            <p:cNvSpPr/>
            <p:nvPr/>
          </p:nvSpPr>
          <p:spPr>
            <a:xfrm>
              <a:off x="8121945" y="518919"/>
              <a:ext cx="2451100" cy="353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FFD849-F9E3-BA49-852B-23F7BEB0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3" y="191056"/>
            <a:ext cx="5036906" cy="706964"/>
          </a:xfrm>
        </p:spPr>
        <p:txBody>
          <a:bodyPr/>
          <a:lstStyle/>
          <a:p>
            <a:r>
              <a:rPr lang="en-GB" dirty="0"/>
              <a:t>What is AGATA, GRT &amp; PSA?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BDD622-5912-B74A-B8CE-6E10C9AA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</a:t>
            </a:fld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D61959-6CA3-324A-806E-24578BD8F23E}"/>
              </a:ext>
            </a:extLst>
          </p:cNvPr>
          <p:cNvGrpSpPr/>
          <p:nvPr/>
        </p:nvGrpSpPr>
        <p:grpSpPr>
          <a:xfrm>
            <a:off x="5880840" y="1865749"/>
            <a:ext cx="8242014" cy="5032398"/>
            <a:chOff x="5388266" y="1595093"/>
            <a:chExt cx="8242014" cy="50323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D3EAEBA-30E8-EB4B-84A4-7514BA7AE238}"/>
                </a:ext>
              </a:extLst>
            </p:cNvPr>
            <p:cNvGrpSpPr/>
            <p:nvPr/>
          </p:nvGrpSpPr>
          <p:grpSpPr>
            <a:xfrm>
              <a:off x="5388266" y="1595093"/>
              <a:ext cx="7154398" cy="5032398"/>
              <a:chOff x="5388266" y="1515267"/>
              <a:chExt cx="7154398" cy="503239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78D77D-5FA1-894E-BB06-4F4F12CAC949}"/>
                  </a:ext>
                </a:extLst>
              </p:cNvPr>
              <p:cNvSpPr txBox="1"/>
              <p:nvPr/>
            </p:nvSpPr>
            <p:spPr>
              <a:xfrm>
                <a:off x="8966485" y="6236011"/>
                <a:ext cx="3576179" cy="31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err="1"/>
                  <a:t>B.Bruyneel</a:t>
                </a:r>
                <a:r>
                  <a:rPr lang="en-GB" sz="1200" dirty="0"/>
                  <a:t> – Eur. Phys. J. A (2016)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81B9B3E-46A6-1E47-AC2D-625277DA3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266" y="1515267"/>
                <a:ext cx="6362554" cy="4690729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6CC684-BBB8-2642-8C8C-ED398BD7545C}"/>
                </a:ext>
              </a:extLst>
            </p:cNvPr>
            <p:cNvSpPr txBox="1"/>
            <p:nvPr/>
          </p:nvSpPr>
          <p:spPr>
            <a:xfrm>
              <a:off x="10335476" y="3356975"/>
              <a:ext cx="3294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Hit Segment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5487E3-93CC-CA46-9FBD-547B4AC46FF3}"/>
                </a:ext>
              </a:extLst>
            </p:cNvPr>
            <p:cNvSpPr txBox="1"/>
            <p:nvPr/>
          </p:nvSpPr>
          <p:spPr>
            <a:xfrm>
              <a:off x="9839257" y="5764008"/>
              <a:ext cx="1803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Transient Segment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8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95AE-D53A-4643-9484-F0B572EA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Pulse Shape Analysis in AGATA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299487-67A5-C440-AD46-AEA39AAF38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210" y="1563512"/>
                <a:ext cx="5526155" cy="49565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Pulse Shape Analysis is used to quickly localise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-ray interactions by comparing experimental signals against a precomputed response.</a:t>
                </a:r>
              </a:p>
              <a:p>
                <a:r>
                  <a:rPr lang="en-GB" dirty="0"/>
                  <a:t>Every crystal is simulated to generate a full volume response (basis).</a:t>
                </a:r>
              </a:p>
              <a:p>
                <a:r>
                  <a:rPr lang="en-GB" dirty="0"/>
                  <a:t>PSA must find the closest match in the basis reliably (&lt; 2.5mm FWHM) at &gt; 2.5kHz per crystal.</a:t>
                </a:r>
              </a:p>
              <a:p>
                <a:r>
                  <a:rPr lang="en-GB" dirty="0"/>
                  <a:t>Otherwise the signal must be stored and processed offline at great cost to the end user. </a:t>
                </a:r>
              </a:p>
              <a:p>
                <a:r>
                  <a:rPr lang="en-GB" dirty="0"/>
                  <a:t>The significant requirements for effective PSA have proven difficult to achieve for over a decade.</a:t>
                </a:r>
              </a:p>
              <a:p>
                <a:r>
                  <a:rPr lang="en-GB" dirty="0"/>
                  <a:t>A LIV.DAT project was created to provide new perspective on the problem &amp; apply methods not common to Nuclear Physics.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299487-67A5-C440-AD46-AEA39AAF3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210" y="1563512"/>
                <a:ext cx="5526155" cy="4956558"/>
              </a:xfrm>
              <a:blipFill>
                <a:blip r:embed="rId2"/>
                <a:stretch>
                  <a:fillRect l="-229" t="-1020" r="-18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7C29A-F2C6-2242-A275-1A2C6F06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ED2F-C448-C446-A6E8-6DEFC187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2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835E59-32E8-A64D-A6BC-4910EB7C1E89}"/>
              </a:ext>
            </a:extLst>
          </p:cNvPr>
          <p:cNvGrpSpPr/>
          <p:nvPr/>
        </p:nvGrpSpPr>
        <p:grpSpPr>
          <a:xfrm>
            <a:off x="4867526" y="1627030"/>
            <a:ext cx="7324474" cy="5613048"/>
            <a:chOff x="4867526" y="1627030"/>
            <a:chExt cx="7324474" cy="5613048"/>
          </a:xfrm>
        </p:grpSpPr>
        <p:sp>
          <p:nvSpPr>
            <p:cNvPr id="7" name="Pie 6">
              <a:extLst>
                <a:ext uri="{FF2B5EF4-FFF2-40B4-BE49-F238E27FC236}">
                  <a16:creationId xmlns:a16="http://schemas.microsoft.com/office/drawing/2014/main" id="{2864F280-8512-B74D-B523-62D79535BE49}"/>
                </a:ext>
              </a:extLst>
            </p:cNvPr>
            <p:cNvSpPr/>
            <p:nvPr/>
          </p:nvSpPr>
          <p:spPr>
            <a:xfrm>
              <a:off x="4867526" y="4256491"/>
              <a:ext cx="2980535" cy="2983587"/>
            </a:xfrm>
            <a:prstGeom prst="pie">
              <a:avLst>
                <a:gd name="adj1" fmla="val 16232461"/>
                <a:gd name="adj2" fmla="val 21558077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61E07B-4DBD-DA46-89F1-14837D99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365" y="1627030"/>
              <a:ext cx="6536635" cy="4769887"/>
            </a:xfrm>
            <a:prstGeom prst="rect">
              <a:avLst/>
            </a:prstGeom>
          </p:spPr>
        </p:pic>
      </p:grp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F7833518-4F7A-8A4A-96E8-5FC7AD8E0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22" y="1486154"/>
            <a:ext cx="6568727" cy="49565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6E68F1D-2607-3F43-AC1D-46BE027B7AC0}"/>
              </a:ext>
            </a:extLst>
          </p:cNvPr>
          <p:cNvGrpSpPr/>
          <p:nvPr/>
        </p:nvGrpSpPr>
        <p:grpSpPr>
          <a:xfrm>
            <a:off x="6838312" y="1224857"/>
            <a:ext cx="5224478" cy="5633868"/>
            <a:chOff x="7424899" y="1644857"/>
            <a:chExt cx="4638246" cy="5001699"/>
          </a:xfrm>
        </p:grpSpPr>
        <p:pic>
          <p:nvPicPr>
            <p:cNvPr id="18" name="Picture 17" descr="Chart, surface chart&#10;&#10;Description automatically generated">
              <a:extLst>
                <a:ext uri="{FF2B5EF4-FFF2-40B4-BE49-F238E27FC236}">
                  <a16:creationId xmlns:a16="http://schemas.microsoft.com/office/drawing/2014/main" id="{13499323-770D-BC46-83D5-A21549C10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4899" y="1644857"/>
              <a:ext cx="4638246" cy="473568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99B531-6611-7549-981A-B9A36261EB46}"/>
                </a:ext>
              </a:extLst>
            </p:cNvPr>
            <p:cNvSpPr txBox="1"/>
            <p:nvPr/>
          </p:nvSpPr>
          <p:spPr>
            <a:xfrm>
              <a:off x="8851641" y="6277224"/>
              <a:ext cx="157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AGATA Basis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4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8B3-1B49-984E-84EA-58A1F0D9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Physics &amp;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30C00-8A9A-FE4F-9351-855E503F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3" y="1563511"/>
            <a:ext cx="6643688" cy="5006253"/>
          </a:xfrm>
        </p:spPr>
        <p:txBody>
          <a:bodyPr>
            <a:normAutofit/>
          </a:bodyPr>
          <a:lstStyle/>
          <a:p>
            <a:r>
              <a:rPr lang="en-GB" dirty="0"/>
              <a:t>Due to the data-centric focus of my PhD I was paired with colleagues in the Materials Innovation Factory.</a:t>
            </a:r>
          </a:p>
          <a:p>
            <a:r>
              <a:rPr lang="en-GB" dirty="0"/>
              <a:t>Linked with Comp Sci for strong industry-academic collaboration with world-leading facilities.</a:t>
            </a:r>
          </a:p>
          <a:p>
            <a:r>
              <a:rPr lang="en-GB" dirty="0"/>
              <a:t>They specialise in data analytics and Topological Data Analysis for crystal compositions.</a:t>
            </a:r>
          </a:p>
          <a:p>
            <a:r>
              <a:rPr lang="en-GB" dirty="0"/>
              <a:t>This allowed for a dual-discipline approach to my PhD.</a:t>
            </a:r>
          </a:p>
          <a:p>
            <a:pPr lvl="1"/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Experimental</a:t>
            </a:r>
            <a:r>
              <a:rPr lang="en-GB" dirty="0"/>
              <a:t>:</a:t>
            </a:r>
          </a:p>
          <a:p>
            <a:pPr lvl="2"/>
            <a:r>
              <a:rPr lang="en-GB" dirty="0"/>
              <a:t>Hands-on data acquisition</a:t>
            </a:r>
          </a:p>
          <a:p>
            <a:pPr lvl="2"/>
            <a:r>
              <a:rPr lang="en-GB" dirty="0"/>
              <a:t>Scanning</a:t>
            </a:r>
          </a:p>
          <a:p>
            <a:pPr lvl="2"/>
            <a:r>
              <a:rPr lang="en-GB" dirty="0"/>
              <a:t>Characterisation</a:t>
            </a:r>
          </a:p>
          <a:p>
            <a:pPr lvl="1"/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Conceptual: </a:t>
            </a:r>
          </a:p>
          <a:p>
            <a:pPr lvl="2"/>
            <a:r>
              <a:rPr lang="en-GB" dirty="0"/>
              <a:t>Novel algorithm development</a:t>
            </a:r>
          </a:p>
          <a:p>
            <a:pPr lvl="2"/>
            <a:r>
              <a:rPr lang="en-GB" dirty="0"/>
              <a:t>Interpreting &amp; visualising data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26AAF-806F-1A4B-B332-71ED3D0F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12CA9-9D0A-194D-B985-4EC55535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3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4AE82C-6A70-BA44-82E8-29EE0899D0A2}"/>
              </a:ext>
            </a:extLst>
          </p:cNvPr>
          <p:cNvGrpSpPr/>
          <p:nvPr/>
        </p:nvGrpSpPr>
        <p:grpSpPr>
          <a:xfrm>
            <a:off x="7125371" y="1744571"/>
            <a:ext cx="4765196" cy="4601728"/>
            <a:chOff x="7125371" y="1744571"/>
            <a:chExt cx="4765196" cy="4601728"/>
          </a:xfrm>
        </p:grpSpPr>
        <p:pic>
          <p:nvPicPr>
            <p:cNvPr id="7" name="Picture 6" descr="A picture containing sky, grass, outdoor&#10;&#10;Description automatically generated">
              <a:extLst>
                <a:ext uri="{FF2B5EF4-FFF2-40B4-BE49-F238E27FC236}">
                  <a16:creationId xmlns:a16="http://schemas.microsoft.com/office/drawing/2014/main" id="{88CC360C-A326-8041-890F-16903192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5371" y="1744571"/>
              <a:ext cx="4765196" cy="31807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29000"/>
                </a:srgbClr>
              </a:outerShdw>
            </a:effectLst>
          </p:spPr>
        </p:pic>
        <p:pic>
          <p:nvPicPr>
            <p:cNvPr id="9" name="Picture 8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674A934C-1474-9C46-AE56-0684853F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5371" y="5224796"/>
              <a:ext cx="4705914" cy="112150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AB3354-3FD2-3A42-93C1-C1AE39AE561B}"/>
              </a:ext>
            </a:extLst>
          </p:cNvPr>
          <p:cNvGrpSpPr/>
          <p:nvPr/>
        </p:nvGrpSpPr>
        <p:grpSpPr>
          <a:xfrm>
            <a:off x="7005235" y="1681623"/>
            <a:ext cx="4904590" cy="4985321"/>
            <a:chOff x="7087297" y="1558919"/>
            <a:chExt cx="4904590" cy="4985321"/>
          </a:xfrm>
        </p:grpSpPr>
        <p:pic>
          <p:nvPicPr>
            <p:cNvPr id="16" name="Picture 15" descr="Chart, histogram&#10;&#10;Description automatically generated">
              <a:extLst>
                <a:ext uri="{FF2B5EF4-FFF2-40B4-BE49-F238E27FC236}">
                  <a16:creationId xmlns:a16="http://schemas.microsoft.com/office/drawing/2014/main" id="{B66A12DA-90C0-764D-8BB4-B7CAA860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7297" y="5037734"/>
              <a:ext cx="4782062" cy="15065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9E8237-FE53-F145-86B2-7107AF562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9932" y="1672132"/>
              <a:ext cx="2921955" cy="3072166"/>
            </a:xfrm>
            <a:prstGeom prst="rect">
              <a:avLst/>
            </a:prstGeom>
          </p:spPr>
        </p:pic>
        <p:pic>
          <p:nvPicPr>
            <p:cNvPr id="22" name="Picture 21" descr="A picture containing text, indoor, cluttered&#10;&#10;Description automatically generated">
              <a:extLst>
                <a:ext uri="{FF2B5EF4-FFF2-40B4-BE49-F238E27FC236}">
                  <a16:creationId xmlns:a16="http://schemas.microsoft.com/office/drawing/2014/main" id="{2B54F0D9-577C-EF40-96AC-C45B4DCA7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913" b="17008"/>
            <a:stretch/>
          </p:blipFill>
          <p:spPr>
            <a:xfrm rot="5400000">
              <a:off x="6387615" y="2412169"/>
              <a:ext cx="3434247" cy="172774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A557E4-B932-7141-885A-43634ED51A02}"/>
              </a:ext>
            </a:extLst>
          </p:cNvPr>
          <p:cNvGrpSpPr/>
          <p:nvPr/>
        </p:nvGrpSpPr>
        <p:grpSpPr>
          <a:xfrm>
            <a:off x="6617608" y="1593577"/>
            <a:ext cx="5426117" cy="5073367"/>
            <a:chOff x="6604336" y="1499942"/>
            <a:chExt cx="5426117" cy="5073367"/>
          </a:xfrm>
        </p:grpSpPr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20DDBD3C-8EAA-9447-A46B-4B29F62ED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0600" t="13841" r="2586" b="27152"/>
            <a:stretch/>
          </p:blipFill>
          <p:spPr>
            <a:xfrm>
              <a:off x="9022740" y="4186167"/>
              <a:ext cx="3007713" cy="2387142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00443A-8D46-8545-A2BB-3C2AE8C6D35E}"/>
                </a:ext>
              </a:extLst>
            </p:cNvPr>
            <p:cNvGrpSpPr/>
            <p:nvPr/>
          </p:nvGrpSpPr>
          <p:grpSpPr>
            <a:xfrm>
              <a:off x="6604336" y="1499942"/>
              <a:ext cx="5387551" cy="3475680"/>
              <a:chOff x="6705656" y="1459546"/>
              <a:chExt cx="5387551" cy="3475680"/>
            </a:xfrm>
          </p:grpSpPr>
          <p:pic>
            <p:nvPicPr>
              <p:cNvPr id="11" name="Picture 10" descr="A picture containing sky, square&#10;&#10;Description automatically generated">
                <a:extLst>
                  <a:ext uri="{FF2B5EF4-FFF2-40B4-BE49-F238E27FC236}">
                    <a16:creationId xmlns:a16="http://schemas.microsoft.com/office/drawing/2014/main" id="{503E8171-A0DF-8D4A-B8A1-33785514B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10803" y="1466042"/>
                <a:ext cx="2582404" cy="2550522"/>
              </a:xfrm>
              <a:prstGeom prst="rect">
                <a:avLst/>
              </a:prstGeom>
            </p:spPr>
          </p:pic>
          <p:pic>
            <p:nvPicPr>
              <p:cNvPr id="25" name="Picture 24" descr="Chart, radar chart&#10;&#10;Description automatically generated">
                <a:extLst>
                  <a:ext uri="{FF2B5EF4-FFF2-40B4-BE49-F238E27FC236}">
                    <a16:creationId xmlns:a16="http://schemas.microsoft.com/office/drawing/2014/main" id="{9EED3064-ECD4-F543-9A8B-BA8AEA19F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705656" y="1459546"/>
                <a:ext cx="2841603" cy="34756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11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2A1C-1BE4-5442-90EE-50FEDCA3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Specific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755CB-B171-D048-9F6B-ACD54112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2" y="1563512"/>
            <a:ext cx="7995257" cy="473568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LIV.DAT provided a lot of data-specific training courses:</a:t>
            </a:r>
          </a:p>
          <a:p>
            <a:r>
              <a:rPr lang="en-GB" dirty="0"/>
              <a:t>60-credits of Comp-sci courses at UoL &amp; JMU</a:t>
            </a:r>
          </a:p>
          <a:p>
            <a:r>
              <a:rPr lang="en-GB" dirty="0"/>
              <a:t>CDT week in Cardiff</a:t>
            </a:r>
          </a:p>
          <a:p>
            <a:r>
              <a:rPr lang="en-GB" dirty="0"/>
              <a:t>Monte-Carlo &amp; simulation school in Munich</a:t>
            </a:r>
          </a:p>
          <a:p>
            <a:r>
              <a:rPr lang="en-GB" dirty="0"/>
              <a:t>Machine Learning school at UCL</a:t>
            </a:r>
          </a:p>
          <a:p>
            <a:r>
              <a:rPr lang="en-GB" dirty="0"/>
              <a:t>HPC school with Tech-X</a:t>
            </a:r>
          </a:p>
          <a:p>
            <a:r>
              <a:rPr lang="en-GB" dirty="0"/>
              <a:t>PhD skills &amp; communication week at UoL</a:t>
            </a:r>
          </a:p>
          <a:p>
            <a:r>
              <a:rPr lang="en-GB" dirty="0"/>
              <a:t>Poster &amp; outreach days</a:t>
            </a:r>
          </a:p>
          <a:p>
            <a:r>
              <a:rPr lang="en-GB" dirty="0"/>
              <a:t>LIV.DAT seminar series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Everything was cross-discipline to compliment field-specific training.</a:t>
            </a:r>
          </a:p>
          <a:p>
            <a:r>
              <a:rPr lang="en-GB" dirty="0"/>
              <a:t>Helped build strong friendships &amp; support across research clusters.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6C1F3-74E8-0C49-82F2-0C1348B8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0C450-D7A6-ED41-8A41-FF9801C0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 descr="A group of people sitting on steps&#10;&#10;Description automatically generated with low confidence">
            <a:extLst>
              <a:ext uri="{FF2B5EF4-FFF2-40B4-BE49-F238E27FC236}">
                <a16:creationId xmlns:a16="http://schemas.microsoft.com/office/drawing/2014/main" id="{276FEB15-2F2F-5844-B411-EA7E37D1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69" y="3820860"/>
            <a:ext cx="3794779" cy="2846084"/>
          </a:xfrm>
          <a:prstGeom prst="rect">
            <a:avLst/>
          </a:prstGeom>
        </p:spPr>
      </p:pic>
      <p:pic>
        <p:nvPicPr>
          <p:cNvPr id="9" name="Picture 8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D9E3D554-AB1C-2F4A-95CF-57F24888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70" y="1601974"/>
            <a:ext cx="2744942" cy="2058707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CE8A4B2-08BF-994A-A583-C5AA90D75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7" r="19237"/>
          <a:stretch/>
        </p:blipFill>
        <p:spPr>
          <a:xfrm>
            <a:off x="6564301" y="1614086"/>
            <a:ext cx="2609977" cy="205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2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488A-BB2E-D549-9F1F-73555B8A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Improving Links with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0059E-4AB8-0E42-8A72-E02C462C2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1" y="1563512"/>
            <a:ext cx="7455795" cy="4735688"/>
          </a:xfrm>
        </p:spPr>
        <p:txBody>
          <a:bodyPr/>
          <a:lstStyle/>
          <a:p>
            <a:r>
              <a:rPr lang="en-GB" dirty="0"/>
              <a:t>All LIV.DAT students completed a 6-month industrial placement as part of their funding requirements.</a:t>
            </a:r>
          </a:p>
          <a:p>
            <a:r>
              <a:rPr lang="en-GB" dirty="0"/>
              <a:t>I was paired with Kromek, a company that manufactures radiation detectors for security applications.</a:t>
            </a:r>
          </a:p>
          <a:p>
            <a:r>
              <a:rPr lang="en-GB" dirty="0"/>
              <a:t>My work was on detecting harmful materials in X-ray images.</a:t>
            </a:r>
          </a:p>
          <a:p>
            <a:r>
              <a:rPr lang="en-GB" dirty="0"/>
              <a:t>The placement provided valuable insight into work outside academia.</a:t>
            </a:r>
          </a:p>
          <a:p>
            <a:r>
              <a:rPr lang="en-GB" dirty="0"/>
              <a:t>Helped me learn more standardised practices.</a:t>
            </a:r>
          </a:p>
          <a:p>
            <a:r>
              <a:rPr lang="en-GB" dirty="0"/>
              <a:t>Promotes further collaboration with Kromek on future projects.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47C94-7FB8-234C-9448-E10693A1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8C1BD-981D-DE4D-921A-8C0365FA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56F57531-3DB4-5F4B-96F8-5CF1810C9D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5349" y="1460566"/>
            <a:ext cx="3965743" cy="1398851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0F56C7-60A7-8D4C-B51D-0033E47BF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07" y="3081948"/>
            <a:ext cx="2147057" cy="2147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1" name="Picture 10" descr="A picture containing text, electronics, indoor&#10;&#10;Description automatically generated">
            <a:extLst>
              <a:ext uri="{FF2B5EF4-FFF2-40B4-BE49-F238E27FC236}">
                <a16:creationId xmlns:a16="http://schemas.microsoft.com/office/drawing/2014/main" id="{C167089E-901D-4F4D-966F-20B70A796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330" y="3086127"/>
            <a:ext cx="2426747" cy="1824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7F2DB0-DDC8-634F-A5ED-A497F7B0B1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7132" y="4914709"/>
            <a:ext cx="2677503" cy="17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95AE-D53A-4643-9484-F0B572EA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Pulse Shape Analysis in AGATA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299487-67A5-C440-AD46-AEA39AAF38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210" y="1133061"/>
                <a:ext cx="5966790" cy="5387009"/>
              </a:xfrm>
            </p:spPr>
            <p:txBody>
              <a:bodyPr>
                <a:normAutofit/>
              </a:bodyPr>
              <a:lstStyle/>
              <a:p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I developed &amp; profiled several methods in my work:</a:t>
                </a:r>
              </a:p>
              <a:p>
                <a:r>
                  <a:rPr lang="en-US" dirty="0"/>
                  <a:t>Graph-accelerated techniques: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D-Trees</a:t>
                </a:r>
              </a:p>
              <a:p>
                <a:pPr lvl="1"/>
                <a:r>
                  <a:rPr lang="en-US" dirty="0"/>
                  <a:t>Maximum Kernel Search</a:t>
                </a:r>
              </a:p>
              <a:p>
                <a:pPr lvl="1"/>
                <a:r>
                  <a:rPr lang="en-US" dirty="0"/>
                  <a:t>Locality-Based Sensitivity Hashing</a:t>
                </a:r>
              </a:p>
              <a:p>
                <a:pPr lvl="1"/>
                <a:r>
                  <a:rPr lang="en-US" dirty="0" err="1"/>
                  <a:t>NanoFLANN</a:t>
                </a:r>
                <a:endParaRPr lang="en-US" dirty="0"/>
              </a:p>
              <a:p>
                <a:pPr lvl="1"/>
                <a:r>
                  <a:rPr lang="en-US" dirty="0" err="1"/>
                  <a:t>HNSWLib</a:t>
                </a:r>
                <a:endParaRPr lang="en-US" dirty="0"/>
              </a:p>
              <a:p>
                <a:pPr lvl="1"/>
                <a:r>
                  <a:rPr lang="en-US" dirty="0"/>
                  <a:t>FAISS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-Trees</a:t>
                </a:r>
              </a:p>
              <a:p>
                <a:r>
                  <a:rPr lang="en-US" dirty="0"/>
                  <a:t>Machine Learning techniques:</a:t>
                </a:r>
              </a:p>
              <a:p>
                <a:pPr lvl="1"/>
                <a:r>
                  <a:rPr lang="en-US" dirty="0"/>
                  <a:t>FF-CNNs</a:t>
                </a:r>
              </a:p>
              <a:p>
                <a:pPr lvl="1"/>
                <a:r>
                  <a:rPr lang="en-US" dirty="0"/>
                  <a:t>Auto-Encoders</a:t>
                </a:r>
              </a:p>
              <a:p>
                <a:pPr lvl="1"/>
                <a:r>
                  <a:rPr lang="en-US" dirty="0"/>
                  <a:t>Manifold Learning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299487-67A5-C440-AD46-AEA39AAF3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210" y="1133061"/>
                <a:ext cx="5966790" cy="5387009"/>
              </a:xfrm>
              <a:blipFill>
                <a:blip r:embed="rId2"/>
                <a:stretch>
                  <a:fillRect l="-8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7C29A-F2C6-2242-A275-1A2C6F06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ED2F-C448-C446-A6E8-6DEFC187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D03FD8A-765C-1C4E-A8CC-8A4B40B367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4444029"/>
                  </p:ext>
                </p:extLst>
              </p:nvPr>
            </p:nvGraphicFramePr>
            <p:xfrm>
              <a:off x="6294780" y="1863558"/>
              <a:ext cx="5146718" cy="4259927"/>
            </p:xfrm>
            <a:graphic>
              <a:graphicData uri="http://schemas.openxmlformats.org/drawingml/2006/table">
                <a:tbl>
                  <a:tblPr firstRow="1">
                    <a:tableStyleId>{EB9631B5-78F2-41C9-869B-9F39066F8104}</a:tableStyleId>
                  </a:tblPr>
                  <a:tblGrid>
                    <a:gridCol w="1667473">
                      <a:extLst>
                        <a:ext uri="{9D8B030D-6E8A-4147-A177-3AD203B41FA5}">
                          <a16:colId xmlns:a16="http://schemas.microsoft.com/office/drawing/2014/main" val="555569352"/>
                        </a:ext>
                      </a:extLst>
                    </a:gridCol>
                    <a:gridCol w="1638889">
                      <a:extLst>
                        <a:ext uri="{9D8B030D-6E8A-4147-A177-3AD203B41FA5}">
                          <a16:colId xmlns:a16="http://schemas.microsoft.com/office/drawing/2014/main" val="3707465429"/>
                        </a:ext>
                      </a:extLst>
                    </a:gridCol>
                    <a:gridCol w="1840356">
                      <a:extLst>
                        <a:ext uri="{9D8B030D-6E8A-4147-A177-3AD203B41FA5}">
                          <a16:colId xmlns:a16="http://schemas.microsoft.com/office/drawing/2014/main" val="737480777"/>
                        </a:ext>
                      </a:extLst>
                    </a:gridCol>
                  </a:tblGrid>
                  <a:tr h="560517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Execution Rate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1-recall at </a:t>
                          </a:r>
                          <a14:m>
                            <m:oMath xmlns:m="http://schemas.openxmlformats.org/officeDocument/2006/math">
                              <m:r>
                                <a:rPr lang="el-GR" sz="140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l-GR" sz="1400" dirty="0">
                              <a:effectLst/>
                            </a:rPr>
                            <a:t> = 0.05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41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AGS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1.5kHz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76.2%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84979919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True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88.5%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2171788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100D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200Hz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84.7%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1973369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CNN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N/A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24481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b="1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oMath>
                          </a14:m>
                          <a:r>
                            <a:rPr lang="en-GB" sz="1400" b="1" dirty="0" err="1">
                              <a:effectLst/>
                            </a:rPr>
                            <a:t>D</a:t>
                          </a:r>
                          <a:r>
                            <a:rPr lang="en-GB" sz="1400" b="1" dirty="0">
                              <a:effectLst/>
                            </a:rPr>
                            <a:t>-Tree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8.0kHz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82.2%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7058416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LSH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6104820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MKS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12.5kHz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918063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HNSWLIB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180kHz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80.1%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16973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NanoFLANN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20kHz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821114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FAISS (CPU)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5.0kHz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6999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>
                              <a:effectLst/>
                            </a:rPr>
                            <a:t>FAISS (GPU)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430kHz 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94776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D03FD8A-765C-1C4E-A8CC-8A4B40B367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4444029"/>
                  </p:ext>
                </p:extLst>
              </p:nvPr>
            </p:nvGraphicFramePr>
            <p:xfrm>
              <a:off x="6294780" y="1863558"/>
              <a:ext cx="5146718" cy="4259927"/>
            </p:xfrm>
            <a:graphic>
              <a:graphicData uri="http://schemas.openxmlformats.org/drawingml/2006/table">
                <a:tbl>
                  <a:tblPr firstRow="1">
                    <a:tableStyleId>{EB9631B5-78F2-41C9-869B-9F39066F8104}</a:tableStyleId>
                  </a:tblPr>
                  <a:tblGrid>
                    <a:gridCol w="1667473">
                      <a:extLst>
                        <a:ext uri="{9D8B030D-6E8A-4147-A177-3AD203B41FA5}">
                          <a16:colId xmlns:a16="http://schemas.microsoft.com/office/drawing/2014/main" val="555569352"/>
                        </a:ext>
                      </a:extLst>
                    </a:gridCol>
                    <a:gridCol w="1638889">
                      <a:extLst>
                        <a:ext uri="{9D8B030D-6E8A-4147-A177-3AD203B41FA5}">
                          <a16:colId xmlns:a16="http://schemas.microsoft.com/office/drawing/2014/main" val="3707465429"/>
                        </a:ext>
                      </a:extLst>
                    </a:gridCol>
                    <a:gridCol w="1840356">
                      <a:extLst>
                        <a:ext uri="{9D8B030D-6E8A-4147-A177-3AD203B41FA5}">
                          <a16:colId xmlns:a16="http://schemas.microsoft.com/office/drawing/2014/main" val="737480777"/>
                        </a:ext>
                      </a:extLst>
                    </a:gridCol>
                  </a:tblGrid>
                  <a:tr h="560517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Execution Rate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80690" t="-2273" r="-1379" b="-6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41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AGS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1.5kHz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76.2%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84979919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True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88.5%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2171788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100D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200Hz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84.7%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1973369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CNN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N/A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24481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758" t="-584615" r="-209091" b="-6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8.0kHz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82.2%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7058416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LSH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6104820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MKS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12.5kHz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918063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HNSWLIB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180kHz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80.1%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16973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NanoFLANN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20kHz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821114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FAISS (CPU)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5.0kHz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6999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>
                              <a:effectLst/>
                            </a:rPr>
                            <a:t>FAISS (GPU)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430kHz 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947761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1" descr="page96image34627712">
            <a:extLst>
              <a:ext uri="{FF2B5EF4-FFF2-40B4-BE49-F238E27FC236}">
                <a16:creationId xmlns:a16="http://schemas.microsoft.com/office/drawing/2014/main" id="{E0C5AEED-7B46-E040-9BF6-A26868F4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61" y="1251258"/>
            <a:ext cx="5969129" cy="55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CE184-9B9E-9344-8C8C-AA2F3884DB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8492" y="1447369"/>
            <a:ext cx="5226338" cy="538431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9809DBE-6DA6-554E-A020-205BFB3228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8008" y="1478339"/>
            <a:ext cx="5100433" cy="53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D5F99-EDC0-684F-B6D5-08C3CF58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Outcomes &amp; Future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F94B3-A91E-A44D-A08D-12C8C97FD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2" y="1563512"/>
            <a:ext cx="7403323" cy="4735688"/>
          </a:xfrm>
        </p:spPr>
        <p:txBody>
          <a:bodyPr/>
          <a:lstStyle/>
          <a:p>
            <a:r>
              <a:rPr lang="en-GB" dirty="0"/>
              <a:t>As a direct consequence of my work the AGATA collaboration are moving forward with my PSA algorithm suggestions.</a:t>
            </a:r>
          </a:p>
          <a:p>
            <a:r>
              <a:rPr lang="en-GB" dirty="0"/>
              <a:t>I am working on GPU-accelerated High-Fold PSA for AGATA as part of a 2.5yr Postdoc position.</a:t>
            </a:r>
          </a:p>
          <a:p>
            <a:r>
              <a:rPr lang="en-GB" dirty="0"/>
              <a:t>We are investing in GPU-accelerated hardware and optimising our processing pipeline to properly utilise modern hardware.</a:t>
            </a:r>
          </a:p>
          <a:p>
            <a:r>
              <a:rPr lang="en-GB" dirty="0"/>
              <a:t>The improvement in processing rates has opened up new avenues of research:</a:t>
            </a:r>
          </a:p>
          <a:p>
            <a:pPr lvl="1"/>
            <a:r>
              <a:rPr lang="en-GB" dirty="0"/>
              <a:t>More advanced detector bases</a:t>
            </a:r>
          </a:p>
          <a:p>
            <a:pPr lvl="1"/>
            <a:r>
              <a:rPr lang="en-GB" dirty="0"/>
              <a:t>Complex Gamma Tracking methods</a:t>
            </a:r>
          </a:p>
          <a:p>
            <a:pPr lvl="1"/>
            <a:r>
              <a:rPr lang="en-GB" dirty="0"/>
              <a:t>Self-calibration techniques</a:t>
            </a:r>
          </a:p>
          <a:p>
            <a:r>
              <a:rPr lang="en-GB" dirty="0"/>
              <a:t>This work will continue to put AGATA at the forefront of Nuclear Physics research.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6FABD-ADF0-7E46-AF50-9E65616C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FD5E8-D15F-AB45-A7C2-531CA58E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9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16045-D5AB-854D-A4B9-83FD6B86C3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Listening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9524EC-5C5F-CB44-9DDD-47F14E19FF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1400" dirty="0"/>
              <a:t>Any Questions?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0886D4-2024-D740-B341-FFA6A714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F.Holloway@liverpool.ac.uk</a:t>
            </a:r>
          </a:p>
        </p:txBody>
      </p:sp>
    </p:spTree>
    <p:extLst>
      <p:ext uri="{BB962C8B-B14F-4D97-AF65-F5344CB8AC3E}">
        <p14:creationId xmlns:p14="http://schemas.microsoft.com/office/powerpoint/2010/main" val="3056110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GATA">
  <a:themeElements>
    <a:clrScheme name="Custom 1">
      <a:dk1>
        <a:srgbClr val="000000"/>
      </a:dk1>
      <a:lt1>
        <a:srgbClr val="FFFFFF"/>
      </a:lt1>
      <a:dk2>
        <a:srgbClr val="244492"/>
      </a:dk2>
      <a:lt2>
        <a:srgbClr val="EBEBEB"/>
      </a:lt2>
      <a:accent1>
        <a:srgbClr val="E1CF2A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ATA" id="{9D1576C2-3368-FB4A-A8EA-3007D0D68BE3}" vid="{D71EA11F-6E94-F641-A31A-0A6B2CB09D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AGATA</Template>
  <TotalTime>15942</TotalTime>
  <Words>783</Words>
  <Application>Microsoft Office PowerPoint</Application>
  <PresentationFormat>Widescreen</PresentationFormat>
  <Paragraphs>142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AGATA</vt:lpstr>
      <vt:lpstr>The Development of Graph Accelerated PSA Algorithms for AGATA</vt:lpstr>
      <vt:lpstr>What is AGATA, GRT &amp; PSA?</vt:lpstr>
      <vt:lpstr>Pulse Shape Analysis in AGATA</vt:lpstr>
      <vt:lpstr>Nuclear Physics &amp; Data Science</vt:lpstr>
      <vt:lpstr>Data Specific Training</vt:lpstr>
      <vt:lpstr>Improving Links with Industry</vt:lpstr>
      <vt:lpstr>Pulse Shape Analysis in AGATA</vt:lpstr>
      <vt:lpstr>Research Outcomes &amp; Future Developments</vt:lpstr>
      <vt:lpstr>Thanks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Development of Graph-Accelerated PSA Algorithms for AGATA</dc:title>
  <dc:creator>Holloway, Fraser</dc:creator>
  <cp:lastModifiedBy>Holloway, Fraser</cp:lastModifiedBy>
  <cp:revision>37</cp:revision>
  <dcterms:created xsi:type="dcterms:W3CDTF">2022-04-03T15:50:51Z</dcterms:created>
  <dcterms:modified xsi:type="dcterms:W3CDTF">2022-11-08T14:17:07Z</dcterms:modified>
</cp:coreProperties>
</file>